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3.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83" r:id="rId2"/>
    <p:sldId id="284" r:id="rId3"/>
    <p:sldId id="285" r:id="rId4"/>
    <p:sldId id="260" r:id="rId5"/>
    <p:sldId id="325" r:id="rId6"/>
    <p:sldId id="390" r:id="rId7"/>
    <p:sldId id="259" r:id="rId8"/>
    <p:sldId id="392" r:id="rId9"/>
    <p:sldId id="393" r:id="rId10"/>
    <p:sldId id="391" r:id="rId11"/>
    <p:sldId id="327" r:id="rId12"/>
    <p:sldId id="264" r:id="rId13"/>
    <p:sldId id="333" r:id="rId14"/>
    <p:sldId id="334" r:id="rId15"/>
    <p:sldId id="395" r:id="rId16"/>
    <p:sldId id="336" r:id="rId17"/>
    <p:sldId id="339" r:id="rId18"/>
    <p:sldId id="394" r:id="rId19"/>
    <p:sldId id="341" r:id="rId20"/>
    <p:sldId id="271" r:id="rId21"/>
    <p:sldId id="397" r:id="rId22"/>
    <p:sldId id="343" r:id="rId23"/>
    <p:sldId id="342" r:id="rId24"/>
    <p:sldId id="357" r:id="rId25"/>
    <p:sldId id="358" r:id="rId26"/>
    <p:sldId id="359" r:id="rId27"/>
    <p:sldId id="344" r:id="rId28"/>
    <p:sldId id="361" r:id="rId29"/>
    <p:sldId id="345" r:id="rId30"/>
    <p:sldId id="398" r:id="rId31"/>
    <p:sldId id="360" r:id="rId32"/>
    <p:sldId id="362" r:id="rId33"/>
    <p:sldId id="346" r:id="rId34"/>
    <p:sldId id="363" r:id="rId35"/>
    <p:sldId id="347" r:id="rId36"/>
    <p:sldId id="364" r:id="rId37"/>
    <p:sldId id="349" r:id="rId38"/>
    <p:sldId id="351" r:id="rId39"/>
    <p:sldId id="352" r:id="rId40"/>
    <p:sldId id="353" r:id="rId41"/>
    <p:sldId id="354" r:id="rId42"/>
    <p:sldId id="355" r:id="rId43"/>
    <p:sldId id="366" r:id="rId44"/>
    <p:sldId id="367" r:id="rId45"/>
    <p:sldId id="368" r:id="rId46"/>
    <p:sldId id="399" r:id="rId47"/>
    <p:sldId id="275" r:id="rId48"/>
    <p:sldId id="369" r:id="rId49"/>
    <p:sldId id="370" r:id="rId50"/>
    <p:sldId id="371" r:id="rId51"/>
    <p:sldId id="373" r:id="rId52"/>
    <p:sldId id="372"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24" r:id="rId69"/>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F"/>
    <a:srgbClr val="A6937C"/>
    <a:srgbClr val="7DDDE9"/>
    <a:srgbClr val="A6C8D1"/>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31"/>
  </p:normalViewPr>
  <p:slideViewPr>
    <p:cSldViewPr snapToGrid="0" snapToObjects="1">
      <p:cViewPr varScale="1">
        <p:scale>
          <a:sx n="108" d="100"/>
          <a:sy n="108" d="100"/>
        </p:scale>
        <p:origin x="810"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220800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66772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380557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only four general purposes that lead someone to write a piece, and these are known as the four styles, or types, of writing. Knowing the four different types of writing and their usages is important for any writer. </a:t>
            </a:r>
          </a:p>
          <a:p>
            <a:r>
              <a:rPr lang="en-US" altLang="zh-CN" dirty="0"/>
              <a:t>Here are the four categories of writing and their definitions:1.  Narrative Writing: </a:t>
            </a:r>
          </a:p>
          <a:p>
            <a:r>
              <a:rPr lang="en-US" altLang="zh-CN" dirty="0"/>
              <a:t>     A narrative tells a story. There will usually be characters and dialogues. 2. Descriptive Writing:</a:t>
            </a:r>
          </a:p>
          <a:p>
            <a:r>
              <a:rPr lang="en-US" altLang="zh-CN" dirty="0"/>
              <a:t>     Descriptive writing focuses on communicating the details of a character, event, or place.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377518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161771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32</a:t>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33</a:t>
            </a:fld>
            <a:endParaRPr kumimoji="1"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45</a:t>
            </a:fld>
            <a:endParaRPr kumimoji="1"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3503046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861663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66</a:t>
            </a:fld>
            <a:endParaRPr kumimoji="1"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67</a:t>
            </a:fld>
            <a:endParaRPr kumimoji="1"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68</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298763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14600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6">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notesSlide" Target="../notesSlides/notesSlide2.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slide" Target="slide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06400" y="3984625"/>
            <a:ext cx="2352675" cy="3114675"/>
          </a:xfrm>
          <a:prstGeom prst="rect">
            <a:avLst/>
          </a:prstGeom>
        </p:spPr>
      </p:pic>
      <p:pic>
        <p:nvPicPr>
          <p:cNvPr id="3" name="图片 2"/>
          <p:cNvPicPr>
            <a:picLocks noChangeAspect="1"/>
          </p:cNvPicPr>
          <p:nvPr/>
        </p:nvPicPr>
        <p:blipFill>
          <a:blip r:embed="rId5"/>
          <a:stretch>
            <a:fillRect/>
          </a:stretch>
        </p:blipFill>
        <p:spPr>
          <a:xfrm>
            <a:off x="-766295" y="0"/>
            <a:ext cx="3690097" cy="3606800"/>
          </a:xfrm>
          <a:prstGeom prst="rect">
            <a:avLst/>
          </a:prstGeom>
        </p:spPr>
      </p:pic>
      <p:pic>
        <p:nvPicPr>
          <p:cNvPr id="7" name="图片 6"/>
          <p:cNvPicPr>
            <a:picLocks noChangeAspect="1"/>
          </p:cNvPicPr>
          <p:nvPr/>
        </p:nvPicPr>
        <p:blipFill>
          <a:blip r:embed="rId6"/>
          <a:stretch>
            <a:fillRect/>
          </a:stretch>
        </p:blipFill>
        <p:spPr>
          <a:xfrm>
            <a:off x="9267825" y="-694347"/>
            <a:ext cx="3690097" cy="4123347"/>
          </a:xfrm>
          <a:prstGeom prst="rect">
            <a:avLst/>
          </a:prstGeom>
        </p:spPr>
      </p:pic>
      <p:pic>
        <p:nvPicPr>
          <p:cNvPr id="8" name="图片 7"/>
          <p:cNvPicPr>
            <a:picLocks noChangeAspect="1"/>
          </p:cNvPicPr>
          <p:nvPr/>
        </p:nvPicPr>
        <p:blipFill>
          <a:blip r:embed="rId6"/>
          <a:stretch>
            <a:fillRect/>
          </a:stretch>
        </p:blipFill>
        <p:spPr>
          <a:xfrm>
            <a:off x="10106025" y="2734653"/>
            <a:ext cx="3690097" cy="4123347"/>
          </a:xfrm>
          <a:prstGeom prst="rect">
            <a:avLst/>
          </a:prstGeom>
        </p:spPr>
      </p:pic>
      <p:sp>
        <p:nvSpPr>
          <p:cNvPr id="9" name="矩形 8"/>
          <p:cNvSpPr/>
          <p:nvPr/>
        </p:nvSpPr>
        <p:spPr>
          <a:xfrm>
            <a:off x="1295875" y="10668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6600" dirty="0">
                <a:solidFill>
                  <a:srgbClr val="00749F"/>
                </a:solidFill>
                <a:latin typeface="Times New Roman" panose="02020603050405020304" pitchFamily="18" charset="0"/>
                <a:ea typeface="+mn-ea"/>
                <a:cs typeface="+mn-ea"/>
                <a:sym typeface="+mn-lt"/>
              </a:rPr>
              <a:t>学术英语写作</a:t>
            </a:r>
          </a:p>
        </p:txBody>
      </p:sp>
      <p:sp>
        <p:nvSpPr>
          <p:cNvPr id="24" name="文本框 2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888163" y="3582463"/>
            <a:ext cx="5997525"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2400" spc="300" dirty="0">
                <a:solidFill>
                  <a:srgbClr val="00749F"/>
                </a:solidFill>
                <a:latin typeface="Times New Roman" panose="02020603050405020304" pitchFamily="18" charset="0"/>
                <a:ea typeface="+mn-ea"/>
                <a:cs typeface="+mn-ea"/>
                <a:sym typeface="+mn-lt"/>
              </a:rPr>
              <a:t>Academic English Writing</a:t>
            </a:r>
            <a:endParaRPr lang="zh-CN" altLang="en-US" sz="2400" spc="3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cxnSp>
        <p:nvCxnSpPr>
          <p:cNvPr id="40" name="直接连接符 39"/>
          <p:cNvCxnSpPr/>
          <p:nvPr/>
        </p:nvCxnSpPr>
        <p:spPr>
          <a:xfrm>
            <a:off x="5759308" y="3429000"/>
            <a:ext cx="279543" cy="0"/>
          </a:xfrm>
          <a:prstGeom prst="line">
            <a:avLst/>
          </a:prstGeom>
          <a:ln w="38100">
            <a:solidFill>
              <a:srgbClr val="00749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2890" y="686239"/>
            <a:ext cx="11138349" cy="3228063"/>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rPr>
              <a:t>Third, we have given emphasis to the </a:t>
            </a:r>
            <a:r>
              <a:rPr lang="en-US" altLang="zh-CN" sz="2400" dirty="0">
                <a:solidFill>
                  <a:srgbClr val="FF0000"/>
                </a:solidFill>
                <a:latin typeface="Times New Roman" panose="02020603050405020304" pitchFamily="18" charset="0"/>
              </a:rPr>
              <a:t>writing of research papers</a:t>
            </a:r>
            <a:r>
              <a:rPr lang="en-US" altLang="zh-CN" sz="2400" dirty="0">
                <a:latin typeface="Times New Roman" panose="02020603050405020304" pitchFamily="18" charset="0"/>
              </a:rPr>
              <a:t>, which is an important part of students’ academic life. We start from the basic structure of a research paper, then go on with the specific components including abstract, body, conclusion and how to write literature review.</a:t>
            </a:r>
          </a:p>
          <a:p>
            <a:pPr>
              <a:lnSpc>
                <a:spcPct val="150000"/>
              </a:lnSpc>
            </a:pPr>
            <a:r>
              <a:rPr lang="en-US" altLang="zh-CN" sz="2400" dirty="0">
                <a:latin typeface="Times New Roman" panose="02020603050405020304" pitchFamily="18" charset="0"/>
              </a:rPr>
              <a:t>Lastly, </a:t>
            </a:r>
            <a:r>
              <a:rPr lang="en-US" altLang="zh-CN" sz="2400" dirty="0">
                <a:solidFill>
                  <a:srgbClr val="FF0000"/>
                </a:solidFill>
                <a:latin typeface="Times New Roman" panose="02020603050405020304" pitchFamily="18" charset="0"/>
              </a:rPr>
              <a:t>writing for exams </a:t>
            </a:r>
            <a:r>
              <a:rPr lang="en-US" altLang="zh-CN" sz="2400" dirty="0">
                <a:latin typeface="Times New Roman" panose="02020603050405020304" pitchFamily="18" charset="0"/>
              </a:rPr>
              <a:t>will also useful in students’ college studies. </a:t>
            </a:r>
          </a:p>
          <a:p>
            <a:pPr>
              <a:lnSpc>
                <a:spcPct val="150000"/>
              </a:lnSpc>
            </a:pPr>
            <a:r>
              <a:rPr lang="en-US" altLang="zh-CN" dirty="0">
                <a:latin typeface="Times New Roman" panose="02020603050405020304" pitchFamily="18" charset="0"/>
              </a:rPr>
              <a:t>     </a:t>
            </a:r>
            <a:endParaRPr lang="en-US" altLang="zh-CN" b="1" kern="0" dirty="0">
              <a:solidFill>
                <a:schemeClr val="tx1">
                  <a:lumMod val="75000"/>
                  <a:lumOff val="25000"/>
                </a:schemeClr>
              </a:solidFill>
              <a:latin typeface="Times New Roman" panose="02020603050405020304" pitchFamily="18" charset="0"/>
              <a:cs typeface="+mn-ea"/>
              <a:sym typeface="+mn-lt"/>
            </a:endParaRPr>
          </a:p>
        </p:txBody>
      </p:sp>
      <p:sp>
        <p:nvSpPr>
          <p:cNvPr id="16" name="文本占位符 4"/>
          <p:cNvSpPr txBox="1"/>
          <p:nvPr/>
        </p:nvSpPr>
        <p:spPr>
          <a:xfrm>
            <a:off x="920761" y="686239"/>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pic>
        <p:nvPicPr>
          <p:cNvPr id="4" name="图片 3">
            <a:extLst>
              <a:ext uri="{FF2B5EF4-FFF2-40B4-BE49-F238E27FC236}">
                <a16:creationId xmlns:a16="http://schemas.microsoft.com/office/drawing/2014/main" id="{01B1CA94-D520-40D9-AF46-781AF4AB3E69}"/>
              </a:ext>
            </a:extLst>
          </p:cNvPr>
          <p:cNvPicPr>
            <a:picLocks noChangeAspect="1"/>
          </p:cNvPicPr>
          <p:nvPr/>
        </p:nvPicPr>
        <p:blipFill>
          <a:blip r:embed="rId4"/>
          <a:stretch>
            <a:fillRect/>
          </a:stretch>
        </p:blipFill>
        <p:spPr>
          <a:xfrm>
            <a:off x="132890" y="3429000"/>
            <a:ext cx="8515350" cy="2009775"/>
          </a:xfrm>
          <a:prstGeom prst="rect">
            <a:avLst/>
          </a:prstGeom>
        </p:spPr>
      </p:pic>
      <p:pic>
        <p:nvPicPr>
          <p:cNvPr id="5" name="图片 4">
            <a:extLst>
              <a:ext uri="{FF2B5EF4-FFF2-40B4-BE49-F238E27FC236}">
                <a16:creationId xmlns:a16="http://schemas.microsoft.com/office/drawing/2014/main" id="{A8FF70CF-59F7-4C75-A416-72EF0F26C115}"/>
              </a:ext>
            </a:extLst>
          </p:cNvPr>
          <p:cNvPicPr>
            <a:picLocks noChangeAspect="1"/>
          </p:cNvPicPr>
          <p:nvPr/>
        </p:nvPicPr>
        <p:blipFill>
          <a:blip r:embed="rId5"/>
          <a:stretch>
            <a:fillRect/>
          </a:stretch>
        </p:blipFill>
        <p:spPr>
          <a:xfrm>
            <a:off x="4001180" y="4823725"/>
            <a:ext cx="8391525" cy="1800225"/>
          </a:xfrm>
          <a:prstGeom prst="rect">
            <a:avLst/>
          </a:prstGeom>
        </p:spPr>
      </p:pic>
    </p:spTree>
    <p:extLst>
      <p:ext uri="{BB962C8B-B14F-4D97-AF65-F5344CB8AC3E}">
        <p14:creationId xmlns:p14="http://schemas.microsoft.com/office/powerpoint/2010/main" val="4050182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什么是学术英语写作？</a:t>
            </a:r>
          </a:p>
        </p:txBody>
      </p:sp>
      <p:sp>
        <p:nvSpPr>
          <p:cNvPr id="6" name="文本框 6"/>
          <p:cNvSpPr txBox="1">
            <a:spLocks noChangeArrowheads="1"/>
          </p:cNvSpPr>
          <p:nvPr/>
        </p:nvSpPr>
        <p:spPr bwMode="auto">
          <a:xfrm>
            <a:off x="6797451" y="4130487"/>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What Is Academic English Writing?</a:t>
            </a:r>
          </a:p>
        </p:txBody>
      </p:sp>
      <p:cxnSp>
        <p:nvCxnSpPr>
          <p:cNvPr id="8" name="直接连接符 7"/>
          <p:cNvCxnSpPr/>
          <p:nvPr/>
        </p:nvCxnSpPr>
        <p:spPr>
          <a:xfrm>
            <a:off x="8738471" y="3971847"/>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8013618"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Besides its general meaning, “Academic English” can also be regarded as </a:t>
            </a:r>
            <a:r>
              <a:rPr lang="en-US" altLang="zh-CN" sz="2400" dirty="0">
                <a:solidFill>
                  <a:srgbClr val="FF0000"/>
                </a:solidFill>
                <a:latin typeface="Times New Roman" panose="02020603050405020304" pitchFamily="18" charset="0"/>
                <a:ea typeface="+mn-ea"/>
                <a:cs typeface="+mn-cs"/>
                <a:sym typeface="+mn-lt"/>
              </a:rPr>
              <a:t>English for Specific or Special Purpose (ESP) </a:t>
            </a:r>
            <a:r>
              <a:rPr lang="en-US" altLang="zh-CN" sz="2400" dirty="0">
                <a:solidFill>
                  <a:schemeClr val="tx1"/>
                </a:solidFill>
                <a:latin typeface="Times New Roman" panose="02020603050405020304" pitchFamily="18" charset="0"/>
                <a:ea typeface="+mn-ea"/>
                <a:cs typeface="+mn-cs"/>
                <a:sym typeface="+mn-lt"/>
              </a:rPr>
              <a:t>in comparison with </a:t>
            </a:r>
            <a:r>
              <a:rPr lang="en-US" altLang="zh-CN" sz="2400" dirty="0">
                <a:solidFill>
                  <a:srgbClr val="00749F"/>
                </a:solidFill>
                <a:latin typeface="Times New Roman" panose="02020603050405020304" pitchFamily="18" charset="0"/>
                <a:ea typeface="+mn-ea"/>
                <a:cs typeface="+mn-cs"/>
                <a:sym typeface="+mn-lt"/>
              </a:rPr>
              <a:t>Occupational English</a:t>
            </a:r>
            <a:r>
              <a:rPr lang="en-US" altLang="zh-CN" sz="2400" dirty="0">
                <a:solidFill>
                  <a:schemeClr val="tx1"/>
                </a:solidFill>
                <a:latin typeface="Times New Roman" panose="02020603050405020304" pitchFamily="18" charset="0"/>
                <a:ea typeface="+mn-ea"/>
                <a:cs typeface="+mn-cs"/>
                <a:sym typeface="+mn-lt"/>
              </a:rPr>
              <a:t>, or </a:t>
            </a:r>
            <a:r>
              <a:rPr lang="en-US" altLang="zh-CN" sz="2400" dirty="0">
                <a:solidFill>
                  <a:srgbClr val="FF0000"/>
                </a:solidFill>
                <a:latin typeface="Times New Roman" panose="02020603050405020304" pitchFamily="18" charset="0"/>
                <a:ea typeface="+mn-ea"/>
                <a:cs typeface="+mn-cs"/>
                <a:sym typeface="+mn-lt"/>
              </a:rPr>
              <a:t>English for Academic Purpose (EAP) </a:t>
            </a:r>
            <a:r>
              <a:rPr lang="en-US" altLang="zh-CN" sz="2400" dirty="0">
                <a:solidFill>
                  <a:schemeClr val="tx1"/>
                </a:solidFill>
                <a:latin typeface="Times New Roman" panose="02020603050405020304" pitchFamily="18" charset="0"/>
                <a:ea typeface="+mn-ea"/>
                <a:cs typeface="+mn-cs"/>
                <a:sym typeface="+mn-lt"/>
              </a:rPr>
              <a:t>which serves to help students with their academic studies. </a:t>
            </a:r>
            <a:endParaRPr lang="id-ID" sz="3600" dirty="0">
              <a:solidFill>
                <a:schemeClr val="tx1">
                  <a:lumMod val="75000"/>
                  <a:lumOff val="25000"/>
                </a:schemeClr>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713672" y="3309976"/>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ea typeface="+mn-ea"/>
                <a:cs typeface="+mn-ea"/>
                <a:sym typeface="+mn-lt"/>
              </a:rPr>
              <a:t>什么是学术英语写作？</a:t>
            </a:r>
            <a:endParaRPr lang="zh-CN" altLang="en-US" sz="4400" b="1" dirty="0">
              <a:solidFill>
                <a:srgbClr val="00749F"/>
              </a:solidFill>
              <a:latin typeface="Times New Roman" panose="02020603050405020304" pitchFamily="18" charset="0"/>
              <a:ea typeface="+mn-ea"/>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ea typeface="+mn-ea"/>
                <a:cs typeface="+mn-ea"/>
                <a:sym typeface="+mn-lt"/>
              </a:rPr>
              <a:t>What Is Academic English Writing?</a:t>
            </a:r>
          </a:p>
        </p:txBody>
      </p:sp>
      <p:sp>
        <p:nvSpPr>
          <p:cNvPr id="2" name="矩形: 圆角 1">
            <a:extLst>
              <a:ext uri="{FF2B5EF4-FFF2-40B4-BE49-F238E27FC236}">
                <a16:creationId xmlns:a16="http://schemas.microsoft.com/office/drawing/2014/main" id="{EF8A78BA-C551-4CB9-A375-9A4FB98E02C0}"/>
              </a:ext>
            </a:extLst>
          </p:cNvPr>
          <p:cNvSpPr/>
          <p:nvPr/>
        </p:nvSpPr>
        <p:spPr>
          <a:xfrm>
            <a:off x="654875" y="973344"/>
            <a:ext cx="2862943" cy="68102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en-US" altLang="zh-CN" sz="3600" b="1" dirty="0">
                <a:latin typeface="微软雅黑" panose="020B0503020204020204" pitchFamily="34" charset="-122"/>
                <a:ea typeface="微软雅黑" panose="020B0503020204020204" pitchFamily="34" charset="-122"/>
              </a:rPr>
              <a:t>EAP</a:t>
            </a: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267460" y="-111760"/>
            <a:ext cx="10853420" cy="652192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r>
              <a:rPr lang="en-US" altLang="zh-CN" sz="2400" b="1" dirty="0">
                <a:solidFill>
                  <a:schemeClr val="tx1"/>
                </a:solidFill>
                <a:latin typeface="Times New Roman" panose="02020603050405020304" pitchFamily="18" charset="0"/>
                <a:ea typeface="+mn-ea"/>
                <a:cs typeface="+mn-cs"/>
              </a:rPr>
              <a:t>McGinnis ASPHALT Engineering</a:t>
            </a:r>
            <a:endParaRPr lang="en-US" altLang="zh-CN" sz="2400" dirty="0">
              <a:solidFill>
                <a:schemeClr val="tx1"/>
              </a:solidFill>
              <a:latin typeface="Times New Roman" panose="02020603050405020304" pitchFamily="18" charset="0"/>
              <a:ea typeface="+mn-ea"/>
              <a:cs typeface="+mn-cs"/>
            </a:endParaRPr>
          </a:p>
          <a:p>
            <a:pPr algn="ctr"/>
            <a:r>
              <a:rPr lang="en-US" altLang="zh-CN" sz="2400" dirty="0">
                <a:solidFill>
                  <a:schemeClr val="tx1"/>
                </a:solidFill>
                <a:latin typeface="Times New Roman" panose="02020603050405020304" pitchFamily="18" charset="0"/>
                <a:ea typeface="+mn-ea"/>
                <a:cs typeface="+mn-cs"/>
              </a:rPr>
              <a:t>464 Line Road, Midland 03438</a:t>
            </a:r>
          </a:p>
          <a:p>
            <a:r>
              <a:rPr lang="en-US" altLang="zh-CN" sz="2400" dirty="0">
                <a:solidFill>
                  <a:schemeClr val="tx1"/>
                </a:solidFill>
                <a:latin typeface="Times New Roman" panose="02020603050405020304" pitchFamily="18" charset="0"/>
                <a:ea typeface="+mn-ea"/>
                <a:cs typeface="+mn-cs"/>
              </a:rPr>
              <a:t>To:                 Jean Birch, Director of Sales</a:t>
            </a:r>
          </a:p>
          <a:p>
            <a:r>
              <a:rPr lang="en-US" altLang="zh-CN" sz="2400" dirty="0">
                <a:solidFill>
                  <a:schemeClr val="tx1"/>
                </a:solidFill>
                <a:latin typeface="Times New Roman" panose="02020603050405020304" pitchFamily="18" charset="0"/>
                <a:ea typeface="+mn-ea"/>
                <a:cs typeface="+mn-cs"/>
              </a:rPr>
              <a:t>FROM:          Michael Rourke, Research Engineer</a:t>
            </a:r>
          </a:p>
          <a:p>
            <a:r>
              <a:rPr lang="en-US" altLang="zh-CN" sz="2400" dirty="0">
                <a:solidFill>
                  <a:schemeClr val="tx1"/>
                </a:solidFill>
                <a:latin typeface="Times New Roman" panose="02020603050405020304" pitchFamily="18" charset="0"/>
                <a:ea typeface="+mn-ea"/>
                <a:cs typeface="+mn-cs"/>
              </a:rPr>
              <a:t>SUBJECT:     Research Update on County Road Repair</a:t>
            </a:r>
          </a:p>
          <a:p>
            <a:r>
              <a:rPr lang="en-US" altLang="zh-CN" sz="2400" dirty="0">
                <a:solidFill>
                  <a:schemeClr val="tx1"/>
                </a:solidFill>
                <a:latin typeface="Times New Roman" panose="02020603050405020304" pitchFamily="18" charset="0"/>
                <a:ea typeface="+mn-ea"/>
                <a:cs typeface="+mn-cs"/>
              </a:rPr>
              <a:t>DATE:           January 20, 2013</a:t>
            </a:r>
          </a:p>
          <a:p>
            <a:pPr algn="just"/>
            <a:r>
              <a:rPr lang="en-US" altLang="zh-CN" sz="2400" dirty="0">
                <a:solidFill>
                  <a:schemeClr val="tx1"/>
                </a:solidFill>
                <a:latin typeface="Times New Roman" panose="02020603050405020304" pitchFamily="18" charset="0"/>
                <a:ea typeface="+mn-ea"/>
                <a:cs typeface="+mn-cs"/>
              </a:rPr>
              <a:t>     In response to your request for an update, the major problem is still the county road commission itself. Our new </a:t>
            </a:r>
            <a:r>
              <a:rPr lang="en-US" altLang="zh-CN" sz="2400" dirty="0" err="1">
                <a:solidFill>
                  <a:schemeClr val="tx1"/>
                </a:solidFill>
                <a:latin typeface="Times New Roman" panose="02020603050405020304" pitchFamily="18" charset="0"/>
                <a:ea typeface="+mn-ea"/>
                <a:cs typeface="+mn-cs"/>
              </a:rPr>
              <a:t>sulphur</a:t>
            </a:r>
            <a:r>
              <a:rPr lang="en-US" altLang="zh-CN" sz="2400" dirty="0">
                <a:solidFill>
                  <a:schemeClr val="tx1"/>
                </a:solidFill>
                <a:latin typeface="Times New Roman" panose="02020603050405020304" pitchFamily="18" charset="0"/>
                <a:ea typeface="+mn-ea"/>
                <a:cs typeface="+mn-cs"/>
              </a:rPr>
              <a:t>-asphalt mix could probably increase road life in this area by 20%, but the commission has consistently failed to lay test paving. Specifically, this mix:</a:t>
            </a:r>
          </a:p>
          <a:p>
            <a:pPr algn="just"/>
            <a:r>
              <a:rPr lang="en-US" altLang="zh-CN" sz="2400" dirty="0">
                <a:solidFill>
                  <a:schemeClr val="tx1"/>
                </a:solidFill>
                <a:latin typeface="Times New Roman" panose="02020603050405020304" pitchFamily="18" charset="0"/>
                <a:ea typeface="+mn-ea"/>
                <a:cs typeface="+mn-cs"/>
              </a:rPr>
              <a:t>     1. offers a soft mix that also resists rutting</a:t>
            </a:r>
          </a:p>
          <a:p>
            <a:pPr algn="just"/>
            <a:r>
              <a:rPr lang="en-US" altLang="zh-CN" sz="2400" dirty="0">
                <a:solidFill>
                  <a:schemeClr val="tx1"/>
                </a:solidFill>
                <a:latin typeface="Times New Roman" panose="02020603050405020304" pitchFamily="18" charset="0"/>
                <a:ea typeface="+mn-ea"/>
                <a:cs typeface="+mn-cs"/>
              </a:rPr>
              <a:t>     2. resists seepage and prevents stripping</a:t>
            </a:r>
          </a:p>
          <a:p>
            <a:pPr algn="just"/>
            <a:r>
              <a:rPr lang="en-US" altLang="zh-CN" sz="2400" dirty="0">
                <a:solidFill>
                  <a:schemeClr val="tx1"/>
                </a:solidFill>
                <a:latin typeface="Times New Roman" panose="02020603050405020304" pitchFamily="18" charset="0"/>
                <a:ea typeface="+mn-ea"/>
                <a:cs typeface="+mn-cs"/>
              </a:rPr>
              <a:t>     3. provides better bonding, which allows the use of cheap local stone</a:t>
            </a:r>
          </a:p>
          <a:p>
            <a:pPr algn="just"/>
            <a:r>
              <a:rPr lang="en-US" altLang="zh-CN" sz="2400" dirty="0">
                <a:solidFill>
                  <a:schemeClr val="tx1"/>
                </a:solidFill>
                <a:latin typeface="Times New Roman" panose="02020603050405020304" pitchFamily="18" charset="0"/>
                <a:ea typeface="+mn-ea"/>
                <a:cs typeface="+mn-cs"/>
              </a:rPr>
              <a:t>     4. will become cheaper as the cost of petroleum-based competitors increases. </a:t>
            </a:r>
            <a:endParaRPr lang="en-US" altLang="zh-CN" sz="2400" dirty="0" smtClean="0">
              <a:solidFill>
                <a:schemeClr val="tx1"/>
              </a:solidFill>
              <a:latin typeface="Times New Roman" panose="02020603050405020304" pitchFamily="18" charset="0"/>
              <a:ea typeface="+mn-ea"/>
              <a:cs typeface="+mn-cs"/>
            </a:endParaRPr>
          </a:p>
          <a:p>
            <a:pPr algn="just"/>
            <a:r>
              <a:rPr lang="en-US" altLang="zh-CN" sz="2400" dirty="0">
                <a:solidFill>
                  <a:schemeClr val="tx1"/>
                </a:solidFill>
                <a:latin typeface="Times New Roman" panose="02020603050405020304" pitchFamily="18" charset="0"/>
                <a:ea typeface="+mn-ea"/>
                <a:cs typeface="+mn-cs"/>
              </a:rPr>
              <a:t> </a:t>
            </a:r>
            <a:r>
              <a:rPr lang="en-US" altLang="zh-CN" sz="2400" dirty="0" smtClean="0">
                <a:solidFill>
                  <a:schemeClr val="tx1"/>
                </a:solidFill>
                <a:latin typeface="Times New Roman" panose="02020603050405020304" pitchFamily="18" charset="0"/>
                <a:ea typeface="+mn-ea"/>
                <a:cs typeface="+mn-cs"/>
              </a:rPr>
              <a:t>    If </a:t>
            </a:r>
            <a:r>
              <a:rPr lang="en-US" altLang="zh-CN" sz="2400" dirty="0">
                <a:solidFill>
                  <a:schemeClr val="tx1"/>
                </a:solidFill>
                <a:latin typeface="Times New Roman" panose="02020603050405020304" pitchFamily="18" charset="0"/>
                <a:ea typeface="+mn-ea"/>
                <a:cs typeface="+mn-cs"/>
              </a:rPr>
              <a:t>you could get the county to overcome its inertia and fund initial testing, we could offer improved mixes and the strong possibility of lower costs in the next three years. See the attached report for details. </a:t>
            </a:r>
            <a:endParaRPr lang="id-ID" sz="2400" dirty="0">
              <a:solidFill>
                <a:schemeClr val="tx1"/>
              </a:solidFill>
              <a:latin typeface="Times New Roman" panose="02020603050405020304" pitchFamily="18" charset="0"/>
              <a:ea typeface="+mn-ea"/>
              <a:cs typeface="+mn-cs"/>
              <a:sym typeface="+mn-lt"/>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ocator-point-on-map_17583"/>
          <p:cNvSpPr>
            <a:spLocks noChangeAspect="1"/>
          </p:cNvSpPr>
          <p:nvPr/>
        </p:nvSpPr>
        <p:spPr bwMode="auto">
          <a:xfrm>
            <a:off x="59115" y="2050641"/>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ea typeface="+mn-ea"/>
                <a:cs typeface="+mn-ea"/>
                <a:sym typeface="+mn-lt"/>
              </a:rPr>
              <a:t>什么是学术英语写作？</a:t>
            </a:r>
            <a:endParaRPr lang="zh-CN" altLang="en-US" sz="4400" b="1" dirty="0">
              <a:solidFill>
                <a:srgbClr val="00749F"/>
              </a:solidFill>
              <a:latin typeface="Times New Roman" panose="02020603050405020304" pitchFamily="18" charset="0"/>
              <a:ea typeface="+mn-ea"/>
              <a:cs typeface="+mn-ea"/>
              <a:sym typeface="+mn-lt"/>
            </a:endParaRPr>
          </a:p>
        </p:txBody>
      </p:sp>
      <p:sp>
        <p:nvSpPr>
          <p:cNvPr id="33" name="文本框 6"/>
          <p:cNvSpPr txBox="1">
            <a:spLocks noChangeArrowheads="1"/>
          </p:cNvSpPr>
          <p:nvPr/>
        </p:nvSpPr>
        <p:spPr bwMode="auto">
          <a:xfrm>
            <a:off x="4424375" y="310044"/>
            <a:ext cx="5331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ea typeface="+mn-ea"/>
                <a:cs typeface="+mn-ea"/>
                <a:sym typeface="+mn-lt"/>
              </a:rPr>
              <a:t>What Is Academic English Writing?</a:t>
            </a:r>
          </a:p>
        </p:txBody>
      </p:sp>
      <p:graphicFrame>
        <p:nvGraphicFramePr>
          <p:cNvPr id="5" name="表格 4"/>
          <p:cNvGraphicFramePr>
            <a:graphicFrameLocks noGrp="1"/>
          </p:cNvGraphicFramePr>
          <p:nvPr>
            <p:extLst>
              <p:ext uri="{D42A27DB-BD31-4B8C-83A1-F6EECF244321}">
                <p14:modId xmlns:p14="http://schemas.microsoft.com/office/powerpoint/2010/main" val="2577622191"/>
              </p:ext>
            </p:extLst>
          </p:nvPr>
        </p:nvGraphicFramePr>
        <p:xfrm>
          <a:off x="3302453" y="1666008"/>
          <a:ext cx="8828400" cy="3743906"/>
        </p:xfrm>
        <a:graphic>
          <a:graphicData uri="http://schemas.openxmlformats.org/drawingml/2006/table">
            <a:tbl>
              <a:tblPr firstRow="1" bandRow="1">
                <a:tableStyleId>{5C22544A-7EE6-4342-B048-85BDC9FD1C3A}</a:tableStyleId>
              </a:tblPr>
              <a:tblGrid>
                <a:gridCol w="609048">
                  <a:extLst>
                    <a:ext uri="{9D8B030D-6E8A-4147-A177-3AD203B41FA5}">
                      <a16:colId xmlns:a16="http://schemas.microsoft.com/office/drawing/2014/main" val="20000"/>
                    </a:ext>
                  </a:extLst>
                </a:gridCol>
                <a:gridCol w="2225260">
                  <a:extLst>
                    <a:ext uri="{9D8B030D-6E8A-4147-A177-3AD203B41FA5}">
                      <a16:colId xmlns:a16="http://schemas.microsoft.com/office/drawing/2014/main" val="20001"/>
                    </a:ext>
                  </a:extLst>
                </a:gridCol>
                <a:gridCol w="2967012">
                  <a:extLst>
                    <a:ext uri="{9D8B030D-6E8A-4147-A177-3AD203B41FA5}">
                      <a16:colId xmlns:a16="http://schemas.microsoft.com/office/drawing/2014/main" val="20002"/>
                    </a:ext>
                  </a:extLst>
                </a:gridCol>
                <a:gridCol w="3027080">
                  <a:extLst>
                    <a:ext uri="{9D8B030D-6E8A-4147-A177-3AD203B41FA5}">
                      <a16:colId xmlns:a16="http://schemas.microsoft.com/office/drawing/2014/main" val="20003"/>
                    </a:ext>
                  </a:extLst>
                </a:gridCol>
              </a:tblGrid>
              <a:tr h="721122">
                <a:tc>
                  <a:txBody>
                    <a:bodyPr/>
                    <a:lstStyle/>
                    <a:p>
                      <a:endParaRPr lang="zh-CN" altLang="en-US" sz="2400" dirty="0">
                        <a:latin typeface="Times New Roman" panose="02020603050405020304" pitchFamily="18" charset="0"/>
                      </a:endParaRPr>
                    </a:p>
                  </a:txBody>
                  <a:tcPr/>
                </a:tc>
                <a:tc>
                  <a:txBody>
                    <a:bodyPr/>
                    <a:lstStyle/>
                    <a:p>
                      <a:r>
                        <a:rPr lang="en-US" altLang="zh-CN" sz="2400" dirty="0">
                          <a:latin typeface="Times New Roman" panose="02020603050405020304" pitchFamily="18" charset="0"/>
                        </a:rPr>
                        <a:t>Issue</a:t>
                      </a:r>
                      <a:endParaRPr lang="zh-CN" altLang="en-US" sz="2400" dirty="0">
                        <a:latin typeface="Times New Roman" panose="02020603050405020304" pitchFamily="18" charset="0"/>
                      </a:endParaRPr>
                    </a:p>
                  </a:txBody>
                  <a:tcPr/>
                </a:tc>
                <a:tc>
                  <a:txBody>
                    <a:bodyPr/>
                    <a:lstStyle/>
                    <a:p>
                      <a:r>
                        <a:rPr lang="en-US" altLang="zh-CN" sz="2400" dirty="0">
                          <a:latin typeface="Times New Roman" panose="02020603050405020304" pitchFamily="18" charset="0"/>
                        </a:rPr>
                        <a:t>Readers </a:t>
                      </a:r>
                      <a:endParaRPr lang="zh-CN" altLang="en-US" sz="2400" dirty="0">
                        <a:latin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dirty="0">
                          <a:latin typeface="Times New Roman" panose="02020603050405020304" pitchFamily="18" charset="0"/>
                        </a:rPr>
                        <a:t>Objectives</a:t>
                      </a:r>
                    </a:p>
                  </a:txBody>
                  <a:tcPr/>
                </a:tc>
                <a:extLst>
                  <a:ext uri="{0D108BD9-81ED-4DB2-BD59-A6C34878D82A}">
                    <a16:rowId xmlns:a16="http://schemas.microsoft.com/office/drawing/2014/main" val="10000"/>
                  </a:ext>
                </a:extLst>
              </a:tr>
              <a:tr h="1778109">
                <a:tc>
                  <a:txBody>
                    <a:bodyPr/>
                    <a:lstStyle/>
                    <a:p>
                      <a:pPr algn="ctr"/>
                      <a:r>
                        <a:rPr lang="en-US" altLang="zh-CN" sz="2400" dirty="0">
                          <a:latin typeface="Times New Roman" panose="02020603050405020304" pitchFamily="18" charset="0"/>
                        </a:rPr>
                        <a:t>(1)</a:t>
                      </a:r>
                      <a:endParaRPr lang="zh-CN" altLang="en-US" sz="2400" dirty="0">
                        <a:latin typeface="Times New Roman" panose="02020603050405020304" pitchFamily="18" charset="0"/>
                      </a:endParaRPr>
                    </a:p>
                  </a:txBody>
                  <a:tcPr/>
                </a:tc>
                <a:tc>
                  <a:txBody>
                    <a:bodyPr/>
                    <a:lstStyle/>
                    <a:p>
                      <a:endParaRPr lang="zh-CN" altLang="en-US" sz="2400" dirty="0">
                        <a:latin typeface="Times New Roman" panose="02020603050405020304" pitchFamily="18" charset="0"/>
                      </a:endParaRPr>
                    </a:p>
                  </a:txBody>
                  <a:tcPr/>
                </a:tc>
                <a:tc>
                  <a:txBody>
                    <a:bodyPr/>
                    <a:lstStyle/>
                    <a:p>
                      <a:endParaRPr lang="zh-CN" altLang="en-US" sz="2400" dirty="0">
                        <a:latin typeface="Times New Roman" panose="02020603050405020304" pitchFamily="18" charset="0"/>
                      </a:endParaRPr>
                    </a:p>
                  </a:txBody>
                  <a:tcPr/>
                </a:tc>
                <a:tc>
                  <a:txBody>
                    <a:bodyPr/>
                    <a:lstStyle/>
                    <a:p>
                      <a:endParaRPr lang="zh-CN" altLang="en-US" sz="2400" dirty="0">
                        <a:latin typeface="Times New Roman" panose="02020603050405020304" pitchFamily="18" charset="0"/>
                      </a:endParaRPr>
                    </a:p>
                  </a:txBody>
                  <a:tcPr/>
                </a:tc>
                <a:extLst>
                  <a:ext uri="{0D108BD9-81ED-4DB2-BD59-A6C34878D82A}">
                    <a16:rowId xmlns:a16="http://schemas.microsoft.com/office/drawing/2014/main" val="10001"/>
                  </a:ext>
                </a:extLst>
              </a:tr>
              <a:tr h="1244675">
                <a:tc>
                  <a:txBody>
                    <a:bodyPr/>
                    <a:lstStyle/>
                    <a:p>
                      <a:pPr algn="ctr"/>
                      <a:r>
                        <a:rPr lang="en-US" altLang="zh-CN" sz="2400" dirty="0">
                          <a:latin typeface="Times New Roman" panose="02020603050405020304" pitchFamily="18" charset="0"/>
                        </a:rPr>
                        <a:t>(2)</a:t>
                      </a:r>
                      <a:endParaRPr lang="zh-CN" altLang="en-US" sz="2400" dirty="0">
                        <a:latin typeface="Times New Roman" panose="02020603050405020304" pitchFamily="18" charset="0"/>
                      </a:endParaRPr>
                    </a:p>
                  </a:txBody>
                  <a:tcPr/>
                </a:tc>
                <a:tc>
                  <a:txBody>
                    <a:bodyPr/>
                    <a:lstStyle/>
                    <a:p>
                      <a:endParaRPr lang="zh-CN" altLang="en-US" sz="2400" dirty="0">
                        <a:latin typeface="Times New Roman" panose="02020603050405020304" pitchFamily="18" charset="0"/>
                      </a:endParaRPr>
                    </a:p>
                  </a:txBody>
                  <a:tcPr/>
                </a:tc>
                <a:tc>
                  <a:txBody>
                    <a:bodyPr/>
                    <a:lstStyle/>
                    <a:p>
                      <a:endParaRPr lang="zh-CN" altLang="en-US" sz="2400" dirty="0">
                        <a:latin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600" kern="0" dirty="0">
                        <a:latin typeface="微软雅黑" panose="020B0503020204020204" pitchFamily="34" charset="-122"/>
                        <a:ea typeface="微软雅黑" panose="020B0503020204020204" pitchFamily="34" charset="-122"/>
                        <a:cs typeface="+mn-ea"/>
                        <a:sym typeface="+mn-lt"/>
                      </a:endParaRPr>
                    </a:p>
                  </a:txBody>
                  <a:tcPr/>
                </a:tc>
                <a:extLst>
                  <a:ext uri="{0D108BD9-81ED-4DB2-BD59-A6C34878D82A}">
                    <a16:rowId xmlns:a16="http://schemas.microsoft.com/office/drawing/2014/main" val="10002"/>
                  </a:ext>
                </a:extLst>
              </a:tr>
            </a:tbl>
          </a:graphicData>
        </a:graphic>
      </p:graphicFrame>
      <p:sp>
        <p:nvSpPr>
          <p:cNvPr id="2" name="矩形 1">
            <a:extLst>
              <a:ext uri="{FF2B5EF4-FFF2-40B4-BE49-F238E27FC236}">
                <a16:creationId xmlns:a16="http://schemas.microsoft.com/office/drawing/2014/main" id="{1FD2FD69-6E64-4C8F-AEA9-0BE40BB2DD9D}"/>
              </a:ext>
            </a:extLst>
          </p:cNvPr>
          <p:cNvSpPr/>
          <p:nvPr/>
        </p:nvSpPr>
        <p:spPr>
          <a:xfrm>
            <a:off x="3964461" y="2419251"/>
            <a:ext cx="2118568" cy="1569660"/>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The Problems of Senior Citizens in Shanghai</a:t>
            </a:r>
          </a:p>
        </p:txBody>
      </p:sp>
      <p:sp>
        <p:nvSpPr>
          <p:cNvPr id="3" name="矩形 2">
            <a:extLst>
              <a:ext uri="{FF2B5EF4-FFF2-40B4-BE49-F238E27FC236}">
                <a16:creationId xmlns:a16="http://schemas.microsoft.com/office/drawing/2014/main" id="{B6A5E542-D4BC-4B16-BB66-52AC7BFE88E2}"/>
              </a:ext>
            </a:extLst>
          </p:cNvPr>
          <p:cNvSpPr/>
          <p:nvPr/>
        </p:nvSpPr>
        <p:spPr>
          <a:xfrm>
            <a:off x="6219186" y="2419251"/>
            <a:ext cx="2118568" cy="1200329"/>
          </a:xfrm>
          <a:prstGeom prst="rect">
            <a:avLst/>
          </a:prstGeom>
        </p:spPr>
        <p:txBody>
          <a:bodyPr wrap="square">
            <a:spAutoFit/>
          </a:bodyPr>
          <a:lstStyle/>
          <a:p>
            <a:r>
              <a:rPr lang="en-US" altLang="zh-CN" sz="2400" dirty="0">
                <a:latin typeface="Times New Roman" panose="02020603050405020304" pitchFamily="18" charset="0"/>
              </a:rPr>
              <a:t>Teachers of the English Writing Course</a:t>
            </a:r>
            <a:endParaRPr lang="zh-CN" altLang="en-US" sz="2400" dirty="0">
              <a:latin typeface="Times New Roman" panose="02020603050405020304" pitchFamily="18" charset="0"/>
            </a:endParaRPr>
          </a:p>
        </p:txBody>
      </p:sp>
      <p:sp>
        <p:nvSpPr>
          <p:cNvPr id="4" name="矩形 3">
            <a:extLst>
              <a:ext uri="{FF2B5EF4-FFF2-40B4-BE49-F238E27FC236}">
                <a16:creationId xmlns:a16="http://schemas.microsoft.com/office/drawing/2014/main" id="{E7938688-DC58-4D52-A114-C3CEC6D8E13C}"/>
              </a:ext>
            </a:extLst>
          </p:cNvPr>
          <p:cNvSpPr/>
          <p:nvPr/>
        </p:nvSpPr>
        <p:spPr>
          <a:xfrm>
            <a:off x="9118540" y="2419251"/>
            <a:ext cx="2637248" cy="1200329"/>
          </a:xfrm>
          <a:prstGeom prst="rect">
            <a:avLst/>
          </a:prstGeom>
        </p:spPr>
        <p:txBody>
          <a:bodyPr wrap="square">
            <a:spAutoFit/>
          </a:bodyPr>
          <a:lstStyle/>
          <a:p>
            <a:r>
              <a:rPr lang="en-US" altLang="zh-CN" sz="2400" dirty="0">
                <a:latin typeface="Times New Roman" panose="02020603050405020304" pitchFamily="18" charset="0"/>
              </a:rPr>
              <a:t>Demonstrate students’ writing competence</a:t>
            </a:r>
            <a:endParaRPr lang="zh-CN" altLang="en-US" sz="2400" dirty="0">
              <a:latin typeface="Times New Roman" panose="02020603050405020304" pitchFamily="18" charset="0"/>
            </a:endParaRPr>
          </a:p>
        </p:txBody>
      </p:sp>
      <p:sp>
        <p:nvSpPr>
          <p:cNvPr id="6" name="矩形 5">
            <a:extLst>
              <a:ext uri="{FF2B5EF4-FFF2-40B4-BE49-F238E27FC236}">
                <a16:creationId xmlns:a16="http://schemas.microsoft.com/office/drawing/2014/main" id="{D1A69CDD-2E99-4410-915F-5652EF389EFD}"/>
              </a:ext>
            </a:extLst>
          </p:cNvPr>
          <p:cNvSpPr/>
          <p:nvPr/>
        </p:nvSpPr>
        <p:spPr>
          <a:xfrm>
            <a:off x="3964461" y="4209587"/>
            <a:ext cx="2118568" cy="1200329"/>
          </a:xfrm>
          <a:prstGeom prst="rect">
            <a:avLst/>
          </a:prstGeom>
        </p:spPr>
        <p:txBody>
          <a:bodyPr wrap="square">
            <a:spAutoFit/>
          </a:bodyPr>
          <a:lstStyle/>
          <a:p>
            <a:r>
              <a:rPr lang="en-US" altLang="zh-CN" sz="2400" dirty="0">
                <a:latin typeface="Times New Roman" panose="02020603050405020304" pitchFamily="18" charset="0"/>
              </a:rPr>
              <a:t>Specifications of a New Product </a:t>
            </a:r>
            <a:endParaRPr lang="zh-CN" altLang="en-US" sz="2400" dirty="0">
              <a:latin typeface="Times New Roman" panose="02020603050405020304" pitchFamily="18" charset="0"/>
            </a:endParaRPr>
          </a:p>
        </p:txBody>
      </p:sp>
      <p:sp>
        <p:nvSpPr>
          <p:cNvPr id="7" name="矩形 6">
            <a:extLst>
              <a:ext uri="{FF2B5EF4-FFF2-40B4-BE49-F238E27FC236}">
                <a16:creationId xmlns:a16="http://schemas.microsoft.com/office/drawing/2014/main" id="{6C80D431-CE49-42E1-891A-A4746695BD96}"/>
              </a:ext>
            </a:extLst>
          </p:cNvPr>
          <p:cNvSpPr/>
          <p:nvPr/>
        </p:nvSpPr>
        <p:spPr>
          <a:xfrm>
            <a:off x="6219186" y="4209587"/>
            <a:ext cx="2578578" cy="461665"/>
          </a:xfrm>
          <a:prstGeom prst="rect">
            <a:avLst/>
          </a:prstGeom>
        </p:spPr>
        <p:txBody>
          <a:bodyPr wrap="square">
            <a:spAutoFit/>
          </a:bodyPr>
          <a:lstStyle/>
          <a:p>
            <a:r>
              <a:rPr lang="en-US" altLang="zh-CN" sz="2400" dirty="0">
                <a:latin typeface="Times New Roman" panose="02020603050405020304" pitchFamily="18" charset="0"/>
              </a:rPr>
              <a:t>Director of Sales </a:t>
            </a:r>
            <a:endParaRPr lang="zh-CN" altLang="en-US" sz="2400" dirty="0">
              <a:latin typeface="Times New Roman" panose="02020603050405020304" pitchFamily="18" charset="0"/>
            </a:endParaRPr>
          </a:p>
        </p:txBody>
      </p:sp>
      <p:sp>
        <p:nvSpPr>
          <p:cNvPr id="8" name="矩形 7">
            <a:extLst>
              <a:ext uri="{FF2B5EF4-FFF2-40B4-BE49-F238E27FC236}">
                <a16:creationId xmlns:a16="http://schemas.microsoft.com/office/drawing/2014/main" id="{8A79D461-92C0-4A9E-A865-06DFBA8940E2}"/>
              </a:ext>
            </a:extLst>
          </p:cNvPr>
          <p:cNvSpPr/>
          <p:nvPr/>
        </p:nvSpPr>
        <p:spPr>
          <a:xfrm>
            <a:off x="9118540" y="4209587"/>
            <a:ext cx="3175260" cy="1200329"/>
          </a:xfrm>
          <a:prstGeom prst="rect">
            <a:avLst/>
          </a:prstGeom>
        </p:spPr>
        <p:txBody>
          <a:bodyPr wrap="square">
            <a:spAutoFit/>
          </a:bodyPr>
          <a:lstStyle/>
          <a:p>
            <a:pPr>
              <a:defRPr/>
            </a:pPr>
            <a:r>
              <a:rPr lang="en-US" altLang="zh-CN" sz="2400" dirty="0">
                <a:latin typeface="Times New Roman" panose="02020603050405020304" pitchFamily="18" charset="0"/>
              </a:rPr>
              <a:t>Encourage the government to purchase the product</a:t>
            </a:r>
            <a:endParaRPr lang="zh-CN" altLang="en-US" sz="16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849776" y="1143524"/>
            <a:ext cx="7699967" cy="453881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rPr>
              <a:t>     Compare this </a:t>
            </a:r>
            <a:r>
              <a:rPr lang="en-US" altLang="zh-CN" sz="2400" b="1" dirty="0">
                <a:solidFill>
                  <a:schemeClr val="tx1"/>
                </a:solidFill>
                <a:latin typeface="Times New Roman" panose="02020603050405020304" pitchFamily="18" charset="0"/>
                <a:ea typeface="+mn-ea"/>
                <a:cs typeface="+mn-cs"/>
              </a:rPr>
              <a:t>memo (2) </a:t>
            </a:r>
            <a:r>
              <a:rPr lang="en-US" altLang="zh-CN" sz="2400" dirty="0">
                <a:solidFill>
                  <a:schemeClr val="tx1"/>
                </a:solidFill>
                <a:latin typeface="Times New Roman" panose="02020603050405020304" pitchFamily="18" charset="0"/>
                <a:ea typeface="+mn-ea"/>
                <a:cs typeface="+mn-cs"/>
              </a:rPr>
              <a:t>with the article in the students</a:t>
            </a:r>
            <a:r>
              <a:rPr lang="en-US" altLang="zh-CN" sz="2400" dirty="0" smtClean="0">
                <a:solidFill>
                  <a:schemeClr val="tx1"/>
                </a:solidFill>
                <a:latin typeface="Times New Roman" panose="02020603050405020304" pitchFamily="18" charset="0"/>
                <a:ea typeface="+mn-ea"/>
                <a:cs typeface="+mn-cs"/>
              </a:rPr>
              <a:t>’ </a:t>
            </a:r>
            <a:r>
              <a:rPr lang="en-US" altLang="zh-CN" sz="2400" dirty="0">
                <a:solidFill>
                  <a:schemeClr val="tx1"/>
                </a:solidFill>
                <a:latin typeface="Times New Roman" panose="02020603050405020304" pitchFamily="18" charset="0"/>
                <a:ea typeface="+mn-ea"/>
                <a:cs typeface="+mn-cs"/>
              </a:rPr>
              <a:t>book about </a:t>
            </a:r>
            <a:r>
              <a:rPr lang="en-US" altLang="zh-CN" sz="2400" b="1" dirty="0">
                <a:solidFill>
                  <a:schemeClr val="tx1"/>
                </a:solidFill>
                <a:latin typeface="Times New Roman" panose="02020603050405020304" pitchFamily="18" charset="0"/>
                <a:ea typeface="+mn-ea"/>
                <a:cs typeface="+mn-cs"/>
              </a:rPr>
              <a:t>Senior Citizens in Shanghai (1) </a:t>
            </a:r>
            <a:r>
              <a:rPr lang="en-US" altLang="zh-CN" sz="2400" dirty="0">
                <a:solidFill>
                  <a:schemeClr val="tx1"/>
                </a:solidFill>
                <a:latin typeface="Times New Roman" panose="02020603050405020304" pitchFamily="18" charset="0"/>
                <a:ea typeface="+mn-ea"/>
                <a:cs typeface="+mn-cs"/>
              </a:rPr>
              <a:t>and we can find that (2) is an example of </a:t>
            </a:r>
            <a:r>
              <a:rPr lang="en-US" altLang="zh-CN" sz="2400" dirty="0">
                <a:solidFill>
                  <a:srgbClr val="FF0000"/>
                </a:solidFill>
                <a:latin typeface="Times New Roman" panose="02020603050405020304" pitchFamily="18" charset="0"/>
                <a:ea typeface="+mn-ea"/>
                <a:cs typeface="+mn-cs"/>
              </a:rPr>
              <a:t>practical English writing</a:t>
            </a:r>
            <a:r>
              <a:rPr lang="en-US" altLang="zh-CN" sz="2400" dirty="0">
                <a:solidFill>
                  <a:schemeClr val="tx1"/>
                </a:solidFill>
                <a:latin typeface="Times New Roman" panose="02020603050405020304" pitchFamily="18" charset="0"/>
                <a:ea typeface="+mn-ea"/>
                <a:cs typeface="+mn-cs"/>
              </a:rPr>
              <a:t>, aiming to report on the characteristics of their projects. On one hand, (1) is written to complete a course assignment and the reader would be the teacher/lecturer of that course and can be considered </a:t>
            </a:r>
            <a:r>
              <a:rPr lang="en-US" altLang="zh-CN" sz="2400" dirty="0">
                <a:solidFill>
                  <a:srgbClr val="FF0000"/>
                </a:solidFill>
                <a:latin typeface="Times New Roman" panose="02020603050405020304" pitchFamily="18" charset="0"/>
                <a:ea typeface="+mn-ea"/>
                <a:cs typeface="+mn-cs"/>
              </a:rPr>
              <a:t>academic English writing </a:t>
            </a:r>
            <a:r>
              <a:rPr lang="en-US" altLang="zh-CN" sz="2400" dirty="0">
                <a:solidFill>
                  <a:schemeClr val="tx1"/>
                </a:solidFill>
                <a:latin typeface="Times New Roman" panose="02020603050405020304" pitchFamily="18" charset="0"/>
                <a:ea typeface="+mn-ea"/>
                <a:cs typeface="+mn-cs"/>
              </a:rPr>
              <a:t>in general sense. On the other hand, (1) can be used as part of research paper or research report and then be regarded as academic English writing in technical or specialized sense.</a:t>
            </a:r>
            <a:endParaRPr lang="id-ID" sz="2400" dirty="0">
              <a:solidFill>
                <a:schemeClr val="tx1"/>
              </a:solidFill>
              <a:latin typeface="Times New Roman" panose="02020603050405020304" pitchFamily="18" charset="0"/>
              <a:ea typeface="+mn-ea"/>
              <a:cs typeface="+mn-cs"/>
              <a:sym typeface="+mn-lt"/>
            </a:endParaRPr>
          </a:p>
        </p:txBody>
      </p:sp>
      <p:sp>
        <p:nvSpPr>
          <p:cNvPr id="115" name="locator-point-on-map_17583"/>
          <p:cNvSpPr>
            <a:spLocks noChangeAspect="1"/>
          </p:cNvSpPr>
          <p:nvPr/>
        </p:nvSpPr>
        <p:spPr bwMode="auto">
          <a:xfrm>
            <a:off x="352057" y="2087373"/>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ea typeface="+mn-ea"/>
                <a:cs typeface="+mn-ea"/>
                <a:sym typeface="+mn-lt"/>
              </a:rPr>
              <a:t>什么是学术英语写作？</a:t>
            </a:r>
            <a:endParaRPr lang="zh-CN" altLang="en-US" sz="4400" b="1" dirty="0">
              <a:solidFill>
                <a:srgbClr val="00749F"/>
              </a:solidFill>
              <a:latin typeface="Times New Roman" panose="02020603050405020304" pitchFamily="18" charset="0"/>
              <a:ea typeface="+mn-ea"/>
              <a:cs typeface="+mn-ea"/>
              <a:sym typeface="+mn-lt"/>
            </a:endParaRPr>
          </a:p>
        </p:txBody>
      </p:sp>
      <p:sp>
        <p:nvSpPr>
          <p:cNvPr id="33" name="文本框 6"/>
          <p:cNvSpPr txBox="1">
            <a:spLocks noChangeArrowheads="1"/>
          </p:cNvSpPr>
          <p:nvPr/>
        </p:nvSpPr>
        <p:spPr bwMode="auto">
          <a:xfrm>
            <a:off x="4229158" y="273504"/>
            <a:ext cx="51978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ea typeface="+mn-ea"/>
                <a:cs typeface="+mn-ea"/>
                <a:sym typeface="+mn-lt"/>
              </a:rPr>
              <a:t>What Is Academic English Writing?</a:t>
            </a:r>
          </a:p>
        </p:txBody>
      </p:sp>
    </p:spTree>
    <p:extLst>
      <p:ext uri="{BB962C8B-B14F-4D97-AF65-F5344CB8AC3E}">
        <p14:creationId xmlns:p14="http://schemas.microsoft.com/office/powerpoint/2010/main" val="231894385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27277" y="1114752"/>
            <a:ext cx="8267014" cy="4905923"/>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err="1">
                <a:solidFill>
                  <a:schemeClr val="tx1"/>
                </a:solidFill>
                <a:latin typeface="Times New Roman" panose="02020603050405020304" pitchFamily="18" charset="0"/>
                <a:ea typeface="+mn-ea"/>
                <a:cs typeface="+mn-cs"/>
              </a:rPr>
              <a:t>Oshima</a:t>
            </a:r>
            <a:r>
              <a:rPr lang="en-US" altLang="zh-CN" sz="2400" dirty="0">
                <a:solidFill>
                  <a:schemeClr val="tx1"/>
                </a:solidFill>
                <a:latin typeface="Times New Roman" panose="02020603050405020304" pitchFamily="18" charset="0"/>
                <a:ea typeface="+mn-ea"/>
                <a:cs typeface="+mn-cs"/>
              </a:rPr>
              <a:t> &amp; Hogue</a:t>
            </a:r>
            <a:r>
              <a:rPr lang="zh-CN" altLang="en-US" sz="2400" dirty="0">
                <a:solidFill>
                  <a:schemeClr val="tx1"/>
                </a:solidFill>
                <a:latin typeface="Times New Roman" panose="02020603050405020304" pitchFamily="18" charset="0"/>
                <a:ea typeface="+mn-ea"/>
                <a:cs typeface="+mn-cs"/>
              </a:rPr>
              <a:t>（</a:t>
            </a:r>
            <a:r>
              <a:rPr lang="en-US" altLang="zh-CN" sz="2400" dirty="0">
                <a:solidFill>
                  <a:schemeClr val="tx1"/>
                </a:solidFill>
                <a:latin typeface="Times New Roman" panose="02020603050405020304" pitchFamily="18" charset="0"/>
                <a:ea typeface="+mn-ea"/>
                <a:cs typeface="+mn-cs"/>
              </a:rPr>
              <a:t>1991</a:t>
            </a:r>
            <a:r>
              <a:rPr lang="zh-CN" altLang="en-US" sz="2400" dirty="0">
                <a:solidFill>
                  <a:schemeClr val="tx1"/>
                </a:solidFill>
                <a:latin typeface="Times New Roman" panose="02020603050405020304" pitchFamily="18" charset="0"/>
                <a:ea typeface="+mn-ea"/>
                <a:cs typeface="+mn-cs"/>
              </a:rPr>
              <a:t>）从</a:t>
            </a:r>
            <a:r>
              <a:rPr lang="zh-CN" altLang="en-US" sz="2400" dirty="0">
                <a:solidFill>
                  <a:srgbClr val="FF0000"/>
                </a:solidFill>
                <a:latin typeface="Times New Roman" panose="02020603050405020304" pitchFamily="18" charset="0"/>
                <a:ea typeface="+mn-ea"/>
                <a:cs typeface="+mn-cs"/>
              </a:rPr>
              <a:t>写作对象（</a:t>
            </a:r>
            <a:r>
              <a:rPr lang="en-US" altLang="zh-CN" sz="2400" dirty="0">
                <a:solidFill>
                  <a:srgbClr val="FF0000"/>
                </a:solidFill>
                <a:latin typeface="Times New Roman" panose="02020603050405020304" pitchFamily="18" charset="0"/>
                <a:ea typeface="+mn-ea"/>
                <a:cs typeface="+mn-cs"/>
              </a:rPr>
              <a:t>audience</a:t>
            </a:r>
            <a:r>
              <a:rPr lang="zh-CN" altLang="en-US" sz="2400" dirty="0">
                <a:solidFill>
                  <a:srgbClr val="FF0000"/>
                </a:solidFill>
                <a:latin typeface="Times New Roman" panose="02020603050405020304" pitchFamily="18" charset="0"/>
                <a:ea typeface="+mn-ea"/>
                <a:cs typeface="+mn-cs"/>
              </a:rPr>
              <a:t>）、目的（</a:t>
            </a:r>
            <a:r>
              <a:rPr lang="en-US" altLang="zh-CN" sz="2400" dirty="0">
                <a:solidFill>
                  <a:srgbClr val="FF0000"/>
                </a:solidFill>
                <a:latin typeface="Times New Roman" panose="02020603050405020304" pitchFamily="18" charset="0"/>
                <a:ea typeface="+mn-ea"/>
                <a:cs typeface="+mn-cs"/>
              </a:rPr>
              <a:t>purpose</a:t>
            </a:r>
            <a:r>
              <a:rPr lang="zh-CN" altLang="en-US" sz="2400" dirty="0">
                <a:solidFill>
                  <a:srgbClr val="FF0000"/>
                </a:solidFill>
                <a:latin typeface="Times New Roman" panose="02020603050405020304" pitchFamily="18" charset="0"/>
                <a:ea typeface="+mn-ea"/>
                <a:cs typeface="+mn-cs"/>
              </a:rPr>
              <a:t>）和语气（</a:t>
            </a:r>
            <a:r>
              <a:rPr lang="en-US" altLang="zh-CN" sz="2400" dirty="0">
                <a:solidFill>
                  <a:srgbClr val="FF0000"/>
                </a:solidFill>
                <a:latin typeface="Times New Roman" panose="02020603050405020304" pitchFamily="18" charset="0"/>
                <a:ea typeface="+mn-ea"/>
                <a:cs typeface="+mn-cs"/>
              </a:rPr>
              <a:t>tone</a:t>
            </a:r>
            <a:r>
              <a:rPr lang="zh-CN" altLang="en-US" sz="2400" dirty="0">
                <a:solidFill>
                  <a:srgbClr val="FF0000"/>
                </a:solidFill>
                <a:latin typeface="Times New Roman" panose="02020603050405020304" pitchFamily="18" charset="0"/>
                <a:ea typeface="+mn-ea"/>
                <a:cs typeface="+mn-cs"/>
              </a:rPr>
              <a:t>） </a:t>
            </a:r>
            <a:r>
              <a:rPr lang="zh-CN" altLang="en-US" sz="2400" dirty="0">
                <a:solidFill>
                  <a:schemeClr val="tx1"/>
                </a:solidFill>
                <a:latin typeface="Times New Roman" panose="02020603050405020304" pitchFamily="18" charset="0"/>
                <a:ea typeface="+mn-ea"/>
                <a:cs typeface="+mn-cs"/>
              </a:rPr>
              <a:t>这三个方面来界定学术写作，指出</a:t>
            </a:r>
            <a:r>
              <a:rPr lang="zh-CN" altLang="en-US" sz="2400" b="1" dirty="0">
                <a:solidFill>
                  <a:schemeClr val="tx1"/>
                </a:solidFill>
                <a:latin typeface="Times New Roman" panose="02020603050405020304" pitchFamily="18" charset="0"/>
                <a:ea typeface="+mn-ea"/>
                <a:cs typeface="+mn-cs"/>
              </a:rPr>
              <a:t>学术写作</a:t>
            </a:r>
            <a:r>
              <a:rPr lang="zh-CN" altLang="en-US" sz="2400" dirty="0">
                <a:solidFill>
                  <a:schemeClr val="tx1"/>
                </a:solidFill>
                <a:latin typeface="Times New Roman" panose="02020603050405020304" pitchFamily="18" charset="0"/>
                <a:ea typeface="+mn-ea"/>
                <a:cs typeface="+mn-cs"/>
              </a:rPr>
              <a:t>的</a:t>
            </a:r>
            <a:r>
              <a:rPr lang="zh-CN" altLang="en-US" sz="2400" b="1" dirty="0">
                <a:solidFill>
                  <a:schemeClr val="tx1"/>
                </a:solidFill>
                <a:latin typeface="Times New Roman" panose="02020603050405020304" pitchFamily="18" charset="0"/>
                <a:ea typeface="+mn-ea"/>
                <a:cs typeface="+mn-cs"/>
              </a:rPr>
              <a:t>对象</a:t>
            </a:r>
            <a:r>
              <a:rPr lang="zh-CN" altLang="en-US" sz="2400" dirty="0">
                <a:solidFill>
                  <a:schemeClr val="tx1"/>
                </a:solidFill>
                <a:latin typeface="Times New Roman" panose="02020603050405020304" pitchFamily="18" charset="0"/>
                <a:ea typeface="+mn-ea"/>
                <a:cs typeface="+mn-cs"/>
              </a:rPr>
              <a:t>是高校的教师或教授，这种写作总是采用正式的</a:t>
            </a:r>
            <a:r>
              <a:rPr lang="zh-CN" altLang="en-US" sz="2400" b="1" dirty="0">
                <a:solidFill>
                  <a:schemeClr val="tx1"/>
                </a:solidFill>
                <a:latin typeface="Times New Roman" panose="02020603050405020304" pitchFamily="18" charset="0"/>
                <a:ea typeface="+mn-ea"/>
                <a:cs typeface="+mn-cs"/>
              </a:rPr>
              <a:t>语气</a:t>
            </a:r>
            <a:r>
              <a:rPr lang="zh-CN" altLang="en-US" sz="2400" dirty="0">
                <a:solidFill>
                  <a:schemeClr val="tx1"/>
                </a:solidFill>
                <a:latin typeface="Times New Roman" panose="02020603050405020304" pitchFamily="18" charset="0"/>
                <a:ea typeface="+mn-ea"/>
                <a:cs typeface="+mn-cs"/>
              </a:rPr>
              <a:t>。写作使用什么语气，取决于</a:t>
            </a:r>
            <a:r>
              <a:rPr lang="zh-CN" altLang="en-US" sz="2400" b="1" dirty="0">
                <a:solidFill>
                  <a:schemeClr val="tx1"/>
                </a:solidFill>
                <a:latin typeface="Times New Roman" panose="02020603050405020304" pitchFamily="18" charset="0"/>
                <a:ea typeface="+mn-ea"/>
                <a:cs typeface="+mn-cs"/>
              </a:rPr>
              <a:t>写给谁</a:t>
            </a:r>
            <a:r>
              <a:rPr lang="zh-CN" altLang="en-US" sz="2400" dirty="0">
                <a:solidFill>
                  <a:schemeClr val="tx1"/>
                </a:solidFill>
                <a:latin typeface="Times New Roman" panose="02020603050405020304" pitchFamily="18" charset="0"/>
                <a:ea typeface="+mn-ea"/>
                <a:cs typeface="+mn-cs"/>
              </a:rPr>
              <a:t>和写作的</a:t>
            </a:r>
            <a:r>
              <a:rPr lang="zh-CN" altLang="en-US" sz="2400" b="1" dirty="0">
                <a:solidFill>
                  <a:schemeClr val="tx1"/>
                </a:solidFill>
                <a:latin typeface="Times New Roman" panose="02020603050405020304" pitchFamily="18" charset="0"/>
                <a:ea typeface="+mn-ea"/>
                <a:cs typeface="+mn-cs"/>
              </a:rPr>
              <a:t>目的</a:t>
            </a:r>
            <a:r>
              <a:rPr lang="zh-CN" altLang="en-US" sz="2400" dirty="0">
                <a:solidFill>
                  <a:schemeClr val="tx1"/>
                </a:solidFill>
                <a:latin typeface="Times New Roman" panose="02020603050405020304" pitchFamily="18" charset="0"/>
                <a:ea typeface="+mn-ea"/>
                <a:cs typeface="+mn-cs"/>
              </a:rPr>
              <a:t>。根据这三个维度，我们 可以认定</a:t>
            </a:r>
            <a:r>
              <a:rPr lang="en-US" altLang="zh-CN" sz="2400" dirty="0">
                <a:solidFill>
                  <a:schemeClr val="tx1"/>
                </a:solidFill>
                <a:latin typeface="Times New Roman" panose="02020603050405020304" pitchFamily="18" charset="0"/>
                <a:ea typeface="+mn-ea"/>
                <a:cs typeface="+mn-cs"/>
              </a:rPr>
              <a:t>(1)</a:t>
            </a:r>
            <a:r>
              <a:rPr lang="zh-CN" altLang="en-US" sz="2400" dirty="0">
                <a:solidFill>
                  <a:schemeClr val="tx1"/>
                </a:solidFill>
                <a:latin typeface="Times New Roman" panose="02020603050405020304" pitchFamily="18" charset="0"/>
                <a:ea typeface="+mn-ea"/>
                <a:cs typeface="+mn-cs"/>
              </a:rPr>
              <a:t>那篇文章属于学术英语写作。我国高校大学生的习作，都可以被看成</a:t>
            </a:r>
            <a:r>
              <a:rPr lang="zh-CN" altLang="en-US" sz="2400" dirty="0" smtClean="0">
                <a:solidFill>
                  <a:schemeClr val="tx1"/>
                </a:solidFill>
                <a:latin typeface="Times New Roman" panose="02020603050405020304" pitchFamily="18" charset="0"/>
                <a:ea typeface="+mn-ea"/>
                <a:cs typeface="+mn-cs"/>
              </a:rPr>
              <a:t>一般意义</a:t>
            </a:r>
            <a:r>
              <a:rPr lang="zh-CN" altLang="en-US" sz="2400" dirty="0">
                <a:solidFill>
                  <a:schemeClr val="tx1"/>
                </a:solidFill>
                <a:latin typeface="Times New Roman" panose="02020603050405020304" pitchFamily="18" charset="0"/>
                <a:ea typeface="+mn-ea"/>
                <a:cs typeface="+mn-cs"/>
              </a:rPr>
              <a:t>上的学术英语写作。</a:t>
            </a:r>
          </a:p>
        </p:txBody>
      </p:sp>
      <p:sp>
        <p:nvSpPr>
          <p:cNvPr id="115" name="locator-point-on-map_17583"/>
          <p:cNvSpPr>
            <a:spLocks noChangeAspect="1"/>
          </p:cNvSpPr>
          <p:nvPr/>
        </p:nvSpPr>
        <p:spPr bwMode="auto">
          <a:xfrm>
            <a:off x="8627956" y="2237843"/>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ea typeface="+mn-ea"/>
                <a:cs typeface="+mn-ea"/>
                <a:sym typeface="+mn-lt"/>
              </a:rPr>
              <a:t>什么是学术英语写作？</a:t>
            </a:r>
            <a:endParaRPr lang="zh-CN" altLang="en-US" sz="4400" b="1" dirty="0">
              <a:solidFill>
                <a:srgbClr val="00749F"/>
              </a:solidFill>
              <a:latin typeface="Times New Roman" panose="02020603050405020304" pitchFamily="18" charset="0"/>
              <a:ea typeface="+mn-ea"/>
              <a:cs typeface="+mn-ea"/>
              <a:sym typeface="+mn-lt"/>
            </a:endParaRPr>
          </a:p>
        </p:txBody>
      </p:sp>
      <p:sp>
        <p:nvSpPr>
          <p:cNvPr id="33" name="文本框 6"/>
          <p:cNvSpPr txBox="1">
            <a:spLocks noChangeArrowheads="1"/>
          </p:cNvSpPr>
          <p:nvPr/>
        </p:nvSpPr>
        <p:spPr bwMode="auto">
          <a:xfrm>
            <a:off x="3957015" y="358683"/>
            <a:ext cx="409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dirty="0">
                <a:solidFill>
                  <a:srgbClr val="00749F"/>
                </a:solidFill>
                <a:latin typeface="Times New Roman" panose="02020603050405020304" pitchFamily="18" charset="0"/>
                <a:ea typeface="+mn-ea"/>
                <a:cs typeface="+mn-ea"/>
                <a:sym typeface="+mn-lt"/>
              </a:rPr>
              <a:t>What Is Academic English Writing?</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012209" y="104236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44" name="矩形 43"/>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335665" y="1042365"/>
            <a:ext cx="8676544" cy="4724370"/>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a:t>
            </a:r>
          </a:p>
          <a:p>
            <a:pPr>
              <a:lnSpc>
                <a:spcPct val="130000"/>
              </a:lnSpc>
              <a:spcBef>
                <a:spcPts val="600"/>
              </a:spcBef>
            </a:pPr>
            <a:r>
              <a:rPr lang="en-US" altLang="zh-CN" sz="2400" b="1" dirty="0">
                <a:latin typeface="Times New Roman" panose="02020603050405020304" pitchFamily="18" charset="0"/>
                <a:sym typeface="+mn-lt"/>
              </a:rPr>
              <a:t>1) How similar is the article in question to the one discussed in the text? </a:t>
            </a:r>
          </a:p>
          <a:p>
            <a:pPr>
              <a:lnSpc>
                <a:spcPct val="130000"/>
              </a:lnSpc>
              <a:spcBef>
                <a:spcPts val="600"/>
              </a:spcBef>
            </a:pPr>
            <a:endParaRPr lang="en-US" altLang="zh-CN" sz="2400" dirty="0">
              <a:latin typeface="Times New Roman" panose="02020603050405020304" pitchFamily="18" charset="0"/>
              <a:sym typeface="+mn-lt"/>
            </a:endParaRPr>
          </a:p>
          <a:p>
            <a:pPr>
              <a:lnSpc>
                <a:spcPct val="130000"/>
              </a:lnSpc>
              <a:spcBef>
                <a:spcPts val="600"/>
              </a:spcBef>
            </a:pPr>
            <a:r>
              <a:rPr lang="en-US" altLang="zh-CN" sz="2400" dirty="0" smtClean="0">
                <a:solidFill>
                  <a:srgbClr val="FF0000"/>
                </a:solidFill>
                <a:latin typeface="Times New Roman" panose="02020603050405020304" pitchFamily="18" charset="0"/>
                <a:sym typeface="+mn-lt"/>
              </a:rPr>
              <a:t>Both </a:t>
            </a:r>
            <a:r>
              <a:rPr lang="en-US" altLang="zh-CN" sz="2400" dirty="0">
                <a:solidFill>
                  <a:srgbClr val="FF0000"/>
                </a:solidFill>
                <a:latin typeface="Times New Roman" panose="02020603050405020304" pitchFamily="18" charset="0"/>
                <a:sym typeface="+mn-lt"/>
              </a:rPr>
              <a:t>essays are written not for the purpose of solving specific problems in the real world, but to demonstrate the writer’s ability to write good English, present forceful argument in a logical way and supply supporting evidence for the arguments. In other words, they are written for the sake of “Writing”.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012209" y="104236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44" name="矩形 43"/>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141687" y="1042365"/>
            <a:ext cx="8676544" cy="501252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a:t>
            </a:r>
          </a:p>
          <a:p>
            <a:pPr>
              <a:lnSpc>
                <a:spcPct val="130000"/>
              </a:lnSpc>
              <a:spcBef>
                <a:spcPts val="600"/>
              </a:spcBef>
            </a:pPr>
            <a:r>
              <a:rPr lang="en-US" altLang="zh-CN" sz="2400" b="1" dirty="0">
                <a:latin typeface="Times New Roman" panose="02020603050405020304" pitchFamily="18" charset="0"/>
                <a:sym typeface="+mn-lt"/>
              </a:rPr>
              <a:t>2) How would you characterize this article as a piece of academic writing in line with the three dimensions set by </a:t>
            </a:r>
            <a:r>
              <a:rPr lang="en-US" altLang="zh-CN" sz="2400" b="1" dirty="0" err="1">
                <a:latin typeface="Times New Roman" panose="02020603050405020304" pitchFamily="18" charset="0"/>
                <a:sym typeface="+mn-lt"/>
              </a:rPr>
              <a:t>Oshima</a:t>
            </a:r>
            <a:r>
              <a:rPr lang="en-US" altLang="zh-CN" sz="2400" b="1" dirty="0">
                <a:latin typeface="Times New Roman" panose="02020603050405020304" pitchFamily="18" charset="0"/>
                <a:sym typeface="+mn-lt"/>
              </a:rPr>
              <a:t> and Hogue?</a:t>
            </a:r>
          </a:p>
          <a:p>
            <a:pPr>
              <a:lnSpc>
                <a:spcPct val="130000"/>
              </a:lnSpc>
              <a:spcBef>
                <a:spcPts val="600"/>
              </a:spcBef>
            </a:pPr>
            <a:r>
              <a:rPr lang="en-US" altLang="zh-CN" sz="2400" dirty="0">
                <a:latin typeface="Times New Roman" panose="02020603050405020304" pitchFamily="18" charset="0"/>
                <a:sym typeface="+mn-lt"/>
              </a:rPr>
              <a:t>    </a:t>
            </a:r>
            <a:r>
              <a:rPr lang="en-US" altLang="zh-CN" sz="2400" dirty="0">
                <a:solidFill>
                  <a:srgbClr val="FF0000"/>
                </a:solidFill>
                <a:latin typeface="Times New Roman" panose="02020603050405020304" pitchFamily="18" charset="0"/>
                <a:sym typeface="+mn-lt"/>
              </a:rPr>
              <a:t>According to </a:t>
            </a:r>
            <a:r>
              <a:rPr lang="en-US" altLang="zh-CN" sz="2400" dirty="0" err="1">
                <a:solidFill>
                  <a:srgbClr val="FF0000"/>
                </a:solidFill>
                <a:latin typeface="Times New Roman" panose="02020603050405020304" pitchFamily="18" charset="0"/>
                <a:sym typeface="+mn-lt"/>
              </a:rPr>
              <a:t>Oshima</a:t>
            </a:r>
            <a:r>
              <a:rPr lang="en-US" altLang="zh-CN" sz="2400" dirty="0">
                <a:solidFill>
                  <a:srgbClr val="FF0000"/>
                </a:solidFill>
                <a:latin typeface="Times New Roman" panose="02020603050405020304" pitchFamily="18" charset="0"/>
                <a:sym typeface="+mn-lt"/>
              </a:rPr>
              <a:t> and Hogue’s dimensions, we can see that the potential audience of this article are school/university teachers or professors who are to read and rate it for judging the writer’s writing ability and that it is written in a formal tone, so we can say that this piece of writing is academic English writing. </a:t>
            </a:r>
          </a:p>
          <a:p>
            <a:pPr>
              <a:lnSpc>
                <a:spcPct val="130000"/>
              </a:lnSpc>
              <a:spcBef>
                <a:spcPts val="600"/>
              </a:spcBef>
            </a:pPr>
            <a:endParaRPr lang="en-US" altLang="zh-CN" sz="1600" dirty="0">
              <a:latin typeface="Times New Roman" panose="02020603050405020304" pitchFamily="18" charset="0"/>
              <a:sym typeface="+mn-lt"/>
            </a:endParaRPr>
          </a:p>
        </p:txBody>
      </p:sp>
    </p:spTree>
    <p:extLst>
      <p:ext uri="{BB962C8B-B14F-4D97-AF65-F5344CB8AC3E}">
        <p14:creationId xmlns:p14="http://schemas.microsoft.com/office/powerpoint/2010/main" val="2388080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50787" y="2638115"/>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常见的英语写作文体及特征</a:t>
            </a:r>
          </a:p>
        </p:txBody>
      </p:sp>
      <p:sp>
        <p:nvSpPr>
          <p:cNvPr id="6" name="文本框 6"/>
          <p:cNvSpPr txBox="1">
            <a:spLocks noChangeArrowheads="1"/>
          </p:cNvSpPr>
          <p:nvPr/>
        </p:nvSpPr>
        <p:spPr bwMode="auto">
          <a:xfrm>
            <a:off x="6902465" y="4109049"/>
            <a:ext cx="46378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US" altLang="zh-CN" sz="3200" dirty="0">
                <a:solidFill>
                  <a:srgbClr val="00749F"/>
                </a:solidFill>
                <a:latin typeface="Times New Roman" panose="02020603050405020304" pitchFamily="18" charset="0"/>
                <a:cs typeface="Times New Roman" panose="02020603050405020304" pitchFamily="18" charset="0"/>
                <a:sym typeface="+mn-lt"/>
              </a:rPr>
              <a:t>Common types of Writings and Their Features</a:t>
            </a:r>
          </a:p>
        </p:txBody>
      </p:sp>
      <p:cxnSp>
        <p:nvCxnSpPr>
          <p:cNvPr id="8" name="直接连接符 7"/>
          <p:cNvCxnSpPr/>
          <p:nvPr/>
        </p:nvCxnSpPr>
        <p:spPr>
          <a:xfrm>
            <a:off x="8738471" y="3804963"/>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406400" y="3984625"/>
            <a:ext cx="2352675" cy="3114675"/>
          </a:xfrm>
          <a:prstGeom prst="rect">
            <a:avLst/>
          </a:prstGeom>
        </p:spPr>
      </p:pic>
      <p:pic>
        <p:nvPicPr>
          <p:cNvPr id="16" name="图片 15"/>
          <p:cNvPicPr>
            <a:picLocks noChangeAspect="1"/>
          </p:cNvPicPr>
          <p:nvPr/>
        </p:nvPicPr>
        <p:blipFill>
          <a:blip r:embed="rId5"/>
          <a:stretch>
            <a:fillRect/>
          </a:stretch>
        </p:blipFill>
        <p:spPr>
          <a:xfrm>
            <a:off x="-766295" y="0"/>
            <a:ext cx="3690097" cy="3606800"/>
          </a:xfrm>
          <a:prstGeom prst="rect">
            <a:avLst/>
          </a:prstGeom>
        </p:spPr>
      </p:pic>
      <p:pic>
        <p:nvPicPr>
          <p:cNvPr id="17" name="图片 16"/>
          <p:cNvPicPr>
            <a:picLocks noChangeAspect="1"/>
          </p:cNvPicPr>
          <p:nvPr/>
        </p:nvPicPr>
        <p:blipFill>
          <a:blip r:embed="rId6"/>
          <a:stretch>
            <a:fillRect/>
          </a:stretch>
        </p:blipFill>
        <p:spPr>
          <a:xfrm>
            <a:off x="9267825" y="-694347"/>
            <a:ext cx="3690097" cy="4123347"/>
          </a:xfrm>
          <a:prstGeom prst="rect">
            <a:avLst/>
          </a:prstGeom>
        </p:spPr>
      </p:pic>
      <p:pic>
        <p:nvPicPr>
          <p:cNvPr id="18" name="图片 17"/>
          <p:cNvPicPr>
            <a:picLocks noChangeAspect="1"/>
          </p:cNvPicPr>
          <p:nvPr/>
        </p:nvPicPr>
        <p:blipFill>
          <a:blip r:embed="rId6"/>
          <a:stretch>
            <a:fillRect/>
          </a:stretch>
        </p:blipFill>
        <p:spPr>
          <a:xfrm>
            <a:off x="10039849" y="2978215"/>
            <a:ext cx="3690097" cy="4123347"/>
          </a:xfrm>
          <a:prstGeom prst="rect">
            <a:avLst/>
          </a:prstGeom>
        </p:spPr>
      </p:pic>
      <p:sp>
        <p:nvSpPr>
          <p:cNvPr id="19" name="文本框 6"/>
          <p:cNvSpPr txBox="1">
            <a:spLocks noChangeArrowheads="1"/>
          </p:cNvSpPr>
          <p:nvPr/>
        </p:nvSpPr>
        <p:spPr bwMode="auto">
          <a:xfrm>
            <a:off x="4201401" y="2447839"/>
            <a:ext cx="2767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7" action="ppaction://hlinksldjump"/>
              </a:rPr>
              <a:t>引言 </a:t>
            </a:r>
            <a:r>
              <a:rPr lang="en-US" altLang="zh-CN" sz="2800" dirty="0">
                <a:solidFill>
                  <a:srgbClr val="00749F"/>
                </a:solidFill>
                <a:latin typeface="Times New Roman" panose="02020603050405020304" pitchFamily="18" charset="0"/>
                <a:ea typeface="+mn-ea"/>
                <a:cs typeface="+mn-ea"/>
                <a:sym typeface="+mn-lt"/>
                <a:hlinkClick r:id="rId7" action="ppaction://hlinksldjump"/>
              </a:rPr>
              <a:t>Introduction</a:t>
            </a:r>
            <a:endParaRPr lang="zh-CN" altLang="en-US" sz="2800" dirty="0">
              <a:solidFill>
                <a:srgbClr val="00749F"/>
              </a:solidFill>
              <a:latin typeface="Times New Roman" panose="02020603050405020304" pitchFamily="18" charset="0"/>
              <a:ea typeface="+mn-ea"/>
              <a:cs typeface="+mn-ea"/>
              <a:sym typeface="+mn-lt"/>
            </a:endParaRPr>
          </a:p>
        </p:txBody>
      </p:sp>
      <p:grpSp>
        <p:nvGrpSpPr>
          <p:cNvPr id="4" name="组合 3"/>
          <p:cNvGrpSpPr/>
          <p:nvPr/>
        </p:nvGrpSpPr>
        <p:grpSpPr>
          <a:xfrm>
            <a:off x="4228915" y="3164387"/>
            <a:ext cx="4622163" cy="904078"/>
            <a:chOff x="4228915" y="3164387"/>
            <a:chExt cx="4622163" cy="904078"/>
          </a:xfrm>
        </p:grpSpPr>
        <p:sp>
          <p:nvSpPr>
            <p:cNvPr id="22" name="文本框 6"/>
            <p:cNvSpPr txBox="1">
              <a:spLocks noChangeArrowheads="1"/>
            </p:cNvSpPr>
            <p:nvPr/>
          </p:nvSpPr>
          <p:spPr bwMode="auto">
            <a:xfrm>
              <a:off x="4237435" y="3164387"/>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8" action="ppaction://hlinksldjump"/>
                </a:rPr>
                <a:t>什么是学术英语写作？</a:t>
              </a:r>
              <a:endParaRPr lang="zh-CN" altLang="en-US" sz="2800" dirty="0">
                <a:solidFill>
                  <a:srgbClr val="00749F"/>
                </a:solidFill>
                <a:latin typeface="Times New Roman" panose="02020603050405020304" pitchFamily="18" charset="0"/>
                <a:ea typeface="+mn-ea"/>
                <a:cs typeface="+mn-ea"/>
                <a:sym typeface="+mn-lt"/>
              </a:endParaRPr>
            </a:p>
          </p:txBody>
        </p:sp>
        <p:sp>
          <p:nvSpPr>
            <p:cNvPr id="23" name="矩形 22"/>
            <p:cNvSpPr/>
            <p:nvPr/>
          </p:nvSpPr>
          <p:spPr>
            <a:xfrm>
              <a:off x="4228915" y="3606800"/>
              <a:ext cx="4622163"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What Is Academic English Writing?</a:t>
              </a:r>
            </a:p>
          </p:txBody>
        </p:sp>
      </p:grpSp>
      <p:grpSp>
        <p:nvGrpSpPr>
          <p:cNvPr id="5" name="组合 4"/>
          <p:cNvGrpSpPr/>
          <p:nvPr/>
        </p:nvGrpSpPr>
        <p:grpSpPr>
          <a:xfrm>
            <a:off x="4183832" y="4088824"/>
            <a:ext cx="5070241" cy="911472"/>
            <a:chOff x="4183832" y="4088824"/>
            <a:chExt cx="5070241" cy="911472"/>
          </a:xfrm>
        </p:grpSpPr>
        <p:sp>
          <p:nvSpPr>
            <p:cNvPr id="25" name="文本框 6"/>
            <p:cNvSpPr txBox="1">
              <a:spLocks noChangeArrowheads="1"/>
            </p:cNvSpPr>
            <p:nvPr/>
          </p:nvSpPr>
          <p:spPr bwMode="auto">
            <a:xfrm>
              <a:off x="4183832" y="4088824"/>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dirty="0">
                  <a:solidFill>
                    <a:srgbClr val="00749F"/>
                  </a:solidFill>
                  <a:latin typeface="Times New Roman" panose="02020603050405020304" pitchFamily="18" charset="0"/>
                  <a:ea typeface="+mn-ea"/>
                  <a:cs typeface="+mn-ea"/>
                  <a:sym typeface="+mn-lt"/>
                  <a:hlinkClick r:id="rId9" action="ppaction://hlinksldjump"/>
                </a:rPr>
                <a:t>常见的英语写作文体及特征</a:t>
              </a:r>
              <a:endParaRPr lang="zh-CN" altLang="en-US" sz="2800" dirty="0">
                <a:solidFill>
                  <a:srgbClr val="00749F"/>
                </a:solidFill>
                <a:latin typeface="Times New Roman" panose="02020603050405020304" pitchFamily="18" charset="0"/>
                <a:ea typeface="+mn-ea"/>
                <a:cs typeface="+mn-ea"/>
                <a:sym typeface="+mn-lt"/>
              </a:endParaRPr>
            </a:p>
          </p:txBody>
        </p:sp>
        <p:sp>
          <p:nvSpPr>
            <p:cNvPr id="26" name="矩形 25"/>
            <p:cNvSpPr/>
            <p:nvPr/>
          </p:nvSpPr>
          <p:spPr>
            <a:xfrm>
              <a:off x="4310347" y="4600186"/>
              <a:ext cx="4943726" cy="400110"/>
            </a:xfrm>
            <a:prstGeom prst="rect">
              <a:avLst/>
            </a:prstGeom>
          </p:spPr>
          <p:txBody>
            <a:bodyPr wrap="none">
              <a:spAutoFit/>
            </a:bodyPr>
            <a:lstStyle/>
            <a:p>
              <a:pPr lvl="0" fontAlgn="base">
                <a:spcBef>
                  <a:spcPct val="0"/>
                </a:spcBef>
                <a:spcAft>
                  <a:spcPct val="0"/>
                </a:spcAft>
                <a:defRPr/>
              </a:pPr>
              <a:r>
                <a:rPr lang="en-US" altLang="zh-CN" sz="2000" dirty="0">
                  <a:solidFill>
                    <a:srgbClr val="00749F"/>
                  </a:solidFill>
                  <a:latin typeface="Times New Roman" panose="02020603050405020304" pitchFamily="18" charset="0"/>
                  <a:cs typeface="+mn-ea"/>
                  <a:sym typeface="+mn-lt"/>
                </a:rPr>
                <a:t>Common types of Writings and Their Features</a:t>
              </a:r>
            </a:p>
          </p:txBody>
        </p:sp>
      </p:grpSp>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463366" y="210467"/>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5254365" y="1112963"/>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sp>
        <p:nvSpPr>
          <p:cNvPr id="2" name="圆角矩形 1"/>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94620" y="2386524"/>
            <a:ext cx="1815727" cy="572464"/>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第一单元</a:t>
            </a:r>
          </a:p>
        </p:txBody>
      </p:sp>
      <p:sp>
        <p:nvSpPr>
          <p:cNvPr id="31" name="圆角矩形 30"/>
          <p:cNvSpPr/>
          <p:nvPr/>
        </p:nvSpPr>
        <p:spPr>
          <a:xfrm>
            <a:off x="2298324" y="4115476"/>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739365" y="4125115"/>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2</a:t>
            </a:r>
            <a:r>
              <a:rPr lang="zh-CN" altLang="en-US" sz="2400" dirty="0">
                <a:solidFill>
                  <a:schemeClr val="bg1"/>
                </a:solidFill>
                <a:latin typeface="Times New Roman" panose="02020603050405020304" pitchFamily="18" charset="0"/>
                <a:cs typeface="+mn-ea"/>
                <a:sym typeface="+mn-lt"/>
              </a:rPr>
              <a:t>节</a:t>
            </a:r>
          </a:p>
        </p:txBody>
      </p:sp>
      <p:sp>
        <p:nvSpPr>
          <p:cNvPr id="36" name="圆角矩形 35"/>
          <p:cNvSpPr/>
          <p:nvPr/>
        </p:nvSpPr>
        <p:spPr>
          <a:xfrm>
            <a:off x="2281354" y="325648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729662" y="3252634"/>
            <a:ext cx="1258572"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1</a:t>
            </a:r>
            <a:r>
              <a:rPr lang="zh-CN" altLang="en-US" sz="2400" dirty="0">
                <a:solidFill>
                  <a:schemeClr val="bg1"/>
                </a:solidFill>
                <a:latin typeface="Times New Roman" panose="02020603050405020304" pitchFamily="18" charset="0"/>
                <a:cs typeface="+mn-ea"/>
                <a:sym typeface="+mn-lt"/>
              </a:rPr>
              <a:t>节</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502179" y="956368"/>
            <a:ext cx="770799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400" dirty="0">
                <a:solidFill>
                  <a:schemeClr val="accent1"/>
                </a:solidFill>
                <a:latin typeface="Times New Roman" panose="02020603050405020304" pitchFamily="18" charset="0"/>
                <a:ea typeface="+mn-ea"/>
                <a:cs typeface="+mn-ea"/>
                <a:sym typeface="+mn-lt"/>
              </a:rPr>
              <a:t>       英语写作通常分</a:t>
            </a:r>
            <a:r>
              <a:rPr lang="zh-CN" altLang="en-US" sz="2400" b="1" dirty="0">
                <a:solidFill>
                  <a:schemeClr val="accent1"/>
                </a:solidFill>
                <a:latin typeface="Times New Roman" panose="02020603050405020304" pitchFamily="18" charset="0"/>
                <a:ea typeface="+mn-ea"/>
                <a:cs typeface="+mn-ea"/>
                <a:sym typeface="+mn-lt"/>
              </a:rPr>
              <a:t>基础写作</a:t>
            </a:r>
            <a:r>
              <a:rPr lang="zh-CN" altLang="en-US" sz="2400" dirty="0">
                <a:solidFill>
                  <a:schemeClr val="accent1"/>
                </a:solidFill>
                <a:latin typeface="Times New Roman" panose="02020603050405020304" pitchFamily="18" charset="0"/>
                <a:ea typeface="+mn-ea"/>
                <a:cs typeface="+mn-ea"/>
                <a:sym typeface="+mn-lt"/>
              </a:rPr>
              <a:t>和</a:t>
            </a:r>
            <a:r>
              <a:rPr lang="zh-CN" altLang="en-US" sz="2400" b="1" dirty="0">
                <a:solidFill>
                  <a:schemeClr val="accent1"/>
                </a:solidFill>
                <a:latin typeface="Times New Roman" panose="02020603050405020304" pitchFamily="18" charset="0"/>
                <a:ea typeface="+mn-ea"/>
                <a:cs typeface="+mn-ea"/>
                <a:sym typeface="+mn-lt"/>
              </a:rPr>
              <a:t>应用写作</a:t>
            </a:r>
            <a:r>
              <a:rPr lang="zh-CN" altLang="en-US" sz="2400" dirty="0">
                <a:solidFill>
                  <a:schemeClr val="accent1"/>
                </a:solidFill>
                <a:latin typeface="Times New Roman" panose="02020603050405020304" pitchFamily="18" charset="0"/>
                <a:ea typeface="+mn-ea"/>
                <a:cs typeface="+mn-ea"/>
                <a:sym typeface="+mn-lt"/>
              </a:rPr>
              <a:t>两大类。我们将在第五单元中详细介绍应用文体写作。这里谈的文体是对</a:t>
            </a:r>
            <a:r>
              <a:rPr lang="zh-CN" altLang="en-US" sz="2400" b="1" dirty="0">
                <a:solidFill>
                  <a:schemeClr val="accent1"/>
                </a:solidFill>
                <a:latin typeface="Times New Roman" panose="02020603050405020304" pitchFamily="18" charset="0"/>
                <a:ea typeface="+mn-ea"/>
                <a:cs typeface="+mn-ea"/>
                <a:sym typeface="+mn-lt"/>
              </a:rPr>
              <a:t>基础写作</a:t>
            </a:r>
            <a:r>
              <a:rPr lang="zh-CN" altLang="en-US" sz="2400" dirty="0">
                <a:solidFill>
                  <a:schemeClr val="accent1"/>
                </a:solidFill>
                <a:latin typeface="Times New Roman" panose="02020603050405020304" pitchFamily="18" charset="0"/>
                <a:ea typeface="+mn-ea"/>
                <a:cs typeface="+mn-ea"/>
                <a:sym typeface="+mn-lt"/>
              </a:rPr>
              <a:t>而言的。   </a:t>
            </a:r>
            <a:endParaRPr lang="en-US" altLang="zh-CN" sz="2400" dirty="0">
              <a:solidFill>
                <a:schemeClr val="accent1"/>
              </a:solidFill>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400" dirty="0">
                <a:solidFill>
                  <a:schemeClr val="accent1"/>
                </a:solidFill>
                <a:latin typeface="Times New Roman" panose="02020603050405020304" pitchFamily="18" charset="0"/>
                <a:ea typeface="+mn-ea"/>
                <a:cs typeface="+mn-ea"/>
                <a:sym typeface="+mn-lt"/>
              </a:rPr>
              <a:t>       </a:t>
            </a:r>
            <a:r>
              <a:rPr lang="zh-CN" altLang="en-US" sz="2400" dirty="0">
                <a:solidFill>
                  <a:schemeClr val="accent1"/>
                </a:solidFill>
                <a:latin typeface="Times New Roman" panose="02020603050405020304" pitchFamily="18" charset="0"/>
                <a:ea typeface="+mn-ea"/>
                <a:cs typeface="+mn-ea"/>
                <a:sym typeface="+mn-lt"/>
              </a:rPr>
              <a:t>英语基础写作的主要文体有四种：</a:t>
            </a:r>
            <a:r>
              <a:rPr lang="zh-CN" altLang="en-US" sz="2400" dirty="0">
                <a:solidFill>
                  <a:srgbClr val="FF0000"/>
                </a:solidFill>
                <a:latin typeface="Times New Roman" panose="02020603050405020304" pitchFamily="18" charset="0"/>
                <a:ea typeface="+mn-ea"/>
                <a:cs typeface="+mn-ea"/>
                <a:sym typeface="+mn-lt"/>
              </a:rPr>
              <a:t>记叙文、描写文、说明文和议论文</a:t>
            </a:r>
            <a:r>
              <a:rPr lang="en-US" altLang="zh-CN" sz="2400" dirty="0">
                <a:solidFill>
                  <a:srgbClr val="FF0000"/>
                </a:solidFill>
                <a:latin typeface="Times New Roman" panose="02020603050405020304" pitchFamily="18" charset="0"/>
                <a:ea typeface="+mn-ea"/>
                <a:cs typeface="+mn-ea"/>
                <a:sym typeface="+mn-lt"/>
              </a:rPr>
              <a:t>, </a:t>
            </a:r>
            <a:r>
              <a:rPr lang="zh-CN" altLang="en-US" sz="2400" b="1" dirty="0">
                <a:solidFill>
                  <a:schemeClr val="accent1"/>
                </a:solidFill>
                <a:latin typeface="Times New Roman" panose="02020603050405020304" pitchFamily="18" charset="0"/>
                <a:ea typeface="+mn-ea"/>
                <a:cs typeface="+mn-ea"/>
                <a:sym typeface="+mn-lt"/>
              </a:rPr>
              <a:t>记叙文</a:t>
            </a:r>
            <a:r>
              <a:rPr lang="zh-CN" altLang="en-US" sz="2400" dirty="0">
                <a:solidFill>
                  <a:schemeClr val="accent1"/>
                </a:solidFill>
                <a:latin typeface="Times New Roman" panose="02020603050405020304" pitchFamily="18" charset="0"/>
                <a:ea typeface="+mn-ea"/>
                <a:cs typeface="+mn-ea"/>
                <a:sym typeface="+mn-lt"/>
              </a:rPr>
              <a:t>以记人叙事为主线，记录人的行为或事情发展变化的过程。</a:t>
            </a:r>
            <a:r>
              <a:rPr lang="zh-CN" altLang="en-US" sz="2400" b="1" dirty="0">
                <a:solidFill>
                  <a:schemeClr val="accent1"/>
                </a:solidFill>
                <a:latin typeface="Times New Roman" panose="02020603050405020304" pitchFamily="18" charset="0"/>
                <a:ea typeface="+mn-ea"/>
                <a:cs typeface="+mn-ea"/>
                <a:sym typeface="+mn-lt"/>
              </a:rPr>
              <a:t>描写文</a:t>
            </a:r>
            <a:r>
              <a:rPr lang="zh-CN" altLang="en-US" sz="2400" dirty="0">
                <a:solidFill>
                  <a:schemeClr val="accent1"/>
                </a:solidFill>
                <a:latin typeface="Times New Roman" panose="02020603050405020304" pitchFamily="18" charset="0"/>
                <a:ea typeface="+mn-ea"/>
                <a:cs typeface="+mn-ea"/>
                <a:sym typeface="+mn-lt"/>
              </a:rPr>
              <a:t>以描述为主，比如描写</a:t>
            </a:r>
            <a:r>
              <a:rPr lang="zh-CN" altLang="en-US" sz="2400" dirty="0" smtClean="0">
                <a:solidFill>
                  <a:schemeClr val="accent1"/>
                </a:solidFill>
                <a:latin typeface="Times New Roman" panose="02020603050405020304" pitchFamily="18" charset="0"/>
                <a:ea typeface="+mn-ea"/>
                <a:cs typeface="+mn-ea"/>
                <a:sym typeface="+mn-lt"/>
              </a:rPr>
              <a:t>天气</a:t>
            </a:r>
            <a:r>
              <a:rPr lang="zh-CN" altLang="en-US" sz="2400" dirty="0">
                <a:solidFill>
                  <a:schemeClr val="accent1"/>
                </a:solidFill>
                <a:latin typeface="Times New Roman" panose="02020603050405020304" pitchFamily="18" charset="0"/>
                <a:ea typeface="+mn-ea"/>
                <a:cs typeface="+mn-ea"/>
                <a:sym typeface="+mn-lt"/>
              </a:rPr>
              <a:t>、</a:t>
            </a:r>
            <a:r>
              <a:rPr lang="zh-CN" altLang="en-US" sz="2400" dirty="0" smtClean="0">
                <a:solidFill>
                  <a:schemeClr val="accent1"/>
                </a:solidFill>
                <a:latin typeface="Times New Roman" panose="02020603050405020304" pitchFamily="18" charset="0"/>
                <a:ea typeface="+mn-ea"/>
                <a:cs typeface="+mn-ea"/>
                <a:sym typeface="+mn-lt"/>
              </a:rPr>
              <a:t>人物</a:t>
            </a:r>
            <a:r>
              <a:rPr lang="zh-CN" altLang="en-US" sz="2400" dirty="0">
                <a:solidFill>
                  <a:schemeClr val="accent1"/>
                </a:solidFill>
                <a:latin typeface="Times New Roman" panose="02020603050405020304" pitchFamily="18" charset="0"/>
                <a:ea typeface="+mn-ea"/>
                <a:cs typeface="+mn-ea"/>
                <a:sym typeface="+mn-lt"/>
              </a:rPr>
              <a:t>形象、环境、情景，等等。</a:t>
            </a:r>
            <a:r>
              <a:rPr lang="zh-CN" altLang="en-US" sz="2400" b="1" dirty="0">
                <a:solidFill>
                  <a:schemeClr val="accent1"/>
                </a:solidFill>
                <a:latin typeface="Times New Roman" panose="02020603050405020304" pitchFamily="18" charset="0"/>
                <a:ea typeface="+mn-ea"/>
                <a:cs typeface="+mn-ea"/>
                <a:sym typeface="+mn-lt"/>
              </a:rPr>
              <a:t>说明文</a:t>
            </a:r>
            <a:r>
              <a:rPr lang="zh-CN" altLang="en-US" sz="2400" dirty="0">
                <a:solidFill>
                  <a:schemeClr val="accent1"/>
                </a:solidFill>
                <a:latin typeface="Times New Roman" panose="02020603050405020304" pitchFamily="18" charset="0"/>
                <a:ea typeface="+mn-ea"/>
                <a:cs typeface="+mn-ea"/>
                <a:sym typeface="+mn-lt"/>
              </a:rPr>
              <a:t>则以解释、说明的方法来说清楚某一事物，或讲清楚某一事理。</a:t>
            </a:r>
            <a:r>
              <a:rPr lang="zh-CN" altLang="en-US" sz="2400" b="1" dirty="0">
                <a:solidFill>
                  <a:schemeClr val="accent1"/>
                </a:solidFill>
                <a:latin typeface="Times New Roman" panose="02020603050405020304" pitchFamily="18" charset="0"/>
                <a:ea typeface="+mn-ea"/>
                <a:cs typeface="+mn-ea"/>
                <a:sym typeface="+mn-lt"/>
              </a:rPr>
              <a:t>议论文</a:t>
            </a:r>
            <a:r>
              <a:rPr lang="zh-CN" altLang="en-US" sz="2400" dirty="0">
                <a:solidFill>
                  <a:schemeClr val="accent1"/>
                </a:solidFill>
                <a:latin typeface="Times New Roman" panose="02020603050405020304" pitchFamily="18" charset="0"/>
                <a:ea typeface="+mn-ea"/>
                <a:cs typeface="+mn-ea"/>
                <a:sym typeface="+mn-lt"/>
              </a:rPr>
              <a:t>则通过摆事实、讲道理的方法来阐明白己的观点。</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903567" y="339086"/>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B641D5B2-151D-49C3-B352-0A2554C65A59}"/>
              </a:ext>
            </a:extLst>
          </p:cNvPr>
          <p:cNvSpPr/>
          <p:nvPr/>
        </p:nvSpPr>
        <p:spPr>
          <a:xfrm>
            <a:off x="231181" y="833120"/>
            <a:ext cx="6362659" cy="5832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50980" y="1685264"/>
            <a:ext cx="90424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       </a:t>
            </a:r>
            <a:r>
              <a:rPr lang="zh-CN" altLang="en-US" sz="2400" dirty="0">
                <a:latin typeface="Times New Roman" panose="02020603050405020304" pitchFamily="18" charset="0"/>
                <a:ea typeface="+mn-ea"/>
                <a:cs typeface="+mn-ea"/>
                <a:sym typeface="+mn-lt"/>
              </a:rPr>
              <a:t>记叙文是记录和叙述人物的行为、事件发展或环境气氛的文章，是我们在日常生活</a:t>
            </a:r>
            <a:r>
              <a:rPr lang="zh-CN" altLang="en-US" sz="2400" dirty="0" smtClean="0">
                <a:latin typeface="Times New Roman" panose="02020603050405020304" pitchFamily="18" charset="0"/>
                <a:ea typeface="+mn-ea"/>
                <a:cs typeface="+mn-ea"/>
                <a:sym typeface="+mn-lt"/>
              </a:rPr>
              <a:t>中最</a:t>
            </a:r>
            <a:r>
              <a:rPr lang="zh-CN" altLang="en-US" sz="2400" dirty="0">
                <a:latin typeface="Times New Roman" panose="02020603050405020304" pitchFamily="18" charset="0"/>
                <a:ea typeface="+mn-ea"/>
                <a:cs typeface="+mn-ea"/>
                <a:sym typeface="+mn-lt"/>
              </a:rPr>
              <a:t>常见的一种文体。它经常和描写文、议论文等综合使用。记叙文的几个要点为： 　　</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①记叙文有六大要素：时间、地点、人物、事件、原因、结果。这几个要素在写作</a:t>
            </a:r>
            <a:r>
              <a:rPr lang="zh-CN" altLang="en-US" sz="2400" dirty="0" smtClean="0">
                <a:latin typeface="Times New Roman" panose="02020603050405020304" pitchFamily="18" charset="0"/>
                <a:ea typeface="+mn-ea"/>
                <a:cs typeface="+mn-ea"/>
                <a:sym typeface="+mn-lt"/>
              </a:rPr>
              <a:t>时要</a:t>
            </a:r>
            <a:r>
              <a:rPr lang="zh-CN" altLang="en-US" sz="2400" dirty="0">
                <a:latin typeface="Times New Roman" panose="02020603050405020304" pitchFamily="18" charset="0"/>
                <a:ea typeface="+mn-ea"/>
                <a:cs typeface="+mn-ea"/>
                <a:sym typeface="+mn-lt"/>
              </a:rPr>
              <a:t>交代清楚。</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请找出下文中的六要素。 　　</a:t>
            </a:r>
            <a:endParaRPr lang="en-US" altLang="zh-CN" sz="24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文本框 1"/>
          <p:cNvSpPr txBox="1"/>
          <p:nvPr/>
        </p:nvSpPr>
        <p:spPr>
          <a:xfrm>
            <a:off x="203405" y="746567"/>
            <a:ext cx="6221647" cy="669799"/>
          </a:xfrm>
          <a:prstGeom prst="rect">
            <a:avLst/>
          </a:prstGeom>
          <a:noFill/>
        </p:spPr>
        <p:txBody>
          <a:bodyPr wrap="square" rtlCol="0">
            <a:spAutoFit/>
          </a:bodyPr>
          <a:lstStyle/>
          <a:p>
            <a:pPr>
              <a:lnSpc>
                <a:spcPct val="130000"/>
              </a:lnSpc>
              <a:spcBef>
                <a:spcPts val="600"/>
              </a:spcBef>
            </a:pP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2.1  </a:t>
            </a:r>
            <a:r>
              <a:rPr lang="zh-CN" altLang="en-US"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记叙文 </a:t>
            </a: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Narrative Writing</a:t>
            </a:r>
          </a:p>
        </p:txBody>
      </p:sp>
    </p:spTree>
    <p:extLst>
      <p:ext uri="{BB962C8B-B14F-4D97-AF65-F5344CB8AC3E}">
        <p14:creationId xmlns:p14="http://schemas.microsoft.com/office/powerpoint/2010/main" val="3435124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195548" y="324807"/>
            <a:ext cx="10881323"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dirty="0">
                <a:solidFill>
                  <a:schemeClr val="accent1">
                    <a:lumMod val="75000"/>
                  </a:schemeClr>
                </a:solidFill>
                <a:latin typeface="Times New Roman" panose="02020603050405020304" pitchFamily="18" charset="0"/>
                <a:ea typeface="+mn-ea"/>
                <a:cs typeface="+mn-ea"/>
                <a:sym typeface="+mn-lt"/>
              </a:rPr>
              <a:t>  </a:t>
            </a:r>
          </a:p>
          <a:p>
            <a:pPr algn="just" fontAlgn="base">
              <a:lnSpc>
                <a:spcPct val="150000"/>
              </a:lnSpc>
              <a:spcBef>
                <a:spcPct val="0"/>
              </a:spcBef>
              <a:spcAft>
                <a:spcPct val="0"/>
              </a:spcAft>
              <a:defRPr/>
            </a:pPr>
            <a:r>
              <a:rPr lang="en-US" altLang="zh-CN" sz="2000" dirty="0">
                <a:solidFill>
                  <a:schemeClr val="accent1">
                    <a:lumMod val="75000"/>
                  </a:schemeClr>
                </a:solidFill>
                <a:latin typeface="Times New Roman" panose="02020603050405020304" pitchFamily="18" charset="0"/>
                <a:ea typeface="+mn-ea"/>
                <a:cs typeface="+mn-ea"/>
                <a:sym typeface="+mn-lt"/>
              </a:rPr>
              <a:t>     </a:t>
            </a:r>
            <a:r>
              <a:rPr lang="en-US" altLang="zh-CN" sz="2400" dirty="0">
                <a:solidFill>
                  <a:schemeClr val="accent1">
                    <a:lumMod val="75000"/>
                  </a:schemeClr>
                </a:solidFill>
                <a:latin typeface="Times New Roman" panose="02020603050405020304" pitchFamily="18" charset="0"/>
                <a:ea typeface="+mn-ea"/>
                <a:cs typeface="+mn-ea"/>
                <a:sym typeface="+mn-lt"/>
              </a:rPr>
              <a:t>New situations always make me a bit nervous, and my first swimming lesson was no exception. After I changed into my bathing suit in the locker room, I stood timidly by the side of the pool waiting for the teacher and other students to </a:t>
            </a:r>
            <a:r>
              <a:rPr lang="en-US" altLang="zh-CN" sz="2400" dirty="0" smtClean="0">
                <a:solidFill>
                  <a:schemeClr val="accent1">
                    <a:lumMod val="75000"/>
                  </a:schemeClr>
                </a:solidFill>
                <a:latin typeface="Times New Roman" panose="02020603050405020304" pitchFamily="18" charset="0"/>
                <a:ea typeface="+mn-ea"/>
                <a:cs typeface="+mn-ea"/>
                <a:sym typeface="+mn-lt"/>
              </a:rPr>
              <a:t>show </a:t>
            </a:r>
            <a:r>
              <a:rPr lang="en-US" altLang="zh-CN" sz="2400" dirty="0">
                <a:solidFill>
                  <a:schemeClr val="accent1">
                    <a:lumMod val="75000"/>
                  </a:schemeClr>
                </a:solidFill>
                <a:latin typeface="Times New Roman" panose="02020603050405020304" pitchFamily="18" charset="0"/>
                <a:ea typeface="+mn-ea"/>
                <a:cs typeface="+mn-ea"/>
                <a:sym typeface="+mn-lt"/>
              </a:rPr>
              <a:t>up. After a couple of minutes the teacher came over. She smiled and introduced herself, and two more students joined us. Although they were both older than me, they didn’t </a:t>
            </a:r>
            <a:r>
              <a:rPr lang="en-US" altLang="zh-CN" sz="2400" dirty="0" smtClean="0">
                <a:solidFill>
                  <a:schemeClr val="accent1">
                    <a:lumMod val="75000"/>
                  </a:schemeClr>
                </a:solidFill>
                <a:latin typeface="Times New Roman" panose="02020603050405020304" pitchFamily="18" charset="0"/>
                <a:ea typeface="+mn-ea"/>
                <a:cs typeface="+mn-ea"/>
                <a:sym typeface="+mn-lt"/>
              </a:rPr>
              <a:t>seem to be </a:t>
            </a:r>
            <a:r>
              <a:rPr lang="en-US" altLang="zh-CN" sz="2400" dirty="0">
                <a:solidFill>
                  <a:schemeClr val="accent1">
                    <a:lumMod val="75000"/>
                  </a:schemeClr>
                </a:solidFill>
                <a:latin typeface="Times New Roman" panose="02020603050405020304" pitchFamily="18" charset="0"/>
                <a:ea typeface="+mn-ea"/>
                <a:cs typeface="+mn-ea"/>
                <a:sym typeface="+mn-lt"/>
              </a:rPr>
              <a:t>embarrassed about not knowing how to swim. I began to feel more at ease.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时间：                                                               地点：</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人物：                                                               事件：</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原因：                                                               结果：</a:t>
            </a:r>
            <a:endParaRPr lang="en-US" altLang="zh-CN" sz="2400" dirty="0">
              <a:latin typeface="Times New Roman" panose="02020603050405020304" pitchFamily="18" charset="0"/>
              <a:ea typeface="+mn-ea"/>
              <a:cs typeface="+mn-ea"/>
              <a:sym typeface="+mn-lt"/>
            </a:endParaRPr>
          </a:p>
        </p:txBody>
      </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45449456-922C-40E4-A3F1-3985E945F58E}"/>
              </a:ext>
            </a:extLst>
          </p:cNvPr>
          <p:cNvSpPr/>
          <p:nvPr/>
        </p:nvSpPr>
        <p:spPr>
          <a:xfrm>
            <a:off x="1115129" y="4762808"/>
            <a:ext cx="4482317"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During my first swimming lesson; </a:t>
            </a:r>
            <a:endParaRPr lang="zh-CN" altLang="en-US" dirty="0">
              <a:solidFill>
                <a:srgbClr val="FF0000"/>
              </a:solidFill>
            </a:endParaRPr>
          </a:p>
        </p:txBody>
      </p:sp>
      <p:sp>
        <p:nvSpPr>
          <p:cNvPr id="4" name="矩形 3">
            <a:extLst>
              <a:ext uri="{FF2B5EF4-FFF2-40B4-BE49-F238E27FC236}">
                <a16:creationId xmlns:a16="http://schemas.microsoft.com/office/drawing/2014/main" id="{9E8DC17C-F227-474F-AEE0-D51BFB9347E1}"/>
              </a:ext>
            </a:extLst>
          </p:cNvPr>
          <p:cNvSpPr/>
          <p:nvPr/>
        </p:nvSpPr>
        <p:spPr>
          <a:xfrm>
            <a:off x="6740570" y="4760576"/>
            <a:ext cx="2551339"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A swimming pool; </a:t>
            </a:r>
            <a:endParaRPr lang="zh-CN" altLang="en-US" dirty="0">
              <a:solidFill>
                <a:srgbClr val="FF0000"/>
              </a:solidFill>
            </a:endParaRPr>
          </a:p>
        </p:txBody>
      </p:sp>
      <p:sp>
        <p:nvSpPr>
          <p:cNvPr id="5" name="矩形 4">
            <a:extLst>
              <a:ext uri="{FF2B5EF4-FFF2-40B4-BE49-F238E27FC236}">
                <a16:creationId xmlns:a16="http://schemas.microsoft.com/office/drawing/2014/main" id="{9D2E9C4D-A263-4B63-92D9-CDE8719BC7BF}"/>
              </a:ext>
            </a:extLst>
          </p:cNvPr>
          <p:cNvSpPr/>
          <p:nvPr/>
        </p:nvSpPr>
        <p:spPr>
          <a:xfrm>
            <a:off x="1115129" y="5313926"/>
            <a:ext cx="4256293"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I, the teacher and other students; </a:t>
            </a:r>
            <a:endParaRPr lang="zh-CN" altLang="en-US" dirty="0">
              <a:solidFill>
                <a:srgbClr val="FF0000"/>
              </a:solidFill>
            </a:endParaRPr>
          </a:p>
        </p:txBody>
      </p:sp>
      <p:sp>
        <p:nvSpPr>
          <p:cNvPr id="6" name="矩形 5">
            <a:extLst>
              <a:ext uri="{FF2B5EF4-FFF2-40B4-BE49-F238E27FC236}">
                <a16:creationId xmlns:a16="http://schemas.microsoft.com/office/drawing/2014/main" id="{3C44D09E-FB2E-4D74-A753-46E123C0859E}"/>
              </a:ext>
            </a:extLst>
          </p:cNvPr>
          <p:cNvSpPr/>
          <p:nvPr/>
        </p:nvSpPr>
        <p:spPr>
          <a:xfrm>
            <a:off x="6820580" y="5312975"/>
            <a:ext cx="3568606"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My first swimming lesson; </a:t>
            </a:r>
            <a:endParaRPr lang="zh-CN" altLang="en-US" dirty="0">
              <a:solidFill>
                <a:srgbClr val="FF0000"/>
              </a:solidFill>
            </a:endParaRPr>
          </a:p>
        </p:txBody>
      </p:sp>
      <p:sp>
        <p:nvSpPr>
          <p:cNvPr id="7" name="矩形 6">
            <a:extLst>
              <a:ext uri="{FF2B5EF4-FFF2-40B4-BE49-F238E27FC236}">
                <a16:creationId xmlns:a16="http://schemas.microsoft.com/office/drawing/2014/main" id="{6C949E0D-BEAF-4A1D-8C18-2D35150099F9}"/>
              </a:ext>
            </a:extLst>
          </p:cNvPr>
          <p:cNvSpPr/>
          <p:nvPr/>
        </p:nvSpPr>
        <p:spPr>
          <a:xfrm>
            <a:off x="1115129" y="5833621"/>
            <a:ext cx="5009705"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I always feel nervous in new situation; </a:t>
            </a:r>
            <a:endParaRPr lang="zh-CN" altLang="en-US" dirty="0">
              <a:solidFill>
                <a:srgbClr val="FF0000"/>
              </a:solidFill>
            </a:endParaRPr>
          </a:p>
        </p:txBody>
      </p:sp>
      <p:sp>
        <p:nvSpPr>
          <p:cNvPr id="8" name="矩形 7">
            <a:extLst>
              <a:ext uri="{FF2B5EF4-FFF2-40B4-BE49-F238E27FC236}">
                <a16:creationId xmlns:a16="http://schemas.microsoft.com/office/drawing/2014/main" id="{78D5475F-BEAE-48D6-9904-D35882C05359}"/>
              </a:ext>
            </a:extLst>
          </p:cNvPr>
          <p:cNvSpPr/>
          <p:nvPr/>
        </p:nvSpPr>
        <p:spPr>
          <a:xfrm>
            <a:off x="6820580" y="5816681"/>
            <a:ext cx="3640740" cy="461665"/>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mn-ea"/>
                <a:sym typeface="+mn-lt"/>
              </a:rPr>
              <a:t>I began to feel more at ease.</a:t>
            </a:r>
            <a:endParaRPr lang="zh-CN" altLang="en-US"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1293193"/>
            <a:ext cx="904240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②人称：记叙文一般可以有第一人称和第三人称两种叙事方式：第一人称是作者以</a:t>
            </a:r>
            <a:r>
              <a:rPr lang="zh-CN" altLang="en-US" sz="2000" dirty="0" smtClean="0">
                <a:latin typeface="Times New Roman" panose="02020603050405020304" pitchFamily="18" charset="0"/>
                <a:ea typeface="+mn-ea"/>
                <a:cs typeface="+mn-ea"/>
                <a:sym typeface="+mn-lt"/>
              </a:rPr>
              <a:t>当事人</a:t>
            </a:r>
            <a:r>
              <a:rPr lang="zh-CN" altLang="en-US" sz="2000" dirty="0">
                <a:latin typeface="Times New Roman" panose="02020603050405020304" pitchFamily="18" charset="0"/>
                <a:ea typeface="+mn-ea"/>
                <a:cs typeface="+mn-ea"/>
                <a:sym typeface="+mn-lt"/>
              </a:rPr>
              <a:t>的口吻，把文章中的事情以“我”的所见所闻的方式来叙述，第三人称是写作者从</a:t>
            </a:r>
            <a:r>
              <a:rPr lang="zh-CN" altLang="en-US" sz="2000" dirty="0" smtClean="0">
                <a:latin typeface="Times New Roman" panose="02020603050405020304" pitchFamily="18" charset="0"/>
                <a:ea typeface="+mn-ea"/>
                <a:cs typeface="+mn-ea"/>
                <a:sym typeface="+mn-lt"/>
              </a:rPr>
              <a:t>旁观者</a:t>
            </a:r>
            <a:r>
              <a:rPr lang="zh-CN" altLang="en-US" sz="2000" dirty="0">
                <a:latin typeface="Times New Roman" panose="02020603050405020304" pitchFamily="18" charset="0"/>
                <a:ea typeface="+mn-ea"/>
                <a:cs typeface="+mn-ea"/>
                <a:sym typeface="+mn-lt"/>
              </a:rPr>
              <a:t>的角度来叙述，反映事件中不同人的感受和见解。写作时要注意前后人称的统一。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③记叙文的线索一般为时间，即按照事件的发展顺序来写。也可以按照地点的线索来 写，即以地点的转移为顺序。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④重点突出，层次分明，详略得当。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⑤注意文章的完整性。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⑥所用的时态通常为一般过去时</a:t>
            </a:r>
            <a:r>
              <a:rPr lang="zh-CN" altLang="en-US" sz="2000" dirty="0" smtClean="0">
                <a:latin typeface="Times New Roman" panose="02020603050405020304" pitchFamily="18" charset="0"/>
                <a:ea typeface="+mn-ea"/>
                <a:cs typeface="+mn-ea"/>
                <a:sym typeface="+mn-lt"/>
              </a:rPr>
              <a:t>。下面</a:t>
            </a:r>
            <a:r>
              <a:rPr lang="zh-CN" altLang="en-US" sz="2000" dirty="0">
                <a:latin typeface="Times New Roman" panose="02020603050405020304" pitchFamily="18" charset="0"/>
                <a:ea typeface="+mn-ea"/>
                <a:cs typeface="+mn-ea"/>
                <a:sym typeface="+mn-lt"/>
              </a:rPr>
              <a:t>的例子虽然很短，但是足以体现记叙文的特点。</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77684" y="903878"/>
            <a:ext cx="9042409"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i="1" dirty="0">
                <a:latin typeface="Times New Roman" panose="02020603050405020304" pitchFamily="18" charset="0"/>
                <a:ea typeface="+mn-ea"/>
                <a:cs typeface="+mn-ea"/>
                <a:sym typeface="+mn-lt"/>
              </a:rPr>
              <a:t>Key Points: </a:t>
            </a:r>
          </a:p>
          <a:p>
            <a:pPr algn="just" fontAlgn="base">
              <a:lnSpc>
                <a:spcPct val="150000"/>
              </a:lnSpc>
              <a:spcBef>
                <a:spcPct val="0"/>
              </a:spcBef>
              <a:spcAft>
                <a:spcPct val="0"/>
              </a:spcAft>
              <a:defRPr/>
            </a:pPr>
            <a:endParaRPr lang="en-US" altLang="zh-CN" sz="2400" b="1" i="1" dirty="0">
              <a:latin typeface="Times New Roman" panose="02020603050405020304" pitchFamily="18" charset="0"/>
              <a:ea typeface="+mn-ea"/>
              <a:cs typeface="+mn-ea"/>
              <a:sym typeface="+mn-lt"/>
            </a:endParaRP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In narrative writing, a person tells a story or event.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Narrative writing has characters and dialogues.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Narrative writing has definite and logical beginnings, intervals, and endings.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Narrative writing often has situations like actions, motivational events, and disputes or conflicts with their eventual solutions.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 calcmode="lin" valueType="num">
                                      <p:cBhvr additive="base">
                                        <p:cTn id="32"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xEl>
                                              <p:pRg st="3" end="3"/>
                                            </p:txEl>
                                          </p:spTgt>
                                        </p:tgtEl>
                                        <p:attrNameLst>
                                          <p:attrName>style.visibility</p:attrName>
                                        </p:attrNameLst>
                                      </p:cBhvr>
                                      <p:to>
                                        <p:strVal val="visible"/>
                                      </p:to>
                                    </p:set>
                                    <p:anim calcmode="lin" valueType="num">
                                      <p:cBhvr additive="base">
                                        <p:cTn id="36"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 calcmode="lin" valueType="num">
                                      <p:cBhvr additive="base">
                                        <p:cTn id="40"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7">
                                            <p:txEl>
                                              <p:pRg st="5" end="5"/>
                                            </p:txEl>
                                          </p:spTgt>
                                        </p:tgtEl>
                                        <p:attrNameLst>
                                          <p:attrName>style.visibility</p:attrName>
                                        </p:attrNameLst>
                                      </p:cBhvr>
                                      <p:to>
                                        <p:strVal val="visible"/>
                                      </p:to>
                                    </p:set>
                                    <p:anim calcmode="lin" valueType="num">
                                      <p:cBhvr additive="base">
                                        <p:cTn id="44"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77684" y="903878"/>
            <a:ext cx="9042409"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i="1" dirty="0">
                <a:latin typeface="Times New Roman" panose="02020603050405020304" pitchFamily="18" charset="0"/>
                <a:ea typeface="+mn-ea"/>
                <a:cs typeface="+mn-ea"/>
                <a:sym typeface="+mn-lt"/>
              </a:rPr>
              <a:t>Examples</a:t>
            </a:r>
            <a:r>
              <a:rPr lang="en-US" altLang="zh-CN" sz="2400" dirty="0">
                <a:latin typeface="Times New Roman" panose="02020603050405020304" pitchFamily="18" charset="0"/>
                <a:ea typeface="+mn-ea"/>
                <a:cs typeface="+mn-ea"/>
                <a:sym typeface="+mn-lt"/>
              </a:rPr>
              <a:t> of When You Would Use Narrative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Novels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Short stories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Novellas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Poetry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Autobiographies or biographies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Anecdotes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Oral histories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904789"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437359" y="1801853"/>
            <a:ext cx="904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“I don’t think that’s a good idea,” said Jaclyn.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“You never used to be such a girl!” retorted Orin, pushing open the door.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Reluctantly, Jaclyn followed. </a:t>
            </a:r>
          </a:p>
          <a:p>
            <a:pPr algn="just" fontAlgn="base">
              <a:lnSpc>
                <a:spcPct val="150000"/>
              </a:lnSpc>
              <a:spcBef>
                <a:spcPct val="0"/>
              </a:spcBef>
              <a:spcAft>
                <a:spcPct val="0"/>
              </a:spcAft>
              <a:defRPr/>
            </a:pPr>
            <a:endParaRPr lang="en-US" altLang="zh-CN" sz="2000" i="1"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Cutting Edge Haunted House holds the Guinness World Record for the largest haunted house on earth. It’s located in a district in Fort Worth, Texas known as “Hell’s Half Acre” in a century-old abandoned meat-packing plant. The haunted house takes an hour to complete, winding through horrific scenes incorporating the factory’s original meat-packing equipment. </a:t>
            </a:r>
          </a:p>
        </p:txBody>
      </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E73207FB-D321-48E4-B306-35BC2BE9349C}"/>
              </a:ext>
            </a:extLst>
          </p:cNvPr>
          <p:cNvSpPr/>
          <p:nvPr/>
        </p:nvSpPr>
        <p:spPr>
          <a:xfrm>
            <a:off x="527051" y="1403833"/>
            <a:ext cx="1301959"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Example: </a:t>
            </a:r>
          </a:p>
        </p:txBody>
      </p:sp>
      <p:sp>
        <p:nvSpPr>
          <p:cNvPr id="3" name="矩形 2">
            <a:extLst>
              <a:ext uri="{FF2B5EF4-FFF2-40B4-BE49-F238E27FC236}">
                <a16:creationId xmlns:a16="http://schemas.microsoft.com/office/drawing/2014/main" id="{5FCA2D7B-65C3-47E5-9C1A-5C33D38A238B}"/>
              </a:ext>
            </a:extLst>
          </p:cNvPr>
          <p:cNvSpPr/>
          <p:nvPr/>
        </p:nvSpPr>
        <p:spPr>
          <a:xfrm>
            <a:off x="527051" y="3213008"/>
            <a:ext cx="1786066"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Non-example: </a:t>
            </a:r>
          </a:p>
        </p:txBody>
      </p:sp>
      <p:sp>
        <p:nvSpPr>
          <p:cNvPr id="4" name="矩形 3">
            <a:extLst>
              <a:ext uri="{FF2B5EF4-FFF2-40B4-BE49-F238E27FC236}">
                <a16:creationId xmlns:a16="http://schemas.microsoft.com/office/drawing/2014/main" id="{AED411C1-B857-4A22-BE8B-6AF5D6575F37}"/>
              </a:ext>
            </a:extLst>
          </p:cNvPr>
          <p:cNvSpPr/>
          <p:nvPr/>
        </p:nvSpPr>
        <p:spPr>
          <a:xfrm>
            <a:off x="437359" y="1022738"/>
            <a:ext cx="4156907" cy="523220"/>
          </a:xfrm>
          <a:prstGeom prst="rect">
            <a:avLst/>
          </a:prstGeom>
        </p:spPr>
        <p:txBody>
          <a:bodyPr wrap="none">
            <a:spAutoFit/>
          </a:bodyPr>
          <a:lstStyle/>
          <a:p>
            <a:r>
              <a:rPr lang="en-US" altLang="zh-CN" sz="2000"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Which</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one</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is</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an example?</a:t>
            </a:r>
            <a:endParaRPr lang="zh-CN" altLang="en-US"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B772F97-DB18-46DA-BF03-0D8D137881CE}"/>
              </a:ext>
            </a:extLst>
          </p:cNvPr>
          <p:cNvSpPr/>
          <p:nvPr/>
        </p:nvSpPr>
        <p:spPr>
          <a:xfrm>
            <a:off x="540162" y="934877"/>
            <a:ext cx="6360932" cy="6207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03405" y="1772832"/>
            <a:ext cx="9042409" cy="22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      在写描写文的时候，需要注意下列问题： </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t>
            </a:r>
            <a:r>
              <a:rPr lang="zh-CN" altLang="en-US" sz="2400" dirty="0">
                <a:latin typeface="Times New Roman" panose="02020603050405020304" pitchFamily="18" charset="0"/>
                <a:ea typeface="+mn-ea"/>
                <a:cs typeface="+mn-ea"/>
                <a:sym typeface="+mn-lt"/>
              </a:rPr>
              <a:t>①要有明确的目的； </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       ②要突出特点，描写要有重点； </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       ③要抓住事物的特征。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文本框 1"/>
          <p:cNvSpPr txBox="1"/>
          <p:nvPr/>
        </p:nvSpPr>
        <p:spPr>
          <a:xfrm>
            <a:off x="609805" y="824850"/>
            <a:ext cx="6221647" cy="669799"/>
          </a:xfrm>
          <a:prstGeom prst="rect">
            <a:avLst/>
          </a:prstGeom>
          <a:noFill/>
        </p:spPr>
        <p:txBody>
          <a:bodyPr wrap="square" rtlCol="0">
            <a:spAutoFit/>
          </a:bodyPr>
          <a:lstStyle/>
          <a:p>
            <a:pPr>
              <a:lnSpc>
                <a:spcPct val="130000"/>
              </a:lnSpc>
              <a:spcBef>
                <a:spcPts val="600"/>
              </a:spcBef>
            </a:pP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2.2  </a:t>
            </a:r>
            <a:r>
              <a:rPr lang="zh-CN" altLang="en-US"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描写文</a:t>
            </a: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Descriptive Writing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35585" y="859570"/>
            <a:ext cx="9042409"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i="1" dirty="0">
                <a:latin typeface="Times New Roman" panose="02020603050405020304" pitchFamily="18" charset="0"/>
                <a:ea typeface="+mn-ea"/>
                <a:cs typeface="+mn-ea"/>
                <a:sym typeface="+mn-lt"/>
              </a:rPr>
              <a:t>Key Points: </a:t>
            </a:r>
          </a:p>
          <a:p>
            <a:pPr algn="just" fontAlgn="base">
              <a:lnSpc>
                <a:spcPct val="150000"/>
              </a:lnSpc>
              <a:spcBef>
                <a:spcPct val="0"/>
              </a:spcBef>
              <a:spcAft>
                <a:spcPct val="0"/>
              </a:spcAft>
              <a:defRPr/>
            </a:pPr>
            <a:endParaRPr lang="en-US" altLang="zh-CN" sz="2400" b="1" i="1" dirty="0">
              <a:latin typeface="Times New Roman" panose="02020603050405020304" pitchFamily="18" charset="0"/>
              <a:ea typeface="+mn-ea"/>
              <a:cs typeface="+mn-ea"/>
              <a:sym typeface="+mn-lt"/>
            </a:endParaRP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It is often poetic in nature.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It describes places, people, events, situations, or locations in a highly-detailed manner.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The author visualizes what he or she sees, hears, tastes, smells, and feels.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smtClean="0">
                <a:latin typeface="Times New Roman" panose="02020603050405020304" pitchFamily="18" charset="0"/>
                <a:ea typeface="+mn-ea"/>
                <a:cs typeface="+mn-ea"/>
                <a:sym typeface="+mn-lt"/>
              </a:rPr>
              <a:t>    When </a:t>
            </a:r>
            <a:r>
              <a:rPr lang="en-US" altLang="zh-CN" sz="2000" dirty="0">
                <a:latin typeface="Times New Roman" panose="02020603050405020304" pitchFamily="18" charset="0"/>
                <a:ea typeface="+mn-ea"/>
                <a:cs typeface="+mn-ea"/>
                <a:sym typeface="+mn-lt"/>
              </a:rPr>
              <a:t>You Would Use Descriptive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Poetry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Journal or diary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Nature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Descriptive passages in fiction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anim calcmode="lin" valueType="num">
                                      <p:cBhvr additive="base">
                                        <p:cTn id="3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 calcmode="lin" valueType="num">
                                      <p:cBhvr additive="base">
                                        <p:cTn id="4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xEl>
                                              <p:pRg st="6" end="6"/>
                                            </p:txEl>
                                          </p:spTgt>
                                        </p:tgtEl>
                                        <p:attrNameLst>
                                          <p:attrName>style.visibility</p:attrName>
                                        </p:attrNameLst>
                                      </p:cBhvr>
                                      <p:to>
                                        <p:strVal val="visible"/>
                                      </p:to>
                                    </p:set>
                                    <p:anim calcmode="lin" valueType="num">
                                      <p:cBhvr additive="base">
                                        <p:cTn id="4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xEl>
                                              <p:pRg st="7" end="7"/>
                                            </p:txEl>
                                          </p:spTgt>
                                        </p:tgtEl>
                                        <p:attrNameLst>
                                          <p:attrName>style.visibility</p:attrName>
                                        </p:attrNameLst>
                                      </p:cBhvr>
                                      <p:to>
                                        <p:strVal val="visible"/>
                                      </p:to>
                                    </p:set>
                                    <p:anim calcmode="lin" valueType="num">
                                      <p:cBhvr additive="base">
                                        <p:cTn id="49"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xEl>
                                              <p:pRg st="8" end="8"/>
                                            </p:txEl>
                                          </p:spTgt>
                                        </p:tgtEl>
                                        <p:attrNameLst>
                                          <p:attrName>style.visibility</p:attrName>
                                        </p:attrNameLst>
                                      </p:cBhvr>
                                      <p:to>
                                        <p:strVal val="visible"/>
                                      </p:to>
                                    </p:set>
                                    <p:anim calcmode="lin" valueType="num">
                                      <p:cBhvr additive="base">
                                        <p:cTn id="53"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xEl>
                                              <p:pRg st="9" end="9"/>
                                            </p:txEl>
                                          </p:spTgt>
                                        </p:tgtEl>
                                        <p:attrNameLst>
                                          <p:attrName>style.visibility</p:attrName>
                                        </p:attrNameLst>
                                      </p:cBhvr>
                                      <p:to>
                                        <p:strVal val="visible"/>
                                      </p:to>
                                    </p:set>
                                    <p:anim calcmode="lin" valueType="num">
                                      <p:cBhvr additive="base">
                                        <p:cTn id="5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34804"/>
            <a:ext cx="9042409" cy="460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(2)     </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a:t>
            </a:r>
            <a:r>
              <a:rPr lang="en-US" altLang="zh-CN" sz="2000" dirty="0">
                <a:solidFill>
                  <a:schemeClr val="accent1">
                    <a:lumMod val="75000"/>
                  </a:schemeClr>
                </a:solidFill>
                <a:latin typeface="Times New Roman" panose="02020603050405020304" pitchFamily="18" charset="0"/>
                <a:ea typeface="+mn-ea"/>
                <a:cs typeface="+mn-ea"/>
                <a:sym typeface="+mn-lt"/>
              </a:rPr>
              <a:t>My most valuable possession is an old, slightly warped blond guitar—the first instrument I taught myself how to play. It’s nothing fancy, just a Madeira folk guitar, all scuffed and scratched and finger-printed. At the top is a bramble of copper-wound strings, each one hooked through the eye of a silver tuning key. The strings are stretched down a long, slim neck, its frets tarnished, the wood worn by years of fingers pressing chords and picking notes. The body of the Madeira folk guitar is shaped like an enormous yellow pear, one that was slightly</a:t>
            </a:r>
            <a:r>
              <a:rPr lang="en-US" altLang="zh-CN" sz="2000" dirty="0">
                <a:latin typeface="Times New Roman" panose="02020603050405020304" pitchFamily="18" charset="0"/>
                <a:ea typeface="+mn-ea"/>
                <a:cs typeface="+mn-ea"/>
                <a:sym typeface="+mn-lt"/>
              </a:rPr>
              <a:t> </a:t>
            </a:r>
            <a:r>
              <a:rPr lang="en-US" altLang="zh-CN" sz="2000" dirty="0">
                <a:solidFill>
                  <a:schemeClr val="accent1">
                    <a:lumMod val="75000"/>
                  </a:schemeClr>
                </a:solidFill>
                <a:latin typeface="Times New Roman" panose="02020603050405020304" pitchFamily="18" charset="0"/>
                <a:ea typeface="+mn-ea"/>
                <a:cs typeface="+mn-ea"/>
                <a:sym typeface="+mn-lt"/>
              </a:rPr>
              <a:t>damaged in shipping. The blond wood has been chipped and gouged to gray, particularly where the pick guard fell off years ago. </a:t>
            </a:r>
            <a:r>
              <a:rPr lang="en-US" altLang="zh-CN" sz="2000" dirty="0">
                <a:latin typeface="Times New Roman" panose="02020603050405020304" pitchFamily="18" charset="0"/>
                <a:ea typeface="+mn-ea"/>
                <a:cs typeface="+mn-ea"/>
                <a:sym typeface="+mn-lt"/>
              </a:rPr>
              <a:t>      </a:t>
            </a:r>
            <a:endParaRPr lang="en-US" altLang="zh-CN" sz="18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4"/>
          <a:stretch>
            <a:fillRect/>
          </a:stretch>
        </p:blipFill>
        <p:spPr>
          <a:xfrm>
            <a:off x="4570187" y="294821"/>
            <a:ext cx="2107503" cy="2354943"/>
          </a:xfrm>
          <a:prstGeom prst="rect">
            <a:avLst/>
          </a:prstGeom>
        </p:spPr>
      </p:pic>
      <p:pic>
        <p:nvPicPr>
          <p:cNvPr id="4" name="图片 3"/>
          <p:cNvPicPr>
            <a:picLocks noChangeAspect="1"/>
          </p:cNvPicPr>
          <p:nvPr/>
        </p:nvPicPr>
        <p:blipFill>
          <a:blip r:embed="rId4"/>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662458" y="2782669"/>
            <a:ext cx="23689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引言</a:t>
            </a:r>
          </a:p>
        </p:txBody>
      </p:sp>
      <p:sp>
        <p:nvSpPr>
          <p:cNvPr id="6" name="文本框 6"/>
          <p:cNvSpPr txBox="1">
            <a:spLocks noChangeArrowheads="1"/>
          </p:cNvSpPr>
          <p:nvPr/>
        </p:nvSpPr>
        <p:spPr bwMode="auto">
          <a:xfrm>
            <a:off x="7662458" y="3710237"/>
            <a:ext cx="2583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dirty="0">
                <a:solidFill>
                  <a:srgbClr val="00749F"/>
                </a:solidFill>
                <a:latin typeface="Times New Roman" panose="02020603050405020304" pitchFamily="18" charset="0"/>
                <a:ea typeface="+mn-ea"/>
                <a:cs typeface="+mn-ea"/>
                <a:sym typeface="+mn-lt"/>
              </a:rPr>
              <a:t>Introduction</a:t>
            </a:r>
          </a:p>
        </p:txBody>
      </p:sp>
      <p:cxnSp>
        <p:nvCxnSpPr>
          <p:cNvPr id="8" name="直接连接符 7"/>
          <p:cNvCxnSpPr/>
          <p:nvPr/>
        </p:nvCxnSpPr>
        <p:spPr>
          <a:xfrm>
            <a:off x="8738471" y="3971847"/>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271502" y="2485563"/>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第一单元</a:t>
            </a:r>
          </a:p>
        </p:txBody>
      </p:sp>
      <p:sp>
        <p:nvSpPr>
          <p:cNvPr id="10" name="动作按钮: 后退或前一项 9">
            <a:hlinkClick r:id="rId5"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34804"/>
            <a:ext cx="9042409"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dirty="0">
                <a:solidFill>
                  <a:schemeClr val="accent1">
                    <a:lumMod val="75000"/>
                  </a:schemeClr>
                </a:solidFill>
                <a:latin typeface="Times New Roman" panose="02020603050405020304" pitchFamily="18" charset="0"/>
                <a:ea typeface="+mn-ea"/>
                <a:cs typeface="+mn-ea"/>
                <a:sym typeface="+mn-lt"/>
              </a:rPr>
              <a:t>(2)     </a:t>
            </a: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在上面这段文字里，作者描述了他</a:t>
            </a:r>
            <a:r>
              <a:rPr lang="en-US" altLang="zh-CN" sz="2400" dirty="0">
                <a:latin typeface="Times New Roman" panose="02020603050405020304" pitchFamily="18" charset="0"/>
                <a:ea typeface="+mn-ea"/>
                <a:cs typeface="+mn-ea"/>
                <a:sym typeface="+mn-lt"/>
              </a:rPr>
              <a:t>/</a:t>
            </a:r>
            <a:r>
              <a:rPr lang="zh-CN" altLang="en-US" sz="2400" dirty="0">
                <a:latin typeface="Times New Roman" panose="02020603050405020304" pitchFamily="18" charset="0"/>
                <a:ea typeface="+mn-ea"/>
                <a:cs typeface="+mn-ea"/>
                <a:sym typeface="+mn-lt"/>
              </a:rPr>
              <a:t>她的一把吉他。通过生动的语言把吉他的外形</a:t>
            </a:r>
            <a:r>
              <a:rPr lang="zh-CN" altLang="en-US" sz="2400" dirty="0" smtClean="0">
                <a:latin typeface="Times New Roman" panose="02020603050405020304" pitchFamily="18" charset="0"/>
                <a:ea typeface="+mn-ea"/>
                <a:cs typeface="+mn-ea"/>
                <a:sym typeface="+mn-lt"/>
              </a:rPr>
              <a:t>栩栩如生</a:t>
            </a:r>
            <a:r>
              <a:rPr lang="zh-CN" altLang="en-US" sz="2400" dirty="0">
                <a:latin typeface="Times New Roman" panose="02020603050405020304" pitchFamily="18" charset="0"/>
                <a:ea typeface="+mn-ea"/>
                <a:cs typeface="+mn-ea"/>
                <a:sym typeface="+mn-lt"/>
              </a:rPr>
              <a:t>地展示在读者面前</a:t>
            </a:r>
            <a:r>
              <a:rPr lang="zh-CN" altLang="en-US" sz="2400" dirty="0" smtClean="0">
                <a:latin typeface="Times New Roman" panose="02020603050405020304" pitchFamily="18" charset="0"/>
                <a:ea typeface="+mn-ea"/>
                <a:cs typeface="+mn-ea"/>
                <a:sym typeface="+mn-lt"/>
              </a:rPr>
              <a:t>。我们</a:t>
            </a:r>
            <a:r>
              <a:rPr lang="zh-CN" altLang="en-US" sz="2400" dirty="0">
                <a:latin typeface="Times New Roman" panose="02020603050405020304" pitchFamily="18" charset="0"/>
                <a:ea typeface="+mn-ea"/>
                <a:cs typeface="+mn-ea"/>
                <a:sym typeface="+mn-lt"/>
              </a:rPr>
              <a:t>可以通过下面的例子来体会一下简单记叙和描写的区别：</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 </a:t>
            </a:r>
            <a:r>
              <a:rPr lang="en-US" altLang="zh-CN" sz="2400" dirty="0">
                <a:latin typeface="Times New Roman" panose="02020603050405020304" pitchFamily="18" charset="0"/>
                <a:ea typeface="+mn-ea"/>
                <a:cs typeface="+mn-ea"/>
                <a:sym typeface="+mn-lt"/>
              </a:rPr>
              <a:t>I saw a bird this morning.</a:t>
            </a:r>
            <a:r>
              <a:rPr lang="zh-CN" altLang="en-US" sz="2400" dirty="0">
                <a:latin typeface="Times New Roman" panose="02020603050405020304" pitchFamily="18" charset="0"/>
                <a:ea typeface="+mn-ea"/>
                <a:cs typeface="+mn-ea"/>
                <a:sym typeface="+mn-lt"/>
              </a:rPr>
              <a:t>（记叙一个事件）</a:t>
            </a:r>
            <a:endParaRPr lang="en-US" altLang="zh-CN" sz="24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400" dirty="0">
                <a:latin typeface="Times New Roman" panose="02020603050405020304" pitchFamily="18" charset="0"/>
                <a:ea typeface="+mn-ea"/>
                <a:cs typeface="+mn-ea"/>
                <a:sym typeface="+mn-lt"/>
              </a:rPr>
              <a:t> </a:t>
            </a:r>
            <a:r>
              <a:rPr lang="en-US" altLang="zh-CN" sz="2400" dirty="0">
                <a:latin typeface="Times New Roman" panose="02020603050405020304" pitchFamily="18" charset="0"/>
                <a:ea typeface="+mn-ea"/>
                <a:cs typeface="+mn-ea"/>
                <a:sym typeface="+mn-lt"/>
              </a:rPr>
              <a:t>I saw the ribbon of spring this morning—a plump male—his red breast glowing in the sun.</a:t>
            </a:r>
            <a:r>
              <a:rPr lang="zh-CN" altLang="en-US" sz="2400" dirty="0">
                <a:latin typeface="Times New Roman" panose="02020603050405020304" pitchFamily="18" charset="0"/>
                <a:ea typeface="+mn-ea"/>
                <a:cs typeface="+mn-ea"/>
                <a:sym typeface="+mn-lt"/>
              </a:rPr>
              <a:t>（描写一个场景） </a:t>
            </a:r>
            <a:endParaRPr lang="en-US" altLang="zh-CN" sz="24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449418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 calcmode="lin" valueType="num">
                                      <p:cBhvr additive="base">
                                        <p:cTn id="3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51552" y="1063975"/>
            <a:ext cx="9042409"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dirty="0">
                <a:latin typeface="Times New Roman" panose="02020603050405020304" pitchFamily="18" charset="0"/>
                <a:ea typeface="+mn-ea"/>
                <a:cs typeface="+mn-ea"/>
                <a:sym typeface="+mn-lt"/>
              </a:rPr>
              <a:t>Example: </a:t>
            </a:r>
          </a:p>
          <a:p>
            <a:pPr algn="just" fontAlgn="base">
              <a:lnSpc>
                <a:spcPct val="150000"/>
              </a:lnSpc>
              <a:spcBef>
                <a:spcPct val="0"/>
              </a:spcBef>
              <a:spcAft>
                <a:spcPct val="0"/>
              </a:spcAft>
              <a:defRPr/>
            </a:pPr>
            <a:r>
              <a:rPr lang="en-US" altLang="zh-CN" sz="2400" i="1" dirty="0">
                <a:latin typeface="Times New Roman" panose="02020603050405020304" pitchFamily="18" charset="0"/>
                <a:ea typeface="+mn-ea"/>
                <a:cs typeface="+mn-ea"/>
                <a:sym typeface="+mn-lt"/>
              </a:rPr>
              <a:t>     In good descriptive writing, the author will not just say: “The vampire killed his lover.” </a:t>
            </a:r>
          </a:p>
          <a:p>
            <a:pPr algn="just" fontAlgn="base">
              <a:lnSpc>
                <a:spcPct val="150000"/>
              </a:lnSpc>
              <a:spcBef>
                <a:spcPct val="0"/>
              </a:spcBef>
              <a:spcAft>
                <a:spcPct val="0"/>
              </a:spcAft>
              <a:defRPr/>
            </a:pPr>
            <a:endParaRPr lang="en-US" altLang="zh-CN" sz="2400" i="1"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400" i="1" dirty="0">
                <a:latin typeface="Times New Roman" panose="02020603050405020304" pitchFamily="18" charset="0"/>
                <a:ea typeface="+mn-ea"/>
                <a:cs typeface="+mn-ea"/>
                <a:sym typeface="+mn-lt"/>
              </a:rPr>
              <a:t>     He or she will change the sentence, focusing on more details and descriptions, like: “The bloody, red-eyed vampire, sunk his rust-colored teeth into the soft skin of his lover and ended her life.”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 calcmode="lin" valueType="num">
                                      <p:cBhvr additive="base">
                                        <p:cTn id="3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03405" y="1271955"/>
            <a:ext cx="9042409" cy="49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600" dirty="0">
                <a:latin typeface="Times New Roman" panose="02020603050405020304" pitchFamily="18" charset="0"/>
                <a:ea typeface="+mn-ea"/>
                <a:cs typeface="+mn-ea"/>
                <a:sym typeface="+mn-lt"/>
              </a:rPr>
              <a:t> </a:t>
            </a: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en-US" altLang="zh-CN" sz="2000" i="1" dirty="0">
                <a:latin typeface="Times New Roman" panose="02020603050405020304" pitchFamily="18" charset="0"/>
                <a:ea typeface="+mn-ea"/>
                <a:cs typeface="+mn-ea"/>
                <a:sym typeface="+mn-lt"/>
              </a:rPr>
              <a:t>The iPhone 6 is unexpectedly light. While size of its screen is bigger than those of the iPhones that came before, it is thinner, and its smooth body is made of aluminum, stainless steel, and glass. The casing comes in a whitish silver, gold, or a color the company calls “space gray,” the color of the lead of a pencil, with darker gray accents. </a:t>
            </a:r>
          </a:p>
          <a:p>
            <a:pPr algn="just" fontAlgn="base">
              <a:lnSpc>
                <a:spcPct val="150000"/>
              </a:lnSpc>
              <a:spcBef>
                <a:spcPct val="0"/>
              </a:spcBef>
              <a:spcAft>
                <a:spcPct val="0"/>
              </a:spcAft>
              <a:defRPr/>
            </a:pPr>
            <a:endParaRPr lang="en-US" altLang="zh-CN" sz="2000" i="1"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i="1" dirty="0" smtClean="0">
                <a:latin typeface="Times New Roman" panose="02020603050405020304" pitchFamily="18" charset="0"/>
                <a:ea typeface="+mn-ea"/>
                <a:cs typeface="+mn-ea"/>
                <a:sym typeface="+mn-lt"/>
              </a:rPr>
              <a:t>     So </a:t>
            </a:r>
            <a:r>
              <a:rPr lang="en-US" altLang="zh-CN" sz="2000" i="1" dirty="0">
                <a:latin typeface="Times New Roman" panose="02020603050405020304" pitchFamily="18" charset="0"/>
                <a:ea typeface="+mn-ea"/>
                <a:cs typeface="+mn-ea"/>
                <a:sym typeface="+mn-lt"/>
              </a:rPr>
              <a:t>you just brought home a shiny new smart phone with a smooth glass screen the size of your palm. The first thing you want to do when purchasing a new cell is buy a case. Cracking your screen is an awful feeling, and protection is inexpensive when you compare it to the costs of a new phone. </a:t>
            </a:r>
          </a:p>
          <a:p>
            <a:pPr algn="just" fontAlgn="base">
              <a:lnSpc>
                <a:spcPct val="150000"/>
              </a:lnSpc>
              <a:spcBef>
                <a:spcPct val="0"/>
              </a:spcBef>
              <a:spcAft>
                <a:spcPct val="0"/>
              </a:spcAft>
              <a:defRPr/>
            </a:pPr>
            <a:r>
              <a:rPr lang="en-US" altLang="zh-CN" sz="1600" dirty="0">
                <a:latin typeface="Times New Roman" panose="02020603050405020304" pitchFamily="18" charset="0"/>
                <a:ea typeface="+mn-ea"/>
                <a:cs typeface="+mn-ea"/>
                <a:sym typeface="+mn-lt"/>
              </a:rPr>
              <a:t>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18" name="矩形 17">
            <a:extLst>
              <a:ext uri="{FF2B5EF4-FFF2-40B4-BE49-F238E27FC236}">
                <a16:creationId xmlns:a16="http://schemas.microsoft.com/office/drawing/2014/main" id="{5987AAD4-239A-4F57-9FCA-2E7E5B00C658}"/>
              </a:ext>
            </a:extLst>
          </p:cNvPr>
          <p:cNvSpPr/>
          <p:nvPr/>
        </p:nvSpPr>
        <p:spPr>
          <a:xfrm>
            <a:off x="531959" y="1265526"/>
            <a:ext cx="1301959"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Example: </a:t>
            </a:r>
          </a:p>
        </p:txBody>
      </p:sp>
      <p:sp>
        <p:nvSpPr>
          <p:cNvPr id="19" name="矩形 18">
            <a:extLst>
              <a:ext uri="{FF2B5EF4-FFF2-40B4-BE49-F238E27FC236}">
                <a16:creationId xmlns:a16="http://schemas.microsoft.com/office/drawing/2014/main" id="{06273DF7-A8A2-4BE7-B3B4-9C058B64BF29}"/>
              </a:ext>
            </a:extLst>
          </p:cNvPr>
          <p:cNvSpPr/>
          <p:nvPr/>
        </p:nvSpPr>
        <p:spPr>
          <a:xfrm>
            <a:off x="531959" y="3486087"/>
            <a:ext cx="1786066"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Non-example: </a:t>
            </a:r>
          </a:p>
        </p:txBody>
      </p:sp>
      <p:sp>
        <p:nvSpPr>
          <p:cNvPr id="28" name="矩形 27">
            <a:extLst>
              <a:ext uri="{FF2B5EF4-FFF2-40B4-BE49-F238E27FC236}">
                <a16:creationId xmlns:a16="http://schemas.microsoft.com/office/drawing/2014/main" id="{C82C4DEE-FED0-4C04-9B14-172F387FE13C}"/>
              </a:ext>
            </a:extLst>
          </p:cNvPr>
          <p:cNvSpPr/>
          <p:nvPr/>
        </p:nvSpPr>
        <p:spPr>
          <a:xfrm>
            <a:off x="288991" y="835809"/>
            <a:ext cx="4156907" cy="523220"/>
          </a:xfrm>
          <a:prstGeom prst="rect">
            <a:avLst/>
          </a:prstGeom>
        </p:spPr>
        <p:txBody>
          <a:bodyPr wrap="none">
            <a:spAutoFit/>
          </a:bodyPr>
          <a:lstStyle/>
          <a:p>
            <a:r>
              <a:rPr lang="en-US" altLang="zh-CN" sz="2000"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Which</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one</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is</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an example?</a:t>
            </a:r>
            <a:endParaRPr lang="zh-CN" altLang="en-US"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A589729-1097-430B-ADBA-39415A8843B7}"/>
              </a:ext>
            </a:extLst>
          </p:cNvPr>
          <p:cNvSpPr/>
          <p:nvPr/>
        </p:nvSpPr>
        <p:spPr>
          <a:xfrm>
            <a:off x="99698" y="850015"/>
            <a:ext cx="6138542" cy="6014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77684" y="1445418"/>
            <a:ext cx="904240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1800" dirty="0">
                <a:latin typeface="Times New Roman" panose="02020603050405020304" pitchFamily="18" charset="0"/>
                <a:ea typeface="+mn-ea"/>
                <a:cs typeface="+mn-ea"/>
                <a:sym typeface="+mn-lt"/>
              </a:rPr>
              <a:t>       </a:t>
            </a:r>
            <a:endParaRPr lang="en-US" altLang="zh-CN" sz="18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200" dirty="0">
                <a:latin typeface="Times New Roman" panose="02020603050405020304" pitchFamily="18" charset="0"/>
                <a:ea typeface="+mn-ea"/>
                <a:cs typeface="+mn-ea"/>
                <a:sym typeface="+mn-lt"/>
              </a:rPr>
              <a:t>       </a:t>
            </a:r>
            <a:r>
              <a:rPr lang="zh-CN" altLang="en-US" sz="2200" dirty="0">
                <a:latin typeface="Times New Roman" panose="02020603050405020304" pitchFamily="18" charset="0"/>
                <a:ea typeface="+mn-ea"/>
                <a:cs typeface="+mn-ea"/>
                <a:sym typeface="+mn-lt"/>
              </a:rPr>
              <a:t>说明文一般分为三大类：实体事物说明文，包括说明书、广告、解说词、印刷小品</a:t>
            </a:r>
            <a:r>
              <a:rPr lang="zh-CN" altLang="en-US" sz="2200" dirty="0" smtClean="0">
                <a:latin typeface="Times New Roman" panose="02020603050405020304" pitchFamily="18" charset="0"/>
                <a:ea typeface="+mn-ea"/>
                <a:cs typeface="+mn-ea"/>
                <a:sym typeface="+mn-lt"/>
              </a:rPr>
              <a:t>、知识</a:t>
            </a:r>
            <a:r>
              <a:rPr lang="zh-CN" altLang="en-US" sz="2200" dirty="0">
                <a:latin typeface="Times New Roman" panose="02020603050405020304" pitchFamily="18" charset="0"/>
                <a:ea typeface="+mn-ea"/>
                <a:cs typeface="+mn-ea"/>
                <a:sym typeface="+mn-lt"/>
              </a:rPr>
              <a:t>注解等；事理说明文，包括理论性的概念解释、书文简介、教材等；文艺性说明文</a:t>
            </a:r>
            <a:r>
              <a:rPr lang="zh-CN" altLang="en-US" sz="2200" dirty="0" smtClean="0">
                <a:latin typeface="Times New Roman" panose="02020603050405020304" pitchFamily="18" charset="0"/>
                <a:ea typeface="+mn-ea"/>
                <a:cs typeface="+mn-ea"/>
                <a:sym typeface="+mn-lt"/>
              </a:rPr>
              <a:t>，也就是</a:t>
            </a:r>
            <a:r>
              <a:rPr lang="zh-CN" altLang="en-US" sz="2200" dirty="0">
                <a:latin typeface="Times New Roman" panose="02020603050405020304" pitchFamily="18" charset="0"/>
                <a:ea typeface="+mn-ea"/>
                <a:cs typeface="+mn-ea"/>
                <a:sym typeface="+mn-lt"/>
              </a:rPr>
              <a:t>把说明的对象进行拟人化，进而编成故事对其进行</a:t>
            </a:r>
            <a:r>
              <a:rPr lang="zh-CN" altLang="en-US" sz="2200" dirty="0" smtClean="0">
                <a:latin typeface="Times New Roman" panose="02020603050405020304" pitchFamily="18" charset="0"/>
                <a:ea typeface="+mn-ea"/>
                <a:cs typeface="+mn-ea"/>
                <a:sym typeface="+mn-lt"/>
              </a:rPr>
              <a:t>介绍。</a:t>
            </a:r>
            <a:endParaRPr lang="en-US" altLang="zh-CN" sz="22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200" dirty="0">
                <a:latin typeface="Times New Roman" panose="02020603050405020304" pitchFamily="18" charset="0"/>
                <a:ea typeface="+mn-ea"/>
                <a:cs typeface="+mn-ea"/>
                <a:sym typeface="+mn-lt"/>
              </a:rPr>
              <a:t>       </a:t>
            </a:r>
            <a:r>
              <a:rPr lang="zh-CN" altLang="en-US" sz="2200" dirty="0" smtClean="0">
                <a:latin typeface="Times New Roman" panose="02020603050405020304" pitchFamily="18" charset="0"/>
                <a:ea typeface="+mn-ea"/>
                <a:cs typeface="+mn-ea"/>
                <a:sym typeface="+mn-lt"/>
              </a:rPr>
              <a:t>具体</a:t>
            </a:r>
            <a:r>
              <a:rPr lang="zh-CN" altLang="en-US" sz="2200" dirty="0">
                <a:latin typeface="Times New Roman" panose="02020603050405020304" pitchFamily="18" charset="0"/>
                <a:ea typeface="+mn-ea"/>
                <a:cs typeface="+mn-ea"/>
                <a:sym typeface="+mn-lt"/>
              </a:rPr>
              <a:t>来说要符合以下几个要求： </a:t>
            </a:r>
            <a:endParaRPr lang="en-US" altLang="zh-CN" sz="22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200" dirty="0">
                <a:latin typeface="Times New Roman" panose="02020603050405020304" pitchFamily="18" charset="0"/>
                <a:ea typeface="+mn-ea"/>
                <a:cs typeface="+mn-ea"/>
                <a:sym typeface="+mn-lt"/>
              </a:rPr>
              <a:t>       </a:t>
            </a:r>
            <a:r>
              <a:rPr lang="zh-CN" altLang="en-US" sz="2200" dirty="0">
                <a:latin typeface="Times New Roman" panose="02020603050405020304" pitchFamily="18" charset="0"/>
                <a:ea typeface="+mn-ea"/>
                <a:cs typeface="+mn-ea"/>
                <a:sym typeface="+mn-lt"/>
              </a:rPr>
              <a:t>①要抓住事物的本质特征进行说明或解释；</a:t>
            </a:r>
            <a:endParaRPr lang="en-US" altLang="zh-CN" sz="22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200" dirty="0">
                <a:latin typeface="Times New Roman" panose="02020603050405020304" pitchFamily="18" charset="0"/>
                <a:ea typeface="+mn-ea"/>
                <a:cs typeface="+mn-ea"/>
                <a:sym typeface="+mn-lt"/>
              </a:rPr>
              <a:t>       ②要掌握说明顺序； </a:t>
            </a:r>
            <a:endParaRPr lang="en-US" altLang="zh-CN" sz="22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200" dirty="0">
                <a:latin typeface="Times New Roman" panose="02020603050405020304" pitchFamily="18" charset="0"/>
                <a:ea typeface="+mn-ea"/>
                <a:cs typeface="+mn-ea"/>
                <a:sym typeface="+mn-lt"/>
              </a:rPr>
              <a:t>       ③语言要浅显、准确、通俗易懂。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文本框 1"/>
          <p:cNvSpPr txBox="1"/>
          <p:nvPr/>
        </p:nvSpPr>
        <p:spPr>
          <a:xfrm>
            <a:off x="254989" y="781463"/>
            <a:ext cx="6532675" cy="732508"/>
          </a:xfrm>
          <a:prstGeom prst="rect">
            <a:avLst/>
          </a:prstGeom>
          <a:noFill/>
        </p:spPr>
        <p:txBody>
          <a:bodyPr wrap="square" rtlCol="0">
            <a:spAutoFit/>
          </a:bodyPr>
          <a:lstStyle/>
          <a:p>
            <a:pPr>
              <a:lnSpc>
                <a:spcPct val="130000"/>
              </a:lnSpc>
              <a:spcBef>
                <a:spcPts val="600"/>
              </a:spcBef>
            </a:pP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2.3</a:t>
            </a:r>
            <a:r>
              <a:rPr lang="en-US" altLang="zh-CN" sz="2800" b="1" dirty="0">
                <a:solidFill>
                  <a:schemeClr val="bg2"/>
                </a:solidFill>
                <a:latin typeface="Times New Roman" panose="02020603050405020304" pitchFamily="18" charset="0"/>
                <a:cs typeface="+mn-ea"/>
                <a:sym typeface="+mn-lt"/>
              </a:rPr>
              <a:t>  </a:t>
            </a:r>
            <a:r>
              <a:rPr lang="zh-CN" altLang="en-US"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说明文</a:t>
            </a:r>
            <a:r>
              <a:rPr lang="en-US" altLang="zh-CN" sz="3200" b="1" dirty="0">
                <a:solidFill>
                  <a:schemeClr val="bg2"/>
                </a:solidFill>
                <a:effectLst>
                  <a:outerShdw blurRad="38100" dist="38100" dir="2700000" algn="tl">
                    <a:srgbClr val="000000">
                      <a:alpha val="43137"/>
                    </a:srgbClr>
                  </a:outerShdw>
                </a:effectLst>
                <a:latin typeface="Times New Roman" panose="02020603050405020304" pitchFamily="18" charset="0"/>
                <a:cs typeface="+mn-ea"/>
                <a:sym typeface="+mn-lt"/>
              </a:rPr>
              <a:t>Expository Writing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83034" y="861468"/>
            <a:ext cx="9042409"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i="1" dirty="0">
                <a:latin typeface="Times New Roman" panose="02020603050405020304" pitchFamily="18" charset="0"/>
                <a:ea typeface="+mn-ea"/>
                <a:cs typeface="+mn-ea"/>
                <a:sym typeface="+mn-lt"/>
              </a:rPr>
              <a:t>Key Points: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Expository writing usually explains something in a process.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Expository writing is often equipped with facts and figures.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400" dirty="0">
                <a:latin typeface="Times New Roman" panose="02020603050405020304" pitchFamily="18" charset="0"/>
                <a:ea typeface="+mn-ea"/>
                <a:cs typeface="+mn-ea"/>
                <a:sym typeface="+mn-lt"/>
              </a:rPr>
              <a:t>     Expository writing is usually in a logical order and sequence</a:t>
            </a:r>
            <a:r>
              <a:rPr lang="en-US" altLang="zh-CN" sz="1600" dirty="0">
                <a:latin typeface="Times New Roman" panose="02020603050405020304" pitchFamily="18" charset="0"/>
                <a:ea typeface="+mn-ea"/>
                <a:cs typeface="+mn-ea"/>
                <a:sym typeface="+mn-lt"/>
              </a:rPr>
              <a:t>.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矩形 1">
            <a:extLst>
              <a:ext uri="{FF2B5EF4-FFF2-40B4-BE49-F238E27FC236}">
                <a16:creationId xmlns:a16="http://schemas.microsoft.com/office/drawing/2014/main" id="{51C335FF-0452-4D4C-942D-85B37B304479}"/>
              </a:ext>
            </a:extLst>
          </p:cNvPr>
          <p:cNvSpPr/>
          <p:nvPr/>
        </p:nvSpPr>
        <p:spPr>
          <a:xfrm>
            <a:off x="307552" y="3069155"/>
            <a:ext cx="8679522" cy="2899320"/>
          </a:xfrm>
          <a:prstGeom prst="rect">
            <a:avLst/>
          </a:prstGeom>
        </p:spPr>
        <p:txBody>
          <a:bodyPr wrap="square">
            <a:spAutoFit/>
          </a:bodyPr>
          <a:lstStyle/>
          <a:p>
            <a:pPr algn="just" fontAlgn="base">
              <a:lnSpc>
                <a:spcPct val="150000"/>
              </a:lnSpc>
              <a:spcBef>
                <a:spcPct val="0"/>
              </a:spcBef>
              <a:spcAft>
                <a:spcPct val="0"/>
              </a:spcAft>
              <a:defRPr/>
            </a:pPr>
            <a:r>
              <a:rPr lang="en-US" altLang="zh-CN" sz="2400" b="1" i="1" dirty="0">
                <a:latin typeface="Times New Roman" panose="02020603050405020304" pitchFamily="18" charset="0"/>
                <a:cs typeface="+mn-ea"/>
                <a:sym typeface="+mn-lt"/>
              </a:rPr>
              <a:t>When You Would Use Expository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cs typeface="+mn-ea"/>
                <a:sym typeface="+mn-lt"/>
              </a:rPr>
              <a:t>    Textbook writing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cs typeface="+mn-ea"/>
                <a:sym typeface="+mn-lt"/>
              </a:rPr>
              <a:t>    How-to articles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cs typeface="+mn-ea"/>
                <a:sym typeface="+mn-lt"/>
              </a:rPr>
              <a:t>    Recipes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cs typeface="+mn-ea"/>
                <a:sym typeface="+mn-lt"/>
              </a:rPr>
              <a:t>    News stories (not including opinion or editorial pieces)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cs typeface="+mn-ea"/>
                <a:sym typeface="+mn-lt"/>
              </a:rPr>
              <a:t>    Business, technical, or scientific writing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 calcmode="lin" valueType="num">
                                      <p:cBhvr additive="base">
                                        <p:cTn id="3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 calcmode="lin" valueType="num">
                                      <p:cBhvr additive="base">
                                        <p:cTn id="3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additive="base">
                                        <p:cTn id="4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additive="base">
                                        <p:cTn id="5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 calcmode="lin" valueType="num">
                                      <p:cBhvr additive="base">
                                        <p:cTn id="5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 calcmode="lin" valueType="num">
                                      <p:cBhvr additive="base">
                                        <p:cTn id="5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5" end="5"/>
                                            </p:txEl>
                                          </p:spTgt>
                                        </p:tgtEl>
                                        <p:attrNameLst>
                                          <p:attrName>style.visibility</p:attrName>
                                        </p:attrNameLst>
                                      </p:cBhvr>
                                      <p:to>
                                        <p:strVal val="visible"/>
                                      </p:to>
                                    </p:set>
                                    <p:anim calcmode="lin" valueType="num">
                                      <p:cBhvr additive="base">
                                        <p:cTn id="6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83034" y="1142797"/>
            <a:ext cx="904240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       总的来说，说明有几种基本方法：</a:t>
            </a:r>
            <a:r>
              <a:rPr lang="zh-CN" altLang="en-US" sz="2000" b="1" dirty="0">
                <a:latin typeface="Times New Roman" panose="02020603050405020304" pitchFamily="18" charset="0"/>
                <a:ea typeface="+mn-ea"/>
                <a:cs typeface="+mn-ea"/>
                <a:sym typeface="+mn-lt"/>
              </a:rPr>
              <a:t>①下定义（</a:t>
            </a:r>
            <a:r>
              <a:rPr lang="en-US" altLang="zh-CN" sz="2000" b="1" dirty="0">
                <a:latin typeface="Times New Roman" panose="02020603050405020304" pitchFamily="18" charset="0"/>
                <a:ea typeface="+mn-ea"/>
                <a:cs typeface="+mn-ea"/>
                <a:sym typeface="+mn-lt"/>
              </a:rPr>
              <a:t>definition</a:t>
            </a:r>
            <a:r>
              <a:rPr lang="zh-CN" altLang="en-US" sz="2000" b="1" dirty="0">
                <a:latin typeface="Times New Roman" panose="02020603050405020304" pitchFamily="18" charset="0"/>
                <a:ea typeface="+mn-ea"/>
                <a:cs typeface="+mn-ea"/>
                <a:sym typeface="+mn-lt"/>
              </a:rPr>
              <a:t>），</a:t>
            </a:r>
            <a:r>
              <a:rPr lang="zh-CN" altLang="en-US" sz="2000" dirty="0">
                <a:latin typeface="Times New Roman" panose="02020603050405020304" pitchFamily="18" charset="0"/>
                <a:ea typeface="+mn-ea"/>
                <a:cs typeface="+mn-ea"/>
                <a:sym typeface="+mn-lt"/>
              </a:rPr>
              <a:t>告诉人们“是什么”； </a:t>
            </a:r>
            <a:r>
              <a:rPr lang="zh-CN" altLang="en-US" sz="2000" b="1" dirty="0">
                <a:latin typeface="Times New Roman" panose="02020603050405020304" pitchFamily="18" charset="0"/>
                <a:ea typeface="+mn-ea"/>
                <a:cs typeface="+mn-ea"/>
                <a:sym typeface="+mn-lt"/>
              </a:rPr>
              <a:t>②说明过程（</a:t>
            </a:r>
            <a:r>
              <a:rPr lang="en-US" altLang="zh-CN" sz="2000" b="1" dirty="0">
                <a:latin typeface="Times New Roman" panose="02020603050405020304" pitchFamily="18" charset="0"/>
                <a:ea typeface="+mn-ea"/>
                <a:cs typeface="+mn-ea"/>
                <a:sym typeface="+mn-lt"/>
              </a:rPr>
              <a:t>process</a:t>
            </a:r>
            <a:r>
              <a:rPr lang="zh-CN" altLang="en-US" sz="2000" b="1" dirty="0">
                <a:latin typeface="Times New Roman" panose="02020603050405020304" pitchFamily="18" charset="0"/>
                <a:ea typeface="+mn-ea"/>
                <a:cs typeface="+mn-ea"/>
                <a:sym typeface="+mn-lt"/>
              </a:rPr>
              <a:t>），</a:t>
            </a:r>
            <a:r>
              <a:rPr lang="zh-CN" altLang="en-US" sz="2000" dirty="0">
                <a:latin typeface="Times New Roman" panose="02020603050405020304" pitchFamily="18" charset="0"/>
                <a:ea typeface="+mn-ea"/>
                <a:cs typeface="+mn-ea"/>
                <a:sym typeface="+mn-lt"/>
              </a:rPr>
              <a:t>告诉人们“怎么做”，或事件的经过；</a:t>
            </a:r>
            <a:r>
              <a:rPr lang="zh-CN" altLang="en-US" sz="2000" b="1" dirty="0">
                <a:latin typeface="Times New Roman" panose="02020603050405020304" pitchFamily="18" charset="0"/>
                <a:ea typeface="+mn-ea"/>
                <a:cs typeface="+mn-ea"/>
                <a:sym typeface="+mn-lt"/>
              </a:rPr>
              <a:t>③原因结果说明（</a:t>
            </a:r>
            <a:r>
              <a:rPr lang="en-US" altLang="zh-CN" sz="2000" b="1" dirty="0">
                <a:latin typeface="Times New Roman" panose="02020603050405020304" pitchFamily="18" charset="0"/>
                <a:ea typeface="+mn-ea"/>
                <a:cs typeface="+mn-ea"/>
                <a:sym typeface="+mn-lt"/>
              </a:rPr>
              <a:t>cause and effect</a:t>
            </a:r>
            <a:r>
              <a:rPr lang="zh-CN" altLang="en-US" sz="2000" b="1" dirty="0">
                <a:latin typeface="Times New Roman" panose="02020603050405020304" pitchFamily="18" charset="0"/>
                <a:ea typeface="+mn-ea"/>
                <a:cs typeface="+mn-ea"/>
                <a:sym typeface="+mn-lt"/>
              </a:rPr>
              <a:t>）</a:t>
            </a:r>
            <a:r>
              <a:rPr lang="zh-CN" altLang="en-US" sz="2000" dirty="0">
                <a:latin typeface="Times New Roman" panose="02020603050405020304" pitchFamily="18" charset="0"/>
                <a:ea typeface="+mn-ea"/>
                <a:cs typeface="+mn-ea"/>
                <a:sym typeface="+mn-lt"/>
              </a:rPr>
              <a:t>，告诉人们事件的前因后果、内在联系；</a:t>
            </a:r>
            <a:r>
              <a:rPr lang="zh-CN" altLang="en-US" sz="2000" b="1" dirty="0">
                <a:latin typeface="Times New Roman" panose="02020603050405020304" pitchFamily="18" charset="0"/>
                <a:ea typeface="+mn-ea"/>
                <a:cs typeface="+mn-ea"/>
                <a:sym typeface="+mn-lt"/>
              </a:rPr>
              <a:t>④分类说明（</a:t>
            </a:r>
            <a:r>
              <a:rPr lang="en-US" altLang="zh-CN" sz="2000" b="1" dirty="0">
                <a:latin typeface="Times New Roman" panose="02020603050405020304" pitchFamily="18" charset="0"/>
                <a:ea typeface="+mn-ea"/>
                <a:cs typeface="+mn-ea"/>
                <a:sym typeface="+mn-lt"/>
              </a:rPr>
              <a:t>classification</a:t>
            </a:r>
            <a:r>
              <a:rPr lang="zh-CN" altLang="en-US" sz="2000" b="1" dirty="0">
                <a:latin typeface="Times New Roman" panose="02020603050405020304" pitchFamily="18" charset="0"/>
                <a:ea typeface="+mn-ea"/>
                <a:cs typeface="+mn-ea"/>
                <a:sym typeface="+mn-lt"/>
              </a:rPr>
              <a:t>），</a:t>
            </a:r>
            <a:r>
              <a:rPr lang="zh-CN" altLang="en-US" sz="2000" dirty="0">
                <a:latin typeface="Times New Roman" panose="02020603050405020304" pitchFamily="18" charset="0"/>
                <a:ea typeface="+mn-ea"/>
                <a:cs typeface="+mn-ea"/>
                <a:sym typeface="+mn-lt"/>
              </a:rPr>
              <a:t>将</a:t>
            </a:r>
            <a:r>
              <a:rPr lang="zh-CN" altLang="en-US" sz="2000" dirty="0" smtClean="0">
                <a:latin typeface="Times New Roman" panose="02020603050405020304" pitchFamily="18" charset="0"/>
                <a:ea typeface="+mn-ea"/>
                <a:cs typeface="+mn-ea"/>
                <a:sym typeface="+mn-lt"/>
              </a:rPr>
              <a:t>较大</a:t>
            </a:r>
            <a:r>
              <a:rPr lang="zh-CN" altLang="en-US" sz="2000" dirty="0">
                <a:latin typeface="Times New Roman" panose="02020603050405020304" pitchFamily="18" charset="0"/>
                <a:ea typeface="+mn-ea"/>
                <a:cs typeface="+mn-ea"/>
                <a:sym typeface="+mn-lt"/>
              </a:rPr>
              <a:t>的说明对象分成几类，逐步逐类地加以说明；</a:t>
            </a:r>
            <a:r>
              <a:rPr lang="zh-CN" altLang="en-US" sz="2000" b="1" dirty="0">
                <a:latin typeface="Times New Roman" panose="02020603050405020304" pitchFamily="18" charset="0"/>
                <a:ea typeface="+mn-ea"/>
                <a:cs typeface="+mn-ea"/>
                <a:sym typeface="+mn-lt"/>
              </a:rPr>
              <a:t>⑤比较与对比的方法（</a:t>
            </a:r>
            <a:r>
              <a:rPr lang="en-US" altLang="zh-CN" sz="2000" b="1" dirty="0">
                <a:latin typeface="Times New Roman" panose="02020603050405020304" pitchFamily="18" charset="0"/>
                <a:ea typeface="+mn-ea"/>
                <a:cs typeface="+mn-ea"/>
                <a:sym typeface="+mn-lt"/>
              </a:rPr>
              <a:t>comparison and contrast</a:t>
            </a:r>
            <a:r>
              <a:rPr lang="zh-CN" altLang="en-US" sz="2000" b="1" dirty="0">
                <a:latin typeface="Times New Roman" panose="02020603050405020304" pitchFamily="18" charset="0"/>
                <a:ea typeface="+mn-ea"/>
                <a:cs typeface="+mn-ea"/>
                <a:sym typeface="+mn-lt"/>
              </a:rPr>
              <a:t>），</a:t>
            </a:r>
            <a:r>
              <a:rPr lang="zh-CN" altLang="en-US" sz="2000" dirty="0">
                <a:latin typeface="Times New Roman" panose="02020603050405020304" pitchFamily="18" charset="0"/>
                <a:ea typeface="+mn-ea"/>
                <a:cs typeface="+mn-ea"/>
                <a:sym typeface="+mn-lt"/>
              </a:rPr>
              <a:t>是将相互关联的事物或现象进行比较，找出相似点和不同点。我们将在后面 的单元里详细介绍这些方法。 </a:t>
            </a:r>
          </a:p>
          <a:p>
            <a:pPr algn="just" fontAlgn="base">
              <a:lnSpc>
                <a:spcPct val="150000"/>
              </a:lnSpc>
              <a:spcBef>
                <a:spcPct val="0"/>
              </a:spcBef>
              <a:spcAft>
                <a:spcPct val="0"/>
              </a:spcAft>
              <a:defRPr/>
            </a:pPr>
            <a:endParaRPr lang="en-US" altLang="zh-CN" sz="16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55259" y="1628802"/>
            <a:ext cx="904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i="1" dirty="0" smtClean="0">
                <a:latin typeface="Times New Roman" panose="02020603050405020304" pitchFamily="18" charset="0"/>
                <a:ea typeface="+mn-ea"/>
                <a:cs typeface="+mn-ea"/>
                <a:sym typeface="+mn-lt"/>
              </a:rPr>
              <a:t>    Many </a:t>
            </a:r>
            <a:r>
              <a:rPr lang="en-US" altLang="zh-CN" sz="2000" i="1" dirty="0">
                <a:latin typeface="Times New Roman" panose="02020603050405020304" pitchFamily="18" charset="0"/>
                <a:ea typeface="+mn-ea"/>
                <a:cs typeface="+mn-ea"/>
                <a:sym typeface="+mn-lt"/>
              </a:rPr>
              <a:t>people associate the taste of pumpkins with fall. In October, companies from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Starbucks to McDonalds roll out their pumpkin-flavored lattes and desserts.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Here is how to make an easy pumpkin pie using only five ingredients. First, make sure you have all of the ingredients… </a:t>
            </a:r>
          </a:p>
          <a:p>
            <a:pPr algn="just" fontAlgn="base">
              <a:lnSpc>
                <a:spcPct val="150000"/>
              </a:lnSpc>
              <a:spcBef>
                <a:spcPct val="0"/>
              </a:spcBef>
              <a:spcAft>
                <a:spcPct val="0"/>
              </a:spcAft>
              <a:defRPr/>
            </a:pPr>
            <a:endParaRPr lang="en-US" altLang="zh-CN" sz="2000" i="1"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i="1" dirty="0" smtClean="0">
                <a:latin typeface="Times New Roman" panose="02020603050405020304" pitchFamily="18" charset="0"/>
                <a:ea typeface="+mn-ea"/>
                <a:cs typeface="+mn-ea"/>
                <a:sym typeface="+mn-lt"/>
              </a:rPr>
              <a:t>    Everyone </a:t>
            </a:r>
            <a:r>
              <a:rPr lang="en-US" altLang="zh-CN" sz="2000" i="1" dirty="0">
                <a:latin typeface="Times New Roman" panose="02020603050405020304" pitchFamily="18" charset="0"/>
                <a:ea typeface="+mn-ea"/>
                <a:cs typeface="+mn-ea"/>
                <a:sym typeface="+mn-lt"/>
              </a:rPr>
              <a:t>knows that the best part about fall is all of the pumpkin-flavored desserts. Pumpkin pie is the best fall treat because it is not only delicious but also nutritious. Pumpkin is filled with vitamin A, which is essential for a healthy immune system and good vision.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18" name="矩形 17">
            <a:extLst>
              <a:ext uri="{FF2B5EF4-FFF2-40B4-BE49-F238E27FC236}">
                <a16:creationId xmlns:a16="http://schemas.microsoft.com/office/drawing/2014/main" id="{93326883-DD8F-423F-B31B-5A7C87404EE5}"/>
              </a:ext>
            </a:extLst>
          </p:cNvPr>
          <p:cNvSpPr/>
          <p:nvPr/>
        </p:nvSpPr>
        <p:spPr>
          <a:xfrm>
            <a:off x="531959" y="1257146"/>
            <a:ext cx="1301959"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Example: </a:t>
            </a:r>
          </a:p>
        </p:txBody>
      </p:sp>
      <p:sp>
        <p:nvSpPr>
          <p:cNvPr id="19" name="矩形 18">
            <a:extLst>
              <a:ext uri="{FF2B5EF4-FFF2-40B4-BE49-F238E27FC236}">
                <a16:creationId xmlns:a16="http://schemas.microsoft.com/office/drawing/2014/main" id="{A45628A1-7159-451E-AFAA-75994AAB2376}"/>
              </a:ext>
            </a:extLst>
          </p:cNvPr>
          <p:cNvSpPr/>
          <p:nvPr/>
        </p:nvSpPr>
        <p:spPr>
          <a:xfrm>
            <a:off x="531959" y="3463924"/>
            <a:ext cx="1786066"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Non-example: </a:t>
            </a:r>
          </a:p>
        </p:txBody>
      </p:sp>
      <p:sp>
        <p:nvSpPr>
          <p:cNvPr id="28" name="矩形 27">
            <a:extLst>
              <a:ext uri="{FF2B5EF4-FFF2-40B4-BE49-F238E27FC236}">
                <a16:creationId xmlns:a16="http://schemas.microsoft.com/office/drawing/2014/main" id="{44679B97-2842-4FA5-8F61-B4133176EBE4}"/>
              </a:ext>
            </a:extLst>
          </p:cNvPr>
          <p:cNvSpPr/>
          <p:nvPr/>
        </p:nvSpPr>
        <p:spPr>
          <a:xfrm>
            <a:off x="288991" y="835809"/>
            <a:ext cx="4156907" cy="523220"/>
          </a:xfrm>
          <a:prstGeom prst="rect">
            <a:avLst/>
          </a:prstGeom>
        </p:spPr>
        <p:txBody>
          <a:bodyPr wrap="none">
            <a:spAutoFit/>
          </a:bodyPr>
          <a:lstStyle/>
          <a:p>
            <a:r>
              <a:rPr lang="en-US" altLang="zh-CN" sz="2000"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Which</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one</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is</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an example?</a:t>
            </a:r>
            <a:endParaRPr lang="zh-CN" altLang="en-US"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962FA859-BBF6-426D-A581-6F038D20A2F1}"/>
              </a:ext>
            </a:extLst>
          </p:cNvPr>
          <p:cNvSpPr/>
          <p:nvPr/>
        </p:nvSpPr>
        <p:spPr>
          <a:xfrm>
            <a:off x="163577" y="826756"/>
            <a:ext cx="6582663" cy="6811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2" name="文本框 1"/>
          <p:cNvSpPr txBox="1"/>
          <p:nvPr/>
        </p:nvSpPr>
        <p:spPr>
          <a:xfrm>
            <a:off x="203405" y="803225"/>
            <a:ext cx="6221647" cy="597664"/>
          </a:xfrm>
          <a:prstGeom prst="rect">
            <a:avLst/>
          </a:prstGeom>
          <a:noFill/>
        </p:spPr>
        <p:txBody>
          <a:bodyPr wrap="square" rtlCol="0">
            <a:spAutoFit/>
          </a:bodyPr>
          <a:lstStyle/>
          <a:p>
            <a:pPr>
              <a:lnSpc>
                <a:spcPct val="130000"/>
              </a:lnSpc>
              <a:spcBef>
                <a:spcPts val="600"/>
              </a:spcBef>
            </a:pPr>
            <a:r>
              <a:rPr lang="en-US" altLang="zh-CN" sz="2800" b="1" dirty="0">
                <a:solidFill>
                  <a:schemeClr val="bg2"/>
                </a:solidFill>
                <a:latin typeface="Times New Roman" panose="02020603050405020304" pitchFamily="18" charset="0"/>
                <a:cs typeface="+mn-ea"/>
                <a:sym typeface="+mn-lt"/>
              </a:rPr>
              <a:t>2.4  </a:t>
            </a:r>
            <a:r>
              <a:rPr lang="zh-CN" altLang="en-US" sz="2800" b="1" dirty="0">
                <a:solidFill>
                  <a:schemeClr val="bg2"/>
                </a:solidFill>
                <a:latin typeface="Times New Roman" panose="02020603050405020304" pitchFamily="18" charset="0"/>
                <a:cs typeface="+mn-ea"/>
                <a:sym typeface="+mn-lt"/>
              </a:rPr>
              <a:t>议论文</a:t>
            </a:r>
            <a:r>
              <a:rPr lang="en-US" altLang="zh-CN" sz="2800" b="1" dirty="0">
                <a:solidFill>
                  <a:schemeClr val="bg2"/>
                </a:solidFill>
                <a:latin typeface="Times New Roman" panose="02020603050405020304" pitchFamily="18" charset="0"/>
                <a:cs typeface="+mn-ea"/>
                <a:sym typeface="+mn-lt"/>
              </a:rPr>
              <a:t>Argumentative Writing</a:t>
            </a:r>
          </a:p>
        </p:txBody>
      </p:sp>
      <p:sp>
        <p:nvSpPr>
          <p:cNvPr id="19" name="文本框 5">
            <a:extLst>
              <a:ext uri="{FF2B5EF4-FFF2-40B4-BE49-F238E27FC236}">
                <a16:creationId xmlns:a16="http://schemas.microsoft.com/office/drawing/2014/main" id="{0FE43E30-D45E-4E46-90FB-FF11A36142E8}"/>
              </a:ext>
            </a:extLst>
          </p:cNvPr>
          <p:cNvSpPr txBox="1">
            <a:spLocks noChangeArrowheads="1"/>
          </p:cNvSpPr>
          <p:nvPr/>
        </p:nvSpPr>
        <p:spPr bwMode="auto">
          <a:xfrm>
            <a:off x="163577" y="1597988"/>
            <a:ext cx="9042409" cy="465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1800" dirty="0">
                <a:latin typeface="Times New Roman" panose="02020603050405020304" pitchFamily="18" charset="0"/>
                <a:ea typeface="+mn-ea"/>
                <a:cs typeface="+mn-ea"/>
                <a:sym typeface="+mn-lt"/>
              </a:rPr>
              <a:t>       </a:t>
            </a:r>
            <a:r>
              <a:rPr lang="zh-CN" altLang="en-US" sz="2000" dirty="0">
                <a:latin typeface="Times New Roman" panose="02020603050405020304" pitchFamily="18" charset="0"/>
                <a:ea typeface="+mn-ea"/>
                <a:cs typeface="+mn-ea"/>
                <a:sym typeface="+mn-lt"/>
              </a:rPr>
              <a:t>议论文可以分为</a:t>
            </a:r>
            <a:r>
              <a:rPr lang="zh-CN" altLang="en-US" sz="2000" b="1" dirty="0">
                <a:latin typeface="Times New Roman" panose="02020603050405020304" pitchFamily="18" charset="0"/>
                <a:ea typeface="+mn-ea"/>
                <a:cs typeface="+mn-ea"/>
                <a:sym typeface="+mn-lt"/>
              </a:rPr>
              <a:t>立论</a:t>
            </a:r>
            <a:r>
              <a:rPr lang="zh-CN" altLang="en-US" sz="2000" dirty="0">
                <a:latin typeface="Times New Roman" panose="02020603050405020304" pitchFamily="18" charset="0"/>
                <a:ea typeface="+mn-ea"/>
                <a:cs typeface="+mn-ea"/>
                <a:sym typeface="+mn-lt"/>
              </a:rPr>
              <a:t>和</a:t>
            </a:r>
            <a:r>
              <a:rPr lang="zh-CN" altLang="en-US" sz="2000" b="1" dirty="0">
                <a:latin typeface="Times New Roman" panose="02020603050405020304" pitchFamily="18" charset="0"/>
                <a:ea typeface="+mn-ea"/>
                <a:cs typeface="+mn-ea"/>
                <a:sym typeface="+mn-lt"/>
              </a:rPr>
              <a:t>驳论</a:t>
            </a:r>
            <a:r>
              <a:rPr lang="zh-CN" altLang="en-US" sz="2000" dirty="0">
                <a:latin typeface="Times New Roman" panose="02020603050405020304" pitchFamily="18" charset="0"/>
                <a:ea typeface="+mn-ea"/>
                <a:cs typeface="+mn-ea"/>
                <a:sym typeface="+mn-lt"/>
              </a:rPr>
              <a:t>两大类。立论的目的是阐明自己的观点或主张，应该有充分的、合乎逻辑的论据。立论可以有一个论点也可以有几个分论点。驳论是以驳斥某一个论点为目的的，应该结构严谨，论证充分、全面，做到无懈可击。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zh-CN" altLang="en-US" sz="2000" dirty="0">
                <a:latin typeface="Times New Roman" panose="02020603050405020304" pitchFamily="18" charset="0"/>
                <a:ea typeface="+mn-ea"/>
                <a:cs typeface="+mn-ea"/>
                <a:sym typeface="+mn-lt"/>
              </a:rPr>
              <a:t>议论文与其他各类文章一样，对结构也有一定的要求。一般来说，议论文由</a:t>
            </a:r>
            <a:r>
              <a:rPr lang="zh-CN" altLang="en-US" sz="2000" b="1" dirty="0">
                <a:latin typeface="Times New Roman" panose="02020603050405020304" pitchFamily="18" charset="0"/>
                <a:ea typeface="+mn-ea"/>
                <a:cs typeface="+mn-ea"/>
                <a:sym typeface="+mn-lt"/>
              </a:rPr>
              <a:t>开头、中间和结尾</a:t>
            </a:r>
            <a:r>
              <a:rPr lang="zh-CN" altLang="en-US" sz="2000" dirty="0">
                <a:latin typeface="Times New Roman" panose="02020603050405020304" pitchFamily="18" charset="0"/>
                <a:ea typeface="+mn-ea"/>
                <a:cs typeface="+mn-ea"/>
                <a:sym typeface="+mn-lt"/>
              </a:rPr>
              <a:t>三个部分组成。全文应该前后贯通、条理分明，形成一个整体。第一部分通常告诉读者是关于哪方面的内容，起</a:t>
            </a:r>
            <a:r>
              <a:rPr lang="zh-CN" altLang="en-US" sz="2000" b="1" dirty="0">
                <a:latin typeface="Times New Roman" panose="02020603050405020304" pitchFamily="18" charset="0"/>
                <a:ea typeface="+mn-ea"/>
                <a:cs typeface="+mn-ea"/>
                <a:sym typeface="+mn-lt"/>
              </a:rPr>
              <a:t>引导和点明主题</a:t>
            </a:r>
            <a:r>
              <a:rPr lang="zh-CN" altLang="en-US" sz="2000" dirty="0">
                <a:latin typeface="Times New Roman" panose="02020603050405020304" pitchFamily="18" charset="0"/>
                <a:ea typeface="+mn-ea"/>
                <a:cs typeface="+mn-ea"/>
                <a:sym typeface="+mn-lt"/>
              </a:rPr>
              <a:t>的作用；第二部分是</a:t>
            </a:r>
            <a:r>
              <a:rPr lang="zh-CN" altLang="en-US" sz="2000" b="1" dirty="0">
                <a:latin typeface="Times New Roman" panose="02020603050405020304" pitchFamily="18" charset="0"/>
                <a:ea typeface="+mn-ea"/>
                <a:cs typeface="+mn-ea"/>
                <a:sym typeface="+mn-lt"/>
              </a:rPr>
              <a:t>正文</a:t>
            </a:r>
            <a:r>
              <a:rPr lang="zh-CN" altLang="en-US" sz="2000" dirty="0">
                <a:latin typeface="Times New Roman" panose="02020603050405020304" pitchFamily="18" charset="0"/>
                <a:ea typeface="+mn-ea"/>
                <a:cs typeface="+mn-ea"/>
                <a:sym typeface="+mn-lt"/>
              </a:rPr>
              <a:t>，是文章的主要部分，反映文章的主要内容以及论点；第三部分为</a:t>
            </a:r>
            <a:r>
              <a:rPr lang="zh-CN" altLang="en-US" sz="2000" b="1" dirty="0">
                <a:latin typeface="Times New Roman" panose="02020603050405020304" pitchFamily="18" charset="0"/>
                <a:ea typeface="+mn-ea"/>
                <a:cs typeface="+mn-ea"/>
                <a:sym typeface="+mn-lt"/>
              </a:rPr>
              <a:t>结尾</a:t>
            </a:r>
            <a:r>
              <a:rPr lang="zh-CN" altLang="en-US" sz="2000" dirty="0">
                <a:latin typeface="Times New Roman" panose="02020603050405020304" pitchFamily="18" charset="0"/>
                <a:ea typeface="+mn-ea"/>
                <a:cs typeface="+mn-ea"/>
                <a:sym typeface="+mn-lt"/>
              </a:rPr>
              <a:t>，通常是作者观点的总结，强调主题并指明方向。我们将在后面的单元里详细介绍议论文和其他文体的结构。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34804"/>
            <a:ext cx="904240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(4)     </a:t>
            </a:r>
          </a:p>
          <a:p>
            <a:pPr algn="ctr" fontAlgn="base">
              <a:lnSpc>
                <a:spcPct val="150000"/>
              </a:lnSpc>
              <a:spcBef>
                <a:spcPct val="0"/>
              </a:spcBef>
              <a:spcAft>
                <a:spcPct val="0"/>
              </a:spcAft>
              <a:defRPr/>
            </a:pPr>
            <a:r>
              <a:rPr lang="en-US" altLang="zh-CN" sz="1800" b="1" dirty="0">
                <a:solidFill>
                  <a:schemeClr val="accent1">
                    <a:lumMod val="75000"/>
                  </a:schemeClr>
                </a:solidFill>
                <a:latin typeface="Times New Roman" panose="02020603050405020304" pitchFamily="18" charset="0"/>
                <a:ea typeface="+mn-ea"/>
                <a:cs typeface="+mn-ea"/>
                <a:sym typeface="+mn-lt"/>
              </a:rPr>
              <a:t>Why Students Should Take a Gap Year</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The choice of a future career is, perhaps, among the most important decisions an individual makes throughout their life. Even though a profession may change with the flow of time, making the first step on this path is an essential and responsible act. And despite the fact that a particular college or university, where former school students enter after graduating from high school, will not necessarily design and determine their future, for many it is true. Assuming that a student is left to decide what he or she wants to become on his or her own terms, and that nobody should interfere in his or her decision-making process, a necessity to select a college—which equals making a fateful decision—requires deep analysis and contemplation. Therefore, taking a so-called gap year after graduating from high school is a reasonable alternative for those students who are not yet sure about their goals, dreams, and expectations for the future. </a:t>
            </a:r>
            <a:r>
              <a:rPr lang="zh-CN" altLang="en-US" sz="1600" dirty="0">
                <a:latin typeface="Times New Roman" panose="02020603050405020304" pitchFamily="18" charset="0"/>
                <a:ea typeface="+mn-ea"/>
                <a:cs typeface="+mn-ea"/>
                <a:sym typeface="+mn-lt"/>
              </a:rPr>
              <a:t>       </a:t>
            </a:r>
            <a:endParaRPr lang="en-US" altLang="zh-CN" sz="16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34804"/>
            <a:ext cx="904240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Perhaps, the first factor speaking in favor of taking a gap year is that by doing so a student learns how to take up responsibility and how to organize their life to a greater extent. Taking a gap year is expensive in terms of travelling (which is one of the main occupations of students during their gap years) or spending free time in some other way. When students realize this simple fact, they usually take temporary part-time jobs to cover the expenditures of future vacations. They can also collect money for further education to decrease the amount of student loans which they need to take out. All this makes students more self-sufficient and responsible for their decisions, the way they spend money, and organize their time. </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The other significant reason for taking a gap year is better academic performance. Whereas many students and their parents are concerned about possible problems with academic performance after taking a year off, recent research proves the opposite. </a:t>
            </a:r>
            <a:r>
              <a:rPr lang="en-US" altLang="zh-CN" sz="1800" dirty="0" smtClean="0">
                <a:solidFill>
                  <a:schemeClr val="accent1">
                    <a:lumMod val="75000"/>
                  </a:schemeClr>
                </a:solidFill>
                <a:latin typeface="Times New Roman" panose="02020603050405020304" pitchFamily="18" charset="0"/>
                <a:ea typeface="+mn-ea"/>
                <a:cs typeface="+mn-ea"/>
                <a:sym typeface="+mn-lt"/>
              </a:rPr>
              <a:t>In</a:t>
            </a:r>
            <a:endParaRPr lang="en-US" altLang="zh-CN" sz="16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6324600" cy="4216400"/>
          </a:xfrm>
          <a:prstGeom prst="rect">
            <a:avLst/>
          </a:prstGeom>
        </p:spPr>
      </p:pic>
      <p:sp>
        <p:nvSpPr>
          <p:cNvPr id="30" name="矩形 29"/>
          <p:cNvSpPr/>
          <p:nvPr/>
        </p:nvSpPr>
        <p:spPr>
          <a:xfrm>
            <a:off x="6611716" y="475201"/>
            <a:ext cx="5449103" cy="5566845"/>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       当今时代，信息的交流越来越频繁。英语作为一种交流工具在国际交往中的作用越来越大，其地位日渐攀升。写作能力是英语</a:t>
            </a:r>
            <a:r>
              <a:rPr lang="zh-CN" altLang="en-US" sz="2400" b="1" dirty="0">
                <a:latin typeface="Times New Roman" panose="02020603050405020304" pitchFamily="18" charset="0"/>
              </a:rPr>
              <a:t>听、说、读、写</a:t>
            </a:r>
            <a:r>
              <a:rPr lang="zh-CN" altLang="en-US" sz="2400" dirty="0">
                <a:latin typeface="Times New Roman" panose="02020603050405020304" pitchFamily="18" charset="0"/>
              </a:rPr>
              <a:t>四种基本能力之一。英语写作可作为传递信息、交流感情的手段，还能有效促进语言知识的内化。读是信息的输入，而</a:t>
            </a:r>
            <a:r>
              <a:rPr lang="zh-CN" altLang="en-US" sz="2400" dirty="0">
                <a:solidFill>
                  <a:srgbClr val="FF0000"/>
                </a:solidFill>
                <a:latin typeface="Times New Roman" panose="02020603050405020304" pitchFamily="18" charset="0"/>
              </a:rPr>
              <a:t>写</a:t>
            </a:r>
            <a:r>
              <a:rPr lang="zh-CN" altLang="en-US" sz="2400" dirty="0">
                <a:latin typeface="Times New Roman" panose="02020603050405020304" pitchFamily="18" charset="0"/>
              </a:rPr>
              <a:t>则是信息的反馈与提取，旨在训练学生对所学知识的实践运用，特别是测试学生的书面表达能力。</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920761" y="821575"/>
            <a:ext cx="5403839" cy="652366"/>
          </a:xfrm>
        </p:spPr>
        <p:txBody>
          <a:bodyPr/>
          <a:lstStyle/>
          <a:p>
            <a:r>
              <a:rPr kumimoji="1" lang="zh-CN" altLang="en-US" dirty="0">
                <a:cs typeface="+mn-ea"/>
                <a:sym typeface="+mn-lt"/>
              </a:rPr>
              <a:t>引言 </a:t>
            </a:r>
            <a:r>
              <a:rPr lang="en-US" altLang="zh-CN" dirty="0">
                <a:cs typeface="+mn-ea"/>
                <a:sym typeface="+mn-lt"/>
              </a:rPr>
              <a:t>Introduction</a:t>
            </a:r>
          </a:p>
          <a:p>
            <a:endParaRPr kumimoji="1" lang="zh-CN" altLang="en-US" dirty="0">
              <a:cs typeface="+mn-ea"/>
              <a:sym typeface="+mn-lt"/>
            </a:endParaRPr>
          </a:p>
          <a:p>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34804"/>
            <a:ext cx="904240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particular, studies show that students who decide to take a gap year before entering a college had a GPA (Grade Point Average) that was on average 0.1-0.4 higher than those students who enrolled into higher education immediately after high school. Researchers believe it is connected to the possibility to choose one’s sphere of interests, and make a more balanced and reasonable decision before choosing what to major in. In addition, another reason why the second category of students may often perform worse is fatigue from studying at high school; those who take a gap year do not experience this problem.</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Taking a year off is also a perfect opportunity to see the world and feel completely free of daily routines, troubles, assignments—they are able to make new friends around the world, find inspiration, and dedicate time to introspect about their own behavior. To some degree this chance is the only one a person may have throughout their entire life, because in the future there await all kinds of credits, academic assignments, career</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63577" y="799905"/>
            <a:ext cx="904240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choices, family, and other manifestations of life in higher education. Many students choose to visit countries that they know they will never go to in the future; this often provides them with inspiration, different perspectives, broadens their outlooks, and helps them to understand the diversity of the world they live in on a deeper level. </a:t>
            </a:r>
          </a:p>
          <a:p>
            <a:pPr algn="just" fontAlgn="base">
              <a:lnSpc>
                <a:spcPct val="150000"/>
              </a:lnSpc>
              <a:spcBef>
                <a:spcPct val="0"/>
              </a:spcBef>
              <a:spcAft>
                <a:spcPct val="0"/>
              </a:spcAft>
              <a:defRPr/>
            </a:pPr>
            <a:r>
              <a:rPr lang="en-US" altLang="zh-CN" sz="1800" dirty="0">
                <a:solidFill>
                  <a:schemeClr val="accent1">
                    <a:lumMod val="75000"/>
                  </a:schemeClr>
                </a:solidFill>
                <a:latin typeface="Times New Roman" panose="02020603050405020304" pitchFamily="18" charset="0"/>
                <a:ea typeface="+mn-ea"/>
                <a:cs typeface="+mn-ea"/>
                <a:sym typeface="+mn-lt"/>
              </a:rPr>
              <a:t>     As it turns out, there is no need to rush to enroll in a college immediately after high school; taking a gap year to take a breath and look around seems to be a more reasonable alternative. During the gap year students learn more about responsibility and organizing their lives, because they have to earn their own money to pay for the leisurely part of the gap year. Students who take a year off usually demonstrate better academic performance than those who enter colleges immediately after high school. In addition, a gap year is most likely the only chance for a person to see the world without being bothered by such problems as loans, assignments, career, and so on.</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52457" y="1679093"/>
            <a:ext cx="9145211" cy="188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       上面是一篇完整的议论文，旨在论述事理，发表意见。我们可以很容易找到文章的论点和论据。         </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dirty="0">
                <a:latin typeface="Times New Roman" panose="02020603050405020304" pitchFamily="18" charset="0"/>
                <a:ea typeface="+mn-ea"/>
                <a:cs typeface="+mn-ea"/>
                <a:sym typeface="+mn-lt"/>
              </a:rPr>
              <a:t>       </a:t>
            </a:r>
            <a:r>
              <a:rPr lang="zh-CN" altLang="en-US" sz="2000" dirty="0">
                <a:latin typeface="Times New Roman" panose="02020603050405020304" pitchFamily="18" charset="0"/>
                <a:ea typeface="+mn-ea"/>
                <a:cs typeface="+mn-ea"/>
                <a:sym typeface="+mn-lt"/>
              </a:rPr>
              <a:t>论点：</a:t>
            </a:r>
            <a:endParaRPr lang="en-US" altLang="zh-CN" sz="2000"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zh-CN" altLang="en-US" sz="2000" dirty="0">
                <a:latin typeface="Times New Roman" panose="02020603050405020304" pitchFamily="18" charset="0"/>
                <a:ea typeface="+mn-ea"/>
                <a:cs typeface="+mn-ea"/>
                <a:sym typeface="+mn-lt"/>
              </a:rPr>
              <a:t>       论据：</a:t>
            </a:r>
            <a:endParaRPr lang="en-US" altLang="zh-CN" sz="2000" dirty="0">
              <a:latin typeface="Times New Roman" panose="02020603050405020304" pitchFamily="18" charset="0"/>
              <a:ea typeface="+mn-ea"/>
              <a:cs typeface="+mn-ea"/>
              <a:sym typeface="+mn-lt"/>
            </a:endParaRP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4" name="矩形 3">
            <a:extLst>
              <a:ext uri="{FF2B5EF4-FFF2-40B4-BE49-F238E27FC236}">
                <a16:creationId xmlns:a16="http://schemas.microsoft.com/office/drawing/2014/main" id="{F9D97C03-0C49-465B-BFE3-9336426ACB5E}"/>
              </a:ext>
            </a:extLst>
          </p:cNvPr>
          <p:cNvSpPr/>
          <p:nvPr/>
        </p:nvSpPr>
        <p:spPr>
          <a:xfrm>
            <a:off x="1582833" y="2702285"/>
            <a:ext cx="3722814" cy="400110"/>
          </a:xfrm>
          <a:prstGeom prst="rect">
            <a:avLst/>
          </a:prstGeom>
        </p:spPr>
        <p:txBody>
          <a:bodyPr wrap="none">
            <a:spAutoFit/>
          </a:bodyPr>
          <a:lstStyle/>
          <a:p>
            <a:r>
              <a:rPr lang="en-US" altLang="zh-CN" sz="2000" dirty="0">
                <a:solidFill>
                  <a:srgbClr val="FF0000"/>
                </a:solidFill>
                <a:latin typeface="Times New Roman" panose="02020603050405020304" pitchFamily="18" charset="0"/>
                <a:cs typeface="+mn-ea"/>
                <a:sym typeface="+mn-lt"/>
              </a:rPr>
              <a:t>Students Should Take a Gap Year. </a:t>
            </a:r>
            <a:endParaRPr lang="zh-CN" altLang="en-US" dirty="0">
              <a:solidFill>
                <a:srgbClr val="FF0000"/>
              </a:solidFill>
            </a:endParaRPr>
          </a:p>
        </p:txBody>
      </p:sp>
      <p:sp>
        <p:nvSpPr>
          <p:cNvPr id="5" name="矩形 4">
            <a:extLst>
              <a:ext uri="{FF2B5EF4-FFF2-40B4-BE49-F238E27FC236}">
                <a16:creationId xmlns:a16="http://schemas.microsoft.com/office/drawing/2014/main" id="{D8E3ED89-3457-4E9C-B9F0-F767B056E7B4}"/>
              </a:ext>
            </a:extLst>
          </p:cNvPr>
          <p:cNvSpPr/>
          <p:nvPr/>
        </p:nvSpPr>
        <p:spPr>
          <a:xfrm>
            <a:off x="1494676" y="3132188"/>
            <a:ext cx="6096000" cy="2120068"/>
          </a:xfrm>
          <a:prstGeom prst="rect">
            <a:avLst/>
          </a:prstGeom>
        </p:spPr>
        <p:txBody>
          <a:bodyPr>
            <a:spAutoFit/>
          </a:bodyPr>
          <a:lstStyle/>
          <a:p>
            <a:pPr algn="just" fontAlgn="base">
              <a:lnSpc>
                <a:spcPct val="150000"/>
              </a:lnSpc>
              <a:spcBef>
                <a:spcPct val="0"/>
              </a:spcBef>
              <a:spcAft>
                <a:spcPct val="0"/>
              </a:spcAft>
              <a:defRPr/>
            </a:pPr>
            <a:r>
              <a:rPr lang="zh-CN" altLang="en-US" dirty="0">
                <a:solidFill>
                  <a:srgbClr val="FF0000"/>
                </a:solidFill>
                <a:latin typeface="Times New Roman" panose="02020603050405020304" pitchFamily="18" charset="0"/>
                <a:cs typeface="+mn-ea"/>
                <a:sym typeface="+mn-lt"/>
              </a:rPr>
              <a:t>① </a:t>
            </a:r>
            <a:r>
              <a:rPr lang="en-US" altLang="zh-CN" dirty="0">
                <a:solidFill>
                  <a:srgbClr val="FF0000"/>
                </a:solidFill>
                <a:latin typeface="Times New Roman" panose="02020603050405020304" pitchFamily="18" charset="0"/>
                <a:cs typeface="+mn-ea"/>
                <a:sym typeface="+mn-lt"/>
              </a:rPr>
              <a:t>A student learns what responsibility to take and how to organize their life to a greater extent; </a:t>
            </a:r>
          </a:p>
          <a:p>
            <a:pPr algn="just" fontAlgn="base">
              <a:lnSpc>
                <a:spcPct val="150000"/>
              </a:lnSpc>
              <a:spcBef>
                <a:spcPct val="0"/>
              </a:spcBef>
              <a:spcAft>
                <a:spcPct val="0"/>
              </a:spcAft>
              <a:defRPr/>
            </a:pPr>
            <a:r>
              <a:rPr lang="en-US" altLang="zh-CN" dirty="0">
                <a:solidFill>
                  <a:srgbClr val="FF0000"/>
                </a:solidFill>
                <a:latin typeface="Times New Roman" panose="02020603050405020304" pitchFamily="18" charset="0"/>
                <a:cs typeface="+mn-ea"/>
                <a:sym typeface="+mn-lt"/>
              </a:rPr>
              <a:t>② A student has better academic performance; </a:t>
            </a:r>
          </a:p>
          <a:p>
            <a:pPr algn="just" fontAlgn="base">
              <a:lnSpc>
                <a:spcPct val="150000"/>
              </a:lnSpc>
              <a:spcBef>
                <a:spcPct val="0"/>
              </a:spcBef>
              <a:spcAft>
                <a:spcPct val="0"/>
              </a:spcAft>
              <a:defRPr/>
            </a:pPr>
            <a:r>
              <a:rPr lang="en-US" altLang="zh-CN" dirty="0">
                <a:solidFill>
                  <a:srgbClr val="FF0000"/>
                </a:solidFill>
                <a:latin typeface="Times New Roman" panose="02020603050405020304" pitchFamily="18" charset="0"/>
                <a:cs typeface="+mn-ea"/>
                <a:sym typeface="+mn-lt"/>
              </a:rPr>
              <a:t>③ It’s a perfect opportunity to see the world and feel completely free of daily routines, troubles, assignments.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283034" y="997944"/>
            <a:ext cx="904240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b="1" dirty="0">
                <a:latin typeface="Times New Roman" panose="02020603050405020304" pitchFamily="18" charset="0"/>
                <a:ea typeface="+mn-ea"/>
                <a:cs typeface="+mn-ea"/>
                <a:sym typeface="+mn-lt"/>
              </a:rPr>
              <a:t>4.  Argumentative Writing (also called Persuasive Writing):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Key Points: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Argumentative writing is equipped with reasons, arguments, and justifications.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In argumentative writing, the author takes a stand and asks you to agree with his or her </a:t>
            </a:r>
            <a:r>
              <a:rPr lang="en-US" altLang="zh-CN" sz="2000" dirty="0" smtClean="0">
                <a:latin typeface="Times New Roman" panose="02020603050405020304" pitchFamily="18" charset="0"/>
                <a:ea typeface="+mn-ea"/>
                <a:cs typeface="+mn-ea"/>
                <a:sym typeface="+mn-lt"/>
              </a:rPr>
              <a:t>point </a:t>
            </a:r>
            <a:r>
              <a:rPr lang="en-US" altLang="zh-CN" sz="2000" dirty="0">
                <a:latin typeface="Times New Roman" panose="02020603050405020304" pitchFamily="18" charset="0"/>
                <a:ea typeface="+mn-ea"/>
                <a:cs typeface="+mn-ea"/>
                <a:sym typeface="+mn-lt"/>
              </a:rPr>
              <a:t>of view. </a:t>
            </a:r>
          </a:p>
          <a:p>
            <a:pPr marL="342900" indent="-342900" algn="just" fontAlgn="base">
              <a:lnSpc>
                <a:spcPct val="150000"/>
              </a:lnSpc>
              <a:spcBef>
                <a:spcPct val="0"/>
              </a:spcBef>
              <a:spcAft>
                <a:spcPct val="0"/>
              </a:spcAft>
              <a:buFont typeface="Arial" panose="020B0604020202020204" pitchFamily="34" charset="0"/>
              <a:buChar char="•"/>
              <a:defRPr/>
            </a:pPr>
            <a:r>
              <a:rPr lang="en-US" altLang="zh-CN" sz="2000" dirty="0">
                <a:latin typeface="Times New Roman" panose="02020603050405020304" pitchFamily="18" charset="0"/>
                <a:ea typeface="+mn-ea"/>
                <a:cs typeface="+mn-ea"/>
                <a:sym typeface="+mn-lt"/>
              </a:rPr>
              <a:t>     It often asks for readers to do something about the situation (this is called a call-to-action).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978399" y="146591"/>
            <a:ext cx="10723680"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4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anim calcmode="lin" valueType="num">
                                      <p:cBhvr additive="base">
                                        <p:cTn id="3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11884" y="1042121"/>
            <a:ext cx="9042409"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i="1" dirty="0">
                <a:latin typeface="Times New Roman" panose="02020603050405020304" pitchFamily="18" charset="0"/>
                <a:ea typeface="+mn-ea"/>
                <a:cs typeface="+mn-ea"/>
                <a:sym typeface="+mn-lt"/>
              </a:rPr>
              <a:t>When</a:t>
            </a:r>
            <a:r>
              <a:rPr lang="en-US" altLang="zh-CN" sz="2400" i="1" dirty="0">
                <a:latin typeface="Times New Roman" panose="02020603050405020304" pitchFamily="18" charset="0"/>
                <a:ea typeface="+mn-ea"/>
                <a:cs typeface="+mn-ea"/>
                <a:sym typeface="+mn-lt"/>
              </a:rPr>
              <a:t> You Would Use Argumentative Writing: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Opinion and editorial newspaper pieces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Advertisements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Reviews (of books, music, movies, restaurants, etc.)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Letter of recommendation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Letter of complaint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Cover letters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5"/>
          <p:cNvSpPr txBox="1">
            <a:spLocks noChangeArrowheads="1"/>
          </p:cNvSpPr>
          <p:nvPr/>
        </p:nvSpPr>
        <p:spPr bwMode="auto">
          <a:xfrm>
            <a:off x="703281" y="1626278"/>
            <a:ext cx="9745141" cy="41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Following the 2012 Olympic Games hosted in London, the UK Trade and Investment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department reported a £9.9 billion boost to the economy. Although it is expensive to host the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Olympics, if done right, they can provide real jobs and economic growth. This city should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consider placing a bid to host the Olympics. </a:t>
            </a:r>
          </a:p>
          <a:p>
            <a:pPr algn="just" fontAlgn="base">
              <a:lnSpc>
                <a:spcPct val="150000"/>
              </a:lnSpc>
              <a:spcBef>
                <a:spcPct val="0"/>
              </a:spcBef>
              <a:spcAft>
                <a:spcPct val="0"/>
              </a:spcAft>
              <a:defRPr/>
            </a:pPr>
            <a:endParaRPr lang="en-US" altLang="zh-CN" sz="2000" i="1" dirty="0">
              <a:latin typeface="Times New Roman" panose="02020603050405020304" pitchFamily="18" charset="0"/>
              <a:ea typeface="+mn-ea"/>
              <a:cs typeface="+mn-ea"/>
              <a:sym typeface="+mn-lt"/>
            </a:endParaRP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     According to legend, the Olympics were founded by Hercules. Now almost 100 countries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participate in the Games, with over two million people attending. So cities from Boston to </a:t>
            </a:r>
          </a:p>
          <a:p>
            <a:pPr algn="just" fontAlgn="base">
              <a:lnSpc>
                <a:spcPct val="150000"/>
              </a:lnSpc>
              <a:spcBef>
                <a:spcPct val="0"/>
              </a:spcBef>
              <a:spcAft>
                <a:spcPct val="0"/>
              </a:spcAft>
              <a:defRPr/>
            </a:pPr>
            <a:r>
              <a:rPr lang="en-US" altLang="zh-CN" sz="2000" i="1" dirty="0">
                <a:latin typeface="Times New Roman" panose="02020603050405020304" pitchFamily="18" charset="0"/>
                <a:ea typeface="+mn-ea"/>
                <a:cs typeface="+mn-ea"/>
                <a:sym typeface="+mn-lt"/>
              </a:rPr>
              <a:t>Hamburg begin considering their bid to be a host city more than 10 years in advance. </a:t>
            </a:r>
          </a:p>
          <a:p>
            <a:pPr algn="just" fontAlgn="base">
              <a:lnSpc>
                <a:spcPct val="150000"/>
              </a:lnSpc>
              <a:spcBef>
                <a:spcPct val="0"/>
              </a:spcBef>
              <a:spcAft>
                <a:spcPct val="0"/>
              </a:spcAft>
              <a:defRPr/>
            </a:pPr>
            <a:r>
              <a:rPr lang="en-US" altLang="zh-CN" sz="1600" dirty="0">
                <a:latin typeface="Times New Roman" panose="02020603050405020304" pitchFamily="18" charset="0"/>
                <a:ea typeface="+mn-ea"/>
                <a:cs typeface="+mn-ea"/>
                <a:sym typeface="+mn-lt"/>
              </a:rPr>
              <a:t>     </a:t>
            </a:r>
          </a:p>
        </p:txBody>
      </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2000" dirty="0">
                <a:solidFill>
                  <a:srgbClr val="00749F"/>
                </a:solidFill>
                <a:latin typeface="Times New Roman" panose="02020603050405020304" pitchFamily="18" charset="0"/>
                <a:cs typeface="+mn-ea"/>
                <a:sym typeface="+mn-lt"/>
              </a:rPr>
              <a:t>Common types of Writings and Their Features</a:t>
            </a:r>
            <a:endParaRPr lang="en-US" altLang="zh-CN" sz="1600" dirty="0">
              <a:solidFill>
                <a:srgbClr val="00749F"/>
              </a:solidFill>
              <a:latin typeface="Times New Roman" panose="02020603050405020304" pitchFamily="18" charset="0"/>
              <a:cs typeface="+mn-ea"/>
              <a:sym typeface="+mn-lt"/>
            </a:endParaRP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
        <p:nvSpPr>
          <p:cNvPr id="18" name="矩形 17">
            <a:extLst>
              <a:ext uri="{FF2B5EF4-FFF2-40B4-BE49-F238E27FC236}">
                <a16:creationId xmlns:a16="http://schemas.microsoft.com/office/drawing/2014/main" id="{9EFA2F11-53FE-43FF-8ACD-817162979251}"/>
              </a:ext>
            </a:extLst>
          </p:cNvPr>
          <p:cNvSpPr/>
          <p:nvPr/>
        </p:nvSpPr>
        <p:spPr>
          <a:xfrm>
            <a:off x="531959" y="1257146"/>
            <a:ext cx="1301959"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Example: </a:t>
            </a:r>
          </a:p>
        </p:txBody>
      </p:sp>
      <p:sp>
        <p:nvSpPr>
          <p:cNvPr id="19" name="矩形 18">
            <a:extLst>
              <a:ext uri="{FF2B5EF4-FFF2-40B4-BE49-F238E27FC236}">
                <a16:creationId xmlns:a16="http://schemas.microsoft.com/office/drawing/2014/main" id="{40DB7A23-3689-43EB-8FCE-8F03419FCF20}"/>
              </a:ext>
            </a:extLst>
          </p:cNvPr>
          <p:cNvSpPr/>
          <p:nvPr/>
        </p:nvSpPr>
        <p:spPr>
          <a:xfrm>
            <a:off x="531959" y="3432316"/>
            <a:ext cx="1786066" cy="498663"/>
          </a:xfrm>
          <a:prstGeom prst="rect">
            <a:avLst/>
          </a:prstGeom>
        </p:spPr>
        <p:txBody>
          <a:bodyPr wrap="none">
            <a:spAutoFit/>
          </a:bodyPr>
          <a:lstStyle/>
          <a:p>
            <a:pPr lvl="0" algn="just" fontAlgn="base">
              <a:lnSpc>
                <a:spcPct val="150000"/>
              </a:lnSpc>
              <a:spcBef>
                <a:spcPct val="0"/>
              </a:spcBef>
              <a:spcAft>
                <a:spcPct val="0"/>
              </a:spcAft>
              <a:defRPr/>
            </a:pPr>
            <a:r>
              <a:rPr lang="en-US" altLang="zh-CN"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mn-ea"/>
                <a:sym typeface="+mn-lt"/>
              </a:rPr>
              <a:t>Non-example: </a:t>
            </a:r>
          </a:p>
        </p:txBody>
      </p:sp>
      <p:sp>
        <p:nvSpPr>
          <p:cNvPr id="28" name="矩形 27">
            <a:extLst>
              <a:ext uri="{FF2B5EF4-FFF2-40B4-BE49-F238E27FC236}">
                <a16:creationId xmlns:a16="http://schemas.microsoft.com/office/drawing/2014/main" id="{24BDBD86-7F87-499C-B341-DD4C629F5B5F}"/>
              </a:ext>
            </a:extLst>
          </p:cNvPr>
          <p:cNvSpPr/>
          <p:nvPr/>
        </p:nvSpPr>
        <p:spPr>
          <a:xfrm>
            <a:off x="288991" y="835809"/>
            <a:ext cx="4156907" cy="523220"/>
          </a:xfrm>
          <a:prstGeom prst="rect">
            <a:avLst/>
          </a:prstGeom>
        </p:spPr>
        <p:txBody>
          <a:bodyPr wrap="none">
            <a:spAutoFit/>
          </a:bodyPr>
          <a:lstStyle/>
          <a:p>
            <a:r>
              <a:rPr lang="en-US" altLang="zh-CN" sz="2000"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Which</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one</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is</a:t>
            </a:r>
            <a:r>
              <a:rPr lang="zh-CN" altLang="en-US" sz="2800" b="1" i="1" dirty="0">
                <a:solidFill>
                  <a:srgbClr val="000000"/>
                </a:solidFill>
                <a:latin typeface="Times New Roman" panose="02020603050405020304" pitchFamily="18" charset="0"/>
                <a:cs typeface="+mn-ea"/>
                <a:sym typeface="+mn-lt"/>
              </a:rPr>
              <a:t> </a:t>
            </a:r>
            <a:r>
              <a:rPr lang="en-US" altLang="zh-CN" sz="2800" b="1" i="1" dirty="0">
                <a:solidFill>
                  <a:srgbClr val="000000"/>
                </a:solidFill>
                <a:latin typeface="Times New Roman" panose="02020603050405020304" pitchFamily="18" charset="0"/>
                <a:cs typeface="+mn-ea"/>
                <a:sym typeface="+mn-lt"/>
              </a:rPr>
              <a:t>an example?</a:t>
            </a:r>
            <a:endParaRPr lang="zh-CN" altLang="en-US"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B11F7293-ABE5-478E-8F75-CFD060362CE2}"/>
              </a:ext>
            </a:extLst>
          </p:cNvPr>
          <p:cNvSpPr/>
          <p:nvPr/>
        </p:nvSpPr>
        <p:spPr>
          <a:xfrm>
            <a:off x="111884" y="1042121"/>
            <a:ext cx="2590800" cy="6545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9038928" y="1203790"/>
            <a:ext cx="2921891" cy="2907587"/>
            <a:chOff x="2933328" y="1007456"/>
            <a:chExt cx="3311509" cy="3295298"/>
          </a:xfrm>
        </p:grpSpPr>
        <p:sp>
          <p:nvSpPr>
            <p:cNvPr id="10" name="任意多边形: 形状 9"/>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1" name="任意多边形: 形状 10"/>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latin typeface="Times New Roman" panose="02020603050405020304" pitchFamily="18" charset="0"/>
                <a:cs typeface="+mn-ea"/>
                <a:sym typeface="+mn-lt"/>
              </a:endParaRPr>
            </a:p>
          </p:txBody>
        </p:sp>
        <p:sp>
          <p:nvSpPr>
            <p:cNvPr id="12" name="任意多边形: 形状 11"/>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dirty="0">
                <a:latin typeface="Times New Roman" panose="02020603050405020304" pitchFamily="18" charset="0"/>
                <a:cs typeface="+mn-ea"/>
                <a:sym typeface="+mn-lt"/>
              </a:endParaRPr>
            </a:p>
          </p:txBody>
        </p:sp>
        <p:sp>
          <p:nvSpPr>
            <p:cNvPr id="13" name="箭头: 环形 12"/>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4" name="箭头: 环形 13"/>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sp>
          <p:nvSpPr>
            <p:cNvPr id="15" name="箭头: 环形 14"/>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Times New Roman" panose="02020603050405020304" pitchFamily="18" charset="0"/>
                <a:cs typeface="+mn-ea"/>
                <a:sym typeface="+mn-lt"/>
              </a:endParaRPr>
            </a:p>
          </p:txBody>
        </p:sp>
      </p:grpSp>
      <p:sp>
        <p:nvSpPr>
          <p:cNvPr id="17" name="文本框 5"/>
          <p:cNvSpPr txBox="1">
            <a:spLocks noChangeArrowheads="1"/>
          </p:cNvSpPr>
          <p:nvPr/>
        </p:nvSpPr>
        <p:spPr bwMode="auto">
          <a:xfrm>
            <a:off x="111884" y="1042121"/>
            <a:ext cx="9042409"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just" fontAlgn="base">
              <a:lnSpc>
                <a:spcPct val="150000"/>
              </a:lnSpc>
              <a:spcBef>
                <a:spcPct val="0"/>
              </a:spcBef>
              <a:spcAft>
                <a:spcPct val="0"/>
              </a:spcAft>
              <a:defRPr/>
            </a:pPr>
            <a:r>
              <a:rPr lang="en-US" altLang="zh-CN" sz="2400" b="1" dirty="0">
                <a:solidFill>
                  <a:schemeClr val="bg2"/>
                </a:solidFill>
                <a:latin typeface="Times New Roman" panose="02020603050405020304" pitchFamily="18" charset="0"/>
                <a:ea typeface="+mn-ea"/>
                <a:cs typeface="+mn-ea"/>
                <a:sym typeface="+mn-lt"/>
              </a:rPr>
              <a:t>    Conclusion: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     These are the four different types of writing that are generally used. There are many sub-types of writing that may fall in any of those categories. A writer must know </a:t>
            </a:r>
            <a:r>
              <a:rPr lang="en-US" altLang="zh-CN" sz="2400" b="1" dirty="0">
                <a:latin typeface="Times New Roman" panose="02020603050405020304" pitchFamily="18" charset="0"/>
                <a:ea typeface="+mn-ea"/>
                <a:cs typeface="+mn-ea"/>
                <a:sym typeface="+mn-lt"/>
              </a:rPr>
              <a:t>all these styles </a:t>
            </a:r>
            <a:r>
              <a:rPr lang="en-US" altLang="zh-CN" sz="2400" dirty="0">
                <a:latin typeface="Times New Roman" panose="02020603050405020304" pitchFamily="18" charset="0"/>
                <a:ea typeface="+mn-ea"/>
                <a:cs typeface="+mn-ea"/>
                <a:sym typeface="+mn-lt"/>
              </a:rPr>
              <a:t>in order to identify the purpose of his or her own writing and make sure it’s something the </a:t>
            </a:r>
          </a:p>
          <a:p>
            <a:pPr algn="just" fontAlgn="base">
              <a:lnSpc>
                <a:spcPct val="150000"/>
              </a:lnSpc>
              <a:spcBef>
                <a:spcPct val="0"/>
              </a:spcBef>
              <a:spcAft>
                <a:spcPct val="0"/>
              </a:spcAft>
              <a:defRPr/>
            </a:pPr>
            <a:r>
              <a:rPr lang="en-US" altLang="zh-CN" sz="2400" dirty="0">
                <a:latin typeface="Times New Roman" panose="02020603050405020304" pitchFamily="18" charset="0"/>
                <a:ea typeface="+mn-ea"/>
                <a:cs typeface="+mn-ea"/>
                <a:sym typeface="+mn-lt"/>
              </a:rPr>
              <a:t>audience wants to read. </a:t>
            </a:r>
          </a:p>
        </p:txBody>
      </p:sp>
      <p:sp>
        <p:nvSpPr>
          <p:cNvPr id="20" name="AutoShape 112"/>
          <p:cNvSpPr/>
          <p:nvPr/>
        </p:nvSpPr>
        <p:spPr bwMode="auto">
          <a:xfrm>
            <a:off x="9627696" y="2009226"/>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nvGrpSpPr>
          <p:cNvPr id="21" name="组合 20"/>
          <p:cNvGrpSpPr/>
          <p:nvPr/>
        </p:nvGrpSpPr>
        <p:grpSpPr>
          <a:xfrm>
            <a:off x="10901365" y="2011261"/>
            <a:ext cx="351012" cy="511674"/>
            <a:chOff x="2528974" y="2863357"/>
            <a:chExt cx="246811" cy="359779"/>
          </a:xfrm>
          <a:solidFill>
            <a:schemeClr val="bg1"/>
          </a:solidFill>
        </p:grpSpPr>
        <p:sp>
          <p:nvSpPr>
            <p:cNvPr id="2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grpSp>
        <p:nvGrpSpPr>
          <p:cNvPr id="24" name="组合 23"/>
          <p:cNvGrpSpPr/>
          <p:nvPr/>
        </p:nvGrpSpPr>
        <p:grpSpPr>
          <a:xfrm flipH="1">
            <a:off x="10244473" y="3139983"/>
            <a:ext cx="510801" cy="510801"/>
            <a:chOff x="2473104" y="2145028"/>
            <a:chExt cx="359165" cy="359165"/>
          </a:xfrm>
          <a:solidFill>
            <a:schemeClr val="bg1"/>
          </a:solidFill>
        </p:grpSpPr>
        <p:sp>
          <p:nvSpPr>
            <p:cNvPr id="2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sp>
          <p:nvSpPr>
            <p:cNvPr id="2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cs typeface="+mn-ea"/>
                <a:sym typeface="+mn-lt"/>
              </a:endParaRPr>
            </a:p>
          </p:txBody>
        </p:sp>
      </p:grpSp>
      <p:sp>
        <p:nvSpPr>
          <p:cNvPr id="27" name="矩形 26"/>
          <p:cNvSpPr/>
          <p:nvPr/>
        </p:nvSpPr>
        <p:spPr>
          <a:xfrm>
            <a:off x="850485" y="234073"/>
            <a:ext cx="9745141" cy="954107"/>
          </a:xfrm>
          <a:prstGeom prst="rect">
            <a:avLst/>
          </a:prstGeom>
        </p:spPr>
        <p:txBody>
          <a:bodyPr wrap="square">
            <a:spAutoFit/>
          </a:bodyPr>
          <a:lstStyle/>
          <a:p>
            <a:pPr lvl="0"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常见的英语写作文体及特征 </a:t>
            </a:r>
            <a:r>
              <a:rPr lang="en-US" altLang="zh-CN" sz="1600" dirty="0">
                <a:solidFill>
                  <a:srgbClr val="00749F"/>
                </a:solidFill>
                <a:latin typeface="Times New Roman" panose="02020603050405020304" pitchFamily="18" charset="0"/>
                <a:cs typeface="+mn-ea"/>
                <a:sym typeface="+mn-lt"/>
              </a:rPr>
              <a:t>Common types of Writings and Their Features</a:t>
            </a:r>
          </a:p>
          <a:p>
            <a:pPr fontAlgn="base">
              <a:spcBef>
                <a:spcPct val="0"/>
              </a:spcBef>
              <a:spcAft>
                <a:spcPct val="0"/>
              </a:spcAft>
              <a:defRPr/>
            </a:pPr>
            <a:endParaRPr lang="zh-CN" altLang="en-US" sz="2800" b="1"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740274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noChangeAspect="1"/>
          </p:cNvGrpSpPr>
          <p:nvPr/>
        </p:nvGrpSpPr>
        <p:grpSpPr>
          <a:xfrm>
            <a:off x="9355650" y="1210543"/>
            <a:ext cx="2499751" cy="2499749"/>
            <a:chOff x="4438390" y="2322536"/>
            <a:chExt cx="3315222" cy="3315220"/>
          </a:xfrm>
        </p:grpSpPr>
        <p:grpSp>
          <p:nvGrpSpPr>
            <p:cNvPr id="25" name="组合 24"/>
            <p:cNvGrpSpPr/>
            <p:nvPr/>
          </p:nvGrpSpPr>
          <p:grpSpPr>
            <a:xfrm>
              <a:off x="5448513" y="2862679"/>
              <a:ext cx="1569788" cy="1899556"/>
              <a:chOff x="7153275" y="2714625"/>
              <a:chExt cx="1103313" cy="1335088"/>
            </a:xfrm>
            <a:solidFill>
              <a:schemeClr val="accent1"/>
            </a:solidFill>
          </p:grpSpPr>
          <p:sp>
            <p:nvSpPr>
              <p:cNvPr id="27" name="Freeform 45"/>
              <p:cNvSpPr/>
              <p:nvPr/>
            </p:nvSpPr>
            <p:spPr bwMode="auto">
              <a:xfrm>
                <a:off x="8021638" y="3400425"/>
                <a:ext cx="234950" cy="252413"/>
              </a:xfrm>
              <a:custGeom>
                <a:avLst/>
                <a:gdLst>
                  <a:gd name="T0" fmla="*/ 140 w 148"/>
                  <a:gd name="T1" fmla="*/ 97 h 159"/>
                  <a:gd name="T2" fmla="*/ 50 w 148"/>
                  <a:gd name="T3" fmla="*/ 0 h 159"/>
                  <a:gd name="T4" fmla="*/ 0 w 148"/>
                  <a:gd name="T5" fmla="*/ 45 h 159"/>
                  <a:gd name="T6" fmla="*/ 84 w 148"/>
                  <a:gd name="T7" fmla="*/ 147 h 159"/>
                  <a:gd name="T8" fmla="*/ 84 w 148"/>
                  <a:gd name="T9" fmla="*/ 147 h 159"/>
                  <a:gd name="T10" fmla="*/ 88 w 148"/>
                  <a:gd name="T11" fmla="*/ 153 h 159"/>
                  <a:gd name="T12" fmla="*/ 94 w 148"/>
                  <a:gd name="T13" fmla="*/ 155 h 159"/>
                  <a:gd name="T14" fmla="*/ 106 w 148"/>
                  <a:gd name="T15" fmla="*/ 159 h 159"/>
                  <a:gd name="T16" fmla="*/ 118 w 148"/>
                  <a:gd name="T17" fmla="*/ 157 h 159"/>
                  <a:gd name="T18" fmla="*/ 124 w 148"/>
                  <a:gd name="T19" fmla="*/ 155 h 159"/>
                  <a:gd name="T20" fmla="*/ 128 w 148"/>
                  <a:gd name="T21" fmla="*/ 151 h 159"/>
                  <a:gd name="T22" fmla="*/ 138 w 148"/>
                  <a:gd name="T23" fmla="*/ 143 h 159"/>
                  <a:gd name="T24" fmla="*/ 138 w 148"/>
                  <a:gd name="T25" fmla="*/ 143 h 159"/>
                  <a:gd name="T26" fmla="*/ 142 w 148"/>
                  <a:gd name="T27" fmla="*/ 137 h 159"/>
                  <a:gd name="T28" fmla="*/ 146 w 148"/>
                  <a:gd name="T29" fmla="*/ 133 h 159"/>
                  <a:gd name="T30" fmla="*/ 148 w 148"/>
                  <a:gd name="T31" fmla="*/ 121 h 159"/>
                  <a:gd name="T32" fmla="*/ 146 w 148"/>
                  <a:gd name="T33" fmla="*/ 109 h 159"/>
                  <a:gd name="T34" fmla="*/ 144 w 148"/>
                  <a:gd name="T35" fmla="*/ 103 h 159"/>
                  <a:gd name="T36" fmla="*/ 140 w 148"/>
                  <a:gd name="T37" fmla="*/ 97 h 159"/>
                  <a:gd name="T38" fmla="*/ 140 w 148"/>
                  <a:gd name="T3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59">
                    <a:moveTo>
                      <a:pt x="140" y="97"/>
                    </a:moveTo>
                    <a:lnTo>
                      <a:pt x="50" y="0"/>
                    </a:lnTo>
                    <a:lnTo>
                      <a:pt x="0" y="45"/>
                    </a:lnTo>
                    <a:lnTo>
                      <a:pt x="84" y="147"/>
                    </a:lnTo>
                    <a:lnTo>
                      <a:pt x="84" y="147"/>
                    </a:lnTo>
                    <a:lnTo>
                      <a:pt x="88" y="153"/>
                    </a:lnTo>
                    <a:lnTo>
                      <a:pt x="94" y="155"/>
                    </a:lnTo>
                    <a:lnTo>
                      <a:pt x="106" y="159"/>
                    </a:lnTo>
                    <a:lnTo>
                      <a:pt x="118" y="157"/>
                    </a:lnTo>
                    <a:lnTo>
                      <a:pt x="124" y="155"/>
                    </a:lnTo>
                    <a:lnTo>
                      <a:pt x="128" y="151"/>
                    </a:lnTo>
                    <a:lnTo>
                      <a:pt x="138" y="143"/>
                    </a:lnTo>
                    <a:lnTo>
                      <a:pt x="138" y="143"/>
                    </a:lnTo>
                    <a:lnTo>
                      <a:pt x="142" y="137"/>
                    </a:lnTo>
                    <a:lnTo>
                      <a:pt x="146" y="133"/>
                    </a:lnTo>
                    <a:lnTo>
                      <a:pt x="148" y="121"/>
                    </a:lnTo>
                    <a:lnTo>
                      <a:pt x="146" y="109"/>
                    </a:lnTo>
                    <a:lnTo>
                      <a:pt x="144" y="103"/>
                    </a:lnTo>
                    <a:lnTo>
                      <a:pt x="140" y="97"/>
                    </a:lnTo>
                    <a:lnTo>
                      <a:pt x="140" y="9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8" name="Freeform 46"/>
              <p:cNvSpPr>
                <a:spLocks noEditPoints="1"/>
              </p:cNvSpPr>
              <p:nvPr/>
            </p:nvSpPr>
            <p:spPr bwMode="auto">
              <a:xfrm>
                <a:off x="7153275" y="2971800"/>
                <a:ext cx="862013" cy="1077913"/>
              </a:xfrm>
              <a:custGeom>
                <a:avLst/>
                <a:gdLst>
                  <a:gd name="T0" fmla="*/ 374 w 543"/>
                  <a:gd name="T1" fmla="*/ 278 h 679"/>
                  <a:gd name="T2" fmla="*/ 172 w 543"/>
                  <a:gd name="T3" fmla="*/ 90 h 679"/>
                  <a:gd name="T4" fmla="*/ 272 w 543"/>
                  <a:gd name="T5" fmla="*/ 42 h 679"/>
                  <a:gd name="T6" fmla="*/ 138 w 543"/>
                  <a:gd name="T7" fmla="*/ 0 h 679"/>
                  <a:gd name="T8" fmla="*/ 110 w 543"/>
                  <a:gd name="T9" fmla="*/ 12 h 679"/>
                  <a:gd name="T10" fmla="*/ 98 w 543"/>
                  <a:gd name="T11" fmla="*/ 38 h 679"/>
                  <a:gd name="T12" fmla="*/ 112 w 543"/>
                  <a:gd name="T13" fmla="*/ 68 h 679"/>
                  <a:gd name="T14" fmla="*/ 0 w 543"/>
                  <a:gd name="T15" fmla="*/ 613 h 679"/>
                  <a:gd name="T16" fmla="*/ 20 w 543"/>
                  <a:gd name="T17" fmla="*/ 655 h 679"/>
                  <a:gd name="T18" fmla="*/ 68 w 543"/>
                  <a:gd name="T19" fmla="*/ 677 h 679"/>
                  <a:gd name="T20" fmla="*/ 457 w 543"/>
                  <a:gd name="T21" fmla="*/ 679 h 679"/>
                  <a:gd name="T22" fmla="*/ 505 w 543"/>
                  <a:gd name="T23" fmla="*/ 667 h 679"/>
                  <a:gd name="T24" fmla="*/ 541 w 543"/>
                  <a:gd name="T25" fmla="*/ 627 h 679"/>
                  <a:gd name="T26" fmla="*/ 420 w 543"/>
                  <a:gd name="T27" fmla="*/ 284 h 679"/>
                  <a:gd name="T28" fmla="*/ 142 w 543"/>
                  <a:gd name="T29" fmla="*/ 549 h 679"/>
                  <a:gd name="T30" fmla="*/ 128 w 543"/>
                  <a:gd name="T31" fmla="*/ 531 h 679"/>
                  <a:gd name="T32" fmla="*/ 150 w 543"/>
                  <a:gd name="T33" fmla="*/ 511 h 679"/>
                  <a:gd name="T34" fmla="*/ 170 w 543"/>
                  <a:gd name="T35" fmla="*/ 523 h 679"/>
                  <a:gd name="T36" fmla="*/ 164 w 543"/>
                  <a:gd name="T37" fmla="*/ 545 h 679"/>
                  <a:gd name="T38" fmla="*/ 238 w 543"/>
                  <a:gd name="T39" fmla="*/ 611 h 679"/>
                  <a:gd name="T40" fmla="*/ 218 w 543"/>
                  <a:gd name="T41" fmla="*/ 599 h 679"/>
                  <a:gd name="T42" fmla="*/ 222 w 543"/>
                  <a:gd name="T43" fmla="*/ 575 h 679"/>
                  <a:gd name="T44" fmla="*/ 246 w 543"/>
                  <a:gd name="T45" fmla="*/ 571 h 679"/>
                  <a:gd name="T46" fmla="*/ 258 w 543"/>
                  <a:gd name="T47" fmla="*/ 591 h 679"/>
                  <a:gd name="T48" fmla="*/ 238 w 543"/>
                  <a:gd name="T49" fmla="*/ 611 h 679"/>
                  <a:gd name="T50" fmla="*/ 310 w 543"/>
                  <a:gd name="T51" fmla="*/ 575 h 679"/>
                  <a:gd name="T52" fmla="*/ 282 w 543"/>
                  <a:gd name="T53" fmla="*/ 557 h 679"/>
                  <a:gd name="T54" fmla="*/ 274 w 543"/>
                  <a:gd name="T55" fmla="*/ 533 h 679"/>
                  <a:gd name="T56" fmla="*/ 286 w 543"/>
                  <a:gd name="T57" fmla="*/ 501 h 679"/>
                  <a:gd name="T58" fmla="*/ 318 w 543"/>
                  <a:gd name="T59" fmla="*/ 489 h 679"/>
                  <a:gd name="T60" fmla="*/ 344 w 543"/>
                  <a:gd name="T61" fmla="*/ 497 h 679"/>
                  <a:gd name="T62" fmla="*/ 362 w 543"/>
                  <a:gd name="T63" fmla="*/ 525 h 679"/>
                  <a:gd name="T64" fmla="*/ 360 w 543"/>
                  <a:gd name="T65" fmla="*/ 549 h 679"/>
                  <a:gd name="T66" fmla="*/ 336 w 543"/>
                  <a:gd name="T67" fmla="*/ 573 h 679"/>
                  <a:gd name="T68" fmla="*/ 352 w 543"/>
                  <a:gd name="T69" fmla="*/ 407 h 679"/>
                  <a:gd name="T70" fmla="*/ 332 w 543"/>
                  <a:gd name="T71" fmla="*/ 393 h 679"/>
                  <a:gd name="T72" fmla="*/ 336 w 543"/>
                  <a:gd name="T73" fmla="*/ 371 h 679"/>
                  <a:gd name="T74" fmla="*/ 360 w 543"/>
                  <a:gd name="T75" fmla="*/ 367 h 679"/>
                  <a:gd name="T76" fmla="*/ 372 w 543"/>
                  <a:gd name="T77" fmla="*/ 385 h 679"/>
                  <a:gd name="T78" fmla="*/ 352 w 543"/>
                  <a:gd name="T79" fmla="*/ 407 h 679"/>
                  <a:gd name="T80" fmla="*/ 378 w 543"/>
                  <a:gd name="T81" fmla="*/ 461 h 679"/>
                  <a:gd name="T82" fmla="*/ 398 w 543"/>
                  <a:gd name="T83" fmla="*/ 447 h 679"/>
                  <a:gd name="T84" fmla="*/ 418 w 543"/>
                  <a:gd name="T85" fmla="*/ 469 h 679"/>
                  <a:gd name="T86" fmla="*/ 406 w 543"/>
                  <a:gd name="T87" fmla="*/ 487 h 679"/>
                  <a:gd name="T88" fmla="*/ 382 w 543"/>
                  <a:gd name="T89" fmla="*/ 483 h 679"/>
                  <a:gd name="T90" fmla="*/ 414 w 543"/>
                  <a:gd name="T91" fmla="*/ 609 h 679"/>
                  <a:gd name="T92" fmla="*/ 396 w 543"/>
                  <a:gd name="T93" fmla="*/ 595 h 679"/>
                  <a:gd name="T94" fmla="*/ 400 w 543"/>
                  <a:gd name="T95" fmla="*/ 573 h 679"/>
                  <a:gd name="T96" fmla="*/ 422 w 543"/>
                  <a:gd name="T97" fmla="*/ 569 h 679"/>
                  <a:gd name="T98" fmla="*/ 434 w 543"/>
                  <a:gd name="T99" fmla="*/ 587 h 679"/>
                  <a:gd name="T100" fmla="*/ 414 w 543"/>
                  <a:gd name="T101" fmla="*/ 60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679">
                    <a:moveTo>
                      <a:pt x="420" y="284"/>
                    </a:moveTo>
                    <a:lnTo>
                      <a:pt x="420" y="284"/>
                    </a:lnTo>
                    <a:lnTo>
                      <a:pt x="398" y="284"/>
                    </a:lnTo>
                    <a:lnTo>
                      <a:pt x="374" y="278"/>
                    </a:lnTo>
                    <a:lnTo>
                      <a:pt x="384" y="307"/>
                    </a:lnTo>
                    <a:lnTo>
                      <a:pt x="154" y="307"/>
                    </a:lnTo>
                    <a:lnTo>
                      <a:pt x="172" y="252"/>
                    </a:lnTo>
                    <a:lnTo>
                      <a:pt x="172" y="90"/>
                    </a:lnTo>
                    <a:lnTo>
                      <a:pt x="256" y="90"/>
                    </a:lnTo>
                    <a:lnTo>
                      <a:pt x="256" y="90"/>
                    </a:lnTo>
                    <a:lnTo>
                      <a:pt x="262" y="66"/>
                    </a:lnTo>
                    <a:lnTo>
                      <a:pt x="272" y="42"/>
                    </a:lnTo>
                    <a:lnTo>
                      <a:pt x="286" y="20"/>
                    </a:lnTo>
                    <a:lnTo>
                      <a:pt x="304" y="0"/>
                    </a:lnTo>
                    <a:lnTo>
                      <a:pt x="138" y="0"/>
                    </a:lnTo>
                    <a:lnTo>
                      <a:pt x="138" y="0"/>
                    </a:lnTo>
                    <a:lnTo>
                      <a:pt x="130" y="0"/>
                    </a:lnTo>
                    <a:lnTo>
                      <a:pt x="122" y="2"/>
                    </a:lnTo>
                    <a:lnTo>
                      <a:pt x="116" y="6"/>
                    </a:lnTo>
                    <a:lnTo>
                      <a:pt x="110" y="12"/>
                    </a:lnTo>
                    <a:lnTo>
                      <a:pt x="106" y="16"/>
                    </a:lnTo>
                    <a:lnTo>
                      <a:pt x="102" y="24"/>
                    </a:lnTo>
                    <a:lnTo>
                      <a:pt x="100" y="30"/>
                    </a:lnTo>
                    <a:lnTo>
                      <a:pt x="98" y="38"/>
                    </a:lnTo>
                    <a:lnTo>
                      <a:pt x="98" y="38"/>
                    </a:lnTo>
                    <a:lnTo>
                      <a:pt x="100" y="50"/>
                    </a:lnTo>
                    <a:lnTo>
                      <a:pt x="106" y="60"/>
                    </a:lnTo>
                    <a:lnTo>
                      <a:pt x="112" y="68"/>
                    </a:lnTo>
                    <a:lnTo>
                      <a:pt x="122" y="74"/>
                    </a:lnTo>
                    <a:lnTo>
                      <a:pt x="122" y="244"/>
                    </a:lnTo>
                    <a:lnTo>
                      <a:pt x="0" y="613"/>
                    </a:lnTo>
                    <a:lnTo>
                      <a:pt x="0" y="613"/>
                    </a:lnTo>
                    <a:lnTo>
                      <a:pt x="2" y="625"/>
                    </a:lnTo>
                    <a:lnTo>
                      <a:pt x="4" y="635"/>
                    </a:lnTo>
                    <a:lnTo>
                      <a:pt x="10" y="645"/>
                    </a:lnTo>
                    <a:lnTo>
                      <a:pt x="20" y="655"/>
                    </a:lnTo>
                    <a:lnTo>
                      <a:pt x="28" y="663"/>
                    </a:lnTo>
                    <a:lnTo>
                      <a:pt x="40" y="669"/>
                    </a:lnTo>
                    <a:lnTo>
                      <a:pt x="54" y="673"/>
                    </a:lnTo>
                    <a:lnTo>
                      <a:pt x="68" y="677"/>
                    </a:lnTo>
                    <a:lnTo>
                      <a:pt x="68" y="677"/>
                    </a:lnTo>
                    <a:lnTo>
                      <a:pt x="68" y="677"/>
                    </a:lnTo>
                    <a:lnTo>
                      <a:pt x="86" y="679"/>
                    </a:lnTo>
                    <a:lnTo>
                      <a:pt x="457" y="679"/>
                    </a:lnTo>
                    <a:lnTo>
                      <a:pt x="457" y="679"/>
                    </a:lnTo>
                    <a:lnTo>
                      <a:pt x="475" y="677"/>
                    </a:lnTo>
                    <a:lnTo>
                      <a:pt x="491" y="673"/>
                    </a:lnTo>
                    <a:lnTo>
                      <a:pt x="505" y="667"/>
                    </a:lnTo>
                    <a:lnTo>
                      <a:pt x="519" y="659"/>
                    </a:lnTo>
                    <a:lnTo>
                      <a:pt x="529" y="649"/>
                    </a:lnTo>
                    <a:lnTo>
                      <a:pt x="537" y="639"/>
                    </a:lnTo>
                    <a:lnTo>
                      <a:pt x="541" y="627"/>
                    </a:lnTo>
                    <a:lnTo>
                      <a:pt x="543" y="613"/>
                    </a:lnTo>
                    <a:lnTo>
                      <a:pt x="430" y="284"/>
                    </a:lnTo>
                    <a:lnTo>
                      <a:pt x="430" y="284"/>
                    </a:lnTo>
                    <a:lnTo>
                      <a:pt x="420" y="284"/>
                    </a:lnTo>
                    <a:lnTo>
                      <a:pt x="420" y="284"/>
                    </a:lnTo>
                    <a:close/>
                    <a:moveTo>
                      <a:pt x="150" y="551"/>
                    </a:moveTo>
                    <a:lnTo>
                      <a:pt x="150" y="551"/>
                    </a:lnTo>
                    <a:lnTo>
                      <a:pt x="142" y="549"/>
                    </a:lnTo>
                    <a:lnTo>
                      <a:pt x="134" y="545"/>
                    </a:lnTo>
                    <a:lnTo>
                      <a:pt x="130" y="539"/>
                    </a:lnTo>
                    <a:lnTo>
                      <a:pt x="128" y="531"/>
                    </a:lnTo>
                    <a:lnTo>
                      <a:pt x="128" y="531"/>
                    </a:lnTo>
                    <a:lnTo>
                      <a:pt x="130" y="523"/>
                    </a:lnTo>
                    <a:lnTo>
                      <a:pt x="134" y="517"/>
                    </a:lnTo>
                    <a:lnTo>
                      <a:pt x="142" y="511"/>
                    </a:lnTo>
                    <a:lnTo>
                      <a:pt x="150" y="511"/>
                    </a:lnTo>
                    <a:lnTo>
                      <a:pt x="150" y="511"/>
                    </a:lnTo>
                    <a:lnTo>
                      <a:pt x="158" y="511"/>
                    </a:lnTo>
                    <a:lnTo>
                      <a:pt x="164" y="517"/>
                    </a:lnTo>
                    <a:lnTo>
                      <a:pt x="170" y="523"/>
                    </a:lnTo>
                    <a:lnTo>
                      <a:pt x="170" y="531"/>
                    </a:lnTo>
                    <a:lnTo>
                      <a:pt x="170" y="531"/>
                    </a:lnTo>
                    <a:lnTo>
                      <a:pt x="170" y="539"/>
                    </a:lnTo>
                    <a:lnTo>
                      <a:pt x="164" y="545"/>
                    </a:lnTo>
                    <a:lnTo>
                      <a:pt x="158" y="549"/>
                    </a:lnTo>
                    <a:lnTo>
                      <a:pt x="150" y="551"/>
                    </a:lnTo>
                    <a:lnTo>
                      <a:pt x="150" y="551"/>
                    </a:lnTo>
                    <a:close/>
                    <a:moveTo>
                      <a:pt x="238" y="611"/>
                    </a:moveTo>
                    <a:lnTo>
                      <a:pt x="238" y="611"/>
                    </a:lnTo>
                    <a:lnTo>
                      <a:pt x="230" y="609"/>
                    </a:lnTo>
                    <a:lnTo>
                      <a:pt x="222" y="605"/>
                    </a:lnTo>
                    <a:lnTo>
                      <a:pt x="218" y="599"/>
                    </a:lnTo>
                    <a:lnTo>
                      <a:pt x="216" y="591"/>
                    </a:lnTo>
                    <a:lnTo>
                      <a:pt x="216" y="591"/>
                    </a:lnTo>
                    <a:lnTo>
                      <a:pt x="218" y="583"/>
                    </a:lnTo>
                    <a:lnTo>
                      <a:pt x="222" y="575"/>
                    </a:lnTo>
                    <a:lnTo>
                      <a:pt x="230" y="571"/>
                    </a:lnTo>
                    <a:lnTo>
                      <a:pt x="238" y="569"/>
                    </a:lnTo>
                    <a:lnTo>
                      <a:pt x="238" y="569"/>
                    </a:lnTo>
                    <a:lnTo>
                      <a:pt x="246" y="571"/>
                    </a:lnTo>
                    <a:lnTo>
                      <a:pt x="252" y="575"/>
                    </a:lnTo>
                    <a:lnTo>
                      <a:pt x="258" y="583"/>
                    </a:lnTo>
                    <a:lnTo>
                      <a:pt x="258" y="591"/>
                    </a:lnTo>
                    <a:lnTo>
                      <a:pt x="258" y="591"/>
                    </a:lnTo>
                    <a:lnTo>
                      <a:pt x="258" y="599"/>
                    </a:lnTo>
                    <a:lnTo>
                      <a:pt x="252" y="605"/>
                    </a:lnTo>
                    <a:lnTo>
                      <a:pt x="246" y="609"/>
                    </a:lnTo>
                    <a:lnTo>
                      <a:pt x="238" y="611"/>
                    </a:lnTo>
                    <a:lnTo>
                      <a:pt x="238" y="611"/>
                    </a:lnTo>
                    <a:close/>
                    <a:moveTo>
                      <a:pt x="318" y="577"/>
                    </a:moveTo>
                    <a:lnTo>
                      <a:pt x="318" y="577"/>
                    </a:lnTo>
                    <a:lnTo>
                      <a:pt x="310" y="575"/>
                    </a:lnTo>
                    <a:lnTo>
                      <a:pt x="300" y="573"/>
                    </a:lnTo>
                    <a:lnTo>
                      <a:pt x="294" y="569"/>
                    </a:lnTo>
                    <a:lnTo>
                      <a:pt x="286" y="563"/>
                    </a:lnTo>
                    <a:lnTo>
                      <a:pt x="282" y="557"/>
                    </a:lnTo>
                    <a:lnTo>
                      <a:pt x="276" y="549"/>
                    </a:lnTo>
                    <a:lnTo>
                      <a:pt x="274" y="541"/>
                    </a:lnTo>
                    <a:lnTo>
                      <a:pt x="274" y="533"/>
                    </a:lnTo>
                    <a:lnTo>
                      <a:pt x="274" y="533"/>
                    </a:lnTo>
                    <a:lnTo>
                      <a:pt x="274" y="525"/>
                    </a:lnTo>
                    <a:lnTo>
                      <a:pt x="276" y="515"/>
                    </a:lnTo>
                    <a:lnTo>
                      <a:pt x="282" y="509"/>
                    </a:lnTo>
                    <a:lnTo>
                      <a:pt x="286" y="501"/>
                    </a:lnTo>
                    <a:lnTo>
                      <a:pt x="294" y="497"/>
                    </a:lnTo>
                    <a:lnTo>
                      <a:pt x="300" y="493"/>
                    </a:lnTo>
                    <a:lnTo>
                      <a:pt x="310" y="489"/>
                    </a:lnTo>
                    <a:lnTo>
                      <a:pt x="318" y="489"/>
                    </a:lnTo>
                    <a:lnTo>
                      <a:pt x="318" y="489"/>
                    </a:lnTo>
                    <a:lnTo>
                      <a:pt x="328" y="489"/>
                    </a:lnTo>
                    <a:lnTo>
                      <a:pt x="336" y="493"/>
                    </a:lnTo>
                    <a:lnTo>
                      <a:pt x="344" y="497"/>
                    </a:lnTo>
                    <a:lnTo>
                      <a:pt x="350" y="501"/>
                    </a:lnTo>
                    <a:lnTo>
                      <a:pt x="356" y="509"/>
                    </a:lnTo>
                    <a:lnTo>
                      <a:pt x="360" y="515"/>
                    </a:lnTo>
                    <a:lnTo>
                      <a:pt x="362" y="525"/>
                    </a:lnTo>
                    <a:lnTo>
                      <a:pt x="364" y="533"/>
                    </a:lnTo>
                    <a:lnTo>
                      <a:pt x="364" y="533"/>
                    </a:lnTo>
                    <a:lnTo>
                      <a:pt x="362" y="541"/>
                    </a:lnTo>
                    <a:lnTo>
                      <a:pt x="360" y="549"/>
                    </a:lnTo>
                    <a:lnTo>
                      <a:pt x="356" y="557"/>
                    </a:lnTo>
                    <a:lnTo>
                      <a:pt x="350" y="563"/>
                    </a:lnTo>
                    <a:lnTo>
                      <a:pt x="344" y="569"/>
                    </a:lnTo>
                    <a:lnTo>
                      <a:pt x="336" y="573"/>
                    </a:lnTo>
                    <a:lnTo>
                      <a:pt x="328" y="575"/>
                    </a:lnTo>
                    <a:lnTo>
                      <a:pt x="318" y="577"/>
                    </a:lnTo>
                    <a:lnTo>
                      <a:pt x="318" y="577"/>
                    </a:lnTo>
                    <a:close/>
                    <a:moveTo>
                      <a:pt x="352" y="407"/>
                    </a:moveTo>
                    <a:lnTo>
                      <a:pt x="352" y="407"/>
                    </a:lnTo>
                    <a:lnTo>
                      <a:pt x="344" y="405"/>
                    </a:lnTo>
                    <a:lnTo>
                      <a:pt x="336" y="401"/>
                    </a:lnTo>
                    <a:lnTo>
                      <a:pt x="332" y="393"/>
                    </a:lnTo>
                    <a:lnTo>
                      <a:pt x="330" y="385"/>
                    </a:lnTo>
                    <a:lnTo>
                      <a:pt x="330" y="385"/>
                    </a:lnTo>
                    <a:lnTo>
                      <a:pt x="332" y="377"/>
                    </a:lnTo>
                    <a:lnTo>
                      <a:pt x="336" y="371"/>
                    </a:lnTo>
                    <a:lnTo>
                      <a:pt x="344" y="367"/>
                    </a:lnTo>
                    <a:lnTo>
                      <a:pt x="352" y="365"/>
                    </a:lnTo>
                    <a:lnTo>
                      <a:pt x="352" y="365"/>
                    </a:lnTo>
                    <a:lnTo>
                      <a:pt x="360" y="367"/>
                    </a:lnTo>
                    <a:lnTo>
                      <a:pt x="366" y="371"/>
                    </a:lnTo>
                    <a:lnTo>
                      <a:pt x="370" y="377"/>
                    </a:lnTo>
                    <a:lnTo>
                      <a:pt x="372" y="385"/>
                    </a:lnTo>
                    <a:lnTo>
                      <a:pt x="372" y="385"/>
                    </a:lnTo>
                    <a:lnTo>
                      <a:pt x="370" y="393"/>
                    </a:lnTo>
                    <a:lnTo>
                      <a:pt x="366" y="401"/>
                    </a:lnTo>
                    <a:lnTo>
                      <a:pt x="360" y="405"/>
                    </a:lnTo>
                    <a:lnTo>
                      <a:pt x="352" y="407"/>
                    </a:lnTo>
                    <a:lnTo>
                      <a:pt x="352" y="407"/>
                    </a:lnTo>
                    <a:close/>
                    <a:moveTo>
                      <a:pt x="376" y="469"/>
                    </a:moveTo>
                    <a:lnTo>
                      <a:pt x="376" y="469"/>
                    </a:lnTo>
                    <a:lnTo>
                      <a:pt x="378" y="461"/>
                    </a:lnTo>
                    <a:lnTo>
                      <a:pt x="382" y="453"/>
                    </a:lnTo>
                    <a:lnTo>
                      <a:pt x="390" y="449"/>
                    </a:lnTo>
                    <a:lnTo>
                      <a:pt x="398" y="447"/>
                    </a:lnTo>
                    <a:lnTo>
                      <a:pt x="398" y="447"/>
                    </a:lnTo>
                    <a:lnTo>
                      <a:pt x="406" y="449"/>
                    </a:lnTo>
                    <a:lnTo>
                      <a:pt x="412" y="453"/>
                    </a:lnTo>
                    <a:lnTo>
                      <a:pt x="416" y="461"/>
                    </a:lnTo>
                    <a:lnTo>
                      <a:pt x="418" y="469"/>
                    </a:lnTo>
                    <a:lnTo>
                      <a:pt x="418" y="469"/>
                    </a:lnTo>
                    <a:lnTo>
                      <a:pt x="416" y="477"/>
                    </a:lnTo>
                    <a:lnTo>
                      <a:pt x="412" y="483"/>
                    </a:lnTo>
                    <a:lnTo>
                      <a:pt x="406" y="487"/>
                    </a:lnTo>
                    <a:lnTo>
                      <a:pt x="398" y="489"/>
                    </a:lnTo>
                    <a:lnTo>
                      <a:pt x="398" y="489"/>
                    </a:lnTo>
                    <a:lnTo>
                      <a:pt x="390" y="487"/>
                    </a:lnTo>
                    <a:lnTo>
                      <a:pt x="382" y="483"/>
                    </a:lnTo>
                    <a:lnTo>
                      <a:pt x="378" y="477"/>
                    </a:lnTo>
                    <a:lnTo>
                      <a:pt x="376" y="469"/>
                    </a:lnTo>
                    <a:lnTo>
                      <a:pt x="376" y="469"/>
                    </a:lnTo>
                    <a:close/>
                    <a:moveTo>
                      <a:pt x="414" y="609"/>
                    </a:moveTo>
                    <a:lnTo>
                      <a:pt x="414" y="609"/>
                    </a:lnTo>
                    <a:lnTo>
                      <a:pt x="406" y="607"/>
                    </a:lnTo>
                    <a:lnTo>
                      <a:pt x="400" y="603"/>
                    </a:lnTo>
                    <a:lnTo>
                      <a:pt x="396" y="595"/>
                    </a:lnTo>
                    <a:lnTo>
                      <a:pt x="394" y="587"/>
                    </a:lnTo>
                    <a:lnTo>
                      <a:pt x="394" y="587"/>
                    </a:lnTo>
                    <a:lnTo>
                      <a:pt x="396" y="579"/>
                    </a:lnTo>
                    <a:lnTo>
                      <a:pt x="400" y="573"/>
                    </a:lnTo>
                    <a:lnTo>
                      <a:pt x="406" y="569"/>
                    </a:lnTo>
                    <a:lnTo>
                      <a:pt x="414" y="567"/>
                    </a:lnTo>
                    <a:lnTo>
                      <a:pt x="414" y="567"/>
                    </a:lnTo>
                    <a:lnTo>
                      <a:pt x="422" y="569"/>
                    </a:lnTo>
                    <a:lnTo>
                      <a:pt x="428" y="573"/>
                    </a:lnTo>
                    <a:lnTo>
                      <a:pt x="434" y="579"/>
                    </a:lnTo>
                    <a:lnTo>
                      <a:pt x="434" y="587"/>
                    </a:lnTo>
                    <a:lnTo>
                      <a:pt x="434" y="587"/>
                    </a:lnTo>
                    <a:lnTo>
                      <a:pt x="434" y="595"/>
                    </a:lnTo>
                    <a:lnTo>
                      <a:pt x="428" y="603"/>
                    </a:lnTo>
                    <a:lnTo>
                      <a:pt x="422" y="607"/>
                    </a:lnTo>
                    <a:lnTo>
                      <a:pt x="414" y="609"/>
                    </a:lnTo>
                    <a:lnTo>
                      <a:pt x="414"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9" name="Freeform 47"/>
              <p:cNvSpPr>
                <a:spLocks noEditPoints="1"/>
              </p:cNvSpPr>
              <p:nvPr/>
            </p:nvSpPr>
            <p:spPr bwMode="auto">
              <a:xfrm>
                <a:off x="7588250" y="2924175"/>
                <a:ext cx="481013" cy="509588"/>
              </a:xfrm>
              <a:custGeom>
                <a:avLst/>
                <a:gdLst>
                  <a:gd name="T0" fmla="*/ 36 w 303"/>
                  <a:gd name="T1" fmla="*/ 246 h 321"/>
                  <a:gd name="T2" fmla="*/ 56 w 303"/>
                  <a:gd name="T3" fmla="*/ 264 h 321"/>
                  <a:gd name="T4" fmla="*/ 78 w 303"/>
                  <a:gd name="T5" fmla="*/ 278 h 321"/>
                  <a:gd name="T6" fmla="*/ 126 w 303"/>
                  <a:gd name="T7" fmla="*/ 294 h 321"/>
                  <a:gd name="T8" fmla="*/ 179 w 303"/>
                  <a:gd name="T9" fmla="*/ 292 h 321"/>
                  <a:gd name="T10" fmla="*/ 215 w 303"/>
                  <a:gd name="T11" fmla="*/ 278 h 321"/>
                  <a:gd name="T12" fmla="*/ 269 w 303"/>
                  <a:gd name="T13" fmla="*/ 321 h 321"/>
                  <a:gd name="T14" fmla="*/ 259 w 303"/>
                  <a:gd name="T15" fmla="*/ 244 h 321"/>
                  <a:gd name="T16" fmla="*/ 267 w 303"/>
                  <a:gd name="T17" fmla="*/ 234 h 321"/>
                  <a:gd name="T18" fmla="*/ 287 w 303"/>
                  <a:gd name="T19" fmla="*/ 198 h 321"/>
                  <a:gd name="T20" fmla="*/ 295 w 303"/>
                  <a:gd name="T21" fmla="*/ 148 h 321"/>
                  <a:gd name="T22" fmla="*/ 285 w 303"/>
                  <a:gd name="T23" fmla="*/ 96 h 321"/>
                  <a:gd name="T24" fmla="*/ 275 w 303"/>
                  <a:gd name="T25" fmla="*/ 74 h 321"/>
                  <a:gd name="T26" fmla="*/ 259 w 303"/>
                  <a:gd name="T27" fmla="*/ 52 h 321"/>
                  <a:gd name="T28" fmla="*/ 247 w 303"/>
                  <a:gd name="T29" fmla="*/ 40 h 321"/>
                  <a:gd name="T30" fmla="*/ 225 w 303"/>
                  <a:gd name="T31" fmla="*/ 22 h 321"/>
                  <a:gd name="T32" fmla="*/ 199 w 303"/>
                  <a:gd name="T33" fmla="*/ 10 h 321"/>
                  <a:gd name="T34" fmla="*/ 170 w 303"/>
                  <a:gd name="T35" fmla="*/ 2 h 321"/>
                  <a:gd name="T36" fmla="*/ 142 w 303"/>
                  <a:gd name="T37" fmla="*/ 0 h 321"/>
                  <a:gd name="T38" fmla="*/ 114 w 303"/>
                  <a:gd name="T39" fmla="*/ 4 h 321"/>
                  <a:gd name="T40" fmla="*/ 86 w 303"/>
                  <a:gd name="T41" fmla="*/ 14 h 321"/>
                  <a:gd name="T42" fmla="*/ 62 w 303"/>
                  <a:gd name="T43" fmla="*/ 28 h 321"/>
                  <a:gd name="T44" fmla="*/ 50 w 303"/>
                  <a:gd name="T45" fmla="*/ 38 h 321"/>
                  <a:gd name="T46" fmla="*/ 30 w 303"/>
                  <a:gd name="T47" fmla="*/ 60 h 321"/>
                  <a:gd name="T48" fmla="*/ 14 w 303"/>
                  <a:gd name="T49" fmla="*/ 84 h 321"/>
                  <a:gd name="T50" fmla="*/ 4 w 303"/>
                  <a:gd name="T51" fmla="*/ 110 h 321"/>
                  <a:gd name="T52" fmla="*/ 0 w 303"/>
                  <a:gd name="T53" fmla="*/ 138 h 321"/>
                  <a:gd name="T54" fmla="*/ 0 w 303"/>
                  <a:gd name="T55" fmla="*/ 166 h 321"/>
                  <a:gd name="T56" fmla="*/ 6 w 303"/>
                  <a:gd name="T57" fmla="*/ 194 h 321"/>
                  <a:gd name="T58" fmla="*/ 18 w 303"/>
                  <a:gd name="T59" fmla="*/ 220 h 321"/>
                  <a:gd name="T60" fmla="*/ 36 w 303"/>
                  <a:gd name="T61" fmla="*/ 246 h 321"/>
                  <a:gd name="T62" fmla="*/ 70 w 303"/>
                  <a:gd name="T63" fmla="*/ 60 h 321"/>
                  <a:gd name="T64" fmla="*/ 80 w 303"/>
                  <a:gd name="T65" fmla="*/ 54 h 321"/>
                  <a:gd name="T66" fmla="*/ 110 w 303"/>
                  <a:gd name="T67" fmla="*/ 38 h 321"/>
                  <a:gd name="T68" fmla="*/ 154 w 303"/>
                  <a:gd name="T69" fmla="*/ 32 h 321"/>
                  <a:gd name="T70" fmla="*/ 199 w 303"/>
                  <a:gd name="T71" fmla="*/ 44 h 321"/>
                  <a:gd name="T72" fmla="*/ 227 w 303"/>
                  <a:gd name="T73" fmla="*/ 62 h 321"/>
                  <a:gd name="T74" fmla="*/ 235 w 303"/>
                  <a:gd name="T75" fmla="*/ 72 h 321"/>
                  <a:gd name="T76" fmla="*/ 249 w 303"/>
                  <a:gd name="T77" fmla="*/ 90 h 321"/>
                  <a:gd name="T78" fmla="*/ 263 w 303"/>
                  <a:gd name="T79" fmla="*/ 134 h 321"/>
                  <a:gd name="T80" fmla="*/ 261 w 303"/>
                  <a:gd name="T81" fmla="*/ 178 h 321"/>
                  <a:gd name="T82" fmla="*/ 241 w 303"/>
                  <a:gd name="T83" fmla="*/ 218 h 321"/>
                  <a:gd name="T84" fmla="*/ 225 w 303"/>
                  <a:gd name="T85" fmla="*/ 236 h 321"/>
                  <a:gd name="T86" fmla="*/ 215 w 303"/>
                  <a:gd name="T87" fmla="*/ 244 h 321"/>
                  <a:gd name="T88" fmla="*/ 185 w 303"/>
                  <a:gd name="T89" fmla="*/ 258 h 321"/>
                  <a:gd name="T90" fmla="*/ 140 w 303"/>
                  <a:gd name="T91" fmla="*/ 264 h 321"/>
                  <a:gd name="T92" fmla="*/ 96 w 303"/>
                  <a:gd name="T93" fmla="*/ 252 h 321"/>
                  <a:gd name="T94" fmla="*/ 68 w 303"/>
                  <a:gd name="T95" fmla="*/ 234 h 321"/>
                  <a:gd name="T96" fmla="*/ 60 w 303"/>
                  <a:gd name="T97" fmla="*/ 224 h 321"/>
                  <a:gd name="T98" fmla="*/ 46 w 303"/>
                  <a:gd name="T99" fmla="*/ 206 h 321"/>
                  <a:gd name="T100" fmla="*/ 32 w 303"/>
                  <a:gd name="T101" fmla="*/ 162 h 321"/>
                  <a:gd name="T102" fmla="*/ 34 w 303"/>
                  <a:gd name="T103" fmla="*/ 118 h 321"/>
                  <a:gd name="T104" fmla="*/ 54 w 303"/>
                  <a:gd name="T105" fmla="*/ 78 h 321"/>
                  <a:gd name="T106" fmla="*/ 70 w 303"/>
                  <a:gd name="T107" fmla="*/ 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321">
                    <a:moveTo>
                      <a:pt x="36" y="246"/>
                    </a:moveTo>
                    <a:lnTo>
                      <a:pt x="36" y="246"/>
                    </a:lnTo>
                    <a:lnTo>
                      <a:pt x="46" y="256"/>
                    </a:lnTo>
                    <a:lnTo>
                      <a:pt x="56" y="264"/>
                    </a:lnTo>
                    <a:lnTo>
                      <a:pt x="66" y="272"/>
                    </a:lnTo>
                    <a:lnTo>
                      <a:pt x="78" y="278"/>
                    </a:lnTo>
                    <a:lnTo>
                      <a:pt x="102" y="288"/>
                    </a:lnTo>
                    <a:lnTo>
                      <a:pt x="126" y="294"/>
                    </a:lnTo>
                    <a:lnTo>
                      <a:pt x="152" y="296"/>
                    </a:lnTo>
                    <a:lnTo>
                      <a:pt x="179" y="292"/>
                    </a:lnTo>
                    <a:lnTo>
                      <a:pt x="203" y="284"/>
                    </a:lnTo>
                    <a:lnTo>
                      <a:pt x="215" y="278"/>
                    </a:lnTo>
                    <a:lnTo>
                      <a:pt x="227" y="272"/>
                    </a:lnTo>
                    <a:lnTo>
                      <a:pt x="269" y="321"/>
                    </a:lnTo>
                    <a:lnTo>
                      <a:pt x="303" y="292"/>
                    </a:lnTo>
                    <a:lnTo>
                      <a:pt x="259" y="244"/>
                    </a:lnTo>
                    <a:lnTo>
                      <a:pt x="259" y="244"/>
                    </a:lnTo>
                    <a:lnTo>
                      <a:pt x="267" y="234"/>
                    </a:lnTo>
                    <a:lnTo>
                      <a:pt x="275" y="222"/>
                    </a:lnTo>
                    <a:lnTo>
                      <a:pt x="287" y="198"/>
                    </a:lnTo>
                    <a:lnTo>
                      <a:pt x="293" y="174"/>
                    </a:lnTo>
                    <a:lnTo>
                      <a:pt x="295" y="148"/>
                    </a:lnTo>
                    <a:lnTo>
                      <a:pt x="293" y="122"/>
                    </a:lnTo>
                    <a:lnTo>
                      <a:pt x="285" y="96"/>
                    </a:lnTo>
                    <a:lnTo>
                      <a:pt x="281" y="84"/>
                    </a:lnTo>
                    <a:lnTo>
                      <a:pt x="275" y="74"/>
                    </a:lnTo>
                    <a:lnTo>
                      <a:pt x="267" y="62"/>
                    </a:lnTo>
                    <a:lnTo>
                      <a:pt x="259" y="52"/>
                    </a:lnTo>
                    <a:lnTo>
                      <a:pt x="259" y="52"/>
                    </a:lnTo>
                    <a:lnTo>
                      <a:pt x="247" y="40"/>
                    </a:lnTo>
                    <a:lnTo>
                      <a:pt x="237" y="30"/>
                    </a:lnTo>
                    <a:lnTo>
                      <a:pt x="225" y="22"/>
                    </a:lnTo>
                    <a:lnTo>
                      <a:pt x="211" y="16"/>
                    </a:lnTo>
                    <a:lnTo>
                      <a:pt x="199" y="10"/>
                    </a:lnTo>
                    <a:lnTo>
                      <a:pt x="185" y="6"/>
                    </a:lnTo>
                    <a:lnTo>
                      <a:pt x="170" y="2"/>
                    </a:lnTo>
                    <a:lnTo>
                      <a:pt x="156" y="2"/>
                    </a:lnTo>
                    <a:lnTo>
                      <a:pt x="142" y="0"/>
                    </a:lnTo>
                    <a:lnTo>
                      <a:pt x="128" y="2"/>
                    </a:lnTo>
                    <a:lnTo>
                      <a:pt x="114" y="4"/>
                    </a:lnTo>
                    <a:lnTo>
                      <a:pt x="100" y="8"/>
                    </a:lnTo>
                    <a:lnTo>
                      <a:pt x="86" y="14"/>
                    </a:lnTo>
                    <a:lnTo>
                      <a:pt x="74" y="20"/>
                    </a:lnTo>
                    <a:lnTo>
                      <a:pt x="62" y="28"/>
                    </a:lnTo>
                    <a:lnTo>
                      <a:pt x="50" y="38"/>
                    </a:lnTo>
                    <a:lnTo>
                      <a:pt x="50" y="38"/>
                    </a:lnTo>
                    <a:lnTo>
                      <a:pt x="38" y="48"/>
                    </a:lnTo>
                    <a:lnTo>
                      <a:pt x="30" y="60"/>
                    </a:lnTo>
                    <a:lnTo>
                      <a:pt x="22" y="72"/>
                    </a:lnTo>
                    <a:lnTo>
                      <a:pt x="14" y="84"/>
                    </a:lnTo>
                    <a:lnTo>
                      <a:pt x="8" y="98"/>
                    </a:lnTo>
                    <a:lnTo>
                      <a:pt x="4" y="110"/>
                    </a:lnTo>
                    <a:lnTo>
                      <a:pt x="2" y="124"/>
                    </a:lnTo>
                    <a:lnTo>
                      <a:pt x="0" y="138"/>
                    </a:lnTo>
                    <a:lnTo>
                      <a:pt x="0" y="152"/>
                    </a:lnTo>
                    <a:lnTo>
                      <a:pt x="0" y="166"/>
                    </a:lnTo>
                    <a:lnTo>
                      <a:pt x="4" y="180"/>
                    </a:lnTo>
                    <a:lnTo>
                      <a:pt x="6" y="194"/>
                    </a:lnTo>
                    <a:lnTo>
                      <a:pt x="12" y="208"/>
                    </a:lnTo>
                    <a:lnTo>
                      <a:pt x="18" y="220"/>
                    </a:lnTo>
                    <a:lnTo>
                      <a:pt x="26" y="234"/>
                    </a:lnTo>
                    <a:lnTo>
                      <a:pt x="36" y="246"/>
                    </a:lnTo>
                    <a:lnTo>
                      <a:pt x="36" y="246"/>
                    </a:lnTo>
                    <a:close/>
                    <a:moveTo>
                      <a:pt x="70" y="60"/>
                    </a:moveTo>
                    <a:lnTo>
                      <a:pt x="70" y="60"/>
                    </a:lnTo>
                    <a:lnTo>
                      <a:pt x="80" y="54"/>
                    </a:lnTo>
                    <a:lnTo>
                      <a:pt x="90" y="46"/>
                    </a:lnTo>
                    <a:lnTo>
                      <a:pt x="110" y="38"/>
                    </a:lnTo>
                    <a:lnTo>
                      <a:pt x="132" y="32"/>
                    </a:lnTo>
                    <a:lnTo>
                      <a:pt x="154" y="32"/>
                    </a:lnTo>
                    <a:lnTo>
                      <a:pt x="177" y="36"/>
                    </a:lnTo>
                    <a:lnTo>
                      <a:pt x="199" y="44"/>
                    </a:lnTo>
                    <a:lnTo>
                      <a:pt x="217" y="56"/>
                    </a:lnTo>
                    <a:lnTo>
                      <a:pt x="227" y="62"/>
                    </a:lnTo>
                    <a:lnTo>
                      <a:pt x="235" y="72"/>
                    </a:lnTo>
                    <a:lnTo>
                      <a:pt x="235" y="72"/>
                    </a:lnTo>
                    <a:lnTo>
                      <a:pt x="243" y="80"/>
                    </a:lnTo>
                    <a:lnTo>
                      <a:pt x="249" y="90"/>
                    </a:lnTo>
                    <a:lnTo>
                      <a:pt x="259" y="112"/>
                    </a:lnTo>
                    <a:lnTo>
                      <a:pt x="263" y="134"/>
                    </a:lnTo>
                    <a:lnTo>
                      <a:pt x="263" y="156"/>
                    </a:lnTo>
                    <a:lnTo>
                      <a:pt x="261" y="178"/>
                    </a:lnTo>
                    <a:lnTo>
                      <a:pt x="253" y="198"/>
                    </a:lnTo>
                    <a:lnTo>
                      <a:pt x="241" y="218"/>
                    </a:lnTo>
                    <a:lnTo>
                      <a:pt x="233" y="228"/>
                    </a:lnTo>
                    <a:lnTo>
                      <a:pt x="225" y="236"/>
                    </a:lnTo>
                    <a:lnTo>
                      <a:pt x="225" y="236"/>
                    </a:lnTo>
                    <a:lnTo>
                      <a:pt x="215" y="244"/>
                    </a:lnTo>
                    <a:lnTo>
                      <a:pt x="205" y="250"/>
                    </a:lnTo>
                    <a:lnTo>
                      <a:pt x="185" y="258"/>
                    </a:lnTo>
                    <a:lnTo>
                      <a:pt x="162" y="264"/>
                    </a:lnTo>
                    <a:lnTo>
                      <a:pt x="140" y="264"/>
                    </a:lnTo>
                    <a:lnTo>
                      <a:pt x="116" y="260"/>
                    </a:lnTo>
                    <a:lnTo>
                      <a:pt x="96" y="252"/>
                    </a:lnTo>
                    <a:lnTo>
                      <a:pt x="76" y="240"/>
                    </a:lnTo>
                    <a:lnTo>
                      <a:pt x="68" y="234"/>
                    </a:lnTo>
                    <a:lnTo>
                      <a:pt x="60" y="224"/>
                    </a:lnTo>
                    <a:lnTo>
                      <a:pt x="60" y="224"/>
                    </a:lnTo>
                    <a:lnTo>
                      <a:pt x="52" y="216"/>
                    </a:lnTo>
                    <a:lnTo>
                      <a:pt x="46" y="206"/>
                    </a:lnTo>
                    <a:lnTo>
                      <a:pt x="36" y="184"/>
                    </a:lnTo>
                    <a:lnTo>
                      <a:pt x="32" y="162"/>
                    </a:lnTo>
                    <a:lnTo>
                      <a:pt x="30" y="140"/>
                    </a:lnTo>
                    <a:lnTo>
                      <a:pt x="34" y="118"/>
                    </a:lnTo>
                    <a:lnTo>
                      <a:pt x="42" y="98"/>
                    </a:lnTo>
                    <a:lnTo>
                      <a:pt x="54" y="78"/>
                    </a:lnTo>
                    <a:lnTo>
                      <a:pt x="62" y="68"/>
                    </a:lnTo>
                    <a:lnTo>
                      <a:pt x="70" y="60"/>
                    </a:lnTo>
                    <a:lnTo>
                      <a:pt x="7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0" name="Freeform 48"/>
              <p:cNvSpPr/>
              <p:nvPr/>
            </p:nvSpPr>
            <p:spPr bwMode="auto">
              <a:xfrm>
                <a:off x="7404100" y="2746375"/>
                <a:ext cx="66675" cy="66675"/>
              </a:xfrm>
              <a:custGeom>
                <a:avLst/>
                <a:gdLst>
                  <a:gd name="T0" fmla="*/ 20 w 42"/>
                  <a:gd name="T1" fmla="*/ 42 h 42"/>
                  <a:gd name="T2" fmla="*/ 20 w 42"/>
                  <a:gd name="T3" fmla="*/ 42 h 42"/>
                  <a:gd name="T4" fmla="*/ 28 w 42"/>
                  <a:gd name="T5" fmla="*/ 40 h 42"/>
                  <a:gd name="T6" fmla="*/ 36 w 42"/>
                  <a:gd name="T7" fmla="*/ 36 h 42"/>
                  <a:gd name="T8" fmla="*/ 40 w 42"/>
                  <a:gd name="T9" fmla="*/ 30 h 42"/>
                  <a:gd name="T10" fmla="*/ 42 w 42"/>
                  <a:gd name="T11" fmla="*/ 20 h 42"/>
                  <a:gd name="T12" fmla="*/ 42 w 42"/>
                  <a:gd name="T13" fmla="*/ 20 h 42"/>
                  <a:gd name="T14" fmla="*/ 40 w 42"/>
                  <a:gd name="T15" fmla="*/ 12 h 42"/>
                  <a:gd name="T16" fmla="*/ 36 w 42"/>
                  <a:gd name="T17" fmla="*/ 6 h 42"/>
                  <a:gd name="T18" fmla="*/ 28 w 42"/>
                  <a:gd name="T19" fmla="*/ 2 h 42"/>
                  <a:gd name="T20" fmla="*/ 20 w 42"/>
                  <a:gd name="T21" fmla="*/ 0 h 42"/>
                  <a:gd name="T22" fmla="*/ 20 w 42"/>
                  <a:gd name="T23" fmla="*/ 0 h 42"/>
                  <a:gd name="T24" fmla="*/ 12 w 42"/>
                  <a:gd name="T25" fmla="*/ 2 h 42"/>
                  <a:gd name="T26" fmla="*/ 6 w 42"/>
                  <a:gd name="T27" fmla="*/ 6 h 42"/>
                  <a:gd name="T28" fmla="*/ 0 w 42"/>
                  <a:gd name="T29" fmla="*/ 12 h 42"/>
                  <a:gd name="T30" fmla="*/ 0 w 42"/>
                  <a:gd name="T31" fmla="*/ 20 h 42"/>
                  <a:gd name="T32" fmla="*/ 0 w 42"/>
                  <a:gd name="T33" fmla="*/ 20 h 42"/>
                  <a:gd name="T34" fmla="*/ 0 w 42"/>
                  <a:gd name="T35" fmla="*/ 30 h 42"/>
                  <a:gd name="T36" fmla="*/ 6 w 42"/>
                  <a:gd name="T37" fmla="*/ 36 h 42"/>
                  <a:gd name="T38" fmla="*/ 12 w 42"/>
                  <a:gd name="T39" fmla="*/ 40 h 42"/>
                  <a:gd name="T40" fmla="*/ 20 w 42"/>
                  <a:gd name="T41" fmla="*/ 42 h 42"/>
                  <a:gd name="T42" fmla="*/ 2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42"/>
                    </a:move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1" name="Freeform 49"/>
              <p:cNvSpPr/>
              <p:nvPr/>
            </p:nvSpPr>
            <p:spPr bwMode="auto">
              <a:xfrm>
                <a:off x="7543800" y="2841625"/>
                <a:ext cx="66675" cy="63500"/>
              </a:xfrm>
              <a:custGeom>
                <a:avLst/>
                <a:gdLst>
                  <a:gd name="T0" fmla="*/ 20 w 42"/>
                  <a:gd name="T1" fmla="*/ 40 h 40"/>
                  <a:gd name="T2" fmla="*/ 20 w 42"/>
                  <a:gd name="T3" fmla="*/ 40 h 40"/>
                  <a:gd name="T4" fmla="*/ 28 w 42"/>
                  <a:gd name="T5" fmla="*/ 40 h 40"/>
                  <a:gd name="T6" fmla="*/ 36 w 42"/>
                  <a:gd name="T7" fmla="*/ 34 h 40"/>
                  <a:gd name="T8" fmla="*/ 40 w 42"/>
                  <a:gd name="T9" fmla="*/ 28 h 40"/>
                  <a:gd name="T10" fmla="*/ 42 w 42"/>
                  <a:gd name="T11" fmla="*/ 20 h 40"/>
                  <a:gd name="T12" fmla="*/ 42 w 42"/>
                  <a:gd name="T13" fmla="*/ 20 h 40"/>
                  <a:gd name="T14" fmla="*/ 40 w 42"/>
                  <a:gd name="T15" fmla="*/ 12 h 40"/>
                  <a:gd name="T16" fmla="*/ 36 w 42"/>
                  <a:gd name="T17" fmla="*/ 6 h 40"/>
                  <a:gd name="T18" fmla="*/ 28 w 42"/>
                  <a:gd name="T19" fmla="*/ 2 h 40"/>
                  <a:gd name="T20" fmla="*/ 20 w 42"/>
                  <a:gd name="T21" fmla="*/ 0 h 40"/>
                  <a:gd name="T22" fmla="*/ 20 w 42"/>
                  <a:gd name="T23" fmla="*/ 0 h 40"/>
                  <a:gd name="T24" fmla="*/ 12 w 42"/>
                  <a:gd name="T25" fmla="*/ 2 h 40"/>
                  <a:gd name="T26" fmla="*/ 6 w 42"/>
                  <a:gd name="T27" fmla="*/ 6 h 40"/>
                  <a:gd name="T28" fmla="*/ 0 w 42"/>
                  <a:gd name="T29" fmla="*/ 12 h 40"/>
                  <a:gd name="T30" fmla="*/ 0 w 42"/>
                  <a:gd name="T31" fmla="*/ 20 h 40"/>
                  <a:gd name="T32" fmla="*/ 0 w 42"/>
                  <a:gd name="T33" fmla="*/ 20 h 40"/>
                  <a:gd name="T34" fmla="*/ 0 w 42"/>
                  <a:gd name="T35" fmla="*/ 28 h 40"/>
                  <a:gd name="T36" fmla="*/ 6 w 42"/>
                  <a:gd name="T37" fmla="*/ 34 h 40"/>
                  <a:gd name="T38" fmla="*/ 12 w 42"/>
                  <a:gd name="T39" fmla="*/ 40 h 40"/>
                  <a:gd name="T40" fmla="*/ 20 w 42"/>
                  <a:gd name="T41" fmla="*/ 40 h 40"/>
                  <a:gd name="T42" fmla="*/ 20 w 42"/>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40"/>
                    </a:moveTo>
                    <a:lnTo>
                      <a:pt x="20" y="40"/>
                    </a:lnTo>
                    <a:lnTo>
                      <a:pt x="28" y="40"/>
                    </a:lnTo>
                    <a:lnTo>
                      <a:pt x="36" y="34"/>
                    </a:lnTo>
                    <a:lnTo>
                      <a:pt x="40" y="28"/>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28"/>
                    </a:lnTo>
                    <a:lnTo>
                      <a:pt x="6" y="34"/>
                    </a:lnTo>
                    <a:lnTo>
                      <a:pt x="12" y="40"/>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2" name="Freeform 50"/>
              <p:cNvSpPr/>
              <p:nvPr/>
            </p:nvSpPr>
            <p:spPr bwMode="auto">
              <a:xfrm>
                <a:off x="7632700" y="2714625"/>
                <a:ext cx="142875" cy="139700"/>
              </a:xfrm>
              <a:custGeom>
                <a:avLst/>
                <a:gdLst>
                  <a:gd name="T0" fmla="*/ 44 w 90"/>
                  <a:gd name="T1" fmla="*/ 88 h 88"/>
                  <a:gd name="T2" fmla="*/ 44 w 90"/>
                  <a:gd name="T3" fmla="*/ 88 h 88"/>
                  <a:gd name="T4" fmla="*/ 54 w 90"/>
                  <a:gd name="T5" fmla="*/ 86 h 88"/>
                  <a:gd name="T6" fmla="*/ 62 w 90"/>
                  <a:gd name="T7" fmla="*/ 84 h 88"/>
                  <a:gd name="T8" fmla="*/ 70 w 90"/>
                  <a:gd name="T9" fmla="*/ 80 h 88"/>
                  <a:gd name="T10" fmla="*/ 76 w 90"/>
                  <a:gd name="T11" fmla="*/ 74 h 88"/>
                  <a:gd name="T12" fmla="*/ 82 w 90"/>
                  <a:gd name="T13" fmla="*/ 68 h 88"/>
                  <a:gd name="T14" fmla="*/ 86 w 90"/>
                  <a:gd name="T15" fmla="*/ 60 h 88"/>
                  <a:gd name="T16" fmla="*/ 88 w 90"/>
                  <a:gd name="T17" fmla="*/ 52 h 88"/>
                  <a:gd name="T18" fmla="*/ 90 w 90"/>
                  <a:gd name="T19" fmla="*/ 44 h 88"/>
                  <a:gd name="T20" fmla="*/ 90 w 90"/>
                  <a:gd name="T21" fmla="*/ 44 h 88"/>
                  <a:gd name="T22" fmla="*/ 88 w 90"/>
                  <a:gd name="T23" fmla="*/ 34 h 88"/>
                  <a:gd name="T24" fmla="*/ 86 w 90"/>
                  <a:gd name="T25" fmla="*/ 26 h 88"/>
                  <a:gd name="T26" fmla="*/ 82 w 90"/>
                  <a:gd name="T27" fmla="*/ 18 h 88"/>
                  <a:gd name="T28" fmla="*/ 76 w 90"/>
                  <a:gd name="T29" fmla="*/ 12 h 88"/>
                  <a:gd name="T30" fmla="*/ 70 w 90"/>
                  <a:gd name="T31" fmla="*/ 6 h 88"/>
                  <a:gd name="T32" fmla="*/ 62 w 90"/>
                  <a:gd name="T33" fmla="*/ 2 h 88"/>
                  <a:gd name="T34" fmla="*/ 54 w 90"/>
                  <a:gd name="T35" fmla="*/ 0 h 88"/>
                  <a:gd name="T36" fmla="*/ 44 w 90"/>
                  <a:gd name="T37" fmla="*/ 0 h 88"/>
                  <a:gd name="T38" fmla="*/ 44 w 90"/>
                  <a:gd name="T39" fmla="*/ 0 h 88"/>
                  <a:gd name="T40" fmla="*/ 36 w 90"/>
                  <a:gd name="T41" fmla="*/ 0 h 88"/>
                  <a:gd name="T42" fmla="*/ 28 w 90"/>
                  <a:gd name="T43" fmla="*/ 2 h 88"/>
                  <a:gd name="T44" fmla="*/ 20 w 90"/>
                  <a:gd name="T45" fmla="*/ 6 h 88"/>
                  <a:gd name="T46" fmla="*/ 14 w 90"/>
                  <a:gd name="T47" fmla="*/ 12 h 88"/>
                  <a:gd name="T48" fmla="*/ 8 w 90"/>
                  <a:gd name="T49" fmla="*/ 18 h 88"/>
                  <a:gd name="T50" fmla="*/ 4 w 90"/>
                  <a:gd name="T51" fmla="*/ 26 h 88"/>
                  <a:gd name="T52" fmla="*/ 0 w 90"/>
                  <a:gd name="T53" fmla="*/ 34 h 88"/>
                  <a:gd name="T54" fmla="*/ 0 w 90"/>
                  <a:gd name="T55" fmla="*/ 44 h 88"/>
                  <a:gd name="T56" fmla="*/ 0 w 90"/>
                  <a:gd name="T57" fmla="*/ 44 h 88"/>
                  <a:gd name="T58" fmla="*/ 0 w 90"/>
                  <a:gd name="T59" fmla="*/ 52 h 88"/>
                  <a:gd name="T60" fmla="*/ 4 w 90"/>
                  <a:gd name="T61" fmla="*/ 60 h 88"/>
                  <a:gd name="T62" fmla="*/ 8 w 90"/>
                  <a:gd name="T63" fmla="*/ 68 h 88"/>
                  <a:gd name="T64" fmla="*/ 14 w 90"/>
                  <a:gd name="T65" fmla="*/ 74 h 88"/>
                  <a:gd name="T66" fmla="*/ 20 w 90"/>
                  <a:gd name="T67" fmla="*/ 80 h 88"/>
                  <a:gd name="T68" fmla="*/ 28 w 90"/>
                  <a:gd name="T69" fmla="*/ 84 h 88"/>
                  <a:gd name="T70" fmla="*/ 36 w 90"/>
                  <a:gd name="T71" fmla="*/ 86 h 88"/>
                  <a:gd name="T72" fmla="*/ 44 w 90"/>
                  <a:gd name="T73" fmla="*/ 88 h 88"/>
                  <a:gd name="T74" fmla="*/ 44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4" y="88"/>
                    </a:moveTo>
                    <a:lnTo>
                      <a:pt x="44" y="88"/>
                    </a:lnTo>
                    <a:lnTo>
                      <a:pt x="54" y="86"/>
                    </a:lnTo>
                    <a:lnTo>
                      <a:pt x="62" y="84"/>
                    </a:lnTo>
                    <a:lnTo>
                      <a:pt x="70" y="80"/>
                    </a:lnTo>
                    <a:lnTo>
                      <a:pt x="76" y="74"/>
                    </a:lnTo>
                    <a:lnTo>
                      <a:pt x="82" y="68"/>
                    </a:lnTo>
                    <a:lnTo>
                      <a:pt x="86" y="60"/>
                    </a:lnTo>
                    <a:lnTo>
                      <a:pt x="88" y="52"/>
                    </a:lnTo>
                    <a:lnTo>
                      <a:pt x="90" y="44"/>
                    </a:lnTo>
                    <a:lnTo>
                      <a:pt x="90" y="44"/>
                    </a:lnTo>
                    <a:lnTo>
                      <a:pt x="88" y="34"/>
                    </a:lnTo>
                    <a:lnTo>
                      <a:pt x="86" y="26"/>
                    </a:lnTo>
                    <a:lnTo>
                      <a:pt x="82" y="18"/>
                    </a:lnTo>
                    <a:lnTo>
                      <a:pt x="76" y="12"/>
                    </a:lnTo>
                    <a:lnTo>
                      <a:pt x="70" y="6"/>
                    </a:lnTo>
                    <a:lnTo>
                      <a:pt x="62" y="2"/>
                    </a:lnTo>
                    <a:lnTo>
                      <a:pt x="54" y="0"/>
                    </a:lnTo>
                    <a:lnTo>
                      <a:pt x="44" y="0"/>
                    </a:lnTo>
                    <a:lnTo>
                      <a:pt x="44" y="0"/>
                    </a:lnTo>
                    <a:lnTo>
                      <a:pt x="36" y="0"/>
                    </a:lnTo>
                    <a:lnTo>
                      <a:pt x="28" y="2"/>
                    </a:lnTo>
                    <a:lnTo>
                      <a:pt x="20" y="6"/>
                    </a:lnTo>
                    <a:lnTo>
                      <a:pt x="14" y="12"/>
                    </a:lnTo>
                    <a:lnTo>
                      <a:pt x="8" y="18"/>
                    </a:lnTo>
                    <a:lnTo>
                      <a:pt x="4" y="26"/>
                    </a:lnTo>
                    <a:lnTo>
                      <a:pt x="0" y="34"/>
                    </a:lnTo>
                    <a:lnTo>
                      <a:pt x="0" y="44"/>
                    </a:lnTo>
                    <a:lnTo>
                      <a:pt x="0" y="44"/>
                    </a:lnTo>
                    <a:lnTo>
                      <a:pt x="0" y="52"/>
                    </a:lnTo>
                    <a:lnTo>
                      <a:pt x="4" y="60"/>
                    </a:lnTo>
                    <a:lnTo>
                      <a:pt x="8" y="68"/>
                    </a:lnTo>
                    <a:lnTo>
                      <a:pt x="14" y="74"/>
                    </a:lnTo>
                    <a:lnTo>
                      <a:pt x="20" y="80"/>
                    </a:lnTo>
                    <a:lnTo>
                      <a:pt x="28" y="84"/>
                    </a:lnTo>
                    <a:lnTo>
                      <a:pt x="36" y="86"/>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3" name="Freeform 51"/>
              <p:cNvSpPr/>
              <p:nvPr/>
            </p:nvSpPr>
            <p:spPr bwMode="auto">
              <a:xfrm>
                <a:off x="7823200" y="2838450"/>
                <a:ext cx="68263" cy="63500"/>
              </a:xfrm>
              <a:custGeom>
                <a:avLst/>
                <a:gdLst>
                  <a:gd name="T0" fmla="*/ 20 w 43"/>
                  <a:gd name="T1" fmla="*/ 40 h 40"/>
                  <a:gd name="T2" fmla="*/ 20 w 43"/>
                  <a:gd name="T3" fmla="*/ 40 h 40"/>
                  <a:gd name="T4" fmla="*/ 29 w 43"/>
                  <a:gd name="T5" fmla="*/ 38 h 40"/>
                  <a:gd name="T6" fmla="*/ 37 w 43"/>
                  <a:gd name="T7" fmla="*/ 34 h 40"/>
                  <a:gd name="T8" fmla="*/ 41 w 43"/>
                  <a:gd name="T9" fmla="*/ 28 h 40"/>
                  <a:gd name="T10" fmla="*/ 43 w 43"/>
                  <a:gd name="T11" fmla="*/ 20 h 40"/>
                  <a:gd name="T12" fmla="*/ 43 w 43"/>
                  <a:gd name="T13" fmla="*/ 20 h 40"/>
                  <a:gd name="T14" fmla="*/ 41 w 43"/>
                  <a:gd name="T15" fmla="*/ 12 h 40"/>
                  <a:gd name="T16" fmla="*/ 37 w 43"/>
                  <a:gd name="T17" fmla="*/ 6 h 40"/>
                  <a:gd name="T18" fmla="*/ 29 w 43"/>
                  <a:gd name="T19" fmla="*/ 2 h 40"/>
                  <a:gd name="T20" fmla="*/ 20 w 43"/>
                  <a:gd name="T21" fmla="*/ 0 h 40"/>
                  <a:gd name="T22" fmla="*/ 20 w 43"/>
                  <a:gd name="T23" fmla="*/ 0 h 40"/>
                  <a:gd name="T24" fmla="*/ 12 w 43"/>
                  <a:gd name="T25" fmla="*/ 2 h 40"/>
                  <a:gd name="T26" fmla="*/ 6 w 43"/>
                  <a:gd name="T27" fmla="*/ 6 h 40"/>
                  <a:gd name="T28" fmla="*/ 2 w 43"/>
                  <a:gd name="T29" fmla="*/ 12 h 40"/>
                  <a:gd name="T30" fmla="*/ 0 w 43"/>
                  <a:gd name="T31" fmla="*/ 20 h 40"/>
                  <a:gd name="T32" fmla="*/ 0 w 43"/>
                  <a:gd name="T33" fmla="*/ 20 h 40"/>
                  <a:gd name="T34" fmla="*/ 2 w 43"/>
                  <a:gd name="T35" fmla="*/ 28 h 40"/>
                  <a:gd name="T36" fmla="*/ 6 w 43"/>
                  <a:gd name="T37" fmla="*/ 34 h 40"/>
                  <a:gd name="T38" fmla="*/ 12 w 43"/>
                  <a:gd name="T39" fmla="*/ 38 h 40"/>
                  <a:gd name="T40" fmla="*/ 20 w 43"/>
                  <a:gd name="T41" fmla="*/ 40 h 40"/>
                  <a:gd name="T42" fmla="*/ 20 w 43"/>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20" y="40"/>
                    </a:moveTo>
                    <a:lnTo>
                      <a:pt x="20" y="40"/>
                    </a:lnTo>
                    <a:lnTo>
                      <a:pt x="29" y="38"/>
                    </a:lnTo>
                    <a:lnTo>
                      <a:pt x="37" y="34"/>
                    </a:lnTo>
                    <a:lnTo>
                      <a:pt x="41" y="28"/>
                    </a:lnTo>
                    <a:lnTo>
                      <a:pt x="43" y="20"/>
                    </a:lnTo>
                    <a:lnTo>
                      <a:pt x="43" y="20"/>
                    </a:lnTo>
                    <a:lnTo>
                      <a:pt x="41" y="12"/>
                    </a:lnTo>
                    <a:lnTo>
                      <a:pt x="37" y="6"/>
                    </a:lnTo>
                    <a:lnTo>
                      <a:pt x="29" y="2"/>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grpSp>
        <p:sp>
          <p:nvSpPr>
            <p:cNvPr id="26" name="椭圆 25"/>
            <p:cNvSpPr/>
            <p:nvPr/>
          </p:nvSpPr>
          <p:spPr>
            <a:xfrm>
              <a:off x="4438390" y="2322536"/>
              <a:ext cx="3315222" cy="3315220"/>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1"/>
                </a:solidFill>
                <a:latin typeface="Times New Roman" panose="02020603050405020304" pitchFamily="18" charset="0"/>
                <a:cs typeface="+mn-ea"/>
                <a:sym typeface="+mn-lt"/>
              </a:endParaRPr>
            </a:p>
          </p:txBody>
        </p:sp>
      </p:grpSp>
      <p:sp>
        <p:nvSpPr>
          <p:cNvPr id="40" name="矩形 39"/>
          <p:cNvSpPr/>
          <p:nvPr/>
        </p:nvSpPr>
        <p:spPr>
          <a:xfrm>
            <a:off x="795531" y="887377"/>
            <a:ext cx="8336893" cy="646331"/>
          </a:xfrm>
          <a:prstGeom prst="rect">
            <a:avLst/>
          </a:prstGeom>
        </p:spPr>
        <p:txBody>
          <a:bodyPr wrap="square">
            <a:spAutoFit/>
          </a:bodyPr>
          <a:lstStyle/>
          <a:p>
            <a:r>
              <a:rPr lang="en-US" altLang="zh-CN" b="1" dirty="0">
                <a:solidFill>
                  <a:srgbClr val="00749F"/>
                </a:solidFill>
                <a:latin typeface="Times New Roman" panose="02020603050405020304" pitchFamily="18" charset="0"/>
                <a:cs typeface="+mn-ea"/>
                <a:sym typeface="+mn-lt"/>
              </a:rPr>
              <a:t>1. The following paragraphs are taken from four different essays. Please indicate which type of essays they belong to.</a:t>
            </a:r>
          </a:p>
        </p:txBody>
      </p:sp>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908787" y="1651885"/>
            <a:ext cx="7892422" cy="584775"/>
          </a:xfrm>
          <a:prstGeom prst="rect">
            <a:avLst/>
          </a:prstGeom>
          <a:noFill/>
          <a:ln>
            <a:solidFill>
              <a:schemeClr val="accent1"/>
            </a:solidFill>
          </a:ln>
        </p:spPr>
        <p:txBody>
          <a:bodyPr wrap="square" rtlCol="0">
            <a:spAutoFit/>
          </a:bodyPr>
          <a:lstStyle/>
          <a:p>
            <a:pPr marL="228600" indent="-228600">
              <a:buAutoNum type="alphaUcPeriod"/>
            </a:pPr>
            <a:r>
              <a:rPr lang="en-US" altLang="zh-CN" sz="1600" b="1" dirty="0">
                <a:solidFill>
                  <a:srgbClr val="00749F"/>
                </a:solidFill>
                <a:latin typeface="Times New Roman" panose="02020603050405020304" pitchFamily="18" charset="0"/>
                <a:cs typeface="+mn-ea"/>
                <a:sym typeface="+mn-lt"/>
              </a:rPr>
              <a:t>Narrative Writing             	B. Descriptive Writing </a:t>
            </a:r>
          </a:p>
          <a:p>
            <a:r>
              <a:rPr lang="en-US" altLang="zh-CN" sz="1600" b="1" dirty="0" smtClean="0">
                <a:solidFill>
                  <a:srgbClr val="00749F"/>
                </a:solidFill>
                <a:latin typeface="Times New Roman" panose="02020603050405020304" pitchFamily="18" charset="0"/>
                <a:cs typeface="+mn-ea"/>
                <a:sym typeface="+mn-lt"/>
              </a:rPr>
              <a:t>C. Expository </a:t>
            </a:r>
            <a:r>
              <a:rPr lang="en-US" altLang="zh-CN" sz="1600" b="1" dirty="0">
                <a:solidFill>
                  <a:srgbClr val="00749F"/>
                </a:solidFill>
                <a:latin typeface="Times New Roman" panose="02020603050405020304" pitchFamily="18" charset="0"/>
                <a:cs typeface="+mn-ea"/>
                <a:sym typeface="+mn-lt"/>
              </a:rPr>
              <a:t>Writing    	D. Argumentative Writing</a:t>
            </a:r>
            <a:endParaRPr lang="zh-CN" altLang="en-US" sz="1600" b="1" dirty="0">
              <a:solidFill>
                <a:srgbClr val="00749F"/>
              </a:solidFill>
              <a:latin typeface="Times New Roman" panose="02020603050405020304" pitchFamily="18" charset="0"/>
              <a:cs typeface="+mn-ea"/>
              <a:sym typeface="+mn-lt"/>
            </a:endParaRPr>
          </a:p>
        </p:txBody>
      </p:sp>
      <p:sp>
        <p:nvSpPr>
          <p:cNvPr id="4" name="文本框 3"/>
          <p:cNvSpPr txBox="1"/>
          <p:nvPr/>
        </p:nvSpPr>
        <p:spPr>
          <a:xfrm>
            <a:off x="735866" y="2489359"/>
            <a:ext cx="8223637" cy="3333220"/>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1) Most people think that the common cold is caused by cold weather, since it sounds logical and obvious. However, cold itself does not cause sickness, which is easily proved by people who can swim in ice-cold water, or by those who are less sensitive to cold weather. The most typical cause of the cold, however, is a family of viruses that are called rhinoviruses. A rhinovirus is transmitted through air, so when an infected person sneezes, and you inhale the air nearby, you may get infected as well (this is one of the reasons why doctors sometimes recommend to wear face masks in public places when it is cold outside). The virus can be transmitted in some other ways as well, like through handshakes (and touching in general). </a:t>
            </a:r>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noChangeAspect="1"/>
          </p:cNvGrpSpPr>
          <p:nvPr/>
        </p:nvGrpSpPr>
        <p:grpSpPr>
          <a:xfrm>
            <a:off x="9355650" y="1210543"/>
            <a:ext cx="2499751" cy="2499749"/>
            <a:chOff x="4438390" y="2322536"/>
            <a:chExt cx="3315222" cy="3315220"/>
          </a:xfrm>
        </p:grpSpPr>
        <p:grpSp>
          <p:nvGrpSpPr>
            <p:cNvPr id="25" name="组合 24"/>
            <p:cNvGrpSpPr/>
            <p:nvPr/>
          </p:nvGrpSpPr>
          <p:grpSpPr>
            <a:xfrm>
              <a:off x="5448513" y="2862679"/>
              <a:ext cx="1569788" cy="1899556"/>
              <a:chOff x="7153275" y="2714625"/>
              <a:chExt cx="1103313" cy="1335088"/>
            </a:xfrm>
            <a:solidFill>
              <a:schemeClr val="accent1"/>
            </a:solidFill>
          </p:grpSpPr>
          <p:sp>
            <p:nvSpPr>
              <p:cNvPr id="27" name="Freeform 45"/>
              <p:cNvSpPr/>
              <p:nvPr/>
            </p:nvSpPr>
            <p:spPr bwMode="auto">
              <a:xfrm>
                <a:off x="8021638" y="3400425"/>
                <a:ext cx="234950" cy="252413"/>
              </a:xfrm>
              <a:custGeom>
                <a:avLst/>
                <a:gdLst>
                  <a:gd name="T0" fmla="*/ 140 w 148"/>
                  <a:gd name="T1" fmla="*/ 97 h 159"/>
                  <a:gd name="T2" fmla="*/ 50 w 148"/>
                  <a:gd name="T3" fmla="*/ 0 h 159"/>
                  <a:gd name="T4" fmla="*/ 0 w 148"/>
                  <a:gd name="T5" fmla="*/ 45 h 159"/>
                  <a:gd name="T6" fmla="*/ 84 w 148"/>
                  <a:gd name="T7" fmla="*/ 147 h 159"/>
                  <a:gd name="T8" fmla="*/ 84 w 148"/>
                  <a:gd name="T9" fmla="*/ 147 h 159"/>
                  <a:gd name="T10" fmla="*/ 88 w 148"/>
                  <a:gd name="T11" fmla="*/ 153 h 159"/>
                  <a:gd name="T12" fmla="*/ 94 w 148"/>
                  <a:gd name="T13" fmla="*/ 155 h 159"/>
                  <a:gd name="T14" fmla="*/ 106 w 148"/>
                  <a:gd name="T15" fmla="*/ 159 h 159"/>
                  <a:gd name="T16" fmla="*/ 118 w 148"/>
                  <a:gd name="T17" fmla="*/ 157 h 159"/>
                  <a:gd name="T18" fmla="*/ 124 w 148"/>
                  <a:gd name="T19" fmla="*/ 155 h 159"/>
                  <a:gd name="T20" fmla="*/ 128 w 148"/>
                  <a:gd name="T21" fmla="*/ 151 h 159"/>
                  <a:gd name="T22" fmla="*/ 138 w 148"/>
                  <a:gd name="T23" fmla="*/ 143 h 159"/>
                  <a:gd name="T24" fmla="*/ 138 w 148"/>
                  <a:gd name="T25" fmla="*/ 143 h 159"/>
                  <a:gd name="T26" fmla="*/ 142 w 148"/>
                  <a:gd name="T27" fmla="*/ 137 h 159"/>
                  <a:gd name="T28" fmla="*/ 146 w 148"/>
                  <a:gd name="T29" fmla="*/ 133 h 159"/>
                  <a:gd name="T30" fmla="*/ 148 w 148"/>
                  <a:gd name="T31" fmla="*/ 121 h 159"/>
                  <a:gd name="T32" fmla="*/ 146 w 148"/>
                  <a:gd name="T33" fmla="*/ 109 h 159"/>
                  <a:gd name="T34" fmla="*/ 144 w 148"/>
                  <a:gd name="T35" fmla="*/ 103 h 159"/>
                  <a:gd name="T36" fmla="*/ 140 w 148"/>
                  <a:gd name="T37" fmla="*/ 97 h 159"/>
                  <a:gd name="T38" fmla="*/ 140 w 148"/>
                  <a:gd name="T3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59">
                    <a:moveTo>
                      <a:pt x="140" y="97"/>
                    </a:moveTo>
                    <a:lnTo>
                      <a:pt x="50" y="0"/>
                    </a:lnTo>
                    <a:lnTo>
                      <a:pt x="0" y="45"/>
                    </a:lnTo>
                    <a:lnTo>
                      <a:pt x="84" y="147"/>
                    </a:lnTo>
                    <a:lnTo>
                      <a:pt x="84" y="147"/>
                    </a:lnTo>
                    <a:lnTo>
                      <a:pt x="88" y="153"/>
                    </a:lnTo>
                    <a:lnTo>
                      <a:pt x="94" y="155"/>
                    </a:lnTo>
                    <a:lnTo>
                      <a:pt x="106" y="159"/>
                    </a:lnTo>
                    <a:lnTo>
                      <a:pt x="118" y="157"/>
                    </a:lnTo>
                    <a:lnTo>
                      <a:pt x="124" y="155"/>
                    </a:lnTo>
                    <a:lnTo>
                      <a:pt x="128" y="151"/>
                    </a:lnTo>
                    <a:lnTo>
                      <a:pt x="138" y="143"/>
                    </a:lnTo>
                    <a:lnTo>
                      <a:pt x="138" y="143"/>
                    </a:lnTo>
                    <a:lnTo>
                      <a:pt x="142" y="137"/>
                    </a:lnTo>
                    <a:lnTo>
                      <a:pt x="146" y="133"/>
                    </a:lnTo>
                    <a:lnTo>
                      <a:pt x="148" y="121"/>
                    </a:lnTo>
                    <a:lnTo>
                      <a:pt x="146" y="109"/>
                    </a:lnTo>
                    <a:lnTo>
                      <a:pt x="144" y="103"/>
                    </a:lnTo>
                    <a:lnTo>
                      <a:pt x="140" y="97"/>
                    </a:lnTo>
                    <a:lnTo>
                      <a:pt x="140" y="9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8" name="Freeform 46"/>
              <p:cNvSpPr>
                <a:spLocks noEditPoints="1"/>
              </p:cNvSpPr>
              <p:nvPr/>
            </p:nvSpPr>
            <p:spPr bwMode="auto">
              <a:xfrm>
                <a:off x="7153275" y="2971800"/>
                <a:ext cx="862013" cy="1077913"/>
              </a:xfrm>
              <a:custGeom>
                <a:avLst/>
                <a:gdLst>
                  <a:gd name="T0" fmla="*/ 374 w 543"/>
                  <a:gd name="T1" fmla="*/ 278 h 679"/>
                  <a:gd name="T2" fmla="*/ 172 w 543"/>
                  <a:gd name="T3" fmla="*/ 90 h 679"/>
                  <a:gd name="T4" fmla="*/ 272 w 543"/>
                  <a:gd name="T5" fmla="*/ 42 h 679"/>
                  <a:gd name="T6" fmla="*/ 138 w 543"/>
                  <a:gd name="T7" fmla="*/ 0 h 679"/>
                  <a:gd name="T8" fmla="*/ 110 w 543"/>
                  <a:gd name="T9" fmla="*/ 12 h 679"/>
                  <a:gd name="T10" fmla="*/ 98 w 543"/>
                  <a:gd name="T11" fmla="*/ 38 h 679"/>
                  <a:gd name="T12" fmla="*/ 112 w 543"/>
                  <a:gd name="T13" fmla="*/ 68 h 679"/>
                  <a:gd name="T14" fmla="*/ 0 w 543"/>
                  <a:gd name="T15" fmla="*/ 613 h 679"/>
                  <a:gd name="T16" fmla="*/ 20 w 543"/>
                  <a:gd name="T17" fmla="*/ 655 h 679"/>
                  <a:gd name="T18" fmla="*/ 68 w 543"/>
                  <a:gd name="T19" fmla="*/ 677 h 679"/>
                  <a:gd name="T20" fmla="*/ 457 w 543"/>
                  <a:gd name="T21" fmla="*/ 679 h 679"/>
                  <a:gd name="T22" fmla="*/ 505 w 543"/>
                  <a:gd name="T23" fmla="*/ 667 h 679"/>
                  <a:gd name="T24" fmla="*/ 541 w 543"/>
                  <a:gd name="T25" fmla="*/ 627 h 679"/>
                  <a:gd name="T26" fmla="*/ 420 w 543"/>
                  <a:gd name="T27" fmla="*/ 284 h 679"/>
                  <a:gd name="T28" fmla="*/ 142 w 543"/>
                  <a:gd name="T29" fmla="*/ 549 h 679"/>
                  <a:gd name="T30" fmla="*/ 128 w 543"/>
                  <a:gd name="T31" fmla="*/ 531 h 679"/>
                  <a:gd name="T32" fmla="*/ 150 w 543"/>
                  <a:gd name="T33" fmla="*/ 511 h 679"/>
                  <a:gd name="T34" fmla="*/ 170 w 543"/>
                  <a:gd name="T35" fmla="*/ 523 h 679"/>
                  <a:gd name="T36" fmla="*/ 164 w 543"/>
                  <a:gd name="T37" fmla="*/ 545 h 679"/>
                  <a:gd name="T38" fmla="*/ 238 w 543"/>
                  <a:gd name="T39" fmla="*/ 611 h 679"/>
                  <a:gd name="T40" fmla="*/ 218 w 543"/>
                  <a:gd name="T41" fmla="*/ 599 h 679"/>
                  <a:gd name="T42" fmla="*/ 222 w 543"/>
                  <a:gd name="T43" fmla="*/ 575 h 679"/>
                  <a:gd name="T44" fmla="*/ 246 w 543"/>
                  <a:gd name="T45" fmla="*/ 571 h 679"/>
                  <a:gd name="T46" fmla="*/ 258 w 543"/>
                  <a:gd name="T47" fmla="*/ 591 h 679"/>
                  <a:gd name="T48" fmla="*/ 238 w 543"/>
                  <a:gd name="T49" fmla="*/ 611 h 679"/>
                  <a:gd name="T50" fmla="*/ 310 w 543"/>
                  <a:gd name="T51" fmla="*/ 575 h 679"/>
                  <a:gd name="T52" fmla="*/ 282 w 543"/>
                  <a:gd name="T53" fmla="*/ 557 h 679"/>
                  <a:gd name="T54" fmla="*/ 274 w 543"/>
                  <a:gd name="T55" fmla="*/ 533 h 679"/>
                  <a:gd name="T56" fmla="*/ 286 w 543"/>
                  <a:gd name="T57" fmla="*/ 501 h 679"/>
                  <a:gd name="T58" fmla="*/ 318 w 543"/>
                  <a:gd name="T59" fmla="*/ 489 h 679"/>
                  <a:gd name="T60" fmla="*/ 344 w 543"/>
                  <a:gd name="T61" fmla="*/ 497 h 679"/>
                  <a:gd name="T62" fmla="*/ 362 w 543"/>
                  <a:gd name="T63" fmla="*/ 525 h 679"/>
                  <a:gd name="T64" fmla="*/ 360 w 543"/>
                  <a:gd name="T65" fmla="*/ 549 h 679"/>
                  <a:gd name="T66" fmla="*/ 336 w 543"/>
                  <a:gd name="T67" fmla="*/ 573 h 679"/>
                  <a:gd name="T68" fmla="*/ 352 w 543"/>
                  <a:gd name="T69" fmla="*/ 407 h 679"/>
                  <a:gd name="T70" fmla="*/ 332 w 543"/>
                  <a:gd name="T71" fmla="*/ 393 h 679"/>
                  <a:gd name="T72" fmla="*/ 336 w 543"/>
                  <a:gd name="T73" fmla="*/ 371 h 679"/>
                  <a:gd name="T74" fmla="*/ 360 w 543"/>
                  <a:gd name="T75" fmla="*/ 367 h 679"/>
                  <a:gd name="T76" fmla="*/ 372 w 543"/>
                  <a:gd name="T77" fmla="*/ 385 h 679"/>
                  <a:gd name="T78" fmla="*/ 352 w 543"/>
                  <a:gd name="T79" fmla="*/ 407 h 679"/>
                  <a:gd name="T80" fmla="*/ 378 w 543"/>
                  <a:gd name="T81" fmla="*/ 461 h 679"/>
                  <a:gd name="T82" fmla="*/ 398 w 543"/>
                  <a:gd name="T83" fmla="*/ 447 h 679"/>
                  <a:gd name="T84" fmla="*/ 418 w 543"/>
                  <a:gd name="T85" fmla="*/ 469 h 679"/>
                  <a:gd name="T86" fmla="*/ 406 w 543"/>
                  <a:gd name="T87" fmla="*/ 487 h 679"/>
                  <a:gd name="T88" fmla="*/ 382 w 543"/>
                  <a:gd name="T89" fmla="*/ 483 h 679"/>
                  <a:gd name="T90" fmla="*/ 414 w 543"/>
                  <a:gd name="T91" fmla="*/ 609 h 679"/>
                  <a:gd name="T92" fmla="*/ 396 w 543"/>
                  <a:gd name="T93" fmla="*/ 595 h 679"/>
                  <a:gd name="T94" fmla="*/ 400 w 543"/>
                  <a:gd name="T95" fmla="*/ 573 h 679"/>
                  <a:gd name="T96" fmla="*/ 422 w 543"/>
                  <a:gd name="T97" fmla="*/ 569 h 679"/>
                  <a:gd name="T98" fmla="*/ 434 w 543"/>
                  <a:gd name="T99" fmla="*/ 587 h 679"/>
                  <a:gd name="T100" fmla="*/ 414 w 543"/>
                  <a:gd name="T101" fmla="*/ 60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679">
                    <a:moveTo>
                      <a:pt x="420" y="284"/>
                    </a:moveTo>
                    <a:lnTo>
                      <a:pt x="420" y="284"/>
                    </a:lnTo>
                    <a:lnTo>
                      <a:pt x="398" y="284"/>
                    </a:lnTo>
                    <a:lnTo>
                      <a:pt x="374" y="278"/>
                    </a:lnTo>
                    <a:lnTo>
                      <a:pt x="384" y="307"/>
                    </a:lnTo>
                    <a:lnTo>
                      <a:pt x="154" y="307"/>
                    </a:lnTo>
                    <a:lnTo>
                      <a:pt x="172" y="252"/>
                    </a:lnTo>
                    <a:lnTo>
                      <a:pt x="172" y="90"/>
                    </a:lnTo>
                    <a:lnTo>
                      <a:pt x="256" y="90"/>
                    </a:lnTo>
                    <a:lnTo>
                      <a:pt x="256" y="90"/>
                    </a:lnTo>
                    <a:lnTo>
                      <a:pt x="262" y="66"/>
                    </a:lnTo>
                    <a:lnTo>
                      <a:pt x="272" y="42"/>
                    </a:lnTo>
                    <a:lnTo>
                      <a:pt x="286" y="20"/>
                    </a:lnTo>
                    <a:lnTo>
                      <a:pt x="304" y="0"/>
                    </a:lnTo>
                    <a:lnTo>
                      <a:pt x="138" y="0"/>
                    </a:lnTo>
                    <a:lnTo>
                      <a:pt x="138" y="0"/>
                    </a:lnTo>
                    <a:lnTo>
                      <a:pt x="130" y="0"/>
                    </a:lnTo>
                    <a:lnTo>
                      <a:pt x="122" y="2"/>
                    </a:lnTo>
                    <a:lnTo>
                      <a:pt x="116" y="6"/>
                    </a:lnTo>
                    <a:lnTo>
                      <a:pt x="110" y="12"/>
                    </a:lnTo>
                    <a:lnTo>
                      <a:pt x="106" y="16"/>
                    </a:lnTo>
                    <a:lnTo>
                      <a:pt x="102" y="24"/>
                    </a:lnTo>
                    <a:lnTo>
                      <a:pt x="100" y="30"/>
                    </a:lnTo>
                    <a:lnTo>
                      <a:pt x="98" y="38"/>
                    </a:lnTo>
                    <a:lnTo>
                      <a:pt x="98" y="38"/>
                    </a:lnTo>
                    <a:lnTo>
                      <a:pt x="100" y="50"/>
                    </a:lnTo>
                    <a:lnTo>
                      <a:pt x="106" y="60"/>
                    </a:lnTo>
                    <a:lnTo>
                      <a:pt x="112" y="68"/>
                    </a:lnTo>
                    <a:lnTo>
                      <a:pt x="122" y="74"/>
                    </a:lnTo>
                    <a:lnTo>
                      <a:pt x="122" y="244"/>
                    </a:lnTo>
                    <a:lnTo>
                      <a:pt x="0" y="613"/>
                    </a:lnTo>
                    <a:lnTo>
                      <a:pt x="0" y="613"/>
                    </a:lnTo>
                    <a:lnTo>
                      <a:pt x="2" y="625"/>
                    </a:lnTo>
                    <a:lnTo>
                      <a:pt x="4" y="635"/>
                    </a:lnTo>
                    <a:lnTo>
                      <a:pt x="10" y="645"/>
                    </a:lnTo>
                    <a:lnTo>
                      <a:pt x="20" y="655"/>
                    </a:lnTo>
                    <a:lnTo>
                      <a:pt x="28" y="663"/>
                    </a:lnTo>
                    <a:lnTo>
                      <a:pt x="40" y="669"/>
                    </a:lnTo>
                    <a:lnTo>
                      <a:pt x="54" y="673"/>
                    </a:lnTo>
                    <a:lnTo>
                      <a:pt x="68" y="677"/>
                    </a:lnTo>
                    <a:lnTo>
                      <a:pt x="68" y="677"/>
                    </a:lnTo>
                    <a:lnTo>
                      <a:pt x="68" y="677"/>
                    </a:lnTo>
                    <a:lnTo>
                      <a:pt x="86" y="679"/>
                    </a:lnTo>
                    <a:lnTo>
                      <a:pt x="457" y="679"/>
                    </a:lnTo>
                    <a:lnTo>
                      <a:pt x="457" y="679"/>
                    </a:lnTo>
                    <a:lnTo>
                      <a:pt x="475" y="677"/>
                    </a:lnTo>
                    <a:lnTo>
                      <a:pt x="491" y="673"/>
                    </a:lnTo>
                    <a:lnTo>
                      <a:pt x="505" y="667"/>
                    </a:lnTo>
                    <a:lnTo>
                      <a:pt x="519" y="659"/>
                    </a:lnTo>
                    <a:lnTo>
                      <a:pt x="529" y="649"/>
                    </a:lnTo>
                    <a:lnTo>
                      <a:pt x="537" y="639"/>
                    </a:lnTo>
                    <a:lnTo>
                      <a:pt x="541" y="627"/>
                    </a:lnTo>
                    <a:lnTo>
                      <a:pt x="543" y="613"/>
                    </a:lnTo>
                    <a:lnTo>
                      <a:pt x="430" y="284"/>
                    </a:lnTo>
                    <a:lnTo>
                      <a:pt x="430" y="284"/>
                    </a:lnTo>
                    <a:lnTo>
                      <a:pt x="420" y="284"/>
                    </a:lnTo>
                    <a:lnTo>
                      <a:pt x="420" y="284"/>
                    </a:lnTo>
                    <a:close/>
                    <a:moveTo>
                      <a:pt x="150" y="551"/>
                    </a:moveTo>
                    <a:lnTo>
                      <a:pt x="150" y="551"/>
                    </a:lnTo>
                    <a:lnTo>
                      <a:pt x="142" y="549"/>
                    </a:lnTo>
                    <a:lnTo>
                      <a:pt x="134" y="545"/>
                    </a:lnTo>
                    <a:lnTo>
                      <a:pt x="130" y="539"/>
                    </a:lnTo>
                    <a:lnTo>
                      <a:pt x="128" y="531"/>
                    </a:lnTo>
                    <a:lnTo>
                      <a:pt x="128" y="531"/>
                    </a:lnTo>
                    <a:lnTo>
                      <a:pt x="130" y="523"/>
                    </a:lnTo>
                    <a:lnTo>
                      <a:pt x="134" y="517"/>
                    </a:lnTo>
                    <a:lnTo>
                      <a:pt x="142" y="511"/>
                    </a:lnTo>
                    <a:lnTo>
                      <a:pt x="150" y="511"/>
                    </a:lnTo>
                    <a:lnTo>
                      <a:pt x="150" y="511"/>
                    </a:lnTo>
                    <a:lnTo>
                      <a:pt x="158" y="511"/>
                    </a:lnTo>
                    <a:lnTo>
                      <a:pt x="164" y="517"/>
                    </a:lnTo>
                    <a:lnTo>
                      <a:pt x="170" y="523"/>
                    </a:lnTo>
                    <a:lnTo>
                      <a:pt x="170" y="531"/>
                    </a:lnTo>
                    <a:lnTo>
                      <a:pt x="170" y="531"/>
                    </a:lnTo>
                    <a:lnTo>
                      <a:pt x="170" y="539"/>
                    </a:lnTo>
                    <a:lnTo>
                      <a:pt x="164" y="545"/>
                    </a:lnTo>
                    <a:lnTo>
                      <a:pt x="158" y="549"/>
                    </a:lnTo>
                    <a:lnTo>
                      <a:pt x="150" y="551"/>
                    </a:lnTo>
                    <a:lnTo>
                      <a:pt x="150" y="551"/>
                    </a:lnTo>
                    <a:close/>
                    <a:moveTo>
                      <a:pt x="238" y="611"/>
                    </a:moveTo>
                    <a:lnTo>
                      <a:pt x="238" y="611"/>
                    </a:lnTo>
                    <a:lnTo>
                      <a:pt x="230" y="609"/>
                    </a:lnTo>
                    <a:lnTo>
                      <a:pt x="222" y="605"/>
                    </a:lnTo>
                    <a:lnTo>
                      <a:pt x="218" y="599"/>
                    </a:lnTo>
                    <a:lnTo>
                      <a:pt x="216" y="591"/>
                    </a:lnTo>
                    <a:lnTo>
                      <a:pt x="216" y="591"/>
                    </a:lnTo>
                    <a:lnTo>
                      <a:pt x="218" y="583"/>
                    </a:lnTo>
                    <a:lnTo>
                      <a:pt x="222" y="575"/>
                    </a:lnTo>
                    <a:lnTo>
                      <a:pt x="230" y="571"/>
                    </a:lnTo>
                    <a:lnTo>
                      <a:pt x="238" y="569"/>
                    </a:lnTo>
                    <a:lnTo>
                      <a:pt x="238" y="569"/>
                    </a:lnTo>
                    <a:lnTo>
                      <a:pt x="246" y="571"/>
                    </a:lnTo>
                    <a:lnTo>
                      <a:pt x="252" y="575"/>
                    </a:lnTo>
                    <a:lnTo>
                      <a:pt x="258" y="583"/>
                    </a:lnTo>
                    <a:lnTo>
                      <a:pt x="258" y="591"/>
                    </a:lnTo>
                    <a:lnTo>
                      <a:pt x="258" y="591"/>
                    </a:lnTo>
                    <a:lnTo>
                      <a:pt x="258" y="599"/>
                    </a:lnTo>
                    <a:lnTo>
                      <a:pt x="252" y="605"/>
                    </a:lnTo>
                    <a:lnTo>
                      <a:pt x="246" y="609"/>
                    </a:lnTo>
                    <a:lnTo>
                      <a:pt x="238" y="611"/>
                    </a:lnTo>
                    <a:lnTo>
                      <a:pt x="238" y="611"/>
                    </a:lnTo>
                    <a:close/>
                    <a:moveTo>
                      <a:pt x="318" y="577"/>
                    </a:moveTo>
                    <a:lnTo>
                      <a:pt x="318" y="577"/>
                    </a:lnTo>
                    <a:lnTo>
                      <a:pt x="310" y="575"/>
                    </a:lnTo>
                    <a:lnTo>
                      <a:pt x="300" y="573"/>
                    </a:lnTo>
                    <a:lnTo>
                      <a:pt x="294" y="569"/>
                    </a:lnTo>
                    <a:lnTo>
                      <a:pt x="286" y="563"/>
                    </a:lnTo>
                    <a:lnTo>
                      <a:pt x="282" y="557"/>
                    </a:lnTo>
                    <a:lnTo>
                      <a:pt x="276" y="549"/>
                    </a:lnTo>
                    <a:lnTo>
                      <a:pt x="274" y="541"/>
                    </a:lnTo>
                    <a:lnTo>
                      <a:pt x="274" y="533"/>
                    </a:lnTo>
                    <a:lnTo>
                      <a:pt x="274" y="533"/>
                    </a:lnTo>
                    <a:lnTo>
                      <a:pt x="274" y="525"/>
                    </a:lnTo>
                    <a:lnTo>
                      <a:pt x="276" y="515"/>
                    </a:lnTo>
                    <a:lnTo>
                      <a:pt x="282" y="509"/>
                    </a:lnTo>
                    <a:lnTo>
                      <a:pt x="286" y="501"/>
                    </a:lnTo>
                    <a:lnTo>
                      <a:pt x="294" y="497"/>
                    </a:lnTo>
                    <a:lnTo>
                      <a:pt x="300" y="493"/>
                    </a:lnTo>
                    <a:lnTo>
                      <a:pt x="310" y="489"/>
                    </a:lnTo>
                    <a:lnTo>
                      <a:pt x="318" y="489"/>
                    </a:lnTo>
                    <a:lnTo>
                      <a:pt x="318" y="489"/>
                    </a:lnTo>
                    <a:lnTo>
                      <a:pt x="328" y="489"/>
                    </a:lnTo>
                    <a:lnTo>
                      <a:pt x="336" y="493"/>
                    </a:lnTo>
                    <a:lnTo>
                      <a:pt x="344" y="497"/>
                    </a:lnTo>
                    <a:lnTo>
                      <a:pt x="350" y="501"/>
                    </a:lnTo>
                    <a:lnTo>
                      <a:pt x="356" y="509"/>
                    </a:lnTo>
                    <a:lnTo>
                      <a:pt x="360" y="515"/>
                    </a:lnTo>
                    <a:lnTo>
                      <a:pt x="362" y="525"/>
                    </a:lnTo>
                    <a:lnTo>
                      <a:pt x="364" y="533"/>
                    </a:lnTo>
                    <a:lnTo>
                      <a:pt x="364" y="533"/>
                    </a:lnTo>
                    <a:lnTo>
                      <a:pt x="362" y="541"/>
                    </a:lnTo>
                    <a:lnTo>
                      <a:pt x="360" y="549"/>
                    </a:lnTo>
                    <a:lnTo>
                      <a:pt x="356" y="557"/>
                    </a:lnTo>
                    <a:lnTo>
                      <a:pt x="350" y="563"/>
                    </a:lnTo>
                    <a:lnTo>
                      <a:pt x="344" y="569"/>
                    </a:lnTo>
                    <a:lnTo>
                      <a:pt x="336" y="573"/>
                    </a:lnTo>
                    <a:lnTo>
                      <a:pt x="328" y="575"/>
                    </a:lnTo>
                    <a:lnTo>
                      <a:pt x="318" y="577"/>
                    </a:lnTo>
                    <a:lnTo>
                      <a:pt x="318" y="577"/>
                    </a:lnTo>
                    <a:close/>
                    <a:moveTo>
                      <a:pt x="352" y="407"/>
                    </a:moveTo>
                    <a:lnTo>
                      <a:pt x="352" y="407"/>
                    </a:lnTo>
                    <a:lnTo>
                      <a:pt x="344" y="405"/>
                    </a:lnTo>
                    <a:lnTo>
                      <a:pt x="336" y="401"/>
                    </a:lnTo>
                    <a:lnTo>
                      <a:pt x="332" y="393"/>
                    </a:lnTo>
                    <a:lnTo>
                      <a:pt x="330" y="385"/>
                    </a:lnTo>
                    <a:lnTo>
                      <a:pt x="330" y="385"/>
                    </a:lnTo>
                    <a:lnTo>
                      <a:pt x="332" y="377"/>
                    </a:lnTo>
                    <a:lnTo>
                      <a:pt x="336" y="371"/>
                    </a:lnTo>
                    <a:lnTo>
                      <a:pt x="344" y="367"/>
                    </a:lnTo>
                    <a:lnTo>
                      <a:pt x="352" y="365"/>
                    </a:lnTo>
                    <a:lnTo>
                      <a:pt x="352" y="365"/>
                    </a:lnTo>
                    <a:lnTo>
                      <a:pt x="360" y="367"/>
                    </a:lnTo>
                    <a:lnTo>
                      <a:pt x="366" y="371"/>
                    </a:lnTo>
                    <a:lnTo>
                      <a:pt x="370" y="377"/>
                    </a:lnTo>
                    <a:lnTo>
                      <a:pt x="372" y="385"/>
                    </a:lnTo>
                    <a:lnTo>
                      <a:pt x="372" y="385"/>
                    </a:lnTo>
                    <a:lnTo>
                      <a:pt x="370" y="393"/>
                    </a:lnTo>
                    <a:lnTo>
                      <a:pt x="366" y="401"/>
                    </a:lnTo>
                    <a:lnTo>
                      <a:pt x="360" y="405"/>
                    </a:lnTo>
                    <a:lnTo>
                      <a:pt x="352" y="407"/>
                    </a:lnTo>
                    <a:lnTo>
                      <a:pt x="352" y="407"/>
                    </a:lnTo>
                    <a:close/>
                    <a:moveTo>
                      <a:pt x="376" y="469"/>
                    </a:moveTo>
                    <a:lnTo>
                      <a:pt x="376" y="469"/>
                    </a:lnTo>
                    <a:lnTo>
                      <a:pt x="378" y="461"/>
                    </a:lnTo>
                    <a:lnTo>
                      <a:pt x="382" y="453"/>
                    </a:lnTo>
                    <a:lnTo>
                      <a:pt x="390" y="449"/>
                    </a:lnTo>
                    <a:lnTo>
                      <a:pt x="398" y="447"/>
                    </a:lnTo>
                    <a:lnTo>
                      <a:pt x="398" y="447"/>
                    </a:lnTo>
                    <a:lnTo>
                      <a:pt x="406" y="449"/>
                    </a:lnTo>
                    <a:lnTo>
                      <a:pt x="412" y="453"/>
                    </a:lnTo>
                    <a:lnTo>
                      <a:pt x="416" y="461"/>
                    </a:lnTo>
                    <a:lnTo>
                      <a:pt x="418" y="469"/>
                    </a:lnTo>
                    <a:lnTo>
                      <a:pt x="418" y="469"/>
                    </a:lnTo>
                    <a:lnTo>
                      <a:pt x="416" y="477"/>
                    </a:lnTo>
                    <a:lnTo>
                      <a:pt x="412" y="483"/>
                    </a:lnTo>
                    <a:lnTo>
                      <a:pt x="406" y="487"/>
                    </a:lnTo>
                    <a:lnTo>
                      <a:pt x="398" y="489"/>
                    </a:lnTo>
                    <a:lnTo>
                      <a:pt x="398" y="489"/>
                    </a:lnTo>
                    <a:lnTo>
                      <a:pt x="390" y="487"/>
                    </a:lnTo>
                    <a:lnTo>
                      <a:pt x="382" y="483"/>
                    </a:lnTo>
                    <a:lnTo>
                      <a:pt x="378" y="477"/>
                    </a:lnTo>
                    <a:lnTo>
                      <a:pt x="376" y="469"/>
                    </a:lnTo>
                    <a:lnTo>
                      <a:pt x="376" y="469"/>
                    </a:lnTo>
                    <a:close/>
                    <a:moveTo>
                      <a:pt x="414" y="609"/>
                    </a:moveTo>
                    <a:lnTo>
                      <a:pt x="414" y="609"/>
                    </a:lnTo>
                    <a:lnTo>
                      <a:pt x="406" y="607"/>
                    </a:lnTo>
                    <a:lnTo>
                      <a:pt x="400" y="603"/>
                    </a:lnTo>
                    <a:lnTo>
                      <a:pt x="396" y="595"/>
                    </a:lnTo>
                    <a:lnTo>
                      <a:pt x="394" y="587"/>
                    </a:lnTo>
                    <a:lnTo>
                      <a:pt x="394" y="587"/>
                    </a:lnTo>
                    <a:lnTo>
                      <a:pt x="396" y="579"/>
                    </a:lnTo>
                    <a:lnTo>
                      <a:pt x="400" y="573"/>
                    </a:lnTo>
                    <a:lnTo>
                      <a:pt x="406" y="569"/>
                    </a:lnTo>
                    <a:lnTo>
                      <a:pt x="414" y="567"/>
                    </a:lnTo>
                    <a:lnTo>
                      <a:pt x="414" y="567"/>
                    </a:lnTo>
                    <a:lnTo>
                      <a:pt x="422" y="569"/>
                    </a:lnTo>
                    <a:lnTo>
                      <a:pt x="428" y="573"/>
                    </a:lnTo>
                    <a:lnTo>
                      <a:pt x="434" y="579"/>
                    </a:lnTo>
                    <a:lnTo>
                      <a:pt x="434" y="587"/>
                    </a:lnTo>
                    <a:lnTo>
                      <a:pt x="434" y="587"/>
                    </a:lnTo>
                    <a:lnTo>
                      <a:pt x="434" y="595"/>
                    </a:lnTo>
                    <a:lnTo>
                      <a:pt x="428" y="603"/>
                    </a:lnTo>
                    <a:lnTo>
                      <a:pt x="422" y="607"/>
                    </a:lnTo>
                    <a:lnTo>
                      <a:pt x="414" y="609"/>
                    </a:lnTo>
                    <a:lnTo>
                      <a:pt x="414"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9" name="Freeform 47"/>
              <p:cNvSpPr>
                <a:spLocks noEditPoints="1"/>
              </p:cNvSpPr>
              <p:nvPr/>
            </p:nvSpPr>
            <p:spPr bwMode="auto">
              <a:xfrm>
                <a:off x="7588250" y="2924175"/>
                <a:ext cx="481013" cy="509588"/>
              </a:xfrm>
              <a:custGeom>
                <a:avLst/>
                <a:gdLst>
                  <a:gd name="T0" fmla="*/ 36 w 303"/>
                  <a:gd name="T1" fmla="*/ 246 h 321"/>
                  <a:gd name="T2" fmla="*/ 56 w 303"/>
                  <a:gd name="T3" fmla="*/ 264 h 321"/>
                  <a:gd name="T4" fmla="*/ 78 w 303"/>
                  <a:gd name="T5" fmla="*/ 278 h 321"/>
                  <a:gd name="T6" fmla="*/ 126 w 303"/>
                  <a:gd name="T7" fmla="*/ 294 h 321"/>
                  <a:gd name="T8" fmla="*/ 179 w 303"/>
                  <a:gd name="T9" fmla="*/ 292 h 321"/>
                  <a:gd name="T10" fmla="*/ 215 w 303"/>
                  <a:gd name="T11" fmla="*/ 278 h 321"/>
                  <a:gd name="T12" fmla="*/ 269 w 303"/>
                  <a:gd name="T13" fmla="*/ 321 h 321"/>
                  <a:gd name="T14" fmla="*/ 259 w 303"/>
                  <a:gd name="T15" fmla="*/ 244 h 321"/>
                  <a:gd name="T16" fmla="*/ 267 w 303"/>
                  <a:gd name="T17" fmla="*/ 234 h 321"/>
                  <a:gd name="T18" fmla="*/ 287 w 303"/>
                  <a:gd name="T19" fmla="*/ 198 h 321"/>
                  <a:gd name="T20" fmla="*/ 295 w 303"/>
                  <a:gd name="T21" fmla="*/ 148 h 321"/>
                  <a:gd name="T22" fmla="*/ 285 w 303"/>
                  <a:gd name="T23" fmla="*/ 96 h 321"/>
                  <a:gd name="T24" fmla="*/ 275 w 303"/>
                  <a:gd name="T25" fmla="*/ 74 h 321"/>
                  <a:gd name="T26" fmla="*/ 259 w 303"/>
                  <a:gd name="T27" fmla="*/ 52 h 321"/>
                  <a:gd name="T28" fmla="*/ 247 w 303"/>
                  <a:gd name="T29" fmla="*/ 40 h 321"/>
                  <a:gd name="T30" fmla="*/ 225 w 303"/>
                  <a:gd name="T31" fmla="*/ 22 h 321"/>
                  <a:gd name="T32" fmla="*/ 199 w 303"/>
                  <a:gd name="T33" fmla="*/ 10 h 321"/>
                  <a:gd name="T34" fmla="*/ 170 w 303"/>
                  <a:gd name="T35" fmla="*/ 2 h 321"/>
                  <a:gd name="T36" fmla="*/ 142 w 303"/>
                  <a:gd name="T37" fmla="*/ 0 h 321"/>
                  <a:gd name="T38" fmla="*/ 114 w 303"/>
                  <a:gd name="T39" fmla="*/ 4 h 321"/>
                  <a:gd name="T40" fmla="*/ 86 w 303"/>
                  <a:gd name="T41" fmla="*/ 14 h 321"/>
                  <a:gd name="T42" fmla="*/ 62 w 303"/>
                  <a:gd name="T43" fmla="*/ 28 h 321"/>
                  <a:gd name="T44" fmla="*/ 50 w 303"/>
                  <a:gd name="T45" fmla="*/ 38 h 321"/>
                  <a:gd name="T46" fmla="*/ 30 w 303"/>
                  <a:gd name="T47" fmla="*/ 60 h 321"/>
                  <a:gd name="T48" fmla="*/ 14 w 303"/>
                  <a:gd name="T49" fmla="*/ 84 h 321"/>
                  <a:gd name="T50" fmla="*/ 4 w 303"/>
                  <a:gd name="T51" fmla="*/ 110 h 321"/>
                  <a:gd name="T52" fmla="*/ 0 w 303"/>
                  <a:gd name="T53" fmla="*/ 138 h 321"/>
                  <a:gd name="T54" fmla="*/ 0 w 303"/>
                  <a:gd name="T55" fmla="*/ 166 h 321"/>
                  <a:gd name="T56" fmla="*/ 6 w 303"/>
                  <a:gd name="T57" fmla="*/ 194 h 321"/>
                  <a:gd name="T58" fmla="*/ 18 w 303"/>
                  <a:gd name="T59" fmla="*/ 220 h 321"/>
                  <a:gd name="T60" fmla="*/ 36 w 303"/>
                  <a:gd name="T61" fmla="*/ 246 h 321"/>
                  <a:gd name="T62" fmla="*/ 70 w 303"/>
                  <a:gd name="T63" fmla="*/ 60 h 321"/>
                  <a:gd name="T64" fmla="*/ 80 w 303"/>
                  <a:gd name="T65" fmla="*/ 54 h 321"/>
                  <a:gd name="T66" fmla="*/ 110 w 303"/>
                  <a:gd name="T67" fmla="*/ 38 h 321"/>
                  <a:gd name="T68" fmla="*/ 154 w 303"/>
                  <a:gd name="T69" fmla="*/ 32 h 321"/>
                  <a:gd name="T70" fmla="*/ 199 w 303"/>
                  <a:gd name="T71" fmla="*/ 44 h 321"/>
                  <a:gd name="T72" fmla="*/ 227 w 303"/>
                  <a:gd name="T73" fmla="*/ 62 h 321"/>
                  <a:gd name="T74" fmla="*/ 235 w 303"/>
                  <a:gd name="T75" fmla="*/ 72 h 321"/>
                  <a:gd name="T76" fmla="*/ 249 w 303"/>
                  <a:gd name="T77" fmla="*/ 90 h 321"/>
                  <a:gd name="T78" fmla="*/ 263 w 303"/>
                  <a:gd name="T79" fmla="*/ 134 h 321"/>
                  <a:gd name="T80" fmla="*/ 261 w 303"/>
                  <a:gd name="T81" fmla="*/ 178 h 321"/>
                  <a:gd name="T82" fmla="*/ 241 w 303"/>
                  <a:gd name="T83" fmla="*/ 218 h 321"/>
                  <a:gd name="T84" fmla="*/ 225 w 303"/>
                  <a:gd name="T85" fmla="*/ 236 h 321"/>
                  <a:gd name="T86" fmla="*/ 215 w 303"/>
                  <a:gd name="T87" fmla="*/ 244 h 321"/>
                  <a:gd name="T88" fmla="*/ 185 w 303"/>
                  <a:gd name="T89" fmla="*/ 258 h 321"/>
                  <a:gd name="T90" fmla="*/ 140 w 303"/>
                  <a:gd name="T91" fmla="*/ 264 h 321"/>
                  <a:gd name="T92" fmla="*/ 96 w 303"/>
                  <a:gd name="T93" fmla="*/ 252 h 321"/>
                  <a:gd name="T94" fmla="*/ 68 w 303"/>
                  <a:gd name="T95" fmla="*/ 234 h 321"/>
                  <a:gd name="T96" fmla="*/ 60 w 303"/>
                  <a:gd name="T97" fmla="*/ 224 h 321"/>
                  <a:gd name="T98" fmla="*/ 46 w 303"/>
                  <a:gd name="T99" fmla="*/ 206 h 321"/>
                  <a:gd name="T100" fmla="*/ 32 w 303"/>
                  <a:gd name="T101" fmla="*/ 162 h 321"/>
                  <a:gd name="T102" fmla="*/ 34 w 303"/>
                  <a:gd name="T103" fmla="*/ 118 h 321"/>
                  <a:gd name="T104" fmla="*/ 54 w 303"/>
                  <a:gd name="T105" fmla="*/ 78 h 321"/>
                  <a:gd name="T106" fmla="*/ 70 w 303"/>
                  <a:gd name="T107" fmla="*/ 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321">
                    <a:moveTo>
                      <a:pt x="36" y="246"/>
                    </a:moveTo>
                    <a:lnTo>
                      <a:pt x="36" y="246"/>
                    </a:lnTo>
                    <a:lnTo>
                      <a:pt x="46" y="256"/>
                    </a:lnTo>
                    <a:lnTo>
                      <a:pt x="56" y="264"/>
                    </a:lnTo>
                    <a:lnTo>
                      <a:pt x="66" y="272"/>
                    </a:lnTo>
                    <a:lnTo>
                      <a:pt x="78" y="278"/>
                    </a:lnTo>
                    <a:lnTo>
                      <a:pt x="102" y="288"/>
                    </a:lnTo>
                    <a:lnTo>
                      <a:pt x="126" y="294"/>
                    </a:lnTo>
                    <a:lnTo>
                      <a:pt x="152" y="296"/>
                    </a:lnTo>
                    <a:lnTo>
                      <a:pt x="179" y="292"/>
                    </a:lnTo>
                    <a:lnTo>
                      <a:pt x="203" y="284"/>
                    </a:lnTo>
                    <a:lnTo>
                      <a:pt x="215" y="278"/>
                    </a:lnTo>
                    <a:lnTo>
                      <a:pt x="227" y="272"/>
                    </a:lnTo>
                    <a:lnTo>
                      <a:pt x="269" y="321"/>
                    </a:lnTo>
                    <a:lnTo>
                      <a:pt x="303" y="292"/>
                    </a:lnTo>
                    <a:lnTo>
                      <a:pt x="259" y="244"/>
                    </a:lnTo>
                    <a:lnTo>
                      <a:pt x="259" y="244"/>
                    </a:lnTo>
                    <a:lnTo>
                      <a:pt x="267" y="234"/>
                    </a:lnTo>
                    <a:lnTo>
                      <a:pt x="275" y="222"/>
                    </a:lnTo>
                    <a:lnTo>
                      <a:pt x="287" y="198"/>
                    </a:lnTo>
                    <a:lnTo>
                      <a:pt x="293" y="174"/>
                    </a:lnTo>
                    <a:lnTo>
                      <a:pt x="295" y="148"/>
                    </a:lnTo>
                    <a:lnTo>
                      <a:pt x="293" y="122"/>
                    </a:lnTo>
                    <a:lnTo>
                      <a:pt x="285" y="96"/>
                    </a:lnTo>
                    <a:lnTo>
                      <a:pt x="281" y="84"/>
                    </a:lnTo>
                    <a:lnTo>
                      <a:pt x="275" y="74"/>
                    </a:lnTo>
                    <a:lnTo>
                      <a:pt x="267" y="62"/>
                    </a:lnTo>
                    <a:lnTo>
                      <a:pt x="259" y="52"/>
                    </a:lnTo>
                    <a:lnTo>
                      <a:pt x="259" y="52"/>
                    </a:lnTo>
                    <a:lnTo>
                      <a:pt x="247" y="40"/>
                    </a:lnTo>
                    <a:lnTo>
                      <a:pt x="237" y="30"/>
                    </a:lnTo>
                    <a:lnTo>
                      <a:pt x="225" y="22"/>
                    </a:lnTo>
                    <a:lnTo>
                      <a:pt x="211" y="16"/>
                    </a:lnTo>
                    <a:lnTo>
                      <a:pt x="199" y="10"/>
                    </a:lnTo>
                    <a:lnTo>
                      <a:pt x="185" y="6"/>
                    </a:lnTo>
                    <a:lnTo>
                      <a:pt x="170" y="2"/>
                    </a:lnTo>
                    <a:lnTo>
                      <a:pt x="156" y="2"/>
                    </a:lnTo>
                    <a:lnTo>
                      <a:pt x="142" y="0"/>
                    </a:lnTo>
                    <a:lnTo>
                      <a:pt x="128" y="2"/>
                    </a:lnTo>
                    <a:lnTo>
                      <a:pt x="114" y="4"/>
                    </a:lnTo>
                    <a:lnTo>
                      <a:pt x="100" y="8"/>
                    </a:lnTo>
                    <a:lnTo>
                      <a:pt x="86" y="14"/>
                    </a:lnTo>
                    <a:lnTo>
                      <a:pt x="74" y="20"/>
                    </a:lnTo>
                    <a:lnTo>
                      <a:pt x="62" y="28"/>
                    </a:lnTo>
                    <a:lnTo>
                      <a:pt x="50" y="38"/>
                    </a:lnTo>
                    <a:lnTo>
                      <a:pt x="50" y="38"/>
                    </a:lnTo>
                    <a:lnTo>
                      <a:pt x="38" y="48"/>
                    </a:lnTo>
                    <a:lnTo>
                      <a:pt x="30" y="60"/>
                    </a:lnTo>
                    <a:lnTo>
                      <a:pt x="22" y="72"/>
                    </a:lnTo>
                    <a:lnTo>
                      <a:pt x="14" y="84"/>
                    </a:lnTo>
                    <a:lnTo>
                      <a:pt x="8" y="98"/>
                    </a:lnTo>
                    <a:lnTo>
                      <a:pt x="4" y="110"/>
                    </a:lnTo>
                    <a:lnTo>
                      <a:pt x="2" y="124"/>
                    </a:lnTo>
                    <a:lnTo>
                      <a:pt x="0" y="138"/>
                    </a:lnTo>
                    <a:lnTo>
                      <a:pt x="0" y="152"/>
                    </a:lnTo>
                    <a:lnTo>
                      <a:pt x="0" y="166"/>
                    </a:lnTo>
                    <a:lnTo>
                      <a:pt x="4" y="180"/>
                    </a:lnTo>
                    <a:lnTo>
                      <a:pt x="6" y="194"/>
                    </a:lnTo>
                    <a:lnTo>
                      <a:pt x="12" y="208"/>
                    </a:lnTo>
                    <a:lnTo>
                      <a:pt x="18" y="220"/>
                    </a:lnTo>
                    <a:lnTo>
                      <a:pt x="26" y="234"/>
                    </a:lnTo>
                    <a:lnTo>
                      <a:pt x="36" y="246"/>
                    </a:lnTo>
                    <a:lnTo>
                      <a:pt x="36" y="246"/>
                    </a:lnTo>
                    <a:close/>
                    <a:moveTo>
                      <a:pt x="70" y="60"/>
                    </a:moveTo>
                    <a:lnTo>
                      <a:pt x="70" y="60"/>
                    </a:lnTo>
                    <a:lnTo>
                      <a:pt x="80" y="54"/>
                    </a:lnTo>
                    <a:lnTo>
                      <a:pt x="90" y="46"/>
                    </a:lnTo>
                    <a:lnTo>
                      <a:pt x="110" y="38"/>
                    </a:lnTo>
                    <a:lnTo>
                      <a:pt x="132" y="32"/>
                    </a:lnTo>
                    <a:lnTo>
                      <a:pt x="154" y="32"/>
                    </a:lnTo>
                    <a:lnTo>
                      <a:pt x="177" y="36"/>
                    </a:lnTo>
                    <a:lnTo>
                      <a:pt x="199" y="44"/>
                    </a:lnTo>
                    <a:lnTo>
                      <a:pt x="217" y="56"/>
                    </a:lnTo>
                    <a:lnTo>
                      <a:pt x="227" y="62"/>
                    </a:lnTo>
                    <a:lnTo>
                      <a:pt x="235" y="72"/>
                    </a:lnTo>
                    <a:lnTo>
                      <a:pt x="235" y="72"/>
                    </a:lnTo>
                    <a:lnTo>
                      <a:pt x="243" y="80"/>
                    </a:lnTo>
                    <a:lnTo>
                      <a:pt x="249" y="90"/>
                    </a:lnTo>
                    <a:lnTo>
                      <a:pt x="259" y="112"/>
                    </a:lnTo>
                    <a:lnTo>
                      <a:pt x="263" y="134"/>
                    </a:lnTo>
                    <a:lnTo>
                      <a:pt x="263" y="156"/>
                    </a:lnTo>
                    <a:lnTo>
                      <a:pt x="261" y="178"/>
                    </a:lnTo>
                    <a:lnTo>
                      <a:pt x="253" y="198"/>
                    </a:lnTo>
                    <a:lnTo>
                      <a:pt x="241" y="218"/>
                    </a:lnTo>
                    <a:lnTo>
                      <a:pt x="233" y="228"/>
                    </a:lnTo>
                    <a:lnTo>
                      <a:pt x="225" y="236"/>
                    </a:lnTo>
                    <a:lnTo>
                      <a:pt x="225" y="236"/>
                    </a:lnTo>
                    <a:lnTo>
                      <a:pt x="215" y="244"/>
                    </a:lnTo>
                    <a:lnTo>
                      <a:pt x="205" y="250"/>
                    </a:lnTo>
                    <a:lnTo>
                      <a:pt x="185" y="258"/>
                    </a:lnTo>
                    <a:lnTo>
                      <a:pt x="162" y="264"/>
                    </a:lnTo>
                    <a:lnTo>
                      <a:pt x="140" y="264"/>
                    </a:lnTo>
                    <a:lnTo>
                      <a:pt x="116" y="260"/>
                    </a:lnTo>
                    <a:lnTo>
                      <a:pt x="96" y="252"/>
                    </a:lnTo>
                    <a:lnTo>
                      <a:pt x="76" y="240"/>
                    </a:lnTo>
                    <a:lnTo>
                      <a:pt x="68" y="234"/>
                    </a:lnTo>
                    <a:lnTo>
                      <a:pt x="60" y="224"/>
                    </a:lnTo>
                    <a:lnTo>
                      <a:pt x="60" y="224"/>
                    </a:lnTo>
                    <a:lnTo>
                      <a:pt x="52" y="216"/>
                    </a:lnTo>
                    <a:lnTo>
                      <a:pt x="46" y="206"/>
                    </a:lnTo>
                    <a:lnTo>
                      <a:pt x="36" y="184"/>
                    </a:lnTo>
                    <a:lnTo>
                      <a:pt x="32" y="162"/>
                    </a:lnTo>
                    <a:lnTo>
                      <a:pt x="30" y="140"/>
                    </a:lnTo>
                    <a:lnTo>
                      <a:pt x="34" y="118"/>
                    </a:lnTo>
                    <a:lnTo>
                      <a:pt x="42" y="98"/>
                    </a:lnTo>
                    <a:lnTo>
                      <a:pt x="54" y="78"/>
                    </a:lnTo>
                    <a:lnTo>
                      <a:pt x="62" y="68"/>
                    </a:lnTo>
                    <a:lnTo>
                      <a:pt x="70" y="60"/>
                    </a:lnTo>
                    <a:lnTo>
                      <a:pt x="7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0" name="Freeform 48"/>
              <p:cNvSpPr/>
              <p:nvPr/>
            </p:nvSpPr>
            <p:spPr bwMode="auto">
              <a:xfrm>
                <a:off x="7404100" y="2746375"/>
                <a:ext cx="66675" cy="66675"/>
              </a:xfrm>
              <a:custGeom>
                <a:avLst/>
                <a:gdLst>
                  <a:gd name="T0" fmla="*/ 20 w 42"/>
                  <a:gd name="T1" fmla="*/ 42 h 42"/>
                  <a:gd name="T2" fmla="*/ 20 w 42"/>
                  <a:gd name="T3" fmla="*/ 42 h 42"/>
                  <a:gd name="T4" fmla="*/ 28 w 42"/>
                  <a:gd name="T5" fmla="*/ 40 h 42"/>
                  <a:gd name="T6" fmla="*/ 36 w 42"/>
                  <a:gd name="T7" fmla="*/ 36 h 42"/>
                  <a:gd name="T8" fmla="*/ 40 w 42"/>
                  <a:gd name="T9" fmla="*/ 30 h 42"/>
                  <a:gd name="T10" fmla="*/ 42 w 42"/>
                  <a:gd name="T11" fmla="*/ 20 h 42"/>
                  <a:gd name="T12" fmla="*/ 42 w 42"/>
                  <a:gd name="T13" fmla="*/ 20 h 42"/>
                  <a:gd name="T14" fmla="*/ 40 w 42"/>
                  <a:gd name="T15" fmla="*/ 12 h 42"/>
                  <a:gd name="T16" fmla="*/ 36 w 42"/>
                  <a:gd name="T17" fmla="*/ 6 h 42"/>
                  <a:gd name="T18" fmla="*/ 28 w 42"/>
                  <a:gd name="T19" fmla="*/ 2 h 42"/>
                  <a:gd name="T20" fmla="*/ 20 w 42"/>
                  <a:gd name="T21" fmla="*/ 0 h 42"/>
                  <a:gd name="T22" fmla="*/ 20 w 42"/>
                  <a:gd name="T23" fmla="*/ 0 h 42"/>
                  <a:gd name="T24" fmla="*/ 12 w 42"/>
                  <a:gd name="T25" fmla="*/ 2 h 42"/>
                  <a:gd name="T26" fmla="*/ 6 w 42"/>
                  <a:gd name="T27" fmla="*/ 6 h 42"/>
                  <a:gd name="T28" fmla="*/ 0 w 42"/>
                  <a:gd name="T29" fmla="*/ 12 h 42"/>
                  <a:gd name="T30" fmla="*/ 0 w 42"/>
                  <a:gd name="T31" fmla="*/ 20 h 42"/>
                  <a:gd name="T32" fmla="*/ 0 w 42"/>
                  <a:gd name="T33" fmla="*/ 20 h 42"/>
                  <a:gd name="T34" fmla="*/ 0 w 42"/>
                  <a:gd name="T35" fmla="*/ 30 h 42"/>
                  <a:gd name="T36" fmla="*/ 6 w 42"/>
                  <a:gd name="T37" fmla="*/ 36 h 42"/>
                  <a:gd name="T38" fmla="*/ 12 w 42"/>
                  <a:gd name="T39" fmla="*/ 40 h 42"/>
                  <a:gd name="T40" fmla="*/ 20 w 42"/>
                  <a:gd name="T41" fmla="*/ 42 h 42"/>
                  <a:gd name="T42" fmla="*/ 2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42"/>
                    </a:move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1" name="Freeform 49"/>
              <p:cNvSpPr/>
              <p:nvPr/>
            </p:nvSpPr>
            <p:spPr bwMode="auto">
              <a:xfrm>
                <a:off x="7543800" y="2841625"/>
                <a:ext cx="66675" cy="63500"/>
              </a:xfrm>
              <a:custGeom>
                <a:avLst/>
                <a:gdLst>
                  <a:gd name="T0" fmla="*/ 20 w 42"/>
                  <a:gd name="T1" fmla="*/ 40 h 40"/>
                  <a:gd name="T2" fmla="*/ 20 w 42"/>
                  <a:gd name="T3" fmla="*/ 40 h 40"/>
                  <a:gd name="T4" fmla="*/ 28 w 42"/>
                  <a:gd name="T5" fmla="*/ 40 h 40"/>
                  <a:gd name="T6" fmla="*/ 36 w 42"/>
                  <a:gd name="T7" fmla="*/ 34 h 40"/>
                  <a:gd name="T8" fmla="*/ 40 w 42"/>
                  <a:gd name="T9" fmla="*/ 28 h 40"/>
                  <a:gd name="T10" fmla="*/ 42 w 42"/>
                  <a:gd name="T11" fmla="*/ 20 h 40"/>
                  <a:gd name="T12" fmla="*/ 42 w 42"/>
                  <a:gd name="T13" fmla="*/ 20 h 40"/>
                  <a:gd name="T14" fmla="*/ 40 w 42"/>
                  <a:gd name="T15" fmla="*/ 12 h 40"/>
                  <a:gd name="T16" fmla="*/ 36 w 42"/>
                  <a:gd name="T17" fmla="*/ 6 h 40"/>
                  <a:gd name="T18" fmla="*/ 28 w 42"/>
                  <a:gd name="T19" fmla="*/ 2 h 40"/>
                  <a:gd name="T20" fmla="*/ 20 w 42"/>
                  <a:gd name="T21" fmla="*/ 0 h 40"/>
                  <a:gd name="T22" fmla="*/ 20 w 42"/>
                  <a:gd name="T23" fmla="*/ 0 h 40"/>
                  <a:gd name="T24" fmla="*/ 12 w 42"/>
                  <a:gd name="T25" fmla="*/ 2 h 40"/>
                  <a:gd name="T26" fmla="*/ 6 w 42"/>
                  <a:gd name="T27" fmla="*/ 6 h 40"/>
                  <a:gd name="T28" fmla="*/ 0 w 42"/>
                  <a:gd name="T29" fmla="*/ 12 h 40"/>
                  <a:gd name="T30" fmla="*/ 0 w 42"/>
                  <a:gd name="T31" fmla="*/ 20 h 40"/>
                  <a:gd name="T32" fmla="*/ 0 w 42"/>
                  <a:gd name="T33" fmla="*/ 20 h 40"/>
                  <a:gd name="T34" fmla="*/ 0 w 42"/>
                  <a:gd name="T35" fmla="*/ 28 h 40"/>
                  <a:gd name="T36" fmla="*/ 6 w 42"/>
                  <a:gd name="T37" fmla="*/ 34 h 40"/>
                  <a:gd name="T38" fmla="*/ 12 w 42"/>
                  <a:gd name="T39" fmla="*/ 40 h 40"/>
                  <a:gd name="T40" fmla="*/ 20 w 42"/>
                  <a:gd name="T41" fmla="*/ 40 h 40"/>
                  <a:gd name="T42" fmla="*/ 20 w 42"/>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40"/>
                    </a:moveTo>
                    <a:lnTo>
                      <a:pt x="20" y="40"/>
                    </a:lnTo>
                    <a:lnTo>
                      <a:pt x="28" y="40"/>
                    </a:lnTo>
                    <a:lnTo>
                      <a:pt x="36" y="34"/>
                    </a:lnTo>
                    <a:lnTo>
                      <a:pt x="40" y="28"/>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28"/>
                    </a:lnTo>
                    <a:lnTo>
                      <a:pt x="6" y="34"/>
                    </a:lnTo>
                    <a:lnTo>
                      <a:pt x="12" y="40"/>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2" name="Freeform 50"/>
              <p:cNvSpPr/>
              <p:nvPr/>
            </p:nvSpPr>
            <p:spPr bwMode="auto">
              <a:xfrm>
                <a:off x="7632700" y="2714625"/>
                <a:ext cx="142875" cy="139700"/>
              </a:xfrm>
              <a:custGeom>
                <a:avLst/>
                <a:gdLst>
                  <a:gd name="T0" fmla="*/ 44 w 90"/>
                  <a:gd name="T1" fmla="*/ 88 h 88"/>
                  <a:gd name="T2" fmla="*/ 44 w 90"/>
                  <a:gd name="T3" fmla="*/ 88 h 88"/>
                  <a:gd name="T4" fmla="*/ 54 w 90"/>
                  <a:gd name="T5" fmla="*/ 86 h 88"/>
                  <a:gd name="T6" fmla="*/ 62 w 90"/>
                  <a:gd name="T7" fmla="*/ 84 h 88"/>
                  <a:gd name="T8" fmla="*/ 70 w 90"/>
                  <a:gd name="T9" fmla="*/ 80 h 88"/>
                  <a:gd name="T10" fmla="*/ 76 w 90"/>
                  <a:gd name="T11" fmla="*/ 74 h 88"/>
                  <a:gd name="T12" fmla="*/ 82 w 90"/>
                  <a:gd name="T13" fmla="*/ 68 h 88"/>
                  <a:gd name="T14" fmla="*/ 86 w 90"/>
                  <a:gd name="T15" fmla="*/ 60 h 88"/>
                  <a:gd name="T16" fmla="*/ 88 w 90"/>
                  <a:gd name="T17" fmla="*/ 52 h 88"/>
                  <a:gd name="T18" fmla="*/ 90 w 90"/>
                  <a:gd name="T19" fmla="*/ 44 h 88"/>
                  <a:gd name="T20" fmla="*/ 90 w 90"/>
                  <a:gd name="T21" fmla="*/ 44 h 88"/>
                  <a:gd name="T22" fmla="*/ 88 w 90"/>
                  <a:gd name="T23" fmla="*/ 34 h 88"/>
                  <a:gd name="T24" fmla="*/ 86 w 90"/>
                  <a:gd name="T25" fmla="*/ 26 h 88"/>
                  <a:gd name="T26" fmla="*/ 82 w 90"/>
                  <a:gd name="T27" fmla="*/ 18 h 88"/>
                  <a:gd name="T28" fmla="*/ 76 w 90"/>
                  <a:gd name="T29" fmla="*/ 12 h 88"/>
                  <a:gd name="T30" fmla="*/ 70 w 90"/>
                  <a:gd name="T31" fmla="*/ 6 h 88"/>
                  <a:gd name="T32" fmla="*/ 62 w 90"/>
                  <a:gd name="T33" fmla="*/ 2 h 88"/>
                  <a:gd name="T34" fmla="*/ 54 w 90"/>
                  <a:gd name="T35" fmla="*/ 0 h 88"/>
                  <a:gd name="T36" fmla="*/ 44 w 90"/>
                  <a:gd name="T37" fmla="*/ 0 h 88"/>
                  <a:gd name="T38" fmla="*/ 44 w 90"/>
                  <a:gd name="T39" fmla="*/ 0 h 88"/>
                  <a:gd name="T40" fmla="*/ 36 w 90"/>
                  <a:gd name="T41" fmla="*/ 0 h 88"/>
                  <a:gd name="T42" fmla="*/ 28 w 90"/>
                  <a:gd name="T43" fmla="*/ 2 h 88"/>
                  <a:gd name="T44" fmla="*/ 20 w 90"/>
                  <a:gd name="T45" fmla="*/ 6 h 88"/>
                  <a:gd name="T46" fmla="*/ 14 w 90"/>
                  <a:gd name="T47" fmla="*/ 12 h 88"/>
                  <a:gd name="T48" fmla="*/ 8 w 90"/>
                  <a:gd name="T49" fmla="*/ 18 h 88"/>
                  <a:gd name="T50" fmla="*/ 4 w 90"/>
                  <a:gd name="T51" fmla="*/ 26 h 88"/>
                  <a:gd name="T52" fmla="*/ 0 w 90"/>
                  <a:gd name="T53" fmla="*/ 34 h 88"/>
                  <a:gd name="T54" fmla="*/ 0 w 90"/>
                  <a:gd name="T55" fmla="*/ 44 h 88"/>
                  <a:gd name="T56" fmla="*/ 0 w 90"/>
                  <a:gd name="T57" fmla="*/ 44 h 88"/>
                  <a:gd name="T58" fmla="*/ 0 w 90"/>
                  <a:gd name="T59" fmla="*/ 52 h 88"/>
                  <a:gd name="T60" fmla="*/ 4 w 90"/>
                  <a:gd name="T61" fmla="*/ 60 h 88"/>
                  <a:gd name="T62" fmla="*/ 8 w 90"/>
                  <a:gd name="T63" fmla="*/ 68 h 88"/>
                  <a:gd name="T64" fmla="*/ 14 w 90"/>
                  <a:gd name="T65" fmla="*/ 74 h 88"/>
                  <a:gd name="T66" fmla="*/ 20 w 90"/>
                  <a:gd name="T67" fmla="*/ 80 h 88"/>
                  <a:gd name="T68" fmla="*/ 28 w 90"/>
                  <a:gd name="T69" fmla="*/ 84 h 88"/>
                  <a:gd name="T70" fmla="*/ 36 w 90"/>
                  <a:gd name="T71" fmla="*/ 86 h 88"/>
                  <a:gd name="T72" fmla="*/ 44 w 90"/>
                  <a:gd name="T73" fmla="*/ 88 h 88"/>
                  <a:gd name="T74" fmla="*/ 44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4" y="88"/>
                    </a:moveTo>
                    <a:lnTo>
                      <a:pt x="44" y="88"/>
                    </a:lnTo>
                    <a:lnTo>
                      <a:pt x="54" y="86"/>
                    </a:lnTo>
                    <a:lnTo>
                      <a:pt x="62" y="84"/>
                    </a:lnTo>
                    <a:lnTo>
                      <a:pt x="70" y="80"/>
                    </a:lnTo>
                    <a:lnTo>
                      <a:pt x="76" y="74"/>
                    </a:lnTo>
                    <a:lnTo>
                      <a:pt x="82" y="68"/>
                    </a:lnTo>
                    <a:lnTo>
                      <a:pt x="86" y="60"/>
                    </a:lnTo>
                    <a:lnTo>
                      <a:pt x="88" y="52"/>
                    </a:lnTo>
                    <a:lnTo>
                      <a:pt x="90" y="44"/>
                    </a:lnTo>
                    <a:lnTo>
                      <a:pt x="90" y="44"/>
                    </a:lnTo>
                    <a:lnTo>
                      <a:pt x="88" y="34"/>
                    </a:lnTo>
                    <a:lnTo>
                      <a:pt x="86" y="26"/>
                    </a:lnTo>
                    <a:lnTo>
                      <a:pt x="82" y="18"/>
                    </a:lnTo>
                    <a:lnTo>
                      <a:pt x="76" y="12"/>
                    </a:lnTo>
                    <a:lnTo>
                      <a:pt x="70" y="6"/>
                    </a:lnTo>
                    <a:lnTo>
                      <a:pt x="62" y="2"/>
                    </a:lnTo>
                    <a:lnTo>
                      <a:pt x="54" y="0"/>
                    </a:lnTo>
                    <a:lnTo>
                      <a:pt x="44" y="0"/>
                    </a:lnTo>
                    <a:lnTo>
                      <a:pt x="44" y="0"/>
                    </a:lnTo>
                    <a:lnTo>
                      <a:pt x="36" y="0"/>
                    </a:lnTo>
                    <a:lnTo>
                      <a:pt x="28" y="2"/>
                    </a:lnTo>
                    <a:lnTo>
                      <a:pt x="20" y="6"/>
                    </a:lnTo>
                    <a:lnTo>
                      <a:pt x="14" y="12"/>
                    </a:lnTo>
                    <a:lnTo>
                      <a:pt x="8" y="18"/>
                    </a:lnTo>
                    <a:lnTo>
                      <a:pt x="4" y="26"/>
                    </a:lnTo>
                    <a:lnTo>
                      <a:pt x="0" y="34"/>
                    </a:lnTo>
                    <a:lnTo>
                      <a:pt x="0" y="44"/>
                    </a:lnTo>
                    <a:lnTo>
                      <a:pt x="0" y="44"/>
                    </a:lnTo>
                    <a:lnTo>
                      <a:pt x="0" y="52"/>
                    </a:lnTo>
                    <a:lnTo>
                      <a:pt x="4" y="60"/>
                    </a:lnTo>
                    <a:lnTo>
                      <a:pt x="8" y="68"/>
                    </a:lnTo>
                    <a:lnTo>
                      <a:pt x="14" y="74"/>
                    </a:lnTo>
                    <a:lnTo>
                      <a:pt x="20" y="80"/>
                    </a:lnTo>
                    <a:lnTo>
                      <a:pt x="28" y="84"/>
                    </a:lnTo>
                    <a:lnTo>
                      <a:pt x="36" y="86"/>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3" name="Freeform 51"/>
              <p:cNvSpPr/>
              <p:nvPr/>
            </p:nvSpPr>
            <p:spPr bwMode="auto">
              <a:xfrm>
                <a:off x="7823200" y="2838450"/>
                <a:ext cx="68263" cy="63500"/>
              </a:xfrm>
              <a:custGeom>
                <a:avLst/>
                <a:gdLst>
                  <a:gd name="T0" fmla="*/ 20 w 43"/>
                  <a:gd name="T1" fmla="*/ 40 h 40"/>
                  <a:gd name="T2" fmla="*/ 20 w 43"/>
                  <a:gd name="T3" fmla="*/ 40 h 40"/>
                  <a:gd name="T4" fmla="*/ 29 w 43"/>
                  <a:gd name="T5" fmla="*/ 38 h 40"/>
                  <a:gd name="T6" fmla="*/ 37 w 43"/>
                  <a:gd name="T7" fmla="*/ 34 h 40"/>
                  <a:gd name="T8" fmla="*/ 41 w 43"/>
                  <a:gd name="T9" fmla="*/ 28 h 40"/>
                  <a:gd name="T10" fmla="*/ 43 w 43"/>
                  <a:gd name="T11" fmla="*/ 20 h 40"/>
                  <a:gd name="T12" fmla="*/ 43 w 43"/>
                  <a:gd name="T13" fmla="*/ 20 h 40"/>
                  <a:gd name="T14" fmla="*/ 41 w 43"/>
                  <a:gd name="T15" fmla="*/ 12 h 40"/>
                  <a:gd name="T16" fmla="*/ 37 w 43"/>
                  <a:gd name="T17" fmla="*/ 6 h 40"/>
                  <a:gd name="T18" fmla="*/ 29 w 43"/>
                  <a:gd name="T19" fmla="*/ 2 h 40"/>
                  <a:gd name="T20" fmla="*/ 20 w 43"/>
                  <a:gd name="T21" fmla="*/ 0 h 40"/>
                  <a:gd name="T22" fmla="*/ 20 w 43"/>
                  <a:gd name="T23" fmla="*/ 0 h 40"/>
                  <a:gd name="T24" fmla="*/ 12 w 43"/>
                  <a:gd name="T25" fmla="*/ 2 h 40"/>
                  <a:gd name="T26" fmla="*/ 6 w 43"/>
                  <a:gd name="T27" fmla="*/ 6 h 40"/>
                  <a:gd name="T28" fmla="*/ 2 w 43"/>
                  <a:gd name="T29" fmla="*/ 12 h 40"/>
                  <a:gd name="T30" fmla="*/ 0 w 43"/>
                  <a:gd name="T31" fmla="*/ 20 h 40"/>
                  <a:gd name="T32" fmla="*/ 0 w 43"/>
                  <a:gd name="T33" fmla="*/ 20 h 40"/>
                  <a:gd name="T34" fmla="*/ 2 w 43"/>
                  <a:gd name="T35" fmla="*/ 28 h 40"/>
                  <a:gd name="T36" fmla="*/ 6 w 43"/>
                  <a:gd name="T37" fmla="*/ 34 h 40"/>
                  <a:gd name="T38" fmla="*/ 12 w 43"/>
                  <a:gd name="T39" fmla="*/ 38 h 40"/>
                  <a:gd name="T40" fmla="*/ 20 w 43"/>
                  <a:gd name="T41" fmla="*/ 40 h 40"/>
                  <a:gd name="T42" fmla="*/ 20 w 43"/>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20" y="40"/>
                    </a:moveTo>
                    <a:lnTo>
                      <a:pt x="20" y="40"/>
                    </a:lnTo>
                    <a:lnTo>
                      <a:pt x="29" y="38"/>
                    </a:lnTo>
                    <a:lnTo>
                      <a:pt x="37" y="34"/>
                    </a:lnTo>
                    <a:lnTo>
                      <a:pt x="41" y="28"/>
                    </a:lnTo>
                    <a:lnTo>
                      <a:pt x="43" y="20"/>
                    </a:lnTo>
                    <a:lnTo>
                      <a:pt x="43" y="20"/>
                    </a:lnTo>
                    <a:lnTo>
                      <a:pt x="41" y="12"/>
                    </a:lnTo>
                    <a:lnTo>
                      <a:pt x="37" y="6"/>
                    </a:lnTo>
                    <a:lnTo>
                      <a:pt x="29" y="2"/>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grpSp>
        <p:sp>
          <p:nvSpPr>
            <p:cNvPr id="26" name="椭圆 25"/>
            <p:cNvSpPr/>
            <p:nvPr/>
          </p:nvSpPr>
          <p:spPr>
            <a:xfrm>
              <a:off x="4438390" y="2322536"/>
              <a:ext cx="3315222" cy="3315220"/>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1"/>
                </a:solidFill>
                <a:latin typeface="Times New Roman" panose="02020603050405020304" pitchFamily="18" charset="0"/>
                <a:cs typeface="+mn-ea"/>
                <a:sym typeface="+mn-lt"/>
              </a:endParaRPr>
            </a:p>
          </p:txBody>
        </p:sp>
      </p:grpSp>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908787" y="1165890"/>
            <a:ext cx="7654570" cy="584775"/>
          </a:xfrm>
          <a:prstGeom prst="rect">
            <a:avLst/>
          </a:prstGeom>
          <a:noFill/>
          <a:ln>
            <a:solidFill>
              <a:schemeClr val="accent1"/>
            </a:solidFill>
          </a:ln>
        </p:spPr>
        <p:txBody>
          <a:bodyPr wrap="square" rtlCol="0">
            <a:spAutoFit/>
          </a:bodyPr>
          <a:lstStyle/>
          <a:p>
            <a:pPr marL="228600" indent="-228600">
              <a:buAutoNum type="alphaUcPeriod"/>
            </a:pPr>
            <a:r>
              <a:rPr lang="en-US" altLang="zh-CN" sz="1600" b="1" dirty="0">
                <a:solidFill>
                  <a:srgbClr val="00749F"/>
                </a:solidFill>
                <a:latin typeface="Times New Roman" panose="02020603050405020304" pitchFamily="18" charset="0"/>
                <a:cs typeface="+mn-ea"/>
                <a:sym typeface="+mn-lt"/>
              </a:rPr>
              <a:t>Narrative Writing             	B. Descriptive Writing </a:t>
            </a:r>
          </a:p>
          <a:p>
            <a:r>
              <a:rPr lang="en-US" altLang="zh-CN" sz="1600" b="1" dirty="0" smtClean="0">
                <a:solidFill>
                  <a:srgbClr val="00749F"/>
                </a:solidFill>
                <a:latin typeface="Times New Roman" panose="02020603050405020304" pitchFamily="18" charset="0"/>
                <a:cs typeface="+mn-ea"/>
                <a:sym typeface="+mn-lt"/>
              </a:rPr>
              <a:t>C. </a:t>
            </a:r>
            <a:r>
              <a:rPr lang="en-US" altLang="zh-CN" sz="1600" b="1" dirty="0" smtClean="0">
                <a:solidFill>
                  <a:srgbClr val="00749F"/>
                </a:solidFill>
                <a:latin typeface="Times New Roman" panose="02020603050405020304" pitchFamily="18" charset="0"/>
                <a:cs typeface="+mn-ea"/>
                <a:sym typeface="+mn-lt"/>
              </a:rPr>
              <a:t>Expository </a:t>
            </a:r>
            <a:r>
              <a:rPr lang="en-US" altLang="zh-CN" sz="1600" b="1" dirty="0">
                <a:solidFill>
                  <a:srgbClr val="00749F"/>
                </a:solidFill>
                <a:latin typeface="Times New Roman" panose="02020603050405020304" pitchFamily="18" charset="0"/>
                <a:cs typeface="+mn-ea"/>
                <a:sym typeface="+mn-lt"/>
              </a:rPr>
              <a:t>Writing     	D. Argumentative Writing</a:t>
            </a:r>
            <a:endParaRPr lang="zh-CN" altLang="en-US" sz="1600" b="1" dirty="0">
              <a:solidFill>
                <a:srgbClr val="00749F"/>
              </a:solidFill>
              <a:latin typeface="Times New Roman" panose="02020603050405020304" pitchFamily="18" charset="0"/>
              <a:cs typeface="+mn-ea"/>
              <a:sym typeface="+mn-lt"/>
            </a:endParaRPr>
          </a:p>
        </p:txBody>
      </p:sp>
      <p:sp>
        <p:nvSpPr>
          <p:cNvPr id="4" name="文本框 3"/>
          <p:cNvSpPr txBox="1"/>
          <p:nvPr/>
        </p:nvSpPr>
        <p:spPr>
          <a:xfrm>
            <a:off x="751185" y="2067534"/>
            <a:ext cx="8223637" cy="3333220"/>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2) This was my first time in the mountains, so I was turning my head in all directions. Unfortunately, the weather was foggy most of the time, and the higher we got into the mountains, the worse the visibility was. Even despite this fact, I still enjoyed the hike—I felt like I was Bear Grylls, whose show I used to watch with excitement: in the wild, with food and water in my backpack, carrying a flashlight and a knife. On the first day, we were making our way along the foothills; but the next day, we started to climb on one of the peaks. Though it was not that steep and high, I was still excited. I regularly hastened, and because of that I ran out of energy long before we got to the top; David, on the other hand, was well-paced. </a:t>
            </a:r>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noChangeAspect="1"/>
          </p:cNvGrpSpPr>
          <p:nvPr/>
        </p:nvGrpSpPr>
        <p:grpSpPr>
          <a:xfrm>
            <a:off x="9355650" y="1210543"/>
            <a:ext cx="2499751" cy="2499749"/>
            <a:chOff x="4438390" y="2322536"/>
            <a:chExt cx="3315222" cy="3315220"/>
          </a:xfrm>
        </p:grpSpPr>
        <p:grpSp>
          <p:nvGrpSpPr>
            <p:cNvPr id="25" name="组合 24"/>
            <p:cNvGrpSpPr/>
            <p:nvPr/>
          </p:nvGrpSpPr>
          <p:grpSpPr>
            <a:xfrm>
              <a:off x="5448513" y="2862679"/>
              <a:ext cx="1569788" cy="1899556"/>
              <a:chOff x="7153275" y="2714625"/>
              <a:chExt cx="1103313" cy="1335088"/>
            </a:xfrm>
            <a:solidFill>
              <a:schemeClr val="accent1"/>
            </a:solidFill>
          </p:grpSpPr>
          <p:sp>
            <p:nvSpPr>
              <p:cNvPr id="27" name="Freeform 45"/>
              <p:cNvSpPr/>
              <p:nvPr/>
            </p:nvSpPr>
            <p:spPr bwMode="auto">
              <a:xfrm>
                <a:off x="8021638" y="3400425"/>
                <a:ext cx="234950" cy="252413"/>
              </a:xfrm>
              <a:custGeom>
                <a:avLst/>
                <a:gdLst>
                  <a:gd name="T0" fmla="*/ 140 w 148"/>
                  <a:gd name="T1" fmla="*/ 97 h 159"/>
                  <a:gd name="T2" fmla="*/ 50 w 148"/>
                  <a:gd name="T3" fmla="*/ 0 h 159"/>
                  <a:gd name="T4" fmla="*/ 0 w 148"/>
                  <a:gd name="T5" fmla="*/ 45 h 159"/>
                  <a:gd name="T6" fmla="*/ 84 w 148"/>
                  <a:gd name="T7" fmla="*/ 147 h 159"/>
                  <a:gd name="T8" fmla="*/ 84 w 148"/>
                  <a:gd name="T9" fmla="*/ 147 h 159"/>
                  <a:gd name="T10" fmla="*/ 88 w 148"/>
                  <a:gd name="T11" fmla="*/ 153 h 159"/>
                  <a:gd name="T12" fmla="*/ 94 w 148"/>
                  <a:gd name="T13" fmla="*/ 155 h 159"/>
                  <a:gd name="T14" fmla="*/ 106 w 148"/>
                  <a:gd name="T15" fmla="*/ 159 h 159"/>
                  <a:gd name="T16" fmla="*/ 118 w 148"/>
                  <a:gd name="T17" fmla="*/ 157 h 159"/>
                  <a:gd name="T18" fmla="*/ 124 w 148"/>
                  <a:gd name="T19" fmla="*/ 155 h 159"/>
                  <a:gd name="T20" fmla="*/ 128 w 148"/>
                  <a:gd name="T21" fmla="*/ 151 h 159"/>
                  <a:gd name="T22" fmla="*/ 138 w 148"/>
                  <a:gd name="T23" fmla="*/ 143 h 159"/>
                  <a:gd name="T24" fmla="*/ 138 w 148"/>
                  <a:gd name="T25" fmla="*/ 143 h 159"/>
                  <a:gd name="T26" fmla="*/ 142 w 148"/>
                  <a:gd name="T27" fmla="*/ 137 h 159"/>
                  <a:gd name="T28" fmla="*/ 146 w 148"/>
                  <a:gd name="T29" fmla="*/ 133 h 159"/>
                  <a:gd name="T30" fmla="*/ 148 w 148"/>
                  <a:gd name="T31" fmla="*/ 121 h 159"/>
                  <a:gd name="T32" fmla="*/ 146 w 148"/>
                  <a:gd name="T33" fmla="*/ 109 h 159"/>
                  <a:gd name="T34" fmla="*/ 144 w 148"/>
                  <a:gd name="T35" fmla="*/ 103 h 159"/>
                  <a:gd name="T36" fmla="*/ 140 w 148"/>
                  <a:gd name="T37" fmla="*/ 97 h 159"/>
                  <a:gd name="T38" fmla="*/ 140 w 148"/>
                  <a:gd name="T3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59">
                    <a:moveTo>
                      <a:pt x="140" y="97"/>
                    </a:moveTo>
                    <a:lnTo>
                      <a:pt x="50" y="0"/>
                    </a:lnTo>
                    <a:lnTo>
                      <a:pt x="0" y="45"/>
                    </a:lnTo>
                    <a:lnTo>
                      <a:pt x="84" y="147"/>
                    </a:lnTo>
                    <a:lnTo>
                      <a:pt x="84" y="147"/>
                    </a:lnTo>
                    <a:lnTo>
                      <a:pt x="88" y="153"/>
                    </a:lnTo>
                    <a:lnTo>
                      <a:pt x="94" y="155"/>
                    </a:lnTo>
                    <a:lnTo>
                      <a:pt x="106" y="159"/>
                    </a:lnTo>
                    <a:lnTo>
                      <a:pt x="118" y="157"/>
                    </a:lnTo>
                    <a:lnTo>
                      <a:pt x="124" y="155"/>
                    </a:lnTo>
                    <a:lnTo>
                      <a:pt x="128" y="151"/>
                    </a:lnTo>
                    <a:lnTo>
                      <a:pt x="138" y="143"/>
                    </a:lnTo>
                    <a:lnTo>
                      <a:pt x="138" y="143"/>
                    </a:lnTo>
                    <a:lnTo>
                      <a:pt x="142" y="137"/>
                    </a:lnTo>
                    <a:lnTo>
                      <a:pt x="146" y="133"/>
                    </a:lnTo>
                    <a:lnTo>
                      <a:pt x="148" y="121"/>
                    </a:lnTo>
                    <a:lnTo>
                      <a:pt x="146" y="109"/>
                    </a:lnTo>
                    <a:lnTo>
                      <a:pt x="144" y="103"/>
                    </a:lnTo>
                    <a:lnTo>
                      <a:pt x="140" y="97"/>
                    </a:lnTo>
                    <a:lnTo>
                      <a:pt x="140" y="9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8" name="Freeform 46"/>
              <p:cNvSpPr>
                <a:spLocks noEditPoints="1"/>
              </p:cNvSpPr>
              <p:nvPr/>
            </p:nvSpPr>
            <p:spPr bwMode="auto">
              <a:xfrm>
                <a:off x="7153275" y="2971800"/>
                <a:ext cx="862013" cy="1077913"/>
              </a:xfrm>
              <a:custGeom>
                <a:avLst/>
                <a:gdLst>
                  <a:gd name="T0" fmla="*/ 374 w 543"/>
                  <a:gd name="T1" fmla="*/ 278 h 679"/>
                  <a:gd name="T2" fmla="*/ 172 w 543"/>
                  <a:gd name="T3" fmla="*/ 90 h 679"/>
                  <a:gd name="T4" fmla="*/ 272 w 543"/>
                  <a:gd name="T5" fmla="*/ 42 h 679"/>
                  <a:gd name="T6" fmla="*/ 138 w 543"/>
                  <a:gd name="T7" fmla="*/ 0 h 679"/>
                  <a:gd name="T8" fmla="*/ 110 w 543"/>
                  <a:gd name="T9" fmla="*/ 12 h 679"/>
                  <a:gd name="T10" fmla="*/ 98 w 543"/>
                  <a:gd name="T11" fmla="*/ 38 h 679"/>
                  <a:gd name="T12" fmla="*/ 112 w 543"/>
                  <a:gd name="T13" fmla="*/ 68 h 679"/>
                  <a:gd name="T14" fmla="*/ 0 w 543"/>
                  <a:gd name="T15" fmla="*/ 613 h 679"/>
                  <a:gd name="T16" fmla="*/ 20 w 543"/>
                  <a:gd name="T17" fmla="*/ 655 h 679"/>
                  <a:gd name="T18" fmla="*/ 68 w 543"/>
                  <a:gd name="T19" fmla="*/ 677 h 679"/>
                  <a:gd name="T20" fmla="*/ 457 w 543"/>
                  <a:gd name="T21" fmla="*/ 679 h 679"/>
                  <a:gd name="T22" fmla="*/ 505 w 543"/>
                  <a:gd name="T23" fmla="*/ 667 h 679"/>
                  <a:gd name="T24" fmla="*/ 541 w 543"/>
                  <a:gd name="T25" fmla="*/ 627 h 679"/>
                  <a:gd name="T26" fmla="*/ 420 w 543"/>
                  <a:gd name="T27" fmla="*/ 284 h 679"/>
                  <a:gd name="T28" fmla="*/ 142 w 543"/>
                  <a:gd name="T29" fmla="*/ 549 h 679"/>
                  <a:gd name="T30" fmla="*/ 128 w 543"/>
                  <a:gd name="T31" fmla="*/ 531 h 679"/>
                  <a:gd name="T32" fmla="*/ 150 w 543"/>
                  <a:gd name="T33" fmla="*/ 511 h 679"/>
                  <a:gd name="T34" fmla="*/ 170 w 543"/>
                  <a:gd name="T35" fmla="*/ 523 h 679"/>
                  <a:gd name="T36" fmla="*/ 164 w 543"/>
                  <a:gd name="T37" fmla="*/ 545 h 679"/>
                  <a:gd name="T38" fmla="*/ 238 w 543"/>
                  <a:gd name="T39" fmla="*/ 611 h 679"/>
                  <a:gd name="T40" fmla="*/ 218 w 543"/>
                  <a:gd name="T41" fmla="*/ 599 h 679"/>
                  <a:gd name="T42" fmla="*/ 222 w 543"/>
                  <a:gd name="T43" fmla="*/ 575 h 679"/>
                  <a:gd name="T44" fmla="*/ 246 w 543"/>
                  <a:gd name="T45" fmla="*/ 571 h 679"/>
                  <a:gd name="T46" fmla="*/ 258 w 543"/>
                  <a:gd name="T47" fmla="*/ 591 h 679"/>
                  <a:gd name="T48" fmla="*/ 238 w 543"/>
                  <a:gd name="T49" fmla="*/ 611 h 679"/>
                  <a:gd name="T50" fmla="*/ 310 w 543"/>
                  <a:gd name="T51" fmla="*/ 575 h 679"/>
                  <a:gd name="T52" fmla="*/ 282 w 543"/>
                  <a:gd name="T53" fmla="*/ 557 h 679"/>
                  <a:gd name="T54" fmla="*/ 274 w 543"/>
                  <a:gd name="T55" fmla="*/ 533 h 679"/>
                  <a:gd name="T56" fmla="*/ 286 w 543"/>
                  <a:gd name="T57" fmla="*/ 501 h 679"/>
                  <a:gd name="T58" fmla="*/ 318 w 543"/>
                  <a:gd name="T59" fmla="*/ 489 h 679"/>
                  <a:gd name="T60" fmla="*/ 344 w 543"/>
                  <a:gd name="T61" fmla="*/ 497 h 679"/>
                  <a:gd name="T62" fmla="*/ 362 w 543"/>
                  <a:gd name="T63" fmla="*/ 525 h 679"/>
                  <a:gd name="T64" fmla="*/ 360 w 543"/>
                  <a:gd name="T65" fmla="*/ 549 h 679"/>
                  <a:gd name="T66" fmla="*/ 336 w 543"/>
                  <a:gd name="T67" fmla="*/ 573 h 679"/>
                  <a:gd name="T68" fmla="*/ 352 w 543"/>
                  <a:gd name="T69" fmla="*/ 407 h 679"/>
                  <a:gd name="T70" fmla="*/ 332 w 543"/>
                  <a:gd name="T71" fmla="*/ 393 h 679"/>
                  <a:gd name="T72" fmla="*/ 336 w 543"/>
                  <a:gd name="T73" fmla="*/ 371 h 679"/>
                  <a:gd name="T74" fmla="*/ 360 w 543"/>
                  <a:gd name="T75" fmla="*/ 367 h 679"/>
                  <a:gd name="T76" fmla="*/ 372 w 543"/>
                  <a:gd name="T77" fmla="*/ 385 h 679"/>
                  <a:gd name="T78" fmla="*/ 352 w 543"/>
                  <a:gd name="T79" fmla="*/ 407 h 679"/>
                  <a:gd name="T80" fmla="*/ 378 w 543"/>
                  <a:gd name="T81" fmla="*/ 461 h 679"/>
                  <a:gd name="T82" fmla="*/ 398 w 543"/>
                  <a:gd name="T83" fmla="*/ 447 h 679"/>
                  <a:gd name="T84" fmla="*/ 418 w 543"/>
                  <a:gd name="T85" fmla="*/ 469 h 679"/>
                  <a:gd name="T86" fmla="*/ 406 w 543"/>
                  <a:gd name="T87" fmla="*/ 487 h 679"/>
                  <a:gd name="T88" fmla="*/ 382 w 543"/>
                  <a:gd name="T89" fmla="*/ 483 h 679"/>
                  <a:gd name="T90" fmla="*/ 414 w 543"/>
                  <a:gd name="T91" fmla="*/ 609 h 679"/>
                  <a:gd name="T92" fmla="*/ 396 w 543"/>
                  <a:gd name="T93" fmla="*/ 595 h 679"/>
                  <a:gd name="T94" fmla="*/ 400 w 543"/>
                  <a:gd name="T95" fmla="*/ 573 h 679"/>
                  <a:gd name="T96" fmla="*/ 422 w 543"/>
                  <a:gd name="T97" fmla="*/ 569 h 679"/>
                  <a:gd name="T98" fmla="*/ 434 w 543"/>
                  <a:gd name="T99" fmla="*/ 587 h 679"/>
                  <a:gd name="T100" fmla="*/ 414 w 543"/>
                  <a:gd name="T101" fmla="*/ 60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679">
                    <a:moveTo>
                      <a:pt x="420" y="284"/>
                    </a:moveTo>
                    <a:lnTo>
                      <a:pt x="420" y="284"/>
                    </a:lnTo>
                    <a:lnTo>
                      <a:pt x="398" y="284"/>
                    </a:lnTo>
                    <a:lnTo>
                      <a:pt x="374" y="278"/>
                    </a:lnTo>
                    <a:lnTo>
                      <a:pt x="384" y="307"/>
                    </a:lnTo>
                    <a:lnTo>
                      <a:pt x="154" y="307"/>
                    </a:lnTo>
                    <a:lnTo>
                      <a:pt x="172" y="252"/>
                    </a:lnTo>
                    <a:lnTo>
                      <a:pt x="172" y="90"/>
                    </a:lnTo>
                    <a:lnTo>
                      <a:pt x="256" y="90"/>
                    </a:lnTo>
                    <a:lnTo>
                      <a:pt x="256" y="90"/>
                    </a:lnTo>
                    <a:lnTo>
                      <a:pt x="262" y="66"/>
                    </a:lnTo>
                    <a:lnTo>
                      <a:pt x="272" y="42"/>
                    </a:lnTo>
                    <a:lnTo>
                      <a:pt x="286" y="20"/>
                    </a:lnTo>
                    <a:lnTo>
                      <a:pt x="304" y="0"/>
                    </a:lnTo>
                    <a:lnTo>
                      <a:pt x="138" y="0"/>
                    </a:lnTo>
                    <a:lnTo>
                      <a:pt x="138" y="0"/>
                    </a:lnTo>
                    <a:lnTo>
                      <a:pt x="130" y="0"/>
                    </a:lnTo>
                    <a:lnTo>
                      <a:pt x="122" y="2"/>
                    </a:lnTo>
                    <a:lnTo>
                      <a:pt x="116" y="6"/>
                    </a:lnTo>
                    <a:lnTo>
                      <a:pt x="110" y="12"/>
                    </a:lnTo>
                    <a:lnTo>
                      <a:pt x="106" y="16"/>
                    </a:lnTo>
                    <a:lnTo>
                      <a:pt x="102" y="24"/>
                    </a:lnTo>
                    <a:lnTo>
                      <a:pt x="100" y="30"/>
                    </a:lnTo>
                    <a:lnTo>
                      <a:pt x="98" y="38"/>
                    </a:lnTo>
                    <a:lnTo>
                      <a:pt x="98" y="38"/>
                    </a:lnTo>
                    <a:lnTo>
                      <a:pt x="100" y="50"/>
                    </a:lnTo>
                    <a:lnTo>
                      <a:pt x="106" y="60"/>
                    </a:lnTo>
                    <a:lnTo>
                      <a:pt x="112" y="68"/>
                    </a:lnTo>
                    <a:lnTo>
                      <a:pt x="122" y="74"/>
                    </a:lnTo>
                    <a:lnTo>
                      <a:pt x="122" y="244"/>
                    </a:lnTo>
                    <a:lnTo>
                      <a:pt x="0" y="613"/>
                    </a:lnTo>
                    <a:lnTo>
                      <a:pt x="0" y="613"/>
                    </a:lnTo>
                    <a:lnTo>
                      <a:pt x="2" y="625"/>
                    </a:lnTo>
                    <a:lnTo>
                      <a:pt x="4" y="635"/>
                    </a:lnTo>
                    <a:lnTo>
                      <a:pt x="10" y="645"/>
                    </a:lnTo>
                    <a:lnTo>
                      <a:pt x="20" y="655"/>
                    </a:lnTo>
                    <a:lnTo>
                      <a:pt x="28" y="663"/>
                    </a:lnTo>
                    <a:lnTo>
                      <a:pt x="40" y="669"/>
                    </a:lnTo>
                    <a:lnTo>
                      <a:pt x="54" y="673"/>
                    </a:lnTo>
                    <a:lnTo>
                      <a:pt x="68" y="677"/>
                    </a:lnTo>
                    <a:lnTo>
                      <a:pt x="68" y="677"/>
                    </a:lnTo>
                    <a:lnTo>
                      <a:pt x="68" y="677"/>
                    </a:lnTo>
                    <a:lnTo>
                      <a:pt x="86" y="679"/>
                    </a:lnTo>
                    <a:lnTo>
                      <a:pt x="457" y="679"/>
                    </a:lnTo>
                    <a:lnTo>
                      <a:pt x="457" y="679"/>
                    </a:lnTo>
                    <a:lnTo>
                      <a:pt x="475" y="677"/>
                    </a:lnTo>
                    <a:lnTo>
                      <a:pt x="491" y="673"/>
                    </a:lnTo>
                    <a:lnTo>
                      <a:pt x="505" y="667"/>
                    </a:lnTo>
                    <a:lnTo>
                      <a:pt x="519" y="659"/>
                    </a:lnTo>
                    <a:lnTo>
                      <a:pt x="529" y="649"/>
                    </a:lnTo>
                    <a:lnTo>
                      <a:pt x="537" y="639"/>
                    </a:lnTo>
                    <a:lnTo>
                      <a:pt x="541" y="627"/>
                    </a:lnTo>
                    <a:lnTo>
                      <a:pt x="543" y="613"/>
                    </a:lnTo>
                    <a:lnTo>
                      <a:pt x="430" y="284"/>
                    </a:lnTo>
                    <a:lnTo>
                      <a:pt x="430" y="284"/>
                    </a:lnTo>
                    <a:lnTo>
                      <a:pt x="420" y="284"/>
                    </a:lnTo>
                    <a:lnTo>
                      <a:pt x="420" y="284"/>
                    </a:lnTo>
                    <a:close/>
                    <a:moveTo>
                      <a:pt x="150" y="551"/>
                    </a:moveTo>
                    <a:lnTo>
                      <a:pt x="150" y="551"/>
                    </a:lnTo>
                    <a:lnTo>
                      <a:pt x="142" y="549"/>
                    </a:lnTo>
                    <a:lnTo>
                      <a:pt x="134" y="545"/>
                    </a:lnTo>
                    <a:lnTo>
                      <a:pt x="130" y="539"/>
                    </a:lnTo>
                    <a:lnTo>
                      <a:pt x="128" y="531"/>
                    </a:lnTo>
                    <a:lnTo>
                      <a:pt x="128" y="531"/>
                    </a:lnTo>
                    <a:lnTo>
                      <a:pt x="130" y="523"/>
                    </a:lnTo>
                    <a:lnTo>
                      <a:pt x="134" y="517"/>
                    </a:lnTo>
                    <a:lnTo>
                      <a:pt x="142" y="511"/>
                    </a:lnTo>
                    <a:lnTo>
                      <a:pt x="150" y="511"/>
                    </a:lnTo>
                    <a:lnTo>
                      <a:pt x="150" y="511"/>
                    </a:lnTo>
                    <a:lnTo>
                      <a:pt x="158" y="511"/>
                    </a:lnTo>
                    <a:lnTo>
                      <a:pt x="164" y="517"/>
                    </a:lnTo>
                    <a:lnTo>
                      <a:pt x="170" y="523"/>
                    </a:lnTo>
                    <a:lnTo>
                      <a:pt x="170" y="531"/>
                    </a:lnTo>
                    <a:lnTo>
                      <a:pt x="170" y="531"/>
                    </a:lnTo>
                    <a:lnTo>
                      <a:pt x="170" y="539"/>
                    </a:lnTo>
                    <a:lnTo>
                      <a:pt x="164" y="545"/>
                    </a:lnTo>
                    <a:lnTo>
                      <a:pt x="158" y="549"/>
                    </a:lnTo>
                    <a:lnTo>
                      <a:pt x="150" y="551"/>
                    </a:lnTo>
                    <a:lnTo>
                      <a:pt x="150" y="551"/>
                    </a:lnTo>
                    <a:close/>
                    <a:moveTo>
                      <a:pt x="238" y="611"/>
                    </a:moveTo>
                    <a:lnTo>
                      <a:pt x="238" y="611"/>
                    </a:lnTo>
                    <a:lnTo>
                      <a:pt x="230" y="609"/>
                    </a:lnTo>
                    <a:lnTo>
                      <a:pt x="222" y="605"/>
                    </a:lnTo>
                    <a:lnTo>
                      <a:pt x="218" y="599"/>
                    </a:lnTo>
                    <a:lnTo>
                      <a:pt x="216" y="591"/>
                    </a:lnTo>
                    <a:lnTo>
                      <a:pt x="216" y="591"/>
                    </a:lnTo>
                    <a:lnTo>
                      <a:pt x="218" y="583"/>
                    </a:lnTo>
                    <a:lnTo>
                      <a:pt x="222" y="575"/>
                    </a:lnTo>
                    <a:lnTo>
                      <a:pt x="230" y="571"/>
                    </a:lnTo>
                    <a:lnTo>
                      <a:pt x="238" y="569"/>
                    </a:lnTo>
                    <a:lnTo>
                      <a:pt x="238" y="569"/>
                    </a:lnTo>
                    <a:lnTo>
                      <a:pt x="246" y="571"/>
                    </a:lnTo>
                    <a:lnTo>
                      <a:pt x="252" y="575"/>
                    </a:lnTo>
                    <a:lnTo>
                      <a:pt x="258" y="583"/>
                    </a:lnTo>
                    <a:lnTo>
                      <a:pt x="258" y="591"/>
                    </a:lnTo>
                    <a:lnTo>
                      <a:pt x="258" y="591"/>
                    </a:lnTo>
                    <a:lnTo>
                      <a:pt x="258" y="599"/>
                    </a:lnTo>
                    <a:lnTo>
                      <a:pt x="252" y="605"/>
                    </a:lnTo>
                    <a:lnTo>
                      <a:pt x="246" y="609"/>
                    </a:lnTo>
                    <a:lnTo>
                      <a:pt x="238" y="611"/>
                    </a:lnTo>
                    <a:lnTo>
                      <a:pt x="238" y="611"/>
                    </a:lnTo>
                    <a:close/>
                    <a:moveTo>
                      <a:pt x="318" y="577"/>
                    </a:moveTo>
                    <a:lnTo>
                      <a:pt x="318" y="577"/>
                    </a:lnTo>
                    <a:lnTo>
                      <a:pt x="310" y="575"/>
                    </a:lnTo>
                    <a:lnTo>
                      <a:pt x="300" y="573"/>
                    </a:lnTo>
                    <a:lnTo>
                      <a:pt x="294" y="569"/>
                    </a:lnTo>
                    <a:lnTo>
                      <a:pt x="286" y="563"/>
                    </a:lnTo>
                    <a:lnTo>
                      <a:pt x="282" y="557"/>
                    </a:lnTo>
                    <a:lnTo>
                      <a:pt x="276" y="549"/>
                    </a:lnTo>
                    <a:lnTo>
                      <a:pt x="274" y="541"/>
                    </a:lnTo>
                    <a:lnTo>
                      <a:pt x="274" y="533"/>
                    </a:lnTo>
                    <a:lnTo>
                      <a:pt x="274" y="533"/>
                    </a:lnTo>
                    <a:lnTo>
                      <a:pt x="274" y="525"/>
                    </a:lnTo>
                    <a:lnTo>
                      <a:pt x="276" y="515"/>
                    </a:lnTo>
                    <a:lnTo>
                      <a:pt x="282" y="509"/>
                    </a:lnTo>
                    <a:lnTo>
                      <a:pt x="286" y="501"/>
                    </a:lnTo>
                    <a:lnTo>
                      <a:pt x="294" y="497"/>
                    </a:lnTo>
                    <a:lnTo>
                      <a:pt x="300" y="493"/>
                    </a:lnTo>
                    <a:lnTo>
                      <a:pt x="310" y="489"/>
                    </a:lnTo>
                    <a:lnTo>
                      <a:pt x="318" y="489"/>
                    </a:lnTo>
                    <a:lnTo>
                      <a:pt x="318" y="489"/>
                    </a:lnTo>
                    <a:lnTo>
                      <a:pt x="328" y="489"/>
                    </a:lnTo>
                    <a:lnTo>
                      <a:pt x="336" y="493"/>
                    </a:lnTo>
                    <a:lnTo>
                      <a:pt x="344" y="497"/>
                    </a:lnTo>
                    <a:lnTo>
                      <a:pt x="350" y="501"/>
                    </a:lnTo>
                    <a:lnTo>
                      <a:pt x="356" y="509"/>
                    </a:lnTo>
                    <a:lnTo>
                      <a:pt x="360" y="515"/>
                    </a:lnTo>
                    <a:lnTo>
                      <a:pt x="362" y="525"/>
                    </a:lnTo>
                    <a:lnTo>
                      <a:pt x="364" y="533"/>
                    </a:lnTo>
                    <a:lnTo>
                      <a:pt x="364" y="533"/>
                    </a:lnTo>
                    <a:lnTo>
                      <a:pt x="362" y="541"/>
                    </a:lnTo>
                    <a:lnTo>
                      <a:pt x="360" y="549"/>
                    </a:lnTo>
                    <a:lnTo>
                      <a:pt x="356" y="557"/>
                    </a:lnTo>
                    <a:lnTo>
                      <a:pt x="350" y="563"/>
                    </a:lnTo>
                    <a:lnTo>
                      <a:pt x="344" y="569"/>
                    </a:lnTo>
                    <a:lnTo>
                      <a:pt x="336" y="573"/>
                    </a:lnTo>
                    <a:lnTo>
                      <a:pt x="328" y="575"/>
                    </a:lnTo>
                    <a:lnTo>
                      <a:pt x="318" y="577"/>
                    </a:lnTo>
                    <a:lnTo>
                      <a:pt x="318" y="577"/>
                    </a:lnTo>
                    <a:close/>
                    <a:moveTo>
                      <a:pt x="352" y="407"/>
                    </a:moveTo>
                    <a:lnTo>
                      <a:pt x="352" y="407"/>
                    </a:lnTo>
                    <a:lnTo>
                      <a:pt x="344" y="405"/>
                    </a:lnTo>
                    <a:lnTo>
                      <a:pt x="336" y="401"/>
                    </a:lnTo>
                    <a:lnTo>
                      <a:pt x="332" y="393"/>
                    </a:lnTo>
                    <a:lnTo>
                      <a:pt x="330" y="385"/>
                    </a:lnTo>
                    <a:lnTo>
                      <a:pt x="330" y="385"/>
                    </a:lnTo>
                    <a:lnTo>
                      <a:pt x="332" y="377"/>
                    </a:lnTo>
                    <a:lnTo>
                      <a:pt x="336" y="371"/>
                    </a:lnTo>
                    <a:lnTo>
                      <a:pt x="344" y="367"/>
                    </a:lnTo>
                    <a:lnTo>
                      <a:pt x="352" y="365"/>
                    </a:lnTo>
                    <a:lnTo>
                      <a:pt x="352" y="365"/>
                    </a:lnTo>
                    <a:lnTo>
                      <a:pt x="360" y="367"/>
                    </a:lnTo>
                    <a:lnTo>
                      <a:pt x="366" y="371"/>
                    </a:lnTo>
                    <a:lnTo>
                      <a:pt x="370" y="377"/>
                    </a:lnTo>
                    <a:lnTo>
                      <a:pt x="372" y="385"/>
                    </a:lnTo>
                    <a:lnTo>
                      <a:pt x="372" y="385"/>
                    </a:lnTo>
                    <a:lnTo>
                      <a:pt x="370" y="393"/>
                    </a:lnTo>
                    <a:lnTo>
                      <a:pt x="366" y="401"/>
                    </a:lnTo>
                    <a:lnTo>
                      <a:pt x="360" y="405"/>
                    </a:lnTo>
                    <a:lnTo>
                      <a:pt x="352" y="407"/>
                    </a:lnTo>
                    <a:lnTo>
                      <a:pt x="352" y="407"/>
                    </a:lnTo>
                    <a:close/>
                    <a:moveTo>
                      <a:pt x="376" y="469"/>
                    </a:moveTo>
                    <a:lnTo>
                      <a:pt x="376" y="469"/>
                    </a:lnTo>
                    <a:lnTo>
                      <a:pt x="378" y="461"/>
                    </a:lnTo>
                    <a:lnTo>
                      <a:pt x="382" y="453"/>
                    </a:lnTo>
                    <a:lnTo>
                      <a:pt x="390" y="449"/>
                    </a:lnTo>
                    <a:lnTo>
                      <a:pt x="398" y="447"/>
                    </a:lnTo>
                    <a:lnTo>
                      <a:pt x="398" y="447"/>
                    </a:lnTo>
                    <a:lnTo>
                      <a:pt x="406" y="449"/>
                    </a:lnTo>
                    <a:lnTo>
                      <a:pt x="412" y="453"/>
                    </a:lnTo>
                    <a:lnTo>
                      <a:pt x="416" y="461"/>
                    </a:lnTo>
                    <a:lnTo>
                      <a:pt x="418" y="469"/>
                    </a:lnTo>
                    <a:lnTo>
                      <a:pt x="418" y="469"/>
                    </a:lnTo>
                    <a:lnTo>
                      <a:pt x="416" y="477"/>
                    </a:lnTo>
                    <a:lnTo>
                      <a:pt x="412" y="483"/>
                    </a:lnTo>
                    <a:lnTo>
                      <a:pt x="406" y="487"/>
                    </a:lnTo>
                    <a:lnTo>
                      <a:pt x="398" y="489"/>
                    </a:lnTo>
                    <a:lnTo>
                      <a:pt x="398" y="489"/>
                    </a:lnTo>
                    <a:lnTo>
                      <a:pt x="390" y="487"/>
                    </a:lnTo>
                    <a:lnTo>
                      <a:pt x="382" y="483"/>
                    </a:lnTo>
                    <a:lnTo>
                      <a:pt x="378" y="477"/>
                    </a:lnTo>
                    <a:lnTo>
                      <a:pt x="376" y="469"/>
                    </a:lnTo>
                    <a:lnTo>
                      <a:pt x="376" y="469"/>
                    </a:lnTo>
                    <a:close/>
                    <a:moveTo>
                      <a:pt x="414" y="609"/>
                    </a:moveTo>
                    <a:lnTo>
                      <a:pt x="414" y="609"/>
                    </a:lnTo>
                    <a:lnTo>
                      <a:pt x="406" y="607"/>
                    </a:lnTo>
                    <a:lnTo>
                      <a:pt x="400" y="603"/>
                    </a:lnTo>
                    <a:lnTo>
                      <a:pt x="396" y="595"/>
                    </a:lnTo>
                    <a:lnTo>
                      <a:pt x="394" y="587"/>
                    </a:lnTo>
                    <a:lnTo>
                      <a:pt x="394" y="587"/>
                    </a:lnTo>
                    <a:lnTo>
                      <a:pt x="396" y="579"/>
                    </a:lnTo>
                    <a:lnTo>
                      <a:pt x="400" y="573"/>
                    </a:lnTo>
                    <a:lnTo>
                      <a:pt x="406" y="569"/>
                    </a:lnTo>
                    <a:lnTo>
                      <a:pt x="414" y="567"/>
                    </a:lnTo>
                    <a:lnTo>
                      <a:pt x="414" y="567"/>
                    </a:lnTo>
                    <a:lnTo>
                      <a:pt x="422" y="569"/>
                    </a:lnTo>
                    <a:lnTo>
                      <a:pt x="428" y="573"/>
                    </a:lnTo>
                    <a:lnTo>
                      <a:pt x="434" y="579"/>
                    </a:lnTo>
                    <a:lnTo>
                      <a:pt x="434" y="587"/>
                    </a:lnTo>
                    <a:lnTo>
                      <a:pt x="434" y="587"/>
                    </a:lnTo>
                    <a:lnTo>
                      <a:pt x="434" y="595"/>
                    </a:lnTo>
                    <a:lnTo>
                      <a:pt x="428" y="603"/>
                    </a:lnTo>
                    <a:lnTo>
                      <a:pt x="422" y="607"/>
                    </a:lnTo>
                    <a:lnTo>
                      <a:pt x="414" y="609"/>
                    </a:lnTo>
                    <a:lnTo>
                      <a:pt x="414"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9" name="Freeform 47"/>
              <p:cNvSpPr>
                <a:spLocks noEditPoints="1"/>
              </p:cNvSpPr>
              <p:nvPr/>
            </p:nvSpPr>
            <p:spPr bwMode="auto">
              <a:xfrm>
                <a:off x="7588250" y="2924175"/>
                <a:ext cx="481013" cy="509588"/>
              </a:xfrm>
              <a:custGeom>
                <a:avLst/>
                <a:gdLst>
                  <a:gd name="T0" fmla="*/ 36 w 303"/>
                  <a:gd name="T1" fmla="*/ 246 h 321"/>
                  <a:gd name="T2" fmla="*/ 56 w 303"/>
                  <a:gd name="T3" fmla="*/ 264 h 321"/>
                  <a:gd name="T4" fmla="*/ 78 w 303"/>
                  <a:gd name="T5" fmla="*/ 278 h 321"/>
                  <a:gd name="T6" fmla="*/ 126 w 303"/>
                  <a:gd name="T7" fmla="*/ 294 h 321"/>
                  <a:gd name="T8" fmla="*/ 179 w 303"/>
                  <a:gd name="T9" fmla="*/ 292 h 321"/>
                  <a:gd name="T10" fmla="*/ 215 w 303"/>
                  <a:gd name="T11" fmla="*/ 278 h 321"/>
                  <a:gd name="T12" fmla="*/ 269 w 303"/>
                  <a:gd name="T13" fmla="*/ 321 h 321"/>
                  <a:gd name="T14" fmla="*/ 259 w 303"/>
                  <a:gd name="T15" fmla="*/ 244 h 321"/>
                  <a:gd name="T16" fmla="*/ 267 w 303"/>
                  <a:gd name="T17" fmla="*/ 234 h 321"/>
                  <a:gd name="T18" fmla="*/ 287 w 303"/>
                  <a:gd name="T19" fmla="*/ 198 h 321"/>
                  <a:gd name="T20" fmla="*/ 295 w 303"/>
                  <a:gd name="T21" fmla="*/ 148 h 321"/>
                  <a:gd name="T22" fmla="*/ 285 w 303"/>
                  <a:gd name="T23" fmla="*/ 96 h 321"/>
                  <a:gd name="T24" fmla="*/ 275 w 303"/>
                  <a:gd name="T25" fmla="*/ 74 h 321"/>
                  <a:gd name="T26" fmla="*/ 259 w 303"/>
                  <a:gd name="T27" fmla="*/ 52 h 321"/>
                  <a:gd name="T28" fmla="*/ 247 w 303"/>
                  <a:gd name="T29" fmla="*/ 40 h 321"/>
                  <a:gd name="T30" fmla="*/ 225 w 303"/>
                  <a:gd name="T31" fmla="*/ 22 h 321"/>
                  <a:gd name="T32" fmla="*/ 199 w 303"/>
                  <a:gd name="T33" fmla="*/ 10 h 321"/>
                  <a:gd name="T34" fmla="*/ 170 w 303"/>
                  <a:gd name="T35" fmla="*/ 2 h 321"/>
                  <a:gd name="T36" fmla="*/ 142 w 303"/>
                  <a:gd name="T37" fmla="*/ 0 h 321"/>
                  <a:gd name="T38" fmla="*/ 114 w 303"/>
                  <a:gd name="T39" fmla="*/ 4 h 321"/>
                  <a:gd name="T40" fmla="*/ 86 w 303"/>
                  <a:gd name="T41" fmla="*/ 14 h 321"/>
                  <a:gd name="T42" fmla="*/ 62 w 303"/>
                  <a:gd name="T43" fmla="*/ 28 h 321"/>
                  <a:gd name="T44" fmla="*/ 50 w 303"/>
                  <a:gd name="T45" fmla="*/ 38 h 321"/>
                  <a:gd name="T46" fmla="*/ 30 w 303"/>
                  <a:gd name="T47" fmla="*/ 60 h 321"/>
                  <a:gd name="T48" fmla="*/ 14 w 303"/>
                  <a:gd name="T49" fmla="*/ 84 h 321"/>
                  <a:gd name="T50" fmla="*/ 4 w 303"/>
                  <a:gd name="T51" fmla="*/ 110 h 321"/>
                  <a:gd name="T52" fmla="*/ 0 w 303"/>
                  <a:gd name="T53" fmla="*/ 138 h 321"/>
                  <a:gd name="T54" fmla="*/ 0 w 303"/>
                  <a:gd name="T55" fmla="*/ 166 h 321"/>
                  <a:gd name="T56" fmla="*/ 6 w 303"/>
                  <a:gd name="T57" fmla="*/ 194 h 321"/>
                  <a:gd name="T58" fmla="*/ 18 w 303"/>
                  <a:gd name="T59" fmla="*/ 220 h 321"/>
                  <a:gd name="T60" fmla="*/ 36 w 303"/>
                  <a:gd name="T61" fmla="*/ 246 h 321"/>
                  <a:gd name="T62" fmla="*/ 70 w 303"/>
                  <a:gd name="T63" fmla="*/ 60 h 321"/>
                  <a:gd name="T64" fmla="*/ 80 w 303"/>
                  <a:gd name="T65" fmla="*/ 54 h 321"/>
                  <a:gd name="T66" fmla="*/ 110 w 303"/>
                  <a:gd name="T67" fmla="*/ 38 h 321"/>
                  <a:gd name="T68" fmla="*/ 154 w 303"/>
                  <a:gd name="T69" fmla="*/ 32 h 321"/>
                  <a:gd name="T70" fmla="*/ 199 w 303"/>
                  <a:gd name="T71" fmla="*/ 44 h 321"/>
                  <a:gd name="T72" fmla="*/ 227 w 303"/>
                  <a:gd name="T73" fmla="*/ 62 h 321"/>
                  <a:gd name="T74" fmla="*/ 235 w 303"/>
                  <a:gd name="T75" fmla="*/ 72 h 321"/>
                  <a:gd name="T76" fmla="*/ 249 w 303"/>
                  <a:gd name="T77" fmla="*/ 90 h 321"/>
                  <a:gd name="T78" fmla="*/ 263 w 303"/>
                  <a:gd name="T79" fmla="*/ 134 h 321"/>
                  <a:gd name="T80" fmla="*/ 261 w 303"/>
                  <a:gd name="T81" fmla="*/ 178 h 321"/>
                  <a:gd name="T82" fmla="*/ 241 w 303"/>
                  <a:gd name="T83" fmla="*/ 218 h 321"/>
                  <a:gd name="T84" fmla="*/ 225 w 303"/>
                  <a:gd name="T85" fmla="*/ 236 h 321"/>
                  <a:gd name="T86" fmla="*/ 215 w 303"/>
                  <a:gd name="T87" fmla="*/ 244 h 321"/>
                  <a:gd name="T88" fmla="*/ 185 w 303"/>
                  <a:gd name="T89" fmla="*/ 258 h 321"/>
                  <a:gd name="T90" fmla="*/ 140 w 303"/>
                  <a:gd name="T91" fmla="*/ 264 h 321"/>
                  <a:gd name="T92" fmla="*/ 96 w 303"/>
                  <a:gd name="T93" fmla="*/ 252 h 321"/>
                  <a:gd name="T94" fmla="*/ 68 w 303"/>
                  <a:gd name="T95" fmla="*/ 234 h 321"/>
                  <a:gd name="T96" fmla="*/ 60 w 303"/>
                  <a:gd name="T97" fmla="*/ 224 h 321"/>
                  <a:gd name="T98" fmla="*/ 46 w 303"/>
                  <a:gd name="T99" fmla="*/ 206 h 321"/>
                  <a:gd name="T100" fmla="*/ 32 w 303"/>
                  <a:gd name="T101" fmla="*/ 162 h 321"/>
                  <a:gd name="T102" fmla="*/ 34 w 303"/>
                  <a:gd name="T103" fmla="*/ 118 h 321"/>
                  <a:gd name="T104" fmla="*/ 54 w 303"/>
                  <a:gd name="T105" fmla="*/ 78 h 321"/>
                  <a:gd name="T106" fmla="*/ 70 w 303"/>
                  <a:gd name="T107" fmla="*/ 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321">
                    <a:moveTo>
                      <a:pt x="36" y="246"/>
                    </a:moveTo>
                    <a:lnTo>
                      <a:pt x="36" y="246"/>
                    </a:lnTo>
                    <a:lnTo>
                      <a:pt x="46" y="256"/>
                    </a:lnTo>
                    <a:lnTo>
                      <a:pt x="56" y="264"/>
                    </a:lnTo>
                    <a:lnTo>
                      <a:pt x="66" y="272"/>
                    </a:lnTo>
                    <a:lnTo>
                      <a:pt x="78" y="278"/>
                    </a:lnTo>
                    <a:lnTo>
                      <a:pt x="102" y="288"/>
                    </a:lnTo>
                    <a:lnTo>
                      <a:pt x="126" y="294"/>
                    </a:lnTo>
                    <a:lnTo>
                      <a:pt x="152" y="296"/>
                    </a:lnTo>
                    <a:lnTo>
                      <a:pt x="179" y="292"/>
                    </a:lnTo>
                    <a:lnTo>
                      <a:pt x="203" y="284"/>
                    </a:lnTo>
                    <a:lnTo>
                      <a:pt x="215" y="278"/>
                    </a:lnTo>
                    <a:lnTo>
                      <a:pt x="227" y="272"/>
                    </a:lnTo>
                    <a:lnTo>
                      <a:pt x="269" y="321"/>
                    </a:lnTo>
                    <a:lnTo>
                      <a:pt x="303" y="292"/>
                    </a:lnTo>
                    <a:lnTo>
                      <a:pt x="259" y="244"/>
                    </a:lnTo>
                    <a:lnTo>
                      <a:pt x="259" y="244"/>
                    </a:lnTo>
                    <a:lnTo>
                      <a:pt x="267" y="234"/>
                    </a:lnTo>
                    <a:lnTo>
                      <a:pt x="275" y="222"/>
                    </a:lnTo>
                    <a:lnTo>
                      <a:pt x="287" y="198"/>
                    </a:lnTo>
                    <a:lnTo>
                      <a:pt x="293" y="174"/>
                    </a:lnTo>
                    <a:lnTo>
                      <a:pt x="295" y="148"/>
                    </a:lnTo>
                    <a:lnTo>
                      <a:pt x="293" y="122"/>
                    </a:lnTo>
                    <a:lnTo>
                      <a:pt x="285" y="96"/>
                    </a:lnTo>
                    <a:lnTo>
                      <a:pt x="281" y="84"/>
                    </a:lnTo>
                    <a:lnTo>
                      <a:pt x="275" y="74"/>
                    </a:lnTo>
                    <a:lnTo>
                      <a:pt x="267" y="62"/>
                    </a:lnTo>
                    <a:lnTo>
                      <a:pt x="259" y="52"/>
                    </a:lnTo>
                    <a:lnTo>
                      <a:pt x="259" y="52"/>
                    </a:lnTo>
                    <a:lnTo>
                      <a:pt x="247" y="40"/>
                    </a:lnTo>
                    <a:lnTo>
                      <a:pt x="237" y="30"/>
                    </a:lnTo>
                    <a:lnTo>
                      <a:pt x="225" y="22"/>
                    </a:lnTo>
                    <a:lnTo>
                      <a:pt x="211" y="16"/>
                    </a:lnTo>
                    <a:lnTo>
                      <a:pt x="199" y="10"/>
                    </a:lnTo>
                    <a:lnTo>
                      <a:pt x="185" y="6"/>
                    </a:lnTo>
                    <a:lnTo>
                      <a:pt x="170" y="2"/>
                    </a:lnTo>
                    <a:lnTo>
                      <a:pt x="156" y="2"/>
                    </a:lnTo>
                    <a:lnTo>
                      <a:pt x="142" y="0"/>
                    </a:lnTo>
                    <a:lnTo>
                      <a:pt x="128" y="2"/>
                    </a:lnTo>
                    <a:lnTo>
                      <a:pt x="114" y="4"/>
                    </a:lnTo>
                    <a:lnTo>
                      <a:pt x="100" y="8"/>
                    </a:lnTo>
                    <a:lnTo>
                      <a:pt x="86" y="14"/>
                    </a:lnTo>
                    <a:lnTo>
                      <a:pt x="74" y="20"/>
                    </a:lnTo>
                    <a:lnTo>
                      <a:pt x="62" y="28"/>
                    </a:lnTo>
                    <a:lnTo>
                      <a:pt x="50" y="38"/>
                    </a:lnTo>
                    <a:lnTo>
                      <a:pt x="50" y="38"/>
                    </a:lnTo>
                    <a:lnTo>
                      <a:pt x="38" y="48"/>
                    </a:lnTo>
                    <a:lnTo>
                      <a:pt x="30" y="60"/>
                    </a:lnTo>
                    <a:lnTo>
                      <a:pt x="22" y="72"/>
                    </a:lnTo>
                    <a:lnTo>
                      <a:pt x="14" y="84"/>
                    </a:lnTo>
                    <a:lnTo>
                      <a:pt x="8" y="98"/>
                    </a:lnTo>
                    <a:lnTo>
                      <a:pt x="4" y="110"/>
                    </a:lnTo>
                    <a:lnTo>
                      <a:pt x="2" y="124"/>
                    </a:lnTo>
                    <a:lnTo>
                      <a:pt x="0" y="138"/>
                    </a:lnTo>
                    <a:lnTo>
                      <a:pt x="0" y="152"/>
                    </a:lnTo>
                    <a:lnTo>
                      <a:pt x="0" y="166"/>
                    </a:lnTo>
                    <a:lnTo>
                      <a:pt x="4" y="180"/>
                    </a:lnTo>
                    <a:lnTo>
                      <a:pt x="6" y="194"/>
                    </a:lnTo>
                    <a:lnTo>
                      <a:pt x="12" y="208"/>
                    </a:lnTo>
                    <a:lnTo>
                      <a:pt x="18" y="220"/>
                    </a:lnTo>
                    <a:lnTo>
                      <a:pt x="26" y="234"/>
                    </a:lnTo>
                    <a:lnTo>
                      <a:pt x="36" y="246"/>
                    </a:lnTo>
                    <a:lnTo>
                      <a:pt x="36" y="246"/>
                    </a:lnTo>
                    <a:close/>
                    <a:moveTo>
                      <a:pt x="70" y="60"/>
                    </a:moveTo>
                    <a:lnTo>
                      <a:pt x="70" y="60"/>
                    </a:lnTo>
                    <a:lnTo>
                      <a:pt x="80" y="54"/>
                    </a:lnTo>
                    <a:lnTo>
                      <a:pt x="90" y="46"/>
                    </a:lnTo>
                    <a:lnTo>
                      <a:pt x="110" y="38"/>
                    </a:lnTo>
                    <a:lnTo>
                      <a:pt x="132" y="32"/>
                    </a:lnTo>
                    <a:lnTo>
                      <a:pt x="154" y="32"/>
                    </a:lnTo>
                    <a:lnTo>
                      <a:pt x="177" y="36"/>
                    </a:lnTo>
                    <a:lnTo>
                      <a:pt x="199" y="44"/>
                    </a:lnTo>
                    <a:lnTo>
                      <a:pt x="217" y="56"/>
                    </a:lnTo>
                    <a:lnTo>
                      <a:pt x="227" y="62"/>
                    </a:lnTo>
                    <a:lnTo>
                      <a:pt x="235" y="72"/>
                    </a:lnTo>
                    <a:lnTo>
                      <a:pt x="235" y="72"/>
                    </a:lnTo>
                    <a:lnTo>
                      <a:pt x="243" y="80"/>
                    </a:lnTo>
                    <a:lnTo>
                      <a:pt x="249" y="90"/>
                    </a:lnTo>
                    <a:lnTo>
                      <a:pt x="259" y="112"/>
                    </a:lnTo>
                    <a:lnTo>
                      <a:pt x="263" y="134"/>
                    </a:lnTo>
                    <a:lnTo>
                      <a:pt x="263" y="156"/>
                    </a:lnTo>
                    <a:lnTo>
                      <a:pt x="261" y="178"/>
                    </a:lnTo>
                    <a:lnTo>
                      <a:pt x="253" y="198"/>
                    </a:lnTo>
                    <a:lnTo>
                      <a:pt x="241" y="218"/>
                    </a:lnTo>
                    <a:lnTo>
                      <a:pt x="233" y="228"/>
                    </a:lnTo>
                    <a:lnTo>
                      <a:pt x="225" y="236"/>
                    </a:lnTo>
                    <a:lnTo>
                      <a:pt x="225" y="236"/>
                    </a:lnTo>
                    <a:lnTo>
                      <a:pt x="215" y="244"/>
                    </a:lnTo>
                    <a:lnTo>
                      <a:pt x="205" y="250"/>
                    </a:lnTo>
                    <a:lnTo>
                      <a:pt x="185" y="258"/>
                    </a:lnTo>
                    <a:lnTo>
                      <a:pt x="162" y="264"/>
                    </a:lnTo>
                    <a:lnTo>
                      <a:pt x="140" y="264"/>
                    </a:lnTo>
                    <a:lnTo>
                      <a:pt x="116" y="260"/>
                    </a:lnTo>
                    <a:lnTo>
                      <a:pt x="96" y="252"/>
                    </a:lnTo>
                    <a:lnTo>
                      <a:pt x="76" y="240"/>
                    </a:lnTo>
                    <a:lnTo>
                      <a:pt x="68" y="234"/>
                    </a:lnTo>
                    <a:lnTo>
                      <a:pt x="60" y="224"/>
                    </a:lnTo>
                    <a:lnTo>
                      <a:pt x="60" y="224"/>
                    </a:lnTo>
                    <a:lnTo>
                      <a:pt x="52" y="216"/>
                    </a:lnTo>
                    <a:lnTo>
                      <a:pt x="46" y="206"/>
                    </a:lnTo>
                    <a:lnTo>
                      <a:pt x="36" y="184"/>
                    </a:lnTo>
                    <a:lnTo>
                      <a:pt x="32" y="162"/>
                    </a:lnTo>
                    <a:lnTo>
                      <a:pt x="30" y="140"/>
                    </a:lnTo>
                    <a:lnTo>
                      <a:pt x="34" y="118"/>
                    </a:lnTo>
                    <a:lnTo>
                      <a:pt x="42" y="98"/>
                    </a:lnTo>
                    <a:lnTo>
                      <a:pt x="54" y="78"/>
                    </a:lnTo>
                    <a:lnTo>
                      <a:pt x="62" y="68"/>
                    </a:lnTo>
                    <a:lnTo>
                      <a:pt x="70" y="60"/>
                    </a:lnTo>
                    <a:lnTo>
                      <a:pt x="7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0" name="Freeform 48"/>
              <p:cNvSpPr/>
              <p:nvPr/>
            </p:nvSpPr>
            <p:spPr bwMode="auto">
              <a:xfrm>
                <a:off x="7404100" y="2746375"/>
                <a:ext cx="66675" cy="66675"/>
              </a:xfrm>
              <a:custGeom>
                <a:avLst/>
                <a:gdLst>
                  <a:gd name="T0" fmla="*/ 20 w 42"/>
                  <a:gd name="T1" fmla="*/ 42 h 42"/>
                  <a:gd name="T2" fmla="*/ 20 w 42"/>
                  <a:gd name="T3" fmla="*/ 42 h 42"/>
                  <a:gd name="T4" fmla="*/ 28 w 42"/>
                  <a:gd name="T5" fmla="*/ 40 h 42"/>
                  <a:gd name="T6" fmla="*/ 36 w 42"/>
                  <a:gd name="T7" fmla="*/ 36 h 42"/>
                  <a:gd name="T8" fmla="*/ 40 w 42"/>
                  <a:gd name="T9" fmla="*/ 30 h 42"/>
                  <a:gd name="T10" fmla="*/ 42 w 42"/>
                  <a:gd name="T11" fmla="*/ 20 h 42"/>
                  <a:gd name="T12" fmla="*/ 42 w 42"/>
                  <a:gd name="T13" fmla="*/ 20 h 42"/>
                  <a:gd name="T14" fmla="*/ 40 w 42"/>
                  <a:gd name="T15" fmla="*/ 12 h 42"/>
                  <a:gd name="T16" fmla="*/ 36 w 42"/>
                  <a:gd name="T17" fmla="*/ 6 h 42"/>
                  <a:gd name="T18" fmla="*/ 28 w 42"/>
                  <a:gd name="T19" fmla="*/ 2 h 42"/>
                  <a:gd name="T20" fmla="*/ 20 w 42"/>
                  <a:gd name="T21" fmla="*/ 0 h 42"/>
                  <a:gd name="T22" fmla="*/ 20 w 42"/>
                  <a:gd name="T23" fmla="*/ 0 h 42"/>
                  <a:gd name="T24" fmla="*/ 12 w 42"/>
                  <a:gd name="T25" fmla="*/ 2 h 42"/>
                  <a:gd name="T26" fmla="*/ 6 w 42"/>
                  <a:gd name="T27" fmla="*/ 6 h 42"/>
                  <a:gd name="T28" fmla="*/ 0 w 42"/>
                  <a:gd name="T29" fmla="*/ 12 h 42"/>
                  <a:gd name="T30" fmla="*/ 0 w 42"/>
                  <a:gd name="T31" fmla="*/ 20 h 42"/>
                  <a:gd name="T32" fmla="*/ 0 w 42"/>
                  <a:gd name="T33" fmla="*/ 20 h 42"/>
                  <a:gd name="T34" fmla="*/ 0 w 42"/>
                  <a:gd name="T35" fmla="*/ 30 h 42"/>
                  <a:gd name="T36" fmla="*/ 6 w 42"/>
                  <a:gd name="T37" fmla="*/ 36 h 42"/>
                  <a:gd name="T38" fmla="*/ 12 w 42"/>
                  <a:gd name="T39" fmla="*/ 40 h 42"/>
                  <a:gd name="T40" fmla="*/ 20 w 42"/>
                  <a:gd name="T41" fmla="*/ 42 h 42"/>
                  <a:gd name="T42" fmla="*/ 2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42"/>
                    </a:move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1" name="Freeform 49"/>
              <p:cNvSpPr/>
              <p:nvPr/>
            </p:nvSpPr>
            <p:spPr bwMode="auto">
              <a:xfrm>
                <a:off x="7543800" y="2841625"/>
                <a:ext cx="66675" cy="63500"/>
              </a:xfrm>
              <a:custGeom>
                <a:avLst/>
                <a:gdLst>
                  <a:gd name="T0" fmla="*/ 20 w 42"/>
                  <a:gd name="T1" fmla="*/ 40 h 40"/>
                  <a:gd name="T2" fmla="*/ 20 w 42"/>
                  <a:gd name="T3" fmla="*/ 40 h 40"/>
                  <a:gd name="T4" fmla="*/ 28 w 42"/>
                  <a:gd name="T5" fmla="*/ 40 h 40"/>
                  <a:gd name="T6" fmla="*/ 36 w 42"/>
                  <a:gd name="T7" fmla="*/ 34 h 40"/>
                  <a:gd name="T8" fmla="*/ 40 w 42"/>
                  <a:gd name="T9" fmla="*/ 28 h 40"/>
                  <a:gd name="T10" fmla="*/ 42 w 42"/>
                  <a:gd name="T11" fmla="*/ 20 h 40"/>
                  <a:gd name="T12" fmla="*/ 42 w 42"/>
                  <a:gd name="T13" fmla="*/ 20 h 40"/>
                  <a:gd name="T14" fmla="*/ 40 w 42"/>
                  <a:gd name="T15" fmla="*/ 12 h 40"/>
                  <a:gd name="T16" fmla="*/ 36 w 42"/>
                  <a:gd name="T17" fmla="*/ 6 h 40"/>
                  <a:gd name="T18" fmla="*/ 28 w 42"/>
                  <a:gd name="T19" fmla="*/ 2 h 40"/>
                  <a:gd name="T20" fmla="*/ 20 w 42"/>
                  <a:gd name="T21" fmla="*/ 0 h 40"/>
                  <a:gd name="T22" fmla="*/ 20 w 42"/>
                  <a:gd name="T23" fmla="*/ 0 h 40"/>
                  <a:gd name="T24" fmla="*/ 12 w 42"/>
                  <a:gd name="T25" fmla="*/ 2 h 40"/>
                  <a:gd name="T26" fmla="*/ 6 w 42"/>
                  <a:gd name="T27" fmla="*/ 6 h 40"/>
                  <a:gd name="T28" fmla="*/ 0 w 42"/>
                  <a:gd name="T29" fmla="*/ 12 h 40"/>
                  <a:gd name="T30" fmla="*/ 0 w 42"/>
                  <a:gd name="T31" fmla="*/ 20 h 40"/>
                  <a:gd name="T32" fmla="*/ 0 w 42"/>
                  <a:gd name="T33" fmla="*/ 20 h 40"/>
                  <a:gd name="T34" fmla="*/ 0 w 42"/>
                  <a:gd name="T35" fmla="*/ 28 h 40"/>
                  <a:gd name="T36" fmla="*/ 6 w 42"/>
                  <a:gd name="T37" fmla="*/ 34 h 40"/>
                  <a:gd name="T38" fmla="*/ 12 w 42"/>
                  <a:gd name="T39" fmla="*/ 40 h 40"/>
                  <a:gd name="T40" fmla="*/ 20 w 42"/>
                  <a:gd name="T41" fmla="*/ 40 h 40"/>
                  <a:gd name="T42" fmla="*/ 20 w 42"/>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40"/>
                    </a:moveTo>
                    <a:lnTo>
                      <a:pt x="20" y="40"/>
                    </a:lnTo>
                    <a:lnTo>
                      <a:pt x="28" y="40"/>
                    </a:lnTo>
                    <a:lnTo>
                      <a:pt x="36" y="34"/>
                    </a:lnTo>
                    <a:lnTo>
                      <a:pt x="40" y="28"/>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28"/>
                    </a:lnTo>
                    <a:lnTo>
                      <a:pt x="6" y="34"/>
                    </a:lnTo>
                    <a:lnTo>
                      <a:pt x="12" y="40"/>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2" name="Freeform 50"/>
              <p:cNvSpPr/>
              <p:nvPr/>
            </p:nvSpPr>
            <p:spPr bwMode="auto">
              <a:xfrm>
                <a:off x="7632700" y="2714625"/>
                <a:ext cx="142875" cy="139700"/>
              </a:xfrm>
              <a:custGeom>
                <a:avLst/>
                <a:gdLst>
                  <a:gd name="T0" fmla="*/ 44 w 90"/>
                  <a:gd name="T1" fmla="*/ 88 h 88"/>
                  <a:gd name="T2" fmla="*/ 44 w 90"/>
                  <a:gd name="T3" fmla="*/ 88 h 88"/>
                  <a:gd name="T4" fmla="*/ 54 w 90"/>
                  <a:gd name="T5" fmla="*/ 86 h 88"/>
                  <a:gd name="T6" fmla="*/ 62 w 90"/>
                  <a:gd name="T7" fmla="*/ 84 h 88"/>
                  <a:gd name="T8" fmla="*/ 70 w 90"/>
                  <a:gd name="T9" fmla="*/ 80 h 88"/>
                  <a:gd name="T10" fmla="*/ 76 w 90"/>
                  <a:gd name="T11" fmla="*/ 74 h 88"/>
                  <a:gd name="T12" fmla="*/ 82 w 90"/>
                  <a:gd name="T13" fmla="*/ 68 h 88"/>
                  <a:gd name="T14" fmla="*/ 86 w 90"/>
                  <a:gd name="T15" fmla="*/ 60 h 88"/>
                  <a:gd name="T16" fmla="*/ 88 w 90"/>
                  <a:gd name="T17" fmla="*/ 52 h 88"/>
                  <a:gd name="T18" fmla="*/ 90 w 90"/>
                  <a:gd name="T19" fmla="*/ 44 h 88"/>
                  <a:gd name="T20" fmla="*/ 90 w 90"/>
                  <a:gd name="T21" fmla="*/ 44 h 88"/>
                  <a:gd name="T22" fmla="*/ 88 w 90"/>
                  <a:gd name="T23" fmla="*/ 34 h 88"/>
                  <a:gd name="T24" fmla="*/ 86 w 90"/>
                  <a:gd name="T25" fmla="*/ 26 h 88"/>
                  <a:gd name="T26" fmla="*/ 82 w 90"/>
                  <a:gd name="T27" fmla="*/ 18 h 88"/>
                  <a:gd name="T28" fmla="*/ 76 w 90"/>
                  <a:gd name="T29" fmla="*/ 12 h 88"/>
                  <a:gd name="T30" fmla="*/ 70 w 90"/>
                  <a:gd name="T31" fmla="*/ 6 h 88"/>
                  <a:gd name="T32" fmla="*/ 62 w 90"/>
                  <a:gd name="T33" fmla="*/ 2 h 88"/>
                  <a:gd name="T34" fmla="*/ 54 w 90"/>
                  <a:gd name="T35" fmla="*/ 0 h 88"/>
                  <a:gd name="T36" fmla="*/ 44 w 90"/>
                  <a:gd name="T37" fmla="*/ 0 h 88"/>
                  <a:gd name="T38" fmla="*/ 44 w 90"/>
                  <a:gd name="T39" fmla="*/ 0 h 88"/>
                  <a:gd name="T40" fmla="*/ 36 w 90"/>
                  <a:gd name="T41" fmla="*/ 0 h 88"/>
                  <a:gd name="T42" fmla="*/ 28 w 90"/>
                  <a:gd name="T43" fmla="*/ 2 h 88"/>
                  <a:gd name="T44" fmla="*/ 20 w 90"/>
                  <a:gd name="T45" fmla="*/ 6 h 88"/>
                  <a:gd name="T46" fmla="*/ 14 w 90"/>
                  <a:gd name="T47" fmla="*/ 12 h 88"/>
                  <a:gd name="T48" fmla="*/ 8 w 90"/>
                  <a:gd name="T49" fmla="*/ 18 h 88"/>
                  <a:gd name="T50" fmla="*/ 4 w 90"/>
                  <a:gd name="T51" fmla="*/ 26 h 88"/>
                  <a:gd name="T52" fmla="*/ 0 w 90"/>
                  <a:gd name="T53" fmla="*/ 34 h 88"/>
                  <a:gd name="T54" fmla="*/ 0 w 90"/>
                  <a:gd name="T55" fmla="*/ 44 h 88"/>
                  <a:gd name="T56" fmla="*/ 0 w 90"/>
                  <a:gd name="T57" fmla="*/ 44 h 88"/>
                  <a:gd name="T58" fmla="*/ 0 w 90"/>
                  <a:gd name="T59" fmla="*/ 52 h 88"/>
                  <a:gd name="T60" fmla="*/ 4 w 90"/>
                  <a:gd name="T61" fmla="*/ 60 h 88"/>
                  <a:gd name="T62" fmla="*/ 8 w 90"/>
                  <a:gd name="T63" fmla="*/ 68 h 88"/>
                  <a:gd name="T64" fmla="*/ 14 w 90"/>
                  <a:gd name="T65" fmla="*/ 74 h 88"/>
                  <a:gd name="T66" fmla="*/ 20 w 90"/>
                  <a:gd name="T67" fmla="*/ 80 h 88"/>
                  <a:gd name="T68" fmla="*/ 28 w 90"/>
                  <a:gd name="T69" fmla="*/ 84 h 88"/>
                  <a:gd name="T70" fmla="*/ 36 w 90"/>
                  <a:gd name="T71" fmla="*/ 86 h 88"/>
                  <a:gd name="T72" fmla="*/ 44 w 90"/>
                  <a:gd name="T73" fmla="*/ 88 h 88"/>
                  <a:gd name="T74" fmla="*/ 44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4" y="88"/>
                    </a:moveTo>
                    <a:lnTo>
                      <a:pt x="44" y="88"/>
                    </a:lnTo>
                    <a:lnTo>
                      <a:pt x="54" y="86"/>
                    </a:lnTo>
                    <a:lnTo>
                      <a:pt x="62" y="84"/>
                    </a:lnTo>
                    <a:lnTo>
                      <a:pt x="70" y="80"/>
                    </a:lnTo>
                    <a:lnTo>
                      <a:pt x="76" y="74"/>
                    </a:lnTo>
                    <a:lnTo>
                      <a:pt x="82" y="68"/>
                    </a:lnTo>
                    <a:lnTo>
                      <a:pt x="86" y="60"/>
                    </a:lnTo>
                    <a:lnTo>
                      <a:pt x="88" y="52"/>
                    </a:lnTo>
                    <a:lnTo>
                      <a:pt x="90" y="44"/>
                    </a:lnTo>
                    <a:lnTo>
                      <a:pt x="90" y="44"/>
                    </a:lnTo>
                    <a:lnTo>
                      <a:pt x="88" y="34"/>
                    </a:lnTo>
                    <a:lnTo>
                      <a:pt x="86" y="26"/>
                    </a:lnTo>
                    <a:lnTo>
                      <a:pt x="82" y="18"/>
                    </a:lnTo>
                    <a:lnTo>
                      <a:pt x="76" y="12"/>
                    </a:lnTo>
                    <a:lnTo>
                      <a:pt x="70" y="6"/>
                    </a:lnTo>
                    <a:lnTo>
                      <a:pt x="62" y="2"/>
                    </a:lnTo>
                    <a:lnTo>
                      <a:pt x="54" y="0"/>
                    </a:lnTo>
                    <a:lnTo>
                      <a:pt x="44" y="0"/>
                    </a:lnTo>
                    <a:lnTo>
                      <a:pt x="44" y="0"/>
                    </a:lnTo>
                    <a:lnTo>
                      <a:pt x="36" y="0"/>
                    </a:lnTo>
                    <a:lnTo>
                      <a:pt x="28" y="2"/>
                    </a:lnTo>
                    <a:lnTo>
                      <a:pt x="20" y="6"/>
                    </a:lnTo>
                    <a:lnTo>
                      <a:pt x="14" y="12"/>
                    </a:lnTo>
                    <a:lnTo>
                      <a:pt x="8" y="18"/>
                    </a:lnTo>
                    <a:lnTo>
                      <a:pt x="4" y="26"/>
                    </a:lnTo>
                    <a:lnTo>
                      <a:pt x="0" y="34"/>
                    </a:lnTo>
                    <a:lnTo>
                      <a:pt x="0" y="44"/>
                    </a:lnTo>
                    <a:lnTo>
                      <a:pt x="0" y="44"/>
                    </a:lnTo>
                    <a:lnTo>
                      <a:pt x="0" y="52"/>
                    </a:lnTo>
                    <a:lnTo>
                      <a:pt x="4" y="60"/>
                    </a:lnTo>
                    <a:lnTo>
                      <a:pt x="8" y="68"/>
                    </a:lnTo>
                    <a:lnTo>
                      <a:pt x="14" y="74"/>
                    </a:lnTo>
                    <a:lnTo>
                      <a:pt x="20" y="80"/>
                    </a:lnTo>
                    <a:lnTo>
                      <a:pt x="28" y="84"/>
                    </a:lnTo>
                    <a:lnTo>
                      <a:pt x="36" y="86"/>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3" name="Freeform 51"/>
              <p:cNvSpPr/>
              <p:nvPr/>
            </p:nvSpPr>
            <p:spPr bwMode="auto">
              <a:xfrm>
                <a:off x="7823200" y="2838450"/>
                <a:ext cx="68263" cy="63500"/>
              </a:xfrm>
              <a:custGeom>
                <a:avLst/>
                <a:gdLst>
                  <a:gd name="T0" fmla="*/ 20 w 43"/>
                  <a:gd name="T1" fmla="*/ 40 h 40"/>
                  <a:gd name="T2" fmla="*/ 20 w 43"/>
                  <a:gd name="T3" fmla="*/ 40 h 40"/>
                  <a:gd name="T4" fmla="*/ 29 w 43"/>
                  <a:gd name="T5" fmla="*/ 38 h 40"/>
                  <a:gd name="T6" fmla="*/ 37 w 43"/>
                  <a:gd name="T7" fmla="*/ 34 h 40"/>
                  <a:gd name="T8" fmla="*/ 41 w 43"/>
                  <a:gd name="T9" fmla="*/ 28 h 40"/>
                  <a:gd name="T10" fmla="*/ 43 w 43"/>
                  <a:gd name="T11" fmla="*/ 20 h 40"/>
                  <a:gd name="T12" fmla="*/ 43 w 43"/>
                  <a:gd name="T13" fmla="*/ 20 h 40"/>
                  <a:gd name="T14" fmla="*/ 41 w 43"/>
                  <a:gd name="T15" fmla="*/ 12 h 40"/>
                  <a:gd name="T16" fmla="*/ 37 w 43"/>
                  <a:gd name="T17" fmla="*/ 6 h 40"/>
                  <a:gd name="T18" fmla="*/ 29 w 43"/>
                  <a:gd name="T19" fmla="*/ 2 h 40"/>
                  <a:gd name="T20" fmla="*/ 20 w 43"/>
                  <a:gd name="T21" fmla="*/ 0 h 40"/>
                  <a:gd name="T22" fmla="*/ 20 w 43"/>
                  <a:gd name="T23" fmla="*/ 0 h 40"/>
                  <a:gd name="T24" fmla="*/ 12 w 43"/>
                  <a:gd name="T25" fmla="*/ 2 h 40"/>
                  <a:gd name="T26" fmla="*/ 6 w 43"/>
                  <a:gd name="T27" fmla="*/ 6 h 40"/>
                  <a:gd name="T28" fmla="*/ 2 w 43"/>
                  <a:gd name="T29" fmla="*/ 12 h 40"/>
                  <a:gd name="T30" fmla="*/ 0 w 43"/>
                  <a:gd name="T31" fmla="*/ 20 h 40"/>
                  <a:gd name="T32" fmla="*/ 0 w 43"/>
                  <a:gd name="T33" fmla="*/ 20 h 40"/>
                  <a:gd name="T34" fmla="*/ 2 w 43"/>
                  <a:gd name="T35" fmla="*/ 28 h 40"/>
                  <a:gd name="T36" fmla="*/ 6 w 43"/>
                  <a:gd name="T37" fmla="*/ 34 h 40"/>
                  <a:gd name="T38" fmla="*/ 12 w 43"/>
                  <a:gd name="T39" fmla="*/ 38 h 40"/>
                  <a:gd name="T40" fmla="*/ 20 w 43"/>
                  <a:gd name="T41" fmla="*/ 40 h 40"/>
                  <a:gd name="T42" fmla="*/ 20 w 43"/>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20" y="40"/>
                    </a:moveTo>
                    <a:lnTo>
                      <a:pt x="20" y="40"/>
                    </a:lnTo>
                    <a:lnTo>
                      <a:pt x="29" y="38"/>
                    </a:lnTo>
                    <a:lnTo>
                      <a:pt x="37" y="34"/>
                    </a:lnTo>
                    <a:lnTo>
                      <a:pt x="41" y="28"/>
                    </a:lnTo>
                    <a:lnTo>
                      <a:pt x="43" y="20"/>
                    </a:lnTo>
                    <a:lnTo>
                      <a:pt x="43" y="20"/>
                    </a:lnTo>
                    <a:lnTo>
                      <a:pt x="41" y="12"/>
                    </a:lnTo>
                    <a:lnTo>
                      <a:pt x="37" y="6"/>
                    </a:lnTo>
                    <a:lnTo>
                      <a:pt x="29" y="2"/>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grpSp>
        <p:sp>
          <p:nvSpPr>
            <p:cNvPr id="26" name="椭圆 25"/>
            <p:cNvSpPr/>
            <p:nvPr/>
          </p:nvSpPr>
          <p:spPr>
            <a:xfrm>
              <a:off x="4438390" y="2322536"/>
              <a:ext cx="3315222" cy="3315220"/>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1"/>
                </a:solidFill>
                <a:latin typeface="Times New Roman" panose="02020603050405020304" pitchFamily="18" charset="0"/>
                <a:cs typeface="+mn-ea"/>
                <a:sym typeface="+mn-lt"/>
              </a:endParaRPr>
            </a:p>
          </p:txBody>
        </p:sp>
      </p:grpSp>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908787" y="1165890"/>
            <a:ext cx="7654570" cy="584775"/>
          </a:xfrm>
          <a:prstGeom prst="rect">
            <a:avLst/>
          </a:prstGeom>
          <a:noFill/>
          <a:ln>
            <a:solidFill>
              <a:schemeClr val="accent1"/>
            </a:solidFill>
          </a:ln>
        </p:spPr>
        <p:txBody>
          <a:bodyPr wrap="square" rtlCol="0">
            <a:spAutoFit/>
          </a:bodyPr>
          <a:lstStyle/>
          <a:p>
            <a:pPr marL="228600" indent="-228600">
              <a:buAutoNum type="alphaUcPeriod"/>
            </a:pPr>
            <a:r>
              <a:rPr lang="en-US" altLang="zh-CN" sz="1600" b="1" dirty="0">
                <a:solidFill>
                  <a:srgbClr val="00749F"/>
                </a:solidFill>
                <a:latin typeface="Times New Roman" panose="02020603050405020304" pitchFamily="18" charset="0"/>
                <a:cs typeface="+mn-ea"/>
                <a:sym typeface="+mn-lt"/>
              </a:rPr>
              <a:t>Narrative Writing             	B. Descriptive Writing </a:t>
            </a:r>
            <a:endParaRPr lang="en-US" altLang="zh-CN" sz="1600" b="1" dirty="0" smtClean="0">
              <a:solidFill>
                <a:srgbClr val="00749F"/>
              </a:solidFill>
              <a:latin typeface="Times New Roman" panose="02020603050405020304" pitchFamily="18" charset="0"/>
              <a:cs typeface="+mn-ea"/>
              <a:sym typeface="+mn-lt"/>
            </a:endParaRPr>
          </a:p>
          <a:p>
            <a:r>
              <a:rPr lang="en-US" altLang="zh-CN" sz="1600" b="1" dirty="0" smtClean="0">
                <a:solidFill>
                  <a:srgbClr val="00749F"/>
                </a:solidFill>
                <a:latin typeface="Times New Roman" panose="02020603050405020304" pitchFamily="18" charset="0"/>
                <a:cs typeface="+mn-ea"/>
                <a:sym typeface="+mn-lt"/>
              </a:rPr>
              <a:t>C. Expository Writing     	D. Argumentative Writing</a:t>
            </a:r>
            <a:endParaRPr lang="zh-CN" altLang="en-US" sz="1600" b="1" dirty="0">
              <a:solidFill>
                <a:srgbClr val="00749F"/>
              </a:solidFill>
              <a:latin typeface="Times New Roman" panose="02020603050405020304" pitchFamily="18" charset="0"/>
              <a:cs typeface="+mn-ea"/>
              <a:sym typeface="+mn-lt"/>
            </a:endParaRPr>
          </a:p>
        </p:txBody>
      </p:sp>
      <p:sp>
        <p:nvSpPr>
          <p:cNvPr id="4" name="文本框 3"/>
          <p:cNvSpPr txBox="1"/>
          <p:nvPr/>
        </p:nvSpPr>
        <p:spPr>
          <a:xfrm>
            <a:off x="751185" y="2067534"/>
            <a:ext cx="8223637" cy="3693319"/>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3) On one corner of my dresser sits a smiling toy clown on a tiny unicycle—a gift I received last Christmas from a close friend. The clown’s short yellow hair, made of yarn, covers its ears but is parted above the eyes. The blue eyes are outlined in black with thin, dark lashes flowing from the brows. It has cherry-red cheeks, nose, and lips, and its broad grin disappears into the wide, white ruffle around its neck. The clown wears a fluffy nylon costume. The left side of the outfit is light blue, and the right side is red. The two colors merge in a dark line that runs down the center of the small outfit. Surrounding its ankles and disguising its long black shoes are big pink bows. As a cherished gift from my good friend Tran, this colorful figure greets me with a smile every time I enter my room. </a:t>
            </a:r>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6324600" cy="4216400"/>
          </a:xfrm>
          <a:prstGeom prst="rect">
            <a:avLst/>
          </a:prstGeom>
        </p:spPr>
      </p:pic>
      <p:sp>
        <p:nvSpPr>
          <p:cNvPr id="30" name="矩形 29"/>
          <p:cNvSpPr/>
          <p:nvPr/>
        </p:nvSpPr>
        <p:spPr>
          <a:xfrm>
            <a:off x="6611716" y="540563"/>
            <a:ext cx="5449103" cy="5012847"/>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       英语写作能力包括</a:t>
            </a:r>
            <a:r>
              <a:rPr lang="zh-CN" altLang="en-US" sz="2400" dirty="0">
                <a:solidFill>
                  <a:srgbClr val="FF0000"/>
                </a:solidFill>
                <a:latin typeface="Times New Roman" panose="02020603050405020304" pitchFamily="18" charset="0"/>
              </a:rPr>
              <a:t>使用书面语言清楚有效地传达信息</a:t>
            </a:r>
            <a:r>
              <a:rPr lang="en-US" altLang="zh-CN" sz="2400" dirty="0">
                <a:latin typeface="Times New Roman" panose="02020603050405020304" pitchFamily="18" charset="0"/>
              </a:rPr>
              <a:t>——</a:t>
            </a:r>
            <a:r>
              <a:rPr lang="zh-CN" altLang="en-US" sz="2400" dirty="0">
                <a:latin typeface="Times New Roman" panose="02020603050405020304" pitchFamily="18" charset="0"/>
              </a:rPr>
              <a:t>恰当地写作常规体裁与文体；</a:t>
            </a:r>
            <a:r>
              <a:rPr lang="zh-CN" altLang="en-US" sz="2400" dirty="0">
                <a:solidFill>
                  <a:srgbClr val="FF0000"/>
                </a:solidFill>
                <a:latin typeface="Times New Roman" panose="02020603050405020304" pitchFamily="18" charset="0"/>
              </a:rPr>
              <a:t>语篇能力</a:t>
            </a:r>
            <a:r>
              <a:rPr lang="en-US" altLang="zh-CN" sz="2400" dirty="0">
                <a:latin typeface="Times New Roman" panose="02020603050405020304" pitchFamily="18" charset="0"/>
              </a:rPr>
              <a:t>——</a:t>
            </a:r>
            <a:r>
              <a:rPr lang="zh-CN" altLang="en-US" sz="2400" dirty="0">
                <a:latin typeface="Times New Roman" panose="02020603050405020304" pitchFamily="18" charset="0"/>
              </a:rPr>
              <a:t>观点及其组织安排、结构完整连贯，针对性强；</a:t>
            </a:r>
            <a:r>
              <a:rPr lang="zh-CN" altLang="en-US" sz="2400" dirty="0">
                <a:solidFill>
                  <a:srgbClr val="FF0000"/>
                </a:solidFill>
                <a:latin typeface="Times New Roman" panose="02020603050405020304" pitchFamily="18" charset="0"/>
              </a:rPr>
              <a:t>语言能力</a:t>
            </a:r>
            <a:r>
              <a:rPr lang="en-US" altLang="zh-CN" sz="2400" dirty="0">
                <a:latin typeface="Times New Roman" panose="02020603050405020304" pitchFamily="18" charset="0"/>
              </a:rPr>
              <a:t>——</a:t>
            </a:r>
            <a:r>
              <a:rPr lang="zh-CN" altLang="en-US" sz="2400" dirty="0">
                <a:latin typeface="Times New Roman" panose="02020603050405020304" pitchFamily="18" charset="0"/>
              </a:rPr>
              <a:t>得体地使用流畅准确的句子结构以及写作基本技能（标点符号和拼写）（</a:t>
            </a:r>
            <a:r>
              <a:rPr lang="en-US" altLang="zh-CN" sz="2400" dirty="0" err="1">
                <a:latin typeface="Times New Roman" panose="02020603050405020304" pitchFamily="18" charset="0"/>
              </a:rPr>
              <a:t>Spaan</a:t>
            </a:r>
            <a:r>
              <a:rPr lang="en-US" altLang="zh-CN" sz="2400" dirty="0">
                <a:latin typeface="Times New Roman" panose="02020603050405020304" pitchFamily="18" charset="0"/>
              </a:rPr>
              <a:t> 1993</a:t>
            </a:r>
            <a:r>
              <a:rPr lang="zh-CN" altLang="en-US" sz="2400" dirty="0">
                <a:latin typeface="Times New Roman" panose="02020603050405020304" pitchFamily="18" charset="0"/>
              </a:rPr>
              <a:t>：</a:t>
            </a:r>
            <a:r>
              <a:rPr lang="en-US" altLang="zh-CN" sz="2400" dirty="0">
                <a:latin typeface="Times New Roman" panose="02020603050405020304" pitchFamily="18" charset="0"/>
              </a:rPr>
              <a:t>98</a:t>
            </a:r>
            <a:r>
              <a:rPr lang="zh-CN" altLang="en-US" sz="2400" dirty="0">
                <a:latin typeface="Times New Roman" panose="02020603050405020304" pitchFamily="18" charset="0"/>
              </a:rPr>
              <a:t>）。</a:t>
            </a:r>
            <a:r>
              <a:rPr lang="en-US" altLang="zh-CN" sz="2400" dirty="0" err="1">
                <a:latin typeface="Times New Roman" panose="02020603050405020304" pitchFamily="18" charset="0"/>
              </a:rPr>
              <a:t>Weigle</a:t>
            </a:r>
            <a:r>
              <a:rPr lang="zh-CN" altLang="en-US" sz="2400" dirty="0">
                <a:latin typeface="Times New Roman" panose="02020603050405020304" pitchFamily="18" charset="0"/>
              </a:rPr>
              <a:t>（</a:t>
            </a:r>
            <a:r>
              <a:rPr lang="en-US" altLang="zh-CN" sz="2400" dirty="0">
                <a:latin typeface="Times New Roman" panose="02020603050405020304" pitchFamily="18" charset="0"/>
              </a:rPr>
              <a:t>2002</a:t>
            </a:r>
            <a:r>
              <a:rPr lang="zh-CN" altLang="en-US" sz="2400" dirty="0">
                <a:latin typeface="Times New Roman" panose="02020603050405020304" pitchFamily="18" charset="0"/>
              </a:rPr>
              <a:t>：</a:t>
            </a:r>
            <a:r>
              <a:rPr lang="en-US" altLang="zh-CN" sz="2400" dirty="0">
                <a:latin typeface="Times New Roman" panose="02020603050405020304" pitchFamily="18" charset="0"/>
              </a:rPr>
              <a:t>14—38</a:t>
            </a:r>
            <a:r>
              <a:rPr lang="zh-CN" altLang="en-US" sz="2400" dirty="0">
                <a:latin typeface="Times New Roman" panose="02020603050405020304" pitchFamily="18" charset="0"/>
              </a:rPr>
              <a:t>）认为，写作能力的本质可以从以下三个方面来理解：</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6" name="文本占位符 4"/>
          <p:cNvSpPr txBox="1"/>
          <p:nvPr/>
        </p:nvSpPr>
        <p:spPr>
          <a:xfrm>
            <a:off x="920761" y="799658"/>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noChangeAspect="1"/>
          </p:cNvGrpSpPr>
          <p:nvPr/>
        </p:nvGrpSpPr>
        <p:grpSpPr>
          <a:xfrm>
            <a:off x="9355650" y="1210543"/>
            <a:ext cx="2499751" cy="2499749"/>
            <a:chOff x="4438390" y="2322536"/>
            <a:chExt cx="3315222" cy="3315220"/>
          </a:xfrm>
        </p:grpSpPr>
        <p:grpSp>
          <p:nvGrpSpPr>
            <p:cNvPr id="25" name="组合 24"/>
            <p:cNvGrpSpPr/>
            <p:nvPr/>
          </p:nvGrpSpPr>
          <p:grpSpPr>
            <a:xfrm>
              <a:off x="5448513" y="2862679"/>
              <a:ext cx="1569788" cy="1899556"/>
              <a:chOff x="7153275" y="2714625"/>
              <a:chExt cx="1103313" cy="1335088"/>
            </a:xfrm>
            <a:solidFill>
              <a:schemeClr val="accent1"/>
            </a:solidFill>
          </p:grpSpPr>
          <p:sp>
            <p:nvSpPr>
              <p:cNvPr id="27" name="Freeform 45"/>
              <p:cNvSpPr/>
              <p:nvPr/>
            </p:nvSpPr>
            <p:spPr bwMode="auto">
              <a:xfrm>
                <a:off x="8021638" y="3400425"/>
                <a:ext cx="234950" cy="252413"/>
              </a:xfrm>
              <a:custGeom>
                <a:avLst/>
                <a:gdLst>
                  <a:gd name="T0" fmla="*/ 140 w 148"/>
                  <a:gd name="T1" fmla="*/ 97 h 159"/>
                  <a:gd name="T2" fmla="*/ 50 w 148"/>
                  <a:gd name="T3" fmla="*/ 0 h 159"/>
                  <a:gd name="T4" fmla="*/ 0 w 148"/>
                  <a:gd name="T5" fmla="*/ 45 h 159"/>
                  <a:gd name="T6" fmla="*/ 84 w 148"/>
                  <a:gd name="T7" fmla="*/ 147 h 159"/>
                  <a:gd name="T8" fmla="*/ 84 w 148"/>
                  <a:gd name="T9" fmla="*/ 147 h 159"/>
                  <a:gd name="T10" fmla="*/ 88 w 148"/>
                  <a:gd name="T11" fmla="*/ 153 h 159"/>
                  <a:gd name="T12" fmla="*/ 94 w 148"/>
                  <a:gd name="T13" fmla="*/ 155 h 159"/>
                  <a:gd name="T14" fmla="*/ 106 w 148"/>
                  <a:gd name="T15" fmla="*/ 159 h 159"/>
                  <a:gd name="T16" fmla="*/ 118 w 148"/>
                  <a:gd name="T17" fmla="*/ 157 h 159"/>
                  <a:gd name="T18" fmla="*/ 124 w 148"/>
                  <a:gd name="T19" fmla="*/ 155 h 159"/>
                  <a:gd name="T20" fmla="*/ 128 w 148"/>
                  <a:gd name="T21" fmla="*/ 151 h 159"/>
                  <a:gd name="T22" fmla="*/ 138 w 148"/>
                  <a:gd name="T23" fmla="*/ 143 h 159"/>
                  <a:gd name="T24" fmla="*/ 138 w 148"/>
                  <a:gd name="T25" fmla="*/ 143 h 159"/>
                  <a:gd name="T26" fmla="*/ 142 w 148"/>
                  <a:gd name="T27" fmla="*/ 137 h 159"/>
                  <a:gd name="T28" fmla="*/ 146 w 148"/>
                  <a:gd name="T29" fmla="*/ 133 h 159"/>
                  <a:gd name="T30" fmla="*/ 148 w 148"/>
                  <a:gd name="T31" fmla="*/ 121 h 159"/>
                  <a:gd name="T32" fmla="*/ 146 w 148"/>
                  <a:gd name="T33" fmla="*/ 109 h 159"/>
                  <a:gd name="T34" fmla="*/ 144 w 148"/>
                  <a:gd name="T35" fmla="*/ 103 h 159"/>
                  <a:gd name="T36" fmla="*/ 140 w 148"/>
                  <a:gd name="T37" fmla="*/ 97 h 159"/>
                  <a:gd name="T38" fmla="*/ 140 w 148"/>
                  <a:gd name="T3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59">
                    <a:moveTo>
                      <a:pt x="140" y="97"/>
                    </a:moveTo>
                    <a:lnTo>
                      <a:pt x="50" y="0"/>
                    </a:lnTo>
                    <a:lnTo>
                      <a:pt x="0" y="45"/>
                    </a:lnTo>
                    <a:lnTo>
                      <a:pt x="84" y="147"/>
                    </a:lnTo>
                    <a:lnTo>
                      <a:pt x="84" y="147"/>
                    </a:lnTo>
                    <a:lnTo>
                      <a:pt x="88" y="153"/>
                    </a:lnTo>
                    <a:lnTo>
                      <a:pt x="94" y="155"/>
                    </a:lnTo>
                    <a:lnTo>
                      <a:pt x="106" y="159"/>
                    </a:lnTo>
                    <a:lnTo>
                      <a:pt x="118" y="157"/>
                    </a:lnTo>
                    <a:lnTo>
                      <a:pt x="124" y="155"/>
                    </a:lnTo>
                    <a:lnTo>
                      <a:pt x="128" y="151"/>
                    </a:lnTo>
                    <a:lnTo>
                      <a:pt x="138" y="143"/>
                    </a:lnTo>
                    <a:lnTo>
                      <a:pt x="138" y="143"/>
                    </a:lnTo>
                    <a:lnTo>
                      <a:pt x="142" y="137"/>
                    </a:lnTo>
                    <a:lnTo>
                      <a:pt x="146" y="133"/>
                    </a:lnTo>
                    <a:lnTo>
                      <a:pt x="148" y="121"/>
                    </a:lnTo>
                    <a:lnTo>
                      <a:pt x="146" y="109"/>
                    </a:lnTo>
                    <a:lnTo>
                      <a:pt x="144" y="103"/>
                    </a:lnTo>
                    <a:lnTo>
                      <a:pt x="140" y="97"/>
                    </a:lnTo>
                    <a:lnTo>
                      <a:pt x="140" y="9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8" name="Freeform 46"/>
              <p:cNvSpPr>
                <a:spLocks noEditPoints="1"/>
              </p:cNvSpPr>
              <p:nvPr/>
            </p:nvSpPr>
            <p:spPr bwMode="auto">
              <a:xfrm>
                <a:off x="7153275" y="2971800"/>
                <a:ext cx="862013" cy="1077913"/>
              </a:xfrm>
              <a:custGeom>
                <a:avLst/>
                <a:gdLst>
                  <a:gd name="T0" fmla="*/ 374 w 543"/>
                  <a:gd name="T1" fmla="*/ 278 h 679"/>
                  <a:gd name="T2" fmla="*/ 172 w 543"/>
                  <a:gd name="T3" fmla="*/ 90 h 679"/>
                  <a:gd name="T4" fmla="*/ 272 w 543"/>
                  <a:gd name="T5" fmla="*/ 42 h 679"/>
                  <a:gd name="T6" fmla="*/ 138 w 543"/>
                  <a:gd name="T7" fmla="*/ 0 h 679"/>
                  <a:gd name="T8" fmla="*/ 110 w 543"/>
                  <a:gd name="T9" fmla="*/ 12 h 679"/>
                  <a:gd name="T10" fmla="*/ 98 w 543"/>
                  <a:gd name="T11" fmla="*/ 38 h 679"/>
                  <a:gd name="T12" fmla="*/ 112 w 543"/>
                  <a:gd name="T13" fmla="*/ 68 h 679"/>
                  <a:gd name="T14" fmla="*/ 0 w 543"/>
                  <a:gd name="T15" fmla="*/ 613 h 679"/>
                  <a:gd name="T16" fmla="*/ 20 w 543"/>
                  <a:gd name="T17" fmla="*/ 655 h 679"/>
                  <a:gd name="T18" fmla="*/ 68 w 543"/>
                  <a:gd name="T19" fmla="*/ 677 h 679"/>
                  <a:gd name="T20" fmla="*/ 457 w 543"/>
                  <a:gd name="T21" fmla="*/ 679 h 679"/>
                  <a:gd name="T22" fmla="*/ 505 w 543"/>
                  <a:gd name="T23" fmla="*/ 667 h 679"/>
                  <a:gd name="T24" fmla="*/ 541 w 543"/>
                  <a:gd name="T25" fmla="*/ 627 h 679"/>
                  <a:gd name="T26" fmla="*/ 420 w 543"/>
                  <a:gd name="T27" fmla="*/ 284 h 679"/>
                  <a:gd name="T28" fmla="*/ 142 w 543"/>
                  <a:gd name="T29" fmla="*/ 549 h 679"/>
                  <a:gd name="T30" fmla="*/ 128 w 543"/>
                  <a:gd name="T31" fmla="*/ 531 h 679"/>
                  <a:gd name="T32" fmla="*/ 150 w 543"/>
                  <a:gd name="T33" fmla="*/ 511 h 679"/>
                  <a:gd name="T34" fmla="*/ 170 w 543"/>
                  <a:gd name="T35" fmla="*/ 523 h 679"/>
                  <a:gd name="T36" fmla="*/ 164 w 543"/>
                  <a:gd name="T37" fmla="*/ 545 h 679"/>
                  <a:gd name="T38" fmla="*/ 238 w 543"/>
                  <a:gd name="T39" fmla="*/ 611 h 679"/>
                  <a:gd name="T40" fmla="*/ 218 w 543"/>
                  <a:gd name="T41" fmla="*/ 599 h 679"/>
                  <a:gd name="T42" fmla="*/ 222 w 543"/>
                  <a:gd name="T43" fmla="*/ 575 h 679"/>
                  <a:gd name="T44" fmla="*/ 246 w 543"/>
                  <a:gd name="T45" fmla="*/ 571 h 679"/>
                  <a:gd name="T46" fmla="*/ 258 w 543"/>
                  <a:gd name="T47" fmla="*/ 591 h 679"/>
                  <a:gd name="T48" fmla="*/ 238 w 543"/>
                  <a:gd name="T49" fmla="*/ 611 h 679"/>
                  <a:gd name="T50" fmla="*/ 310 w 543"/>
                  <a:gd name="T51" fmla="*/ 575 h 679"/>
                  <a:gd name="T52" fmla="*/ 282 w 543"/>
                  <a:gd name="T53" fmla="*/ 557 h 679"/>
                  <a:gd name="T54" fmla="*/ 274 w 543"/>
                  <a:gd name="T55" fmla="*/ 533 h 679"/>
                  <a:gd name="T56" fmla="*/ 286 w 543"/>
                  <a:gd name="T57" fmla="*/ 501 h 679"/>
                  <a:gd name="T58" fmla="*/ 318 w 543"/>
                  <a:gd name="T59" fmla="*/ 489 h 679"/>
                  <a:gd name="T60" fmla="*/ 344 w 543"/>
                  <a:gd name="T61" fmla="*/ 497 h 679"/>
                  <a:gd name="T62" fmla="*/ 362 w 543"/>
                  <a:gd name="T63" fmla="*/ 525 h 679"/>
                  <a:gd name="T64" fmla="*/ 360 w 543"/>
                  <a:gd name="T65" fmla="*/ 549 h 679"/>
                  <a:gd name="T66" fmla="*/ 336 w 543"/>
                  <a:gd name="T67" fmla="*/ 573 h 679"/>
                  <a:gd name="T68" fmla="*/ 352 w 543"/>
                  <a:gd name="T69" fmla="*/ 407 h 679"/>
                  <a:gd name="T70" fmla="*/ 332 w 543"/>
                  <a:gd name="T71" fmla="*/ 393 h 679"/>
                  <a:gd name="T72" fmla="*/ 336 w 543"/>
                  <a:gd name="T73" fmla="*/ 371 h 679"/>
                  <a:gd name="T74" fmla="*/ 360 w 543"/>
                  <a:gd name="T75" fmla="*/ 367 h 679"/>
                  <a:gd name="T76" fmla="*/ 372 w 543"/>
                  <a:gd name="T77" fmla="*/ 385 h 679"/>
                  <a:gd name="T78" fmla="*/ 352 w 543"/>
                  <a:gd name="T79" fmla="*/ 407 h 679"/>
                  <a:gd name="T80" fmla="*/ 378 w 543"/>
                  <a:gd name="T81" fmla="*/ 461 h 679"/>
                  <a:gd name="T82" fmla="*/ 398 w 543"/>
                  <a:gd name="T83" fmla="*/ 447 h 679"/>
                  <a:gd name="T84" fmla="*/ 418 w 543"/>
                  <a:gd name="T85" fmla="*/ 469 h 679"/>
                  <a:gd name="T86" fmla="*/ 406 w 543"/>
                  <a:gd name="T87" fmla="*/ 487 h 679"/>
                  <a:gd name="T88" fmla="*/ 382 w 543"/>
                  <a:gd name="T89" fmla="*/ 483 h 679"/>
                  <a:gd name="T90" fmla="*/ 414 w 543"/>
                  <a:gd name="T91" fmla="*/ 609 h 679"/>
                  <a:gd name="T92" fmla="*/ 396 w 543"/>
                  <a:gd name="T93" fmla="*/ 595 h 679"/>
                  <a:gd name="T94" fmla="*/ 400 w 543"/>
                  <a:gd name="T95" fmla="*/ 573 h 679"/>
                  <a:gd name="T96" fmla="*/ 422 w 543"/>
                  <a:gd name="T97" fmla="*/ 569 h 679"/>
                  <a:gd name="T98" fmla="*/ 434 w 543"/>
                  <a:gd name="T99" fmla="*/ 587 h 679"/>
                  <a:gd name="T100" fmla="*/ 414 w 543"/>
                  <a:gd name="T101" fmla="*/ 60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679">
                    <a:moveTo>
                      <a:pt x="420" y="284"/>
                    </a:moveTo>
                    <a:lnTo>
                      <a:pt x="420" y="284"/>
                    </a:lnTo>
                    <a:lnTo>
                      <a:pt x="398" y="284"/>
                    </a:lnTo>
                    <a:lnTo>
                      <a:pt x="374" y="278"/>
                    </a:lnTo>
                    <a:lnTo>
                      <a:pt x="384" y="307"/>
                    </a:lnTo>
                    <a:lnTo>
                      <a:pt x="154" y="307"/>
                    </a:lnTo>
                    <a:lnTo>
                      <a:pt x="172" y="252"/>
                    </a:lnTo>
                    <a:lnTo>
                      <a:pt x="172" y="90"/>
                    </a:lnTo>
                    <a:lnTo>
                      <a:pt x="256" y="90"/>
                    </a:lnTo>
                    <a:lnTo>
                      <a:pt x="256" y="90"/>
                    </a:lnTo>
                    <a:lnTo>
                      <a:pt x="262" y="66"/>
                    </a:lnTo>
                    <a:lnTo>
                      <a:pt x="272" y="42"/>
                    </a:lnTo>
                    <a:lnTo>
                      <a:pt x="286" y="20"/>
                    </a:lnTo>
                    <a:lnTo>
                      <a:pt x="304" y="0"/>
                    </a:lnTo>
                    <a:lnTo>
                      <a:pt x="138" y="0"/>
                    </a:lnTo>
                    <a:lnTo>
                      <a:pt x="138" y="0"/>
                    </a:lnTo>
                    <a:lnTo>
                      <a:pt x="130" y="0"/>
                    </a:lnTo>
                    <a:lnTo>
                      <a:pt x="122" y="2"/>
                    </a:lnTo>
                    <a:lnTo>
                      <a:pt x="116" y="6"/>
                    </a:lnTo>
                    <a:lnTo>
                      <a:pt x="110" y="12"/>
                    </a:lnTo>
                    <a:lnTo>
                      <a:pt x="106" y="16"/>
                    </a:lnTo>
                    <a:lnTo>
                      <a:pt x="102" y="24"/>
                    </a:lnTo>
                    <a:lnTo>
                      <a:pt x="100" y="30"/>
                    </a:lnTo>
                    <a:lnTo>
                      <a:pt x="98" y="38"/>
                    </a:lnTo>
                    <a:lnTo>
                      <a:pt x="98" y="38"/>
                    </a:lnTo>
                    <a:lnTo>
                      <a:pt x="100" y="50"/>
                    </a:lnTo>
                    <a:lnTo>
                      <a:pt x="106" y="60"/>
                    </a:lnTo>
                    <a:lnTo>
                      <a:pt x="112" y="68"/>
                    </a:lnTo>
                    <a:lnTo>
                      <a:pt x="122" y="74"/>
                    </a:lnTo>
                    <a:lnTo>
                      <a:pt x="122" y="244"/>
                    </a:lnTo>
                    <a:lnTo>
                      <a:pt x="0" y="613"/>
                    </a:lnTo>
                    <a:lnTo>
                      <a:pt x="0" y="613"/>
                    </a:lnTo>
                    <a:lnTo>
                      <a:pt x="2" y="625"/>
                    </a:lnTo>
                    <a:lnTo>
                      <a:pt x="4" y="635"/>
                    </a:lnTo>
                    <a:lnTo>
                      <a:pt x="10" y="645"/>
                    </a:lnTo>
                    <a:lnTo>
                      <a:pt x="20" y="655"/>
                    </a:lnTo>
                    <a:lnTo>
                      <a:pt x="28" y="663"/>
                    </a:lnTo>
                    <a:lnTo>
                      <a:pt x="40" y="669"/>
                    </a:lnTo>
                    <a:lnTo>
                      <a:pt x="54" y="673"/>
                    </a:lnTo>
                    <a:lnTo>
                      <a:pt x="68" y="677"/>
                    </a:lnTo>
                    <a:lnTo>
                      <a:pt x="68" y="677"/>
                    </a:lnTo>
                    <a:lnTo>
                      <a:pt x="68" y="677"/>
                    </a:lnTo>
                    <a:lnTo>
                      <a:pt x="86" y="679"/>
                    </a:lnTo>
                    <a:lnTo>
                      <a:pt x="457" y="679"/>
                    </a:lnTo>
                    <a:lnTo>
                      <a:pt x="457" y="679"/>
                    </a:lnTo>
                    <a:lnTo>
                      <a:pt x="475" y="677"/>
                    </a:lnTo>
                    <a:lnTo>
                      <a:pt x="491" y="673"/>
                    </a:lnTo>
                    <a:lnTo>
                      <a:pt x="505" y="667"/>
                    </a:lnTo>
                    <a:lnTo>
                      <a:pt x="519" y="659"/>
                    </a:lnTo>
                    <a:lnTo>
                      <a:pt x="529" y="649"/>
                    </a:lnTo>
                    <a:lnTo>
                      <a:pt x="537" y="639"/>
                    </a:lnTo>
                    <a:lnTo>
                      <a:pt x="541" y="627"/>
                    </a:lnTo>
                    <a:lnTo>
                      <a:pt x="543" y="613"/>
                    </a:lnTo>
                    <a:lnTo>
                      <a:pt x="430" y="284"/>
                    </a:lnTo>
                    <a:lnTo>
                      <a:pt x="430" y="284"/>
                    </a:lnTo>
                    <a:lnTo>
                      <a:pt x="420" y="284"/>
                    </a:lnTo>
                    <a:lnTo>
                      <a:pt x="420" y="284"/>
                    </a:lnTo>
                    <a:close/>
                    <a:moveTo>
                      <a:pt x="150" y="551"/>
                    </a:moveTo>
                    <a:lnTo>
                      <a:pt x="150" y="551"/>
                    </a:lnTo>
                    <a:lnTo>
                      <a:pt x="142" y="549"/>
                    </a:lnTo>
                    <a:lnTo>
                      <a:pt x="134" y="545"/>
                    </a:lnTo>
                    <a:lnTo>
                      <a:pt x="130" y="539"/>
                    </a:lnTo>
                    <a:lnTo>
                      <a:pt x="128" y="531"/>
                    </a:lnTo>
                    <a:lnTo>
                      <a:pt x="128" y="531"/>
                    </a:lnTo>
                    <a:lnTo>
                      <a:pt x="130" y="523"/>
                    </a:lnTo>
                    <a:lnTo>
                      <a:pt x="134" y="517"/>
                    </a:lnTo>
                    <a:lnTo>
                      <a:pt x="142" y="511"/>
                    </a:lnTo>
                    <a:lnTo>
                      <a:pt x="150" y="511"/>
                    </a:lnTo>
                    <a:lnTo>
                      <a:pt x="150" y="511"/>
                    </a:lnTo>
                    <a:lnTo>
                      <a:pt x="158" y="511"/>
                    </a:lnTo>
                    <a:lnTo>
                      <a:pt x="164" y="517"/>
                    </a:lnTo>
                    <a:lnTo>
                      <a:pt x="170" y="523"/>
                    </a:lnTo>
                    <a:lnTo>
                      <a:pt x="170" y="531"/>
                    </a:lnTo>
                    <a:lnTo>
                      <a:pt x="170" y="531"/>
                    </a:lnTo>
                    <a:lnTo>
                      <a:pt x="170" y="539"/>
                    </a:lnTo>
                    <a:lnTo>
                      <a:pt x="164" y="545"/>
                    </a:lnTo>
                    <a:lnTo>
                      <a:pt x="158" y="549"/>
                    </a:lnTo>
                    <a:lnTo>
                      <a:pt x="150" y="551"/>
                    </a:lnTo>
                    <a:lnTo>
                      <a:pt x="150" y="551"/>
                    </a:lnTo>
                    <a:close/>
                    <a:moveTo>
                      <a:pt x="238" y="611"/>
                    </a:moveTo>
                    <a:lnTo>
                      <a:pt x="238" y="611"/>
                    </a:lnTo>
                    <a:lnTo>
                      <a:pt x="230" y="609"/>
                    </a:lnTo>
                    <a:lnTo>
                      <a:pt x="222" y="605"/>
                    </a:lnTo>
                    <a:lnTo>
                      <a:pt x="218" y="599"/>
                    </a:lnTo>
                    <a:lnTo>
                      <a:pt x="216" y="591"/>
                    </a:lnTo>
                    <a:lnTo>
                      <a:pt x="216" y="591"/>
                    </a:lnTo>
                    <a:lnTo>
                      <a:pt x="218" y="583"/>
                    </a:lnTo>
                    <a:lnTo>
                      <a:pt x="222" y="575"/>
                    </a:lnTo>
                    <a:lnTo>
                      <a:pt x="230" y="571"/>
                    </a:lnTo>
                    <a:lnTo>
                      <a:pt x="238" y="569"/>
                    </a:lnTo>
                    <a:lnTo>
                      <a:pt x="238" y="569"/>
                    </a:lnTo>
                    <a:lnTo>
                      <a:pt x="246" y="571"/>
                    </a:lnTo>
                    <a:lnTo>
                      <a:pt x="252" y="575"/>
                    </a:lnTo>
                    <a:lnTo>
                      <a:pt x="258" y="583"/>
                    </a:lnTo>
                    <a:lnTo>
                      <a:pt x="258" y="591"/>
                    </a:lnTo>
                    <a:lnTo>
                      <a:pt x="258" y="591"/>
                    </a:lnTo>
                    <a:lnTo>
                      <a:pt x="258" y="599"/>
                    </a:lnTo>
                    <a:lnTo>
                      <a:pt x="252" y="605"/>
                    </a:lnTo>
                    <a:lnTo>
                      <a:pt x="246" y="609"/>
                    </a:lnTo>
                    <a:lnTo>
                      <a:pt x="238" y="611"/>
                    </a:lnTo>
                    <a:lnTo>
                      <a:pt x="238" y="611"/>
                    </a:lnTo>
                    <a:close/>
                    <a:moveTo>
                      <a:pt x="318" y="577"/>
                    </a:moveTo>
                    <a:lnTo>
                      <a:pt x="318" y="577"/>
                    </a:lnTo>
                    <a:lnTo>
                      <a:pt x="310" y="575"/>
                    </a:lnTo>
                    <a:lnTo>
                      <a:pt x="300" y="573"/>
                    </a:lnTo>
                    <a:lnTo>
                      <a:pt x="294" y="569"/>
                    </a:lnTo>
                    <a:lnTo>
                      <a:pt x="286" y="563"/>
                    </a:lnTo>
                    <a:lnTo>
                      <a:pt x="282" y="557"/>
                    </a:lnTo>
                    <a:lnTo>
                      <a:pt x="276" y="549"/>
                    </a:lnTo>
                    <a:lnTo>
                      <a:pt x="274" y="541"/>
                    </a:lnTo>
                    <a:lnTo>
                      <a:pt x="274" y="533"/>
                    </a:lnTo>
                    <a:lnTo>
                      <a:pt x="274" y="533"/>
                    </a:lnTo>
                    <a:lnTo>
                      <a:pt x="274" y="525"/>
                    </a:lnTo>
                    <a:lnTo>
                      <a:pt x="276" y="515"/>
                    </a:lnTo>
                    <a:lnTo>
                      <a:pt x="282" y="509"/>
                    </a:lnTo>
                    <a:lnTo>
                      <a:pt x="286" y="501"/>
                    </a:lnTo>
                    <a:lnTo>
                      <a:pt x="294" y="497"/>
                    </a:lnTo>
                    <a:lnTo>
                      <a:pt x="300" y="493"/>
                    </a:lnTo>
                    <a:lnTo>
                      <a:pt x="310" y="489"/>
                    </a:lnTo>
                    <a:lnTo>
                      <a:pt x="318" y="489"/>
                    </a:lnTo>
                    <a:lnTo>
                      <a:pt x="318" y="489"/>
                    </a:lnTo>
                    <a:lnTo>
                      <a:pt x="328" y="489"/>
                    </a:lnTo>
                    <a:lnTo>
                      <a:pt x="336" y="493"/>
                    </a:lnTo>
                    <a:lnTo>
                      <a:pt x="344" y="497"/>
                    </a:lnTo>
                    <a:lnTo>
                      <a:pt x="350" y="501"/>
                    </a:lnTo>
                    <a:lnTo>
                      <a:pt x="356" y="509"/>
                    </a:lnTo>
                    <a:lnTo>
                      <a:pt x="360" y="515"/>
                    </a:lnTo>
                    <a:lnTo>
                      <a:pt x="362" y="525"/>
                    </a:lnTo>
                    <a:lnTo>
                      <a:pt x="364" y="533"/>
                    </a:lnTo>
                    <a:lnTo>
                      <a:pt x="364" y="533"/>
                    </a:lnTo>
                    <a:lnTo>
                      <a:pt x="362" y="541"/>
                    </a:lnTo>
                    <a:lnTo>
                      <a:pt x="360" y="549"/>
                    </a:lnTo>
                    <a:lnTo>
                      <a:pt x="356" y="557"/>
                    </a:lnTo>
                    <a:lnTo>
                      <a:pt x="350" y="563"/>
                    </a:lnTo>
                    <a:lnTo>
                      <a:pt x="344" y="569"/>
                    </a:lnTo>
                    <a:lnTo>
                      <a:pt x="336" y="573"/>
                    </a:lnTo>
                    <a:lnTo>
                      <a:pt x="328" y="575"/>
                    </a:lnTo>
                    <a:lnTo>
                      <a:pt x="318" y="577"/>
                    </a:lnTo>
                    <a:lnTo>
                      <a:pt x="318" y="577"/>
                    </a:lnTo>
                    <a:close/>
                    <a:moveTo>
                      <a:pt x="352" y="407"/>
                    </a:moveTo>
                    <a:lnTo>
                      <a:pt x="352" y="407"/>
                    </a:lnTo>
                    <a:lnTo>
                      <a:pt x="344" y="405"/>
                    </a:lnTo>
                    <a:lnTo>
                      <a:pt x="336" y="401"/>
                    </a:lnTo>
                    <a:lnTo>
                      <a:pt x="332" y="393"/>
                    </a:lnTo>
                    <a:lnTo>
                      <a:pt x="330" y="385"/>
                    </a:lnTo>
                    <a:lnTo>
                      <a:pt x="330" y="385"/>
                    </a:lnTo>
                    <a:lnTo>
                      <a:pt x="332" y="377"/>
                    </a:lnTo>
                    <a:lnTo>
                      <a:pt x="336" y="371"/>
                    </a:lnTo>
                    <a:lnTo>
                      <a:pt x="344" y="367"/>
                    </a:lnTo>
                    <a:lnTo>
                      <a:pt x="352" y="365"/>
                    </a:lnTo>
                    <a:lnTo>
                      <a:pt x="352" y="365"/>
                    </a:lnTo>
                    <a:lnTo>
                      <a:pt x="360" y="367"/>
                    </a:lnTo>
                    <a:lnTo>
                      <a:pt x="366" y="371"/>
                    </a:lnTo>
                    <a:lnTo>
                      <a:pt x="370" y="377"/>
                    </a:lnTo>
                    <a:lnTo>
                      <a:pt x="372" y="385"/>
                    </a:lnTo>
                    <a:lnTo>
                      <a:pt x="372" y="385"/>
                    </a:lnTo>
                    <a:lnTo>
                      <a:pt x="370" y="393"/>
                    </a:lnTo>
                    <a:lnTo>
                      <a:pt x="366" y="401"/>
                    </a:lnTo>
                    <a:lnTo>
                      <a:pt x="360" y="405"/>
                    </a:lnTo>
                    <a:lnTo>
                      <a:pt x="352" y="407"/>
                    </a:lnTo>
                    <a:lnTo>
                      <a:pt x="352" y="407"/>
                    </a:lnTo>
                    <a:close/>
                    <a:moveTo>
                      <a:pt x="376" y="469"/>
                    </a:moveTo>
                    <a:lnTo>
                      <a:pt x="376" y="469"/>
                    </a:lnTo>
                    <a:lnTo>
                      <a:pt x="378" y="461"/>
                    </a:lnTo>
                    <a:lnTo>
                      <a:pt x="382" y="453"/>
                    </a:lnTo>
                    <a:lnTo>
                      <a:pt x="390" y="449"/>
                    </a:lnTo>
                    <a:lnTo>
                      <a:pt x="398" y="447"/>
                    </a:lnTo>
                    <a:lnTo>
                      <a:pt x="398" y="447"/>
                    </a:lnTo>
                    <a:lnTo>
                      <a:pt x="406" y="449"/>
                    </a:lnTo>
                    <a:lnTo>
                      <a:pt x="412" y="453"/>
                    </a:lnTo>
                    <a:lnTo>
                      <a:pt x="416" y="461"/>
                    </a:lnTo>
                    <a:lnTo>
                      <a:pt x="418" y="469"/>
                    </a:lnTo>
                    <a:lnTo>
                      <a:pt x="418" y="469"/>
                    </a:lnTo>
                    <a:lnTo>
                      <a:pt x="416" y="477"/>
                    </a:lnTo>
                    <a:lnTo>
                      <a:pt x="412" y="483"/>
                    </a:lnTo>
                    <a:lnTo>
                      <a:pt x="406" y="487"/>
                    </a:lnTo>
                    <a:lnTo>
                      <a:pt x="398" y="489"/>
                    </a:lnTo>
                    <a:lnTo>
                      <a:pt x="398" y="489"/>
                    </a:lnTo>
                    <a:lnTo>
                      <a:pt x="390" y="487"/>
                    </a:lnTo>
                    <a:lnTo>
                      <a:pt x="382" y="483"/>
                    </a:lnTo>
                    <a:lnTo>
                      <a:pt x="378" y="477"/>
                    </a:lnTo>
                    <a:lnTo>
                      <a:pt x="376" y="469"/>
                    </a:lnTo>
                    <a:lnTo>
                      <a:pt x="376" y="469"/>
                    </a:lnTo>
                    <a:close/>
                    <a:moveTo>
                      <a:pt x="414" y="609"/>
                    </a:moveTo>
                    <a:lnTo>
                      <a:pt x="414" y="609"/>
                    </a:lnTo>
                    <a:lnTo>
                      <a:pt x="406" y="607"/>
                    </a:lnTo>
                    <a:lnTo>
                      <a:pt x="400" y="603"/>
                    </a:lnTo>
                    <a:lnTo>
                      <a:pt x="396" y="595"/>
                    </a:lnTo>
                    <a:lnTo>
                      <a:pt x="394" y="587"/>
                    </a:lnTo>
                    <a:lnTo>
                      <a:pt x="394" y="587"/>
                    </a:lnTo>
                    <a:lnTo>
                      <a:pt x="396" y="579"/>
                    </a:lnTo>
                    <a:lnTo>
                      <a:pt x="400" y="573"/>
                    </a:lnTo>
                    <a:lnTo>
                      <a:pt x="406" y="569"/>
                    </a:lnTo>
                    <a:lnTo>
                      <a:pt x="414" y="567"/>
                    </a:lnTo>
                    <a:lnTo>
                      <a:pt x="414" y="567"/>
                    </a:lnTo>
                    <a:lnTo>
                      <a:pt x="422" y="569"/>
                    </a:lnTo>
                    <a:lnTo>
                      <a:pt x="428" y="573"/>
                    </a:lnTo>
                    <a:lnTo>
                      <a:pt x="434" y="579"/>
                    </a:lnTo>
                    <a:lnTo>
                      <a:pt x="434" y="587"/>
                    </a:lnTo>
                    <a:lnTo>
                      <a:pt x="434" y="587"/>
                    </a:lnTo>
                    <a:lnTo>
                      <a:pt x="434" y="595"/>
                    </a:lnTo>
                    <a:lnTo>
                      <a:pt x="428" y="603"/>
                    </a:lnTo>
                    <a:lnTo>
                      <a:pt x="422" y="607"/>
                    </a:lnTo>
                    <a:lnTo>
                      <a:pt x="414" y="609"/>
                    </a:lnTo>
                    <a:lnTo>
                      <a:pt x="414"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9" name="Freeform 47"/>
              <p:cNvSpPr>
                <a:spLocks noEditPoints="1"/>
              </p:cNvSpPr>
              <p:nvPr/>
            </p:nvSpPr>
            <p:spPr bwMode="auto">
              <a:xfrm>
                <a:off x="7588250" y="2924175"/>
                <a:ext cx="481013" cy="509588"/>
              </a:xfrm>
              <a:custGeom>
                <a:avLst/>
                <a:gdLst>
                  <a:gd name="T0" fmla="*/ 36 w 303"/>
                  <a:gd name="T1" fmla="*/ 246 h 321"/>
                  <a:gd name="T2" fmla="*/ 56 w 303"/>
                  <a:gd name="T3" fmla="*/ 264 h 321"/>
                  <a:gd name="T4" fmla="*/ 78 w 303"/>
                  <a:gd name="T5" fmla="*/ 278 h 321"/>
                  <a:gd name="T6" fmla="*/ 126 w 303"/>
                  <a:gd name="T7" fmla="*/ 294 h 321"/>
                  <a:gd name="T8" fmla="*/ 179 w 303"/>
                  <a:gd name="T9" fmla="*/ 292 h 321"/>
                  <a:gd name="T10" fmla="*/ 215 w 303"/>
                  <a:gd name="T11" fmla="*/ 278 h 321"/>
                  <a:gd name="T12" fmla="*/ 269 w 303"/>
                  <a:gd name="T13" fmla="*/ 321 h 321"/>
                  <a:gd name="T14" fmla="*/ 259 w 303"/>
                  <a:gd name="T15" fmla="*/ 244 h 321"/>
                  <a:gd name="T16" fmla="*/ 267 w 303"/>
                  <a:gd name="T17" fmla="*/ 234 h 321"/>
                  <a:gd name="T18" fmla="*/ 287 w 303"/>
                  <a:gd name="T19" fmla="*/ 198 h 321"/>
                  <a:gd name="T20" fmla="*/ 295 w 303"/>
                  <a:gd name="T21" fmla="*/ 148 h 321"/>
                  <a:gd name="T22" fmla="*/ 285 w 303"/>
                  <a:gd name="T23" fmla="*/ 96 h 321"/>
                  <a:gd name="T24" fmla="*/ 275 w 303"/>
                  <a:gd name="T25" fmla="*/ 74 h 321"/>
                  <a:gd name="T26" fmla="*/ 259 w 303"/>
                  <a:gd name="T27" fmla="*/ 52 h 321"/>
                  <a:gd name="T28" fmla="*/ 247 w 303"/>
                  <a:gd name="T29" fmla="*/ 40 h 321"/>
                  <a:gd name="T30" fmla="*/ 225 w 303"/>
                  <a:gd name="T31" fmla="*/ 22 h 321"/>
                  <a:gd name="T32" fmla="*/ 199 w 303"/>
                  <a:gd name="T33" fmla="*/ 10 h 321"/>
                  <a:gd name="T34" fmla="*/ 170 w 303"/>
                  <a:gd name="T35" fmla="*/ 2 h 321"/>
                  <a:gd name="T36" fmla="*/ 142 w 303"/>
                  <a:gd name="T37" fmla="*/ 0 h 321"/>
                  <a:gd name="T38" fmla="*/ 114 w 303"/>
                  <a:gd name="T39" fmla="*/ 4 h 321"/>
                  <a:gd name="T40" fmla="*/ 86 w 303"/>
                  <a:gd name="T41" fmla="*/ 14 h 321"/>
                  <a:gd name="T42" fmla="*/ 62 w 303"/>
                  <a:gd name="T43" fmla="*/ 28 h 321"/>
                  <a:gd name="T44" fmla="*/ 50 w 303"/>
                  <a:gd name="T45" fmla="*/ 38 h 321"/>
                  <a:gd name="T46" fmla="*/ 30 w 303"/>
                  <a:gd name="T47" fmla="*/ 60 h 321"/>
                  <a:gd name="T48" fmla="*/ 14 w 303"/>
                  <a:gd name="T49" fmla="*/ 84 h 321"/>
                  <a:gd name="T50" fmla="*/ 4 w 303"/>
                  <a:gd name="T51" fmla="*/ 110 h 321"/>
                  <a:gd name="T52" fmla="*/ 0 w 303"/>
                  <a:gd name="T53" fmla="*/ 138 h 321"/>
                  <a:gd name="T54" fmla="*/ 0 w 303"/>
                  <a:gd name="T55" fmla="*/ 166 h 321"/>
                  <a:gd name="T56" fmla="*/ 6 w 303"/>
                  <a:gd name="T57" fmla="*/ 194 h 321"/>
                  <a:gd name="T58" fmla="*/ 18 w 303"/>
                  <a:gd name="T59" fmla="*/ 220 h 321"/>
                  <a:gd name="T60" fmla="*/ 36 w 303"/>
                  <a:gd name="T61" fmla="*/ 246 h 321"/>
                  <a:gd name="T62" fmla="*/ 70 w 303"/>
                  <a:gd name="T63" fmla="*/ 60 h 321"/>
                  <a:gd name="T64" fmla="*/ 80 w 303"/>
                  <a:gd name="T65" fmla="*/ 54 h 321"/>
                  <a:gd name="T66" fmla="*/ 110 w 303"/>
                  <a:gd name="T67" fmla="*/ 38 h 321"/>
                  <a:gd name="T68" fmla="*/ 154 w 303"/>
                  <a:gd name="T69" fmla="*/ 32 h 321"/>
                  <a:gd name="T70" fmla="*/ 199 w 303"/>
                  <a:gd name="T71" fmla="*/ 44 h 321"/>
                  <a:gd name="T72" fmla="*/ 227 w 303"/>
                  <a:gd name="T73" fmla="*/ 62 h 321"/>
                  <a:gd name="T74" fmla="*/ 235 w 303"/>
                  <a:gd name="T75" fmla="*/ 72 h 321"/>
                  <a:gd name="T76" fmla="*/ 249 w 303"/>
                  <a:gd name="T77" fmla="*/ 90 h 321"/>
                  <a:gd name="T78" fmla="*/ 263 w 303"/>
                  <a:gd name="T79" fmla="*/ 134 h 321"/>
                  <a:gd name="T80" fmla="*/ 261 w 303"/>
                  <a:gd name="T81" fmla="*/ 178 h 321"/>
                  <a:gd name="T82" fmla="*/ 241 w 303"/>
                  <a:gd name="T83" fmla="*/ 218 h 321"/>
                  <a:gd name="T84" fmla="*/ 225 w 303"/>
                  <a:gd name="T85" fmla="*/ 236 h 321"/>
                  <a:gd name="T86" fmla="*/ 215 w 303"/>
                  <a:gd name="T87" fmla="*/ 244 h 321"/>
                  <a:gd name="T88" fmla="*/ 185 w 303"/>
                  <a:gd name="T89" fmla="*/ 258 h 321"/>
                  <a:gd name="T90" fmla="*/ 140 w 303"/>
                  <a:gd name="T91" fmla="*/ 264 h 321"/>
                  <a:gd name="T92" fmla="*/ 96 w 303"/>
                  <a:gd name="T93" fmla="*/ 252 h 321"/>
                  <a:gd name="T94" fmla="*/ 68 w 303"/>
                  <a:gd name="T95" fmla="*/ 234 h 321"/>
                  <a:gd name="T96" fmla="*/ 60 w 303"/>
                  <a:gd name="T97" fmla="*/ 224 h 321"/>
                  <a:gd name="T98" fmla="*/ 46 w 303"/>
                  <a:gd name="T99" fmla="*/ 206 h 321"/>
                  <a:gd name="T100" fmla="*/ 32 w 303"/>
                  <a:gd name="T101" fmla="*/ 162 h 321"/>
                  <a:gd name="T102" fmla="*/ 34 w 303"/>
                  <a:gd name="T103" fmla="*/ 118 h 321"/>
                  <a:gd name="T104" fmla="*/ 54 w 303"/>
                  <a:gd name="T105" fmla="*/ 78 h 321"/>
                  <a:gd name="T106" fmla="*/ 70 w 303"/>
                  <a:gd name="T107" fmla="*/ 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321">
                    <a:moveTo>
                      <a:pt x="36" y="246"/>
                    </a:moveTo>
                    <a:lnTo>
                      <a:pt x="36" y="246"/>
                    </a:lnTo>
                    <a:lnTo>
                      <a:pt x="46" y="256"/>
                    </a:lnTo>
                    <a:lnTo>
                      <a:pt x="56" y="264"/>
                    </a:lnTo>
                    <a:lnTo>
                      <a:pt x="66" y="272"/>
                    </a:lnTo>
                    <a:lnTo>
                      <a:pt x="78" y="278"/>
                    </a:lnTo>
                    <a:lnTo>
                      <a:pt x="102" y="288"/>
                    </a:lnTo>
                    <a:lnTo>
                      <a:pt x="126" y="294"/>
                    </a:lnTo>
                    <a:lnTo>
                      <a:pt x="152" y="296"/>
                    </a:lnTo>
                    <a:lnTo>
                      <a:pt x="179" y="292"/>
                    </a:lnTo>
                    <a:lnTo>
                      <a:pt x="203" y="284"/>
                    </a:lnTo>
                    <a:lnTo>
                      <a:pt x="215" y="278"/>
                    </a:lnTo>
                    <a:lnTo>
                      <a:pt x="227" y="272"/>
                    </a:lnTo>
                    <a:lnTo>
                      <a:pt x="269" y="321"/>
                    </a:lnTo>
                    <a:lnTo>
                      <a:pt x="303" y="292"/>
                    </a:lnTo>
                    <a:lnTo>
                      <a:pt x="259" y="244"/>
                    </a:lnTo>
                    <a:lnTo>
                      <a:pt x="259" y="244"/>
                    </a:lnTo>
                    <a:lnTo>
                      <a:pt x="267" y="234"/>
                    </a:lnTo>
                    <a:lnTo>
                      <a:pt x="275" y="222"/>
                    </a:lnTo>
                    <a:lnTo>
                      <a:pt x="287" y="198"/>
                    </a:lnTo>
                    <a:lnTo>
                      <a:pt x="293" y="174"/>
                    </a:lnTo>
                    <a:lnTo>
                      <a:pt x="295" y="148"/>
                    </a:lnTo>
                    <a:lnTo>
                      <a:pt x="293" y="122"/>
                    </a:lnTo>
                    <a:lnTo>
                      <a:pt x="285" y="96"/>
                    </a:lnTo>
                    <a:lnTo>
                      <a:pt x="281" y="84"/>
                    </a:lnTo>
                    <a:lnTo>
                      <a:pt x="275" y="74"/>
                    </a:lnTo>
                    <a:lnTo>
                      <a:pt x="267" y="62"/>
                    </a:lnTo>
                    <a:lnTo>
                      <a:pt x="259" y="52"/>
                    </a:lnTo>
                    <a:lnTo>
                      <a:pt x="259" y="52"/>
                    </a:lnTo>
                    <a:lnTo>
                      <a:pt x="247" y="40"/>
                    </a:lnTo>
                    <a:lnTo>
                      <a:pt x="237" y="30"/>
                    </a:lnTo>
                    <a:lnTo>
                      <a:pt x="225" y="22"/>
                    </a:lnTo>
                    <a:lnTo>
                      <a:pt x="211" y="16"/>
                    </a:lnTo>
                    <a:lnTo>
                      <a:pt x="199" y="10"/>
                    </a:lnTo>
                    <a:lnTo>
                      <a:pt x="185" y="6"/>
                    </a:lnTo>
                    <a:lnTo>
                      <a:pt x="170" y="2"/>
                    </a:lnTo>
                    <a:lnTo>
                      <a:pt x="156" y="2"/>
                    </a:lnTo>
                    <a:lnTo>
                      <a:pt x="142" y="0"/>
                    </a:lnTo>
                    <a:lnTo>
                      <a:pt x="128" y="2"/>
                    </a:lnTo>
                    <a:lnTo>
                      <a:pt x="114" y="4"/>
                    </a:lnTo>
                    <a:lnTo>
                      <a:pt x="100" y="8"/>
                    </a:lnTo>
                    <a:lnTo>
                      <a:pt x="86" y="14"/>
                    </a:lnTo>
                    <a:lnTo>
                      <a:pt x="74" y="20"/>
                    </a:lnTo>
                    <a:lnTo>
                      <a:pt x="62" y="28"/>
                    </a:lnTo>
                    <a:lnTo>
                      <a:pt x="50" y="38"/>
                    </a:lnTo>
                    <a:lnTo>
                      <a:pt x="50" y="38"/>
                    </a:lnTo>
                    <a:lnTo>
                      <a:pt x="38" y="48"/>
                    </a:lnTo>
                    <a:lnTo>
                      <a:pt x="30" y="60"/>
                    </a:lnTo>
                    <a:lnTo>
                      <a:pt x="22" y="72"/>
                    </a:lnTo>
                    <a:lnTo>
                      <a:pt x="14" y="84"/>
                    </a:lnTo>
                    <a:lnTo>
                      <a:pt x="8" y="98"/>
                    </a:lnTo>
                    <a:lnTo>
                      <a:pt x="4" y="110"/>
                    </a:lnTo>
                    <a:lnTo>
                      <a:pt x="2" y="124"/>
                    </a:lnTo>
                    <a:lnTo>
                      <a:pt x="0" y="138"/>
                    </a:lnTo>
                    <a:lnTo>
                      <a:pt x="0" y="152"/>
                    </a:lnTo>
                    <a:lnTo>
                      <a:pt x="0" y="166"/>
                    </a:lnTo>
                    <a:lnTo>
                      <a:pt x="4" y="180"/>
                    </a:lnTo>
                    <a:lnTo>
                      <a:pt x="6" y="194"/>
                    </a:lnTo>
                    <a:lnTo>
                      <a:pt x="12" y="208"/>
                    </a:lnTo>
                    <a:lnTo>
                      <a:pt x="18" y="220"/>
                    </a:lnTo>
                    <a:lnTo>
                      <a:pt x="26" y="234"/>
                    </a:lnTo>
                    <a:lnTo>
                      <a:pt x="36" y="246"/>
                    </a:lnTo>
                    <a:lnTo>
                      <a:pt x="36" y="246"/>
                    </a:lnTo>
                    <a:close/>
                    <a:moveTo>
                      <a:pt x="70" y="60"/>
                    </a:moveTo>
                    <a:lnTo>
                      <a:pt x="70" y="60"/>
                    </a:lnTo>
                    <a:lnTo>
                      <a:pt x="80" y="54"/>
                    </a:lnTo>
                    <a:lnTo>
                      <a:pt x="90" y="46"/>
                    </a:lnTo>
                    <a:lnTo>
                      <a:pt x="110" y="38"/>
                    </a:lnTo>
                    <a:lnTo>
                      <a:pt x="132" y="32"/>
                    </a:lnTo>
                    <a:lnTo>
                      <a:pt x="154" y="32"/>
                    </a:lnTo>
                    <a:lnTo>
                      <a:pt x="177" y="36"/>
                    </a:lnTo>
                    <a:lnTo>
                      <a:pt x="199" y="44"/>
                    </a:lnTo>
                    <a:lnTo>
                      <a:pt x="217" y="56"/>
                    </a:lnTo>
                    <a:lnTo>
                      <a:pt x="227" y="62"/>
                    </a:lnTo>
                    <a:lnTo>
                      <a:pt x="235" y="72"/>
                    </a:lnTo>
                    <a:lnTo>
                      <a:pt x="235" y="72"/>
                    </a:lnTo>
                    <a:lnTo>
                      <a:pt x="243" y="80"/>
                    </a:lnTo>
                    <a:lnTo>
                      <a:pt x="249" y="90"/>
                    </a:lnTo>
                    <a:lnTo>
                      <a:pt x="259" y="112"/>
                    </a:lnTo>
                    <a:lnTo>
                      <a:pt x="263" y="134"/>
                    </a:lnTo>
                    <a:lnTo>
                      <a:pt x="263" y="156"/>
                    </a:lnTo>
                    <a:lnTo>
                      <a:pt x="261" y="178"/>
                    </a:lnTo>
                    <a:lnTo>
                      <a:pt x="253" y="198"/>
                    </a:lnTo>
                    <a:lnTo>
                      <a:pt x="241" y="218"/>
                    </a:lnTo>
                    <a:lnTo>
                      <a:pt x="233" y="228"/>
                    </a:lnTo>
                    <a:lnTo>
                      <a:pt x="225" y="236"/>
                    </a:lnTo>
                    <a:lnTo>
                      <a:pt x="225" y="236"/>
                    </a:lnTo>
                    <a:lnTo>
                      <a:pt x="215" y="244"/>
                    </a:lnTo>
                    <a:lnTo>
                      <a:pt x="205" y="250"/>
                    </a:lnTo>
                    <a:lnTo>
                      <a:pt x="185" y="258"/>
                    </a:lnTo>
                    <a:lnTo>
                      <a:pt x="162" y="264"/>
                    </a:lnTo>
                    <a:lnTo>
                      <a:pt x="140" y="264"/>
                    </a:lnTo>
                    <a:lnTo>
                      <a:pt x="116" y="260"/>
                    </a:lnTo>
                    <a:lnTo>
                      <a:pt x="96" y="252"/>
                    </a:lnTo>
                    <a:lnTo>
                      <a:pt x="76" y="240"/>
                    </a:lnTo>
                    <a:lnTo>
                      <a:pt x="68" y="234"/>
                    </a:lnTo>
                    <a:lnTo>
                      <a:pt x="60" y="224"/>
                    </a:lnTo>
                    <a:lnTo>
                      <a:pt x="60" y="224"/>
                    </a:lnTo>
                    <a:lnTo>
                      <a:pt x="52" y="216"/>
                    </a:lnTo>
                    <a:lnTo>
                      <a:pt x="46" y="206"/>
                    </a:lnTo>
                    <a:lnTo>
                      <a:pt x="36" y="184"/>
                    </a:lnTo>
                    <a:lnTo>
                      <a:pt x="32" y="162"/>
                    </a:lnTo>
                    <a:lnTo>
                      <a:pt x="30" y="140"/>
                    </a:lnTo>
                    <a:lnTo>
                      <a:pt x="34" y="118"/>
                    </a:lnTo>
                    <a:lnTo>
                      <a:pt x="42" y="98"/>
                    </a:lnTo>
                    <a:lnTo>
                      <a:pt x="54" y="78"/>
                    </a:lnTo>
                    <a:lnTo>
                      <a:pt x="62" y="68"/>
                    </a:lnTo>
                    <a:lnTo>
                      <a:pt x="70" y="60"/>
                    </a:lnTo>
                    <a:lnTo>
                      <a:pt x="7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0" name="Freeform 48"/>
              <p:cNvSpPr/>
              <p:nvPr/>
            </p:nvSpPr>
            <p:spPr bwMode="auto">
              <a:xfrm>
                <a:off x="7404100" y="2746375"/>
                <a:ext cx="66675" cy="66675"/>
              </a:xfrm>
              <a:custGeom>
                <a:avLst/>
                <a:gdLst>
                  <a:gd name="T0" fmla="*/ 20 w 42"/>
                  <a:gd name="T1" fmla="*/ 42 h 42"/>
                  <a:gd name="T2" fmla="*/ 20 w 42"/>
                  <a:gd name="T3" fmla="*/ 42 h 42"/>
                  <a:gd name="T4" fmla="*/ 28 w 42"/>
                  <a:gd name="T5" fmla="*/ 40 h 42"/>
                  <a:gd name="T6" fmla="*/ 36 w 42"/>
                  <a:gd name="T7" fmla="*/ 36 h 42"/>
                  <a:gd name="T8" fmla="*/ 40 w 42"/>
                  <a:gd name="T9" fmla="*/ 30 h 42"/>
                  <a:gd name="T10" fmla="*/ 42 w 42"/>
                  <a:gd name="T11" fmla="*/ 20 h 42"/>
                  <a:gd name="T12" fmla="*/ 42 w 42"/>
                  <a:gd name="T13" fmla="*/ 20 h 42"/>
                  <a:gd name="T14" fmla="*/ 40 w 42"/>
                  <a:gd name="T15" fmla="*/ 12 h 42"/>
                  <a:gd name="T16" fmla="*/ 36 w 42"/>
                  <a:gd name="T17" fmla="*/ 6 h 42"/>
                  <a:gd name="T18" fmla="*/ 28 w 42"/>
                  <a:gd name="T19" fmla="*/ 2 h 42"/>
                  <a:gd name="T20" fmla="*/ 20 w 42"/>
                  <a:gd name="T21" fmla="*/ 0 h 42"/>
                  <a:gd name="T22" fmla="*/ 20 w 42"/>
                  <a:gd name="T23" fmla="*/ 0 h 42"/>
                  <a:gd name="T24" fmla="*/ 12 w 42"/>
                  <a:gd name="T25" fmla="*/ 2 h 42"/>
                  <a:gd name="T26" fmla="*/ 6 w 42"/>
                  <a:gd name="T27" fmla="*/ 6 h 42"/>
                  <a:gd name="T28" fmla="*/ 0 w 42"/>
                  <a:gd name="T29" fmla="*/ 12 h 42"/>
                  <a:gd name="T30" fmla="*/ 0 w 42"/>
                  <a:gd name="T31" fmla="*/ 20 h 42"/>
                  <a:gd name="T32" fmla="*/ 0 w 42"/>
                  <a:gd name="T33" fmla="*/ 20 h 42"/>
                  <a:gd name="T34" fmla="*/ 0 w 42"/>
                  <a:gd name="T35" fmla="*/ 30 h 42"/>
                  <a:gd name="T36" fmla="*/ 6 w 42"/>
                  <a:gd name="T37" fmla="*/ 36 h 42"/>
                  <a:gd name="T38" fmla="*/ 12 w 42"/>
                  <a:gd name="T39" fmla="*/ 40 h 42"/>
                  <a:gd name="T40" fmla="*/ 20 w 42"/>
                  <a:gd name="T41" fmla="*/ 42 h 42"/>
                  <a:gd name="T42" fmla="*/ 2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42"/>
                    </a:move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1" name="Freeform 49"/>
              <p:cNvSpPr/>
              <p:nvPr/>
            </p:nvSpPr>
            <p:spPr bwMode="auto">
              <a:xfrm>
                <a:off x="7543800" y="2841625"/>
                <a:ext cx="66675" cy="63500"/>
              </a:xfrm>
              <a:custGeom>
                <a:avLst/>
                <a:gdLst>
                  <a:gd name="T0" fmla="*/ 20 w 42"/>
                  <a:gd name="T1" fmla="*/ 40 h 40"/>
                  <a:gd name="T2" fmla="*/ 20 w 42"/>
                  <a:gd name="T3" fmla="*/ 40 h 40"/>
                  <a:gd name="T4" fmla="*/ 28 w 42"/>
                  <a:gd name="T5" fmla="*/ 40 h 40"/>
                  <a:gd name="T6" fmla="*/ 36 w 42"/>
                  <a:gd name="T7" fmla="*/ 34 h 40"/>
                  <a:gd name="T8" fmla="*/ 40 w 42"/>
                  <a:gd name="T9" fmla="*/ 28 h 40"/>
                  <a:gd name="T10" fmla="*/ 42 w 42"/>
                  <a:gd name="T11" fmla="*/ 20 h 40"/>
                  <a:gd name="T12" fmla="*/ 42 w 42"/>
                  <a:gd name="T13" fmla="*/ 20 h 40"/>
                  <a:gd name="T14" fmla="*/ 40 w 42"/>
                  <a:gd name="T15" fmla="*/ 12 h 40"/>
                  <a:gd name="T16" fmla="*/ 36 w 42"/>
                  <a:gd name="T17" fmla="*/ 6 h 40"/>
                  <a:gd name="T18" fmla="*/ 28 w 42"/>
                  <a:gd name="T19" fmla="*/ 2 h 40"/>
                  <a:gd name="T20" fmla="*/ 20 w 42"/>
                  <a:gd name="T21" fmla="*/ 0 h 40"/>
                  <a:gd name="T22" fmla="*/ 20 w 42"/>
                  <a:gd name="T23" fmla="*/ 0 h 40"/>
                  <a:gd name="T24" fmla="*/ 12 w 42"/>
                  <a:gd name="T25" fmla="*/ 2 h 40"/>
                  <a:gd name="T26" fmla="*/ 6 w 42"/>
                  <a:gd name="T27" fmla="*/ 6 h 40"/>
                  <a:gd name="T28" fmla="*/ 0 w 42"/>
                  <a:gd name="T29" fmla="*/ 12 h 40"/>
                  <a:gd name="T30" fmla="*/ 0 w 42"/>
                  <a:gd name="T31" fmla="*/ 20 h 40"/>
                  <a:gd name="T32" fmla="*/ 0 w 42"/>
                  <a:gd name="T33" fmla="*/ 20 h 40"/>
                  <a:gd name="T34" fmla="*/ 0 w 42"/>
                  <a:gd name="T35" fmla="*/ 28 h 40"/>
                  <a:gd name="T36" fmla="*/ 6 w 42"/>
                  <a:gd name="T37" fmla="*/ 34 h 40"/>
                  <a:gd name="T38" fmla="*/ 12 w 42"/>
                  <a:gd name="T39" fmla="*/ 40 h 40"/>
                  <a:gd name="T40" fmla="*/ 20 w 42"/>
                  <a:gd name="T41" fmla="*/ 40 h 40"/>
                  <a:gd name="T42" fmla="*/ 20 w 42"/>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40"/>
                    </a:moveTo>
                    <a:lnTo>
                      <a:pt x="20" y="40"/>
                    </a:lnTo>
                    <a:lnTo>
                      <a:pt x="28" y="40"/>
                    </a:lnTo>
                    <a:lnTo>
                      <a:pt x="36" y="34"/>
                    </a:lnTo>
                    <a:lnTo>
                      <a:pt x="40" y="28"/>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28"/>
                    </a:lnTo>
                    <a:lnTo>
                      <a:pt x="6" y="34"/>
                    </a:lnTo>
                    <a:lnTo>
                      <a:pt x="12" y="40"/>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2" name="Freeform 50"/>
              <p:cNvSpPr/>
              <p:nvPr/>
            </p:nvSpPr>
            <p:spPr bwMode="auto">
              <a:xfrm>
                <a:off x="7632700" y="2714625"/>
                <a:ext cx="142875" cy="139700"/>
              </a:xfrm>
              <a:custGeom>
                <a:avLst/>
                <a:gdLst>
                  <a:gd name="T0" fmla="*/ 44 w 90"/>
                  <a:gd name="T1" fmla="*/ 88 h 88"/>
                  <a:gd name="T2" fmla="*/ 44 w 90"/>
                  <a:gd name="T3" fmla="*/ 88 h 88"/>
                  <a:gd name="T4" fmla="*/ 54 w 90"/>
                  <a:gd name="T5" fmla="*/ 86 h 88"/>
                  <a:gd name="T6" fmla="*/ 62 w 90"/>
                  <a:gd name="T7" fmla="*/ 84 h 88"/>
                  <a:gd name="T8" fmla="*/ 70 w 90"/>
                  <a:gd name="T9" fmla="*/ 80 h 88"/>
                  <a:gd name="T10" fmla="*/ 76 w 90"/>
                  <a:gd name="T11" fmla="*/ 74 h 88"/>
                  <a:gd name="T12" fmla="*/ 82 w 90"/>
                  <a:gd name="T13" fmla="*/ 68 h 88"/>
                  <a:gd name="T14" fmla="*/ 86 w 90"/>
                  <a:gd name="T15" fmla="*/ 60 h 88"/>
                  <a:gd name="T16" fmla="*/ 88 w 90"/>
                  <a:gd name="T17" fmla="*/ 52 h 88"/>
                  <a:gd name="T18" fmla="*/ 90 w 90"/>
                  <a:gd name="T19" fmla="*/ 44 h 88"/>
                  <a:gd name="T20" fmla="*/ 90 w 90"/>
                  <a:gd name="T21" fmla="*/ 44 h 88"/>
                  <a:gd name="T22" fmla="*/ 88 w 90"/>
                  <a:gd name="T23" fmla="*/ 34 h 88"/>
                  <a:gd name="T24" fmla="*/ 86 w 90"/>
                  <a:gd name="T25" fmla="*/ 26 h 88"/>
                  <a:gd name="T26" fmla="*/ 82 w 90"/>
                  <a:gd name="T27" fmla="*/ 18 h 88"/>
                  <a:gd name="T28" fmla="*/ 76 w 90"/>
                  <a:gd name="T29" fmla="*/ 12 h 88"/>
                  <a:gd name="T30" fmla="*/ 70 w 90"/>
                  <a:gd name="T31" fmla="*/ 6 h 88"/>
                  <a:gd name="T32" fmla="*/ 62 w 90"/>
                  <a:gd name="T33" fmla="*/ 2 h 88"/>
                  <a:gd name="T34" fmla="*/ 54 w 90"/>
                  <a:gd name="T35" fmla="*/ 0 h 88"/>
                  <a:gd name="T36" fmla="*/ 44 w 90"/>
                  <a:gd name="T37" fmla="*/ 0 h 88"/>
                  <a:gd name="T38" fmla="*/ 44 w 90"/>
                  <a:gd name="T39" fmla="*/ 0 h 88"/>
                  <a:gd name="T40" fmla="*/ 36 w 90"/>
                  <a:gd name="T41" fmla="*/ 0 h 88"/>
                  <a:gd name="T42" fmla="*/ 28 w 90"/>
                  <a:gd name="T43" fmla="*/ 2 h 88"/>
                  <a:gd name="T44" fmla="*/ 20 w 90"/>
                  <a:gd name="T45" fmla="*/ 6 h 88"/>
                  <a:gd name="T46" fmla="*/ 14 w 90"/>
                  <a:gd name="T47" fmla="*/ 12 h 88"/>
                  <a:gd name="T48" fmla="*/ 8 w 90"/>
                  <a:gd name="T49" fmla="*/ 18 h 88"/>
                  <a:gd name="T50" fmla="*/ 4 w 90"/>
                  <a:gd name="T51" fmla="*/ 26 h 88"/>
                  <a:gd name="T52" fmla="*/ 0 w 90"/>
                  <a:gd name="T53" fmla="*/ 34 h 88"/>
                  <a:gd name="T54" fmla="*/ 0 w 90"/>
                  <a:gd name="T55" fmla="*/ 44 h 88"/>
                  <a:gd name="T56" fmla="*/ 0 w 90"/>
                  <a:gd name="T57" fmla="*/ 44 h 88"/>
                  <a:gd name="T58" fmla="*/ 0 w 90"/>
                  <a:gd name="T59" fmla="*/ 52 h 88"/>
                  <a:gd name="T60" fmla="*/ 4 w 90"/>
                  <a:gd name="T61" fmla="*/ 60 h 88"/>
                  <a:gd name="T62" fmla="*/ 8 w 90"/>
                  <a:gd name="T63" fmla="*/ 68 h 88"/>
                  <a:gd name="T64" fmla="*/ 14 w 90"/>
                  <a:gd name="T65" fmla="*/ 74 h 88"/>
                  <a:gd name="T66" fmla="*/ 20 w 90"/>
                  <a:gd name="T67" fmla="*/ 80 h 88"/>
                  <a:gd name="T68" fmla="*/ 28 w 90"/>
                  <a:gd name="T69" fmla="*/ 84 h 88"/>
                  <a:gd name="T70" fmla="*/ 36 w 90"/>
                  <a:gd name="T71" fmla="*/ 86 h 88"/>
                  <a:gd name="T72" fmla="*/ 44 w 90"/>
                  <a:gd name="T73" fmla="*/ 88 h 88"/>
                  <a:gd name="T74" fmla="*/ 44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4" y="88"/>
                    </a:moveTo>
                    <a:lnTo>
                      <a:pt x="44" y="88"/>
                    </a:lnTo>
                    <a:lnTo>
                      <a:pt x="54" y="86"/>
                    </a:lnTo>
                    <a:lnTo>
                      <a:pt x="62" y="84"/>
                    </a:lnTo>
                    <a:lnTo>
                      <a:pt x="70" y="80"/>
                    </a:lnTo>
                    <a:lnTo>
                      <a:pt x="76" y="74"/>
                    </a:lnTo>
                    <a:lnTo>
                      <a:pt x="82" y="68"/>
                    </a:lnTo>
                    <a:lnTo>
                      <a:pt x="86" y="60"/>
                    </a:lnTo>
                    <a:lnTo>
                      <a:pt x="88" y="52"/>
                    </a:lnTo>
                    <a:lnTo>
                      <a:pt x="90" y="44"/>
                    </a:lnTo>
                    <a:lnTo>
                      <a:pt x="90" y="44"/>
                    </a:lnTo>
                    <a:lnTo>
                      <a:pt x="88" y="34"/>
                    </a:lnTo>
                    <a:lnTo>
                      <a:pt x="86" y="26"/>
                    </a:lnTo>
                    <a:lnTo>
                      <a:pt x="82" y="18"/>
                    </a:lnTo>
                    <a:lnTo>
                      <a:pt x="76" y="12"/>
                    </a:lnTo>
                    <a:lnTo>
                      <a:pt x="70" y="6"/>
                    </a:lnTo>
                    <a:lnTo>
                      <a:pt x="62" y="2"/>
                    </a:lnTo>
                    <a:lnTo>
                      <a:pt x="54" y="0"/>
                    </a:lnTo>
                    <a:lnTo>
                      <a:pt x="44" y="0"/>
                    </a:lnTo>
                    <a:lnTo>
                      <a:pt x="44" y="0"/>
                    </a:lnTo>
                    <a:lnTo>
                      <a:pt x="36" y="0"/>
                    </a:lnTo>
                    <a:lnTo>
                      <a:pt x="28" y="2"/>
                    </a:lnTo>
                    <a:lnTo>
                      <a:pt x="20" y="6"/>
                    </a:lnTo>
                    <a:lnTo>
                      <a:pt x="14" y="12"/>
                    </a:lnTo>
                    <a:lnTo>
                      <a:pt x="8" y="18"/>
                    </a:lnTo>
                    <a:lnTo>
                      <a:pt x="4" y="26"/>
                    </a:lnTo>
                    <a:lnTo>
                      <a:pt x="0" y="34"/>
                    </a:lnTo>
                    <a:lnTo>
                      <a:pt x="0" y="44"/>
                    </a:lnTo>
                    <a:lnTo>
                      <a:pt x="0" y="44"/>
                    </a:lnTo>
                    <a:lnTo>
                      <a:pt x="0" y="52"/>
                    </a:lnTo>
                    <a:lnTo>
                      <a:pt x="4" y="60"/>
                    </a:lnTo>
                    <a:lnTo>
                      <a:pt x="8" y="68"/>
                    </a:lnTo>
                    <a:lnTo>
                      <a:pt x="14" y="74"/>
                    </a:lnTo>
                    <a:lnTo>
                      <a:pt x="20" y="80"/>
                    </a:lnTo>
                    <a:lnTo>
                      <a:pt x="28" y="84"/>
                    </a:lnTo>
                    <a:lnTo>
                      <a:pt x="36" y="86"/>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3" name="Freeform 51"/>
              <p:cNvSpPr/>
              <p:nvPr/>
            </p:nvSpPr>
            <p:spPr bwMode="auto">
              <a:xfrm>
                <a:off x="7823200" y="2838450"/>
                <a:ext cx="68263" cy="63500"/>
              </a:xfrm>
              <a:custGeom>
                <a:avLst/>
                <a:gdLst>
                  <a:gd name="T0" fmla="*/ 20 w 43"/>
                  <a:gd name="T1" fmla="*/ 40 h 40"/>
                  <a:gd name="T2" fmla="*/ 20 w 43"/>
                  <a:gd name="T3" fmla="*/ 40 h 40"/>
                  <a:gd name="T4" fmla="*/ 29 w 43"/>
                  <a:gd name="T5" fmla="*/ 38 h 40"/>
                  <a:gd name="T6" fmla="*/ 37 w 43"/>
                  <a:gd name="T7" fmla="*/ 34 h 40"/>
                  <a:gd name="T8" fmla="*/ 41 w 43"/>
                  <a:gd name="T9" fmla="*/ 28 h 40"/>
                  <a:gd name="T10" fmla="*/ 43 w 43"/>
                  <a:gd name="T11" fmla="*/ 20 h 40"/>
                  <a:gd name="T12" fmla="*/ 43 w 43"/>
                  <a:gd name="T13" fmla="*/ 20 h 40"/>
                  <a:gd name="T14" fmla="*/ 41 w 43"/>
                  <a:gd name="T15" fmla="*/ 12 h 40"/>
                  <a:gd name="T16" fmla="*/ 37 w 43"/>
                  <a:gd name="T17" fmla="*/ 6 h 40"/>
                  <a:gd name="T18" fmla="*/ 29 w 43"/>
                  <a:gd name="T19" fmla="*/ 2 h 40"/>
                  <a:gd name="T20" fmla="*/ 20 w 43"/>
                  <a:gd name="T21" fmla="*/ 0 h 40"/>
                  <a:gd name="T22" fmla="*/ 20 w 43"/>
                  <a:gd name="T23" fmla="*/ 0 h 40"/>
                  <a:gd name="T24" fmla="*/ 12 w 43"/>
                  <a:gd name="T25" fmla="*/ 2 h 40"/>
                  <a:gd name="T26" fmla="*/ 6 w 43"/>
                  <a:gd name="T27" fmla="*/ 6 h 40"/>
                  <a:gd name="T28" fmla="*/ 2 w 43"/>
                  <a:gd name="T29" fmla="*/ 12 h 40"/>
                  <a:gd name="T30" fmla="*/ 0 w 43"/>
                  <a:gd name="T31" fmla="*/ 20 h 40"/>
                  <a:gd name="T32" fmla="*/ 0 w 43"/>
                  <a:gd name="T33" fmla="*/ 20 h 40"/>
                  <a:gd name="T34" fmla="*/ 2 w 43"/>
                  <a:gd name="T35" fmla="*/ 28 h 40"/>
                  <a:gd name="T36" fmla="*/ 6 w 43"/>
                  <a:gd name="T37" fmla="*/ 34 h 40"/>
                  <a:gd name="T38" fmla="*/ 12 w 43"/>
                  <a:gd name="T39" fmla="*/ 38 h 40"/>
                  <a:gd name="T40" fmla="*/ 20 w 43"/>
                  <a:gd name="T41" fmla="*/ 40 h 40"/>
                  <a:gd name="T42" fmla="*/ 20 w 43"/>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20" y="40"/>
                    </a:moveTo>
                    <a:lnTo>
                      <a:pt x="20" y="40"/>
                    </a:lnTo>
                    <a:lnTo>
                      <a:pt x="29" y="38"/>
                    </a:lnTo>
                    <a:lnTo>
                      <a:pt x="37" y="34"/>
                    </a:lnTo>
                    <a:lnTo>
                      <a:pt x="41" y="28"/>
                    </a:lnTo>
                    <a:lnTo>
                      <a:pt x="43" y="20"/>
                    </a:lnTo>
                    <a:lnTo>
                      <a:pt x="43" y="20"/>
                    </a:lnTo>
                    <a:lnTo>
                      <a:pt x="41" y="12"/>
                    </a:lnTo>
                    <a:lnTo>
                      <a:pt x="37" y="6"/>
                    </a:lnTo>
                    <a:lnTo>
                      <a:pt x="29" y="2"/>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grpSp>
        <p:sp>
          <p:nvSpPr>
            <p:cNvPr id="26" name="椭圆 25"/>
            <p:cNvSpPr/>
            <p:nvPr/>
          </p:nvSpPr>
          <p:spPr>
            <a:xfrm>
              <a:off x="4438390" y="2322536"/>
              <a:ext cx="3315222" cy="3315220"/>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1"/>
                </a:solidFill>
                <a:latin typeface="Times New Roman" panose="02020603050405020304" pitchFamily="18" charset="0"/>
                <a:cs typeface="+mn-ea"/>
                <a:sym typeface="+mn-lt"/>
              </a:endParaRPr>
            </a:p>
          </p:txBody>
        </p:sp>
      </p:grpSp>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3" name="文本框 2"/>
          <p:cNvSpPr txBox="1"/>
          <p:nvPr/>
        </p:nvSpPr>
        <p:spPr>
          <a:xfrm>
            <a:off x="908787" y="1165890"/>
            <a:ext cx="7654570" cy="584775"/>
          </a:xfrm>
          <a:prstGeom prst="rect">
            <a:avLst/>
          </a:prstGeom>
          <a:noFill/>
          <a:ln>
            <a:solidFill>
              <a:schemeClr val="accent1"/>
            </a:solidFill>
          </a:ln>
        </p:spPr>
        <p:txBody>
          <a:bodyPr wrap="square" rtlCol="0">
            <a:spAutoFit/>
          </a:bodyPr>
          <a:lstStyle/>
          <a:p>
            <a:pPr marL="228600" indent="-228600">
              <a:buAutoNum type="alphaUcPeriod"/>
            </a:pPr>
            <a:r>
              <a:rPr lang="en-US" altLang="zh-CN" sz="1600" b="1" dirty="0">
                <a:solidFill>
                  <a:srgbClr val="00749F"/>
                </a:solidFill>
                <a:latin typeface="Times New Roman" panose="02020603050405020304" pitchFamily="18" charset="0"/>
                <a:cs typeface="+mn-ea"/>
                <a:sym typeface="+mn-lt"/>
              </a:rPr>
              <a:t>Narrative Writing             	B. Descriptive Writing </a:t>
            </a:r>
          </a:p>
          <a:p>
            <a:r>
              <a:rPr lang="en-US" altLang="zh-CN" sz="1600" b="1" dirty="0" smtClean="0">
                <a:solidFill>
                  <a:srgbClr val="00749F"/>
                </a:solidFill>
                <a:latin typeface="Times New Roman" panose="02020603050405020304" pitchFamily="18" charset="0"/>
                <a:cs typeface="+mn-ea"/>
                <a:sym typeface="+mn-lt"/>
              </a:rPr>
              <a:t>C. Expository </a:t>
            </a:r>
            <a:r>
              <a:rPr lang="en-US" altLang="zh-CN" sz="1600" b="1" dirty="0">
                <a:solidFill>
                  <a:srgbClr val="00749F"/>
                </a:solidFill>
                <a:latin typeface="Times New Roman" panose="02020603050405020304" pitchFamily="18" charset="0"/>
                <a:cs typeface="+mn-ea"/>
                <a:sym typeface="+mn-lt"/>
              </a:rPr>
              <a:t>Writing     	D. Argumentative Writing</a:t>
            </a:r>
            <a:endParaRPr lang="zh-CN" altLang="en-US" sz="1600" b="1" dirty="0">
              <a:solidFill>
                <a:srgbClr val="00749F"/>
              </a:solidFill>
              <a:latin typeface="Times New Roman" panose="02020603050405020304" pitchFamily="18" charset="0"/>
              <a:cs typeface="+mn-ea"/>
              <a:sym typeface="+mn-lt"/>
            </a:endParaRPr>
          </a:p>
        </p:txBody>
      </p:sp>
      <p:sp>
        <p:nvSpPr>
          <p:cNvPr id="4" name="文本框 3"/>
          <p:cNvSpPr txBox="1"/>
          <p:nvPr/>
        </p:nvSpPr>
        <p:spPr>
          <a:xfrm>
            <a:off x="751185" y="2067534"/>
            <a:ext cx="8223637" cy="3693319"/>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4) Despite the technological advances and scientific inventions which make us believe we have nothing in common with the rest of the animal kingdom, we are still part of the planet’s fauna, whether we realize it or not. Needless to say, back when humanity’s main achievements were the invention of a round wheel, or specific tools for farming agriculture, human beings were dependent on nature and paid attention to the changes of its course. Now, with technological revolutions and discoveries which made up our past history, we seem to pay little attention to nature, getting more and more disconnected from it every day. However, the links we have with nature cannot disappear. There are a number of key reasons in favor of the concept that people should try to connect with nature more than they do today. </a:t>
            </a:r>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4" name="文本框 3"/>
          <p:cNvSpPr txBox="1"/>
          <p:nvPr/>
        </p:nvSpPr>
        <p:spPr>
          <a:xfrm>
            <a:off x="577572" y="1822195"/>
            <a:ext cx="8223637" cy="776623"/>
          </a:xfrm>
          <a:prstGeom prst="rect">
            <a:avLst/>
          </a:prstGeom>
          <a:noFill/>
        </p:spPr>
        <p:txBody>
          <a:bodyPr wrap="square" rtlCol="0">
            <a:spAutoFit/>
          </a:bodyPr>
          <a:lstStyle/>
          <a:p>
            <a:pPr>
              <a:lnSpc>
                <a:spcPct val="130000"/>
              </a:lnSpc>
              <a:spcBef>
                <a:spcPts val="600"/>
              </a:spcBef>
            </a:pPr>
            <a:r>
              <a:rPr lang="en-US" altLang="zh-CN" b="1" dirty="0">
                <a:solidFill>
                  <a:srgbClr val="00749F"/>
                </a:solidFill>
                <a:latin typeface="Times New Roman" panose="02020603050405020304" pitchFamily="18" charset="0"/>
                <a:cs typeface="+mn-ea"/>
                <a:sym typeface="+mn-lt"/>
              </a:rPr>
              <a:t>1.  The following paragraphs are taken from four different essays. Please indicate which type of essays they belong to. </a:t>
            </a:r>
            <a:endParaRPr lang="zh-CN" altLang="en-US" b="1"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577572" y="2963119"/>
            <a:ext cx="8240659" cy="524567"/>
          </a:xfrm>
          <a:prstGeom prst="rect">
            <a:avLst/>
          </a:prstGeom>
          <a:noFill/>
        </p:spPr>
        <p:txBody>
          <a:bodyPr wrap="square" rtlCol="0">
            <a:spAutoFit/>
          </a:bodyPr>
          <a:lstStyle/>
          <a:p>
            <a:pPr>
              <a:lnSpc>
                <a:spcPct val="130000"/>
              </a:lnSpc>
              <a:spcBef>
                <a:spcPts val="600"/>
              </a:spcBef>
            </a:pPr>
            <a:r>
              <a:rPr lang="pt-BR" altLang="zh-CN" sz="2400" b="1" dirty="0">
                <a:latin typeface="Times New Roman" panose="02020603050405020304" pitchFamily="18" charset="0"/>
                <a:cs typeface="+mn-ea"/>
                <a:sym typeface="+mn-lt"/>
              </a:rPr>
              <a:t>1) C     2) A     3) B     4) D </a:t>
            </a:r>
            <a:endParaRPr lang="zh-CN" altLang="en-US" sz="2400" b="1"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noChangeAspect="1"/>
          </p:cNvGrpSpPr>
          <p:nvPr/>
        </p:nvGrpSpPr>
        <p:grpSpPr>
          <a:xfrm>
            <a:off x="9355650" y="1210543"/>
            <a:ext cx="2499751" cy="2499749"/>
            <a:chOff x="4438390" y="2322536"/>
            <a:chExt cx="3315222" cy="3315220"/>
          </a:xfrm>
        </p:grpSpPr>
        <p:grpSp>
          <p:nvGrpSpPr>
            <p:cNvPr id="25" name="组合 24"/>
            <p:cNvGrpSpPr/>
            <p:nvPr/>
          </p:nvGrpSpPr>
          <p:grpSpPr>
            <a:xfrm>
              <a:off x="5448513" y="2862679"/>
              <a:ext cx="1569788" cy="1899556"/>
              <a:chOff x="7153275" y="2714625"/>
              <a:chExt cx="1103313" cy="1335088"/>
            </a:xfrm>
            <a:solidFill>
              <a:schemeClr val="accent1"/>
            </a:solidFill>
          </p:grpSpPr>
          <p:sp>
            <p:nvSpPr>
              <p:cNvPr id="27" name="Freeform 45"/>
              <p:cNvSpPr/>
              <p:nvPr/>
            </p:nvSpPr>
            <p:spPr bwMode="auto">
              <a:xfrm>
                <a:off x="8021638" y="3400425"/>
                <a:ext cx="234950" cy="252413"/>
              </a:xfrm>
              <a:custGeom>
                <a:avLst/>
                <a:gdLst>
                  <a:gd name="T0" fmla="*/ 140 w 148"/>
                  <a:gd name="T1" fmla="*/ 97 h 159"/>
                  <a:gd name="T2" fmla="*/ 50 w 148"/>
                  <a:gd name="T3" fmla="*/ 0 h 159"/>
                  <a:gd name="T4" fmla="*/ 0 w 148"/>
                  <a:gd name="T5" fmla="*/ 45 h 159"/>
                  <a:gd name="T6" fmla="*/ 84 w 148"/>
                  <a:gd name="T7" fmla="*/ 147 h 159"/>
                  <a:gd name="T8" fmla="*/ 84 w 148"/>
                  <a:gd name="T9" fmla="*/ 147 h 159"/>
                  <a:gd name="T10" fmla="*/ 88 w 148"/>
                  <a:gd name="T11" fmla="*/ 153 h 159"/>
                  <a:gd name="T12" fmla="*/ 94 w 148"/>
                  <a:gd name="T13" fmla="*/ 155 h 159"/>
                  <a:gd name="T14" fmla="*/ 106 w 148"/>
                  <a:gd name="T15" fmla="*/ 159 h 159"/>
                  <a:gd name="T16" fmla="*/ 118 w 148"/>
                  <a:gd name="T17" fmla="*/ 157 h 159"/>
                  <a:gd name="T18" fmla="*/ 124 w 148"/>
                  <a:gd name="T19" fmla="*/ 155 h 159"/>
                  <a:gd name="T20" fmla="*/ 128 w 148"/>
                  <a:gd name="T21" fmla="*/ 151 h 159"/>
                  <a:gd name="T22" fmla="*/ 138 w 148"/>
                  <a:gd name="T23" fmla="*/ 143 h 159"/>
                  <a:gd name="T24" fmla="*/ 138 w 148"/>
                  <a:gd name="T25" fmla="*/ 143 h 159"/>
                  <a:gd name="T26" fmla="*/ 142 w 148"/>
                  <a:gd name="T27" fmla="*/ 137 h 159"/>
                  <a:gd name="T28" fmla="*/ 146 w 148"/>
                  <a:gd name="T29" fmla="*/ 133 h 159"/>
                  <a:gd name="T30" fmla="*/ 148 w 148"/>
                  <a:gd name="T31" fmla="*/ 121 h 159"/>
                  <a:gd name="T32" fmla="*/ 146 w 148"/>
                  <a:gd name="T33" fmla="*/ 109 h 159"/>
                  <a:gd name="T34" fmla="*/ 144 w 148"/>
                  <a:gd name="T35" fmla="*/ 103 h 159"/>
                  <a:gd name="T36" fmla="*/ 140 w 148"/>
                  <a:gd name="T37" fmla="*/ 97 h 159"/>
                  <a:gd name="T38" fmla="*/ 140 w 148"/>
                  <a:gd name="T39" fmla="*/ 9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59">
                    <a:moveTo>
                      <a:pt x="140" y="97"/>
                    </a:moveTo>
                    <a:lnTo>
                      <a:pt x="50" y="0"/>
                    </a:lnTo>
                    <a:lnTo>
                      <a:pt x="0" y="45"/>
                    </a:lnTo>
                    <a:lnTo>
                      <a:pt x="84" y="147"/>
                    </a:lnTo>
                    <a:lnTo>
                      <a:pt x="84" y="147"/>
                    </a:lnTo>
                    <a:lnTo>
                      <a:pt x="88" y="153"/>
                    </a:lnTo>
                    <a:lnTo>
                      <a:pt x="94" y="155"/>
                    </a:lnTo>
                    <a:lnTo>
                      <a:pt x="106" y="159"/>
                    </a:lnTo>
                    <a:lnTo>
                      <a:pt x="118" y="157"/>
                    </a:lnTo>
                    <a:lnTo>
                      <a:pt x="124" y="155"/>
                    </a:lnTo>
                    <a:lnTo>
                      <a:pt x="128" y="151"/>
                    </a:lnTo>
                    <a:lnTo>
                      <a:pt x="138" y="143"/>
                    </a:lnTo>
                    <a:lnTo>
                      <a:pt x="138" y="143"/>
                    </a:lnTo>
                    <a:lnTo>
                      <a:pt x="142" y="137"/>
                    </a:lnTo>
                    <a:lnTo>
                      <a:pt x="146" y="133"/>
                    </a:lnTo>
                    <a:lnTo>
                      <a:pt x="148" y="121"/>
                    </a:lnTo>
                    <a:lnTo>
                      <a:pt x="146" y="109"/>
                    </a:lnTo>
                    <a:lnTo>
                      <a:pt x="144" y="103"/>
                    </a:lnTo>
                    <a:lnTo>
                      <a:pt x="140" y="97"/>
                    </a:lnTo>
                    <a:lnTo>
                      <a:pt x="140" y="9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8" name="Freeform 46"/>
              <p:cNvSpPr>
                <a:spLocks noEditPoints="1"/>
              </p:cNvSpPr>
              <p:nvPr/>
            </p:nvSpPr>
            <p:spPr bwMode="auto">
              <a:xfrm>
                <a:off x="7153275" y="2971800"/>
                <a:ext cx="862013" cy="1077913"/>
              </a:xfrm>
              <a:custGeom>
                <a:avLst/>
                <a:gdLst>
                  <a:gd name="T0" fmla="*/ 374 w 543"/>
                  <a:gd name="T1" fmla="*/ 278 h 679"/>
                  <a:gd name="T2" fmla="*/ 172 w 543"/>
                  <a:gd name="T3" fmla="*/ 90 h 679"/>
                  <a:gd name="T4" fmla="*/ 272 w 543"/>
                  <a:gd name="T5" fmla="*/ 42 h 679"/>
                  <a:gd name="T6" fmla="*/ 138 w 543"/>
                  <a:gd name="T7" fmla="*/ 0 h 679"/>
                  <a:gd name="T8" fmla="*/ 110 w 543"/>
                  <a:gd name="T9" fmla="*/ 12 h 679"/>
                  <a:gd name="T10" fmla="*/ 98 w 543"/>
                  <a:gd name="T11" fmla="*/ 38 h 679"/>
                  <a:gd name="T12" fmla="*/ 112 w 543"/>
                  <a:gd name="T13" fmla="*/ 68 h 679"/>
                  <a:gd name="T14" fmla="*/ 0 w 543"/>
                  <a:gd name="T15" fmla="*/ 613 h 679"/>
                  <a:gd name="T16" fmla="*/ 20 w 543"/>
                  <a:gd name="T17" fmla="*/ 655 h 679"/>
                  <a:gd name="T18" fmla="*/ 68 w 543"/>
                  <a:gd name="T19" fmla="*/ 677 h 679"/>
                  <a:gd name="T20" fmla="*/ 457 w 543"/>
                  <a:gd name="T21" fmla="*/ 679 h 679"/>
                  <a:gd name="T22" fmla="*/ 505 w 543"/>
                  <a:gd name="T23" fmla="*/ 667 h 679"/>
                  <a:gd name="T24" fmla="*/ 541 w 543"/>
                  <a:gd name="T25" fmla="*/ 627 h 679"/>
                  <a:gd name="T26" fmla="*/ 420 w 543"/>
                  <a:gd name="T27" fmla="*/ 284 h 679"/>
                  <a:gd name="T28" fmla="*/ 142 w 543"/>
                  <a:gd name="T29" fmla="*/ 549 h 679"/>
                  <a:gd name="T30" fmla="*/ 128 w 543"/>
                  <a:gd name="T31" fmla="*/ 531 h 679"/>
                  <a:gd name="T32" fmla="*/ 150 w 543"/>
                  <a:gd name="T33" fmla="*/ 511 h 679"/>
                  <a:gd name="T34" fmla="*/ 170 w 543"/>
                  <a:gd name="T35" fmla="*/ 523 h 679"/>
                  <a:gd name="T36" fmla="*/ 164 w 543"/>
                  <a:gd name="T37" fmla="*/ 545 h 679"/>
                  <a:gd name="T38" fmla="*/ 238 w 543"/>
                  <a:gd name="T39" fmla="*/ 611 h 679"/>
                  <a:gd name="T40" fmla="*/ 218 w 543"/>
                  <a:gd name="T41" fmla="*/ 599 h 679"/>
                  <a:gd name="T42" fmla="*/ 222 w 543"/>
                  <a:gd name="T43" fmla="*/ 575 h 679"/>
                  <a:gd name="T44" fmla="*/ 246 w 543"/>
                  <a:gd name="T45" fmla="*/ 571 h 679"/>
                  <a:gd name="T46" fmla="*/ 258 w 543"/>
                  <a:gd name="T47" fmla="*/ 591 h 679"/>
                  <a:gd name="T48" fmla="*/ 238 w 543"/>
                  <a:gd name="T49" fmla="*/ 611 h 679"/>
                  <a:gd name="T50" fmla="*/ 310 w 543"/>
                  <a:gd name="T51" fmla="*/ 575 h 679"/>
                  <a:gd name="T52" fmla="*/ 282 w 543"/>
                  <a:gd name="T53" fmla="*/ 557 h 679"/>
                  <a:gd name="T54" fmla="*/ 274 w 543"/>
                  <a:gd name="T55" fmla="*/ 533 h 679"/>
                  <a:gd name="T56" fmla="*/ 286 w 543"/>
                  <a:gd name="T57" fmla="*/ 501 h 679"/>
                  <a:gd name="T58" fmla="*/ 318 w 543"/>
                  <a:gd name="T59" fmla="*/ 489 h 679"/>
                  <a:gd name="T60" fmla="*/ 344 w 543"/>
                  <a:gd name="T61" fmla="*/ 497 h 679"/>
                  <a:gd name="T62" fmla="*/ 362 w 543"/>
                  <a:gd name="T63" fmla="*/ 525 h 679"/>
                  <a:gd name="T64" fmla="*/ 360 w 543"/>
                  <a:gd name="T65" fmla="*/ 549 h 679"/>
                  <a:gd name="T66" fmla="*/ 336 w 543"/>
                  <a:gd name="T67" fmla="*/ 573 h 679"/>
                  <a:gd name="T68" fmla="*/ 352 w 543"/>
                  <a:gd name="T69" fmla="*/ 407 h 679"/>
                  <a:gd name="T70" fmla="*/ 332 w 543"/>
                  <a:gd name="T71" fmla="*/ 393 h 679"/>
                  <a:gd name="T72" fmla="*/ 336 w 543"/>
                  <a:gd name="T73" fmla="*/ 371 h 679"/>
                  <a:gd name="T74" fmla="*/ 360 w 543"/>
                  <a:gd name="T75" fmla="*/ 367 h 679"/>
                  <a:gd name="T76" fmla="*/ 372 w 543"/>
                  <a:gd name="T77" fmla="*/ 385 h 679"/>
                  <a:gd name="T78" fmla="*/ 352 w 543"/>
                  <a:gd name="T79" fmla="*/ 407 h 679"/>
                  <a:gd name="T80" fmla="*/ 378 w 543"/>
                  <a:gd name="T81" fmla="*/ 461 h 679"/>
                  <a:gd name="T82" fmla="*/ 398 w 543"/>
                  <a:gd name="T83" fmla="*/ 447 h 679"/>
                  <a:gd name="T84" fmla="*/ 418 w 543"/>
                  <a:gd name="T85" fmla="*/ 469 h 679"/>
                  <a:gd name="T86" fmla="*/ 406 w 543"/>
                  <a:gd name="T87" fmla="*/ 487 h 679"/>
                  <a:gd name="T88" fmla="*/ 382 w 543"/>
                  <a:gd name="T89" fmla="*/ 483 h 679"/>
                  <a:gd name="T90" fmla="*/ 414 w 543"/>
                  <a:gd name="T91" fmla="*/ 609 h 679"/>
                  <a:gd name="T92" fmla="*/ 396 w 543"/>
                  <a:gd name="T93" fmla="*/ 595 h 679"/>
                  <a:gd name="T94" fmla="*/ 400 w 543"/>
                  <a:gd name="T95" fmla="*/ 573 h 679"/>
                  <a:gd name="T96" fmla="*/ 422 w 543"/>
                  <a:gd name="T97" fmla="*/ 569 h 679"/>
                  <a:gd name="T98" fmla="*/ 434 w 543"/>
                  <a:gd name="T99" fmla="*/ 587 h 679"/>
                  <a:gd name="T100" fmla="*/ 414 w 543"/>
                  <a:gd name="T101" fmla="*/ 60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679">
                    <a:moveTo>
                      <a:pt x="420" y="284"/>
                    </a:moveTo>
                    <a:lnTo>
                      <a:pt x="420" y="284"/>
                    </a:lnTo>
                    <a:lnTo>
                      <a:pt x="398" y="284"/>
                    </a:lnTo>
                    <a:lnTo>
                      <a:pt x="374" y="278"/>
                    </a:lnTo>
                    <a:lnTo>
                      <a:pt x="384" y="307"/>
                    </a:lnTo>
                    <a:lnTo>
                      <a:pt x="154" y="307"/>
                    </a:lnTo>
                    <a:lnTo>
                      <a:pt x="172" y="252"/>
                    </a:lnTo>
                    <a:lnTo>
                      <a:pt x="172" y="90"/>
                    </a:lnTo>
                    <a:lnTo>
                      <a:pt x="256" y="90"/>
                    </a:lnTo>
                    <a:lnTo>
                      <a:pt x="256" y="90"/>
                    </a:lnTo>
                    <a:lnTo>
                      <a:pt x="262" y="66"/>
                    </a:lnTo>
                    <a:lnTo>
                      <a:pt x="272" y="42"/>
                    </a:lnTo>
                    <a:lnTo>
                      <a:pt x="286" y="20"/>
                    </a:lnTo>
                    <a:lnTo>
                      <a:pt x="304" y="0"/>
                    </a:lnTo>
                    <a:lnTo>
                      <a:pt x="138" y="0"/>
                    </a:lnTo>
                    <a:lnTo>
                      <a:pt x="138" y="0"/>
                    </a:lnTo>
                    <a:lnTo>
                      <a:pt x="130" y="0"/>
                    </a:lnTo>
                    <a:lnTo>
                      <a:pt x="122" y="2"/>
                    </a:lnTo>
                    <a:lnTo>
                      <a:pt x="116" y="6"/>
                    </a:lnTo>
                    <a:lnTo>
                      <a:pt x="110" y="12"/>
                    </a:lnTo>
                    <a:lnTo>
                      <a:pt x="106" y="16"/>
                    </a:lnTo>
                    <a:lnTo>
                      <a:pt x="102" y="24"/>
                    </a:lnTo>
                    <a:lnTo>
                      <a:pt x="100" y="30"/>
                    </a:lnTo>
                    <a:lnTo>
                      <a:pt x="98" y="38"/>
                    </a:lnTo>
                    <a:lnTo>
                      <a:pt x="98" y="38"/>
                    </a:lnTo>
                    <a:lnTo>
                      <a:pt x="100" y="50"/>
                    </a:lnTo>
                    <a:lnTo>
                      <a:pt x="106" y="60"/>
                    </a:lnTo>
                    <a:lnTo>
                      <a:pt x="112" y="68"/>
                    </a:lnTo>
                    <a:lnTo>
                      <a:pt x="122" y="74"/>
                    </a:lnTo>
                    <a:lnTo>
                      <a:pt x="122" y="244"/>
                    </a:lnTo>
                    <a:lnTo>
                      <a:pt x="0" y="613"/>
                    </a:lnTo>
                    <a:lnTo>
                      <a:pt x="0" y="613"/>
                    </a:lnTo>
                    <a:lnTo>
                      <a:pt x="2" y="625"/>
                    </a:lnTo>
                    <a:lnTo>
                      <a:pt x="4" y="635"/>
                    </a:lnTo>
                    <a:lnTo>
                      <a:pt x="10" y="645"/>
                    </a:lnTo>
                    <a:lnTo>
                      <a:pt x="20" y="655"/>
                    </a:lnTo>
                    <a:lnTo>
                      <a:pt x="28" y="663"/>
                    </a:lnTo>
                    <a:lnTo>
                      <a:pt x="40" y="669"/>
                    </a:lnTo>
                    <a:lnTo>
                      <a:pt x="54" y="673"/>
                    </a:lnTo>
                    <a:lnTo>
                      <a:pt x="68" y="677"/>
                    </a:lnTo>
                    <a:lnTo>
                      <a:pt x="68" y="677"/>
                    </a:lnTo>
                    <a:lnTo>
                      <a:pt x="68" y="677"/>
                    </a:lnTo>
                    <a:lnTo>
                      <a:pt x="86" y="679"/>
                    </a:lnTo>
                    <a:lnTo>
                      <a:pt x="457" y="679"/>
                    </a:lnTo>
                    <a:lnTo>
                      <a:pt x="457" y="679"/>
                    </a:lnTo>
                    <a:lnTo>
                      <a:pt x="475" y="677"/>
                    </a:lnTo>
                    <a:lnTo>
                      <a:pt x="491" y="673"/>
                    </a:lnTo>
                    <a:lnTo>
                      <a:pt x="505" y="667"/>
                    </a:lnTo>
                    <a:lnTo>
                      <a:pt x="519" y="659"/>
                    </a:lnTo>
                    <a:lnTo>
                      <a:pt x="529" y="649"/>
                    </a:lnTo>
                    <a:lnTo>
                      <a:pt x="537" y="639"/>
                    </a:lnTo>
                    <a:lnTo>
                      <a:pt x="541" y="627"/>
                    </a:lnTo>
                    <a:lnTo>
                      <a:pt x="543" y="613"/>
                    </a:lnTo>
                    <a:lnTo>
                      <a:pt x="430" y="284"/>
                    </a:lnTo>
                    <a:lnTo>
                      <a:pt x="430" y="284"/>
                    </a:lnTo>
                    <a:lnTo>
                      <a:pt x="420" y="284"/>
                    </a:lnTo>
                    <a:lnTo>
                      <a:pt x="420" y="284"/>
                    </a:lnTo>
                    <a:close/>
                    <a:moveTo>
                      <a:pt x="150" y="551"/>
                    </a:moveTo>
                    <a:lnTo>
                      <a:pt x="150" y="551"/>
                    </a:lnTo>
                    <a:lnTo>
                      <a:pt x="142" y="549"/>
                    </a:lnTo>
                    <a:lnTo>
                      <a:pt x="134" y="545"/>
                    </a:lnTo>
                    <a:lnTo>
                      <a:pt x="130" y="539"/>
                    </a:lnTo>
                    <a:lnTo>
                      <a:pt x="128" y="531"/>
                    </a:lnTo>
                    <a:lnTo>
                      <a:pt x="128" y="531"/>
                    </a:lnTo>
                    <a:lnTo>
                      <a:pt x="130" y="523"/>
                    </a:lnTo>
                    <a:lnTo>
                      <a:pt x="134" y="517"/>
                    </a:lnTo>
                    <a:lnTo>
                      <a:pt x="142" y="511"/>
                    </a:lnTo>
                    <a:lnTo>
                      <a:pt x="150" y="511"/>
                    </a:lnTo>
                    <a:lnTo>
                      <a:pt x="150" y="511"/>
                    </a:lnTo>
                    <a:lnTo>
                      <a:pt x="158" y="511"/>
                    </a:lnTo>
                    <a:lnTo>
                      <a:pt x="164" y="517"/>
                    </a:lnTo>
                    <a:lnTo>
                      <a:pt x="170" y="523"/>
                    </a:lnTo>
                    <a:lnTo>
                      <a:pt x="170" y="531"/>
                    </a:lnTo>
                    <a:lnTo>
                      <a:pt x="170" y="531"/>
                    </a:lnTo>
                    <a:lnTo>
                      <a:pt x="170" y="539"/>
                    </a:lnTo>
                    <a:lnTo>
                      <a:pt x="164" y="545"/>
                    </a:lnTo>
                    <a:lnTo>
                      <a:pt x="158" y="549"/>
                    </a:lnTo>
                    <a:lnTo>
                      <a:pt x="150" y="551"/>
                    </a:lnTo>
                    <a:lnTo>
                      <a:pt x="150" y="551"/>
                    </a:lnTo>
                    <a:close/>
                    <a:moveTo>
                      <a:pt x="238" y="611"/>
                    </a:moveTo>
                    <a:lnTo>
                      <a:pt x="238" y="611"/>
                    </a:lnTo>
                    <a:lnTo>
                      <a:pt x="230" y="609"/>
                    </a:lnTo>
                    <a:lnTo>
                      <a:pt x="222" y="605"/>
                    </a:lnTo>
                    <a:lnTo>
                      <a:pt x="218" y="599"/>
                    </a:lnTo>
                    <a:lnTo>
                      <a:pt x="216" y="591"/>
                    </a:lnTo>
                    <a:lnTo>
                      <a:pt x="216" y="591"/>
                    </a:lnTo>
                    <a:lnTo>
                      <a:pt x="218" y="583"/>
                    </a:lnTo>
                    <a:lnTo>
                      <a:pt x="222" y="575"/>
                    </a:lnTo>
                    <a:lnTo>
                      <a:pt x="230" y="571"/>
                    </a:lnTo>
                    <a:lnTo>
                      <a:pt x="238" y="569"/>
                    </a:lnTo>
                    <a:lnTo>
                      <a:pt x="238" y="569"/>
                    </a:lnTo>
                    <a:lnTo>
                      <a:pt x="246" y="571"/>
                    </a:lnTo>
                    <a:lnTo>
                      <a:pt x="252" y="575"/>
                    </a:lnTo>
                    <a:lnTo>
                      <a:pt x="258" y="583"/>
                    </a:lnTo>
                    <a:lnTo>
                      <a:pt x="258" y="591"/>
                    </a:lnTo>
                    <a:lnTo>
                      <a:pt x="258" y="591"/>
                    </a:lnTo>
                    <a:lnTo>
                      <a:pt x="258" y="599"/>
                    </a:lnTo>
                    <a:lnTo>
                      <a:pt x="252" y="605"/>
                    </a:lnTo>
                    <a:lnTo>
                      <a:pt x="246" y="609"/>
                    </a:lnTo>
                    <a:lnTo>
                      <a:pt x="238" y="611"/>
                    </a:lnTo>
                    <a:lnTo>
                      <a:pt x="238" y="611"/>
                    </a:lnTo>
                    <a:close/>
                    <a:moveTo>
                      <a:pt x="318" y="577"/>
                    </a:moveTo>
                    <a:lnTo>
                      <a:pt x="318" y="577"/>
                    </a:lnTo>
                    <a:lnTo>
                      <a:pt x="310" y="575"/>
                    </a:lnTo>
                    <a:lnTo>
                      <a:pt x="300" y="573"/>
                    </a:lnTo>
                    <a:lnTo>
                      <a:pt x="294" y="569"/>
                    </a:lnTo>
                    <a:lnTo>
                      <a:pt x="286" y="563"/>
                    </a:lnTo>
                    <a:lnTo>
                      <a:pt x="282" y="557"/>
                    </a:lnTo>
                    <a:lnTo>
                      <a:pt x="276" y="549"/>
                    </a:lnTo>
                    <a:lnTo>
                      <a:pt x="274" y="541"/>
                    </a:lnTo>
                    <a:lnTo>
                      <a:pt x="274" y="533"/>
                    </a:lnTo>
                    <a:lnTo>
                      <a:pt x="274" y="533"/>
                    </a:lnTo>
                    <a:lnTo>
                      <a:pt x="274" y="525"/>
                    </a:lnTo>
                    <a:lnTo>
                      <a:pt x="276" y="515"/>
                    </a:lnTo>
                    <a:lnTo>
                      <a:pt x="282" y="509"/>
                    </a:lnTo>
                    <a:lnTo>
                      <a:pt x="286" y="501"/>
                    </a:lnTo>
                    <a:lnTo>
                      <a:pt x="294" y="497"/>
                    </a:lnTo>
                    <a:lnTo>
                      <a:pt x="300" y="493"/>
                    </a:lnTo>
                    <a:lnTo>
                      <a:pt x="310" y="489"/>
                    </a:lnTo>
                    <a:lnTo>
                      <a:pt x="318" y="489"/>
                    </a:lnTo>
                    <a:lnTo>
                      <a:pt x="318" y="489"/>
                    </a:lnTo>
                    <a:lnTo>
                      <a:pt x="328" y="489"/>
                    </a:lnTo>
                    <a:lnTo>
                      <a:pt x="336" y="493"/>
                    </a:lnTo>
                    <a:lnTo>
                      <a:pt x="344" y="497"/>
                    </a:lnTo>
                    <a:lnTo>
                      <a:pt x="350" y="501"/>
                    </a:lnTo>
                    <a:lnTo>
                      <a:pt x="356" y="509"/>
                    </a:lnTo>
                    <a:lnTo>
                      <a:pt x="360" y="515"/>
                    </a:lnTo>
                    <a:lnTo>
                      <a:pt x="362" y="525"/>
                    </a:lnTo>
                    <a:lnTo>
                      <a:pt x="364" y="533"/>
                    </a:lnTo>
                    <a:lnTo>
                      <a:pt x="364" y="533"/>
                    </a:lnTo>
                    <a:lnTo>
                      <a:pt x="362" y="541"/>
                    </a:lnTo>
                    <a:lnTo>
                      <a:pt x="360" y="549"/>
                    </a:lnTo>
                    <a:lnTo>
                      <a:pt x="356" y="557"/>
                    </a:lnTo>
                    <a:lnTo>
                      <a:pt x="350" y="563"/>
                    </a:lnTo>
                    <a:lnTo>
                      <a:pt x="344" y="569"/>
                    </a:lnTo>
                    <a:lnTo>
                      <a:pt x="336" y="573"/>
                    </a:lnTo>
                    <a:lnTo>
                      <a:pt x="328" y="575"/>
                    </a:lnTo>
                    <a:lnTo>
                      <a:pt x="318" y="577"/>
                    </a:lnTo>
                    <a:lnTo>
                      <a:pt x="318" y="577"/>
                    </a:lnTo>
                    <a:close/>
                    <a:moveTo>
                      <a:pt x="352" y="407"/>
                    </a:moveTo>
                    <a:lnTo>
                      <a:pt x="352" y="407"/>
                    </a:lnTo>
                    <a:lnTo>
                      <a:pt x="344" y="405"/>
                    </a:lnTo>
                    <a:lnTo>
                      <a:pt x="336" y="401"/>
                    </a:lnTo>
                    <a:lnTo>
                      <a:pt x="332" y="393"/>
                    </a:lnTo>
                    <a:lnTo>
                      <a:pt x="330" y="385"/>
                    </a:lnTo>
                    <a:lnTo>
                      <a:pt x="330" y="385"/>
                    </a:lnTo>
                    <a:lnTo>
                      <a:pt x="332" y="377"/>
                    </a:lnTo>
                    <a:lnTo>
                      <a:pt x="336" y="371"/>
                    </a:lnTo>
                    <a:lnTo>
                      <a:pt x="344" y="367"/>
                    </a:lnTo>
                    <a:lnTo>
                      <a:pt x="352" y="365"/>
                    </a:lnTo>
                    <a:lnTo>
                      <a:pt x="352" y="365"/>
                    </a:lnTo>
                    <a:lnTo>
                      <a:pt x="360" y="367"/>
                    </a:lnTo>
                    <a:lnTo>
                      <a:pt x="366" y="371"/>
                    </a:lnTo>
                    <a:lnTo>
                      <a:pt x="370" y="377"/>
                    </a:lnTo>
                    <a:lnTo>
                      <a:pt x="372" y="385"/>
                    </a:lnTo>
                    <a:lnTo>
                      <a:pt x="372" y="385"/>
                    </a:lnTo>
                    <a:lnTo>
                      <a:pt x="370" y="393"/>
                    </a:lnTo>
                    <a:lnTo>
                      <a:pt x="366" y="401"/>
                    </a:lnTo>
                    <a:lnTo>
                      <a:pt x="360" y="405"/>
                    </a:lnTo>
                    <a:lnTo>
                      <a:pt x="352" y="407"/>
                    </a:lnTo>
                    <a:lnTo>
                      <a:pt x="352" y="407"/>
                    </a:lnTo>
                    <a:close/>
                    <a:moveTo>
                      <a:pt x="376" y="469"/>
                    </a:moveTo>
                    <a:lnTo>
                      <a:pt x="376" y="469"/>
                    </a:lnTo>
                    <a:lnTo>
                      <a:pt x="378" y="461"/>
                    </a:lnTo>
                    <a:lnTo>
                      <a:pt x="382" y="453"/>
                    </a:lnTo>
                    <a:lnTo>
                      <a:pt x="390" y="449"/>
                    </a:lnTo>
                    <a:lnTo>
                      <a:pt x="398" y="447"/>
                    </a:lnTo>
                    <a:lnTo>
                      <a:pt x="398" y="447"/>
                    </a:lnTo>
                    <a:lnTo>
                      <a:pt x="406" y="449"/>
                    </a:lnTo>
                    <a:lnTo>
                      <a:pt x="412" y="453"/>
                    </a:lnTo>
                    <a:lnTo>
                      <a:pt x="416" y="461"/>
                    </a:lnTo>
                    <a:lnTo>
                      <a:pt x="418" y="469"/>
                    </a:lnTo>
                    <a:lnTo>
                      <a:pt x="418" y="469"/>
                    </a:lnTo>
                    <a:lnTo>
                      <a:pt x="416" y="477"/>
                    </a:lnTo>
                    <a:lnTo>
                      <a:pt x="412" y="483"/>
                    </a:lnTo>
                    <a:lnTo>
                      <a:pt x="406" y="487"/>
                    </a:lnTo>
                    <a:lnTo>
                      <a:pt x="398" y="489"/>
                    </a:lnTo>
                    <a:lnTo>
                      <a:pt x="398" y="489"/>
                    </a:lnTo>
                    <a:lnTo>
                      <a:pt x="390" y="487"/>
                    </a:lnTo>
                    <a:lnTo>
                      <a:pt x="382" y="483"/>
                    </a:lnTo>
                    <a:lnTo>
                      <a:pt x="378" y="477"/>
                    </a:lnTo>
                    <a:lnTo>
                      <a:pt x="376" y="469"/>
                    </a:lnTo>
                    <a:lnTo>
                      <a:pt x="376" y="469"/>
                    </a:lnTo>
                    <a:close/>
                    <a:moveTo>
                      <a:pt x="414" y="609"/>
                    </a:moveTo>
                    <a:lnTo>
                      <a:pt x="414" y="609"/>
                    </a:lnTo>
                    <a:lnTo>
                      <a:pt x="406" y="607"/>
                    </a:lnTo>
                    <a:lnTo>
                      <a:pt x="400" y="603"/>
                    </a:lnTo>
                    <a:lnTo>
                      <a:pt x="396" y="595"/>
                    </a:lnTo>
                    <a:lnTo>
                      <a:pt x="394" y="587"/>
                    </a:lnTo>
                    <a:lnTo>
                      <a:pt x="394" y="587"/>
                    </a:lnTo>
                    <a:lnTo>
                      <a:pt x="396" y="579"/>
                    </a:lnTo>
                    <a:lnTo>
                      <a:pt x="400" y="573"/>
                    </a:lnTo>
                    <a:lnTo>
                      <a:pt x="406" y="569"/>
                    </a:lnTo>
                    <a:lnTo>
                      <a:pt x="414" y="567"/>
                    </a:lnTo>
                    <a:lnTo>
                      <a:pt x="414" y="567"/>
                    </a:lnTo>
                    <a:lnTo>
                      <a:pt x="422" y="569"/>
                    </a:lnTo>
                    <a:lnTo>
                      <a:pt x="428" y="573"/>
                    </a:lnTo>
                    <a:lnTo>
                      <a:pt x="434" y="579"/>
                    </a:lnTo>
                    <a:lnTo>
                      <a:pt x="434" y="587"/>
                    </a:lnTo>
                    <a:lnTo>
                      <a:pt x="434" y="587"/>
                    </a:lnTo>
                    <a:lnTo>
                      <a:pt x="434" y="595"/>
                    </a:lnTo>
                    <a:lnTo>
                      <a:pt x="428" y="603"/>
                    </a:lnTo>
                    <a:lnTo>
                      <a:pt x="422" y="607"/>
                    </a:lnTo>
                    <a:lnTo>
                      <a:pt x="414" y="609"/>
                    </a:lnTo>
                    <a:lnTo>
                      <a:pt x="414" y="6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29" name="Freeform 47"/>
              <p:cNvSpPr>
                <a:spLocks noEditPoints="1"/>
              </p:cNvSpPr>
              <p:nvPr/>
            </p:nvSpPr>
            <p:spPr bwMode="auto">
              <a:xfrm>
                <a:off x="7588250" y="2924175"/>
                <a:ext cx="481013" cy="509588"/>
              </a:xfrm>
              <a:custGeom>
                <a:avLst/>
                <a:gdLst>
                  <a:gd name="T0" fmla="*/ 36 w 303"/>
                  <a:gd name="T1" fmla="*/ 246 h 321"/>
                  <a:gd name="T2" fmla="*/ 56 w 303"/>
                  <a:gd name="T3" fmla="*/ 264 h 321"/>
                  <a:gd name="T4" fmla="*/ 78 w 303"/>
                  <a:gd name="T5" fmla="*/ 278 h 321"/>
                  <a:gd name="T6" fmla="*/ 126 w 303"/>
                  <a:gd name="T7" fmla="*/ 294 h 321"/>
                  <a:gd name="T8" fmla="*/ 179 w 303"/>
                  <a:gd name="T9" fmla="*/ 292 h 321"/>
                  <a:gd name="T10" fmla="*/ 215 w 303"/>
                  <a:gd name="T11" fmla="*/ 278 h 321"/>
                  <a:gd name="T12" fmla="*/ 269 w 303"/>
                  <a:gd name="T13" fmla="*/ 321 h 321"/>
                  <a:gd name="T14" fmla="*/ 259 w 303"/>
                  <a:gd name="T15" fmla="*/ 244 h 321"/>
                  <a:gd name="T16" fmla="*/ 267 w 303"/>
                  <a:gd name="T17" fmla="*/ 234 h 321"/>
                  <a:gd name="T18" fmla="*/ 287 w 303"/>
                  <a:gd name="T19" fmla="*/ 198 h 321"/>
                  <a:gd name="T20" fmla="*/ 295 w 303"/>
                  <a:gd name="T21" fmla="*/ 148 h 321"/>
                  <a:gd name="T22" fmla="*/ 285 w 303"/>
                  <a:gd name="T23" fmla="*/ 96 h 321"/>
                  <a:gd name="T24" fmla="*/ 275 w 303"/>
                  <a:gd name="T25" fmla="*/ 74 h 321"/>
                  <a:gd name="T26" fmla="*/ 259 w 303"/>
                  <a:gd name="T27" fmla="*/ 52 h 321"/>
                  <a:gd name="T28" fmla="*/ 247 w 303"/>
                  <a:gd name="T29" fmla="*/ 40 h 321"/>
                  <a:gd name="T30" fmla="*/ 225 w 303"/>
                  <a:gd name="T31" fmla="*/ 22 h 321"/>
                  <a:gd name="T32" fmla="*/ 199 w 303"/>
                  <a:gd name="T33" fmla="*/ 10 h 321"/>
                  <a:gd name="T34" fmla="*/ 170 w 303"/>
                  <a:gd name="T35" fmla="*/ 2 h 321"/>
                  <a:gd name="T36" fmla="*/ 142 w 303"/>
                  <a:gd name="T37" fmla="*/ 0 h 321"/>
                  <a:gd name="T38" fmla="*/ 114 w 303"/>
                  <a:gd name="T39" fmla="*/ 4 h 321"/>
                  <a:gd name="T40" fmla="*/ 86 w 303"/>
                  <a:gd name="T41" fmla="*/ 14 h 321"/>
                  <a:gd name="T42" fmla="*/ 62 w 303"/>
                  <a:gd name="T43" fmla="*/ 28 h 321"/>
                  <a:gd name="T44" fmla="*/ 50 w 303"/>
                  <a:gd name="T45" fmla="*/ 38 h 321"/>
                  <a:gd name="T46" fmla="*/ 30 w 303"/>
                  <a:gd name="T47" fmla="*/ 60 h 321"/>
                  <a:gd name="T48" fmla="*/ 14 w 303"/>
                  <a:gd name="T49" fmla="*/ 84 h 321"/>
                  <a:gd name="T50" fmla="*/ 4 w 303"/>
                  <a:gd name="T51" fmla="*/ 110 h 321"/>
                  <a:gd name="T52" fmla="*/ 0 w 303"/>
                  <a:gd name="T53" fmla="*/ 138 h 321"/>
                  <a:gd name="T54" fmla="*/ 0 w 303"/>
                  <a:gd name="T55" fmla="*/ 166 h 321"/>
                  <a:gd name="T56" fmla="*/ 6 w 303"/>
                  <a:gd name="T57" fmla="*/ 194 h 321"/>
                  <a:gd name="T58" fmla="*/ 18 w 303"/>
                  <a:gd name="T59" fmla="*/ 220 h 321"/>
                  <a:gd name="T60" fmla="*/ 36 w 303"/>
                  <a:gd name="T61" fmla="*/ 246 h 321"/>
                  <a:gd name="T62" fmla="*/ 70 w 303"/>
                  <a:gd name="T63" fmla="*/ 60 h 321"/>
                  <a:gd name="T64" fmla="*/ 80 w 303"/>
                  <a:gd name="T65" fmla="*/ 54 h 321"/>
                  <a:gd name="T66" fmla="*/ 110 w 303"/>
                  <a:gd name="T67" fmla="*/ 38 h 321"/>
                  <a:gd name="T68" fmla="*/ 154 w 303"/>
                  <a:gd name="T69" fmla="*/ 32 h 321"/>
                  <a:gd name="T70" fmla="*/ 199 w 303"/>
                  <a:gd name="T71" fmla="*/ 44 h 321"/>
                  <a:gd name="T72" fmla="*/ 227 w 303"/>
                  <a:gd name="T73" fmla="*/ 62 h 321"/>
                  <a:gd name="T74" fmla="*/ 235 w 303"/>
                  <a:gd name="T75" fmla="*/ 72 h 321"/>
                  <a:gd name="T76" fmla="*/ 249 w 303"/>
                  <a:gd name="T77" fmla="*/ 90 h 321"/>
                  <a:gd name="T78" fmla="*/ 263 w 303"/>
                  <a:gd name="T79" fmla="*/ 134 h 321"/>
                  <a:gd name="T80" fmla="*/ 261 w 303"/>
                  <a:gd name="T81" fmla="*/ 178 h 321"/>
                  <a:gd name="T82" fmla="*/ 241 w 303"/>
                  <a:gd name="T83" fmla="*/ 218 h 321"/>
                  <a:gd name="T84" fmla="*/ 225 w 303"/>
                  <a:gd name="T85" fmla="*/ 236 h 321"/>
                  <a:gd name="T86" fmla="*/ 215 w 303"/>
                  <a:gd name="T87" fmla="*/ 244 h 321"/>
                  <a:gd name="T88" fmla="*/ 185 w 303"/>
                  <a:gd name="T89" fmla="*/ 258 h 321"/>
                  <a:gd name="T90" fmla="*/ 140 w 303"/>
                  <a:gd name="T91" fmla="*/ 264 h 321"/>
                  <a:gd name="T92" fmla="*/ 96 w 303"/>
                  <a:gd name="T93" fmla="*/ 252 h 321"/>
                  <a:gd name="T94" fmla="*/ 68 w 303"/>
                  <a:gd name="T95" fmla="*/ 234 h 321"/>
                  <a:gd name="T96" fmla="*/ 60 w 303"/>
                  <a:gd name="T97" fmla="*/ 224 h 321"/>
                  <a:gd name="T98" fmla="*/ 46 w 303"/>
                  <a:gd name="T99" fmla="*/ 206 h 321"/>
                  <a:gd name="T100" fmla="*/ 32 w 303"/>
                  <a:gd name="T101" fmla="*/ 162 h 321"/>
                  <a:gd name="T102" fmla="*/ 34 w 303"/>
                  <a:gd name="T103" fmla="*/ 118 h 321"/>
                  <a:gd name="T104" fmla="*/ 54 w 303"/>
                  <a:gd name="T105" fmla="*/ 78 h 321"/>
                  <a:gd name="T106" fmla="*/ 70 w 303"/>
                  <a:gd name="T107" fmla="*/ 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 h="321">
                    <a:moveTo>
                      <a:pt x="36" y="246"/>
                    </a:moveTo>
                    <a:lnTo>
                      <a:pt x="36" y="246"/>
                    </a:lnTo>
                    <a:lnTo>
                      <a:pt x="46" y="256"/>
                    </a:lnTo>
                    <a:lnTo>
                      <a:pt x="56" y="264"/>
                    </a:lnTo>
                    <a:lnTo>
                      <a:pt x="66" y="272"/>
                    </a:lnTo>
                    <a:lnTo>
                      <a:pt x="78" y="278"/>
                    </a:lnTo>
                    <a:lnTo>
                      <a:pt x="102" y="288"/>
                    </a:lnTo>
                    <a:lnTo>
                      <a:pt x="126" y="294"/>
                    </a:lnTo>
                    <a:lnTo>
                      <a:pt x="152" y="296"/>
                    </a:lnTo>
                    <a:lnTo>
                      <a:pt x="179" y="292"/>
                    </a:lnTo>
                    <a:lnTo>
                      <a:pt x="203" y="284"/>
                    </a:lnTo>
                    <a:lnTo>
                      <a:pt x="215" y="278"/>
                    </a:lnTo>
                    <a:lnTo>
                      <a:pt x="227" y="272"/>
                    </a:lnTo>
                    <a:lnTo>
                      <a:pt x="269" y="321"/>
                    </a:lnTo>
                    <a:lnTo>
                      <a:pt x="303" y="292"/>
                    </a:lnTo>
                    <a:lnTo>
                      <a:pt x="259" y="244"/>
                    </a:lnTo>
                    <a:lnTo>
                      <a:pt x="259" y="244"/>
                    </a:lnTo>
                    <a:lnTo>
                      <a:pt x="267" y="234"/>
                    </a:lnTo>
                    <a:lnTo>
                      <a:pt x="275" y="222"/>
                    </a:lnTo>
                    <a:lnTo>
                      <a:pt x="287" y="198"/>
                    </a:lnTo>
                    <a:lnTo>
                      <a:pt x="293" y="174"/>
                    </a:lnTo>
                    <a:lnTo>
                      <a:pt x="295" y="148"/>
                    </a:lnTo>
                    <a:lnTo>
                      <a:pt x="293" y="122"/>
                    </a:lnTo>
                    <a:lnTo>
                      <a:pt x="285" y="96"/>
                    </a:lnTo>
                    <a:lnTo>
                      <a:pt x="281" y="84"/>
                    </a:lnTo>
                    <a:lnTo>
                      <a:pt x="275" y="74"/>
                    </a:lnTo>
                    <a:lnTo>
                      <a:pt x="267" y="62"/>
                    </a:lnTo>
                    <a:lnTo>
                      <a:pt x="259" y="52"/>
                    </a:lnTo>
                    <a:lnTo>
                      <a:pt x="259" y="52"/>
                    </a:lnTo>
                    <a:lnTo>
                      <a:pt x="247" y="40"/>
                    </a:lnTo>
                    <a:lnTo>
                      <a:pt x="237" y="30"/>
                    </a:lnTo>
                    <a:lnTo>
                      <a:pt x="225" y="22"/>
                    </a:lnTo>
                    <a:lnTo>
                      <a:pt x="211" y="16"/>
                    </a:lnTo>
                    <a:lnTo>
                      <a:pt x="199" y="10"/>
                    </a:lnTo>
                    <a:lnTo>
                      <a:pt x="185" y="6"/>
                    </a:lnTo>
                    <a:lnTo>
                      <a:pt x="170" y="2"/>
                    </a:lnTo>
                    <a:lnTo>
                      <a:pt x="156" y="2"/>
                    </a:lnTo>
                    <a:lnTo>
                      <a:pt x="142" y="0"/>
                    </a:lnTo>
                    <a:lnTo>
                      <a:pt x="128" y="2"/>
                    </a:lnTo>
                    <a:lnTo>
                      <a:pt x="114" y="4"/>
                    </a:lnTo>
                    <a:lnTo>
                      <a:pt x="100" y="8"/>
                    </a:lnTo>
                    <a:lnTo>
                      <a:pt x="86" y="14"/>
                    </a:lnTo>
                    <a:lnTo>
                      <a:pt x="74" y="20"/>
                    </a:lnTo>
                    <a:lnTo>
                      <a:pt x="62" y="28"/>
                    </a:lnTo>
                    <a:lnTo>
                      <a:pt x="50" y="38"/>
                    </a:lnTo>
                    <a:lnTo>
                      <a:pt x="50" y="38"/>
                    </a:lnTo>
                    <a:lnTo>
                      <a:pt x="38" y="48"/>
                    </a:lnTo>
                    <a:lnTo>
                      <a:pt x="30" y="60"/>
                    </a:lnTo>
                    <a:lnTo>
                      <a:pt x="22" y="72"/>
                    </a:lnTo>
                    <a:lnTo>
                      <a:pt x="14" y="84"/>
                    </a:lnTo>
                    <a:lnTo>
                      <a:pt x="8" y="98"/>
                    </a:lnTo>
                    <a:lnTo>
                      <a:pt x="4" y="110"/>
                    </a:lnTo>
                    <a:lnTo>
                      <a:pt x="2" y="124"/>
                    </a:lnTo>
                    <a:lnTo>
                      <a:pt x="0" y="138"/>
                    </a:lnTo>
                    <a:lnTo>
                      <a:pt x="0" y="152"/>
                    </a:lnTo>
                    <a:lnTo>
                      <a:pt x="0" y="166"/>
                    </a:lnTo>
                    <a:lnTo>
                      <a:pt x="4" y="180"/>
                    </a:lnTo>
                    <a:lnTo>
                      <a:pt x="6" y="194"/>
                    </a:lnTo>
                    <a:lnTo>
                      <a:pt x="12" y="208"/>
                    </a:lnTo>
                    <a:lnTo>
                      <a:pt x="18" y="220"/>
                    </a:lnTo>
                    <a:lnTo>
                      <a:pt x="26" y="234"/>
                    </a:lnTo>
                    <a:lnTo>
                      <a:pt x="36" y="246"/>
                    </a:lnTo>
                    <a:lnTo>
                      <a:pt x="36" y="246"/>
                    </a:lnTo>
                    <a:close/>
                    <a:moveTo>
                      <a:pt x="70" y="60"/>
                    </a:moveTo>
                    <a:lnTo>
                      <a:pt x="70" y="60"/>
                    </a:lnTo>
                    <a:lnTo>
                      <a:pt x="80" y="54"/>
                    </a:lnTo>
                    <a:lnTo>
                      <a:pt x="90" y="46"/>
                    </a:lnTo>
                    <a:lnTo>
                      <a:pt x="110" y="38"/>
                    </a:lnTo>
                    <a:lnTo>
                      <a:pt x="132" y="32"/>
                    </a:lnTo>
                    <a:lnTo>
                      <a:pt x="154" y="32"/>
                    </a:lnTo>
                    <a:lnTo>
                      <a:pt x="177" y="36"/>
                    </a:lnTo>
                    <a:lnTo>
                      <a:pt x="199" y="44"/>
                    </a:lnTo>
                    <a:lnTo>
                      <a:pt x="217" y="56"/>
                    </a:lnTo>
                    <a:lnTo>
                      <a:pt x="227" y="62"/>
                    </a:lnTo>
                    <a:lnTo>
                      <a:pt x="235" y="72"/>
                    </a:lnTo>
                    <a:lnTo>
                      <a:pt x="235" y="72"/>
                    </a:lnTo>
                    <a:lnTo>
                      <a:pt x="243" y="80"/>
                    </a:lnTo>
                    <a:lnTo>
                      <a:pt x="249" y="90"/>
                    </a:lnTo>
                    <a:lnTo>
                      <a:pt x="259" y="112"/>
                    </a:lnTo>
                    <a:lnTo>
                      <a:pt x="263" y="134"/>
                    </a:lnTo>
                    <a:lnTo>
                      <a:pt x="263" y="156"/>
                    </a:lnTo>
                    <a:lnTo>
                      <a:pt x="261" y="178"/>
                    </a:lnTo>
                    <a:lnTo>
                      <a:pt x="253" y="198"/>
                    </a:lnTo>
                    <a:lnTo>
                      <a:pt x="241" y="218"/>
                    </a:lnTo>
                    <a:lnTo>
                      <a:pt x="233" y="228"/>
                    </a:lnTo>
                    <a:lnTo>
                      <a:pt x="225" y="236"/>
                    </a:lnTo>
                    <a:lnTo>
                      <a:pt x="225" y="236"/>
                    </a:lnTo>
                    <a:lnTo>
                      <a:pt x="215" y="244"/>
                    </a:lnTo>
                    <a:lnTo>
                      <a:pt x="205" y="250"/>
                    </a:lnTo>
                    <a:lnTo>
                      <a:pt x="185" y="258"/>
                    </a:lnTo>
                    <a:lnTo>
                      <a:pt x="162" y="264"/>
                    </a:lnTo>
                    <a:lnTo>
                      <a:pt x="140" y="264"/>
                    </a:lnTo>
                    <a:lnTo>
                      <a:pt x="116" y="260"/>
                    </a:lnTo>
                    <a:lnTo>
                      <a:pt x="96" y="252"/>
                    </a:lnTo>
                    <a:lnTo>
                      <a:pt x="76" y="240"/>
                    </a:lnTo>
                    <a:lnTo>
                      <a:pt x="68" y="234"/>
                    </a:lnTo>
                    <a:lnTo>
                      <a:pt x="60" y="224"/>
                    </a:lnTo>
                    <a:lnTo>
                      <a:pt x="60" y="224"/>
                    </a:lnTo>
                    <a:lnTo>
                      <a:pt x="52" y="216"/>
                    </a:lnTo>
                    <a:lnTo>
                      <a:pt x="46" y="206"/>
                    </a:lnTo>
                    <a:lnTo>
                      <a:pt x="36" y="184"/>
                    </a:lnTo>
                    <a:lnTo>
                      <a:pt x="32" y="162"/>
                    </a:lnTo>
                    <a:lnTo>
                      <a:pt x="30" y="140"/>
                    </a:lnTo>
                    <a:lnTo>
                      <a:pt x="34" y="118"/>
                    </a:lnTo>
                    <a:lnTo>
                      <a:pt x="42" y="98"/>
                    </a:lnTo>
                    <a:lnTo>
                      <a:pt x="54" y="78"/>
                    </a:lnTo>
                    <a:lnTo>
                      <a:pt x="62" y="68"/>
                    </a:lnTo>
                    <a:lnTo>
                      <a:pt x="70" y="60"/>
                    </a:lnTo>
                    <a:lnTo>
                      <a:pt x="70"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0" name="Freeform 48"/>
              <p:cNvSpPr/>
              <p:nvPr/>
            </p:nvSpPr>
            <p:spPr bwMode="auto">
              <a:xfrm>
                <a:off x="7404100" y="2746375"/>
                <a:ext cx="66675" cy="66675"/>
              </a:xfrm>
              <a:custGeom>
                <a:avLst/>
                <a:gdLst>
                  <a:gd name="T0" fmla="*/ 20 w 42"/>
                  <a:gd name="T1" fmla="*/ 42 h 42"/>
                  <a:gd name="T2" fmla="*/ 20 w 42"/>
                  <a:gd name="T3" fmla="*/ 42 h 42"/>
                  <a:gd name="T4" fmla="*/ 28 w 42"/>
                  <a:gd name="T5" fmla="*/ 40 h 42"/>
                  <a:gd name="T6" fmla="*/ 36 w 42"/>
                  <a:gd name="T7" fmla="*/ 36 h 42"/>
                  <a:gd name="T8" fmla="*/ 40 w 42"/>
                  <a:gd name="T9" fmla="*/ 30 h 42"/>
                  <a:gd name="T10" fmla="*/ 42 w 42"/>
                  <a:gd name="T11" fmla="*/ 20 h 42"/>
                  <a:gd name="T12" fmla="*/ 42 w 42"/>
                  <a:gd name="T13" fmla="*/ 20 h 42"/>
                  <a:gd name="T14" fmla="*/ 40 w 42"/>
                  <a:gd name="T15" fmla="*/ 12 h 42"/>
                  <a:gd name="T16" fmla="*/ 36 w 42"/>
                  <a:gd name="T17" fmla="*/ 6 h 42"/>
                  <a:gd name="T18" fmla="*/ 28 w 42"/>
                  <a:gd name="T19" fmla="*/ 2 h 42"/>
                  <a:gd name="T20" fmla="*/ 20 w 42"/>
                  <a:gd name="T21" fmla="*/ 0 h 42"/>
                  <a:gd name="T22" fmla="*/ 20 w 42"/>
                  <a:gd name="T23" fmla="*/ 0 h 42"/>
                  <a:gd name="T24" fmla="*/ 12 w 42"/>
                  <a:gd name="T25" fmla="*/ 2 h 42"/>
                  <a:gd name="T26" fmla="*/ 6 w 42"/>
                  <a:gd name="T27" fmla="*/ 6 h 42"/>
                  <a:gd name="T28" fmla="*/ 0 w 42"/>
                  <a:gd name="T29" fmla="*/ 12 h 42"/>
                  <a:gd name="T30" fmla="*/ 0 w 42"/>
                  <a:gd name="T31" fmla="*/ 20 h 42"/>
                  <a:gd name="T32" fmla="*/ 0 w 42"/>
                  <a:gd name="T33" fmla="*/ 20 h 42"/>
                  <a:gd name="T34" fmla="*/ 0 w 42"/>
                  <a:gd name="T35" fmla="*/ 30 h 42"/>
                  <a:gd name="T36" fmla="*/ 6 w 42"/>
                  <a:gd name="T37" fmla="*/ 36 h 42"/>
                  <a:gd name="T38" fmla="*/ 12 w 42"/>
                  <a:gd name="T39" fmla="*/ 40 h 42"/>
                  <a:gd name="T40" fmla="*/ 20 w 42"/>
                  <a:gd name="T41" fmla="*/ 42 h 42"/>
                  <a:gd name="T42" fmla="*/ 20 w 42"/>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42"/>
                    </a:moveTo>
                    <a:lnTo>
                      <a:pt x="20" y="42"/>
                    </a:lnTo>
                    <a:lnTo>
                      <a:pt x="28" y="40"/>
                    </a:lnTo>
                    <a:lnTo>
                      <a:pt x="36" y="36"/>
                    </a:lnTo>
                    <a:lnTo>
                      <a:pt x="40" y="30"/>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30"/>
                    </a:lnTo>
                    <a:lnTo>
                      <a:pt x="6" y="36"/>
                    </a:lnTo>
                    <a:lnTo>
                      <a:pt x="12" y="40"/>
                    </a:lnTo>
                    <a:lnTo>
                      <a:pt x="20" y="42"/>
                    </a:lnTo>
                    <a:lnTo>
                      <a:pt x="2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1" name="Freeform 49"/>
              <p:cNvSpPr/>
              <p:nvPr/>
            </p:nvSpPr>
            <p:spPr bwMode="auto">
              <a:xfrm>
                <a:off x="7543800" y="2841625"/>
                <a:ext cx="66675" cy="63500"/>
              </a:xfrm>
              <a:custGeom>
                <a:avLst/>
                <a:gdLst>
                  <a:gd name="T0" fmla="*/ 20 w 42"/>
                  <a:gd name="T1" fmla="*/ 40 h 40"/>
                  <a:gd name="T2" fmla="*/ 20 w 42"/>
                  <a:gd name="T3" fmla="*/ 40 h 40"/>
                  <a:gd name="T4" fmla="*/ 28 w 42"/>
                  <a:gd name="T5" fmla="*/ 40 h 40"/>
                  <a:gd name="T6" fmla="*/ 36 w 42"/>
                  <a:gd name="T7" fmla="*/ 34 h 40"/>
                  <a:gd name="T8" fmla="*/ 40 w 42"/>
                  <a:gd name="T9" fmla="*/ 28 h 40"/>
                  <a:gd name="T10" fmla="*/ 42 w 42"/>
                  <a:gd name="T11" fmla="*/ 20 h 40"/>
                  <a:gd name="T12" fmla="*/ 42 w 42"/>
                  <a:gd name="T13" fmla="*/ 20 h 40"/>
                  <a:gd name="T14" fmla="*/ 40 w 42"/>
                  <a:gd name="T15" fmla="*/ 12 h 40"/>
                  <a:gd name="T16" fmla="*/ 36 w 42"/>
                  <a:gd name="T17" fmla="*/ 6 h 40"/>
                  <a:gd name="T18" fmla="*/ 28 w 42"/>
                  <a:gd name="T19" fmla="*/ 2 h 40"/>
                  <a:gd name="T20" fmla="*/ 20 w 42"/>
                  <a:gd name="T21" fmla="*/ 0 h 40"/>
                  <a:gd name="T22" fmla="*/ 20 w 42"/>
                  <a:gd name="T23" fmla="*/ 0 h 40"/>
                  <a:gd name="T24" fmla="*/ 12 w 42"/>
                  <a:gd name="T25" fmla="*/ 2 h 40"/>
                  <a:gd name="T26" fmla="*/ 6 w 42"/>
                  <a:gd name="T27" fmla="*/ 6 h 40"/>
                  <a:gd name="T28" fmla="*/ 0 w 42"/>
                  <a:gd name="T29" fmla="*/ 12 h 40"/>
                  <a:gd name="T30" fmla="*/ 0 w 42"/>
                  <a:gd name="T31" fmla="*/ 20 h 40"/>
                  <a:gd name="T32" fmla="*/ 0 w 42"/>
                  <a:gd name="T33" fmla="*/ 20 h 40"/>
                  <a:gd name="T34" fmla="*/ 0 w 42"/>
                  <a:gd name="T35" fmla="*/ 28 h 40"/>
                  <a:gd name="T36" fmla="*/ 6 w 42"/>
                  <a:gd name="T37" fmla="*/ 34 h 40"/>
                  <a:gd name="T38" fmla="*/ 12 w 42"/>
                  <a:gd name="T39" fmla="*/ 40 h 40"/>
                  <a:gd name="T40" fmla="*/ 20 w 42"/>
                  <a:gd name="T41" fmla="*/ 40 h 40"/>
                  <a:gd name="T42" fmla="*/ 20 w 42"/>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40"/>
                    </a:moveTo>
                    <a:lnTo>
                      <a:pt x="20" y="40"/>
                    </a:lnTo>
                    <a:lnTo>
                      <a:pt x="28" y="40"/>
                    </a:lnTo>
                    <a:lnTo>
                      <a:pt x="36" y="34"/>
                    </a:lnTo>
                    <a:lnTo>
                      <a:pt x="40" y="28"/>
                    </a:lnTo>
                    <a:lnTo>
                      <a:pt x="42" y="20"/>
                    </a:lnTo>
                    <a:lnTo>
                      <a:pt x="42" y="20"/>
                    </a:lnTo>
                    <a:lnTo>
                      <a:pt x="40" y="12"/>
                    </a:lnTo>
                    <a:lnTo>
                      <a:pt x="36" y="6"/>
                    </a:lnTo>
                    <a:lnTo>
                      <a:pt x="28" y="2"/>
                    </a:lnTo>
                    <a:lnTo>
                      <a:pt x="20" y="0"/>
                    </a:lnTo>
                    <a:lnTo>
                      <a:pt x="20" y="0"/>
                    </a:lnTo>
                    <a:lnTo>
                      <a:pt x="12" y="2"/>
                    </a:lnTo>
                    <a:lnTo>
                      <a:pt x="6" y="6"/>
                    </a:lnTo>
                    <a:lnTo>
                      <a:pt x="0" y="12"/>
                    </a:lnTo>
                    <a:lnTo>
                      <a:pt x="0" y="20"/>
                    </a:lnTo>
                    <a:lnTo>
                      <a:pt x="0" y="20"/>
                    </a:lnTo>
                    <a:lnTo>
                      <a:pt x="0" y="28"/>
                    </a:lnTo>
                    <a:lnTo>
                      <a:pt x="6" y="34"/>
                    </a:lnTo>
                    <a:lnTo>
                      <a:pt x="12" y="40"/>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2" name="Freeform 50"/>
              <p:cNvSpPr/>
              <p:nvPr/>
            </p:nvSpPr>
            <p:spPr bwMode="auto">
              <a:xfrm>
                <a:off x="7632700" y="2714625"/>
                <a:ext cx="142875" cy="139700"/>
              </a:xfrm>
              <a:custGeom>
                <a:avLst/>
                <a:gdLst>
                  <a:gd name="T0" fmla="*/ 44 w 90"/>
                  <a:gd name="T1" fmla="*/ 88 h 88"/>
                  <a:gd name="T2" fmla="*/ 44 w 90"/>
                  <a:gd name="T3" fmla="*/ 88 h 88"/>
                  <a:gd name="T4" fmla="*/ 54 w 90"/>
                  <a:gd name="T5" fmla="*/ 86 h 88"/>
                  <a:gd name="T6" fmla="*/ 62 w 90"/>
                  <a:gd name="T7" fmla="*/ 84 h 88"/>
                  <a:gd name="T8" fmla="*/ 70 w 90"/>
                  <a:gd name="T9" fmla="*/ 80 h 88"/>
                  <a:gd name="T10" fmla="*/ 76 w 90"/>
                  <a:gd name="T11" fmla="*/ 74 h 88"/>
                  <a:gd name="T12" fmla="*/ 82 w 90"/>
                  <a:gd name="T13" fmla="*/ 68 h 88"/>
                  <a:gd name="T14" fmla="*/ 86 w 90"/>
                  <a:gd name="T15" fmla="*/ 60 h 88"/>
                  <a:gd name="T16" fmla="*/ 88 w 90"/>
                  <a:gd name="T17" fmla="*/ 52 h 88"/>
                  <a:gd name="T18" fmla="*/ 90 w 90"/>
                  <a:gd name="T19" fmla="*/ 44 h 88"/>
                  <a:gd name="T20" fmla="*/ 90 w 90"/>
                  <a:gd name="T21" fmla="*/ 44 h 88"/>
                  <a:gd name="T22" fmla="*/ 88 w 90"/>
                  <a:gd name="T23" fmla="*/ 34 h 88"/>
                  <a:gd name="T24" fmla="*/ 86 w 90"/>
                  <a:gd name="T25" fmla="*/ 26 h 88"/>
                  <a:gd name="T26" fmla="*/ 82 w 90"/>
                  <a:gd name="T27" fmla="*/ 18 h 88"/>
                  <a:gd name="T28" fmla="*/ 76 w 90"/>
                  <a:gd name="T29" fmla="*/ 12 h 88"/>
                  <a:gd name="T30" fmla="*/ 70 w 90"/>
                  <a:gd name="T31" fmla="*/ 6 h 88"/>
                  <a:gd name="T32" fmla="*/ 62 w 90"/>
                  <a:gd name="T33" fmla="*/ 2 h 88"/>
                  <a:gd name="T34" fmla="*/ 54 w 90"/>
                  <a:gd name="T35" fmla="*/ 0 h 88"/>
                  <a:gd name="T36" fmla="*/ 44 w 90"/>
                  <a:gd name="T37" fmla="*/ 0 h 88"/>
                  <a:gd name="T38" fmla="*/ 44 w 90"/>
                  <a:gd name="T39" fmla="*/ 0 h 88"/>
                  <a:gd name="T40" fmla="*/ 36 w 90"/>
                  <a:gd name="T41" fmla="*/ 0 h 88"/>
                  <a:gd name="T42" fmla="*/ 28 w 90"/>
                  <a:gd name="T43" fmla="*/ 2 h 88"/>
                  <a:gd name="T44" fmla="*/ 20 w 90"/>
                  <a:gd name="T45" fmla="*/ 6 h 88"/>
                  <a:gd name="T46" fmla="*/ 14 w 90"/>
                  <a:gd name="T47" fmla="*/ 12 h 88"/>
                  <a:gd name="T48" fmla="*/ 8 w 90"/>
                  <a:gd name="T49" fmla="*/ 18 h 88"/>
                  <a:gd name="T50" fmla="*/ 4 w 90"/>
                  <a:gd name="T51" fmla="*/ 26 h 88"/>
                  <a:gd name="T52" fmla="*/ 0 w 90"/>
                  <a:gd name="T53" fmla="*/ 34 h 88"/>
                  <a:gd name="T54" fmla="*/ 0 w 90"/>
                  <a:gd name="T55" fmla="*/ 44 h 88"/>
                  <a:gd name="T56" fmla="*/ 0 w 90"/>
                  <a:gd name="T57" fmla="*/ 44 h 88"/>
                  <a:gd name="T58" fmla="*/ 0 w 90"/>
                  <a:gd name="T59" fmla="*/ 52 h 88"/>
                  <a:gd name="T60" fmla="*/ 4 w 90"/>
                  <a:gd name="T61" fmla="*/ 60 h 88"/>
                  <a:gd name="T62" fmla="*/ 8 w 90"/>
                  <a:gd name="T63" fmla="*/ 68 h 88"/>
                  <a:gd name="T64" fmla="*/ 14 w 90"/>
                  <a:gd name="T65" fmla="*/ 74 h 88"/>
                  <a:gd name="T66" fmla="*/ 20 w 90"/>
                  <a:gd name="T67" fmla="*/ 80 h 88"/>
                  <a:gd name="T68" fmla="*/ 28 w 90"/>
                  <a:gd name="T69" fmla="*/ 84 h 88"/>
                  <a:gd name="T70" fmla="*/ 36 w 90"/>
                  <a:gd name="T71" fmla="*/ 86 h 88"/>
                  <a:gd name="T72" fmla="*/ 44 w 90"/>
                  <a:gd name="T73" fmla="*/ 88 h 88"/>
                  <a:gd name="T74" fmla="*/ 44 w 90"/>
                  <a:gd name="T7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8">
                    <a:moveTo>
                      <a:pt x="44" y="88"/>
                    </a:moveTo>
                    <a:lnTo>
                      <a:pt x="44" y="88"/>
                    </a:lnTo>
                    <a:lnTo>
                      <a:pt x="54" y="86"/>
                    </a:lnTo>
                    <a:lnTo>
                      <a:pt x="62" y="84"/>
                    </a:lnTo>
                    <a:lnTo>
                      <a:pt x="70" y="80"/>
                    </a:lnTo>
                    <a:lnTo>
                      <a:pt x="76" y="74"/>
                    </a:lnTo>
                    <a:lnTo>
                      <a:pt x="82" y="68"/>
                    </a:lnTo>
                    <a:lnTo>
                      <a:pt x="86" y="60"/>
                    </a:lnTo>
                    <a:lnTo>
                      <a:pt x="88" y="52"/>
                    </a:lnTo>
                    <a:lnTo>
                      <a:pt x="90" y="44"/>
                    </a:lnTo>
                    <a:lnTo>
                      <a:pt x="90" y="44"/>
                    </a:lnTo>
                    <a:lnTo>
                      <a:pt x="88" y="34"/>
                    </a:lnTo>
                    <a:lnTo>
                      <a:pt x="86" y="26"/>
                    </a:lnTo>
                    <a:lnTo>
                      <a:pt x="82" y="18"/>
                    </a:lnTo>
                    <a:lnTo>
                      <a:pt x="76" y="12"/>
                    </a:lnTo>
                    <a:lnTo>
                      <a:pt x="70" y="6"/>
                    </a:lnTo>
                    <a:lnTo>
                      <a:pt x="62" y="2"/>
                    </a:lnTo>
                    <a:lnTo>
                      <a:pt x="54" y="0"/>
                    </a:lnTo>
                    <a:lnTo>
                      <a:pt x="44" y="0"/>
                    </a:lnTo>
                    <a:lnTo>
                      <a:pt x="44" y="0"/>
                    </a:lnTo>
                    <a:lnTo>
                      <a:pt x="36" y="0"/>
                    </a:lnTo>
                    <a:lnTo>
                      <a:pt x="28" y="2"/>
                    </a:lnTo>
                    <a:lnTo>
                      <a:pt x="20" y="6"/>
                    </a:lnTo>
                    <a:lnTo>
                      <a:pt x="14" y="12"/>
                    </a:lnTo>
                    <a:lnTo>
                      <a:pt x="8" y="18"/>
                    </a:lnTo>
                    <a:lnTo>
                      <a:pt x="4" y="26"/>
                    </a:lnTo>
                    <a:lnTo>
                      <a:pt x="0" y="34"/>
                    </a:lnTo>
                    <a:lnTo>
                      <a:pt x="0" y="44"/>
                    </a:lnTo>
                    <a:lnTo>
                      <a:pt x="0" y="44"/>
                    </a:lnTo>
                    <a:lnTo>
                      <a:pt x="0" y="52"/>
                    </a:lnTo>
                    <a:lnTo>
                      <a:pt x="4" y="60"/>
                    </a:lnTo>
                    <a:lnTo>
                      <a:pt x="8" y="68"/>
                    </a:lnTo>
                    <a:lnTo>
                      <a:pt x="14" y="74"/>
                    </a:lnTo>
                    <a:lnTo>
                      <a:pt x="20" y="80"/>
                    </a:lnTo>
                    <a:lnTo>
                      <a:pt x="28" y="84"/>
                    </a:lnTo>
                    <a:lnTo>
                      <a:pt x="36" y="86"/>
                    </a:lnTo>
                    <a:lnTo>
                      <a:pt x="44" y="88"/>
                    </a:lnTo>
                    <a:lnTo>
                      <a:pt x="4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sp>
            <p:nvSpPr>
              <p:cNvPr id="33" name="Freeform 51"/>
              <p:cNvSpPr/>
              <p:nvPr/>
            </p:nvSpPr>
            <p:spPr bwMode="auto">
              <a:xfrm>
                <a:off x="7823200" y="2838450"/>
                <a:ext cx="68263" cy="63500"/>
              </a:xfrm>
              <a:custGeom>
                <a:avLst/>
                <a:gdLst>
                  <a:gd name="T0" fmla="*/ 20 w 43"/>
                  <a:gd name="T1" fmla="*/ 40 h 40"/>
                  <a:gd name="T2" fmla="*/ 20 w 43"/>
                  <a:gd name="T3" fmla="*/ 40 h 40"/>
                  <a:gd name="T4" fmla="*/ 29 w 43"/>
                  <a:gd name="T5" fmla="*/ 38 h 40"/>
                  <a:gd name="T6" fmla="*/ 37 w 43"/>
                  <a:gd name="T7" fmla="*/ 34 h 40"/>
                  <a:gd name="T8" fmla="*/ 41 w 43"/>
                  <a:gd name="T9" fmla="*/ 28 h 40"/>
                  <a:gd name="T10" fmla="*/ 43 w 43"/>
                  <a:gd name="T11" fmla="*/ 20 h 40"/>
                  <a:gd name="T12" fmla="*/ 43 w 43"/>
                  <a:gd name="T13" fmla="*/ 20 h 40"/>
                  <a:gd name="T14" fmla="*/ 41 w 43"/>
                  <a:gd name="T15" fmla="*/ 12 h 40"/>
                  <a:gd name="T16" fmla="*/ 37 w 43"/>
                  <a:gd name="T17" fmla="*/ 6 h 40"/>
                  <a:gd name="T18" fmla="*/ 29 w 43"/>
                  <a:gd name="T19" fmla="*/ 2 h 40"/>
                  <a:gd name="T20" fmla="*/ 20 w 43"/>
                  <a:gd name="T21" fmla="*/ 0 h 40"/>
                  <a:gd name="T22" fmla="*/ 20 w 43"/>
                  <a:gd name="T23" fmla="*/ 0 h 40"/>
                  <a:gd name="T24" fmla="*/ 12 w 43"/>
                  <a:gd name="T25" fmla="*/ 2 h 40"/>
                  <a:gd name="T26" fmla="*/ 6 w 43"/>
                  <a:gd name="T27" fmla="*/ 6 h 40"/>
                  <a:gd name="T28" fmla="*/ 2 w 43"/>
                  <a:gd name="T29" fmla="*/ 12 h 40"/>
                  <a:gd name="T30" fmla="*/ 0 w 43"/>
                  <a:gd name="T31" fmla="*/ 20 h 40"/>
                  <a:gd name="T32" fmla="*/ 0 w 43"/>
                  <a:gd name="T33" fmla="*/ 20 h 40"/>
                  <a:gd name="T34" fmla="*/ 2 w 43"/>
                  <a:gd name="T35" fmla="*/ 28 h 40"/>
                  <a:gd name="T36" fmla="*/ 6 w 43"/>
                  <a:gd name="T37" fmla="*/ 34 h 40"/>
                  <a:gd name="T38" fmla="*/ 12 w 43"/>
                  <a:gd name="T39" fmla="*/ 38 h 40"/>
                  <a:gd name="T40" fmla="*/ 20 w 43"/>
                  <a:gd name="T41" fmla="*/ 40 h 40"/>
                  <a:gd name="T42" fmla="*/ 20 w 43"/>
                  <a:gd name="T4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20" y="40"/>
                    </a:moveTo>
                    <a:lnTo>
                      <a:pt x="20" y="40"/>
                    </a:lnTo>
                    <a:lnTo>
                      <a:pt x="29" y="38"/>
                    </a:lnTo>
                    <a:lnTo>
                      <a:pt x="37" y="34"/>
                    </a:lnTo>
                    <a:lnTo>
                      <a:pt x="41" y="28"/>
                    </a:lnTo>
                    <a:lnTo>
                      <a:pt x="43" y="20"/>
                    </a:lnTo>
                    <a:lnTo>
                      <a:pt x="43" y="20"/>
                    </a:lnTo>
                    <a:lnTo>
                      <a:pt x="41" y="12"/>
                    </a:lnTo>
                    <a:lnTo>
                      <a:pt x="37" y="6"/>
                    </a:lnTo>
                    <a:lnTo>
                      <a:pt x="29" y="2"/>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mn-ea"/>
                  <a:sym typeface="+mn-lt"/>
                </a:endParaRPr>
              </a:p>
            </p:txBody>
          </p:sp>
        </p:grpSp>
        <p:sp>
          <p:nvSpPr>
            <p:cNvPr id="26" name="椭圆 25"/>
            <p:cNvSpPr/>
            <p:nvPr/>
          </p:nvSpPr>
          <p:spPr>
            <a:xfrm>
              <a:off x="4438390" y="2322536"/>
              <a:ext cx="3315222" cy="3315220"/>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accent1"/>
                </a:solidFill>
                <a:latin typeface="Times New Roman" panose="02020603050405020304" pitchFamily="18" charset="0"/>
                <a:cs typeface="+mn-ea"/>
                <a:sym typeface="+mn-lt"/>
              </a:endParaRPr>
            </a:p>
          </p:txBody>
        </p:sp>
      </p:grpSp>
      <p:sp>
        <p:nvSpPr>
          <p:cNvPr id="40" name="矩形 39"/>
          <p:cNvSpPr/>
          <p:nvPr/>
        </p:nvSpPr>
        <p:spPr>
          <a:xfrm>
            <a:off x="795531" y="887377"/>
            <a:ext cx="8336893" cy="646331"/>
          </a:xfrm>
          <a:prstGeom prst="rect">
            <a:avLst/>
          </a:prstGeom>
        </p:spPr>
        <p:txBody>
          <a:bodyPr wrap="square">
            <a:spAutoFit/>
          </a:bodyPr>
          <a:lstStyle/>
          <a:p>
            <a:r>
              <a:rPr lang="en-US" altLang="zh-CN" b="1" dirty="0">
                <a:solidFill>
                  <a:srgbClr val="00749F"/>
                </a:solidFill>
                <a:latin typeface="Times New Roman" panose="02020603050405020304" pitchFamily="18" charset="0"/>
                <a:cs typeface="+mn-ea"/>
                <a:sym typeface="+mn-lt"/>
              </a:rPr>
              <a:t>2. Study the following topics for essays and decide which of the four types they may belong to. Choose one topic and write an essay. </a:t>
            </a:r>
          </a:p>
        </p:txBody>
      </p:sp>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4" name="文本框 3"/>
          <p:cNvSpPr txBox="1"/>
          <p:nvPr/>
        </p:nvSpPr>
        <p:spPr>
          <a:xfrm>
            <a:off x="795531" y="2056763"/>
            <a:ext cx="8223637" cy="2195794"/>
          </a:xfrm>
          <a:prstGeom prst="rect">
            <a:avLst/>
          </a:prstGeom>
          <a:noFill/>
        </p:spPr>
        <p:txBody>
          <a:bodyPr wrap="square" rtlCol="0">
            <a:spAutoFit/>
          </a:bodyPr>
          <a:lstStyle/>
          <a:p>
            <a:pPr>
              <a:lnSpc>
                <a:spcPct val="130000"/>
              </a:lnSpc>
              <a:spcBef>
                <a:spcPts val="600"/>
              </a:spcBef>
            </a:pPr>
            <a:r>
              <a:rPr lang="en-US" altLang="zh-CN" sz="2400" dirty="0">
                <a:latin typeface="Times New Roman" panose="02020603050405020304" pitchFamily="18" charset="0"/>
                <a:cs typeface="+mn-ea"/>
                <a:sym typeface="+mn-lt"/>
              </a:rPr>
              <a:t>1) The Most Memorable Experience in My Life </a:t>
            </a:r>
          </a:p>
          <a:p>
            <a:pPr>
              <a:lnSpc>
                <a:spcPct val="130000"/>
              </a:lnSpc>
              <a:spcBef>
                <a:spcPts val="600"/>
              </a:spcBef>
            </a:pPr>
            <a:r>
              <a:rPr lang="en-US" altLang="zh-CN" sz="2400" dirty="0">
                <a:latin typeface="Times New Roman" panose="02020603050405020304" pitchFamily="18" charset="0"/>
                <a:cs typeface="+mn-ea"/>
                <a:sym typeface="+mn-lt"/>
              </a:rPr>
              <a:t>2) My Favorite Restaurant </a:t>
            </a:r>
          </a:p>
          <a:p>
            <a:pPr>
              <a:lnSpc>
                <a:spcPct val="130000"/>
              </a:lnSpc>
              <a:spcBef>
                <a:spcPts val="600"/>
              </a:spcBef>
            </a:pPr>
            <a:r>
              <a:rPr lang="en-US" altLang="zh-CN" sz="2400" dirty="0">
                <a:latin typeface="Times New Roman" panose="02020603050405020304" pitchFamily="18" charset="0"/>
                <a:cs typeface="+mn-ea"/>
                <a:sym typeface="+mn-lt"/>
              </a:rPr>
              <a:t>3) Christmas Traditions from around the World </a:t>
            </a:r>
          </a:p>
          <a:p>
            <a:pPr>
              <a:lnSpc>
                <a:spcPct val="130000"/>
              </a:lnSpc>
              <a:spcBef>
                <a:spcPts val="600"/>
              </a:spcBef>
            </a:pPr>
            <a:r>
              <a:rPr lang="en-US" altLang="zh-CN" sz="2400" dirty="0">
                <a:latin typeface="Times New Roman" panose="02020603050405020304" pitchFamily="18" charset="0"/>
                <a:cs typeface="+mn-ea"/>
                <a:sym typeface="+mn-lt"/>
              </a:rPr>
              <a:t>4) Why the Drinking Age Should Not Be Lowered</a:t>
            </a:r>
            <a:endParaRPr lang="zh-CN" altLang="en-US" sz="2400"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521369" y="1787559"/>
            <a:ext cx="8720173" cy="4608441"/>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1)  The Most Memorable Experience in My Life—Narrative Writing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Since I am a high school student, somebody might say I have my entire life ahead of me, with all of its beautiful experiences. But despite being so young, I already have a personal breath-taking experience, which I am sure I will carry with me until my last days: my first hike to the mountains.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Though travelling is not a big deal for me today, before my trip to the mountains, I used to be a homebody. I had friends to hang out with, several hobbies, and I felt completely comfortable spending weeks or even months in my hometown—or sometimes even on my block—without going anywhere. All my demands of novelty were satisfied by the Discovery and National Geographic channels, and I seriously thought there was no difference between seeing something on the TV or with one’s own eyes. </a:t>
            </a:r>
          </a:p>
          <a:p>
            <a:pPr>
              <a:lnSpc>
                <a:spcPct val="130000"/>
              </a:lnSpc>
              <a:spcBef>
                <a:spcPts val="600"/>
              </a:spcBef>
            </a:pPr>
            <a:endParaRPr lang="zh-CN" altLang="en-US" dirty="0">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759136" y="1687650"/>
            <a:ext cx="8720173" cy="3811300"/>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The situation changed when one day David, my best pal who always got a couple of colorful bugs in his head (or, in other words, was always carrying out several crazy plans at once) tumbled into my room and proclaimed his disgust for civilization. I will not describe how he managed to persuade me to join him on his journey to the Rocky Mountains; all I will say is we departed in five days.</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This was my first time in the mountains, so I was turning my head in all directions.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Unfortunately, the weather was foggy most the time, and the higher we got into the mountains, the worse the visibility was. Even despite this fact, I still enjoyed the hike—I felt like I was Bear Grylls, whose show I used to watch with excitement: in the wild, with food and water in my backpack, carrying a flashlight and a knife. </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635477" y="1616629"/>
            <a:ext cx="8720173" cy="4850559"/>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On the first day, we were making our way along the foothills; but the next day, we started to climb on one of the peaks. Though it was not that steep and high, I was still excited. I regularly hastened, and because of that I ran out of energy long before we got to the top; David, on the other hand was more well-paced.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When we finally got to the top, nothing had really changed. The same fog was covering the surroundings, and even though I was teeming with positive emotions, I felt disappointed, because I counted on seeing the view from above and perhaps being able to take some photos. We spent a couple of hours on the top, and decided to turn back, when the wind suddenly dispersed the clouds, and the plateau we were standing on became illuminated with the sun. I saw a fantastic panorama in front of me, and for some moments I couldn’t believe my eyes. Seeing all those mountain ridges, cliffs, and edges on my own, not on TV, was like a revelation for me. The strong wind blew right into my face, and I just stood there and watched shreds of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635477" y="1687650"/>
            <a:ext cx="8720173" cy="1969770"/>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fog gliding over the ground far beneath me. At that moment, I realized that I won’t be able to live a life without visiting the mountains at least twice a year.</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The next day we returned—my legs started to hurt so bad that I could hardly walk. But every time as my face wrinkled because of an ache, I remembered the feeling of being high above, with my head touching the skies and the clouds swimming below. </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743464"/>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548619" y="1513096"/>
            <a:ext cx="8720173" cy="4530536"/>
          </a:xfrm>
          <a:prstGeom prst="rect">
            <a:avLst/>
          </a:prstGeom>
          <a:noFill/>
        </p:spPr>
        <p:txBody>
          <a:bodyPr wrap="square" rtlCol="0">
            <a:spAutoFit/>
          </a:bodyPr>
          <a:lstStyle/>
          <a:p>
            <a:pPr>
              <a:lnSpc>
                <a:spcPct val="130000"/>
              </a:lnSpc>
              <a:spcBef>
                <a:spcPts val="600"/>
              </a:spcBef>
            </a:pPr>
            <a:r>
              <a:rPr lang="en-US" altLang="zh-CN" sz="2000" dirty="0">
                <a:latin typeface="Times New Roman" panose="02020603050405020304" pitchFamily="18" charset="0"/>
                <a:cs typeface="+mn-ea"/>
                <a:sym typeface="+mn-lt"/>
              </a:rPr>
              <a:t>2)  My Favorite Restaurant—Descriptive Writing </a:t>
            </a:r>
          </a:p>
          <a:p>
            <a:pPr>
              <a:lnSpc>
                <a:spcPct val="130000"/>
              </a:lnSpc>
              <a:spcBef>
                <a:spcPts val="600"/>
              </a:spcBef>
            </a:pPr>
            <a:r>
              <a:rPr lang="en-US" altLang="zh-CN" sz="2000" dirty="0">
                <a:latin typeface="Times New Roman" panose="02020603050405020304" pitchFamily="18" charset="0"/>
                <a:cs typeface="+mn-ea"/>
                <a:sym typeface="+mn-lt"/>
              </a:rPr>
              <a:t>     </a:t>
            </a:r>
            <a:r>
              <a:rPr lang="en-US" altLang="zh-CN" sz="2000" dirty="0">
                <a:solidFill>
                  <a:srgbClr val="FF0000"/>
                </a:solidFill>
                <a:latin typeface="Times New Roman" panose="02020603050405020304" pitchFamily="18" charset="0"/>
                <a:cs typeface="+mn-ea"/>
                <a:sym typeface="+mn-lt"/>
              </a:rPr>
              <a:t>As a child, I was not fond of eating out. My family would eat at a restaurant, diner, or buffet at least once a week, often more than once. Every time we went anywhere, but for a little place called </a:t>
            </a:r>
            <a:r>
              <a:rPr lang="en-US" altLang="zh-CN" sz="2000" dirty="0" err="1">
                <a:solidFill>
                  <a:srgbClr val="FF0000"/>
                </a:solidFill>
                <a:latin typeface="Times New Roman" panose="02020603050405020304" pitchFamily="18" charset="0"/>
                <a:cs typeface="+mn-ea"/>
                <a:sym typeface="+mn-lt"/>
              </a:rPr>
              <a:t>Rivenee’s</a:t>
            </a:r>
            <a:r>
              <a:rPr lang="en-US" altLang="zh-CN" sz="2000" dirty="0">
                <a:solidFill>
                  <a:srgbClr val="FF0000"/>
                </a:solidFill>
                <a:latin typeface="Times New Roman" panose="02020603050405020304" pitchFamily="18" charset="0"/>
                <a:cs typeface="+mn-ea"/>
                <a:sym typeface="+mn-lt"/>
              </a:rPr>
              <a:t>, it was a challenge for my parents. </a:t>
            </a:r>
            <a:r>
              <a:rPr lang="en-US" altLang="zh-CN" sz="2000" dirty="0" err="1">
                <a:solidFill>
                  <a:srgbClr val="FF0000"/>
                </a:solidFill>
                <a:latin typeface="Times New Roman" panose="02020603050405020304" pitchFamily="18" charset="0"/>
                <a:cs typeface="+mn-ea"/>
                <a:sym typeface="+mn-lt"/>
              </a:rPr>
              <a:t>Rivenee’s</a:t>
            </a:r>
            <a:r>
              <a:rPr lang="en-US" altLang="zh-CN" sz="2000" dirty="0">
                <a:solidFill>
                  <a:srgbClr val="FF0000"/>
                </a:solidFill>
                <a:latin typeface="Times New Roman" panose="02020603050405020304" pitchFamily="18" charset="0"/>
                <a:cs typeface="+mn-ea"/>
                <a:sym typeface="+mn-lt"/>
              </a:rPr>
              <a:t> was that lucky exception—I loved the place and this made my parents love it too. The restaurant seemed magical and fascinating to me when I was an elementary school kid, and surprisingly, the place still fascinates me today. Recently, when I visited my old family house for Thanksgiving, I was astonished and pleased to find out the place still operated and, in fact, was still run by the same family. Apart from the house in which I grew up, </a:t>
            </a:r>
            <a:r>
              <a:rPr lang="en-US" altLang="zh-CN" sz="2000" dirty="0" err="1">
                <a:solidFill>
                  <a:srgbClr val="FF0000"/>
                </a:solidFill>
                <a:latin typeface="Times New Roman" panose="02020603050405020304" pitchFamily="18" charset="0"/>
                <a:cs typeface="+mn-ea"/>
                <a:sym typeface="+mn-lt"/>
              </a:rPr>
              <a:t>Rivenee’s</a:t>
            </a:r>
            <a:r>
              <a:rPr lang="en-US" altLang="zh-CN" sz="2000" dirty="0">
                <a:solidFill>
                  <a:srgbClr val="FF0000"/>
                </a:solidFill>
                <a:latin typeface="Times New Roman" panose="02020603050405020304" pitchFamily="18" charset="0"/>
                <a:cs typeface="+mn-ea"/>
                <a:sym typeface="+mn-lt"/>
              </a:rPr>
              <a:t> is probably the dearest place to me in the small town, just outside of San Ramon, where I was born and raised. </a:t>
            </a:r>
            <a:endParaRPr lang="zh-CN" altLang="en-US" sz="2000"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723077"/>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584384" y="1617823"/>
            <a:ext cx="8720173" cy="4413516"/>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     </a:t>
            </a:r>
            <a:r>
              <a:rPr lang="en-US" altLang="zh-CN" dirty="0" err="1">
                <a:solidFill>
                  <a:srgbClr val="FF0000"/>
                </a:solidFill>
                <a:latin typeface="Times New Roman" panose="02020603050405020304" pitchFamily="18" charset="0"/>
                <a:cs typeface="+mn-ea"/>
                <a:sym typeface="+mn-lt"/>
              </a:rPr>
              <a:t>Rivenee’s</a:t>
            </a:r>
            <a:r>
              <a:rPr lang="en-US" altLang="zh-CN" dirty="0">
                <a:solidFill>
                  <a:srgbClr val="FF0000"/>
                </a:solidFill>
                <a:latin typeface="Times New Roman" panose="02020603050405020304" pitchFamily="18" charset="0"/>
                <a:cs typeface="+mn-ea"/>
                <a:sym typeface="+mn-lt"/>
              </a:rPr>
              <a:t> is a small and cozy place, and this is what probably garnered my love of the restaurant initially. This, and the people who worked, and still work there. Unlike more spacious restaurants, diners and chain buffets my parents also took me to, </a:t>
            </a:r>
            <a:r>
              <a:rPr lang="en-US" altLang="zh-CN" dirty="0" err="1">
                <a:solidFill>
                  <a:srgbClr val="FF0000"/>
                </a:solidFill>
                <a:latin typeface="Times New Roman" panose="02020603050405020304" pitchFamily="18" charset="0"/>
                <a:cs typeface="+mn-ea"/>
                <a:sym typeface="+mn-lt"/>
              </a:rPr>
              <a:t>Rivenee’s</a:t>
            </a:r>
            <a:r>
              <a:rPr lang="en-US" altLang="zh-CN" dirty="0">
                <a:solidFill>
                  <a:srgbClr val="FF0000"/>
                </a:solidFill>
                <a:latin typeface="Times New Roman" panose="02020603050405020304" pitchFamily="18" charset="0"/>
                <a:cs typeface="+mn-ea"/>
                <a:sym typeface="+mn-lt"/>
              </a:rPr>
              <a:t> was a family-owned business run by a middle-aged couple, Janette and Derek. When I think about them now, I still remember their warm smiles and sincere care for each customer and employee. Mrs. Jan, as I would call her, loved orange shades, both in her outfits and in the restaurant’s interior decor. Warm orange and yellow-pomegranate furniture, sunny-colored napkins and curtains, country-style hard wooden tables and stools at the bar—everything was solid and comfortable about the place. Mrs. Jan would always have orange in her outfit—to match the place, as I then thought. Be it a bright orange ribbon in her hair, or a peachy neat cotton dress, or red nail polish—this woman always belonged to the place like nobody else, and I doubt it was only the external resemblance.</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34511" y="1904087"/>
            <a:ext cx="8720173" cy="3333220"/>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     </a:t>
            </a:r>
            <a:r>
              <a:rPr lang="en-US" altLang="zh-CN" dirty="0">
                <a:solidFill>
                  <a:srgbClr val="FF0000"/>
                </a:solidFill>
                <a:latin typeface="Times New Roman" panose="02020603050405020304" pitchFamily="18" charset="0"/>
                <a:cs typeface="+mn-ea"/>
                <a:sym typeface="+mn-lt"/>
              </a:rPr>
              <a:t>Her husband Mr. Derek was older, with graying hair and a miniature mustache, which made him look a bit strict to me at the time. But the moment he started talking with his deep, soft and half-laughing voice, with that particular tender frog-in-the-throat vibe, he would make me listen to his every word with an open mouth. The man was like a magician to me: mysterious and a bit scary even, yet so fascinating and magnetic. There was his daughter as well, the first love of mine. She was a blonde pony-tailed girl of 7 or 8 with cute bangs, lively and active. She would be running around the place, attracting the attention of visitors with her sonorous laughter that made you laugh in return, or at least smile back at the small, sunny creature cruising around the place. </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026915"/>
            <a:ext cx="6324600" cy="4216400"/>
          </a:xfrm>
          <a:prstGeom prst="rect">
            <a:avLst/>
          </a:prstGeom>
        </p:spPr>
      </p:pic>
      <p:sp>
        <p:nvSpPr>
          <p:cNvPr id="30" name="矩形 29"/>
          <p:cNvSpPr/>
          <p:nvPr/>
        </p:nvSpPr>
        <p:spPr>
          <a:xfrm>
            <a:off x="6611716" y="432610"/>
            <a:ext cx="5449103" cy="5566845"/>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第一，从语言学角度讲，书面写作</a:t>
            </a:r>
            <a:r>
              <a:rPr lang="zh-CN" altLang="en-US" sz="2400" dirty="0">
                <a:solidFill>
                  <a:srgbClr val="FF0000"/>
                </a:solidFill>
                <a:latin typeface="Times New Roman" panose="02020603050405020304" pitchFamily="18" charset="0"/>
              </a:rPr>
              <a:t>不同于口头表达</a:t>
            </a:r>
            <a:r>
              <a:rPr lang="zh-CN" altLang="en-US" sz="2400" dirty="0">
                <a:latin typeface="Times New Roman" panose="02020603050405020304" pitchFamily="18" charset="0"/>
              </a:rPr>
              <a:t>。口头表达和书面写作用于不同的场合、不同的目的，用来满足不同的交际需要。当然，口头表达和书面写作也有一定的联系，这在实际应用中有具体的体现。第二，写作是</a:t>
            </a:r>
            <a:r>
              <a:rPr lang="zh-CN" altLang="en-US" sz="2400" dirty="0">
                <a:solidFill>
                  <a:srgbClr val="FF0000"/>
                </a:solidFill>
                <a:latin typeface="Times New Roman" panose="02020603050405020304" pitchFamily="18" charset="0"/>
              </a:rPr>
              <a:t>社会文化现象</a:t>
            </a:r>
            <a:r>
              <a:rPr lang="zh-CN" altLang="en-US" sz="2400" dirty="0">
                <a:latin typeface="Times New Roman" panose="02020603050405020304" pitchFamily="18" charset="0"/>
              </a:rPr>
              <a:t>（</a:t>
            </a:r>
            <a:r>
              <a:rPr lang="en-US" altLang="zh-CN" sz="2400" dirty="0">
                <a:latin typeface="Times New Roman" panose="02020603050405020304" pitchFamily="18" charset="0"/>
              </a:rPr>
              <a:t>social and cultural phenomenon</a:t>
            </a:r>
            <a:r>
              <a:rPr lang="zh-CN" altLang="en-US" sz="2400" dirty="0">
                <a:latin typeface="Times New Roman" panose="02020603050405020304" pitchFamily="18" charset="0"/>
              </a:rPr>
              <a:t>）。写作是为了完成某种目的而产生于语境的行为，是为既定读者服务的。第三，写作也是</a:t>
            </a:r>
            <a:r>
              <a:rPr lang="zh-CN" altLang="en-US" sz="2400" dirty="0">
                <a:solidFill>
                  <a:srgbClr val="FF0000"/>
                </a:solidFill>
                <a:latin typeface="Times New Roman" panose="02020603050405020304" pitchFamily="18" charset="0"/>
              </a:rPr>
              <a:t>认知活动</a:t>
            </a:r>
            <a:r>
              <a:rPr lang="zh-CN" altLang="en-US" sz="2400" dirty="0">
                <a:latin typeface="Times New Roman" panose="02020603050405020304" pitchFamily="18" charset="0"/>
              </a:rPr>
              <a:t>（</a:t>
            </a:r>
            <a:r>
              <a:rPr lang="en-US" altLang="zh-CN" sz="2400" dirty="0">
                <a:latin typeface="Times New Roman" panose="02020603050405020304" pitchFamily="18" charset="0"/>
              </a:rPr>
              <a:t>cognitive activity</a:t>
            </a:r>
            <a:r>
              <a:rPr lang="zh-CN" altLang="en-US" sz="2400" dirty="0">
                <a:latin typeface="Times New Roman" panose="02020603050405020304" pitchFamily="18" charset="0"/>
              </a:rPr>
              <a:t>）。</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6" name="文本占位符 4"/>
          <p:cNvSpPr txBox="1"/>
          <p:nvPr/>
        </p:nvSpPr>
        <p:spPr>
          <a:xfrm>
            <a:off x="920761" y="745891"/>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185471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34511" y="1904087"/>
            <a:ext cx="8720173" cy="3333220"/>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     </a:t>
            </a:r>
            <a:r>
              <a:rPr lang="en-US" altLang="zh-CN" dirty="0">
                <a:solidFill>
                  <a:srgbClr val="FF0000"/>
                </a:solidFill>
                <a:latin typeface="Times New Roman" panose="02020603050405020304" pitchFamily="18" charset="0"/>
                <a:cs typeface="+mn-ea"/>
                <a:sym typeface="+mn-lt"/>
              </a:rPr>
              <a:t>When I visited </a:t>
            </a:r>
            <a:r>
              <a:rPr lang="en-US" altLang="zh-CN" dirty="0" err="1">
                <a:solidFill>
                  <a:srgbClr val="FF0000"/>
                </a:solidFill>
                <a:latin typeface="Times New Roman" panose="02020603050405020304" pitchFamily="18" charset="0"/>
                <a:cs typeface="+mn-ea"/>
                <a:sym typeface="+mn-lt"/>
              </a:rPr>
              <a:t>Rivenee’s</a:t>
            </a:r>
            <a:r>
              <a:rPr lang="en-US" altLang="zh-CN" dirty="0">
                <a:solidFill>
                  <a:srgbClr val="FF0000"/>
                </a:solidFill>
                <a:latin typeface="Times New Roman" panose="02020603050405020304" pitchFamily="18" charset="0"/>
                <a:cs typeface="+mn-ea"/>
                <a:sym typeface="+mn-lt"/>
              </a:rPr>
              <a:t> after all these years, the memories flashed back through my mind in a heartbeat, and I suddenly felt like a child again. The place was still an illuminating planet of orange and light, yet comfortably relaxing and pulsating with fresh energy. I instantly felt like I was home, and a big bouquet of freshly cut wild daisies, neatly tied with an orange ribbon made me think of Mrs. Jan. The food tasted the same—crispy and puffy home-made corn bread was my favorite part of the meal then, and it tasted like it did in my childhood to me now. My parents still eat at </a:t>
            </a:r>
            <a:r>
              <a:rPr lang="en-US" altLang="zh-CN" dirty="0" err="1">
                <a:solidFill>
                  <a:srgbClr val="FF0000"/>
                </a:solidFill>
                <a:latin typeface="Times New Roman" panose="02020603050405020304" pitchFamily="18" charset="0"/>
                <a:cs typeface="+mn-ea"/>
                <a:sym typeface="+mn-lt"/>
              </a:rPr>
              <a:t>Rivenee’s</a:t>
            </a:r>
            <a:r>
              <a:rPr lang="en-US" altLang="zh-CN" dirty="0">
                <a:solidFill>
                  <a:srgbClr val="FF0000"/>
                </a:solidFill>
                <a:latin typeface="Times New Roman" panose="02020603050405020304" pitchFamily="18" charset="0"/>
                <a:cs typeface="+mn-ea"/>
                <a:sym typeface="+mn-lt"/>
              </a:rPr>
              <a:t> from time to time, still order their favorite specials and enjoy the evening with Mrs. Jan and Mr. Derek, remembering the good old times. </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34511" y="1730467"/>
            <a:ext cx="8720173" cy="4207306"/>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3)  Christmas Traditions from around the World—Expository Writing </a:t>
            </a:r>
          </a:p>
          <a:p>
            <a:pPr>
              <a:lnSpc>
                <a:spcPct val="130000"/>
              </a:lnSpc>
              <a:spcBef>
                <a:spcPts val="600"/>
              </a:spcBef>
            </a:pPr>
            <a:r>
              <a:rPr lang="en-US" altLang="zh-CN" dirty="0">
                <a:latin typeface="Times New Roman" panose="02020603050405020304" pitchFamily="18" charset="0"/>
                <a:cs typeface="+mn-ea"/>
                <a:sym typeface="+mn-lt"/>
              </a:rPr>
              <a:t>     </a:t>
            </a:r>
            <a:r>
              <a:rPr lang="en-US" altLang="zh-CN" dirty="0">
                <a:solidFill>
                  <a:srgbClr val="FF0000"/>
                </a:solidFill>
                <a:latin typeface="Times New Roman" panose="02020603050405020304" pitchFamily="18" charset="0"/>
                <a:cs typeface="+mn-ea"/>
                <a:sym typeface="+mn-lt"/>
              </a:rPr>
              <a:t>Christmas is coming, and most children are probably waiting for Santa to come to their homes, carrying gifts for them. It would not be an exaggeration to say Christmas has long ago lost its religious meaning for the majority of participants in this holiday—at least for a significant part of the public—and has turned into some kind of family celebration with presents and dinner. However, this is true mostly for the United States (and perhaps Great Britain); but what about other countries? Although not all the world is Christian (and Christmas is a Christian holiday), many nations celebrate it annually, each in a different way.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Countries of the European Union have different traditions regarding Christmas. For example, if you ever go to Sweden or Norway on Christmas, you will be surprised to discover how people of these countries prefer porridge to cookies. In</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02152" y="1617823"/>
            <a:ext cx="8720173" cy="4490460"/>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Netherlands, Santa Claus comes not from the North Pole, but from Spain, using a steam boat, and his assistant is not an elf, but a guy named Black Peter. Italian people put up scenes of Christ’s nativity in churches, city squares, and homes. However, rather often Italians exchange gifts on January 6th. In Ukraine, Christmas is also celebrated not on December 25th, but on January 7th, which is connected to a different calendar which is used by the Orthodox Church for religious dates. Until Christmas Eve, people usually fast for 39 days, and then have a 12 course supper, in honor of the 12 apostles.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As for Asian countries, in Japan, for example, Christmas is considered to be a time to share one’s good mood and happiness with other people. As most Japanese people are not Christians, this holiday in Japan has no religious connotations. Japanese couples usually see Christmas Eve as a romantic occasion to spend time together, go to a restaurant, or have a walk, so it is somewhat similar </a:t>
            </a:r>
            <a:r>
              <a:rPr lang="en-US" altLang="zh-CN" dirty="0" smtClean="0">
                <a:solidFill>
                  <a:srgbClr val="FF0000"/>
                </a:solidFill>
                <a:latin typeface="Times New Roman" panose="02020603050405020304" pitchFamily="18" charset="0"/>
                <a:cs typeface="+mn-ea"/>
                <a:sym typeface="+mn-lt"/>
              </a:rPr>
              <a:t>to</a:t>
            </a:r>
            <a:endParaRPr lang="zh-CN" altLang="en-US" dirty="0">
              <a:solidFill>
                <a:srgbClr val="FF0000"/>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34511" y="1554230"/>
            <a:ext cx="8720173" cy="4927503"/>
          </a:xfrm>
          <a:prstGeom prst="rect">
            <a:avLst/>
          </a:prstGeom>
          <a:noFill/>
        </p:spPr>
        <p:txBody>
          <a:bodyPr wrap="square" rtlCol="0">
            <a:spAutoFit/>
          </a:bodyPr>
          <a:lstStyle/>
          <a:p>
            <a:pPr>
              <a:lnSpc>
                <a:spcPct val="130000"/>
              </a:lnSpc>
              <a:spcBef>
                <a:spcPts val="600"/>
              </a:spcBef>
            </a:pPr>
            <a:r>
              <a:rPr lang="en-US" altLang="zh-CN" dirty="0" smtClean="0">
                <a:solidFill>
                  <a:srgbClr val="FF0000"/>
                </a:solidFill>
                <a:latin typeface="Times New Roman" panose="02020603050405020304" pitchFamily="18" charset="0"/>
                <a:cs typeface="+mn-ea"/>
                <a:sym typeface="+mn-lt"/>
              </a:rPr>
              <a:t>     St</a:t>
            </a:r>
            <a:r>
              <a:rPr lang="en-US" altLang="zh-CN" dirty="0">
                <a:solidFill>
                  <a:srgbClr val="FF0000"/>
                </a:solidFill>
                <a:latin typeface="Times New Roman" panose="02020603050405020304" pitchFamily="18" charset="0"/>
                <a:cs typeface="+mn-ea"/>
                <a:sym typeface="+mn-lt"/>
              </a:rPr>
              <a:t>. Valentine’s Day (which is, in its turn, super popular in Japan). Besides, unlike the United States, Christmas in Japan is not an official holiday, so companies work as usual, and the traditional Christmas food is cake and chicken.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Christmas is celebrated even in India, although there it possesses some national specifics. For example, instead of pine trees, Indians decorate their homes with mango leaves; they also decorate mango or banana trees the same way as we do with pine trees. Also, Indian people like to put oil burning lamps on flat rooftops—this symbolizes the light Jesus brings to the world.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Although Christmas was originally a Christian holiday, it has spread all over the world, and has become a popular and a favorite holiday in many countries. According to Christian ideals, Christmas brings peace and unity in the homes of people across the world, and regardless of how people decorate their homes or what they do on this occasion, the holiday still remains one of the main annual events for many families across the globe.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34511" y="1615190"/>
            <a:ext cx="8720173" cy="4567404"/>
          </a:xfrm>
          <a:prstGeom prst="rect">
            <a:avLst/>
          </a:prstGeom>
          <a:noFill/>
        </p:spPr>
        <p:txBody>
          <a:bodyPr wrap="square" rtlCol="0">
            <a:spAutoFit/>
          </a:bodyPr>
          <a:lstStyle/>
          <a:p>
            <a:pPr>
              <a:lnSpc>
                <a:spcPct val="130000"/>
              </a:lnSpc>
              <a:spcBef>
                <a:spcPts val="600"/>
              </a:spcBef>
            </a:pPr>
            <a:r>
              <a:rPr lang="en-US" altLang="zh-CN" dirty="0">
                <a:latin typeface="Times New Roman" panose="02020603050405020304" pitchFamily="18" charset="0"/>
                <a:cs typeface="+mn-ea"/>
                <a:sym typeface="+mn-lt"/>
              </a:rPr>
              <a:t>4)  Why the Drinking Age Should Not Be Lowered—Argumentative Writing </a:t>
            </a:r>
          </a:p>
          <a:p>
            <a:pPr>
              <a:lnSpc>
                <a:spcPct val="130000"/>
              </a:lnSpc>
              <a:spcBef>
                <a:spcPts val="600"/>
              </a:spcBef>
            </a:pPr>
            <a:r>
              <a:rPr lang="en-US" altLang="zh-CN" dirty="0">
                <a:latin typeface="Times New Roman" panose="02020603050405020304" pitchFamily="18" charset="0"/>
                <a:cs typeface="+mn-ea"/>
                <a:sym typeface="+mn-lt"/>
              </a:rPr>
              <a:t>     </a:t>
            </a:r>
            <a:r>
              <a:rPr lang="en-US" altLang="zh-CN" dirty="0">
                <a:solidFill>
                  <a:srgbClr val="FF0000"/>
                </a:solidFill>
                <a:latin typeface="Times New Roman" panose="02020603050405020304" pitchFamily="18" charset="0"/>
                <a:cs typeface="+mn-ea"/>
                <a:sym typeface="+mn-lt"/>
              </a:rPr>
              <a:t>Alcohol belongs in the category of psychoactive substances one can legally buy in almost any country, according to certain criteria. Most often this criterion is age; in the majority of cases, it is set to 21 years. However, in a number of countries such as Australia, China, or Russia, it is set to 18. In the United States, calls for lowering the drinking age have sounded for a rather long time; considering that alcohol can lead to unpredictable behavior and other negative social consequences, the drinking age should not be lowered.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One of the first associations which come to mind when talking about alcohol is driving. For citizens of the United States, having a car is seen as a must starting from the age when a teenager is allowed to receive a driving license. According to data provided by the organization Mothers against Drunk Driving, in 2010 a high percentage of car accidents connected to drunk driving (15.1% out of 10.228</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18619" y="1723970"/>
            <a:ext cx="8720173" cy="4490460"/>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individuals) was observed among young people aged between 18-20 years. Respectively, if youth were officially allowed to consume alcohol from 18 years old, this index of car accidents would necessarily be much higher. Moreover, the National Highway Traffic Safety Administration claims that since establishing the drinking age of 21 in 1975, the number of car fatalities among 18-20 year old drivers in the United States decreased by 13%. </a:t>
            </a:r>
          </a:p>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The medical irresponsibility of allowing teenagers to drink alcohol on a legal basis is also obvious to those who have at least a basic knowledge in biology. Consuming alcohol on a regular basis can negatively affect the development of an individual’s brain’s frontal lobes, which are responsible for emotional regulation, as well as for planning and organization. Underage individuals who consume alcohol put themselves at more risks of addiction, decreased ability of decision-making, tend to behave less responsibly, and may become violent, depressed, and even prone to suicide.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18619" y="1904087"/>
            <a:ext cx="8720173" cy="3410164"/>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The so-called “trickle-down effect”, well-known to sociologists, is another reason against lowering drinking age which should be taken into consideration. This effect implies individuals who already have a right to legally purchase and consume alcohol tend to buy it for their younger peers; for example, 21-year old students buy beer or spirits for themselves and for their friends who can be of the age 18-20. In the case of the drinking age being lowered to 18 years, the age of individuals who in fact have access to alcohol will decrease even more, reaching ages of 15-17 or even less. Considering the specifics of adolescence, granting teenagers with a wider access to alcohol can have negative consequences for their health and wellbeing.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047" y="325801"/>
            <a:ext cx="1901483" cy="523220"/>
          </a:xfrm>
          <a:prstGeom prst="rect">
            <a:avLst/>
          </a:prstGeom>
        </p:spPr>
        <p:txBody>
          <a:bodyPr wrap="none">
            <a:spAutoFit/>
          </a:bodyPr>
          <a:lstStyle/>
          <a:p>
            <a:r>
              <a:rPr lang="en-US" altLang="zh-CN" sz="2800" dirty="0">
                <a:solidFill>
                  <a:srgbClr val="00749F"/>
                </a:solidFill>
                <a:latin typeface="Times New Roman" panose="02020603050405020304" pitchFamily="18" charset="0"/>
                <a:cs typeface="+mn-ea"/>
                <a:sym typeface="+mn-lt"/>
              </a:rPr>
              <a:t>EXERCISE</a:t>
            </a:r>
            <a:endParaRPr lang="zh-CN" altLang="en-US" sz="2800" dirty="0">
              <a:solidFill>
                <a:srgbClr val="00749F"/>
              </a:solidFill>
              <a:latin typeface="Times New Roman" panose="02020603050405020304" pitchFamily="18" charset="0"/>
              <a:cs typeface="+mn-ea"/>
              <a:sym typeface="+mn-lt"/>
            </a:endParaRPr>
          </a:p>
        </p:txBody>
      </p:sp>
      <p:sp>
        <p:nvSpPr>
          <p:cNvPr id="15" name="文本框 14"/>
          <p:cNvSpPr txBox="1"/>
          <p:nvPr/>
        </p:nvSpPr>
        <p:spPr>
          <a:xfrm>
            <a:off x="141687" y="1129768"/>
            <a:ext cx="8676544" cy="652486"/>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II.  Key to EXERCISE</a:t>
            </a:r>
          </a:p>
        </p:txBody>
      </p:sp>
      <p:sp>
        <p:nvSpPr>
          <p:cNvPr id="2" name="文本框 1"/>
          <p:cNvSpPr txBox="1"/>
          <p:nvPr/>
        </p:nvSpPr>
        <p:spPr>
          <a:xfrm>
            <a:off x="402152" y="2007605"/>
            <a:ext cx="8720173" cy="2973122"/>
          </a:xfrm>
          <a:prstGeom prst="rect">
            <a:avLst/>
          </a:prstGeom>
          <a:noFill/>
        </p:spPr>
        <p:txBody>
          <a:bodyPr wrap="square" rtlCol="0">
            <a:spAutoFit/>
          </a:bodyPr>
          <a:lstStyle/>
          <a:p>
            <a:pPr>
              <a:lnSpc>
                <a:spcPct val="130000"/>
              </a:lnSpc>
              <a:spcBef>
                <a:spcPts val="600"/>
              </a:spcBef>
            </a:pPr>
            <a:r>
              <a:rPr lang="en-US" altLang="zh-CN" dirty="0">
                <a:solidFill>
                  <a:srgbClr val="FF0000"/>
                </a:solidFill>
                <a:latin typeface="Times New Roman" panose="02020603050405020304" pitchFamily="18" charset="0"/>
                <a:cs typeface="+mn-ea"/>
                <a:sym typeface="+mn-lt"/>
              </a:rPr>
              <a:t>     Though in a number of countries worldwide the drinking age is 18 years, in the United States this index is 21, and it should not be lowered. Lowering the drinking age to 18 years old would lead to an increase of car accidents connected to drunk driving; it would also negatively affect the youth’s cognitive development, clouding their ability to make decisions and plans, and would make them more vulnerable to addiction and other negative effects; due to the so-called “trickle-down effect” lowering the drinking age would also mean granting access to alcohol to individuals who are younger than 18 years old. It seems this debate in the US will linger on much longer. </a:t>
            </a:r>
          </a:p>
        </p:txBody>
      </p:sp>
      <p:sp>
        <p:nvSpPr>
          <p:cNvPr id="3" name="动作按钮: 后退或前一项 2">
            <a:hlinkClick r:id="rId3" action="ppaction://hlinksldjump" highlightClick="1"/>
          </p:cNvPr>
          <p:cNvSpPr/>
          <p:nvPr/>
        </p:nvSpPr>
        <p:spPr>
          <a:xfrm>
            <a:off x="402152" y="5787342"/>
            <a:ext cx="685868" cy="474562"/>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6400" y="3984625"/>
            <a:ext cx="2352675" cy="3114675"/>
          </a:xfrm>
          <a:prstGeom prst="rect">
            <a:avLst/>
          </a:prstGeom>
        </p:spPr>
      </p:pic>
      <p:pic>
        <p:nvPicPr>
          <p:cNvPr id="3" name="图片 2"/>
          <p:cNvPicPr>
            <a:picLocks noChangeAspect="1"/>
          </p:cNvPicPr>
          <p:nvPr/>
        </p:nvPicPr>
        <p:blipFill>
          <a:blip r:embed="rId4"/>
          <a:stretch>
            <a:fillRect/>
          </a:stretch>
        </p:blipFill>
        <p:spPr>
          <a:xfrm>
            <a:off x="-766295" y="0"/>
            <a:ext cx="3690097" cy="3606800"/>
          </a:xfrm>
          <a:prstGeom prst="rect">
            <a:avLst/>
          </a:prstGeom>
        </p:spPr>
      </p:pic>
      <p:pic>
        <p:nvPicPr>
          <p:cNvPr id="7" name="图片 6"/>
          <p:cNvPicPr>
            <a:picLocks noChangeAspect="1"/>
          </p:cNvPicPr>
          <p:nvPr/>
        </p:nvPicPr>
        <p:blipFill>
          <a:blip r:embed="rId5"/>
          <a:stretch>
            <a:fillRect/>
          </a:stretch>
        </p:blipFill>
        <p:spPr>
          <a:xfrm>
            <a:off x="9267825" y="-694347"/>
            <a:ext cx="3690097" cy="4123347"/>
          </a:xfrm>
          <a:prstGeom prst="rect">
            <a:avLst/>
          </a:prstGeom>
        </p:spPr>
      </p:pic>
      <p:pic>
        <p:nvPicPr>
          <p:cNvPr id="8" name="图片 7"/>
          <p:cNvPicPr>
            <a:picLocks noChangeAspect="1"/>
          </p:cNvPicPr>
          <p:nvPr/>
        </p:nvPicPr>
        <p:blipFill>
          <a:blip r:embed="rId5"/>
          <a:stretch>
            <a:fillRect/>
          </a:stretch>
        </p:blipFill>
        <p:spPr>
          <a:xfrm>
            <a:off x="10106025" y="2734653"/>
            <a:ext cx="3690097" cy="4123347"/>
          </a:xfrm>
          <a:prstGeom prst="rect">
            <a:avLst/>
          </a:prstGeom>
        </p:spPr>
      </p:pic>
      <p:sp>
        <p:nvSpPr>
          <p:cNvPr id="9" name="矩形 8"/>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6600" dirty="0">
                <a:solidFill>
                  <a:srgbClr val="00749F"/>
                </a:solidFill>
                <a:latin typeface="Times New Roman" panose="02020603050405020304" pitchFamily="18" charset="0"/>
                <a:ea typeface="+mn-ea"/>
                <a:cs typeface="+mn-ea"/>
                <a:sym typeface="+mn-lt"/>
              </a:rPr>
              <a:t>Thank you!</a:t>
            </a:r>
            <a:endParaRPr lang="zh-CN" altLang="en-US" sz="66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93029" y="1398257"/>
            <a:ext cx="7728030" cy="3349956"/>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rPr>
              <a:t>     This book aims to offer a comprehensive English writing course for college students.</a:t>
            </a:r>
          </a:p>
          <a:p>
            <a:pPr>
              <a:lnSpc>
                <a:spcPct val="150000"/>
              </a:lnSpc>
            </a:pPr>
            <a:r>
              <a:rPr lang="en-US" altLang="zh-CN" sz="2400" dirty="0">
                <a:latin typeface="Times New Roman" panose="02020603050405020304" pitchFamily="18" charset="0"/>
              </a:rPr>
              <a:t>      Although there are so many writing course books on the market, this one stands out because of its comprehensiveness and practicality.</a:t>
            </a:r>
          </a:p>
          <a:p>
            <a:pPr>
              <a:lnSpc>
                <a:spcPct val="150000"/>
              </a:lnSpc>
            </a:pPr>
            <a:r>
              <a:rPr lang="en-US" altLang="zh-CN" sz="2400" dirty="0">
                <a:latin typeface="Times New Roman" panose="02020603050405020304" pitchFamily="18" charset="0"/>
              </a:rPr>
              <a:t>     </a:t>
            </a:r>
            <a:endParaRPr lang="en-US" altLang="zh-CN" b="1" kern="0" dirty="0">
              <a:solidFill>
                <a:schemeClr val="tx1">
                  <a:lumMod val="75000"/>
                  <a:lumOff val="25000"/>
                </a:schemeClr>
              </a:solidFill>
              <a:latin typeface="Times New Roman" panose="02020603050405020304" pitchFamily="18" charset="0"/>
              <a:cs typeface="+mn-ea"/>
              <a:sym typeface="+mn-lt"/>
            </a:endParaRPr>
          </a:p>
        </p:txBody>
      </p:sp>
      <p:sp>
        <p:nvSpPr>
          <p:cNvPr id="16" name="文本占位符 4"/>
          <p:cNvSpPr txBox="1"/>
          <p:nvPr/>
        </p:nvSpPr>
        <p:spPr>
          <a:xfrm>
            <a:off x="920761" y="745891"/>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pic>
        <p:nvPicPr>
          <p:cNvPr id="2" name="图片 1">
            <a:extLst>
              <a:ext uri="{FF2B5EF4-FFF2-40B4-BE49-F238E27FC236}">
                <a16:creationId xmlns:a16="http://schemas.microsoft.com/office/drawing/2014/main" id="{DD2F7E4F-1963-433A-9109-E31298777053}"/>
              </a:ext>
            </a:extLst>
          </p:cNvPr>
          <p:cNvPicPr>
            <a:picLocks noChangeAspect="1"/>
          </p:cNvPicPr>
          <p:nvPr/>
        </p:nvPicPr>
        <p:blipFill>
          <a:blip r:embed="rId4"/>
          <a:stretch>
            <a:fillRect/>
          </a:stretch>
        </p:blipFill>
        <p:spPr>
          <a:xfrm>
            <a:off x="165922" y="985157"/>
            <a:ext cx="3774707" cy="48876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5DC7D59-8EFC-47A9-BDBD-54CD66A2DD7D}"/>
              </a:ext>
            </a:extLst>
          </p:cNvPr>
          <p:cNvPicPr>
            <a:picLocks noChangeAspect="1"/>
          </p:cNvPicPr>
          <p:nvPr/>
        </p:nvPicPr>
        <p:blipFill>
          <a:blip r:embed="rId4"/>
          <a:stretch>
            <a:fillRect/>
          </a:stretch>
        </p:blipFill>
        <p:spPr>
          <a:xfrm>
            <a:off x="5684223" y="699128"/>
            <a:ext cx="7520147" cy="5459743"/>
          </a:xfrm>
          <a:prstGeom prst="rect">
            <a:avLst/>
          </a:prstGeom>
        </p:spPr>
      </p:pic>
      <p:sp>
        <p:nvSpPr>
          <p:cNvPr id="6" name="矩形 5"/>
          <p:cNvSpPr/>
          <p:nvPr/>
        </p:nvSpPr>
        <p:spPr>
          <a:xfrm>
            <a:off x="185057" y="1398257"/>
            <a:ext cx="6226628" cy="4336059"/>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rPr>
              <a:t>First, it helps students improve their </a:t>
            </a:r>
            <a:r>
              <a:rPr lang="en-US" altLang="zh-CN" sz="2400" dirty="0">
                <a:solidFill>
                  <a:srgbClr val="FF0000"/>
                </a:solidFill>
                <a:latin typeface="Times New Roman" panose="02020603050405020304" pitchFamily="18" charset="0"/>
              </a:rPr>
              <a:t>basic writing ability </a:t>
            </a:r>
            <a:r>
              <a:rPr lang="en-US" altLang="zh-CN" sz="2400" dirty="0">
                <a:latin typeface="Times New Roman" panose="02020603050405020304" pitchFamily="18" charset="0"/>
              </a:rPr>
              <a:t>from the </a:t>
            </a:r>
            <a:r>
              <a:rPr lang="en-US" altLang="zh-CN" sz="2400" dirty="0">
                <a:solidFill>
                  <a:srgbClr val="FF0000"/>
                </a:solidFill>
                <a:latin typeface="Times New Roman" panose="02020603050405020304" pitchFamily="18" charset="0"/>
              </a:rPr>
              <a:t>basic language unit</a:t>
            </a:r>
            <a:r>
              <a:rPr lang="en-US" altLang="zh-CN" sz="2400" dirty="0">
                <a:latin typeface="Times New Roman" panose="02020603050405020304" pitchFamily="18" charset="0"/>
              </a:rPr>
              <a:t>, sentence, to the larger units, paragraph and essay. Besides, </a:t>
            </a:r>
            <a:r>
              <a:rPr lang="en-US" altLang="zh-CN" sz="2400" dirty="0">
                <a:solidFill>
                  <a:srgbClr val="FF0000"/>
                </a:solidFill>
                <a:latin typeface="Times New Roman" panose="02020603050405020304" pitchFamily="18" charset="0"/>
              </a:rPr>
              <a:t>the linguistic elements </a:t>
            </a:r>
            <a:r>
              <a:rPr lang="en-US" altLang="zh-CN" sz="2400" dirty="0">
                <a:latin typeface="Times New Roman" panose="02020603050405020304" pitchFamily="18" charset="0"/>
              </a:rPr>
              <a:t>such as sentence types and grammaticality, the structural components including coherence and completeness are given due attention.</a:t>
            </a:r>
          </a:p>
          <a:p>
            <a:pPr>
              <a:lnSpc>
                <a:spcPct val="150000"/>
              </a:lnSpc>
            </a:pPr>
            <a:r>
              <a:rPr lang="en-US" altLang="zh-CN" dirty="0">
                <a:latin typeface="Times New Roman" panose="02020603050405020304" pitchFamily="18" charset="0"/>
              </a:rPr>
              <a:t>     </a:t>
            </a:r>
            <a:endParaRPr lang="en-US" altLang="zh-CN" b="1" kern="0" dirty="0">
              <a:solidFill>
                <a:schemeClr val="tx1">
                  <a:lumMod val="75000"/>
                  <a:lumOff val="25000"/>
                </a:schemeClr>
              </a:solidFill>
              <a:latin typeface="Times New Roman" panose="02020603050405020304" pitchFamily="18" charset="0"/>
              <a:cs typeface="+mn-ea"/>
              <a:sym typeface="+mn-lt"/>
            </a:endParaRPr>
          </a:p>
        </p:txBody>
      </p:sp>
      <p:sp>
        <p:nvSpPr>
          <p:cNvPr id="16" name="文本占位符 4"/>
          <p:cNvSpPr txBox="1"/>
          <p:nvPr/>
        </p:nvSpPr>
        <p:spPr>
          <a:xfrm>
            <a:off x="920761" y="745891"/>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cxnSp>
        <p:nvCxnSpPr>
          <p:cNvPr id="5" name="直接连接符 4">
            <a:extLst>
              <a:ext uri="{FF2B5EF4-FFF2-40B4-BE49-F238E27FC236}">
                <a16:creationId xmlns:a16="http://schemas.microsoft.com/office/drawing/2014/main" id="{4CD651A6-9B0C-44F9-AE10-D9F0FF02D24E}"/>
              </a:ext>
            </a:extLst>
          </p:cNvPr>
          <p:cNvCxnSpPr>
            <a:cxnSpLocks/>
          </p:cNvCxnSpPr>
          <p:nvPr/>
        </p:nvCxnSpPr>
        <p:spPr>
          <a:xfrm>
            <a:off x="7119257" y="2035628"/>
            <a:ext cx="248194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直接连接符 8">
            <a:extLst>
              <a:ext uri="{FF2B5EF4-FFF2-40B4-BE49-F238E27FC236}">
                <a16:creationId xmlns:a16="http://schemas.microsoft.com/office/drawing/2014/main" id="{8BAE4962-ED36-459D-8665-832990FE67A7}"/>
              </a:ext>
            </a:extLst>
          </p:cNvPr>
          <p:cNvCxnSpPr>
            <a:cxnSpLocks/>
          </p:cNvCxnSpPr>
          <p:nvPr/>
        </p:nvCxnSpPr>
        <p:spPr>
          <a:xfrm>
            <a:off x="7576457" y="3537856"/>
            <a:ext cx="248194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接连接符 9">
            <a:extLst>
              <a:ext uri="{FF2B5EF4-FFF2-40B4-BE49-F238E27FC236}">
                <a16:creationId xmlns:a16="http://schemas.microsoft.com/office/drawing/2014/main" id="{09B849EB-341B-45AA-B03B-68ACC7FD5080}"/>
              </a:ext>
            </a:extLst>
          </p:cNvPr>
          <p:cNvCxnSpPr>
            <a:cxnSpLocks/>
          </p:cNvCxnSpPr>
          <p:nvPr/>
        </p:nvCxnSpPr>
        <p:spPr>
          <a:xfrm>
            <a:off x="7456714" y="4996542"/>
            <a:ext cx="248194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0289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05643" y="875183"/>
            <a:ext cx="8980714" cy="3349956"/>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rPr>
              <a:t>      Second, writing does not only include those </a:t>
            </a:r>
            <a:r>
              <a:rPr lang="en-US" altLang="zh-CN" sz="2400" dirty="0">
                <a:solidFill>
                  <a:srgbClr val="FF0000"/>
                </a:solidFill>
                <a:latin typeface="Times New Roman" panose="02020603050405020304" pitchFamily="18" charset="0"/>
              </a:rPr>
              <a:t>practiced in schools </a:t>
            </a:r>
            <a:r>
              <a:rPr lang="en-US" altLang="zh-CN" sz="2400" dirty="0">
                <a:latin typeface="Times New Roman" panose="02020603050405020304" pitchFamily="18" charset="0"/>
              </a:rPr>
              <a:t>for the purpose of finishing an assignment, it also includes </a:t>
            </a:r>
            <a:r>
              <a:rPr lang="en-US" altLang="zh-CN" sz="2400" dirty="0">
                <a:solidFill>
                  <a:srgbClr val="FF0000"/>
                </a:solidFill>
                <a:latin typeface="Times New Roman" panose="02020603050405020304" pitchFamily="18" charset="0"/>
              </a:rPr>
              <a:t>writing for the real world </a:t>
            </a:r>
            <a:r>
              <a:rPr lang="en-US" altLang="zh-CN" sz="2400" dirty="0">
                <a:latin typeface="Times New Roman" panose="02020603050405020304" pitchFamily="18" charset="0"/>
              </a:rPr>
              <a:t>to achieve a real purpose. We have devoted one chapter (Chapter 5) for the practical writing, hoping to help students improve their communication skills for their future career.</a:t>
            </a:r>
          </a:p>
          <a:p>
            <a:pPr>
              <a:lnSpc>
                <a:spcPct val="150000"/>
              </a:lnSpc>
            </a:pPr>
            <a:r>
              <a:rPr lang="en-US" altLang="zh-CN" sz="2400" dirty="0">
                <a:latin typeface="Times New Roman" panose="02020603050405020304" pitchFamily="18" charset="0"/>
              </a:rPr>
              <a:t>     </a:t>
            </a:r>
            <a:endParaRPr lang="en-US" altLang="zh-CN" b="1" kern="0" dirty="0">
              <a:solidFill>
                <a:schemeClr val="tx1">
                  <a:lumMod val="75000"/>
                  <a:lumOff val="25000"/>
                </a:schemeClr>
              </a:solidFill>
              <a:latin typeface="Times New Roman" panose="02020603050405020304" pitchFamily="18" charset="0"/>
              <a:cs typeface="+mn-ea"/>
              <a:sym typeface="+mn-lt"/>
            </a:endParaRPr>
          </a:p>
        </p:txBody>
      </p:sp>
      <p:sp>
        <p:nvSpPr>
          <p:cNvPr id="16" name="文本占位符 4"/>
          <p:cNvSpPr txBox="1"/>
          <p:nvPr/>
        </p:nvSpPr>
        <p:spPr>
          <a:xfrm>
            <a:off x="920761" y="686239"/>
            <a:ext cx="5403839" cy="652366"/>
          </a:xfrm>
          <a:prstGeom prst="rect">
            <a:avLst/>
          </a:prstGeom>
          <a:noFill/>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rgbClr val="00749F"/>
                </a:solidFill>
                <a:effectLst>
                  <a:outerShdw blurRad="88900" sx="102000" sy="102000" algn="ctr" rotWithShape="0">
                    <a:prstClr val="black">
                      <a:alpha val="25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zh-CN" altLang="en-US" dirty="0">
                <a:latin typeface="Times New Roman" panose="02020603050405020304" pitchFamily="18" charset="0"/>
                <a:cs typeface="+mn-ea"/>
                <a:sym typeface="+mn-lt"/>
              </a:rPr>
              <a:t>引言 </a:t>
            </a:r>
            <a:r>
              <a:rPr lang="en-US" altLang="zh-CN" dirty="0">
                <a:latin typeface="Times New Roman" panose="02020603050405020304" pitchFamily="18" charset="0"/>
                <a:cs typeface="+mn-ea"/>
                <a:sym typeface="+mn-lt"/>
              </a:rPr>
              <a:t>Introduction</a:t>
            </a:r>
          </a:p>
          <a:p>
            <a:endParaRPr kumimoji="1" lang="zh-CN" altLang="en-US" dirty="0">
              <a:latin typeface="Times New Roman" panose="02020603050405020304" pitchFamily="18" charset="0"/>
              <a:cs typeface="+mn-ea"/>
              <a:sym typeface="+mn-lt"/>
            </a:endParaRPr>
          </a:p>
          <a:p>
            <a:endParaRPr lang="zh-CN" altLang="en-US" dirty="0">
              <a:latin typeface="Times New Roman" panose="02020603050405020304" pitchFamily="18" charset="0"/>
              <a:cs typeface="+mn-ea"/>
              <a:sym typeface="+mn-lt"/>
            </a:endParaRPr>
          </a:p>
        </p:txBody>
      </p:sp>
      <p:pic>
        <p:nvPicPr>
          <p:cNvPr id="4" name="图片 3">
            <a:extLst>
              <a:ext uri="{FF2B5EF4-FFF2-40B4-BE49-F238E27FC236}">
                <a16:creationId xmlns:a16="http://schemas.microsoft.com/office/drawing/2014/main" id="{48BEC4F7-3B4A-4F3D-A90A-B0EC40C03A52}"/>
              </a:ext>
            </a:extLst>
          </p:cNvPr>
          <p:cNvPicPr>
            <a:picLocks noChangeAspect="1"/>
          </p:cNvPicPr>
          <p:nvPr/>
        </p:nvPicPr>
        <p:blipFill>
          <a:blip r:embed="rId4"/>
          <a:stretch>
            <a:fillRect/>
          </a:stretch>
        </p:blipFill>
        <p:spPr>
          <a:xfrm>
            <a:off x="1250497" y="4171511"/>
            <a:ext cx="9124950" cy="2000250"/>
          </a:xfrm>
          <a:prstGeom prst="rect">
            <a:avLst/>
          </a:prstGeom>
        </p:spPr>
      </p:pic>
    </p:spTree>
    <p:extLst>
      <p:ext uri="{BB962C8B-B14F-4D97-AF65-F5344CB8AC3E}">
        <p14:creationId xmlns:p14="http://schemas.microsoft.com/office/powerpoint/2010/main" val="2340324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7"/>
</p:tagLst>
</file>

<file path=ppt/theme/theme1.xml><?xml version="1.0" encoding="utf-8"?>
<a:theme xmlns:a="http://schemas.openxmlformats.org/drawingml/2006/main" name="模板页面">
  <a:themeElements>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fontScheme name="cdgso20p">
      <a:majorFont>
        <a:latin typeface="Arial"/>
        <a:ea typeface="字魂59号-创粗黑"/>
        <a:cs typeface=""/>
      </a:majorFont>
      <a:minorFont>
        <a:latin typeface="Arial"/>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0.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1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4.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5.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6.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7.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8.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9.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704</TotalTime>
  <Words>8152</Words>
  <Application>Microsoft Office PowerPoint</Application>
  <PresentationFormat>宽屏</PresentationFormat>
  <Paragraphs>424</Paragraphs>
  <Slides>68</Slides>
  <Notes>68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68</vt:i4>
      </vt:variant>
    </vt:vector>
  </HeadingPairs>
  <TitlesOfParts>
    <vt:vector size="77" baseType="lpstr">
      <vt:lpstr>Lato Light</vt:lpstr>
      <vt:lpstr>方正宋刻本秀楷简体</vt:lpstr>
      <vt:lpstr>宋体</vt:lpstr>
      <vt:lpstr>微软雅黑</vt:lpstr>
      <vt:lpstr>字魂59号-创粗黑</vt:lpstr>
      <vt:lpstr>Arial</vt:lpstr>
      <vt:lpstr>Calibri</vt:lpstr>
      <vt:lpstr>Times New Roman</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1147</dc:title>
  <dc:creator>OfficePLUS</dc:creator>
  <cp:keywords>ppt</cp:keywords>
  <cp:lastModifiedBy>微软用户</cp:lastModifiedBy>
  <cp:revision>186</cp:revision>
  <dcterms:created xsi:type="dcterms:W3CDTF">2015-08-18T02:51:00Z</dcterms:created>
  <dcterms:modified xsi:type="dcterms:W3CDTF">2020-12-16T05:10:27Z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