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3"/>
    <p:sldId id="259" r:id="rId4"/>
    <p:sldId id="258" r:id="rId5"/>
    <p:sldId id="482" r:id="rId6"/>
    <p:sldId id="283" r:id="rId7"/>
    <p:sldId id="843" r:id="rId8"/>
    <p:sldId id="486" r:id="rId9"/>
    <p:sldId id="285" r:id="rId10"/>
    <p:sldId id="844" r:id="rId11"/>
    <p:sldId id="286" r:id="rId12"/>
    <p:sldId id="845" r:id="rId13"/>
    <p:sldId id="846" r:id="rId14"/>
    <p:sldId id="847" r:id="rId15"/>
    <p:sldId id="848" r:id="rId16"/>
    <p:sldId id="849" r:id="rId17"/>
    <p:sldId id="850" r:id="rId18"/>
    <p:sldId id="851" r:id="rId19"/>
    <p:sldId id="852" r:id="rId20"/>
    <p:sldId id="853" r:id="rId21"/>
    <p:sldId id="854" r:id="rId22"/>
    <p:sldId id="855" r:id="rId23"/>
    <p:sldId id="856" r:id="rId24"/>
    <p:sldId id="857" r:id="rId25"/>
    <p:sldId id="858" r:id="rId26"/>
    <p:sldId id="859" r:id="rId27"/>
    <p:sldId id="860" r:id="rId28"/>
    <p:sldId id="861" r:id="rId29"/>
    <p:sldId id="862" r:id="rId30"/>
    <p:sldId id="863" r:id="rId31"/>
    <p:sldId id="601" r:id="rId32"/>
    <p:sldId id="864" r:id="rId33"/>
    <p:sldId id="865" r:id="rId34"/>
    <p:sldId id="866" r:id="rId35"/>
    <p:sldId id="867" r:id="rId36"/>
    <p:sldId id="868" r:id="rId37"/>
    <p:sldId id="869" r:id="rId38"/>
    <p:sldId id="870" r:id="rId39"/>
    <p:sldId id="871" r:id="rId40"/>
    <p:sldId id="872" r:id="rId41"/>
    <p:sldId id="874" r:id="rId42"/>
    <p:sldId id="873" r:id="rId43"/>
    <p:sldId id="875" r:id="rId44"/>
    <p:sldId id="876" r:id="rId45"/>
    <p:sldId id="877" r:id="rId46"/>
    <p:sldId id="878" r:id="rId47"/>
    <p:sldId id="879" r:id="rId48"/>
    <p:sldId id="880" r:id="rId49"/>
    <p:sldId id="881" r:id="rId50"/>
    <p:sldId id="710" r:id="rId51"/>
    <p:sldId id="882" r:id="rId52"/>
    <p:sldId id="883" r:id="rId53"/>
    <p:sldId id="890" r:id="rId54"/>
    <p:sldId id="884" r:id="rId55"/>
    <p:sldId id="891" r:id="rId56"/>
    <p:sldId id="892" r:id="rId57"/>
    <p:sldId id="893" r:id="rId58"/>
    <p:sldId id="894" r:id="rId59"/>
    <p:sldId id="895" r:id="rId60"/>
    <p:sldId id="896" r:id="rId61"/>
    <p:sldId id="897" r:id="rId62"/>
    <p:sldId id="898" r:id="rId63"/>
    <p:sldId id="899" r:id="rId64"/>
    <p:sldId id="900" r:id="rId65"/>
    <p:sldId id="901" r:id="rId66"/>
    <p:sldId id="902" r:id="rId67"/>
    <p:sldId id="903" r:id="rId68"/>
    <p:sldId id="904" r:id="rId69"/>
  </p:sldIdLst>
  <p:sldSz cx="12192000" cy="6858000"/>
  <p:notesSz cx="6858000" cy="9144000"/>
  <p:custDataLst>
    <p:tags r:id="rId7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  <a:srgbClr val="632F08"/>
    <a:srgbClr val="FFF9E5"/>
    <a:srgbClr val="43A1D8"/>
    <a:srgbClr val="F1F9EC"/>
    <a:srgbClr val="185675"/>
    <a:srgbClr val="FEF1F3"/>
    <a:srgbClr val="F1E5F2"/>
    <a:srgbClr val="5D2E5F"/>
    <a:srgbClr val="743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5" Type="http://schemas.openxmlformats.org/officeDocument/2006/relationships/tags" Target="tags/tag277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handoutMaster" Target="handoutMasters/handoutMaster1.xml"/><Relationship Id="rId7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slide" Target="../slides/slide3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slide" Target="../slides/slide1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slide" Target="../slides/slide3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slide" Target="../slides/slide1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46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3"/>
            </p:custDataLst>
          </p:nvPr>
        </p:nvSpPr>
        <p:spPr>
          <a:xfrm rot="5400000">
            <a:off x="11057890" y="106680"/>
            <a:ext cx="1038860" cy="828675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4"/>
            </p:custDataLst>
          </p:nvPr>
        </p:nvSpPr>
        <p:spPr>
          <a:xfrm>
            <a:off x="11096861" y="18613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46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3"/>
            </p:custDataLst>
          </p:nvPr>
        </p:nvSpPr>
        <p:spPr>
          <a:xfrm rot="5400000">
            <a:off x="11057890" y="106680"/>
            <a:ext cx="1038860" cy="828675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4"/>
            </p:custDataLst>
          </p:nvPr>
        </p:nvSpPr>
        <p:spPr>
          <a:xfrm>
            <a:off x="11096861" y="18613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3"/>
            </p:custDataLst>
          </p:nvPr>
        </p:nvSpPr>
        <p:spPr>
          <a:xfrm rot="5400000">
            <a:off x="11359515" y="28575"/>
            <a:ext cx="659765" cy="608330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4"/>
            </p:custDataLst>
          </p:nvPr>
        </p:nvSpPr>
        <p:spPr>
          <a:xfrm>
            <a:off x="11242276" y="325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3"/>
            </p:custDataLst>
          </p:nvPr>
        </p:nvSpPr>
        <p:spPr>
          <a:xfrm rot="5400000">
            <a:off x="11359515" y="28575"/>
            <a:ext cx="659765" cy="608330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4"/>
            </p:custDataLst>
          </p:nvPr>
        </p:nvSpPr>
        <p:spPr>
          <a:xfrm>
            <a:off x="11242276" y="325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../media/image2.png"/><Relationship Id="rId6" Type="http://schemas.openxmlformats.org/officeDocument/2006/relationships/slide" Target="slide1.xml"/><Relationship Id="rId5" Type="http://schemas.openxmlformats.org/officeDocument/2006/relationships/tags" Target="../tags/tag24.xml"/><Relationship Id="rId4" Type="http://schemas.openxmlformats.org/officeDocument/2006/relationships/slide" Target="slide7.xml"/><Relationship Id="rId3" Type="http://schemas.openxmlformats.org/officeDocument/2006/relationships/tags" Target="../tags/tag23.xml"/><Relationship Id="rId2" Type="http://schemas.openxmlformats.org/officeDocument/2006/relationships/slide" Target="slide4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4.xml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35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0.xml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423670"/>
            <a:ext cx="12191365" cy="4016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259695" y="5439410"/>
            <a:ext cx="1931670" cy="14179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22" h="2233">
                <a:moveTo>
                  <a:pt x="3022" y="2233"/>
                </a:moveTo>
                <a:lnTo>
                  <a:pt x="1245" y="2233"/>
                </a:lnTo>
                <a:lnTo>
                  <a:pt x="0" y="0"/>
                </a:lnTo>
                <a:lnTo>
                  <a:pt x="3022" y="0"/>
                </a:lnTo>
                <a:lnTo>
                  <a:pt x="3022" y="22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rcRect l="8246"/>
          <a:stretch>
            <a:fillRect/>
          </a:stretch>
        </p:blipFill>
        <p:spPr>
          <a:xfrm>
            <a:off x="7523480" y="1423035"/>
            <a:ext cx="4668520" cy="40163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34" h="6325">
                <a:moveTo>
                  <a:pt x="1457" y="0"/>
                </a:moveTo>
                <a:lnTo>
                  <a:pt x="7234" y="0"/>
                </a:lnTo>
                <a:lnTo>
                  <a:pt x="7234" y="6325"/>
                </a:lnTo>
                <a:lnTo>
                  <a:pt x="0" y="6325"/>
                </a:lnTo>
                <a:lnTo>
                  <a:pt x="1457" y="0"/>
                </a:lnTo>
                <a:close/>
              </a:path>
            </a:pathLst>
          </a:custGeom>
        </p:spPr>
      </p:pic>
      <p:grpSp>
        <p:nvGrpSpPr>
          <p:cNvPr id="46" name="组合 45"/>
          <p:cNvGrpSpPr/>
          <p:nvPr/>
        </p:nvGrpSpPr>
        <p:grpSpPr>
          <a:xfrm>
            <a:off x="7202805" y="443230"/>
            <a:ext cx="1995805" cy="6550025"/>
            <a:chOff x="11343" y="738"/>
            <a:chExt cx="3143" cy="10315"/>
          </a:xfrm>
        </p:grpSpPr>
        <p:sp>
          <p:nvSpPr>
            <p:cNvPr id="10" name="流程图: 摘录 9"/>
            <p:cNvSpPr/>
            <p:nvPr/>
          </p:nvSpPr>
          <p:spPr>
            <a:xfrm>
              <a:off x="12962" y="945"/>
              <a:ext cx="1524" cy="1415"/>
            </a:xfrm>
            <a:prstGeom prst="flowChartExtract">
              <a:avLst/>
            </a:prstGeom>
            <a:solidFill>
              <a:srgbClr val="632F0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 flipV="1">
              <a:off x="11343" y="2253"/>
              <a:ext cx="1509" cy="655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" name="任意多边形 3"/>
            <p:cNvSpPr/>
            <p:nvPr/>
          </p:nvSpPr>
          <p:spPr>
            <a:xfrm rot="720000">
              <a:off x="11954" y="738"/>
              <a:ext cx="709" cy="10315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709" h="10405">
                  <a:moveTo>
                    <a:pt x="0" y="10405"/>
                  </a:moveTo>
                  <a:lnTo>
                    <a:pt x="176" y="0"/>
                  </a:lnTo>
                  <a:lnTo>
                    <a:pt x="709" y="0"/>
                  </a:lnTo>
                  <a:lnTo>
                    <a:pt x="535" y="10291"/>
                  </a:lnTo>
                  <a:lnTo>
                    <a:pt x="0" y="1040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3830" y="2165350"/>
            <a:ext cx="7564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5400" b="1">
                <a:solidFill>
                  <a:schemeClr val="bg1"/>
                </a:solidFill>
              </a:rPr>
              <a:t>职教高考新实践专题篇·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67300" y="3429000"/>
            <a:ext cx="2677795" cy="1410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000" b="1">
                <a:solidFill>
                  <a:schemeClr val="tx1"/>
                </a:solidFill>
              </a:rPr>
              <a:t>英语</a:t>
            </a:r>
            <a:endParaRPr lang="zh-CN" altLang="en-US" sz="8000" b="1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32280" y="5249545"/>
            <a:ext cx="412559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sz="2000">
                <a:solidFill>
                  <a:schemeClr val="tx1"/>
                </a:solidFill>
              </a:rPr>
              <a:t>总主编 </a:t>
            </a:r>
            <a:r>
              <a:rPr lang="en-US" sz="2000">
                <a:solidFill>
                  <a:schemeClr val="tx1"/>
                </a:solidFill>
              </a:rPr>
              <a:t>	 </a:t>
            </a:r>
            <a:r>
              <a:rPr sz="2000">
                <a:solidFill>
                  <a:schemeClr val="tx1"/>
                </a:solidFill>
              </a:rPr>
              <a:t>宋玉馨 </a:t>
            </a:r>
            <a:r>
              <a:rPr lang="en-US" sz="2000">
                <a:solidFill>
                  <a:schemeClr val="tx1"/>
                </a:solidFill>
              </a:rPr>
              <a:t>    </a:t>
            </a:r>
            <a:r>
              <a:rPr sz="2000">
                <a:solidFill>
                  <a:schemeClr val="tx1"/>
                </a:solidFill>
              </a:rPr>
              <a:t>何亚芸 </a:t>
            </a:r>
            <a:endParaRPr sz="2000">
              <a:solidFill>
                <a:schemeClr val="tx1"/>
              </a:solidFill>
            </a:endParaRPr>
          </a:p>
          <a:p>
            <a:r>
              <a:rPr sz="2000">
                <a:solidFill>
                  <a:schemeClr val="tx1"/>
                </a:solidFill>
              </a:rPr>
              <a:t>主　编　张 煜 </a:t>
            </a:r>
            <a:r>
              <a:rPr lang="en-US" sz="2000">
                <a:solidFill>
                  <a:schemeClr val="tx1"/>
                </a:solidFill>
              </a:rPr>
              <a:t>       </a:t>
            </a:r>
            <a:r>
              <a:rPr sz="2000">
                <a:solidFill>
                  <a:schemeClr val="tx1"/>
                </a:solidFill>
              </a:rPr>
              <a:t>夏胜利</a:t>
            </a:r>
            <a:r>
              <a:rPr lang="en-US" sz="2000">
                <a:solidFill>
                  <a:schemeClr val="tx1"/>
                </a:solidFill>
              </a:rPr>
              <a:t>     </a:t>
            </a:r>
            <a:r>
              <a:rPr sz="2000">
                <a:solidFill>
                  <a:schemeClr val="tx1"/>
                </a:solidFill>
              </a:rPr>
              <a:t>刘 莎</a:t>
            </a:r>
            <a:endParaRPr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从A、B、C、D四个选项中选出一个最佳选项。（2023年云南省）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1.Most boys like playing _____ volleyball.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A.a              B.an                         C.the         D./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080079" y="252725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206875"/>
            <a:ext cx="11168380" cy="2651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488180"/>
            <a:ext cx="11026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（1）找到关键词volleyball（排球）。volleyball属于球类运动。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（2）球类、棋类等运动的名词前不用冠词，因此选D。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2.About 50 percent of the work _____ done yesterday.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A.was      B.were    C.is     D.are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080079" y="304922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（1）找到关键词work。work（工作）为不可数名词，谓语动词需用单数形式，故选项B和D不符合语法要求。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（2）根据题干的时间状语yesterday，可确定句子谓语应用一般过去式，因此选A。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3.There are four _____ students in our school.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thousands       B. thousand       C.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thousand of    D.thousands of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48133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（1）找到关键词four。four（四）为具体数字。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（2）当hundred、thousand、million等词前有具体数字时，其必须用单数，因此选B。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4.He has been teaching here _____ seven years.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A.for     B. since       C.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from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D.at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（1）找到关键词has been teaching，确定句子时态为现在完成进行时，该时态中时间状语通常为“for + 一段时间”或者“since +具体时间”。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（2）找到关键词seven years。seven years（七年）为一段时间，而一段时间前需用介词for，因此选A。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5.When we speak to people, we should be _____.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as polite as possible          B. as polite as possibly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as politely as possible       D. as politely as possibly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（1）找到关键词be。be是系动词，系动词后需用形容词作表语。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（2）as…as possible（尽可能）之间应用形容词polite，因此选A。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6.Which do you like _____, tea or cofee?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well         B. better      C.best         D.most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（1）找到关键词tea or cofee。tea or cofee（茶或者咖啡）为两件事物。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（2）对两件事物进行比较，应用比较级，因此选B。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7.Put on more clothes. It’s snowing _____ outside.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strong      B. heavy      C.strongly        D.heavily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（1）找到关键词snowing。形容雪大用heavy或者heavily。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（2）因谓语动词是“is snowing”，需用副词修饰表示“雪下得大”，因此选D。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8.I’ve never seen _____ animal.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A.such a       B. such an      C.so a      D.so an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（1）找到关键词animal。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（2）animal（动物）为名词，修饰名词用such，构成“such+a(an)+（形容词）+单数可数名词”的结构。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（3）因animal是以元音音素开头的可数名词，搭配冠词时用an，因此选B。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9.How many English movies _____ since last year?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A.had you seen        B.have you seen       C.did you see      D.do you see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（1）找到关键词时间状语since last year。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（2）since后接过去某个特定的时间点时表示“自从……”，强调“从过去到现在，某情况一直持续的状态”。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（3）根据句型“主语+现在完成时+since……”，确定句子的时态应为现在完成时，因此选B。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10.Tom and John _____ TV this time yesterday.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were watching   B. was watching  C. are watching  D. is watching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（1）找到关键词时间状语this time yesterday，表示“昨天的这个时候”，确定句子时态应当为过去进行时。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（2）句子主语为Tom和John是两个人，主语是复数形式，谓语也应用复数形式，因此选A。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3"/>
          <p:cNvSpPr/>
          <p:nvPr>
            <p:custDataLst>
              <p:tags r:id="rId1"/>
            </p:custDataLst>
          </p:nvPr>
        </p:nvSpPr>
        <p:spPr>
          <a:xfrm>
            <a:off x="3410029" y="1365086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632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6"/>
          <p:cNvSpPr/>
          <p:nvPr>
            <p:custDataLst>
              <p:tags r:id="rId2"/>
            </p:custDataLst>
          </p:nvPr>
        </p:nvSpPr>
        <p:spPr>
          <a:xfrm>
            <a:off x="600" y="3909028"/>
            <a:ext cx="5712059" cy="1871903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7"/>
          <p:cNvSpPr/>
          <p:nvPr>
            <p:custDataLst>
              <p:tags r:id="rId3"/>
            </p:custDataLst>
          </p:nvPr>
        </p:nvSpPr>
        <p:spPr>
          <a:xfrm>
            <a:off x="600" y="1988915"/>
            <a:ext cx="10612684" cy="3023843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1373505" y="2793365"/>
            <a:ext cx="71907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dist"/>
            <a:r>
              <a:rPr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章　</a:t>
            </a:r>
            <a:r>
              <a:rPr 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语法</a:t>
            </a:r>
            <a:endParaRPr lang="zh-CN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11001567" y="1808935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0" grpId="0" bldLvl="0" animBg="1"/>
      <p:bldP spid="12" grpId="0"/>
      <p:bldP spid="2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11.In a few _____ time, our city will become more beautiful.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A.years’       B.year’s     C.years      D.year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（1）找到关键词a few，确定其后需用可数名词的复数形式。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（2）“a few+复数名词”构成定语修饰名词time时，years应使用所有格形式years’，因此选A。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12.I don’t like this black shirt. Please show me the red _____.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            B.that          C.this          D.one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（1）找到关键词red。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（2）形容词red（红色的）后需用名词，选项D中one为代名词，符合要求，因此选D。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13.Which country has the second _____ population in the world?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large           A. largest     A. many          D.more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（1）找到关键词population。名词population意为“人口”。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（2）根据题意，此处要表达“第二人口大国”，英语中用“序数词+形容词最高级形式”表示“第……大”，因此选B。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14.They _____ already _____ the good news.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will; hear         B. had; heard      C. have; heard     D. are; hearing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（1）找到关键词already。already（已经）常与完成时态连用。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（2）选项B是过去完成时，过去完成时表示过去某一时间以前或某一动作以前已经完成的动作，由于本题中没有相应的过去时间或另一个时态为参照物，因此选C。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15.He showed us the shoes that he _____ in Guangzhou.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buy        B. is buying    C. has bought     D. had bought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（1）找到关键词already。already（已经）常与完成时态连用。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选项B是过去完成时，过去完成时表示过去某一时间以前或某一动作以前已经完成的动作，由于本题中没有相应的过去时间或另一个时态为参照物，因此也应用相应的过去时态，D选项中的过去完成时为过去时间，因此选D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16.He _____ very hard every day to keep up with other students.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（2019年云南省）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work      B.worked       C. works            D.working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（1）找到关键词时间状语every day，确定时态为一般现在时。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（2）找到关键词主语He，谓语动词用第三人称单数形式，因此选C。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17._____ people come to this park every morning.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（2019年云南省）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A. Hundreds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B. Hundred       B. Hundreds of           D. Hundred of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（1）找到关键词people。people（人们）为复数名词。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（2）用作基数词单位的hundred前有具体数字时，用单数形式，本题四个选项前没有具体数字；若用hundred的复数形式，则须与介词of搭配形成hundreds of，表示“成百上千的”。因此选C。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18.Linda has forgotten where _____ her cup.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（2019年云南省）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A. to put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B. put       C. putting       D. have put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（1）找到关键词forgotten（动词原形forget），其后需用名词或具有名词性质的词作宾语。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（2）根据句型“疑问词+动词不定式”构成具有名词性质的短语，作谓语“has forgotten”的宾语，因此选A。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19.We all know college life is _____ different from that in middle school.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（2019年云南省）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A. widely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B. widen       C. wide       D. wider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（1）找到关键词diferent。di</a:t>
            </a:r>
            <a:r>
              <a:rPr lang="en-US"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f</a:t>
            </a:r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ferent（不同的）为形容词。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（2）用来修饰形容词di</a:t>
            </a:r>
            <a:r>
              <a:rPr lang="en-US"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f</a:t>
            </a:r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ferent的词是副词，四个选项中只有A选项 widely是副词，因此选A。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从题干中找出关键词，确定正确答案。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20.—Would you like some _____?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（2019年云南省）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—Oh, yes, just a little.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A. apple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B. oranges     C. pears    D. milk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390594" y="359659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23570" y="4144645"/>
            <a:ext cx="11168380" cy="2713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3570" y="4524375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（1）找到关键词a little。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20090" indent="-720090" fontAlgn="auto"/>
            <a:r>
              <a:rPr sz="220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（2）虽然some既可以修饰可数名词也可以修饰不可数名词，但下文中的a little只能修饰不可数名词，故判断上句的名词是不可数名词，因此选D。</a:t>
            </a:r>
            <a:endParaRPr sz="22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083435" y="1657985"/>
            <a:ext cx="4503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 b="1">
                <a:solidFill>
                  <a:schemeClr val="tx1"/>
                </a:solidFill>
                <a:uFillTx/>
                <a:hlinkClick r:id="rId2" action="ppaction://hlinksldjump"/>
              </a:rPr>
              <a:t>一、学习导航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679065" y="2904490"/>
            <a:ext cx="390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 b="1">
                <a:solidFill>
                  <a:schemeClr val="tx1"/>
                </a:solidFill>
                <a:uFillTx/>
                <a:hlinkClick r:id="rId4" action="ppaction://hlinksldjump"/>
              </a:rPr>
              <a:t>二、解题攻略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216910" y="4150995"/>
            <a:ext cx="3681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 b="1">
                <a:solidFill>
                  <a:schemeClr val="tx1"/>
                </a:solidFill>
                <a:uFillTx/>
                <a:hlinkClick r:id="rId6" action="ppaction://hlinksldjump"/>
              </a:rPr>
              <a:t>三、综合训练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alphaModFix amt="55000"/>
          </a:blip>
          <a:srcRect b="6182"/>
          <a:stretch>
            <a:fillRect/>
          </a:stretch>
        </p:blipFill>
        <p:spPr>
          <a:xfrm>
            <a:off x="7197725" y="987425"/>
            <a:ext cx="4032250" cy="340868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8856980" y="2655570"/>
            <a:ext cx="3194050" cy="28949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377680" y="3549650"/>
            <a:ext cx="21799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dist" fontAlgn="auto"/>
            <a:r>
              <a:rPr lang="zh-CN" altLang="en-US" sz="6600" b="1">
                <a:solidFill>
                  <a:schemeClr val="bg1"/>
                </a:solidFill>
              </a:rPr>
              <a:t>目录</a:t>
            </a:r>
            <a:endParaRPr lang="zh-CN" altLang="en-US" sz="6600" b="1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29055" y="1659255"/>
            <a:ext cx="651510" cy="645160"/>
            <a:chOff x="8280" y="560"/>
            <a:chExt cx="998" cy="1016"/>
          </a:xfrm>
        </p:grpSpPr>
        <p:sp>
          <p:nvSpPr>
            <p:cNvPr id="25" name="Oval 2"/>
            <p:cNvSpPr/>
            <p:nvPr>
              <p:custDataLst>
                <p:tags r:id="rId8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Freeform 15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24685" y="2894965"/>
            <a:ext cx="651510" cy="645160"/>
            <a:chOff x="8280" y="560"/>
            <a:chExt cx="998" cy="1016"/>
          </a:xfrm>
        </p:grpSpPr>
        <p:sp>
          <p:nvSpPr>
            <p:cNvPr id="5" name="Oval 2"/>
            <p:cNvSpPr/>
            <p:nvPr>
              <p:custDataLst>
                <p:tags r:id="rId10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Freeform 15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62530" y="4147820"/>
            <a:ext cx="651510" cy="645160"/>
            <a:chOff x="8280" y="560"/>
            <a:chExt cx="998" cy="1016"/>
          </a:xfrm>
        </p:grpSpPr>
        <p:sp>
          <p:nvSpPr>
            <p:cNvPr id="13" name="Oval 2"/>
            <p:cNvSpPr/>
            <p:nvPr>
              <p:custDataLst>
                <p:tags r:id="rId12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0" name="Freeform 15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根据题干提供的信息，按照常识逐一排除干扰选项，缩小选择范围，直至最后剩下一个正确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选项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从A、B、C、D四个选项中选出一个最佳选项。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1.Our room is very big, but _____ is bigger than ___.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their; our        B. their; ours          C. theirs; ours     D. theirs; our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860165"/>
            <a:ext cx="10999470" cy="2997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9530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（1）看题干，两个空所填内容为比较的对象，语法形式应该一致。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（2）排除B选项和D选项，因其两个空所填内容的形式不一致。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（3）排除A选项，their和our均为形容词性物主代词，不具有名词性质，不能单独作主语或宾语；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（4）C选项，theirs和ours均为名词性物主代词，在句子中可充当主语或宾语，语法形式正确。因此选C。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2.Winter is coming. It’s getting _____.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colder and colder              B. cold and cold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more and more cold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coldest and coldest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（1）分析选项，and应连接两个比较级，意为“越来越……”，排除B选项和D选项。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（2）cold为单音节词，其比较级直接加-er，排除C选项。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（3）A选项“colder and colder (越来越冷)”符合语法要求，因此选A。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3.Stop _____ about the situation. Just think about what we can do to improve it.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complain             B. to complain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complaining        D. complained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（1）题干Stop后可接-ing或者to do形式，排除A选项和D选项。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（2）因后句表示“思考如何才能改进”，故推测前句意为“停止抱怨……”。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（3）stop to do意为“停下来去做（另一件事）”，stop doing意为“停止做（目前正在做的事）”，排除B选项，因此选</a:t>
            </a:r>
            <a:r>
              <a:rPr lang="en-US"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4.Eating so much sugar is bad for your _____.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tooth         B. teeth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teeths        D. tooths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（1）分析选项，C选项和D选项为错误的拼写形式，予以排除。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（2）题干意思为“吃太多糖对你的牙齿不好”，应用tooth的复数形式teeth，排除A选项，因此选B。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5.I want to _____ the photo. It’s too small.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large         B. enlarge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larger        D. make large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（1）题干want to 后应当接动词原形，A选项large和C选项larger均为形容词，予以排除。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（2）D选项虽可表示“放大”，但其语法形式应为make sth. large，表示“使……变大”，所以也应排除。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（3）根据题干第二句的意思“它太小了”，可以推断出第一句句意应是“我想把这张照片放大”；B选项enlarge是动词，表示“扩大，放大”，因此选B。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6.He received an _____ to attend a party.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invitation        B. invite     C. inviting        D. invited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（1）题干中冠词an后应该加名词。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（2）选项B、C和D，都不是名词，予以排除；只有A选项 invitation是名词，因此选A。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7.I have _____ a gift from him, but I’m not going to _____ it.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received, accepted          B. received, accept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accepted, receive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D. accept, receive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（1）分析题干第一个空，助动词have后应当接动词的过去分词形式，构成现在完成时；第二个空，“I’m not going to”后面应接动词原形，故排除A选项和D选项。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（2）分析单词，receive表示“（客观上）接到；收到”，accept表示“（主观上）接受；接纳”，再根据句意“我收到了他送的礼物，但是我不打算接受”，因此选B。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8.English is so _____ that it is learned all over the world.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useful         B. useless       C. used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D. use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（1）根据“so+形容词原级+that…”结构，排除C选项和D选项。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（2）虽然A选项和B选项都是形容词，但是A选项useful表示“有用的”；B选项useless表示“无用的”；根据句意“英语是如此有用，以至于全世界的人都在学英语”，因此选A。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9.I was _____ about it.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be surprised         B. surprising    C. surprise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surprised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（1）分析题干，此处系动词was后应用形容词作表语，排除A选项和C选项。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（2）半使役动词surprise表示“使……惊讶”，作表语时，通常用“V+-ing分词形容词”指事，“V+-ed分词形容词”指人或拟人用法；本题主语“I”为人，后面应当接“V+-ed分词形容词”作表语，因此选D。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10.The train then was very slow, so _____ people liked taking trains.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 few        B. little    C. few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a little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（1）分析选项，A选项a few和C选项few后接可数名词的复数形式，B选项little和D选项a little后接不可数名词。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（2）题干中people表示“人们”，是复数名词，因此排除B选项和D选项。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（3）A选项a few表示“一些；几个”，强调“有”，含有肯定意义；C选项few表示数量很少</a:t>
            </a:r>
            <a:r>
              <a:rPr lang="zh-CN"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强调“少”，含有否定意义；再根据题意“当时的火车速度很慢，所以很少有人喜欢乘火车”，因此选C。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" name="TextBox 280"/>
          <p:cNvSpPr txBox="1"/>
          <p:nvPr>
            <p:custDataLst>
              <p:tags r:id="rId1"/>
            </p:custDataLst>
          </p:nvPr>
        </p:nvSpPr>
        <p:spPr>
          <a:xfrm>
            <a:off x="5263848" y="2792275"/>
            <a:ext cx="5759107" cy="72263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一、学习导航</a:t>
            </a:r>
            <a:endParaRPr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cxnSp>
        <p:nvCxnSpPr>
          <p:cNvPr id="62" name="直接连接符 61"/>
          <p:cNvCxnSpPr/>
          <p:nvPr>
            <p:custDataLst>
              <p:tags r:id="rId2"/>
            </p:custDataLst>
          </p:nvPr>
        </p:nvCxnSpPr>
        <p:spPr>
          <a:xfrm>
            <a:off x="4897298" y="2322671"/>
            <a:ext cx="0" cy="1843549"/>
          </a:xfrm>
          <a:prstGeom prst="line">
            <a:avLst/>
          </a:prstGeom>
          <a:ln w="63500">
            <a:gradFill>
              <a:gsLst>
                <a:gs pos="0">
                  <a:srgbClr val="E5E8ED">
                    <a:lumMod val="97000"/>
                    <a:lumOff val="3000"/>
                    <a:alpha val="70000"/>
                  </a:srgbClr>
                </a:gs>
                <a:gs pos="48000">
                  <a:srgbClr val="44546A"/>
                </a:gs>
                <a:gs pos="100000">
                  <a:srgbClr val="E5E8ED">
                    <a:alpha val="6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50" y="1391920"/>
            <a:ext cx="4269740" cy="4050665"/>
          </a:xfrm>
          <a:prstGeom prst="rect">
            <a:avLst/>
          </a:prstGeom>
        </p:spPr>
      </p:pic>
      <p:sp>
        <p:nvSpPr>
          <p:cNvPr id="5" name="圆角矩形 4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11.I go to the library _____.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two times a week         B. two times one week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twice a week 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D. a twice times a week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（1）分析选项可知，空格处填入的内容意思应为“每周两次”。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（2）“每周两次”的正确表达为twice a week，排除A选项、B选项和D选项。因此选C。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（2021年云南省）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12.They have to do _____ every week.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much homework                 B. many homeworks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many homework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D. much homeworks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（1）分析选项，homework为不可数名词，没有复数形式，排除B选项和D选项。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（2）由于many修饰可数名词，much 修饰不可数名词，排除C选项，因此选A。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13.There are _____ in my bag.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three waters                  B. some waters 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three bottles of water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three bottles of waters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（1）分析选项，water为不可数名词，没有复数形式，排除B选项和D选项。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（2）不可数名词表示数量时前面须加量词，如表示复数概念，量词要用复数，排除A选项，因此选C。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14.Most boys like playing _____ basketball, but Jack likes playing _____ piano.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a;the        B. the;/      C. /;the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/;/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（1）分析题干，第一个空后basketball是名词，意为“篮球”，表示体育项目的名词前不用任何冠词，排除A选项和B选项。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（2）分析题干，第二个空后piano是名词，意为“钢琴”，表示西洋乐器的名词前必须加定冠词the，排除D选项，因此选C。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00430" y="1312545"/>
            <a:ext cx="111906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15.Have you ever seen _____ tall building before?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 so         B. so a     C. a such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such a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（1）分析选项，so是副词，其后可跟形容词或副词；such是形容词，其后可跟名词或名词短语。题干中tall building为名词短语，所以排除A选项和B选项。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lang="en-US"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（2）名词短语tall building为单数，其前应有不定冠词a，正确形式应为such a tall building，故排除C选项，因此选D。</a:t>
            </a:r>
            <a:endParaRPr lang="en-US"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00430" y="1312545"/>
            <a:ext cx="111906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16.He is _____ to move the heavy desk.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strong not enough         B. not strong enough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enough not strong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not enough strong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（1）分析题干，“主语+系动词+表语”句型的否定形式应当在be动词后直接加not，故排除A选项和C选项。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（2）分析B选项和D选项，strong为形容词，enough为副词，根据“形容词+enough+（for sb.）to do sth.”结构，enough修饰形容词时要位于形容词之后，又排除D选项，因此选B。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00430" y="1312545"/>
            <a:ext cx="1119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17.I was cleaning the classroom _____ the teacher came in.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when        B. who      C. where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what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（1）分析题干，从句the teacher came in是一个完整的主谓结构分句，分句的主语是the teacher，故排除B选项和D选项。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（2）根据句意“老师进来时，我正在打扫教室”，主句“I was cleaning the classroom”的动作正在进行，when作为连接副词可以引导延续性动词和瞬间性动词，可用于主句和从句动作同时发生或从句动作先于主句动作；where则引导地点状语从句，排除C选项，因此选A。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00430" y="1312545"/>
            <a:ext cx="1119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18.Her grandmother _____ for three years.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died        B. has been dead    C. has been death     D. was died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（1）分析题干，对“for+一段时间”的时间状语，谓语动词要用完成时态，因此排除A选项和D 选项。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（2）谓语动词has been后的表语需用形容词，而C选项中的death是名词，予以排除，因此选B。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（二）排除法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00430" y="1312545"/>
            <a:ext cx="11190605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（2019年云南省）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20.Girls can run _____ boys do.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as faster as             B. as fast as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C.more than that        D.much fast as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43274" y="214371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4073525"/>
            <a:ext cx="10999470" cy="278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258945"/>
            <a:ext cx="10698480" cy="219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（1）分析选项，C选项和D选项为错误的表达方式，予以排除。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（2）根据“as+形容词/副词原形+as”结构，排除A选项，因此选B。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根据所学的语法知识，分析句子结构，选择所缺成分的正确形式。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从A、B、C、D四个选项中选出一个最佳选项。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1.I saw _____ playing on the road at that time.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them          B. they             C. their            D. theirs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938270"/>
            <a:ext cx="11168380" cy="291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416425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（1）根据语法知识，动词see表示“看到某人正在做……”时，结构为see sb. doing sth.。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（2）句子所缺成分为宾语，宾语须用人称代词的宾格形式；四个选项中只有A选项them为人称代词宾格形式，因此选A。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762000" y="0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一、学习导航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414145"/>
            <a:ext cx="10012045" cy="425323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6270" y="2191385"/>
            <a:ext cx="7746365" cy="2475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4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词汇和语法部分考题为25个单项选择题，每题1分，共25分，主要考查学生对英语语法知识的综合运用。英语语法知识包括词类知识和句法知识，学生须掌握名词、代词、数词、介词和介词短语、冠词、连词、形容词、副词、动词等词类知识，以及句子的成分、句子的种类、简单句、并列句、复合句、倒装句等句法知识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2.After a long walk we had _____ rest.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 few minutes’s         B. a few minutes’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few minute’s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few minutes’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48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938270"/>
            <a:ext cx="11168380" cy="291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4167505"/>
            <a:ext cx="1102614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（1）分析选项，a few和few修饰可数名词的复数形式时，a few表示肯定意义“有几个”，few表示否定意义“没几个”；再根据句意“走了很长一段路之后，我们休息了几分钟”，此处应选择 a few。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（2）分析词类，minute为可数名词，其后的rest也为名词，因此minute应使用所有格形式；由于a few后应接复数名词，minute须用复数形式minutes，以-s结尾的名词要构成其所有格，只需在词尾加撇号“’”，因此选B。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3.—What’s the English for 7:10?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—It’s _____.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seven ten        B. ten seven       C. seven one       D. one seven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（1）英语中时刻的表达法有两种：①顺读法：几点过几分“小时+分钟”；②倒读法：几点过几分“分钟（半小时内）+past+小时”。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（2）分析题干7:10，小时为7“seven”，分钟为10“ten”，C选项和D选项中one为错译。B选项中，分钟和小时之间没有介词past，属于句型错误，因此选A。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4.Many highways _____ in order to develop our town in the next three years.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build      B. built       C. were built      D. will be built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（1）分析题干，句子的时间状语为in the next three years，句子的谓语动词应用一般将来时。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（2）主语Many highways是谓语动词build的承受者，谓语动词应使用被动语态，因此选D。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5.Agreat number of colleges and universities _____ since education reform.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has been establish          B. have established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have been established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 had been established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（1）题干中since education reform为“since+具体时间”，根据时态用法，句子的谓语动词应当用现在完成时。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（2）题干中主语Agreat number of colleges and universities为复数形式，根据主谓一致原则，谓语动词也应用复数形式。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（3）主语Agreat number of colleges and universities是谓语动词establish的承受者，谓语动词应用被动语态，因此选C。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（2023年云南省）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6.If there _____ no buying and selling of animals, there will be no killing in nature.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is         B. will be          C. has      D. will have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（1）根据If条件状语从句“主将从现”的时态规则“if主语+谓语（一般现在时）+……，主语+谓语（一般将来时）+……（口诀：主将从现）”，正确选项应是一般现在时。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（2）条件状语从句是there be句型，谓语动词只能用be的某种形式，因此选A。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7.People exchange _____ whenever they meet each other.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greets           B. greet           C. greeting    D. greetings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（1）题干中谓语动词exchange为及物动词，其后应接名词作宾语，故选项应选名词。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（2）greet为动词，其名词形式应为greeting，因此A选项和B选项不符合语法要求。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（3）主语People为复数概念，谓语exchange之后所接的宾语也应表复数概念，表示“人与人之间的问候”，greeting的复数形式为greetings，因此选D。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（2020年云南省）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8.I don’t like _____ you speak to your mother.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the way of what         B. the way          C. which way      D. the way of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76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（1）题干为主从复合句。主句的谓语动词like是及物动词，其后需跟名词作宾语。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（2）选项the way后可以搭配的三种方式为the way that、the way in which和the way（省略that），因此选B。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9.What a fine day _____ today！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 was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B. it is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C. was it      D. is it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76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（1）题干为感叹句。感叹句的构成为“What+a/an+（形容词）+单数可数名词+主语+谓语！”，因此选项应为“主语+谓语”。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（2）根据时间状语today，谓语动词应用一般现在时，因此选B。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10.Do you know the man _____ T-shirt is blue？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whose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B. who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C. whom      D. where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95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（1）分析题干可知此句是定语从句。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（2）根据定语从句中的关系词的用法，定语从句中主语T-shirt前缺少作修饰限定的定语，以说明其与先行词man的所属关系；whose表示人的或物的所属关系，可作定语，因此选A。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11.China is _____ than any of the other countries in Asia.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larger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B. more large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C. large         D. more larger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95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（1）根据题干中的关键词“than”，可知考查的是形容词比较级的用法。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（2）根据形容词比较级的构成，large是以e结尾的单音节词，直接加-r形成比较级，因此选A。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762000" y="0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一、学习导航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414145"/>
            <a:ext cx="10955655" cy="465391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6270" y="2191385"/>
            <a:ext cx="8533130" cy="2475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4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英语词类和句法规则是英语语言构成的最基本的规则，是学习英语的基础。虽然词汇和语法考题的考点比较固定，但是知识覆盖面较广，每题涉及的语法点一般有2—3个。学生在备考过程中，平时要注重各项语法知识的积累，还要多练习。学习的过程既是学的过程更是练的过程。学习是知识不断积累的过程，而练习则是复习、提高的过程，所以学生须以练促学，在考试中才能厚积薄发，做到有的放矢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12.You have no classes this afternoon, _____?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don’t you       B. do you      C. haven’t you     D. have you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76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（1）根据反意疑问句的构成，前一部分是陈述句，后一部分是简短的疑问句，此处应填入疑问句。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（2）根据反意疑问句的形式“陈述部分肯定式+疑问部分否定式”或“陈述部分否定式+疑问部分肯定式”，前面表达否定意义，则后面表达肯定意义，此处应填入肯定形式，因此选B。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（2022年云南省）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13.I’m going to spend my holiday in Shanghai. _____ live my parents. 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There     B. Which     C. That       D. Where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95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（1）根据题干，此题考查倒装句的用法。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（2）there位于句首时，句子结构为完全倒装，与“live my parents”构成倒装句，用于表达“我的父母就住在那”，因此选A。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（2021年云南省）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14.I didn’t hear the sound. I _____ asleep. 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should have been   B. must be     C. should be   D. must have been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95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（1）此题考查情态动词should和must表示推测的用法。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（2）must表示推测时，通常只用于肯定句，表示较有把握的推测。“must+动词原形”表示对现在情况的推测，“must+have+过去分词”表示对过去情况的肯定推测，意思是“一定做了……”；根据题干“I didn’t hear the sound”可判断动作发生在过去，故排除选项B；should 表示推测时，通常是指可能发生的事情，“should+have+过去分词”表示过去本应做某事但实际上没做。故排除C选项和A选项，因此选D 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（2021年云南省）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15. —Lily studies English very well.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—So _____ they.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does   B. doesn’t    C. do       D. are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95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（1）根据倒装句的用法，副词so置于句首时，谓语动词需要倒装，结构为“so+助动词+主语”。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（2）根据会话中的上句可知，此处时态也为一般现在时，又因句中主语they是复数，故助动词用do，因此选C。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（2021年云南省）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17.Would you tell me which is _____ to learn, Chinese, French or Japanese?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easy           B. easier          C. easiest            D. the easiest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95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答案：D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（1）根据题干可知，本题考查形容词的最高级的用法。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（2）根据形容词最高级的构成方式，需在形容词的最高级前加上the，因此选D。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（2021年云南省）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18.We’ll stay at home if it _____ tomorrow.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snow    B. snows     C. will snow     D. snowed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76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答案：B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（1）根据if条件状语从句的时态“主将从现”的规则，if条件状语从句的谓语动词时态应为一般现在时。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（2）条件状语从句的主语为第三人称单数代词it，根据主谓一致的原则，谓语动词应用第三人称单数形式，因此选B。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（2021年云南省）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19.I heard clearly _____ she said.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what      B. which       C. because      D. that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95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 分析题干，heard是及物动词，后需跟宾语，所以后半句为宾语从句。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 宾语从句中，she said缺少宾语；既可引导宾语从句，又可在从句中充当宾语的只有what，因此选A。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（三）语法分析法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（2019年云南省）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20._____ happy the man was when he heard the good news.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What a         B. What          C. How          D. How a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4149" y="2005288"/>
            <a:ext cx="1595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答案：C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448050"/>
            <a:ext cx="11168380" cy="340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856990"/>
            <a:ext cx="11026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（1）根据题干，形容词happy位于句子主语the man之前。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（2）根据“How+形容词+主语+谓语动词”的感叹句结构，此处应当填How，因此选C。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" name="TextBox 280"/>
          <p:cNvSpPr txBox="1"/>
          <p:nvPr>
            <p:custDataLst>
              <p:tags r:id="rId1"/>
            </p:custDataLst>
          </p:nvPr>
        </p:nvSpPr>
        <p:spPr>
          <a:xfrm>
            <a:off x="5263848" y="2792275"/>
            <a:ext cx="5759107" cy="72263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二、解题攻略</a:t>
            </a:r>
            <a:endParaRPr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cxnSp>
        <p:nvCxnSpPr>
          <p:cNvPr id="62" name="直接连接符 61"/>
          <p:cNvCxnSpPr/>
          <p:nvPr>
            <p:custDataLst>
              <p:tags r:id="rId2"/>
            </p:custDataLst>
          </p:nvPr>
        </p:nvCxnSpPr>
        <p:spPr>
          <a:xfrm>
            <a:off x="4897298" y="2322671"/>
            <a:ext cx="0" cy="1843549"/>
          </a:xfrm>
          <a:prstGeom prst="line">
            <a:avLst/>
          </a:prstGeom>
          <a:ln w="63500">
            <a:gradFill>
              <a:gsLst>
                <a:gs pos="0">
                  <a:srgbClr val="E5E8ED">
                    <a:lumMod val="97000"/>
                    <a:lumOff val="3000"/>
                    <a:alpha val="70000"/>
                  </a:srgbClr>
                </a:gs>
                <a:gs pos="48000">
                  <a:srgbClr val="44546A"/>
                </a:gs>
                <a:gs pos="100000">
                  <a:srgbClr val="E5E8ED">
                    <a:alpha val="6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50" y="1391920"/>
            <a:ext cx="4269740" cy="4050665"/>
          </a:xfrm>
          <a:prstGeom prst="rect">
            <a:avLst/>
          </a:prstGeom>
        </p:spPr>
      </p:pic>
      <p:sp>
        <p:nvSpPr>
          <p:cNvPr id="5" name="圆角矩形 4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85" y="705485"/>
            <a:ext cx="10440670" cy="61525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781050" y="0"/>
            <a:ext cx="2999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二、解题攻略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1995170" y="2191385"/>
            <a:ext cx="7746365" cy="3402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词汇与语法考题为单项选择题，试题特点是考点突出、覆盖面广、容量较大。此题由两部分组成：①题干，通常是简单句、复合句或简短对话；②选项，由A、B、C、D四个选项组成，其中一个选项是正确项，其余三个选项是干扰项。</a:t>
            </a:r>
            <a:endParaRPr lang="zh-CN" altLang="en-US" sz="2400"/>
          </a:p>
          <a:p>
            <a:pPr algn="just">
              <a:lnSpc>
                <a:spcPct val="120000"/>
              </a:lnSpc>
            </a:pPr>
            <a:r>
              <a:rPr lang="zh-CN" altLang="en-US" sz="2400"/>
              <a:t>考查内容主要有以下三个部分：</a:t>
            </a:r>
            <a:endParaRPr lang="zh-CN" altLang="en-US" sz="2400"/>
          </a:p>
          <a:p>
            <a:pPr algn="just">
              <a:lnSpc>
                <a:spcPct val="120000"/>
              </a:lnSpc>
            </a:pPr>
            <a:r>
              <a:rPr lang="zh-CN" altLang="en-US" sz="2400"/>
              <a:t>（1）语法：词法考查各类词的运用，句法考查各类主从复合句中连接词的选用、主从复合句中时态的呼应、主谓一致关系以及倒装句等。</a:t>
            </a:r>
            <a:endParaRPr lang="zh-CN" altLang="en-US" sz="2400"/>
          </a:p>
          <a:p>
            <a:pPr algn="just">
              <a:lnSpc>
                <a:spcPct val="120000"/>
              </a:lnSpc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85" y="705485"/>
            <a:ext cx="10440670" cy="61525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781050" y="0"/>
            <a:ext cx="2999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二、解题攻略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1995170" y="2191385"/>
            <a:ext cx="7746365" cy="3402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400"/>
              <a:t>      </a:t>
            </a:r>
            <a:r>
              <a:rPr lang="zh-CN" altLang="en-US" sz="2400">
                <a:sym typeface="+mn-ea"/>
              </a:rPr>
              <a:t>（2）词汇：重点是同义词和近义词辨析、形近词语的区分等。</a:t>
            </a:r>
            <a:endParaRPr lang="zh-CN" altLang="en-US" sz="2400">
              <a:sym typeface="+mn-ea"/>
            </a:endParaRPr>
          </a:p>
          <a:p>
            <a:pPr indent="457200" algn="just">
              <a:lnSpc>
                <a:spcPct val="120000"/>
              </a:lnSpc>
            </a:pPr>
            <a:r>
              <a:rPr lang="zh-CN" altLang="en-US" sz="2400">
                <a:sym typeface="+mn-ea"/>
              </a:rPr>
              <a:t>（3）固定搭配：介词短语、形容词短语以及动词短语等。</a:t>
            </a:r>
            <a:endParaRPr lang="zh-CN" altLang="en-US" sz="2400">
              <a:sym typeface="+mn-ea"/>
            </a:endParaRPr>
          </a:p>
          <a:p>
            <a:pPr indent="457200" algn="just">
              <a:lnSpc>
                <a:spcPct val="120000"/>
              </a:lnSpc>
            </a:pPr>
            <a:r>
              <a:rPr lang="zh-CN" altLang="en-US" sz="2400"/>
              <a:t>解题时可采用“关键词法”“排除法”“语法分析法”等方法。</a:t>
            </a:r>
            <a:endParaRPr lang="zh-CN" altLang="en-US" sz="2400"/>
          </a:p>
          <a:p>
            <a:pPr algn="just">
              <a:lnSpc>
                <a:spcPct val="120000"/>
              </a:lnSpc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commondata" val="eyJoZGlkIjoiOTZhODQ0MzExYTJkODJhZmUzYjhiZjJlMzExMzg5NzMifQ==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16338</Words>
  <Application>WPS 演示</Application>
  <PresentationFormat>宽屏</PresentationFormat>
  <Paragraphs>869</Paragraphs>
  <Slides>67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79" baseType="lpstr">
      <vt:lpstr>Arial</vt:lpstr>
      <vt:lpstr>宋体</vt:lpstr>
      <vt:lpstr>Wingdings</vt:lpstr>
      <vt:lpstr>微软雅黑 Light</vt:lpstr>
      <vt:lpstr>黑体</vt:lpstr>
      <vt:lpstr>Times New Roman</vt:lpstr>
      <vt:lpstr>微软雅黑</vt:lpstr>
      <vt:lpstr>Lato Regular</vt:lpstr>
      <vt:lpstr>朗太書体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译途一心-Vera审校</cp:lastModifiedBy>
  <cp:revision>42</cp:revision>
  <dcterms:created xsi:type="dcterms:W3CDTF">2023-08-09T12:44:00Z</dcterms:created>
  <dcterms:modified xsi:type="dcterms:W3CDTF">2024-08-30T03:09:06Z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