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3"/>
  </p:notesMasterIdLst>
  <p:handoutMasterIdLst>
    <p:handoutMasterId r:id="rId74"/>
  </p:handoutMasterIdLst>
  <p:sldIdLst>
    <p:sldId id="1269" r:id="rId3"/>
    <p:sldId id="1270" r:id="rId4"/>
    <p:sldId id="1271" r:id="rId5"/>
    <p:sldId id="1272" r:id="rId6"/>
    <p:sldId id="1279" r:id="rId7"/>
    <p:sldId id="1280" r:id="rId8"/>
    <p:sldId id="1273" r:id="rId9"/>
    <p:sldId id="1274" r:id="rId10"/>
    <p:sldId id="1275" r:id="rId11"/>
    <p:sldId id="1276" r:id="rId12"/>
    <p:sldId id="1277" r:id="rId13"/>
    <p:sldId id="1281" r:id="rId14"/>
    <p:sldId id="1282" r:id="rId15"/>
    <p:sldId id="1290" r:id="rId16"/>
    <p:sldId id="1283" r:id="rId17"/>
    <p:sldId id="1284" r:id="rId18"/>
    <p:sldId id="1285" r:id="rId19"/>
    <p:sldId id="1286" r:id="rId20"/>
    <p:sldId id="1287" r:id="rId21"/>
    <p:sldId id="1288" r:id="rId22"/>
    <p:sldId id="1289" r:id="rId23"/>
    <p:sldId id="1291" r:id="rId24"/>
    <p:sldId id="1292" r:id="rId25"/>
    <p:sldId id="1293" r:id="rId26"/>
    <p:sldId id="1294" r:id="rId27"/>
    <p:sldId id="1295" r:id="rId28"/>
    <p:sldId id="1296" r:id="rId29"/>
    <p:sldId id="1309" r:id="rId30"/>
    <p:sldId id="1310" r:id="rId31"/>
    <p:sldId id="1297" r:id="rId32"/>
    <p:sldId id="1298" r:id="rId33"/>
    <p:sldId id="1299" r:id="rId34"/>
    <p:sldId id="1300" r:id="rId35"/>
    <p:sldId id="1301" r:id="rId36"/>
    <p:sldId id="1302" r:id="rId37"/>
    <p:sldId id="1311" r:id="rId38"/>
    <p:sldId id="1312" r:id="rId39"/>
    <p:sldId id="1303" r:id="rId40"/>
    <p:sldId id="1304" r:id="rId41"/>
    <p:sldId id="1305" r:id="rId42"/>
    <p:sldId id="1306" r:id="rId43"/>
    <p:sldId id="1307" r:id="rId44"/>
    <p:sldId id="1308" r:id="rId45"/>
    <p:sldId id="1313" r:id="rId46"/>
    <p:sldId id="1314" r:id="rId47"/>
    <p:sldId id="1316" r:id="rId48"/>
    <p:sldId id="1315" r:id="rId49"/>
    <p:sldId id="1317" r:id="rId50"/>
    <p:sldId id="1318" r:id="rId51"/>
    <p:sldId id="1319" r:id="rId52"/>
    <p:sldId id="1320" r:id="rId53"/>
    <p:sldId id="1328" r:id="rId54"/>
    <p:sldId id="1329" r:id="rId55"/>
    <p:sldId id="1321" r:id="rId56"/>
    <p:sldId id="1322" r:id="rId57"/>
    <p:sldId id="1323" r:id="rId58"/>
    <p:sldId id="1324" r:id="rId59"/>
    <p:sldId id="1325" r:id="rId60"/>
    <p:sldId id="1331" r:id="rId61"/>
    <p:sldId id="1326" r:id="rId62"/>
    <p:sldId id="1332" r:id="rId63"/>
    <p:sldId id="1327" r:id="rId64"/>
    <p:sldId id="1333" r:id="rId65"/>
    <p:sldId id="1334" r:id="rId66"/>
    <p:sldId id="1335" r:id="rId67"/>
    <p:sldId id="1336" r:id="rId68"/>
    <p:sldId id="1337" r:id="rId69"/>
    <p:sldId id="1338" r:id="rId70"/>
    <p:sldId id="1351" r:id="rId71"/>
    <p:sldId id="1340" r:id="rId72"/>
  </p:sldIdLst>
  <p:sldSz cx="12192000" cy="6858000"/>
  <p:notesSz cx="6858000" cy="9144000"/>
  <p:custDataLst>
    <p:tags r:id="rId7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CD"/>
    <a:srgbClr val="632F08"/>
    <a:srgbClr val="FFF9E5"/>
    <a:srgbClr val="43A1D8"/>
    <a:srgbClr val="F1F9EC"/>
    <a:srgbClr val="185675"/>
    <a:srgbClr val="FEF1F3"/>
    <a:srgbClr val="F1E5F2"/>
    <a:srgbClr val="5D2E5F"/>
    <a:srgbClr val="743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8" Type="http://schemas.openxmlformats.org/officeDocument/2006/relationships/tags" Target="tags/tag240.xml"/><Relationship Id="rId77" Type="http://schemas.openxmlformats.org/officeDocument/2006/relationships/tableStyles" Target="tableStyles.xml"/><Relationship Id="rId76" Type="http://schemas.openxmlformats.org/officeDocument/2006/relationships/viewProps" Target="viewProps.xml"/><Relationship Id="rId75" Type="http://schemas.openxmlformats.org/officeDocument/2006/relationships/presProps" Target="presProps.xml"/><Relationship Id="rId74" Type="http://schemas.openxmlformats.org/officeDocument/2006/relationships/handoutMaster" Target="handoutMasters/handoutMaster1.xml"/><Relationship Id="rId73" Type="http://schemas.openxmlformats.org/officeDocument/2006/relationships/notesMaster" Target="notesMasters/notesMaster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4.xml"/><Relationship Id="rId5" Type="http://schemas.openxmlformats.org/officeDocument/2006/relationships/slide" Target="../slides/slide1.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8.xml"/><Relationship Id="rId5" Type="http://schemas.openxmlformats.org/officeDocument/2006/relationships/slide" Target="../slides/slide1.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6" Type="http://schemas.openxmlformats.org/officeDocument/2006/relationships/tags" Target="../tags/tag12.xml"/><Relationship Id="rId5" Type="http://schemas.openxmlformats.org/officeDocument/2006/relationships/slide" Target="../slides/slide1.xml"/><Relationship Id="rId4" Type="http://schemas.openxmlformats.org/officeDocument/2006/relationships/tags" Target="../tags/tag11.xml"/><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16.xml"/><Relationship Id="rId5" Type="http://schemas.openxmlformats.org/officeDocument/2006/relationships/slide" Target="../slides/slide1.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userDrawn="1">
            <p:custDataLst>
              <p:tags r:id="rId2"/>
            </p:custDataLst>
          </p:nvPr>
        </p:nvSpPr>
        <p:spPr>
          <a:xfrm>
            <a:off x="0" y="0"/>
            <a:ext cx="12192000" cy="646430"/>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057890" y="106680"/>
            <a:ext cx="1038860" cy="828675"/>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096861" y="18613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5" name="圆角矩形 4">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节标题">
    <p:spTree>
      <p:nvGrpSpPr>
        <p:cNvPr id="1" name=""/>
        <p:cNvGrpSpPr/>
        <p:nvPr/>
      </p:nvGrpSpPr>
      <p:grpSpPr>
        <a:xfrm>
          <a:off x="0" y="0"/>
          <a:ext cx="0" cy="0"/>
          <a:chOff x="0" y="0"/>
          <a:chExt cx="0" cy="0"/>
        </a:xfrm>
      </p:grpSpPr>
      <p:sp>
        <p:nvSpPr>
          <p:cNvPr id="4" name="矩形 3"/>
          <p:cNvSpPr/>
          <p:nvPr userDrawn="1">
            <p:custDataLst>
              <p:tags r:id="rId2"/>
            </p:custDataLst>
          </p:nvPr>
        </p:nvSpPr>
        <p:spPr>
          <a:xfrm>
            <a:off x="0" y="0"/>
            <a:ext cx="12192000" cy="646430"/>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057890" y="106680"/>
            <a:ext cx="1038860" cy="828675"/>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096861" y="18613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6" name="圆角矩形 5">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347345"/>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359515" y="28575"/>
            <a:ext cx="659765" cy="608330"/>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242276" y="325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10" name="圆角矩形 9">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0" y="0"/>
            <a:ext cx="12192000" cy="347345"/>
          </a:xfrm>
          <a:prstGeom prst="rect">
            <a:avLst/>
          </a:prstGeom>
          <a:solidFill>
            <a:schemeClr val="accent2">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五边形 18"/>
          <p:cNvSpPr/>
          <p:nvPr userDrawn="1">
            <p:custDataLst>
              <p:tags r:id="rId3"/>
            </p:custDataLst>
          </p:nvPr>
        </p:nvSpPr>
        <p:spPr>
          <a:xfrm rot="5400000">
            <a:off x="11359515" y="28575"/>
            <a:ext cx="659765" cy="608330"/>
          </a:xfrm>
          <a:prstGeom prst="homePlate">
            <a:avLst/>
          </a:prstGeom>
          <a:solidFill>
            <a:srgbClr val="632F08"/>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3600" b="1">
              <a:solidFill>
                <a:schemeClr val="tx1"/>
              </a:solidFill>
            </a:endParaRPr>
          </a:p>
        </p:txBody>
      </p:sp>
      <p:sp>
        <p:nvSpPr>
          <p:cNvPr id="18" name="TextBox 15"/>
          <p:cNvSpPr txBox="1"/>
          <p:nvPr userDrawn="1">
            <p:custDataLst>
              <p:tags r:id="rId4"/>
            </p:custDataLst>
          </p:nvPr>
        </p:nvSpPr>
        <p:spPr>
          <a:xfrm>
            <a:off x="11242276" y="3255"/>
            <a:ext cx="895217" cy="460375"/>
          </a:xfrm>
          <a:prstGeom prst="rect">
            <a:avLst/>
          </a:prstGeom>
          <a:noFill/>
        </p:spPr>
        <p:txBody>
          <a:bodyPr wrap="square" rtlCol="0">
            <a:spAutoFit/>
          </a:bodyPr>
          <a:p>
            <a:pPr algn="ctr"/>
            <a:fld id="{2EEF1883-7A0E-4F66-9932-E581691AD397}" type="slidenum">
              <a:rPr lang="zh-CN" altLang="en-US" sz="2400" b="0" smtClean="0">
                <a:solidFill>
                  <a:schemeClr val="bg1"/>
                </a:solidFill>
                <a:latin typeface="微软雅黑 Light" panose="020B0502040204020203" charset="-122"/>
                <a:ea typeface="微软雅黑 Light" panose="020B0502040204020203" charset="-122"/>
              </a:rPr>
            </a:fld>
            <a:r>
              <a:rPr lang="zh-CN" altLang="en-US" sz="1800" b="0" dirty="0">
                <a:solidFill>
                  <a:schemeClr val="bg1"/>
                </a:solidFill>
                <a:latin typeface="微软雅黑 Light" panose="020B0502040204020203" charset="-122"/>
                <a:ea typeface="微软雅黑 Light" panose="020B0502040204020203" charset="-122"/>
              </a:rPr>
              <a:t> </a:t>
            </a:r>
            <a:endParaRPr lang="zh-CN" altLang="en-US" sz="1800" b="0" dirty="0">
              <a:solidFill>
                <a:schemeClr val="bg1"/>
              </a:solidFill>
              <a:latin typeface="微软雅黑 Light" panose="020B0502040204020203" charset="-122"/>
              <a:ea typeface="微软雅黑 Light" panose="020B0502040204020203" charset="-122"/>
            </a:endParaRPr>
          </a:p>
        </p:txBody>
      </p:sp>
      <p:sp>
        <p:nvSpPr>
          <p:cNvPr id="10" name="圆角矩形 9">
            <a:hlinkClick r:id="rId5" action="ppaction://hlinksldjump"/>
          </p:cNvPr>
          <p:cNvSpPr/>
          <p:nvPr userDrawn="1">
            <p:custDataLst>
              <p:tags r:id="rId6"/>
            </p:custDataLst>
          </p:nvPr>
        </p:nvSpPr>
        <p:spPr>
          <a:xfrm>
            <a:off x="11301730" y="6391275"/>
            <a:ext cx="890270" cy="409575"/>
          </a:xfrm>
          <a:prstGeom prst="roundRect">
            <a:avLst/>
          </a:prstGeom>
          <a:solidFill>
            <a:schemeClr val="accent2">
              <a:lumMod val="75000"/>
            </a:schemeClr>
          </a:solidFill>
          <a:ln>
            <a:noFill/>
          </a:ln>
          <a:effectLst>
            <a:outerShdw blurRad="76200" dir="18900000" sy="23000" kx="-1200000" algn="bl" rotWithShape="0">
              <a:prstClr val="black">
                <a:alpha val="20000"/>
              </a:prstClr>
            </a:outerShdw>
          </a:effectLst>
        </p:spPr>
        <p:style>
          <a:lnRef idx="3">
            <a:schemeClr val="lt1"/>
          </a:lnRef>
          <a:fillRef idx="1">
            <a:schemeClr val="accent3"/>
          </a:fillRef>
          <a:effectRef idx="1">
            <a:schemeClr val="accent3"/>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rPr>
              <a:t>Home</a:t>
            </a:r>
            <a:endParaRPr kumimoji="0" lang="en-US" altLang="zh-CN" b="1" i="0" u="none" strike="noStrike" kern="1200" cap="none" spc="0" normalizeH="0" baseline="0" noProof="0" dirty="0">
              <a:ln>
                <a:noFill/>
              </a:ln>
              <a:solidFill>
                <a:schemeClr val="lt1"/>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19.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90.xml"/><Relationship Id="rId2" Type="http://schemas.openxmlformats.org/officeDocument/2006/relationships/tags" Target="../tags/tag89.xml"/><Relationship Id="rId1" Type="http://schemas.openxmlformats.org/officeDocument/2006/relationships/tags" Target="../tags/tag88.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s>
</file>

<file path=ppt/slides/_rels/slide26.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tags" Target="../tags/tag103.xml"/><Relationship Id="rId4" Type="http://schemas.openxmlformats.org/officeDocument/2006/relationships/tags" Target="../tags/tag102.xml"/><Relationship Id="rId3" Type="http://schemas.openxmlformats.org/officeDocument/2006/relationships/tags" Target="../tags/tag101.xml"/><Relationship Id="rId2" Type="http://schemas.openxmlformats.org/officeDocument/2006/relationships/tags" Target="../tags/tag100.xml"/><Relationship Id="rId1" Type="http://schemas.openxmlformats.org/officeDocument/2006/relationships/tags" Target="../tags/tag99.xml"/></Relationships>
</file>

<file path=ppt/slides/_rels/slide27.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s>
</file>

<file path=ppt/slides/_rels/slide2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tags" Target="../tags/tag111.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s>
</file>

<file path=ppt/slides/_rels/slide3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26.xml"/><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s>
</file>

<file path=ppt/slides/_rels/slide3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s>
</file>

<file path=ppt/slides/_rels/slide3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s>
</file>

<file path=ppt/slides/_rels/slide3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4.xml"/><Relationship Id="rId2" Type="http://schemas.openxmlformats.org/officeDocument/2006/relationships/tags" Target="../tags/tag143.xml"/><Relationship Id="rId1" Type="http://schemas.openxmlformats.org/officeDocument/2006/relationships/tags" Target="../tags/tag142.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_rels/slide4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tags" Target="../tags/tag145.xml"/></Relationships>
</file>

<file path=ppt/slides/_rels/slide4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s>
</file>

<file path=ppt/slides/_rels/slide4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tags" Target="../tags/tag151.xml"/></Relationships>
</file>

<file path=ppt/slides/_rels/slide4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s>
</file>

<file path=ppt/slides/_rels/slide4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tags" Target="../tags/tag157.xml"/></Relationships>
</file>

<file path=ppt/slides/_rels/slide4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2.xml"/><Relationship Id="rId2" Type="http://schemas.openxmlformats.org/officeDocument/2006/relationships/tags" Target="../tags/tag161.xml"/><Relationship Id="rId1" Type="http://schemas.openxmlformats.org/officeDocument/2006/relationships/tags" Target="../tags/tag160.xml"/></Relationships>
</file>

<file path=ppt/slides/_rels/slide4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s>
</file>

<file path=ppt/slides/_rels/slide4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71.xml"/><Relationship Id="rId2" Type="http://schemas.openxmlformats.org/officeDocument/2006/relationships/tags" Target="../tags/tag170.xml"/><Relationship Id="rId1" Type="http://schemas.openxmlformats.org/officeDocument/2006/relationships/tags" Target="../tags/tag169.xml"/></Relationships>
</file>

<file path=ppt/slides/_rels/slide4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74.xml"/><Relationship Id="rId2" Type="http://schemas.openxmlformats.org/officeDocument/2006/relationships/tags" Target="../tags/tag173.xml"/><Relationship Id="rId1" Type="http://schemas.openxmlformats.org/officeDocument/2006/relationships/tags" Target="../tags/tag172.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s>
</file>

<file path=ppt/slides/_rels/slide50.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178.xml"/><Relationship Id="rId3" Type="http://schemas.openxmlformats.org/officeDocument/2006/relationships/tags" Target="../tags/tag177.xml"/><Relationship Id="rId2" Type="http://schemas.openxmlformats.org/officeDocument/2006/relationships/tags" Target="../tags/tag176.xml"/><Relationship Id="rId1" Type="http://schemas.openxmlformats.org/officeDocument/2006/relationships/tags" Target="../tags/tag175.xml"/></Relationships>
</file>

<file path=ppt/slides/_rels/slide5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s>
</file>

<file path=ppt/slides/_rels/slide5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s>
</file>

<file path=ppt/slides/_rels/slide5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87.xml"/><Relationship Id="rId2" Type="http://schemas.openxmlformats.org/officeDocument/2006/relationships/tags" Target="../tags/tag186.xml"/><Relationship Id="rId1" Type="http://schemas.openxmlformats.org/officeDocument/2006/relationships/tags" Target="../tags/tag185.xml"/></Relationships>
</file>

<file path=ppt/slides/_rels/slide5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s>
</file>

<file path=ppt/slides/_rels/slide5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3.xml"/><Relationship Id="rId2" Type="http://schemas.openxmlformats.org/officeDocument/2006/relationships/tags" Target="../tags/tag192.xml"/><Relationship Id="rId1" Type="http://schemas.openxmlformats.org/officeDocument/2006/relationships/tags" Target="../tags/tag191.xml"/></Relationships>
</file>

<file path=ppt/slides/_rels/slide5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6.xml"/><Relationship Id="rId2" Type="http://schemas.openxmlformats.org/officeDocument/2006/relationships/tags" Target="../tags/tag195.xml"/><Relationship Id="rId1" Type="http://schemas.openxmlformats.org/officeDocument/2006/relationships/tags" Target="../tags/tag194.xml"/></Relationships>
</file>

<file path=ppt/slides/_rels/slide5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tags" Target="../tags/tag197.xml"/></Relationships>
</file>

<file path=ppt/slides/_rels/slide58.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203.xml"/><Relationship Id="rId3" Type="http://schemas.openxmlformats.org/officeDocument/2006/relationships/tags" Target="../tags/tag202.xml"/><Relationship Id="rId2" Type="http://schemas.openxmlformats.org/officeDocument/2006/relationships/tags" Target="../tags/tag201.xml"/><Relationship Id="rId1" Type="http://schemas.openxmlformats.org/officeDocument/2006/relationships/tags" Target="../tags/tag200.xml"/></Relationships>
</file>

<file path=ppt/slides/_rels/slide5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06.xml"/><Relationship Id="rId2" Type="http://schemas.openxmlformats.org/officeDocument/2006/relationships/tags" Target="../tags/tag205.xml"/><Relationship Id="rId1" Type="http://schemas.openxmlformats.org/officeDocument/2006/relationships/tags" Target="../tags/tag204.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6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09.xml"/><Relationship Id="rId2" Type="http://schemas.openxmlformats.org/officeDocument/2006/relationships/tags" Target="../tags/tag208.xml"/><Relationship Id="rId1" Type="http://schemas.openxmlformats.org/officeDocument/2006/relationships/tags" Target="../tags/tag207.xml"/></Relationships>
</file>

<file path=ppt/slides/_rels/slide61.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2.xml"/><Relationship Id="rId2" Type="http://schemas.openxmlformats.org/officeDocument/2006/relationships/tags" Target="../tags/tag211.xml"/><Relationship Id="rId1" Type="http://schemas.openxmlformats.org/officeDocument/2006/relationships/tags" Target="../tags/tag210.xml"/></Relationships>
</file>

<file path=ppt/slides/_rels/slide62.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5.xml"/><Relationship Id="rId2" Type="http://schemas.openxmlformats.org/officeDocument/2006/relationships/tags" Target="../tags/tag214.xml"/><Relationship Id="rId1" Type="http://schemas.openxmlformats.org/officeDocument/2006/relationships/tags" Target="../tags/tag213.xml"/></Relationships>
</file>

<file path=ppt/slides/_rels/slide63.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18.xml"/><Relationship Id="rId2" Type="http://schemas.openxmlformats.org/officeDocument/2006/relationships/tags" Target="../tags/tag217.xml"/><Relationship Id="rId1" Type="http://schemas.openxmlformats.org/officeDocument/2006/relationships/tags" Target="../tags/tag216.xml"/></Relationships>
</file>

<file path=ppt/slides/_rels/slide64.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1.xml"/><Relationship Id="rId2" Type="http://schemas.openxmlformats.org/officeDocument/2006/relationships/tags" Target="../tags/tag220.xml"/><Relationship Id="rId1" Type="http://schemas.openxmlformats.org/officeDocument/2006/relationships/tags" Target="../tags/tag219.xml"/></Relationships>
</file>

<file path=ppt/slides/_rels/slide6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4.xml"/><Relationship Id="rId2" Type="http://schemas.openxmlformats.org/officeDocument/2006/relationships/tags" Target="../tags/tag223.xml"/><Relationship Id="rId1" Type="http://schemas.openxmlformats.org/officeDocument/2006/relationships/tags" Target="../tags/tag222.xml"/></Relationships>
</file>

<file path=ppt/slides/_rels/slide66.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27.xml"/><Relationship Id="rId2" Type="http://schemas.openxmlformats.org/officeDocument/2006/relationships/tags" Target="../tags/tag226.xml"/><Relationship Id="rId1" Type="http://schemas.openxmlformats.org/officeDocument/2006/relationships/tags" Target="../tags/tag225.xml"/></Relationships>
</file>

<file path=ppt/slides/_rels/slide6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0.xml"/><Relationship Id="rId2" Type="http://schemas.openxmlformats.org/officeDocument/2006/relationships/tags" Target="../tags/tag229.xml"/><Relationship Id="rId1" Type="http://schemas.openxmlformats.org/officeDocument/2006/relationships/tags" Target="../tags/tag228.xml"/></Relationships>
</file>

<file path=ppt/slides/_rels/slide6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3.xml"/><Relationship Id="rId2" Type="http://schemas.openxmlformats.org/officeDocument/2006/relationships/tags" Target="../tags/tag232.xml"/><Relationship Id="rId1" Type="http://schemas.openxmlformats.org/officeDocument/2006/relationships/tags" Target="../tags/tag231.xml"/></Relationships>
</file>

<file path=ppt/slides/_rels/slide6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6.xml"/><Relationship Id="rId2" Type="http://schemas.openxmlformats.org/officeDocument/2006/relationships/tags" Target="../tags/tag235.xml"/><Relationship Id="rId1" Type="http://schemas.openxmlformats.org/officeDocument/2006/relationships/tags" Target="../tags/tag234.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s>
</file>

<file path=ppt/slides/_rels/slide70.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39.xml"/><Relationship Id="rId2" Type="http://schemas.openxmlformats.org/officeDocument/2006/relationships/tags" Target="../tags/tag238.xml"/><Relationship Id="rId1" Type="http://schemas.openxmlformats.org/officeDocument/2006/relationships/tags" Target="../tags/tag237.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tags" Target="../tags/tag39.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阅读下列材料，从每题所给的四个选项中选出一个最佳答案。</a:t>
            </a:r>
            <a:endParaRPr lang="en-US" altLang="zh-CN" sz="2400" dirty="0">
              <a:latin typeface="微软雅黑" panose="020B0503020204020204" charset="-122"/>
              <a:ea typeface="微软雅黑" panose="020B0503020204020204" charset="-122"/>
            </a:endParaRPr>
          </a:p>
          <a:p>
            <a:pPr algn="ctr">
              <a:lnSpc>
                <a:spcPct val="130000"/>
              </a:lnSpc>
            </a:pPr>
            <a:r>
              <a:rPr lang="en-US" altLang="zh-CN" sz="2400" b="1" dirty="0">
                <a:latin typeface="微软雅黑" panose="020B0503020204020204" charset="-122"/>
                <a:ea typeface="微软雅黑" panose="020B0503020204020204" charset="-122"/>
              </a:rPr>
              <a:t>Passage A</a:t>
            </a:r>
            <a:endParaRPr lang="en-US" altLang="zh-CN" sz="2400" b="1"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Not only adults but also teenagers have problems in their life. Here is a survey showing the main problems of teenagers.</a:t>
            </a:r>
            <a:endParaRPr lang="en-US" altLang="zh-CN" sz="2400"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They feel stressed because they have too much homework to do—both at school and at home. They have lots of exams to take. And parents usually send them to diferent classes at weekends. As a result, many of them become bookworms (书虫). </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6.When the writer and her son went to the grocery store, they saw a little girl asking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rPr>
              <a:t>A. her mother for a nice toy</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B. her mother for a box of Smarties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where she could fnd a box of Smarties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D. her mother if she could have enough money </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        ) 7.From the passage we know Smarties are _____.</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a beautiful doll </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a kind of candy</a:t>
            </a:r>
            <a:endParaRPr lang="en-US" altLang="zh-CN" sz="2400" dirty="0">
              <a:latin typeface="微软雅黑" panose="020B0503020204020204" charset="-122"/>
              <a:ea typeface="微软雅黑" panose="020B0503020204020204" charset="-122"/>
            </a:endParaRPr>
          </a:p>
        </p:txBody>
      </p:sp>
      <p:sp>
        <p:nvSpPr>
          <p:cNvPr id="4" name="文本框 3"/>
          <p:cNvSpPr txBox="1"/>
          <p:nvPr>
            <p:custDataLst>
              <p:tags r:id="rId4"/>
            </p:custDataLst>
          </p:nvPr>
        </p:nvSpPr>
        <p:spPr>
          <a:xfrm>
            <a:off x="5867400" y="4848225"/>
            <a:ext cx="436626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an interesting story book D. some leaves of a nice tree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8.The writer was _____ to see her son buy a pack of Smarties for the little girl.</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sad               B. excited               C. angry               D. proud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9.What does the underlined word “generosity” mean in the last paragraph?</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小气                  B. 友好                  C. 慷慨                D. 害羞</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10.What can we learn from the story above?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Every kid should have a pack of Smarties.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Everyone should have a good mother.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Everyone should do nice things for others.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Every mother should often do something for her children.</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44868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6.</a:t>
            </a:r>
            <a:r>
              <a:rPr lang="en-US" altLang="zh-CN" sz="2400" b="1" dirty="0">
                <a:solidFill>
                  <a:srgbClr val="FF0000"/>
                </a:solidFill>
                <a:latin typeface="微软雅黑" panose="020B0503020204020204" charset="-122"/>
                <a:ea typeface="微软雅黑" panose="020B0503020204020204" charset="-122"/>
              </a:rPr>
              <a:t>B</a:t>
            </a:r>
            <a:r>
              <a:rPr lang="en-US" altLang="zh-CN" sz="2400" dirty="0">
                <a:latin typeface="微软雅黑" panose="020B0503020204020204" charset="-122"/>
                <a:ea typeface="微软雅黑" panose="020B0503020204020204" charset="-122"/>
              </a:rPr>
              <a:t>。细节理解题。根据第一段第三句“The little girl was asking her mother for a box of Smarties”可知，小女孩向妈妈要聪明豆，因此选B。</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7</a:t>
            </a:r>
            <a:r>
              <a:rPr lang="en-US" altLang="zh-CN" sz="2400" b="1" dirty="0">
                <a:solidFill>
                  <a:srgbClr val="FF0000"/>
                </a:solidFill>
                <a:latin typeface="微软雅黑" panose="020B0503020204020204" charset="-122"/>
                <a:ea typeface="微软雅黑" panose="020B0503020204020204" charset="-122"/>
              </a:rPr>
              <a:t>.C</a:t>
            </a:r>
            <a:r>
              <a:rPr lang="en-US" altLang="zh-CN" sz="2400" dirty="0">
                <a:latin typeface="微软雅黑" panose="020B0503020204020204" charset="-122"/>
                <a:ea typeface="微软雅黑" panose="020B0503020204020204" charset="-122"/>
              </a:rPr>
              <a:t>。词义猜测题。根据第二段第三句“As he watched the mother and daughter leave the store, he ran to the candy counter and bought a box of Smarties with his money”可以推断出，Smarties是一种糖果，因此选C。</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8.</a:t>
            </a:r>
            <a:r>
              <a:rPr lang="en-US" altLang="zh-CN" sz="2400" b="1" dirty="0">
                <a:solidFill>
                  <a:srgbClr val="FF0000"/>
                </a:solidFill>
                <a:latin typeface="微软雅黑" panose="020B0503020204020204" charset="-122"/>
                <a:ea typeface="微软雅黑" panose="020B0503020204020204" charset="-122"/>
              </a:rPr>
              <a:t>D</a:t>
            </a:r>
            <a:r>
              <a:rPr lang="en-US" altLang="zh-CN" sz="2400" dirty="0">
                <a:latin typeface="微软雅黑" panose="020B0503020204020204" charset="-122"/>
                <a:ea typeface="微软雅黑" panose="020B0503020204020204" charset="-122"/>
              </a:rPr>
              <a:t>。细节理解题。根据最后一段第二句“I told him that I was proud of him…”可知妈妈对儿子的行为感到自豪，因此选D。</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96862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9.</a:t>
            </a:r>
            <a:r>
              <a:rPr lang="en-US" altLang="zh-CN" sz="2400" b="1" dirty="0">
                <a:solidFill>
                  <a:srgbClr val="FF0000"/>
                </a:solidFill>
                <a:latin typeface="微软雅黑" panose="020B0503020204020204" charset="-122"/>
                <a:ea typeface="微软雅黑" panose="020B0503020204020204" charset="-122"/>
              </a:rPr>
              <a:t>C</a:t>
            </a:r>
            <a:r>
              <a:rPr lang="en-US" altLang="zh-CN" sz="2400" dirty="0">
                <a:latin typeface="微软雅黑" panose="020B0503020204020204" charset="-122"/>
                <a:ea typeface="微软雅黑" panose="020B0503020204020204" charset="-122"/>
              </a:rPr>
              <a:t>。词义猜测题。根据上下文可知，小男孩把自己的糖果给了别人，这是一种慷慨的行为，因此选C。</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10.</a:t>
            </a:r>
            <a:r>
              <a:rPr lang="en-US" altLang="zh-CN" sz="2400" b="1" dirty="0">
                <a:solidFill>
                  <a:srgbClr val="FF0000"/>
                </a:solidFill>
                <a:latin typeface="微软雅黑" panose="020B0503020204020204" charset="-122"/>
                <a:ea typeface="微软雅黑" panose="020B0503020204020204" charset="-122"/>
              </a:rPr>
              <a:t>C</a:t>
            </a:r>
            <a:r>
              <a:rPr lang="en-US" altLang="zh-CN" sz="2400" dirty="0">
                <a:latin typeface="微软雅黑" panose="020B0503020204020204" charset="-122"/>
                <a:ea typeface="微软雅黑" panose="020B0503020204020204" charset="-122"/>
              </a:rPr>
              <a:t>。主旨大意题。题干问我们能从上面的故事中学到什么。通读全文，特别是最后一段，我们了解到这个故事主要想表达的是每个人都应该力所能及地帮助他人，为他人做好事。因此选C。</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535680"/>
        </p:xfrm>
        <a:graphic>
          <a:graphicData uri="http://schemas.openxmlformats.org/drawingml/2006/table">
            <a:tbl>
              <a:tblPr firstRow="1" bandRow="1">
                <a:tableStyleId>{5C22544A-7EE6-4342-B048-85BDC9FD1C3A}</a:tableStyleId>
              </a:tblPr>
              <a:tblGrid>
                <a:gridCol w="2844165"/>
                <a:gridCol w="2844165"/>
                <a:gridCol w="2844165"/>
              </a:tblGrid>
              <a:tr h="38100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grocery store</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杂货店</a:t>
                      </a:r>
                      <a:endParaRPr lang="zh-CN" altLang="en-US" sz="2800"/>
                    </a:p>
                  </a:txBody>
                  <a:tcPr/>
                </a:tc>
              </a:tr>
              <a:tr h="518160">
                <a:tc>
                  <a:txBody>
                    <a:bodyPr/>
                    <a:p>
                      <a:pPr>
                        <a:buNone/>
                      </a:pPr>
                      <a:r>
                        <a:rPr lang="en-US" altLang="zh-CN" sz="2800"/>
                        <a:t>explain</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解释</a:t>
                      </a:r>
                      <a:endParaRPr lang="zh-CN" altLang="en-US" sz="2800"/>
                    </a:p>
                  </a:txBody>
                  <a:tcPr/>
                </a:tc>
              </a:tr>
              <a:tr h="518160">
                <a:tc>
                  <a:txBody>
                    <a:bodyPr/>
                    <a:p>
                      <a:pPr>
                        <a:buNone/>
                      </a:pPr>
                      <a:r>
                        <a:rPr lang="en-US" altLang="zh-CN" sz="2800"/>
                        <a:t>thankful</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感激的</a:t>
                      </a:r>
                      <a:endParaRPr lang="zh-CN" altLang="en-US" sz="2800"/>
                    </a:p>
                  </a:txBody>
                  <a:tcPr/>
                </a:tc>
              </a:tr>
              <a:tr h="518160">
                <a:tc>
                  <a:txBody>
                    <a:bodyPr/>
                    <a:p>
                      <a:pPr>
                        <a:buNone/>
                      </a:pPr>
                      <a:r>
                        <a:rPr lang="en-US" altLang="zh-CN" sz="2800"/>
                        <a:t>be proud of</a:t>
                      </a:r>
                      <a:endParaRPr lang="en-US" altLang="zh-CN" sz="2800"/>
                    </a:p>
                  </a:txBody>
                  <a:tcPr/>
                </a:tc>
                <a:tc>
                  <a:txBody>
                    <a:bodyPr/>
                    <a:p>
                      <a:pPr>
                        <a:buNone/>
                      </a:pPr>
                      <a:r>
                        <a:rPr lang="en-US" altLang="zh-CN" sz="2800">
                          <a:sym typeface="+mn-ea"/>
                        </a:rPr>
                        <a:t>phrase</a:t>
                      </a:r>
                      <a:endParaRPr lang="en-US" altLang="zh-CN" sz="2800"/>
                    </a:p>
                  </a:txBody>
                  <a:tcPr/>
                </a:tc>
                <a:tc>
                  <a:txBody>
                    <a:bodyPr/>
                    <a:p>
                      <a:pPr>
                        <a:buNone/>
                      </a:pPr>
                      <a:r>
                        <a:rPr lang="zh-CN" altLang="en-US" sz="2800"/>
                        <a:t>为……感到骄傲</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44868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阅读下列材料，从每题所给的四个选项中选出一个最佳答案。</a:t>
            </a:r>
            <a:endParaRPr lang="en-US" altLang="zh-CN" sz="2400" dirty="0">
              <a:latin typeface="微软雅黑" panose="020B0503020204020204" charset="-122"/>
              <a:ea typeface="微软雅黑" panose="020B0503020204020204" charset="-122"/>
            </a:endParaRPr>
          </a:p>
          <a:p>
            <a:pPr algn="ctr">
              <a:lnSpc>
                <a:spcPct val="130000"/>
              </a:lnSpc>
            </a:pPr>
            <a:r>
              <a:rPr lang="en-US" altLang="zh-CN" sz="2400" b="1" dirty="0">
                <a:latin typeface="微软雅黑" panose="020B0503020204020204" charset="-122"/>
                <a:ea typeface="微软雅黑" panose="020B0503020204020204" charset="-122"/>
              </a:rPr>
              <a:t>Passage C</a:t>
            </a:r>
            <a:endParaRPr lang="en-US" altLang="zh-CN" sz="2400" b="1"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One day at the end of the class, a wise teacher told each of her students to bring a plastic bag and a bag of potatoes to school.</a:t>
            </a:r>
            <a:endParaRPr lang="en-US" altLang="zh-CN" sz="2400"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The next day she told her students, “From today on, for every person you don’t like in your lives, you can choose a potato, write the person’s name and the date on it and then put it in the plastic bag.”</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rPr>
              <a:t>Day after day, some of the students’bags were very heavy. They were then told to carry the bags with them everywhere they went for a week. They would put them inside their quilts at night, on the seats when sitting in a car or on a bus, and next to their desks at school. The days carrying the bags around with them made students get to know what a weight they were carrying in their minds. They had to pay attention to the bags all the time since they wouldn’t forget them. As time passed by, the potatoes went bad and smelt nasty (糟糕的). They all tried to get rid of them.</a:t>
            </a:r>
            <a:endParaRPr lang="en-US" altLang="zh-CN" sz="2400"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Too often we think of tolerance (忍耐) as a gift to other people, and it clearly is for ourselves! Don’t live your life with hate in your heart.You will hurt yourself more than the people you dislike. To forgive is a virtue. </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11.What did the teacher ask her students to write on the potatoes？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rPr>
              <a:t>A. The names of the persons they didn’t like and the dates.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B. The names of the persons they liked and the dates.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Their own names and the dates.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D. The names of their family members and the dates.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        ) 12.How did the students try to deal with the potatoes when they went bad？</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They tried to eat them up.</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They tried to give them away.</a:t>
            </a:r>
            <a:endParaRPr lang="en-US" altLang="zh-CN" sz="2400" dirty="0">
              <a:latin typeface="微软雅黑" panose="020B0503020204020204" charset="-122"/>
              <a:ea typeface="微软雅黑" panose="020B0503020204020204" charset="-122"/>
            </a:endParaRPr>
          </a:p>
        </p:txBody>
      </p:sp>
      <p:sp>
        <p:nvSpPr>
          <p:cNvPr id="4" name="文本框 3"/>
          <p:cNvSpPr txBox="1"/>
          <p:nvPr>
            <p:custDataLst>
              <p:tags r:id="rId4"/>
            </p:custDataLst>
          </p:nvPr>
        </p:nvSpPr>
        <p:spPr>
          <a:xfrm>
            <a:off x="6096000" y="484822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They tried to kept them.</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They tried to threw them away.</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13.The students would put the bags in the following places EXCEPT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inside their quilts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on the seats in a car or on a bus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14.According to this passage, which of the following statements is NOT true?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We think of tolerance as a gift to other people, and it clearly is for ourselves.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We should learn to give up our sadness and hatred.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We needn’t learn tolerance. Just think of ourselves.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 teacher is a clever teacher.</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245046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next to their desks at school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in their friends’houses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152971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15.Which is the best title for the passage？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Carrying Potatoes.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Keeping Sadness and Hatred.</a:t>
            </a: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208470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A Bag of Potatoes.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Less Hatred, Happier Life.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77800"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On holidays, they could hardly have their own time to do what they are interested in. Now more and more teenagers are getting </a:t>
            </a:r>
            <a:r>
              <a:rPr lang="en-US" altLang="zh-CN" sz="2400" u="sng" dirty="0">
                <a:latin typeface="微软雅黑" panose="020B0503020204020204" charset="-122"/>
                <a:ea typeface="微软雅黑" panose="020B0503020204020204" charset="-122"/>
              </a:rPr>
              <a:t>short-sighted</a:t>
            </a:r>
            <a:r>
              <a:rPr lang="en-US" altLang="zh-CN" sz="2400" dirty="0">
                <a:latin typeface="微软雅黑" panose="020B0503020204020204" charset="-122"/>
                <a:ea typeface="微软雅黑" panose="020B0503020204020204" charset="-122"/>
              </a:rPr>
              <a:t>. They often read in bed or keep reading for a long time without having a rest. Some of them are crazy about playing computer games. Some spend too much time watching TV. Another serious problem among teenagers is that many of them are becoming fat. They eat too much junk food (垃圾食品), but they take little exercise.</a:t>
            </a:r>
            <a:endParaRPr lang="en-US" altLang="zh-CN" sz="2400"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I think teenagers should think of ways to deal with the problems. They should make a plan for study and hobbies and fnd time to relax.</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84644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。细节理解题。根据第二段“...for every person you don’t like in your lives, you can choose a potato, write the person’s name and the date on it and then put it in the plastic bag”可知，A选项是正确的，因此选A。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。细节理解题。根据第三段倒数第一、二句“As time passed by...They all tried to get rid of them”可知，他们都想把装着马铃薯的塑料袋扔掉，因此选D。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。细节理解题。根据第三段第三句“They would put them inside their quilts at night, on the seats when sitting in a car or on a bus, and next to their desks at school”可知，他们在晚上会把装土豆的塑料袋放在被子里，坐在汽车里</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或公共汽车上的时候会把它放在座位上，在学校的时候把它放在课桌旁。文中没有提及放在朋友的家里，因此</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选D。</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48920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。细节理解题。根据文中最后一段第一句“Too often we think of tolerance as a gift to other people, and it clearly is for ourselves”可知，C选项的表述是错误的，因此选C。</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。主旨大意题。通读全文及根据最后一段第二句“Don’t live your life with hate in your heart”可知，在生活中少些仇恨，能让人生活得更快乐。因此选D。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38100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plastic</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塑料的</a:t>
                      </a:r>
                      <a:endParaRPr lang="zh-CN" altLang="en-US" sz="2800"/>
                    </a:p>
                  </a:txBody>
                  <a:tcPr/>
                </a:tc>
              </a:tr>
              <a:tr h="518160">
                <a:tc>
                  <a:txBody>
                    <a:bodyPr/>
                    <a:p>
                      <a:pPr>
                        <a:buNone/>
                      </a:pPr>
                      <a:r>
                        <a:rPr lang="en-US" altLang="zh-CN" sz="2800"/>
                        <a:t>weight</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重量</a:t>
                      </a:r>
                      <a:endParaRPr lang="zh-CN" altLang="en-US" sz="2800"/>
                    </a:p>
                  </a:txBody>
                  <a:tcPr/>
                </a:tc>
              </a:tr>
              <a:tr h="554355">
                <a:tc>
                  <a:txBody>
                    <a:bodyPr/>
                    <a:p>
                      <a:pPr>
                        <a:buNone/>
                      </a:pPr>
                      <a:r>
                        <a:rPr lang="en-US" altLang="zh-CN" sz="2800"/>
                        <a:t>nasty</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糟糕的</a:t>
                      </a:r>
                      <a:endParaRPr lang="zh-CN" altLang="en-US" sz="2800"/>
                    </a:p>
                  </a:txBody>
                  <a:tcPr/>
                </a:tc>
              </a:tr>
              <a:tr h="518160">
                <a:tc>
                  <a:txBody>
                    <a:bodyPr/>
                    <a:p>
                      <a:pPr>
                        <a:buNone/>
                      </a:pPr>
                      <a:r>
                        <a:rPr lang="en-US" altLang="zh-CN" sz="2800"/>
                        <a:t>tolerance</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宽容</a:t>
                      </a:r>
                      <a:endParaRPr lang="zh-CN" altLang="en-US" sz="2800"/>
                    </a:p>
                  </a:txBody>
                  <a:tcPr/>
                </a:tc>
              </a:tr>
              <a:tr h="518160">
                <a:tc>
                  <a:txBody>
                    <a:bodyPr/>
                    <a:p>
                      <a:pPr>
                        <a:buNone/>
                      </a:pPr>
                      <a:r>
                        <a:rPr lang="en-US" altLang="zh-CN" sz="2800"/>
                        <a:t>hatred</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仇恨</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Every year thousands of people get hurt or die when they are crossing the road. Most of these people are old people and children. Old people often get hurt or die because they can’t see or hear very well. Children usually meet with accidents because of their carelessness. They forget to look and listen before they cross the road.</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How can we reduce trafc accidents? All of us must obey (遵守) the trafc rules. For the drivers, they shouldn’t drive too fast. If they drive too fast, it will be very difcult to stop the cars in a very short time. For the pedestrians (行人), it’s very important to be careful when they are walking on the road.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Therefore, when we walk across the road, we must try to walk along the pavements (人行道). We must stop and look both ways before crossing the road. Look left frst, next look right, and then look left again. Only when we are sure that the road is clear, we can cross it. The right way to cross the road is to walk quickly. It’s not safe to run. If people run across the road, they may fall down. Teens should try to help children, old people and blind people to cross the road, and never play in the street.</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1.Thousands of people get hurt or die when they are crossing the road every year, and most of them are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children and drivers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old people and blind people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2.Which of the following is NOT the right way to cross the road?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Stop and look both ways.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Make sure that the road is clear.</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245046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old people and children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teens and drivers</a:t>
            </a:r>
            <a:endParaRPr lang="en-US" altLang="zh-CN" sz="2400" dirty="0">
              <a:latin typeface="微软雅黑" panose="020B0503020204020204" charset="-122"/>
              <a:ea typeface="微软雅黑" panose="020B0503020204020204" charset="-122"/>
              <a:sym typeface="+mn-ea"/>
            </a:endParaRPr>
          </a:p>
        </p:txBody>
      </p:sp>
      <p:sp>
        <p:nvSpPr>
          <p:cNvPr id="3" name="文本框 2"/>
          <p:cNvSpPr txBox="1"/>
          <p:nvPr>
            <p:custDataLst>
              <p:tags r:id="rId5"/>
            </p:custDataLst>
          </p:nvPr>
        </p:nvSpPr>
        <p:spPr>
          <a:xfrm>
            <a:off x="6351270" y="388937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Run quickly.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Walk quickly.</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3.Why do most old people often get hurt or die when they are crossing the road?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Because they are not careful.</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Because they forget to look and listen.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Because they can’t see or hear very well.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Because they often run across the road.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4.As a student, you can _____ to try to reduce trafc accidents.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let drivers drive slowly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run across the road quickly</a:t>
            </a: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245046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old people and children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teens and drivers</a:t>
            </a:r>
            <a:endParaRPr lang="en-US" altLang="zh-CN" sz="2400" dirty="0">
              <a:latin typeface="微软雅黑" panose="020B0503020204020204" charset="-122"/>
              <a:ea typeface="微软雅黑" panose="020B0503020204020204" charset="-122"/>
              <a:sym typeface="+mn-ea"/>
            </a:endParaRPr>
          </a:p>
        </p:txBody>
      </p:sp>
      <p:sp>
        <p:nvSpPr>
          <p:cNvPr id="3" name="文本框 2"/>
          <p:cNvSpPr txBox="1"/>
          <p:nvPr>
            <p:custDataLst>
              <p:tags r:id="rId5"/>
            </p:custDataLst>
          </p:nvPr>
        </p:nvSpPr>
        <p:spPr>
          <a:xfrm>
            <a:off x="6224270" y="4848225"/>
            <a:ext cx="504190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play in the street carefully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help children to cross the road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152971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5.The best title for this passage may be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How to Help the Old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Please Obey the Trafc Rules </a:t>
            </a: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195262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How to Cross the Road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Meeting with TrafcAccidents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。细节理解题。根据第一段第一、二句“Every year thousands of people get hurt or die...Most of these people are old people and children”可知，在过马路时受伤或死亡的大多数是老人和小孩，因此选B。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。细节理解题。根据第二段第七至第十一句“We must stop and look both ways before crossing the road. Look left frst, next look right, and then look left again. Only when we are sure that the road is clear, we can cross it. The right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way to cross the road is to walk quickly. It’s not safe to run”可知，文中提到的是walk quickly（快走），而不是run </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quickly（快跑）。因此选B。</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。细节理解题。根据第一段第三句“Old people often get hurt or die because they can’t see or hear very well”可知，大多数老人在过马路时受伤或死亡是因为他们看不清楚或听不清楚，因此选C。</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。细节理解题。根据最后一段最后一句“Teens should try to help children, old people or blind people to cross the road, and never play in the street”可知，青少年应该努力帮助孩子、老年人和盲人过马路，不要在马路上玩耍。</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学生属于青少年，所以作为学生可以帮助孩子们过马路，因此选D。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。标题归纳题。根据整篇文章内容可知，文章想要告诉我们怎么过马路。因此选B。</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        ) 1.What is the survey about?</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The main problems of teenagers.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B. How to deal with the problems teenagers are facing.</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Teenagers feeling stressed.</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D. Teenagers crazy about playing computer games.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        ) 2.Why do teenagers feel stressed? Because they _____.</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have too much homework to do</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B. have their own time to do what they are interested in</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take little exercise</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D. eat too much junk food</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pedestrian</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行人</a:t>
                      </a:r>
                      <a:endParaRPr lang="zh-CN" altLang="en-US" sz="2800"/>
                    </a:p>
                  </a:txBody>
                  <a:tcPr/>
                </a:tc>
              </a:tr>
              <a:tr h="518160">
                <a:tc>
                  <a:txBody>
                    <a:bodyPr/>
                    <a:p>
                      <a:pPr>
                        <a:buNone/>
                      </a:pPr>
                      <a:r>
                        <a:rPr lang="en-US" altLang="zh-CN" sz="2800"/>
                        <a:t>pavement</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人行道</a:t>
                      </a:r>
                      <a:endParaRPr lang="zh-CN" altLang="en-US" sz="2800"/>
                    </a:p>
                  </a:txBody>
                  <a:tcPr/>
                </a:tc>
              </a:tr>
              <a:tr h="554355">
                <a:tc>
                  <a:txBody>
                    <a:bodyPr/>
                    <a:p>
                      <a:pPr>
                        <a:buNone/>
                      </a:pPr>
                      <a:r>
                        <a:rPr lang="en-US" altLang="zh-CN" sz="2800"/>
                        <a:t>fall down</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跌倒</a:t>
                      </a:r>
                      <a:endParaRPr lang="zh-CN" altLang="en-US" sz="2800"/>
                    </a:p>
                  </a:txBody>
                  <a:tcPr/>
                </a:tc>
              </a:tr>
              <a:tr h="518160">
                <a:tc>
                  <a:txBody>
                    <a:bodyPr/>
                    <a:p>
                      <a:pPr>
                        <a:buNone/>
                      </a:pPr>
                      <a:r>
                        <a:rPr lang="en-US" altLang="zh-CN" sz="2800"/>
                        <a:t>blind </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失明的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84644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Do you sometimes feel diferent, alone, or left out? Teenagers typically need to feel like they belong. Simply having to eat alone in the cafeteria (自助食堂) is enough to make them feel upset. They are afraid of being called a “loner (独来独往的人)”. But being a loner doesn’t always mean being strange or disliked. Actually, it has become a lifestyle in many countries among young people who consider being alone to be a part of everyday life.</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In South Korea, there are a growing number of people who describe themselves as “honjok”. The word comes from “hon” (alone) and “jok” (tribe). These people eat alone, travel alone, and enjoy being by themselves.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In Japan, people have had a strong loner culture over the years. There are solo (单人的) karaoke bars and solo cafes. Ramen restaurants for solo diners are especially popular. There are clapboards (隔板) between two seats in a line against the wall. Diners can’t see the faces of other people. Knowing that you are not alone in being alone may make you feel better. But more importantly, you can try to fnd strength in your aloneness. Aloneness gives you time to look inside yourself or do other things without distraction (分心). “It’s hard to feel lonely when you’re trying to learn a new skill, practice a hobby, or try out a new recipe”, wrote US lifestyle writer Adrienne Breaux.</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6.What has become a lifestyle among young people?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Staying with their family.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Making friends with strangers.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7.What does “honjok” mean in South Korea?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A.Agroup of people being alone.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Solo karaoke bars and solo cafes.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People who are afraid of being alone.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Teenagers who like hanging out together.</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224270" y="195262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Being a loner.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Being a busy person.</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8.Which of the following statements is TRUE?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Strange people are all loners.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There aren’t solo karaoke bars in South Korea.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C.Aloneness may help people feel strong.</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People in South Korea developed a strong loner culture.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9.If a solo diner sees other solo diners atramen restaurants, he might feel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sadder          B. more excited          C. more nervous     D. better</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619250"/>
            <a:ext cx="11752580" cy="248920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10.The purpose of the passage is to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tell us the downsides of being alone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show real loners in diferent countries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introduceAsian cultures among youth</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help people look at aloneness in a good way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61925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。细节理解题。根据第一段倒数第一、二句“But being a loner doesn’t always mean being strange or disliked. Actually, it has become a lifestyle in many countries among young people who…”可知，独来独往已经成为年轻人</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的一种生活方式，因此选B。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。词义猜测题。根据上下文及文中的提示“The word comes from ‘hon’ (alone) and ‘jok’ (tribe)”可知，“honjok”指的就是乐意独自活动的一群人。因此选A。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。细节理解题。根据第三段第七句“But more importantly, you can try to fnd strength in your aloneness”可知，你可以在孤独中找到力量，因此选C。</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619250"/>
            <a:ext cx="11752580" cy="200977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。细节理解题。根据第三段第六句“Knowing that you are not alone in being alone may make you feel better”可知，D选项better是正确的，因此选D。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。主旨归纳题。本文主要介绍孤独是一种特殊的文化，并鼓励人们发现孤独的优点，帮助人们以一种积极的方式看待孤独。因此选D。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cafeteria</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自助食堂</a:t>
                      </a:r>
                      <a:endParaRPr lang="zh-CN" altLang="en-US" sz="2800"/>
                    </a:p>
                  </a:txBody>
                  <a:tcPr/>
                </a:tc>
              </a:tr>
              <a:tr h="518160">
                <a:tc>
                  <a:txBody>
                    <a:bodyPr/>
                    <a:p>
                      <a:pPr>
                        <a:buNone/>
                      </a:pPr>
                      <a:r>
                        <a:rPr lang="en-US" altLang="zh-CN" sz="2800"/>
                        <a:t>describe </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描述</a:t>
                      </a:r>
                      <a:endParaRPr lang="zh-CN" altLang="en-US" sz="2800"/>
                    </a:p>
                  </a:txBody>
                  <a:tcPr/>
                </a:tc>
              </a:tr>
              <a:tr h="554355">
                <a:tc>
                  <a:txBody>
                    <a:bodyPr/>
                    <a:p>
                      <a:pPr>
                        <a:buNone/>
                      </a:pPr>
                      <a:r>
                        <a:rPr lang="en-US" altLang="zh-CN" sz="2800"/>
                        <a:t>strength</a:t>
                      </a:r>
                      <a:endParaRPr lang="en-US" altLang="zh-CN" sz="2800"/>
                    </a:p>
                  </a:txBody>
                  <a:tcPr/>
                </a:tc>
                <a:tc>
                  <a:txBody>
                    <a:bodyPr/>
                    <a:p>
                      <a:pPr>
                        <a:buNone/>
                      </a:pPr>
                      <a:r>
                        <a:rPr lang="en-US" altLang="zh-CN" sz="2800">
                          <a:sym typeface="+mn-ea"/>
                        </a:rPr>
                        <a:t>n.</a:t>
                      </a:r>
                      <a:endParaRPr lang="en-US" altLang="zh-CN" sz="2800"/>
                    </a:p>
                  </a:txBody>
                  <a:tcPr/>
                </a:tc>
                <a:tc>
                  <a:txBody>
                    <a:bodyPr/>
                    <a:p>
                      <a:pPr>
                        <a:buNone/>
                      </a:pPr>
                      <a:r>
                        <a:rPr lang="zh-CN" altLang="en-US" sz="2800"/>
                        <a:t>力量</a:t>
                      </a:r>
                      <a:endParaRPr lang="zh-CN" altLang="en-US" sz="2800"/>
                    </a:p>
                  </a:txBody>
                  <a:tcPr/>
                </a:tc>
              </a:tr>
              <a:tr h="518160">
                <a:tc>
                  <a:txBody>
                    <a:bodyPr/>
                    <a:p>
                      <a:pPr>
                        <a:buNone/>
                      </a:pPr>
                      <a:r>
                        <a:rPr lang="en-US" altLang="zh-CN" sz="2800"/>
                        <a:t>distraction </a:t>
                      </a:r>
                      <a:endParaRPr lang="en-US" altLang="zh-CN" sz="2800"/>
                    </a:p>
                  </a:txBody>
                  <a:tcPr/>
                </a:tc>
                <a:tc>
                  <a:txBody>
                    <a:bodyPr/>
                    <a:p>
                      <a:pPr>
                        <a:buNone/>
                      </a:pPr>
                      <a:r>
                        <a:rPr lang="en-US" altLang="zh-CN" sz="2800">
                          <a:sym typeface="+mn-ea"/>
                        </a:rPr>
                        <a:t>n.</a:t>
                      </a:r>
                      <a:endParaRPr lang="en-US" altLang="zh-CN" sz="2800"/>
                    </a:p>
                  </a:txBody>
                  <a:tcPr/>
                </a:tc>
                <a:tc>
                  <a:txBody>
                    <a:bodyPr/>
                    <a:p>
                      <a:pPr>
                        <a:buNone/>
                      </a:pPr>
                      <a:r>
                        <a:rPr lang="zh-CN" altLang="en-US" sz="2800"/>
                        <a:t>分心</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C</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The paper money in your wallet now has some new friends.</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China upgraded (升级) to the ffth edition (版本) of the renminbi (RMB) and started to issue it from August 30, 2019. The new money has brighter colors and new security features. Making fake (伪造的) money has become even harder.</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In fact, China was the frst country to use paper money. The earliest paper money was the jiaozi (交子). People used it during the Northern Song Dynasty (960–1127).</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        ) 3.What makes teenagers become fat?</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Too much junk food.</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Both A and B.</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        ) 4.According to the passage, the underlined word “short-sighted” in Paragraph 2 means “_____”.          </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目光短浅的          B. 瞎的         C. 近视的     D. 懒惰的</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        ) 5.How can teenagers deal with the problems?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A. They should make a plan for study and hobbies.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B. They are crazy about playing computer games.</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C. They eat too much junk food.</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D.All of the above.</a:t>
            </a:r>
            <a:endParaRPr lang="en-US" altLang="zh-CN" sz="2400" dirty="0">
              <a:latin typeface="微软雅黑" panose="020B0503020204020204" charset="-122"/>
              <a:ea typeface="微软雅黑" panose="020B0503020204020204" charset="-122"/>
            </a:endParaRPr>
          </a:p>
        </p:txBody>
      </p:sp>
      <p:sp>
        <p:nvSpPr>
          <p:cNvPr id="4" name="文本框 3"/>
          <p:cNvSpPr txBox="1"/>
          <p:nvPr>
            <p:custDataLst>
              <p:tags r:id="rId4"/>
            </p:custDataLst>
          </p:nvPr>
        </p:nvSpPr>
        <p:spPr>
          <a:xfrm>
            <a:off x="5447030" y="1970405"/>
            <a:ext cx="4366260"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B. Too little exercise.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Not mentioned.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For about 1,000 years, paper money has played a big part in our lives. But things have changed in recent years. In China, paper money is getting less popular. More people are paying with WeChat Wallet and Alipay mobile apps.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Does this mean paper money will go away one day? Maybe. But not for now, according to The New York Times.</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There are a few reasons for this. First of all, not every country is going cashless (无现金的). People in some countries still prefer to use paper money. There is also the danger of hacking (非法入侵). If you pay for everything online, someone could break into your phone and take your money.So, you may still want to keep some paper money in hand.</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11.What does the underlined expression “new friends” in Paragraph 1 refer to?</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The earliest paper money jiaozi.</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The upgraded ffth edition of the RMB.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Paper money in other countries.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WeChat Wallet andAlipay mobile apps.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12.What is special about the new money of the ffth edition of the RMB?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The new money is cleaner and straighter.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The new money has brighter colors and new security features.C. The new money is 75% cotton and 25% linen.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 new money can change color at any time.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13.What do we know from Paragraph 2?</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China started to use less paper money in 2019.</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The ffth edition of the RMB looks darker in color.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Paper money is safer to use than WeChat Wallet.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It’s harder to make fake money with the ffth edition of the RMB.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14.According to the passage, paper money won’t go away now because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many people don’t know how to use WeChat orAlipay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a new edition of paper money comes out every year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there are many countries still using paper money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paper money has about 1,000 years of history in China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96862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 15.What is the best title for the passage?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Is Paper Money GoingAway?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Diferent Kinds of Paper Money in the World.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Cashless Payment is Popular.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 Importance of Saving Money.</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。细节理解题。根据第二段第一句“China upgraded to the ffth edition of the renminbi (RMB) and started to issue it fromAugust 30, 2019”可知，我们的新朋友是第五版人民币，因此选B。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。细节理解题。根据第二段第二句“The new money has brighter colors and new security features”可知，新版人民币颜色更鲜艳，且有新的安全特征，因此选B。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。细节理解题。根据第二段第三句“Making fake money has become even harder”可知，制造第五版人民币的假币将更困难，因此选D。</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00977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。细节理解题。根据倒数第二段第一、二句“There are a few reasons for this. First of all, not every country is going cashless”可知，不是每个国家都不用现金，因此选C。</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。标题归纳题。本文主要谈论的是纸币会不会消失的问题，因此选A。</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五</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upgrade</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升级，提升</a:t>
                      </a:r>
                      <a:endParaRPr lang="zh-CN" altLang="en-US" sz="2800"/>
                    </a:p>
                  </a:txBody>
                  <a:tcPr/>
                </a:tc>
              </a:tr>
              <a:tr h="518160">
                <a:tc>
                  <a:txBody>
                    <a:bodyPr/>
                    <a:p>
                      <a:pPr>
                        <a:buNone/>
                      </a:pPr>
                      <a:r>
                        <a:rPr lang="en-US" altLang="zh-CN" sz="2800"/>
                        <a:t>edition </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版本</a:t>
                      </a:r>
                      <a:endParaRPr lang="zh-CN" altLang="en-US" sz="2800"/>
                    </a:p>
                  </a:txBody>
                  <a:tcPr/>
                </a:tc>
              </a:tr>
              <a:tr h="554355">
                <a:tc>
                  <a:txBody>
                    <a:bodyPr/>
                    <a:p>
                      <a:pPr>
                        <a:buNone/>
                      </a:pPr>
                      <a:r>
                        <a:rPr lang="en-US" altLang="zh-CN" sz="2800"/>
                        <a:t>issue</a:t>
                      </a:r>
                      <a:endParaRPr lang="en-US" altLang="zh-CN" sz="2800"/>
                    </a:p>
                  </a:txBody>
                  <a:tcPr/>
                </a:tc>
                <a:tc>
                  <a:txBody>
                    <a:bodyPr/>
                    <a:p>
                      <a:pPr>
                        <a:buNone/>
                      </a:pPr>
                      <a:r>
                        <a:rPr lang="en-US" altLang="zh-CN" sz="2800"/>
                        <a:t>v.</a:t>
                      </a:r>
                      <a:endParaRPr lang="en-US" altLang="zh-CN" sz="2800"/>
                    </a:p>
                  </a:txBody>
                  <a:tcPr/>
                </a:tc>
                <a:tc>
                  <a:txBody>
                    <a:bodyPr/>
                    <a:p>
                      <a:pPr>
                        <a:buNone/>
                      </a:pPr>
                      <a:r>
                        <a:rPr lang="en-US" altLang="zh-CN" sz="2800"/>
                        <a:t>发行</a:t>
                      </a:r>
                      <a:endParaRPr lang="en-US" altLang="zh-CN" sz="2800"/>
                    </a:p>
                  </a:txBody>
                  <a:tcPr/>
                </a:tc>
              </a:tr>
              <a:tr h="518160">
                <a:tc>
                  <a:txBody>
                    <a:bodyPr/>
                    <a:p>
                      <a:pPr>
                        <a:buNone/>
                      </a:pPr>
                      <a:r>
                        <a:rPr lang="en-US" altLang="zh-CN" sz="2800"/>
                        <a:t>fake</a:t>
                      </a:r>
                      <a:endParaRPr lang="en-US" altLang="zh-CN" sz="2800"/>
                    </a:p>
                  </a:txBody>
                  <a:tcPr/>
                </a:tc>
                <a:tc>
                  <a:txBody>
                    <a:bodyPr/>
                    <a:p>
                      <a:pPr>
                        <a:buNone/>
                      </a:pPr>
                      <a:r>
                        <a:rPr lang="en-US" altLang="zh-CN" sz="2800">
                          <a:sym typeface="+mn-ea"/>
                        </a:rPr>
                        <a:t>adj.</a:t>
                      </a:r>
                      <a:endParaRPr lang="en-US" altLang="zh-CN" sz="2800"/>
                    </a:p>
                  </a:txBody>
                  <a:tcPr/>
                </a:tc>
                <a:tc>
                  <a:txBody>
                    <a:bodyPr/>
                    <a:p>
                      <a:pPr>
                        <a:buNone/>
                      </a:pPr>
                      <a:r>
                        <a:rPr lang="zh-CN" altLang="en-US" sz="2800"/>
                        <a:t>伪造的</a:t>
                      </a:r>
                      <a:endParaRPr lang="zh-CN" altLang="en-US" sz="2800"/>
                    </a:p>
                  </a:txBody>
                  <a:tcPr/>
                </a:tc>
              </a:tr>
              <a:tr h="518160">
                <a:tc>
                  <a:txBody>
                    <a:bodyPr/>
                    <a:p>
                      <a:pPr>
                        <a:buNone/>
                      </a:pPr>
                      <a:r>
                        <a:rPr lang="en-US" altLang="zh-CN" sz="2800"/>
                        <a:t>cashless</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无现金的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A</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As a deputy (代表) to the 14th National People’s Congress (大会), Jin Ruirui, 33, wore a traditional Yi costume (服装) and brought Yi embroidery (刺绣) to this year’s sessions (两会). She came with some suggestions to develop the local embroidery industry and help women find jobs.</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Jin was among the frst group of college students in her village. But instead of working in big cities, she chose to come back to her hometown to set up her own Yi embroidery company. “My mother once worked as an embroiderer and brought me up with the money she made.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083945"/>
            <a:ext cx="11752580" cy="632650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I have a mind to carry on her skills and help other embroiderers who are just like my mother—although they might not get much education, they know a lot about our local culture,” said Jin.</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With the support from the local government, and the hard work of people like Jin, Yi embroidery has become a growing industry. Fashion shows are held in big cities like Beijing and Shanghai to promote Yi costumes, and their business abroad is also developing. Jin just got an export order of 6,500 Yi embroidered costumes (服装) to the UK last month.</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During the past 10 years, more than 60,000 Yi women in Chuxiong have taken part in the local Yi embroidery industry. Their average (平均的) monthly income has increased from 500 yuan to about 3,000 yuan. “We have made our lives better with our traditional culture and skills”, Jin added.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376680"/>
            <a:ext cx="11752580" cy="392811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1.What ethnic group might Jin Ruirui be from?</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The Bai.             B. The Yi.            C. The Han.               D. The Miao.</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2.What did Jin propose at the 14th National People’s Congress?</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To develop tourism.</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To help the villagers to work in the city.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To develop the local embroidery industry.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To make embroidery famous.</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1.</a:t>
            </a:r>
            <a:r>
              <a:rPr lang="en-US" altLang="zh-CN" sz="2400" b="1" dirty="0">
                <a:solidFill>
                  <a:srgbClr val="FF0000"/>
                </a:solidFill>
                <a:latin typeface="微软雅黑" panose="020B0503020204020204" charset="-122"/>
                <a:ea typeface="微软雅黑" panose="020B0503020204020204" charset="-122"/>
              </a:rPr>
              <a:t>A</a:t>
            </a:r>
            <a:r>
              <a:rPr lang="en-US" altLang="zh-CN" sz="2400" dirty="0">
                <a:latin typeface="微软雅黑" panose="020B0503020204020204" charset="-122"/>
                <a:ea typeface="微软雅黑" panose="020B0503020204020204" charset="-122"/>
              </a:rPr>
              <a:t>。细节理解题。根据第一段第二句“Here is a survey showing the main problems of teenagers”可知，该调查是关于青少年面临的主要问题。因此选A。</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2.</a:t>
            </a:r>
            <a:r>
              <a:rPr lang="en-US" altLang="zh-CN" sz="2400" b="1" dirty="0">
                <a:solidFill>
                  <a:srgbClr val="FF0000"/>
                </a:solidFill>
                <a:latin typeface="微软雅黑" panose="020B0503020204020204" charset="-122"/>
                <a:ea typeface="微软雅黑" panose="020B0503020204020204" charset="-122"/>
              </a:rPr>
              <a:t>A</a:t>
            </a:r>
            <a:r>
              <a:rPr lang="en-US" altLang="zh-CN" sz="2400" dirty="0">
                <a:latin typeface="微软雅黑" panose="020B0503020204020204" charset="-122"/>
                <a:ea typeface="微软雅黑" panose="020B0503020204020204" charset="-122"/>
              </a:rPr>
              <a:t>。细节理解题。根据第二段第一句“They feel stressed because they have too much homework to do—both at school and at home”可知，青少年的压力在于作业太多，因此选A。</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3.</a:t>
            </a:r>
            <a:r>
              <a:rPr lang="en-US" altLang="zh-CN" sz="2400" b="1" dirty="0">
                <a:solidFill>
                  <a:srgbClr val="FF0000"/>
                </a:solidFill>
                <a:latin typeface="微软雅黑" panose="020B0503020204020204" charset="-122"/>
                <a:ea typeface="微软雅黑" panose="020B0503020204020204" charset="-122"/>
              </a:rPr>
              <a:t>C</a:t>
            </a:r>
            <a:r>
              <a:rPr lang="en-US" altLang="zh-CN" sz="2400" dirty="0">
                <a:latin typeface="微软雅黑" panose="020B0503020204020204" charset="-122"/>
                <a:ea typeface="微软雅黑" panose="020B0503020204020204" charset="-122"/>
              </a:rPr>
              <a:t>。细节理解题。根据第二段最后一句“...They eat too much junk food, but they take little exercise”可知，垃圾食品吃得太多以及运动太少是青少年变胖的原因，因此选C。</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37668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3.Which of the following statements is TRUE?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Jin went to work in a big city after graduation.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Jin’s mother used to work in a big city.</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Most of those embroiderers are well-educated.</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Yi embroidery industry held fashion shows in Shanghai and Beijing.</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        ) 4.How much has the average monthly income of those Yi women increased? </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A.About 500 yuan.</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C.About 2,500 yuan.</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351905" y="447484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B.About 60,000 yuan.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D.About 6,500 yuan.</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376680"/>
            <a:ext cx="11752580" cy="248920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        ) 5.What is the passage mainly about?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A. Traditional culture and skills help people live a better life.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B. The author’s mother’s experience.</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C. Chuxiong embroidery company’s development.</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D. How to spread embroidery abroad.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376680"/>
            <a:ext cx="11752580" cy="5367020"/>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。细节理解题。从第一段第一句“...Jin Ruirui, 33, wore a traditional Yi costume and brought Yi embroidery to this year’s sessions”可知，金瑞瑞可能是彝族人，因此选B。</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2.</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。细节理解题。从第一段第二句“She came with some suggestions to develop the local embroidery industry and help women fnd jobs”可知，她提议发展当地的刺绣产业，并帮助妇女就业，因此选C。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3.</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。细节理解题。从第三段第二句“Fashion shows are held in big cities like Beijing and Shanghai to promote Yi costumes, and their business abroad is also developing”可知，彝族刺绣企业在北京和上海举办了时装秀。因此</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选D。</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376680"/>
            <a:ext cx="11752580" cy="4887595"/>
          </a:xfrm>
          <a:prstGeom prst="rect">
            <a:avLst/>
          </a:prstGeom>
          <a:noFill/>
        </p:spPr>
        <p:txBody>
          <a:bodyPr wrap="square" rtlCol="0">
            <a:spAutoFit/>
          </a:bodyPr>
          <a:p>
            <a:pPr algn="l">
              <a:lnSpc>
                <a:spcPct val="130000"/>
              </a:lnSpc>
            </a:pPr>
            <a:r>
              <a:rPr lang="en-US" altLang="zh-CN" sz="2400" dirty="0">
                <a:latin typeface="微软雅黑" panose="020B0503020204020204" charset="-122"/>
                <a:ea typeface="微软雅黑" panose="020B0503020204020204" charset="-122"/>
                <a:sym typeface="+mn-ea"/>
              </a:rPr>
              <a:t>4.</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。细节理解题。从最后一段第二句“Their average monthly income has increased from 500 yuan to about 3,000 yuan”可知，这些彝族妇女的月平均收入从500元增加到了3 000元，也就是增加了2 500元，因此选C。</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5.</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主旨大意题。文章开头讲了彝族绣娘金瑞瑞提议发展当地刺绣产业，后文又分别提到刺绣在金瑞瑞小时候成为家庭收入的来源，以及她在政府支持下将当地刺绣产业发展起来让人们过上更好的生活，结尾金瑞瑞说</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“We have made our lives better with our traditional culture and skills”，可知这篇文章是在讲传统文化和技艺能让</a:t>
            </a:r>
            <a:endParaRPr lang="en-US" altLang="zh-CN" sz="2400" dirty="0">
              <a:latin typeface="微软雅黑" panose="020B0503020204020204" charset="-122"/>
              <a:ea typeface="微软雅黑" panose="020B0503020204020204" charset="-122"/>
              <a:sym typeface="+mn-ea"/>
            </a:endParaRPr>
          </a:p>
          <a:p>
            <a:pPr algn="l">
              <a:lnSpc>
                <a:spcPct val="130000"/>
              </a:lnSpc>
            </a:pPr>
            <a:r>
              <a:rPr lang="en-US" altLang="zh-CN" sz="2400" dirty="0">
                <a:latin typeface="微软雅黑" panose="020B0503020204020204" charset="-122"/>
                <a:ea typeface="微软雅黑" panose="020B0503020204020204" charset="-122"/>
                <a:sym typeface="+mn-ea"/>
              </a:rPr>
              <a:t>人民过上更好的生活，因此选A。</a:t>
            </a:r>
            <a:endParaRPr lang="en-US" altLang="zh-CN" sz="2400" dirty="0">
              <a:latin typeface="微软雅黑" panose="020B0503020204020204" charset="-122"/>
              <a:ea typeface="微软雅黑" panose="020B0503020204020204" charset="-122"/>
              <a:sym typeface="+mn-ea"/>
            </a:endParaRPr>
          </a:p>
          <a:p>
            <a:pPr algn="l">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embroidery</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刺绣</a:t>
                      </a:r>
                      <a:endParaRPr lang="zh-CN" altLang="en-US" sz="2800"/>
                    </a:p>
                  </a:txBody>
                  <a:tcPr/>
                </a:tc>
              </a:tr>
              <a:tr h="518160">
                <a:tc>
                  <a:txBody>
                    <a:bodyPr/>
                    <a:p>
                      <a:pPr>
                        <a:buNone/>
                      </a:pPr>
                      <a:r>
                        <a:rPr lang="en-US" altLang="zh-CN" sz="2800"/>
                        <a:t>industry </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工业；产业</a:t>
                      </a:r>
                      <a:endParaRPr lang="zh-CN" altLang="en-US" sz="2800"/>
                    </a:p>
                  </a:txBody>
                  <a:tcPr/>
                </a:tc>
              </a:tr>
              <a:tr h="554355">
                <a:tc>
                  <a:txBody>
                    <a:bodyPr/>
                    <a:p>
                      <a:pPr>
                        <a:buNone/>
                      </a:pPr>
                      <a:r>
                        <a:rPr lang="en-US" altLang="zh-CN" sz="2800"/>
                        <a:t>industry</a:t>
                      </a:r>
                      <a:endParaRPr lang="en-US" altLang="zh-CN" sz="2800"/>
                    </a:p>
                  </a:txBody>
                  <a:tcPr/>
                </a:tc>
                <a:tc>
                  <a:txBody>
                    <a:bodyPr/>
                    <a:p>
                      <a:pPr>
                        <a:buNone/>
                      </a:pPr>
                      <a:r>
                        <a:rPr lang="en-US" altLang="zh-CN" sz="2800"/>
                        <a:t>v.</a:t>
                      </a:r>
                      <a:endParaRPr lang="en-US" altLang="zh-CN" sz="2800"/>
                    </a:p>
                  </a:txBody>
                  <a:tcPr/>
                </a:tc>
                <a:tc>
                  <a:txBody>
                    <a:bodyPr/>
                    <a:p>
                      <a:pPr>
                        <a:buNone/>
                      </a:pPr>
                      <a:r>
                        <a:rPr lang="en-US" altLang="zh-CN" sz="2800"/>
                        <a:t>推广</a:t>
                      </a:r>
                      <a:endParaRPr lang="en-US" altLang="zh-CN" sz="2800"/>
                    </a:p>
                  </a:txBody>
                  <a:tcPr/>
                </a:tc>
              </a:tr>
              <a:tr h="518160">
                <a:tc>
                  <a:txBody>
                    <a:bodyPr/>
                    <a:p>
                      <a:pPr>
                        <a:buNone/>
                      </a:pPr>
                      <a:r>
                        <a:rPr lang="en-US" altLang="zh-CN" sz="2800"/>
                        <a:t>average</a:t>
                      </a:r>
                      <a:endParaRPr lang="en-US" altLang="zh-CN" sz="2800"/>
                    </a:p>
                  </a:txBody>
                  <a:tcPr/>
                </a:tc>
                <a:tc>
                  <a:txBody>
                    <a:bodyPr/>
                    <a:p>
                      <a:pPr>
                        <a:buNone/>
                      </a:pPr>
                      <a:r>
                        <a:rPr lang="en-US" altLang="zh-CN" sz="2800">
                          <a:sym typeface="+mn-ea"/>
                        </a:rPr>
                        <a:t>adj.</a:t>
                      </a:r>
                      <a:endParaRPr lang="en-US" altLang="zh-CN" sz="2800"/>
                    </a:p>
                  </a:txBody>
                  <a:tcPr/>
                </a:tc>
                <a:tc>
                  <a:txBody>
                    <a:bodyPr/>
                    <a:p>
                      <a:pPr>
                        <a:buNone/>
                      </a:pPr>
                      <a:r>
                        <a:rPr lang="zh-CN" altLang="en-US" sz="2800"/>
                        <a:t>平均的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B</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It seems that self-help books are topping best-seller lists more often these days. More people are turning to self-help books for advice on how to live their lives. Last year, sales of these books in the UK rose 20 percent, reaching a record high of 3 million, The Guardian reported.</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Many of the self-help books are written by famous people or psychologists (心理学家). They teach you how to deal with problems in your life, for example, how to get along with your classmates or coworkers (同事), how to manage your time well and how to fnd happiness in daily life.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But can these books really help us with our lives? People have lots of diferent opinions about this. Julie Hall from London is a big fan of self-help books. After reading more than 300 of them, she set up her own self-help website. Her site helps women succeed in the business world. “They can give you the courage and motivation (积极性) to do whatever you want to do,” she told The Independent.</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However, recent research by the University of Montreal in Canada might not agree with that. Researchers interviewed two groups of people—one of the groups had read many self-help books, while the other hadn’t. They found that people in the frst group were more stressed out and depressed (沮丧的).</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There is no single “quick fix (解决方法)” that can improve our lives. However, it’s always good to know that help is at hand when we need it.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6.Which of the following CANNOT be found in self-help books?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Ways to deal with our daily problems.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B.Advice on how to be good with our friends.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Tips on how to set up a website.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Suggestions on making full use of our time.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7.Many of the self-help books are written by _____.</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teachers                 B. psychologists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workers                  D. doctors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8.What does the research by the University of Montreal in Canada show?</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Self-help books give people courage and motivation.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People who read many self-help books are more depressed.</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People who have motivation don’t read self-help books.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Self-help books don’t have any infuence on people.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9.What does the underlined word “They” in Paragraph 3 refer to?</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Successful business women.</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Diferent opinions.</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
        <p:nvSpPr>
          <p:cNvPr id="4" name="文本框 3"/>
          <p:cNvSpPr txBox="1"/>
          <p:nvPr>
            <p:custDataLst>
              <p:tags r:id="rId4"/>
            </p:custDataLst>
          </p:nvPr>
        </p:nvSpPr>
        <p:spPr>
          <a:xfrm>
            <a:off x="6351905" y="4474845"/>
            <a:ext cx="5041900" cy="1068070"/>
          </a:xfrm>
          <a:prstGeom prst="rect">
            <a:avLst/>
          </a:prstGeom>
          <a:noFill/>
        </p:spPr>
        <p:txBody>
          <a:bodyPr wrap="square" rtlCol="0">
            <a:noAutofit/>
          </a:bodyPr>
          <a:p>
            <a:pPr>
              <a:lnSpc>
                <a:spcPct val="130000"/>
              </a:lnSpc>
            </a:pPr>
            <a:r>
              <a:rPr lang="en-US" altLang="zh-CN" sz="2400" dirty="0">
                <a:latin typeface="微软雅黑" panose="020B0503020204020204" charset="-122"/>
                <a:ea typeface="微软雅黑" panose="020B0503020204020204" charset="-122"/>
                <a:sym typeface="+mn-ea"/>
              </a:rPr>
              <a:t>B. Self-help books.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Self-help websites.</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48920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10.What probably is the title of the passage?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Reasons for Self-help Books Being Best-sellers.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How Can Self-help Books Help People?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Self-help Books Can Fix Everything.</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D.Are Self-help Books Helpful?</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96862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4.</a:t>
            </a:r>
            <a:r>
              <a:rPr lang="en-US" altLang="zh-CN" sz="2400" b="1" dirty="0">
                <a:solidFill>
                  <a:srgbClr val="FF0000"/>
                </a:solidFill>
                <a:latin typeface="微软雅黑" panose="020B0503020204020204" charset="-122"/>
                <a:ea typeface="微软雅黑" panose="020B0503020204020204" charset="-122"/>
              </a:rPr>
              <a:t>C</a:t>
            </a:r>
            <a:r>
              <a:rPr lang="en-US" altLang="zh-CN" sz="2400" dirty="0">
                <a:latin typeface="微软雅黑" panose="020B0503020204020204" charset="-122"/>
                <a:ea typeface="微软雅黑" panose="020B0503020204020204" charset="-122"/>
              </a:rPr>
              <a:t>。词义猜测题。根据上下文可知，青少年喜欢长时间躺在床上看书和沉迷打电脑游戏等不良嗜好导致他们视力下降，因此选C。</a:t>
            </a:r>
            <a:endParaRPr lang="en-US" altLang="zh-CN" sz="2400" dirty="0">
              <a:latin typeface="微软雅黑" panose="020B0503020204020204" charset="-122"/>
              <a:ea typeface="微软雅黑" panose="020B0503020204020204" charset="-122"/>
            </a:endParaRPr>
          </a:p>
          <a:p>
            <a:pPr>
              <a:lnSpc>
                <a:spcPct val="130000"/>
              </a:lnSpc>
            </a:pPr>
            <a:r>
              <a:rPr lang="en-US" altLang="zh-CN" sz="2400" dirty="0">
                <a:latin typeface="微软雅黑" panose="020B0503020204020204" charset="-122"/>
                <a:ea typeface="微软雅黑" panose="020B0503020204020204" charset="-122"/>
              </a:rPr>
              <a:t>5.</a:t>
            </a:r>
            <a:r>
              <a:rPr lang="en-US" altLang="zh-CN" sz="2400" b="1" dirty="0">
                <a:solidFill>
                  <a:srgbClr val="FF0000"/>
                </a:solidFill>
                <a:latin typeface="微软雅黑" panose="020B0503020204020204" charset="-122"/>
                <a:ea typeface="微软雅黑" panose="020B0503020204020204" charset="-122"/>
              </a:rPr>
              <a:t>A</a:t>
            </a:r>
            <a:r>
              <a:rPr lang="en-US" altLang="zh-CN" sz="2400" dirty="0">
                <a:latin typeface="微软雅黑" panose="020B0503020204020204" charset="-122"/>
                <a:ea typeface="微软雅黑" panose="020B0503020204020204" charset="-122"/>
              </a:rPr>
              <a:t>。细节理解题。从文中最后一段“They should make a plan for study and hobbies and fnd time to relax”可知，青少年应该为学习和爱好制定计划，并抽出时间放松，因此选A。</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6.</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。细节理解题。根据第二段第二句“They teach you how to deal with problems in your life, for example, how to get along with your classmates or coworkers, how to manage your time well and how to fnd happiness in daily life”可</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知，如何创建一个网站的建议不在励志书籍的内容中，因此选C。</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7.</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。细节理解题。根据第二段第一句“Many of the self-help books are written by famous people or psychologists”可知，很多励志书籍是心理学家写的，因此选B。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8.</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。细节理解题。根据第四段内容“...They found that people in the frst group were more stressed out and depressed”可知，这项研究发现，第一组的人更加沮丧抑郁。根据前文内容可知，第一组的人是看过很多励志书籍的人，</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因此选B。</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44868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9.</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。词义猜测题。根据第三段“Julie Hall from London is a big fan of self-help books...‘They can give you the courage and motivation to do whatever you want to do’, she told The Independent”可知，they指代的是励志书籍。</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10.</a:t>
            </a:r>
            <a:r>
              <a:rPr lang="en-US" altLang="zh-CN" sz="2400" b="1" dirty="0">
                <a:solidFill>
                  <a:srgbClr val="FF0000"/>
                </a:solidFill>
                <a:latin typeface="微软雅黑" panose="020B0503020204020204" charset="-122"/>
                <a:ea typeface="微软雅黑" panose="020B0503020204020204" charset="-122"/>
                <a:sym typeface="+mn-ea"/>
              </a:rPr>
              <a:t>D</a:t>
            </a:r>
            <a:r>
              <a:rPr lang="en-US" altLang="zh-CN" sz="2400" dirty="0">
                <a:latin typeface="微软雅黑" panose="020B0503020204020204" charset="-122"/>
                <a:ea typeface="微软雅黑" panose="020B0503020204020204" charset="-122"/>
                <a:sym typeface="+mn-ea"/>
              </a:rPr>
              <a:t>。标题归纳题。根据全文内容及第三段第一句“But can these books really help us with our lives？”可知，本文主要讨论的是励志书籍是否对人们有帮助，因此选D。</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sym typeface="+mn-ea"/>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psychologist</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心理学家</a:t>
                      </a:r>
                      <a:endParaRPr lang="zh-CN" altLang="en-US" sz="2800"/>
                    </a:p>
                  </a:txBody>
                  <a:tcPr/>
                </a:tc>
              </a:tr>
              <a:tr h="518160">
                <a:tc>
                  <a:txBody>
                    <a:bodyPr/>
                    <a:p>
                      <a:pPr>
                        <a:buNone/>
                      </a:pPr>
                      <a:r>
                        <a:rPr lang="en-US" altLang="zh-CN" sz="2800"/>
                        <a:t>coworker </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同事</a:t>
                      </a:r>
                      <a:endParaRPr lang="zh-CN" altLang="en-US" sz="2800"/>
                    </a:p>
                  </a:txBody>
                  <a:tcPr/>
                </a:tc>
              </a:tr>
              <a:tr h="554355">
                <a:tc>
                  <a:txBody>
                    <a:bodyPr/>
                    <a:p>
                      <a:pPr>
                        <a:buNone/>
                      </a:pPr>
                      <a:r>
                        <a:rPr lang="en-US" altLang="zh-CN" sz="2800"/>
                        <a:t>motivation </a:t>
                      </a:r>
                      <a:endParaRPr lang="en-US" altLang="zh-CN" sz="2800"/>
                    </a:p>
                  </a:txBody>
                  <a:tcPr/>
                </a:tc>
                <a:tc>
                  <a:txBody>
                    <a:bodyPr/>
                    <a:p>
                      <a:pPr>
                        <a:buNone/>
                      </a:pPr>
                      <a:r>
                        <a:rPr lang="en-US" altLang="zh-CN" sz="2800"/>
                        <a:t>n.</a:t>
                      </a:r>
                      <a:endParaRPr lang="en-US" altLang="zh-CN" sz="2800"/>
                    </a:p>
                  </a:txBody>
                  <a:tcPr/>
                </a:tc>
                <a:tc>
                  <a:txBody>
                    <a:bodyPr/>
                    <a:p>
                      <a:pPr>
                        <a:buNone/>
                      </a:pPr>
                      <a:r>
                        <a:rPr lang="zh-CN" altLang="en-US" sz="2800"/>
                        <a:t>积极性</a:t>
                      </a:r>
                      <a:endParaRPr lang="zh-CN" altLang="en-US" sz="2800"/>
                    </a:p>
                  </a:txBody>
                  <a:tcPr/>
                </a:tc>
              </a:tr>
              <a:tr h="518160">
                <a:tc>
                  <a:txBody>
                    <a:bodyPr/>
                    <a:p>
                      <a:pPr>
                        <a:buNone/>
                      </a:pPr>
                      <a:r>
                        <a:rPr lang="en-US" altLang="zh-CN" sz="2800"/>
                        <a:t>depressed</a:t>
                      </a:r>
                      <a:endParaRPr lang="en-US" altLang="zh-CN" sz="2800"/>
                    </a:p>
                  </a:txBody>
                  <a:tcPr/>
                </a:tc>
                <a:tc>
                  <a:txBody>
                    <a:bodyPr/>
                    <a:p>
                      <a:pPr>
                        <a:buNone/>
                      </a:pPr>
                      <a:r>
                        <a:rPr lang="en-US" altLang="zh-CN" sz="2800">
                          <a:sym typeface="+mn-ea"/>
                        </a:rPr>
                        <a:t>adj.</a:t>
                      </a:r>
                      <a:endParaRPr lang="en-US" altLang="zh-CN" sz="2800"/>
                    </a:p>
                  </a:txBody>
                  <a:tcPr/>
                </a:tc>
                <a:tc>
                  <a:txBody>
                    <a:bodyPr/>
                    <a:p>
                      <a:pPr>
                        <a:buNone/>
                      </a:pPr>
                      <a:r>
                        <a:rPr lang="zh-CN" altLang="en-US" sz="2800"/>
                        <a:t>沮丧的</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40753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阅读下列材料，从每题所给的四个选项中选出一个最佳答案。</a:t>
            </a:r>
            <a:endParaRPr lang="en-US" altLang="zh-CN" sz="2400" dirty="0">
              <a:latin typeface="微软雅黑" panose="020B0503020204020204" charset="-122"/>
              <a:ea typeface="微软雅黑" panose="020B0503020204020204" charset="-122"/>
              <a:sym typeface="+mn-ea"/>
            </a:endParaRPr>
          </a:p>
          <a:p>
            <a:pPr algn="ctr">
              <a:lnSpc>
                <a:spcPct val="130000"/>
              </a:lnSpc>
            </a:pPr>
            <a:r>
              <a:rPr lang="en-US" altLang="zh-CN" sz="2400" b="1" dirty="0">
                <a:latin typeface="微软雅黑" panose="020B0503020204020204" charset="-122"/>
                <a:ea typeface="微软雅黑" panose="020B0503020204020204" charset="-122"/>
                <a:sym typeface="+mn-ea"/>
              </a:rPr>
              <a:t>Passage C</a:t>
            </a:r>
            <a:endParaRPr lang="en-US" altLang="zh-CN" sz="2400" b="1"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Lisa has always been overweight (超重). She wanted to lose weight, not only because she wanted to look more beautiful and healthier, but also because it would make life easier.</a:t>
            </a:r>
            <a:endParaRPr lang="en-US" altLang="zh-CN" sz="2400" dirty="0">
              <a:latin typeface="微软雅黑" panose="020B0503020204020204" charset="-122"/>
              <a:ea typeface="微软雅黑" panose="020B0503020204020204" charset="-122"/>
              <a:sym typeface="+mn-ea"/>
            </a:endParaRPr>
          </a:p>
          <a:p>
            <a:pPr indent="457200" algn="l">
              <a:lnSpc>
                <a:spcPct val="130000"/>
              </a:lnSpc>
            </a:pPr>
            <a:r>
              <a:rPr lang="en-US" altLang="zh-CN" sz="2400" dirty="0">
                <a:latin typeface="微软雅黑" panose="020B0503020204020204" charset="-122"/>
                <a:ea typeface="微软雅黑" panose="020B0503020204020204" charset="-122"/>
                <a:sym typeface="+mn-ea"/>
              </a:rPr>
              <a:t>For example, it was difcult for Lisa to fnd ready-made clothes. She had to ask a tailor (裁缝) to make clothes that were large enough. In school, she needed a special chair that was bigger and stronger than other chairs. If she went for a walk, she got tired very quickly.</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She was also unhappy about the way people treated her sometimes. “People look at me and even make fun of me,” she said. “I can’t enjoy having dinner with my friends because I’m afraid of getting fatter.”</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But now things are quite diferent. Last month her classmates were preparing for School Art Week. Someone advised Lisa to play the lead role of the proud Queen who was tall and overweight. Lisa agreed and practiced a lot. Soon after the play, Lisa became a star! She did so well that everybody knew the proud Queen.</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sym typeface="+mn-ea"/>
              </a:rPr>
              <a:t>Now Lisa doesn’t worry about being overweight any more. She believes in the English saying, “Every dog has its day.”</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92811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11.How did Lisa feel about her weight at first？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Proud.             B. Worried.              C. Happy.             D. Strange.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12.What is Paragraph 2 mainly about?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What problems being overweight brings.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Lisa’s happy life at school and home.</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How Lisa did exercise every day.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Why Lisa got tired very easily.</a:t>
            </a:r>
            <a:endParaRPr lang="en-US" altLang="zh-CN" sz="2400" dirty="0">
              <a:latin typeface="微软雅黑" panose="020B0503020204020204" charset="-122"/>
              <a:ea typeface="微软雅黑" panose="020B0503020204020204" charset="-122"/>
              <a:sym typeface="+mn-ea"/>
            </a:endParaRPr>
          </a:p>
          <a:p>
            <a:pPr>
              <a:lnSpc>
                <a:spcPct val="130000"/>
              </a:lnSpc>
            </a:pP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13.According to Paragraph 3, how did some people treat Lisa?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They liked to make friends with her.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They sometimes laughed at her.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They enjoyed having dinner with her.</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They treated her the same as others.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        ) 14.Lisa changed herself and made things diferent by _____.A. taking the lead role in the school play</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getting exercise and losing weight</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making great progress in her studies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helping her classmates in diferent ways </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48920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        ) 15.What does the story tell us?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A. Everybody hopes to be beautiful.</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B. We should take care of ourselves.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C. Everybody has talents and problems.</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D. We should be kind to overweight people.</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344868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11.</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。细节理解题。根据全文内容及文章最后一段第一句“Now Lisa doesn’t worry about being oveweight any more”可推测，之前丽莎对于自己超重的事实很是焦急，因此选B。</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12.</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。段落归纳题。第二段主要描述了超重给丽莎带来的种种烦恼，诸如买不到现成的衣服，在学校里需要特殊的椅子，走路没走多久就会累等，因此选A。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13.</a:t>
            </a:r>
            <a:r>
              <a:rPr lang="en-US" altLang="zh-CN" sz="2400" b="1" dirty="0">
                <a:solidFill>
                  <a:srgbClr val="FF0000"/>
                </a:solidFill>
                <a:latin typeface="微软雅黑" panose="020B0503020204020204" charset="-122"/>
                <a:ea typeface="微软雅黑" panose="020B0503020204020204" charset="-122"/>
                <a:sym typeface="+mn-ea"/>
              </a:rPr>
              <a:t>B</a:t>
            </a:r>
            <a:r>
              <a:rPr lang="en-US" altLang="zh-CN" sz="2400" dirty="0">
                <a:latin typeface="微软雅黑" panose="020B0503020204020204" charset="-122"/>
                <a:ea typeface="微软雅黑" panose="020B0503020204020204" charset="-122"/>
                <a:sym typeface="+mn-ea"/>
              </a:rPr>
              <a:t>。细节理解题。根据第三段第二句“People look at me and even make fun of me.”可知，有些人会取笑丽莎，因此选B。</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2968625"/>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sym typeface="+mn-ea"/>
              </a:rPr>
              <a:t>14.</a:t>
            </a:r>
            <a:r>
              <a:rPr lang="en-US" altLang="zh-CN" sz="2400" b="1" dirty="0">
                <a:solidFill>
                  <a:srgbClr val="FF0000"/>
                </a:solidFill>
                <a:latin typeface="微软雅黑" panose="020B0503020204020204" charset="-122"/>
                <a:ea typeface="微软雅黑" panose="020B0503020204020204" charset="-122"/>
                <a:sym typeface="+mn-ea"/>
              </a:rPr>
              <a:t>A</a:t>
            </a:r>
            <a:r>
              <a:rPr lang="en-US" altLang="zh-CN" sz="2400" dirty="0">
                <a:latin typeface="微软雅黑" panose="020B0503020204020204" charset="-122"/>
                <a:ea typeface="微软雅黑" panose="020B0503020204020204" charset="-122"/>
                <a:sym typeface="+mn-ea"/>
              </a:rPr>
              <a:t>。细节理解题。根据第四段“Someone advised Lisa to play the lead role of the proud Queen who was tall and overweight. Lisa agreed and practiced a lot…”可知，丽莎通过在学校戏剧中扮演主角的方式改变了自己，让事</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情变得不同，因此选A。</a:t>
            </a:r>
            <a:endParaRPr lang="en-US" altLang="zh-CN" sz="2400" dirty="0">
              <a:latin typeface="微软雅黑" panose="020B0503020204020204" charset="-122"/>
              <a:ea typeface="微软雅黑" panose="020B0503020204020204" charset="-122"/>
              <a:sym typeface="+mn-ea"/>
            </a:endParaRPr>
          </a:p>
          <a:p>
            <a:pPr>
              <a:lnSpc>
                <a:spcPct val="130000"/>
              </a:lnSpc>
            </a:pPr>
            <a:r>
              <a:rPr lang="en-US" altLang="zh-CN" sz="2400" dirty="0">
                <a:latin typeface="微软雅黑" panose="020B0503020204020204" charset="-122"/>
                <a:ea typeface="微软雅黑" panose="020B0503020204020204" charset="-122"/>
                <a:sym typeface="+mn-ea"/>
              </a:rPr>
              <a:t>15.</a:t>
            </a:r>
            <a:r>
              <a:rPr lang="en-US" altLang="zh-CN" sz="2400" b="1" dirty="0">
                <a:solidFill>
                  <a:srgbClr val="FF0000"/>
                </a:solidFill>
                <a:latin typeface="微软雅黑" panose="020B0503020204020204" charset="-122"/>
                <a:ea typeface="微软雅黑" panose="020B0503020204020204" charset="-122"/>
                <a:sym typeface="+mn-ea"/>
              </a:rPr>
              <a:t>C</a:t>
            </a:r>
            <a:r>
              <a:rPr lang="en-US" altLang="zh-CN" sz="2400" dirty="0">
                <a:latin typeface="微软雅黑" panose="020B0503020204020204" charset="-122"/>
                <a:ea typeface="微软雅黑" panose="020B0503020204020204" charset="-122"/>
                <a:sym typeface="+mn-ea"/>
              </a:rPr>
              <a:t>。主旨大意题。本文主要讲的是每个人都有自己的天赋和缺点，我们不应该通过外表来判断一个人，因此</a:t>
            </a:r>
            <a:endParaRPr lang="en-US" altLang="zh-CN" sz="2400" dirty="0">
              <a:latin typeface="微软雅黑" panose="020B0503020204020204" charset="-122"/>
              <a:ea typeface="微软雅黑" panose="020B0503020204020204" charset="-122"/>
              <a:sym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346575"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535680"/>
        </p:xfrm>
        <a:graphic>
          <a:graphicData uri="http://schemas.openxmlformats.org/drawingml/2006/table">
            <a:tbl>
              <a:tblPr firstRow="1" bandRow="1">
                <a:tableStyleId>{5C22544A-7EE6-4342-B048-85BDC9FD1C3A}</a:tableStyleId>
              </a:tblPr>
              <a:tblGrid>
                <a:gridCol w="2844165"/>
                <a:gridCol w="2844165"/>
                <a:gridCol w="2844165"/>
              </a:tblGrid>
              <a:tr h="38100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381000">
                <a:tc>
                  <a:txBody>
                    <a:bodyPr/>
                    <a:p>
                      <a:pPr>
                        <a:buNone/>
                      </a:pPr>
                      <a:r>
                        <a:rPr lang="en-US" altLang="zh-CN" sz="2800"/>
                        <a:t>stressed</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紧张的</a:t>
                      </a:r>
                      <a:endParaRPr lang="zh-CN" altLang="en-US" sz="2800"/>
                    </a:p>
                  </a:txBody>
                  <a:tcPr/>
                </a:tc>
              </a:tr>
              <a:tr h="518160">
                <a:tc>
                  <a:txBody>
                    <a:bodyPr/>
                    <a:p>
                      <a:pPr>
                        <a:buNone/>
                      </a:pPr>
                      <a:r>
                        <a:rPr lang="en-US" altLang="zh-CN" sz="2800"/>
                        <a:t>be interested in</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对……感兴趣</a:t>
                      </a:r>
                      <a:endParaRPr lang="zh-CN" altLang="en-US" sz="2800"/>
                    </a:p>
                  </a:txBody>
                  <a:tcPr/>
                </a:tc>
              </a:tr>
              <a:tr h="518160">
                <a:tc>
                  <a:txBody>
                    <a:bodyPr/>
                    <a:p>
                      <a:pPr>
                        <a:buNone/>
                      </a:pPr>
                      <a:r>
                        <a:rPr lang="en-US" altLang="zh-CN" sz="2800"/>
                        <a:t>be crazy about</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对……十分痴迷</a:t>
                      </a:r>
                      <a:endParaRPr lang="zh-CN" altLang="en-US" sz="2800"/>
                    </a:p>
                  </a:txBody>
                  <a:tcPr/>
                </a:tc>
              </a:tr>
              <a:tr h="518160">
                <a:tc>
                  <a:txBody>
                    <a:bodyPr/>
                    <a:p>
                      <a:pPr>
                        <a:buNone/>
                      </a:pPr>
                      <a:r>
                        <a:rPr lang="en-US" altLang="zh-CN" sz="2800"/>
                        <a:t>relax</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放松</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六</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custDataLst>
              <p:tags r:id="rId3"/>
            </p:custDataLst>
          </p:nvPr>
        </p:nvSpPr>
        <p:spPr>
          <a:xfrm>
            <a:off x="565150" y="1266825"/>
            <a:ext cx="9947275" cy="105029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本自测我学会了：</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graphicFrame>
        <p:nvGraphicFramePr>
          <p:cNvPr id="4" name="表格 3"/>
          <p:cNvGraphicFramePr/>
          <p:nvPr/>
        </p:nvGraphicFramePr>
        <p:xfrm>
          <a:off x="1828800" y="2133600"/>
          <a:ext cx="8532495" cy="3145155"/>
        </p:xfrm>
        <a:graphic>
          <a:graphicData uri="http://schemas.openxmlformats.org/drawingml/2006/table">
            <a:tbl>
              <a:tblPr firstRow="1" bandRow="1">
                <a:tableStyleId>{5C22544A-7EE6-4342-B048-85BDC9FD1C3A}</a:tableStyleId>
              </a:tblPr>
              <a:tblGrid>
                <a:gridCol w="2844165"/>
                <a:gridCol w="2844165"/>
                <a:gridCol w="2844165"/>
              </a:tblGrid>
              <a:tr h="518160">
                <a:tc>
                  <a:txBody>
                    <a:bodyPr/>
                    <a:p>
                      <a:pPr>
                        <a:buNone/>
                      </a:pPr>
                      <a:r>
                        <a:rPr lang="zh-CN" altLang="en-US" sz="2800"/>
                        <a:t>词汇</a:t>
                      </a:r>
                      <a:endParaRPr lang="zh-CN" altLang="en-US" sz="2800"/>
                    </a:p>
                  </a:txBody>
                  <a:tcPr/>
                </a:tc>
                <a:tc>
                  <a:txBody>
                    <a:bodyPr/>
                    <a:p>
                      <a:pPr>
                        <a:buNone/>
                      </a:pPr>
                      <a:r>
                        <a:rPr lang="zh-CN" altLang="en-US" sz="2800"/>
                        <a:t>词性</a:t>
                      </a:r>
                      <a:endParaRPr lang="zh-CN" altLang="en-US" sz="2800"/>
                    </a:p>
                  </a:txBody>
                  <a:tcPr/>
                </a:tc>
                <a:tc>
                  <a:txBody>
                    <a:bodyPr/>
                    <a:p>
                      <a:pPr>
                        <a:buNone/>
                      </a:pPr>
                      <a:r>
                        <a:rPr lang="zh-CN" altLang="en-US" sz="2800"/>
                        <a:t>中文词义</a:t>
                      </a:r>
                      <a:endParaRPr lang="zh-CN" altLang="en-US" sz="2800"/>
                    </a:p>
                  </a:txBody>
                  <a:tcPr/>
                </a:tc>
              </a:tr>
              <a:tr h="518160">
                <a:tc>
                  <a:txBody>
                    <a:bodyPr/>
                    <a:p>
                      <a:pPr>
                        <a:buNone/>
                      </a:pPr>
                      <a:r>
                        <a:rPr lang="en-US" altLang="zh-CN" sz="2800"/>
                        <a:t>overweight</a:t>
                      </a:r>
                      <a:endParaRPr lang="en-US" altLang="zh-CN" sz="2800"/>
                    </a:p>
                  </a:txBody>
                  <a:tcPr/>
                </a:tc>
                <a:tc>
                  <a:txBody>
                    <a:bodyPr/>
                    <a:p>
                      <a:pPr>
                        <a:buNone/>
                      </a:pPr>
                      <a:r>
                        <a:rPr lang="en-US" altLang="zh-CN" sz="2800"/>
                        <a:t>adj.</a:t>
                      </a:r>
                      <a:endParaRPr lang="en-US" altLang="zh-CN" sz="2800"/>
                    </a:p>
                  </a:txBody>
                  <a:tcPr/>
                </a:tc>
                <a:tc>
                  <a:txBody>
                    <a:bodyPr/>
                    <a:p>
                      <a:pPr>
                        <a:buNone/>
                      </a:pPr>
                      <a:r>
                        <a:rPr lang="zh-CN" altLang="en-US" sz="2800"/>
                        <a:t>超重的</a:t>
                      </a:r>
                      <a:endParaRPr lang="zh-CN" altLang="en-US" sz="2800"/>
                    </a:p>
                  </a:txBody>
                  <a:tcPr/>
                </a:tc>
              </a:tr>
              <a:tr h="518160">
                <a:tc>
                  <a:txBody>
                    <a:bodyPr/>
                    <a:p>
                      <a:pPr>
                        <a:buNone/>
                      </a:pPr>
                      <a:r>
                        <a:rPr lang="en-US" altLang="zh-CN" sz="2800"/>
                        <a:t>treat </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对待</a:t>
                      </a:r>
                      <a:endParaRPr lang="zh-CN" altLang="en-US" sz="2800"/>
                    </a:p>
                  </a:txBody>
                  <a:tcPr/>
                </a:tc>
              </a:tr>
              <a:tr h="554355">
                <a:tc>
                  <a:txBody>
                    <a:bodyPr/>
                    <a:p>
                      <a:pPr>
                        <a:buNone/>
                      </a:pPr>
                      <a:r>
                        <a:rPr lang="en-US" altLang="zh-CN" sz="2800"/>
                        <a:t>make fun of </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取笑</a:t>
                      </a:r>
                      <a:endParaRPr lang="zh-CN" altLang="en-US" sz="2800"/>
                    </a:p>
                  </a:txBody>
                  <a:tcPr/>
                </a:tc>
              </a:tr>
              <a:tr h="518160">
                <a:tc>
                  <a:txBody>
                    <a:bodyPr/>
                    <a:p>
                      <a:pPr>
                        <a:buNone/>
                      </a:pPr>
                      <a:r>
                        <a:rPr lang="en-US" altLang="zh-CN" sz="2800"/>
                        <a:t>prepare</a:t>
                      </a:r>
                      <a:endParaRPr lang="en-US" altLang="zh-CN" sz="2800"/>
                    </a:p>
                  </a:txBody>
                  <a:tcPr/>
                </a:tc>
                <a:tc>
                  <a:txBody>
                    <a:bodyPr/>
                    <a:p>
                      <a:pPr>
                        <a:buNone/>
                      </a:pPr>
                      <a:r>
                        <a:rPr lang="en-US" altLang="zh-CN" sz="2800"/>
                        <a:t>v.</a:t>
                      </a:r>
                      <a:endParaRPr lang="en-US" altLang="zh-CN" sz="2800"/>
                    </a:p>
                  </a:txBody>
                  <a:tcPr/>
                </a:tc>
                <a:tc>
                  <a:txBody>
                    <a:bodyPr/>
                    <a:p>
                      <a:pPr>
                        <a:buNone/>
                      </a:pPr>
                      <a:r>
                        <a:rPr lang="zh-CN" altLang="en-US" sz="2800"/>
                        <a:t>准备</a:t>
                      </a:r>
                      <a:endParaRPr lang="zh-CN" altLang="en-US" sz="2800"/>
                    </a:p>
                  </a:txBody>
                  <a:tcPr/>
                </a:tc>
              </a:tr>
              <a:tr h="518160">
                <a:tc>
                  <a:txBody>
                    <a:bodyPr/>
                    <a:p>
                      <a:pPr>
                        <a:buNone/>
                      </a:pPr>
                      <a:r>
                        <a:rPr lang="en-US" altLang="zh-CN" sz="2800"/>
                        <a:t>worry about</a:t>
                      </a:r>
                      <a:endParaRPr lang="en-US" altLang="zh-CN" sz="2800"/>
                    </a:p>
                  </a:txBody>
                  <a:tcPr/>
                </a:tc>
                <a:tc>
                  <a:txBody>
                    <a:bodyPr/>
                    <a:p>
                      <a:pPr>
                        <a:buNone/>
                      </a:pPr>
                      <a:r>
                        <a:rPr lang="en-US" altLang="zh-CN" sz="2800"/>
                        <a:t>phrase</a:t>
                      </a:r>
                      <a:endParaRPr lang="en-US" altLang="zh-CN" sz="2800"/>
                    </a:p>
                  </a:txBody>
                  <a:tcPr/>
                </a:tc>
                <a:tc>
                  <a:txBody>
                    <a:bodyPr/>
                    <a:p>
                      <a:pPr>
                        <a:buNone/>
                      </a:pPr>
                      <a:r>
                        <a:rPr lang="zh-CN" altLang="en-US" sz="2800"/>
                        <a:t>担心</a:t>
                      </a:r>
                      <a:endParaRPr lang="zh-CN" altLang="en-US" sz="280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5367020"/>
          </a:xfrm>
          <a:prstGeom prst="rect">
            <a:avLst/>
          </a:prstGeom>
          <a:noFill/>
        </p:spPr>
        <p:txBody>
          <a:bodyPr wrap="square" rtlCol="0">
            <a:spAutoFit/>
          </a:bodyPr>
          <a:p>
            <a:pPr>
              <a:lnSpc>
                <a:spcPct val="130000"/>
              </a:lnSpc>
            </a:pPr>
            <a:r>
              <a:rPr lang="en-US" altLang="zh-CN" sz="2400" dirty="0">
                <a:latin typeface="微软雅黑" panose="020B0503020204020204" charset="-122"/>
                <a:ea typeface="微软雅黑" panose="020B0503020204020204" charset="-122"/>
              </a:rPr>
              <a:t>阅读下列材料，从每题所给的四个选项中选出一个最佳答案。</a:t>
            </a:r>
            <a:endParaRPr lang="en-US" altLang="zh-CN" sz="2400" dirty="0">
              <a:latin typeface="微软雅黑" panose="020B0503020204020204" charset="-122"/>
              <a:ea typeface="微软雅黑" panose="020B0503020204020204" charset="-122"/>
            </a:endParaRPr>
          </a:p>
          <a:p>
            <a:pPr algn="ctr">
              <a:lnSpc>
                <a:spcPct val="130000"/>
              </a:lnSpc>
            </a:pPr>
            <a:r>
              <a:rPr lang="en-US" altLang="zh-CN" sz="2400" b="1" dirty="0">
                <a:latin typeface="微软雅黑" panose="020B0503020204020204" charset="-122"/>
                <a:ea typeface="微软雅黑" panose="020B0503020204020204" charset="-122"/>
              </a:rPr>
              <a:t>Passage B</a:t>
            </a:r>
            <a:endParaRPr lang="en-US" altLang="zh-CN" sz="2400" b="1"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Yesterday my son and I went to the grocery store (杂货店). In front of us in line was a little girl with her mother. The little girl was asking her mother for a box of Smarties [聪明豆 (一种巧克力)]. The polite way she was asking almost broke the mother’s heart. “I’m sorry, honey, but we have no money to buy it.”</a:t>
            </a:r>
            <a:endParaRPr lang="en-US" altLang="zh-CN" sz="2400" dirty="0">
              <a:latin typeface="微软雅黑" panose="020B0503020204020204" charset="-122"/>
              <a:ea typeface="微软雅黑" panose="020B0503020204020204" charset="-122"/>
            </a:endParaRPr>
          </a:p>
          <a:p>
            <a:pPr indent="457200">
              <a:lnSpc>
                <a:spcPct val="130000"/>
              </a:lnSpc>
            </a:pPr>
            <a:r>
              <a:rPr lang="en-US" altLang="zh-CN" sz="2400" dirty="0">
                <a:latin typeface="微软雅黑" panose="020B0503020204020204" charset="-122"/>
                <a:ea typeface="微软雅黑" panose="020B0503020204020204" charset="-122"/>
              </a:rPr>
              <a:t>My son was watching the conversation. He had been sweeping leaves in our garden to raise some money to buy a bike. As he watched the mother and daughter leave the store, he ran to the candy counter and bought a box of Smarties with his money. He turned to look at me and I just nodded (点头). </a:t>
            </a: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userDrawn="1">
            <p:custDataLst>
              <p:tags r:id="rId1"/>
            </p:custDataLst>
          </p:nvPr>
        </p:nvSpPr>
        <p:spPr>
          <a:xfrm>
            <a:off x="565150" y="30480"/>
            <a:ext cx="2872740" cy="553085"/>
          </a:xfrm>
          <a:prstGeom prst="rect">
            <a:avLst/>
          </a:prstGeom>
          <a:noFill/>
        </p:spPr>
        <p:txBody>
          <a:bodyPr wrap="square" rtlCol="0">
            <a:spAutoFit/>
          </a:bodyPr>
          <a:p>
            <a:pPr algn="dist"/>
            <a:r>
              <a:rPr lang="zh-CN" altLang="en-US" sz="3000" b="1">
                <a:solidFill>
                  <a:schemeClr val="bg1"/>
                </a:solidFill>
                <a:uFillTx/>
              </a:rPr>
              <a:t>三、综合训练</a:t>
            </a:r>
            <a:endParaRPr lang="zh-CN" altLang="en-US" sz="3000" b="1">
              <a:solidFill>
                <a:schemeClr val="bg1"/>
              </a:solidFill>
              <a:uFillTx/>
            </a:endParaRPr>
          </a:p>
        </p:txBody>
      </p:sp>
      <p:sp>
        <p:nvSpPr>
          <p:cNvPr id="12" name="文本框 11"/>
          <p:cNvSpPr txBox="1"/>
          <p:nvPr>
            <p:custDataLst>
              <p:tags r:id="rId2"/>
            </p:custDataLst>
          </p:nvPr>
        </p:nvSpPr>
        <p:spPr>
          <a:xfrm>
            <a:off x="4210050" y="683260"/>
            <a:ext cx="2385060" cy="583565"/>
          </a:xfrm>
          <a:prstGeom prst="rect">
            <a:avLst/>
          </a:prstGeom>
          <a:noFill/>
        </p:spPr>
        <p:txBody>
          <a:bodyPr wrap="square" rtlCol="0">
            <a:spAutoFit/>
          </a:bodyPr>
          <a:p>
            <a:pPr marL="360045" indent="-457200" fontAlgn="auto"/>
            <a:r>
              <a:rPr sz="3200" b="1" dirty="0">
                <a:solidFill>
                  <a:srgbClr val="002060"/>
                </a:solidFill>
                <a:latin typeface="微软雅黑" panose="020B0503020204020204" charset="-122"/>
                <a:ea typeface="微软雅黑" panose="020B0503020204020204" charset="-122"/>
                <a:cs typeface="微软雅黑" panose="020B0503020204020204" charset="-122"/>
              </a:rPr>
              <a:t>训练题（</a:t>
            </a:r>
            <a:r>
              <a:rPr lang="zh-CN" sz="3200" b="1" dirty="0">
                <a:solidFill>
                  <a:srgbClr val="002060"/>
                </a:solidFill>
                <a:latin typeface="微软雅黑" panose="020B0503020204020204" charset="-122"/>
                <a:ea typeface="微软雅黑" panose="020B0503020204020204" charset="-122"/>
                <a:cs typeface="微软雅黑" panose="020B0503020204020204" charset="-122"/>
              </a:rPr>
              <a:t>四</a:t>
            </a:r>
            <a:r>
              <a:rPr sz="3200" b="1" dirty="0">
                <a:solidFill>
                  <a:srgbClr val="002060"/>
                </a:solidFill>
                <a:latin typeface="微软雅黑" panose="020B0503020204020204" charset="-122"/>
                <a:ea typeface="微软雅黑" panose="020B0503020204020204" charset="-122"/>
                <a:cs typeface="微软雅黑" panose="020B0503020204020204" charset="-122"/>
              </a:rPr>
              <a:t>）</a:t>
            </a:r>
            <a:endParaRPr sz="3200" b="1" dirty="0">
              <a:solidFill>
                <a:srgbClr val="002060"/>
              </a:solidFill>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custDataLst>
              <p:tags r:id="rId3"/>
            </p:custDataLst>
          </p:nvPr>
        </p:nvSpPr>
        <p:spPr>
          <a:xfrm>
            <a:off x="194945" y="1490980"/>
            <a:ext cx="11752580" cy="4887595"/>
          </a:xfrm>
          <a:prstGeom prst="rect">
            <a:avLst/>
          </a:prstGeom>
          <a:noFill/>
        </p:spPr>
        <p:txBody>
          <a:bodyPr wrap="square" rtlCol="0">
            <a:spAutoFit/>
          </a:bodyPr>
          <a:p>
            <a:pPr indent="457200">
              <a:lnSpc>
                <a:spcPct val="130000"/>
              </a:lnSpc>
            </a:pPr>
            <a:r>
              <a:rPr lang="en-US" altLang="zh-CN" sz="2400" dirty="0">
                <a:latin typeface="微软雅黑" panose="020B0503020204020204" charset="-122"/>
                <a:ea typeface="微软雅黑" panose="020B0503020204020204" charset="-122"/>
                <a:sym typeface="+mn-ea"/>
              </a:rPr>
              <a:t>He ran out after the little girl and her mother, and he gave them the box. He came back and told me what he told them, “Every kid should have a pack of Smarties because they can make you smart.”</a:t>
            </a:r>
            <a:endParaRPr lang="en-US" altLang="zh-CN" sz="2400" dirty="0">
              <a:latin typeface="微软雅黑" panose="020B0503020204020204" charset="-122"/>
              <a:ea typeface="微软雅黑" panose="020B0503020204020204" charset="-122"/>
              <a:sym typeface="+mn-ea"/>
            </a:endParaRPr>
          </a:p>
          <a:p>
            <a:pPr indent="457200">
              <a:lnSpc>
                <a:spcPct val="130000"/>
              </a:lnSpc>
            </a:pPr>
            <a:r>
              <a:rPr lang="en-US" altLang="zh-CN" sz="2400" dirty="0">
                <a:latin typeface="微软雅黑" panose="020B0503020204020204" charset="-122"/>
                <a:ea typeface="微软雅黑" panose="020B0503020204020204" charset="-122"/>
              </a:rPr>
              <a:t>I was so excited that I bought a pack of Smarties for my son. I told him that I was proud of him and his act of </a:t>
            </a:r>
            <a:r>
              <a:rPr lang="en-US" altLang="zh-CN" sz="2400" u="sng" dirty="0">
                <a:latin typeface="微软雅黑" panose="020B0503020204020204" charset="-122"/>
                <a:ea typeface="微软雅黑" panose="020B0503020204020204" charset="-122"/>
              </a:rPr>
              <a:t>generosity </a:t>
            </a:r>
            <a:r>
              <a:rPr lang="en-US" altLang="zh-CN" sz="2400" dirty="0">
                <a:latin typeface="微软雅黑" panose="020B0503020204020204" charset="-122"/>
                <a:ea typeface="微软雅黑" panose="020B0503020204020204" charset="-122"/>
              </a:rPr>
              <a:t>because he gave his own Smarties to others. He said, “But you do nice things for people and you never expect to get anything for it.” I explained, “When you do something nice for someone, you shouldn’t expect to get anything, but when you do get something you should be very thankful. I am so proud of what you did today, my son!”</a:t>
            </a:r>
            <a:endParaRPr lang="en-US" altLang="zh-CN" sz="2400" dirty="0">
              <a:latin typeface="微软雅黑" panose="020B0503020204020204" charset="-122"/>
              <a:ea typeface="微软雅黑" panose="020B0503020204020204" charset="-122"/>
            </a:endParaRPr>
          </a:p>
          <a:p>
            <a:pPr>
              <a:lnSpc>
                <a:spcPct val="130000"/>
              </a:lnSpc>
            </a:pPr>
            <a:endParaRPr lang="en-US" altLang="zh-CN" sz="2400" dirty="0">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commondata" val="eyJoZGlkIjoiOTZhODQ0MzExYTJkODJhZmUzYjhiZjJlMzExMzg5NzMifQ=="/>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27707</Words>
  <Application>WPS 演示</Application>
  <PresentationFormat>宽屏</PresentationFormat>
  <Paragraphs>1012</Paragraphs>
  <Slides>70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70</vt:i4>
      </vt:variant>
    </vt:vector>
  </HeadingPairs>
  <TitlesOfParts>
    <vt:vector size="80" baseType="lpstr">
      <vt:lpstr>Arial</vt:lpstr>
      <vt:lpstr>宋体</vt:lpstr>
      <vt:lpstr>Wingdings</vt:lpstr>
      <vt:lpstr>微软雅黑 Light</vt:lpstr>
      <vt:lpstr>黑体</vt:lpstr>
      <vt:lpstr>Times New Roman</vt:lpstr>
      <vt:lpstr>微软雅黑</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译途一心-Vera审校</cp:lastModifiedBy>
  <cp:revision>58</cp:revision>
  <dcterms:created xsi:type="dcterms:W3CDTF">2023-08-09T12:44:00Z</dcterms:created>
  <dcterms:modified xsi:type="dcterms:W3CDTF">2024-08-30T03:47:58Z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2052-12.1.0.16929</vt:lpwstr>
  </property>
</Properties>
</file>