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256" r:id="rId2"/>
    <p:sldId id="259" r:id="rId3"/>
    <p:sldId id="258" r:id="rId4"/>
    <p:sldId id="482" r:id="rId5"/>
    <p:sldId id="283" r:id="rId6"/>
    <p:sldId id="486" r:id="rId7"/>
    <p:sldId id="285" r:id="rId8"/>
    <p:sldId id="710" r:id="rId9"/>
    <p:sldId id="711" r:id="rId10"/>
    <p:sldId id="712" r:id="rId11"/>
    <p:sldId id="820" r:id="rId12"/>
    <p:sldId id="713" r:id="rId13"/>
    <p:sldId id="286" r:id="rId14"/>
    <p:sldId id="600" r:id="rId15"/>
    <p:sldId id="714" r:id="rId16"/>
    <p:sldId id="715" r:id="rId17"/>
    <p:sldId id="716" r:id="rId18"/>
    <p:sldId id="493" r:id="rId19"/>
    <p:sldId id="494" r:id="rId20"/>
    <p:sldId id="611" r:id="rId21"/>
    <p:sldId id="495" r:id="rId22"/>
    <p:sldId id="496" r:id="rId23"/>
    <p:sldId id="604" r:id="rId24"/>
    <p:sldId id="605" r:id="rId25"/>
    <p:sldId id="606" r:id="rId26"/>
    <p:sldId id="607" r:id="rId27"/>
    <p:sldId id="608" r:id="rId28"/>
    <p:sldId id="609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630" r:id="rId48"/>
    <p:sldId id="631" r:id="rId49"/>
    <p:sldId id="632" r:id="rId50"/>
    <p:sldId id="633" r:id="rId51"/>
    <p:sldId id="634" r:id="rId52"/>
    <p:sldId id="635" r:id="rId53"/>
    <p:sldId id="636" r:id="rId54"/>
    <p:sldId id="637" r:id="rId55"/>
    <p:sldId id="638" r:id="rId56"/>
    <p:sldId id="639" r:id="rId57"/>
    <p:sldId id="640" r:id="rId58"/>
    <p:sldId id="641" r:id="rId59"/>
    <p:sldId id="642" r:id="rId60"/>
    <p:sldId id="643" r:id="rId61"/>
    <p:sldId id="644" r:id="rId62"/>
    <p:sldId id="645" r:id="rId63"/>
    <p:sldId id="646" r:id="rId64"/>
    <p:sldId id="647" r:id="rId65"/>
    <p:sldId id="648" r:id="rId66"/>
    <p:sldId id="649" r:id="rId67"/>
    <p:sldId id="650" r:id="rId68"/>
    <p:sldId id="651" r:id="rId69"/>
    <p:sldId id="822" r:id="rId70"/>
    <p:sldId id="652" r:id="rId71"/>
    <p:sldId id="653" r:id="rId72"/>
    <p:sldId id="654" r:id="rId73"/>
    <p:sldId id="655" r:id="rId74"/>
    <p:sldId id="656" r:id="rId75"/>
    <p:sldId id="657" r:id="rId76"/>
    <p:sldId id="658" r:id="rId77"/>
    <p:sldId id="659" r:id="rId78"/>
    <p:sldId id="660" r:id="rId79"/>
    <p:sldId id="661" r:id="rId80"/>
    <p:sldId id="662" r:id="rId81"/>
    <p:sldId id="663" r:id="rId82"/>
    <p:sldId id="664" r:id="rId83"/>
    <p:sldId id="665" r:id="rId84"/>
    <p:sldId id="666" r:id="rId85"/>
    <p:sldId id="667" r:id="rId86"/>
    <p:sldId id="668" r:id="rId87"/>
    <p:sldId id="669" r:id="rId88"/>
    <p:sldId id="670" r:id="rId89"/>
    <p:sldId id="671" r:id="rId90"/>
    <p:sldId id="672" r:id="rId91"/>
    <p:sldId id="673" r:id="rId92"/>
    <p:sldId id="674" r:id="rId93"/>
    <p:sldId id="675" r:id="rId94"/>
    <p:sldId id="676" r:id="rId95"/>
    <p:sldId id="677" r:id="rId96"/>
    <p:sldId id="678" r:id="rId97"/>
    <p:sldId id="679" r:id="rId98"/>
    <p:sldId id="680" r:id="rId99"/>
    <p:sldId id="681" r:id="rId100"/>
    <p:sldId id="682" r:id="rId101"/>
    <p:sldId id="683" r:id="rId102"/>
    <p:sldId id="684" r:id="rId103"/>
    <p:sldId id="685" r:id="rId104"/>
    <p:sldId id="686" r:id="rId105"/>
    <p:sldId id="687" r:id="rId106"/>
    <p:sldId id="688" r:id="rId107"/>
    <p:sldId id="689" r:id="rId108"/>
    <p:sldId id="690" r:id="rId109"/>
    <p:sldId id="691" r:id="rId110"/>
    <p:sldId id="692" r:id="rId111"/>
    <p:sldId id="693" r:id="rId112"/>
    <p:sldId id="694" r:id="rId113"/>
    <p:sldId id="695" r:id="rId114"/>
    <p:sldId id="696" r:id="rId115"/>
    <p:sldId id="697" r:id="rId116"/>
    <p:sldId id="698" r:id="rId117"/>
    <p:sldId id="699" r:id="rId118"/>
    <p:sldId id="700" r:id="rId119"/>
    <p:sldId id="701" r:id="rId120"/>
  </p:sldIdLst>
  <p:sldSz cx="12192000" cy="6858000"/>
  <p:notesSz cx="6858000" cy="9144000"/>
  <p:custDataLst>
    <p:tags r:id="rId1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  <a:srgbClr val="632F08"/>
    <a:srgbClr val="FFF9E5"/>
    <a:srgbClr val="43A1D8"/>
    <a:srgbClr val="F1F9EC"/>
    <a:srgbClr val="185675"/>
    <a:srgbClr val="FEF1F3"/>
    <a:srgbClr val="F1E5F2"/>
    <a:srgbClr val="5D2E5F"/>
    <a:srgbClr val="743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gs" Target="tags/tag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" Target="../slides/slide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" Target="../slides/slide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46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2"/>
            </p:custDataLst>
          </p:nvPr>
        </p:nvSpPr>
        <p:spPr>
          <a:xfrm rot="5400000">
            <a:off x="11057890" y="106680"/>
            <a:ext cx="1038860" cy="828675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3"/>
            </p:custDataLst>
          </p:nvPr>
        </p:nvSpPr>
        <p:spPr>
          <a:xfrm>
            <a:off x="11096861" y="18613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‹#›</a:t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</a:p>
        </p:txBody>
      </p:sp>
      <p:sp>
        <p:nvSpPr>
          <p:cNvPr id="5" name="圆角矩形 4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46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2"/>
            </p:custDataLst>
          </p:nvPr>
        </p:nvSpPr>
        <p:spPr>
          <a:xfrm rot="5400000">
            <a:off x="11057890" y="106680"/>
            <a:ext cx="1038860" cy="828675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3"/>
            </p:custDataLst>
          </p:nvPr>
        </p:nvSpPr>
        <p:spPr>
          <a:xfrm>
            <a:off x="11096861" y="18613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‹#›</a:t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</a:p>
        </p:txBody>
      </p:sp>
      <p:sp>
        <p:nvSpPr>
          <p:cNvPr id="6" name="圆角矩形 5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2"/>
            </p:custDataLst>
          </p:nvPr>
        </p:nvSpPr>
        <p:spPr>
          <a:xfrm rot="5400000">
            <a:off x="11359515" y="28575"/>
            <a:ext cx="659765" cy="608330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3"/>
            </p:custDataLst>
          </p:nvPr>
        </p:nvSpPr>
        <p:spPr>
          <a:xfrm>
            <a:off x="11242276" y="325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‹#›</a:t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3473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 userDrawn="1">
            <p:custDataLst>
              <p:tags r:id="rId2"/>
            </p:custDataLst>
          </p:nvPr>
        </p:nvSpPr>
        <p:spPr>
          <a:xfrm rot="5400000">
            <a:off x="11359515" y="28575"/>
            <a:ext cx="659765" cy="608330"/>
          </a:xfrm>
          <a:prstGeom prst="homePlate">
            <a:avLst/>
          </a:prstGeom>
          <a:solidFill>
            <a:srgbClr val="632F0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 userDrawn="1">
            <p:custDataLst>
              <p:tags r:id="rId3"/>
            </p:custDataLst>
          </p:nvPr>
        </p:nvSpPr>
        <p:spPr>
          <a:xfrm>
            <a:off x="11242276" y="3255"/>
            <a:ext cx="895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‹#›</a:t>
            </a:fld>
            <a:r>
              <a:rPr lang="zh-CN" altLang="en-US" sz="1800" b="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9.xml"/><Relationship Id="rId4" Type="http://schemas.openxmlformats.org/officeDocument/2006/relationships/tags" Target="../tags/tag50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14.xml"/><Relationship Id="rId4" Type="http://schemas.openxmlformats.org/officeDocument/2006/relationships/tags" Target="../tags/tag5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19.xml"/><Relationship Id="rId4" Type="http://schemas.openxmlformats.org/officeDocument/2006/relationships/tags" Target="../tags/tag5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24.xml"/><Relationship Id="rId4" Type="http://schemas.openxmlformats.org/officeDocument/2006/relationships/tags" Target="../tags/tag52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29.xml"/><Relationship Id="rId4" Type="http://schemas.openxmlformats.org/officeDocument/2006/relationships/tags" Target="../tags/tag52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4.xml"/><Relationship Id="rId4" Type="http://schemas.openxmlformats.org/officeDocument/2006/relationships/tags" Target="../tags/tag53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9.xml"/><Relationship Id="rId4" Type="http://schemas.openxmlformats.org/officeDocument/2006/relationships/tags" Target="../tags/tag53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49.xml"/><Relationship Id="rId4" Type="http://schemas.openxmlformats.org/officeDocument/2006/relationships/tags" Target="../tags/tag54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54.xml"/><Relationship Id="rId4" Type="http://schemas.openxmlformats.org/officeDocument/2006/relationships/tags" Target="../tags/tag55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59.xml"/><Relationship Id="rId4" Type="http://schemas.openxmlformats.org/officeDocument/2006/relationships/tags" Target="../tags/tag55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64.xml"/><Relationship Id="rId4" Type="http://schemas.openxmlformats.org/officeDocument/2006/relationships/tags" Target="../tags/tag56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572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4.xml"/><Relationship Id="rId4" Type="http://schemas.openxmlformats.org/officeDocument/2006/relationships/tags" Target="../tags/tag57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9.xml"/><Relationship Id="rId4" Type="http://schemas.openxmlformats.org/officeDocument/2006/relationships/tags" Target="../tags/tag57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582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84.xml"/><Relationship Id="rId4" Type="http://schemas.openxmlformats.org/officeDocument/2006/relationships/tags" Target="../tags/tag58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587.xml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89.xml"/><Relationship Id="rId4" Type="http://schemas.openxmlformats.org/officeDocument/2006/relationships/tags" Target="../tags/tag58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94.xml"/><Relationship Id="rId4" Type="http://schemas.openxmlformats.org/officeDocument/2006/relationships/tags" Target="../tags/tag5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slide" Target="slide19.xml"/><Relationship Id="rId26" Type="http://schemas.openxmlformats.org/officeDocument/2006/relationships/slide" Target="slide100.xml"/><Relationship Id="rId3" Type="http://schemas.openxmlformats.org/officeDocument/2006/relationships/tags" Target="../tags/tag77.xml"/><Relationship Id="rId21" Type="http://schemas.openxmlformats.org/officeDocument/2006/relationships/slide" Target="slide49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slide" Target="slide3.xml"/><Relationship Id="rId25" Type="http://schemas.openxmlformats.org/officeDocument/2006/relationships/slide" Target="slide90.xml"/><Relationship Id="rId2" Type="http://schemas.openxmlformats.org/officeDocument/2006/relationships/tags" Target="../tags/tag76.xml"/><Relationship Id="rId16" Type="http://schemas.openxmlformats.org/officeDocument/2006/relationships/image" Target="../media/image3.png"/><Relationship Id="rId20" Type="http://schemas.openxmlformats.org/officeDocument/2006/relationships/slide" Target="slide39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slide" Target="slide80.xml"/><Relationship Id="rId5" Type="http://schemas.openxmlformats.org/officeDocument/2006/relationships/tags" Target="../tags/tag79.xml"/><Relationship Id="rId15" Type="http://schemas.openxmlformats.org/officeDocument/2006/relationships/slideLayout" Target="../slideLayouts/slideLayout1.xml"/><Relationship Id="rId23" Type="http://schemas.openxmlformats.org/officeDocument/2006/relationships/slide" Target="slide70.xml"/><Relationship Id="rId10" Type="http://schemas.openxmlformats.org/officeDocument/2006/relationships/tags" Target="../tags/tag84.xml"/><Relationship Id="rId19" Type="http://schemas.openxmlformats.org/officeDocument/2006/relationships/slide" Target="slide29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slide" Target="slide59.xml"/><Relationship Id="rId27" Type="http://schemas.openxmlformats.org/officeDocument/2006/relationships/slide" Target="slide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" Target="slide18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slide" Target="slide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" Target="slide4.xml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" Target="slide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4.xml"/><Relationship Id="rId4" Type="http://schemas.openxmlformats.org/officeDocument/2006/relationships/tags" Target="../tags/tag2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4.xml"/><Relationship Id="rId4" Type="http://schemas.openxmlformats.org/officeDocument/2006/relationships/tags" Target="../tags/tag2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" Target="slide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9.xml"/><Relationship Id="rId4" Type="http://schemas.openxmlformats.org/officeDocument/2006/relationships/tags" Target="../tags/tag3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4.xml"/><Relationship Id="rId4" Type="http://schemas.openxmlformats.org/officeDocument/2006/relationships/tags" Target="../tags/tag3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9.xml"/><Relationship Id="rId4" Type="http://schemas.openxmlformats.org/officeDocument/2006/relationships/tags" Target="../tags/tag3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4.xml"/><Relationship Id="rId4" Type="http://schemas.openxmlformats.org/officeDocument/2006/relationships/tags" Target="../tags/tag35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4.xml"/><Relationship Id="rId4" Type="http://schemas.openxmlformats.org/officeDocument/2006/relationships/tags" Target="../tags/tag38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9.xml"/><Relationship Id="rId4" Type="http://schemas.openxmlformats.org/officeDocument/2006/relationships/tags" Target="../tags/tag38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4.xml"/><Relationship Id="rId4" Type="http://schemas.openxmlformats.org/officeDocument/2006/relationships/tags" Target="../tags/tag40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9.xml"/><Relationship Id="rId4" Type="http://schemas.openxmlformats.org/officeDocument/2006/relationships/tags" Target="../tags/tag40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14.xml"/><Relationship Id="rId4" Type="http://schemas.openxmlformats.org/officeDocument/2006/relationships/tags" Target="../tags/tag4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34.xml"/><Relationship Id="rId4" Type="http://schemas.openxmlformats.org/officeDocument/2006/relationships/tags" Target="../tags/tag43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39.xml"/><Relationship Id="rId4" Type="http://schemas.openxmlformats.org/officeDocument/2006/relationships/tags" Target="../tags/tag43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49.xml"/><Relationship Id="rId4" Type="http://schemas.openxmlformats.org/officeDocument/2006/relationships/tags" Target="../tags/tag44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9.xml"/><Relationship Id="rId4" Type="http://schemas.openxmlformats.org/officeDocument/2006/relationships/tags" Target="../tags/tag45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4.xml"/><Relationship Id="rId4" Type="http://schemas.openxmlformats.org/officeDocument/2006/relationships/tags" Target="../tags/tag46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9.xml"/><Relationship Id="rId4" Type="http://schemas.openxmlformats.org/officeDocument/2006/relationships/tags" Target="../tags/tag46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74.xml"/><Relationship Id="rId4" Type="http://schemas.openxmlformats.org/officeDocument/2006/relationships/tags" Target="../tags/tag47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4.xml"/><Relationship Id="rId4" Type="http://schemas.openxmlformats.org/officeDocument/2006/relationships/tags" Target="../tags/tag48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94.xml"/><Relationship Id="rId4" Type="http://schemas.openxmlformats.org/officeDocument/2006/relationships/tags" Target="../tags/tag4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23670"/>
            <a:ext cx="12191365" cy="4016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259695" y="5439410"/>
            <a:ext cx="1931670" cy="14179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22" h="2233">
                <a:moveTo>
                  <a:pt x="3022" y="2233"/>
                </a:moveTo>
                <a:lnTo>
                  <a:pt x="1245" y="2233"/>
                </a:lnTo>
                <a:lnTo>
                  <a:pt x="0" y="0"/>
                </a:lnTo>
                <a:lnTo>
                  <a:pt x="3022" y="0"/>
                </a:lnTo>
                <a:lnTo>
                  <a:pt x="3022" y="22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rcRect l="8246"/>
          <a:stretch>
            <a:fillRect/>
          </a:stretch>
        </p:blipFill>
        <p:spPr>
          <a:xfrm>
            <a:off x="7523480" y="1423035"/>
            <a:ext cx="4668520" cy="40163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34" h="6325">
                <a:moveTo>
                  <a:pt x="1457" y="0"/>
                </a:moveTo>
                <a:lnTo>
                  <a:pt x="7234" y="0"/>
                </a:lnTo>
                <a:lnTo>
                  <a:pt x="7234" y="6325"/>
                </a:lnTo>
                <a:lnTo>
                  <a:pt x="0" y="6325"/>
                </a:lnTo>
                <a:lnTo>
                  <a:pt x="1457" y="0"/>
                </a:lnTo>
                <a:close/>
              </a:path>
            </a:pathLst>
          </a:custGeom>
        </p:spPr>
      </p:pic>
      <p:grpSp>
        <p:nvGrpSpPr>
          <p:cNvPr id="46" name="组合 45"/>
          <p:cNvGrpSpPr/>
          <p:nvPr/>
        </p:nvGrpSpPr>
        <p:grpSpPr>
          <a:xfrm>
            <a:off x="7202805" y="443230"/>
            <a:ext cx="1995805" cy="6550025"/>
            <a:chOff x="11343" y="738"/>
            <a:chExt cx="3143" cy="10315"/>
          </a:xfrm>
        </p:grpSpPr>
        <p:sp>
          <p:nvSpPr>
            <p:cNvPr id="10" name="流程图: 摘录 9"/>
            <p:cNvSpPr/>
            <p:nvPr/>
          </p:nvSpPr>
          <p:spPr>
            <a:xfrm>
              <a:off x="12962" y="945"/>
              <a:ext cx="1524" cy="1415"/>
            </a:xfrm>
            <a:prstGeom prst="flowChartExtract">
              <a:avLst/>
            </a:prstGeom>
            <a:solidFill>
              <a:srgbClr val="632F0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 flipV="1">
              <a:off x="11343" y="2253"/>
              <a:ext cx="1509" cy="655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" name="任意多边形 3"/>
            <p:cNvSpPr/>
            <p:nvPr/>
          </p:nvSpPr>
          <p:spPr>
            <a:xfrm rot="720000">
              <a:off x="11954" y="738"/>
              <a:ext cx="709" cy="10315"/>
            </a:xfrm>
            <a:custGeom>
              <a:avLst/>
              <a:gdLst>
                <a:gd name="adj" fmla="val 25000"/>
                <a:gd name="maxAdj" fmla="*/ 100000 w ss"/>
                <a:gd name="a" fmla="pin 0 adj maxAdj"/>
                <a:gd name="x1" fmla="*/ ss a 200000"/>
                <a:gd name="x2" fmla="*/ ss a 100000"/>
                <a:gd name="x6" fmla="+- r 0 x1"/>
                <a:gd name="x5" fmla="+- r 0 x2"/>
                <a:gd name="x3" fmla="*/ x5 1 2"/>
                <a:gd name="x4" fmla="+- r 0 x3"/>
                <a:gd name="il" fmla="*/ wd2 a maxAdj"/>
                <a:gd name="q1" fmla="*/ 5 a maxAdj"/>
                <a:gd name="q2" fmla="+/ 1 q1 12"/>
                <a:gd name="il-1" fmla="*/ q2 w 1"/>
                <a:gd name="it" fmla="*/ q2 h 1"/>
                <a:gd name="ir" fmla="+- r 0 il-1"/>
                <a:gd name="ib" fmla="+- b 0 it"/>
                <a:gd name="q3" fmla="*/ h hc x2"/>
                <a:gd name="y1" fmla="pin 0 q3 h"/>
                <a:gd name="y2" fmla="+- b 0 y1"/>
              </a:gdLst>
              <a:ahLst/>
              <a:cxnLst>
                <a:cxn ang="3">
                  <a:pos x="hc" y="y2"/>
                </a:cxn>
                <a:cxn ang="3">
                  <a:pos x="x4" y="t"/>
                </a:cxn>
                <a:cxn ang="0">
                  <a:pos x="x6" y="vc"/>
                </a:cxn>
                <a:cxn ang="cd4">
                  <a:pos x="x3" y="b"/>
                </a:cxn>
                <a:cxn ang="cd4">
                  <a:pos x="hc" y="y1"/>
                </a:cxn>
                <a:cxn ang="cd2">
                  <a:pos x="x1" y="vc"/>
                </a:cxn>
              </a:cxnLst>
              <a:rect l="l" t="t" r="r" b="b"/>
              <a:pathLst>
                <a:path w="709" h="10405">
                  <a:moveTo>
                    <a:pt x="0" y="10405"/>
                  </a:moveTo>
                  <a:lnTo>
                    <a:pt x="176" y="0"/>
                  </a:lnTo>
                  <a:lnTo>
                    <a:pt x="709" y="0"/>
                  </a:lnTo>
                  <a:lnTo>
                    <a:pt x="535" y="10291"/>
                  </a:lnTo>
                  <a:lnTo>
                    <a:pt x="0" y="104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3830" y="2165350"/>
            <a:ext cx="7564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chemeClr val="bg1"/>
                </a:solidFill>
              </a:rPr>
              <a:t>职教高考新实践专题篇·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067300" y="3429000"/>
            <a:ext cx="2677795" cy="1410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8000" b="1">
                <a:solidFill>
                  <a:schemeClr val="tx1"/>
                </a:solidFill>
              </a:rPr>
              <a:t>英语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732280" y="5249545"/>
            <a:ext cx="4125595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sz="2000">
                <a:solidFill>
                  <a:schemeClr val="tx1"/>
                </a:solidFill>
              </a:rPr>
              <a:t>总主编 </a:t>
            </a:r>
            <a:r>
              <a:rPr lang="en-US" sz="2000">
                <a:solidFill>
                  <a:schemeClr val="tx1"/>
                </a:solidFill>
              </a:rPr>
              <a:t>	 </a:t>
            </a:r>
            <a:r>
              <a:rPr sz="2000">
                <a:solidFill>
                  <a:schemeClr val="tx1"/>
                </a:solidFill>
              </a:rPr>
              <a:t>宋玉馨 </a:t>
            </a:r>
            <a:r>
              <a:rPr lang="en-US" sz="2000">
                <a:solidFill>
                  <a:schemeClr val="tx1"/>
                </a:solidFill>
              </a:rPr>
              <a:t>    </a:t>
            </a:r>
            <a:r>
              <a:rPr sz="2000">
                <a:solidFill>
                  <a:schemeClr val="tx1"/>
                </a:solidFill>
              </a:rPr>
              <a:t>何亚芸 </a:t>
            </a:r>
          </a:p>
          <a:p>
            <a:r>
              <a:rPr sz="2000">
                <a:solidFill>
                  <a:schemeClr val="tx1"/>
                </a:solidFill>
              </a:rPr>
              <a:t>主　编　张 煜 </a:t>
            </a:r>
            <a:r>
              <a:rPr lang="en-US" sz="2000">
                <a:solidFill>
                  <a:schemeClr val="tx1"/>
                </a:solidFill>
              </a:rPr>
              <a:t>       </a:t>
            </a:r>
            <a:r>
              <a:rPr sz="2000">
                <a:solidFill>
                  <a:schemeClr val="tx1"/>
                </a:solidFill>
              </a:rPr>
              <a:t>夏胜利</a:t>
            </a:r>
            <a:r>
              <a:rPr lang="en-US" sz="2000">
                <a:solidFill>
                  <a:schemeClr val="tx1"/>
                </a:solidFill>
              </a:rPr>
              <a:t>     </a:t>
            </a:r>
            <a:r>
              <a:rPr sz="2000">
                <a:solidFill>
                  <a:schemeClr val="tx1"/>
                </a:solidFill>
              </a:rPr>
              <a:t>刘 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855345" y="908050"/>
            <a:ext cx="585406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（四）结合选项，选择最优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80390" y="1943100"/>
            <a:ext cx="10537825" cy="3767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（1）注意对话选项中使用的词汇和表达方式，选择与情景最符合的选项。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（2）切忌使用中文思维套用句子，排除母语干扰。例如受到赞扬时，不能以汉语中带谦虚口吻的语句回应，而应该按英语思维用感谢的语气回答。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（3）注意使用礼貌用语，切忌直接回绝。认真分析题干中所提供的关键信息，对常见的主题场景中可能发生的对话做出恰当的选择。例如请求帮助或询问信息时，不能用祈使句进行命令或要求，而应该使用“Could you please...?”“Excuse me, could you tell me...?”等委婉表达。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3105" y="1218565"/>
            <a:ext cx="1147889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—Would you rather come on Saturday or Sunday?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Yes, of course. 			B. Sunday is better.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 doesn’t matter. 		D. It’s up to you.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88524" y="222620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根据空行前一句“Would you rather come on Saturday or Sunday? (你愿意周六来还是周日来？)”，当对方明确提出在周六还是周日时，应对此作出选择，任选其一或者都不选，B选项的 “Sunday is better. (周日吧。)”，符合题意，故选B。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训练题（九）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2. —I’m glad you like it. Please drop in any time you like.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I’m afraid I won’t be free. 	B. Is it all right?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Yes, I will. 				D. That’s great.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根据空行前一句“I’m glad you like it. Please drop in any time you like. (我很高兴你喜欢它，请随时过来。)”，当对方明确提出邀请时，C选项的“Yes, I will. (我会的。)”表示接受邀请，符合题意，故选C。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—I’m afraid I’ve got a bad cold.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Never mind. 			B. You’d better see a doctor.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Keep away from me. 		D. You need to be more careful.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根据空行前一句“I’m afraid I’ve got a bad cold. (我恐怕得了重感冒。)”，得知对方生病时，B选项的“You’d better see a doctor. (你最好去看医生。)”，给出合理的建议，符合题意，故选B。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9880" y="1807845"/>
            <a:ext cx="1188148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—It’s cold. Do you mind if I close the window?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With pleasure. 			 B. Yes, please.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Of course not.			 D. Thank you.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35769" y="191314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根据空行前一句“It's cold. Do you mind if I close the window? (天气冷，你介意我关上窗户吗？)”可知在征求对方的允许。选项C“Of course not. (当然不介意。)”符合语境，故选C。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—How do you like the food?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That’s enough. 	B. It’s delicious.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like it. 			D. I don’t like it.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解析：根据空行前一句“How do you like the food? (你觉得这些食物怎么样？)”，可知是询问对食物的看法或意见，B选项的“It’s delicious. (很美味。)”符合题意，故选B。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6. —I can’t go to your birthday party because I have a test.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 doesn’t matter.		 B. Don’t worry.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It’s a pleasure. 		D. What a pity!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70439" y="1807738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根据空行前一句“I can’t go to your birthday party because I have a test. (我不能参加你的生日聚会，因为我有一场考试)”，D选项的“What a pity! (真遗憾！)”表达了对对方不能参与派对的遗憾，符合题意，故选D。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755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—I’d like to book a flight to Shanghai, please.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Do you mind if I said no? 		B. Of course not.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Yes, sir. Single or return? 		D. Sorry, we’re busy.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根据空行前一句“I’d like to book a flight to Shanghai, please. (我要订一张去上海的机票。)”，可知此处的话题与订机票有关，C选项的“Yes, sir, single or return? (好的，先生，单程票还是往返票？)”符合题意，故选C。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—Excuse me, is this seat free?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Sorry, it’s full. 			B. Sorry, you can’t.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Sorry, it’s already booked. 	D. Yes, but I don’t know.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3480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根据空行前一句“Excuse me, is this seat free? (请问，这个座位有人吗？)”，C选项的“Sorry, it’s already booked. (抱歉，这个座位被预定了。)”符合题意，故选C。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—Excuse me, can you tell me the way to the airport?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Don’t ask that. 		B. No, please don’t drive too fast.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You can take a taxi. 		D. Sorry, I’m new here.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根据空行前一句“Excuse me, can you tell me the way to the airport? (打扰一下，你能告诉我去机场的路怎么走吗？)”，此处的话题与问路有关，因此D选项的“Sorry, I’m new here. (抱歉，我刚来这儿不久。)”符合题意，故选D。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10. —I want to buy my wife a gift for her birthday, but I don’t know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what she likes.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Anything you like? 		B. How does it happen?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Here you are. 			D. How about a necklace?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want to buy my wife a gift for her birthday, but I don’t know what she likes. (我想为我妻子买个生日礼物，但我不知道她喜欢什么。)”，D选项的“How about a necklace? (一条项链怎么样？)”给对方提出建议，符合题意，故选D。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855345" y="908050"/>
            <a:ext cx="585406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（五）回读对话，确保无误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45795" y="2149475"/>
            <a:ext cx="10537825" cy="165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（1）完成答题以后，将所选答案放入原题，将整个对话重读一遍。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（2）核查对话的内容，确保主题思想明确、前后句子逻辑清晰、对话发展过程合理、问/前句与答/后句保持一致。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56870" y="1264920"/>
            <a:ext cx="1147889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—I’m very glad to meet you.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 marL="457200" lvl="1" indent="4572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The same to you. 			B. See you.</a:t>
            </a:r>
          </a:p>
          <a:p>
            <a:pPr marL="457200" lvl="1" indent="4572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That’s all right. 			D. It’s my pleasure to meet you.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32289" y="2272558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根据空行前一句“I’m very glad to meet you. (很高兴见到你。)”可知是见面问候用语，选项D“It’s my pleasure to meet you. (很高兴见到你。)”符合语境，故选D。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2. —I’m so sorry, it’s my fault.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That’s too bad. 		B. Oh, dear!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Never mind. 			D. Just try again.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根据空行前一句“I’m so sorry, it’s my fault. (对不起，是我的错。)”，对别人的道歉表示回应，C选项的“Never mind. (没关系。)”符合题意，故选C。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—Many thanks for your coming.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My pleasure. 			B. Very good.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Are you all right? 		D. Certainly.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根据空行前一句“Many thanks for your coming. (谢谢你的到来。)”，A选项的“My pleasure. (我的荣幸。）”对别人的致谢表示回应，符合题意，故选A。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9880" y="1807845"/>
            <a:ext cx="1156271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—Hello, this is ABC company.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How is it? 				B. Who are you?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Hello, may I speak to Mr. Lee? 	D. Thanks a lot.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17354" y="191314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根据空行前一句“Hello, this is ABC company. (你好，这是ABC公司。)”，可知是打电话的场景，此处应选择正确的电话用语，C选项的“Hello, may I speak to Mr. Lee? (我能和李先生说话吗？)”符合题意，故选C。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—I’m sorry, the headmaster is not in his office.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Would you like to come? 	B. Can you leave a message for me?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Can you call me again? 	D. Are you sure?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解析：根据空行前一句“I’m sorry, the headmaster is not in his office. (不好意思，校长不在办公室。)”，可知是打电话的场景，此处应选择正确的电话用语，B选项的“Can you leave a message for me? (你能帮我留个口信吗？)”符合题意，故选B。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6. —Hello, how is everything going?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That’s right. 			B. Good for you.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Not bad. 			D. Long time no see.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52195" y="1878330"/>
            <a:ext cx="42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根据空行前一句“Hello, how is everything going? (你好，最近过得怎么样?)”，可知是见面问候用语，选项C“Not bad. (还不错。)”符合语境，故选C。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755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—Hello, is that Jim speaking?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Who are you? 			B. What do you want?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Who is that? 			D. Hold on.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77729" y="192203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根据空行前一句“Hello, is that Jim speaking? (你好，你是吉姆吗？)”，可知是打电话的场景，此处应选择正确的电话用语，C选项的“Who is that? (您是哪位？)”符合题意，故选C。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7845" y="1236980"/>
            <a:ext cx="11400155" cy="293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—Good morning, welcome to the Great Wall Hotel. What can I do 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for you?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—______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 single room for tonight. 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B. A cup of tea, please.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Nice to meet you. 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D. I’m looking for a book for my daughter.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23729" y="123687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3480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根据空行前一句“Good morning, welcome to the Great Wall Hotel. What can I do for you? (早上好，欢迎光临长城宾馆，有什么可以帮您的？)”，可知此处是酒店接待的场景，A选项的 “A single room for tonight. (订一间今晚的单人房。)”符合题意，故选A。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—______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   —It’s May Day.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What is today?		 	B. What is the date today?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What time is it? 		D. When is it?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根据空行后一句的回答，“It’s May Day. (今天是五一劳动节。)”，可知此处是询问节日，A选项的“What is today? (今天是什么日子？)”符合题意，故选A。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10. —Thank you for your help.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     —______ I hope you can make great progress in it.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a good thing. 		B. You’re welcome.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That’s fine.			D. Of course.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794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根据空行前一句“Thank you for your help. (谢谢你的帮助。)”，B选项的“You’re welcome. (不客气。)”符合题意，故选B。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855345" y="908050"/>
            <a:ext cx="585406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（五）回读对话，确保无误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45795" y="2149475"/>
            <a:ext cx="10537825" cy="1650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（1）完成答题以后，将所选答案放入原题，将整个对话重读一遍。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（2）核查对话的内容，确保主题思想明确、前后句子逻辑清晰、对话发展过程合理、问/前句与答/后句保持一致。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51840" y="396240"/>
            <a:ext cx="10769600" cy="251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典型示例：</a:t>
            </a:r>
          </a:p>
          <a:p>
            <a:pPr algn="l">
              <a:lnSpc>
                <a:spcPct val="70000"/>
              </a:lnSpc>
            </a:pP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70000"/>
              </a:lnSpc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 阅读下列简短对话，从A、B、C和D项中选出最佳答案，将对话补全。</a:t>
            </a:r>
          </a:p>
          <a:p>
            <a:pPr indent="0" algn="l" fontAlgn="auto">
              <a:lnSpc>
                <a:spcPct val="70000"/>
              </a:lnSpc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—Shall I bring you a copy of the note?</a:t>
            </a:r>
          </a:p>
          <a:p>
            <a:pPr indent="0" algn="l" fontAlgn="auto">
              <a:lnSpc>
                <a:spcPct val="70000"/>
              </a:lnSpc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—_____ I have already had one.</a:t>
            </a:r>
          </a:p>
          <a:p>
            <a:pPr indent="0" algn="l" fontAlgn="auto">
              <a:lnSpc>
                <a:spcPct val="70000"/>
              </a:lnSpc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A. That’s a good idea. 		B. I think so.</a:t>
            </a:r>
          </a:p>
          <a:p>
            <a:pPr indent="0" algn="l" fontAlgn="auto">
              <a:lnSpc>
                <a:spcPct val="70000"/>
              </a:lnSpc>
              <a:spcAft>
                <a:spcPts val="1200"/>
              </a:spcAft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C. No, thanks. 				D. Yes, please.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751544" y="1581108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86690" y="2912110"/>
            <a:ext cx="11899265" cy="388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94335" y="3055620"/>
            <a:ext cx="11483975" cy="374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90" indent="-720090" fontAlgn="auto">
              <a:lnSpc>
                <a:spcPct val="90000"/>
              </a:lnSpc>
            </a:pPr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	判断场景：从问句“Shall I bring you a copy of the note? (要我给你带一份笔记复印件吗？)”可以推断，这是一个询问是否需要带某样东西的场景，具体来说，是询问是否需要带笔记复印件。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	预测答案：根据答句“I have already had one. (我已经有一份了。)”可以推测，回答者已经有了笔记的复印件，应该不需要对方再带一份过来。因此，答句应表示拒绝。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	筛选选项：A选项“That’s a good idea. (那是一个好主意。)”暗示了接受，与预测答案不符。B选项“I think so. (我认为如此。)”较为含糊，没有明确表示拒绝或接受，根据前后语意，与预测答案不符。C选项“No, thanks. (不，谢谢。)”明确表示了拒绝，与预测答案及题意相符。D选项“Yes, please. (好的，麻烦你了。)”表明了接受，与预测答案不符。综上所述，只有C选项与场景和预测答案相符，故选C。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（4）	回读检查：将所选答案C选项放入原题回读，问答一致，逻辑清晰，故选C。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52425" y="484505"/>
            <a:ext cx="11380470" cy="195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2. 阅读下列简短对话，从A、B、C和D项中选出最佳答案，将对话补全。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—_____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 Yes, please. That’s very kind of you.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A. What about seeing a play tonight? 	           B. Shall I help you with the dishes?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C. Would you mind passing me the salt?         D. May I use your mobile phone?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237829" y="790533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21285" y="2435225"/>
            <a:ext cx="11795760" cy="4422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61620" y="2523490"/>
            <a:ext cx="1156208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90" indent="-720090" fontAlgn="auto">
              <a:lnSpc>
                <a:spcPct val="90000"/>
              </a:lnSpc>
            </a:pPr>
            <a:r>
              <a:rPr sz="20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	判断场景：从答句“Yes, please. That’s very kind of you. (好的，麻烦你了。你真是太好了。)”可以推断，这是一个询问是否需要提供帮助或做某事的场景。对方给出了积极的回应并表示感谢，说明这个提议被接受，并被认为是一种善意的行为。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	预测答案：由于答句中提到了“That’s very kind of you. (你真是太好了。)”，可以预测问句是前者询问是否需要为后者做某事，并且这个行为被认为是友好或善良的。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	筛选选项：A选项“What about seeing a play tonight? (今晚去看戏怎么样？)”是一个关于晚上活动的建议，但回答并没有提到与戏剧相关的内容，与预测答案不符。B选项“Shall I help you with the dishes? (需要我帮你洗碗吗？)”是一个提供帮助的建议，并且与回答中的“That’s very kind of you.”相符，表示对方愿意提供帮助并且被认为是很友好的。C选项“Would you mind passing me the salt? (你介意把盐递给我吗？)”是一个请求，但回答中并没有提到与盐相关的内容，与预测答案不符。D选项“May I use your mobile phone? (我可以用你的手机吗？)”是一个关于使用物品的请求，与答句中“That’s very kind of you. (你真是太好了。)”不相关，与预测答案不符。综上，只有B选项与场景和预测答案相符，故选B。</a:t>
            </a:r>
          </a:p>
          <a:p>
            <a:pPr marL="720090" indent="-720090" fontAlgn="auto">
              <a:lnSpc>
                <a:spcPct val="9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（4）	回读检查：将所选答案B选项放入原题回读，问答一致，逻辑清晰，故选B。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52425" y="484505"/>
            <a:ext cx="11380470" cy="195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3. 阅读下列简短对话，从A、B、C和D项中选出最佳答案，将对话补全。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—I’ m going to visit China next month.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—_____ I wish I could go with you.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A. Congratulations! 			B. Sorry, I can’t go.</a:t>
            </a:r>
          </a:p>
          <a:p>
            <a:pPr algn="l">
              <a:lnSpc>
                <a:spcPct val="11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C. Good for you! 				D. Oh, how soon！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218779" y="1198838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21285" y="2435225"/>
            <a:ext cx="11795760" cy="4422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61620" y="2458085"/>
            <a:ext cx="115620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90" indent="-720090" fontAlgn="auto"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（1）判断场景：从对话前句“I’ m going to visit China next month. (我下个月要去中国访问。)”和答句“I wish I could go with you. (希望我能和你一起去。)”可以推断，这是一个关于谈论某人计划下个月访问中国的场景。回答者表示他/她希望能和对方一起去。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（2）预测答案：由于回答者表示他/她希望能和对方一起去，可以预测他/她可能会对对方的计划表示赞同、支持或遗憾不能同行。因此，答句可能与祝福、支持或遗憾有关。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（3）筛选选项：A选项“Congratulations! (祝贺你！)”通常用于庆祝成功的事情。虽然访问中国是一个积极的事情，但此处并没有提到任何特定的成就或好消息，与预测答案不符。B选项“Sorry, I can’t go. (对不起，我去不了。)”表示遗憾不能同行，但对话中并没有询问或邀请对方一同前去，与预测答案不符。C选项“Good for you! (太好了！)”表示对对方计划的赞同和支持，与回答者希望能和对方一起去的情感相符。D选项“Oh, how soon！ (哦，好快啊！)”是对时间的感叹，而非对对方计划的回应，与预测答案不符。综上所述，只有C选项与场景和预测答案相符，故选C。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（4）回读检查：将所选答案C选项放入原题回读，前后一致，逻辑清晰，故选C。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52425" y="484505"/>
            <a:ext cx="1138047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4. 阅读下列简短对话，从A、B、C和D项中选出最佳答案，将对话补全。</a:t>
            </a: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—Don’t do that again. You’re riding the tiger.</a:t>
            </a: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—_____ I can deal with it.</a:t>
            </a: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A. You’re right. 	      B. I don’t know.	    </a:t>
            </a: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C. Don’t worry.	      D. Not at all.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218779" y="1376638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21285" y="2927350"/>
            <a:ext cx="11795760" cy="3930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52425" y="2926715"/>
            <a:ext cx="1156208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90" indent="-720090" fontAlgn="auto">
              <a:lnSpc>
                <a:spcPct val="100000"/>
              </a:lnSpc>
            </a:pPr>
            <a:r>
              <a:rPr sz="22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（1）判断场景：从对话前句“Don’t do that again. You’re riding the tiger. (别再那样做了，你这是在玩火。）”可判断，这是一个有关劝告、制止的对话场景。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（2）预测答案：通常回应劝告或建议时，应表明态度，即接受或反对。因此，答案可能与态度有关。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（3）筛选选项：A选项“You’re right. (你是对的。)”通常表示对对方观点的肯定，而对话前句并非阐述观点，与预测答案不符。B选项“I don’t know. (我不知道。)”与场景无关。D选项“Not at all. (不用谢。)”通常是对他人感谢的回应，与预测答案不符。C选项“Don’t worry. (别担心。)”与对话后句的“I can deal with it. (我可以应对。)”意思相匹配，表示因自己可以应付，所以让对方不必担心，与预测答案相符。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（4）回读检查：将所选答案C选项放入原题回读，前后一致，逻辑清晰，故确定选C。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43230" y="399415"/>
            <a:ext cx="1138047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5. 阅读下列简短对话，从A、B、C和D项中选出最佳答案，将对话补全。</a:t>
            </a:r>
          </a:p>
          <a:p>
            <a:pPr algn="l">
              <a:lnSpc>
                <a:spcPct val="10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—I’ m sorry, I’ m late again.</a:t>
            </a:r>
          </a:p>
          <a:p>
            <a:pPr algn="l">
              <a:lnSpc>
                <a:spcPct val="10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—_____</a:t>
            </a:r>
          </a:p>
          <a:p>
            <a:pPr algn="l">
              <a:lnSpc>
                <a:spcPct val="10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A. You are welcome. 		B. Don’ t mention it. </a:t>
            </a:r>
          </a:p>
          <a:p>
            <a:pPr algn="l">
              <a:lnSpc>
                <a:spcPct val="100000"/>
              </a:lnSpc>
            </a:pPr>
            <a:r>
              <a:rPr lang="en-US" altLang="zh-CN" sz="2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C. Never mind. 			D. It depends.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312759" y="1029928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21285" y="2183130"/>
            <a:ext cx="11795760" cy="4674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93675" y="2246630"/>
            <a:ext cx="11720830" cy="471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90" indent="-720090" fontAlgn="auto">
              <a:lnSpc>
                <a:spcPct val="100000"/>
              </a:lnSpc>
            </a:pPr>
            <a:r>
              <a:rPr sz="21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解题步骤：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（1）	判断场景：从对话前句“I’m sorry, I’m late again. (很抱歉，我又迟到了。)”可以判断，这是一个道歉和回应道歉的场景。一方因为迟到而道歉，另一方则是对这个道歉作出回应。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（2）	预测答案：在回应道歉时，通常需使用一些礼貌用语来表示理解和接受对方的道歉。常见的回应有“没关系”“别担心”等。因此，我们可以预测答案可能与这些表达有关。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（3）	筛选选项：A选项“You are welcome. (不用谢。)”通常用于对对方表示感谢时的回应，与预测答案不符。B选项“Don’t mention it. (没关系。)”是一种礼貌的回应，表示接受对方的道歉，并认为没有必要再提这件事。C选项“Never mind. (没关系。)”是表示对对方道歉的理解和接受，意思是不需要因为这个而烦恼。D选项“It depends. (视情况而定。)”与道歉场景没有直接关系，通常用于表示某件事情的结果或决定取决于某些条件。综上，选项B和选项C都是回应道歉的用语。虽然二者在表达接受道歉的意思上非常接近，但B选项更强调不需要再提这件事，而C选项则更强调不需要因为这个而烦恼。考虑到该题是对道歉的回应，选择B选项“Don’t mention it.”更为恰当，以表达一种不再追究和接受道歉的态度。</a:t>
            </a:r>
          </a:p>
          <a:p>
            <a:pPr marL="720090" indent="-720090" fontAlgn="auto">
              <a:lnSpc>
                <a:spcPct val="100000"/>
              </a:lnSpc>
            </a:pPr>
            <a:r>
              <a:rPr sz="2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（4）	回读检查：将所选答案B选项放入原题回读，前后一致，逻辑清晰，故确定选B。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4897120" y="843280"/>
            <a:ext cx="6019800" cy="857885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三、综合训练</a:t>
            </a: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395648" y="237855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65" y="1391920"/>
            <a:ext cx="4050030" cy="3816350"/>
          </a:xfrm>
          <a:prstGeom prst="rect">
            <a:avLst/>
          </a:prstGeom>
        </p:spPr>
      </p:pic>
      <p:sp>
        <p:nvSpPr>
          <p:cNvPr id="5" name="圆角矩形 4">
            <a:hlinkClick r:id="rId17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</a:p>
        </p:txBody>
      </p:sp>
      <p:sp>
        <p:nvSpPr>
          <p:cNvPr id="6" name="TextBox 280"/>
          <p:cNvSpPr txBox="1"/>
          <p:nvPr>
            <p:custDataLst>
              <p:tags r:id="rId5"/>
            </p:custDataLst>
          </p:nvPr>
        </p:nvSpPr>
        <p:spPr>
          <a:xfrm>
            <a:off x="5461328" y="226735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18" action="ppaction://hlinksldjump"/>
              </a:rPr>
              <a:t>训练题（一）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8" name="TextBox 280"/>
          <p:cNvSpPr txBox="1"/>
          <p:nvPr>
            <p:custDataLst>
              <p:tags r:id="rId6"/>
            </p:custDataLst>
          </p:nvPr>
        </p:nvSpPr>
        <p:spPr>
          <a:xfrm>
            <a:off x="5461327" y="296992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19" action="ppaction://hlinksldjump"/>
              </a:rPr>
              <a:t>训练题（二）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9" name="TextBox 280"/>
          <p:cNvSpPr txBox="1"/>
          <p:nvPr>
            <p:custDataLst>
              <p:tags r:id="rId7"/>
            </p:custDataLst>
          </p:nvPr>
        </p:nvSpPr>
        <p:spPr>
          <a:xfrm>
            <a:off x="5459726" y="367249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0" action="ppaction://hlinksldjump"/>
              </a:rPr>
              <a:t>训练题（三）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0" name="TextBox 280"/>
          <p:cNvSpPr txBox="1"/>
          <p:nvPr>
            <p:custDataLst>
              <p:tags r:id="rId8"/>
            </p:custDataLst>
          </p:nvPr>
        </p:nvSpPr>
        <p:spPr>
          <a:xfrm>
            <a:off x="5459726" y="437506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1" action="ppaction://hlinksldjump"/>
              </a:rPr>
              <a:t>训练题（四）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1" name="TextBox 280"/>
          <p:cNvSpPr txBox="1"/>
          <p:nvPr>
            <p:custDataLst>
              <p:tags r:id="rId9"/>
            </p:custDataLst>
          </p:nvPr>
        </p:nvSpPr>
        <p:spPr>
          <a:xfrm>
            <a:off x="5459726" y="5077631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2" action="ppaction://hlinksldjump"/>
              </a:rPr>
              <a:t>训练题（五）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2" name="TextBox 280"/>
          <p:cNvSpPr txBox="1"/>
          <p:nvPr>
            <p:custDataLst>
              <p:tags r:id="rId10"/>
            </p:custDataLst>
          </p:nvPr>
        </p:nvSpPr>
        <p:spPr>
          <a:xfrm>
            <a:off x="8578086" y="2266716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3" action="ppaction://hlinksldjump"/>
              </a:rPr>
              <a:t>训练题（六）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3" name="TextBox 280"/>
          <p:cNvSpPr txBox="1"/>
          <p:nvPr>
            <p:custDataLst>
              <p:tags r:id="rId11"/>
            </p:custDataLst>
          </p:nvPr>
        </p:nvSpPr>
        <p:spPr>
          <a:xfrm>
            <a:off x="8578086" y="2977094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4" action="ppaction://hlinksldjump"/>
              </a:rPr>
              <a:t>训练题（七）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4" name="TextBox 280"/>
          <p:cNvSpPr txBox="1"/>
          <p:nvPr>
            <p:custDataLst>
              <p:tags r:id="rId12"/>
            </p:custDataLst>
          </p:nvPr>
        </p:nvSpPr>
        <p:spPr>
          <a:xfrm>
            <a:off x="8578215" y="3669030"/>
            <a:ext cx="271208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5" action="ppaction://hlinksldjump"/>
              </a:rPr>
              <a:t>训练题（八）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5" name="TextBox 280"/>
          <p:cNvSpPr txBox="1"/>
          <p:nvPr>
            <p:custDataLst>
              <p:tags r:id="rId13"/>
            </p:custDataLst>
          </p:nvPr>
        </p:nvSpPr>
        <p:spPr>
          <a:xfrm>
            <a:off x="8578086" y="4377714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6" action="ppaction://hlinksldjump"/>
              </a:rPr>
              <a:t>训练题（九）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6" name="TextBox 280">
            <a:hlinkClick r:id="" action="ppaction://noaction"/>
          </p:cNvPr>
          <p:cNvSpPr txBox="1"/>
          <p:nvPr>
            <p:custDataLst>
              <p:tags r:id="rId14"/>
            </p:custDataLst>
          </p:nvPr>
        </p:nvSpPr>
        <p:spPr>
          <a:xfrm>
            <a:off x="8578085" y="5036173"/>
            <a:ext cx="2712345" cy="59944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hlinkClick r:id="rId27" action="ppaction://hlinksldjump"/>
              </a:rPr>
              <a:t>训练题（十）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565150" y="30480"/>
            <a:ext cx="28727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000" b="1">
                <a:solidFill>
                  <a:schemeClr val="bg1"/>
                </a:solidFill>
                <a:uFillTx/>
              </a:rPr>
              <a:t>三、综合训练</a:t>
            </a: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210050" y="68326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35915" y="1405255"/>
            <a:ext cx="1175258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—Lucy. How are you these days?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B. Pretty good.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Never mind. 		D. With pleasure.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64979" y="250052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74115" y="4512310"/>
            <a:ext cx="9150350" cy="234569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267460" y="4806315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根据空行前一句“How are you these days? (你最近好吗？)”，可知此处是见面问候用语，因此B选项的“Pretty good. (我很好。)”符合题意，故选B。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>
            <p:custDataLst>
              <p:tags r:id="rId1"/>
            </p:custDataLst>
          </p:nvPr>
        </p:nvSpPr>
        <p:spPr>
          <a:xfrm>
            <a:off x="3410029" y="1365086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rgbClr val="632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6"/>
          <p:cNvSpPr/>
          <p:nvPr>
            <p:custDataLst>
              <p:tags r:id="rId2"/>
            </p:custDataLst>
          </p:nvPr>
        </p:nvSpPr>
        <p:spPr>
          <a:xfrm>
            <a:off x="600" y="3909028"/>
            <a:ext cx="5712059" cy="1871903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7"/>
          <p:cNvSpPr/>
          <p:nvPr>
            <p:custDataLst>
              <p:tags r:id="rId3"/>
            </p:custDataLst>
          </p:nvPr>
        </p:nvSpPr>
        <p:spPr>
          <a:xfrm>
            <a:off x="600" y="1988915"/>
            <a:ext cx="10612684" cy="3023843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942975" y="2259330"/>
            <a:ext cx="81368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第二章　情景 交际</a:t>
            </a: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11001567" y="1808935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6"/>
            </p:custDataLst>
          </p:nvPr>
        </p:nvSpPr>
        <p:spPr>
          <a:xfrm>
            <a:off x="2078990" y="3723005"/>
            <a:ext cx="6305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第一节  短句补全对话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0" grpId="0" bldLvl="0" animBg="1"/>
      <p:bldP spid="12" grpId="0"/>
      <p:bldP spid="21" grpId="0" bldLvl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87375" y="1032510"/>
            <a:ext cx="11360150" cy="2770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2. —Sorry, I have to go right now. See you later.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		B. See you.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Never mind. 		D. With pleasure.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60889" y="158548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根据空行前一句“Sorry, I have to go right now. See you later. (抱歉，我得走了，再见。)”，可知此处是道别，因此B选项的“See you. (再见。)”符合题意，故选B。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293869" y="448945"/>
            <a:ext cx="28445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61340" y="1947545"/>
            <a:ext cx="111887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3. —That’s so kind of you taking care of my dog when we were away.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my pleasure. 		B. Take your time.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appreciate it. 		D. Same to you.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14534" y="203189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根据空行前一句“That’s so kind of you taking care of my dog when we were away. (谢谢你在我们外出期间照料我的狗。)”，可知此处应对他人的感激、感谢作出回应，故选项A“It’s my pleasure. (不客气。)”符合语境，故选A。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92505" y="2051685"/>
            <a:ext cx="1064577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4. —Miss Gao, I’m sorry for being late for the class.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Come in and sit down.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Take your time. 		B. It doesn’t matter.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With pleasure. 		D. You’re welcome.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264749" y="214492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根据空行前一句“Miss Gao, I’m sorry for being late for the class. (高老师，对不起，我迟到了。)”，可知选项B“It doesn’t matter. (没关系。)”与后文的“Come in and sit down. (进来，坐下。)”相匹配，符合语境，故选B。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3971290"/>
            <a:ext cx="9150350" cy="288671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21640" y="1678305"/>
            <a:ext cx="118725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5. —Mike, we’re all going out for a picnic this Sunday. Fancy joining us?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I’ve got to visit my grandparents this weekend.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I’m so happy to hear that. 	B. I’ll take your suggestion.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That’s all right. 			D. Thanks, but I’m afraid I can’t.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65309" y="1678198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076700"/>
            <a:ext cx="91503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解析：</a:t>
            </a:r>
            <a:r>
              <a: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根据空行前一句“Mike, we’re all going out for a picnic this Sunday. Fancy joining us. (迈克，本周日我们要去野餐，一起去吗?)”，可知此处应对对方的邀请作出回应。选项D“Thanks, but I’m afraid I can’t. (谢谢啦，但恐怕我不能和你们一起去。)”与后文的“I’ve got to visit my grandparents this weekend. (这个周末我要去看望我的祖父母。)”相匹配，委婉地拒绝他人的邀请，符合题意，故选D。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6. —Excuse me. Could you help me, please?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		B. All right.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Never mind. 		D. Of course not.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99014" y="1869968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根据空行前一句“Excuse me. Could you help me please? (打扰一下，您能帮帮我吗？)”，可知此处应对对方的求助作出回应。选项A“No problem. (没问题。)”，符合题意，故选A。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00735" y="1920240"/>
            <a:ext cx="937196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7. —Excuse me. Could you direct me to the library?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Yes, I could. 				B. Way to go.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Go straight and turn right. 	D. I’m sorry.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89489" y="205348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根据空行前一句“Excuse me. Could you direct me to the library? (打扰一下，你能告诉我图书馆怎么走吗？)”，可知对方在问路，选项C“Go straight and turn right (直走，然后右转。)”明显是指引道路的句子，符合题意，故选C。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35990" y="1595120"/>
            <a:ext cx="880681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8. —Guess what? I won the first prize in the English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Speech Competition yesterday.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Congratulations! 		B. No problem.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hope so. 			D. That’s all right.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264749" y="166867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根据空行前一句“Guess what? I won the first prize in the English Speech Competition yesterday. (你猜怎么着？我在昨天的英语演讲比赛中得了一等奖。)”，可知对方在英语演讲中比赛得了一等奖，此处应表示祝贺，选项A“Congratulations! (祝贺！)”，符合题意，故选A。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83310" y="1797685"/>
            <a:ext cx="933132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9. —Excuse me. Could I have the menu, please?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Sure, I’d love to. 		B. Yes, you can.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Yes, here you are. 		D. Of course not.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355554" y="184647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根据空行前一句“Excuse me. Could I have the menu, please? (打扰一下，请给我一份菜单，好吗?)”可知，该对话为餐厅就餐的场景，选项C“Yes, here you are. (当然可以，给您。)”，符合语境，故选C。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4865" y="1678305"/>
            <a:ext cx="1082992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10. —We must work together to protect the Earth and create a 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           beautiful world for us all.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 don’t think so. 			B. I’m afraid not.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couldn’t agree more. 		D. I hope so.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73944" y="181916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根据空行前一句“We must work together to protect the Earth and create a beautiful world for us all. (我们应该携手共同守护地球，共建美丽世界。)”，选项C“I couldn’t agree more. (我十分赞同。)”，表示赞同对方的观点，符合语境，故选C。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9575" y="1369695"/>
            <a:ext cx="1137348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—Please turn off the light before going out.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Got it. 		B. Forgot it. 		C. Made it. 		D. Try it.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47224" y="23773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根据空行前一句“Please turn off the light before going out. (出门前请关灯。)”，选项A“Got it.（知道了/明白了。)”符合语境，故选A。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783715" y="1915795"/>
            <a:ext cx="450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>
                <a:solidFill>
                  <a:schemeClr val="tx1"/>
                </a:solidFill>
                <a:uFillTx/>
                <a:hlinkClick r:id="rId11" action="ppaction://hlinksldjump"/>
              </a:rPr>
              <a:t>一、学习导航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379345" y="3162300"/>
            <a:ext cx="390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>
                <a:solidFill>
                  <a:schemeClr val="tx1"/>
                </a:solidFill>
                <a:uFillTx/>
                <a:hlinkClick r:id="rId12" action="ppaction://hlinksldjump"/>
              </a:rPr>
              <a:t>二、解题攻略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917190" y="4408805"/>
            <a:ext cx="3681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>
                <a:solidFill>
                  <a:schemeClr val="tx1"/>
                </a:solidFill>
                <a:uFillTx/>
                <a:hlinkClick r:id="rId13" action="ppaction://hlinksldjump"/>
              </a:rPr>
              <a:t>三、综合训练</a:t>
            </a:r>
            <a:endParaRPr sz="3600" b="1">
              <a:solidFill>
                <a:schemeClr val="tx1"/>
              </a:solidFill>
              <a:uFillTx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4">
            <a:alphaModFix amt="55000"/>
          </a:blip>
          <a:srcRect b="6182"/>
          <a:stretch>
            <a:fillRect/>
          </a:stretch>
        </p:blipFill>
        <p:spPr>
          <a:xfrm>
            <a:off x="7197725" y="1915795"/>
            <a:ext cx="4032250" cy="340868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735695" y="3649345"/>
            <a:ext cx="3194050" cy="28949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243060" y="4465955"/>
            <a:ext cx="21799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 fontAlgn="auto"/>
            <a:r>
              <a:rPr lang="zh-CN" altLang="en-US" sz="6600" b="1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29335" y="1917065"/>
            <a:ext cx="651510" cy="645160"/>
            <a:chOff x="8280" y="560"/>
            <a:chExt cx="998" cy="1016"/>
          </a:xfrm>
        </p:grpSpPr>
        <p:sp>
          <p:nvSpPr>
            <p:cNvPr id="25" name="Oval 2"/>
            <p:cNvSpPr/>
            <p:nvPr>
              <p:custDataLst>
                <p:tags r:id="rId8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 15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24965" y="3152775"/>
            <a:ext cx="651510" cy="645160"/>
            <a:chOff x="8280" y="560"/>
            <a:chExt cx="998" cy="1016"/>
          </a:xfrm>
        </p:grpSpPr>
        <p:sp>
          <p:nvSpPr>
            <p:cNvPr id="5" name="Oval 2"/>
            <p:cNvSpPr/>
            <p:nvPr>
              <p:custDataLst>
                <p:tags r:id="rId6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15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62810" y="4405630"/>
            <a:ext cx="651510" cy="645160"/>
            <a:chOff x="8280" y="560"/>
            <a:chExt cx="998" cy="1016"/>
          </a:xfrm>
        </p:grpSpPr>
        <p:sp>
          <p:nvSpPr>
            <p:cNvPr id="13" name="Oval 2"/>
            <p:cNvSpPr/>
            <p:nvPr>
              <p:custDataLst>
                <p:tags r:id="rId4"/>
              </p:custDataLst>
            </p:nvPr>
          </p:nvSpPr>
          <p:spPr>
            <a:xfrm>
              <a:off x="8280" y="560"/>
              <a:ext cx="998" cy="10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592" y="795"/>
              <a:ext cx="384" cy="547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2450" y="1809750"/>
            <a:ext cx="1088707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2. —My grandma had a heart attack last night.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—Oh. 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What a shame! 			B. What a pity!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Is she all right? 			D. I’m so happy to hear that.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3744" y="185853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根据空行前一句“My grandma had a heart attack last night. (昨晚我的奶奶突然心脏病发作了。)”，上文提到奶奶的病情，选项C“Is she all right? (她还好吗？)”符合语境，故选C。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2450" y="1809750"/>
            <a:ext cx="1088707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3. —So you missed the train?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    —_____ I got there two minutes before it started.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Not at all. 	B. Not yet. 	C. Not entirely. 	D. Not clear.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3744" y="185853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根据空行前一句“So you missed the train? (那么，你错过了火车？)”，结合下文“I got there two minutes before it started. (火车出发前两分钟我赶到了。)”，选项C“Not entirely.（不全然。)”符合语境，故选C。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2450" y="1809750"/>
            <a:ext cx="1088707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4. —I’m so sorry I kept you waiting for so long.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That’s right. 			B. Never mind.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With pleasure.		 D. Take your time.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3744" y="185853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根据空行前一句“I’m so sorry I kept you waiting for so long. (很抱歉让你等了这么久。)”，回应他人的致歉，选项B“Never mind. (没关系。)”符合语境，故选B。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2450" y="1809750"/>
            <a:ext cx="1157859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5. —Could you please turn down the radio? The house is too noisy!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 depends. 			B. OK, sorry about that.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Take it easy. 			D. Not at all.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43744" y="185853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46278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Times New Roman" panose="02020603050405020304" pitchFamily="18" charset="0"/>
              </a:rPr>
              <a:t>根据空行前一句“Could you please turn down the radio? The house is too noisy! (你能把收音机的音量调低一点吗？房间里太吵了！)”，可知前者是在表达请求和抱怨，选项B“OK, sorry about that. (好的，抱歉。)”符合语境，故选B。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6. —How about going to a movie with me today, Alice?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Many thanks. 			B. Good idea.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That’s right. 				D. All right.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89489" y="195378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空行前一句“How about going to a movie with me today, Alice? (爱丽丝，今天和我一起去看电影怎么样？)”表示邀请，选项B“Good idea. (好主意。)”，表示接受邀请，符合语境，故选B。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7. —East or west, home is the best.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Home is the warmest place in the world.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 don’t think so. 			 B. I’m afraid not.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couldn’t agree more.		 D. I hope not.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71074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根据空行前一句“East or west, home is the best. (东好西好，还是家里最好。)”，选项C“I couldn’t agree more. (我十分赞同。)”是对于他人的观点表达强烈认可与赞同，与后文“Home is the warmest place in the world. (家是世界上最温暖的地方。)”相匹配，符合语境，故选C。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8. —May I borrow your bike?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Sorry, I don’t know. 			B. It doesn’t matter.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Help yourself, please. 			D. You are welcome.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73944" y="195759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根据空行前一句“May I borrow your bike? (我能借用你的自行车吗？)”，可知是在征求对方的允许，选项C“Help yourself, please. (请自己拿吧。)”表示同意，符合语境，故选C。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9. —Do you mind if I sit here?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It’s not taken anyway.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 depends. 			B. Not at all.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 doesn’t matter. 		D. That’s all right.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73944" y="191568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根据空行前一句“Do you mind if I sit here? (你介意我坐这儿吗？)”，此处表示征求对方允许，选项B“Notat all.”意为“当然不介意。”表示同意，与后文“It’s not taken anyway. (反正这里没人坐。)”相匹配，符合语境，故选B。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 ) 10. —What’s the date today?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Friday today. 			B. It’s in 2023.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At ten o’clock. 			D. It’s December 25.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73944" y="1807738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根据空行前一句“What’s the date today? (今天是几号？)”可知，是询问日期，选项D“It’s December 25. (今天是12月25日。)”符合语境，故选D。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29565" y="1219200"/>
            <a:ext cx="1186243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—Hello. May I speak to Mr. Smith, please?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can take a message for you.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With pleasure. 			B. Of course you can.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Made it. 				D. Sorry, I’m afraid he’s out right now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94189" y="229351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1045"/>
            <a:ext cx="86252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根据空行前一句“Hello. May I speak to Mr. Smith, please? (您好，我能和史密斯先生说话吗?)”，此处为电话用语，选项D“Sorry, I’ m afraid he’s out right now. (抱歉，史密斯先生现在不在。)”，属于打电话用语，与下文“I can take a message for you. (我可以为你带个口信。)”相呼应，符合语境，故选D。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059555" y="38354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5263848" y="2792275"/>
            <a:ext cx="5759107" cy="72263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一、学习导航</a:t>
            </a: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897298" y="232267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" y="1391920"/>
            <a:ext cx="4269740" cy="4050665"/>
          </a:xfrm>
          <a:prstGeom prst="rect">
            <a:avLst/>
          </a:prstGeom>
        </p:spPr>
      </p:pic>
      <p:sp>
        <p:nvSpPr>
          <p:cNvPr id="5" name="圆角矩形 4">
            <a:hlinkClick r:id="rId7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2. —I will take part in the English speech competition tomorrow.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Sounds great! 			B. Good luck.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All right. 			D. Who cares?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will take part in the English Speech Competition tomorrow. (明天我将要参加英语演讲比赛)”，可知对方要参加比赛，选项B“Good luck. (祝你好运。)”，表达祝愿，符合语境，故选B。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—Excuse me, what time is it?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in 2023. 			B. It’s Friday today.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It’s ten past eight. 		D. It’s October 5.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根据空行前一句“Excuse me, What time is it? (打扰一下，请问几点钟了？)”可知是询问时间，选项C“It’s ten past eight. (八点十分。）”符合语境，故选C。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—How long is your journey to school?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 is 5 kilometers. 		B. It’s 10 minutes’ walk.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Just a moment. 		D. So long.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52024" y="191314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根据空行前一句“How long is your journey to school? (你上学的路程有多远？)”可知是对路程距离的询问，B选项的“It’s 10 minutes’ walk. (十分钟的步行路程。)”符合题意，故选B。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—What beautiful weather we’re having today! Would you like to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play basketball?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am free today.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I’d love to. 			B. All right.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am sorry. 			D. That’s sure.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空行前一句“What beautiful weather we’re having today! Would you like to play basketball? (今天天气多好啊！想去打篮球吗?)”表达邀请，选项A“I’d love to. (我想去。)”表示接受邀请，符合语境，故选A。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6. —I passed my English test!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Sounds great! 			B. Congratulations!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OK, help yourself. 		D. What a pity!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36479" y="192330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passed my English test! (我通过了英语考试！)”，前文提到通过考试，后文应对此表示祝贺，选项B“Congratulations! (祝贺！)”符合题意，故选B。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—What would you like to have?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I’m hungry.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Yes, please. 			B. I’d love to.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don’t feel like eating. 	D. I’d like a bowl of noodles.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根据空行前一句“What would you like to have? (你想吃什么?)”，可以得知此处是礼貌地询问他人想要吃什么，因此D选项的“I’d like a bowl of noodles. (我想吃碗面。)”符合题意，故选D。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—How much does this dress cost?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Size 8. 	B. Large. 	C. 80 dollars. 	D. 20% discount.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根据空行前一句“How much does this dress cost? (这条裙子多少钱?)”，可以得知此处是询问价格，因此C选项的“80 dollars. (80 美元。)”符合题意，故选C。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—May I use your mobile phone?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I’d love to. 		B. I think so.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Go ahead. 		D. You’re right.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根据空行前一句“May I use your mobile phone? (我可以借用您的电话吗?)”，可以得知此处是礼貌地请求对方的许可，因此C选项的 “Go ahead. (用吧。)”符合题意，故选C。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10. —Do you mind if I smoke here?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It’s a non-smoking area.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Go ahead. 		B. No, I don’t mind.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Not at all. 		D. Sorry, I am afraid you can’t.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8315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根据空行前一句“Do you mind if I smoke here? (你介意我在这儿抽烟吗?)”，可以得知此处是礼貌地请求对方的许可，后文题干中的“non-smoking area”是无烟区的意思，表示此处禁止吸烟，因此D选项的“Sorry, I am afraid you can’t. (抱歉，恐怕你不能在这儿吸烟。)”符合题意，故选D。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3105" y="1255395"/>
            <a:ext cx="1147889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—It rained every day while I was traveling in Sanya.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Never mind. 		B. That’s unfortunate.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It’s unfair. 		D. No wonder.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88524" y="22630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根据空行前一句“It rained every day while I was traveling in Sanya. (我在三亚旅行的时候每天都在下雨。)”，可以得知此处应对对方的遭遇表示同情或安慰，因此B选项的“That’s unfortunate (真不走运。)”符合题意，故选B。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训练题（四）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762000" y="0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一、学习导航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414145"/>
            <a:ext cx="10760710" cy="48342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707515" y="2498725"/>
            <a:ext cx="8869680" cy="2475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情景交际技能是英语语言技能综合运用能力的重要表现之一。短句补全对话部分的考题为5个单项选择题，每题1分，共5分。学生不仅要熟练掌握学过的日常用语基本句型结构，还应掌握“交际功能项目”中的基本交际用语（参见本书后所附的“基本交际用语”）。只有这样，才能对日常询问和要求做出恰当的反应，并能就日常生活和职业相关话题进行简单的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2. —Kindly move your car. This is “_____” area.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—Oh. I am so sorry.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smoking 		B. No swimming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 littering 		D. No parking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根据空行前一句“Kindly move your car. (请你把车开走。)”，可以得知这里应该是“禁止停车”的区域，因此D选项的 “No parking. (禁止停车。)”符合题意，故选D。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—How do you like Kunming?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love it!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fantastic. 		B. It’s just so so.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Not bad. 		D. Very much.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根据空行前一句“How do you like Kunming? (你觉得昆明怎么样?)”，可以得知此处是询问对某件事、情景或物品的感受、印象或喜爱程度，因此A选项的“It’s fantastic. (非常不错。)”符合题意，故选A。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—What day is it today?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sunny. 		B. It’s Sunday today.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It’s June 7. 		D. It’s half past seven.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52024" y="191314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根据空行前一句“What day is it today? (今天星期几？)”，选项B“It’s Sunday today. (今天是星期天。)”符合语境，故选B。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—Do you know anything about Tu Youyou?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She is the first Chinese native scientist to win the Nobel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       Prize in Physiology or Medicine.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 what. 		B. That’s all right. 	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By all means. 		D. Great.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根据空行前一句“Do you know anything about Tu Youyou? (你知道屠呦呦吗？)”，选项C“By all means.（当然。)”，与后面的“She is the first Chinese native scientist to win the Nobel Prize in Medicine. (屠呦呦是第一位获得诺贝尔生理学或医学奖的中国科学家。)”相匹配，符合题意，故选C。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6. —What’s the weather like today?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It’s very hot outside.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sunny.		 B. It’s snowy.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It’s rainy. 		D. It’s windy.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79964" y="190489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根据空行前一句“What’s the weather like today? (今天天气怎么样?)”，可以得知此处是询问天气，从后文“It’s very hot outside. (外面很热。)”，可知天气是晴朗的，因此A选项的“It’s sunny. (今天天晴。)”符合题意，故选A。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755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—Hi, Linda. Would you lend me a hand?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All right.			 B. My pleasure.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Never mind. 		 D. Of course not.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根据空行前一句“Hi, Linda. Would you lend me a hand? (你好，琳达，能帮我一下吗？)”，可以得知此处是寻求他人帮助，因此B选项的 “My pleasure. (我很乐意。)”符合题意，故选B。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—How do you do!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See you soon. 		B. I think so.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How do you do! 	D. Take care.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根据空行前一句“How do you do! (你好！)”，可以得知此处是见面问候，因此C选项的“How do you do! (你好！)”符合题意，故选C。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—I am going to travel with my family next week.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Well done. 			B. Have a good trip.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Good luck. 			D. Glad to hear that.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am going to travel with my family next week. (下周我要和家人一起去旅行。)”，可知对方要去旅行，此处应祝对方旅途愉快，因此B选项的“Have a good trip. (旅途愉快。)”符合题意，故选B。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10. —What do you do?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Fine, thanks. 			B. I’m a student.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think so. 			D. I am doing my homework.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根据空行前一句“What do you do? (你是做什么工作的？)”，可知是在询问对方的工作或职业，因此B选项的“ I’m a student. (我是一名学生。)”符合题意，故选B。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27380" y="1218565"/>
            <a:ext cx="1147889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—Sam, is there anything wrong with you?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I’ve got a cold.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Not bad. 		B. I’m not feeling well.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Fine, thanks. 		D. Pretty good.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2799" y="222620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根据空行前一句“Sam, is there anything wrong with you? (萨姆，你怎么了？)”，可知是在询问对方的病情或其他不适状况，后文提到“I’ve got a cold. (我感冒了。)”，因此B选项的“I’m not feeling well.（我感觉不舒服。)”符合题意，故选B。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训练题（五）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280"/>
          <p:cNvSpPr txBox="1"/>
          <p:nvPr>
            <p:custDataLst>
              <p:tags r:id="rId1"/>
            </p:custDataLst>
          </p:nvPr>
        </p:nvSpPr>
        <p:spPr>
          <a:xfrm>
            <a:off x="5263848" y="2792275"/>
            <a:ext cx="5759107" cy="722630"/>
          </a:xfrm>
          <a:prstGeom prst="rect">
            <a:avLst/>
          </a:prstGeom>
          <a:noFill/>
          <a:ln>
            <a:noFill/>
          </a:ln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sz="4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二、解题攻略</a:t>
            </a:r>
          </a:p>
        </p:txBody>
      </p:sp>
      <p:cxnSp>
        <p:nvCxnSpPr>
          <p:cNvPr id="62" name="直接连接符 61"/>
          <p:cNvCxnSpPr/>
          <p:nvPr>
            <p:custDataLst>
              <p:tags r:id="rId2"/>
            </p:custDataLst>
          </p:nvPr>
        </p:nvCxnSpPr>
        <p:spPr>
          <a:xfrm>
            <a:off x="4897298" y="2322671"/>
            <a:ext cx="0" cy="1843549"/>
          </a:xfrm>
          <a:prstGeom prst="line">
            <a:avLst/>
          </a:prstGeom>
          <a:ln w="63500">
            <a:gradFill>
              <a:gsLst>
                <a:gs pos="0">
                  <a:srgbClr val="E5E8ED">
                    <a:lumMod val="97000"/>
                    <a:lumOff val="3000"/>
                    <a:alpha val="70000"/>
                  </a:srgbClr>
                </a:gs>
                <a:gs pos="48000">
                  <a:srgbClr val="44546A"/>
                </a:gs>
                <a:gs pos="100000">
                  <a:srgbClr val="E5E8ED">
                    <a:alpha val="6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" y="1391920"/>
            <a:ext cx="4269740" cy="4050665"/>
          </a:xfrm>
          <a:prstGeom prst="rect">
            <a:avLst/>
          </a:prstGeom>
        </p:spPr>
      </p:pic>
      <p:sp>
        <p:nvSpPr>
          <p:cNvPr id="5" name="圆角矩形 4">
            <a:hlinkClick r:id="rId7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1301730" y="6391275"/>
            <a:ext cx="890270" cy="409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2. —Excuse me, where’s the nearest hospital?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I’m new here.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Sorry, I don’t know. 		B. Go ahead.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Certainly. 				D. This way, please.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根据空行前一句“Excuse me, where’s the nearest hospital? (打扰一下，请问最近的医院在哪儿？)”，可知是在问路，后文提到 “I’m new here. (我刚来这儿不久。)”，A选项的“Sorry, I don’t know.（抱歉，我不知道。)”符合题意，故选A。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—I like the dress. May I try it on, please?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way out. 		B. Sure.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Never mind. 		D. Of course not.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like the dress. May I try it on, please? (我喜欢这条裙子，我可以试穿一下吗？)”，可知此处是在征求对方的许可，B选项的“Sure. (当然可以。)”符合题意，故选B。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—Good morning. This is Mike speaking. Could I speak to Mr. Green?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I’ll put you through.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With pleasure. 			B. Hold on, please.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Of course. 			D. Certainly.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52024" y="191314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551045"/>
            <a:ext cx="90747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根据空行前一句“Good morning. This is Mike speaking. Could I speak to Mr. Green? (早上好，我是麦克，我能和格林先生说话吗?)”，可知该对话为打电话场景。选项B“Hold on, please. (请稍等。)”，与后文“I’ll put you through. [我就给你转接（电话）]”相匹配，属于打电话用语，故选B。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—Mom, I have already done all the dishes.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That’s all right. 		B. Good job.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It’s right. 			D. Nothing much.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解析：根据空行前一句“Mom, I have already done all the dishes. (妈妈，我已经把所有的碗都洗完了。)”，可知孩子做完了家务，妈妈应对此表示称赞，因此B选项的“Good job. (干得不错。)”符合题意，故选B。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 6. —I think diligence can make up for lack of intelligence.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 totally agree. 			B. Surely not.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 doesn’t matter. 		D. It’s hard to say.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36479" y="18947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根据空行前一句“I think diligence can make up for lack of intelligence. (我认为勤能补拙。)”，对于他人的观点表达强烈认可与赞同，选项A“I totally agree. (我十分赞同。)”符合语境，故选A。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755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—Shall we go to Zibo (淄博) to try barbecue?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My mouth is watering.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Yes, please. 		 B. Not a big deal.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don’t mind.		 D. Good idea.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根据空行前一句“Shall we go to Zibo to try barbecue? (去淄博吃烧烤怎么样？)”，可知在征求对方意见或向对方提出邀请或建议，D选项的“Good idea. (好主意。)”与后文的“My mouth is watering. (我都流口水了。)”相匹配，符合题意，故选D。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—Mom, I failed in the final exam.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That’s all right.	B. It’s none of your business.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What a pity! 		D. Don’t worry. It will be better next time.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根据空行前一句“Mom, I failed in the final exam. (妈妈，我期末考试没及格。)”，可知孩子考试失利，应给与安慰和鼓励，所以D选项的“Don’t worry. It will be better next time. (别担心，下次你会考得更好。)”符合题意，故选D。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—Sir, do you have any position open?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The position has been filled.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Sorry.	 B. Yes, please. 	C. Sure. 	D. Just a moment.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根据空行前一句“Sir, do you have any position open? (先生，还有空余的岗位吗？)”，可知在询问职位空缺，后文提到“The position has been filled (职位已满。)”，前一句应是表达歉意，所以A选项的“Sorry. (抱歉/对不起。)”符合题意，故选A。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10. —I really like this pair of shoes. How much does it cost?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It’s on sale now.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30 dollars.		 B. Here you are.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Forget it. 		D. Not a big deal.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really like this pair of shoes. How much does it cost? (我很喜欢这双鞋，多少钱？)”，知在询问鞋子的价格，因此A选项的“30 dollars. (30美元。)”符合题意，故选A。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10. —I really like this pair of shoes. How much does it cost?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It’s on sale now.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30 dollars.		 B. Here you are.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Forget it. 		D. Not a big deal.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really like this pair of shoes. How much does it cost? (我很喜欢这双鞋，多少钱？)”，知在询问鞋子的价格，因此A选项的“30 dollars. (30美元。)”符合题意，故选A。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781050" y="0"/>
            <a:ext cx="2999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二、解题攻略</a:t>
            </a:r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855345" y="908050"/>
            <a:ext cx="585406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（一）背诵句型，判断场景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25830" y="1943100"/>
            <a:ext cx="9798685" cy="1622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熟练掌握常用交际句型是顺利完成情景交际对话题的基础。因此，平时需多积累交际话题及习惯用语，并在此基础上充分理解对话发生的背景和语境。很多用语在不同的场景中有不同的用法和含义，即考题呈现的是哪一种交际场景，就须使用该场景的交际用语来解题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如果不能通过直接翻译的方式从字面上准确地分辨语境，就需要结合题干提供的背景来弄清句子的深层含义和使用场合。同时，根据对话中上下句的关系，先明确语境，然后再选出符合这一语境的选项，避免答非所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302385"/>
            <a:ext cx="1147889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—Would you like to go out for dinner with me tonight?</a:t>
            </a:r>
          </a:p>
          <a:p>
            <a:pPr marL="457200" lvl="1" indent="4572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		 B. Yes, I’d love to.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don’t mind.		 D. That’s all right.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71989" y="231002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根据空行前一句“Would you like to go out for dinner with me tonight? (今晚和我一起出去吃晚餐好吗？)”，选项B“Yes, I’d love to. (好啊，我愿意。)”，答应对方的邀请，符合语境，故选B。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2. —Sorry, Mr. Brown. I have just spilled my coffee on your coat.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—Don’t worry. 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That’s all right.		 B. It’s no big deal.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Pardon me. 			D. With pleasure.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根据空行前一句“Sorry, Mr. Brown. I have just spilled my coffee on your coat. (对不起，布朗先生。我刚把咖啡洒在你的外套上了。)”，可知是在表示歉意，后文提到“Don’t worry. (别担心。）”，因此B选项的“It’s no big deal. (这没什么大不了的。)”符合题意，故选B。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—I’m afraid you have the wrong number.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—I’m sorry. 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 don’t know. 			B. Just a moment.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hope I didn’t bother you. 	D. Nice to hear from you.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根据空行前一句“I’m afraid you have the wrong number. (恐怕，你打错电话了。)”，可知拨错了号应表示歉意，后文提到“I’m sorry. (对不起。)”，因此C选项的“I hope I didn’t bother you. (希望我没有打扰到你。)”符合题意，故选C。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9880" y="1807845"/>
            <a:ext cx="1156271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—The sport meeting has been cancelled.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—Oh, no! 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			B. It’s a pity.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don’t mind. 			D. With pleasure.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26244" y="191314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根据空行前一句“The sport meeting has been cancelled. (运动会被取消了。)”，后文提到“Oh, no! (哦，不！)”，因此B选项的“It’s a pity. (真遗憾。)”符合题意，故选B。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—Mike, what are you going to do this Sunday?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If the weather permits, I may go hiking.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no big deal. 			B. It depends.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 doesn’t matter. 			D. It’s none of your business.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42499" y="188266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解析：根据空行前一句“Mike, what are you going to do this Sunday? (迈克，这个周日你打算做什么？)”，后文提到“If the weather permits, I may go hiking. (如果天气允许的话，我会外出远足。)”，因此B选项的“It depends. (看情况。）”符合题意，故选B。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6. —I feel so nervous about tomorrow’s interview.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Sounds great. 			B. No problem.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Take it easy. 			D. Go ahead.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2974" y="186425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根据空行前一句“I feel so nervous about tomorrow’s interview. (明天要面试了，我好紧张。)”，此处应安抚他人的紧张情绪，给予宽慰，因此C选项的“Take it easy. (别紧张。)”符合题意，故选C。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755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—Would you like some more fish?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have had enough.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			B. Yes, I’d love to.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Yes, please. 			D. No, thank you.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根据空行前一句“Would you like some more fish? (你想再来点鱼吗?)”，询问对方是否还要吃鱼，后文提到“I have had enough. (我吃饱了。)”，因此D选项的“No, thank you. (不了，谢谢。)”符合题意，故选D。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—Madam, here is your change.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Yes, please. 			B. Thank you.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Never mind. 			D. With pleasure.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3480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根据空行前一句“Madam, here is your change. (女士，这是找您的零钱。)”，此时应表达谢意，因此B选项的 “Thank you. (谢谢。)”符合题意，故选B。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—I hear you’ve got the first in the English Speech Competition.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         Congratulations!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You are welcome. 		B. Many thanks.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With pleasure. 			D. Sounds great.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hear you’ve got the first in the English Speech Competition. Congratulations! (我听说你在英语演讲比赛中得了第一名。祝贺你！)”，此时应对别人的祝贺表达谢意，因此B选项的“Many thanks. (谢谢。)”符合题意，故选B。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10. —I am so sorry for breaking the glass.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have got plenty.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Yes, you’re right. 		B. As you wish.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don’t mind. 			D. Forget it.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am so sorry for breaking the glass. (对不起，我打碎了这个玻璃杯。)”，后文提到“I have got plenty. (我还有很多。）”，因此D选项的 “Forget it. (不要紧/没事。)”符合题意，故选D。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855345" y="908050"/>
            <a:ext cx="585406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（二）利用已知，预测答案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25830" y="1943100"/>
            <a:ext cx="10192385" cy="3252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（1）仔细阅读题干关键词，读懂重点信息，理解对话发生的背景，理解交际意图，明确答题方向。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（2）根据上下句之间的联系，判断对话者可能使用的表达方式和词汇。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（3）注意理解语意，关注题干给出的提问或回答的形式，留意选项中的关键词与问题中关键词的相关程度。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570" y="1595120"/>
            <a:ext cx="1147889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—Jane didn’t invite us to her birthday party.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don’t care.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What’s up? 	B. So what? 	C. For what? 	D. What a pity!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71989" y="2602758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根据空行前一句“Jane didn’t invite us to her birthday party. (简没有邀请我们参加她的生日派对。)”，后文提到“I don’t care. (我不在乎/不在意/不关心。)”，因此B选项的“So what? (那又怎么样呢？)”符合题意，故选B。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2. —Mom, I am sorry I made a mistake.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Nobody is perfect.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			B. Leave me alone.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As you wish. 			D. It doesn’t matter.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根据空行前一句“Mom, I am sorry I made a mistake. (妈妈，对不起，我犯了一个错误。)”，后文提到“Nobody is perfect. (人无完人。)”，因此D选项的“It doesn’t matter. (没关系。)”符合题意，故选D。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30250" y="1807845"/>
            <a:ext cx="1114234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—Do you like your present job?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like the people whom I’m working with.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Not really.	 B. Not likely. 	C. Of course.	 D. Not at all.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74224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根据空行前一句“Do you like your present job? (你喜欢现在这个工作吗？)”，后文提到“I like the people whom I’m working with. (我喜欢与我共事的同事们。)”，因此C选项的“Of course. (当然。）”符合题意，故选C。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9880" y="1807845"/>
            <a:ext cx="1156271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—Mom, a new movie is coming soon.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The final exam is around the corner.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I’m ready.	 B. So what? 	C. You bet. 	D. Forget it.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07829" y="1913148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根据空行前一句“Mom, a new movie is coming soon. (妈妈，有一部新电影马上要上映了。)”，后文提到“The final exam is around the corner. (马上就要期末考试了。)”，因此D选项的 “Forget it. (算了吧。)”符合题意，故选D。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—Boys and girls, are you ready?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problem. 		B. Ready when you are.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Fine, thanks. 		D. We are all set.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解析：根据空行前一句“Boys and girls, are you ready? (孩子们，准备好了吗？)”，询问对方的准备情况，因此D选项的“We are all set. (我们都准备好了。)”符合题意，故选D。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6. —Let’s go to a movie after work, OK?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We need a break.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Forget it. 		B. So what?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Good idea. 		D. I don’t like it.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99014" y="187822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根据空行前一句“Let’s go to a movie after work, OK? (下班后去看电影怎么样？)”，此处回应别人的提议，后文提到“We need a break. (我们需要休息。)”，因此C选项的“Good idea. (好主意。)”符合题意，故选C。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755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—What a beautiful picture you’ve drawn! </a:t>
            </a:r>
          </a:p>
          <a:p>
            <a:pPr marL="457200" lvl="1" indent="4572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—_____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Not at all. 			B. Of course.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It doesn’t matter. 		D. Thank you.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根据空行前一句“What a beautiful picture you’ve drawn! (你画了一幅多美的画啊！)”，对于他人的赞美应表示感谢，选项D“Thank you. (谢谢。)”符合语境，故选D。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—I think you should talk to Jenny and say sorry to her.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It’s not my fault!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wonder. 		 B. No worry.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 way.			 D. No chance.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3480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 think you should talk to Jenny and say sorry to her. (我认为你应该与珍妮谈谈，并向她道歉。)”，后文提到“It’s not my fault! (不是我的错！)”，表示反对对方的建议，因此C选项的“No way. (不可能。)”符合题意，故选C。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—May I borrow your book on the desk?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Sorry, I don’t know. 		B. It doesn’t matter.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Help yourself, please. 		D. Not at all.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根据空行前一句“May I borrow your book on the desk? (我可以借下你桌上的那本书吗？)”，可知此处是在征求对方的许可，因此C选项的“Help yourself, please. (请拿走吧。)”符合题意，故选C。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10. —Where is my hat?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We’re going to be late if you don’t hurry!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 worries. 		B. Come on.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Take your time. 	D. So what?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根据空行前一句“Where is my hat? (我的帽子在哪儿？)”，后文“We’re going to be late if you don’t hurry! (你还不快点我们就要迟到了！)”，表示催促，因此B选项的“Come on. (快点。)”符合题意，故选B。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855345" y="908050"/>
            <a:ext cx="5854065" cy="648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（三）查看选项，排除异项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25830" y="1943100"/>
            <a:ext cx="10192385" cy="3252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（1）问句与答句的内容要紧密相关。首先排除与问题不相关或与表达意图无关的干扰项；然后排除有明显错误的选项，再从剩下的选项中选择最合适的答案。</a:t>
            </a:r>
          </a:p>
          <a:p>
            <a:pPr marL="342900" indent="-342900" algn="just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（2）遵循先易后难的原则，优先考查可直接通过句意做出选择的简单选项；之后再研究意义把握不准的选项，尽可能避免由于拿捏不准而造成误选。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72160" y="1255395"/>
            <a:ext cx="1147889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阅读下列简短对话，从A、B、C和D项中选出最佳答案，将对话补全。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1. —Would you like a cup of coffee?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very kind of you. 	B. No, I wouldn’t.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Yes, please. 			D. Here you are.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47579" y="22630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根据空行前一句“Would you like a cup of coffee? (你想要一杯咖啡吗？)”，C选项的“Yes, please. (好的。)”是对别人提供的服务的肯定回答，符合题意，故选C。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训练题（八）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2. —Hello, may I talk to the manager now?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Sorry, he is busy right now. 		B. No, you can’t.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don’t know. 				D. Who are you?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根</a:t>
            </a:r>
            <a:r>
              <a:rPr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据空行前一句“Hello, may I talk to the manager now? (你好，我现在可以和经理谈话吗？)”，A选项的“Sorry, he is busy right now. (抱歉，他现在正忙。)”符合题意，故选A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3. —Thank you for inviting me to the meeting.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my pleasure. 		B. With pleasure.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Good idea. 			D. That’s right.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根据空行前一句“Thank you for inviting me to the meeting. (谢谢你邀请我参会。)”，对别人的感谢表示回应，A选项的“It’s my pleasure. (不用客气，这是我的荣幸。)”符合题意，故选A。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09880" y="1807845"/>
            <a:ext cx="1156271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4. —Could I borrow your class note for a while?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It’s very kind of you. 		B. Thank you all the same.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 problem. 				D. Thank you for your kindness.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26879" y="1913148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根据空行前一句“Could I borrow your class note for a while? (我可以借你的课堂笔记用一会儿吗？)”，对别人提出的请求作出回应，C选项的“No problem. (没问题。)”表示接受请求，符合题意，故选C。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5. —Can I use your bike for a week?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Sure, go ahead. 		B. Yes, you can borrow.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My pleasure. 			D. It doesn’t matter.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解析：根据空行前一句“Can I use your bike for a week? (我可以借你的自行车用一周吗？)”，当对方提出请求，A选项的“Sure, go ahead. (当然可以，拿去吧。)”表示接受请求，符合题意，故选A。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 ) 6. —Hurry up!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 I know you are interested in the trip.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Take it easy. 		B. Don’t worry.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 problem. 		D. Good luck.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6679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根据空行前一句“Hurry up! (快点！)”，后文提到“I know you are interested in the trip. (我知道你对这次旅行很感兴趣。)”，A选项的“Take it easy. (别着急。)”回应对方的催促，符合题意，故选A。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755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7. —Sorry for having kept you waiting.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I don’t care.		 B. I’m sad.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No, not at all. 		 D. That’s no problem.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根据空行前一句“Sorry for having kept you waiting. (抱歉，让你久等了。)”，C选项的“No, not at all.（没关系。)”符合题意，故选C。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8. —What a beautiful dress you’re wearing!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No, thanks. 			B. Yes, it is.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I don’t think so. 		D. Thanks, I like it too.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3480" y="4646930"/>
            <a:ext cx="8625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根据空行前一句“What a beautiful dress you’re wearing! (你穿的连衣裙多漂亮啊！)”，D选项的“Thanks, I like it too. (谢谢，我也很喜欢。)”，对别人的夸赞表示感谢，符合题意，故选D。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3100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9. —I’m taking my driving test tomorrow.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Cheers. 			B. Congratulations.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What a surprise! 	D. Good luck to you.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864699" y="1912513"/>
            <a:ext cx="46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根据空行前一句“I’m taking my driving test tomorrow. (明天我要参加驾照考试。)”，得知对方即将参与考试，选项D“Good luck to you. (祝你好运。)”，符合题意，故选D。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74115" y="4373880"/>
            <a:ext cx="9150350" cy="2484120"/>
          </a:xfrm>
          <a:prstGeom prst="rect">
            <a:avLst/>
          </a:prstGeom>
          <a:solidFill>
            <a:srgbClr val="FFCDC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3595" y="1807845"/>
            <a:ext cx="110490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(     )  10. —Can I help you, sir?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—_____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A. Thanks, I’m just having a look. 		B. Never mind.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C. No, I’m leaving now. 			D. Don’t worry.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33609" y="1856633"/>
            <a:ext cx="450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74115" y="4646930"/>
            <a:ext cx="862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9795" indent="-899795" algn="just" fontAlgn="auto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解析：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根据空行前一句“Can I help you, sir? (我可以帮您吗，先生？/先生，您需要买点什么？)”，当别人提供帮助时，不需要帮忙也要对别人的好意表示感谢，A选项的“Thanks, I’m just having a look. (谢谢，我只是看一看。)”符合题意，故选A。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293870" y="448945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457200" fontAlgn="auto"/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训练题（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八</a:t>
            </a:r>
            <a:r>
              <a:rPr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ZhODQ0MzExYTJkODJhZmUzYjhiZjJlMzExMzg5N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11329</Words>
  <Application>Microsoft Office PowerPoint</Application>
  <PresentationFormat>宽屏</PresentationFormat>
  <Paragraphs>837</Paragraphs>
  <Slides>119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119</vt:i4>
      </vt:variant>
    </vt:vector>
  </HeadingPairs>
  <TitlesOfParts>
    <vt:vector size="128" baseType="lpstr">
      <vt:lpstr>Lato Regular</vt:lpstr>
      <vt:lpstr>宋体</vt:lpstr>
      <vt:lpstr>微软雅黑</vt:lpstr>
      <vt:lpstr>微软雅黑 Light</vt:lpstr>
      <vt:lpstr>Arial</vt:lpstr>
      <vt:lpstr>Calibri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40</cp:revision>
  <dcterms:created xsi:type="dcterms:W3CDTF">2023-08-09T12:44:00Z</dcterms:created>
  <dcterms:modified xsi:type="dcterms:W3CDTF">2024-09-06T05:39:35Z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