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5"/>
  </p:notesMasterIdLst>
  <p:handoutMasterIdLst>
    <p:handoutMasterId r:id="rId116"/>
  </p:handoutMasterIdLst>
  <p:sldIdLst>
    <p:sldId id="256" r:id="rId3"/>
    <p:sldId id="259" r:id="rId4"/>
    <p:sldId id="258" r:id="rId5"/>
    <p:sldId id="482" r:id="rId6"/>
    <p:sldId id="283" r:id="rId7"/>
    <p:sldId id="486" r:id="rId8"/>
    <p:sldId id="285" r:id="rId9"/>
    <p:sldId id="286" r:id="rId10"/>
    <p:sldId id="600" r:id="rId11"/>
    <p:sldId id="601" r:id="rId12"/>
    <p:sldId id="602" r:id="rId13"/>
    <p:sldId id="493" r:id="rId14"/>
    <p:sldId id="494" r:id="rId15"/>
    <p:sldId id="611" r:id="rId16"/>
    <p:sldId id="495" r:id="rId17"/>
    <p:sldId id="496" r:id="rId18"/>
    <p:sldId id="604" r:id="rId19"/>
    <p:sldId id="605" r:id="rId20"/>
    <p:sldId id="606" r:id="rId21"/>
    <p:sldId id="607" r:id="rId22"/>
    <p:sldId id="608" r:id="rId23"/>
    <p:sldId id="609"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0" r:id="rId53"/>
    <p:sldId id="641" r:id="rId54"/>
    <p:sldId id="642" r:id="rId55"/>
    <p:sldId id="643" r:id="rId56"/>
    <p:sldId id="644" r:id="rId57"/>
    <p:sldId id="645" r:id="rId58"/>
    <p:sldId id="646" r:id="rId59"/>
    <p:sldId id="647" r:id="rId60"/>
    <p:sldId id="648" r:id="rId61"/>
    <p:sldId id="649" r:id="rId62"/>
    <p:sldId id="650" r:id="rId63"/>
    <p:sldId id="651" r:id="rId64"/>
    <p:sldId id="652" r:id="rId65"/>
    <p:sldId id="653" r:id="rId66"/>
    <p:sldId id="654" r:id="rId67"/>
    <p:sldId id="655" r:id="rId68"/>
    <p:sldId id="656" r:id="rId69"/>
    <p:sldId id="657" r:id="rId70"/>
    <p:sldId id="658" r:id="rId71"/>
    <p:sldId id="659" r:id="rId72"/>
    <p:sldId id="660" r:id="rId73"/>
    <p:sldId id="661" r:id="rId74"/>
    <p:sldId id="662" r:id="rId75"/>
    <p:sldId id="663" r:id="rId76"/>
    <p:sldId id="664" r:id="rId77"/>
    <p:sldId id="665" r:id="rId78"/>
    <p:sldId id="666" r:id="rId79"/>
    <p:sldId id="667" r:id="rId80"/>
    <p:sldId id="668" r:id="rId81"/>
    <p:sldId id="669" r:id="rId82"/>
    <p:sldId id="670" r:id="rId83"/>
    <p:sldId id="671" r:id="rId84"/>
    <p:sldId id="672" r:id="rId85"/>
    <p:sldId id="673" r:id="rId86"/>
    <p:sldId id="674" r:id="rId87"/>
    <p:sldId id="675" r:id="rId88"/>
    <p:sldId id="676" r:id="rId89"/>
    <p:sldId id="677" r:id="rId90"/>
    <p:sldId id="678" r:id="rId91"/>
    <p:sldId id="679" r:id="rId92"/>
    <p:sldId id="680" r:id="rId93"/>
    <p:sldId id="681" r:id="rId94"/>
    <p:sldId id="682" r:id="rId95"/>
    <p:sldId id="683" r:id="rId96"/>
    <p:sldId id="684" r:id="rId97"/>
    <p:sldId id="685" r:id="rId98"/>
    <p:sldId id="686" r:id="rId99"/>
    <p:sldId id="687" r:id="rId100"/>
    <p:sldId id="688" r:id="rId101"/>
    <p:sldId id="689" r:id="rId102"/>
    <p:sldId id="690" r:id="rId103"/>
    <p:sldId id="691" r:id="rId104"/>
    <p:sldId id="692" r:id="rId105"/>
    <p:sldId id="693" r:id="rId106"/>
    <p:sldId id="694" r:id="rId107"/>
    <p:sldId id="695" r:id="rId108"/>
    <p:sldId id="696" r:id="rId109"/>
    <p:sldId id="697" r:id="rId110"/>
    <p:sldId id="698" r:id="rId111"/>
    <p:sldId id="699" r:id="rId112"/>
    <p:sldId id="700" r:id="rId113"/>
    <p:sldId id="701" r:id="rId114"/>
  </p:sldIdLst>
  <p:sldSz cx="12192000" cy="6858000"/>
  <p:notesSz cx="6858000" cy="9144000"/>
  <p:custDataLst>
    <p:tags r:id="rId1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632F08"/>
    <a:srgbClr val="FFF9E5"/>
    <a:srgbClr val="43A1D8"/>
    <a:srgbClr val="F1F9EC"/>
    <a:srgbClr val="185675"/>
    <a:srgbClr val="FEF1F3"/>
    <a:srgbClr val="F1E5F2"/>
    <a:srgbClr val="5D2E5F"/>
    <a:srgbClr val="74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0" Type="http://schemas.openxmlformats.org/officeDocument/2006/relationships/tags" Target="tags/tag573.xml"/><Relationship Id="rId12" Type="http://schemas.openxmlformats.org/officeDocument/2006/relationships/slide" Target="slides/slide10.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handoutMaster" Target="handoutMasters/handoutMaster1.xml"/><Relationship Id="rId115" Type="http://schemas.openxmlformats.org/officeDocument/2006/relationships/notesMaster" Target="notesMasters/notesMaster1.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1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1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0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10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22.xml"/><Relationship Id="rId4" Type="http://schemas.openxmlformats.org/officeDocument/2006/relationships/tags" Target="../tags/tag521.xml"/><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10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27.xml"/><Relationship Id="rId4" Type="http://schemas.openxmlformats.org/officeDocument/2006/relationships/tags" Target="../tags/tag526.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37.xml"/><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tags" Target="../tags/tag548.xml"/></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62.xml"/><Relationship Id="rId4" Type="http://schemas.openxmlformats.org/officeDocument/2006/relationships/tags" Target="../tags/tag561.xml"/><Relationship Id="rId3" Type="http://schemas.openxmlformats.org/officeDocument/2006/relationships/tags" Target="../tags/tag560.xml"/><Relationship Id="rId2" Type="http://schemas.openxmlformats.org/officeDocument/2006/relationships/tags" Target="../tags/tag559.xml"/><Relationship Id="rId1" Type="http://schemas.openxmlformats.org/officeDocument/2006/relationships/tags" Target="../tags/tag558.xml"/></Relationships>
</file>

<file path=ppt/slides/_rels/slide1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s>
</file>

<file path=ppt/slides/_rels/slide1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72.xml"/><Relationship Id="rId4" Type="http://schemas.openxmlformats.org/officeDocument/2006/relationships/tags" Target="../tags/tag571.xml"/><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s>
</file>

<file path=ppt/slides/_rels/slide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slide" Target="slide1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60.xml"/><Relationship Id="rId27" Type="http://schemas.openxmlformats.org/officeDocument/2006/relationships/slideLayout" Target="../slideLayouts/slideLayout1.xml"/><Relationship Id="rId26" Type="http://schemas.openxmlformats.org/officeDocument/2006/relationships/slide" Target="slide103.xml"/><Relationship Id="rId25" Type="http://schemas.openxmlformats.org/officeDocument/2006/relationships/tags" Target="../tags/tag71.xml"/><Relationship Id="rId24" Type="http://schemas.openxmlformats.org/officeDocument/2006/relationships/slide" Target="slide93.xml"/><Relationship Id="rId23" Type="http://schemas.openxmlformats.org/officeDocument/2006/relationships/tags" Target="../tags/tag70.xml"/><Relationship Id="rId22" Type="http://schemas.openxmlformats.org/officeDocument/2006/relationships/slide" Target="slide83.xml"/><Relationship Id="rId21" Type="http://schemas.openxmlformats.org/officeDocument/2006/relationships/tags" Target="../tags/tag69.xml"/><Relationship Id="rId20" Type="http://schemas.openxmlformats.org/officeDocument/2006/relationships/slide" Target="slide73.xml"/><Relationship Id="rId2" Type="http://schemas.openxmlformats.org/officeDocument/2006/relationships/tags" Target="../tags/tag59.xml"/><Relationship Id="rId19" Type="http://schemas.openxmlformats.org/officeDocument/2006/relationships/tags" Target="../tags/tag68.xml"/><Relationship Id="rId18" Type="http://schemas.openxmlformats.org/officeDocument/2006/relationships/slide" Target="slide63.xml"/><Relationship Id="rId17" Type="http://schemas.openxmlformats.org/officeDocument/2006/relationships/tags" Target="../tags/tag67.xml"/><Relationship Id="rId16" Type="http://schemas.openxmlformats.org/officeDocument/2006/relationships/slide" Target="slide53.xml"/><Relationship Id="rId15" Type="http://schemas.openxmlformats.org/officeDocument/2006/relationships/tags" Target="../tags/tag66.xml"/><Relationship Id="rId14" Type="http://schemas.openxmlformats.org/officeDocument/2006/relationships/slide" Target="slide43.xml"/><Relationship Id="rId13" Type="http://schemas.openxmlformats.org/officeDocument/2006/relationships/tags" Target="../tags/tag65.xml"/><Relationship Id="rId12" Type="http://schemas.openxmlformats.org/officeDocument/2006/relationships/slide" Target="slide33.xml"/><Relationship Id="rId11" Type="http://schemas.openxmlformats.org/officeDocument/2006/relationships/tags" Target="../tags/tag64.xml"/><Relationship Id="rId10" Type="http://schemas.openxmlformats.org/officeDocument/2006/relationships/slide" Target="slide23.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2.png"/><Relationship Id="rId6" Type="http://schemas.openxmlformats.org/officeDocument/2006/relationships/slide" Target="slide12.xml"/><Relationship Id="rId5" Type="http://schemas.openxmlformats.org/officeDocument/2006/relationships/tags" Target="../tags/tag24.xml"/><Relationship Id="rId4" Type="http://schemas.openxmlformats.org/officeDocument/2006/relationships/slide" Target="slide6.xml"/><Relationship Id="rId3" Type="http://schemas.openxmlformats.org/officeDocument/2006/relationships/tags" Target="../tags/tag23.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4.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9.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7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8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47.xml"/><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57.xml"/><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s>
</file>

<file path=ppt/slides/_rels/slide9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9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9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9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s>
</file>

<file path=ppt/slides/_rels/slide9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chemeClr val="accent2">
                <a:lumMod val="7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职教高考新实践专题篇·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 </a:t>
            </a:r>
            <a:r>
              <a:rPr lang="en-US" sz="2000">
                <a:solidFill>
                  <a:schemeClr val="tx1"/>
                </a:solidFill>
              </a:rPr>
              <a:t>	 </a:t>
            </a:r>
            <a:r>
              <a:rPr sz="2000">
                <a:solidFill>
                  <a:schemeClr val="tx1"/>
                </a:solidFill>
              </a:rPr>
              <a:t>宋玉馨 </a:t>
            </a:r>
            <a:r>
              <a:rPr lang="en-US" sz="2000">
                <a:solidFill>
                  <a:schemeClr val="tx1"/>
                </a:solidFill>
              </a:rPr>
              <a:t>    </a:t>
            </a:r>
            <a:r>
              <a:rPr sz="2000">
                <a:solidFill>
                  <a:schemeClr val="tx1"/>
                </a:solidFill>
              </a:rPr>
              <a:t>何亚芸 </a:t>
            </a:r>
            <a:endParaRPr sz="2000">
              <a:solidFill>
                <a:schemeClr val="tx1"/>
              </a:solidFill>
            </a:endParaRPr>
          </a:p>
          <a:p>
            <a:r>
              <a:rPr sz="2000">
                <a:solidFill>
                  <a:schemeClr val="tx1"/>
                </a:solidFill>
              </a:rPr>
              <a:t>主　编　张 煜 </a:t>
            </a:r>
            <a:r>
              <a:rPr lang="en-US" sz="2000">
                <a:solidFill>
                  <a:schemeClr val="tx1"/>
                </a:solidFill>
              </a:rPr>
              <a:t>       </a:t>
            </a:r>
            <a:r>
              <a:rPr sz="2000">
                <a:solidFill>
                  <a:schemeClr val="tx1"/>
                </a:solidFill>
              </a:rPr>
              <a:t>夏胜利</a:t>
            </a:r>
            <a:r>
              <a:rPr lang="en-US" sz="2000">
                <a:solidFill>
                  <a:schemeClr val="tx1"/>
                </a:solidFill>
              </a:rPr>
              <a:t>     </a:t>
            </a:r>
            <a:r>
              <a:rPr sz="2000">
                <a:solidFill>
                  <a:schemeClr val="tx1"/>
                </a:solidFill>
              </a:rPr>
              <a:t>刘 莎</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59105"/>
            <a:ext cx="5097780" cy="712470"/>
          </a:xfrm>
          <a:prstGeom prst="roundRect">
            <a:avLst/>
          </a:prstGeom>
          <a:solidFill>
            <a:schemeClr val="accent6">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600" b="1"/>
              <a:t>（二）排除法</a:t>
            </a:r>
            <a:endParaRPr lang="zh-CN" altLang="en-US" sz="3600" b="1"/>
          </a:p>
        </p:txBody>
      </p:sp>
      <p:sp>
        <p:nvSpPr>
          <p:cNvPr id="8" name="文本框 7"/>
          <p:cNvSpPr txBox="1"/>
          <p:nvPr>
            <p:custDataLst>
              <p:tags r:id="rId1"/>
            </p:custDataLst>
          </p:nvPr>
        </p:nvSpPr>
        <p:spPr>
          <a:xfrm>
            <a:off x="880110" y="1312545"/>
            <a:ext cx="11190605" cy="1353185"/>
          </a:xfrm>
          <a:prstGeom prst="rect">
            <a:avLst/>
          </a:prstGeom>
          <a:noFill/>
        </p:spPr>
        <p:txBody>
          <a:bodyPr wrap="square" rtlCol="0">
            <a:spAutoFit/>
          </a:bodyPr>
          <a:p>
            <a:pPr algn="l"/>
            <a:r>
              <a:rPr lang="en-US" altLang="zh-CN" sz="2400" b="1" dirty="0">
                <a:latin typeface="微软雅黑" panose="020B0503020204020204" charset="-122"/>
                <a:ea typeface="微软雅黑" panose="020B0503020204020204" charset="-122"/>
              </a:rPr>
              <a:t>典型示例：</a:t>
            </a:r>
            <a:endParaRPr lang="en-US" altLang="zh-CN" sz="2400" b="1" dirty="0">
              <a:latin typeface="微软雅黑" panose="020B0503020204020204" charset="-122"/>
              <a:ea typeface="微软雅黑" panose="020B0503020204020204" charset="-122"/>
            </a:endParaRPr>
          </a:p>
          <a:p>
            <a:pPr indent="0" algn="l" fontAlgn="auto">
              <a:spcAft>
                <a:spcPts val="1200"/>
              </a:spcAft>
            </a:pPr>
            <a:r>
              <a:rPr lang="en-US" altLang="zh-CN" sz="2400" dirty="0">
                <a:latin typeface="微软雅黑" panose="020B0503020204020204" charset="-122"/>
                <a:ea typeface="微软雅黑" panose="020B0503020204020204" charset="-122"/>
              </a:rPr>
              <a:t>从A、B、C、D四个选项中选出画线部分读音与其他三项</a:t>
            </a:r>
            <a:r>
              <a:rPr lang="en-US" altLang="zh-CN" sz="2400" b="1" dirty="0">
                <a:solidFill>
                  <a:schemeClr val="accent1"/>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1. A. pol</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ce 		B. pol</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te 		C. wh</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te		 D. r</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de</a:t>
            </a:r>
            <a:endParaRPr lang="en-US" altLang="zh-CN" sz="2400" dirty="0">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440904" y="214371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custDataLst>
              <p:tags r:id="rId3"/>
            </p:custDataLst>
          </p:nvPr>
        </p:nvSpPr>
        <p:spPr>
          <a:xfrm>
            <a:off x="261620" y="3202305"/>
            <a:ext cx="10999470" cy="36556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4"/>
            </p:custDataLst>
          </p:nvPr>
        </p:nvSpPr>
        <p:spPr>
          <a:xfrm>
            <a:off x="403860" y="3259455"/>
            <a:ext cx="10698480" cy="3476625"/>
          </a:xfrm>
          <a:prstGeom prst="rect">
            <a:avLst/>
          </a:prstGeom>
          <a:noFill/>
        </p:spPr>
        <p:txBody>
          <a:bodyPr wrap="square" rtlCol="0">
            <a:spAutoFit/>
          </a:bodyPr>
          <a:p>
            <a:pPr marL="720090" indent="-720090" fontAlgn="auto"/>
            <a:r>
              <a:rPr sz="2200" b="1">
                <a:solidFill>
                  <a:schemeClr val="tx1"/>
                </a:solidFill>
                <a:uFillTx/>
                <a:latin typeface="微软雅黑" panose="020B0503020204020204" charset="-122"/>
                <a:ea typeface="微软雅黑" panose="020B0503020204020204" charset="-122"/>
              </a:rPr>
              <a:t>解题步骤：</a:t>
            </a:r>
            <a:endParaRPr sz="2200" b="1">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（1）快速把四个单词默读一遍。</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（2）结合各选项中画线部分字母或字母组合的读音规则及相关特殊情况判定选项。</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（3）采用排除法。因为单项选择题的正确答案具有唯一性，可先把四个选项中的两个或三个读音相同的选项排除，再对剩下的一个或两个选项加以分析对比，最后确定答案。</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（4）四个选项单词的画线字母i都是重读开音节，元音字母i在重读开音节中读作/aɪ/，B、C、D三个选项中的字母i都是重读开音节，都读作/aɪ/，予以排除。A选项pol</a:t>
            </a:r>
            <a:r>
              <a:rPr sz="2200" u="sng">
                <a:solidFill>
                  <a:schemeClr val="tx1"/>
                </a:solidFill>
                <a:uFillTx/>
                <a:latin typeface="微软雅黑" panose="020B0503020204020204" charset="-122"/>
                <a:ea typeface="微软雅黑" panose="020B0503020204020204" charset="-122"/>
              </a:rPr>
              <a:t>i</a:t>
            </a:r>
            <a:r>
              <a:rPr sz="2200">
                <a:solidFill>
                  <a:schemeClr val="tx1"/>
                </a:solidFill>
                <a:uFillTx/>
                <a:latin typeface="微软雅黑" panose="020B0503020204020204" charset="-122"/>
                <a:ea typeface="微软雅黑" panose="020B0503020204020204" charset="-122"/>
              </a:rPr>
              <a:t>ce中的画线字母i虽然也是重读开音节，但属于在重读开音节中的特殊读音，读作/i:/，因此选A。</a:t>
            </a:r>
            <a:endParaRPr sz="2200">
              <a:solidFill>
                <a:schemeClr val="tx1"/>
              </a:solidFill>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kate 		B.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eptember	 C.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mart	 D.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ure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3480"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此题考查辅音字母s的发音。其中A.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kate，B.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eptember，C.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mart三个选项中的字母s均发/s/的音，只有D选项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ure一词中的字母s发/ʃ/的音，因此选D。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glass</a:t>
            </a:r>
            <a:r>
              <a:rPr lang="en-US" altLang="zh-CN" sz="2400" u="sng" dirty="0">
                <a:latin typeface="微软雅黑" panose="020B0503020204020204" charset="-122"/>
                <a:ea typeface="微软雅黑" panose="020B0503020204020204" charset="-122"/>
              </a:rPr>
              <a:t>es</a:t>
            </a:r>
            <a:r>
              <a:rPr lang="en-US" altLang="zh-CN" sz="2400" dirty="0">
                <a:latin typeface="微软雅黑" panose="020B0503020204020204" charset="-122"/>
                <a:ea typeface="微软雅黑" panose="020B0503020204020204" charset="-122"/>
              </a:rPr>
              <a:t> 		B. teach</a:t>
            </a:r>
            <a:r>
              <a:rPr lang="en-US" altLang="zh-CN" sz="2400" u="sng" dirty="0">
                <a:latin typeface="微软雅黑" panose="020B0503020204020204" charset="-122"/>
                <a:ea typeface="微软雅黑" panose="020B0503020204020204" charset="-122"/>
              </a:rPr>
              <a:t>es</a:t>
            </a:r>
            <a:r>
              <a:rPr lang="en-US" altLang="zh-CN" sz="2400" dirty="0">
                <a:latin typeface="微软雅黑" panose="020B0503020204020204" charset="-122"/>
                <a:ea typeface="微软雅黑" panose="020B0503020204020204" charset="-122"/>
              </a:rPr>
              <a:t>	 C. grap</a:t>
            </a:r>
            <a:r>
              <a:rPr lang="en-US" altLang="zh-CN" sz="2400" u="sng" dirty="0">
                <a:latin typeface="微软雅黑" panose="020B0503020204020204" charset="-122"/>
                <a:ea typeface="微软雅黑" panose="020B0503020204020204" charset="-122"/>
              </a:rPr>
              <a:t>es </a:t>
            </a:r>
            <a:r>
              <a:rPr lang="en-US" altLang="zh-CN" sz="2400" dirty="0">
                <a:latin typeface="微软雅黑" panose="020B0503020204020204" charset="-122"/>
                <a:ea typeface="微软雅黑" panose="020B0503020204020204" charset="-122"/>
              </a:rPr>
              <a:t>	D. us</a:t>
            </a:r>
            <a:r>
              <a:rPr lang="en-US" altLang="zh-CN" sz="2400" u="sng" dirty="0">
                <a:latin typeface="微软雅黑" panose="020B0503020204020204" charset="-122"/>
                <a:ea typeface="微软雅黑" panose="020B0503020204020204" charset="-122"/>
              </a:rPr>
              <a:t>es</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此题考查字母组合es的发音。其中C选项grap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一词中的字母组合es发/s/的音；其余三个选项A. glass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 teach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us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中的es字母组合均发/ɪz/的音，因此选C。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se	 B.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d 	C. f</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ce	 D.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th</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此题考查r音节字母组合or的发音。其中只有C选项f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ce中的字母组合or发/ɔ:/的音，其余三个选项A. 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se，B. 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d，D. 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th中的字母组合or均发/ɜː/的音，因此选C。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b</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long	 A. m</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ssage		 B. s</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cond 	C. addr</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ss 	D. </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leven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此题考查元音字母e的不同读音。题干单词b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long中的字母e发/ɪ/的音；四个选项中只有D选项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leven中的字母e发/ɪ/的音，因此选D。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训练题（十）</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h</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lth 	A.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	B. st</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k	C. id</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 	D. w</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ther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此题考查元音字母组合ea的读音。题干单词h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lth中的字母组合ea发/e/的音；四个选项中只有D选项w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ther中的字母组合ea发/e/的音，因此选D。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s</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eet 	A. ans</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er	 B.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ell 	C.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rite	 D.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rong</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此题考查辅音字母w的不同发音。题干单词s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eet中的字母w发/w/的音；四个选项中只有B选项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ell中的字母w发/w/的音，因此选B。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880" y="1807845"/>
            <a:ext cx="1156271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althou</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 A. ei</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t B. lau</a:t>
            </a:r>
            <a:r>
              <a:rPr lang="en-US" altLang="zh-CN" sz="2400" u="sng" dirty="0">
                <a:latin typeface="微软雅黑" panose="020B0503020204020204" charset="-122"/>
                <a:ea typeface="微软雅黑" panose="020B0503020204020204" charset="-122"/>
              </a:rPr>
              <a:t>gh </a:t>
            </a:r>
            <a:r>
              <a:rPr lang="en-US" altLang="zh-CN" sz="2400" dirty="0">
                <a:latin typeface="微软雅黑" panose="020B0503020204020204" charset="-122"/>
                <a:ea typeface="微软雅黑" panose="020B0503020204020204" charset="-122"/>
              </a:rPr>
              <a:t>C. tou</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 D. cou</a:t>
            </a:r>
            <a:r>
              <a:rPr lang="en-US" altLang="zh-CN" sz="2400" u="sng" dirty="0">
                <a:latin typeface="微软雅黑" panose="020B0503020204020204" charset="-122"/>
                <a:ea typeface="微软雅黑" panose="020B0503020204020204" charset="-122"/>
              </a:rPr>
              <a:t>gh</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517354" y="191314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此题考查辅音字母组合gh的发音。题干单词althou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中的字母组合gh不发音；四个选项中只有A选项ei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t中的字母组合gh不发音，因此选A。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s</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ce	 A. fl</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	B. t</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 	C. p</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	 D. j</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ney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解析：此题考查r音节字母组合our的发音。题干单词s</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ce中的字母组合our发/ɔ:/的音；四个选项中只有C选项p</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中的字母组合our发/ɔ:/的音，因此选C。</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pian</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	 B. c</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ld 	C. al</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ne	 D. pr</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ve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52024" y="281548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此题考查元音字母o的不同读音。其中A. pian</a:t>
            </a:r>
            <a:r>
              <a:rPr sz="2400" u="sng">
                <a:latin typeface="Times New Roman" panose="02020603050405020304" pitchFamily="18" charset="0"/>
                <a:cs typeface="Times New Roman" panose="02020603050405020304" pitchFamily="18" charset="0"/>
              </a:rPr>
              <a:t>o</a:t>
            </a:r>
            <a:r>
              <a:rPr sz="2400">
                <a:latin typeface="Times New Roman" panose="02020603050405020304" pitchFamily="18" charset="0"/>
                <a:cs typeface="Times New Roman" panose="02020603050405020304" pitchFamily="18" charset="0"/>
              </a:rPr>
              <a:t>，B. c</a:t>
            </a:r>
            <a:r>
              <a:rPr sz="2400" u="sng">
                <a:latin typeface="Times New Roman" panose="02020603050405020304" pitchFamily="18" charset="0"/>
                <a:cs typeface="Times New Roman" panose="02020603050405020304" pitchFamily="18" charset="0"/>
              </a:rPr>
              <a:t>o</a:t>
            </a:r>
            <a:r>
              <a:rPr sz="2400">
                <a:latin typeface="Times New Roman" panose="02020603050405020304" pitchFamily="18" charset="0"/>
                <a:cs typeface="Times New Roman" panose="02020603050405020304" pitchFamily="18" charset="0"/>
              </a:rPr>
              <a:t>ld，C. al</a:t>
            </a:r>
            <a:r>
              <a:rPr sz="2400" u="sng">
                <a:latin typeface="Times New Roman" panose="02020603050405020304" pitchFamily="18" charset="0"/>
                <a:cs typeface="Times New Roman" panose="02020603050405020304" pitchFamily="18" charset="0"/>
              </a:rPr>
              <a:t>o</a:t>
            </a:r>
            <a:r>
              <a:rPr sz="2400">
                <a:latin typeface="Times New Roman" panose="02020603050405020304" pitchFamily="18" charset="0"/>
                <a:cs typeface="Times New Roman" panose="02020603050405020304" pitchFamily="18" charset="0"/>
              </a:rPr>
              <a:t>ne三个选项中的字母o均发/əʊ/的音，只有D选项pr</a:t>
            </a:r>
            <a:r>
              <a:rPr sz="2400" u="sng">
                <a:latin typeface="Times New Roman" panose="02020603050405020304" pitchFamily="18" charset="0"/>
                <a:cs typeface="Times New Roman" panose="02020603050405020304" pitchFamily="18" charset="0"/>
              </a:rPr>
              <a:t>o</a:t>
            </a:r>
            <a:r>
              <a:rPr sz="2400">
                <a:latin typeface="Times New Roman" panose="02020603050405020304" pitchFamily="18" charset="0"/>
                <a:cs typeface="Times New Roman" panose="02020603050405020304" pitchFamily="18" charset="0"/>
              </a:rPr>
              <a:t>ve一词中的字母o发/u:/的音，因此选D。</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mov</a:t>
            </a:r>
            <a:r>
              <a:rPr lang="en-US" altLang="zh-CN" sz="2400" u="sng" dirty="0">
                <a:latin typeface="微软雅黑" panose="020B0503020204020204" charset="-122"/>
                <a:ea typeface="微软雅黑" panose="020B0503020204020204" charset="-122"/>
              </a:rPr>
              <a:t>ie</a:t>
            </a:r>
            <a:r>
              <a:rPr lang="en-US" altLang="zh-CN" sz="2400" dirty="0">
                <a:latin typeface="微软雅黑" panose="020B0503020204020204" charset="-122"/>
                <a:ea typeface="微软雅黑" panose="020B0503020204020204" charset="-122"/>
              </a:rPr>
              <a:t>	 B. br</a:t>
            </a:r>
            <a:r>
              <a:rPr lang="en-US" altLang="zh-CN" sz="2400" u="sng" dirty="0">
                <a:latin typeface="微软雅黑" panose="020B0503020204020204" charset="-122"/>
                <a:ea typeface="微软雅黑" panose="020B0503020204020204" charset="-122"/>
              </a:rPr>
              <a:t>ie</a:t>
            </a:r>
            <a:r>
              <a:rPr lang="en-US" altLang="zh-CN" sz="2400" dirty="0">
                <a:latin typeface="微软雅黑" panose="020B0503020204020204" charset="-122"/>
                <a:ea typeface="微软雅黑" panose="020B0503020204020204" charset="-122"/>
              </a:rPr>
              <a:t>f 	C. bel</a:t>
            </a:r>
            <a:r>
              <a:rPr lang="en-US" altLang="zh-CN" sz="2400" u="sng" dirty="0">
                <a:latin typeface="微软雅黑" panose="020B0503020204020204" charset="-122"/>
                <a:ea typeface="微软雅黑" panose="020B0503020204020204" charset="-122"/>
              </a:rPr>
              <a:t>ie</a:t>
            </a:r>
            <a:r>
              <a:rPr lang="en-US" altLang="zh-CN" sz="2400" dirty="0">
                <a:latin typeface="微软雅黑" panose="020B0503020204020204" charset="-122"/>
                <a:ea typeface="微软雅黑" panose="020B0503020204020204" charset="-122"/>
              </a:rPr>
              <a:t>ve	 D. f</a:t>
            </a:r>
            <a:r>
              <a:rPr lang="en-US" altLang="zh-CN" sz="2400" u="sng" dirty="0">
                <a:latin typeface="微软雅黑" panose="020B0503020204020204" charset="-122"/>
                <a:ea typeface="微软雅黑" panose="020B0503020204020204" charset="-122"/>
              </a:rPr>
              <a:t>ie</a:t>
            </a:r>
            <a:r>
              <a:rPr lang="en-US" altLang="zh-CN" sz="2400" dirty="0">
                <a:latin typeface="微软雅黑" panose="020B0503020204020204" charset="-122"/>
                <a:ea typeface="微软雅黑" panose="020B0503020204020204" charset="-122"/>
              </a:rPr>
              <a:t>ld</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此题考查元音字母组合ie的发音。只有A选项mov</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中的字母组合ie发/ɪ/的音，其余三个选项B. br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f，C. bel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ve，D. 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ld中的字母组合ie均发/i:/的音，因此选A。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020445" y="1312545"/>
            <a:ext cx="10769600" cy="460375"/>
          </a:xfrm>
          <a:prstGeom prst="rect">
            <a:avLst/>
          </a:prstGeom>
          <a:noFill/>
        </p:spPr>
        <p:txBody>
          <a:bodyPr wrap="square" rtlCol="0">
            <a:spAutoFit/>
          </a:bodyPr>
          <a:p>
            <a:pPr algn="l"/>
            <a:r>
              <a:rPr lang="en-US" altLang="zh-CN" sz="2400" dirty="0">
                <a:latin typeface="微软雅黑" panose="020B0503020204020204" charset="-122"/>
                <a:ea typeface="微软雅黑" panose="020B0503020204020204" charset="-122"/>
              </a:rPr>
              <a:t>2. A. f</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mer 		B. c</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 	C. qu</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ter 		D. </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t</a:t>
            </a:r>
            <a:endParaRPr lang="en-US" altLang="zh-CN" sz="2400" dirty="0">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600289" y="1312503"/>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custDataLst>
              <p:tags r:id="rId3"/>
            </p:custDataLst>
          </p:nvPr>
        </p:nvSpPr>
        <p:spPr>
          <a:xfrm>
            <a:off x="261620" y="3296920"/>
            <a:ext cx="11168380" cy="35610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4"/>
            </p:custDataLst>
          </p:nvPr>
        </p:nvSpPr>
        <p:spPr>
          <a:xfrm>
            <a:off x="403860" y="3381375"/>
            <a:ext cx="11026140" cy="3476625"/>
          </a:xfrm>
          <a:prstGeom prst="rect">
            <a:avLst/>
          </a:prstGeom>
          <a:noFill/>
        </p:spPr>
        <p:txBody>
          <a:bodyPr wrap="square" rtlCol="0">
            <a:spAutoFit/>
          </a:bodyPr>
          <a:p>
            <a:pPr marL="720090" indent="-720090" fontAlgn="auto"/>
            <a:r>
              <a:rPr sz="2200" b="1">
                <a:solidFill>
                  <a:schemeClr val="tx1"/>
                </a:solidFill>
                <a:uFillTx/>
                <a:latin typeface="微软雅黑" panose="020B0503020204020204" charset="-122"/>
                <a:ea typeface="微软雅黑" panose="020B0503020204020204" charset="-122"/>
              </a:rPr>
              <a:t>解题步骤：</a:t>
            </a:r>
            <a:endParaRPr sz="2200" b="1">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（1）快速把四个单词默读一遍。</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（2）结合各选项中画线部分字母或字母组合的读音规则及相关特殊情况判定选项。</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（3）采用排除法。因为单项选择题的正确答案具有唯一性，可先把四个选项中的两个或三个读音相同的选项排除，再对剩下的一个或两个选项加以分析对比，最后确定答案。</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（4）四个选项单词的画线字母ar是r音节，r音节一般有两种读音：在重读音节中读作/</a:t>
            </a:r>
            <a:r>
              <a:rPr sz="2200">
                <a:uFillTx/>
                <a:latin typeface="微软雅黑" panose="020B0503020204020204" charset="-122"/>
                <a:ea typeface="微软雅黑" panose="020B0503020204020204" charset="-122"/>
                <a:sym typeface="+mn-ea"/>
              </a:rPr>
              <a:t>a</a:t>
            </a:r>
            <a:r>
              <a:rPr lang="zh-CN" altLang="en-US" sz="2200">
                <a:solidFill>
                  <a:schemeClr val="tx1"/>
                </a:solidFill>
                <a:latin typeface="Times New Roman" panose="02020603050405020304" pitchFamily="18" charset="0"/>
                <a:cs typeface="Times New Roman" panose="02020603050405020304" pitchFamily="18" charset="0"/>
                <a:sym typeface="+mn-ea"/>
              </a:rPr>
              <a:t>:</a:t>
            </a:r>
            <a:r>
              <a:rPr sz="2200">
                <a:solidFill>
                  <a:schemeClr val="tx1"/>
                </a:solidFill>
                <a:uFillTx/>
                <a:latin typeface="微软雅黑" panose="020B0503020204020204" charset="-122"/>
                <a:ea typeface="微软雅黑" panose="020B0503020204020204" charset="-122"/>
              </a:rPr>
              <a:t>/，在非重读音节中读作/ə/。本题的A选项f</a:t>
            </a:r>
            <a:r>
              <a:rPr sz="2200" u="sng">
                <a:solidFill>
                  <a:schemeClr val="tx1"/>
                </a:solidFill>
                <a:uFillTx/>
                <a:latin typeface="微软雅黑" panose="020B0503020204020204" charset="-122"/>
                <a:ea typeface="微软雅黑" panose="020B0503020204020204" charset="-122"/>
              </a:rPr>
              <a:t>ar</a:t>
            </a:r>
            <a:r>
              <a:rPr sz="2200">
                <a:solidFill>
                  <a:schemeClr val="tx1"/>
                </a:solidFill>
                <a:uFillTx/>
                <a:latin typeface="微软雅黑" panose="020B0503020204020204" charset="-122"/>
                <a:ea typeface="微软雅黑" panose="020B0503020204020204" charset="-122"/>
              </a:rPr>
              <a:t>mer，B选项c</a:t>
            </a:r>
            <a:r>
              <a:rPr sz="2200" u="sng">
                <a:solidFill>
                  <a:schemeClr val="tx1"/>
                </a:solidFill>
                <a:uFillTx/>
                <a:latin typeface="微软雅黑" panose="020B0503020204020204" charset="-122"/>
                <a:ea typeface="微软雅黑" panose="020B0503020204020204" charset="-122"/>
              </a:rPr>
              <a:t>ar</a:t>
            </a:r>
            <a:r>
              <a:rPr sz="2200">
                <a:solidFill>
                  <a:schemeClr val="tx1"/>
                </a:solidFill>
                <a:uFillTx/>
                <a:latin typeface="微软雅黑" panose="020B0503020204020204" charset="-122"/>
                <a:ea typeface="微软雅黑" panose="020B0503020204020204" charset="-122"/>
              </a:rPr>
              <a:t>d和D选项</a:t>
            </a:r>
            <a:r>
              <a:rPr sz="2200" u="sng">
                <a:solidFill>
                  <a:schemeClr val="tx1"/>
                </a:solidFill>
                <a:uFillTx/>
                <a:latin typeface="微软雅黑" panose="020B0503020204020204" charset="-122"/>
                <a:ea typeface="微软雅黑" panose="020B0503020204020204" charset="-122"/>
              </a:rPr>
              <a:t>ar</a:t>
            </a:r>
            <a:r>
              <a:rPr sz="2200">
                <a:solidFill>
                  <a:schemeClr val="tx1"/>
                </a:solidFill>
                <a:uFillTx/>
                <a:latin typeface="微软雅黑" panose="020B0503020204020204" charset="-122"/>
                <a:ea typeface="微软雅黑" panose="020B0503020204020204" charset="-122"/>
              </a:rPr>
              <a:t>t中的字母组合ar均读作/</a:t>
            </a:r>
            <a:r>
              <a:rPr sz="2200">
                <a:uFillTx/>
                <a:latin typeface="微软雅黑" panose="020B0503020204020204" charset="-122"/>
                <a:ea typeface="微软雅黑" panose="020B0503020204020204" charset="-122"/>
                <a:sym typeface="+mn-ea"/>
              </a:rPr>
              <a:t>a</a:t>
            </a:r>
            <a:r>
              <a:rPr lang="zh-CN" altLang="en-US" sz="2200">
                <a:latin typeface="Times New Roman" panose="02020603050405020304" pitchFamily="18" charset="0"/>
                <a:cs typeface="Times New Roman" panose="02020603050405020304" pitchFamily="18" charset="0"/>
                <a:sym typeface="+mn-ea"/>
              </a:rPr>
              <a:t>:</a:t>
            </a:r>
            <a:r>
              <a:rPr sz="2200">
                <a:solidFill>
                  <a:schemeClr val="tx1"/>
                </a:solidFill>
                <a:uFillTx/>
                <a:latin typeface="微软雅黑" panose="020B0503020204020204" charset="-122"/>
                <a:ea typeface="微软雅黑" panose="020B0503020204020204" charset="-122"/>
              </a:rPr>
              <a:t>/，只有C选项qu</a:t>
            </a:r>
            <a:r>
              <a:rPr sz="2200" u="sng">
                <a:solidFill>
                  <a:schemeClr val="tx1"/>
                </a:solidFill>
                <a:uFillTx/>
                <a:latin typeface="微软雅黑" panose="020B0503020204020204" charset="-122"/>
                <a:ea typeface="微软雅黑" panose="020B0503020204020204" charset="-122"/>
              </a:rPr>
              <a:t>ar</a:t>
            </a:r>
            <a:r>
              <a:rPr sz="2200">
                <a:solidFill>
                  <a:schemeClr val="tx1"/>
                </a:solidFill>
                <a:uFillTx/>
                <a:latin typeface="微软雅黑" panose="020B0503020204020204" charset="-122"/>
                <a:ea typeface="微软雅黑" panose="020B0503020204020204" charset="-122"/>
              </a:rPr>
              <a:t>ter中的ar属于特殊读音，读作/</a:t>
            </a:r>
            <a:r>
              <a:rPr lang="zh-CN" altLang="en-US" sz="2200">
                <a:latin typeface="Times New Roman" panose="02020603050405020304" pitchFamily="18" charset="0"/>
                <a:sym typeface="+mn-ea"/>
              </a:rPr>
              <a:t>ɔː</a:t>
            </a:r>
            <a:r>
              <a:rPr sz="2200">
                <a:solidFill>
                  <a:schemeClr val="tx1"/>
                </a:solidFill>
                <a:uFillTx/>
                <a:latin typeface="微软雅黑" panose="020B0503020204020204" charset="-122"/>
                <a:ea typeface="微软雅黑" panose="020B0503020204020204" charset="-122"/>
              </a:rPr>
              <a:t>/，因此选C。</a:t>
            </a:r>
            <a:endParaRPr sz="2200">
              <a:solidFill>
                <a:schemeClr val="tx1"/>
              </a:solidFill>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aught 		B.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ertain 	C. offi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er 	D. noti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3480"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此题考查辅音字母c的发音。其中B.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ertain，C. offi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er，D. noti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e三个选项中的字母c均发/s/的音，只有A选项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aught一词中的字母c发/k/的音，因此选A。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toge</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er 	B. wi</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in 	C. </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ousand 	D. </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ese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此题考查辅音字母组合th的发音。其中C选项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ousand一词中的字母组合th发/θ/的音；其余三个选项A. toge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er，B. wi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ese中的字母组合th均发/ð/的音，因此选C。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h</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dly	 B. simil</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C. p</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don	 D. postc</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79411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此题考查r音节字母组合ar的发音。其中只有B选项simil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中的ar字母组合发/ə/的音，其余三个选项A.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dly，C. 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don，D. postc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d中的字母组合ar均发/ɑː/的音，因此选B。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十</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4897120" y="843280"/>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三、综合训练</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395648" y="237855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100965" y="1391920"/>
            <a:ext cx="4050030" cy="3816350"/>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TextBox 280"/>
          <p:cNvSpPr txBox="1"/>
          <p:nvPr>
            <p:custDataLst>
              <p:tags r:id="rId7"/>
            </p:custDataLst>
          </p:nvPr>
        </p:nvSpPr>
        <p:spPr>
          <a:xfrm>
            <a:off x="5461328" y="226735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tooltip="" action="ppaction://hlinksldjump"/>
              </a:rPr>
              <a:t>训练题（一）</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8" name="TextBox 280"/>
          <p:cNvSpPr txBox="1"/>
          <p:nvPr>
            <p:custDataLst>
              <p:tags r:id="rId9"/>
            </p:custDataLst>
          </p:nvPr>
        </p:nvSpPr>
        <p:spPr>
          <a:xfrm>
            <a:off x="5461327" y="296992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0" action="ppaction://hlinksldjump"/>
              </a:rPr>
              <a:t>训练题（二）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9" name="TextBox 280"/>
          <p:cNvSpPr txBox="1"/>
          <p:nvPr>
            <p:custDataLst>
              <p:tags r:id="rId11"/>
            </p:custDataLst>
          </p:nvPr>
        </p:nvSpPr>
        <p:spPr>
          <a:xfrm>
            <a:off x="5459726" y="367249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2" action="ppaction://hlinksldjump"/>
              </a:rPr>
              <a:t>训练题（三）</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0" name="TextBox 280"/>
          <p:cNvSpPr txBox="1"/>
          <p:nvPr>
            <p:custDataLst>
              <p:tags r:id="rId13"/>
            </p:custDataLst>
          </p:nvPr>
        </p:nvSpPr>
        <p:spPr>
          <a:xfrm>
            <a:off x="5459726" y="437506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4" action="ppaction://hlinksldjump"/>
              </a:rPr>
              <a:t>训练题（四）</a:t>
            </a:r>
            <a:endParaRPr lang="zh-CN" altLang="en-US" sz="3600" b="1" dirty="0">
              <a:solidFill>
                <a:srgbClr val="002060"/>
              </a:solidFill>
              <a:latin typeface="微软雅黑" panose="020B0503020204020204" charset="-122"/>
              <a:ea typeface="微软雅黑" panose="020B0503020204020204" charset="-122"/>
            </a:endParaRPr>
          </a:p>
        </p:txBody>
      </p:sp>
      <p:sp>
        <p:nvSpPr>
          <p:cNvPr id="11" name="TextBox 280"/>
          <p:cNvSpPr txBox="1"/>
          <p:nvPr>
            <p:custDataLst>
              <p:tags r:id="rId15"/>
            </p:custDataLst>
          </p:nvPr>
        </p:nvSpPr>
        <p:spPr>
          <a:xfrm>
            <a:off x="5459726" y="507763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6" action="ppaction://hlinksldjump"/>
              </a:rPr>
              <a:t>训练题（五）</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2" name="TextBox 280"/>
          <p:cNvSpPr txBox="1"/>
          <p:nvPr>
            <p:custDataLst>
              <p:tags r:id="rId17"/>
            </p:custDataLst>
          </p:nvPr>
        </p:nvSpPr>
        <p:spPr>
          <a:xfrm>
            <a:off x="8578086" y="2266716"/>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18" action="ppaction://hlinksldjump"/>
              </a:rPr>
              <a:t>训练题（六）</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3" name="TextBox 280"/>
          <p:cNvSpPr txBox="1"/>
          <p:nvPr>
            <p:custDataLst>
              <p:tags r:id="rId19"/>
            </p:custDataLst>
          </p:nvPr>
        </p:nvSpPr>
        <p:spPr>
          <a:xfrm>
            <a:off x="8578086" y="297709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0" action="ppaction://hlinksldjump"/>
              </a:rPr>
              <a:t>训练题（七）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4" name="TextBox 280"/>
          <p:cNvSpPr txBox="1"/>
          <p:nvPr>
            <p:custDataLst>
              <p:tags r:id="rId21"/>
            </p:custDataLst>
          </p:nvPr>
        </p:nvSpPr>
        <p:spPr>
          <a:xfrm>
            <a:off x="8578215" y="3669030"/>
            <a:ext cx="271208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2" action="ppaction://hlinksldjump"/>
              </a:rPr>
              <a:t>训练题（八）</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5" name="TextBox 280"/>
          <p:cNvSpPr txBox="1"/>
          <p:nvPr>
            <p:custDataLst>
              <p:tags r:id="rId23"/>
            </p:custDataLst>
          </p:nvPr>
        </p:nvSpPr>
        <p:spPr>
          <a:xfrm>
            <a:off x="8578086" y="437771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4" action="ppaction://hlinksldjump"/>
              </a:rPr>
              <a:t>训练题（九）</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6" name="TextBox 280">
            <a:hlinkClick r:id="" action="ppaction://noaction"/>
          </p:cNvPr>
          <p:cNvSpPr txBox="1"/>
          <p:nvPr>
            <p:custDataLst>
              <p:tags r:id="rId25"/>
            </p:custDataLst>
          </p:nvPr>
        </p:nvSpPr>
        <p:spPr>
          <a:xfrm>
            <a:off x="8578085" y="5036173"/>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26" action="ppaction://hlinksldjump"/>
              </a:rPr>
              <a:t>训练题（十）</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8"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chemeClr val="accent1"/>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vill</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ge 	A.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gain 	B. b</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nana 	C. mess</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ge 		D.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bout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457664" y="274436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4" name="矩形 3"/>
          <p:cNvSpPr/>
          <p:nvPr>
            <p:custDataLst>
              <p:tags r:id="rId5"/>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6"/>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此题考查元音字母a的不同读音。元音字母a在重读开音节中读作/eɪ/，在重读闭音节中读作/æ/，在非重读音节中读作/ə/。题干单词vill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ge中的字母a在非重读音节中，发/ɪ/的音；四个选项中只有C选项mess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ge中的字母a发/ɪ/的音，因此选C。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ldLvl="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87375" y="1736725"/>
            <a:ext cx="11360150" cy="1691640"/>
          </a:xfrm>
          <a:prstGeom prst="rect">
            <a:avLst/>
          </a:prstGeom>
          <a:noFill/>
        </p:spPr>
        <p:txBody>
          <a:bodyPr wrap="square" rtlCol="0">
            <a:noAutofit/>
          </a:bodyPr>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2.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son 	A. br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kfast 		B. gr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tly 	C.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ch 	D.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lly</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795484" y="226938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此题考查元音字母组合ea的多种读音。题干单词r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son中的ea字母组合发/i:/的音；四个选项中只有C选项r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ch中的字母组合ea发/i:/的音，因此选C。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ldLvl="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92505" y="1947545"/>
            <a:ext cx="954976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prai</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 	A. new</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paper 		B.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tudent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C. ba</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 			D. gra</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p</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1264749" y="194743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此题考查辅音字母s的不同读音。s在词首、清辅音前、清辅音后发/s/的音；在元音音素后、元音字母间或浊辅音后发/z/的音。题干单词praise中的字母s在元音音素后发/z/的音；四个选项中只有A选项new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paper中的字母s发/z/的音，因此选A。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92505" y="2051685"/>
            <a:ext cx="806069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brea</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 	   A. ten</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B. heal</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rPr>
              <a:t>C. eigh</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D. clo</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es</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1264749" y="2144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此题考查辅音字母组合th的两种读音：/θ/和/ð/。题干单词brea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e中的字母组合th发/ð/的音；四个选项中只有D选项clo</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es中的字母组合th发/ð/的音，因此选D。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36625" y="2058670"/>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m</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ning 		A. fav</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 	B. passp</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t 	C.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se 	D. doct</a:t>
            </a:r>
            <a:r>
              <a:rPr lang="en-US" altLang="zh-CN" sz="2400" u="sng" dirty="0">
                <a:latin typeface="微软雅黑" panose="020B0503020204020204" charset="-122"/>
                <a:ea typeface="微软雅黑" panose="020B0503020204020204" charset="-122"/>
              </a:rPr>
              <a:t>or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217349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此题考查r音节字母组合or的发音。or在重读音节中读作/</a:t>
            </a:r>
            <a:r>
              <a:rPr lang="zh-CN" altLang="en-US" sz="2400">
                <a:latin typeface="Times New Roman" panose="02020603050405020304" pitchFamily="18" charset="0"/>
                <a:sym typeface="+mn-ea"/>
              </a:rPr>
              <a:t>ɔː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/，在非重读音节中读作/ə/。题干单词m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ning中的字母组合or为重读音节发/</a:t>
            </a:r>
            <a:r>
              <a:rPr lang="zh-CN" altLang="en-US" sz="2400">
                <a:latin typeface="Times New Roman" panose="02020603050405020304" pitchFamily="18" charset="0"/>
                <a:sym typeface="+mn-ea"/>
              </a:rPr>
              <a:t>ɔː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/的音；四个选项中只有B选项passp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t中的字母组合or发/</a:t>
            </a:r>
            <a:r>
              <a:rPr lang="zh-CN" altLang="en-US" sz="2400">
                <a:latin typeface="Times New Roman" panose="02020603050405020304" pitchFamily="18" charset="0"/>
                <a:sym typeface="+mn-ea"/>
              </a:rPr>
              <a:t>ɔː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chemeClr val="accent1"/>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h</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lp 	B. ch</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ss 	C. t</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nt	 D. childr</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281548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此题考查元音字母e的不同读音。元音字母e在重读闭音节中读作/e/。其中A.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lp，B. ch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ss，C. t</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nt三个选项中的字母e都是重读闭音节，均发/e/的音，只有D选项childr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n一词中的字母e是非重读音节，发/ə/的音，因此选D。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70585" y="2341880"/>
            <a:ext cx="840676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b</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B. d</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C. h</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D. cl</a:t>
            </a:r>
            <a:r>
              <a:rPr lang="en-US" altLang="zh-CN" sz="2400" u="sng" dirty="0">
                <a:latin typeface="微软雅黑" panose="020B0503020204020204" charset="-122"/>
                <a:ea typeface="微软雅黑" panose="020B0503020204020204" charset="-122"/>
              </a:rPr>
              <a:t>ear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239066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此题考查字母组合ear的读音。只有A选项b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中的字母组合ear发/eə/的音，其余三个选项B. d</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cl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中的字母组合ear均发/ɪə/的音，因此选A。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632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1373505" y="2793365"/>
            <a:ext cx="719074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第一章　语音知识</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910080"/>
            <a:ext cx="880681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it 	B. de</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k 	C.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now	 D. mu</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ic</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95886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此题考查辅音字母s的发音。其中A.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it，B. de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now三个选项中的字母s均发/s/的音，只有D选项mu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ic一词中的字母s发/z/的音，因此选D。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2350770"/>
            <a:ext cx="933132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ange		 B. ea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 	C. tea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	 D. ma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ine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239955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此题考查辅音字母组合ch的读音。其中D选项ma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ine一词中的字母组合ch发/ʃ/的音；其余三个选项A.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ange，B. 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tea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中的字母组合ch均发/tʃ/的音，因此选D。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143000" y="2277745"/>
            <a:ext cx="918146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g</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den 	B. p</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k 	C. w</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 	D. </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424769" y="241860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此题考查r音节字母组合ar的读音。其中只有C选项w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m中的字母组合ar发/ɔ:/的音，其余三个选项A. g</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den，B. 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m中的字母组合ar均发/ɑː/的音，因此选C。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245" y="1734820"/>
            <a:ext cx="1137348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n</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tive 	A.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dvice 	B. gr</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mmar 		C. b</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se 	D. m</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ster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46894" y="274245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此题考查元音字母a的不同读音。元音字母a在重读开音节中读作/eɪ/，在重读闭音节中读作/æ/，在非重读音节中读作/ə/。题干单词n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tive中的字母a为重读开音节发/eɪ/的音。四个选项中只有C选项b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se中的字母a也为重读开音节，也发/eɪ/的音，因此选C。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52450" y="1809750"/>
            <a:ext cx="1088707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rec</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ve 	A. h</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ght 	B. </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ght 	C. rec</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pt 	D. for</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3744" y="185853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此题考查元音字母组合ei的多种读音。题干单词re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eive中的字母组合ei发/i:/的音；四个选项中只有C选项re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eipt中的字母组合ei发/i:/的音，因此选C。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52450" y="1809750"/>
            <a:ext cx="1088707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plea</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ure 	A.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ugar 	B. de</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ign 	C. plea</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ed 	D. u</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ually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3744" y="185853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此题考查辅音字母s的不同读音。题干单词plea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ure中的字母s发/ʒ/的音；四个选项中只有D选项u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ually中的字母s发/ʒ/的音，因此选D。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52450" y="1809750"/>
            <a:ext cx="1088707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smoo</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A. </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eory 	B. nor</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ern 	C. clo</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D. heal</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3744" y="185853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此题考查辅音字母组合th的两种读音：/θ/和/ð/。题干单词smoo</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中的字母组合th发/ð/的音；四个选项中只有B选项nor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ern中的字母组合th发/ð/的音，因此选B。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52450" y="1809750"/>
            <a:ext cx="1157859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d</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k 	A. popul</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B. gramm</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C. w</a:t>
            </a:r>
            <a:r>
              <a:rPr lang="en-US" altLang="zh-CN" sz="2400" u="sng" dirty="0">
                <a:latin typeface="微软雅黑" panose="020B0503020204020204" charset="-122"/>
                <a:ea typeface="微软雅黑" panose="020B0503020204020204" charset="-122"/>
              </a:rPr>
              <a:t>ar </a:t>
            </a:r>
            <a:r>
              <a:rPr lang="en-US" altLang="zh-CN" sz="2400" dirty="0">
                <a:latin typeface="微软雅黑" panose="020B0503020204020204" charset="-122"/>
                <a:ea typeface="微软雅黑" panose="020B0503020204020204" charset="-122"/>
              </a:rPr>
              <a:t>	D. m</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ket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3744" y="185853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462780"/>
            <a:ext cx="8625205" cy="2306955"/>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此题考查r音节字母组合ar的读音。ar在重读音节中读作/</a:t>
            </a:r>
            <a:r>
              <a:rPr sz="2400" dirty="0">
                <a:latin typeface="Times New Roman" panose="02020603050405020304" pitchFamily="18" charset="0"/>
                <a:ea typeface="微软雅黑" panose="020B0503020204020204" charset="-122"/>
                <a:cs typeface="Times New Roman" panose="02020603050405020304" pitchFamily="18" charset="0"/>
                <a:sym typeface="+mn-ea"/>
              </a:rPr>
              <a:t>ɑ</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ː/，在非重读音节中读作/ə/。题干单词dark中的字母组合ar属于重读音节，读作/ɑː/；选项A. popular和选项B. grammar是非重读音节，字母组合ar读作/ə/，选项C. war 中的ar读作/</a:t>
            </a:r>
            <a:r>
              <a:rPr lang="zh-CN" altLang="en-US" sz="2400">
                <a:latin typeface="Times New Roman" panose="02020603050405020304" pitchFamily="18" charset="0"/>
                <a:sym typeface="+mn-ea"/>
              </a:rPr>
              <a:t>ɔː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/。四个选项中只有D选项market中的字母组合ar发/</a:t>
            </a:r>
            <a:r>
              <a:rPr sz="2400" dirty="0">
                <a:latin typeface="Times New Roman" panose="02020603050405020304" pitchFamily="18" charset="0"/>
                <a:ea typeface="微软雅黑" panose="020B0503020204020204" charset="-122"/>
                <a:cs typeface="Times New Roman" panose="02020603050405020304" pitchFamily="18" charset="0"/>
                <a:sym typeface="+mn-ea"/>
              </a:rPr>
              <a:t>ɑː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f</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mily	 B. h</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ppy	 C. vill</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ge	 D. b</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ck</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281548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此题考查元音字母a的不同读音。元音字母a在重读开音节中读作/eɪ/，在重读闭音节中读作/æ/，在非重读音节中读作/ə/。其中A. 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mily，B.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ppy，D. 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ck三个选项中的字母a均为重读闭音节，发/æ/的音，只有C选项vill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ge一词中的字母a是非重读音节，发/ɪ/的音，因此选C。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h</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se	 B. tr</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ble 	C. m</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se 	D. sh</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71074"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此题考查元音字母组合ou的读音。只有B选项tr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ble中的字母组合ou发/ʌ/的音，其余三个选项A.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se，C. 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se，D. sh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t中的字母组合ou均发/aʊ/的音，因此选B。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083435" y="1657985"/>
            <a:ext cx="4503420" cy="645160"/>
          </a:xfrm>
          <a:prstGeom prst="rect">
            <a:avLst/>
          </a:prstGeom>
          <a:noFill/>
        </p:spPr>
        <p:txBody>
          <a:bodyPr wrap="square" rtlCol="0">
            <a:spAutoFit/>
          </a:bodyPr>
          <a:p>
            <a:r>
              <a:rPr sz="3600" b="1">
                <a:solidFill>
                  <a:schemeClr val="tx1"/>
                </a:solidFill>
                <a:uFillTx/>
                <a:hlinkClick r:id="rId2" action="ppaction://hlinksldjump"/>
              </a:rPr>
              <a:t>一、学习导航</a:t>
            </a:r>
            <a:endParaRPr sz="3600" b="1">
              <a:solidFill>
                <a:schemeClr val="tx1"/>
              </a:solidFill>
              <a:uFillTx/>
            </a:endParaRPr>
          </a:p>
        </p:txBody>
      </p:sp>
      <p:sp>
        <p:nvSpPr>
          <p:cNvPr id="9" name="文本框 8"/>
          <p:cNvSpPr txBox="1"/>
          <p:nvPr>
            <p:custDataLst>
              <p:tags r:id="rId3"/>
            </p:custDataLst>
          </p:nvPr>
        </p:nvSpPr>
        <p:spPr>
          <a:xfrm>
            <a:off x="2679065" y="2904490"/>
            <a:ext cx="3907790" cy="645160"/>
          </a:xfrm>
          <a:prstGeom prst="rect">
            <a:avLst/>
          </a:prstGeom>
          <a:noFill/>
        </p:spPr>
        <p:txBody>
          <a:bodyPr wrap="square" rtlCol="0">
            <a:spAutoFit/>
          </a:bodyPr>
          <a:p>
            <a:r>
              <a:rPr sz="3600" b="1">
                <a:solidFill>
                  <a:schemeClr val="tx1"/>
                </a:solidFill>
                <a:uFillTx/>
                <a:hlinkClick r:id="rId4" action="ppaction://hlinksldjump"/>
              </a:rPr>
              <a:t>二、解题攻略</a:t>
            </a:r>
            <a:endParaRPr sz="3600" b="1">
              <a:solidFill>
                <a:schemeClr val="tx1"/>
              </a:solidFill>
              <a:uFillTx/>
            </a:endParaRPr>
          </a:p>
        </p:txBody>
      </p:sp>
      <p:sp>
        <p:nvSpPr>
          <p:cNvPr id="10" name="文本框 9"/>
          <p:cNvSpPr txBox="1"/>
          <p:nvPr>
            <p:custDataLst>
              <p:tags r:id="rId5"/>
            </p:custDataLst>
          </p:nvPr>
        </p:nvSpPr>
        <p:spPr>
          <a:xfrm>
            <a:off x="3216910" y="4150995"/>
            <a:ext cx="3681095" cy="645160"/>
          </a:xfrm>
          <a:prstGeom prst="rect">
            <a:avLst/>
          </a:prstGeom>
          <a:noFill/>
        </p:spPr>
        <p:txBody>
          <a:bodyPr wrap="square" rtlCol="0">
            <a:spAutoFit/>
          </a:bodyPr>
          <a:p>
            <a:r>
              <a:rPr sz="3600" b="1">
                <a:solidFill>
                  <a:schemeClr val="tx1"/>
                </a:solidFill>
                <a:uFillTx/>
                <a:hlinkClick r:id="rId6" action="ppaction://hlinksldjump"/>
              </a:rPr>
              <a:t>三、综合训练</a:t>
            </a:r>
            <a:endParaRPr sz="3600" b="1">
              <a:solidFill>
                <a:schemeClr val="tx1"/>
              </a:solidFill>
              <a:uFillTx/>
            </a:endParaRPr>
          </a:p>
        </p:txBody>
      </p:sp>
      <p:pic>
        <p:nvPicPr>
          <p:cNvPr id="23" name="图片 22"/>
          <p:cNvPicPr>
            <a:picLocks noChangeAspect="1"/>
          </p:cNvPicPr>
          <p:nvPr/>
        </p:nvPicPr>
        <p:blipFill>
          <a:blip r:embed="rId7">
            <a:alphaModFix amt="55000"/>
          </a:blip>
          <a:srcRect b="6182"/>
          <a:stretch>
            <a:fillRect/>
          </a:stretch>
        </p:blipFill>
        <p:spPr>
          <a:xfrm>
            <a:off x="7197725" y="987425"/>
            <a:ext cx="4032250" cy="3408680"/>
          </a:xfrm>
          <a:prstGeom prst="rect">
            <a:avLst/>
          </a:prstGeom>
        </p:spPr>
      </p:pic>
      <p:sp>
        <p:nvSpPr>
          <p:cNvPr id="21" name="矩形 20"/>
          <p:cNvSpPr/>
          <p:nvPr/>
        </p:nvSpPr>
        <p:spPr>
          <a:xfrm>
            <a:off x="8856980" y="2655570"/>
            <a:ext cx="3194050" cy="289496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1329055" y="1659255"/>
            <a:ext cx="651510" cy="645160"/>
            <a:chOff x="8280" y="560"/>
            <a:chExt cx="998" cy="1016"/>
          </a:xfrm>
        </p:grpSpPr>
        <p:sp>
          <p:nvSpPr>
            <p:cNvPr id="25" name="Oval 2"/>
            <p:cNvSpPr/>
            <p:nvPr>
              <p:custDataLst>
                <p:tags r:id="rId8"/>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1924685" y="2894965"/>
            <a:ext cx="651510" cy="645160"/>
            <a:chOff x="8280" y="560"/>
            <a:chExt cx="998" cy="1016"/>
          </a:xfrm>
        </p:grpSpPr>
        <p:sp>
          <p:nvSpPr>
            <p:cNvPr id="5" name="Oval 2"/>
            <p:cNvSpPr/>
            <p:nvPr>
              <p:custDataLst>
                <p:tags r:id="rId10"/>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2462530" y="4147820"/>
            <a:ext cx="651510" cy="645160"/>
            <a:chOff x="8280" y="560"/>
            <a:chExt cx="998" cy="1016"/>
          </a:xfrm>
        </p:grpSpPr>
        <p:sp>
          <p:nvSpPr>
            <p:cNvPr id="13" name="Oval 2"/>
            <p:cNvSpPr/>
            <p:nvPr>
              <p:custDataLst>
                <p:tags r:id="rId12"/>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air	 B.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otel	 C.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onor 	D.</a:t>
            </a:r>
            <a:r>
              <a:rPr lang="en-US" altLang="zh-CN" sz="2400" u="sng" dirty="0">
                <a:latin typeface="微软雅黑" panose="020B0503020204020204" charset="-122"/>
                <a:ea typeface="微软雅黑" panose="020B0503020204020204" charset="-122"/>
              </a:rPr>
              <a:t> h</a:t>
            </a:r>
            <a:r>
              <a:rPr lang="en-US" altLang="zh-CN" sz="2400" dirty="0">
                <a:latin typeface="微软雅黑" panose="020B0503020204020204" charset="-122"/>
                <a:ea typeface="微软雅黑" panose="020B0503020204020204" charset="-122"/>
              </a:rPr>
              <a:t>igh</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180773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此题考查辅音字母h的发音。其中A.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 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air，B.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otel，D.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igh三个选项中的字母h均发/h/的音，只有C选项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onor一词中的字母h不发音，因此选C。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ocolate 	B.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icken 	C.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ildren 	D.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ef</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200966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此题考查辅音字母组合ch的发音。其中D选项chef一词中的字母组合ch发/ʃ/的音；其余三个选项A.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ocolate，B.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icken，C.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ildren中的字母组合ch均发/tʃ/的音，因此选D。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my	 B. sh</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p 	C. m</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ket 	D. popul</a:t>
            </a:r>
            <a:r>
              <a:rPr lang="en-US" altLang="zh-CN" sz="2400" u="sng" dirty="0">
                <a:latin typeface="微软雅黑" panose="020B0503020204020204" charset="-122"/>
                <a:ea typeface="微软雅黑" panose="020B0503020204020204" charset="-122"/>
              </a:rPr>
              <a:t>ar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193473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此题考查r音节字母组合ar的读音。ar在重读音节中读作/</a:t>
            </a:r>
            <a:r>
              <a:rPr sz="2400" dirty="0">
                <a:latin typeface="Times New Roman" panose="02020603050405020304" pitchFamily="18" charset="0"/>
                <a:ea typeface="微软雅黑" panose="020B0503020204020204" charset="-122"/>
                <a:cs typeface="Times New Roman" panose="02020603050405020304" pitchFamily="18" charset="0"/>
                <a:sym typeface="+mn-ea"/>
              </a:rPr>
              <a:t>ɑ</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ː/，在非重读音节中读作/ə/。其中只有D选项popul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中的字母组合ar是非重读音节，发/ə/的音，其余三个选项A.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my，B. sh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p，C. 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ket三个选项中的字母组合ar都是重读音节，均发/</a:t>
            </a:r>
            <a:r>
              <a:rPr sz="2400" dirty="0">
                <a:latin typeface="Times New Roman" panose="02020603050405020304" pitchFamily="18" charset="0"/>
                <a:ea typeface="微软雅黑" panose="020B0503020204020204" charset="-122"/>
                <a:cs typeface="Times New Roman" panose="02020603050405020304" pitchFamily="18" charset="0"/>
                <a:sym typeface="+mn-ea"/>
              </a:rPr>
              <a:t>ɑː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训练题（二）</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S</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turday 	A. w</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tch 	B. m</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ny 	C. dr</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gon 	D. bal</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nce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此题考查元音字母a的不同发音。题干单词S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turday中的a字母发/æ/的音；四个选项中只有C选项dr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gon中的字母a发/æ/的音，因此选C。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c</a:t>
            </a:r>
            <a:r>
              <a:rPr lang="en-US" altLang="zh-CN" sz="2400" u="sng" dirty="0">
                <a:latin typeface="微软雅黑" panose="020B0503020204020204" charset="-122"/>
                <a:ea typeface="微软雅黑" panose="020B0503020204020204" charset="-122"/>
              </a:rPr>
              <a:t>oo</a:t>
            </a:r>
            <a:r>
              <a:rPr lang="en-US" altLang="zh-CN" sz="2400" dirty="0">
                <a:latin typeface="微软雅黑" panose="020B0503020204020204" charset="-122"/>
                <a:ea typeface="微软雅黑" panose="020B0503020204020204" charset="-122"/>
              </a:rPr>
              <a:t>l 		A. bl</a:t>
            </a:r>
            <a:r>
              <a:rPr lang="en-US" altLang="zh-CN" sz="2400" u="sng" dirty="0">
                <a:latin typeface="微软雅黑" panose="020B0503020204020204" charset="-122"/>
                <a:ea typeface="微软雅黑" panose="020B0503020204020204" charset="-122"/>
              </a:rPr>
              <a:t>oo</a:t>
            </a:r>
            <a:r>
              <a:rPr lang="en-US" altLang="zh-CN" sz="2400" dirty="0">
                <a:latin typeface="微软雅黑" panose="020B0503020204020204" charset="-122"/>
                <a:ea typeface="微软雅黑" panose="020B0503020204020204" charset="-122"/>
              </a:rPr>
              <a:t>d	 B. w</a:t>
            </a:r>
            <a:r>
              <a:rPr lang="en-US" altLang="zh-CN" sz="2400" u="sng" dirty="0">
                <a:latin typeface="微软雅黑" panose="020B0503020204020204" charset="-122"/>
                <a:ea typeface="微软雅黑" panose="020B0503020204020204" charset="-122"/>
              </a:rPr>
              <a:t>oo</a:t>
            </a:r>
            <a:r>
              <a:rPr lang="en-US" altLang="zh-CN" sz="2400" dirty="0">
                <a:latin typeface="微软雅黑" panose="020B0503020204020204" charset="-122"/>
                <a:ea typeface="微软雅黑" panose="020B0503020204020204" charset="-122"/>
              </a:rPr>
              <a:t>d	 C. b</a:t>
            </a:r>
            <a:r>
              <a:rPr lang="en-US" altLang="zh-CN" sz="2400" u="sng" dirty="0">
                <a:latin typeface="微软雅黑" panose="020B0503020204020204" charset="-122"/>
                <a:ea typeface="微软雅黑" panose="020B0503020204020204" charset="-122"/>
              </a:rPr>
              <a:t>loo</a:t>
            </a:r>
            <a:r>
              <a:rPr lang="en-US" altLang="zh-CN" sz="2400" dirty="0">
                <a:latin typeface="微软雅黑" panose="020B0503020204020204" charset="-122"/>
                <a:ea typeface="微软雅黑" panose="020B0503020204020204" charset="-122"/>
              </a:rPr>
              <a:t>m 	D. f</a:t>
            </a:r>
            <a:r>
              <a:rPr lang="en-US" altLang="zh-CN" sz="2400" u="sng" dirty="0">
                <a:latin typeface="微软雅黑" panose="020B0503020204020204" charset="-122"/>
                <a:ea typeface="微软雅黑" panose="020B0503020204020204" charset="-122"/>
              </a:rPr>
              <a:t>oo</a:t>
            </a:r>
            <a:r>
              <a:rPr lang="en-US" altLang="zh-CN" sz="2400" dirty="0">
                <a:latin typeface="微软雅黑" panose="020B0503020204020204" charset="-122"/>
                <a:ea typeface="微软雅黑" panose="020B0503020204020204" charset="-122"/>
              </a:rPr>
              <a:t>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此题考查元音字母组合oo的发音。题干单词c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l中的字母组合oo发/u:/的音；四个选项中只有C选项bl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m中的字母组合oo发/u:/的音，因此选C。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pi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nic 	A. spa</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 	B. pen</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il 	C. jui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 	D.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oke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此题考查辅音字母c的不同发音。题干单词pi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nic中的画线字母c发/k/的音；四个选项中只有D选项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oke中的字母c发/k/的音，因此选D。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ole	 A.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ite 	B.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ose 	C.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eel	 D.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52024" y="191314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此题考查辅音字母组合wh的发音。题干单词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ole中的字母组合wh发/h/的音；四个选项中只有B选项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ose中的字母组合wh发/h/的音，因此选B。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s</a:t>
            </a:r>
            <a:r>
              <a:rPr lang="en-US" altLang="zh-CN" sz="2400" u="sng" dirty="0">
                <a:latin typeface="微软雅黑" panose="020B0503020204020204" charset="-122"/>
                <a:ea typeface="微软雅黑" panose="020B0503020204020204" charset="-122"/>
              </a:rPr>
              <a:t>our </a:t>
            </a:r>
            <a:r>
              <a:rPr lang="en-US" altLang="zh-CN" sz="2400" dirty="0">
                <a:latin typeface="微软雅黑" panose="020B0503020204020204" charset="-122"/>
                <a:ea typeface="微软雅黑" panose="020B0503020204020204" charset="-122"/>
              </a:rPr>
              <a:t>		A. f</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 	B. y</a:t>
            </a:r>
            <a:r>
              <a:rPr lang="en-US" altLang="zh-CN" sz="2400" u="sng" dirty="0">
                <a:latin typeface="微软雅黑" panose="020B0503020204020204" charset="-122"/>
                <a:ea typeface="微软雅黑" panose="020B0503020204020204" charset="-122"/>
              </a:rPr>
              <a:t>our</a:t>
            </a:r>
            <a:r>
              <a:rPr lang="en-US" altLang="zh-CN" sz="2400" dirty="0">
                <a:latin typeface="微软雅黑" panose="020B0503020204020204" charset="-122"/>
                <a:ea typeface="微软雅黑" panose="020B0503020204020204" charset="-122"/>
              </a:rPr>
              <a:t>	 C. t</a:t>
            </a:r>
            <a:r>
              <a:rPr lang="en-US" altLang="zh-CN" sz="2400" u="sng" dirty="0">
                <a:latin typeface="微软雅黑" panose="020B0503020204020204" charset="-122"/>
                <a:ea typeface="微软雅黑" panose="020B0503020204020204" charset="-122"/>
              </a:rPr>
              <a:t>our </a:t>
            </a:r>
            <a:r>
              <a:rPr lang="en-US" altLang="zh-CN" sz="2400" dirty="0">
                <a:latin typeface="微软雅黑" panose="020B0503020204020204" charset="-122"/>
                <a:ea typeface="微软雅黑" panose="020B0503020204020204" charset="-122"/>
              </a:rPr>
              <a:t>	D. h</a:t>
            </a:r>
            <a:r>
              <a:rPr lang="en-US" altLang="zh-CN" sz="2400" u="sng" dirty="0">
                <a:latin typeface="微软雅黑" panose="020B0503020204020204" charset="-122"/>
                <a:ea typeface="微软雅黑" panose="020B0503020204020204" charset="-122"/>
              </a:rPr>
              <a:t>our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此题考查r音节字母组合our的发音。题干单词s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中的字母组合our发/aʊə/的音；四个选项中只有D选项h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中的字母组合our发/aʊə/的音，因此选D。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k</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te 	B. Fr</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day 	C. hol</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day 	D. dr</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ve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此题考查元音字母i的不同读音。其中A. 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te，B. Fr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day，D. dr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ve三个选项中的字母i均发/aɪ/的音，只有C选项hol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day一词中的字母i发/ə/的音，因此选C。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a:t>
            </a:r>
            <a:r>
              <a:rPr lang="en-US" altLang="zh-CN" sz="2400" u="sng" dirty="0">
                <a:latin typeface="微软雅黑" panose="020B0503020204020204" charset="-122"/>
                <a:ea typeface="微软雅黑" panose="020B0503020204020204" charset="-122"/>
              </a:rPr>
              <a:t>al</a:t>
            </a:r>
            <a:r>
              <a:rPr lang="en-US" altLang="zh-CN" sz="2400" dirty="0">
                <a:latin typeface="微软雅黑" panose="020B0503020204020204" charset="-122"/>
                <a:ea typeface="微软雅黑" panose="020B0503020204020204" charset="-122"/>
              </a:rPr>
              <a:t>ways 		B. s</a:t>
            </a:r>
            <a:r>
              <a:rPr lang="en-US" altLang="zh-CN" sz="2400" u="sng" dirty="0">
                <a:latin typeface="微软雅黑" panose="020B0503020204020204" charset="-122"/>
                <a:ea typeface="微软雅黑" panose="020B0503020204020204" charset="-122"/>
              </a:rPr>
              <a:t>al</a:t>
            </a:r>
            <a:r>
              <a:rPr lang="en-US" altLang="zh-CN" sz="2400" dirty="0">
                <a:latin typeface="微软雅黑" panose="020B0503020204020204" charset="-122"/>
                <a:ea typeface="微软雅黑" panose="020B0503020204020204" charset="-122"/>
              </a:rPr>
              <a:t>t 	C. </a:t>
            </a:r>
            <a:r>
              <a:rPr lang="en-US" altLang="zh-CN" sz="2400" u="sng" dirty="0">
                <a:latin typeface="微软雅黑" panose="020B0503020204020204" charset="-122"/>
                <a:ea typeface="微软雅黑" panose="020B0503020204020204" charset="-122"/>
              </a:rPr>
              <a:t>al</a:t>
            </a:r>
            <a:r>
              <a:rPr lang="en-US" altLang="zh-CN" sz="2400" dirty="0">
                <a:latin typeface="微软雅黑" panose="020B0503020204020204" charset="-122"/>
                <a:ea typeface="微软雅黑" panose="020B0503020204020204" charset="-122"/>
              </a:rPr>
              <a:t>so	 D. h</a:t>
            </a:r>
            <a:r>
              <a:rPr lang="en-US" altLang="zh-CN" sz="2400" u="sng" dirty="0">
                <a:latin typeface="微软雅黑" panose="020B0503020204020204" charset="-122"/>
                <a:ea typeface="微软雅黑" panose="020B0503020204020204" charset="-122"/>
              </a:rPr>
              <a:t>al</a:t>
            </a:r>
            <a:r>
              <a:rPr lang="en-US" altLang="zh-CN" sz="2400" dirty="0">
                <a:latin typeface="微软雅黑" panose="020B0503020204020204" charset="-122"/>
                <a:ea typeface="微软雅黑" panose="020B0503020204020204" charset="-122"/>
              </a:rPr>
              <a:t>f</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此题考查字母组合al的发音。只有D选项h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f中的al字母组合发/ɑː/的音，其余三个选项A.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ways，B. 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so中的字母组合al均发/ɔ:l/的音，因此选D。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一、学习导航</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reen 	B.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rade 	C. be</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in 	D. lar</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此题考查辅音字母g的读音。g在字母a/o/u前、在辅音字母前、在音节末尾时，均发/ɡ/的音；其中选项A.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reen和选项B.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rade中的字母g均发/ɡ/的音，而字母g在e、i、y前读作/dʒ/，选项C. be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in中的字母g属于特殊读音，读作/ɡ/。D选项lar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e一词中的字母g在字母e前读作/dʒ/，因此选D。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na</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B. sta</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C. competi</a:t>
            </a:r>
            <a:r>
              <a:rPr lang="en-US" altLang="zh-CN" sz="2400" u="sng" dirty="0">
                <a:latin typeface="微软雅黑" panose="020B0503020204020204" charset="-122"/>
                <a:ea typeface="微软雅黑" panose="020B0503020204020204" charset="-122"/>
              </a:rPr>
              <a:t>tion </a:t>
            </a:r>
            <a:r>
              <a:rPr lang="en-US" altLang="zh-CN" sz="2400" dirty="0">
                <a:latin typeface="微软雅黑" panose="020B0503020204020204" charset="-122"/>
                <a:ea typeface="微软雅黑" panose="020B0503020204020204" charset="-122"/>
              </a:rPr>
              <a:t>	D. sugges</a:t>
            </a:r>
            <a:r>
              <a:rPr lang="en-US" altLang="zh-CN" sz="2400" u="sng" dirty="0">
                <a:latin typeface="微软雅黑" panose="020B0503020204020204" charset="-122"/>
                <a:ea typeface="微软雅黑" panose="020B0503020204020204" charset="-122"/>
              </a:rPr>
              <a:t>tion</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此题考查字母组合tion的发音。tion在辅音字母s后读作/tʃən/。其中D选项sugges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一词中的字母组合tion发/tʃən/的音；其余三个选项A. na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 sta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competi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中的字母组合tion均发/ʃn/的音，因此选D。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ld	 B. f</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k 	C. b</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n	 D. sp</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此题考查r音节字母组合or的发音。其中只有A选项w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ld中的字母组合or发/ɜː/的音，其余三个选项B. 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k，C. 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n，D. sp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t中的字母组合or均发/ɔ:/的音，因此选A。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训练题（三）</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h</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tel	 A. t</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night	 B. n</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te 	C. c</a:t>
            </a:r>
            <a:r>
              <a:rPr lang="en-US" altLang="zh-CN" sz="2400" u="sng" dirty="0">
                <a:latin typeface="微软雅黑" panose="020B0503020204020204" charset="-122"/>
                <a:ea typeface="微软雅黑" panose="020B0503020204020204" charset="-122"/>
              </a:rPr>
              <a:t>lo</a:t>
            </a:r>
            <a:r>
              <a:rPr lang="en-US" altLang="zh-CN" sz="2400" dirty="0">
                <a:latin typeface="微软雅黑" panose="020B0503020204020204" charset="-122"/>
                <a:ea typeface="微软雅黑" panose="020B0503020204020204" charset="-122"/>
              </a:rPr>
              <a:t>th 	D. w</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nder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此题考查元音字母o的不同发音。题干单词h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tel中的字母o发/əʊ/的音；四个选项中只有B选项n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te中的字母o发/əʊ/的音，因此选B。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训练题（四）</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sh</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ld 	A. tr</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ble 	B. c</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ld 	C. c</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ntry 	D. sh</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lder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此题考查元音字母组合ou的多种读音。题干单词sh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ld中的ou字母组合发/ʊ/的音；四个选项中只有B选项c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ld中的ou字母组合发/ʊ/的音，因此选B。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nur</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 	A. increa</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 	B. wise 	C. no</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 	D. suppo</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此题考查辅音字母s的不同发音。题干单词nur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e中的字母s发/s/的音；四个选项中只有A选项increa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e中的字母s发/s/的音，因此选A。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stoma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 	A.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air 	B. ea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 	C. s</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ool 	D. tea</a:t>
            </a:r>
            <a:r>
              <a:rPr lang="en-US" altLang="zh-CN" sz="2400" u="sng" dirty="0">
                <a:latin typeface="微软雅黑" panose="020B0503020204020204" charset="-122"/>
                <a:ea typeface="微软雅黑" panose="020B0503020204020204" charset="-122"/>
              </a:rPr>
              <a:t>ch</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52024" y="191314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此题考查辅音字母组合ch的发音。题干单词stoma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中的字母组合ch发/k/的音；四个选项中只有C选项s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ool中的字母组合ch发/k/的音，因此选C。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dess</a:t>
            </a:r>
            <a:r>
              <a:rPr lang="en-US" altLang="zh-CN" sz="2400" u="sng" dirty="0">
                <a:latin typeface="微软雅黑" panose="020B0503020204020204" charset="-122"/>
                <a:ea typeface="微软雅黑" panose="020B0503020204020204" charset="-122"/>
              </a:rPr>
              <a:t>er</a:t>
            </a:r>
            <a:r>
              <a:rPr lang="en-US" altLang="zh-CN" sz="2400" dirty="0">
                <a:latin typeface="微软雅黑" panose="020B0503020204020204" charset="-122"/>
                <a:ea typeface="微软雅黑" panose="020B0503020204020204" charset="-122"/>
              </a:rPr>
              <a:t>t 	A. summ</a:t>
            </a:r>
            <a:r>
              <a:rPr lang="en-US" altLang="zh-CN" sz="2400" u="sng" dirty="0">
                <a:latin typeface="微软雅黑" panose="020B0503020204020204" charset="-122"/>
                <a:ea typeface="微软雅黑" panose="020B0503020204020204" charset="-122"/>
              </a:rPr>
              <a:t>er</a:t>
            </a:r>
            <a:r>
              <a:rPr lang="en-US" altLang="zh-CN" sz="2400" dirty="0">
                <a:latin typeface="微软雅黑" panose="020B0503020204020204" charset="-122"/>
                <a:ea typeface="微软雅黑" panose="020B0503020204020204" charset="-122"/>
              </a:rPr>
              <a:t> 	B. answ</a:t>
            </a:r>
            <a:r>
              <a:rPr lang="en-US" altLang="zh-CN" sz="2400" u="sng" dirty="0">
                <a:latin typeface="微软雅黑" panose="020B0503020204020204" charset="-122"/>
                <a:ea typeface="微软雅黑" panose="020B0503020204020204" charset="-122"/>
              </a:rPr>
              <a:t>er</a:t>
            </a:r>
            <a:r>
              <a:rPr lang="en-US" altLang="zh-CN" sz="2400" dirty="0">
                <a:latin typeface="微软雅黑" panose="020B0503020204020204" charset="-122"/>
                <a:ea typeface="微软雅黑" panose="020B0503020204020204" charset="-122"/>
              </a:rPr>
              <a:t> 	C. s</a:t>
            </a:r>
            <a:r>
              <a:rPr lang="en-US" altLang="zh-CN" sz="2400" u="sng" dirty="0">
                <a:latin typeface="微软雅黑" panose="020B0503020204020204" charset="-122"/>
                <a:ea typeface="微软雅黑" panose="020B0503020204020204" charset="-122"/>
              </a:rPr>
              <a:t>er</a:t>
            </a:r>
            <a:r>
              <a:rPr lang="en-US" altLang="zh-CN" sz="2400" dirty="0">
                <a:latin typeface="微软雅黑" panose="020B0503020204020204" charset="-122"/>
                <a:ea typeface="微软雅黑" panose="020B0503020204020204" charset="-122"/>
              </a:rPr>
              <a:t>ve 	D. work</a:t>
            </a:r>
            <a:r>
              <a:rPr lang="en-US" altLang="zh-CN" sz="2400" u="sng" dirty="0">
                <a:latin typeface="微软雅黑" panose="020B0503020204020204" charset="-122"/>
                <a:ea typeface="微软雅黑" panose="020B0503020204020204" charset="-122"/>
              </a:rPr>
              <a:t>er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此题考查r音节字母组合er的发音。题干单词dess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t中的字母组合er发/ɜː/的音；四个选项中只有C选项s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ve中的字母组合er发/ɜː/的音，因此选C。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l</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ck	 B. cl</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se 	C. n</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se	 D. radi</a:t>
            </a:r>
            <a:r>
              <a:rPr lang="en-US" altLang="zh-CN" sz="2400" u="sng" dirty="0">
                <a:latin typeface="微软雅黑" panose="020B0503020204020204" charset="-122"/>
                <a:ea typeface="微软雅黑" panose="020B0503020204020204" charset="-122"/>
              </a:rPr>
              <a:t>o</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此题考查元音字母o的不同读音。其中B. cl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se，C. 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se，D. radi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三个选项中的字母o均发/əʊ/的音，只有A选项l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ck一词中的字母o发/</a:t>
            </a:r>
            <a:r>
              <a:rPr lang="zh-CN" altLang="en-US" sz="2400">
                <a:latin typeface="Times New Roman" panose="02020603050405020304" pitchFamily="18" charset="0"/>
                <a:cs typeface="Times New Roman" panose="02020603050405020304" pitchFamily="18" charset="0"/>
                <a:sym typeface="+mn-ea"/>
              </a:rPr>
              <a:t>ɒ</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sm</a:t>
            </a:r>
            <a:r>
              <a:rPr lang="en-US" altLang="zh-CN" sz="2400" u="sng" dirty="0">
                <a:latin typeface="微软雅黑" panose="020B0503020204020204" charset="-122"/>
                <a:ea typeface="微软雅黑" panose="020B0503020204020204" charset="-122"/>
              </a:rPr>
              <a:t>all</a:t>
            </a:r>
            <a:r>
              <a:rPr lang="en-US" altLang="zh-CN" sz="2400" dirty="0">
                <a:latin typeface="微软雅黑" panose="020B0503020204020204" charset="-122"/>
                <a:ea typeface="微软雅黑" panose="020B0503020204020204" charset="-122"/>
              </a:rPr>
              <a:t> 	B. sh</a:t>
            </a:r>
            <a:r>
              <a:rPr lang="en-US" altLang="zh-CN" sz="2400" u="sng" dirty="0">
                <a:latin typeface="微软雅黑" panose="020B0503020204020204" charset="-122"/>
                <a:ea typeface="微软雅黑" panose="020B0503020204020204" charset="-122"/>
              </a:rPr>
              <a:t>all </a:t>
            </a:r>
            <a:r>
              <a:rPr lang="en-US" altLang="zh-CN" sz="2400" dirty="0">
                <a:latin typeface="微软雅黑" panose="020B0503020204020204" charset="-122"/>
                <a:ea typeface="微软雅黑" panose="020B0503020204020204" charset="-122"/>
              </a:rPr>
              <a:t>	C. m</a:t>
            </a:r>
            <a:r>
              <a:rPr lang="en-US" altLang="zh-CN" sz="2400" u="sng" dirty="0">
                <a:latin typeface="微软雅黑" panose="020B0503020204020204" charset="-122"/>
                <a:ea typeface="微软雅黑" panose="020B0503020204020204" charset="-122"/>
              </a:rPr>
              <a:t>all</a:t>
            </a:r>
            <a:r>
              <a:rPr lang="en-US" altLang="zh-CN" sz="2400" dirty="0">
                <a:latin typeface="微软雅黑" panose="020B0503020204020204" charset="-122"/>
                <a:ea typeface="微软雅黑" panose="020B0503020204020204" charset="-122"/>
              </a:rPr>
              <a:t>	 D. f</a:t>
            </a:r>
            <a:r>
              <a:rPr lang="en-US" altLang="zh-CN" sz="2400" u="sng" dirty="0">
                <a:latin typeface="微软雅黑" panose="020B0503020204020204" charset="-122"/>
                <a:ea typeface="微软雅黑" panose="020B0503020204020204" charset="-122"/>
              </a:rPr>
              <a:t>all</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此题考查字母组合all的发音。只有B选项sh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中的字母组合all发/æl/的音，其余三个选项A. sm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all</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中的字母组合all均发/ɔ:l/的音，因此选B。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762000" y="0"/>
            <a:ext cx="2886710" cy="583565"/>
          </a:xfrm>
          <a:prstGeom prst="rect">
            <a:avLst/>
          </a:prstGeom>
          <a:noFill/>
        </p:spPr>
        <p:txBody>
          <a:bodyPr wrap="square" rtlCol="0">
            <a:spAutoFit/>
          </a:bodyPr>
          <a:p>
            <a:pPr algn="dist"/>
            <a:r>
              <a:rPr lang="zh-CN" altLang="en-US" sz="3200" b="1">
                <a:solidFill>
                  <a:schemeClr val="bg1"/>
                </a:solidFill>
              </a:rPr>
              <a:t>一、学习导航</a:t>
            </a:r>
            <a:endParaRPr lang="zh-CN" altLang="en-US" sz="3200" b="1">
              <a:solidFill>
                <a:schemeClr val="bg1"/>
              </a:solidFill>
            </a:endParaRPr>
          </a:p>
        </p:txBody>
      </p:sp>
      <p:pic>
        <p:nvPicPr>
          <p:cNvPr id="30" name="图片 2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62000" y="1414145"/>
            <a:ext cx="10012045" cy="4253230"/>
          </a:xfrm>
          <a:prstGeom prst="rect">
            <a:avLst/>
          </a:prstGeom>
        </p:spPr>
      </p:pic>
      <p:sp>
        <p:nvSpPr>
          <p:cNvPr id="32" name="文本框 31"/>
          <p:cNvSpPr txBox="1"/>
          <p:nvPr/>
        </p:nvSpPr>
        <p:spPr>
          <a:xfrm>
            <a:off x="1906270" y="2461895"/>
            <a:ext cx="7746365" cy="2475230"/>
          </a:xfrm>
          <a:prstGeom prst="rect">
            <a:avLst/>
          </a:prstGeom>
          <a:noFill/>
        </p:spPr>
        <p:txBody>
          <a:bodyPr wrap="square" rtlCol="0">
            <a:noAutofit/>
          </a:bodyPr>
          <a:p>
            <a:pPr algn="just">
              <a:lnSpc>
                <a:spcPct val="140000"/>
              </a:lnSpc>
            </a:pPr>
            <a:r>
              <a:rPr lang="en-US" altLang="zh-CN" sz="2400"/>
              <a:t>       </a:t>
            </a:r>
            <a:r>
              <a:rPr lang="zh-CN" altLang="en-US" sz="2400"/>
              <a:t>语音考题为5个单项选择题，每题1分，共5分。主要测试学生对元音、辅音音标的分类和发音的辨识，是否能运用常见的字母组合拼读规则和国际音标来拼读单词。因此，学生应熟练掌握元音字母、辅音字母及其字母组合的读音规则，包括元音的特殊读音和重点读音。</a:t>
            </a:r>
            <a:endParaRPr lang="zh-CN" alt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appen 	B.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onest	 C.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istory 	D.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appy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此题考查辅音字母h的发音。其中A.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appen，C.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istory，D.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appy三个选项中的字母h均发/h/的音，只有B选项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onest一词中的字母h不发音，因此选B。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che</a:t>
            </a:r>
            <a:r>
              <a:rPr lang="en-US" altLang="zh-CN" sz="2400" u="sng" dirty="0">
                <a:latin typeface="微软雅黑" panose="020B0503020204020204" charset="-122"/>
                <a:ea typeface="微软雅黑" panose="020B0503020204020204" charset="-122"/>
              </a:rPr>
              <a:t>qu</a:t>
            </a:r>
            <a:r>
              <a:rPr lang="en-US" altLang="zh-CN" sz="2400" dirty="0">
                <a:latin typeface="微软雅黑" panose="020B0503020204020204" charset="-122"/>
                <a:ea typeface="微软雅黑" panose="020B0503020204020204" charset="-122"/>
              </a:rPr>
              <a:t>e 		B.</a:t>
            </a:r>
            <a:r>
              <a:rPr lang="en-US" altLang="zh-CN" sz="2400" u="sng" dirty="0">
                <a:latin typeface="微软雅黑" panose="020B0503020204020204" charset="-122"/>
                <a:ea typeface="微软雅黑" panose="020B0503020204020204" charset="-122"/>
              </a:rPr>
              <a:t> qu</a:t>
            </a:r>
            <a:r>
              <a:rPr lang="en-US" altLang="zh-CN" sz="2400" dirty="0">
                <a:latin typeface="微软雅黑" panose="020B0503020204020204" charset="-122"/>
                <a:ea typeface="微软雅黑" panose="020B0503020204020204" charset="-122"/>
              </a:rPr>
              <a:t>iet	 C. </a:t>
            </a:r>
            <a:r>
              <a:rPr lang="en-US" altLang="zh-CN" sz="2400" u="sng" dirty="0">
                <a:latin typeface="微软雅黑" panose="020B0503020204020204" charset="-122"/>
                <a:ea typeface="微软雅黑" panose="020B0503020204020204" charset="-122"/>
              </a:rPr>
              <a:t>qu</a:t>
            </a:r>
            <a:r>
              <a:rPr lang="en-US" altLang="zh-CN" sz="2400" dirty="0">
                <a:latin typeface="微软雅黑" panose="020B0503020204020204" charset="-122"/>
                <a:ea typeface="微软雅黑" panose="020B0503020204020204" charset="-122"/>
              </a:rPr>
              <a:t>ite	 D. </a:t>
            </a:r>
            <a:r>
              <a:rPr lang="en-US" altLang="zh-CN" sz="2400" u="sng" dirty="0">
                <a:latin typeface="微软雅黑" panose="020B0503020204020204" charset="-122"/>
                <a:ea typeface="微软雅黑" panose="020B0503020204020204" charset="-122"/>
              </a:rPr>
              <a:t>qu</a:t>
            </a:r>
            <a:r>
              <a:rPr lang="en-US" altLang="zh-CN" sz="2400" dirty="0">
                <a:latin typeface="微软雅黑" panose="020B0503020204020204" charset="-122"/>
                <a:ea typeface="微软雅黑" panose="020B0503020204020204" charset="-122"/>
              </a:rPr>
              <a:t>ilt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此题考查辅音字母组合qu的发音。其中A选项che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e一词中的字母组合qu发/k/的音；其余三个选项B.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iet，C.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ite，D.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ilt中的字母组合qu均发/kw/的音，因此选A。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p</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ple 	B. Th</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sday 		C. t</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n 	D. s</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prise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此题考查r音节字母组合ur的发音。其中只有D选项s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prise中的字母组合ur发/ə/的音，其余三个选项A. 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ple，B. Th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sday，C. t</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n中的ur字母组合均发/ɜː/的音，因此选D。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四</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br</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sh 	A. b</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ry	 B. b</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tter 	C. p</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pil 	D. b</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sy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此题考查元音字母u的不同发音。题干单词br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sh中的字母u发/ʌ/的音；四个选项中只有B选项b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tter中的字母u发/ʌ/的音，因此选B。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训练题（五）</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l</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st 	A. br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d 	B. sp</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k 	C. gr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t 	D.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lly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此题考查元音字母组合ea的多种读音。题干单词l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st中的字母组合ea发/i:/的音；四个选项中只有B选项sp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k中的字母组合ea发/i:/的音，因此选B。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e</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ist 	A. e</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am 	B. mi</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ture 		C. ne</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t	 D. rela</a:t>
            </a:r>
            <a:r>
              <a:rPr lang="en-US" altLang="zh-CN" sz="2400" u="sng" dirty="0">
                <a:latin typeface="微软雅黑" panose="020B0503020204020204" charset="-122"/>
                <a:ea typeface="微软雅黑" panose="020B0503020204020204" charset="-122"/>
              </a:rPr>
              <a:t>x</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此题考查辅音字母x的不同发音。题干单词e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ist中的字母x发/gz/的音；四个选项中只有A选项e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am中的字母x发/gz/的音，因此选A。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sugges</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A. emo</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B. na</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C. ques</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D. dic</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ary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52024" y="191314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此题考查字母组合tion的发音。题干单词sugges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中的字母组合tion发/tʃən/的音；四个选项中只有C选项ques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中的字母组合tion发/tʃən/的音，因此选C。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st</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m 	A.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se 		B. act</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 	C. f</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ty 	D. f</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get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解析：此题考查r音节字母组合or的发音。题干单词st</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m中的字母组合or发/ɔ:/的音；四个选项中只有C选项f</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ty中的字母组合or发/ɔ:/的音，因此选C。</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t</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be	 B. push	 C. exc</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se		 D. </a:t>
            </a:r>
            <a:r>
              <a:rPr lang="en-US" altLang="zh-CN" sz="2400" u="sng" dirty="0">
                <a:latin typeface="微软雅黑" panose="020B0503020204020204" charset="-122"/>
                <a:ea typeface="微软雅黑" panose="020B0503020204020204" charset="-122"/>
              </a:rPr>
              <a:t>u</a:t>
            </a:r>
            <a:r>
              <a:rPr lang="en-US" altLang="zh-CN" sz="2400" dirty="0">
                <a:latin typeface="微软雅黑" panose="020B0503020204020204" charset="-122"/>
                <a:ea typeface="微软雅黑" panose="020B0503020204020204" charset="-122"/>
              </a:rPr>
              <a:t>se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此题考查元音字母u的不同读音。其中A. t</a:t>
            </a:r>
            <a:r>
              <a:rPr sz="2400" u="sng">
                <a:latin typeface="Times New Roman" panose="02020603050405020304" pitchFamily="18" charset="0"/>
                <a:cs typeface="Times New Roman" panose="02020603050405020304" pitchFamily="18" charset="0"/>
              </a:rPr>
              <a:t>u</a:t>
            </a:r>
            <a:r>
              <a:rPr sz="2400">
                <a:latin typeface="Times New Roman" panose="02020603050405020304" pitchFamily="18" charset="0"/>
                <a:cs typeface="Times New Roman" panose="02020603050405020304" pitchFamily="18" charset="0"/>
              </a:rPr>
              <a:t>be，C. exc</a:t>
            </a:r>
            <a:r>
              <a:rPr sz="2400" u="sng">
                <a:latin typeface="Times New Roman" panose="02020603050405020304" pitchFamily="18" charset="0"/>
                <a:cs typeface="Times New Roman" panose="02020603050405020304" pitchFamily="18" charset="0"/>
              </a:rPr>
              <a:t>u</a:t>
            </a:r>
            <a:r>
              <a:rPr sz="2400">
                <a:latin typeface="Times New Roman" panose="02020603050405020304" pitchFamily="18" charset="0"/>
                <a:cs typeface="Times New Roman" panose="02020603050405020304" pitchFamily="18" charset="0"/>
              </a:rPr>
              <a:t>se，D. </a:t>
            </a:r>
            <a:r>
              <a:rPr sz="2400" u="sng">
                <a:latin typeface="Times New Roman" panose="02020603050405020304" pitchFamily="18" charset="0"/>
                <a:cs typeface="Times New Roman" panose="02020603050405020304" pitchFamily="18" charset="0"/>
              </a:rPr>
              <a:t>u</a:t>
            </a:r>
            <a:r>
              <a:rPr sz="2400">
                <a:latin typeface="Times New Roman" panose="02020603050405020304" pitchFamily="18" charset="0"/>
                <a:cs typeface="Times New Roman" panose="02020603050405020304" pitchFamily="18" charset="0"/>
              </a:rPr>
              <a:t>se三个选项中的字母u均发/ju:/的音，只有B选项p</a:t>
            </a:r>
            <a:r>
              <a:rPr sz="2400" u="sng">
                <a:latin typeface="Times New Roman" panose="02020603050405020304" pitchFamily="18" charset="0"/>
                <a:cs typeface="Times New Roman" panose="02020603050405020304" pitchFamily="18" charset="0"/>
              </a:rPr>
              <a:t>u</a:t>
            </a:r>
            <a:r>
              <a:rPr sz="2400">
                <a:latin typeface="Times New Roman" panose="02020603050405020304" pitchFamily="18" charset="0"/>
                <a:cs typeface="Times New Roman" panose="02020603050405020304" pitchFamily="18" charset="0"/>
              </a:rPr>
              <a:t>sh一词中的字母u发/ʊ/的音，因此选B。</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a:t>
            </a:r>
            <a:r>
              <a:rPr lang="en-US" altLang="zh-CN" sz="2400" u="sng" dirty="0">
                <a:latin typeface="微软雅黑" panose="020B0503020204020204" charset="-122"/>
                <a:ea typeface="微软雅黑" panose="020B0503020204020204" charset="-122"/>
              </a:rPr>
              <a:t>are</a:t>
            </a:r>
            <a:r>
              <a:rPr lang="en-US" altLang="zh-CN" sz="2400" dirty="0">
                <a:latin typeface="微软雅黑" panose="020B0503020204020204" charset="-122"/>
                <a:ea typeface="微软雅黑" panose="020B0503020204020204" charset="-122"/>
              </a:rPr>
              <a:t> 	B. sc</a:t>
            </a:r>
            <a:r>
              <a:rPr lang="en-US" altLang="zh-CN" sz="2400" u="sng" dirty="0">
                <a:latin typeface="微软雅黑" panose="020B0503020204020204" charset="-122"/>
                <a:ea typeface="微软雅黑" panose="020B0503020204020204" charset="-122"/>
              </a:rPr>
              <a:t>are</a:t>
            </a:r>
            <a:r>
              <a:rPr lang="en-US" altLang="zh-CN" sz="2400" dirty="0">
                <a:latin typeface="微软雅黑" panose="020B0503020204020204" charset="-122"/>
                <a:ea typeface="微软雅黑" panose="020B0503020204020204" charset="-122"/>
              </a:rPr>
              <a:t>	 C. d</a:t>
            </a:r>
            <a:r>
              <a:rPr lang="en-US" altLang="zh-CN" sz="2400" u="sng" dirty="0">
                <a:latin typeface="微软雅黑" panose="020B0503020204020204" charset="-122"/>
                <a:ea typeface="微软雅黑" panose="020B0503020204020204" charset="-122"/>
              </a:rPr>
              <a:t>are</a:t>
            </a:r>
            <a:r>
              <a:rPr lang="en-US" altLang="zh-CN" sz="2400" dirty="0">
                <a:latin typeface="微软雅黑" panose="020B0503020204020204" charset="-122"/>
                <a:ea typeface="微软雅黑" panose="020B0503020204020204" charset="-122"/>
              </a:rPr>
              <a:t>	 D. sh</a:t>
            </a:r>
            <a:r>
              <a:rPr lang="en-US" altLang="zh-CN" sz="2400" u="sng" dirty="0">
                <a:latin typeface="微软雅黑" panose="020B0503020204020204" charset="-122"/>
                <a:ea typeface="微软雅黑" panose="020B0503020204020204" charset="-122"/>
              </a:rPr>
              <a:t>are</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此题考查字母组合are的发音。只有A选项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中的are字母组合发/ɑː/的音，其余三个选项B. sc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d</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sh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中的字母组合are均发/eə/的音，因此选A。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二、解题攻略</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k</a:t>
            </a:r>
            <a:r>
              <a:rPr lang="en-US" altLang="zh-CN" sz="2400" dirty="0">
                <a:latin typeface="微软雅黑" panose="020B0503020204020204" charset="-122"/>
                <a:ea typeface="微软雅黑" panose="020B0503020204020204" charset="-122"/>
              </a:rPr>
              <a:t>ind 	B. </a:t>
            </a:r>
            <a:r>
              <a:rPr lang="en-US" altLang="zh-CN" sz="2400" u="sng" dirty="0">
                <a:latin typeface="微软雅黑" panose="020B0503020204020204" charset="-122"/>
                <a:ea typeface="微软雅黑" panose="020B0503020204020204" charset="-122"/>
              </a:rPr>
              <a:t>k</a:t>
            </a:r>
            <a:r>
              <a:rPr lang="en-US" altLang="zh-CN" sz="2400" dirty="0">
                <a:latin typeface="微软雅黑" panose="020B0503020204020204" charset="-122"/>
                <a:ea typeface="微软雅黑" panose="020B0503020204020204" charset="-122"/>
              </a:rPr>
              <a:t>nife 	C. </a:t>
            </a:r>
            <a:r>
              <a:rPr lang="en-US" altLang="zh-CN" sz="2400" u="sng" dirty="0">
                <a:latin typeface="微软雅黑" panose="020B0503020204020204" charset="-122"/>
                <a:ea typeface="微软雅黑" panose="020B0503020204020204" charset="-122"/>
              </a:rPr>
              <a:t>k</a:t>
            </a:r>
            <a:r>
              <a:rPr lang="en-US" altLang="zh-CN" sz="2400" dirty="0">
                <a:latin typeface="微软雅黑" panose="020B0503020204020204" charset="-122"/>
                <a:ea typeface="微软雅黑" panose="020B0503020204020204" charset="-122"/>
              </a:rPr>
              <a:t>ite		 D. </a:t>
            </a:r>
            <a:r>
              <a:rPr lang="en-US" altLang="zh-CN" sz="2400" u="sng" dirty="0">
                <a:latin typeface="微软雅黑" panose="020B0503020204020204" charset="-122"/>
                <a:ea typeface="微软雅黑" panose="020B0503020204020204" charset="-122"/>
              </a:rPr>
              <a:t>k</a:t>
            </a:r>
            <a:r>
              <a:rPr lang="en-US" altLang="zh-CN" sz="2400" dirty="0">
                <a:latin typeface="微软雅黑" panose="020B0503020204020204" charset="-122"/>
                <a:ea typeface="微软雅黑" panose="020B0503020204020204" charset="-122"/>
              </a:rPr>
              <a:t>ing</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此题考查辅音字母k的发音。其中A.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k</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ind，C.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k</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ite，D.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k</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ing三个选项中的字母k均发/k/的音，只有B选项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k</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nife一词中的字母k不发音，因此选B。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mo</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er 		B. wi</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 	C. bir</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day 		D. wea</a:t>
            </a:r>
            <a:r>
              <a:rPr lang="en-US" altLang="zh-CN" sz="2400" u="sng" dirty="0">
                <a:latin typeface="微软雅黑" panose="020B0503020204020204" charset="-122"/>
                <a:ea typeface="微软雅黑" panose="020B0503020204020204" charset="-122"/>
              </a:rPr>
              <a:t>th</a:t>
            </a:r>
            <a:r>
              <a:rPr lang="en-US" altLang="zh-CN" sz="2400" dirty="0">
                <a:latin typeface="微软雅黑" panose="020B0503020204020204" charset="-122"/>
                <a:ea typeface="微软雅黑" panose="020B0503020204020204" charset="-122"/>
              </a:rPr>
              <a:t>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此题考查辅音字母组合th的发音。其中C选项bir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day一词中的字母组合th发/θ/的音；其余三个选项A. mo</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er，B. wi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wea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er中的字母组合th均发/ð/的音，因此选C。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wh</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B. h</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C. m</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D. sinc</a:t>
            </a:r>
            <a:r>
              <a:rPr lang="en-US" altLang="zh-CN" sz="2400" u="sng" dirty="0">
                <a:latin typeface="微软雅黑" panose="020B0503020204020204" charset="-122"/>
                <a:ea typeface="微软雅黑" panose="020B0503020204020204" charset="-122"/>
              </a:rPr>
              <a:t>ere</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此题考查字母组合ere的发音。其中只有A选项wh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中的ere字母组合发/eə/的音，其余三个选项B.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sinc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中的字母组合ere均发/ɪə/的音，因此选A。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五</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s</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ft 		A. pr</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duce   	B. c</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mfort	 C. cl</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ck	 D. tomat</a:t>
            </a:r>
            <a:r>
              <a:rPr lang="en-US" altLang="zh-CN" sz="2400" u="sng" dirty="0">
                <a:latin typeface="微软雅黑" panose="020B0503020204020204" charset="-122"/>
                <a:ea typeface="微软雅黑" panose="020B0503020204020204" charset="-122"/>
              </a:rPr>
              <a:t>o</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此题考查元音字母o的不同发音。题干单词s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ft中的o字母发/ɒ/的音。四个选项中只有C选项cl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ck中的字母o发/ɒ/的音，因此选C。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训练题（六）</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p</a:t>
            </a:r>
            <a:r>
              <a:rPr lang="en-US" altLang="zh-CN" sz="2400" u="sng" dirty="0">
                <a:latin typeface="微软雅黑" panose="020B0503020204020204" charset="-122"/>
                <a:ea typeface="微软雅黑" panose="020B0503020204020204" charset="-122"/>
              </a:rPr>
              <a:t>ai</a:t>
            </a:r>
            <a:r>
              <a:rPr lang="en-US" altLang="zh-CN" sz="2400" dirty="0">
                <a:latin typeface="微软雅黑" panose="020B0503020204020204" charset="-122"/>
                <a:ea typeface="微软雅黑" panose="020B0503020204020204" charset="-122"/>
              </a:rPr>
              <a:t>n 		A. cert</a:t>
            </a:r>
            <a:r>
              <a:rPr lang="en-US" altLang="zh-CN" sz="2400" u="sng" dirty="0">
                <a:latin typeface="微软雅黑" panose="020B0503020204020204" charset="-122"/>
                <a:ea typeface="微软雅黑" panose="020B0503020204020204" charset="-122"/>
              </a:rPr>
              <a:t>ai</a:t>
            </a:r>
            <a:r>
              <a:rPr lang="en-US" altLang="zh-CN" sz="2400" dirty="0">
                <a:latin typeface="微软雅黑" panose="020B0503020204020204" charset="-122"/>
                <a:ea typeface="微软雅黑" panose="020B0503020204020204" charset="-122"/>
              </a:rPr>
              <a:t>n	 B. portr</a:t>
            </a:r>
            <a:r>
              <a:rPr lang="en-US" altLang="zh-CN" sz="2400" u="sng" dirty="0">
                <a:latin typeface="微软雅黑" panose="020B0503020204020204" charset="-122"/>
                <a:ea typeface="微软雅黑" panose="020B0503020204020204" charset="-122"/>
              </a:rPr>
              <a:t>ai</a:t>
            </a:r>
            <a:r>
              <a:rPr lang="en-US" altLang="zh-CN" sz="2400" dirty="0">
                <a:latin typeface="微软雅黑" panose="020B0503020204020204" charset="-122"/>
                <a:ea typeface="微软雅黑" panose="020B0503020204020204" charset="-122"/>
              </a:rPr>
              <a:t>t 	C. s</a:t>
            </a:r>
            <a:r>
              <a:rPr lang="en-US" altLang="zh-CN" sz="2400" u="sng" dirty="0">
                <a:latin typeface="微软雅黑" panose="020B0503020204020204" charset="-122"/>
                <a:ea typeface="微软雅黑" panose="020B0503020204020204" charset="-122"/>
              </a:rPr>
              <a:t>ai</a:t>
            </a:r>
            <a:r>
              <a:rPr lang="en-US" altLang="zh-CN" sz="2400" dirty="0">
                <a:latin typeface="微软雅黑" panose="020B0503020204020204" charset="-122"/>
                <a:ea typeface="微软雅黑" panose="020B0503020204020204" charset="-122"/>
              </a:rPr>
              <a:t>d	 D. Brit</a:t>
            </a:r>
            <a:r>
              <a:rPr lang="en-US" altLang="zh-CN" sz="2400" u="sng" dirty="0">
                <a:latin typeface="微软雅黑" panose="020B0503020204020204" charset="-122"/>
                <a:ea typeface="微软雅黑" panose="020B0503020204020204" charset="-122"/>
              </a:rPr>
              <a:t>ai</a:t>
            </a:r>
            <a:r>
              <a:rPr lang="en-US" altLang="zh-CN" sz="2400" dirty="0">
                <a:latin typeface="微软雅黑" panose="020B0503020204020204" charset="-122"/>
                <a:ea typeface="微软雅黑" panose="020B0503020204020204" charset="-122"/>
              </a:rPr>
              <a:t>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此题考查元音字母组合ai的多种读音。题干单词p</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n中的字母组合ai发/eɪ/的音；四个选项中只有B选项portr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t中的字母组合ai发/eɪ/的音，因此选B。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di</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like 	A. hand</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	 B. u</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ually	C. expen</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ive 	D.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ure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此题考查辅音字母s的不同发音。题干单词di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like中的字母s发/s/的音；四个选项中只有C选项expen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ive中的字母s发/s/的音，因此选C。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880" y="1807845"/>
            <a:ext cx="1156271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ange 	A. ma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ine    B. heada</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e          C.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aracter 	D. sear</a:t>
            </a:r>
            <a:r>
              <a:rPr lang="en-US" altLang="zh-CN" sz="2400" u="sng" dirty="0">
                <a:latin typeface="微软雅黑" panose="020B0503020204020204" charset="-122"/>
                <a:ea typeface="微软雅黑" panose="020B0503020204020204" charset="-122"/>
              </a:rPr>
              <a:t>ch</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29749" y="191314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ange中的字母组合ch发/tʃ/的音；四个选项中只有D选项sear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中的字母组合ch发/tʃ/的音，因此选D。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n</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se 	A. Sat</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day	    B. h</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t 	C. s</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vive	 D. s</a:t>
            </a:r>
            <a:r>
              <a:rPr lang="en-US" altLang="zh-CN" sz="2400" u="sng" dirty="0">
                <a:latin typeface="微软雅黑" panose="020B0503020204020204" charset="-122"/>
                <a:ea typeface="微软雅黑" panose="020B0503020204020204" charset="-122"/>
              </a:rPr>
              <a:t>ur</a:t>
            </a:r>
            <a:r>
              <a:rPr lang="en-US" altLang="zh-CN" sz="2400" dirty="0">
                <a:latin typeface="微软雅黑" panose="020B0503020204020204" charset="-122"/>
                <a:ea typeface="微软雅黑" panose="020B0503020204020204" charset="-122"/>
              </a:rPr>
              <a:t>prise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58679" y="180773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解析：此题考查r音节字母组合ur的发音。题干单词n</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se中的字母组合ur发/ɜː/的音；四个选项中只有B选项h</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ur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t中的字母组合ur发/ɜː/的音，因此选B。</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pl</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ne 		B. w</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ke	 C.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pril 	D.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ctivity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此题考查元音字母a的不同读音。其中A. pl</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ne，B. w</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ke，C. </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pril三个选项中的字母a均发/eɪ/的音，只有D选项</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ctivity一词中的字母a发/æ/的音，因此选D。</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rec</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ve 		B. w</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ght 	C. fr</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ght 	D. </a:t>
            </a:r>
            <a:r>
              <a:rPr lang="en-US" altLang="zh-CN" sz="2400" u="sng" dirty="0">
                <a:latin typeface="微软雅黑" panose="020B0503020204020204" charset="-122"/>
                <a:ea typeface="微软雅黑" panose="020B0503020204020204" charset="-122"/>
              </a:rPr>
              <a:t>ei</a:t>
            </a:r>
            <a:r>
              <a:rPr lang="en-US" altLang="zh-CN" sz="2400" dirty="0">
                <a:latin typeface="微软雅黑" panose="020B0503020204020204" charset="-122"/>
                <a:ea typeface="微软雅黑" panose="020B0503020204020204" charset="-122"/>
              </a:rPr>
              <a:t>ght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此题考查元音字母组合ei的发音。只有A选项rec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ve中的字母组合ei发/i:/的音，其余三个选项B. 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ght，C. fr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ght，D.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ght中的字母组合ei均发/eɪ/的音，因此选A。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81685" y="705485"/>
            <a:ext cx="10440670" cy="6152515"/>
          </a:xfrm>
          <a:prstGeom prst="rect">
            <a:avLst/>
          </a:prstGeom>
        </p:spPr>
      </p:pic>
      <p:sp>
        <p:nvSpPr>
          <p:cNvPr id="2" name="文本框 1"/>
          <p:cNvSpPr txBox="1"/>
          <p:nvPr userDrawn="1">
            <p:custDataLst>
              <p:tags r:id="rId2"/>
            </p:custDataLst>
          </p:nvPr>
        </p:nvSpPr>
        <p:spPr>
          <a:xfrm>
            <a:off x="781050" y="0"/>
            <a:ext cx="2999740" cy="583565"/>
          </a:xfrm>
          <a:prstGeom prst="rect">
            <a:avLst/>
          </a:prstGeom>
          <a:noFill/>
        </p:spPr>
        <p:txBody>
          <a:bodyPr wrap="square" rtlCol="0">
            <a:spAutoFit/>
          </a:bodyPr>
          <a:p>
            <a:pPr algn="dist"/>
            <a:r>
              <a:rPr lang="zh-CN" altLang="en-US" sz="3200" b="1">
                <a:solidFill>
                  <a:schemeClr val="bg1"/>
                </a:solidFill>
              </a:rPr>
              <a:t>二、解题攻略</a:t>
            </a:r>
            <a:endParaRPr lang="zh-CN" altLang="en-US" sz="3200" b="1">
              <a:solidFill>
                <a:schemeClr val="bg1"/>
              </a:solidFill>
            </a:endParaRPr>
          </a:p>
        </p:txBody>
      </p:sp>
      <p:sp>
        <p:nvSpPr>
          <p:cNvPr id="32" name="文本框 31"/>
          <p:cNvSpPr txBox="1"/>
          <p:nvPr>
            <p:custDataLst>
              <p:tags r:id="rId3"/>
            </p:custDataLst>
          </p:nvPr>
        </p:nvSpPr>
        <p:spPr>
          <a:xfrm>
            <a:off x="1829435" y="2191385"/>
            <a:ext cx="7746365" cy="3402965"/>
          </a:xfrm>
          <a:prstGeom prst="rect">
            <a:avLst/>
          </a:prstGeom>
          <a:noFill/>
        </p:spPr>
        <p:txBody>
          <a:bodyPr wrap="square" rtlCol="0">
            <a:noAutofit/>
          </a:bodyPr>
          <a:p>
            <a:pPr algn="just">
              <a:lnSpc>
                <a:spcPct val="120000"/>
              </a:lnSpc>
            </a:pPr>
            <a:r>
              <a:rPr lang="en-US" altLang="zh-CN" sz="2400"/>
              <a:t>       </a:t>
            </a:r>
            <a:r>
              <a:rPr lang="zh-CN" altLang="en-US" sz="2400"/>
              <a:t>语音考题主要以“单词辨音”为主，测试学生对元音、元音字母、辅音、辅音字母、元音字母组合、辅音字母组合及r音节等发音的辨识。解题时可采用分类法、排除法等。由于英语单词的拼写和读音之间有区别，因此学生不仅要能辨认单词中画线部分字母或字母组合适用的读音规则，还要掌握每个音标的正确读音，才能正确拼读出每个单词。</a:t>
            </a:r>
            <a:endParaRPr lang="zh-CN" altLang="en-US"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tha</a:t>
            </a:r>
            <a:r>
              <a:rPr lang="en-US" altLang="zh-CN" sz="2400" u="sng" dirty="0">
                <a:latin typeface="微软雅黑" panose="020B0503020204020204" charset="-122"/>
                <a:ea typeface="微软雅黑" panose="020B0503020204020204" charset="-122"/>
              </a:rPr>
              <a:t>n</a:t>
            </a:r>
            <a:r>
              <a:rPr lang="en-US" altLang="zh-CN" sz="2400" dirty="0">
                <a:latin typeface="微软雅黑" panose="020B0503020204020204" charset="-122"/>
                <a:ea typeface="微软雅黑" panose="020B0503020204020204" charset="-122"/>
              </a:rPr>
              <a:t>k	 B. thi</a:t>
            </a:r>
            <a:r>
              <a:rPr lang="en-US" altLang="zh-CN" sz="2400" u="sng" dirty="0">
                <a:latin typeface="微软雅黑" panose="020B0503020204020204" charset="-122"/>
                <a:ea typeface="微软雅黑" panose="020B0503020204020204" charset="-122"/>
              </a:rPr>
              <a:t>n</a:t>
            </a:r>
            <a:r>
              <a:rPr lang="en-US" altLang="zh-CN" sz="2400" dirty="0">
                <a:latin typeface="微软雅黑" panose="020B0503020204020204" charset="-122"/>
                <a:ea typeface="微软雅黑" panose="020B0503020204020204" charset="-122"/>
              </a:rPr>
              <a:t>k 	C. u</a:t>
            </a:r>
            <a:r>
              <a:rPr lang="en-US" altLang="zh-CN" sz="2400" u="sng" dirty="0">
                <a:latin typeface="微软雅黑" panose="020B0503020204020204" charset="-122"/>
                <a:ea typeface="微软雅黑" panose="020B0503020204020204" charset="-122"/>
              </a:rPr>
              <a:t>n</a:t>
            </a:r>
            <a:r>
              <a:rPr lang="en-US" altLang="zh-CN" sz="2400" dirty="0">
                <a:latin typeface="微软雅黑" panose="020B0503020204020204" charset="-122"/>
                <a:ea typeface="微软雅黑" panose="020B0503020204020204" charset="-122"/>
              </a:rPr>
              <a:t>cle 	D. autum</a:t>
            </a:r>
            <a:r>
              <a:rPr lang="en-US" altLang="zh-CN" sz="2400" u="sng" dirty="0">
                <a:latin typeface="微软雅黑" panose="020B0503020204020204" charset="-122"/>
                <a:ea typeface="微软雅黑" panose="020B0503020204020204" charset="-122"/>
              </a:rPr>
              <a:t>n</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3480"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此题考查辅音字母n的发音。其中A. tha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k，B. thi</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k，C. 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cle三个选项中的字母n均发/ŋ/的音，只有D选项autum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一词中的字母n不发音，因此选D。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situa</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B. invita</a:t>
            </a:r>
            <a:r>
              <a:rPr lang="en-US" altLang="zh-CN" sz="2400" u="sng" dirty="0">
                <a:latin typeface="微软雅黑" panose="020B0503020204020204" charset="-122"/>
                <a:ea typeface="微软雅黑" panose="020B0503020204020204" charset="-122"/>
              </a:rPr>
              <a:t>tion</a:t>
            </a:r>
            <a:r>
              <a:rPr lang="en-US" altLang="zh-CN" sz="2400" dirty="0">
                <a:latin typeface="微软雅黑" panose="020B0503020204020204" charset="-122"/>
                <a:ea typeface="微软雅黑" panose="020B0503020204020204" charset="-122"/>
              </a:rPr>
              <a:t> 		C. na</a:t>
            </a:r>
            <a:r>
              <a:rPr lang="en-US" altLang="zh-CN" sz="2400" u="sng" dirty="0">
                <a:latin typeface="微软雅黑" panose="020B0503020204020204" charset="-122"/>
                <a:ea typeface="微软雅黑" panose="020B0503020204020204" charset="-122"/>
              </a:rPr>
              <a:t>tion </a:t>
            </a:r>
            <a:r>
              <a:rPr lang="en-US" altLang="zh-CN" sz="2400" dirty="0">
                <a:latin typeface="微软雅黑" panose="020B0503020204020204" charset="-122"/>
                <a:ea typeface="微软雅黑" panose="020B0503020204020204" charset="-122"/>
              </a:rPr>
              <a:t>	D. ques</a:t>
            </a:r>
            <a:r>
              <a:rPr lang="en-US" altLang="zh-CN" sz="2400" u="sng" dirty="0">
                <a:latin typeface="微软雅黑" panose="020B0503020204020204" charset="-122"/>
                <a:ea typeface="微软雅黑" panose="020B0503020204020204" charset="-122"/>
              </a:rPr>
              <a:t>tion</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此题考查字母组合tion的发音。其中D选项ques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一词中的字母组合tion发/tʃən/的音；其余三个选项A. situa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 invita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na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tion</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中的tion字母组合均发/ʃn/的音，因此选D。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w</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d 	B. f</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m 	C. b</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n 	D. st</a:t>
            </a:r>
            <a:r>
              <a:rPr lang="en-US" altLang="zh-CN" sz="2400" u="sng" dirty="0">
                <a:latin typeface="微软雅黑" panose="020B0503020204020204" charset="-122"/>
                <a:ea typeface="微软雅黑" panose="020B0503020204020204" charset="-122"/>
              </a:rPr>
              <a:t>or</a:t>
            </a:r>
            <a:r>
              <a:rPr lang="en-US" altLang="zh-CN" sz="2400" dirty="0">
                <a:latin typeface="微软雅黑" panose="020B0503020204020204" charset="-122"/>
                <a:ea typeface="微软雅黑" panose="020B0503020204020204" charset="-122"/>
              </a:rPr>
              <a:t>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此题考查r音节字母组合or的发音。其中只有A选项w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d中的字母组合or发/ɜː/的音，其余B. 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m，C. 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n，D. st</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y三个选项中的字母组合or均发/ɔ:/的音，因此选A。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六</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ph</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to 	A. c</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st 	B. l</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nely 	C. m</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ve	 D. pr</a:t>
            </a:r>
            <a:r>
              <a:rPr lang="en-US" altLang="zh-CN" sz="2400" u="sng" dirty="0">
                <a:latin typeface="微软雅黑" panose="020B0503020204020204" charset="-122"/>
                <a:ea typeface="微软雅黑" panose="020B0503020204020204" charset="-122"/>
              </a:rPr>
              <a:t>o</a:t>
            </a:r>
            <a:r>
              <a:rPr lang="en-US" altLang="zh-CN" sz="2400" dirty="0">
                <a:latin typeface="微软雅黑" panose="020B0503020204020204" charset="-122"/>
                <a:ea typeface="微软雅黑" panose="020B0503020204020204" charset="-122"/>
              </a:rPr>
              <a:t>duce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此题考查元音字母o的不同发音。题干单词ph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to中画线的字母o发/əʊ/的音；四个选项中只有B选项l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nely中的字母o发/əʊ/的音，因此选B。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训练题（七）</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sw</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t	 A. br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kfast		 B. gr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tly	 C. r</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 	D. m</a:t>
            </a:r>
            <a:r>
              <a:rPr lang="en-US" altLang="zh-CN" sz="2400" u="sng" dirty="0">
                <a:latin typeface="微软雅黑" panose="020B0503020204020204" charset="-122"/>
                <a:ea typeface="微软雅黑" panose="020B0503020204020204" charset="-122"/>
              </a:rPr>
              <a:t>ea</a:t>
            </a:r>
            <a:r>
              <a:rPr lang="en-US" altLang="zh-CN" sz="2400" dirty="0">
                <a:latin typeface="微软雅黑" panose="020B0503020204020204" charset="-122"/>
                <a:ea typeface="微软雅黑" panose="020B0503020204020204" charset="-122"/>
              </a:rPr>
              <a:t>l</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此题考查元音字母组合ea的多种读音。题干单词sw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t中的字母组合ea发/e/的音；四个选项中只有A选项br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kfast中的字母组合ea发/e/的音，因此选A。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old 	A.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onest 	B.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appy	 C. </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our	 D. ve</a:t>
            </a:r>
            <a:r>
              <a:rPr lang="en-US" altLang="zh-CN" sz="2400" u="sng" dirty="0">
                <a:latin typeface="微软雅黑" panose="020B0503020204020204" charset="-122"/>
                <a:ea typeface="微软雅黑" panose="020B0503020204020204" charset="-122"/>
              </a:rPr>
              <a:t>h</a:t>
            </a:r>
            <a:r>
              <a:rPr lang="en-US" altLang="zh-CN" sz="2400" dirty="0">
                <a:latin typeface="微软雅黑" panose="020B0503020204020204" charset="-122"/>
                <a:ea typeface="微软雅黑" panose="020B0503020204020204" charset="-122"/>
              </a:rPr>
              <a:t>icle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此题考查辅音字母h的发音。题干单词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old中的字母h发/h/的音；四个选项中只有B选项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appy中的字母h发/h/的音，因此选B。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880" y="1807845"/>
            <a:ext cx="1156271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t>
            </a:r>
            <a:r>
              <a:rPr lang="en-US" altLang="zh-CN" sz="2400" u="sng" dirty="0">
                <a:latin typeface="微软雅黑" panose="020B0503020204020204" charset="-122"/>
                <a:ea typeface="微软雅黑" panose="020B0503020204020204" charset="-122"/>
              </a:rPr>
              <a:t>sc</a:t>
            </a:r>
            <a:r>
              <a:rPr lang="en-US" altLang="zh-CN" sz="2400" dirty="0">
                <a:latin typeface="微软雅黑" panose="020B0503020204020204" charset="-122"/>
                <a:ea typeface="微软雅黑" panose="020B0503020204020204" charset="-122"/>
              </a:rPr>
              <a:t>ore 	A. </a:t>
            </a:r>
            <a:r>
              <a:rPr lang="en-US" altLang="zh-CN" sz="2400" u="sng" dirty="0">
                <a:latin typeface="微软雅黑" panose="020B0503020204020204" charset="-122"/>
                <a:ea typeface="微软雅黑" panose="020B0503020204020204" charset="-122"/>
              </a:rPr>
              <a:t>sc</a:t>
            </a:r>
            <a:r>
              <a:rPr lang="en-US" altLang="zh-CN" sz="2400" dirty="0">
                <a:latin typeface="微软雅黑" panose="020B0503020204020204" charset="-122"/>
                <a:ea typeface="微软雅黑" panose="020B0503020204020204" charset="-122"/>
              </a:rPr>
              <a:t>ience 	B. </a:t>
            </a:r>
            <a:r>
              <a:rPr lang="en-US" altLang="zh-CN" sz="2400" u="sng" dirty="0">
                <a:latin typeface="微软雅黑" panose="020B0503020204020204" charset="-122"/>
                <a:ea typeface="微软雅黑" panose="020B0503020204020204" charset="-122"/>
              </a:rPr>
              <a:t>sc</a:t>
            </a:r>
            <a:r>
              <a:rPr lang="en-US" altLang="zh-CN" sz="2400" dirty="0">
                <a:latin typeface="微软雅黑" panose="020B0503020204020204" charset="-122"/>
                <a:ea typeface="微软雅黑" panose="020B0503020204020204" charset="-122"/>
              </a:rPr>
              <a:t>ent 	C. </a:t>
            </a:r>
            <a:r>
              <a:rPr lang="en-US" altLang="zh-CN" sz="2400" u="sng" dirty="0">
                <a:latin typeface="微软雅黑" panose="020B0503020204020204" charset="-122"/>
                <a:ea typeface="微软雅黑" panose="020B0503020204020204" charset="-122"/>
              </a:rPr>
              <a:t>sc</a:t>
            </a:r>
            <a:r>
              <a:rPr lang="en-US" altLang="zh-CN" sz="2400" dirty="0">
                <a:latin typeface="微软雅黑" panose="020B0503020204020204" charset="-122"/>
                <a:ea typeface="微软雅黑" panose="020B0503020204020204" charset="-122"/>
              </a:rPr>
              <a:t>issors	 D. </a:t>
            </a:r>
            <a:r>
              <a:rPr lang="en-US" altLang="zh-CN" sz="2400" u="sng" dirty="0">
                <a:latin typeface="微软雅黑" panose="020B0503020204020204" charset="-122"/>
                <a:ea typeface="微软雅黑" panose="020B0503020204020204" charset="-122"/>
              </a:rPr>
              <a:t>sc</a:t>
            </a:r>
            <a:r>
              <a:rPr lang="en-US" altLang="zh-CN" sz="2400" dirty="0">
                <a:latin typeface="微软雅黑" panose="020B0503020204020204" charset="-122"/>
                <a:ea typeface="微软雅黑" panose="020B0503020204020204" charset="-122"/>
              </a:rPr>
              <a:t>arf</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29749" y="191314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此题考查辅音字母组合sc的发音。题干单词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ore中的字母组合sc发/sk/的音；四个选项中只有D选项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arf中的字母组合sc发/sk/的音，因此选D。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f</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 	A. w</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m	 B. doll</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C. h</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 	D. popul</a:t>
            </a:r>
            <a:r>
              <a:rPr lang="en-US" altLang="zh-CN" sz="2400" u="sng" dirty="0">
                <a:latin typeface="微软雅黑" panose="020B0503020204020204" charset="-122"/>
                <a:ea typeface="微软雅黑" panose="020B0503020204020204" charset="-122"/>
              </a:rPr>
              <a:t>ar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解析：此题考查r音节字母组合ar的发音。题干单词f</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m中的字母组合ar发/ɑː/的音；四个选项中只有C选项h</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d中的字母组合ar发/ɑː/的音，因此选C。</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a:t>
            </a:r>
            <a:r>
              <a:rPr lang="en-US" altLang="zh-CN" sz="2400" dirty="0">
                <a:latin typeface="微软雅黑" panose="020B0503020204020204" charset="-122"/>
                <a:ea typeface="微软雅黑" panose="020B0503020204020204" charset="-122"/>
              </a:rPr>
              <a:t>en</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my 		B. h</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ro 	C. z</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ro	 D. s</a:t>
            </a:r>
            <a:r>
              <a:rPr lang="en-US" altLang="zh-CN" sz="2400" u="sng" dirty="0">
                <a:latin typeface="微软雅黑" panose="020B0503020204020204" charset="-122"/>
                <a:ea typeface="微软雅黑" panose="020B0503020204020204" charset="-122"/>
              </a:rPr>
              <a:t>e</a:t>
            </a:r>
            <a:r>
              <a:rPr lang="en-US" altLang="zh-CN" sz="2400" dirty="0">
                <a:latin typeface="微软雅黑" panose="020B0503020204020204" charset="-122"/>
                <a:ea typeface="微软雅黑" panose="020B0503020204020204" charset="-122"/>
              </a:rPr>
              <a:t>rious</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此题考查元音字母e的不同读音。其中B. h</a:t>
            </a:r>
            <a:r>
              <a:rPr sz="2400" u="sng">
                <a:latin typeface="Times New Roman" panose="02020603050405020304" pitchFamily="18" charset="0"/>
                <a:cs typeface="Times New Roman" panose="02020603050405020304" pitchFamily="18" charset="0"/>
              </a:rPr>
              <a:t>e</a:t>
            </a:r>
            <a:r>
              <a:rPr sz="2400">
                <a:latin typeface="Times New Roman" panose="02020603050405020304" pitchFamily="18" charset="0"/>
                <a:cs typeface="Times New Roman" panose="02020603050405020304" pitchFamily="18" charset="0"/>
              </a:rPr>
              <a:t>ro，C. z</a:t>
            </a:r>
            <a:r>
              <a:rPr sz="2400" u="sng">
                <a:latin typeface="Times New Roman" panose="02020603050405020304" pitchFamily="18" charset="0"/>
                <a:cs typeface="Times New Roman" panose="02020603050405020304" pitchFamily="18" charset="0"/>
              </a:rPr>
              <a:t>e</a:t>
            </a:r>
            <a:r>
              <a:rPr sz="2400">
                <a:latin typeface="Times New Roman" panose="02020603050405020304" pitchFamily="18" charset="0"/>
                <a:cs typeface="Times New Roman" panose="02020603050405020304" pitchFamily="18" charset="0"/>
              </a:rPr>
              <a:t>ro，D. s</a:t>
            </a:r>
            <a:r>
              <a:rPr sz="2400" u="sng">
                <a:latin typeface="Times New Roman" panose="02020603050405020304" pitchFamily="18" charset="0"/>
                <a:cs typeface="Times New Roman" panose="02020603050405020304" pitchFamily="18" charset="0"/>
              </a:rPr>
              <a:t>e</a:t>
            </a:r>
            <a:r>
              <a:rPr sz="2400">
                <a:latin typeface="Times New Roman" panose="02020603050405020304" pitchFamily="18" charset="0"/>
                <a:cs typeface="Times New Roman" panose="02020603050405020304" pitchFamily="18" charset="0"/>
              </a:rPr>
              <a:t>rious三个选项中的字母e均发/ɪə/的音，只有A选项</a:t>
            </a:r>
            <a:r>
              <a:rPr sz="2400">
                <a:latin typeface="Times New Roman" panose="02020603050405020304" pitchFamily="18" charset="0"/>
                <a:cs typeface="Times New Roman" panose="02020603050405020304" pitchFamily="18" charset="0"/>
              </a:rPr>
              <a:t>en</a:t>
            </a:r>
            <a:r>
              <a:rPr sz="2400" u="sng">
                <a:latin typeface="Times New Roman" panose="02020603050405020304" pitchFamily="18" charset="0"/>
                <a:cs typeface="Times New Roman" panose="02020603050405020304" pitchFamily="18" charset="0"/>
              </a:rPr>
              <a:t>e</a:t>
            </a:r>
            <a:r>
              <a:rPr sz="2400">
                <a:latin typeface="Times New Roman" panose="02020603050405020304" pitchFamily="18" charset="0"/>
                <a:cs typeface="Times New Roman" panose="02020603050405020304" pitchFamily="18" charset="0"/>
              </a:rPr>
              <a:t>my一词中画线的字母e发/ə/的音，因此选A。</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a:t>
            </a:r>
            <a:r>
              <a:rPr lang="en-US" altLang="zh-CN" sz="2400" u="sng" dirty="0">
                <a:latin typeface="微软雅黑" panose="020B0503020204020204" charset="-122"/>
                <a:ea typeface="微软雅黑" panose="020B0503020204020204" charset="-122"/>
              </a:rPr>
              <a:t>ex</a:t>
            </a:r>
            <a:r>
              <a:rPr lang="en-US" altLang="zh-CN" sz="2400" dirty="0">
                <a:latin typeface="微软雅黑" panose="020B0503020204020204" charset="-122"/>
                <a:ea typeface="微软雅黑" panose="020B0503020204020204" charset="-122"/>
              </a:rPr>
              <a:t>pert		 B. </a:t>
            </a:r>
            <a:r>
              <a:rPr lang="en-US" altLang="zh-CN" sz="2400" u="sng" dirty="0">
                <a:latin typeface="微软雅黑" panose="020B0503020204020204" charset="-122"/>
                <a:ea typeface="微软雅黑" panose="020B0503020204020204" charset="-122"/>
              </a:rPr>
              <a:t>ex</a:t>
            </a:r>
            <a:r>
              <a:rPr lang="en-US" altLang="zh-CN" sz="2400" dirty="0">
                <a:latin typeface="微软雅黑" panose="020B0503020204020204" charset="-122"/>
                <a:ea typeface="微软雅黑" panose="020B0503020204020204" charset="-122"/>
              </a:rPr>
              <a:t>tra	 C. </a:t>
            </a:r>
            <a:r>
              <a:rPr lang="en-US" altLang="zh-CN" sz="2400" u="sng" dirty="0">
                <a:latin typeface="微软雅黑" panose="020B0503020204020204" charset="-122"/>
                <a:ea typeface="微软雅黑" panose="020B0503020204020204" charset="-122"/>
              </a:rPr>
              <a:t>ex</a:t>
            </a:r>
            <a:r>
              <a:rPr lang="en-US" altLang="zh-CN" sz="2400" dirty="0">
                <a:latin typeface="微软雅黑" panose="020B0503020204020204" charset="-122"/>
                <a:ea typeface="微软雅黑" panose="020B0503020204020204" charset="-122"/>
              </a:rPr>
              <a:t>ercise 		D. </a:t>
            </a:r>
            <a:r>
              <a:rPr lang="en-US" altLang="zh-CN" sz="2400" u="sng" dirty="0">
                <a:latin typeface="微软雅黑" panose="020B0503020204020204" charset="-122"/>
                <a:ea typeface="微软雅黑" panose="020B0503020204020204" charset="-122"/>
              </a:rPr>
              <a:t>ex</a:t>
            </a:r>
            <a:r>
              <a:rPr lang="en-US" altLang="zh-CN" sz="2400" dirty="0">
                <a:latin typeface="微软雅黑" panose="020B0503020204020204" charset="-122"/>
                <a:ea typeface="微软雅黑" panose="020B0503020204020204" charset="-122"/>
              </a:rPr>
              <a:t>cept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此题考查字母组合ex的发音。只有D选项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cept中的字母组合ex发/ɪks/的音，其余三个选项A.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pert，B.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tra，C.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ercise中的字母组合ex均发/eks/，因此选D。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097780"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600" b="1"/>
              <a:t>（一）分类法</a:t>
            </a:r>
            <a:endParaRPr lang="zh-CN" altLang="en-US" sz="3600" b="1"/>
          </a:p>
        </p:txBody>
      </p:sp>
      <p:sp>
        <p:nvSpPr>
          <p:cNvPr id="8" name="文本框 7"/>
          <p:cNvSpPr txBox="1"/>
          <p:nvPr>
            <p:custDataLst>
              <p:tags r:id="rId1"/>
            </p:custDataLst>
          </p:nvPr>
        </p:nvSpPr>
        <p:spPr>
          <a:xfrm>
            <a:off x="880110" y="1312545"/>
            <a:ext cx="10769600" cy="1722120"/>
          </a:xfrm>
          <a:prstGeom prst="rect">
            <a:avLst/>
          </a:prstGeom>
          <a:noFill/>
        </p:spPr>
        <p:txBody>
          <a:bodyPr wrap="square" rtlCol="0">
            <a:spAutoFit/>
          </a:bodyPr>
          <a:p>
            <a:pPr algn="l"/>
            <a:r>
              <a:rPr lang="en-US" altLang="zh-CN" sz="2400" b="1" dirty="0">
                <a:latin typeface="微软雅黑" panose="020B0503020204020204" charset="-122"/>
                <a:ea typeface="微软雅黑" panose="020B0503020204020204" charset="-122"/>
              </a:rPr>
              <a:t>典型示例：</a:t>
            </a:r>
            <a:endParaRPr lang="en-US" altLang="zh-CN" sz="2400" b="1" dirty="0">
              <a:latin typeface="微软雅黑" panose="020B0503020204020204" charset="-122"/>
              <a:ea typeface="微软雅黑" panose="020B0503020204020204" charset="-122"/>
            </a:endParaRPr>
          </a:p>
          <a:p>
            <a:pPr indent="0" algn="l" fontAlgn="auto">
              <a:spcAft>
                <a:spcPts val="1200"/>
              </a:spcAft>
            </a:pPr>
            <a:r>
              <a:rPr lang="en-US" altLang="zh-CN" sz="2400" dirty="0">
                <a:latin typeface="微软雅黑" panose="020B0503020204020204" charset="-122"/>
                <a:ea typeface="微软雅黑" panose="020B0503020204020204" charset="-122"/>
              </a:rPr>
              <a:t>从A、B、C、D四个选项中选出画线部分读音与所给单词的画线部分</a:t>
            </a:r>
            <a:r>
              <a:rPr lang="en-US" altLang="zh-CN" sz="2400" b="1" dirty="0">
                <a:solidFill>
                  <a:schemeClr val="accent1"/>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1.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bout	 A. wh</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t 	B. c</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p		 C. n</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me 	D. Americ</a:t>
            </a:r>
            <a:r>
              <a:rPr lang="en-US" altLang="zh-CN" sz="2400" u="sng" dirty="0">
                <a:latin typeface="微软雅黑" panose="020B0503020204020204" charset="-122"/>
                <a:ea typeface="微软雅黑" panose="020B0503020204020204" charset="-122"/>
              </a:rPr>
              <a:t>a</a:t>
            </a:r>
            <a:endParaRPr lang="en-US" altLang="zh-CN" sz="2400" u="sng" dirty="0">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261834" y="2527258"/>
            <a:ext cx="4394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custDataLst>
              <p:tags r:id="rId3"/>
            </p:custDataLst>
          </p:nvPr>
        </p:nvSpPr>
        <p:spPr>
          <a:xfrm>
            <a:off x="261620" y="3296920"/>
            <a:ext cx="11168380" cy="3561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4"/>
            </p:custDataLst>
          </p:nvPr>
        </p:nvSpPr>
        <p:spPr>
          <a:xfrm>
            <a:off x="403860" y="3381375"/>
            <a:ext cx="11026140" cy="3476625"/>
          </a:xfrm>
          <a:prstGeom prst="rect">
            <a:avLst/>
          </a:prstGeom>
          <a:noFill/>
        </p:spPr>
        <p:txBody>
          <a:bodyPr wrap="square" rtlCol="0">
            <a:spAutoFit/>
          </a:bodyPr>
          <a:p>
            <a:pPr marL="720090" indent="-720090" fontAlgn="auto"/>
            <a:r>
              <a:rPr sz="2200" b="1">
                <a:solidFill>
                  <a:schemeClr val="tx1"/>
                </a:solidFill>
                <a:uFillTx/>
                <a:latin typeface="微软雅黑" panose="020B0503020204020204" charset="-122"/>
                <a:ea typeface="微软雅黑" panose="020B0503020204020204" charset="-122"/>
              </a:rPr>
              <a:t>解题步骤：</a:t>
            </a:r>
            <a:endParaRPr sz="2200" b="1">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（1）快速把五个单词默读一遍。</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（2）确定题干单词</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bout画线部分a的读音：元音字母a在重读开音节中读作/eɪ/，在重读闭音节中读/æ/，在非重读音节中读作/ə/。题干单词</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bout中的字母a为非重读音节，读作/ə/。</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（3）采用分类法，依次将A、B、C、D四个选项中画线部分读音进行分类。A选项wh</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t虽然是重读闭音节，但元音字母a在wh后发/ɒ/的音，属于特殊读音；B选项c</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p是重读闭音节，字母a在重读闭音节中发/æ/的音；C选项n</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me是重读开音节，字母a在重读开音节中发/eɪ/的音；D选项Americ</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，字母a在非重读音节中发/ə/的音。因此，D选项中的画线字母a和题干单词中的a属于同一发音分类，因此选D。</a:t>
            </a:r>
            <a:endParaRPr sz="2200">
              <a:solidFill>
                <a:schemeClr val="tx1"/>
              </a:solidFill>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in	 B.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allet	 C. t</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o	 D. </a:t>
            </a:r>
            <a:r>
              <a:rPr lang="en-US" altLang="zh-CN" sz="2400" u="sng" dirty="0">
                <a:latin typeface="微软雅黑" panose="020B0503020204020204" charset="-122"/>
                <a:ea typeface="微软雅黑" panose="020B0503020204020204" charset="-122"/>
              </a:rPr>
              <a:t>w</a:t>
            </a:r>
            <a:r>
              <a:rPr lang="en-US" altLang="zh-CN" sz="2400" dirty="0">
                <a:latin typeface="微软雅黑" panose="020B0503020204020204" charset="-122"/>
                <a:ea typeface="微软雅黑" panose="020B0503020204020204" charset="-122"/>
              </a:rPr>
              <a:t>aste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3480"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此题考查辅音字母w的发音。其中A.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in，B.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allet，D.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aste三个选项中的字母w均发/w/的音，只有C选项t</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o一词中的字母w不发音，因此选C。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ole 	B.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eel 	C.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ose	 D. </a:t>
            </a:r>
            <a:r>
              <a:rPr lang="en-US" altLang="zh-CN" sz="2400" u="sng" dirty="0">
                <a:latin typeface="微软雅黑" panose="020B0503020204020204" charset="-122"/>
                <a:ea typeface="微软雅黑" panose="020B0503020204020204" charset="-122"/>
              </a:rPr>
              <a:t>wh</a:t>
            </a:r>
            <a:r>
              <a:rPr lang="en-US" altLang="zh-CN" sz="2400" dirty="0">
                <a:latin typeface="微软雅黑" panose="020B0503020204020204" charset="-122"/>
                <a:ea typeface="微软雅黑" panose="020B0503020204020204" charset="-122"/>
              </a:rPr>
              <a:t>om</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此题考查辅音字母组合wh的发音。其中B选项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eel一词中的字母组合wh发/w/的音；其余三个选项A.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ole，C.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ose，D. </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wh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om中的字母组合wh均发/h/的音，因此选B。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b</a:t>
            </a:r>
            <a:r>
              <a:rPr lang="en-US" altLang="zh-CN" sz="2400" u="sng" dirty="0">
                <a:latin typeface="微软雅黑" panose="020B0503020204020204" charset="-122"/>
                <a:ea typeface="微软雅黑" panose="020B0503020204020204" charset="-122"/>
              </a:rPr>
              <a:t>ir</a:t>
            </a:r>
            <a:r>
              <a:rPr lang="en-US" altLang="zh-CN" sz="2400" dirty="0">
                <a:latin typeface="微软雅黑" panose="020B0503020204020204" charset="-122"/>
                <a:ea typeface="微软雅黑" panose="020B0503020204020204" charset="-122"/>
              </a:rPr>
              <a:t>d	 B. g</a:t>
            </a:r>
            <a:r>
              <a:rPr lang="en-US" altLang="zh-CN" sz="2400" u="sng" dirty="0">
                <a:latin typeface="微软雅黑" panose="020B0503020204020204" charset="-122"/>
                <a:ea typeface="微软雅黑" panose="020B0503020204020204" charset="-122"/>
              </a:rPr>
              <a:t>ir</a:t>
            </a:r>
            <a:r>
              <a:rPr lang="en-US" altLang="zh-CN" sz="2400" dirty="0">
                <a:latin typeface="微软雅黑" panose="020B0503020204020204" charset="-122"/>
                <a:ea typeface="微软雅黑" panose="020B0503020204020204" charset="-122"/>
              </a:rPr>
              <a:t>l 	C. sk</a:t>
            </a:r>
            <a:r>
              <a:rPr lang="en-US" altLang="zh-CN" sz="2400" u="sng" dirty="0">
                <a:latin typeface="微软雅黑" panose="020B0503020204020204" charset="-122"/>
                <a:ea typeface="微软雅黑" panose="020B0503020204020204" charset="-122"/>
              </a:rPr>
              <a:t>ir</a:t>
            </a:r>
            <a:r>
              <a:rPr lang="en-US" altLang="zh-CN" sz="2400" dirty="0">
                <a:latin typeface="微软雅黑" panose="020B0503020204020204" charset="-122"/>
                <a:ea typeface="微软雅黑" panose="020B0503020204020204" charset="-122"/>
              </a:rPr>
              <a:t>t	 D. f</a:t>
            </a:r>
            <a:r>
              <a:rPr lang="en-US" altLang="zh-CN" sz="2400" u="sng" dirty="0">
                <a:latin typeface="微软雅黑" panose="020B0503020204020204" charset="-122"/>
                <a:ea typeface="微软雅黑" panose="020B0503020204020204" charset="-122"/>
              </a:rPr>
              <a:t>ir</a:t>
            </a:r>
            <a:r>
              <a:rPr lang="en-US" altLang="zh-CN" sz="2400" dirty="0">
                <a:latin typeface="微软雅黑" panose="020B0503020204020204" charset="-122"/>
                <a:ea typeface="微软雅黑" panose="020B0503020204020204" charset="-122"/>
              </a:rPr>
              <a:t>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此题考查r音节字母组合ir的发音。其中只有D选项f</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e中的字母组合ir发/aɪə/的音，其余三个选项A. 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d，B. g</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l，C. sk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t中的字母组合ir均发/ɜː/的音，因此选D。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七</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Americ</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 	A. b</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lloon 	  B. mess</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ge 	C. w</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ke 	D. comr</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de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此题考查元音字母a的不同发音。题干单词Americ</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中画线的字母a发/ə/的音；四个选项中只有A选项b</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lloon中的字母a发/ə/的音，因此选A。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训练题（八）</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pr</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d 	A. danger</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s 	B. br</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ght	 C. en</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gh 	    D. s</a:t>
            </a:r>
            <a:r>
              <a:rPr lang="en-US" altLang="zh-CN" sz="2400" u="sng" dirty="0">
                <a:latin typeface="微软雅黑" panose="020B0503020204020204" charset="-122"/>
                <a:ea typeface="微软雅黑" panose="020B0503020204020204" charset="-122"/>
              </a:rPr>
              <a:t>ou</a:t>
            </a:r>
            <a:r>
              <a:rPr lang="en-US" altLang="zh-CN" sz="2400" dirty="0">
                <a:latin typeface="微软雅黑" panose="020B0503020204020204" charset="-122"/>
                <a:ea typeface="微软雅黑" panose="020B0503020204020204" charset="-122"/>
              </a:rPr>
              <a:t>th</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此题考查元音字母组合ou的读音。题干单词pr</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d中的字母组合ou发/aʊ/的音；四个选项中只有D选项s</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ou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th中的字母组合ou发/aʊ/的音，因此选D。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ain	 	A.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iant 	B.</a:t>
            </a:r>
            <a:r>
              <a:rPr lang="en-US" altLang="zh-CN" sz="2400" u="sng" dirty="0">
                <a:latin typeface="微软雅黑" panose="020B0503020204020204" charset="-122"/>
                <a:ea typeface="微软雅黑" panose="020B0503020204020204" charset="-122"/>
              </a:rPr>
              <a:t> g</a:t>
            </a:r>
            <a:r>
              <a:rPr lang="en-US" altLang="zh-CN" sz="2400" dirty="0">
                <a:latin typeface="微软雅黑" panose="020B0503020204020204" charset="-122"/>
                <a:ea typeface="微软雅黑" panose="020B0503020204020204" charset="-122"/>
              </a:rPr>
              <a:t>ym	 C.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lad 	D. </a:t>
            </a:r>
            <a:r>
              <a:rPr lang="en-US" altLang="zh-CN" sz="2400" u="sng" dirty="0">
                <a:latin typeface="微软雅黑" panose="020B0503020204020204" charset="-122"/>
                <a:ea typeface="微软雅黑" panose="020B0503020204020204" charset="-122"/>
              </a:rPr>
              <a:t>g</a:t>
            </a:r>
            <a:r>
              <a:rPr lang="en-US" altLang="zh-CN" sz="2400" dirty="0">
                <a:latin typeface="微软雅黑" panose="020B0503020204020204" charset="-122"/>
                <a:ea typeface="微软雅黑" panose="020B0503020204020204" charset="-122"/>
              </a:rPr>
              <a:t>eneral</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此题考查辅音字母g的不同发音。题干单词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ain中的字母g发/g/的音；四个选项中只有C选项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lad中的字母g发/g/的音，因此选C。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880" y="1807845"/>
            <a:ext cx="1156271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tou</a:t>
            </a:r>
            <a:r>
              <a:rPr lang="en-US" altLang="zh-CN" sz="2400" u="sng" dirty="0">
                <a:latin typeface="微软雅黑" panose="020B0503020204020204" charset="-122"/>
                <a:ea typeface="微软雅黑" panose="020B0503020204020204" charset="-122"/>
              </a:rPr>
              <a:t>gh </a:t>
            </a:r>
            <a:r>
              <a:rPr lang="en-US" altLang="zh-CN" sz="2400" dirty="0">
                <a:latin typeface="微软雅黑" panose="020B0503020204020204" charset="-122"/>
                <a:ea typeface="微软雅黑" panose="020B0503020204020204" charset="-122"/>
              </a:rPr>
              <a:t>	A. cau</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t	 B. althou</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 	C. </a:t>
            </a:r>
            <a:r>
              <a:rPr lang="en-US" altLang="zh-CN" sz="2400" u="sng" dirty="0">
                <a:latin typeface="微软雅黑" panose="020B0503020204020204" charset="-122"/>
                <a:ea typeface="微软雅黑" panose="020B0503020204020204" charset="-122"/>
              </a:rPr>
              <a:t>gh</a:t>
            </a:r>
            <a:r>
              <a:rPr lang="en-US" altLang="zh-CN" sz="2400" dirty="0">
                <a:latin typeface="微软雅黑" panose="020B0503020204020204" charset="-122"/>
                <a:ea typeface="微软雅黑" panose="020B0503020204020204" charset="-122"/>
              </a:rPr>
              <a:t>ost 	D. enou</a:t>
            </a:r>
            <a:r>
              <a:rPr lang="en-US" altLang="zh-CN" sz="2400" u="sng" dirty="0">
                <a:latin typeface="微软雅黑" panose="020B0503020204020204" charset="-122"/>
                <a:ea typeface="微软雅黑" panose="020B0503020204020204" charset="-122"/>
              </a:rPr>
              <a:t>gh</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29749" y="191314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此题考查辅音字母组合gh的发音。题干单词tou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中的字母组合gh发/f/的音；四个选项中只有D选项enou</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gh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中的字母组合gh发/f/的音，因此选D。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b</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A. </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ly 	B. d</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C. w</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 	D. l</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解析：此题考查r音节字母组合ear的发音。题干单词b</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中的字母组合ear发/eə/的音；四个选项中只有C选项w</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中的字母组合ear发/eə/的音，因此选C。</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breakf</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st	 B. </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sk	 C. gr</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ss	 D. b</a:t>
            </a:r>
            <a:r>
              <a:rPr lang="en-US" altLang="zh-CN" sz="2400" u="sng" dirty="0">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sket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此题考查元音字母a的不同读音。其中B. </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sk，C. gr</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ss，D. b</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sket三个选项中的字母a均发/ɑː/的音，只有A选项breakf</a:t>
            </a:r>
            <a:r>
              <a:rPr sz="2400" u="sng">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st一词中的画线字母a发/ə/的音，因此选A。</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hon</a:t>
            </a:r>
            <a:r>
              <a:rPr lang="en-US" altLang="zh-CN" sz="2400" u="sng" dirty="0">
                <a:latin typeface="微软雅黑" panose="020B0503020204020204" charset="-122"/>
                <a:ea typeface="微软雅黑" panose="020B0503020204020204" charset="-122"/>
              </a:rPr>
              <a:t>ey</a:t>
            </a:r>
            <a:r>
              <a:rPr lang="en-US" altLang="zh-CN" sz="2400" dirty="0">
                <a:latin typeface="微软雅黑" panose="020B0503020204020204" charset="-122"/>
                <a:ea typeface="微软雅黑" panose="020B0503020204020204" charset="-122"/>
              </a:rPr>
              <a:t> 	B. monk</a:t>
            </a:r>
            <a:r>
              <a:rPr lang="en-US" altLang="zh-CN" sz="2400" u="sng" dirty="0">
                <a:latin typeface="微软雅黑" panose="020B0503020204020204" charset="-122"/>
                <a:ea typeface="微软雅黑" panose="020B0503020204020204" charset="-122"/>
              </a:rPr>
              <a:t>ey</a:t>
            </a:r>
            <a:r>
              <a:rPr lang="en-US" altLang="zh-CN" sz="2400" dirty="0">
                <a:latin typeface="微软雅黑" panose="020B0503020204020204" charset="-122"/>
                <a:ea typeface="微软雅黑" panose="020B0503020204020204" charset="-122"/>
              </a:rPr>
              <a:t> 	C. mon</a:t>
            </a:r>
            <a:r>
              <a:rPr lang="en-US" altLang="zh-CN" sz="2400" u="sng" dirty="0">
                <a:latin typeface="微软雅黑" panose="020B0503020204020204" charset="-122"/>
                <a:ea typeface="微软雅黑" panose="020B0503020204020204" charset="-122"/>
              </a:rPr>
              <a:t>ey</a:t>
            </a:r>
            <a:r>
              <a:rPr lang="en-US" altLang="zh-CN" sz="2400" dirty="0">
                <a:latin typeface="微软雅黑" panose="020B0503020204020204" charset="-122"/>
                <a:ea typeface="微软雅黑" panose="020B0503020204020204" charset="-122"/>
              </a:rPr>
              <a:t>	 D. surv</a:t>
            </a:r>
            <a:r>
              <a:rPr lang="en-US" altLang="zh-CN" sz="2400" u="sng" dirty="0">
                <a:latin typeface="微软雅黑" panose="020B0503020204020204" charset="-122"/>
                <a:ea typeface="微软雅黑" panose="020B0503020204020204" charset="-122"/>
              </a:rPr>
              <a:t>ey</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此题考查字母组合ey的发音。只有D选项surv</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ey</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中的字母组合ey发/eɪ/的音，其余三个选项A. hon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ey</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 monk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ey</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mon</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ey</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中的字母组合ey均发/ɪ/的音，因此选D。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020445" y="1312545"/>
            <a:ext cx="10769600" cy="460375"/>
          </a:xfrm>
          <a:prstGeom prst="rect">
            <a:avLst/>
          </a:prstGeom>
          <a:noFill/>
        </p:spPr>
        <p:txBody>
          <a:bodyPr wrap="square" rtlCol="0">
            <a:spAutoFit/>
          </a:bodyPr>
          <a:p>
            <a:pPr algn="l"/>
            <a:r>
              <a:rPr lang="en-US" altLang="zh-CN" sz="2400" dirty="0">
                <a:latin typeface="微软雅黑" panose="020B0503020204020204" charset="-122"/>
                <a:ea typeface="微软雅黑" panose="020B0503020204020204" charset="-122"/>
              </a:rPr>
              <a:t>2.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ake 	A. ni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e 	B.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ome 	C. </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ity 	D. bi</a:t>
            </a:r>
            <a:r>
              <a:rPr lang="en-US" altLang="zh-CN" sz="2400" u="sng" dirty="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ycle</a:t>
            </a:r>
            <a:endParaRPr lang="en-US" altLang="zh-CN" sz="2400" dirty="0">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675219" y="1312503"/>
            <a:ext cx="4203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custDataLst>
              <p:tags r:id="rId3"/>
            </p:custDataLst>
          </p:nvPr>
        </p:nvSpPr>
        <p:spPr>
          <a:xfrm>
            <a:off x="261620" y="3296920"/>
            <a:ext cx="11168380" cy="3561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4"/>
            </p:custDataLst>
          </p:nvPr>
        </p:nvSpPr>
        <p:spPr>
          <a:xfrm>
            <a:off x="403860" y="3381375"/>
            <a:ext cx="11026140" cy="3138170"/>
          </a:xfrm>
          <a:prstGeom prst="rect">
            <a:avLst/>
          </a:prstGeom>
          <a:noFill/>
        </p:spPr>
        <p:txBody>
          <a:bodyPr wrap="square" rtlCol="0">
            <a:spAutoFit/>
          </a:bodyPr>
          <a:p>
            <a:pPr marL="720090" indent="-720090" fontAlgn="auto"/>
            <a:r>
              <a:rPr sz="2200" b="1">
                <a:solidFill>
                  <a:schemeClr val="tx1"/>
                </a:solidFill>
                <a:uFillTx/>
                <a:latin typeface="微软雅黑" panose="020B0503020204020204" charset="-122"/>
                <a:ea typeface="微软雅黑" panose="020B0503020204020204" charset="-122"/>
              </a:rPr>
              <a:t>解题步骤：</a:t>
            </a:r>
            <a:endParaRPr sz="2200" b="1">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（1）快速把五个单词默读一遍。</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（2）确定题干单词</a:t>
            </a:r>
            <a:r>
              <a:rPr sz="2200" u="sng">
                <a:solidFill>
                  <a:schemeClr val="tx1"/>
                </a:solidFill>
                <a:uFillTx/>
                <a:latin typeface="微软雅黑" panose="020B0503020204020204" charset="-122"/>
                <a:ea typeface="微软雅黑" panose="020B0503020204020204" charset="-122"/>
              </a:rPr>
              <a:t>c</a:t>
            </a:r>
            <a:r>
              <a:rPr sz="2200">
                <a:solidFill>
                  <a:schemeClr val="tx1"/>
                </a:solidFill>
                <a:uFillTx/>
                <a:latin typeface="微软雅黑" panose="020B0503020204020204" charset="-122"/>
                <a:ea typeface="微软雅黑" panose="020B0503020204020204" charset="-122"/>
              </a:rPr>
              <a:t>ake画线部分辅音字母c的读音：辅音字母c一般有两种读音：/k/和/s/，c位于元音字母a、o、u前读作/k/，位于元音字母e、i、半元音字母y前读作/s/。题干单词c</a:t>
            </a:r>
            <a:r>
              <a:rPr sz="2200" u="sng">
                <a:solidFill>
                  <a:schemeClr val="tx1"/>
                </a:solidFill>
                <a:uFillTx/>
                <a:latin typeface="微软雅黑" panose="020B0503020204020204" charset="-122"/>
                <a:ea typeface="微软雅黑" panose="020B0503020204020204" charset="-122"/>
              </a:rPr>
              <a:t>a</a:t>
            </a:r>
            <a:r>
              <a:rPr sz="2200">
                <a:solidFill>
                  <a:schemeClr val="tx1"/>
                </a:solidFill>
                <a:uFillTx/>
                <a:latin typeface="微软雅黑" panose="020B0503020204020204" charset="-122"/>
                <a:ea typeface="微软雅黑" panose="020B0503020204020204" charset="-122"/>
              </a:rPr>
              <a:t>ke画线部分字母c位于元音字母a的前面，所以读作/k/；</a:t>
            </a:r>
            <a:endParaRPr sz="2200">
              <a:solidFill>
                <a:schemeClr val="tx1"/>
              </a:solidFill>
              <a:uFillTx/>
              <a:latin typeface="微软雅黑" panose="020B0503020204020204" charset="-122"/>
              <a:ea typeface="微软雅黑" panose="020B0503020204020204" charset="-122"/>
            </a:endParaRPr>
          </a:p>
          <a:p>
            <a:pPr marL="720090" indent="-720090" fontAlgn="auto"/>
            <a:r>
              <a:rPr sz="2200">
                <a:solidFill>
                  <a:schemeClr val="tx1"/>
                </a:solidFill>
                <a:uFillTx/>
                <a:latin typeface="微软雅黑" panose="020B0503020204020204" charset="-122"/>
                <a:ea typeface="微软雅黑" panose="020B0503020204020204" charset="-122"/>
              </a:rPr>
              <a:t>（3）采用分类法，依次将A、B、C、D四个选项中画线部分字母c的读音进行分类。A选项ni</a:t>
            </a:r>
            <a:r>
              <a:rPr sz="2200" u="sng">
                <a:solidFill>
                  <a:schemeClr val="tx1"/>
                </a:solidFill>
                <a:uFillTx/>
                <a:latin typeface="微软雅黑" panose="020B0503020204020204" charset="-122"/>
                <a:ea typeface="微软雅黑" panose="020B0503020204020204" charset="-122"/>
              </a:rPr>
              <a:t>c</a:t>
            </a:r>
            <a:r>
              <a:rPr sz="2200">
                <a:solidFill>
                  <a:schemeClr val="tx1"/>
                </a:solidFill>
                <a:uFillTx/>
                <a:latin typeface="微软雅黑" panose="020B0503020204020204" charset="-122"/>
                <a:ea typeface="微软雅黑" panose="020B0503020204020204" charset="-122"/>
              </a:rPr>
              <a:t>e、C选项</a:t>
            </a:r>
            <a:r>
              <a:rPr sz="2200" u="sng">
                <a:solidFill>
                  <a:schemeClr val="tx1"/>
                </a:solidFill>
                <a:uFillTx/>
                <a:latin typeface="微软雅黑" panose="020B0503020204020204" charset="-122"/>
                <a:ea typeface="微软雅黑" panose="020B0503020204020204" charset="-122"/>
              </a:rPr>
              <a:t>c</a:t>
            </a:r>
            <a:r>
              <a:rPr sz="2200">
                <a:solidFill>
                  <a:schemeClr val="tx1"/>
                </a:solidFill>
                <a:uFillTx/>
                <a:latin typeface="微软雅黑" panose="020B0503020204020204" charset="-122"/>
                <a:ea typeface="微软雅黑" panose="020B0503020204020204" charset="-122"/>
              </a:rPr>
              <a:t>ity和D选项bi</a:t>
            </a:r>
            <a:r>
              <a:rPr sz="2200" u="sng">
                <a:solidFill>
                  <a:schemeClr val="tx1"/>
                </a:solidFill>
                <a:uFillTx/>
                <a:latin typeface="微软雅黑" panose="020B0503020204020204" charset="-122"/>
                <a:ea typeface="微软雅黑" panose="020B0503020204020204" charset="-122"/>
              </a:rPr>
              <a:t>c</a:t>
            </a:r>
            <a:r>
              <a:rPr sz="2200">
                <a:solidFill>
                  <a:schemeClr val="tx1"/>
                </a:solidFill>
                <a:uFillTx/>
                <a:latin typeface="微软雅黑" panose="020B0503020204020204" charset="-122"/>
                <a:ea typeface="微软雅黑" panose="020B0503020204020204" charset="-122"/>
              </a:rPr>
              <a:t>ycle三个单词中的c分别位于元音字母e、i、半元音字母y前，都读作/s/，B选项</a:t>
            </a:r>
            <a:r>
              <a:rPr sz="2200" u="sng">
                <a:solidFill>
                  <a:schemeClr val="tx1"/>
                </a:solidFill>
                <a:uFillTx/>
                <a:latin typeface="微软雅黑" panose="020B0503020204020204" charset="-122"/>
                <a:ea typeface="微软雅黑" panose="020B0503020204020204" charset="-122"/>
              </a:rPr>
              <a:t>c</a:t>
            </a:r>
            <a:r>
              <a:rPr sz="2200">
                <a:solidFill>
                  <a:schemeClr val="tx1"/>
                </a:solidFill>
                <a:uFillTx/>
                <a:latin typeface="微软雅黑" panose="020B0503020204020204" charset="-122"/>
                <a:ea typeface="微软雅黑" panose="020B0503020204020204" charset="-122"/>
              </a:rPr>
              <a:t>ome中的c字母位于元音字母o前读作/k/，因此，B选项中的画线部分字母c和题干单词中的c属于同一发音分类，因此选B。</a:t>
            </a:r>
            <a:endParaRPr sz="2200">
              <a:solidFill>
                <a:schemeClr val="tx1"/>
              </a:solidFill>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 rela</a:t>
            </a:r>
            <a:r>
              <a:rPr lang="en-US" altLang="zh-CN" sz="2400" u="sng" dirty="0">
                <a:latin typeface="微软雅黑" panose="020B0503020204020204" charset="-122"/>
                <a:ea typeface="微软雅黑" panose="020B0503020204020204" charset="-122"/>
              </a:rPr>
              <a:t>x </a:t>
            </a:r>
            <a:r>
              <a:rPr lang="en-US" altLang="zh-CN" sz="2400" dirty="0">
                <a:latin typeface="微软雅黑" panose="020B0503020204020204" charset="-122"/>
                <a:ea typeface="微软雅黑" panose="020B0503020204020204" charset="-122"/>
              </a:rPr>
              <a:t>	B. te</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t 	C. fo</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		 D. e</a:t>
            </a:r>
            <a:r>
              <a:rPr lang="en-US" altLang="zh-CN" sz="2400" u="sng" dirty="0">
                <a:latin typeface="微软雅黑" panose="020B0503020204020204" charset="-122"/>
                <a:ea typeface="微软雅黑" panose="020B0503020204020204" charset="-122"/>
              </a:rPr>
              <a:t>x</a:t>
            </a:r>
            <a:r>
              <a:rPr lang="en-US" altLang="zh-CN" sz="2400" dirty="0">
                <a:latin typeface="微软雅黑" panose="020B0503020204020204" charset="-122"/>
                <a:ea typeface="微软雅黑" panose="020B0503020204020204" charset="-122"/>
              </a:rPr>
              <a:t>ist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3480"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此题考查辅音字母x的发音。其中A. rela</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，B. te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t，C. fo</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三个选项中的字母x均发/ks/的音，只有D选项e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ist一词中的字母x发/gz/的音，因此选D。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73100"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A. pull</a:t>
            </a:r>
            <a:r>
              <a:rPr lang="en-US" altLang="zh-CN" sz="2400" u="sng" dirty="0">
                <a:latin typeface="微软雅黑" panose="020B0503020204020204" charset="-122"/>
                <a:ea typeface="微软雅黑" panose="020B0503020204020204" charset="-122"/>
              </a:rPr>
              <a:t>ed</a:t>
            </a:r>
            <a:r>
              <a:rPr lang="en-US" altLang="zh-CN" sz="2400" dirty="0">
                <a:latin typeface="微软雅黑" panose="020B0503020204020204" charset="-122"/>
                <a:ea typeface="微软雅黑" panose="020B0503020204020204" charset="-122"/>
              </a:rPr>
              <a:t>	 B. milk</a:t>
            </a:r>
            <a:r>
              <a:rPr lang="en-US" altLang="zh-CN" sz="2400" u="sng" dirty="0">
                <a:latin typeface="微软雅黑" panose="020B0503020204020204" charset="-122"/>
                <a:ea typeface="微软雅黑" panose="020B0503020204020204" charset="-122"/>
              </a:rPr>
              <a:t>ed</a:t>
            </a:r>
            <a:r>
              <a:rPr lang="en-US" altLang="zh-CN" sz="2400" dirty="0">
                <a:latin typeface="微软雅黑" panose="020B0503020204020204" charset="-122"/>
                <a:ea typeface="微软雅黑" panose="020B0503020204020204" charset="-122"/>
              </a:rPr>
              <a:t>	 C. pick</a:t>
            </a:r>
            <a:r>
              <a:rPr lang="en-US" altLang="zh-CN" sz="2400" u="sng" dirty="0">
                <a:latin typeface="微软雅黑" panose="020B0503020204020204" charset="-122"/>
                <a:ea typeface="微软雅黑" panose="020B0503020204020204" charset="-122"/>
              </a:rPr>
              <a:t>ed</a:t>
            </a:r>
            <a:r>
              <a:rPr lang="en-US" altLang="zh-CN" sz="2400" dirty="0">
                <a:latin typeface="微软雅黑" panose="020B0503020204020204" charset="-122"/>
                <a:ea typeface="微软雅黑" panose="020B0503020204020204" charset="-122"/>
              </a:rPr>
              <a:t>	 D. cook</a:t>
            </a:r>
            <a:r>
              <a:rPr lang="en-US" altLang="zh-CN" sz="2400" u="sng" dirty="0">
                <a:latin typeface="微软雅黑" panose="020B0503020204020204" charset="-122"/>
                <a:ea typeface="微软雅黑" panose="020B0503020204020204" charset="-122"/>
              </a:rPr>
              <a:t>ed</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64699" y="191251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此题考查字母组合ed的发音。其中A选项pull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ed</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一词中的字母组合ed发/d/的音；其余三个选项B. milk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ed</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pick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ed</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cook</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ed</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中的字母组合ed均发/t/的音，因此选A。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 simil</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B. tow</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d 	C. gramm</a:t>
            </a:r>
            <a:r>
              <a:rPr lang="en-US" altLang="zh-CN" sz="2400" u="sng" dirty="0">
                <a:latin typeface="微软雅黑" panose="020B0503020204020204" charset="-122"/>
                <a:ea typeface="微软雅黑" panose="020B0503020204020204" charset="-122"/>
              </a:rPr>
              <a:t>ar</a:t>
            </a:r>
            <a:r>
              <a:rPr lang="en-US" altLang="zh-CN" sz="2400" dirty="0">
                <a:latin typeface="微软雅黑" panose="020B0503020204020204" charset="-122"/>
                <a:ea typeface="微软雅黑" panose="020B0503020204020204" charset="-122"/>
              </a:rPr>
              <a:t> 		D. doll</a:t>
            </a:r>
            <a:r>
              <a:rPr lang="en-US" altLang="zh-CN" sz="2400" u="sng" dirty="0">
                <a:latin typeface="微软雅黑" panose="020B0503020204020204" charset="-122"/>
                <a:ea typeface="微软雅黑" panose="020B0503020204020204" charset="-122"/>
              </a:rPr>
              <a:t>ar</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algn="just"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此题考查r音节字母组合ar的发音。其中只有B选项tow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d中的字母组合ar发/ɔ:/的音，其余三个选项A. simil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gramm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doll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中的字母组合ar均发/ə/的音，因此选B。</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八</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96570" y="1807845"/>
            <a:ext cx="11478895"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 从A、B、C、D四个选项中找出其画线部分与所给单词的画线部分</a:t>
            </a:r>
            <a:r>
              <a:rPr lang="en-US" altLang="zh-CN" sz="2400" b="1" dirty="0">
                <a:solidFill>
                  <a:srgbClr val="0070C0"/>
                </a:solidFill>
                <a:latin typeface="微软雅黑" panose="020B0503020204020204" charset="-122"/>
                <a:ea typeface="微软雅黑" panose="020B0503020204020204" charset="-122"/>
              </a:rPr>
              <a:t>读音相同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w</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ld 	A. hosp</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tal	 B. pol</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ce	 C. ch</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ld 	D. d</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fferent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71989" y="281548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此题考查元音字母i的不同发音。题干单词w</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ld中的字母i发/aɪ/的音；四个选项中只有C选项ch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ld中的字母i发/aɪ/的音，因此选C。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训练题（九）</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l</a:t>
            </a:r>
            <a:r>
              <a:rPr lang="en-US" altLang="zh-CN" sz="2400" u="sng" dirty="0">
                <a:latin typeface="微软雅黑" panose="020B0503020204020204" charset="-122"/>
                <a:ea typeface="微软雅黑" panose="020B0503020204020204" charset="-122"/>
              </a:rPr>
              <a:t>au</a:t>
            </a:r>
            <a:r>
              <a:rPr lang="en-US" altLang="zh-CN" sz="2400" dirty="0">
                <a:latin typeface="微软雅黑" panose="020B0503020204020204" charset="-122"/>
                <a:ea typeface="微软雅黑" panose="020B0503020204020204" charset="-122"/>
              </a:rPr>
              <a:t>gh 	A. </a:t>
            </a:r>
            <a:r>
              <a:rPr lang="en-US" altLang="zh-CN" sz="2400" u="sng" dirty="0">
                <a:latin typeface="微软雅黑" panose="020B0503020204020204" charset="-122"/>
                <a:ea typeface="微软雅黑" panose="020B0503020204020204" charset="-122"/>
              </a:rPr>
              <a:t>au</a:t>
            </a:r>
            <a:r>
              <a:rPr lang="en-US" altLang="zh-CN" sz="2400" dirty="0">
                <a:latin typeface="微软雅黑" panose="020B0503020204020204" charset="-122"/>
                <a:ea typeface="微软雅黑" panose="020B0503020204020204" charset="-122"/>
              </a:rPr>
              <a:t>tumn 	B. d</a:t>
            </a:r>
            <a:r>
              <a:rPr lang="en-US" altLang="zh-CN" sz="2400" u="sng" dirty="0">
                <a:latin typeface="微软雅黑" panose="020B0503020204020204" charset="-122"/>
                <a:ea typeface="微软雅黑" panose="020B0503020204020204" charset="-122"/>
              </a:rPr>
              <a:t>au</a:t>
            </a:r>
            <a:r>
              <a:rPr lang="en-US" altLang="zh-CN" sz="2400" dirty="0">
                <a:latin typeface="微软雅黑" panose="020B0503020204020204" charset="-122"/>
                <a:ea typeface="微软雅黑" panose="020B0503020204020204" charset="-122"/>
              </a:rPr>
              <a:t>ghter 		C. c</a:t>
            </a:r>
            <a:r>
              <a:rPr lang="en-US" altLang="zh-CN" sz="2400" u="sng" dirty="0">
                <a:latin typeface="微软雅黑" panose="020B0503020204020204" charset="-122"/>
                <a:ea typeface="微软雅黑" panose="020B0503020204020204" charset="-122"/>
              </a:rPr>
              <a:t>au</a:t>
            </a:r>
            <a:r>
              <a:rPr lang="en-US" altLang="zh-CN" sz="2400" dirty="0">
                <a:latin typeface="微软雅黑" panose="020B0503020204020204" charset="-122"/>
                <a:ea typeface="微软雅黑" panose="020B0503020204020204" charset="-122"/>
              </a:rPr>
              <a:t>se 	D. </a:t>
            </a:r>
            <a:r>
              <a:rPr lang="en-US" altLang="zh-CN" sz="2400" u="sng" dirty="0">
                <a:latin typeface="微软雅黑" panose="020B0503020204020204" charset="-122"/>
                <a:ea typeface="微软雅黑" panose="020B0503020204020204" charset="-122"/>
              </a:rPr>
              <a:t>au</a:t>
            </a:r>
            <a:r>
              <a:rPr lang="en-US" altLang="zh-CN" sz="2400" dirty="0">
                <a:latin typeface="微软雅黑" panose="020B0503020204020204" charset="-122"/>
                <a:ea typeface="微软雅黑" panose="020B0503020204020204" charset="-122"/>
              </a:rPr>
              <a:t>nt</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此题考查元音字母组合au的读音。题干单词l</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gh中的字母组合au发/ɑː/的音；四个选项中只有D选项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au</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nt中的字母组合au发/ɑː/的音，因此选D。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 </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ugar 	A. u</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ually	 B. de</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ign 	C. expen</a:t>
            </a:r>
            <a:r>
              <a:rPr lang="en-US" altLang="zh-CN" sz="2400" u="sng" dirty="0">
                <a:latin typeface="微软雅黑" panose="020B0503020204020204" charset="-122"/>
                <a:ea typeface="微软雅黑" panose="020B0503020204020204" charset="-122"/>
              </a:rPr>
              <a:t>s</a:t>
            </a:r>
            <a:r>
              <a:rPr lang="en-US" altLang="zh-CN" sz="2400" dirty="0">
                <a:latin typeface="微软雅黑" panose="020B0503020204020204" charset="-122"/>
                <a:ea typeface="微软雅黑" panose="020B0503020204020204" charset="-122"/>
              </a:rPr>
              <a:t>ive 	D. </a:t>
            </a:r>
            <a:r>
              <a:rPr lang="en-US" altLang="zh-CN" sz="2400" u="sng" dirty="0">
                <a:latin typeface="微软雅黑" panose="020B0503020204020204" charset="-122"/>
                <a:ea typeface="微软雅黑" panose="020B0503020204020204" charset="-122"/>
              </a:rPr>
              <a:t>su</a:t>
            </a:r>
            <a:r>
              <a:rPr lang="en-US" altLang="zh-CN" sz="2400" dirty="0">
                <a:latin typeface="微软雅黑" panose="020B0503020204020204" charset="-122"/>
                <a:ea typeface="微软雅黑" panose="020B0503020204020204" charset="-122"/>
              </a:rPr>
              <a:t>re</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此题考查辅音字母s的发音。题干单词</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ugar中的字母s发/ʃ/的音；四个选项中只有D选项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ure中的字母s发/ʃ/的音，因此选D。</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09880" y="1807845"/>
            <a:ext cx="11881485"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 te</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nology		 A. spee</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 	B. chat 	C.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emistry 	D. </a:t>
            </a:r>
            <a:r>
              <a:rPr lang="en-US" altLang="zh-CN" sz="2400" u="sng" dirty="0">
                <a:latin typeface="微软雅黑" panose="020B0503020204020204" charset="-122"/>
                <a:ea typeface="微软雅黑" panose="020B0503020204020204" charset="-122"/>
              </a:rPr>
              <a:t>ch</a:t>
            </a:r>
            <a:r>
              <a:rPr lang="en-US" altLang="zh-CN" sz="2400" dirty="0">
                <a:latin typeface="微软雅黑" panose="020B0503020204020204" charset="-122"/>
                <a:ea typeface="微软雅黑" panose="020B0503020204020204" charset="-122"/>
              </a:rPr>
              <a:t>icken</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535769" y="191314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此题考查辅音字母组合ch的发音。题干单词te</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nology中的字母组合ch发/k/的音；四个选项中只有C选项</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ch</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emistry中的字母组合ch发/k/的音，因此选C。</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5. </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th 	A. </a:t>
            </a:r>
            <a:r>
              <a:rPr lang="en-US" altLang="zh-CN" sz="2400" u="sng" dirty="0">
                <a:latin typeface="微软雅黑" panose="020B0503020204020204" charset="-122"/>
                <a:ea typeface="微软雅黑" panose="020B0503020204020204" charset="-122"/>
              </a:rPr>
              <a:t>ear </a:t>
            </a:r>
            <a:r>
              <a:rPr lang="en-US" altLang="zh-CN" sz="2400" dirty="0">
                <a:latin typeface="微软雅黑" panose="020B0503020204020204" charset="-122"/>
                <a:ea typeface="微软雅黑" panose="020B0503020204020204" charset="-122"/>
              </a:rPr>
              <a:t>	B. cl</a:t>
            </a:r>
            <a:r>
              <a:rPr lang="en-US" altLang="zh-CN" sz="2400" u="sng" dirty="0">
                <a:latin typeface="微软雅黑" panose="020B0503020204020204" charset="-122"/>
                <a:ea typeface="微软雅黑" panose="020B0503020204020204" charset="-122"/>
              </a:rPr>
              <a:t>ear </a:t>
            </a:r>
            <a:r>
              <a:rPr lang="en-US" altLang="zh-CN" sz="2400" dirty="0">
                <a:latin typeface="微软雅黑" panose="020B0503020204020204" charset="-122"/>
                <a:ea typeface="微软雅黑" panose="020B0503020204020204" charset="-122"/>
              </a:rPr>
              <a:t>	C. p</a:t>
            </a:r>
            <a:r>
              <a:rPr lang="en-US" altLang="zh-CN" sz="2400" u="sng" dirty="0">
                <a:latin typeface="微软雅黑" panose="020B0503020204020204" charset="-122"/>
                <a:ea typeface="微软雅黑" panose="020B0503020204020204" charset="-122"/>
              </a:rPr>
              <a:t>ear </a:t>
            </a:r>
            <a:r>
              <a:rPr lang="en-US" altLang="zh-CN" sz="2400" dirty="0">
                <a:latin typeface="微软雅黑" panose="020B0503020204020204" charset="-122"/>
                <a:ea typeface="微软雅黑" panose="020B0503020204020204" charset="-122"/>
              </a:rPr>
              <a:t>	D. </a:t>
            </a:r>
            <a:r>
              <a:rPr lang="en-US" altLang="zh-CN" sz="2400" u="sng" dirty="0">
                <a:latin typeface="微软雅黑" panose="020B0503020204020204" charset="-122"/>
                <a:ea typeface="微软雅黑" panose="020B0503020204020204" charset="-122"/>
              </a:rPr>
              <a:t>ear</a:t>
            </a:r>
            <a:r>
              <a:rPr lang="en-US" altLang="zh-CN" sz="2400" dirty="0">
                <a:latin typeface="微软雅黑" panose="020B0503020204020204" charset="-122"/>
                <a:ea typeface="微软雅黑" panose="020B0503020204020204" charset="-122"/>
              </a:rPr>
              <a:t>ly</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解析：此题考查r音节字母组合ear的发音。题干单词</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th中的字母组合ear发/ɜː/的音；四个选项中只有D选项</a:t>
            </a:r>
            <a:r>
              <a:rPr lang="zh-CN" altLang="en-US"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ear</a:t>
            </a:r>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ly中的字母组合ear发/ɜː/的音，因此选D。</a:t>
            </a:r>
            <a:endPar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23595" y="1807845"/>
            <a:ext cx="1104900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II. 从A、B、C、D四个选项中选出画线部分读音与其他三项</a:t>
            </a:r>
            <a:r>
              <a:rPr lang="en-US" altLang="zh-CN" sz="2400" b="1" dirty="0">
                <a:solidFill>
                  <a:srgbClr val="0070C0"/>
                </a:solidFill>
                <a:latin typeface="微软雅黑" panose="020B0503020204020204" charset="-122"/>
                <a:ea typeface="微软雅黑" panose="020B0503020204020204" charset="-122"/>
              </a:rPr>
              <a:t>读音不同</a:t>
            </a:r>
            <a:r>
              <a:rPr lang="en-US" altLang="zh-CN" sz="2400" dirty="0">
                <a:latin typeface="微软雅黑" panose="020B0503020204020204" charset="-122"/>
                <a:ea typeface="微软雅黑" panose="020B0503020204020204" charset="-122"/>
              </a:rPr>
              <a:t>的选项。</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 A. advert</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se	B. pr</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vate 	C. t</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tle 	D. w</a:t>
            </a:r>
            <a:r>
              <a:rPr lang="en-US" altLang="zh-CN" sz="2400" u="sng" dirty="0">
                <a:latin typeface="微软雅黑" panose="020B0503020204020204" charset="-122"/>
                <a:ea typeface="微软雅黑" panose="020B0503020204020204" charset="-122"/>
              </a:rPr>
              <a:t>i</a:t>
            </a:r>
            <a:r>
              <a:rPr lang="en-US" altLang="zh-CN" sz="2400" dirty="0">
                <a:latin typeface="微软雅黑" panose="020B0503020204020204" charset="-122"/>
                <a:ea typeface="微软雅黑" panose="020B0503020204020204" charset="-122"/>
              </a:rPr>
              <a:t>nner</a:t>
            </a:r>
            <a:endParaRPr lang="en-US" altLang="zh-CN" sz="2400"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36479" y="2906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a:latin typeface="Times New Roman" panose="02020603050405020304" pitchFamily="18" charset="0"/>
                <a:cs typeface="Times New Roman" panose="02020603050405020304" pitchFamily="18" charset="0"/>
              </a:rPr>
              <a:t>此题考查元音字母i的不同读音。其中A. advert</a:t>
            </a:r>
            <a:r>
              <a:rPr sz="2400" u="sng">
                <a:latin typeface="Times New Roman" panose="02020603050405020304" pitchFamily="18" charset="0"/>
                <a:cs typeface="Times New Roman" panose="02020603050405020304" pitchFamily="18" charset="0"/>
              </a:rPr>
              <a:t>i</a:t>
            </a:r>
            <a:r>
              <a:rPr sz="2400">
                <a:latin typeface="Times New Roman" panose="02020603050405020304" pitchFamily="18" charset="0"/>
                <a:cs typeface="Times New Roman" panose="02020603050405020304" pitchFamily="18" charset="0"/>
              </a:rPr>
              <a:t>se，B. pr</a:t>
            </a:r>
            <a:r>
              <a:rPr sz="2400" u="sng">
                <a:latin typeface="Times New Roman" panose="02020603050405020304" pitchFamily="18" charset="0"/>
                <a:cs typeface="Times New Roman" panose="02020603050405020304" pitchFamily="18" charset="0"/>
              </a:rPr>
              <a:t>i</a:t>
            </a:r>
            <a:r>
              <a:rPr sz="2400">
                <a:latin typeface="Times New Roman" panose="02020603050405020304" pitchFamily="18" charset="0"/>
                <a:cs typeface="Times New Roman" panose="02020603050405020304" pitchFamily="18" charset="0"/>
              </a:rPr>
              <a:t>vate，C. t</a:t>
            </a:r>
            <a:r>
              <a:rPr sz="2400" u="sng">
                <a:latin typeface="Times New Roman" panose="02020603050405020304" pitchFamily="18" charset="0"/>
                <a:cs typeface="Times New Roman" panose="02020603050405020304" pitchFamily="18" charset="0"/>
              </a:rPr>
              <a:t>i</a:t>
            </a:r>
            <a:r>
              <a:rPr sz="2400">
                <a:latin typeface="Times New Roman" panose="02020603050405020304" pitchFamily="18" charset="0"/>
                <a:cs typeface="Times New Roman" panose="02020603050405020304" pitchFamily="18" charset="0"/>
              </a:rPr>
              <a:t>tle三个选项中的字母i均发/aɪ/的音，只有D选项w</a:t>
            </a:r>
            <a:r>
              <a:rPr sz="2400" u="sng">
                <a:latin typeface="Times New Roman" panose="02020603050405020304" pitchFamily="18" charset="0"/>
                <a:cs typeface="Times New Roman" panose="02020603050405020304" pitchFamily="18" charset="0"/>
              </a:rPr>
              <a:t>i</a:t>
            </a:r>
            <a:r>
              <a:rPr sz="2400">
                <a:latin typeface="Times New Roman" panose="02020603050405020304" pitchFamily="18" charset="0"/>
                <a:cs typeface="Times New Roman" panose="02020603050405020304" pitchFamily="18" charset="0"/>
              </a:rPr>
              <a:t>nner一词中的字母i发/ɪ/的音，因此选D。</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rgbClr val="FFCDC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57555" y="1807845"/>
            <a:ext cx="1104900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 A. wh</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B. h</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C. m</a:t>
            </a:r>
            <a:r>
              <a:rPr lang="en-US" altLang="zh-CN" sz="2400" u="sng" dirty="0">
                <a:latin typeface="微软雅黑" panose="020B0503020204020204" charset="-122"/>
                <a:ea typeface="微软雅黑" panose="020B0503020204020204" charset="-122"/>
              </a:rPr>
              <a:t>ere</a:t>
            </a:r>
            <a:r>
              <a:rPr lang="en-US" altLang="zh-CN" sz="2400" dirty="0">
                <a:latin typeface="微软雅黑" panose="020B0503020204020204" charset="-122"/>
                <a:ea typeface="微软雅黑" panose="020B0503020204020204" charset="-122"/>
              </a:rPr>
              <a:t> 	D. sev</a:t>
            </a:r>
            <a:r>
              <a:rPr lang="en-US" altLang="zh-CN" sz="2400" u="sng" dirty="0">
                <a:latin typeface="微软雅黑" panose="020B0503020204020204" charset="-122"/>
                <a:ea typeface="微软雅黑" panose="020B0503020204020204" charset="-122"/>
              </a:rPr>
              <a:t>ere</a:t>
            </a:r>
            <a:endParaRPr lang="en-US" altLang="zh-CN" sz="2400" u="sng"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33609" y="185663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此题考查字母组合ere的发音。只有A选项wh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中的字母组合ere发/eə/的音，其余三个选项B. h</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，C. m</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，D. sev</a:t>
            </a:r>
            <a:r>
              <a:rPr sz="2400" u="sng" dirty="0">
                <a:solidFill>
                  <a:schemeClr val="tx1"/>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中的字母组合ere均发/ɪə/的音，因此选A。</a:t>
            </a:r>
            <a:endParaRPr sz="2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5"/>
            </p:custDataLst>
          </p:nvPr>
        </p:nvSpPr>
        <p:spPr>
          <a:xfrm>
            <a:off x="4293870" y="448945"/>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sz="3200" b="1" dirty="0">
                <a:solidFill>
                  <a:srgbClr val="002060"/>
                </a:solidFill>
                <a:latin typeface="微软雅黑" panose="020B0503020204020204" charset="-122"/>
                <a:ea typeface="微软雅黑" panose="020B0503020204020204" charset="-122"/>
                <a:cs typeface="微软雅黑" panose="020B0503020204020204" charset="-122"/>
                <a:sym typeface="+mn-ea"/>
              </a:rPr>
              <a:t>九</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commondata" val="eyJoZGlkIjoiMjhjNGUxNWFjMjhlNDdjNWVkN2JmMzA2Y2JjZmYzMTUifQ=="/>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18534</Words>
  <Application>WPS 演示</Application>
  <PresentationFormat>宽屏</PresentationFormat>
  <Paragraphs>949</Paragraphs>
  <Slides>112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112</vt:i4>
      </vt:variant>
    </vt:vector>
  </HeadingPairs>
  <TitlesOfParts>
    <vt:vector size="124" baseType="lpstr">
      <vt:lpstr>Arial</vt:lpstr>
      <vt:lpstr>宋体</vt:lpstr>
      <vt:lpstr>Wingdings</vt:lpstr>
      <vt:lpstr>微软雅黑 Light</vt:lpstr>
      <vt:lpstr>黑体</vt:lpstr>
      <vt:lpstr>Times New Roman</vt:lpstr>
      <vt:lpstr>微软雅黑</vt:lpstr>
      <vt:lpstr>Lato Regular</vt:lpstr>
      <vt:lpstr>Segoe Print</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34</cp:revision>
  <dcterms:created xsi:type="dcterms:W3CDTF">2023-08-09T12:44:00Z</dcterms:created>
  <dcterms:modified xsi:type="dcterms:W3CDTF">2023-03-23T07:55:06Z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