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9" r:id="rId4"/>
    <p:sldId id="258" r:id="rId5"/>
    <p:sldId id="283" r:id="rId6"/>
    <p:sldId id="282" r:id="rId7"/>
    <p:sldId id="285" r:id="rId8"/>
    <p:sldId id="286" r:id="rId9"/>
    <p:sldId id="287" r:id="rId10"/>
    <p:sldId id="288" r:id="rId11"/>
    <p:sldId id="349" r:id="rId12"/>
    <p:sldId id="350" r:id="rId13"/>
    <p:sldId id="351" r:id="rId14"/>
    <p:sldId id="352" r:id="rId15"/>
    <p:sldId id="353" r:id="rId16"/>
    <p:sldId id="354" r:id="rId17"/>
    <p:sldId id="355" r:id="rId18"/>
    <p:sldId id="356" r:id="rId19"/>
    <p:sldId id="357" r:id="rId20"/>
    <p:sldId id="358" r:id="rId21"/>
    <p:sldId id="359" r:id="rId22"/>
    <p:sldId id="360" r:id="rId23"/>
    <p:sldId id="361" r:id="rId24"/>
    <p:sldId id="362" r:id="rId25"/>
    <p:sldId id="363" r:id="rId26"/>
    <p:sldId id="364" r:id="rId27"/>
    <p:sldId id="365" r:id="rId28"/>
    <p:sldId id="366" r:id="rId29"/>
    <p:sldId id="367" r:id="rId30"/>
    <p:sldId id="368" r:id="rId31"/>
    <p:sldId id="369" r:id="rId32"/>
    <p:sldId id="370" r:id="rId33"/>
    <p:sldId id="371" r:id="rId34"/>
    <p:sldId id="372" r:id="rId35"/>
    <p:sldId id="289" r:id="rId36"/>
    <p:sldId id="373" r:id="rId37"/>
    <p:sldId id="374" r:id="rId38"/>
    <p:sldId id="375" r:id="rId39"/>
    <p:sldId id="376" r:id="rId40"/>
    <p:sldId id="377" r:id="rId41"/>
    <p:sldId id="378" r:id="rId42"/>
    <p:sldId id="379" r:id="rId43"/>
    <p:sldId id="380" r:id="rId44"/>
    <p:sldId id="381" r:id="rId45"/>
    <p:sldId id="382" r:id="rId46"/>
    <p:sldId id="383" r:id="rId47"/>
    <p:sldId id="318" r:id="rId48"/>
    <p:sldId id="319" r:id="rId49"/>
    <p:sldId id="320" r:id="rId50"/>
    <p:sldId id="384" r:id="rId51"/>
    <p:sldId id="385" r:id="rId52"/>
    <p:sldId id="321" r:id="rId53"/>
    <p:sldId id="322" r:id="rId54"/>
    <p:sldId id="323" r:id="rId55"/>
    <p:sldId id="386" r:id="rId56"/>
    <p:sldId id="387" r:id="rId57"/>
    <p:sldId id="324" r:id="rId58"/>
    <p:sldId id="325" r:id="rId59"/>
    <p:sldId id="326" r:id="rId60"/>
    <p:sldId id="388" r:id="rId61"/>
    <p:sldId id="389" r:id="rId62"/>
    <p:sldId id="327" r:id="rId63"/>
    <p:sldId id="390"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18" r:id="rId92"/>
    <p:sldId id="419" r:id="rId93"/>
    <p:sldId id="420" r:id="rId94"/>
    <p:sldId id="421" r:id="rId95"/>
    <p:sldId id="422" r:id="rId96"/>
    <p:sldId id="423" r:id="rId97"/>
    <p:sldId id="333" r:id="rId98"/>
    <p:sldId id="334" r:id="rId99"/>
    <p:sldId id="335" r:id="rId100"/>
    <p:sldId id="336" r:id="rId101"/>
    <p:sldId id="337" r:id="rId102"/>
    <p:sldId id="338" r:id="rId103"/>
    <p:sldId id="339" r:id="rId104"/>
    <p:sldId id="340" r:id="rId105"/>
    <p:sldId id="424" r:id="rId106"/>
    <p:sldId id="425" r:id="rId107"/>
    <p:sldId id="426" r:id="rId108"/>
    <p:sldId id="427" r:id="rId109"/>
    <p:sldId id="428" r:id="rId110"/>
    <p:sldId id="429" r:id="rId111"/>
    <p:sldId id="430" r:id="rId112"/>
    <p:sldId id="431" r:id="rId113"/>
    <p:sldId id="433" r:id="rId114"/>
    <p:sldId id="434" r:id="rId115"/>
    <p:sldId id="435" r:id="rId116"/>
    <p:sldId id="436" r:id="rId117"/>
    <p:sldId id="437" r:id="rId118"/>
    <p:sldId id="438" r:id="rId119"/>
    <p:sldId id="439" r:id="rId120"/>
    <p:sldId id="440" r:id="rId121"/>
    <p:sldId id="441" r:id="rId122"/>
    <p:sldId id="442" r:id="rId123"/>
    <p:sldId id="443" r:id="rId124"/>
    <p:sldId id="444" r:id="rId125"/>
    <p:sldId id="445" r:id="rId126"/>
    <p:sldId id="446" r:id="rId127"/>
    <p:sldId id="447" r:id="rId128"/>
    <p:sldId id="448" r:id="rId129"/>
    <p:sldId id="449" r:id="rId130"/>
    <p:sldId id="450" r:id="rId131"/>
    <p:sldId id="451" r:id="rId132"/>
    <p:sldId id="452" r:id="rId133"/>
    <p:sldId id="454" r:id="rId134"/>
    <p:sldId id="455" r:id="rId135"/>
    <p:sldId id="456" r:id="rId136"/>
    <p:sldId id="457" r:id="rId137"/>
    <p:sldId id="458" r:id="rId138"/>
    <p:sldId id="459" r:id="rId139"/>
    <p:sldId id="461" r:id="rId140"/>
    <p:sldId id="462" r:id="rId141"/>
    <p:sldId id="463" r:id="rId142"/>
    <p:sldId id="464" r:id="rId143"/>
    <p:sldId id="465" r:id="rId144"/>
  </p:sldIdLst>
  <p:sldSz cx="12192000" cy="6858000"/>
  <p:notesSz cx="6858000" cy="9144000"/>
  <p:custDataLst>
    <p:tags r:id="rId14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1F3"/>
    <a:srgbClr val="F1E5F2"/>
    <a:srgbClr val="5D2E5F"/>
    <a:srgbClr val="743A78"/>
    <a:srgbClr val="B873BB"/>
    <a:srgbClr val="CE9FD0"/>
    <a:srgbClr val="C286C4"/>
    <a:srgbClr val="AB75D6"/>
    <a:srgbClr val="0E3043"/>
    <a:srgbClr val="1F68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7.xml"/><Relationship Id="rId98" Type="http://schemas.openxmlformats.org/officeDocument/2006/relationships/slide" Target="slides/slide96.xml"/><Relationship Id="rId97" Type="http://schemas.openxmlformats.org/officeDocument/2006/relationships/slide" Target="slides/slide95.xml"/><Relationship Id="rId96" Type="http://schemas.openxmlformats.org/officeDocument/2006/relationships/slide" Target="slides/slide94.xml"/><Relationship Id="rId95" Type="http://schemas.openxmlformats.org/officeDocument/2006/relationships/slide" Target="slides/slide93.xml"/><Relationship Id="rId94" Type="http://schemas.openxmlformats.org/officeDocument/2006/relationships/slide" Target="slides/slide92.xml"/><Relationship Id="rId93" Type="http://schemas.openxmlformats.org/officeDocument/2006/relationships/slide" Target="slides/slide91.xml"/><Relationship Id="rId92" Type="http://schemas.openxmlformats.org/officeDocument/2006/relationships/slide" Target="slides/slide90.xml"/><Relationship Id="rId91" Type="http://schemas.openxmlformats.org/officeDocument/2006/relationships/slide" Target="slides/slide89.xml"/><Relationship Id="rId90" Type="http://schemas.openxmlformats.org/officeDocument/2006/relationships/slide" Target="slides/slide88.xml"/><Relationship Id="rId9" Type="http://schemas.openxmlformats.org/officeDocument/2006/relationships/slide" Target="slides/slide7.xml"/><Relationship Id="rId89" Type="http://schemas.openxmlformats.org/officeDocument/2006/relationships/slide" Target="slides/slide87.xml"/><Relationship Id="rId88" Type="http://schemas.openxmlformats.org/officeDocument/2006/relationships/slide" Target="slides/slide86.xml"/><Relationship Id="rId87" Type="http://schemas.openxmlformats.org/officeDocument/2006/relationships/slide" Target="slides/slide85.xml"/><Relationship Id="rId86" Type="http://schemas.openxmlformats.org/officeDocument/2006/relationships/slide" Target="slides/slide84.xml"/><Relationship Id="rId85" Type="http://schemas.openxmlformats.org/officeDocument/2006/relationships/slide" Target="slides/slide83.xml"/><Relationship Id="rId84" Type="http://schemas.openxmlformats.org/officeDocument/2006/relationships/slide" Target="slides/slide82.xml"/><Relationship Id="rId83" Type="http://schemas.openxmlformats.org/officeDocument/2006/relationships/slide" Target="slides/slide81.xml"/><Relationship Id="rId82" Type="http://schemas.openxmlformats.org/officeDocument/2006/relationships/slide" Target="slides/slide80.xml"/><Relationship Id="rId81" Type="http://schemas.openxmlformats.org/officeDocument/2006/relationships/slide" Target="slides/slide79.xml"/><Relationship Id="rId80" Type="http://schemas.openxmlformats.org/officeDocument/2006/relationships/slide" Target="slides/slide78.xml"/><Relationship Id="rId8" Type="http://schemas.openxmlformats.org/officeDocument/2006/relationships/slide" Target="slides/slide6.xml"/><Relationship Id="rId79" Type="http://schemas.openxmlformats.org/officeDocument/2006/relationships/slide" Target="slides/slide77.xml"/><Relationship Id="rId78" Type="http://schemas.openxmlformats.org/officeDocument/2006/relationships/slide" Target="slides/slide76.xml"/><Relationship Id="rId77" Type="http://schemas.openxmlformats.org/officeDocument/2006/relationships/slide" Target="slides/slide75.xml"/><Relationship Id="rId76" Type="http://schemas.openxmlformats.org/officeDocument/2006/relationships/slide" Target="slides/slide74.xml"/><Relationship Id="rId75" Type="http://schemas.openxmlformats.org/officeDocument/2006/relationships/slide" Target="slides/slide73.xml"/><Relationship Id="rId74" Type="http://schemas.openxmlformats.org/officeDocument/2006/relationships/slide" Target="slides/slide72.xml"/><Relationship Id="rId73" Type="http://schemas.openxmlformats.org/officeDocument/2006/relationships/slide" Target="slides/slide71.xml"/><Relationship Id="rId72" Type="http://schemas.openxmlformats.org/officeDocument/2006/relationships/slide" Target="slides/slide70.xml"/><Relationship Id="rId71" Type="http://schemas.openxmlformats.org/officeDocument/2006/relationships/slide" Target="slides/slide69.xml"/><Relationship Id="rId70" Type="http://schemas.openxmlformats.org/officeDocument/2006/relationships/slide" Target="slides/slide68.xml"/><Relationship Id="rId7" Type="http://schemas.openxmlformats.org/officeDocument/2006/relationships/slide" Target="slides/slide5.xml"/><Relationship Id="rId69" Type="http://schemas.openxmlformats.org/officeDocument/2006/relationships/slide" Target="slides/slide67.xml"/><Relationship Id="rId68" Type="http://schemas.openxmlformats.org/officeDocument/2006/relationships/slide" Target="slides/slide66.xml"/><Relationship Id="rId67" Type="http://schemas.openxmlformats.org/officeDocument/2006/relationships/slide" Target="slides/slide65.xml"/><Relationship Id="rId66" Type="http://schemas.openxmlformats.org/officeDocument/2006/relationships/slide" Target="slides/slide64.xml"/><Relationship Id="rId65" Type="http://schemas.openxmlformats.org/officeDocument/2006/relationships/slide" Target="slides/slide63.xml"/><Relationship Id="rId64" Type="http://schemas.openxmlformats.org/officeDocument/2006/relationships/slide" Target="slides/slide62.xml"/><Relationship Id="rId63" Type="http://schemas.openxmlformats.org/officeDocument/2006/relationships/slide" Target="slides/slide61.xml"/><Relationship Id="rId62" Type="http://schemas.openxmlformats.org/officeDocument/2006/relationships/slide" Target="slides/slide60.xml"/><Relationship Id="rId61" Type="http://schemas.openxmlformats.org/officeDocument/2006/relationships/slide" Target="slides/slide59.xml"/><Relationship Id="rId60" Type="http://schemas.openxmlformats.org/officeDocument/2006/relationships/slide" Target="slides/slide58.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8" Type="http://schemas.openxmlformats.org/officeDocument/2006/relationships/tags" Target="tags/tag454.xml"/><Relationship Id="rId147" Type="http://schemas.openxmlformats.org/officeDocument/2006/relationships/tableStyles" Target="tableStyles.xml"/><Relationship Id="rId146" Type="http://schemas.openxmlformats.org/officeDocument/2006/relationships/viewProps" Target="viewProps.xml"/><Relationship Id="rId145" Type="http://schemas.openxmlformats.org/officeDocument/2006/relationships/presProps" Target="presProps.xml"/><Relationship Id="rId144" Type="http://schemas.openxmlformats.org/officeDocument/2006/relationships/slide" Target="slides/slide142.xml"/><Relationship Id="rId143" Type="http://schemas.openxmlformats.org/officeDocument/2006/relationships/slide" Target="slides/slide141.xml"/><Relationship Id="rId142" Type="http://schemas.openxmlformats.org/officeDocument/2006/relationships/slide" Target="slides/slide140.xml"/><Relationship Id="rId141" Type="http://schemas.openxmlformats.org/officeDocument/2006/relationships/slide" Target="slides/slide139.xml"/><Relationship Id="rId140" Type="http://schemas.openxmlformats.org/officeDocument/2006/relationships/slide" Target="slides/slide138.xml"/><Relationship Id="rId14" Type="http://schemas.openxmlformats.org/officeDocument/2006/relationships/slide" Target="slides/slide12.xml"/><Relationship Id="rId139" Type="http://schemas.openxmlformats.org/officeDocument/2006/relationships/slide" Target="slides/slide137.xml"/><Relationship Id="rId138" Type="http://schemas.openxmlformats.org/officeDocument/2006/relationships/slide" Target="slides/slide136.xml"/><Relationship Id="rId137" Type="http://schemas.openxmlformats.org/officeDocument/2006/relationships/slide" Target="slides/slide135.xml"/><Relationship Id="rId136" Type="http://schemas.openxmlformats.org/officeDocument/2006/relationships/slide" Target="slides/slide134.xml"/><Relationship Id="rId135" Type="http://schemas.openxmlformats.org/officeDocument/2006/relationships/slide" Target="slides/slide133.xml"/><Relationship Id="rId134" Type="http://schemas.openxmlformats.org/officeDocument/2006/relationships/slide" Target="slides/slide132.xml"/><Relationship Id="rId133" Type="http://schemas.openxmlformats.org/officeDocument/2006/relationships/slide" Target="slides/slide131.xml"/><Relationship Id="rId132" Type="http://schemas.openxmlformats.org/officeDocument/2006/relationships/slide" Target="slides/slide130.xml"/><Relationship Id="rId131" Type="http://schemas.openxmlformats.org/officeDocument/2006/relationships/slide" Target="slides/slide129.xml"/><Relationship Id="rId130" Type="http://schemas.openxmlformats.org/officeDocument/2006/relationships/slide" Target="slides/slide128.xml"/><Relationship Id="rId13" Type="http://schemas.openxmlformats.org/officeDocument/2006/relationships/slide" Target="slides/slide11.xml"/><Relationship Id="rId129" Type="http://schemas.openxmlformats.org/officeDocument/2006/relationships/slide" Target="slides/slide127.xml"/><Relationship Id="rId128" Type="http://schemas.openxmlformats.org/officeDocument/2006/relationships/slide" Target="slides/slide126.xml"/><Relationship Id="rId127" Type="http://schemas.openxmlformats.org/officeDocument/2006/relationships/slide" Target="slides/slide125.xml"/><Relationship Id="rId126" Type="http://schemas.openxmlformats.org/officeDocument/2006/relationships/slide" Target="slides/slide124.xml"/><Relationship Id="rId125" Type="http://schemas.openxmlformats.org/officeDocument/2006/relationships/slide" Target="slides/slide123.xml"/><Relationship Id="rId124" Type="http://schemas.openxmlformats.org/officeDocument/2006/relationships/slide" Target="slides/slide122.xml"/><Relationship Id="rId123" Type="http://schemas.openxmlformats.org/officeDocument/2006/relationships/slide" Target="slides/slide121.xml"/><Relationship Id="rId122" Type="http://schemas.openxmlformats.org/officeDocument/2006/relationships/slide" Target="slides/slide120.xml"/><Relationship Id="rId121" Type="http://schemas.openxmlformats.org/officeDocument/2006/relationships/slide" Target="slides/slide119.xml"/><Relationship Id="rId120" Type="http://schemas.openxmlformats.org/officeDocument/2006/relationships/slide" Target="slides/slide118.xml"/><Relationship Id="rId12" Type="http://schemas.openxmlformats.org/officeDocument/2006/relationships/slide" Target="slides/slide10.xml"/><Relationship Id="rId119" Type="http://schemas.openxmlformats.org/officeDocument/2006/relationships/slide" Target="slides/slide117.xml"/><Relationship Id="rId118" Type="http://schemas.openxmlformats.org/officeDocument/2006/relationships/slide" Target="slides/slide116.xml"/><Relationship Id="rId117" Type="http://schemas.openxmlformats.org/officeDocument/2006/relationships/slide" Target="slides/slide115.xml"/><Relationship Id="rId116" Type="http://schemas.openxmlformats.org/officeDocument/2006/relationships/slide" Target="slides/slide114.xml"/><Relationship Id="rId115" Type="http://schemas.openxmlformats.org/officeDocument/2006/relationships/slide" Target="slides/slide113.xml"/><Relationship Id="rId114" Type="http://schemas.openxmlformats.org/officeDocument/2006/relationships/slide" Target="slides/slide112.xml"/><Relationship Id="rId113" Type="http://schemas.openxmlformats.org/officeDocument/2006/relationships/slide" Target="slides/slide111.xml"/><Relationship Id="rId112" Type="http://schemas.openxmlformats.org/officeDocument/2006/relationships/slide" Target="slides/slide110.xml"/><Relationship Id="rId111" Type="http://schemas.openxmlformats.org/officeDocument/2006/relationships/slide" Target="slides/slide109.xml"/><Relationship Id="rId110" Type="http://schemas.openxmlformats.org/officeDocument/2006/relationships/slide" Target="slides/slide108.xml"/><Relationship Id="rId11" Type="http://schemas.openxmlformats.org/officeDocument/2006/relationships/slide" Target="slides/slide9.xml"/><Relationship Id="rId109" Type="http://schemas.openxmlformats.org/officeDocument/2006/relationships/slide" Target="slides/slide107.xml"/><Relationship Id="rId108" Type="http://schemas.openxmlformats.org/officeDocument/2006/relationships/slide" Target="slides/slide106.xml"/><Relationship Id="rId107" Type="http://schemas.openxmlformats.org/officeDocument/2006/relationships/slide" Target="slides/slide105.xml"/><Relationship Id="rId106" Type="http://schemas.openxmlformats.org/officeDocument/2006/relationships/slide" Target="slides/slide104.xml"/><Relationship Id="rId105" Type="http://schemas.openxmlformats.org/officeDocument/2006/relationships/slide" Target="slides/slide103.xml"/><Relationship Id="rId104" Type="http://schemas.openxmlformats.org/officeDocument/2006/relationships/slide" Target="slides/slide102.xml"/><Relationship Id="rId103" Type="http://schemas.openxmlformats.org/officeDocument/2006/relationships/slide" Target="slides/slide101.xml"/><Relationship Id="rId102" Type="http://schemas.openxmlformats.org/officeDocument/2006/relationships/slide" Target="slides/slide100.xml"/><Relationship Id="rId101" Type="http://schemas.openxmlformats.org/officeDocument/2006/relationships/slide" Target="slides/slide99.xml"/><Relationship Id="rId100" Type="http://schemas.openxmlformats.org/officeDocument/2006/relationships/slide" Target="slides/slide98.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slide" Target="../slides/slide3.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8.xml"/><Relationship Id="rId5" Type="http://schemas.openxmlformats.org/officeDocument/2006/relationships/slide" Target="../slides/slide3.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slide" Target="../slides/slide3.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6" Type="http://schemas.openxmlformats.org/officeDocument/2006/relationships/tags" Target="../tags/tag16.xml"/><Relationship Id="rId5" Type="http://schemas.openxmlformats.org/officeDocument/2006/relationships/slide" Target="../slides/slide3.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6" Type="http://schemas.openxmlformats.org/officeDocument/2006/relationships/tags" Target="../tags/tag20.xml"/><Relationship Id="rId5" Type="http://schemas.openxmlformats.org/officeDocument/2006/relationships/slide" Target="../slides/slide3.xml"/><Relationship Id="rId4" Type="http://schemas.openxmlformats.org/officeDocument/2006/relationships/tags" Target="../tags/tag19.xml"/><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6" Type="http://schemas.openxmlformats.org/officeDocument/2006/relationships/tags" Target="../tags/tag24.xml"/><Relationship Id="rId5" Type="http://schemas.openxmlformats.org/officeDocument/2006/relationships/slide" Target="../slides/slide3.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85465" cy="583565"/>
          </a:xfrm>
          <a:prstGeom prst="rect">
            <a:avLst/>
          </a:prstGeom>
          <a:noFill/>
        </p:spPr>
        <p:txBody>
          <a:bodyPr wrap="square" rtlCol="0">
            <a:spAutoFit/>
          </a:bodyPr>
          <a:p>
            <a:pPr algn="dist"/>
            <a:r>
              <a:rPr lang="zh-CN" altLang="en-US" sz="3200" b="1">
                <a:solidFill>
                  <a:schemeClr val="bg1"/>
                </a:solidFill>
              </a:rPr>
              <a:t>一、考情分析</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3943350" y="62865"/>
            <a:ext cx="3009900" cy="583565"/>
          </a:xfrm>
          <a:prstGeom prst="rect">
            <a:avLst/>
          </a:prstGeom>
          <a:noFill/>
        </p:spPr>
        <p:txBody>
          <a:bodyPr wrap="square" rtlCol="0">
            <a:spAutoFit/>
          </a:bodyPr>
          <a:p>
            <a:pPr algn="dist"/>
            <a:r>
              <a:rPr lang="zh-CN" altLang="en-US" sz="3200" b="1">
                <a:solidFill>
                  <a:schemeClr val="bg1"/>
                </a:solidFill>
              </a:rPr>
              <a:t>二、知识导图</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6" name="圆角矩形 5">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2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三、知识梳理</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3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38600" y="62865"/>
            <a:ext cx="3009900" cy="583565"/>
          </a:xfrm>
          <a:prstGeom prst="rect">
            <a:avLst/>
          </a:prstGeom>
          <a:noFill/>
        </p:spPr>
        <p:txBody>
          <a:bodyPr wrap="square" rtlCol="0">
            <a:spAutoFit/>
          </a:bodyPr>
          <a:p>
            <a:pPr algn="dist"/>
            <a:r>
              <a:rPr lang="zh-CN" altLang="en-US" sz="3200" b="1">
                <a:solidFill>
                  <a:schemeClr val="bg1"/>
                </a:solidFill>
              </a:rPr>
              <a:t>四、真题链接</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4_节标题">
    <p:spTree>
      <p:nvGrpSpPr>
        <p:cNvPr id="1" name=""/>
        <p:cNvGrpSpPr/>
        <p:nvPr/>
      </p:nvGrpSpPr>
      <p:grpSpPr>
        <a:xfrm>
          <a:off x="0" y="0"/>
          <a:ext cx="0" cy="0"/>
          <a:chOff x="0" y="0"/>
          <a:chExt cx="0" cy="0"/>
        </a:xfrm>
      </p:grpSpPr>
      <p:sp>
        <p:nvSpPr>
          <p:cNvPr id="4" name="矩形 3"/>
          <p:cNvSpPr/>
          <p:nvPr userDrawn="1">
            <p:custDataLst>
              <p:tags r:id="rId2"/>
            </p:custDataLst>
          </p:nvPr>
        </p:nvSpPr>
        <p:spPr>
          <a:xfrm>
            <a:off x="0" y="0"/>
            <a:ext cx="12192000" cy="64643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057890" y="106680"/>
            <a:ext cx="1038860" cy="828675"/>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3" name="文本框 2"/>
          <p:cNvSpPr txBox="1"/>
          <p:nvPr userDrawn="1"/>
        </p:nvSpPr>
        <p:spPr>
          <a:xfrm>
            <a:off x="4067175" y="62865"/>
            <a:ext cx="3009900" cy="583565"/>
          </a:xfrm>
          <a:prstGeom prst="rect">
            <a:avLst/>
          </a:prstGeom>
          <a:noFill/>
        </p:spPr>
        <p:txBody>
          <a:bodyPr wrap="square" rtlCol="0">
            <a:spAutoFit/>
          </a:bodyPr>
          <a:p>
            <a:pPr algn="dist"/>
            <a:r>
              <a:rPr lang="zh-CN" altLang="en-US" sz="3200" b="1">
                <a:solidFill>
                  <a:schemeClr val="bg1"/>
                </a:solidFill>
              </a:rPr>
              <a:t>五、金榜通关</a:t>
            </a:r>
            <a:endParaRPr lang="zh-CN" altLang="en-US" sz="3200" b="1">
              <a:solidFill>
                <a:schemeClr val="bg1"/>
              </a:solidFill>
            </a:endParaRPr>
          </a:p>
        </p:txBody>
      </p:sp>
      <p:sp>
        <p:nvSpPr>
          <p:cNvPr id="18" name="TextBox 15"/>
          <p:cNvSpPr txBox="1"/>
          <p:nvPr userDrawn="1">
            <p:custDataLst>
              <p:tags r:id="rId4"/>
            </p:custDataLst>
          </p:nvPr>
        </p:nvSpPr>
        <p:spPr>
          <a:xfrm>
            <a:off x="11096861" y="18613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5" name="圆角矩形 4">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userDrawn="1">
            <p:custDataLst>
              <p:tags r:id="rId2"/>
            </p:custDataLst>
          </p:nvPr>
        </p:nvSpPr>
        <p:spPr>
          <a:xfrm>
            <a:off x="0" y="0"/>
            <a:ext cx="12192000" cy="34734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9" name="五边形 18"/>
          <p:cNvSpPr/>
          <p:nvPr userDrawn="1">
            <p:custDataLst>
              <p:tags r:id="rId3"/>
            </p:custDataLst>
          </p:nvPr>
        </p:nvSpPr>
        <p:spPr>
          <a:xfrm rot="5400000">
            <a:off x="11359515" y="28575"/>
            <a:ext cx="659765" cy="608330"/>
          </a:xfrm>
          <a:prstGeom prst="homePlate">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3600" b="1">
              <a:solidFill>
                <a:schemeClr val="tx1"/>
              </a:solidFill>
            </a:endParaRPr>
          </a:p>
        </p:txBody>
      </p:sp>
      <p:sp>
        <p:nvSpPr>
          <p:cNvPr id="18" name="TextBox 15"/>
          <p:cNvSpPr txBox="1"/>
          <p:nvPr userDrawn="1">
            <p:custDataLst>
              <p:tags r:id="rId4"/>
            </p:custDataLst>
          </p:nvPr>
        </p:nvSpPr>
        <p:spPr>
          <a:xfrm>
            <a:off x="11242276" y="3255"/>
            <a:ext cx="895217" cy="460375"/>
          </a:xfrm>
          <a:prstGeom prst="rect">
            <a:avLst/>
          </a:prstGeom>
          <a:noFill/>
        </p:spPr>
        <p:txBody>
          <a:bodyPr wrap="square" rtlCol="0">
            <a:spAutoFit/>
          </a:bodyPr>
          <a:p>
            <a:pPr algn="ctr"/>
            <a:fld id="{2EEF1883-7A0E-4F66-9932-E581691AD397}" type="slidenum">
              <a:rPr lang="zh-CN" altLang="en-US" sz="2400" b="0" smtClean="0">
                <a:solidFill>
                  <a:schemeClr val="bg1"/>
                </a:solidFill>
                <a:latin typeface="微软雅黑 Light" panose="020B0502040204020203" charset="-122"/>
                <a:ea typeface="微软雅黑 Light" panose="020B0502040204020203" charset="-122"/>
              </a:rPr>
            </a:fld>
            <a:r>
              <a:rPr lang="zh-CN" altLang="en-US" sz="1800" b="0" dirty="0">
                <a:solidFill>
                  <a:schemeClr val="bg1"/>
                </a:solidFill>
                <a:latin typeface="微软雅黑 Light" panose="020B0502040204020203" charset="-122"/>
                <a:ea typeface="微软雅黑 Light" panose="020B0502040204020203" charset="-122"/>
              </a:rPr>
              <a:t> </a:t>
            </a:r>
            <a:endParaRPr lang="zh-CN" altLang="en-US" sz="1800" b="0" dirty="0">
              <a:solidFill>
                <a:schemeClr val="bg1"/>
              </a:solidFill>
              <a:latin typeface="微软雅黑 Light" panose="020B0502040204020203" charset="-122"/>
              <a:ea typeface="微软雅黑 Light" panose="020B0502040204020203" charset="-122"/>
            </a:endParaRPr>
          </a:p>
        </p:txBody>
      </p:sp>
      <p:sp>
        <p:nvSpPr>
          <p:cNvPr id="10" name="圆角矩形 9">
            <a:hlinkClick r:id="rId5" action="ppaction://hlinksldjump"/>
          </p:cNvPr>
          <p:cNvSpPr/>
          <p:nvPr userDrawn="1">
            <p:custDataLst>
              <p:tags r:id="rId6"/>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Home</a:t>
            </a:r>
            <a:endParaRPr kumimoji="0" lang="en-US" altLang="zh-CN"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s>
</file>

<file path=ppt/slides/_rels/slide10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3.xml"/><Relationship Id="rId2" Type="http://schemas.openxmlformats.org/officeDocument/2006/relationships/tags" Target="../tags/tag322.xml"/><Relationship Id="rId1" Type="http://schemas.openxmlformats.org/officeDocument/2006/relationships/tags" Target="../tags/tag321.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6.xml"/><Relationship Id="rId2" Type="http://schemas.openxmlformats.org/officeDocument/2006/relationships/tags" Target="../tags/tag325.xml"/><Relationship Id="rId1" Type="http://schemas.openxmlformats.org/officeDocument/2006/relationships/tags" Target="../tags/tag324.xml"/></Relationships>
</file>

<file path=ppt/slides/_rels/slide10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10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s>
</file>

<file path=ppt/slides/_rels/slide10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5.xml"/><Relationship Id="rId2" Type="http://schemas.openxmlformats.org/officeDocument/2006/relationships/tags" Target="../tags/tag334.xml"/><Relationship Id="rId1" Type="http://schemas.openxmlformats.org/officeDocument/2006/relationships/tags" Target="../tags/tag333.xml"/></Relationships>
</file>

<file path=ppt/slides/_rels/slide10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38.xml"/><Relationship Id="rId2" Type="http://schemas.openxmlformats.org/officeDocument/2006/relationships/tags" Target="../tags/tag337.xml"/><Relationship Id="rId1" Type="http://schemas.openxmlformats.org/officeDocument/2006/relationships/tags" Target="../tags/tag336.xml"/></Relationships>
</file>

<file path=ppt/slides/_rels/slide10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10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s>
</file>

<file path=ppt/slides/_rels/slide10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47.xml"/><Relationship Id="rId2" Type="http://schemas.openxmlformats.org/officeDocument/2006/relationships/tags" Target="../tags/tag346.xml"/><Relationship Id="rId1" Type="http://schemas.openxmlformats.org/officeDocument/2006/relationships/tags" Target="../tags/tag345.xml"/></Relationships>
</file>

<file path=ppt/slides/_rels/slide10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0.xml"/><Relationship Id="rId2" Type="http://schemas.openxmlformats.org/officeDocument/2006/relationships/tags" Target="../tags/tag349.xml"/><Relationship Id="rId1" Type="http://schemas.openxmlformats.org/officeDocument/2006/relationships/tags" Target="../tags/tag34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8.xml"/><Relationship Id="rId1" Type="http://schemas.openxmlformats.org/officeDocument/2006/relationships/tags" Target="../tags/tag57.xml"/></Relationships>
</file>

<file path=ppt/slides/_rels/slide11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111.xml.rels><?xml version="1.0" encoding="UTF-8" standalone="yes"?>
<Relationships xmlns="http://schemas.openxmlformats.org/package/2006/relationships"><Relationship Id="rId9" Type="http://schemas.openxmlformats.org/officeDocument/2006/relationships/slide" Target="slide114.xml"/><Relationship Id="rId8" Type="http://schemas.openxmlformats.org/officeDocument/2006/relationships/tags" Target="../tags/tag359.xml"/><Relationship Id="rId7" Type="http://schemas.openxmlformats.org/officeDocument/2006/relationships/tags" Target="../tags/tag358.xml"/><Relationship Id="rId6" Type="http://schemas.openxmlformats.org/officeDocument/2006/relationships/tags" Target="../tags/tag357.xml"/><Relationship Id="rId5" Type="http://schemas.openxmlformats.org/officeDocument/2006/relationships/slide" Target="slide113.xml"/><Relationship Id="rId4" Type="http://schemas.openxmlformats.org/officeDocument/2006/relationships/slide" Target="slide112.xml"/><Relationship Id="rId3" Type="http://schemas.openxmlformats.org/officeDocument/2006/relationships/tags" Target="../tags/tag356.xml"/><Relationship Id="rId2" Type="http://schemas.openxmlformats.org/officeDocument/2006/relationships/tags" Target="../tags/tag355.xml"/><Relationship Id="rId17" Type="http://schemas.openxmlformats.org/officeDocument/2006/relationships/slideLayout" Target="../slideLayouts/slideLayout7.xml"/><Relationship Id="rId16" Type="http://schemas.openxmlformats.org/officeDocument/2006/relationships/tags" Target="../tags/tag364.xml"/><Relationship Id="rId15" Type="http://schemas.openxmlformats.org/officeDocument/2006/relationships/slide" Target="slide116.xml"/><Relationship Id="rId14" Type="http://schemas.openxmlformats.org/officeDocument/2006/relationships/tags" Target="../tags/tag363.xml"/><Relationship Id="rId13" Type="http://schemas.openxmlformats.org/officeDocument/2006/relationships/tags" Target="../tags/tag362.xml"/><Relationship Id="rId12" Type="http://schemas.openxmlformats.org/officeDocument/2006/relationships/slide" Target="slide115.xml"/><Relationship Id="rId11" Type="http://schemas.openxmlformats.org/officeDocument/2006/relationships/tags" Target="../tags/tag361.xml"/><Relationship Id="rId10" Type="http://schemas.openxmlformats.org/officeDocument/2006/relationships/tags" Target="../tags/tag360.xml"/><Relationship Id="rId1" Type="http://schemas.openxmlformats.org/officeDocument/2006/relationships/tags" Target="../tags/tag354.xml"/></Relationships>
</file>

<file path=ppt/slides/_rels/slide1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65.xml"/><Relationship Id="rId1" Type="http://schemas.openxmlformats.org/officeDocument/2006/relationships/slide" Target="slide111.xml"/></Relationships>
</file>

<file path=ppt/slides/_rels/slide11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7.xml"/><Relationship Id="rId3" Type="http://schemas.openxmlformats.org/officeDocument/2006/relationships/slide" Target="slide111.xml"/><Relationship Id="rId2" Type="http://schemas.openxmlformats.org/officeDocument/2006/relationships/image" Target="../media/image5.png"/><Relationship Id="rId1" Type="http://schemas.openxmlformats.org/officeDocument/2006/relationships/tags" Target="../tags/tag366.xml"/></Relationships>
</file>

<file path=ppt/slides/_rels/slide11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69.xml"/><Relationship Id="rId3" Type="http://schemas.openxmlformats.org/officeDocument/2006/relationships/slide" Target="slide111.xml"/><Relationship Id="rId2" Type="http://schemas.openxmlformats.org/officeDocument/2006/relationships/image" Target="../media/image5.png"/><Relationship Id="rId1" Type="http://schemas.openxmlformats.org/officeDocument/2006/relationships/tags" Target="../tags/tag368.xml"/></Relationships>
</file>

<file path=ppt/slides/_rels/slide11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1.xml"/><Relationship Id="rId3" Type="http://schemas.openxmlformats.org/officeDocument/2006/relationships/slide" Target="slide111.xml"/><Relationship Id="rId2" Type="http://schemas.openxmlformats.org/officeDocument/2006/relationships/image" Target="../media/image5.png"/><Relationship Id="rId1" Type="http://schemas.openxmlformats.org/officeDocument/2006/relationships/tags" Target="../tags/tag370.xml"/></Relationships>
</file>

<file path=ppt/slides/_rels/slide1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73.xml"/><Relationship Id="rId3" Type="http://schemas.openxmlformats.org/officeDocument/2006/relationships/slide" Target="slide111.xml"/><Relationship Id="rId2" Type="http://schemas.openxmlformats.org/officeDocument/2006/relationships/image" Target="../media/image5.png"/><Relationship Id="rId1" Type="http://schemas.openxmlformats.org/officeDocument/2006/relationships/tags" Target="../tags/tag372.xml"/></Relationships>
</file>

<file path=ppt/slides/_rels/slide117.xml.rels><?xml version="1.0" encoding="UTF-8" standalone="yes"?>
<Relationships xmlns="http://schemas.openxmlformats.org/package/2006/relationships"><Relationship Id="rId9" Type="http://schemas.openxmlformats.org/officeDocument/2006/relationships/tags" Target="../tags/tag379.xml"/><Relationship Id="rId8" Type="http://schemas.openxmlformats.org/officeDocument/2006/relationships/tags" Target="../tags/tag378.xml"/><Relationship Id="rId7" Type="http://schemas.openxmlformats.org/officeDocument/2006/relationships/slide" Target="slide121.xml"/><Relationship Id="rId6" Type="http://schemas.openxmlformats.org/officeDocument/2006/relationships/tags" Target="../tags/tag377.xml"/><Relationship Id="rId5" Type="http://schemas.openxmlformats.org/officeDocument/2006/relationships/slide" Target="slide120.xml"/><Relationship Id="rId4" Type="http://schemas.openxmlformats.org/officeDocument/2006/relationships/slide" Target="slide119.xml"/><Relationship Id="rId3" Type="http://schemas.openxmlformats.org/officeDocument/2006/relationships/tags" Target="../tags/tag376.xml"/><Relationship Id="rId2" Type="http://schemas.openxmlformats.org/officeDocument/2006/relationships/tags" Target="../tags/tag375.xml"/><Relationship Id="rId13" Type="http://schemas.openxmlformats.org/officeDocument/2006/relationships/slideLayout" Target="../slideLayouts/slideLayout7.xml"/><Relationship Id="rId12" Type="http://schemas.openxmlformats.org/officeDocument/2006/relationships/tags" Target="../tags/tag381.xml"/><Relationship Id="rId11" Type="http://schemas.openxmlformats.org/officeDocument/2006/relationships/slide" Target="slide122.xml"/><Relationship Id="rId10" Type="http://schemas.openxmlformats.org/officeDocument/2006/relationships/tags" Target="../tags/tag380.xml"/><Relationship Id="rId1" Type="http://schemas.openxmlformats.org/officeDocument/2006/relationships/tags" Target="../tags/tag374.xml"/></Relationships>
</file>

<file path=ppt/slides/_rels/slide118.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385.xml"/><Relationship Id="rId4" Type="http://schemas.openxmlformats.org/officeDocument/2006/relationships/slide" Target="slide123.xml"/><Relationship Id="rId3" Type="http://schemas.openxmlformats.org/officeDocument/2006/relationships/tags" Target="../tags/tag384.xml"/><Relationship Id="rId2" Type="http://schemas.openxmlformats.org/officeDocument/2006/relationships/tags" Target="../tags/tag383.xml"/><Relationship Id="rId1" Type="http://schemas.openxmlformats.org/officeDocument/2006/relationships/tags" Target="../tags/tag382.xml"/></Relationships>
</file>

<file path=ppt/slides/_rels/slide1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386.xml"/><Relationship Id="rId1" Type="http://schemas.openxmlformats.org/officeDocument/2006/relationships/slide" Target="slide117.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s>
</file>

<file path=ppt/slides/_rels/slide12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88.xml"/><Relationship Id="rId3" Type="http://schemas.openxmlformats.org/officeDocument/2006/relationships/slide" Target="slide117.xml"/><Relationship Id="rId2" Type="http://schemas.openxmlformats.org/officeDocument/2006/relationships/image" Target="../media/image5.png"/><Relationship Id="rId1" Type="http://schemas.openxmlformats.org/officeDocument/2006/relationships/tags" Target="../tags/tag387.xml"/></Relationships>
</file>

<file path=ppt/slides/_rels/slide1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390.xml"/><Relationship Id="rId3" Type="http://schemas.openxmlformats.org/officeDocument/2006/relationships/slide" Target="slide117.xml"/><Relationship Id="rId2" Type="http://schemas.openxmlformats.org/officeDocument/2006/relationships/image" Target="../media/image5.png"/><Relationship Id="rId1" Type="http://schemas.openxmlformats.org/officeDocument/2006/relationships/tags" Target="../tags/tag389.xml"/></Relationships>
</file>

<file path=ppt/slides/_rels/slide1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slide" Target="slide118.xml"/></Relationships>
</file>

<file path=ppt/slides/_rels/slide12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94.xml"/><Relationship Id="rId2" Type="http://schemas.openxmlformats.org/officeDocument/2006/relationships/tags" Target="../tags/tag393.xml"/><Relationship Id="rId1" Type="http://schemas.openxmlformats.org/officeDocument/2006/relationships/slide" Target="slide118.xml"/></Relationships>
</file>

<file path=ppt/slides/_rels/slide124.xml.rels><?xml version="1.0" encoding="UTF-8" standalone="yes"?>
<Relationships xmlns="http://schemas.openxmlformats.org/package/2006/relationships"><Relationship Id="rId9" Type="http://schemas.openxmlformats.org/officeDocument/2006/relationships/tags" Target="../tags/tag400.xml"/><Relationship Id="rId8" Type="http://schemas.openxmlformats.org/officeDocument/2006/relationships/tags" Target="../tags/tag399.xml"/><Relationship Id="rId7" Type="http://schemas.openxmlformats.org/officeDocument/2006/relationships/slide" Target="slide128.xml"/><Relationship Id="rId6" Type="http://schemas.openxmlformats.org/officeDocument/2006/relationships/tags" Target="../tags/tag398.xml"/><Relationship Id="rId5" Type="http://schemas.openxmlformats.org/officeDocument/2006/relationships/slide" Target="slide127.xml"/><Relationship Id="rId4" Type="http://schemas.openxmlformats.org/officeDocument/2006/relationships/slide" Target="slide126.xml"/><Relationship Id="rId3" Type="http://schemas.openxmlformats.org/officeDocument/2006/relationships/tags" Target="../tags/tag397.xml"/><Relationship Id="rId2" Type="http://schemas.openxmlformats.org/officeDocument/2006/relationships/tags" Target="../tags/tag396.xml"/><Relationship Id="rId10" Type="http://schemas.openxmlformats.org/officeDocument/2006/relationships/slideLayout" Target="../slideLayouts/slideLayout7.xml"/><Relationship Id="rId1" Type="http://schemas.openxmlformats.org/officeDocument/2006/relationships/tags" Target="../tags/tag395.xml"/></Relationships>
</file>

<file path=ppt/slides/_rels/slide12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406.xml"/><Relationship Id="rId7" Type="http://schemas.openxmlformats.org/officeDocument/2006/relationships/slide" Target="slide130.xml"/><Relationship Id="rId6" Type="http://schemas.openxmlformats.org/officeDocument/2006/relationships/tags" Target="../tags/tag405.xml"/><Relationship Id="rId5" Type="http://schemas.openxmlformats.org/officeDocument/2006/relationships/slide" Target="slide129.xml"/><Relationship Id="rId4" Type="http://schemas.openxmlformats.org/officeDocument/2006/relationships/tags" Target="../tags/tag404.xml"/><Relationship Id="rId3" Type="http://schemas.openxmlformats.org/officeDocument/2006/relationships/tags" Target="../tags/tag403.xml"/><Relationship Id="rId2" Type="http://schemas.openxmlformats.org/officeDocument/2006/relationships/tags" Target="../tags/tag402.xml"/><Relationship Id="rId1" Type="http://schemas.openxmlformats.org/officeDocument/2006/relationships/tags" Target="../tags/tag401.xml"/></Relationships>
</file>

<file path=ppt/slides/_rels/slide1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07.xml"/><Relationship Id="rId1" Type="http://schemas.openxmlformats.org/officeDocument/2006/relationships/slide" Target="slide124.xml"/></Relationships>
</file>

<file path=ppt/slides/_rels/slide12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09.xml"/><Relationship Id="rId3" Type="http://schemas.openxmlformats.org/officeDocument/2006/relationships/slide" Target="slide124.xml"/><Relationship Id="rId2" Type="http://schemas.openxmlformats.org/officeDocument/2006/relationships/image" Target="../media/image5.png"/><Relationship Id="rId1" Type="http://schemas.openxmlformats.org/officeDocument/2006/relationships/tags" Target="../tags/tag408.xml"/></Relationships>
</file>

<file path=ppt/slides/_rels/slide12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1.xml"/><Relationship Id="rId3" Type="http://schemas.openxmlformats.org/officeDocument/2006/relationships/slide" Target="slide124.xml"/><Relationship Id="rId2" Type="http://schemas.openxmlformats.org/officeDocument/2006/relationships/image" Target="../media/image5.png"/><Relationship Id="rId1" Type="http://schemas.openxmlformats.org/officeDocument/2006/relationships/tags" Target="../tags/tag410.xml"/></Relationships>
</file>

<file path=ppt/slides/_rels/slide12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413.xml"/><Relationship Id="rId2" Type="http://schemas.openxmlformats.org/officeDocument/2006/relationships/tags" Target="../tags/tag412.xml"/><Relationship Id="rId1" Type="http://schemas.openxmlformats.org/officeDocument/2006/relationships/slide" Target="slide12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3.xml"/><Relationship Id="rId1" Type="http://schemas.openxmlformats.org/officeDocument/2006/relationships/tags" Target="../tags/tag62.xml"/></Relationships>
</file>

<file path=ppt/slides/_rels/slide13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15.xml"/><Relationship Id="rId3" Type="http://schemas.openxmlformats.org/officeDocument/2006/relationships/slide" Target="slide125.xml"/><Relationship Id="rId2" Type="http://schemas.openxmlformats.org/officeDocument/2006/relationships/image" Target="../media/image5.png"/><Relationship Id="rId1" Type="http://schemas.openxmlformats.org/officeDocument/2006/relationships/tags" Target="../tags/tag414.xml"/></Relationships>
</file>

<file path=ppt/slides/_rels/slide131.xml.rels><?xml version="1.0" encoding="UTF-8" standalone="yes"?>
<Relationships xmlns="http://schemas.openxmlformats.org/package/2006/relationships"><Relationship Id="rId9" Type="http://schemas.openxmlformats.org/officeDocument/2006/relationships/tags" Target="../tags/tag421.xml"/><Relationship Id="rId8" Type="http://schemas.openxmlformats.org/officeDocument/2006/relationships/tags" Target="../tags/tag420.xml"/><Relationship Id="rId7" Type="http://schemas.openxmlformats.org/officeDocument/2006/relationships/slide" Target="slide134.xml"/><Relationship Id="rId6" Type="http://schemas.openxmlformats.org/officeDocument/2006/relationships/tags" Target="../tags/tag419.xml"/><Relationship Id="rId5" Type="http://schemas.openxmlformats.org/officeDocument/2006/relationships/slide" Target="slide133.xml"/><Relationship Id="rId4" Type="http://schemas.openxmlformats.org/officeDocument/2006/relationships/slide" Target="slide132.xml"/><Relationship Id="rId3" Type="http://schemas.openxmlformats.org/officeDocument/2006/relationships/tags" Target="../tags/tag418.xml"/><Relationship Id="rId2" Type="http://schemas.openxmlformats.org/officeDocument/2006/relationships/tags" Target="../tags/tag417.xml"/><Relationship Id="rId16" Type="http://schemas.openxmlformats.org/officeDocument/2006/relationships/slideLayout" Target="../slideLayouts/slideLayout7.xml"/><Relationship Id="rId15" Type="http://schemas.openxmlformats.org/officeDocument/2006/relationships/tags" Target="../tags/tag425.xml"/><Relationship Id="rId14" Type="http://schemas.openxmlformats.org/officeDocument/2006/relationships/slide" Target="slide136.xml"/><Relationship Id="rId13" Type="http://schemas.openxmlformats.org/officeDocument/2006/relationships/tags" Target="../tags/tag424.xml"/><Relationship Id="rId12" Type="http://schemas.openxmlformats.org/officeDocument/2006/relationships/tags" Target="../tags/tag423.xml"/><Relationship Id="rId11" Type="http://schemas.openxmlformats.org/officeDocument/2006/relationships/slide" Target="slide135.xml"/><Relationship Id="rId10" Type="http://schemas.openxmlformats.org/officeDocument/2006/relationships/tags" Target="../tags/tag422.xml"/><Relationship Id="rId1" Type="http://schemas.openxmlformats.org/officeDocument/2006/relationships/tags" Target="../tags/tag416.xml"/></Relationships>
</file>

<file path=ppt/slides/_rels/slide13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26.xml"/><Relationship Id="rId1" Type="http://schemas.openxmlformats.org/officeDocument/2006/relationships/slide" Target="slide131.xml"/></Relationships>
</file>

<file path=ppt/slides/_rels/slide13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28.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27.xml"/></Relationships>
</file>

<file path=ppt/slides/_rels/slide13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30.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29.xml"/></Relationships>
</file>

<file path=ppt/slides/_rels/slide13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32.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31.xml"/></Relationships>
</file>

<file path=ppt/slides/_rels/slide13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34.xml"/><Relationship Id="rId3" Type="http://schemas.openxmlformats.org/officeDocument/2006/relationships/slide" Target="slide131.xml"/><Relationship Id="rId2" Type="http://schemas.openxmlformats.org/officeDocument/2006/relationships/image" Target="../media/image5.png"/><Relationship Id="rId1" Type="http://schemas.openxmlformats.org/officeDocument/2006/relationships/tags" Target="../tags/tag433.xml"/></Relationships>
</file>

<file path=ppt/slides/_rels/slide137.xml.rels><?xml version="1.0" encoding="UTF-8" standalone="yes"?>
<Relationships xmlns="http://schemas.openxmlformats.org/package/2006/relationships"><Relationship Id="rId9" Type="http://schemas.openxmlformats.org/officeDocument/2006/relationships/tags" Target="../tags/tag440.xml"/><Relationship Id="rId8" Type="http://schemas.openxmlformats.org/officeDocument/2006/relationships/tags" Target="../tags/tag439.xml"/><Relationship Id="rId7" Type="http://schemas.openxmlformats.org/officeDocument/2006/relationships/slide" Target="slide140.xml"/><Relationship Id="rId6" Type="http://schemas.openxmlformats.org/officeDocument/2006/relationships/tags" Target="../tags/tag438.xml"/><Relationship Id="rId5" Type="http://schemas.openxmlformats.org/officeDocument/2006/relationships/slide" Target="slide139.xml"/><Relationship Id="rId4" Type="http://schemas.openxmlformats.org/officeDocument/2006/relationships/slide" Target="slide138.xml"/><Relationship Id="rId3" Type="http://schemas.openxmlformats.org/officeDocument/2006/relationships/tags" Target="../tags/tag437.xml"/><Relationship Id="rId2" Type="http://schemas.openxmlformats.org/officeDocument/2006/relationships/tags" Target="../tags/tag436.xml"/><Relationship Id="rId16" Type="http://schemas.openxmlformats.org/officeDocument/2006/relationships/slideLayout" Target="../slideLayouts/slideLayout7.xml"/><Relationship Id="rId15" Type="http://schemas.openxmlformats.org/officeDocument/2006/relationships/tags" Target="../tags/tag444.xml"/><Relationship Id="rId14" Type="http://schemas.openxmlformats.org/officeDocument/2006/relationships/slide" Target="slide142.xml"/><Relationship Id="rId13" Type="http://schemas.openxmlformats.org/officeDocument/2006/relationships/tags" Target="../tags/tag443.xml"/><Relationship Id="rId12" Type="http://schemas.openxmlformats.org/officeDocument/2006/relationships/tags" Target="../tags/tag442.xml"/><Relationship Id="rId11" Type="http://schemas.openxmlformats.org/officeDocument/2006/relationships/slide" Target="slide141.xml"/><Relationship Id="rId10" Type="http://schemas.openxmlformats.org/officeDocument/2006/relationships/tags" Target="../tags/tag441.xml"/><Relationship Id="rId1" Type="http://schemas.openxmlformats.org/officeDocument/2006/relationships/tags" Target="../tags/tag435.xml"/></Relationships>
</file>

<file path=ppt/slides/_rels/slide13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445.xml"/><Relationship Id="rId1" Type="http://schemas.openxmlformats.org/officeDocument/2006/relationships/slide" Target="slide137.xml"/></Relationships>
</file>

<file path=ppt/slides/_rels/slide13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47.xml"/><Relationship Id="rId3" Type="http://schemas.openxmlformats.org/officeDocument/2006/relationships/slide" Target="slide137.xml"/><Relationship Id="rId2" Type="http://schemas.openxmlformats.org/officeDocument/2006/relationships/image" Target="../media/image5.png"/><Relationship Id="rId1" Type="http://schemas.openxmlformats.org/officeDocument/2006/relationships/tags" Target="../tags/tag446.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s>
</file>

<file path=ppt/slides/_rels/slide14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49.xml"/><Relationship Id="rId3" Type="http://schemas.openxmlformats.org/officeDocument/2006/relationships/slide" Target="slide137.xml"/><Relationship Id="rId2" Type="http://schemas.openxmlformats.org/officeDocument/2006/relationships/image" Target="../media/image5.png"/><Relationship Id="rId1" Type="http://schemas.openxmlformats.org/officeDocument/2006/relationships/tags" Target="../tags/tag448.xml"/></Relationships>
</file>

<file path=ppt/slides/_rels/slide14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1.xml"/><Relationship Id="rId3" Type="http://schemas.openxmlformats.org/officeDocument/2006/relationships/slide" Target="slide137.xml"/><Relationship Id="rId2" Type="http://schemas.openxmlformats.org/officeDocument/2006/relationships/image" Target="../media/image5.png"/><Relationship Id="rId1" Type="http://schemas.openxmlformats.org/officeDocument/2006/relationships/tags" Target="../tags/tag450.xml"/></Relationships>
</file>

<file path=ppt/slides/_rels/slide14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453.xml"/><Relationship Id="rId3" Type="http://schemas.openxmlformats.org/officeDocument/2006/relationships/slide" Target="slide137.xml"/><Relationship Id="rId2" Type="http://schemas.openxmlformats.org/officeDocument/2006/relationships/image" Target="../media/image5.png"/><Relationship Id="rId1" Type="http://schemas.openxmlformats.org/officeDocument/2006/relationships/tags" Target="../tags/tag452.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0.xml"/><Relationship Id="rId1" Type="http://schemas.openxmlformats.org/officeDocument/2006/relationships/tags" Target="../tags/tag7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2.xml"/><Relationship Id="rId1" Type="http://schemas.openxmlformats.org/officeDocument/2006/relationships/tags" Target="../tags/tag81.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1.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2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2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9.xml"/><Relationship Id="rId1" Type="http://schemas.openxmlformats.org/officeDocument/2006/relationships/tags" Target="../tags/tag108.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1.xml"/><Relationship Id="rId1" Type="http://schemas.openxmlformats.org/officeDocument/2006/relationships/tags" Target="../tags/tag110.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3.xml"/><Relationship Id="rId1" Type="http://schemas.openxmlformats.org/officeDocument/2006/relationships/tags" Target="../tags/tag11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15.xml"/><Relationship Id="rId1" Type="http://schemas.openxmlformats.org/officeDocument/2006/relationships/tags" Target="../tags/tag114.xml"/></Relationships>
</file>

<file path=ppt/slides/_rels/slide3.xml.rels><?xml version="1.0" encoding="UTF-8" standalone="yes"?>
<Relationships xmlns="http://schemas.openxmlformats.org/package/2006/relationships"><Relationship Id="rId9" Type="http://schemas.openxmlformats.org/officeDocument/2006/relationships/tags" Target="../tags/tag36.xml"/><Relationship Id="rId8" Type="http://schemas.openxmlformats.org/officeDocument/2006/relationships/slide" Target="slide46.xml"/><Relationship Id="rId7" Type="http://schemas.openxmlformats.org/officeDocument/2006/relationships/tags" Target="../tags/tag35.xml"/><Relationship Id="rId6" Type="http://schemas.openxmlformats.org/officeDocument/2006/relationships/slide" Target="slide7.xml"/><Relationship Id="rId5" Type="http://schemas.openxmlformats.org/officeDocument/2006/relationships/tags" Target="../tags/tag34.xml"/><Relationship Id="rId4" Type="http://schemas.openxmlformats.org/officeDocument/2006/relationships/slide" Target="slide6.xml"/><Relationship Id="rId3" Type="http://schemas.openxmlformats.org/officeDocument/2006/relationships/tags" Target="../tags/tag33.xml"/><Relationship Id="rId2" Type="http://schemas.openxmlformats.org/officeDocument/2006/relationships/slide" Target="slide4.xml"/><Relationship Id="rId16" Type="http://schemas.openxmlformats.org/officeDocument/2006/relationships/slideLayout" Target="../slideLayouts/slideLayout1.xml"/><Relationship Id="rId15" Type="http://schemas.openxmlformats.org/officeDocument/2006/relationships/image" Target="../media/image2.png"/><Relationship Id="rId14" Type="http://schemas.openxmlformats.org/officeDocument/2006/relationships/slide" Target="slide96.xml"/><Relationship Id="rId13" Type="http://schemas.openxmlformats.org/officeDocument/2006/relationships/tags" Target="../tags/tag40.xml"/><Relationship Id="rId12" Type="http://schemas.openxmlformats.org/officeDocument/2006/relationships/tags" Target="../tags/tag39.xml"/><Relationship Id="rId11" Type="http://schemas.openxmlformats.org/officeDocument/2006/relationships/tags" Target="../tags/tag38.xml"/><Relationship Id="rId10" Type="http://schemas.openxmlformats.org/officeDocument/2006/relationships/tags" Target="../tags/tag37.xml"/><Relationship Id="rId1" Type="http://schemas.openxmlformats.org/officeDocument/2006/relationships/tags" Target="../tags/tag32.xml"/></Relationships>
</file>

<file path=ppt/slides/_rels/slide3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20.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3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s>
</file>

<file path=ppt/slides/_rels/slide3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30.xml"/><Relationship Id="rId3" Type="http://schemas.openxmlformats.org/officeDocument/2006/relationships/tags" Target="../tags/tag129.xml"/><Relationship Id="rId2" Type="http://schemas.openxmlformats.org/officeDocument/2006/relationships/tags" Target="../tags/tag128.xml"/><Relationship Id="rId1" Type="http://schemas.openxmlformats.org/officeDocument/2006/relationships/tags" Target="../tags/tag12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2.xml"/><Relationship Id="rId1" Type="http://schemas.openxmlformats.org/officeDocument/2006/relationships/tags" Target="../tags/tag131.xml"/></Relationships>
</file>

<file path=ppt/slides/_rels/slide3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7.xml"/><Relationship Id="rId1" Type="http://schemas.openxmlformats.org/officeDocument/2006/relationships/tags" Target="../tags/tag136.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39.xml"/><Relationship Id="rId1" Type="http://schemas.openxmlformats.org/officeDocument/2006/relationships/tags" Target="../tags/tag138.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1.xml"/><Relationship Id="rId1" Type="http://schemas.openxmlformats.org/officeDocument/2006/relationships/tags" Target="../tags/tag140.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3.xml"/><Relationship Id="rId1" Type="http://schemas.openxmlformats.org/officeDocument/2006/relationships/tags" Target="../tags/tag14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5.xml"/><Relationship Id="rId1" Type="http://schemas.openxmlformats.org/officeDocument/2006/relationships/tags" Target="../tags/tag14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7.xml"/><Relationship Id="rId1" Type="http://schemas.openxmlformats.org/officeDocument/2006/relationships/tags" Target="../tags/tag146.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49.xml"/><Relationship Id="rId1" Type="http://schemas.openxmlformats.org/officeDocument/2006/relationships/tags" Target="../tags/tag148.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1.xml"/><Relationship Id="rId1" Type="http://schemas.openxmlformats.org/officeDocument/2006/relationships/tags" Target="../tags/tag15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3.xml"/><Relationship Id="rId1" Type="http://schemas.openxmlformats.org/officeDocument/2006/relationships/tags" Target="../tags/tag15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5.xml"/><Relationship Id="rId1" Type="http://schemas.openxmlformats.org/officeDocument/2006/relationships/tags" Target="../tags/tag15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57.xml"/><Relationship Id="rId1" Type="http://schemas.openxmlformats.org/officeDocument/2006/relationships/tags" Target="../tags/tag156.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8.xml"/></Relationships>
</file>

<file path=ppt/slides/_rels/slide4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1.xml"/><Relationship Id="rId2" Type="http://schemas.openxmlformats.org/officeDocument/2006/relationships/tags" Target="../tags/tag160.xml"/><Relationship Id="rId1" Type="http://schemas.openxmlformats.org/officeDocument/2006/relationships/tags" Target="../tags/tag159.xml"/></Relationships>
</file>

<file path=ppt/slides/_rels/slide4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4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7.xml"/><Relationship Id="rId2" Type="http://schemas.openxmlformats.org/officeDocument/2006/relationships/tags" Target="../tags/tag166.xml"/><Relationship Id="rId1" Type="http://schemas.openxmlformats.org/officeDocument/2006/relationships/tags" Target="../tags/tag16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s>
</file>

<file path=ppt/slides/_rels/slide5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5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74.xml"/><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s>
</file>

<file path=ppt/slides/_rels/slide5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s>
</file>

<file path=ppt/slides/_rels/slide5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s>
</file>

<file path=ppt/slides/_rels/slide5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s>
</file>

<file path=ppt/slides/_rels/slide5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5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5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s>
</file>

<file path=ppt/slides/_rels/slide5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5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tags" Target="../tags/tag43.xml"/></Relationships>
</file>

<file path=ppt/slides/_rels/slide6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s>
</file>

<file path=ppt/slides/_rels/slide61.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slide" Target="slide64.xml"/><Relationship Id="rId5" Type="http://schemas.openxmlformats.org/officeDocument/2006/relationships/slide" Target="slide63.xml"/><Relationship Id="rId4" Type="http://schemas.openxmlformats.org/officeDocument/2006/relationships/tags" Target="../tags/tag206.xml"/><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s>
</file>

<file path=ppt/slides/_rels/slide62.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slide" Target="slide66.xml"/><Relationship Id="rId7" Type="http://schemas.openxmlformats.org/officeDocument/2006/relationships/tags" Target="../tags/tag212.xml"/><Relationship Id="rId6" Type="http://schemas.openxmlformats.org/officeDocument/2006/relationships/slide" Target="slide65.xml"/><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2" Type="http://schemas.openxmlformats.org/officeDocument/2006/relationships/slideLayout" Target="../slideLayouts/slideLayout7.xml"/><Relationship Id="rId11" Type="http://schemas.openxmlformats.org/officeDocument/2006/relationships/tags" Target="../tags/tag214.xml"/><Relationship Id="rId10" Type="http://schemas.openxmlformats.org/officeDocument/2006/relationships/slide" Target="slide67.xml"/><Relationship Id="rId1" Type="http://schemas.openxmlformats.org/officeDocument/2006/relationships/tags" Target="../tags/tag207.xml"/></Relationships>
</file>

<file path=ppt/slides/_rels/slide6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15.xml"/><Relationship Id="rId1" Type="http://schemas.openxmlformats.org/officeDocument/2006/relationships/slide" Target="slide61.xml"/></Relationships>
</file>

<file path=ppt/slides/_rels/slide6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 Target="slide61.xml"/></Relationships>
</file>

<file path=ppt/slides/_rels/slide6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slide" Target="slide62.xml"/></Relationships>
</file>

<file path=ppt/slides/_rels/slide6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 Target="slide62.xml"/></Relationships>
</file>

<file path=ppt/slides/_rels/slide6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23.xml"/><Relationship Id="rId2" Type="http://schemas.openxmlformats.org/officeDocument/2006/relationships/tags" Target="../tags/tag222.xml"/><Relationship Id="rId1" Type="http://schemas.openxmlformats.org/officeDocument/2006/relationships/slide" Target="slide62.xml"/></Relationships>
</file>

<file path=ppt/slides/_rels/slide68.xml.rels><?xml version="1.0" encoding="UTF-8" standalone="yes"?>
<Relationships xmlns="http://schemas.openxmlformats.org/package/2006/relationships"><Relationship Id="rId9" Type="http://schemas.openxmlformats.org/officeDocument/2006/relationships/tags" Target="../tags/tag229.xml"/><Relationship Id="rId8" Type="http://schemas.openxmlformats.org/officeDocument/2006/relationships/slide" Target="slide72.xml"/><Relationship Id="rId7" Type="http://schemas.openxmlformats.org/officeDocument/2006/relationships/tags" Target="../tags/tag228.xml"/><Relationship Id="rId6" Type="http://schemas.openxmlformats.org/officeDocument/2006/relationships/slide" Target="slide71.xml"/><Relationship Id="rId5" Type="http://schemas.openxmlformats.org/officeDocument/2006/relationships/slide" Target="slide70.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0" Type="http://schemas.openxmlformats.org/officeDocument/2006/relationships/slideLayout" Target="../slideLayouts/slideLayout7.xml"/><Relationship Id="rId1" Type="http://schemas.openxmlformats.org/officeDocument/2006/relationships/tags" Target="../tags/tag224.xml"/></Relationships>
</file>

<file path=ppt/slides/_rels/slide69.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35.xml"/><Relationship Id="rId7" Type="http://schemas.openxmlformats.org/officeDocument/2006/relationships/slide" Target="slide74.xml"/><Relationship Id="rId6" Type="http://schemas.openxmlformats.org/officeDocument/2006/relationships/tags" Target="../tags/tag234.xml"/><Relationship Id="rId5" Type="http://schemas.openxmlformats.org/officeDocument/2006/relationships/slide" Target="slide73.xml"/><Relationship Id="rId4" Type="http://schemas.openxmlformats.org/officeDocument/2006/relationships/tags" Target="../tags/tag233.xml"/><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s>
</file>

<file path=ppt/slides/_rels/slide7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36.xml"/><Relationship Id="rId1" Type="http://schemas.openxmlformats.org/officeDocument/2006/relationships/slide" Target="slide68.xml"/></Relationships>
</file>

<file path=ppt/slides/_rels/slide7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slide" Target="slide68.xml"/></Relationships>
</file>

<file path=ppt/slides/_rels/slide7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slide" Target="slide68.xml"/></Relationships>
</file>

<file path=ppt/slides/_rels/slide7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 Target="slide69.xml"/></Relationships>
</file>

<file path=ppt/slides/_rels/slide7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 Target="slide69.xml"/></Relationships>
</file>

<file path=ppt/slides/_rels/slide75.xml.rels><?xml version="1.0" encoding="UTF-8" standalone="yes"?>
<Relationships xmlns="http://schemas.openxmlformats.org/package/2006/relationships"><Relationship Id="rId9" Type="http://schemas.openxmlformats.org/officeDocument/2006/relationships/tags" Target="../tags/tag250.xml"/><Relationship Id="rId8" Type="http://schemas.openxmlformats.org/officeDocument/2006/relationships/slide" Target="slide79.xml"/><Relationship Id="rId7" Type="http://schemas.openxmlformats.org/officeDocument/2006/relationships/tags" Target="../tags/tag249.xml"/><Relationship Id="rId6" Type="http://schemas.openxmlformats.org/officeDocument/2006/relationships/slide" Target="slide78.xml"/><Relationship Id="rId5" Type="http://schemas.openxmlformats.org/officeDocument/2006/relationships/slide" Target="slide77.xml"/><Relationship Id="rId4" Type="http://schemas.openxmlformats.org/officeDocument/2006/relationships/tags" Target="../tags/tag248.xml"/><Relationship Id="rId3" Type="http://schemas.openxmlformats.org/officeDocument/2006/relationships/tags" Target="../tags/tag247.xml"/><Relationship Id="rId2" Type="http://schemas.openxmlformats.org/officeDocument/2006/relationships/tags" Target="../tags/tag246.xml"/><Relationship Id="rId10" Type="http://schemas.openxmlformats.org/officeDocument/2006/relationships/slideLayout" Target="../slideLayouts/slideLayout7.xml"/><Relationship Id="rId1" Type="http://schemas.openxmlformats.org/officeDocument/2006/relationships/tags" Target="../tags/tag245.xml"/></Relationships>
</file>

<file path=ppt/slides/_rels/slide7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56.xml"/><Relationship Id="rId7" Type="http://schemas.openxmlformats.org/officeDocument/2006/relationships/slide" Target="slide81.xml"/><Relationship Id="rId6" Type="http://schemas.openxmlformats.org/officeDocument/2006/relationships/tags" Target="../tags/tag255.xml"/><Relationship Id="rId5" Type="http://schemas.openxmlformats.org/officeDocument/2006/relationships/slide" Target="slide80.xml"/><Relationship Id="rId4" Type="http://schemas.openxmlformats.org/officeDocument/2006/relationships/tags" Target="../tags/tag254.xml"/><Relationship Id="rId3" Type="http://schemas.openxmlformats.org/officeDocument/2006/relationships/tags" Target="../tags/tag253.xml"/><Relationship Id="rId2" Type="http://schemas.openxmlformats.org/officeDocument/2006/relationships/tags" Target="../tags/tag252.xml"/><Relationship Id="rId1" Type="http://schemas.openxmlformats.org/officeDocument/2006/relationships/tags" Target="../tags/tag251.xml"/></Relationships>
</file>

<file path=ppt/slides/_rels/slide7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57.xml"/><Relationship Id="rId1" Type="http://schemas.openxmlformats.org/officeDocument/2006/relationships/slide" Target="slide75.xml"/></Relationships>
</file>

<file path=ppt/slides/_rels/slide7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slide" Target="slide75.xml"/></Relationships>
</file>

<file path=ppt/slides/_rels/slide7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slide" Target="slide75.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tags" Target="../tags/tag47.xml"/></Relationships>
</file>

<file path=ppt/slides/_rels/slide80.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slide" Target="slide76.xml"/></Relationships>
</file>

<file path=ppt/slides/_rels/slide8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65.xml"/><Relationship Id="rId2" Type="http://schemas.openxmlformats.org/officeDocument/2006/relationships/tags" Target="../tags/tag264.xml"/><Relationship Id="rId1" Type="http://schemas.openxmlformats.org/officeDocument/2006/relationships/slide" Target="slide76.xml"/></Relationships>
</file>

<file path=ppt/slides/_rels/slide82.xml.rels><?xml version="1.0" encoding="UTF-8" standalone="yes"?>
<Relationships xmlns="http://schemas.openxmlformats.org/package/2006/relationships"><Relationship Id="rId9" Type="http://schemas.openxmlformats.org/officeDocument/2006/relationships/tags" Target="../tags/tag271.xml"/><Relationship Id="rId8" Type="http://schemas.openxmlformats.org/officeDocument/2006/relationships/slide" Target="slide86.xml"/><Relationship Id="rId7" Type="http://schemas.openxmlformats.org/officeDocument/2006/relationships/tags" Target="../tags/tag270.xml"/><Relationship Id="rId6" Type="http://schemas.openxmlformats.org/officeDocument/2006/relationships/slide" Target="slide85.xml"/><Relationship Id="rId5" Type="http://schemas.openxmlformats.org/officeDocument/2006/relationships/slide" Target="slide84.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0" Type="http://schemas.openxmlformats.org/officeDocument/2006/relationships/slideLayout" Target="../slideLayouts/slideLayout7.xml"/><Relationship Id="rId1" Type="http://schemas.openxmlformats.org/officeDocument/2006/relationships/tags" Target="../tags/tag266.xml"/></Relationships>
</file>

<file path=ppt/slides/_rels/slide8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77.xml"/><Relationship Id="rId7" Type="http://schemas.openxmlformats.org/officeDocument/2006/relationships/slide" Target="slide88.xml"/><Relationship Id="rId6" Type="http://schemas.openxmlformats.org/officeDocument/2006/relationships/tags" Target="../tags/tag276.xml"/><Relationship Id="rId5" Type="http://schemas.openxmlformats.org/officeDocument/2006/relationships/slide" Target="slide87.xml"/><Relationship Id="rId4" Type="http://schemas.openxmlformats.org/officeDocument/2006/relationships/tags" Target="../tags/tag275.xml"/><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78.xml"/><Relationship Id="rId1" Type="http://schemas.openxmlformats.org/officeDocument/2006/relationships/slide" Target="slide82.xml"/></Relationships>
</file>

<file path=ppt/slides/_rels/slide8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slide" Target="slide82.xml"/></Relationships>
</file>

<file path=ppt/slides/_rels/slide86.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82.xml"/><Relationship Id="rId2" Type="http://schemas.openxmlformats.org/officeDocument/2006/relationships/tags" Target="../tags/tag281.xml"/><Relationship Id="rId1" Type="http://schemas.openxmlformats.org/officeDocument/2006/relationships/slide" Target="slide82.xml"/></Relationships>
</file>

<file path=ppt/slides/_rels/slide87.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84.xml"/><Relationship Id="rId2" Type="http://schemas.openxmlformats.org/officeDocument/2006/relationships/tags" Target="../tags/tag283.xml"/><Relationship Id="rId1" Type="http://schemas.openxmlformats.org/officeDocument/2006/relationships/slide" Target="slide83.xml"/></Relationships>
</file>

<file path=ppt/slides/_rels/slide8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slide" Target="slide83.xml"/></Relationships>
</file>

<file path=ppt/slides/_rels/slide89.xml.rels><?xml version="1.0" encoding="UTF-8" standalone="yes"?>
<Relationships xmlns="http://schemas.openxmlformats.org/package/2006/relationships"><Relationship Id="rId9" Type="http://schemas.openxmlformats.org/officeDocument/2006/relationships/tags" Target="../tags/tag292.xml"/><Relationship Id="rId8" Type="http://schemas.openxmlformats.org/officeDocument/2006/relationships/slide" Target="slide93.xml"/><Relationship Id="rId7" Type="http://schemas.openxmlformats.org/officeDocument/2006/relationships/tags" Target="../tags/tag291.xml"/><Relationship Id="rId6" Type="http://schemas.openxmlformats.org/officeDocument/2006/relationships/slide" Target="slide92.xml"/><Relationship Id="rId5" Type="http://schemas.openxmlformats.org/officeDocument/2006/relationships/slide" Target="slide91.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0" Type="http://schemas.openxmlformats.org/officeDocument/2006/relationships/slideLayout" Target="../slideLayouts/slideLayout7.xml"/><Relationship Id="rId1" Type="http://schemas.openxmlformats.org/officeDocument/2006/relationships/tags" Target="../tags/tag287.xml"/></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s>
</file>

<file path=ppt/slides/_rels/slide9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98.xml"/><Relationship Id="rId7" Type="http://schemas.openxmlformats.org/officeDocument/2006/relationships/slide" Target="slide95.xml"/><Relationship Id="rId6" Type="http://schemas.openxmlformats.org/officeDocument/2006/relationships/tags" Target="../tags/tag297.xml"/><Relationship Id="rId5" Type="http://schemas.openxmlformats.org/officeDocument/2006/relationships/slide" Target="slide94.xml"/><Relationship Id="rId4" Type="http://schemas.openxmlformats.org/officeDocument/2006/relationships/tags" Target="../tags/tag296.xml"/><Relationship Id="rId3" Type="http://schemas.openxmlformats.org/officeDocument/2006/relationships/tags" Target="../tags/tag295.xml"/><Relationship Id="rId2" Type="http://schemas.openxmlformats.org/officeDocument/2006/relationships/tags" Target="../tags/tag294.xml"/><Relationship Id="rId1" Type="http://schemas.openxmlformats.org/officeDocument/2006/relationships/tags" Target="../tags/tag293.xml"/></Relationships>
</file>

<file path=ppt/slides/_rels/slide9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tags" Target="../tags/tag299.xml"/><Relationship Id="rId1" Type="http://schemas.openxmlformats.org/officeDocument/2006/relationships/slide" Target="slide89.xml"/></Relationships>
</file>

<file path=ppt/slides/_rels/slide92.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slide" Target="slide89.xml"/></Relationships>
</file>

<file path=ppt/slides/_rels/slide93.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03.xml"/><Relationship Id="rId2" Type="http://schemas.openxmlformats.org/officeDocument/2006/relationships/tags" Target="../tags/tag302.xml"/><Relationship Id="rId1" Type="http://schemas.openxmlformats.org/officeDocument/2006/relationships/slide" Target="slide89.xml"/></Relationships>
</file>

<file path=ppt/slides/_rels/slide94.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slide" Target="slide90.xml"/></Relationships>
</file>

<file path=ppt/slides/_rels/slide95.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5.png"/><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slide" Target="slide90.xml"/></Relationships>
</file>

<file path=ppt/slides/_rels/slide96.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311.xml"/><Relationship Id="rId3" Type="http://schemas.openxmlformats.org/officeDocument/2006/relationships/tags" Target="../tags/tag310.xml"/><Relationship Id="rId2" Type="http://schemas.openxmlformats.org/officeDocument/2006/relationships/tags" Target="../tags/tag309.xml"/><Relationship Id="rId1" Type="http://schemas.openxmlformats.org/officeDocument/2006/relationships/tags" Target="../tags/tag308.xml"/></Relationships>
</file>

<file path=ppt/slides/_rels/slide9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4.xml"/><Relationship Id="rId2" Type="http://schemas.openxmlformats.org/officeDocument/2006/relationships/tags" Target="../tags/tag313.xml"/><Relationship Id="rId1" Type="http://schemas.openxmlformats.org/officeDocument/2006/relationships/tags" Target="../tags/tag312.xml"/></Relationships>
</file>

<file path=ppt/slides/_rels/slide9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9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0" y="1423670"/>
            <a:ext cx="12191365" cy="4016375"/>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6" name="任意多边形 15"/>
          <p:cNvSpPr/>
          <p:nvPr/>
        </p:nvSpPr>
        <p:spPr>
          <a:xfrm>
            <a:off x="10259695" y="5439410"/>
            <a:ext cx="1931670" cy="1417955"/>
          </a:xfrm>
          <a:custGeom>
            <a:avLst/>
            <a:gdLst/>
            <a:ahLst/>
            <a:cxnLst>
              <a:cxn ang="3">
                <a:pos x="hc" y="t"/>
              </a:cxn>
              <a:cxn ang="cd2">
                <a:pos x="l" y="vc"/>
              </a:cxn>
              <a:cxn ang="cd4">
                <a:pos x="hc" y="b"/>
              </a:cxn>
              <a:cxn ang="0">
                <a:pos x="r" y="vc"/>
              </a:cxn>
            </a:cxnLst>
            <a:rect l="l" t="t" r="r" b="b"/>
            <a:pathLst>
              <a:path w="3022" h="2233">
                <a:moveTo>
                  <a:pt x="3022" y="2233"/>
                </a:moveTo>
                <a:lnTo>
                  <a:pt x="1245" y="2233"/>
                </a:lnTo>
                <a:lnTo>
                  <a:pt x="0" y="0"/>
                </a:lnTo>
                <a:lnTo>
                  <a:pt x="3022" y="0"/>
                </a:lnTo>
                <a:lnTo>
                  <a:pt x="3022" y="2233"/>
                </a:lnTo>
                <a:close/>
              </a:path>
            </a:pathLst>
          </a:cu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46" name="组合 45"/>
          <p:cNvGrpSpPr/>
          <p:nvPr/>
        </p:nvGrpSpPr>
        <p:grpSpPr>
          <a:xfrm>
            <a:off x="7202805" y="443230"/>
            <a:ext cx="1995805" cy="6550025"/>
            <a:chOff x="11343" y="738"/>
            <a:chExt cx="3143" cy="10315"/>
          </a:xfrm>
        </p:grpSpPr>
        <p:sp>
          <p:nvSpPr>
            <p:cNvPr id="10" name="流程图: 摘录 9"/>
            <p:cNvSpPr/>
            <p:nvPr/>
          </p:nvSpPr>
          <p:spPr>
            <a:xfrm>
              <a:off x="12962" y="945"/>
              <a:ext cx="1524" cy="1415"/>
            </a:xfrm>
            <a:prstGeom prst="flowChartExtract">
              <a:avLst/>
            </a:prstGeom>
            <a:solidFill>
              <a:srgbClr val="5D2E5F"/>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直接连接符 44"/>
            <p:cNvCxnSpPr/>
            <p:nvPr/>
          </p:nvCxnSpPr>
          <p:spPr>
            <a:xfrm flipV="1">
              <a:off x="11343" y="2253"/>
              <a:ext cx="1509" cy="6555"/>
            </a:xfrm>
            <a:prstGeom prst="line">
              <a:avLst/>
            </a:prstGeom>
            <a:ln w="57150">
              <a:solidFill>
                <a:schemeClr val="bg1"/>
              </a:solidFill>
            </a:ln>
          </p:spPr>
          <p:style>
            <a:lnRef idx="2">
              <a:schemeClr val="accent1"/>
            </a:lnRef>
            <a:fillRef idx="0">
              <a:srgbClr val="FFFFFF"/>
            </a:fillRef>
            <a:effectRef idx="0">
              <a:srgbClr val="FFFFFF"/>
            </a:effectRef>
            <a:fontRef idx="minor">
              <a:schemeClr val="tx1"/>
            </a:fontRef>
          </p:style>
        </p:cxnSp>
        <p:sp>
          <p:nvSpPr>
            <p:cNvPr id="4" name="任意多边形 3"/>
            <p:cNvSpPr/>
            <p:nvPr/>
          </p:nvSpPr>
          <p:spPr>
            <a:xfrm rot="720000">
              <a:off x="11954" y="738"/>
              <a:ext cx="709" cy="10315"/>
            </a:xfrm>
            <a:custGeom>
              <a:avLst/>
              <a:gdLst>
                <a:gd name="adj" fmla="val 25000"/>
                <a:gd name="maxAdj" fmla="*/ 100000 w ss"/>
                <a:gd name="a" fmla="pin 0 adj maxAdj"/>
                <a:gd name="x1" fmla="*/ ss a 200000"/>
                <a:gd name="x2" fmla="*/ ss a 100000"/>
                <a:gd name="x6" fmla="+- r 0 x1"/>
                <a:gd name="x5" fmla="+- r 0 x2"/>
                <a:gd name="x3" fmla="*/ x5 1 2"/>
                <a:gd name="x4" fmla="+- r 0 x3"/>
                <a:gd name="il" fmla="*/ wd2 a maxAdj"/>
                <a:gd name="q1" fmla="*/ 5 a maxAdj"/>
                <a:gd name="q2" fmla="+/ 1 q1 12"/>
                <a:gd name="il-1" fmla="*/ q2 w 1"/>
                <a:gd name="it" fmla="*/ q2 h 1"/>
                <a:gd name="ir" fmla="+- r 0 il-1"/>
                <a:gd name="ib" fmla="+- b 0 it"/>
                <a:gd name="q3" fmla="*/ h hc x2"/>
                <a:gd name="y1" fmla="pin 0 q3 h"/>
                <a:gd name="y2" fmla="+- b 0 y1"/>
              </a:gdLst>
              <a:ahLst/>
              <a:cxnLst>
                <a:cxn ang="3">
                  <a:pos x="hc" y="y2"/>
                </a:cxn>
                <a:cxn ang="3">
                  <a:pos x="x4" y="t"/>
                </a:cxn>
                <a:cxn ang="0">
                  <a:pos x="x6" y="vc"/>
                </a:cxn>
                <a:cxn ang="cd4">
                  <a:pos x="x3" y="b"/>
                </a:cxn>
                <a:cxn ang="cd4">
                  <a:pos x="hc" y="y1"/>
                </a:cxn>
                <a:cxn ang="cd2">
                  <a:pos x="x1" y="vc"/>
                </a:cxn>
              </a:cxnLst>
              <a:rect l="l" t="t" r="r" b="b"/>
              <a:pathLst>
                <a:path w="709" h="10405">
                  <a:moveTo>
                    <a:pt x="0" y="10405"/>
                  </a:moveTo>
                  <a:lnTo>
                    <a:pt x="176" y="0"/>
                  </a:lnTo>
                  <a:lnTo>
                    <a:pt x="709" y="0"/>
                  </a:lnTo>
                  <a:lnTo>
                    <a:pt x="535" y="10291"/>
                  </a:lnTo>
                  <a:lnTo>
                    <a:pt x="0" y="10405"/>
                  </a:lnTo>
                  <a:close/>
                </a:path>
              </a:pathLst>
            </a:custGeom>
            <a:solidFill>
              <a:srgbClr val="B873BB"/>
            </a:solidFill>
            <a:ln w="28575">
              <a:noFill/>
            </a:ln>
          </p:spPr>
          <p:style>
            <a:lnRef idx="2">
              <a:schemeClr val="accent1">
                <a:lumMod val="75000"/>
              </a:schemeClr>
            </a:lnRef>
            <a:fillRef idx="1">
              <a:schemeClr val="accent1"/>
            </a:fillRef>
            <a:effectRef idx="0">
              <a:srgbClr val="FFFFFF"/>
            </a:effectRef>
            <a:fontRef idx="minor">
              <a:schemeClr val="lt1"/>
            </a:fontRef>
          </p:style>
          <p:txBody>
            <a:bodyPr wrap="square" rtlCol="0" anchor="ctr">
              <a:noAutofit/>
            </a:bodyPr>
            <a:p>
              <a:pPr algn="ctr"/>
              <a:endParaRPr lang="zh-CN" altLang="en-US"/>
            </a:p>
          </p:txBody>
        </p:sp>
      </p:grpSp>
      <p:pic>
        <p:nvPicPr>
          <p:cNvPr id="39" name="图片 38"/>
          <p:cNvPicPr>
            <a:picLocks noChangeAspect="1"/>
          </p:cNvPicPr>
          <p:nvPr/>
        </p:nvPicPr>
        <p:blipFill>
          <a:blip r:embed="rId1"/>
          <a:srcRect l="8246"/>
          <a:stretch>
            <a:fillRect/>
          </a:stretch>
        </p:blipFill>
        <p:spPr>
          <a:xfrm>
            <a:off x="7598484" y="1423035"/>
            <a:ext cx="4593516" cy="4016375"/>
          </a:xfrm>
          <a:custGeom>
            <a:avLst/>
            <a:gdLst/>
            <a:ahLst/>
            <a:cxnLst>
              <a:cxn ang="3">
                <a:pos x="hc" y="t"/>
              </a:cxn>
              <a:cxn ang="cd2">
                <a:pos x="l" y="vc"/>
              </a:cxn>
              <a:cxn ang="cd4">
                <a:pos x="hc" y="b"/>
              </a:cxn>
              <a:cxn ang="0">
                <a:pos x="r" y="vc"/>
              </a:cxn>
            </a:cxnLst>
            <a:rect l="l" t="t" r="r" b="b"/>
            <a:pathLst>
              <a:path w="7234" h="6325">
                <a:moveTo>
                  <a:pt x="1457" y="0"/>
                </a:moveTo>
                <a:lnTo>
                  <a:pt x="7234" y="0"/>
                </a:lnTo>
                <a:lnTo>
                  <a:pt x="7234" y="6325"/>
                </a:lnTo>
                <a:lnTo>
                  <a:pt x="0" y="6325"/>
                </a:lnTo>
                <a:lnTo>
                  <a:pt x="1457" y="0"/>
                </a:lnTo>
                <a:close/>
              </a:path>
            </a:pathLst>
          </a:custGeom>
        </p:spPr>
      </p:pic>
      <p:sp>
        <p:nvSpPr>
          <p:cNvPr id="49" name="文本框 48"/>
          <p:cNvSpPr txBox="1"/>
          <p:nvPr/>
        </p:nvSpPr>
        <p:spPr>
          <a:xfrm>
            <a:off x="163830" y="2165350"/>
            <a:ext cx="7564120" cy="922020"/>
          </a:xfrm>
          <a:prstGeom prst="rect">
            <a:avLst/>
          </a:prstGeom>
          <a:noFill/>
        </p:spPr>
        <p:txBody>
          <a:bodyPr wrap="square" rtlCol="0">
            <a:spAutoFit/>
          </a:bodyPr>
          <a:p>
            <a:pPr algn="dist"/>
            <a:r>
              <a:rPr lang="zh-CN" altLang="en-US" sz="5400" b="1">
                <a:solidFill>
                  <a:schemeClr val="bg1"/>
                </a:solidFill>
              </a:rPr>
              <a:t>职教高考新实践基础篇·</a:t>
            </a:r>
            <a:endParaRPr lang="zh-CN" altLang="en-US" sz="5400" b="1">
              <a:solidFill>
                <a:schemeClr val="bg1"/>
              </a:solidFill>
            </a:endParaRPr>
          </a:p>
        </p:txBody>
      </p:sp>
      <p:sp>
        <p:nvSpPr>
          <p:cNvPr id="50" name="文本框 49"/>
          <p:cNvSpPr txBox="1"/>
          <p:nvPr/>
        </p:nvSpPr>
        <p:spPr>
          <a:xfrm>
            <a:off x="5067300" y="3429000"/>
            <a:ext cx="2677795" cy="1410970"/>
          </a:xfrm>
          <a:prstGeom prst="rect">
            <a:avLst/>
          </a:prstGeom>
          <a:noFill/>
        </p:spPr>
        <p:txBody>
          <a:bodyPr wrap="square" rtlCol="0">
            <a:noAutofit/>
          </a:bodyPr>
          <a:p>
            <a:r>
              <a:rPr lang="zh-CN" altLang="en-US" sz="8000" b="1">
                <a:solidFill>
                  <a:schemeClr val="tx1"/>
                </a:solidFill>
              </a:rPr>
              <a:t>英语</a:t>
            </a:r>
            <a:endParaRPr lang="zh-CN" altLang="en-US" sz="8000" b="1">
              <a:solidFill>
                <a:schemeClr val="tx1"/>
              </a:solidFill>
            </a:endParaRPr>
          </a:p>
        </p:txBody>
      </p:sp>
      <p:sp>
        <p:nvSpPr>
          <p:cNvPr id="51" name="文本框 50"/>
          <p:cNvSpPr txBox="1"/>
          <p:nvPr/>
        </p:nvSpPr>
        <p:spPr>
          <a:xfrm>
            <a:off x="1732280" y="5249545"/>
            <a:ext cx="4125595" cy="706755"/>
          </a:xfrm>
          <a:prstGeom prst="rect">
            <a:avLst/>
          </a:prstGeom>
          <a:solidFill>
            <a:schemeClr val="bg1"/>
          </a:solidFill>
        </p:spPr>
        <p:txBody>
          <a:bodyPr wrap="square" rtlCol="0">
            <a:spAutoFit/>
          </a:bodyPr>
          <a:p>
            <a:r>
              <a:rPr lang="zh-CN" altLang="en-US" sz="2000">
                <a:solidFill>
                  <a:schemeClr val="tx1"/>
                </a:solidFill>
              </a:rPr>
              <a:t>总主编 </a:t>
            </a:r>
            <a:r>
              <a:rPr lang="en-US" altLang="zh-CN" sz="2000">
                <a:solidFill>
                  <a:schemeClr val="tx1"/>
                </a:solidFill>
              </a:rPr>
              <a:t>    </a:t>
            </a:r>
            <a:r>
              <a:rPr lang="zh-CN" altLang="en-US" sz="2000">
                <a:solidFill>
                  <a:schemeClr val="tx1"/>
                </a:solidFill>
              </a:rPr>
              <a:t>宋玉馨 </a:t>
            </a:r>
            <a:r>
              <a:rPr lang="en-US" altLang="zh-CN" sz="2000">
                <a:solidFill>
                  <a:schemeClr val="tx1"/>
                </a:solidFill>
              </a:rPr>
              <a:t>  </a:t>
            </a:r>
            <a:r>
              <a:rPr lang="zh-CN" altLang="en-US" sz="2000">
                <a:solidFill>
                  <a:schemeClr val="tx1"/>
                </a:solidFill>
              </a:rPr>
              <a:t>何亚芸</a:t>
            </a:r>
            <a:endParaRPr lang="zh-CN" altLang="en-US" sz="2000">
              <a:solidFill>
                <a:schemeClr val="tx1"/>
              </a:solidFill>
            </a:endParaRPr>
          </a:p>
          <a:p>
            <a:r>
              <a:rPr lang="zh-CN" altLang="en-US" sz="2000">
                <a:solidFill>
                  <a:schemeClr val="tx1"/>
                </a:solidFill>
              </a:rPr>
              <a:t>主　编　全 玲 </a:t>
            </a:r>
            <a:r>
              <a:rPr lang="en-US" altLang="zh-CN" sz="2000">
                <a:solidFill>
                  <a:schemeClr val="tx1"/>
                </a:solidFill>
              </a:rPr>
              <a:t>      </a:t>
            </a:r>
            <a:r>
              <a:rPr lang="zh-CN" altLang="en-US" sz="2000">
                <a:solidFill>
                  <a:schemeClr val="tx1"/>
                </a:solidFill>
              </a:rPr>
              <a:t>高素伟 </a:t>
            </a:r>
            <a:r>
              <a:rPr lang="en-US" altLang="zh-CN" sz="2000">
                <a:solidFill>
                  <a:schemeClr val="tx1"/>
                </a:solidFill>
              </a:rPr>
              <a:t>   </a:t>
            </a:r>
            <a:r>
              <a:rPr lang="zh-CN" altLang="en-US" sz="2000">
                <a:solidFill>
                  <a:schemeClr val="tx1"/>
                </a:solidFill>
              </a:rPr>
              <a:t>何丽宗</a:t>
            </a:r>
            <a:endParaRPr lang="zh-CN" altLang="en-US" sz="20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9"/>
                                        </p:tgtEl>
                                        <p:attrNameLst>
                                          <p:attrName>ppt_y</p:attrName>
                                        </p:attrNameLst>
                                      </p:cBhvr>
                                      <p:tavLst>
                                        <p:tav tm="0">
                                          <p:val>
                                            <p:strVal val="#ppt_y"/>
                                          </p:val>
                                        </p:tav>
                                        <p:tav tm="100000">
                                          <p:val>
                                            <p:strVal val="#ppt_y"/>
                                          </p:val>
                                        </p:tav>
                                      </p:tavLst>
                                    </p:anim>
                                    <p:anim calcmode="lin" valueType="num">
                                      <p:cBhvr>
                                        <p:cTn id="9" dur="500" fill="hold"/>
                                        <p:tgtEl>
                                          <p:spTgt spid="4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9"/>
                                        </p:tgtEl>
                                      </p:cBhvr>
                                    </p:animEffect>
                                  </p:childTnLst>
                                </p:cTn>
                              </p:par>
                            </p:childTnLst>
                          </p:cTn>
                        </p:par>
                        <p:par>
                          <p:cTn id="12" fill="hold">
                            <p:stCondLst>
                              <p:cond delay="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50"/>
                                        </p:tgtEl>
                                        <p:attrNameLst>
                                          <p:attrName>style.visibility</p:attrName>
                                        </p:attrNameLst>
                                      </p:cBhvr>
                                      <p:to>
                                        <p:strVal val="visible"/>
                                      </p:to>
                                    </p:set>
                                    <p:anim calcmode="lin" valueType="num">
                                      <p:cBhvr>
                                        <p:cTn id="15" dur="500" fill="hold"/>
                                        <p:tgtEl>
                                          <p:spTgt spid="50"/>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0"/>
                                        </p:tgtEl>
                                        <p:attrNameLst>
                                          <p:attrName>ppt_y</p:attrName>
                                        </p:attrNameLst>
                                      </p:cBhvr>
                                      <p:tavLst>
                                        <p:tav tm="0">
                                          <p:val>
                                            <p:strVal val="#ppt_y"/>
                                          </p:val>
                                        </p:tav>
                                        <p:tav tm="100000">
                                          <p:val>
                                            <p:strVal val="#ppt_y"/>
                                          </p:val>
                                        </p:tav>
                                      </p:tavLst>
                                    </p:anim>
                                    <p:anim calcmode="lin" valueType="num">
                                      <p:cBhvr>
                                        <p:cTn id="17" dur="500" fill="hold"/>
                                        <p:tgtEl>
                                          <p:spTgt spid="50"/>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0"/>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0"/>
                                        </p:tgtEl>
                                      </p:cBhvr>
                                    </p:animEffect>
                                  </p:childTnLst>
                                </p:cTn>
                              </p:par>
                            </p:childTnLst>
                          </p:cTn>
                        </p:par>
                        <p:par>
                          <p:cTn id="20" fill="hold">
                            <p:stCondLst>
                              <p:cond delay="550"/>
                            </p:stCondLst>
                            <p:childTnLst>
                              <p:par>
                                <p:cTn id="21" presetID="3" presetClass="entr" presetSubtype="1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blinds(horizontal)">
                                      <p:cBhvr>
                                        <p:cTn id="2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03275" y="106045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道别：</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636270" y="1645920"/>
            <a:ext cx="8401685" cy="2968625"/>
          </a:xfrm>
          <a:prstGeom prst="rect">
            <a:avLst/>
          </a:prstGeom>
          <a:noFill/>
          <a:ln>
            <a:solidFill>
              <a:schemeClr val="tx1"/>
            </a:solidFill>
          </a:ln>
        </p:spPr>
        <p:txBody>
          <a:bodyPr wrap="square" rtlCol="0">
            <a:spAutoFit/>
          </a:bodyPr>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1. Goodbye! 再见！/ Bye! 拜拜！/ Farewell! 再会！</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2. See you later! / See you soon! 待会儿见！</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3. Take care! 保重！</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4. Have a nice day! 祝你有愉快的一天！</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5. Wishing you all the best. 祝你一切顺利。</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6. I look forward to our next meeting. 期待下次见面。</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 —Let’s go to a movie after school, OK?</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Why not?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No way.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Not at all.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Never mind.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解析：“Let’s go to a movie after school, OK?”意为“我们放学后去看电影，好吗？”。对邀请做出回应，选项A“Why not?（好的，有何不可？）”符合题意，故选A。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125345" y="14960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6. —Would you like to come with us, Mr. White?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Oh, no. I won’t.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That’s too much trouble.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I’d rather stay at home.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I’m sorry, I have other plans.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解析：“Would you like to come with us, Mr. White?”意为“怀特先生，你愿意和我们一起去吗？”，是表示邀请的句子，对邀请表示拒绝时应用礼貌委婉的表达。选项D“I’m sorry, I have other plans.（抱歉，我有其他计划。）”符合题意，故选D。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74900" y="15532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7. —My family will go to Thailand next week.</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No problem.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It’s my pleasure.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How wonderful!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It’s a good thing.</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解析：“My family will go to Thailand next week”意为“下周我们一家要去泰国”。回答应表示赞赏或祝愿，选项C“How wonderful!（多好呀！）”符合题意，故选C。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193925" y="1448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8. —The cake is so delicious. Can I have another piece?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You can.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Yes, it’s very good.</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Just do it by yourself.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It’s up to you.</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解析：“The cake is so delicious. Can I have another piece?”意为“蛋糕真好吃，我还可以吃一块吗？”。根据题意应同意对方的请求。选项C“Just do it by yourself.（请自便。）”符合题意，故选C。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74900" y="14579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9. — I have just passed my exam.</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Cheer up!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Well done.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That’s all right!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What a pity!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解析：“I have just passed my exam”意为“我刚通过了考试”。回答应表示赞扬，选项B“Well done.（做得不错。）”符合题意，故选B。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451100" y="15436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10. —Could I ask you one more question?</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Sure, go ahead.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Sure, why not?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Yes, help yourself.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Yes, don’t worry.</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解析：“Could I ask you one more question?”意为“我能再问您一个问题吗？”，对请求做出的回应通常有同意和拒绝两种，选项A“Sure, go ahead.（当然可以，请问吧。）”符合题意，故选A。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403475" y="15151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11. —May I serve your dishes, sir?</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Hurry up.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Yes, please.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It depends.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That’s great.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解析：“May I serve your dishes, sir?”意为“先生，可以上菜了吗？”，由此可知是发生在就餐场景的对话，选项B“Yes, please.（可以。）”符合题意，故选B。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46325" y="15151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12. —Do remember to take medicine for three days, and you will be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better soon.</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 don’t understand.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Forget it.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I’m not sure about that.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 got it.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解析：“Do remember to take medicine for three days, and you will be better soon”意为“一定要记得吃三天药，你很快就会好起来的”。此处应对要求做出肯定的回应，选项D“I got it.（我知道了。）”符合题意，故选D。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525395" y="203390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13. —Hello, is that Mr. Lee?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Who are you?</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Sorry, I’m not.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Sorry, I don’t know you.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Please hold on for a second.</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解析：“Hello, is that Mr. Lee?”为电话用语，意为“您好，您是李先生吗？”。接电话的人应对此做出回应，选项D“Please hold on for a second.（请稍等片刻。）”符合题意，故选D。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479675" y="14674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14. —Do you want me to get you a seat?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I’m sorry to hear that. </a:t>
            </a: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B. No, I can do it by myself.</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No, I don’t need. </a:t>
            </a: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D. Thanks, it’s so nice of you.</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解析：“Do you want me to get you a seat?”意为“需要给您留座吗？”，对他人提供的帮助应做出礼貌的感谢，选项D“Thanks, it’s so nice of you.（谢谢，你真好。）”符合题意，故选D。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441575" y="15627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503680" y="908050"/>
            <a:ext cx="8663305"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引荐与介绍（Introducing Oneself and Others）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custDataLst>
              <p:tags r:id="rId2"/>
            </p:custDataLst>
          </p:nvPr>
        </p:nvSpPr>
        <p:spPr>
          <a:xfrm>
            <a:off x="636270" y="2067560"/>
            <a:ext cx="10265410" cy="2489200"/>
          </a:xfrm>
          <a:prstGeom prst="rect">
            <a:avLst/>
          </a:prstGeom>
          <a:noFill/>
          <a:ln>
            <a:solidFill>
              <a:schemeClr val="tx1"/>
            </a:solidFill>
          </a:ln>
        </p:spPr>
        <p:txBody>
          <a:bodyPr wrap="square" rtlCol="0">
            <a:spAutoFit/>
          </a:bodyPr>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1. This is Mr. / Mrs. / Ms. ... 这是……先生 / 女士</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2. May I introduce... to...? / Let me introduce... to.... 让我介绍……给……</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3. I’d like you to meet... 我想让你认识一下……</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4. Allow me to introduce... 请允许我介绍一下……</a:t>
            </a:r>
            <a:endParaRPr sz="240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sz="2400">
                <a:latin typeface="Times New Roman" panose="02020603050405020304" pitchFamily="18" charset="0"/>
                <a:ea typeface="宋体" panose="02010600030101010101" pitchFamily="2" charset="-122"/>
                <a:cs typeface="Times New Roman" panose="02020603050405020304" pitchFamily="18" charset="0"/>
              </a:rPr>
              <a:t>5. I want you to meet... 我想让你认识一下……</a:t>
            </a:r>
            <a:endParaRPr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319214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15. —Good morning. What can I do for you?</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—Hi,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 just want to buy a toy for my son.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B. How nice to see you again.</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I’m fine, don’t worry.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D. I’m glad to see you here.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解析：“Good morning. What can I do for you?”意为“早上好，有什么可以帮您？”。可看出这是服务场景的对话，选项A“I just want to buy a toy for my son.（我只是想给我儿子买个玩具。）”符合题意，故选A。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908300" y="15246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53060" y="1805940"/>
            <a:ext cx="7160260" cy="4831080"/>
          </a:xfrm>
          <a:prstGeom prst="rect">
            <a:avLst/>
          </a:prstGeom>
          <a:noFill/>
        </p:spPr>
        <p:txBody>
          <a:bodyPr wrap="square" rtlCol="0">
            <a:spAutoFit/>
          </a:bodyPr>
          <a:p>
            <a:pPr marL="360045"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Hi, Bob！Long time no see!</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Yes, </a:t>
            </a:r>
            <a:r>
              <a:rPr sz="2800" u="sng">
                <a:latin typeface="Times New Roman" panose="02020603050405020304" pitchFamily="18" charset="0"/>
                <a:cs typeface="Times New Roman" panose="02020603050405020304" pitchFamily="18" charset="0"/>
              </a:rPr>
              <a:t>1</a:t>
            </a:r>
            <a:r>
              <a:rPr lang="en-US" sz="2800" u="sng">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How is everything going with you?</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2</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I had a bad cold and stayed at home for a week.</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Sorry to hear that. Are you better now?</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A hundred percent well.</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A: </a:t>
            </a:r>
            <a:r>
              <a:rPr sz="2800" u="sng">
                <a:latin typeface="Times New Roman" panose="02020603050405020304" pitchFamily="18" charset="0"/>
                <a:cs typeface="Times New Roman" panose="02020603050405020304" pitchFamily="18" charset="0"/>
              </a:rPr>
              <a:t>3</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Would you like to join in?</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4</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I need some fresh air.</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Great. Let’s get together on Sunday morning.</a:t>
            </a:r>
            <a:endParaRPr sz="2800">
              <a:latin typeface="Times New Roman" panose="02020603050405020304" pitchFamily="18" charset="0"/>
              <a:cs typeface="Times New Roman" panose="02020603050405020304" pitchFamily="18" charset="0"/>
            </a:endParaRPr>
          </a:p>
          <a:p>
            <a:pPr marL="360045"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5</a:t>
            </a:r>
            <a:r>
              <a:rPr lang="en-US" sz="2800" u="sng">
                <a:latin typeface="Times New Roman" panose="02020603050405020304" pitchFamily="18" charset="0"/>
                <a:cs typeface="Times New Roman" panose="02020603050405020304" pitchFamily="18" charset="0"/>
              </a:rPr>
              <a:t>_______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1972945" y="223520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903845" y="3079115"/>
            <a:ext cx="3850005" cy="3046095"/>
          </a:xfrm>
          <a:prstGeom prst="rect">
            <a:avLst/>
          </a:prstGeom>
          <a:solidFill>
            <a:srgbClr val="F1E5F2"/>
          </a:solidFill>
        </p:spPr>
        <p:txBody>
          <a:bodyPr wrap="square" rtlCol="0">
            <a:spAutoFit/>
          </a:bodyPr>
          <a:p>
            <a:pPr marL="360045" indent="-457200" fontAlgn="auto"/>
            <a:r>
              <a:rPr lang="zh-CN" altLang="en-US" sz="2400"/>
              <a:t>A. I want to go hiking this weekend.</a:t>
            </a:r>
            <a:endParaRPr lang="zh-CN" altLang="en-US" sz="2400"/>
          </a:p>
          <a:p>
            <a:pPr marL="360045" indent="-457200" fontAlgn="auto"/>
            <a:r>
              <a:rPr lang="zh-CN" altLang="en-US" sz="2400"/>
              <a:t>B. What’s the matter?</a:t>
            </a:r>
            <a:endParaRPr lang="zh-CN" altLang="en-US" sz="2400"/>
          </a:p>
          <a:p>
            <a:pPr marL="360045" indent="-457200" fontAlgn="auto"/>
            <a:r>
              <a:rPr lang="zh-CN" altLang="en-US" sz="2400"/>
              <a:t>C. Thanks for your concern.</a:t>
            </a:r>
            <a:endParaRPr lang="zh-CN" altLang="en-US" sz="2400"/>
          </a:p>
          <a:p>
            <a:pPr marL="360045" indent="-457200" fontAlgn="auto"/>
            <a:r>
              <a:rPr lang="zh-CN" altLang="en-US" sz="2400"/>
              <a:t>D. It’s been a while.</a:t>
            </a:r>
            <a:endParaRPr lang="zh-CN" altLang="en-US" sz="2400"/>
          </a:p>
          <a:p>
            <a:pPr marL="360045" indent="-457200" fontAlgn="auto"/>
            <a:r>
              <a:rPr lang="zh-CN" altLang="en-US" sz="2400"/>
              <a:t>E. Why not?</a:t>
            </a:r>
            <a:endParaRPr lang="zh-CN" altLang="en-US" sz="2400"/>
          </a:p>
          <a:p>
            <a:pPr marL="360045" indent="-457200" fontAlgn="auto"/>
            <a:r>
              <a:rPr lang="zh-CN" altLang="en-US" sz="2400"/>
              <a:t>F. See you then.</a:t>
            </a:r>
            <a:endParaRPr lang="zh-CN" altLang="en-US" sz="2400"/>
          </a:p>
          <a:p>
            <a:pPr marL="360045" indent="-457200" fontAlgn="auto"/>
            <a:r>
              <a:rPr lang="zh-CN" altLang="en-US" sz="2400"/>
              <a:t>G. That’s fine.</a:t>
            </a:r>
            <a:endParaRPr lang="zh-CN" altLang="en-US" sz="2400"/>
          </a:p>
        </p:txBody>
      </p:sp>
      <p:sp>
        <p:nvSpPr>
          <p:cNvPr id="8" name="文本框 7"/>
          <p:cNvSpPr txBox="1"/>
          <p:nvPr>
            <p:custDataLst>
              <p:tags r:id="rId3"/>
            </p:custDataLst>
          </p:nvPr>
        </p:nvSpPr>
        <p:spPr>
          <a:xfrm>
            <a:off x="1137920" y="30791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tooltip="" action="ppaction://hlinksldjump"/>
          </p:cNvPr>
          <p:cNvSpPr/>
          <p:nvPr/>
        </p:nvSpPr>
        <p:spPr>
          <a:xfrm>
            <a:off x="3085465" y="226187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tooltip="" action="ppaction://hlinksldjump"/>
          </p:cNvPr>
          <p:cNvSpPr/>
          <p:nvPr/>
        </p:nvSpPr>
        <p:spPr>
          <a:xfrm>
            <a:off x="2258695" y="353949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276860" y="574675"/>
            <a:ext cx="11114405" cy="60769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（二）根据对话内容，从对话后的 A–G 七个选项中选出五个最佳选项。</a:t>
            </a:r>
            <a:endParaRPr lang="zh-CN" altLang="en-US" sz="2800" b="1">
              <a:latin typeface="Times New Roman" panose="02020603050405020304" pitchFamily="18" charset="0"/>
              <a:cs typeface="Times New Roman" panose="02020603050405020304" pitchFamily="18" charset="0"/>
            </a:endParaRPr>
          </a:p>
        </p:txBody>
      </p:sp>
      <p:sp>
        <p:nvSpPr>
          <p:cNvPr id="6" name="文本框 5"/>
          <p:cNvSpPr txBox="1"/>
          <p:nvPr>
            <p:custDataLst>
              <p:tags r:id="rId7"/>
            </p:custDataLst>
          </p:nvPr>
        </p:nvSpPr>
        <p:spPr>
          <a:xfrm>
            <a:off x="4505325" y="1182370"/>
            <a:ext cx="2657475" cy="521970"/>
          </a:xfrm>
          <a:prstGeom prst="rect">
            <a:avLst/>
          </a:prstGeom>
          <a:noFill/>
        </p:spPr>
        <p:txBody>
          <a:bodyPr wrap="square" rtlCol="0">
            <a:spAutoFit/>
          </a:bodyPr>
          <a:p>
            <a:r>
              <a:rPr lang="zh-CN" altLang="en-US" sz="2800" b="1">
                <a:solidFill>
                  <a:srgbClr val="00B0F0"/>
                </a:solidFill>
              </a:rPr>
              <a:t>（1）</a:t>
            </a:r>
            <a:endParaRPr lang="zh-CN" altLang="en-US" sz="2800" b="1">
              <a:solidFill>
                <a:srgbClr val="00B0F0"/>
              </a:solidFill>
            </a:endParaRPr>
          </a:p>
        </p:txBody>
      </p:sp>
      <p:sp>
        <p:nvSpPr>
          <p:cNvPr id="9" name="文本框 8"/>
          <p:cNvSpPr txBox="1"/>
          <p:nvPr>
            <p:custDataLst>
              <p:tags r:id="rId8"/>
            </p:custDataLst>
          </p:nvPr>
        </p:nvSpPr>
        <p:spPr>
          <a:xfrm>
            <a:off x="1417320" y="48348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2" name="圆角矩形 11">
            <a:hlinkClick r:id="rId9" tooltip="" action="ppaction://hlinksldjump"/>
          </p:cNvPr>
          <p:cNvSpPr/>
          <p:nvPr>
            <p:custDataLst>
              <p:tags r:id="rId10"/>
            </p:custDataLst>
          </p:nvPr>
        </p:nvSpPr>
        <p:spPr>
          <a:xfrm>
            <a:off x="5957570" y="486156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3" name="文本框 12"/>
          <p:cNvSpPr txBox="1"/>
          <p:nvPr>
            <p:custDataLst>
              <p:tags r:id="rId11"/>
            </p:custDataLst>
          </p:nvPr>
        </p:nvSpPr>
        <p:spPr>
          <a:xfrm>
            <a:off x="1245870" y="52952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4" name="圆角矩形 13">
            <a:hlinkClick r:id="rId12" tooltip="" action="ppaction://hlinksldjump"/>
          </p:cNvPr>
          <p:cNvSpPr/>
          <p:nvPr>
            <p:custDataLst>
              <p:tags r:id="rId13"/>
            </p:custDataLst>
          </p:nvPr>
        </p:nvSpPr>
        <p:spPr>
          <a:xfrm>
            <a:off x="5957570" y="536194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5" name="文本框 14"/>
          <p:cNvSpPr txBox="1"/>
          <p:nvPr>
            <p:custDataLst>
              <p:tags r:id="rId14"/>
            </p:custDataLst>
          </p:nvPr>
        </p:nvSpPr>
        <p:spPr>
          <a:xfrm>
            <a:off x="1245870" y="60782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6" name="圆角矩形 15">
            <a:hlinkClick r:id="rId15" tooltip="" action="ppaction://hlinksldjump"/>
          </p:cNvPr>
          <p:cNvSpPr/>
          <p:nvPr>
            <p:custDataLst>
              <p:tags r:id="rId16"/>
            </p:custDataLst>
          </p:nvPr>
        </p:nvSpPr>
        <p:spPr>
          <a:xfrm>
            <a:off x="2505075" y="620331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linds(horizontal)">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horizontal)">
                                      <p:cBhvr>
                                        <p:cTn id="31" dur="500"/>
                                        <p:tgtEl>
                                          <p:spTgt spid="13"/>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blinds(horizontal)">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linds(horizontal)">
                                      <p:cBhvr>
                                        <p:cTn id="39" dur="500"/>
                                        <p:tgtEl>
                                          <p:spTgt spid="15"/>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linds(horizontal)">
                                      <p:cBhvr>
                                        <p:cTn id="4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9" grpId="0"/>
      <p:bldP spid="12" grpId="0" bldLvl="0" animBg="1"/>
      <p:bldP spid="13" grpId="0"/>
      <p:bldP spid="14" grpId="0" bldLvl="0" animBg="1"/>
      <p:bldP spid="15" grpId="0"/>
      <p:bldP spid="16" grpId="0" bldLvl="0" animBg="1"/>
    </p:bldLst>
  </p:timing>
</p:sld>
</file>

<file path=ppt/slides/slide1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根据前一句打招呼“Hi, Bob! Long time no see!（你好，鲍勃，好久不见!）”可知此处应对打招呼做出回应，选项D“It’s been a while.（好久不见。）”符合题意，故选D。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421765"/>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根据前一句“How is everything going with you?（最近怎么样？）”和后一句“I had a bad cold and stayed at home for a week.（我得了重感冒，在家待了一周。）”可知对方是在表示关心，选项C“Thanks for your concern.（谢谢你的关心。）”礼貌地表达了感谢，符合题意，故选C。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根据后一句提出的邀请“Would you like to join in?（你想加入吗？）”，可推断前面提到的应该是要参加的活动，选项A“I want to go hiking this weekend.（这个周末我要去徒步。）”符合题意，故选A。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根据前一句“Would you like to join in?（你想加入吗？）”，此处应对邀请做出回应，从后一句“I need some fresh air.（我需要呼吸新鲜空气。）”可推断此处是答应对方的邀请，选项E“Why not?（有何不可？）”符合题意，故选E 。</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64485" y="1423035"/>
            <a:ext cx="825563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根据前一句“Let’s get together on Sunday morning.（周日早上我们一起去吧。）”可知此处应对前文的约定做出回应，选项F“See you then.（到时候见。）”符合题意，故选F。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tooltip=""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15645" y="1186815"/>
            <a:ext cx="10675620" cy="2676525"/>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Hello! Madam, </a:t>
            </a:r>
            <a:r>
              <a:rPr sz="2800" u="sng">
                <a:latin typeface="Times New Roman" panose="02020603050405020304" pitchFamily="18" charset="0"/>
                <a:cs typeface="Times New Roman" panose="02020603050405020304" pitchFamily="18" charset="0"/>
              </a:rPr>
              <a:t>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My daughter is going to have her 10th birthday. </a:t>
            </a:r>
            <a:r>
              <a:rPr sz="2800" u="sng">
                <a:latin typeface="Times New Roman" panose="02020603050405020304" pitchFamily="18" charset="0"/>
                <a:cs typeface="Times New Roman" panose="02020603050405020304" pitchFamily="18" charset="0"/>
              </a:rPr>
              <a:t>2</a:t>
            </a:r>
            <a:r>
              <a:rPr lang="en-US" sz="2800" u="sng">
                <a:latin typeface="Times New Roman" panose="02020603050405020304" pitchFamily="18" charset="0"/>
                <a:cs typeface="Times New Roman" panose="02020603050405020304" pitchFamily="18" charset="0"/>
              </a:rPr>
              <a:t>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What kinds of gift are you interested in?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Well, I have no idea. </a:t>
            </a:r>
            <a:r>
              <a:rPr sz="2800" u="sng">
                <a:latin typeface="Times New Roman" panose="02020603050405020304" pitchFamily="18" charset="0"/>
                <a:cs typeface="Times New Roman" panose="02020603050405020304" pitchFamily="18" charset="0"/>
              </a:rPr>
              <a:t>3</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How about a Barbie doll?</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4</a:t>
            </a:r>
            <a:r>
              <a:rPr lang="en-US" sz="2800" u="sng">
                <a:latin typeface="Times New Roman" panose="02020603050405020304" pitchFamily="18" charset="0"/>
                <a:cs typeface="Times New Roman" panose="02020603050405020304" pitchFamily="18" charset="0"/>
              </a:rPr>
              <a:t>_______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839845" y="11868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892810" y="4241800"/>
            <a:ext cx="7237730" cy="2331085"/>
          </a:xfrm>
          <a:prstGeom prst="rect">
            <a:avLst/>
          </a:prstGeom>
          <a:solidFill>
            <a:srgbClr val="F1E5F2"/>
          </a:solidFill>
        </p:spPr>
        <p:txBody>
          <a:bodyPr wrap="square" rtlCol="0">
            <a:noAutofit/>
          </a:bodyPr>
          <a:p>
            <a:pPr>
              <a:lnSpc>
                <a:spcPct val="90000"/>
              </a:lnSpc>
            </a:pPr>
            <a:r>
              <a:rPr lang="zh-CN" altLang="en-US" sz="2400"/>
              <a:t>A. How can I help you?</a:t>
            </a:r>
            <a:endParaRPr lang="zh-CN" altLang="en-US" sz="2400"/>
          </a:p>
          <a:p>
            <a:pPr>
              <a:lnSpc>
                <a:spcPct val="90000"/>
              </a:lnSpc>
            </a:pPr>
            <a:r>
              <a:rPr lang="zh-CN" altLang="en-US" sz="2400"/>
              <a:t>B. No, she has got plenty.</a:t>
            </a:r>
            <a:endParaRPr lang="zh-CN" altLang="en-US" sz="2400"/>
          </a:p>
          <a:p>
            <a:pPr>
              <a:lnSpc>
                <a:spcPct val="90000"/>
              </a:lnSpc>
            </a:pPr>
            <a:r>
              <a:rPr lang="zh-CN" altLang="en-US" sz="2400"/>
              <a:t>C. Do you have any recommendations (推荐)?</a:t>
            </a:r>
            <a:endParaRPr lang="zh-CN" altLang="en-US" sz="2400"/>
          </a:p>
          <a:p>
            <a:pPr>
              <a:lnSpc>
                <a:spcPct val="90000"/>
              </a:lnSpc>
            </a:pPr>
            <a:r>
              <a:rPr lang="zh-CN" altLang="en-US" sz="2400"/>
              <a:t>D. I’d like to get her a gift.</a:t>
            </a:r>
            <a:endParaRPr lang="zh-CN" altLang="en-US" sz="2400"/>
          </a:p>
          <a:p>
            <a:pPr>
              <a:lnSpc>
                <a:spcPct val="90000"/>
              </a:lnSpc>
            </a:pPr>
            <a:r>
              <a:rPr lang="zh-CN" altLang="en-US" sz="2400"/>
              <a:t>E. Let me help you.</a:t>
            </a:r>
            <a:endParaRPr lang="zh-CN" altLang="en-US" sz="2400"/>
          </a:p>
          <a:p>
            <a:pPr>
              <a:lnSpc>
                <a:spcPct val="90000"/>
              </a:lnSpc>
            </a:pPr>
            <a:r>
              <a:rPr lang="zh-CN" altLang="en-US" sz="2400"/>
              <a:t>F. Thank you for your advice.</a:t>
            </a:r>
            <a:endParaRPr lang="zh-CN" altLang="en-US" sz="2400"/>
          </a:p>
          <a:p>
            <a:pPr>
              <a:lnSpc>
                <a:spcPct val="90000"/>
              </a:lnSpc>
            </a:pPr>
            <a:r>
              <a:rPr lang="zh-CN" altLang="en-US" sz="2400"/>
              <a:t>G. I will take it.</a:t>
            </a:r>
            <a:endParaRPr lang="zh-CN" altLang="en-US" sz="2400"/>
          </a:p>
        </p:txBody>
      </p:sp>
      <p:sp>
        <p:nvSpPr>
          <p:cNvPr id="8" name="文本框 7"/>
          <p:cNvSpPr txBox="1"/>
          <p:nvPr>
            <p:custDataLst>
              <p:tags r:id="rId3"/>
            </p:custDataLst>
          </p:nvPr>
        </p:nvSpPr>
        <p:spPr>
          <a:xfrm>
            <a:off x="8500745" y="16205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tooltip="" action="ppaction://hlinksldjump"/>
          </p:cNvPr>
          <p:cNvSpPr/>
          <p:nvPr/>
        </p:nvSpPr>
        <p:spPr>
          <a:xfrm>
            <a:off x="4978400" y="1213485"/>
            <a:ext cx="96202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tooltip="" action="ppaction://hlinksldjump"/>
          </p:cNvPr>
          <p:cNvSpPr/>
          <p:nvPr/>
        </p:nvSpPr>
        <p:spPr>
          <a:xfrm>
            <a:off x="9177020" y="164719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4712970" y="24872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tooltip="" action="ppaction://hlinksldjump"/>
          </p:cNvPr>
          <p:cNvSpPr/>
          <p:nvPr>
            <p:custDataLst>
              <p:tags r:id="rId8"/>
            </p:custDataLst>
          </p:nvPr>
        </p:nvSpPr>
        <p:spPr>
          <a:xfrm>
            <a:off x="5600700" y="260921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4145280" y="469900"/>
            <a:ext cx="2657475" cy="521970"/>
          </a:xfrm>
          <a:prstGeom prst="rect">
            <a:avLst/>
          </a:prstGeom>
          <a:noFill/>
        </p:spPr>
        <p:txBody>
          <a:bodyPr wrap="square" rtlCol="0">
            <a:spAutoFit/>
          </a:bodyPr>
          <a:p>
            <a:r>
              <a:rPr lang="zh-CN" altLang="en-US" sz="2800" b="1">
                <a:solidFill>
                  <a:srgbClr val="00B0F0"/>
                </a:solidFill>
              </a:rPr>
              <a:t>（</a:t>
            </a:r>
            <a:r>
              <a:rPr lang="en-US" altLang="zh-CN" sz="2800" b="1">
                <a:solidFill>
                  <a:srgbClr val="00B0F0"/>
                </a:solidFill>
              </a:rPr>
              <a:t>2</a:t>
            </a:r>
            <a:r>
              <a:rPr lang="zh-CN" altLang="en-US" sz="2800" b="1">
                <a:solidFill>
                  <a:srgbClr val="00B0F0"/>
                </a:solidFill>
              </a:rPr>
              <a:t>）</a:t>
            </a:r>
            <a:endParaRPr lang="zh-CN" altLang="en-US" sz="2800" b="1">
              <a:solidFill>
                <a:srgbClr val="00B0F0"/>
              </a:solidFill>
            </a:endParaRPr>
          </a:p>
        </p:txBody>
      </p:sp>
      <p:sp>
        <p:nvSpPr>
          <p:cNvPr id="12" name="文本框 11"/>
          <p:cNvSpPr txBox="1"/>
          <p:nvPr>
            <p:custDataLst>
              <p:tags r:id="rId10"/>
            </p:custDataLst>
          </p:nvPr>
        </p:nvSpPr>
        <p:spPr>
          <a:xfrm>
            <a:off x="1961515" y="330771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tooltip="" action="ppaction://hlinksldjump"/>
          </p:cNvPr>
          <p:cNvSpPr/>
          <p:nvPr>
            <p:custDataLst>
              <p:tags r:id="rId12"/>
            </p:custDataLst>
          </p:nvPr>
        </p:nvSpPr>
        <p:spPr>
          <a:xfrm>
            <a:off x="2849245" y="342963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12" grpId="0"/>
      <p:bldP spid="13" grpId="0" bldLvl="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25195" y="752475"/>
            <a:ext cx="8705850" cy="2676525"/>
          </a:xfrm>
          <a:prstGeom prst="rect">
            <a:avLst/>
          </a:prstGeom>
          <a:noFill/>
        </p:spPr>
        <p:txBody>
          <a:bodyPr wrap="square" rtlCol="0">
            <a:spAutoFit/>
          </a:bodyPr>
          <a:p>
            <a:pPr marL="431800"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Well, would she enjoy reading books? How about this digital book?</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She loves reading. She must be interested in that.</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The digital book is convenient to read online and it costs 39.9 dollars.</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OK. </a:t>
            </a:r>
            <a:r>
              <a:rPr sz="2800" u="sng">
                <a:latin typeface="Times New Roman" panose="02020603050405020304" pitchFamily="18" charset="0"/>
                <a:cs typeface="Times New Roman" panose="02020603050405020304" pitchFamily="18" charset="0"/>
              </a:rPr>
              <a:t>5</a:t>
            </a:r>
            <a:r>
              <a:rPr lang="en-US" sz="2800" u="sng">
                <a:latin typeface="Times New Roman" panose="02020603050405020304" pitchFamily="18" charset="0"/>
                <a:cs typeface="Times New Roman" panose="02020603050405020304" pitchFamily="18" charset="0"/>
              </a:rPr>
              <a:t>______</a:t>
            </a:r>
            <a:endParaRPr lang="en-US" sz="2800" u="sng">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1190625" y="4018915"/>
            <a:ext cx="6248400" cy="2416175"/>
          </a:xfrm>
          <a:prstGeom prst="rect">
            <a:avLst/>
          </a:prstGeom>
          <a:solidFill>
            <a:srgbClr val="F1E5F2"/>
          </a:solidFill>
        </p:spPr>
        <p:txBody>
          <a:bodyPr wrap="square" rtlCol="0">
            <a:spAutoFit/>
          </a:bodyPr>
          <a:p>
            <a:pPr>
              <a:lnSpc>
                <a:spcPct val="90000"/>
              </a:lnSpc>
            </a:pPr>
            <a:r>
              <a:rPr lang="zh-CN" altLang="en-US" sz="2400"/>
              <a:t>A. How can I help you?</a:t>
            </a:r>
            <a:endParaRPr lang="zh-CN" altLang="en-US" sz="2400"/>
          </a:p>
          <a:p>
            <a:pPr>
              <a:lnSpc>
                <a:spcPct val="90000"/>
              </a:lnSpc>
            </a:pPr>
            <a:r>
              <a:rPr lang="zh-CN" altLang="en-US" sz="2400"/>
              <a:t>B. No, she has got plenty.</a:t>
            </a:r>
            <a:endParaRPr lang="zh-CN" altLang="en-US" sz="2400"/>
          </a:p>
          <a:p>
            <a:pPr>
              <a:lnSpc>
                <a:spcPct val="90000"/>
              </a:lnSpc>
            </a:pPr>
            <a:r>
              <a:rPr lang="zh-CN" altLang="en-US" sz="2400"/>
              <a:t>C. Do you have any recommendations (推荐)?</a:t>
            </a:r>
            <a:endParaRPr lang="zh-CN" altLang="en-US" sz="2400"/>
          </a:p>
          <a:p>
            <a:pPr>
              <a:lnSpc>
                <a:spcPct val="90000"/>
              </a:lnSpc>
            </a:pPr>
            <a:r>
              <a:rPr lang="zh-CN" altLang="en-US" sz="2400"/>
              <a:t>D. I’d like to get her a gift.</a:t>
            </a:r>
            <a:endParaRPr lang="zh-CN" altLang="en-US" sz="2400"/>
          </a:p>
          <a:p>
            <a:pPr>
              <a:lnSpc>
                <a:spcPct val="90000"/>
              </a:lnSpc>
            </a:pPr>
            <a:r>
              <a:rPr lang="zh-CN" altLang="en-US" sz="2400"/>
              <a:t>E. Let me help you.</a:t>
            </a:r>
            <a:endParaRPr lang="zh-CN" altLang="en-US" sz="2400"/>
          </a:p>
          <a:p>
            <a:pPr>
              <a:lnSpc>
                <a:spcPct val="90000"/>
              </a:lnSpc>
            </a:pPr>
            <a:r>
              <a:rPr lang="zh-CN" altLang="en-US" sz="2400"/>
              <a:t>F. Thank you for your advice.</a:t>
            </a:r>
            <a:endParaRPr lang="zh-CN" altLang="en-US" sz="2400"/>
          </a:p>
          <a:p>
            <a:pPr>
              <a:lnSpc>
                <a:spcPct val="90000"/>
              </a:lnSpc>
            </a:pPr>
            <a:r>
              <a:rPr lang="zh-CN" altLang="en-US" sz="2400"/>
              <a:t>G. I will take it.</a:t>
            </a:r>
            <a:endParaRPr lang="zh-CN" altLang="en-US" sz="2400"/>
          </a:p>
        </p:txBody>
      </p:sp>
      <p:sp>
        <p:nvSpPr>
          <p:cNvPr id="6" name="文本框 5"/>
          <p:cNvSpPr txBox="1"/>
          <p:nvPr>
            <p:custDataLst>
              <p:tags r:id="rId3"/>
            </p:custDataLst>
          </p:nvPr>
        </p:nvSpPr>
        <p:spPr>
          <a:xfrm>
            <a:off x="2591435" y="29063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9" name="圆角矩形 8">
            <a:hlinkClick r:id="rId4" tooltip="" action="ppaction://hlinksldjump"/>
          </p:cNvPr>
          <p:cNvSpPr/>
          <p:nvPr>
            <p:custDataLst>
              <p:tags r:id="rId5"/>
            </p:custDataLst>
          </p:nvPr>
        </p:nvSpPr>
        <p:spPr>
          <a:xfrm>
            <a:off x="3601085" y="290639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linds(horizont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0" animBg="1"/>
    </p:bldLst>
  </p:timing>
</p:sld>
</file>

<file path=ppt/slides/slide1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根据后两句可推断出此对话为购物场景，选项A“How can I help you?（您想买点什么？）”通常为服务员接待的开头语，符合题意，故选A。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06830" y="10769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感谢与道歉（Expressing Thanks and Making Apologies）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301625" y="2569210"/>
          <a:ext cx="11609705" cy="2996565"/>
        </p:xfrm>
        <a:graphic>
          <a:graphicData uri="http://schemas.openxmlformats.org/drawingml/2006/table">
            <a:tbl>
              <a:tblPr firstRow="1" bandRow="1">
                <a:tableStyleId>{5940675A-B579-460E-94D1-54222C63F5DA}</a:tableStyleId>
              </a:tblPr>
              <a:tblGrid>
                <a:gridCol w="6278880"/>
                <a:gridCol w="5330825"/>
              </a:tblGrid>
              <a:tr h="299656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Thank you (very much). 谢谢（非常感谢）。/ Thanks a lot. 多谢。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 appreciate it. 我很感激。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I’m grateful for... 我对……很感激。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You’ve been a great help. 你帮了大忙。</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 can’t thank you enough. 我感激不尽。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You are welcome. / Not at all. 不客气。</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It’s my / a pleasure. 很荣幸（为您服务）。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Don’t mention it. 别客气 / 不足挂齿。</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419100" y="195008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感谢与应答：</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根据后一句“What kinds of gift are you interested in?（你对哪种礼物感兴趣呢？）”可推断此句应与买礼物有关，选项D“I’d like to get her a gift.（我想给她买一个礼物。）”符合题意，故选D。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根据前一句“I have no idea.（我不知道）”可推断此处是请求店员推荐礼物，且后面店员提到“How about a Barbie doll?（芭比娃娃怎么样？）”，因此选项C“Do you have any recommendations?（你有什么推荐的吗？）”符合题意，故选C。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根据后一句“Well, would she enjoy reading books? How about this digital book?（她喜欢看书吗？电子书怎么样？）”，可知母亲没有接受芭比娃娃的推荐，因此选项B“No, she has got plenty.（不，她已经有很多芭比娃娃了。）”符合题意，故选B。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根据母亲的回答“OK”可推断她接受了店员推荐的电子书，因此选项G“I will take it.（我买了。）”符合题意，故选G。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15950" y="1134110"/>
            <a:ext cx="11265535" cy="2460625"/>
          </a:xfrm>
          <a:prstGeom prst="rect">
            <a:avLst/>
          </a:prstGeom>
          <a:noFill/>
        </p:spPr>
        <p:txBody>
          <a:bodyPr wrap="square" rtlCol="0">
            <a:spAutoFit/>
          </a:bodyPr>
          <a:p>
            <a:pPr>
              <a:lnSpc>
                <a:spcPct val="11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Hello, Ben.</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Hello, Li Hua. </a:t>
            </a:r>
            <a:r>
              <a:rPr sz="2800" u="sng">
                <a:latin typeface="Times New Roman" panose="02020603050405020304" pitchFamily="18" charset="0"/>
                <a:cs typeface="Times New Roman" panose="02020603050405020304" pitchFamily="18" charset="0"/>
              </a:rPr>
              <a:t>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Yeah, </a:t>
            </a:r>
            <a:r>
              <a:rPr sz="2800" u="sng">
                <a:latin typeface="Times New Roman" panose="02020603050405020304" pitchFamily="18" charset="0"/>
                <a:cs typeface="Times New Roman" panose="02020603050405020304" pitchFamily="18" charset="0"/>
              </a:rPr>
              <a:t>2</a:t>
            </a:r>
            <a:r>
              <a:rPr lang="en-US" sz="2800" u="sng">
                <a:latin typeface="Times New Roman" panose="02020603050405020304" pitchFamily="18" charset="0"/>
                <a:cs typeface="Times New Roman" panose="02020603050405020304" pitchFamily="18" charset="0"/>
              </a:rPr>
              <a:t>_______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Congratulations! I know little about it. Do you often have this activity?</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3</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We have it for our Dragon Boat Festival.</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592195" y="16325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988060" y="4117975"/>
            <a:ext cx="8971280" cy="2331085"/>
          </a:xfrm>
          <a:prstGeom prst="rect">
            <a:avLst/>
          </a:prstGeom>
          <a:solidFill>
            <a:srgbClr val="F1E5F2"/>
          </a:solidFill>
        </p:spPr>
        <p:txBody>
          <a:bodyPr wrap="square" rtlCol="0">
            <a:noAutofit/>
          </a:bodyPr>
          <a:p>
            <a:pPr>
              <a:lnSpc>
                <a:spcPct val="90000"/>
              </a:lnSpc>
            </a:pPr>
            <a:r>
              <a:rPr lang="zh-CN" altLang="en-US" sz="2400"/>
              <a:t>A. How do you celebrate it?</a:t>
            </a:r>
            <a:endParaRPr lang="zh-CN" altLang="en-US" sz="2400"/>
          </a:p>
          <a:p>
            <a:pPr>
              <a:lnSpc>
                <a:spcPct val="90000"/>
              </a:lnSpc>
            </a:pPr>
            <a:r>
              <a:rPr lang="zh-CN" altLang="en-US" sz="2400"/>
              <a:t>B. No, only once a year.</a:t>
            </a:r>
            <a:endParaRPr lang="zh-CN" altLang="en-US" sz="2400"/>
          </a:p>
          <a:p>
            <a:pPr>
              <a:lnSpc>
                <a:spcPct val="90000"/>
              </a:lnSpc>
            </a:pPr>
            <a:r>
              <a:rPr lang="zh-CN" altLang="en-US" sz="2400"/>
              <a:t>C. You look excited today.</a:t>
            </a:r>
            <a:endParaRPr lang="zh-CN" altLang="en-US" sz="2400"/>
          </a:p>
          <a:p>
            <a:pPr>
              <a:lnSpc>
                <a:spcPct val="90000"/>
              </a:lnSpc>
            </a:pPr>
            <a:r>
              <a:rPr lang="zh-CN" altLang="en-US" sz="2400"/>
              <a:t>D. Do Chinese often celebrate it?</a:t>
            </a:r>
            <a:endParaRPr lang="zh-CN" altLang="en-US" sz="2400"/>
          </a:p>
          <a:p>
            <a:pPr>
              <a:lnSpc>
                <a:spcPct val="90000"/>
              </a:lnSpc>
            </a:pPr>
            <a:r>
              <a:rPr lang="zh-CN" altLang="en-US" sz="2400"/>
              <a:t>E. I like the Dragon Boat Festival.</a:t>
            </a:r>
            <a:endParaRPr lang="zh-CN" altLang="en-US" sz="2400"/>
          </a:p>
          <a:p>
            <a:pPr>
              <a:lnSpc>
                <a:spcPct val="90000"/>
              </a:lnSpc>
            </a:pPr>
            <a:r>
              <a:rPr lang="zh-CN" altLang="en-US" sz="2400"/>
              <a:t>F. Let’s go to my home to celebrate the festival with my family.</a:t>
            </a:r>
            <a:endParaRPr lang="zh-CN" altLang="en-US" sz="2400"/>
          </a:p>
          <a:p>
            <a:pPr>
              <a:lnSpc>
                <a:spcPct val="90000"/>
              </a:lnSpc>
            </a:pPr>
            <a:r>
              <a:rPr lang="zh-CN" altLang="en-US" sz="2400"/>
              <a:t>G. Our team got the first place in the dragon-boat race.</a:t>
            </a:r>
            <a:endParaRPr lang="zh-CN" altLang="en-US" sz="2400"/>
          </a:p>
        </p:txBody>
      </p:sp>
      <p:sp>
        <p:nvSpPr>
          <p:cNvPr id="8" name="文本框 7"/>
          <p:cNvSpPr txBox="1"/>
          <p:nvPr>
            <p:custDataLst>
              <p:tags r:id="rId3"/>
            </p:custDataLst>
          </p:nvPr>
        </p:nvSpPr>
        <p:spPr>
          <a:xfrm>
            <a:off x="2484120" y="21888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tooltip="" action="ppaction://hlinksldjump"/>
          </p:cNvPr>
          <p:cNvSpPr/>
          <p:nvPr/>
        </p:nvSpPr>
        <p:spPr>
          <a:xfrm>
            <a:off x="4511675" y="175514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tooltip="" action="ppaction://hlinksldjump"/>
          </p:cNvPr>
          <p:cNvSpPr/>
          <p:nvPr/>
        </p:nvSpPr>
        <p:spPr>
          <a:xfrm>
            <a:off x="3696970" y="222377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1630045" y="31343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tooltip="" action="ppaction://hlinksldjump"/>
          </p:cNvPr>
          <p:cNvSpPr/>
          <p:nvPr>
            <p:custDataLst>
              <p:tags r:id="rId8"/>
            </p:custDataLst>
          </p:nvPr>
        </p:nvSpPr>
        <p:spPr>
          <a:xfrm>
            <a:off x="8576945" y="316103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4145280" y="469900"/>
            <a:ext cx="2657475" cy="521970"/>
          </a:xfrm>
          <a:prstGeom prst="rect">
            <a:avLst/>
          </a:prstGeom>
          <a:noFill/>
        </p:spPr>
        <p:txBody>
          <a:bodyPr wrap="square" rtlCol="0">
            <a:spAutoFit/>
          </a:bodyPr>
          <a:p>
            <a:r>
              <a:rPr lang="zh-CN" altLang="en-US" sz="2800" b="1">
                <a:solidFill>
                  <a:srgbClr val="00B0F0"/>
                </a:solidFill>
              </a:rPr>
              <a:t>（</a:t>
            </a:r>
            <a:r>
              <a:rPr lang="en-US" altLang="zh-CN" sz="2800" b="1">
                <a:solidFill>
                  <a:srgbClr val="00B0F0"/>
                </a:solidFill>
              </a:rPr>
              <a:t>3</a:t>
            </a:r>
            <a:r>
              <a:rPr lang="zh-CN" altLang="en-US" sz="2800" b="1">
                <a:solidFill>
                  <a:srgbClr val="00B0F0"/>
                </a:solidFill>
              </a:rPr>
              <a:t>）</a:t>
            </a:r>
            <a:endParaRPr lang="zh-CN" altLang="en-US" sz="2800" b="1">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562610" y="577215"/>
            <a:ext cx="11629390" cy="310769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Is it a Chinese traditional festival?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Yes, it is.</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u="sng">
                <a:latin typeface="Times New Roman" panose="02020603050405020304" pitchFamily="18" charset="0"/>
                <a:cs typeface="Times New Roman" panose="02020603050405020304" pitchFamily="18" charset="0"/>
              </a:rPr>
              <a:t>4</a:t>
            </a:r>
            <a:r>
              <a:rPr lang="en-US" sz="2800" u="sng">
                <a:latin typeface="Times New Roman" panose="02020603050405020304" pitchFamily="18" charset="0"/>
                <a:cs typeface="Times New Roman" panose="02020603050405020304" pitchFamily="18" charset="0"/>
              </a:rPr>
              <a:t>_______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We have dragon boat racing and eating zongzi.</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Sounds interesting!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Join us? </a:t>
            </a:r>
            <a:r>
              <a:rPr sz="2800" u="sng">
                <a:latin typeface="Times New Roman" panose="02020603050405020304" pitchFamily="18" charset="0"/>
                <a:cs typeface="Times New Roman" panose="02020603050405020304" pitchFamily="18" charset="0"/>
              </a:rPr>
              <a:t>5</a:t>
            </a:r>
            <a:r>
              <a:rPr lang="en-US" sz="2800" u="sng">
                <a:latin typeface="Times New Roman" panose="02020603050405020304" pitchFamily="18" charset="0"/>
                <a:cs typeface="Times New Roman" panose="02020603050405020304" pitchFamily="18" charset="0"/>
              </a:rPr>
              <a:t>_______</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Thank you! That would be fine.</a:t>
            </a:r>
            <a:endParaRPr sz="28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847725" y="3990340"/>
            <a:ext cx="10105390" cy="2416175"/>
          </a:xfrm>
          <a:prstGeom prst="rect">
            <a:avLst/>
          </a:prstGeom>
          <a:solidFill>
            <a:srgbClr val="F1E5F2"/>
          </a:solidFill>
        </p:spPr>
        <p:txBody>
          <a:bodyPr wrap="square" rtlCol="0">
            <a:spAutoFit/>
          </a:bodyPr>
          <a:p>
            <a:pPr>
              <a:lnSpc>
                <a:spcPct val="90000"/>
              </a:lnSpc>
            </a:pPr>
            <a:r>
              <a:rPr lang="zh-CN" altLang="en-US" sz="2400"/>
              <a:t>A. How do you celebrate it?</a:t>
            </a:r>
            <a:endParaRPr lang="zh-CN" altLang="en-US" sz="2400"/>
          </a:p>
          <a:p>
            <a:pPr>
              <a:lnSpc>
                <a:spcPct val="90000"/>
              </a:lnSpc>
            </a:pPr>
            <a:r>
              <a:rPr lang="zh-CN" altLang="en-US" sz="2400"/>
              <a:t>B. No, only once a year.</a:t>
            </a:r>
            <a:endParaRPr lang="zh-CN" altLang="en-US" sz="2400"/>
          </a:p>
          <a:p>
            <a:pPr>
              <a:lnSpc>
                <a:spcPct val="90000"/>
              </a:lnSpc>
            </a:pPr>
            <a:r>
              <a:rPr lang="zh-CN" altLang="en-US" sz="2400"/>
              <a:t>C. You look excited today.</a:t>
            </a:r>
            <a:endParaRPr lang="zh-CN" altLang="en-US" sz="2400"/>
          </a:p>
          <a:p>
            <a:pPr>
              <a:lnSpc>
                <a:spcPct val="90000"/>
              </a:lnSpc>
            </a:pPr>
            <a:r>
              <a:rPr lang="zh-CN" altLang="en-US" sz="2400"/>
              <a:t>D. Do Chinese often celebrate it?</a:t>
            </a:r>
            <a:endParaRPr lang="zh-CN" altLang="en-US" sz="2400"/>
          </a:p>
          <a:p>
            <a:pPr>
              <a:lnSpc>
                <a:spcPct val="90000"/>
              </a:lnSpc>
            </a:pPr>
            <a:r>
              <a:rPr lang="zh-CN" altLang="en-US" sz="2400"/>
              <a:t>E. I like the Dragon Boat Festival.</a:t>
            </a:r>
            <a:endParaRPr lang="zh-CN" altLang="en-US" sz="2400"/>
          </a:p>
          <a:p>
            <a:pPr>
              <a:lnSpc>
                <a:spcPct val="90000"/>
              </a:lnSpc>
            </a:pPr>
            <a:r>
              <a:rPr lang="zh-CN" altLang="en-US" sz="2400"/>
              <a:t>F. Let’s go to my home to celebrate the festival with my family.</a:t>
            </a:r>
            <a:endParaRPr lang="zh-CN" altLang="en-US" sz="2400"/>
          </a:p>
          <a:p>
            <a:pPr>
              <a:lnSpc>
                <a:spcPct val="90000"/>
              </a:lnSpc>
            </a:pPr>
            <a:r>
              <a:rPr lang="zh-CN" altLang="en-US" sz="2400"/>
              <a:t>G. Our team got the first place in the dragon-boat race.</a:t>
            </a:r>
            <a:endParaRPr lang="zh-CN" altLang="en-US" sz="2400"/>
          </a:p>
        </p:txBody>
      </p:sp>
      <p:sp>
        <p:nvSpPr>
          <p:cNvPr id="5" name="文本框 4"/>
          <p:cNvSpPr txBox="1"/>
          <p:nvPr>
            <p:custDataLst>
              <p:tags r:id="rId3"/>
            </p:custDataLst>
          </p:nvPr>
        </p:nvSpPr>
        <p:spPr>
          <a:xfrm>
            <a:off x="1629410" y="14401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2743835" y="27006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圆角矩形 7">
            <a:hlinkClick r:id="rId5" tooltip="" action="ppaction://hlinksldjump"/>
          </p:cNvPr>
          <p:cNvSpPr/>
          <p:nvPr>
            <p:custDataLst>
              <p:tags r:id="rId6"/>
            </p:custDataLst>
          </p:nvPr>
        </p:nvSpPr>
        <p:spPr>
          <a:xfrm>
            <a:off x="2743835" y="154622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7" tooltip="" action="ppaction://hlinksldjump"/>
          </p:cNvPr>
          <p:cNvSpPr/>
          <p:nvPr>
            <p:custDataLst>
              <p:tags r:id="rId8"/>
            </p:custDataLst>
          </p:nvPr>
        </p:nvSpPr>
        <p:spPr>
          <a:xfrm>
            <a:off x="4039235" y="279463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ldLvl="0" animBg="1"/>
      <p:bldP spid="9" grpId="0" bldLvl="0" animBg="1"/>
    </p:bldLst>
  </p:timing>
</p:sld>
</file>

<file path=ppt/slides/slide1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根据后面的“Congratulations!（祝贺！）”可知，估计是发生了让人高兴的事情，选项C“You look excited today.（你今天看起来很兴奋。）”符合题意，故选C。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20396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根据前一句“Yeah（是的）”及后一句“Congratulations!（祝贺！）”可知，李华讲述了具体让他兴奋的事情，选项G“Our team got the first place in the dragon-boat race.（我们队在龙舟比赛中得了第一名。）”符合题意，故选G。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根据前一句“Do you often have this activity?（你们经常举办龙舟比赛活动吗？）”可推断此处应是回答龙舟比赛活动发生的频率，选项B“No, only once a year.（不，一年就一次。）”符合题意，故选B。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根据后一句回答“We have dragon boat racing and eating zongzi.（我们举办龙舟比赛、吃粽子。）”描述的端午节的相关活动，可推断前面应是对如何庆祝端午节的提问。选项A“How do you celebrate it?（你们如何庆祝端午节？）”符合题意，故选A。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290830" y="1782445"/>
          <a:ext cx="11609705" cy="2996565"/>
        </p:xfrm>
        <a:graphic>
          <a:graphicData uri="http://schemas.openxmlformats.org/drawingml/2006/table">
            <a:tbl>
              <a:tblPr firstRow="1" bandRow="1">
                <a:tableStyleId>{5940675A-B579-460E-94D1-54222C63F5DA}</a:tableStyleId>
              </a:tblPr>
              <a:tblGrid>
                <a:gridCol w="6278880"/>
                <a:gridCol w="5330825"/>
              </a:tblGrid>
              <a:tr h="299656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Excuse me. 抱歉。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I’m sorry. 对不起。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I’m sorry about.... 我对……感到抱歉。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Please forgive me. 请原谅我。</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 must apologize for... 我必须为……道歉。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It’s OK. / That’s all right. / It doesn’t matter. 没关系。</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Never mind. / Forget it. 别在意。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Don’t worry about it. 别担心。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301625" y="100393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道歉与应答：</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根据前一句“Join us?（愿意加入我们吗？）”，结合后一句“Thank you! That would be fine.（谢谢你，那太好了。）”可知Ben接受了邀请，因此选项F“Let’s go to my home to celebrate the festival with my family.（来我家与我的家人一起庆祝端午节吧。）”符合题意，故选F。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67665" y="1236345"/>
            <a:ext cx="5475605" cy="4831080"/>
          </a:xfrm>
          <a:prstGeom prst="rect">
            <a:avLst/>
          </a:prstGeom>
          <a:noFill/>
        </p:spPr>
        <p:txBody>
          <a:bodyPr wrap="square" rtlCol="0">
            <a:spAutoFit/>
          </a:bodyPr>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Excuse me. Could you please tell me where the bank is? </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Yes, you can. </a:t>
            </a:r>
            <a:r>
              <a:rPr sz="2800" u="sng">
                <a:latin typeface="Times New Roman" panose="02020603050405020304" pitchFamily="18" charset="0"/>
                <a:cs typeface="Times New Roman" panose="02020603050405020304" pitchFamily="18" charset="0"/>
              </a:rPr>
              <a:t>3</a:t>
            </a:r>
            <a:r>
              <a:rPr lang="en-US" sz="2800" u="sng">
                <a:latin typeface="Times New Roman" panose="02020603050405020304" pitchFamily="18" charset="0"/>
                <a:cs typeface="Times New Roman" panose="02020603050405020304" pitchFamily="18" charset="0"/>
              </a:rPr>
              <a:t>________</a:t>
            </a:r>
            <a:r>
              <a:rPr sz="2800">
                <a:latin typeface="Times New Roman" panose="02020603050405020304" pitchFamily="18" charset="0"/>
                <a:cs typeface="Times New Roman" panose="02020603050405020304" pitchFamily="18" charset="0"/>
              </a:rPr>
              <a:t> You’d better take a bus.</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Which bus can I take?</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There is No. 61. </a:t>
            </a:r>
            <a:r>
              <a:rPr sz="2800" u="sng">
                <a:latin typeface="Times New Roman" panose="02020603050405020304" pitchFamily="18" charset="0"/>
                <a:cs typeface="Times New Roman" panose="02020603050405020304" pitchFamily="18" charset="0"/>
              </a:rPr>
              <a:t>4</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then walk there in 5 minutes.</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Many thanks for your help.</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5</a:t>
            </a:r>
            <a:r>
              <a:rPr lang="en-US" sz="2800" u="sng">
                <a:latin typeface="Times New Roman" panose="02020603050405020304" pitchFamily="18" charset="0"/>
                <a:cs typeface="Times New Roman" panose="02020603050405020304" pitchFamily="18" charset="0"/>
              </a:rPr>
              <a:t>______        </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1229995" y="20929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6259830" y="2966720"/>
            <a:ext cx="5826760" cy="2892425"/>
          </a:xfrm>
          <a:prstGeom prst="rect">
            <a:avLst/>
          </a:prstGeom>
          <a:solidFill>
            <a:srgbClr val="F1E5F2"/>
          </a:solidFill>
        </p:spPr>
        <p:txBody>
          <a:bodyPr wrap="square" rtlCol="0">
            <a:noAutofit/>
          </a:bodyPr>
          <a:p>
            <a:pPr marL="360045" indent="-457200" fontAlgn="auto">
              <a:lnSpc>
                <a:spcPct val="90000"/>
              </a:lnSpc>
            </a:pPr>
            <a:r>
              <a:rPr lang="zh-CN" altLang="en-US" sz="2400"/>
              <a:t>A. How far is it?</a:t>
            </a:r>
            <a:endParaRPr lang="zh-CN" altLang="en-US" sz="2400"/>
          </a:p>
          <a:p>
            <a:pPr marL="360045" indent="-457200" fontAlgn="auto">
              <a:lnSpc>
                <a:spcPct val="90000"/>
              </a:lnSpc>
            </a:pPr>
            <a:r>
              <a:rPr lang="zh-CN" altLang="en-US" sz="2400"/>
              <a:t>B. Can I walk there?</a:t>
            </a:r>
            <a:endParaRPr lang="zh-CN" altLang="en-US" sz="2400"/>
          </a:p>
          <a:p>
            <a:pPr marL="360045" indent="-457200" fontAlgn="auto">
              <a:lnSpc>
                <a:spcPct val="90000"/>
              </a:lnSpc>
            </a:pPr>
            <a:r>
              <a:rPr lang="zh-CN" altLang="en-US" sz="2400"/>
              <a:t>C. That’s all right.</a:t>
            </a:r>
            <a:endParaRPr lang="zh-CN" altLang="en-US" sz="2400"/>
          </a:p>
          <a:p>
            <a:pPr marL="360045" indent="-457200" fontAlgn="auto">
              <a:lnSpc>
                <a:spcPct val="90000"/>
              </a:lnSpc>
            </a:pPr>
            <a:r>
              <a:rPr lang="zh-CN" altLang="en-US" sz="2400"/>
              <a:t>D. But it’s good to walk for your health.</a:t>
            </a:r>
            <a:endParaRPr lang="zh-CN" altLang="en-US" sz="2400"/>
          </a:p>
          <a:p>
            <a:pPr marL="360045" indent="-457200" fontAlgn="auto">
              <a:lnSpc>
                <a:spcPct val="90000"/>
              </a:lnSpc>
            </a:pPr>
            <a:r>
              <a:rPr lang="zh-CN" altLang="en-US" sz="2400"/>
              <a:t>E. But it will take you 40 minutes to get there.</a:t>
            </a:r>
            <a:endParaRPr lang="zh-CN" altLang="en-US" sz="2400"/>
          </a:p>
          <a:p>
            <a:pPr marL="360045" indent="-457200" fontAlgn="auto">
              <a:lnSpc>
                <a:spcPct val="90000"/>
              </a:lnSpc>
            </a:pPr>
            <a:r>
              <a:rPr lang="zh-CN" altLang="en-US" sz="2400"/>
              <a:t>F. Just go along the street and turn left at the corner of Xinhua Road.</a:t>
            </a:r>
            <a:endParaRPr lang="zh-CN" altLang="en-US" sz="2400"/>
          </a:p>
          <a:p>
            <a:pPr marL="360045" indent="-457200" fontAlgn="auto">
              <a:lnSpc>
                <a:spcPct val="90000"/>
              </a:lnSpc>
            </a:pPr>
            <a:r>
              <a:rPr lang="zh-CN" altLang="en-US" sz="2400"/>
              <a:t>G. You can get off at the Long Bridge Station.</a:t>
            </a:r>
            <a:endParaRPr lang="zh-CN" altLang="en-US" sz="2400"/>
          </a:p>
        </p:txBody>
      </p:sp>
      <p:sp>
        <p:nvSpPr>
          <p:cNvPr id="8" name="文本框 7"/>
          <p:cNvSpPr txBox="1"/>
          <p:nvPr>
            <p:custDataLst>
              <p:tags r:id="rId3"/>
            </p:custDataLst>
          </p:nvPr>
        </p:nvSpPr>
        <p:spPr>
          <a:xfrm>
            <a:off x="1299845" y="25533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tooltip="" action="ppaction://hlinksldjump"/>
          </p:cNvPr>
          <p:cNvSpPr/>
          <p:nvPr/>
        </p:nvSpPr>
        <p:spPr>
          <a:xfrm>
            <a:off x="2169795" y="211963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tooltip="" action="ppaction://hlinksldjump"/>
          </p:cNvPr>
          <p:cNvSpPr/>
          <p:nvPr/>
        </p:nvSpPr>
        <p:spPr>
          <a:xfrm>
            <a:off x="2169795" y="258000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3360420" y="296672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tooltip="" action="ppaction://hlinksldjump"/>
          </p:cNvPr>
          <p:cNvSpPr/>
          <p:nvPr>
            <p:custDataLst>
              <p:tags r:id="rId8"/>
            </p:custDataLst>
          </p:nvPr>
        </p:nvSpPr>
        <p:spPr>
          <a:xfrm>
            <a:off x="3678555" y="3427095"/>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4659630" y="365125"/>
            <a:ext cx="2657475" cy="521970"/>
          </a:xfrm>
          <a:prstGeom prst="rect">
            <a:avLst/>
          </a:prstGeom>
          <a:noFill/>
        </p:spPr>
        <p:txBody>
          <a:bodyPr wrap="square" rtlCol="0">
            <a:spAutoFit/>
          </a:bodyPr>
          <a:p>
            <a:r>
              <a:rPr lang="zh-CN" altLang="en-US" sz="2800" b="1">
                <a:solidFill>
                  <a:srgbClr val="00B0F0"/>
                </a:solidFill>
              </a:rPr>
              <a:t>（</a:t>
            </a:r>
            <a:r>
              <a:rPr lang="en-US" altLang="zh-CN" sz="2800" b="1">
                <a:solidFill>
                  <a:srgbClr val="00B0F0"/>
                </a:solidFill>
              </a:rPr>
              <a:t>4</a:t>
            </a:r>
            <a:r>
              <a:rPr lang="zh-CN" altLang="en-US" sz="2800" b="1">
                <a:solidFill>
                  <a:srgbClr val="00B0F0"/>
                </a:solidFill>
              </a:rPr>
              <a:t>）</a:t>
            </a:r>
            <a:endParaRPr lang="zh-CN" altLang="en-US" sz="2800" b="1">
              <a:solidFill>
                <a:srgbClr val="00B0F0"/>
              </a:solidFill>
            </a:endParaRPr>
          </a:p>
        </p:txBody>
      </p:sp>
      <p:sp>
        <p:nvSpPr>
          <p:cNvPr id="12" name="文本框 11"/>
          <p:cNvSpPr txBox="1"/>
          <p:nvPr>
            <p:custDataLst>
              <p:tags r:id="rId10"/>
            </p:custDataLst>
          </p:nvPr>
        </p:nvSpPr>
        <p:spPr>
          <a:xfrm>
            <a:off x="3808095" y="4277995"/>
            <a:ext cx="410210" cy="422910"/>
          </a:xfrm>
          <a:prstGeom prst="rect">
            <a:avLst/>
          </a:prstGeom>
          <a:noFill/>
        </p:spPr>
        <p:txBody>
          <a:bodyPr wrap="square" rtlCol="0">
            <a:no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tooltip="" action="ppaction://hlinksldjump"/>
          </p:cNvPr>
          <p:cNvSpPr/>
          <p:nvPr>
            <p:custDataLst>
              <p:tags r:id="rId12"/>
            </p:custDataLst>
          </p:nvPr>
        </p:nvSpPr>
        <p:spPr>
          <a:xfrm>
            <a:off x="4525645" y="470090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文本框 13"/>
          <p:cNvSpPr txBox="1"/>
          <p:nvPr>
            <p:custDataLst>
              <p:tags r:id="rId13"/>
            </p:custDataLst>
          </p:nvPr>
        </p:nvSpPr>
        <p:spPr>
          <a:xfrm>
            <a:off x="1356995" y="54870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5" name="圆角矩形 14">
            <a:hlinkClick r:id="rId14" tooltip="" action="ppaction://hlinksldjump"/>
          </p:cNvPr>
          <p:cNvSpPr/>
          <p:nvPr>
            <p:custDataLst>
              <p:tags r:id="rId15"/>
            </p:custDataLst>
          </p:nvPr>
        </p:nvSpPr>
        <p:spPr>
          <a:xfrm>
            <a:off x="2296795" y="551370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12" grpId="0"/>
      <p:bldP spid="13" grpId="0" bldLvl="0" animBg="1"/>
      <p:bldP spid="14" grpId="0"/>
      <p:bldP spid="15" grpId="0" bldLvl="0" animBg="1"/>
    </p:bldLst>
  </p:timing>
</p:sld>
</file>

<file path=ppt/slides/slide1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根据上一句“Could you please tell me where the bank is?（你能告诉我银行在哪儿吗？）”，可推断回答应是指引路线，选项F“Just go along the street and turn left at the corner of Xinhua Road.（沿着这条路走，然后在新华路口左拐。）”符合题意，故选F。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根据后一句“Yes, you can.（可以的。）”和“You’d better take a bus.（你最好坐公交车去。）”可推断此句应是询问到达方式，选项B“Can I walk there?（我能走路去吗？）”符合题意，故选B。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根据后一句回答“You’d better take a bus.（你最好坐公交车去。）”可判断路程较远，不太适合走路，因此选项E“But it will take you 40 minutes to get there.（但你得花40分钟才能到那。）”符合题意，故选E。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根据前后句可知此处是坐公交车的路线，选项G“You can get off at the Long Bridge Station（你可以在长桥站下车）”符合题意，故选G。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前一句“Many thanks for your help.（非常感谢你的帮助。）”可知此处是对感谢的回应，选项C“That’s all right.（别客气。）”符合要求，故选C。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49225" y="887095"/>
            <a:ext cx="7318375" cy="5692775"/>
          </a:xfrm>
          <a:prstGeom prst="rect">
            <a:avLst/>
          </a:prstGeom>
          <a:noFill/>
        </p:spPr>
        <p:txBody>
          <a:bodyPr wrap="square" rtlCol="0">
            <a:spAutoFit/>
          </a:bodyPr>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Hello. Mary speaking.</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Hello, Mary. It’s John. </a:t>
            </a:r>
            <a:r>
              <a:rPr sz="2800" u="sng">
                <a:latin typeface="Times New Roman" panose="02020603050405020304" pitchFamily="18" charset="0"/>
                <a:cs typeface="Times New Roman" panose="02020603050405020304" pitchFamily="18" charset="0"/>
              </a:rPr>
              <a:t>1</a:t>
            </a:r>
            <a:r>
              <a:rPr lang="en-US" sz="2800" u="sng">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Well, I’m so sorry, but I’m not feeling very well.</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Is that all? </a:t>
            </a:r>
            <a:r>
              <a:rPr sz="2800" u="sng">
                <a:latin typeface="Times New Roman" panose="02020603050405020304" pitchFamily="18" charset="0"/>
                <a:cs typeface="Times New Roman" panose="02020603050405020304" pitchFamily="18" charset="0"/>
              </a:rPr>
              <a:t>2</a:t>
            </a:r>
            <a:r>
              <a:rPr lang="en-US" sz="2800" u="sng">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No, I’m sorry. I was sick all night.</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Well, I think you should have phoned before the meeting.</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3</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I’m sorry about that. Anyway, I think I’ll be able to get in the work tomorrow.</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4</a:t>
            </a:r>
            <a:r>
              <a:rPr lang="en-US" sz="2800" u="sng">
                <a:latin typeface="Times New Roman" panose="02020603050405020304" pitchFamily="18" charset="0"/>
                <a:cs typeface="Times New Roman" panose="02020603050405020304" pitchFamily="18" charset="0"/>
              </a:rPr>
              <a:t>_______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Thanks for calling.</a:t>
            </a:r>
            <a:endParaRPr sz="2800">
              <a:latin typeface="Times New Roman" panose="02020603050405020304" pitchFamily="18" charset="0"/>
              <a:cs typeface="Times New Roman" panose="02020603050405020304" pitchFamily="18" charset="0"/>
            </a:endParaRPr>
          </a:p>
          <a:p>
            <a:pPr marL="431800" indent="-457200" fontAlgn="auto">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5</a:t>
            </a:r>
            <a:r>
              <a:rPr lang="en-US" sz="2800" u="sng">
                <a:latin typeface="Times New Roman" panose="02020603050405020304" pitchFamily="18" charset="0"/>
                <a:cs typeface="Times New Roman" panose="02020603050405020304" pitchFamily="18" charset="0"/>
              </a:rPr>
              <a:t>_______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4211955" y="13341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nvSpPr>
        <p:spPr>
          <a:xfrm>
            <a:off x="7639050" y="2038350"/>
            <a:ext cx="4428490" cy="3740150"/>
          </a:xfrm>
          <a:prstGeom prst="rect">
            <a:avLst/>
          </a:prstGeom>
          <a:solidFill>
            <a:srgbClr val="F1E5F2"/>
          </a:solidFill>
        </p:spPr>
        <p:txBody>
          <a:bodyPr wrap="square" rtlCol="0">
            <a:noAutofit/>
          </a:bodyPr>
          <a:p>
            <a:pPr marL="360045" indent="-457200" fontAlgn="auto">
              <a:lnSpc>
                <a:spcPct val="100000"/>
              </a:lnSpc>
            </a:pPr>
            <a:r>
              <a:rPr lang="zh-CN" altLang="en-US" sz="2400"/>
              <a:t>A. Why did you phone?</a:t>
            </a:r>
            <a:endParaRPr lang="zh-CN" altLang="en-US" sz="2400"/>
          </a:p>
          <a:p>
            <a:pPr marL="360045" indent="-457200" fontAlgn="auto">
              <a:lnSpc>
                <a:spcPct val="100000"/>
              </a:lnSpc>
            </a:pPr>
            <a:r>
              <a:rPr lang="zh-CN" altLang="en-US" sz="2400"/>
              <a:t>B. OK. Take care.</a:t>
            </a:r>
            <a:endParaRPr lang="zh-CN" altLang="en-US" sz="2400"/>
          </a:p>
          <a:p>
            <a:pPr marL="360045" indent="-457200" fontAlgn="auto">
              <a:lnSpc>
                <a:spcPct val="100000"/>
              </a:lnSpc>
            </a:pPr>
            <a:r>
              <a:rPr lang="zh-CN" altLang="en-US" sz="2400"/>
              <a:t>C. Why weren’t you here at the meeting?</a:t>
            </a:r>
            <a:endParaRPr lang="zh-CN" altLang="en-US" sz="2400"/>
          </a:p>
          <a:p>
            <a:pPr marL="360045" indent="-457200" fontAlgn="auto">
              <a:lnSpc>
                <a:spcPct val="100000"/>
              </a:lnSpc>
            </a:pPr>
            <a:r>
              <a:rPr lang="zh-CN" altLang="en-US" sz="2400"/>
              <a:t>D. That’s all right.</a:t>
            </a:r>
            <a:endParaRPr lang="zh-CN" altLang="en-US" sz="2400"/>
          </a:p>
          <a:p>
            <a:pPr marL="360045" indent="-457200" fontAlgn="auto">
              <a:lnSpc>
                <a:spcPct val="100000"/>
              </a:lnSpc>
            </a:pPr>
            <a:r>
              <a:rPr lang="zh-CN" altLang="en-US" sz="2400"/>
              <a:t>E. We thought you might have forgotten the meeting day.</a:t>
            </a:r>
            <a:endParaRPr lang="zh-CN" altLang="en-US" sz="2400"/>
          </a:p>
          <a:p>
            <a:pPr marL="360045" indent="-457200" fontAlgn="auto">
              <a:lnSpc>
                <a:spcPct val="100000"/>
              </a:lnSpc>
            </a:pPr>
            <a:r>
              <a:rPr lang="zh-CN" altLang="en-US" sz="2400"/>
              <a:t>F. I’ll be glad to see you again.</a:t>
            </a:r>
            <a:endParaRPr lang="zh-CN" altLang="en-US" sz="2400"/>
          </a:p>
          <a:p>
            <a:pPr marL="360045" indent="-457200" fontAlgn="auto">
              <a:lnSpc>
                <a:spcPct val="100000"/>
              </a:lnSpc>
            </a:pPr>
            <a:r>
              <a:rPr lang="zh-CN" altLang="en-US" sz="2400"/>
              <a:t>G. Yes, I suppose I should have done so.</a:t>
            </a:r>
            <a:endParaRPr lang="zh-CN" altLang="en-US" sz="2400"/>
          </a:p>
        </p:txBody>
      </p:sp>
      <p:sp>
        <p:nvSpPr>
          <p:cNvPr id="8" name="文本框 7"/>
          <p:cNvSpPr txBox="1"/>
          <p:nvPr>
            <p:custDataLst>
              <p:tags r:id="rId3"/>
            </p:custDataLst>
          </p:nvPr>
        </p:nvSpPr>
        <p:spPr>
          <a:xfrm>
            <a:off x="2604770" y="25831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4" tooltip="" action="ppaction://hlinksldjump"/>
          </p:cNvPr>
          <p:cNvSpPr/>
          <p:nvPr/>
        </p:nvSpPr>
        <p:spPr>
          <a:xfrm>
            <a:off x="5214620" y="136080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5" tooltip="" action="ppaction://hlinksldjump"/>
          </p:cNvPr>
          <p:cNvSpPr/>
          <p:nvPr/>
        </p:nvSpPr>
        <p:spPr>
          <a:xfrm>
            <a:off x="3592195" y="271589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6"/>
            </p:custDataLst>
          </p:nvPr>
        </p:nvSpPr>
        <p:spPr>
          <a:xfrm>
            <a:off x="1093470" y="43307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7" tooltip="" action="ppaction://hlinksldjump"/>
          </p:cNvPr>
          <p:cNvSpPr/>
          <p:nvPr>
            <p:custDataLst>
              <p:tags r:id="rId8"/>
            </p:custDataLst>
          </p:nvPr>
        </p:nvSpPr>
        <p:spPr>
          <a:xfrm>
            <a:off x="6544945" y="4791075"/>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文本框 8"/>
          <p:cNvSpPr txBox="1"/>
          <p:nvPr>
            <p:custDataLst>
              <p:tags r:id="rId9"/>
            </p:custDataLst>
          </p:nvPr>
        </p:nvSpPr>
        <p:spPr>
          <a:xfrm>
            <a:off x="4659630" y="365125"/>
            <a:ext cx="2657475" cy="521970"/>
          </a:xfrm>
          <a:prstGeom prst="rect">
            <a:avLst/>
          </a:prstGeom>
          <a:noFill/>
        </p:spPr>
        <p:txBody>
          <a:bodyPr wrap="square" rtlCol="0">
            <a:spAutoFit/>
          </a:bodyPr>
          <a:p>
            <a:r>
              <a:rPr lang="zh-CN" altLang="en-US" sz="2800" b="1">
                <a:solidFill>
                  <a:srgbClr val="00B0F0"/>
                </a:solidFill>
              </a:rPr>
              <a:t>（</a:t>
            </a:r>
            <a:r>
              <a:rPr lang="en-US" altLang="zh-CN" sz="2800" b="1">
                <a:solidFill>
                  <a:srgbClr val="00B0F0"/>
                </a:solidFill>
              </a:rPr>
              <a:t>5</a:t>
            </a:r>
            <a:r>
              <a:rPr lang="zh-CN" altLang="en-US" sz="2800" b="1">
                <a:solidFill>
                  <a:srgbClr val="00B0F0"/>
                </a:solidFill>
              </a:rPr>
              <a:t>）</a:t>
            </a:r>
            <a:endParaRPr lang="zh-CN" altLang="en-US" sz="2800" b="1">
              <a:solidFill>
                <a:srgbClr val="00B0F0"/>
              </a:solidFill>
            </a:endParaRPr>
          </a:p>
        </p:txBody>
      </p:sp>
      <p:sp>
        <p:nvSpPr>
          <p:cNvPr id="12" name="文本框 11"/>
          <p:cNvSpPr txBox="1"/>
          <p:nvPr>
            <p:custDataLst>
              <p:tags r:id="rId10"/>
            </p:custDataLst>
          </p:nvPr>
        </p:nvSpPr>
        <p:spPr>
          <a:xfrm>
            <a:off x="1220470" y="52006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3" name="圆角矩形 12">
            <a:hlinkClick r:id="rId11" tooltip="" action="ppaction://hlinksldjump"/>
          </p:cNvPr>
          <p:cNvSpPr/>
          <p:nvPr>
            <p:custDataLst>
              <p:tags r:id="rId12"/>
            </p:custDataLst>
          </p:nvPr>
        </p:nvSpPr>
        <p:spPr>
          <a:xfrm>
            <a:off x="2471420" y="5200650"/>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4" name="文本框 13"/>
          <p:cNvSpPr txBox="1"/>
          <p:nvPr>
            <p:custDataLst>
              <p:tags r:id="rId13"/>
            </p:custDataLst>
          </p:nvPr>
        </p:nvSpPr>
        <p:spPr>
          <a:xfrm>
            <a:off x="1206500" y="60706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5" name="圆角矩形 14">
            <a:hlinkClick r:id="rId14" tooltip="" action="ppaction://hlinksldjump"/>
          </p:cNvPr>
          <p:cNvSpPr/>
          <p:nvPr>
            <p:custDataLst>
              <p:tags r:id="rId15"/>
            </p:custDataLst>
          </p:nvPr>
        </p:nvSpPr>
        <p:spPr>
          <a:xfrm>
            <a:off x="2338070" y="6097270"/>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linds(horizontal)">
                                      <p:cBhvr>
                                        <p:cTn id="31" dur="500"/>
                                        <p:tgtEl>
                                          <p:spTgt spid="12"/>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linds(horizont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linds(horizontal)">
                                      <p:cBhvr>
                                        <p:cTn id="39" dur="500"/>
                                        <p:tgtEl>
                                          <p:spTgt spid="14"/>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linds(horizontal)">
                                      <p:cBhvr>
                                        <p:cTn id="4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P spid="12" grpId="0"/>
      <p:bldP spid="13" grpId="0" bldLvl="0" animBg="1"/>
      <p:bldP spid="14" grpId="0"/>
      <p:bldP spid="15" grpId="0" bldLvl="0" animBg="1"/>
    </p:bldLst>
  </p:timing>
</p:sld>
</file>

<file path=ppt/slides/slide1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根据后一句回答“Well, I’m so sorry, but I’m not feeling very well.（十分抱歉，但是我身体不舒服。）”可推断是为了前面提到的事道歉，选项C“Why weren’t you here at the meeting?（你为什么没有出席会议？）”符合题意，故选C。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095"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根据前一句已知玛丽由于身体不适未能参加会议，此处约翰再次询问“Is that all?（就这样？）”，结合后文的否定回答“No”可推断约翰之前做了猜测，选项E“We thought you might have forgotten the meeting day.（我们以为你忘记了开会日期呢。）”符合题意，故选E。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095"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06830" y="626745"/>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预约与邀请（Making Appointments and Invitations）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546100" y="2044700"/>
          <a:ext cx="8770620" cy="1516380"/>
        </p:xfrm>
        <a:graphic>
          <a:graphicData uri="http://schemas.openxmlformats.org/drawingml/2006/table">
            <a:tbl>
              <a:tblPr firstRow="1" bandRow="1">
                <a:tableStyleId>{5940675A-B579-460E-94D1-54222C63F5DA}</a:tableStyleId>
              </a:tblPr>
              <a:tblGrid>
                <a:gridCol w="8770620"/>
              </a:tblGrid>
              <a:tr h="15163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Would you like to (do something) on/in/at (day / time)？你想在（日期 / 时间）做点什么吗？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Can we schedule...? 我们能安排一下……的时间吗？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546100" y="145288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预约：</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4"/>
            </p:custDataLst>
          </p:nvPr>
        </p:nvSpPr>
        <p:spPr>
          <a:xfrm>
            <a:off x="612140" y="395986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邀请：</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6" name="表格 5"/>
          <p:cNvGraphicFramePr/>
          <p:nvPr>
            <p:custDataLst>
              <p:tags r:id="rId5"/>
            </p:custDataLst>
          </p:nvPr>
        </p:nvGraphicFramePr>
        <p:xfrm>
          <a:off x="546100" y="4606925"/>
          <a:ext cx="8770620" cy="1516380"/>
        </p:xfrm>
        <a:graphic>
          <a:graphicData uri="http://schemas.openxmlformats.org/drawingml/2006/table">
            <a:tbl>
              <a:tblPr firstRow="1" bandRow="1">
                <a:tableStyleId>{5940675A-B579-460E-94D1-54222C63F5DA}</a:tableStyleId>
              </a:tblPr>
              <a:tblGrid>
                <a:gridCol w="8770620"/>
              </a:tblGrid>
              <a:tr h="15163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Would you like to (do)...? 你想（做）什么吗？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How about...? ……怎么样？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I’d like to invite you to... 我想邀请你去……</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根据前一句“Well, I think you should have phoned before the meeting.（我认为你应该在会议之前致电说明。）”和后文玛丽再次道歉可推测出玛丽同意约翰的观点，因此选项G“Yes, I suppose I should have done so.（是的，我想我的确应该在会议前打电话说明。）”符合题意，故选G。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095"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根据前一句玛丽提到的“I think I’ll be able to get in the work tomorrow.（我想我明天能去上班了。）”，可推断此处约翰应做出回应，选项F“I’ll be glad to see you again.（很高兴再次见到你。）”符合题意，故选F。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095"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根据前一句“Thanks for calling.（谢谢你的来电。）”，此处应对此做出回应，因此选项B“OK. Take care.（好的，保重。）”符合题意，故选B。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pic>
        <p:nvPicPr>
          <p:cNvPr id="5" name="图片 4"/>
          <p:cNvPicPr>
            <a:picLocks noChangeAspect="1"/>
          </p:cNvPicPr>
          <p:nvPr>
            <p:custDataLst>
              <p:tags r:id="rId1"/>
            </p:custDataLst>
          </p:nvPr>
        </p:nvPicPr>
        <p:blipFill>
          <a:blip r:embed="rId2">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
        <p:nvSpPr>
          <p:cNvPr id="3" name="圆角矩形 2">
            <a:hlinkClick r:id="rId3" action="ppaction://hlinksldjump"/>
          </p:cNvPr>
          <p:cNvSpPr/>
          <p:nvPr userDrawn="1">
            <p:custDataLst>
              <p:tags r:id="rId4"/>
            </p:custDataLst>
          </p:nvPr>
        </p:nvSpPr>
        <p:spPr>
          <a:xfrm>
            <a:off x="11301095"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06830" y="81407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祝愿与祝贺（Expressing Wishes and Congratulations）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3125" y="2254250"/>
          <a:ext cx="9350375" cy="2941320"/>
        </p:xfrm>
        <a:graphic>
          <a:graphicData uri="http://schemas.openxmlformats.org/drawingml/2006/table">
            <a:tbl>
              <a:tblPr firstRow="1" bandRow="1">
                <a:tableStyleId>{5940675A-B579-460E-94D1-54222C63F5DA}</a:tableStyleId>
              </a:tblPr>
              <a:tblGrid>
                <a:gridCol w="9350375"/>
              </a:tblGrid>
              <a:tr h="294132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Good luck！祝好运！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 hope / wish... 我希望……</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Have a good trip! 旅途愉快！</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Enjoy yourself! / Have fun! / Have a good time! 过得愉快！</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Happy birthday to you! / Happy New Year to you! 祝你生日快乐！/ 祝你新年快乐！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873125" y="175704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祝愿：</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 name="表格 6"/>
          <p:cNvGraphicFramePr/>
          <p:nvPr>
            <p:custDataLst>
              <p:tags r:id="rId1"/>
            </p:custDataLst>
          </p:nvPr>
        </p:nvGraphicFramePr>
        <p:xfrm>
          <a:off x="630555" y="1842770"/>
          <a:ext cx="7954645" cy="1136650"/>
        </p:xfrm>
        <a:graphic>
          <a:graphicData uri="http://schemas.openxmlformats.org/drawingml/2006/table">
            <a:tbl>
              <a:tblPr firstRow="1" bandRow="1">
                <a:tableStyleId>{5940675A-B579-460E-94D1-54222C63F5DA}</a:tableStyleId>
              </a:tblPr>
              <a:tblGrid>
                <a:gridCol w="7954645"/>
              </a:tblGrid>
              <a:tr h="113665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Congratulations (on...)! 祝贺你（取得……成就）！</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I’m so happy for you! 真为你感到高兴！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文本框 7"/>
          <p:cNvSpPr txBox="1"/>
          <p:nvPr>
            <p:custDataLst>
              <p:tags r:id="rId2"/>
            </p:custDataLst>
          </p:nvPr>
        </p:nvSpPr>
        <p:spPr>
          <a:xfrm>
            <a:off x="630555" y="134556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祝贺：</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630555" y="4030980"/>
          <a:ext cx="7954645" cy="1136650"/>
        </p:xfrm>
        <a:graphic>
          <a:graphicData uri="http://schemas.openxmlformats.org/drawingml/2006/table">
            <a:tbl>
              <a:tblPr firstRow="1" bandRow="1">
                <a:tableStyleId>{5940675A-B579-460E-94D1-54222C63F5DA}</a:tableStyleId>
              </a:tblPr>
              <a:tblGrid>
                <a:gridCol w="7954645"/>
              </a:tblGrid>
              <a:tr h="113665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Thank you! 谢谢！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The same to you! / You too! 同样祝福你！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4"/>
            </p:custDataLst>
          </p:nvPr>
        </p:nvSpPr>
        <p:spPr>
          <a:xfrm>
            <a:off x="630555" y="353377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应答：</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06830" y="81407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求助与提供帮助（Asking for and Offering Help）</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3125" y="2254250"/>
          <a:ext cx="10633710" cy="2941320"/>
        </p:xfrm>
        <a:graphic>
          <a:graphicData uri="http://schemas.openxmlformats.org/drawingml/2006/table">
            <a:tbl>
              <a:tblPr firstRow="1" bandRow="1">
                <a:tableStyleId>{5940675A-B579-460E-94D1-54222C63F5DA}</a:tableStyleId>
              </a:tblPr>
              <a:tblGrid>
                <a:gridCol w="6562725"/>
                <a:gridCol w="4070985"/>
              </a:tblGrid>
              <a:tr h="294132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Would you do me a favour? / May I ask a favour of you? 您能帮我个忙吗？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Can you give me a hand? / Could you help me (with...)? / Would you please help me (with...)? 您能帮我一下吗？/您能帮我（做……）吗？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No problem. 没问题。</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Sure. / Of course. 当然可以。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With pleasure. 乐意效劳。</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873125" y="175704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求助与应答：</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873125" y="2254250"/>
          <a:ext cx="10633710" cy="2613660"/>
        </p:xfrm>
        <a:graphic>
          <a:graphicData uri="http://schemas.openxmlformats.org/drawingml/2006/table">
            <a:tbl>
              <a:tblPr firstRow="1" bandRow="1">
                <a:tableStyleId>{5940675A-B579-460E-94D1-54222C63F5DA}</a:tableStyleId>
              </a:tblPr>
              <a:tblGrid>
                <a:gridCol w="10633710"/>
              </a:tblGrid>
              <a:tr h="261366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What can I do for you? 我能为你做点什么？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 you want me to... for you? 需要我帮忙吗？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Is there anything I can do for you? 有什么我可以为你做的吗？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Let me know if you need any help. 如果你需要帮助的话，请告诉我。</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Let me help you. 让我来帮你吧。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873125" y="175704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提供帮助：</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176020" y="81407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劝告与建议（Giving Advice and Making Suggestions）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1594485" y="1785620"/>
          <a:ext cx="8291830" cy="3891280"/>
        </p:xfrm>
        <a:graphic>
          <a:graphicData uri="http://schemas.openxmlformats.org/drawingml/2006/table">
            <a:tbl>
              <a:tblPr firstRow="1" bandRow="1">
                <a:tableStyleId>{5940675A-B579-460E-94D1-54222C63F5DA}</a:tableStyleId>
              </a:tblPr>
              <a:tblGrid>
                <a:gridCol w="8291830"/>
              </a:tblGrid>
              <a:tr h="38912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You’d better... 你最好……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You should / ought to... 你应该……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 advise you (not) to... 我建议你（不要）……</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Why don’t you...? 你为什么不做……？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Why not...? 为什么不……?</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How / What about...? ……怎么样？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Shall we...? 我们……，好吗？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Let’s... 我们……吧。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3"/>
          <p:cNvSpPr/>
          <p:nvPr>
            <p:custDataLst>
              <p:tags r:id="rId1"/>
            </p:custDataLst>
          </p:nvPr>
        </p:nvSpPr>
        <p:spPr>
          <a:xfrm>
            <a:off x="3410029" y="1365086"/>
            <a:ext cx="8781963" cy="1871903"/>
          </a:xfrm>
          <a:custGeom>
            <a:avLst/>
            <a:gdLst/>
            <a:ahLst/>
            <a:cxnLst/>
            <a:rect l="l" t="t" r="r" b="b"/>
            <a:pathLst>
              <a:path w="6586815" h="1404000">
                <a:moveTo>
                  <a:pt x="810600" y="0"/>
                </a:moveTo>
                <a:lnTo>
                  <a:pt x="6586815" y="0"/>
                </a:lnTo>
                <a:lnTo>
                  <a:pt x="6586815" y="1404000"/>
                </a:lnTo>
                <a:lnTo>
                  <a:pt x="0" y="1404000"/>
                </a:lnTo>
                <a:close/>
              </a:path>
            </a:pathLst>
          </a:custGeom>
          <a:solidFill>
            <a:srgbClr val="5D2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6" name="矩形 6"/>
          <p:cNvSpPr/>
          <p:nvPr>
            <p:custDataLst>
              <p:tags r:id="rId2"/>
            </p:custDataLst>
          </p:nvPr>
        </p:nvSpPr>
        <p:spPr>
          <a:xfrm>
            <a:off x="600" y="3909028"/>
            <a:ext cx="5712059" cy="1871903"/>
          </a:xfrm>
          <a:custGeom>
            <a:avLst/>
            <a:gdLst/>
            <a:ahLst/>
            <a:cxnLst/>
            <a:rect l="l" t="t" r="r" b="b"/>
            <a:pathLst>
              <a:path w="4284268" h="1404000">
                <a:moveTo>
                  <a:pt x="0" y="0"/>
                </a:moveTo>
                <a:lnTo>
                  <a:pt x="4284268" y="0"/>
                </a:lnTo>
                <a:lnTo>
                  <a:pt x="3473668" y="1404000"/>
                </a:lnTo>
                <a:lnTo>
                  <a:pt x="0" y="14040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0" name="矩形 7"/>
          <p:cNvSpPr/>
          <p:nvPr>
            <p:custDataLst>
              <p:tags r:id="rId3"/>
            </p:custDataLst>
          </p:nvPr>
        </p:nvSpPr>
        <p:spPr>
          <a:xfrm>
            <a:off x="600" y="1988915"/>
            <a:ext cx="10612684" cy="3023843"/>
          </a:xfrm>
          <a:custGeom>
            <a:avLst/>
            <a:gdLst/>
            <a:ahLst/>
            <a:cxnLst/>
            <a:rect l="l" t="t" r="r" b="b"/>
            <a:pathLst>
              <a:path w="7959928" h="2268000">
                <a:moveTo>
                  <a:pt x="0" y="0"/>
                </a:moveTo>
                <a:lnTo>
                  <a:pt x="7959928" y="0"/>
                </a:lnTo>
                <a:lnTo>
                  <a:pt x="6650498" y="2268000"/>
                </a:lnTo>
                <a:lnTo>
                  <a:pt x="0" y="2268000"/>
                </a:lnTo>
                <a:close/>
              </a:path>
            </a:pathLst>
          </a:custGeom>
          <a:solidFill>
            <a:srgbClr val="B873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1" name="TextBox 10"/>
          <p:cNvSpPr txBox="1"/>
          <p:nvPr>
            <p:custDataLst>
              <p:tags r:id="rId4"/>
            </p:custDataLst>
          </p:nvPr>
        </p:nvSpPr>
        <p:spPr>
          <a:xfrm>
            <a:off x="1833935" y="2245270"/>
            <a:ext cx="2229761" cy="2451735"/>
          </a:xfrm>
          <a:prstGeom prst="rect">
            <a:avLst/>
          </a:prstGeom>
          <a:noFill/>
        </p:spPr>
        <p:txBody>
          <a:bodyPr wrap="square" rtlCol="0">
            <a:spAutoFit/>
          </a:bodyPr>
          <a:p>
            <a:pPr algn="ctr"/>
            <a:r>
              <a:rPr lang="en-US" altLang="zh-CN" sz="15335" dirty="0">
                <a:solidFill>
                  <a:schemeClr val="bg1"/>
                </a:solidFill>
                <a:latin typeface="Impact" panose="020B0806030902050204" pitchFamily="34" charset="0"/>
              </a:rPr>
              <a:t>2</a:t>
            </a:r>
            <a:endParaRPr lang="zh-CN" altLang="en-US" sz="15335" dirty="0">
              <a:solidFill>
                <a:schemeClr val="bg1"/>
              </a:solidFill>
              <a:latin typeface="Impact" panose="020B0806030902050204" pitchFamily="34" charset="0"/>
            </a:endParaRPr>
          </a:p>
        </p:txBody>
      </p:sp>
      <p:sp>
        <p:nvSpPr>
          <p:cNvPr id="12" name="TextBox 11"/>
          <p:cNvSpPr txBox="1"/>
          <p:nvPr>
            <p:custDataLst>
              <p:tags r:id="rId5"/>
            </p:custDataLst>
          </p:nvPr>
        </p:nvSpPr>
        <p:spPr>
          <a:xfrm>
            <a:off x="4239260" y="3001010"/>
            <a:ext cx="3893820" cy="1106805"/>
          </a:xfrm>
          <a:prstGeom prst="rect">
            <a:avLst/>
          </a:prstGeom>
          <a:noFill/>
        </p:spPr>
        <p:txBody>
          <a:bodyPr wrap="square" rtlCol="0">
            <a:spAutoFit/>
          </a:bodyPr>
          <a:p>
            <a:pPr marL="0" lvl="1" algn="dist"/>
            <a:r>
              <a:rPr sz="6600" b="1" dirty="0">
                <a:solidFill>
                  <a:schemeClr val="bg1"/>
                </a:solidFill>
                <a:latin typeface="微软雅黑" panose="020B0503020204020204" charset="-122"/>
                <a:ea typeface="微软雅黑" panose="020B0503020204020204" charset="-122"/>
              </a:rPr>
              <a:t>情景交际</a:t>
            </a:r>
            <a:endParaRPr sz="6600" b="1" dirty="0">
              <a:solidFill>
                <a:schemeClr val="bg1"/>
              </a:solidFill>
              <a:latin typeface="微软雅黑" panose="020B0503020204020204" charset="-122"/>
              <a:ea typeface="微软雅黑" panose="020B0503020204020204" charset="-122"/>
            </a:endParaRPr>
          </a:p>
        </p:txBody>
      </p:sp>
      <p:sp>
        <p:nvSpPr>
          <p:cNvPr id="21" name="矩形 20"/>
          <p:cNvSpPr/>
          <p:nvPr>
            <p:custDataLst>
              <p:tags r:id="rId6"/>
            </p:custDataLst>
          </p:nvPr>
        </p:nvSpPr>
        <p:spPr>
          <a:xfrm>
            <a:off x="11001567" y="1808935"/>
            <a:ext cx="596045" cy="984205"/>
          </a:xfrm>
          <a:custGeom>
            <a:avLst/>
            <a:gdLst/>
            <a:ahLst/>
            <a:cxnLst/>
            <a:rect l="l" t="t" r="r" b="b"/>
            <a:pathLst>
              <a:path w="447057" h="738192">
                <a:moveTo>
                  <a:pt x="77961" y="0"/>
                </a:moveTo>
                <a:lnTo>
                  <a:pt x="447057" y="369096"/>
                </a:lnTo>
                <a:lnTo>
                  <a:pt x="77961" y="738192"/>
                </a:lnTo>
                <a:lnTo>
                  <a:pt x="0" y="660231"/>
                </a:lnTo>
                <a:lnTo>
                  <a:pt x="293910" y="366322"/>
                </a:lnTo>
                <a:lnTo>
                  <a:pt x="2775" y="7518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400">
              <a:latin typeface="微软雅黑" panose="020B0503020204020204" charset="-122"/>
              <a:ea typeface="微软雅黑" panose="020B0503020204020204" charset="-122"/>
            </a:endParaRPr>
          </a:p>
        </p:txBody>
      </p:sp>
      <p:sp>
        <p:nvSpPr>
          <p:cNvPr id="13" name="TextBox 9"/>
          <p:cNvSpPr txBox="1"/>
          <p:nvPr>
            <p:custDataLst>
              <p:tags r:id="rId7"/>
            </p:custDataLst>
          </p:nvPr>
        </p:nvSpPr>
        <p:spPr>
          <a:xfrm>
            <a:off x="791210" y="3813175"/>
            <a:ext cx="1745615" cy="583565"/>
          </a:xfrm>
          <a:prstGeom prst="rect">
            <a:avLst/>
          </a:prstGeom>
          <a:noFill/>
        </p:spPr>
        <p:txBody>
          <a:bodyPr wrap="square" rtlCol="0">
            <a:spAutoFit/>
          </a:bodyPr>
          <a:p>
            <a:pPr algn="ctr"/>
            <a:r>
              <a:rPr lang="en-US" altLang="zh-CN" sz="3200" dirty="0">
                <a:solidFill>
                  <a:schemeClr val="bg1"/>
                </a:solidFill>
                <a:latin typeface="微软雅黑" panose="020B0503020204020204" charset="-122"/>
                <a:ea typeface="微软雅黑" panose="020B0503020204020204" charset="-122"/>
              </a:rPr>
              <a:t>chapter</a:t>
            </a:r>
            <a:endParaRPr lang="en-US" altLang="zh-CN" sz="3200" dirty="0">
              <a:solidFill>
                <a:schemeClr val="bg1"/>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1000"/>
                                        <p:tgtEl>
                                          <p:spTgt spid="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1000"/>
                                        <p:tgtEl>
                                          <p:spTgt spid="6"/>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1000" fill="hold"/>
                                        <p:tgtEl>
                                          <p:spTgt spid="10"/>
                                        </p:tgtEl>
                                        <p:attrNameLst>
                                          <p:attrName>ppt_x</p:attrName>
                                        </p:attrNameLst>
                                      </p:cBhvr>
                                      <p:tavLst>
                                        <p:tav tm="0">
                                          <p:val>
                                            <p:strVal val="0-#ppt_w/2"/>
                                          </p:val>
                                        </p:tav>
                                        <p:tav tm="100000">
                                          <p:val>
                                            <p:strVal val="#ppt_x"/>
                                          </p:val>
                                        </p:tav>
                                      </p:tavLst>
                                    </p:anim>
                                    <p:anim calcmode="lin" valueType="num">
                                      <p:cBhvr additive="base">
                                        <p:cTn id="15" dur="1000" fill="hold"/>
                                        <p:tgtEl>
                                          <p:spTgt spid="10"/>
                                        </p:tgtEl>
                                        <p:attrNameLst>
                                          <p:attrName>ppt_y</p:attrName>
                                        </p:attrNameLst>
                                      </p:cBhvr>
                                      <p:tavLst>
                                        <p:tav tm="0">
                                          <p:val>
                                            <p:strVal val="#ppt_y"/>
                                          </p:val>
                                        </p:tav>
                                        <p:tav tm="100000">
                                          <p:val>
                                            <p:strVal val="#ppt_y"/>
                                          </p:val>
                                        </p:tav>
                                      </p:tavLst>
                                    </p:anim>
                                  </p:childTnLst>
                                </p:cTn>
                              </p:par>
                            </p:childTnLst>
                          </p:cTn>
                        </p:par>
                        <p:par>
                          <p:cTn id="16" fill="hold">
                            <p:stCondLst>
                              <p:cond delay="2000"/>
                            </p:stCondLst>
                            <p:childTnLst>
                              <p:par>
                                <p:cTn id="17" presetID="2" presetClass="entr" presetSubtype="8"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childTnLst>
                          </p:cTn>
                        </p:par>
                        <p:par>
                          <p:cTn id="21" fill="hold">
                            <p:stCondLst>
                              <p:cond delay="2500"/>
                            </p:stCondLst>
                            <p:childTnLst>
                              <p:par>
                                <p:cTn id="22" presetID="49" presetClass="entr" presetSubtype="0" decel="10000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anim calcmode="lin" valueType="num">
                                      <p:cBhvr>
                                        <p:cTn id="26" dur="500" fill="hold"/>
                                        <p:tgtEl>
                                          <p:spTgt spid="11"/>
                                        </p:tgtEl>
                                        <p:attrNameLst>
                                          <p:attrName>style.rotation</p:attrName>
                                        </p:attrNameLst>
                                      </p:cBhvr>
                                      <p:tavLst>
                                        <p:tav tm="0">
                                          <p:val>
                                            <p:fltVal val="360"/>
                                          </p:val>
                                        </p:tav>
                                        <p:tav tm="100000">
                                          <p:val>
                                            <p:fltVal val="0"/>
                                          </p:val>
                                        </p:tav>
                                      </p:tavLst>
                                    </p:anim>
                                    <p:animEffect transition="in" filter="fade">
                                      <p:cBhvr>
                                        <p:cTn id="27" dur="500"/>
                                        <p:tgtEl>
                                          <p:spTgt spid="11"/>
                                        </p:tgtEl>
                                      </p:cBhvr>
                                    </p:animEffect>
                                  </p:childTnLst>
                                </p:cTn>
                              </p:par>
                            </p:childTnLst>
                          </p:cTn>
                        </p:par>
                        <p:par>
                          <p:cTn id="28" fill="hold">
                            <p:stCondLst>
                              <p:cond delay="3000"/>
                            </p:stCondLst>
                            <p:childTnLst>
                              <p:par>
                                <p:cTn id="29" presetID="1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ppt_x</p:attrName>
                                        </p:attrNameLst>
                                      </p:cBhvr>
                                      <p:tavLst>
                                        <p:tav tm="0">
                                          <p:val>
                                            <p:strVal val="#ppt_x-#ppt_w*1.125000"/>
                                          </p:val>
                                        </p:tav>
                                        <p:tav tm="100000">
                                          <p:val>
                                            <p:strVal val="#ppt_x"/>
                                          </p:val>
                                        </p:tav>
                                      </p:tavLst>
                                    </p:anim>
                                    <p:animEffect transition="in" filter="wipe(right)">
                                      <p:cBhvr>
                                        <p:cTn id="32" dur="500"/>
                                        <p:tgtEl>
                                          <p:spTgt spid="12"/>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750"/>
                                        <p:tgtEl>
                                          <p:spTgt spid="13"/>
                                        </p:tgtEl>
                                      </p:cBhvr>
                                    </p:animEffect>
                                    <p:anim calcmode="lin" valueType="num">
                                      <p:cBhvr>
                                        <p:cTn id="37" dur="750" fill="hold"/>
                                        <p:tgtEl>
                                          <p:spTgt spid="13"/>
                                        </p:tgtEl>
                                        <p:attrNameLst>
                                          <p:attrName>ppt_x</p:attrName>
                                        </p:attrNameLst>
                                      </p:cBhvr>
                                      <p:tavLst>
                                        <p:tav tm="0">
                                          <p:val>
                                            <p:strVal val="#ppt_x"/>
                                          </p:val>
                                        </p:tav>
                                        <p:tav tm="100000">
                                          <p:val>
                                            <p:strVal val="#ppt_x"/>
                                          </p:val>
                                        </p:tav>
                                      </p:tavLst>
                                    </p:anim>
                                    <p:anim calcmode="lin" valueType="num">
                                      <p:cBhvr>
                                        <p:cTn id="38" dur="75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6" grpId="0" bldLvl="0" animBg="1"/>
      <p:bldP spid="10" grpId="0" bldLvl="0" animBg="1"/>
      <p:bldP spid="11" grpId="0"/>
      <p:bldP spid="12" grpId="0"/>
      <p:bldP spid="21" grpId="0" bldLvl="0" animBg="1"/>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366520" y="4927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接受与拒绝（Accepting and Rejecting）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1584325"/>
          <a:ext cx="8291830" cy="2466340"/>
        </p:xfrm>
        <a:graphic>
          <a:graphicData uri="http://schemas.openxmlformats.org/drawingml/2006/table">
            <a:tbl>
              <a:tblPr firstRow="1" bandRow="1">
                <a:tableStyleId>{5940675A-B579-460E-94D1-54222C63F5DA}</a:tableStyleId>
              </a:tblPr>
              <a:tblGrid>
                <a:gridCol w="8291830"/>
              </a:tblGrid>
              <a:tr h="246634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Yes, I’d like / love to. 好的，我想去。</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Yes, that’s very kind of you. 好的，你真好。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That’s would be nice. 好呀。</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Sounds great! 听起来很棒！</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OK, count me in. 好的，算我一个。</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872490" y="115379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接受邀请：</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4"/>
            </p:custDataLst>
          </p:nvPr>
        </p:nvGraphicFramePr>
        <p:xfrm>
          <a:off x="872490" y="4714875"/>
          <a:ext cx="8291830" cy="1541145"/>
        </p:xfrm>
        <a:graphic>
          <a:graphicData uri="http://schemas.openxmlformats.org/drawingml/2006/table">
            <a:tbl>
              <a:tblPr firstRow="1" bandRow="1">
                <a:tableStyleId>{5940675A-B579-460E-94D1-54222C63F5DA}</a:tableStyleId>
              </a:tblPr>
              <a:tblGrid>
                <a:gridCol w="8291830"/>
              </a:tblGrid>
              <a:tr h="154114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Yes, thanks! / Yes, please. 好的，谢谢！ / 好的，请。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That’s very kind of you. 你真好。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Thank you! That would be fine. 谢谢，那太好了。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5"/>
            </p:custDataLst>
          </p:nvPr>
        </p:nvSpPr>
        <p:spPr>
          <a:xfrm>
            <a:off x="770255" y="421767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接受帮助：</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872490" y="1079500"/>
          <a:ext cx="8291830" cy="2950210"/>
        </p:xfrm>
        <a:graphic>
          <a:graphicData uri="http://schemas.openxmlformats.org/drawingml/2006/table">
            <a:tbl>
              <a:tblPr firstRow="1" bandRow="1">
                <a:tableStyleId>{5940675A-B579-460E-94D1-54222C63F5DA}</a:tableStyleId>
              </a:tblPr>
              <a:tblGrid>
                <a:gridCol w="8291830"/>
              </a:tblGrid>
              <a:tr h="295021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All right. / OK. 好的。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You’re right. 你说的对。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Thank you for your advice. 谢谢你的建议。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Good idea. 好主意。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Right, I’ll do that. 好，就这么办。</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Why not? 好的，有何不可？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872490" y="58229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接受建议：</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872490" y="4714875"/>
          <a:ext cx="8291830" cy="1179830"/>
        </p:xfrm>
        <a:graphic>
          <a:graphicData uri="http://schemas.openxmlformats.org/drawingml/2006/table">
            <a:tbl>
              <a:tblPr firstRow="1" bandRow="1">
                <a:tableStyleId>{5940675A-B579-460E-94D1-54222C63F5DA}</a:tableStyleId>
              </a:tblPr>
              <a:tblGrid>
                <a:gridCol w="8291830"/>
              </a:tblGrid>
              <a:tr h="117983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I’d love / like to, but... 我想的，但是……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Maybe some other time. 也许下回吧。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4"/>
            </p:custDataLst>
          </p:nvPr>
        </p:nvSpPr>
        <p:spPr>
          <a:xfrm>
            <a:off x="770255" y="421767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拒绝邀请：</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872490" y="1670050"/>
          <a:ext cx="9043670" cy="1626235"/>
        </p:xfrm>
        <a:graphic>
          <a:graphicData uri="http://schemas.openxmlformats.org/drawingml/2006/table">
            <a:tbl>
              <a:tblPr firstRow="1" bandRow="1">
                <a:tableStyleId>{5940675A-B579-460E-94D1-54222C63F5DA}</a:tableStyleId>
              </a:tblPr>
              <a:tblGrid>
                <a:gridCol w="9043670"/>
              </a:tblGrid>
              <a:tr h="162623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No, thanks! 不用了，谢谢！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No, but thank you all the same. 不用了，不过还是谢谢你。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No, it’s all right. I can manage myself. 不用了，我自己可以搞定。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872490" y="117284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拒绝帮助：</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958215" y="4333875"/>
          <a:ext cx="8291830" cy="1516380"/>
        </p:xfrm>
        <a:graphic>
          <a:graphicData uri="http://schemas.openxmlformats.org/drawingml/2006/table">
            <a:tbl>
              <a:tblPr firstRow="1" bandRow="1">
                <a:tableStyleId>{5940675A-B579-460E-94D1-54222C63F5DA}</a:tableStyleId>
              </a:tblPr>
              <a:tblGrid>
                <a:gridCol w="8291830"/>
              </a:tblGrid>
              <a:tr h="117983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afraid I can’t. 我恐怕不能。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 don’t mind. 我不介意。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I’d like to, but... 我想去，但是……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4"/>
            </p:custDataLst>
          </p:nvPr>
        </p:nvSpPr>
        <p:spPr>
          <a:xfrm>
            <a:off x="872490" y="375729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拒绝劝告：</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77851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赞同与反对（Expressing Agreement and Disagreement）</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79015"/>
          <a:ext cx="9653905" cy="3162935"/>
        </p:xfrm>
        <a:graphic>
          <a:graphicData uri="http://schemas.openxmlformats.org/drawingml/2006/table">
            <a:tbl>
              <a:tblPr firstRow="1" bandRow="1">
                <a:tableStyleId>{5940675A-B579-460E-94D1-54222C63F5DA}</a:tableStyleId>
              </a:tblPr>
              <a:tblGrid>
                <a:gridCol w="9653905"/>
              </a:tblGrid>
              <a:tr h="316293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 agree (with you) / I couldn’t agree more. 我同意（你的意见）。/ 我完全同意。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It’s a good idea. 这是个好主意。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Yes, I think so. 对，我也是这么想的。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That’s true / correct. 正是如此。</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Certainly. / Sure. / Of course. 当然可以。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Sounds good. 听起来不错。</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739140" y="179006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赞成/同意：</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custDataLst>
              <p:tags r:id="rId1"/>
            </p:custDataLst>
          </p:nvPr>
        </p:nvGraphicFramePr>
        <p:xfrm>
          <a:off x="872490" y="1143000"/>
          <a:ext cx="8291830" cy="2724150"/>
        </p:xfrm>
        <a:graphic>
          <a:graphicData uri="http://schemas.openxmlformats.org/drawingml/2006/table">
            <a:tbl>
              <a:tblPr firstRow="1" bandRow="1">
                <a:tableStyleId>{5940675A-B579-460E-94D1-54222C63F5DA}</a:tableStyleId>
              </a:tblPr>
              <a:tblGrid>
                <a:gridCol w="8291830"/>
              </a:tblGrid>
              <a:tr h="272415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 don’t agree. / I disagree. 我不同意。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No, I don’t think so. 不，我不这样认为。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 don’t think it’s right to... 我认为做……是不对的。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I’m afraid not. 恐怕不行。</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Surely not. / Of course not. 当然不行。</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It’s unfair. 这不公平。</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2"/>
            </p:custDataLst>
          </p:nvPr>
        </p:nvSpPr>
        <p:spPr>
          <a:xfrm>
            <a:off x="872490" y="64579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反对/不同意：</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872490" y="410654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立场不确定：</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9" name="表格 8"/>
          <p:cNvGraphicFramePr/>
          <p:nvPr>
            <p:custDataLst>
              <p:tags r:id="rId4"/>
            </p:custDataLst>
          </p:nvPr>
        </p:nvGraphicFramePr>
        <p:xfrm>
          <a:off x="872490" y="4603750"/>
          <a:ext cx="8291830" cy="1846580"/>
        </p:xfrm>
        <a:graphic>
          <a:graphicData uri="http://schemas.openxmlformats.org/drawingml/2006/table">
            <a:tbl>
              <a:tblPr firstRow="1" bandRow="1">
                <a:tableStyleId>{5940675A-B579-460E-94D1-54222C63F5DA}</a:tableStyleId>
              </a:tblPr>
              <a:tblGrid>
                <a:gridCol w="8291830"/>
              </a:tblGrid>
              <a:tr h="184658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Well, it depends. 再说吧，得看情况而定。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It’s hard to say. 这不好说。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Perhaps. / Maybe. 也许吧。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I’m not sure. 我不太确定。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77851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询问与提供信息（Seeking and Offering Information）</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12340"/>
          <a:ext cx="9653905" cy="1846580"/>
        </p:xfrm>
        <a:graphic>
          <a:graphicData uri="http://schemas.openxmlformats.org/drawingml/2006/table">
            <a:tbl>
              <a:tblPr firstRow="1" bandRow="1">
                <a:tableStyleId>{5940675A-B579-460E-94D1-54222C63F5DA}</a:tableStyleId>
              </a:tblPr>
              <a:tblGrid>
                <a:gridCol w="9653905"/>
              </a:tblGrid>
              <a:tr h="184658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Could you tell me...? 你能告诉我……吗？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 you know...? 你知道……吗？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 was wondering if you could tell me about... 我想知道你能否告诉我关于……的信息？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739140" y="179006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询问：</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4"/>
            </p:custDataLst>
          </p:nvPr>
        </p:nvGraphicFramePr>
        <p:xfrm>
          <a:off x="799465" y="4901565"/>
          <a:ext cx="9653905" cy="560705"/>
        </p:xfrm>
        <a:graphic>
          <a:graphicData uri="http://schemas.openxmlformats.org/drawingml/2006/table">
            <a:tbl>
              <a:tblPr firstRow="1" bandRow="1">
                <a:tableStyleId>{5940675A-B579-460E-94D1-54222C63F5DA}</a:tableStyleId>
              </a:tblPr>
              <a:tblGrid>
                <a:gridCol w="9653905"/>
              </a:tblGrid>
              <a:tr h="56070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Certainly. / Sure, ... 当然可以，……</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5"/>
            </p:custDataLst>
          </p:nvPr>
        </p:nvSpPr>
        <p:spPr>
          <a:xfrm>
            <a:off x="799465" y="4404360"/>
            <a:ext cx="3622040"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应答与提供信息：</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9118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指令与要求（Giving Instructions and Making Requests）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12340"/>
          <a:ext cx="9653905" cy="1846580"/>
        </p:xfrm>
        <a:graphic>
          <a:graphicData uri="http://schemas.openxmlformats.org/drawingml/2006/table">
            <a:tbl>
              <a:tblPr firstRow="1" bandRow="1">
                <a:tableStyleId>{5940675A-B579-460E-94D1-54222C63F5DA}</a:tableStyleId>
              </a:tblPr>
              <a:tblGrid>
                <a:gridCol w="9653905"/>
              </a:tblGrid>
              <a:tr h="18465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Please... 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 need you to... 我需要你……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Would you mind doing...? 你介意做……吗？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Could you please do...? 你能做……吗？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Make sure... 请确保……</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9118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表扬与鼓励（Praising and Encouraging）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12340"/>
          <a:ext cx="9653905" cy="1846580"/>
        </p:xfrm>
        <a:graphic>
          <a:graphicData uri="http://schemas.openxmlformats.org/drawingml/2006/table">
            <a:tbl>
              <a:tblPr firstRow="1" bandRow="1">
                <a:tableStyleId>{5940675A-B579-460E-94D1-54222C63F5DA}</a:tableStyleId>
              </a:tblPr>
              <a:tblGrid>
                <a:gridCol w="9653905"/>
              </a:tblGrid>
              <a:tr h="18465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Well done. / Good work. / Great! / You are doing fine. 做得好。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Come on! / Cheer up! 加油！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Don’t give up. 别放弃。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Be brave. 勇敢点。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Keep it up. 继续保持。</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Try again. 再试一次。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9118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投诉与责备（Complaining and Blaming）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12340"/>
          <a:ext cx="9653905" cy="1846580"/>
        </p:xfrm>
        <a:graphic>
          <a:graphicData uri="http://schemas.openxmlformats.org/drawingml/2006/table">
            <a:tbl>
              <a:tblPr firstRow="1" bandRow="1">
                <a:tableStyleId>{5940675A-B579-460E-94D1-54222C63F5DA}</a:tableStyleId>
              </a:tblPr>
              <a:tblGrid>
                <a:gridCol w="9653905"/>
              </a:tblGrid>
              <a:tr h="18465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not satisfied with... 我对……不满意。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There seems to be something wrong with... ……似乎出问题了。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You shouldn’t have done that. 你不该那么做。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Look at the mess you made！ 看你干的好事！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911860"/>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禁止与警告（Prohibiting and Warning）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2212340"/>
          <a:ext cx="9653905" cy="1846580"/>
        </p:xfrm>
        <a:graphic>
          <a:graphicData uri="http://schemas.openxmlformats.org/drawingml/2006/table">
            <a:tbl>
              <a:tblPr firstRow="1" bandRow="1">
                <a:tableStyleId>{5940675A-B579-460E-94D1-54222C63F5DA}</a:tableStyleId>
              </a:tblPr>
              <a:tblGrid>
                <a:gridCol w="9653905"/>
              </a:tblGrid>
              <a:tr h="1846580">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You can’t / mustn’t... 你不能 / 不准……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Don’t... 别做……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No smoking / speaking / lying. 不准抽烟 / 说话 / 说谎。</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Look out! 当心！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Be careful. / Watch out. 小心！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Mind your step. 小心台阶。</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custDataLst>
              <p:tags r:id="rId1"/>
            </p:custDataLst>
          </p:nvPr>
        </p:nvSpPr>
        <p:spPr>
          <a:xfrm>
            <a:off x="2713990" y="1338580"/>
            <a:ext cx="2219960" cy="645160"/>
          </a:xfrm>
          <a:prstGeom prst="rect">
            <a:avLst/>
          </a:prstGeom>
          <a:noFill/>
        </p:spPr>
        <p:txBody>
          <a:bodyPr wrap="square" rtlCol="0">
            <a:spAutoFit/>
          </a:bodyPr>
          <a:p>
            <a:r>
              <a:rPr sz="3600" b="1">
                <a:solidFill>
                  <a:schemeClr val="tx1"/>
                </a:solidFill>
                <a:uFillTx/>
                <a:hlinkClick r:id="rId2" action="ppaction://hlinksldjump"/>
              </a:rPr>
              <a:t>考情分析</a:t>
            </a:r>
            <a:endParaRPr sz="3600" b="1">
              <a:solidFill>
                <a:schemeClr val="tx1"/>
              </a:solidFill>
              <a:uFillTx/>
            </a:endParaRPr>
          </a:p>
        </p:txBody>
      </p:sp>
      <p:sp>
        <p:nvSpPr>
          <p:cNvPr id="9" name="文本框 8"/>
          <p:cNvSpPr txBox="1"/>
          <p:nvPr>
            <p:custDataLst>
              <p:tags r:id="rId3"/>
            </p:custDataLst>
          </p:nvPr>
        </p:nvSpPr>
        <p:spPr>
          <a:xfrm>
            <a:off x="2712085" y="2272665"/>
            <a:ext cx="2219960" cy="645160"/>
          </a:xfrm>
          <a:prstGeom prst="rect">
            <a:avLst/>
          </a:prstGeom>
          <a:noFill/>
        </p:spPr>
        <p:txBody>
          <a:bodyPr wrap="square" rtlCol="0">
            <a:spAutoFit/>
          </a:bodyPr>
          <a:p>
            <a:r>
              <a:rPr sz="3600" b="1">
                <a:solidFill>
                  <a:schemeClr val="tx1"/>
                </a:solidFill>
                <a:uFillTx/>
                <a:hlinkClick r:id="rId4" action="ppaction://hlinksldjump"/>
              </a:rPr>
              <a:t>知识导图</a:t>
            </a:r>
            <a:endParaRPr sz="3600" b="1">
              <a:solidFill>
                <a:schemeClr val="tx1"/>
              </a:solidFill>
              <a:uFillTx/>
            </a:endParaRPr>
          </a:p>
        </p:txBody>
      </p:sp>
      <p:sp>
        <p:nvSpPr>
          <p:cNvPr id="10" name="文本框 9"/>
          <p:cNvSpPr txBox="1"/>
          <p:nvPr>
            <p:custDataLst>
              <p:tags r:id="rId5"/>
            </p:custDataLst>
          </p:nvPr>
        </p:nvSpPr>
        <p:spPr>
          <a:xfrm>
            <a:off x="2713990" y="3235325"/>
            <a:ext cx="2219960" cy="645160"/>
          </a:xfrm>
          <a:prstGeom prst="rect">
            <a:avLst/>
          </a:prstGeom>
          <a:noFill/>
        </p:spPr>
        <p:txBody>
          <a:bodyPr wrap="square" rtlCol="0">
            <a:spAutoFit/>
          </a:bodyPr>
          <a:p>
            <a:r>
              <a:rPr sz="3600" b="1">
                <a:solidFill>
                  <a:schemeClr val="tx1"/>
                </a:solidFill>
                <a:uFillTx/>
                <a:hlinkClick r:id="rId6" action="ppaction://hlinksldjump"/>
              </a:rPr>
              <a:t>知识梳理</a:t>
            </a:r>
            <a:endParaRPr sz="3600" b="1">
              <a:solidFill>
                <a:schemeClr val="tx1"/>
              </a:solidFill>
              <a:uFillTx/>
            </a:endParaRPr>
          </a:p>
        </p:txBody>
      </p:sp>
      <p:sp>
        <p:nvSpPr>
          <p:cNvPr id="11" name="文本框 10"/>
          <p:cNvSpPr txBox="1"/>
          <p:nvPr>
            <p:custDataLst>
              <p:tags r:id="rId7"/>
            </p:custDataLst>
          </p:nvPr>
        </p:nvSpPr>
        <p:spPr>
          <a:xfrm>
            <a:off x="2712085" y="4197985"/>
            <a:ext cx="2219960" cy="645160"/>
          </a:xfrm>
          <a:prstGeom prst="rect">
            <a:avLst/>
          </a:prstGeom>
          <a:noFill/>
        </p:spPr>
        <p:txBody>
          <a:bodyPr wrap="square" rtlCol="0">
            <a:spAutoFit/>
          </a:bodyPr>
          <a:p>
            <a:r>
              <a:rPr sz="3600" b="1">
                <a:solidFill>
                  <a:schemeClr val="tx1"/>
                </a:solidFill>
                <a:uFillTx/>
                <a:hlinkClick r:id="rId8" action="ppaction://hlinksldjump"/>
              </a:rPr>
              <a:t>真题链接</a:t>
            </a:r>
            <a:endParaRPr sz="3600" b="1">
              <a:solidFill>
                <a:schemeClr val="tx1"/>
              </a:solidFill>
              <a:uFillTx/>
            </a:endParaRPr>
          </a:p>
        </p:txBody>
      </p:sp>
      <p:sp>
        <p:nvSpPr>
          <p:cNvPr id="14" name="椭圆 13"/>
          <p:cNvSpPr/>
          <p:nvPr/>
        </p:nvSpPr>
        <p:spPr>
          <a:xfrm>
            <a:off x="1569720" y="12642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1</a:t>
            </a:r>
            <a:endParaRPr lang="en-US" altLang="zh-CN" sz="3600" b="1">
              <a:latin typeface="+mn-ea"/>
            </a:endParaRPr>
          </a:p>
        </p:txBody>
      </p:sp>
      <p:sp>
        <p:nvSpPr>
          <p:cNvPr id="15" name="椭圆 14"/>
          <p:cNvSpPr/>
          <p:nvPr>
            <p:custDataLst>
              <p:tags r:id="rId9"/>
            </p:custDataLst>
          </p:nvPr>
        </p:nvSpPr>
        <p:spPr>
          <a:xfrm>
            <a:off x="1569720" y="219773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2</a:t>
            </a:r>
            <a:endParaRPr lang="en-US" altLang="zh-CN" sz="3600" b="1">
              <a:latin typeface="+mn-ea"/>
            </a:endParaRPr>
          </a:p>
        </p:txBody>
      </p:sp>
      <p:sp>
        <p:nvSpPr>
          <p:cNvPr id="16" name="椭圆 15"/>
          <p:cNvSpPr/>
          <p:nvPr>
            <p:custDataLst>
              <p:tags r:id="rId10"/>
            </p:custDataLst>
          </p:nvPr>
        </p:nvSpPr>
        <p:spPr>
          <a:xfrm>
            <a:off x="1569720" y="313118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3</a:t>
            </a:r>
            <a:endParaRPr lang="en-US" altLang="zh-CN" sz="3600" b="1">
              <a:latin typeface="+mn-ea"/>
            </a:endParaRPr>
          </a:p>
        </p:txBody>
      </p:sp>
      <p:sp>
        <p:nvSpPr>
          <p:cNvPr id="17" name="椭圆 16"/>
          <p:cNvSpPr/>
          <p:nvPr>
            <p:custDataLst>
              <p:tags r:id="rId11"/>
            </p:custDataLst>
          </p:nvPr>
        </p:nvSpPr>
        <p:spPr>
          <a:xfrm>
            <a:off x="1569720" y="4047490"/>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4</a:t>
            </a:r>
            <a:endParaRPr lang="en-US" altLang="zh-CN" sz="3600" b="1">
              <a:latin typeface="+mn-ea"/>
            </a:endParaRPr>
          </a:p>
        </p:txBody>
      </p:sp>
      <p:sp>
        <p:nvSpPr>
          <p:cNvPr id="18" name="椭圆 17"/>
          <p:cNvSpPr/>
          <p:nvPr>
            <p:custDataLst>
              <p:tags r:id="rId12"/>
            </p:custDataLst>
          </p:nvPr>
        </p:nvSpPr>
        <p:spPr>
          <a:xfrm>
            <a:off x="1569720" y="4963795"/>
            <a:ext cx="743585" cy="732790"/>
          </a:xfrm>
          <a:prstGeom prst="ellipse">
            <a:avLst/>
          </a:prstGeom>
          <a:solidFill>
            <a:srgbClr val="B873BB"/>
          </a:solidFill>
          <a:ln>
            <a:solidFill>
              <a:schemeClr val="bg1"/>
            </a:solid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3600" b="1">
                <a:latin typeface="+mn-ea"/>
              </a:rPr>
              <a:t>5</a:t>
            </a:r>
            <a:endParaRPr lang="en-US" altLang="zh-CN" sz="3600" b="1">
              <a:latin typeface="+mn-ea"/>
            </a:endParaRPr>
          </a:p>
        </p:txBody>
      </p:sp>
      <p:sp>
        <p:nvSpPr>
          <p:cNvPr id="19" name="文本框 18"/>
          <p:cNvSpPr txBox="1"/>
          <p:nvPr>
            <p:custDataLst>
              <p:tags r:id="rId13"/>
            </p:custDataLst>
          </p:nvPr>
        </p:nvSpPr>
        <p:spPr>
          <a:xfrm>
            <a:off x="2713990" y="5132070"/>
            <a:ext cx="2219960" cy="645160"/>
          </a:xfrm>
          <a:prstGeom prst="rect">
            <a:avLst/>
          </a:prstGeom>
          <a:noFill/>
        </p:spPr>
        <p:txBody>
          <a:bodyPr wrap="square" rtlCol="0">
            <a:spAutoFit/>
          </a:bodyPr>
          <a:p>
            <a:r>
              <a:rPr sz="3600" b="1">
                <a:solidFill>
                  <a:schemeClr val="tx1"/>
                </a:solidFill>
                <a:uFillTx/>
                <a:hlinkClick r:id="rId14" action="ppaction://hlinksldjump"/>
              </a:rPr>
              <a:t>金榜通关</a:t>
            </a:r>
            <a:endParaRPr sz="3600" b="1">
              <a:solidFill>
                <a:schemeClr val="tx1"/>
              </a:solidFill>
              <a:uFillTx/>
            </a:endParaRPr>
          </a:p>
        </p:txBody>
      </p:sp>
      <p:pic>
        <p:nvPicPr>
          <p:cNvPr id="23" name="图片 22"/>
          <p:cNvPicPr>
            <a:picLocks noChangeAspect="1"/>
          </p:cNvPicPr>
          <p:nvPr/>
        </p:nvPicPr>
        <p:blipFill>
          <a:blip r:embed="rId15">
            <a:alphaModFix amt="55000"/>
          </a:blip>
          <a:srcRect b="6182"/>
          <a:stretch>
            <a:fillRect/>
          </a:stretch>
        </p:blipFill>
        <p:spPr>
          <a:xfrm>
            <a:off x="6724650" y="1072515"/>
            <a:ext cx="4339590" cy="3600450"/>
          </a:xfrm>
          <a:prstGeom prst="rect">
            <a:avLst/>
          </a:prstGeom>
        </p:spPr>
      </p:pic>
      <p:sp>
        <p:nvSpPr>
          <p:cNvPr id="21" name="矩形 20"/>
          <p:cNvSpPr/>
          <p:nvPr/>
        </p:nvSpPr>
        <p:spPr>
          <a:xfrm>
            <a:off x="8298180" y="2752090"/>
            <a:ext cx="3381375" cy="3025140"/>
          </a:xfrm>
          <a:prstGeom prst="rect">
            <a:avLst/>
          </a:prstGeom>
          <a:solidFill>
            <a:srgbClr val="B873B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文本框 6"/>
          <p:cNvSpPr txBox="1"/>
          <p:nvPr/>
        </p:nvSpPr>
        <p:spPr>
          <a:xfrm>
            <a:off x="8884285" y="3566160"/>
            <a:ext cx="2179955" cy="1106805"/>
          </a:xfrm>
          <a:prstGeom prst="rect">
            <a:avLst/>
          </a:prstGeom>
          <a:noFill/>
        </p:spPr>
        <p:txBody>
          <a:bodyPr wrap="square" rtlCol="0">
            <a:spAutoFit/>
          </a:bodyPr>
          <a:p>
            <a:pPr indent="0" algn="dist" fontAlgn="auto"/>
            <a:r>
              <a:rPr lang="zh-CN" altLang="en-US" sz="6600" b="1">
                <a:solidFill>
                  <a:schemeClr val="bg1"/>
                </a:solidFill>
              </a:rPr>
              <a:t>目录</a:t>
            </a:r>
            <a:endParaRPr lang="zh-CN" altLang="en-US" sz="66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1252220" y="597535"/>
            <a:ext cx="9458960"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情感表达（Expressing Feelings and Emotions）</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1993900"/>
          <a:ext cx="9653905" cy="969010"/>
        </p:xfrm>
        <a:graphic>
          <a:graphicData uri="http://schemas.openxmlformats.org/drawingml/2006/table">
            <a:tbl>
              <a:tblPr firstRow="1" bandRow="1">
                <a:tableStyleId>{5940675A-B579-460E-94D1-54222C63F5DA}</a:tableStyleId>
              </a:tblPr>
              <a:tblGrid>
                <a:gridCol w="9653905"/>
              </a:tblGrid>
              <a:tr h="96901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glad / happy / pleased to... ……很高兴。</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That’s nice / great / lovely / wonderful! 太好了！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3"/>
            </p:custDataLst>
          </p:nvPr>
        </p:nvSpPr>
        <p:spPr>
          <a:xfrm>
            <a:off x="799465" y="156273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高兴：</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4"/>
            </p:custDataLst>
          </p:nvPr>
        </p:nvGraphicFramePr>
        <p:xfrm>
          <a:off x="872490" y="3677920"/>
          <a:ext cx="9653905" cy="560705"/>
        </p:xfrm>
        <a:graphic>
          <a:graphicData uri="http://schemas.openxmlformats.org/drawingml/2006/table">
            <a:tbl>
              <a:tblPr firstRow="1" bandRow="1">
                <a:tableStyleId>{5940675A-B579-460E-94D1-54222C63F5DA}</a:tableStyleId>
              </a:tblPr>
              <a:tblGrid>
                <a:gridCol w="9653905"/>
              </a:tblGrid>
              <a:tr h="272415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Really？真的吗？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Guess what! （惊讶）猜猜发生了什么！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Oh dear! / Good heavens! 天呐！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How come?（惊讶）怎么会？</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What a surprise! 难以置信！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No wonder! 难怪！</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5"/>
            </p:custDataLst>
          </p:nvPr>
        </p:nvSpPr>
        <p:spPr>
          <a:xfrm>
            <a:off x="799465" y="3180715"/>
            <a:ext cx="3622040"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惊奇：</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872490" y="905510"/>
          <a:ext cx="9653905" cy="969010"/>
        </p:xfrm>
        <a:graphic>
          <a:graphicData uri="http://schemas.openxmlformats.org/drawingml/2006/table">
            <a:tbl>
              <a:tblPr firstRow="1" bandRow="1">
                <a:tableStyleId>{5940675A-B579-460E-94D1-54222C63F5DA}</a:tableStyleId>
              </a:tblPr>
              <a:tblGrid>
                <a:gridCol w="9653905"/>
              </a:tblGrid>
              <a:tr h="140779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worried about / that... 我担心……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Anything wrong with...? ……有问题吗？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Oh, what shall I do? 唉，我该怎么办？</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799465" y="40830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焦虑及担心：</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872490" y="3053080"/>
          <a:ext cx="9653905" cy="1019810"/>
        </p:xfrm>
        <a:graphic>
          <a:graphicData uri="http://schemas.openxmlformats.org/drawingml/2006/table">
            <a:tbl>
              <a:tblPr firstRow="1" bandRow="1">
                <a:tableStyleId>{5940675A-B579-460E-94D1-54222C63F5DA}</a:tableStyleId>
              </a:tblPr>
              <a:tblGrid>
                <a:gridCol w="9653905"/>
              </a:tblGrid>
              <a:tr h="101981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sorry to hear that. 听到这事我很难过。</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That’s unfortunate! 真不走运！</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4"/>
            </p:custDataLst>
          </p:nvPr>
        </p:nvSpPr>
        <p:spPr>
          <a:xfrm>
            <a:off x="872490" y="2555875"/>
            <a:ext cx="3622040"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同情：</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7" name="表格 6"/>
          <p:cNvGraphicFramePr/>
          <p:nvPr>
            <p:custDataLst>
              <p:tags r:id="rId5"/>
            </p:custDataLst>
          </p:nvPr>
        </p:nvGraphicFramePr>
        <p:xfrm>
          <a:off x="999490" y="4812665"/>
          <a:ext cx="9653905" cy="1019810"/>
        </p:xfrm>
        <a:graphic>
          <a:graphicData uri="http://schemas.openxmlformats.org/drawingml/2006/table">
            <a:tbl>
              <a:tblPr firstRow="1" bandRow="1">
                <a:tableStyleId>{5940675A-B579-460E-94D1-54222C63F5DA}</a:tableStyleId>
              </a:tblPr>
              <a:tblGrid>
                <a:gridCol w="9653905"/>
              </a:tblGrid>
              <a:tr h="140779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What a pity / shame! 真遗憾 / 丢脸！</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I’m so sorry! 太遗憾了！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That’s too bad! 太糟了！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8" name="文本框 7"/>
          <p:cNvSpPr txBox="1"/>
          <p:nvPr>
            <p:custDataLst>
              <p:tags r:id="rId6"/>
            </p:custDataLst>
          </p:nvPr>
        </p:nvSpPr>
        <p:spPr>
          <a:xfrm>
            <a:off x="872490" y="4315460"/>
            <a:ext cx="3622040"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遗憾：</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 name="表格 4"/>
          <p:cNvGraphicFramePr/>
          <p:nvPr>
            <p:custDataLst>
              <p:tags r:id="rId1"/>
            </p:custDataLst>
          </p:nvPr>
        </p:nvGraphicFramePr>
        <p:xfrm>
          <a:off x="872490" y="1429385"/>
          <a:ext cx="9653905" cy="1407795"/>
        </p:xfrm>
        <a:graphic>
          <a:graphicData uri="http://schemas.openxmlformats.org/drawingml/2006/table">
            <a:tbl>
              <a:tblPr firstRow="1" bandRow="1">
                <a:tableStyleId>{5940675A-B579-460E-94D1-54222C63F5DA}</a:tableStyleId>
              </a:tblPr>
              <a:tblGrid>
                <a:gridCol w="9653905"/>
              </a:tblGrid>
              <a:tr h="140779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How annoying！真烦人！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Leave me alone. 别管我。</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3" name="文本框 2"/>
          <p:cNvSpPr txBox="1"/>
          <p:nvPr>
            <p:custDataLst>
              <p:tags r:id="rId2"/>
            </p:custDataLst>
          </p:nvPr>
        </p:nvSpPr>
        <p:spPr>
          <a:xfrm>
            <a:off x="799465" y="932180"/>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愤怒：</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3"/>
            </p:custDataLst>
          </p:nvPr>
        </p:nvGraphicFramePr>
        <p:xfrm>
          <a:off x="872490" y="3576955"/>
          <a:ext cx="9653905" cy="1019810"/>
        </p:xfrm>
        <a:graphic>
          <a:graphicData uri="http://schemas.openxmlformats.org/drawingml/2006/table">
            <a:tbl>
              <a:tblPr firstRow="1" bandRow="1">
                <a:tableStyleId>{5940675A-B579-460E-94D1-54222C63F5DA}</a:tableStyleId>
              </a:tblPr>
              <a:tblGrid>
                <a:gridCol w="9653905"/>
              </a:tblGrid>
              <a:tr h="1019810">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Calm down. 冷静一下。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Don’t worry. / No worry. / Take it easy. / Don’t be afraid. 别担心。</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
        <p:nvSpPr>
          <p:cNvPr id="6" name="文本框 5"/>
          <p:cNvSpPr txBox="1"/>
          <p:nvPr>
            <p:custDataLst>
              <p:tags r:id="rId4"/>
            </p:custDataLst>
          </p:nvPr>
        </p:nvSpPr>
        <p:spPr>
          <a:xfrm>
            <a:off x="799465" y="3079750"/>
            <a:ext cx="3622040"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安慰：</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custDataLst>
              <p:tags r:id="rId1"/>
            </p:custDataLst>
          </p:nvPr>
        </p:nvSpPr>
        <p:spPr>
          <a:xfrm>
            <a:off x="2070735" y="940435"/>
            <a:ext cx="8754745"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价格商议（Bargaining）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4" name="表格 3"/>
          <p:cNvGraphicFramePr/>
          <p:nvPr>
            <p:custDataLst>
              <p:tags r:id="rId2"/>
            </p:custDataLst>
          </p:nvPr>
        </p:nvGraphicFramePr>
        <p:xfrm>
          <a:off x="872490" y="1868170"/>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How much is / are...? ……多少钱？</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The price is too high. 价格太高了。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It’s expensive. I can’t afford it. 太贵了，我承受不起。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Could you give me a discount? 你能给我打点折吗？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198120" y="390525"/>
            <a:ext cx="4476115" cy="514985"/>
          </a:xfrm>
          <a:prstGeom prst="rect">
            <a:avLst/>
          </a:prstGeom>
          <a:noFill/>
        </p:spPr>
        <p:txBody>
          <a:bodyPr wrap="square" rtlCol="0">
            <a:noAutofit/>
          </a:bodyPr>
          <a:p>
            <a:r>
              <a:rPr lang="zh-CN" altLang="en-US" sz="2800" b="1">
                <a:solidFill>
                  <a:srgbClr val="0070C0"/>
                </a:solidFill>
                <a:sym typeface="+mn-ea"/>
              </a:rPr>
              <a:t>（三）高频场景用语</a:t>
            </a:r>
            <a:endParaRPr lang="zh-CN" altLang="en-US" sz="2800" b="1">
              <a:solidFill>
                <a:srgbClr val="0070C0"/>
              </a:solidFill>
              <a:sym typeface="+mn-ea"/>
            </a:endParaRPr>
          </a:p>
        </p:txBody>
      </p:sp>
      <p:sp>
        <p:nvSpPr>
          <p:cNvPr id="3" name="文本框 2"/>
          <p:cNvSpPr txBox="1"/>
          <p:nvPr>
            <p:custDataLst>
              <p:tags r:id="rId2"/>
            </p:custDataLst>
          </p:nvPr>
        </p:nvSpPr>
        <p:spPr>
          <a:xfrm>
            <a:off x="1842135" y="1569085"/>
            <a:ext cx="8754745"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谈论天气（Talking About the Weather）</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3"/>
            </p:custDataLst>
          </p:nvPr>
        </p:nvGraphicFramePr>
        <p:xfrm>
          <a:off x="872490" y="2344420"/>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What beautiful weather we’re having today! 今天的天气真好啊！</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What do you think the weather will be like tomorrow? 你认为明天天气会怎么样？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It’s fine / cloudy / windy / rainy today. 今天天晴 / 多云 / 刮风 / 下雨。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It’s warm / rather cold / rather hot today. 今天天气暖和 / 很冷 / 很热。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What a heavy rain / strong wind! 好大的雨 / 风！</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Lovely weather, isn’t it? 天气不错，不是吗？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How is the weather in Yunnan? 云南的天气怎样？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购物（Shopping）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Can I help you? / What can I do for you? 你想买点什么？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I want / I’d like / I’m looking for... 我想买点⋯⋯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What colour / size / kind do you want？你想买什么颜色 / 尺寸 / 款式的？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Do you have any other kind / size / colour？还有其他款式 / 尺寸 / 颜色的吗？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Is that all？还要别的吗？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What about this one? 这个怎么样？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Here you are. 给你。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I want / I would like to buy / I am looking for a jacket for myself. 我想给自己买件夹克衫。</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购物（Shopping）</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9. It’s great, but it’s not big enough. 挺好的，但是不够大。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10. Have you got any other kind / colour / size? 你还有其他款式 / 颜色 / 尺寸的吗？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11. That looks nice / great. 看起来不错。</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12. Can / May I try them / it on, please? 请问，我可以试一下吗？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13. Have you got anything cheaper? 有便宜些的吗？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14. How much does it cost? / How much is it? 多少钱？</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就餐（Dinning Out）</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What would you like to have？想吃点什么？</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Would you like something to eat / drink？要吃点 / 喝点什么吗？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Which do you prefer, fish or beef? 你想要哪种，鱼还是牛肉？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Help yourself to some fish. 吃点鱼吧，请随意。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I’d like a cup of coffee. 来杯咖啡。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Thank you. I’ve had enough. 谢谢，我吃饱了。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Just a little, please. 请给我一点儿吧。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打电话（Making Phone Calls）</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Hello! Is Mr. Smith in? / May I speak to Mr. Smith, please? 你好，请问史密斯先生在吗？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Hello! Is that Mr. Smith? 你好，你是史密斯先生吗？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This is Lynn (speaking). 我是琳恩。</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Could you ask him / her to call me back? 你能让他 / 她给我回个电话吗？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I’m calling to invite you to my birthday party on Friday evening. 我打电话是想邀请你参加我周五晚上的生日派对。</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Who’s that (speaking)? 你是谁？</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2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Mr. Smith isn’t in right now. 史密斯先生现在不在。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打电话（Making Phone Calls）</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I’m sorry / afraid he’s out at the moment / right now. 抱歉他这会儿出去了。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9. Hold on the line (for a moment / a minute), please. 别挂断，请稍等。</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10. Can I take a message for you? / Can you leave a message? 需要我帮您留言吗？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11. Should I ask him to call you back? 需要我让他给你回电话吗？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12. Sorry, I’m afraid you have the wrong number. 对不起，你打错了。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13. I’ll ring up / call again. 我会再打来的。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alphaModFix amt="54000"/>
            <a:clrChange>
              <a:clrFrom>
                <a:srgbClr val="F6F6F6">
                  <a:alpha val="100000"/>
                </a:srgbClr>
              </a:clrFrom>
              <a:clrTo>
                <a:srgbClr val="F6F6F6">
                  <a:alpha val="100000"/>
                  <a:alpha val="0"/>
                </a:srgbClr>
              </a:clrTo>
            </a:clrChange>
          </a:blip>
          <a:stretch>
            <a:fillRect/>
          </a:stretch>
        </p:blipFill>
        <p:spPr>
          <a:xfrm>
            <a:off x="8804275" y="3352800"/>
            <a:ext cx="3288665" cy="3019425"/>
          </a:xfrm>
          <a:prstGeom prst="rect">
            <a:avLst/>
          </a:prstGeom>
        </p:spPr>
      </p:pic>
      <p:sp>
        <p:nvSpPr>
          <p:cNvPr id="2" name="文本框 1"/>
          <p:cNvSpPr txBox="1"/>
          <p:nvPr/>
        </p:nvSpPr>
        <p:spPr>
          <a:xfrm>
            <a:off x="443230" y="1600200"/>
            <a:ext cx="10077450" cy="4556125"/>
          </a:xfrm>
          <a:prstGeom prst="rect">
            <a:avLst/>
          </a:prstGeom>
          <a:noFill/>
        </p:spPr>
        <p:txBody>
          <a:bodyPr wrap="square" rtlCol="0">
            <a:spAutoFit/>
          </a:bodyPr>
          <a:p>
            <a:pPr indent="457200" algn="just">
              <a:lnSpc>
                <a:spcPct val="110000"/>
              </a:lnSpc>
            </a:pPr>
            <a:r>
              <a:rPr lang="en-US" altLang="zh-CN" sz="2400"/>
              <a:t> </a:t>
            </a:r>
            <a:r>
              <a:rPr lang="zh-CN" altLang="en-US" sz="2400"/>
              <a:t>情景交际技能是英语语言技能综合运用能力的重要表现之一。根据《考试说明》要求，考生应掌握“情景交际功能项目”（见知识导图）中的基本交际用语，能对日常询问和要求做出恰当的反应，能就日常生活和相关职业话题进行简单交流。</a:t>
            </a:r>
            <a:endParaRPr lang="zh-CN" altLang="en-US" sz="2400"/>
          </a:p>
          <a:p>
            <a:pPr indent="457200" algn="just">
              <a:lnSpc>
                <a:spcPct val="110000"/>
              </a:lnSpc>
            </a:pPr>
            <a:r>
              <a:rPr lang="zh-CN" altLang="en-US" sz="2400"/>
              <a:t>情景交际能力的考查是让考生把“说”的内容用文字形式展现出来，要求考生在熟练掌握常见场景的基本交际用语的基础上，对常见主题场景可能发生的对话做出恰当反应，并根据场景需求及上下文的连贯性选择恰当的问句或答句来完成对话。补全对话（包括短句补全对话和短篇补全对话）是情景交际部分常见的考查形式。本部分考题共10题，其中短句补全对话以单项选择题的方式考查，每题1分，总计5分；短篇补全对话以七选五选择题的方式考查，每题1分，总计5分。</a:t>
            </a:r>
            <a:endParaRPr lang="zh-CN" altLang="en-US" sz="2400"/>
          </a:p>
        </p:txBody>
      </p:sp>
      <p:sp>
        <p:nvSpPr>
          <p:cNvPr id="4" name="文本框 3"/>
          <p:cNvSpPr txBox="1"/>
          <p:nvPr/>
        </p:nvSpPr>
        <p:spPr>
          <a:xfrm>
            <a:off x="633730" y="895350"/>
            <a:ext cx="3324225" cy="514985"/>
          </a:xfrm>
          <a:prstGeom prst="rect">
            <a:avLst/>
          </a:prstGeom>
          <a:noFill/>
        </p:spPr>
        <p:txBody>
          <a:bodyPr wrap="square" rtlCol="0">
            <a:noAutofit/>
          </a:bodyPr>
          <a:p>
            <a:r>
              <a:rPr lang="zh-CN" altLang="en-US" sz="2800" b="1">
                <a:solidFill>
                  <a:srgbClr val="0070C0"/>
                </a:solidFill>
                <a:sym typeface="+mn-ea"/>
              </a:rPr>
              <a:t>（一）考试解读</a:t>
            </a:r>
            <a:endParaRPr lang="zh-CN" altLang="en-US" sz="2800" b="1">
              <a:solidFill>
                <a:srgbClr val="0070C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看病（Seeing a Doctor）</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What’s wrong with you? / What’s the matter? / What’s up? 你哪里不舒服？</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How long have you been like this? 你这个症状持续多久了？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Have you taken your temperature? 你量体温了吗？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Have you had anything to eat this morning? 你今早吃东西了吗？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Let me look over you. 我给你检查一下。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There’s nothing serious. 没什么大问题。</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Take this medicine twice a day and stay in bed for a few days. 每日服两次药，卧床休息几天。</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看病（Seeing a Doctor）</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You will get better soon. 你很快就会好的。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9. You will be all right / well soon. 你很快会好的。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10. Give up smoking and take some exercise. 戒烟并运动。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11. I have got a headache / cough. 我头疼 / 咳嗽。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12. I’m not feeling well. / I don’t feel very well. / I feel terrible. 我感觉不舒服。/ 我觉得很难受。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13. There’s something wrong with my teeth. 我的牙出问题了。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问路（Asking the Way）</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Excuse me, where’s the nearest hospital? 打扰一下，请问最近的医院在哪儿？</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Excuse me, which is the way to Disneyland? 打扰一下，请问哪一条是去迪士尼乐园的路？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Excuse me, can you tell me the way to the museum? 打扰一下，您能告诉我去博物馆的路吗？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How can I get to the park? 我怎样才能到公园？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Is it far? 远吗？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How far is it? 有多远？</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I don’t know the way. 我不认识路。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问路（Asking the Way）</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Go down this street. 沿着这条街往前走。</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9. Turn right / left at the first crossing, and you’ll find... is right there. 第一个十字路口右 / 左拐，你就可以看见……了。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10. It’s about 3 km from here. 离这里大约有3千米。</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11. You’d better take a bus. 你最好乘公共汽车。</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12. Which number do I need? 我该乘哪一路公共汽车？</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13. I think you need a No. 5 bus. 我认为你应该乘5路公交车。</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14. Sorry, I don’t know. You’d better ask the policeman over there. 对不起，我不知道，你最好问问那边的那个警察。</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询问时间及日期（Asking the Time and Date）</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Excuse me, what time is it now? 打扰一下，请问现在几点了？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 you have the time (on you)? 你知道几点了吗？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May I ask the time? 我可以问一下现在几点了吗？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What’s the date today? 今天是几号？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What day is it today? 今天星期几？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It’s 6:30. / It’s ten past six / ten to six. 现在六点半 / 六点十分 / 五点五十了。</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Today is June 1st. 今天是六月一号。</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It’s Saturday. 今天周六。</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771650" y="850900"/>
            <a:ext cx="7183120" cy="521970"/>
          </a:xfrm>
          <a:prstGeom prst="rect">
            <a:avLst/>
          </a:prstGeom>
          <a:noFill/>
        </p:spPr>
        <p:txBody>
          <a:bodyPr wrap="square" rtlCol="0">
            <a:spAutoFit/>
          </a:bodyPr>
          <a:p>
            <a:pPr algn="ctr"/>
            <a:r>
              <a:rPr sz="2800" b="1">
                <a:solidFill>
                  <a:srgbClr val="00B0F0"/>
                </a:solidFill>
                <a:ea typeface="宋体" panose="02010600030101010101" pitchFamily="2" charset="-122"/>
              </a:rPr>
              <a:t>求职（Job Hunting）</a:t>
            </a:r>
            <a:endParaRPr sz="2800" b="1">
              <a:solidFill>
                <a:srgbClr val="00B0F0"/>
              </a:solidFill>
              <a:ea typeface="宋体" panose="02010600030101010101" pitchFamily="2" charset="-122"/>
            </a:endParaRPr>
          </a:p>
        </p:txBody>
      </p:sp>
      <p:graphicFrame>
        <p:nvGraphicFramePr>
          <p:cNvPr id="5" name="表格 4"/>
          <p:cNvGraphicFramePr/>
          <p:nvPr>
            <p:custDataLst>
              <p:tags r:id="rId2"/>
            </p:custDataLst>
          </p:nvPr>
        </p:nvGraphicFramePr>
        <p:xfrm>
          <a:off x="872490" y="1572895"/>
          <a:ext cx="9653905" cy="2115185"/>
        </p:xfrm>
        <a:graphic>
          <a:graphicData uri="http://schemas.openxmlformats.org/drawingml/2006/table">
            <a:tbl>
              <a:tblPr firstRow="1" bandRow="1">
                <a:tableStyleId>{5940675A-B579-460E-94D1-54222C63F5DA}</a:tableStyleId>
              </a:tblPr>
              <a:tblGrid>
                <a:gridCol w="9653905"/>
              </a:tblGrid>
              <a:tr h="2115185">
                <a:tc>
                  <a:txBody>
                    <a:bodyPr/>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Are there any jobs for waiters? 有招聘服务生的工作吗？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Do you have any positions open? 有空余的岗位吗？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 want to find a (part-time) job. 我想找份（兼职）工作。</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Please fill in this form. 请填这张表。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You are just the sort of person we need. 你正是我们需要的人。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The job is ideal for you. 这份工作适合你。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Sorry, the position has been filled. 抱歉，职位已满。</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8. Sorry, no such jobs are available at present. 抱歉，目前没有这样的空余的工作岗位。</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3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9. I’ll contact you if anything turns up. 有新情况我会联系你的。</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353060" y="736600"/>
            <a:ext cx="11114405" cy="164147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（一）阅读下列简短对话，从 A、B、C、D 中选出最佳答案，将对话补全。</a:t>
            </a:r>
            <a:endParaRPr lang="zh-CN" altLang="en-US" sz="2800" b="1">
              <a:latin typeface="Times New Roman" panose="02020603050405020304" pitchFamily="18" charset="0"/>
              <a:cs typeface="Times New Roman" panose="02020603050405020304" pitchFamily="18" charset="0"/>
            </a:endParaRPr>
          </a:p>
          <a:p>
            <a:pPr>
              <a:lnSpc>
                <a:spcPct val="120000"/>
              </a:lnSpc>
            </a:pPr>
            <a:r>
              <a:rPr lang="zh-CN" altLang="en-US" sz="2800">
                <a:latin typeface="Times New Roman" panose="02020603050405020304" pitchFamily="18" charset="0"/>
                <a:cs typeface="Times New Roman" panose="02020603050405020304" pitchFamily="18" charset="0"/>
                <a:sym typeface="+mn-ea"/>
              </a:rPr>
              <a:t>（2023年 云南省）</a:t>
            </a:r>
            <a:endParaRPr lang="zh-CN" altLang="en-US" sz="2800" b="1">
              <a:latin typeface="Times New Roman" panose="02020603050405020304" pitchFamily="18" charset="0"/>
              <a:cs typeface="Times New Roman" panose="02020603050405020304" pitchFamily="18" charset="0"/>
            </a:endParaRPr>
          </a:p>
        </p:txBody>
      </p:sp>
      <p:sp>
        <p:nvSpPr>
          <p:cNvPr id="3" name="文本框 2"/>
          <p:cNvSpPr txBox="1"/>
          <p:nvPr>
            <p:custDataLst>
              <p:tags r:id="rId1"/>
            </p:custDataLst>
          </p:nvPr>
        </p:nvSpPr>
        <p:spPr>
          <a:xfrm>
            <a:off x="957580" y="2571115"/>
            <a:ext cx="990536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Would you like me to open the window?</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It doesn’t matter.</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I don’t know.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Never mind.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Yes, please.</a:t>
            </a:r>
            <a:endParaRPr sz="2800">
              <a:latin typeface="Times New Roman" panose="02020603050405020304" pitchFamily="18" charset="0"/>
              <a:cs typeface="Times New Roman" panose="02020603050405020304" pitchFamily="18" charset="0"/>
            </a:endParaRPr>
          </a:p>
        </p:txBody>
      </p:sp>
      <p:sp>
        <p:nvSpPr>
          <p:cNvPr id="4" name="文本框 3"/>
          <p:cNvSpPr txBox="1"/>
          <p:nvPr/>
        </p:nvSpPr>
        <p:spPr>
          <a:xfrm>
            <a:off x="2138045" y="319849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nvSpPr>
        <p:spPr>
          <a:xfrm>
            <a:off x="788670" y="492252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解析：问句意为“你想让我把窗户打开吗？”，“Would you like…”是提出请求或建议的常用句式，其肯定回答通常为“Yes, please.”或“Yes, I’d like / love…”，故选D。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33145" y="1221740"/>
            <a:ext cx="7684770"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I’d like to have a cup of coffee.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What you mean?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How are you?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May I help you?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Are you with me?</a:t>
            </a:r>
            <a:endParaRPr sz="2800">
              <a:latin typeface="Times New Roman" panose="02020603050405020304" pitchFamily="18" charset="0"/>
              <a:cs typeface="Times New Roman" panose="02020603050405020304" pitchFamily="18" charset="0"/>
            </a:endParaRPr>
          </a:p>
          <a:p>
            <a:pPr>
              <a:lnSpc>
                <a:spcPct val="120000"/>
              </a:lnSpc>
            </a:pP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290445" y="122174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614680" y="3896995"/>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解析：答句意为“我想要杯咖啡。”，由此可以判断是点餐场景，问句应为服务员问话“May I help you?（我能帮你吗？）”，C项符合题意，故选C。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Thank you very much for coming to meet me, Mr. Smith.</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I hope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Have a nice day.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I see.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My pleasure.</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185670" y="162179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380619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解析：“Thank you very much for coming to meet me, Mr. Smith.（非常感谢您来见我，史密斯先生。）”，帮助别人后收到感谢，回答通常用“My pleasure.（这是我的荣幸。）”，故选D。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Excuse me. Could you tell me how to get to Garden Hotel?</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Garden Hotel? _____, I really don’t know.</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A. Forget it.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I’m sorry.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Go ahead.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All right.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4395470" y="159321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380619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解析：问句意为“打扰了，您能告诉我去花园酒店怎么走吗？”，从答句中“I really don’t know.”可看出答话人并不知道路线，因此“I’m sorry.”符合题意，故选B。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305435" y="542925"/>
            <a:ext cx="3580765" cy="521970"/>
          </a:xfrm>
          <a:prstGeom prst="rect">
            <a:avLst/>
          </a:prstGeom>
          <a:noFill/>
        </p:spPr>
        <p:txBody>
          <a:bodyPr wrap="square" rtlCol="0">
            <a:spAutoFit/>
          </a:bodyPr>
          <a:p>
            <a:r>
              <a:rPr lang="zh-CN" altLang="en-US" sz="2800" b="1">
                <a:solidFill>
                  <a:srgbClr val="0070C0"/>
                </a:solidFill>
                <a:sym typeface="+mn-ea"/>
              </a:rPr>
              <a:t>（二）考点展示</a:t>
            </a:r>
            <a:endParaRPr lang="zh-CN" altLang="en-US" sz="2800" b="1">
              <a:solidFill>
                <a:srgbClr val="0070C0"/>
              </a:solidFill>
              <a:sym typeface="+mn-ea"/>
            </a:endParaRPr>
          </a:p>
        </p:txBody>
      </p:sp>
      <p:graphicFrame>
        <p:nvGraphicFramePr>
          <p:cNvPr id="2" name="表格 1"/>
          <p:cNvGraphicFramePr/>
          <p:nvPr>
            <p:custDataLst>
              <p:tags r:id="rId2"/>
            </p:custDataLst>
          </p:nvPr>
        </p:nvGraphicFramePr>
        <p:xfrm>
          <a:off x="305435" y="1334770"/>
          <a:ext cx="11608435" cy="4740910"/>
        </p:xfrm>
        <a:graphic>
          <a:graphicData uri="http://schemas.openxmlformats.org/drawingml/2006/table">
            <a:tbl>
              <a:tblPr firstRow="1" bandRow="1">
                <a:tableStyleId>{5940675A-B579-460E-94D1-54222C63F5DA}</a:tableStyleId>
              </a:tblPr>
              <a:tblGrid>
                <a:gridCol w="2160905"/>
                <a:gridCol w="1592580"/>
                <a:gridCol w="1407160"/>
                <a:gridCol w="2241550"/>
                <a:gridCol w="2418715"/>
                <a:gridCol w="1787525"/>
              </a:tblGrid>
              <a:tr h="864235">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主 题</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2023年</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（谈论爱好）</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2022年</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（打电话）</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2021年</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（谈论职业愿望）</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2020年</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（公司接待对话）</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2019年</a:t>
                      </a:r>
                      <a:endParaRPr lang="zh-CN" altLang="en-US" sz="2200">
                        <a:solidFill>
                          <a:schemeClr val="tx1"/>
                        </a:solidFill>
                        <a:uFillTx/>
                        <a:latin typeface="Times New Roman" panose="02020603050405020304" pitchFamily="18" charset="0"/>
                        <a:cs typeface="Times New Roman" panose="02020603050405020304" pitchFamily="18" charset="0"/>
                      </a:endParaRPr>
                    </a:p>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（电话点餐）</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1">
                        <a:lumMod val="20000"/>
                        <a:lumOff val="80000"/>
                      </a:schemeClr>
                    </a:solidFill>
                  </a:tcPr>
                </a:tc>
              </a:tr>
              <a:tr h="431165">
                <a:tc>
                  <a:txBody>
                    <a:bodyPr/>
                    <a:p>
                      <a:pPr algn="ctr">
                        <a:buNone/>
                      </a:pPr>
                      <a:r>
                        <a:rPr lang="zh-CN" altLang="en-US" sz="2200">
                          <a:solidFill>
                            <a:schemeClr val="tx1"/>
                          </a:solidFill>
                          <a:uFillTx/>
                          <a:latin typeface="Times New Roman" panose="02020603050405020304" pitchFamily="18" charset="0"/>
                        </a:rPr>
                        <a:t>问候与道别</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预约与邀请</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询问与提供信息</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表扬与鼓励</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1165">
                <a:tc>
                  <a:txBody>
                    <a:bodyPr/>
                    <a:p>
                      <a:pPr algn="ctr">
                        <a:buNone/>
                      </a:pPr>
                      <a:r>
                        <a:rPr lang="zh-CN" altLang="en-US" sz="2200">
                          <a:solidFill>
                            <a:schemeClr val="tx1"/>
                          </a:solidFill>
                          <a:uFillTx/>
                          <a:latin typeface="Times New Roman" panose="02020603050405020304" pitchFamily="18" charset="0"/>
                        </a:rPr>
                        <a:t>情感表达</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赞同与反对</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提出要求</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1165">
                <a:tc>
                  <a:txBody>
                    <a:bodyPr/>
                    <a:p>
                      <a:pPr algn="ctr">
                        <a:buNone/>
                      </a:pPr>
                      <a:r>
                        <a:rPr lang="zh-CN" altLang="en-US" sz="2200">
                          <a:solidFill>
                            <a:schemeClr val="tx1"/>
                          </a:solidFill>
                          <a:uFillTx/>
                          <a:latin typeface="Times New Roman" panose="02020603050405020304" pitchFamily="18" charset="0"/>
                        </a:rPr>
                        <a:t>提供帮助</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r h="430530">
                <a:tc>
                  <a:txBody>
                    <a:bodyPr/>
                    <a:p>
                      <a:pPr algn="ctr">
                        <a:buNone/>
                      </a:pPr>
                      <a:r>
                        <a:rPr lang="zh-CN" altLang="en-US" sz="2200">
                          <a:solidFill>
                            <a:schemeClr val="tx1"/>
                          </a:solidFill>
                          <a:uFillTx/>
                          <a:latin typeface="Times New Roman" panose="02020603050405020304" pitchFamily="18" charset="0"/>
                        </a:rPr>
                        <a:t>感谢</a:t>
                      </a:r>
                      <a:endParaRPr lang="zh-CN" altLang="en-US" sz="2200">
                        <a:solidFill>
                          <a:schemeClr val="tx1"/>
                        </a:solidFill>
                        <a:uFillTx/>
                        <a:latin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algn="ctr">
                        <a:buNone/>
                      </a:pPr>
                      <a:r>
                        <a:rPr lang="zh-CN" altLang="en-US" sz="2200">
                          <a:solidFill>
                            <a:schemeClr val="tx1"/>
                          </a:solidFill>
                          <a:uFillTx/>
                          <a:latin typeface="Times New Roman" panose="02020603050405020304" pitchFamily="18" charset="0"/>
                          <a:cs typeface="Times New Roman" panose="02020603050405020304" pitchFamily="18" charset="0"/>
                        </a:rPr>
                        <a:t>√</a:t>
                      </a:r>
                      <a:endParaRPr lang="zh-CN" altLang="en-US" sz="2200">
                        <a:solidFill>
                          <a:schemeClr val="tx1"/>
                        </a:solidFill>
                        <a:uFillTx/>
                        <a:latin typeface="Times New Roman" panose="02020603050405020304" pitchFamily="18" charset="0"/>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75995" y="993140"/>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Hello! This is Tom speaking. May I speak to Jane, please?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Hold on, please.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You’re welcome. </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C. Nice to meet you.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She’s my sister.</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080895" y="161226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5" name="文本框 4"/>
          <p:cNvSpPr txBox="1"/>
          <p:nvPr>
            <p:custDataLst>
              <p:tags r:id="rId3"/>
            </p:custDataLst>
          </p:nvPr>
        </p:nvSpPr>
        <p:spPr>
          <a:xfrm>
            <a:off x="586105" y="3806190"/>
            <a:ext cx="977201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解析：问句意为“你好，我是汤姆，我能找一下简吗？”，由此可看出是打电话场景，选项中“Hold on, please.（稍等，别挂断。）”符合题意，故选A。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687195" y="1644015"/>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Would you like to go to the park with us?</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_____ but I have to go shopping with Mom today.</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Sorry, I can’t go.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You are right.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I’d love to.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Yes, I do.</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2744470" y="226695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715645" y="408622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解析：问句意为“你要和我们一起去公园吗？”，答句中说“今天我不得不跟妈妈去购物。”表示被邀请的人去不了，根据礼貌原则，先表示接受，再给出拒绝的理由，因此“I’d love to.（我想去。）”符合要求，故选C。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（2022年 云南省）</a:t>
            </a:r>
            <a:endParaRPr lang="zh-CN" altLang="en-US" sz="28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Hi, Alice! _____</a:t>
            </a:r>
            <a:endParaRPr sz="2800">
              <a:latin typeface="Times New Roman" panose="02020603050405020304" pitchFamily="18" charset="0"/>
              <a:cs typeface="Times New Roman" panose="02020603050405020304" pitchFamily="18" charset="0"/>
            </a:endParaRPr>
          </a:p>
          <a:p>
            <a:pPr>
              <a:lnSpc>
                <a:spcPct val="12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Not bad, thanks.</a:t>
            </a:r>
            <a:endParaRPr sz="2800">
              <a:latin typeface="Times New Roman" panose="02020603050405020304" pitchFamily="18" charset="0"/>
              <a:cs typeface="Times New Roman" panose="02020603050405020304" pitchFamily="18" charset="0"/>
            </a:endParaRPr>
          </a:p>
          <a:p>
            <a:pPr indent="457200">
              <a:lnSpc>
                <a:spcPct val="120000"/>
              </a:lnSpc>
            </a:pPr>
            <a:r>
              <a:rPr sz="2800">
                <a:latin typeface="Times New Roman" panose="02020603050405020304" pitchFamily="18" charset="0"/>
                <a:cs typeface="Times New Roman" panose="02020603050405020304" pitchFamily="18" charset="0"/>
              </a:rPr>
              <a:t>A. Where were you?</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How was your weekend?</a:t>
            </a:r>
            <a:endParaRPr sz="2800">
              <a:latin typeface="Times New Roman" panose="02020603050405020304" pitchFamily="18" charset="0"/>
              <a:cs typeface="Times New Roman" panose="02020603050405020304" pitchFamily="18" charset="0"/>
            </a:endParaRPr>
          </a:p>
          <a:p>
            <a:pPr indent="457200">
              <a:lnSpc>
                <a:spcPct val="120000"/>
              </a:lnSpc>
            </a:pPr>
            <a:r>
              <a:rPr sz="2800">
                <a:latin typeface="Times New Roman" panose="02020603050405020304" pitchFamily="18" charset="0"/>
                <a:cs typeface="Times New Roman" panose="02020603050405020304" pitchFamily="18" charset="0"/>
              </a:rPr>
              <a:t>C. Can I help you?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Did you see the film?</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391414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解析：根据回答“Not bad.（还行。）”可判断问句应该是在询问“……怎么样？”，“How was your weekend？（你周末过得怎么样？）”符合要求，故选B。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3519805" y="10007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Do you know Lewis?</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lang="en-US" sz="2800" b="1">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He is very tall and he’s got quite short, brown hair.</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What does he look like?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Where is he from?</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How old is he?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How is he now?</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解析：根据答句“He is very tall and he’s got quite short, brown hair.（他很高，而且留着棕色的短发。）”可推断问句是在询问长相，“What does he look like?（他长什么样？）”符合要求，故选A。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11070" y="14770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I’ve looked for my dog everywhere but I still can’t find it.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You are welcome.</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B. Good idea.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 don’t think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I’m sorry to hear that.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解析：根据第一句“我到处找我的狗，但是一直没找到。”可以推断出答句应为“I’m sorry to hear that。（很抱歉听到这个消息。）”，故选D。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77745" y="15341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16280" y="926465"/>
            <a:ext cx="1118108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Hello,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Sorry. There is no one named Tracy. You must have the wrong number.</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Who is that?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What’s the matter, Tracy?</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Is that Tracy speaking?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What’s your name?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01891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解析：根据答句“You must have the wrong number.（你一定是拨错号码了。）”可推断出是打电话的场景。根据电话用语的要求，“Is that Tracy speaking？（是特蕾西吗？）”符合要求，故选C。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639695" y="10102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029970" y="1453515"/>
            <a:ext cx="9922510" cy="267525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How about seeing a movie tonight?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Sure.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Can we meet at eight?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Who else?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Where? </a:t>
            </a:r>
            <a:r>
              <a:rPr lang="en-US" sz="2800">
                <a:latin typeface="Times New Roman" panose="02020603050405020304" pitchFamily="18" charset="0"/>
                <a:cs typeface="Times New Roman" panose="02020603050405020304" pitchFamily="18" charset="0"/>
              </a:rPr>
              <a:t>	</a:t>
            </a:r>
            <a:endParaRPr lang="en-US"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What time?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How?</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011170" y="20320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648970" y="455295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解析：根据回答“Can we meet at eight?（我们八点碰头好吗？）”可推断问句应与时间相关，“What time?（什么时间？）”符合要求，故选C。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66992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rPr>
              <a:t>（2021年 云南省）</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44245" y="926465"/>
            <a:ext cx="10303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I am taking my English test next week.</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Good luck.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Great idea.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Congratulations.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Take care.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解析：第一句话意为“我下周有英语测试。”，回答应为“Good luck!（祝好运！）”表示祝愿，故选A。</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014855" y="15341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55650" y="1189990"/>
            <a:ext cx="111417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 Could you tell me how to go to the station?</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Go straight down this street, and turn left when you see a traffic light.</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I’m sorry.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Excuse me.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Never mind.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Come on.</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解析：根据空格后一句“Could you tell me how to go to the station?（您能告诉我去车站怎么走吗？）”可推断出是问路的场景，“Excuse me.（打扰了。）”符合题意，故选B。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689100" y="13150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Please give my best wishes to your grandparents.</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_____Thank you.</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You are welcome.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 will.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 think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 hope not.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解析：第一句话意为“请将我的美好祝愿带给你的祖父母。”，“I will.（我会的。）”符合题意，故选B。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146300" y="15341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p:cNvPicPr>
            <a:picLocks noChangeAspect="1"/>
          </p:cNvPicPr>
          <p:nvPr>
            <p:custDataLst>
              <p:tags r:id="rId1"/>
            </p:custDataLst>
          </p:nvPr>
        </p:nvPicPr>
        <p:blipFill>
          <a:blip r:embed="rId2">
            <a:clrChange>
              <a:clrFrom>
                <a:srgbClr val="FFFFFF">
                  <a:alpha val="100000"/>
                </a:srgbClr>
              </a:clrFrom>
              <a:clrTo>
                <a:srgbClr val="FFFFFF">
                  <a:alpha val="100000"/>
                  <a:alpha val="0"/>
                </a:srgbClr>
              </a:clrTo>
            </a:clrChange>
          </a:blip>
          <a:stretch>
            <a:fillRect/>
          </a:stretch>
        </p:blipFill>
        <p:spPr>
          <a:xfrm>
            <a:off x="0" y="807085"/>
            <a:ext cx="11948795" cy="5691505"/>
          </a:xfrm>
          <a:prstGeom prst="rect">
            <a:avLst/>
          </a:prstGeom>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93775" y="1031240"/>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5. </a:t>
            </a:r>
            <a:r>
              <a:rPr sz="2800" b="1">
                <a:latin typeface="Times New Roman" panose="02020603050405020304" pitchFamily="18" charset="0"/>
                <a:cs typeface="Times New Roman" panose="02020603050405020304" pitchFamily="18" charset="0"/>
              </a:rPr>
              <a:t>W</a:t>
            </a:r>
            <a:r>
              <a:rPr sz="2800">
                <a:latin typeface="Times New Roman" panose="02020603050405020304" pitchFamily="18" charset="0"/>
                <a:cs typeface="Times New Roman" panose="02020603050405020304" pitchFamily="18" charset="0"/>
              </a:rPr>
              <a:t>: Tom, I’m hungry.</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b="1">
                <a:latin typeface="Times New Roman" panose="02020603050405020304" pitchFamily="18" charset="0"/>
                <a:cs typeface="Times New Roman" panose="02020603050405020304" pitchFamily="18" charset="0"/>
              </a:rPr>
              <a:t>M</a:t>
            </a:r>
            <a:r>
              <a:rPr sz="2800">
                <a:latin typeface="Times New Roman" panose="02020603050405020304" pitchFamily="18" charset="0"/>
                <a:cs typeface="Times New Roman" panose="02020603050405020304" pitchFamily="18" charset="0"/>
              </a:rPr>
              <a:t>: _____ How about going to McDonald’s?</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 hope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Me too.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Not at all.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No, thanks.</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解析：第一句话意为“汤姆，我饿了。”，回答提议“How about going to McDonald’s?（去吃麦当劳怎么样？）”可推断出答话者也饿了，“Me too.（我也是。）”符合题意，故选B。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079625" y="1686560"/>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B</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58495" y="1586865"/>
            <a:ext cx="10675620" cy="224536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Ah, what a nice day! What about doing sports outdoors?</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Good idea. </a:t>
            </a:r>
            <a:r>
              <a:rPr sz="2800" u="sng">
                <a:latin typeface="Times New Roman" panose="02020603050405020304" pitchFamily="18" charset="0"/>
                <a:cs typeface="Times New Roman" panose="02020603050405020304" pitchFamily="18" charset="0"/>
              </a:rPr>
              <a:t>61</a:t>
            </a:r>
            <a:r>
              <a:rPr lang="en-US" sz="2800" u="sng">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Yes, breathing the fresh air is good for our health. </a:t>
            </a:r>
            <a:r>
              <a:rPr sz="2800" u="sng">
                <a:latin typeface="Times New Roman" panose="02020603050405020304" pitchFamily="18" charset="0"/>
                <a:cs typeface="Times New Roman" panose="02020603050405020304" pitchFamily="18" charset="0"/>
              </a:rPr>
              <a:t>62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I like playing basketball. How about you?</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I like dancing, swimming and jogging.</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3335020" y="204279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276860" y="374650"/>
            <a:ext cx="11114405" cy="1002665"/>
          </a:xfrm>
          <a:prstGeom prst="rect">
            <a:avLst/>
          </a:prstGeom>
          <a:noFill/>
        </p:spPr>
        <p:txBody>
          <a:bodyPr wrap="square" rtlCol="0">
            <a:noAutofit/>
          </a:bodyPr>
          <a:p>
            <a:pPr>
              <a:lnSpc>
                <a:spcPct val="120000"/>
              </a:lnSpc>
            </a:pPr>
            <a:r>
              <a:rPr lang="zh-CN" altLang="en-US" sz="2800" b="1">
                <a:latin typeface="Times New Roman" panose="02020603050405020304" pitchFamily="18" charset="0"/>
                <a:cs typeface="Times New Roman" panose="02020603050405020304" pitchFamily="18" charset="0"/>
              </a:rPr>
              <a:t>（二）根据对话内容，从对话后的 A–G 七个选项中选出五个最佳选项。</a:t>
            </a:r>
            <a:r>
              <a:rPr lang="zh-CN" altLang="en-US" sz="2800">
                <a:latin typeface="Times New Roman" panose="02020603050405020304" pitchFamily="18" charset="0"/>
                <a:cs typeface="Times New Roman" panose="02020603050405020304" pitchFamily="18" charset="0"/>
                <a:sym typeface="+mn-ea"/>
              </a:rPr>
              <a:t>（2023年 云南省）</a:t>
            </a:r>
            <a:endParaRPr lang="zh-CN" altLang="en-US" sz="2800">
              <a:latin typeface="Times New Roman" panose="02020603050405020304" pitchFamily="18" charset="0"/>
              <a:cs typeface="Times New Roman" panose="02020603050405020304" pitchFamily="18" charset="0"/>
              <a:sym typeface="+mn-ea"/>
            </a:endParaRPr>
          </a:p>
          <a:p>
            <a:pPr>
              <a:lnSpc>
                <a:spcPct val="120000"/>
              </a:lnSpc>
            </a:pPr>
            <a:endParaRPr lang="zh-CN" altLang="en-US" sz="2800" b="1">
              <a:latin typeface="Times New Roman" panose="02020603050405020304" pitchFamily="18" charset="0"/>
              <a:cs typeface="Times New Roman" panose="02020603050405020304" pitchFamily="18" charset="0"/>
            </a:endParaRPr>
          </a:p>
        </p:txBody>
      </p:sp>
      <p:sp>
        <p:nvSpPr>
          <p:cNvPr id="7" name="文本框 6"/>
          <p:cNvSpPr txBox="1"/>
          <p:nvPr/>
        </p:nvSpPr>
        <p:spPr>
          <a:xfrm>
            <a:off x="1501775" y="3984625"/>
            <a:ext cx="7296150" cy="2676525"/>
          </a:xfrm>
          <a:prstGeom prst="rect">
            <a:avLst/>
          </a:prstGeom>
          <a:solidFill>
            <a:srgbClr val="F1E5F2"/>
          </a:solidFill>
        </p:spPr>
        <p:txBody>
          <a:bodyPr wrap="square" rtlCol="0">
            <a:spAutoFit/>
          </a:bodyPr>
          <a:p>
            <a:r>
              <a:rPr lang="zh-CN" altLang="en-US" sz="2400"/>
              <a:t>A. Twice a week.</a:t>
            </a:r>
            <a:endParaRPr lang="zh-CN" altLang="en-US" sz="2400"/>
          </a:p>
          <a:p>
            <a:r>
              <a:rPr lang="zh-CN" altLang="en-US" sz="2400"/>
              <a:t>B. What sports do you often do?</a:t>
            </a:r>
            <a:endParaRPr lang="zh-CN" altLang="en-US" sz="2400"/>
          </a:p>
          <a:p>
            <a:r>
              <a:rPr lang="zh-CN" altLang="en-US" sz="2400"/>
              <a:t>C. What’s your plan?</a:t>
            </a:r>
            <a:endParaRPr lang="zh-CN" altLang="en-US" sz="2400"/>
          </a:p>
          <a:p>
            <a:r>
              <a:rPr lang="zh-CN" altLang="en-US" sz="2400"/>
              <a:t>D. The air is so fresh.</a:t>
            </a:r>
            <a:endParaRPr lang="zh-CN" altLang="en-US" sz="2400"/>
          </a:p>
          <a:p>
            <a:r>
              <a:rPr lang="zh-CN" altLang="en-US" sz="2400"/>
              <a:t>E. Which one do you like best?</a:t>
            </a:r>
            <a:endParaRPr lang="zh-CN" altLang="en-US" sz="2400"/>
          </a:p>
          <a:p>
            <a:r>
              <a:rPr lang="zh-CN" altLang="en-US" sz="2400"/>
              <a:t>F. You have to do some warm-ups.</a:t>
            </a:r>
            <a:endParaRPr lang="zh-CN" altLang="en-US" sz="2400"/>
          </a:p>
          <a:p>
            <a:r>
              <a:rPr lang="zh-CN" altLang="en-US" sz="2400"/>
              <a:t>G. The most important reason is it can relax my mind.</a:t>
            </a:r>
            <a:endParaRPr lang="zh-CN" altLang="en-US" sz="2400"/>
          </a:p>
        </p:txBody>
      </p:sp>
      <p:sp>
        <p:nvSpPr>
          <p:cNvPr id="8" name="文本框 7"/>
          <p:cNvSpPr txBox="1"/>
          <p:nvPr>
            <p:custDataLst>
              <p:tags r:id="rId4"/>
            </p:custDataLst>
          </p:nvPr>
        </p:nvSpPr>
        <p:spPr>
          <a:xfrm>
            <a:off x="8967470" y="245046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nvSpPr>
        <p:spPr>
          <a:xfrm>
            <a:off x="4979035" y="204279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6" tooltip="" action="ppaction://hlinksldjump"/>
          </p:cNvPr>
          <p:cNvSpPr/>
          <p:nvPr/>
        </p:nvSpPr>
        <p:spPr>
          <a:xfrm>
            <a:off x="9878060" y="247713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868045" y="929640"/>
            <a:ext cx="8705850" cy="2934335"/>
          </a:xfrm>
          <a:prstGeom prst="rect">
            <a:avLst/>
          </a:prstGeom>
          <a:noFill/>
        </p:spPr>
        <p:txBody>
          <a:bodyPr wrap="square" rtlCol="0">
            <a:spAutoFit/>
          </a:bodyPr>
          <a:p>
            <a:pPr>
              <a:lnSpc>
                <a:spcPct val="11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You have so many hobbies.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______</a:t>
            </a:r>
            <a:r>
              <a:rPr sz="2800" u="sng">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I think there is nothing better than swimming.</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Why?</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There are many reasons. </a:t>
            </a:r>
            <a:r>
              <a:rPr sz="2800" u="sng">
                <a:latin typeface="Times New Roman" panose="02020603050405020304" pitchFamily="18" charset="0"/>
                <a:cs typeface="Times New Roman" panose="02020603050405020304" pitchFamily="18" charset="0"/>
              </a:rPr>
              <a:t>64</a:t>
            </a:r>
            <a:r>
              <a:rPr lang="en-US" sz="2800" u="sng">
                <a:latin typeface="Times New Roman" panose="02020603050405020304" pitchFamily="18" charset="0"/>
                <a:cs typeface="Times New Roman" panose="02020603050405020304" pitchFamily="18" charset="0"/>
              </a:rPr>
              <a:t>_______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How often do you usually go swimming?</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65</a:t>
            </a:r>
            <a:r>
              <a:rPr lang="en-US" sz="2800" u="sng">
                <a:latin typeface="Times New Roman" panose="02020603050405020304" pitchFamily="18" charset="0"/>
                <a:cs typeface="Times New Roman" panose="02020603050405020304" pitchFamily="18" charset="0"/>
              </a:rPr>
              <a:t>_________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872480" y="102235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1501775" y="3984625"/>
            <a:ext cx="7296150" cy="2676525"/>
          </a:xfrm>
          <a:prstGeom prst="rect">
            <a:avLst/>
          </a:prstGeom>
          <a:solidFill>
            <a:srgbClr val="F1E5F2"/>
          </a:solidFill>
        </p:spPr>
        <p:txBody>
          <a:bodyPr wrap="square" rtlCol="0">
            <a:spAutoFit/>
          </a:bodyPr>
          <a:p>
            <a:r>
              <a:rPr lang="zh-CN" altLang="en-US" sz="2400"/>
              <a:t>A. Twice a week.</a:t>
            </a:r>
            <a:endParaRPr lang="zh-CN" altLang="en-US" sz="2400"/>
          </a:p>
          <a:p>
            <a:r>
              <a:rPr lang="zh-CN" altLang="en-US" sz="2400"/>
              <a:t>B. What sports do you often do?</a:t>
            </a:r>
            <a:endParaRPr lang="zh-CN" altLang="en-US" sz="2400"/>
          </a:p>
          <a:p>
            <a:r>
              <a:rPr lang="zh-CN" altLang="en-US" sz="2400"/>
              <a:t>C. What’s your plan?</a:t>
            </a:r>
            <a:endParaRPr lang="zh-CN" altLang="en-US" sz="2400"/>
          </a:p>
          <a:p>
            <a:r>
              <a:rPr lang="zh-CN" altLang="en-US" sz="2400"/>
              <a:t>D. The air is so fresh.</a:t>
            </a:r>
            <a:endParaRPr lang="zh-CN" altLang="en-US" sz="2400"/>
          </a:p>
          <a:p>
            <a:r>
              <a:rPr lang="zh-CN" altLang="en-US" sz="2400"/>
              <a:t>E. Which one do you like best?</a:t>
            </a:r>
            <a:endParaRPr lang="zh-CN" altLang="en-US" sz="2400"/>
          </a:p>
          <a:p>
            <a:r>
              <a:rPr lang="zh-CN" altLang="en-US" sz="2400"/>
              <a:t>F. You have to do some warm-ups.</a:t>
            </a:r>
            <a:endParaRPr lang="zh-CN" altLang="en-US" sz="2400"/>
          </a:p>
          <a:p>
            <a:r>
              <a:rPr lang="zh-CN" altLang="en-US" sz="2400"/>
              <a:t>G. The most important reason is it can relax my mind.</a:t>
            </a:r>
            <a:endParaRPr lang="zh-CN" altLang="en-US" sz="2400"/>
          </a:p>
        </p:txBody>
      </p:sp>
      <p:sp>
        <p:nvSpPr>
          <p:cNvPr id="5" name="文本框 4"/>
          <p:cNvSpPr txBox="1"/>
          <p:nvPr>
            <p:custDataLst>
              <p:tags r:id="rId4"/>
            </p:custDataLst>
          </p:nvPr>
        </p:nvSpPr>
        <p:spPr>
          <a:xfrm>
            <a:off x="5551805" y="23971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5"/>
            </p:custDataLst>
          </p:nvPr>
        </p:nvSpPr>
        <p:spPr>
          <a:xfrm>
            <a:off x="2027555" y="33115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1" name="圆角矩形 10">
            <a:hlinkClick r:id="rId6" tooltip="" action="ppaction://hlinksldjump"/>
          </p:cNvPr>
          <p:cNvSpPr/>
          <p:nvPr>
            <p:custDataLst>
              <p:tags r:id="rId7"/>
            </p:custDataLst>
          </p:nvPr>
        </p:nvSpPr>
        <p:spPr>
          <a:xfrm>
            <a:off x="7058660" y="102235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8" name="圆角矩形 7">
            <a:hlinkClick r:id="rId8" tooltip="" action="ppaction://hlinksldjump"/>
          </p:cNvPr>
          <p:cNvSpPr/>
          <p:nvPr>
            <p:custDataLst>
              <p:tags r:id="rId9"/>
            </p:custDataLst>
          </p:nvPr>
        </p:nvSpPr>
        <p:spPr>
          <a:xfrm>
            <a:off x="6906260" y="242379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10" tooltip="" action="ppaction://hlinksldjump"/>
          </p:cNvPr>
          <p:cNvSpPr/>
          <p:nvPr>
            <p:custDataLst>
              <p:tags r:id="rId11"/>
            </p:custDataLst>
          </p:nvPr>
        </p:nvSpPr>
        <p:spPr>
          <a:xfrm>
            <a:off x="3486785" y="343027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linds(horizontal)">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linds(horizontal)">
                                      <p:cBhvr>
                                        <p:cTn id="23" dur="500"/>
                                        <p:tgtEl>
                                          <p:spTgt spid="6"/>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linds(horizontal)">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11" grpId="0" bldLvl="0" animBg="1"/>
      <p:bldP spid="8" grpId="0" bldLvl="0" animBg="1"/>
      <p:bldP spid="9" grpId="0" bldLvl="0" animBg="1"/>
    </p:bld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前一句提到“今天天气很好，去户外运动一下如何？”，根据后面一句“Yes, breathing the fresh air is good for our health.（是的，呼吸新鲜空气有利于我们的健康。）”可以推断出B说的话中应该包含有“新鲜空气”的内容，因此D选项“The air is so fresh.（空气太清新了。）”符合要求，故选D。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根据后一句“I like playing basketball. How about you?（我喜欢打篮球。你呢？）”可以判断出A是在询问B喜欢什么运动，因此B选项“What sports do you often do?（你经常做些什么运动？）”符合要求，故选B。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根据前一句“You have so many hobbies.（你有那么多爱好。）”以及后面A的回答“I think there is nothing better than swimming.（我觉得没有什么比游泳更好的运动了。）”可以判断出B的对话内容应该是在问“Which one do you like best?（你最喜欢哪一项？）”，故选E。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根据提问的“Why”和回答的“There are many reasons.”可以推断出A接着要说的应该是进一步解释原因，因此G选项“The most important reason is it can relax my mind.（其中最重要的原因就是它能让我的内心得到放松。）”符合要求，故选G。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64485" y="1423035"/>
            <a:ext cx="825563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根据B的问题“How often do you usually go swimming?（你通常多久去游一次泳？）”可知是用“How often”对频率进行提问，因此A选项“Twice a week.（每周两次。）”符合要求，故选A。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715645" y="1062990"/>
            <a:ext cx="10675620" cy="310769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Good morning. Green Lake Company.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Good morning. </a:t>
            </a:r>
            <a:r>
              <a:rPr sz="2800" u="sng">
                <a:latin typeface="Times New Roman" panose="02020603050405020304" pitchFamily="18" charset="0"/>
                <a:cs typeface="Times New Roman" panose="02020603050405020304" pitchFamily="18" charset="0"/>
              </a:rPr>
              <a:t>61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I beg your pardon?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Miss Lucy Li.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OK. </a:t>
            </a:r>
            <a:r>
              <a:rPr sz="2800" u="sng">
                <a:latin typeface="Times New Roman" panose="02020603050405020304" pitchFamily="18" charset="0"/>
                <a:cs typeface="Times New Roman" panose="02020603050405020304" pitchFamily="18" charset="0"/>
              </a:rPr>
              <a:t>62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(Several minutes later...)</a:t>
            </a:r>
            <a:endParaRPr sz="2800">
              <a:latin typeface="Times New Roman" panose="02020603050405020304" pitchFamily="18" charset="0"/>
              <a:cs typeface="Times New Roman" panose="02020603050405020304" pitchFamily="18" charset="0"/>
            </a:endParaRPr>
          </a:p>
          <a:p>
            <a:pPr>
              <a:lnSpc>
                <a:spcPct val="100000"/>
              </a:lnSpc>
            </a:pP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Hello, I’m afraid Lucy is out.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4030345" y="148272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276860" y="30797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sym typeface="+mn-ea"/>
              </a:rPr>
              <a:t>（2022年 云南省）</a:t>
            </a:r>
            <a:endParaRPr lang="zh-CN" altLang="en-US" sz="28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83235" y="4241800"/>
            <a:ext cx="10171430" cy="2331085"/>
          </a:xfrm>
          <a:prstGeom prst="rect">
            <a:avLst/>
          </a:prstGeom>
          <a:solidFill>
            <a:srgbClr val="F1E5F2"/>
          </a:solidFill>
        </p:spPr>
        <p:txBody>
          <a:bodyPr wrap="square" rtlCol="0">
            <a:noAutofit/>
          </a:bodyPr>
          <a:p>
            <a:pPr>
              <a:lnSpc>
                <a:spcPct val="90000"/>
              </a:lnSpc>
            </a:pPr>
            <a:r>
              <a:rPr lang="zh-CN" altLang="en-US" sz="2400"/>
              <a:t>A. Can I take a message? </a:t>
            </a:r>
            <a:endParaRPr lang="zh-CN" altLang="en-US" sz="2400"/>
          </a:p>
          <a:p>
            <a:pPr>
              <a:lnSpc>
                <a:spcPct val="90000"/>
              </a:lnSpc>
            </a:pPr>
            <a:r>
              <a:rPr lang="zh-CN" altLang="en-US" sz="2400"/>
              <a:t>B. I am sorry, but I don’t know the name. You must have the wrong number.</a:t>
            </a:r>
            <a:endParaRPr lang="zh-CN" altLang="en-US" sz="2400"/>
          </a:p>
          <a:p>
            <a:pPr>
              <a:lnSpc>
                <a:spcPct val="90000"/>
              </a:lnSpc>
            </a:pPr>
            <a:r>
              <a:rPr lang="zh-CN" altLang="en-US" sz="2400"/>
              <a:t>C. Could I speak to Miss Lucy Li, please?</a:t>
            </a:r>
            <a:endParaRPr lang="zh-CN" altLang="en-US" sz="2400"/>
          </a:p>
          <a:p>
            <a:pPr>
              <a:lnSpc>
                <a:spcPct val="90000"/>
              </a:lnSpc>
            </a:pPr>
            <a:r>
              <a:rPr lang="zh-CN" altLang="en-US" sz="2400"/>
              <a:t>D. May I have your name, please?</a:t>
            </a:r>
            <a:endParaRPr lang="zh-CN" altLang="en-US" sz="2400"/>
          </a:p>
          <a:p>
            <a:pPr>
              <a:lnSpc>
                <a:spcPct val="90000"/>
              </a:lnSpc>
            </a:pPr>
            <a:r>
              <a:rPr lang="zh-CN" altLang="en-US" sz="2400"/>
              <a:t>E. I’ll tell Lucy when she comes back. </a:t>
            </a:r>
            <a:endParaRPr lang="zh-CN" altLang="en-US" sz="2400"/>
          </a:p>
          <a:p>
            <a:pPr>
              <a:lnSpc>
                <a:spcPct val="90000"/>
              </a:lnSpc>
            </a:pPr>
            <a:r>
              <a:rPr lang="zh-CN" altLang="en-US" sz="2400"/>
              <a:t>F. What number are you trying to dial?</a:t>
            </a:r>
            <a:endParaRPr lang="zh-CN" altLang="en-US" sz="2400"/>
          </a:p>
          <a:p>
            <a:pPr>
              <a:lnSpc>
                <a:spcPct val="90000"/>
              </a:lnSpc>
            </a:pPr>
            <a:r>
              <a:rPr lang="zh-CN" altLang="en-US" sz="2400"/>
              <a:t>G. Hold on the line, please.</a:t>
            </a:r>
            <a:endParaRPr lang="zh-CN" altLang="en-US" sz="2400"/>
          </a:p>
        </p:txBody>
      </p:sp>
      <p:sp>
        <p:nvSpPr>
          <p:cNvPr id="8" name="文本框 7"/>
          <p:cNvSpPr txBox="1"/>
          <p:nvPr>
            <p:custDataLst>
              <p:tags r:id="rId4"/>
            </p:custDataLst>
          </p:nvPr>
        </p:nvSpPr>
        <p:spPr>
          <a:xfrm>
            <a:off x="2509520" y="278384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nvSpPr>
        <p:spPr>
          <a:xfrm>
            <a:off x="4979035" y="150939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6" tooltip="" action="ppaction://hlinksldjump"/>
          </p:cNvPr>
          <p:cNvSpPr/>
          <p:nvPr/>
        </p:nvSpPr>
        <p:spPr>
          <a:xfrm>
            <a:off x="3487420" y="278384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7"/>
            </p:custDataLst>
          </p:nvPr>
        </p:nvSpPr>
        <p:spPr>
          <a:xfrm>
            <a:off x="5998845" y="3620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8" tooltip="" action="ppaction://hlinksldjump"/>
          </p:cNvPr>
          <p:cNvSpPr/>
          <p:nvPr>
            <p:custDataLst>
              <p:tags r:id="rId9"/>
            </p:custDataLst>
          </p:nvPr>
        </p:nvSpPr>
        <p:spPr>
          <a:xfrm>
            <a:off x="6871335" y="364744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982345" y="462915"/>
            <a:ext cx="8705850" cy="353822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Sure. Could you ask her to call me at eight tonight?</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Yes. </a:t>
            </a:r>
            <a:r>
              <a:rPr sz="2800" u="sng">
                <a:latin typeface="Times New Roman" panose="02020603050405020304" pitchFamily="18" charset="0"/>
                <a:cs typeface="Times New Roman" panose="02020603050405020304" pitchFamily="18" charset="0"/>
              </a:rPr>
              <a:t>64</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a:t>
            </a:r>
            <a:r>
              <a:rPr sz="2800">
                <a:latin typeface="Times New Roman" panose="02020603050405020304" pitchFamily="18" charset="0"/>
                <a:cs typeface="Times New Roman" panose="02020603050405020304" pitchFamily="18" charset="0"/>
              </a:rPr>
              <a:t> This is Jane. J-A-N-E.</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 </a:t>
            </a:r>
            <a:r>
              <a:rPr sz="2800">
                <a:latin typeface="Times New Roman" panose="02020603050405020304" pitchFamily="18" charset="0"/>
                <a:cs typeface="Times New Roman" panose="02020603050405020304" pitchFamily="18" charset="0"/>
              </a:rPr>
              <a:t>OK, Jane. Does she have your phone number?</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B: </a:t>
            </a:r>
            <a:r>
              <a:rPr sz="2800">
                <a:latin typeface="Times New Roman" panose="02020603050405020304" pitchFamily="18" charset="0"/>
                <a:cs typeface="Times New Roman" panose="02020603050405020304" pitchFamily="18" charset="0"/>
              </a:rPr>
              <a:t>Yes.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a:t>
            </a:r>
            <a:r>
              <a:rPr sz="2800">
                <a:latin typeface="Times New Roman" panose="02020603050405020304" pitchFamily="18" charset="0"/>
                <a:cs typeface="Times New Roman" panose="02020603050405020304" pitchFamily="18" charset="0"/>
              </a:rPr>
              <a:t> OK. </a:t>
            </a:r>
            <a:r>
              <a:rPr sz="2800" u="sng">
                <a:latin typeface="Times New Roman" panose="02020603050405020304" pitchFamily="18" charset="0"/>
                <a:cs typeface="Times New Roman" panose="02020603050405020304" pitchFamily="18" charset="0"/>
              </a:rPr>
              <a:t>65</a:t>
            </a:r>
            <a:r>
              <a:rPr lang="en-US" sz="2800" u="sng">
                <a:latin typeface="Times New Roman" panose="02020603050405020304" pitchFamily="18" charset="0"/>
                <a:cs typeface="Times New Roman" panose="02020603050405020304" pitchFamily="18" charset="0"/>
              </a:rPr>
              <a:t>______</a:t>
            </a:r>
            <a:endParaRPr lang="en-US" sz="2800" u="sng">
              <a:latin typeface="Times New Roman" panose="02020603050405020304" pitchFamily="18" charset="0"/>
              <a:cs typeface="Times New Roman" panose="02020603050405020304" pitchFamily="18" charset="0"/>
            </a:endParaRPr>
          </a:p>
          <a:p>
            <a:pPr>
              <a:lnSpc>
                <a:spcPct val="100000"/>
              </a:lnSpc>
            </a:pPr>
            <a:r>
              <a:rPr lang="en-US" sz="2800" b="1">
                <a:latin typeface="Times New Roman" panose="02020603050405020304" pitchFamily="18" charset="0"/>
                <a:cs typeface="Times New Roman" panose="02020603050405020304" pitchFamily="18" charset="0"/>
              </a:rPr>
              <a:t>B:</a:t>
            </a:r>
            <a:r>
              <a:rPr lang="en-US" sz="2800">
                <a:latin typeface="Times New Roman" panose="02020603050405020304" pitchFamily="18" charset="0"/>
                <a:cs typeface="Times New Roman" panose="02020603050405020304" pitchFamily="18" charset="0"/>
              </a:rPr>
              <a:t> Thanks. Bye.</a:t>
            </a:r>
            <a:endParaRPr lang="en-US" sz="2800">
              <a:latin typeface="Times New Roman" panose="02020603050405020304" pitchFamily="18" charset="0"/>
              <a:cs typeface="Times New Roman" panose="02020603050405020304" pitchFamily="18" charset="0"/>
            </a:endParaRPr>
          </a:p>
          <a:p>
            <a:pPr>
              <a:lnSpc>
                <a:spcPct val="100000"/>
              </a:lnSpc>
            </a:pPr>
            <a:r>
              <a:rPr lang="en-US" sz="2800" b="1">
                <a:latin typeface="Times New Roman" panose="02020603050405020304" pitchFamily="18" charset="0"/>
                <a:cs typeface="Times New Roman" panose="02020603050405020304" pitchFamily="18" charset="0"/>
              </a:rPr>
              <a:t>A: </a:t>
            </a:r>
            <a:r>
              <a:rPr lang="en-US" sz="2800">
                <a:latin typeface="Times New Roman" panose="02020603050405020304" pitchFamily="18" charset="0"/>
                <a:cs typeface="Times New Roman" panose="02020603050405020304" pitchFamily="18" charset="0"/>
              </a:rPr>
              <a:t>Bye.</a:t>
            </a:r>
            <a:endParaRPr lang="en-US" sz="28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847725" y="4180840"/>
            <a:ext cx="10105390" cy="2416175"/>
          </a:xfrm>
          <a:prstGeom prst="rect">
            <a:avLst/>
          </a:prstGeom>
          <a:solidFill>
            <a:srgbClr val="F1E5F2"/>
          </a:solidFill>
        </p:spPr>
        <p:txBody>
          <a:bodyPr wrap="square" rtlCol="0">
            <a:spAutoFit/>
          </a:bodyPr>
          <a:p>
            <a:pPr>
              <a:lnSpc>
                <a:spcPct val="90000"/>
              </a:lnSpc>
            </a:pPr>
            <a:r>
              <a:rPr lang="zh-CN" altLang="en-US" sz="2400"/>
              <a:t>A. Can I take a message? </a:t>
            </a:r>
            <a:endParaRPr lang="zh-CN" altLang="en-US" sz="2400"/>
          </a:p>
          <a:p>
            <a:pPr>
              <a:lnSpc>
                <a:spcPct val="90000"/>
              </a:lnSpc>
            </a:pPr>
            <a:r>
              <a:rPr lang="zh-CN" altLang="en-US" sz="2400"/>
              <a:t>B. I am sorry, but I don’t know the name. You must have the wrong number.</a:t>
            </a:r>
            <a:endParaRPr lang="zh-CN" altLang="en-US" sz="2400"/>
          </a:p>
          <a:p>
            <a:pPr>
              <a:lnSpc>
                <a:spcPct val="90000"/>
              </a:lnSpc>
            </a:pPr>
            <a:r>
              <a:rPr lang="zh-CN" altLang="en-US" sz="2400"/>
              <a:t>C. Could I speak to Miss Lucy Li, please?</a:t>
            </a:r>
            <a:endParaRPr lang="zh-CN" altLang="en-US" sz="2400"/>
          </a:p>
          <a:p>
            <a:pPr>
              <a:lnSpc>
                <a:spcPct val="90000"/>
              </a:lnSpc>
            </a:pPr>
            <a:r>
              <a:rPr lang="zh-CN" altLang="en-US" sz="2400"/>
              <a:t>D. May I have your name, please?</a:t>
            </a:r>
            <a:endParaRPr lang="zh-CN" altLang="en-US" sz="2400"/>
          </a:p>
          <a:p>
            <a:pPr>
              <a:lnSpc>
                <a:spcPct val="90000"/>
              </a:lnSpc>
            </a:pPr>
            <a:r>
              <a:rPr lang="zh-CN" altLang="en-US" sz="2400"/>
              <a:t>E. I’ll tell Lucy when she comes back. </a:t>
            </a:r>
            <a:endParaRPr lang="zh-CN" altLang="en-US" sz="2400"/>
          </a:p>
          <a:p>
            <a:pPr>
              <a:lnSpc>
                <a:spcPct val="90000"/>
              </a:lnSpc>
            </a:pPr>
            <a:r>
              <a:rPr lang="zh-CN" altLang="en-US" sz="2400"/>
              <a:t>F. What number are you trying to dial?</a:t>
            </a:r>
            <a:endParaRPr lang="zh-CN" altLang="en-US" sz="2400"/>
          </a:p>
          <a:p>
            <a:pPr>
              <a:lnSpc>
                <a:spcPct val="90000"/>
              </a:lnSpc>
            </a:pPr>
            <a:r>
              <a:rPr lang="zh-CN" altLang="en-US" sz="2400"/>
              <a:t>G. Hold on the line, please.</a:t>
            </a:r>
            <a:endParaRPr lang="zh-CN" altLang="en-US" sz="2400"/>
          </a:p>
        </p:txBody>
      </p:sp>
      <p:sp>
        <p:nvSpPr>
          <p:cNvPr id="5" name="文本框 4"/>
          <p:cNvSpPr txBox="1"/>
          <p:nvPr>
            <p:custDataLst>
              <p:tags r:id="rId3"/>
            </p:custDataLst>
          </p:nvPr>
        </p:nvSpPr>
        <p:spPr>
          <a:xfrm>
            <a:off x="2753360" y="9575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2677160" y="258254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圆角矩形 7">
            <a:hlinkClick r:id="rId5" tooltip="" action="ppaction://hlinksldjump"/>
          </p:cNvPr>
          <p:cNvSpPr/>
          <p:nvPr>
            <p:custDataLst>
              <p:tags r:id="rId6"/>
            </p:custDataLst>
          </p:nvPr>
        </p:nvSpPr>
        <p:spPr>
          <a:xfrm>
            <a:off x="3667760" y="98425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7" tooltip="" action="ppaction://hlinksldjump"/>
          </p:cNvPr>
          <p:cNvSpPr/>
          <p:nvPr>
            <p:custDataLst>
              <p:tags r:id="rId8"/>
            </p:custDataLst>
          </p:nvPr>
        </p:nvSpPr>
        <p:spPr>
          <a:xfrm>
            <a:off x="3724910" y="270002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ldLvl="0" animBg="1"/>
      <p:bldP spid="9"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309880" y="942975"/>
            <a:ext cx="3324225" cy="514985"/>
          </a:xfrm>
          <a:prstGeom prst="rect">
            <a:avLst/>
          </a:prstGeom>
          <a:noFill/>
        </p:spPr>
        <p:txBody>
          <a:bodyPr wrap="square" rtlCol="0">
            <a:noAutofit/>
          </a:bodyPr>
          <a:p>
            <a:r>
              <a:rPr lang="zh-CN" altLang="en-US" sz="2800" b="1">
                <a:solidFill>
                  <a:srgbClr val="0070C0"/>
                </a:solidFill>
                <a:sym typeface="+mn-ea"/>
              </a:rPr>
              <a:t>（一）备考策略</a:t>
            </a:r>
            <a:endParaRPr lang="zh-CN" altLang="en-US" sz="2800" b="1">
              <a:solidFill>
                <a:srgbClr val="0070C0"/>
              </a:solidFill>
              <a:sym typeface="+mn-ea"/>
            </a:endParaRPr>
          </a:p>
        </p:txBody>
      </p:sp>
      <p:sp>
        <p:nvSpPr>
          <p:cNvPr id="2" name="文本框 1"/>
          <p:cNvSpPr txBox="1"/>
          <p:nvPr/>
        </p:nvSpPr>
        <p:spPr>
          <a:xfrm>
            <a:off x="557530" y="1696720"/>
            <a:ext cx="11221085" cy="902970"/>
          </a:xfrm>
          <a:prstGeom prst="rect">
            <a:avLst/>
          </a:prstGeom>
          <a:noFill/>
        </p:spPr>
        <p:txBody>
          <a:bodyPr wrap="square" rtlCol="0">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情景交际的题目主要以日常话题为主要考查内容，考查考生在具体的语境中实际运用英语交流和表达的能力。要自如应对题型需要关注以下几个方面：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custDataLst>
              <p:tags r:id="rId2"/>
            </p:custDataLst>
          </p:nvPr>
        </p:nvSpPr>
        <p:spPr>
          <a:xfrm>
            <a:off x="309880" y="3053715"/>
            <a:ext cx="11221085" cy="52197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备考重点一：</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熟记日常交际用语及句型结构</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3"/>
            </p:custDataLst>
          </p:nvPr>
        </p:nvSpPr>
        <p:spPr>
          <a:xfrm>
            <a:off x="421640" y="3575685"/>
            <a:ext cx="11221085" cy="1714500"/>
          </a:xfrm>
          <a:prstGeom prst="rect">
            <a:avLst/>
          </a:prstGeom>
          <a:noFill/>
        </p:spPr>
        <p:txBody>
          <a:bodyPr wrap="square" rtlCol="0">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熟记基础的惯用句型及表达方式是使用恰当的语句进行对话的前提，考生应在平时的复习中熟练背诵与大纲涵盖的16个主题相关的基本交际用语及常考场景对话，这样才能在答题时迅速回忆起与对话内容有关的日常用语及习惯表达，从而提高做题效率。</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从整体大意看，第一句为接听电话的人，第二句通常要表明需要找谁；再根据后文A的问题“I beg your pardon?（请您再重复一遍好吗？）”以及B的回答“Miss Lucy Li.”可以推断B说的话中应包含有Miss Lucy Li的内容，因此C选项“Could I speak to Miss Lucy Li, please?”符合要求，故选C。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根据前文提到的B想要找Miss Lucy Li的内容以及后文A的回答“(Several minutes later...) Hello, I’m afraid Lucy is out.（几分钟过后）（您好，Lucy不在，她可能出去了。）”可判断出当时A要去找Miss Lucy Li，因此“Hold on the line, please.（请稍等，别挂断。）”正符合此时的场景，故选G。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845435" y="1423035"/>
            <a:ext cx="8122920"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由前文可知Miss Lucy Li不在，根据后文B的回答“Sure. Could you ask her to call me at eight tonight?（当然可以！能麻烦您让她今晚8点给我回个电话吗？）”可以判断出A是在询问是否需要留言，“Can I take a message?（能帮您留个口信吗？）”符合要求，故选A。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根据后面B的回答“This is Jane. J-A-N-E.”可以推断出A应该是在询问对方的名字，因此D选项“May I have your name, please?（能告诉我您的姓名吗？）”符合要求，故选D。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排除前面已经选过的答案后，剩余的选项中B选项“I am sorry, but I don’t know the name. You must have the wrong number.（对不起，我不认识这个人，恐怕你打错电话了。）”和F选项“What number are you trying to dial?（您要拨打的电话号码是什么？）”通常都为通话的开头部分，只有E选项“I’ll tell Lucy when she comes back.（等Lucy回来时，我会告诉她的。）”符合要求，故选E。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15950" y="1134110"/>
            <a:ext cx="11265535" cy="2934335"/>
          </a:xfrm>
          <a:prstGeom prst="rect">
            <a:avLst/>
          </a:prstGeom>
          <a:noFill/>
        </p:spPr>
        <p:txBody>
          <a:bodyPr wrap="square" rtlCol="0">
            <a:spAutoFit/>
          </a:bodyPr>
          <a:p>
            <a:pPr>
              <a:lnSpc>
                <a:spcPct val="110000"/>
              </a:lnSpc>
            </a:pPr>
            <a:r>
              <a:rPr sz="2800" b="1">
                <a:latin typeface="Times New Roman" panose="02020603050405020304" pitchFamily="18" charset="0"/>
                <a:cs typeface="Times New Roman" panose="02020603050405020304" pitchFamily="18" charset="0"/>
              </a:rPr>
              <a:t>Lily: </a:t>
            </a:r>
            <a:r>
              <a:rPr sz="2800">
                <a:latin typeface="Times New Roman" panose="02020603050405020304" pitchFamily="18" charset="0"/>
                <a:cs typeface="Times New Roman" panose="02020603050405020304" pitchFamily="18" charset="0"/>
              </a:rPr>
              <a:t>What do you plan to do in the future?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Lucy:</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61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Lily:</a:t>
            </a:r>
            <a:r>
              <a:rPr sz="2800">
                <a:latin typeface="Times New Roman" panose="02020603050405020304" pitchFamily="18" charset="0"/>
                <a:cs typeface="Times New Roman" panose="02020603050405020304" pitchFamily="18" charset="0"/>
              </a:rPr>
              <a:t> Really?</a:t>
            </a:r>
            <a:r>
              <a:rPr sz="2800" u="sng">
                <a:latin typeface="Times New Roman" panose="02020603050405020304" pitchFamily="18" charset="0"/>
                <a:cs typeface="Times New Roman" panose="02020603050405020304" pitchFamily="18" charset="0"/>
              </a:rPr>
              <a:t> 62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Lucy:</a:t>
            </a:r>
            <a:r>
              <a:rPr sz="2800">
                <a:latin typeface="Times New Roman" panose="02020603050405020304" pitchFamily="18" charset="0"/>
                <a:cs typeface="Times New Roman" panose="02020603050405020304" pitchFamily="18" charset="0"/>
              </a:rPr>
              <a:t> Because it’s interesting and useful.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Lily:</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10000"/>
              </a:lnSpc>
            </a:pPr>
            <a:r>
              <a:rPr sz="2800" b="1">
                <a:latin typeface="Times New Roman" panose="02020603050405020304" pitchFamily="18" charset="0"/>
                <a:cs typeface="Times New Roman" panose="02020603050405020304" pitchFamily="18" charset="0"/>
              </a:rPr>
              <a:t>Lucy:</a:t>
            </a:r>
            <a:r>
              <a:rPr sz="2800">
                <a:latin typeface="Times New Roman" panose="02020603050405020304" pitchFamily="18" charset="0"/>
                <a:cs typeface="Times New Roman" panose="02020603050405020304" pitchFamily="18" charset="0"/>
              </a:rPr>
              <a:t> No, I don’t think so. It’s a hard job and there are a lot of things to learn.</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1982470" y="150939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276860" y="30797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sym typeface="+mn-ea"/>
              </a:rPr>
              <a:t>（2021年 云南省）</a:t>
            </a:r>
            <a:endParaRPr lang="zh-CN" altLang="en-US" sz="28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83235" y="4241800"/>
            <a:ext cx="10171430" cy="2331085"/>
          </a:xfrm>
          <a:prstGeom prst="rect">
            <a:avLst/>
          </a:prstGeom>
          <a:solidFill>
            <a:srgbClr val="F1E5F2"/>
          </a:solidFill>
        </p:spPr>
        <p:txBody>
          <a:bodyPr wrap="square" rtlCol="0">
            <a:noAutofit/>
          </a:bodyPr>
          <a:p>
            <a:pPr>
              <a:lnSpc>
                <a:spcPct val="90000"/>
              </a:lnSpc>
            </a:pPr>
            <a:r>
              <a:rPr lang="zh-CN" altLang="en-US" sz="2400"/>
              <a:t>A. I know that from the stories on TV and in the books. </a:t>
            </a:r>
            <a:endParaRPr lang="zh-CN" altLang="en-US" sz="2400"/>
          </a:p>
          <a:p>
            <a:pPr>
              <a:lnSpc>
                <a:spcPct val="90000"/>
              </a:lnSpc>
            </a:pPr>
            <a:r>
              <a:rPr lang="zh-CN" altLang="en-US" sz="2400"/>
              <a:t>B. I’m quite sure.</a:t>
            </a:r>
            <a:endParaRPr lang="zh-CN" altLang="en-US" sz="2400"/>
          </a:p>
          <a:p>
            <a:pPr>
              <a:lnSpc>
                <a:spcPct val="90000"/>
              </a:lnSpc>
            </a:pPr>
            <a:r>
              <a:rPr lang="zh-CN" altLang="en-US" sz="2400"/>
              <a:t>C. I want to be a teacher.</a:t>
            </a:r>
            <a:endParaRPr lang="zh-CN" altLang="en-US" sz="2400"/>
          </a:p>
          <a:p>
            <a:pPr>
              <a:lnSpc>
                <a:spcPct val="90000"/>
              </a:lnSpc>
            </a:pPr>
            <a:r>
              <a:rPr lang="zh-CN" altLang="en-US" sz="2400"/>
              <a:t>D. Do you think it is a good job? </a:t>
            </a:r>
            <a:endParaRPr lang="zh-CN" altLang="en-US" sz="2400"/>
          </a:p>
          <a:p>
            <a:pPr>
              <a:lnSpc>
                <a:spcPct val="90000"/>
              </a:lnSpc>
            </a:pPr>
            <a:r>
              <a:rPr lang="zh-CN" altLang="en-US" sz="2400"/>
              <a:t>E. My mother works in the college. </a:t>
            </a:r>
            <a:endParaRPr lang="zh-CN" altLang="en-US" sz="2400"/>
          </a:p>
          <a:p>
            <a:pPr>
              <a:lnSpc>
                <a:spcPct val="90000"/>
              </a:lnSpc>
            </a:pPr>
            <a:r>
              <a:rPr lang="zh-CN" altLang="en-US" sz="2400"/>
              <a:t>F. Why do you want to be a teacher?</a:t>
            </a:r>
            <a:endParaRPr lang="zh-CN" altLang="en-US" sz="2400"/>
          </a:p>
          <a:p>
            <a:pPr>
              <a:lnSpc>
                <a:spcPct val="90000"/>
              </a:lnSpc>
            </a:pPr>
            <a:r>
              <a:rPr lang="zh-CN" altLang="en-US" sz="2400"/>
              <a:t>G. Do you think it is easy to educate children?</a:t>
            </a:r>
            <a:endParaRPr lang="zh-CN" altLang="en-US" sz="2400"/>
          </a:p>
        </p:txBody>
      </p:sp>
      <p:sp>
        <p:nvSpPr>
          <p:cNvPr id="8" name="文本框 7"/>
          <p:cNvSpPr txBox="1"/>
          <p:nvPr>
            <p:custDataLst>
              <p:tags r:id="rId4"/>
            </p:custDataLst>
          </p:nvPr>
        </p:nvSpPr>
        <p:spPr>
          <a:xfrm>
            <a:off x="3261995" y="20662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nvSpPr>
        <p:spPr>
          <a:xfrm>
            <a:off x="2919095" y="163258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6" tooltip="" action="ppaction://hlinksldjump"/>
          </p:cNvPr>
          <p:cNvSpPr/>
          <p:nvPr/>
        </p:nvSpPr>
        <p:spPr>
          <a:xfrm>
            <a:off x="4039870" y="209296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7"/>
            </p:custDataLst>
          </p:nvPr>
        </p:nvSpPr>
        <p:spPr>
          <a:xfrm>
            <a:off x="2020570" y="302577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8" tooltip="" action="ppaction://hlinksldjump"/>
          </p:cNvPr>
          <p:cNvSpPr/>
          <p:nvPr>
            <p:custDataLst>
              <p:tags r:id="rId9"/>
            </p:custDataLst>
          </p:nvPr>
        </p:nvSpPr>
        <p:spPr>
          <a:xfrm>
            <a:off x="2719070" y="305244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91795" y="577215"/>
            <a:ext cx="11629390" cy="310769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Lily: </a:t>
            </a:r>
            <a:r>
              <a:rPr sz="2800">
                <a:latin typeface="Times New Roman" panose="02020603050405020304" pitchFamily="18" charset="0"/>
                <a:cs typeface="Times New Roman" panose="02020603050405020304" pitchFamily="18" charset="0"/>
              </a:rPr>
              <a:t>How do you know that?</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Lucy: </a:t>
            </a:r>
            <a:r>
              <a:rPr sz="2800" u="sng">
                <a:latin typeface="Times New Roman" panose="02020603050405020304" pitchFamily="18" charset="0"/>
                <a:cs typeface="Times New Roman" panose="02020603050405020304" pitchFamily="18" charset="0"/>
              </a:rPr>
              <a:t>64</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And she works very hard.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Lily: </a:t>
            </a:r>
            <a:r>
              <a:rPr sz="2800">
                <a:latin typeface="Times New Roman" panose="02020603050405020304" pitchFamily="18" charset="0"/>
                <a:cs typeface="Times New Roman" panose="02020603050405020304" pitchFamily="18" charset="0"/>
              </a:rPr>
              <a:t>Are you sure you can be a good teacher?</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Lucy:</a:t>
            </a:r>
            <a:r>
              <a:rPr sz="2800">
                <a:latin typeface="Times New Roman" panose="02020603050405020304" pitchFamily="18" charset="0"/>
                <a:cs typeface="Times New Roman" panose="02020603050405020304" pitchFamily="18" charset="0"/>
              </a:rPr>
              <a:t> Yes, </a:t>
            </a:r>
            <a:r>
              <a:rPr sz="2800" u="sng">
                <a:latin typeface="Times New Roman" panose="02020603050405020304" pitchFamily="18" charset="0"/>
                <a:cs typeface="Times New Roman" panose="02020603050405020304" pitchFamily="18" charset="0"/>
              </a:rPr>
              <a:t>65</a:t>
            </a:r>
            <a:r>
              <a:rPr lang="en-US" sz="2800" u="sng">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 I’ll go to college and do my best to get all kinds of </a:t>
            </a:r>
            <a:endParaRPr sz="2800">
              <a:latin typeface="Times New Roman" panose="02020603050405020304" pitchFamily="18" charset="0"/>
              <a:cs typeface="Times New Roman" panose="02020603050405020304" pitchFamily="18" charset="0"/>
            </a:endParaRPr>
          </a:p>
          <a:p>
            <a:pPr>
              <a:lnSpc>
                <a:spcPct val="10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knowledge.</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Lily: </a:t>
            </a:r>
            <a:r>
              <a:rPr sz="2800">
                <a:latin typeface="Times New Roman" panose="02020603050405020304" pitchFamily="18" charset="0"/>
                <a:cs typeface="Times New Roman" panose="02020603050405020304" pitchFamily="18" charset="0"/>
              </a:rPr>
              <a:t>You are great. Keep trying! Where there is a will, there is a way.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Lucy:</a:t>
            </a:r>
            <a:r>
              <a:rPr sz="2800">
                <a:latin typeface="Times New Roman" panose="02020603050405020304" pitchFamily="18" charset="0"/>
                <a:cs typeface="Times New Roman" panose="02020603050405020304" pitchFamily="18" charset="0"/>
              </a:rPr>
              <a:t> Thank you very much!</a:t>
            </a:r>
            <a:endParaRPr sz="28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847725" y="4180840"/>
            <a:ext cx="10105390" cy="2416175"/>
          </a:xfrm>
          <a:prstGeom prst="rect">
            <a:avLst/>
          </a:prstGeom>
          <a:solidFill>
            <a:srgbClr val="F1E5F2"/>
          </a:solidFill>
        </p:spPr>
        <p:txBody>
          <a:bodyPr wrap="square" rtlCol="0">
            <a:spAutoFit/>
          </a:bodyPr>
          <a:p>
            <a:pPr>
              <a:lnSpc>
                <a:spcPct val="90000"/>
              </a:lnSpc>
            </a:pPr>
            <a:r>
              <a:rPr lang="zh-CN" altLang="en-US" sz="2400"/>
              <a:t>A. I know that from the stories on TV and in the books. </a:t>
            </a:r>
            <a:endParaRPr lang="zh-CN" altLang="en-US" sz="2400"/>
          </a:p>
          <a:p>
            <a:pPr>
              <a:lnSpc>
                <a:spcPct val="90000"/>
              </a:lnSpc>
            </a:pPr>
            <a:r>
              <a:rPr lang="zh-CN" altLang="en-US" sz="2400"/>
              <a:t>B. I’m quite sure.</a:t>
            </a:r>
            <a:endParaRPr lang="zh-CN" altLang="en-US" sz="2400"/>
          </a:p>
          <a:p>
            <a:pPr>
              <a:lnSpc>
                <a:spcPct val="90000"/>
              </a:lnSpc>
            </a:pPr>
            <a:r>
              <a:rPr lang="zh-CN" altLang="en-US" sz="2400"/>
              <a:t>C. I want to be a teacher.</a:t>
            </a:r>
            <a:endParaRPr lang="zh-CN" altLang="en-US" sz="2400"/>
          </a:p>
          <a:p>
            <a:pPr>
              <a:lnSpc>
                <a:spcPct val="90000"/>
              </a:lnSpc>
            </a:pPr>
            <a:r>
              <a:rPr lang="zh-CN" altLang="en-US" sz="2400"/>
              <a:t>D. Do you think it is a good job? </a:t>
            </a:r>
            <a:endParaRPr lang="zh-CN" altLang="en-US" sz="2400"/>
          </a:p>
          <a:p>
            <a:pPr>
              <a:lnSpc>
                <a:spcPct val="90000"/>
              </a:lnSpc>
            </a:pPr>
            <a:r>
              <a:rPr lang="zh-CN" altLang="en-US" sz="2400"/>
              <a:t>E. My mother works in the college. </a:t>
            </a:r>
            <a:endParaRPr lang="zh-CN" altLang="en-US" sz="2400"/>
          </a:p>
          <a:p>
            <a:pPr>
              <a:lnSpc>
                <a:spcPct val="90000"/>
              </a:lnSpc>
            </a:pPr>
            <a:r>
              <a:rPr lang="zh-CN" altLang="en-US" sz="2400"/>
              <a:t>F. Why do you want to be a teacher?</a:t>
            </a:r>
            <a:endParaRPr lang="zh-CN" altLang="en-US" sz="2400"/>
          </a:p>
          <a:p>
            <a:pPr>
              <a:lnSpc>
                <a:spcPct val="90000"/>
              </a:lnSpc>
            </a:pPr>
            <a:r>
              <a:rPr lang="zh-CN" altLang="en-US" sz="2400"/>
              <a:t>G. Do you think it is easy to educate children?</a:t>
            </a:r>
            <a:endParaRPr lang="zh-CN" altLang="en-US" sz="2400"/>
          </a:p>
        </p:txBody>
      </p:sp>
      <p:sp>
        <p:nvSpPr>
          <p:cNvPr id="5" name="文本框 4"/>
          <p:cNvSpPr txBox="1"/>
          <p:nvPr>
            <p:custDataLst>
              <p:tags r:id="rId3"/>
            </p:custDataLst>
          </p:nvPr>
        </p:nvSpPr>
        <p:spPr>
          <a:xfrm>
            <a:off x="2077085" y="10528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2677160" y="19005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圆角矩形 7">
            <a:hlinkClick r:id="rId5" tooltip="" action="ppaction://hlinksldjump"/>
          </p:cNvPr>
          <p:cNvSpPr/>
          <p:nvPr>
            <p:custDataLst>
              <p:tags r:id="rId6"/>
            </p:custDataLst>
          </p:nvPr>
        </p:nvSpPr>
        <p:spPr>
          <a:xfrm>
            <a:off x="6925310" y="98425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7" tooltip="" action="ppaction://hlinksldjump"/>
          </p:cNvPr>
          <p:cNvSpPr/>
          <p:nvPr>
            <p:custDataLst>
              <p:tags r:id="rId8"/>
            </p:custDataLst>
          </p:nvPr>
        </p:nvSpPr>
        <p:spPr>
          <a:xfrm>
            <a:off x="3639185" y="236093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ldLvl="0" animBg="1"/>
      <p:bldP spid="9" grpId="0" bldLvl="0" animBg="1"/>
    </p:bldLst>
  </p:timing>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根据第一句“What do you plan to do in the future?（你打算将来做什么？）”可推测接下来的回答应该是关于未来想要做的事情，C选项“I want to be a teacher.（我想成为一名教师。）”正符合上面的提问，且答案中的“want to”也正好呼应问句中的“plan to”，故选C。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根据后面一句“Because it’s interesting and useful.（因为它有趣又有用。）”可以判断Lily的问题应该是“Why do you want to be a teacher?（你为什么想做老师？）”，故选F。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根据后文Lucy的回答“No, I don’t think so.（不，我不这样想。）”可以判断出前面的提问应该是“Do you think...”，选项D“Do you think it is a good job?（你觉得这是个好工作吗？）”和选项G“Do you think it is easy to educate children?（你认为教孩子容易吗？）”都含有这样的提问，但根据后一句“It’s a hard job and there are a lot of things to learn.（这是个辛苦的工作，也有很多要学习的东西。）”可推断，“hard”与问句中的“easy”相呼应，故选G。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421640" y="814705"/>
            <a:ext cx="11221085" cy="52197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800" b="1">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备考重点二：</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学习品味对话的语境，注意中英文表达的差异</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7" name="文本框 6"/>
          <p:cNvSpPr txBox="1"/>
          <p:nvPr>
            <p:custDataLst>
              <p:tags r:id="rId2"/>
            </p:custDataLst>
          </p:nvPr>
        </p:nvSpPr>
        <p:spPr>
          <a:xfrm>
            <a:off x="533400" y="1336675"/>
            <a:ext cx="11221085" cy="2120900"/>
          </a:xfrm>
          <a:prstGeom prst="rect">
            <a:avLst/>
          </a:prstGeom>
          <a:noFill/>
        </p:spPr>
        <p:txBody>
          <a:bodyPr wrap="square" rtlCol="0">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情景交际题通常具有句子简短、表达灵活、省略句多的特点。同样的话题常常会因为场合、身份、态度的不同而使用不同的表达方式，因此对上下文语境的把握尤为重要。平时训练中，考生应置身于场景之中，理解谈话人的思维方向及场景需要，关注上下文的意思连贯性；同时多归纳积累中英文表达的不同点，养成用英文思考的习惯。</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custDataLst>
              <p:tags r:id="rId3"/>
            </p:custDataLst>
          </p:nvPr>
        </p:nvSpPr>
        <p:spPr>
          <a:xfrm>
            <a:off x="224790" y="3747135"/>
            <a:ext cx="11221085" cy="521970"/>
          </a:xfrm>
          <a:prstGeom prst="rect">
            <a:avLst/>
          </a:prstGeom>
          <a:noFill/>
        </p:spPr>
        <p:txBody>
          <a:bodyPr wrap="square" rtlCol="0">
            <a:spAutoFit/>
          </a:bodyPr>
          <a:p>
            <a:r>
              <a:rPr lang="en-US" altLang="zh-CN" sz="2400">
                <a:latin typeface="宋体" panose="02010600030101010101" pitchFamily="2" charset="-122"/>
                <a:ea typeface="宋体" panose="02010600030101010101" pitchFamily="2" charset="-122"/>
                <a:cs typeface="宋体" panose="02010600030101010101" pitchFamily="2" charset="-122"/>
              </a:rPr>
              <a:t> </a:t>
            </a:r>
            <a:r>
              <a:rPr lang="en-US" altLang="zh-CN" sz="2800">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备考重点三：</a:t>
            </a:r>
            <a:r>
              <a:rPr lang="zh-CN" altLang="en-US" sz="2800" b="1">
                <a:latin typeface="Times New Roman" panose="02020603050405020304" pitchFamily="18" charset="0"/>
                <a:ea typeface="宋体" panose="02010600030101010101" pitchFamily="2" charset="-122"/>
                <a:cs typeface="Times New Roman" panose="02020603050405020304" pitchFamily="18" charset="0"/>
              </a:rPr>
              <a:t>注重活学活用，突破句型定式</a:t>
            </a:r>
            <a:endParaRPr lang="zh-CN" altLang="en-US" sz="28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custDataLst>
              <p:tags r:id="rId4"/>
            </p:custDataLst>
          </p:nvPr>
        </p:nvSpPr>
        <p:spPr>
          <a:xfrm>
            <a:off x="336550" y="4269105"/>
            <a:ext cx="11221085" cy="1714500"/>
          </a:xfrm>
          <a:prstGeom prst="rect">
            <a:avLst/>
          </a:prstGeom>
          <a:noFill/>
        </p:spPr>
        <p:txBody>
          <a:bodyPr wrap="square" rtlCol="0">
            <a:spAutoFit/>
          </a:bodyPr>
          <a:p>
            <a:pPr>
              <a:lnSpc>
                <a:spcPct val="110000"/>
              </a:lnSpc>
            </a:pPr>
            <a:r>
              <a:rPr lang="en-US" altLang="zh-CN" sz="2400">
                <a:latin typeface="宋体" panose="02010600030101010101" pitchFamily="2" charset="-122"/>
                <a:ea typeface="宋体" panose="02010600030101010101" pitchFamily="2" charset="-122"/>
                <a:cs typeface="宋体" panose="02010600030101010101" pitchFamily="2" charset="-122"/>
              </a:rPr>
              <a:t>    </a:t>
            </a:r>
            <a:r>
              <a:rPr lang="zh-CN" altLang="en-US" sz="2400">
                <a:latin typeface="Times New Roman" panose="02020603050405020304" pitchFamily="18" charset="0"/>
                <a:ea typeface="宋体" panose="02010600030101010101" pitchFamily="2" charset="-122"/>
                <a:cs typeface="Times New Roman" panose="02020603050405020304" pitchFamily="18" charset="0"/>
              </a:rPr>
              <a:t>交际对话考题会把一些关键的语句挖去，很大程度上是考查考生综合运用交际语言的能力，在复习及做题训练中，考生不能只是孤立地记忆约定俗成的句型，还应注意不同场景语言使用的灵活性及得体性，可采用书面及口头对话、角色扮演的方式进行训练，将语言知识与交际实践相结合，做到活学活用。</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根据前面的问题“How do you know that?（你是怎么知道的？）”，以及后面的回答“And she works very hard.（她工作很努力。）”，可以推断出此处的“she”就是E选项中的“My mother”，故选E。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根据前一句问话“Are you sure you can be a good teacher?（你确定你会是个好老师吗？）”可以推断出此处回答只能是“I’m quite sure.（我非常确定。）”，故选B。</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15950" y="1134110"/>
            <a:ext cx="11265535" cy="310769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Secretary: </a:t>
            </a:r>
            <a:r>
              <a:rPr sz="2800">
                <a:latin typeface="Times New Roman" panose="02020603050405020304" pitchFamily="18" charset="0"/>
                <a:cs typeface="Times New Roman" panose="02020603050405020304" pitchFamily="18" charset="0"/>
              </a:rPr>
              <a:t>Good morning. Can I help you?</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Good morning. </a:t>
            </a:r>
            <a:r>
              <a:rPr sz="2800" u="sng">
                <a:latin typeface="Times New Roman" panose="02020603050405020304" pitchFamily="18" charset="0"/>
                <a:cs typeface="Times New Roman" panose="02020603050405020304" pitchFamily="18" charset="0"/>
              </a:rPr>
              <a:t>61</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Secretary: </a:t>
            </a:r>
            <a:r>
              <a:rPr sz="2800">
                <a:latin typeface="Times New Roman" panose="02020603050405020304" pitchFamily="18" charset="0"/>
                <a:cs typeface="Times New Roman" panose="02020603050405020304" pitchFamily="18" charset="0"/>
              </a:rPr>
              <a:t>Have you got an appointment with him?</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 </a:t>
            </a:r>
            <a:r>
              <a:rPr sz="2800">
                <a:latin typeface="Times New Roman" panose="02020603050405020304" pitchFamily="18" charset="0"/>
                <a:cs typeface="Times New Roman" panose="02020603050405020304" pitchFamily="18" charset="0"/>
              </a:rPr>
              <a:t>Yes.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Secretary: </a:t>
            </a:r>
            <a:r>
              <a:rPr sz="2800" u="sng">
                <a:latin typeface="Times New Roman" panose="02020603050405020304" pitchFamily="18" charset="0"/>
                <a:cs typeface="Times New Roman" panose="02020603050405020304" pitchFamily="18" charset="0"/>
              </a:rPr>
              <a:t>62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 </a:t>
            </a:r>
            <a:r>
              <a:rPr sz="2800">
                <a:latin typeface="Times New Roman" panose="02020603050405020304" pitchFamily="18" charset="0"/>
                <a:cs typeface="Times New Roman" panose="02020603050405020304" pitchFamily="18" charset="0"/>
              </a:rPr>
              <a:t>It’s Joe Lee.</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Secretary: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5030470" y="163258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C</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276860" y="30797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sym typeface="+mn-ea"/>
              </a:rPr>
              <a:t>（2020年 云南省）</a:t>
            </a:r>
            <a:endParaRPr lang="zh-CN" altLang="en-US" sz="28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483235" y="4241800"/>
            <a:ext cx="10171430" cy="2331085"/>
          </a:xfrm>
          <a:prstGeom prst="rect">
            <a:avLst/>
          </a:prstGeom>
          <a:solidFill>
            <a:srgbClr val="F1E5F2"/>
          </a:solidFill>
        </p:spPr>
        <p:txBody>
          <a:bodyPr wrap="square" rtlCol="0">
            <a:noAutofit/>
          </a:bodyPr>
          <a:p>
            <a:pPr>
              <a:lnSpc>
                <a:spcPct val="90000"/>
              </a:lnSpc>
            </a:pPr>
            <a:r>
              <a:rPr lang="zh-CN" altLang="en-US" sz="2400"/>
              <a:t>A. How do you spell it?</a:t>
            </a:r>
            <a:endParaRPr lang="zh-CN" altLang="en-US" sz="2400"/>
          </a:p>
          <a:p>
            <a:pPr>
              <a:lnSpc>
                <a:spcPct val="90000"/>
              </a:lnSpc>
            </a:pPr>
            <a:r>
              <a:rPr lang="zh-CN" altLang="en-US" sz="2400"/>
              <a:t>B. What’s your number, please?</a:t>
            </a:r>
            <a:endParaRPr lang="zh-CN" altLang="en-US" sz="2400"/>
          </a:p>
          <a:p>
            <a:pPr>
              <a:lnSpc>
                <a:spcPct val="90000"/>
              </a:lnSpc>
            </a:pPr>
            <a:r>
              <a:rPr lang="zh-CN" altLang="en-US" sz="2400"/>
              <a:t>C. I’d like to see your general manager.</a:t>
            </a:r>
            <a:endParaRPr lang="zh-CN" altLang="en-US" sz="2400"/>
          </a:p>
          <a:p>
            <a:pPr>
              <a:lnSpc>
                <a:spcPct val="90000"/>
              </a:lnSpc>
            </a:pPr>
            <a:r>
              <a:rPr lang="zh-CN" altLang="en-US" sz="2400"/>
              <a:t>D. May I have your name, please?</a:t>
            </a:r>
            <a:endParaRPr lang="zh-CN" altLang="en-US" sz="2400"/>
          </a:p>
          <a:p>
            <a:pPr>
              <a:lnSpc>
                <a:spcPct val="90000"/>
              </a:lnSpc>
            </a:pPr>
            <a:r>
              <a:rPr lang="zh-CN" altLang="en-US" sz="2400"/>
              <a:t>E. I work for DWM Technologies. </a:t>
            </a:r>
            <a:endParaRPr lang="zh-CN" altLang="en-US" sz="2400"/>
          </a:p>
          <a:p>
            <a:pPr>
              <a:lnSpc>
                <a:spcPct val="90000"/>
              </a:lnSpc>
            </a:pPr>
            <a:r>
              <a:rPr lang="zh-CN" altLang="en-US" sz="2400"/>
              <a:t>F. I’m free this afternoon.</a:t>
            </a:r>
            <a:endParaRPr lang="zh-CN" altLang="en-US" sz="2400"/>
          </a:p>
          <a:p>
            <a:pPr>
              <a:lnSpc>
                <a:spcPct val="90000"/>
              </a:lnSpc>
            </a:pPr>
            <a:r>
              <a:rPr lang="zh-CN" altLang="en-US" sz="2400"/>
              <a:t>G. I will call our general manager and tell him you are here.</a:t>
            </a:r>
            <a:endParaRPr lang="zh-CN" altLang="en-US" sz="2400"/>
          </a:p>
        </p:txBody>
      </p:sp>
      <p:sp>
        <p:nvSpPr>
          <p:cNvPr id="8" name="文本框 7"/>
          <p:cNvSpPr txBox="1"/>
          <p:nvPr>
            <p:custDataLst>
              <p:tags r:id="rId4"/>
            </p:custDataLst>
          </p:nvPr>
        </p:nvSpPr>
        <p:spPr>
          <a:xfrm>
            <a:off x="2833370" y="286639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nvSpPr>
        <p:spPr>
          <a:xfrm>
            <a:off x="6033770" y="1632585"/>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6" tooltip="" action="ppaction://hlinksldjump"/>
          </p:cNvPr>
          <p:cNvSpPr/>
          <p:nvPr/>
        </p:nvSpPr>
        <p:spPr>
          <a:xfrm>
            <a:off x="3744595" y="286639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7"/>
            </p:custDataLst>
          </p:nvPr>
        </p:nvSpPr>
        <p:spPr>
          <a:xfrm>
            <a:off x="2833370" y="374777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8" tooltip="" action="ppaction://hlinksldjump"/>
          </p:cNvPr>
          <p:cNvSpPr/>
          <p:nvPr>
            <p:custDataLst>
              <p:tags r:id="rId9"/>
            </p:custDataLst>
          </p:nvPr>
        </p:nvSpPr>
        <p:spPr>
          <a:xfrm>
            <a:off x="3744595" y="3747770"/>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91795" y="577215"/>
            <a:ext cx="11800205" cy="224536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My first name is Joe, J-O-E, and my last name is Lee, L-E-E.</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Secretary: </a:t>
            </a:r>
            <a:r>
              <a:rPr sz="2800">
                <a:latin typeface="Times New Roman" panose="02020603050405020304" pitchFamily="18" charset="0"/>
                <a:cs typeface="Times New Roman" panose="02020603050405020304" pitchFamily="18" charset="0"/>
              </a:rPr>
              <a:t>Thank you. And what company are you with?</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64</a:t>
            </a:r>
            <a:r>
              <a:rPr lang="en-US" sz="2800" u="sng">
                <a:latin typeface="Times New Roman" panose="02020603050405020304" pitchFamily="18" charset="0"/>
                <a:cs typeface="Times New Roman" panose="02020603050405020304" pitchFamily="18" charset="0"/>
              </a:rPr>
              <a:t>______</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Secretary: </a:t>
            </a:r>
            <a:r>
              <a:rPr sz="2800">
                <a:latin typeface="Times New Roman" panose="02020603050405020304" pitchFamily="18" charset="0"/>
                <a:cs typeface="Times New Roman" panose="02020603050405020304" pitchFamily="18" charset="0"/>
              </a:rPr>
              <a:t>OK, Miss Lee from DWM Technologies, please have a seat. </a:t>
            </a:r>
            <a:r>
              <a:rPr sz="2800" u="sng">
                <a:latin typeface="Times New Roman" panose="02020603050405020304" pitchFamily="18" charset="0"/>
                <a:cs typeface="Times New Roman" panose="02020603050405020304" pitchFamily="18" charset="0"/>
              </a:rPr>
              <a:t>65</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Thanks a lot.</a:t>
            </a:r>
            <a:endParaRPr sz="28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762000" y="3733165"/>
            <a:ext cx="10105390" cy="2416175"/>
          </a:xfrm>
          <a:prstGeom prst="rect">
            <a:avLst/>
          </a:prstGeom>
          <a:solidFill>
            <a:srgbClr val="F1E5F2"/>
          </a:solidFill>
        </p:spPr>
        <p:txBody>
          <a:bodyPr wrap="square" rtlCol="0">
            <a:spAutoFit/>
          </a:bodyPr>
          <a:p>
            <a:pPr>
              <a:lnSpc>
                <a:spcPct val="90000"/>
              </a:lnSpc>
            </a:pPr>
            <a:r>
              <a:rPr lang="zh-CN" altLang="en-US" sz="2400"/>
              <a:t>A. How do you spell it?</a:t>
            </a:r>
            <a:endParaRPr lang="zh-CN" altLang="en-US" sz="2400"/>
          </a:p>
          <a:p>
            <a:pPr>
              <a:lnSpc>
                <a:spcPct val="90000"/>
              </a:lnSpc>
            </a:pPr>
            <a:r>
              <a:rPr lang="zh-CN" altLang="en-US" sz="2400"/>
              <a:t>B. What’s your number, please?</a:t>
            </a:r>
            <a:endParaRPr lang="zh-CN" altLang="en-US" sz="2400"/>
          </a:p>
          <a:p>
            <a:pPr>
              <a:lnSpc>
                <a:spcPct val="90000"/>
              </a:lnSpc>
            </a:pPr>
            <a:r>
              <a:rPr lang="zh-CN" altLang="en-US" sz="2400"/>
              <a:t>C. I’d like to see your general manager.</a:t>
            </a:r>
            <a:endParaRPr lang="zh-CN" altLang="en-US" sz="2400"/>
          </a:p>
          <a:p>
            <a:pPr>
              <a:lnSpc>
                <a:spcPct val="90000"/>
              </a:lnSpc>
            </a:pPr>
            <a:r>
              <a:rPr lang="zh-CN" altLang="en-US" sz="2400"/>
              <a:t>D. May I have your name, please?</a:t>
            </a:r>
            <a:endParaRPr lang="zh-CN" altLang="en-US" sz="2400"/>
          </a:p>
          <a:p>
            <a:pPr>
              <a:lnSpc>
                <a:spcPct val="90000"/>
              </a:lnSpc>
            </a:pPr>
            <a:r>
              <a:rPr lang="zh-CN" altLang="en-US" sz="2400"/>
              <a:t>E. I work for DWM Technologies. </a:t>
            </a:r>
            <a:endParaRPr lang="zh-CN" altLang="en-US" sz="2400"/>
          </a:p>
          <a:p>
            <a:pPr>
              <a:lnSpc>
                <a:spcPct val="90000"/>
              </a:lnSpc>
            </a:pPr>
            <a:r>
              <a:rPr lang="zh-CN" altLang="en-US" sz="2400"/>
              <a:t>F. I’m free this afternoon.</a:t>
            </a:r>
            <a:endParaRPr lang="zh-CN" altLang="en-US" sz="2400"/>
          </a:p>
          <a:p>
            <a:pPr>
              <a:lnSpc>
                <a:spcPct val="90000"/>
              </a:lnSpc>
            </a:pPr>
            <a:r>
              <a:rPr lang="zh-CN" altLang="en-US" sz="2400"/>
              <a:t>G. I will call our general manager and tell him you are here.</a:t>
            </a:r>
            <a:endParaRPr lang="zh-CN" altLang="en-US" sz="2400"/>
          </a:p>
        </p:txBody>
      </p:sp>
      <p:sp>
        <p:nvSpPr>
          <p:cNvPr id="5" name="文本框 4"/>
          <p:cNvSpPr txBox="1"/>
          <p:nvPr>
            <p:custDataLst>
              <p:tags r:id="rId3"/>
            </p:custDataLst>
          </p:nvPr>
        </p:nvSpPr>
        <p:spPr>
          <a:xfrm>
            <a:off x="2677160" y="141795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11335385" y="18783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圆角矩形 7">
            <a:hlinkClick r:id="rId5" tooltip="" action="ppaction://hlinksldjump"/>
          </p:cNvPr>
          <p:cNvSpPr/>
          <p:nvPr>
            <p:custDataLst>
              <p:tags r:id="rId6"/>
            </p:custDataLst>
          </p:nvPr>
        </p:nvSpPr>
        <p:spPr>
          <a:xfrm>
            <a:off x="3715385" y="155575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7" tooltip="" action="ppaction://hlinksldjump"/>
          </p:cNvPr>
          <p:cNvSpPr/>
          <p:nvPr>
            <p:custDataLst>
              <p:tags r:id="rId8"/>
            </p:custDataLst>
          </p:nvPr>
        </p:nvSpPr>
        <p:spPr>
          <a:xfrm>
            <a:off x="10953115" y="238887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ldLvl="0" animBg="1"/>
      <p:bldP spid="9" grpId="0" bldLvl="0" animBg="1"/>
    </p:bldLst>
  </p:timing>
</p:sld>
</file>

<file path=ppt/slides/slide8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根据后面一句的问题“Have you got an appointment with him?（您和他有预约吗？）”可以推断出Customer应该是想要约见某人，因此C选项“I’d like to see your general manager.（我想见你们总经理）”符合要求，故选C。</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根据后一句的回答“It’s Joe Lee.”可以推断出前面Secretary的问题应该与询问对方的姓名有关，因此D选项“May I have your name, please?（您叫什么名字？）”符合要求，故选D。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根据后一句中名字的拼写可知此处应该是在询问customer名字怎么拼写，因此A选项“How do you spell it?（怎么拼写？）”符合题意，故选A。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根据前一句的问题“And what company are you with?（请问您就职的公司是？）”可以推断出Customer的回答应该是与工作的公司名有关，因此E选项“I work for DWM Technologies.（我在DWM科技公司工作。）”符合要求，故选E。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根据前面Secretary说“please have a seat（请您稍坐一会）”，以及后文Customer说的是“Thanks a lot（非常感谢）”，可以推断出secretary应该是要打电话告知他们的总经理，选项G“I will call our general manager and tell him you are here（我会给总经理打个电话，告诉他您到了）”符合题意，故选G。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615950" y="1134110"/>
            <a:ext cx="11265535" cy="310769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Assistant:</a:t>
            </a:r>
            <a:r>
              <a:rPr sz="2800">
                <a:latin typeface="Times New Roman" panose="02020603050405020304" pitchFamily="18" charset="0"/>
                <a:cs typeface="Times New Roman" panose="02020603050405020304" pitchFamily="18" charset="0"/>
              </a:rPr>
              <a:t> Hello! KFC Fast-Food Restaurant. </a:t>
            </a:r>
            <a:r>
              <a:rPr sz="2800" u="sng">
                <a:latin typeface="Times New Roman" panose="02020603050405020304" pitchFamily="18" charset="0"/>
                <a:cs typeface="Times New Roman" panose="02020603050405020304" pitchFamily="18" charset="0"/>
              </a:rPr>
              <a:t>61</a:t>
            </a:r>
            <a:r>
              <a:rPr lang="en-US" sz="2800" u="sng">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Yes, please. I’d like to order some food.</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Assistant: </a:t>
            </a:r>
            <a:r>
              <a:rPr sz="2800" u="sng">
                <a:latin typeface="Times New Roman" panose="02020603050405020304" pitchFamily="18" charset="0"/>
                <a:cs typeface="Times New Roman" panose="02020603050405020304" pitchFamily="18" charset="0"/>
              </a:rPr>
              <a:t>62</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 </a:t>
            </a:r>
            <a:r>
              <a:rPr sz="2800">
                <a:latin typeface="Times New Roman" panose="02020603050405020304" pitchFamily="18" charset="0"/>
                <a:cs typeface="Times New Roman" panose="02020603050405020304" pitchFamily="18" charset="0"/>
              </a:rPr>
              <a:t>Two hamburgers with French fries, fried chicken, two ice creams, </a:t>
            </a:r>
            <a:endParaRPr sz="2800">
              <a:latin typeface="Times New Roman" panose="02020603050405020304" pitchFamily="18" charset="0"/>
              <a:cs typeface="Times New Roman" panose="02020603050405020304" pitchFamily="18" charset="0"/>
            </a:endParaRPr>
          </a:p>
          <a:p>
            <a:pPr>
              <a:lnSpc>
                <a:spcPct val="100000"/>
              </a:lnSpc>
            </a:pPr>
            <a:r>
              <a:rPr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please!</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Assistant:</a:t>
            </a:r>
            <a:r>
              <a:rPr sz="2800">
                <a:latin typeface="Times New Roman" panose="02020603050405020304" pitchFamily="18" charset="0"/>
                <a:cs typeface="Times New Roman" panose="02020603050405020304" pitchFamily="18" charset="0"/>
              </a:rPr>
              <a:t> Anything to drink?</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Um... </a:t>
            </a:r>
            <a:r>
              <a:rPr sz="2800" u="sng">
                <a:latin typeface="Times New Roman" panose="02020603050405020304" pitchFamily="18" charset="0"/>
                <a:cs typeface="Times New Roman" panose="02020603050405020304" pitchFamily="18" charset="0"/>
              </a:rPr>
              <a:t>63</a:t>
            </a:r>
            <a:r>
              <a:rPr lang="en-US" sz="2800" u="sng">
                <a:latin typeface="Times New Roman" panose="02020603050405020304" pitchFamily="18" charset="0"/>
                <a:cs typeface="Times New Roman" panose="02020603050405020304" pitchFamily="18" charset="0"/>
              </a:rPr>
              <a:t>______</a:t>
            </a:r>
            <a:endParaRPr lang="en-US" sz="2800" u="sng">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687945" y="113411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E</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3"/>
            </p:custDataLst>
          </p:nvPr>
        </p:nvSpPr>
        <p:spPr>
          <a:xfrm>
            <a:off x="276860" y="307975"/>
            <a:ext cx="11114405" cy="607695"/>
          </a:xfrm>
          <a:prstGeom prst="rect">
            <a:avLst/>
          </a:prstGeom>
          <a:noFill/>
        </p:spPr>
        <p:txBody>
          <a:bodyPr wrap="square" rtlCol="0">
            <a:spAutoFit/>
          </a:bodyPr>
          <a:p>
            <a:pPr>
              <a:lnSpc>
                <a:spcPct val="120000"/>
              </a:lnSpc>
            </a:pPr>
            <a:r>
              <a:rPr lang="zh-CN" altLang="en-US" sz="2800">
                <a:latin typeface="Times New Roman" panose="02020603050405020304" pitchFamily="18" charset="0"/>
                <a:cs typeface="Times New Roman" panose="02020603050405020304" pitchFamily="18" charset="0"/>
                <a:sym typeface="+mn-ea"/>
              </a:rPr>
              <a:t>（2019年 云南省）</a:t>
            </a:r>
            <a:endParaRPr lang="zh-CN" altLang="en-US" sz="2800">
              <a:latin typeface="Times New Roman" panose="02020603050405020304" pitchFamily="18" charset="0"/>
              <a:cs typeface="Times New Roman" panose="02020603050405020304" pitchFamily="18" charset="0"/>
              <a:sym typeface="+mn-ea"/>
            </a:endParaRPr>
          </a:p>
        </p:txBody>
      </p:sp>
      <p:sp>
        <p:nvSpPr>
          <p:cNvPr id="7" name="文本框 6"/>
          <p:cNvSpPr txBox="1"/>
          <p:nvPr/>
        </p:nvSpPr>
        <p:spPr>
          <a:xfrm>
            <a:off x="3982085" y="4241800"/>
            <a:ext cx="4227830" cy="2331085"/>
          </a:xfrm>
          <a:prstGeom prst="rect">
            <a:avLst/>
          </a:prstGeom>
          <a:solidFill>
            <a:srgbClr val="F1E5F2"/>
          </a:solidFill>
        </p:spPr>
        <p:txBody>
          <a:bodyPr wrap="square" rtlCol="0">
            <a:noAutofit/>
          </a:bodyPr>
          <a:p>
            <a:pPr>
              <a:lnSpc>
                <a:spcPct val="90000"/>
              </a:lnSpc>
            </a:pPr>
            <a:r>
              <a:rPr lang="zh-CN" altLang="en-US" sz="2400"/>
              <a:t>A. What would you like?</a:t>
            </a:r>
            <a:endParaRPr lang="zh-CN" altLang="en-US" sz="2400"/>
          </a:p>
          <a:p>
            <a:pPr>
              <a:lnSpc>
                <a:spcPct val="90000"/>
              </a:lnSpc>
            </a:pPr>
            <a:r>
              <a:rPr lang="zh-CN" altLang="en-US" sz="2400"/>
              <a:t>B. What’s your name?</a:t>
            </a:r>
            <a:endParaRPr lang="zh-CN" altLang="en-US" sz="2400"/>
          </a:p>
          <a:p>
            <a:pPr>
              <a:lnSpc>
                <a:spcPct val="90000"/>
              </a:lnSpc>
            </a:pPr>
            <a:r>
              <a:rPr lang="zh-CN" altLang="en-US" sz="2400"/>
              <a:t>C. Here you are.</a:t>
            </a:r>
            <a:endParaRPr lang="zh-CN" altLang="en-US" sz="2400"/>
          </a:p>
          <a:p>
            <a:pPr>
              <a:lnSpc>
                <a:spcPct val="90000"/>
              </a:lnSpc>
            </a:pPr>
            <a:r>
              <a:rPr lang="zh-CN" altLang="en-US" sz="2400"/>
              <a:t>D. Two large Cokes, too.</a:t>
            </a:r>
            <a:endParaRPr lang="zh-CN" altLang="en-US" sz="2400"/>
          </a:p>
          <a:p>
            <a:pPr>
              <a:lnSpc>
                <a:spcPct val="90000"/>
              </a:lnSpc>
            </a:pPr>
            <a:r>
              <a:rPr lang="zh-CN" altLang="en-US" sz="2400"/>
              <a:t>E. Can I help you?</a:t>
            </a:r>
            <a:endParaRPr lang="zh-CN" altLang="en-US" sz="2400"/>
          </a:p>
          <a:p>
            <a:pPr>
              <a:lnSpc>
                <a:spcPct val="90000"/>
              </a:lnSpc>
            </a:pPr>
            <a:r>
              <a:rPr lang="zh-CN" altLang="en-US" sz="2400"/>
              <a:t>F. Thanks a lot, bye!</a:t>
            </a:r>
            <a:endParaRPr lang="zh-CN" altLang="en-US" sz="2400"/>
          </a:p>
          <a:p>
            <a:pPr>
              <a:lnSpc>
                <a:spcPct val="90000"/>
              </a:lnSpc>
            </a:pPr>
            <a:r>
              <a:rPr lang="zh-CN" altLang="en-US" sz="2400"/>
              <a:t>G. No. 128 Beijing Road.</a:t>
            </a:r>
            <a:endParaRPr lang="zh-CN" altLang="en-US" sz="2400"/>
          </a:p>
        </p:txBody>
      </p:sp>
      <p:sp>
        <p:nvSpPr>
          <p:cNvPr id="8" name="文本框 7"/>
          <p:cNvSpPr txBox="1"/>
          <p:nvPr>
            <p:custDataLst>
              <p:tags r:id="rId4"/>
            </p:custDataLst>
          </p:nvPr>
        </p:nvSpPr>
        <p:spPr>
          <a:xfrm>
            <a:off x="2833370" y="201168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A</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10" name="圆角矩形 9">
            <a:hlinkClick r:id="rId5" tooltip="" action="ppaction://hlinksldjump"/>
          </p:cNvPr>
          <p:cNvSpPr/>
          <p:nvPr/>
        </p:nvSpPr>
        <p:spPr>
          <a:xfrm>
            <a:off x="8615045" y="119888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11" name="圆角矩形 10">
            <a:hlinkClick r:id="rId6" tooltip="" action="ppaction://hlinksldjump"/>
          </p:cNvPr>
          <p:cNvSpPr/>
          <p:nvPr/>
        </p:nvSpPr>
        <p:spPr>
          <a:xfrm>
            <a:off x="3592195" y="203835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5" name="文本框 4"/>
          <p:cNvSpPr txBox="1"/>
          <p:nvPr>
            <p:custDataLst>
              <p:tags r:id="rId7"/>
            </p:custDataLst>
          </p:nvPr>
        </p:nvSpPr>
        <p:spPr>
          <a:xfrm>
            <a:off x="3922395" y="372110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圆角矩形 5">
            <a:hlinkClick r:id="rId8" tooltip="" action="ppaction://hlinksldjump"/>
          </p:cNvPr>
          <p:cNvSpPr/>
          <p:nvPr>
            <p:custDataLst>
              <p:tags r:id="rId9"/>
            </p:custDataLst>
          </p:nvPr>
        </p:nvSpPr>
        <p:spPr>
          <a:xfrm>
            <a:off x="4849495" y="3747770"/>
            <a:ext cx="981075"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linds(horizont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par>
                                <p:cTn id="24" presetID="3" presetClass="entr" presetSubtype="1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linds(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bldLvl="0" animBg="1"/>
      <p:bldP spid="11" grpId="0" bldLvl="0" animBg="1"/>
      <p:bldP spid="5" grpId="0"/>
      <p:bldP spid="6" grpId="0"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custDataLst>
              <p:tags r:id="rId1"/>
            </p:custDataLst>
          </p:nvPr>
        </p:nvSpPr>
        <p:spPr>
          <a:xfrm>
            <a:off x="234950" y="412115"/>
            <a:ext cx="4476115" cy="514985"/>
          </a:xfrm>
          <a:prstGeom prst="rect">
            <a:avLst/>
          </a:prstGeom>
          <a:noFill/>
        </p:spPr>
        <p:txBody>
          <a:bodyPr wrap="square" rtlCol="0">
            <a:noAutofit/>
          </a:bodyPr>
          <a:p>
            <a:r>
              <a:rPr lang="zh-CN" altLang="en-US" sz="2800" b="1">
                <a:solidFill>
                  <a:srgbClr val="0070C0"/>
                </a:solidFill>
                <a:sym typeface="+mn-ea"/>
              </a:rPr>
              <a:t>（二）基本交际用语</a:t>
            </a:r>
            <a:endParaRPr lang="zh-CN" altLang="en-US" sz="2800" b="1">
              <a:solidFill>
                <a:srgbClr val="0070C0"/>
              </a:solidFill>
              <a:sym typeface="+mn-ea"/>
            </a:endParaRPr>
          </a:p>
        </p:txBody>
      </p:sp>
      <p:sp>
        <p:nvSpPr>
          <p:cNvPr id="2" name="文本框 1"/>
          <p:cNvSpPr txBox="1"/>
          <p:nvPr>
            <p:custDataLst>
              <p:tags r:id="rId2"/>
            </p:custDataLst>
          </p:nvPr>
        </p:nvSpPr>
        <p:spPr>
          <a:xfrm>
            <a:off x="1400175" y="1149350"/>
            <a:ext cx="8663305" cy="521970"/>
          </a:xfrm>
          <a:prstGeom prst="rect">
            <a:avLst/>
          </a:prstGeom>
          <a:noFill/>
        </p:spPr>
        <p:txBody>
          <a:bodyPr wrap="square" rtlCol="0">
            <a:spAutoFit/>
          </a:bodyPr>
          <a:p>
            <a:r>
              <a:rPr lang="en-US" altLang="zh-CN" sz="2800" b="1">
                <a:solidFill>
                  <a:srgbClr val="00B0F0"/>
                </a:solidFill>
                <a:latin typeface="宋体" panose="02010600030101010101" pitchFamily="2" charset="-122"/>
                <a:ea typeface="宋体" panose="02010600030101010101" pitchFamily="2" charset="-122"/>
                <a:cs typeface="宋体" panose="02010600030101010101" pitchFamily="2" charset="-122"/>
              </a:rPr>
              <a:t>    </a:t>
            </a:r>
            <a:r>
              <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rPr>
              <a:t>问候与道别（Greetings and Saying Goodbye）</a:t>
            </a:r>
            <a:endParaRPr lang="zh-CN" altLang="en-US" sz="2800" b="1">
              <a:solidFill>
                <a:srgbClr val="00B0F0"/>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custDataLst>
              <p:tags r:id="rId3"/>
            </p:custDataLst>
          </p:nvPr>
        </p:nvSpPr>
        <p:spPr>
          <a:xfrm>
            <a:off x="503555" y="2072005"/>
            <a:ext cx="1908175" cy="497205"/>
          </a:xfrm>
          <a:prstGeom prst="rect">
            <a:avLst/>
          </a:prstGeom>
          <a:noFill/>
        </p:spPr>
        <p:txBody>
          <a:bodyPr wrap="square" rtlCol="0">
            <a:spAutoFit/>
          </a:bodyPr>
          <a:p>
            <a:pPr>
              <a:lnSpc>
                <a:spcPct val="110000"/>
              </a:lnSpc>
            </a:pPr>
            <a:r>
              <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rPr>
              <a:t>问候与应答：</a:t>
            </a:r>
            <a:endParaRPr lang="zh-CN" altLang="en-US" sz="2400" b="1">
              <a:solidFill>
                <a:srgbClr val="5D2E5F"/>
              </a:solidFill>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5" name="表格 4"/>
          <p:cNvGraphicFramePr/>
          <p:nvPr>
            <p:custDataLst>
              <p:tags r:id="rId4"/>
            </p:custDataLst>
          </p:nvPr>
        </p:nvGraphicFramePr>
        <p:xfrm>
          <a:off x="301625" y="2569210"/>
          <a:ext cx="11703050" cy="3709035"/>
        </p:xfrm>
        <a:graphic>
          <a:graphicData uri="http://schemas.openxmlformats.org/drawingml/2006/table">
            <a:tbl>
              <a:tblPr firstRow="1" bandRow="1">
                <a:tableStyleId>{5940675A-B579-460E-94D1-54222C63F5DA}</a:tableStyleId>
              </a:tblPr>
              <a:tblGrid>
                <a:gridCol w="6329045"/>
                <a:gridCol w="5374005"/>
              </a:tblGrid>
              <a:tr h="3680460">
                <a:tc>
                  <a:txBody>
                    <a:bodyPr/>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Hello! / Hi! 你好！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Good morning! 早上好！/ Good afternoon! 下午好！/ Good evening! 晚上好！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How are you? 你好吗？</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How do you do! 你好！</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What’s up? 怎么了？/什么事？</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6. How’s it going? / How’s everything going？近况如何？</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7. Nice to meet you! 很高兴见到你！</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c>
                  <a:txBody>
                    <a:bodyPr/>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1. I’m good, thank you. 我很好，谢谢。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2. Not bad, and you? 还不错，你呢？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3. I’m doing well, thanks. 我过得不错，谢谢。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4. Fine, thank you. 很好，谢谢。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p>
                      <a:pPr marL="360045" indent="-457200" fontAlgn="auto">
                        <a:lnSpc>
                          <a:spcPct val="110000"/>
                        </a:lnSpc>
                        <a:buNone/>
                      </a:pPr>
                      <a:r>
                        <a:rPr lang="zh-CN" altLang="en-US" sz="2400">
                          <a:latin typeface="Times New Roman" panose="02020603050405020304" pitchFamily="18" charset="0"/>
                          <a:ea typeface="宋体" panose="02010600030101010101" pitchFamily="2" charset="-122"/>
                          <a:cs typeface="Times New Roman" panose="02020603050405020304" pitchFamily="18" charset="0"/>
                        </a:rPr>
                        <a:t>5. Pretty good, and you? 还不错，你呢？</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391795" y="577215"/>
            <a:ext cx="11629390" cy="2245360"/>
          </a:xfrm>
          <a:prstGeom prst="rect">
            <a:avLst/>
          </a:prstGeom>
          <a:noFill/>
        </p:spPr>
        <p:txBody>
          <a:bodyPr wrap="square" rtlCol="0">
            <a:spAutoFit/>
          </a:bodyPr>
          <a:p>
            <a:pPr>
              <a:lnSpc>
                <a:spcPct val="100000"/>
              </a:lnSpc>
            </a:pPr>
            <a:r>
              <a:rPr sz="2800" b="1">
                <a:latin typeface="Times New Roman" panose="02020603050405020304" pitchFamily="18" charset="0"/>
                <a:cs typeface="Times New Roman" panose="02020603050405020304" pitchFamily="18" charset="0"/>
              </a:rPr>
              <a:t>Assistant:</a:t>
            </a:r>
            <a:r>
              <a:rPr sz="2800">
                <a:latin typeface="Times New Roman" panose="02020603050405020304" pitchFamily="18" charset="0"/>
                <a:cs typeface="Times New Roman" panose="02020603050405020304" pitchFamily="18" charset="0"/>
              </a:rPr>
              <a:t> Would you please tell me your address?</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a:t>
            </a:r>
            <a:r>
              <a:rPr sz="2800">
                <a:latin typeface="Times New Roman" panose="02020603050405020304" pitchFamily="18" charset="0"/>
                <a:cs typeface="Times New Roman" panose="02020603050405020304" pitchFamily="18" charset="0"/>
              </a:rPr>
              <a:t> </a:t>
            </a:r>
            <a:r>
              <a:rPr sz="2800" u="sng">
                <a:latin typeface="Times New Roman" panose="02020603050405020304" pitchFamily="18" charset="0"/>
                <a:cs typeface="Times New Roman" panose="02020603050405020304" pitchFamily="18" charset="0"/>
              </a:rPr>
              <a:t>64</a:t>
            </a:r>
            <a:r>
              <a:rPr lang="en-US" sz="2800" u="sng">
                <a:latin typeface="Times New Roman" panose="02020603050405020304" pitchFamily="18" charset="0"/>
                <a:cs typeface="Times New Roman" panose="02020603050405020304" pitchFamily="18" charset="0"/>
              </a:rPr>
              <a:t>______</a:t>
            </a:r>
            <a:r>
              <a:rPr sz="2800">
                <a:latin typeface="Times New Roman" panose="02020603050405020304" pitchFamily="18" charset="0"/>
                <a:cs typeface="Times New Roman" panose="02020603050405020304" pitchFamily="18" charset="0"/>
              </a:rPr>
              <a:t> Mary, and telephone number is 6558316.</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Assistant:</a:t>
            </a:r>
            <a:r>
              <a:rPr sz="2800">
                <a:latin typeface="Times New Roman" panose="02020603050405020304" pitchFamily="18" charset="0"/>
                <a:cs typeface="Times New Roman" panose="02020603050405020304" pitchFamily="18" charset="0"/>
              </a:rPr>
              <a:t> OK. We’ll be there in 20 minutes.</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Customer: </a:t>
            </a:r>
            <a:r>
              <a:rPr sz="2800" u="sng">
                <a:latin typeface="Times New Roman" panose="02020603050405020304" pitchFamily="18" charset="0"/>
                <a:cs typeface="Times New Roman" panose="02020603050405020304" pitchFamily="18" charset="0"/>
              </a:rPr>
              <a:t>65</a:t>
            </a:r>
            <a:r>
              <a:rPr lang="en-US" sz="2800" u="sng">
                <a:latin typeface="Times New Roman" panose="02020603050405020304" pitchFamily="18" charset="0"/>
                <a:cs typeface="Times New Roman" panose="02020603050405020304" pitchFamily="18" charset="0"/>
              </a:rPr>
              <a:t>_____</a:t>
            </a:r>
            <a:r>
              <a:rPr sz="2800">
                <a:latin typeface="Times New Roman" panose="02020603050405020304" pitchFamily="18" charset="0"/>
                <a:cs typeface="Times New Roman" panose="02020603050405020304" pitchFamily="18" charset="0"/>
              </a:rPr>
              <a:t> </a:t>
            </a:r>
            <a:endParaRPr sz="2800">
              <a:latin typeface="Times New Roman" panose="02020603050405020304" pitchFamily="18" charset="0"/>
              <a:cs typeface="Times New Roman" panose="02020603050405020304" pitchFamily="18" charset="0"/>
            </a:endParaRPr>
          </a:p>
          <a:p>
            <a:pPr>
              <a:lnSpc>
                <a:spcPct val="100000"/>
              </a:lnSpc>
            </a:pPr>
            <a:r>
              <a:rPr sz="2800" b="1">
                <a:latin typeface="Times New Roman" panose="02020603050405020304" pitchFamily="18" charset="0"/>
                <a:cs typeface="Times New Roman" panose="02020603050405020304" pitchFamily="18" charset="0"/>
              </a:rPr>
              <a:t>Assistant:</a:t>
            </a:r>
            <a:r>
              <a:rPr sz="2800">
                <a:latin typeface="Times New Roman" panose="02020603050405020304" pitchFamily="18" charset="0"/>
                <a:cs typeface="Times New Roman" panose="02020603050405020304" pitchFamily="18" charset="0"/>
              </a:rPr>
              <a:t> Goodbye!</a:t>
            </a:r>
            <a:endParaRPr sz="2800">
              <a:latin typeface="Times New Roman" panose="02020603050405020304" pitchFamily="18" charset="0"/>
              <a:cs typeface="Times New Roman" panose="02020603050405020304" pitchFamily="18" charset="0"/>
            </a:endParaRPr>
          </a:p>
        </p:txBody>
      </p:sp>
      <p:sp>
        <p:nvSpPr>
          <p:cNvPr id="7" name="文本框 6"/>
          <p:cNvSpPr txBox="1"/>
          <p:nvPr>
            <p:custDataLst>
              <p:tags r:id="rId2"/>
            </p:custDataLst>
          </p:nvPr>
        </p:nvSpPr>
        <p:spPr>
          <a:xfrm>
            <a:off x="2904490" y="3733165"/>
            <a:ext cx="5115560" cy="2416175"/>
          </a:xfrm>
          <a:prstGeom prst="rect">
            <a:avLst/>
          </a:prstGeom>
          <a:solidFill>
            <a:srgbClr val="F1E5F2"/>
          </a:solidFill>
        </p:spPr>
        <p:txBody>
          <a:bodyPr wrap="square" rtlCol="0">
            <a:spAutoFit/>
          </a:bodyPr>
          <a:p>
            <a:pPr>
              <a:lnSpc>
                <a:spcPct val="90000"/>
              </a:lnSpc>
            </a:pPr>
            <a:r>
              <a:rPr lang="zh-CN" altLang="en-US" sz="2400"/>
              <a:t>A. What would you like?</a:t>
            </a:r>
            <a:endParaRPr lang="zh-CN" altLang="en-US" sz="2400"/>
          </a:p>
          <a:p>
            <a:pPr>
              <a:lnSpc>
                <a:spcPct val="90000"/>
              </a:lnSpc>
            </a:pPr>
            <a:r>
              <a:rPr lang="zh-CN" altLang="en-US" sz="2400"/>
              <a:t>B. What’s your name?</a:t>
            </a:r>
            <a:endParaRPr lang="zh-CN" altLang="en-US" sz="2400"/>
          </a:p>
          <a:p>
            <a:pPr>
              <a:lnSpc>
                <a:spcPct val="90000"/>
              </a:lnSpc>
            </a:pPr>
            <a:r>
              <a:rPr lang="zh-CN" altLang="en-US" sz="2400"/>
              <a:t>C. Here you are.</a:t>
            </a:r>
            <a:endParaRPr lang="zh-CN" altLang="en-US" sz="2400"/>
          </a:p>
          <a:p>
            <a:pPr>
              <a:lnSpc>
                <a:spcPct val="90000"/>
              </a:lnSpc>
            </a:pPr>
            <a:r>
              <a:rPr lang="zh-CN" altLang="en-US" sz="2400"/>
              <a:t>D. Two large Cokes, too.</a:t>
            </a:r>
            <a:endParaRPr lang="zh-CN" altLang="en-US" sz="2400"/>
          </a:p>
          <a:p>
            <a:pPr>
              <a:lnSpc>
                <a:spcPct val="90000"/>
              </a:lnSpc>
            </a:pPr>
            <a:r>
              <a:rPr lang="zh-CN" altLang="en-US" sz="2400"/>
              <a:t>E. Can I help you?</a:t>
            </a:r>
            <a:endParaRPr lang="zh-CN" altLang="en-US" sz="2400"/>
          </a:p>
          <a:p>
            <a:pPr>
              <a:lnSpc>
                <a:spcPct val="90000"/>
              </a:lnSpc>
            </a:pPr>
            <a:r>
              <a:rPr lang="zh-CN" altLang="en-US" sz="2400"/>
              <a:t>F. Thanks a lot, bye!</a:t>
            </a:r>
            <a:endParaRPr lang="zh-CN" altLang="en-US" sz="2400"/>
          </a:p>
          <a:p>
            <a:pPr>
              <a:lnSpc>
                <a:spcPct val="90000"/>
              </a:lnSpc>
            </a:pPr>
            <a:r>
              <a:rPr lang="zh-CN" altLang="en-US" sz="2400"/>
              <a:t>G. No. 128 Beijing Road.</a:t>
            </a:r>
            <a:endParaRPr lang="zh-CN" altLang="en-US" sz="2400"/>
          </a:p>
        </p:txBody>
      </p:sp>
      <p:sp>
        <p:nvSpPr>
          <p:cNvPr id="5" name="文本框 4"/>
          <p:cNvSpPr txBox="1"/>
          <p:nvPr>
            <p:custDataLst>
              <p:tags r:id="rId3"/>
            </p:custDataLst>
          </p:nvPr>
        </p:nvSpPr>
        <p:spPr>
          <a:xfrm>
            <a:off x="2677160" y="10274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G</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4"/>
            </p:custDataLst>
          </p:nvPr>
        </p:nvSpPr>
        <p:spPr>
          <a:xfrm>
            <a:off x="2562860" y="187833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F</a:t>
            </a:r>
            <a:endParaRPr lang="en-US" altLang="zh-CN" sz="2400" b="1">
              <a:solidFill>
                <a:srgbClr val="FF0000"/>
              </a:solidFill>
              <a:latin typeface="Times New Roman" panose="02020603050405020304" pitchFamily="18" charset="0"/>
              <a:cs typeface="Times New Roman" panose="02020603050405020304" pitchFamily="18" charset="0"/>
            </a:endParaRPr>
          </a:p>
        </p:txBody>
      </p:sp>
      <p:sp>
        <p:nvSpPr>
          <p:cNvPr id="8" name="圆角矩形 7">
            <a:hlinkClick r:id="rId5" tooltip="" action="ppaction://hlinksldjump"/>
          </p:cNvPr>
          <p:cNvSpPr/>
          <p:nvPr>
            <p:custDataLst>
              <p:tags r:id="rId6"/>
            </p:custDataLst>
          </p:nvPr>
        </p:nvSpPr>
        <p:spPr>
          <a:xfrm>
            <a:off x="9839960" y="105410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
        <p:nvSpPr>
          <p:cNvPr id="9" name="圆角矩形 8">
            <a:hlinkClick r:id="rId7" tooltip="" action="ppaction://hlinksldjump"/>
          </p:cNvPr>
          <p:cNvSpPr/>
          <p:nvPr>
            <p:custDataLst>
              <p:tags r:id="rId8"/>
            </p:custDataLst>
          </p:nvPr>
        </p:nvSpPr>
        <p:spPr>
          <a:xfrm>
            <a:off x="3647440" y="1905000"/>
            <a:ext cx="990600" cy="433705"/>
          </a:xfrm>
          <a:prstGeom prst="roundRect">
            <a:avLst/>
          </a:prstGeom>
          <a:solidFill>
            <a:srgbClr val="743A78"/>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zh-CN" altLang="zh-CN" sz="2000" b="1">
                <a:solidFill>
                  <a:schemeClr val="bg1"/>
                </a:solidFill>
              </a:rPr>
              <a:t>解析</a:t>
            </a:r>
            <a:endParaRPr lang="zh-CN" altLang="zh-CN" sz="2000" b="1">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bldLvl="0" animBg="1"/>
      <p:bldP spid="9" grpId="0" bldLvl="0" animBg="1"/>
    </p:bld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97760" y="1318260"/>
            <a:ext cx="90658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61</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根据前文“Hello! KFC Fast-Food Restaurant.”得知，这是肯德基快餐店店员（Assistant）在接电话，再根据后文Customer（顾客）的回答“Yes, please. I’d like to order some food.（是的，我想点餐）”可以推断出该店员的服务用语应是“Can I help you?（我能为您做些什么吗？）”，故选E。</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905"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nvPicPr>
        <p:blipFill>
          <a:blip r:embed="rId3">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9370" y="1146810"/>
            <a:ext cx="847534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2</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由下面一句提到的食物名称可知前一句应该是店员询问顾客想要点些什么，因此选项A“What would you like?（你想要点些什么？）”符合题意，故选A。</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312035" y="1423035"/>
            <a:ext cx="9265920" cy="396113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3</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根据上一句店员询问“Anything to drink?（您想喝点什么吗？）”可以推断出此处回答的应该是喝的东西，因此选项D“Two large Cokes, too.（再来两大杯可乐）”符合要求，故选D。</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693035" y="1346835"/>
            <a:ext cx="9142095" cy="3390265"/>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4</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根据前一句店员的提问“Would you please tell me your address?（能告诉我您的地址吗？）”可以推断出顾客需要告知其地址，因此选项G“No. 128 Beijing Road.（北京路128号。）”正是地址，故选G。</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2" name="圆角矩形 1"/>
          <p:cNvSpPr/>
          <p:nvPr/>
        </p:nvSpPr>
        <p:spPr>
          <a:xfrm>
            <a:off x="2578735" y="1423035"/>
            <a:ext cx="9102725" cy="3876040"/>
          </a:xfrm>
          <a:prstGeom prst="roundRect">
            <a:avLst/>
          </a:prstGeom>
          <a:solidFill>
            <a:srgbClr val="FEF1F3"/>
          </a:solidFill>
          <a:ln>
            <a:noFill/>
          </a:ln>
          <a:effectLst>
            <a:outerShdw blurRad="50800" dist="38100" dir="2700000" algn="tl" rotWithShape="0">
              <a:prstClr val="black">
                <a:alpha val="40000"/>
              </a:prstClr>
            </a:outerShdw>
          </a:effectLst>
        </p:spPr>
        <p:style>
          <a:lnRef idx="2">
            <a:schemeClr val="accent1">
              <a:lumMod val="75000"/>
            </a:schemeClr>
          </a:lnRef>
          <a:fillRef idx="1">
            <a:schemeClr val="accent1"/>
          </a:fillRef>
          <a:effectRef idx="0">
            <a:srgbClr val="FFFFFF"/>
          </a:effectRef>
          <a:fontRef idx="minor">
            <a:schemeClr val="lt1"/>
          </a:fontRef>
        </p:style>
        <p:txBody>
          <a:bodyPr rtlCol="0" anchor="ctr"/>
          <a:p>
            <a:pPr marL="1259840" indent="-1259840" algn="just" fontAlgn="auto">
              <a:lnSpc>
                <a:spcPct val="110000"/>
              </a:lnSpc>
            </a:pP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6</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5</a:t>
            </a:r>
            <a:r>
              <a:rPr lang="en-US" altLang="zh-CN" sz="2400">
                <a:solidFill>
                  <a:srgbClr val="C00000"/>
                </a:solidFill>
                <a:latin typeface="微软雅黑" panose="020B0503020204020204" charset="-122"/>
                <a:ea typeface="微软雅黑" panose="020B0503020204020204" charset="-122"/>
                <a:cs typeface="微软雅黑" panose="020B0503020204020204" charset="-122"/>
                <a:sym typeface="+mn-ea"/>
              </a:rPr>
              <a:t>. </a:t>
            </a:r>
            <a:r>
              <a:rPr lang="zh-CN" altLang="en-US" sz="2400">
                <a:solidFill>
                  <a:srgbClr val="C00000"/>
                </a:solidFill>
                <a:latin typeface="微软雅黑" panose="020B0503020204020204" charset="-122"/>
                <a:ea typeface="微软雅黑" panose="020B0503020204020204" charset="-122"/>
                <a:cs typeface="微软雅黑" panose="020B0503020204020204" charset="-122"/>
                <a:sym typeface="+mn-ea"/>
              </a:rPr>
              <a:t>解析：</a:t>
            </a:r>
            <a:r>
              <a:rPr lang="zh-CN" altLang="en-US" sz="2400">
                <a:solidFill>
                  <a:srgbClr val="C00000"/>
                </a:solidFill>
                <a:latin typeface="微软雅黑" panose="020B0503020204020204" charset="-122"/>
                <a:ea typeface="微软雅黑" panose="020B0503020204020204" charset="-122"/>
                <a:cs typeface="微软雅黑" panose="020B0503020204020204" charset="-122"/>
              </a:rPr>
              <a:t>根据前一句店员说“We’ll be there in 20 minutes.（我们将在20分钟内送达。）”以及后面的“Goodbye!”得知，顾客应该是说表示感谢的话，因此选项F“Thanks a lot, bye!（非常感谢，再见！）”正好符合题意，故选F。</a:t>
            </a:r>
            <a:endParaRPr lang="zh-CN" altLang="en-US" sz="2400">
              <a:solidFill>
                <a:srgbClr val="C00000"/>
              </a:solidFill>
              <a:latin typeface="微软雅黑" panose="020B0503020204020204" charset="-122"/>
              <a:ea typeface="微软雅黑" panose="020B0503020204020204" charset="-122"/>
              <a:cs typeface="微软雅黑" panose="020B0503020204020204" charset="-122"/>
            </a:endParaRPr>
          </a:p>
        </p:txBody>
      </p:sp>
      <p:sp>
        <p:nvSpPr>
          <p:cNvPr id="10" name="圆角矩形 9">
            <a:hlinkClick r:id="rId1" tooltip="" action="ppaction://hlinksldjump"/>
          </p:cNvPr>
          <p:cNvSpPr/>
          <p:nvPr userDrawn="1">
            <p:custDataLst>
              <p:tags r:id="rId2"/>
            </p:custDataLst>
          </p:nvPr>
        </p:nvSpPr>
        <p:spPr>
          <a:xfrm>
            <a:off x="11301730" y="6391275"/>
            <a:ext cx="890270" cy="409575"/>
          </a:xfrm>
          <a:prstGeom prst="roundRect">
            <a:avLst/>
          </a:prstGeom>
          <a:solidFill>
            <a:srgbClr val="B873BB"/>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algn="ctr"/>
            <a:r>
              <a:rPr lang="en-US" altLang="zh-CN" b="1">
                <a:solidFill>
                  <a:schemeClr val="bg1"/>
                </a:solidFill>
                <a:latin typeface="Arial" panose="020B0604020202020204" pitchFamily="34" charset="0"/>
                <a:ea typeface="宋体" panose="02010600030101010101" pitchFamily="2" charset="-122"/>
                <a:sym typeface="+mn-ea"/>
              </a:rPr>
              <a:t>Back</a:t>
            </a:r>
            <a:endParaRPr kumimoji="0" lang="en-US" altLang="zh-CN"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pic>
        <p:nvPicPr>
          <p:cNvPr id="5" name="图片 4"/>
          <p:cNvPicPr>
            <a:picLocks noChangeAspect="1"/>
          </p:cNvPicPr>
          <p:nvPr>
            <p:custDataLst>
              <p:tags r:id="rId3"/>
            </p:custDataLst>
          </p:nvPr>
        </p:nvPicPr>
        <p:blipFill>
          <a:blip r:embed="rId4">
            <a:clrChange>
              <a:clrFrom>
                <a:srgbClr val="FEFEFE">
                  <a:alpha val="100000"/>
                </a:srgbClr>
              </a:clrFrom>
              <a:clrTo>
                <a:srgbClr val="FEFEFE">
                  <a:alpha val="100000"/>
                  <a:alpha val="0"/>
                </a:srgbClr>
              </a:clrTo>
            </a:clrChange>
          </a:blip>
          <a:stretch>
            <a:fillRect/>
          </a:stretch>
        </p:blipFill>
        <p:spPr>
          <a:xfrm>
            <a:off x="95250" y="1203960"/>
            <a:ext cx="2484120" cy="382524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134745" y="2653665"/>
            <a:ext cx="9922510"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1. —I think all of the shops are closed, it’s too late now.</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 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I’m sorry.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Not at all.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 don’t think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Forget it.</a:t>
            </a:r>
            <a:endParaRPr sz="2800">
              <a:latin typeface="Times New Roman" panose="02020603050405020304" pitchFamily="18" charset="0"/>
              <a:cs typeface="Times New Roman" panose="02020603050405020304" pitchFamily="18" charset="0"/>
            </a:endParaRPr>
          </a:p>
        </p:txBody>
      </p:sp>
      <p:sp>
        <p:nvSpPr>
          <p:cNvPr id="4" name="文本框 3"/>
          <p:cNvSpPr txBox="1"/>
          <p:nvPr>
            <p:custDataLst>
              <p:tags r:id="rId2"/>
            </p:custDataLst>
          </p:nvPr>
        </p:nvSpPr>
        <p:spPr>
          <a:xfrm>
            <a:off x="715645" y="272732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C</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6" name="文本框 5"/>
          <p:cNvSpPr txBox="1"/>
          <p:nvPr>
            <p:custDataLst>
              <p:tags r:id="rId3"/>
            </p:custDataLst>
          </p:nvPr>
        </p:nvSpPr>
        <p:spPr>
          <a:xfrm>
            <a:off x="848995" y="4981575"/>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解析：“I think all of the shops are closed, it’s too late now”意为“现在太晚了，所有的商店都关门了”。选项C “I don’t think so.（我不这样认为）”表示不赞成，符合题意，故选C。</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2" name="文本框 1"/>
          <p:cNvSpPr txBox="1"/>
          <p:nvPr>
            <p:custDataLst>
              <p:tags r:id="rId4"/>
            </p:custDataLst>
          </p:nvPr>
        </p:nvSpPr>
        <p:spPr>
          <a:xfrm>
            <a:off x="353060" y="765175"/>
            <a:ext cx="11114405" cy="1124585"/>
          </a:xfrm>
          <a:prstGeom prst="rect">
            <a:avLst/>
          </a:prstGeom>
          <a:noFill/>
        </p:spPr>
        <p:txBody>
          <a:bodyPr wrap="square" rtlCol="0">
            <a:spAutoFit/>
          </a:bodyPr>
          <a:p>
            <a:pPr>
              <a:lnSpc>
                <a:spcPct val="120000"/>
              </a:lnSpc>
            </a:pPr>
            <a:r>
              <a:rPr lang="zh-CN" altLang="en-US" sz="2800" b="1">
                <a:latin typeface="Times New Roman" panose="02020603050405020304" pitchFamily="18" charset="0"/>
                <a:cs typeface="Times New Roman" panose="02020603050405020304" pitchFamily="18" charset="0"/>
              </a:rPr>
              <a:t>（一）阅读下列简短对话，从 A、B、C、D 四个选项中选出最佳答案，将对话补全。</a:t>
            </a:r>
            <a:endParaRPr lang="zh-CN" altLang="en-US" sz="28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2. —You’d better be here sooner next time.</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That’s all right.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Of course.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It doesn’t matter.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OK. I will.</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829945"/>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解析：“You’d better be here sooner next time”意为“你最好下次早一点”。回答应作出积极的回应，选项D“OK, I will.”表示赞同，符合题意，故选D。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374900" y="1448435"/>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D</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3. —I have got a bad cough.</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 You’d better see a doctor.</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It doesn’t matter.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Never mind.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It’s OK.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I’m sorry to hear that.</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19888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解析：“I have got a bad cough”意为“我咳嗽很厉害”。回答应作出表示安慰或同情的回应，选项D“I’m sorry to hear that.（很遗憾听到这个消息。）”符合题意，故选D。</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79650" y="1429385"/>
            <a:ext cx="447675" cy="460375"/>
          </a:xfrm>
          <a:prstGeom prst="rect">
            <a:avLst/>
          </a:prstGeom>
          <a:noFill/>
        </p:spPr>
        <p:txBody>
          <a:bodyPr wrap="square" rtlCol="0">
            <a:spAutoFit/>
          </a:bodyPr>
          <a:p>
            <a:r>
              <a:rPr lang="zh-CN" altLang="en-US" sz="2400" b="1">
                <a:solidFill>
                  <a:srgbClr val="FF0000"/>
                </a:solidFill>
                <a:latin typeface="Times New Roman" panose="02020603050405020304" pitchFamily="18" charset="0"/>
                <a:cs typeface="Times New Roman" panose="02020603050405020304" pitchFamily="18" charset="0"/>
              </a:rPr>
              <a:t>D</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custDataLst>
              <p:tags r:id="rId1"/>
            </p:custDataLst>
          </p:nvPr>
        </p:nvSpPr>
        <p:spPr>
          <a:xfrm>
            <a:off x="1203325" y="926465"/>
            <a:ext cx="10694035" cy="2158365"/>
          </a:xfrm>
          <a:prstGeom prst="rect">
            <a:avLst/>
          </a:prstGeom>
          <a:noFill/>
        </p:spPr>
        <p:txBody>
          <a:bodyPr wrap="square" rtlCol="0">
            <a:spAutoFit/>
          </a:bodyPr>
          <a:p>
            <a:pPr>
              <a:lnSpc>
                <a:spcPct val="120000"/>
              </a:lnSpc>
            </a:pPr>
            <a:r>
              <a:rPr sz="2800">
                <a:latin typeface="Times New Roman" panose="02020603050405020304" pitchFamily="18" charset="0"/>
                <a:cs typeface="Times New Roman" panose="02020603050405020304" pitchFamily="18" charset="0"/>
              </a:rPr>
              <a:t>4. —I’d like to thank you for your help during my stay.</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—_____</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A. You are kind.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B. It’s my pleasure. </a:t>
            </a:r>
            <a:endParaRPr sz="2800">
              <a:latin typeface="Times New Roman" panose="02020603050405020304" pitchFamily="18" charset="0"/>
              <a:cs typeface="Times New Roman" panose="02020603050405020304" pitchFamily="18" charset="0"/>
            </a:endParaRPr>
          </a:p>
          <a:p>
            <a:pPr>
              <a:lnSpc>
                <a:spcPct val="120000"/>
              </a:lnSpc>
            </a:pPr>
            <a:r>
              <a:rPr lang="en-US" sz="2800">
                <a:latin typeface="Times New Roman" panose="02020603050405020304" pitchFamily="18" charset="0"/>
                <a:cs typeface="Times New Roman" panose="02020603050405020304" pitchFamily="18" charset="0"/>
                <a:sym typeface="+mn-ea"/>
              </a:rPr>
              <a:t>    </a:t>
            </a:r>
            <a:r>
              <a:rPr sz="2800">
                <a:latin typeface="Times New Roman" panose="02020603050405020304" pitchFamily="18" charset="0"/>
                <a:cs typeface="Times New Roman" panose="02020603050405020304" pitchFamily="18" charset="0"/>
              </a:rPr>
              <a:t>C. I don’t think so. </a:t>
            </a:r>
            <a:r>
              <a:rPr lang="en-US" sz="2800">
                <a:latin typeface="Times New Roman" panose="02020603050405020304" pitchFamily="18" charset="0"/>
                <a:cs typeface="Times New Roman" panose="02020603050405020304" pitchFamily="18" charset="0"/>
              </a:rPr>
              <a:t>			</a:t>
            </a:r>
            <a:r>
              <a:rPr sz="2800">
                <a:latin typeface="Times New Roman" panose="02020603050405020304" pitchFamily="18" charset="0"/>
                <a:cs typeface="Times New Roman" panose="02020603050405020304" pitchFamily="18" charset="0"/>
              </a:rPr>
              <a:t>D. With pleasure.</a:t>
            </a:r>
            <a:endParaRPr sz="2800">
              <a:latin typeface="Times New Roman" panose="02020603050405020304" pitchFamily="18" charset="0"/>
              <a:cs typeface="Times New Roman" panose="02020603050405020304" pitchFamily="18" charset="0"/>
            </a:endParaRPr>
          </a:p>
        </p:txBody>
      </p:sp>
      <p:sp>
        <p:nvSpPr>
          <p:cNvPr id="6" name="文本框 5"/>
          <p:cNvSpPr txBox="1"/>
          <p:nvPr>
            <p:custDataLst>
              <p:tags r:id="rId2"/>
            </p:custDataLst>
          </p:nvPr>
        </p:nvSpPr>
        <p:spPr>
          <a:xfrm>
            <a:off x="715645" y="4314190"/>
            <a:ext cx="11106785" cy="1568450"/>
          </a:xfrm>
          <a:prstGeom prst="rect">
            <a:avLst/>
          </a:prstGeom>
          <a:noFill/>
        </p:spPr>
        <p:txBody>
          <a:bodyPr wrap="square" rtlCol="0">
            <a:spAutoFit/>
          </a:bodyPr>
          <a:p>
            <a:pPr marL="899795" indent="-899795" fontAlgn="auto"/>
            <a:r>
              <a:rPr lang="zh-CN" altLang="en-US" sz="2400">
                <a:solidFill>
                  <a:srgbClr val="C00000"/>
                </a:solidFill>
                <a:latin typeface="Times New Roman" panose="02020603050405020304" pitchFamily="18" charset="0"/>
                <a:cs typeface="Times New Roman" panose="02020603050405020304" pitchFamily="18" charset="0"/>
              </a:rPr>
              <a:t>解析：“I’d like to thank you for your help during my stay”意为“在我逗留期间，谢谢你对我的帮助”。回答应对感谢作出回应，选项B“It’s my pleasure.（这是我的荣幸。）”通常用作行动后回应感谢的表达，而选项D“With pleasure.”表示乐意效劳，通常用在行动前，故选B。</a:t>
            </a:r>
            <a:endParaRPr lang="zh-CN" altLang="en-US" sz="2400">
              <a:solidFill>
                <a:srgbClr val="C00000"/>
              </a:solidFill>
              <a:latin typeface="Times New Roman" panose="02020603050405020304" pitchFamily="18" charset="0"/>
              <a:cs typeface="Times New Roman" panose="02020603050405020304" pitchFamily="18" charset="0"/>
            </a:endParaRPr>
          </a:p>
        </p:txBody>
      </p:sp>
      <p:sp>
        <p:nvSpPr>
          <p:cNvPr id="7" name="文本框 6"/>
          <p:cNvSpPr txBox="1"/>
          <p:nvPr>
            <p:custDataLst>
              <p:tags r:id="rId3"/>
            </p:custDataLst>
          </p:nvPr>
        </p:nvSpPr>
        <p:spPr>
          <a:xfrm>
            <a:off x="2260600" y="1496060"/>
            <a:ext cx="447675" cy="460375"/>
          </a:xfrm>
          <a:prstGeom prst="rect">
            <a:avLst/>
          </a:prstGeom>
          <a:noFill/>
        </p:spPr>
        <p:txBody>
          <a:bodyPr wrap="square" rtlCol="0">
            <a:spAutoFit/>
          </a:bodyPr>
          <a:p>
            <a:r>
              <a:rPr lang="en-US" altLang="zh-CN" sz="2400" b="1">
                <a:solidFill>
                  <a:srgbClr val="FF0000"/>
                </a:solidFill>
                <a:latin typeface="Times New Roman" panose="02020603050405020304" pitchFamily="18" charset="0"/>
                <a:cs typeface="Times New Roman" panose="02020603050405020304" pitchFamily="18" charset="0"/>
              </a:rPr>
              <a:t>B</a:t>
            </a:r>
            <a:endParaRPr lang="en-US" altLang="zh-CN"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TABLE_ENDDRAG_ORIGIN_RECT" val="652*136"/>
  <p:tag name="TABLE_ENDDRAG_RECT" val="59*368*652*136"/>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TABLE_ENDDRAG_ORIGIN_RECT" val="760*128"/>
  <p:tag name="TABLE_ENDDRAG_RECT" val="68*174*760*128"/>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TABLE_ENDDRAG_ORIGIN_RECT" val="760*50"/>
  <p:tag name="TABLE_ENDDRAG_RECT" val="68*375*760*50"/>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TABLE_ENDDRAG_ORIGIN_RECT" val="760*128"/>
  <p:tag name="TABLE_ENDDRAG_RECT" val="68*174*760*128"/>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TABLE_ENDDRAG_ORIGIN_RECT" val="760*128"/>
  <p:tag name="TABLE_ENDDRAG_RECT" val="68*174*760*128"/>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TABLE_ENDDRAG_ORIGIN_RECT" val="760*128"/>
  <p:tag name="TABLE_ENDDRAG_RECT" val="68*174*760*128"/>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TABLE_ENDDRAG_ORIGIN_RECT" val="760*128"/>
  <p:tag name="TABLE_ENDDRAG_RECT" val="68*174*760*128"/>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TABLE_ENDDRAG_ORIGIN_RECT" val="760*68"/>
  <p:tag name="TABLE_ENDDRAG_RECT" val="68*157*760*68"/>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TABLE_ENDDRAG_ORIGIN_RECT" val="760*50"/>
  <p:tag name="TABLE_ENDDRAG_RECT" val="68*375*760*50"/>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TABLE_ENDDRAG_ORIGIN_RECT" val="760*68"/>
  <p:tag name="TABLE_ENDDRAG_RECT" val="68*157*760*68"/>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TABLE_ENDDRAG_ORIGIN_RECT" val="760*80"/>
  <p:tag name="TABLE_ENDDRAG_RECT" val="68*289*760*80"/>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TABLE_ENDDRAG_ORIGIN_RECT" val="760*80"/>
  <p:tag name="TABLE_ENDDRAG_RECT" val="68*289*760*80"/>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TABLE_ENDDRAG_ORIGIN_RECT" val="760*68"/>
  <p:tag name="TABLE_ENDDRAG_RECT" val="68*157*760*68"/>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TABLE_ENDDRAG_ORIGIN_RECT" val="760*80"/>
  <p:tag name="TABLE_ENDDRAG_RECT" val="68*289*760*80"/>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TABLE_ENDDRAG_ORIGIN_RECT" val="760*166"/>
  <p:tag name="TABLE_ENDDRAG_RECT" val="68*147*760*166"/>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TABLE_ENDDRAG_ORIGIN_RECT" val="760*166"/>
  <p:tag name="TABLE_ENDDRAG_RECT" val="68*147*760*166"/>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TABLE_ENDDRAG_ORIGIN_RECT" val="760*166"/>
  <p:tag name="TABLE_ENDDRAG_RECT" val="68*147*760*166"/>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TABLE_ENDDRAG_ORIGIN_RECT" val="760*166"/>
  <p:tag name="TABLE_ENDDRAG_RECT" val="68*147*760*166"/>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TABLE_ENDDRAG_ORIGIN_RECT" val="760*166"/>
  <p:tag name="TABLE_ENDDRAG_RECT" val="68*147*760*166"/>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TABLE_ENDDRAG_ORIGIN_RECT" val="760*166"/>
  <p:tag name="TABLE_ENDDRAG_RECT" val="68*147*760*166"/>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TABLE_ENDDRAG_ORIGIN_RECT" val="760*166"/>
  <p:tag name="TABLE_ENDDRAG_RECT" val="68*147*760*166"/>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TABLE_ENDDRAG_ORIGIN_RECT" val="760*166"/>
  <p:tag name="TABLE_ENDDRAG_RECT" val="68*147*760*166"/>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TABLE_ENDDRAG_ORIGIN_RECT" val="760*166"/>
  <p:tag name="TABLE_ENDDRAG_RECT" val="68*147*760*166"/>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TABLE_ENDDRAG_ORIGIN_RECT" val="760*166"/>
  <p:tag name="TABLE_ENDDRAG_RECT" val="68*147*760*166"/>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TABLE_ENDDRAG_ORIGIN_RECT" val="760*166"/>
  <p:tag name="TABLE_ENDDRAG_RECT" val="68*147*760*166"/>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TABLE_ENDDRAG_ORIGIN_RECT" val="760*166"/>
  <p:tag name="TABLE_ENDDRAG_RECT" val="68*147*760*166"/>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TABLE_ENDDRAG_ORIGIN_RECT" val="760*166"/>
  <p:tag name="TABLE_ENDDRAG_RECT" val="68*147*760*166"/>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80.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8.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00.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20.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1.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40.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60.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6.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80.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3.xml><?xml version="1.0" encoding="utf-8"?>
<p:tagLst xmlns:p="http://schemas.openxmlformats.org/presentationml/2006/main">
  <p:tag name="KSO_WM_BEAUTIFY_FLAG" val=""/>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TABLE_ENDDRAG_ORIGIN_RECT" val="900*410"/>
  <p:tag name="TABLE_ENDDRAG_RECT" val="24*90*900*410"/>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commondata" val="eyJoZGlkIjoiMjhjNGUxNWFjMjhlNDdjNWVkN2JmMzA2Y2JjZmYzMTUifQ=="/>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TABLE_ENDDRAG_ORIGIN_RECT" val="921*289"/>
  <p:tag name="TABLE_ENDDRAG_RECT" val="30*238*921*289"/>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TABLE_ENDDRAG_ORIGIN_RECT" val="914*235"/>
  <p:tag name="TABLE_ENDDRAG_RECT" val="23*202*914*235"/>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TABLE_ENDDRAG_ORIGIN_RECT" val="914*235"/>
  <p:tag name="TABLE_ENDDRAG_RECT" val="23*202*914*235"/>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TABLE_ENDDRAG_ORIGIN_RECT" val="690*109"/>
  <p:tag name="TABLE_ENDDRAG_RECT" val="43*161*690*109"/>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TABLE_ENDDRAG_ORIGIN_RECT" val="690*113"/>
  <p:tag name="TABLE_ENDDRAG_RECT" val="23*202*690*113"/>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TABLE_ENDDRAG_ORIGIN_RECT" val="736*230"/>
  <p:tag name="TABLE_ENDDRAG_RECT" val="79*162*736*230"/>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TABLE_ENDDRAG_ORIGIN_RECT" val="626*89"/>
  <p:tag name="TABLE_ENDDRAG_RECT" val="49*145*626*89"/>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TABLE_ENDDRAG_ORIGIN_RECT" val="626*89"/>
  <p:tag name="TABLE_ENDDRAG_RECT" val="49*145*626*89"/>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TABLE_ENDDRAG_ORIGIN_RECT" val="837*343"/>
  <p:tag name="TABLE_ENDDRAG_RECT" val="68*177*837*343"/>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TABLE_ENDDRAG_ORIGIN_RECT" val="837*205"/>
  <p:tag name="TABLE_ENDDRAG_RECT" val="68*177*837*205"/>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TABLE_ENDDRAG_ORIGIN_RECT" val="652*264"/>
  <p:tag name="TABLE_ENDDRAG_RECT" val="68*177*652*264"/>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TABLE_ENDDRAG_ORIGIN_RECT" val="652*181"/>
  <p:tag name="TABLE_ENDDRAG_RECT" val="68*124*652*181"/>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TABLE_ENDDRAG_ORIGIN_RECT" val="652*121"/>
  <p:tag name="TABLE_ENDDRAG_RECT" val="68*384*652*121"/>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TABLE_ENDDRAG_ORIGIN_RECT" val="652*181"/>
  <p:tag name="TABLE_ENDDRAG_RECT" val="68*124*652*181"/>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TABLE_ENDDRAG_ORIGIN_RECT" val="652*92"/>
  <p:tag name="TABLE_ENDDRAG_RECT" val="68*371*652*92"/>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TABLE_ENDDRAG_ORIGIN_RECT" val="712*128"/>
  <p:tag name="TABLE_ENDDRAG_RECT" val="68*131*712*128"/>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TABLE_ENDDRAG_ORIGIN_RECT" val="652*92"/>
  <p:tag name="TABLE_ENDDRAG_RECT" val="68*371*652*92"/>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TABLE_ENDDRAG_ORIGIN_RECT" val="760*233"/>
  <p:tag name="TABLE_ENDDRAG_RECT" val="68*155*760*233"/>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TABLE_ENDDRAG_ORIGIN_RECT" val="652*204"/>
  <p:tag name="TABLE_ENDDRAG_RECT" val="68*90*652*204"/>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35237</Words>
  <Application>WPS 演示</Application>
  <PresentationFormat>宽屏</PresentationFormat>
  <Paragraphs>1518</Paragraphs>
  <Slides>142</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142</vt:i4>
      </vt:variant>
    </vt:vector>
  </HeadingPairs>
  <TitlesOfParts>
    <vt:vector size="154" baseType="lpstr">
      <vt:lpstr>Arial</vt:lpstr>
      <vt:lpstr>宋体</vt:lpstr>
      <vt:lpstr>Wingdings</vt:lpstr>
      <vt:lpstr>微软雅黑 Light</vt:lpstr>
      <vt:lpstr>黑体</vt:lpstr>
      <vt:lpstr>Times New Roman</vt:lpstr>
      <vt:lpstr>微软雅黑</vt:lpstr>
      <vt:lpstr>Impact</vt:lpstr>
      <vt:lpstr>Calibri</vt:lpstr>
      <vt:lpstr>Arial Unicode MS</vt:lpstr>
      <vt:lpstr>楷体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19</cp:revision>
  <dcterms:created xsi:type="dcterms:W3CDTF">2023-08-09T12:44:00Z</dcterms:created>
  <dcterms:modified xsi:type="dcterms:W3CDTF">2023-03-23T08:31:06Z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3B0086CAF875411CACBDA13AB9801EF4_13</vt:lpwstr>
  </property>
  <property fmtid="{D5CDD505-2E9C-101B-9397-08002B2CF9AE}" pid="3" name="KSOProductBuildVer">
    <vt:lpwstr>2052-12.1.0.16250</vt:lpwstr>
  </property>
</Properties>
</file>