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9" r:id="rId4"/>
    <p:sldId id="258" r:id="rId5"/>
    <p:sldId id="283" r:id="rId6"/>
    <p:sldId id="282"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35" r:id="rId58"/>
    <p:sldId id="336" r:id="rId59"/>
    <p:sldId id="337" r:id="rId60"/>
    <p:sldId id="338" r:id="rId61"/>
    <p:sldId id="339" r:id="rId62"/>
    <p:sldId id="340" r:id="rId63"/>
    <p:sldId id="341" r:id="rId64"/>
    <p:sldId id="342" r:id="rId65"/>
    <p:sldId id="343" r:id="rId66"/>
    <p:sldId id="344" r:id="rId67"/>
    <p:sldId id="345" r:id="rId68"/>
    <p:sldId id="346" r:id="rId69"/>
    <p:sldId id="347" r:id="rId70"/>
    <p:sldId id="348" r:id="rId71"/>
  </p:sldIdLst>
  <p:sldSz cx="12192000" cy="6858000"/>
  <p:notesSz cx="6858000" cy="9144000"/>
  <p:custDataLst>
    <p:tags r:id="rId7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3A78"/>
    <a:srgbClr val="B873BB"/>
    <a:srgbClr val="5D2E5F"/>
    <a:srgbClr val="CE9FD0"/>
    <a:srgbClr val="C286C4"/>
    <a:srgbClr val="AB75D6"/>
    <a:srgbClr val="0E3043"/>
    <a:srgbClr val="1F6893"/>
    <a:srgbClr val="5AAADC"/>
    <a:srgbClr val="648D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5" Type="http://schemas.openxmlformats.org/officeDocument/2006/relationships/tags" Target="tags/tag253.xml"/><Relationship Id="rId74" Type="http://schemas.openxmlformats.org/officeDocument/2006/relationships/tableStyles" Target="tableStyles.xml"/><Relationship Id="rId73" Type="http://schemas.openxmlformats.org/officeDocument/2006/relationships/viewProps" Target="viewProps.xml"/><Relationship Id="rId72" Type="http://schemas.openxmlformats.org/officeDocument/2006/relationships/presProps" Target="presProps.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4.xml"/><Relationship Id="rId5" Type="http://schemas.openxmlformats.org/officeDocument/2006/relationships/slide" Target="../slides/slide3.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slide" Target="../slides/slide3.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slide" Target="../slides/slide3.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slide" Target="../slides/slide3.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slide" Target="../slides/slide3.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slide" Target="../slides/slide3.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38600" y="62865"/>
            <a:ext cx="3085465" cy="583565"/>
          </a:xfrm>
          <a:prstGeom prst="rect">
            <a:avLst/>
          </a:prstGeom>
          <a:noFill/>
        </p:spPr>
        <p:txBody>
          <a:bodyPr wrap="square" rtlCol="0">
            <a:spAutoFit/>
          </a:bodyPr>
          <a:p>
            <a:pPr algn="dist"/>
            <a:r>
              <a:rPr lang="zh-CN" altLang="en-US" sz="3200" b="1">
                <a:solidFill>
                  <a:schemeClr val="bg1"/>
                </a:solidFill>
              </a:rPr>
              <a:t>一、考情分析</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tooltip=""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3943350" y="62865"/>
            <a:ext cx="3009900" cy="583565"/>
          </a:xfrm>
          <a:prstGeom prst="rect">
            <a:avLst/>
          </a:prstGeom>
          <a:noFill/>
        </p:spPr>
        <p:txBody>
          <a:bodyPr wrap="square" rtlCol="0">
            <a:spAutoFit/>
          </a:bodyPr>
          <a:p>
            <a:pPr algn="dist"/>
            <a:r>
              <a:rPr lang="zh-CN" altLang="en-US" sz="3200" b="1">
                <a:solidFill>
                  <a:schemeClr val="bg1"/>
                </a:solidFill>
              </a:rPr>
              <a:t>二、知识导图</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6" name="圆角矩形 5">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38600" y="62865"/>
            <a:ext cx="3009900" cy="583565"/>
          </a:xfrm>
          <a:prstGeom prst="rect">
            <a:avLst/>
          </a:prstGeom>
          <a:noFill/>
        </p:spPr>
        <p:txBody>
          <a:bodyPr wrap="square" rtlCol="0">
            <a:spAutoFit/>
          </a:bodyPr>
          <a:p>
            <a:pPr algn="dist"/>
            <a:r>
              <a:rPr lang="zh-CN" altLang="en-US" sz="3200" b="1">
                <a:solidFill>
                  <a:schemeClr val="bg1"/>
                </a:solidFill>
              </a:rPr>
              <a:t>三、知识梳理</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38600" y="62865"/>
            <a:ext cx="3009900" cy="583565"/>
          </a:xfrm>
          <a:prstGeom prst="rect">
            <a:avLst/>
          </a:prstGeom>
          <a:noFill/>
        </p:spPr>
        <p:txBody>
          <a:bodyPr wrap="square" rtlCol="0">
            <a:spAutoFit/>
          </a:bodyPr>
          <a:p>
            <a:pPr algn="dist"/>
            <a:r>
              <a:rPr lang="zh-CN" altLang="en-US" sz="3200" b="1">
                <a:solidFill>
                  <a:schemeClr val="bg1"/>
                </a:solidFill>
              </a:rPr>
              <a:t>四、真题链接</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4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67175" y="62865"/>
            <a:ext cx="3009900" cy="583565"/>
          </a:xfrm>
          <a:prstGeom prst="rect">
            <a:avLst/>
          </a:prstGeom>
          <a:noFill/>
        </p:spPr>
        <p:txBody>
          <a:bodyPr wrap="square" rtlCol="0">
            <a:spAutoFit/>
          </a:bodyPr>
          <a:p>
            <a:pPr algn="dist"/>
            <a:r>
              <a:rPr lang="zh-CN" altLang="en-US" sz="3200" b="1">
                <a:solidFill>
                  <a:schemeClr val="bg1"/>
                </a:solidFill>
              </a:rPr>
              <a:t>五、金榜通关</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347345"/>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359515" y="28575"/>
            <a:ext cx="659765" cy="608330"/>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242276" y="325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10" name="圆角矩形 9">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4.xml"/><Relationship Id="rId1" Type="http://schemas.openxmlformats.org/officeDocument/2006/relationships/tags" Target="../tags/tag5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6.xml"/><Relationship Id="rId1" Type="http://schemas.openxmlformats.org/officeDocument/2006/relationships/tags" Target="../tags/tag5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8.xml"/><Relationship Id="rId1" Type="http://schemas.openxmlformats.org/officeDocument/2006/relationships/tags" Target="../tags/tag5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0.xml"/><Relationship Id="rId1" Type="http://schemas.openxmlformats.org/officeDocument/2006/relationships/tags" Target="../tags/tag5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2.xml"/><Relationship Id="rId1" Type="http://schemas.openxmlformats.org/officeDocument/2006/relationships/tags" Target="../tags/tag6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tags" Target="../tags/tag6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6.xml"/><Relationship Id="rId1" Type="http://schemas.openxmlformats.org/officeDocument/2006/relationships/tags" Target="../tags/tag6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8.xml"/><Relationship Id="rId1" Type="http://schemas.openxmlformats.org/officeDocument/2006/relationships/tags" Target="../tags/tag6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0.xml"/><Relationship Id="rId1" Type="http://schemas.openxmlformats.org/officeDocument/2006/relationships/tags" Target="../tags/tag69.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2.xml"/><Relationship Id="rId1" Type="http://schemas.openxmlformats.org/officeDocument/2006/relationships/tags" Target="../tags/tag7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4.xml"/><Relationship Id="rId1" Type="http://schemas.openxmlformats.org/officeDocument/2006/relationships/tags" Target="../tags/tag7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6.xml"/><Relationship Id="rId1" Type="http://schemas.openxmlformats.org/officeDocument/2006/relationships/tags" Target="../tags/tag7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8.xml"/><Relationship Id="rId1" Type="http://schemas.openxmlformats.org/officeDocument/2006/relationships/tags" Target="../tags/tag7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0.xml"/><Relationship Id="rId1" Type="http://schemas.openxmlformats.org/officeDocument/2006/relationships/tags" Target="../tags/tag7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tags" Target="../tags/tag8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4.xml"/><Relationship Id="rId1" Type="http://schemas.openxmlformats.org/officeDocument/2006/relationships/tags" Target="../tags/tag8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6.xml"/><Relationship Id="rId1" Type="http://schemas.openxmlformats.org/officeDocument/2006/relationships/tags" Target="../tags/tag8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8.xml"/><Relationship Id="rId1" Type="http://schemas.openxmlformats.org/officeDocument/2006/relationships/tags" Target="../tags/tag87.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3.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slide" Target="slide39.xml"/><Relationship Id="rId7" Type="http://schemas.openxmlformats.org/officeDocument/2006/relationships/tags" Target="../tags/tag35.xml"/><Relationship Id="rId6" Type="http://schemas.openxmlformats.org/officeDocument/2006/relationships/slide" Target="slide7.xml"/><Relationship Id="rId5" Type="http://schemas.openxmlformats.org/officeDocument/2006/relationships/tags" Target="../tags/tag34.xml"/><Relationship Id="rId4" Type="http://schemas.openxmlformats.org/officeDocument/2006/relationships/slide" Target="slide6.xml"/><Relationship Id="rId3" Type="http://schemas.openxmlformats.org/officeDocument/2006/relationships/tags" Target="../tags/tag33.xml"/><Relationship Id="rId2" Type="http://schemas.openxmlformats.org/officeDocument/2006/relationships/slide" Target="slide4.xml"/><Relationship Id="rId16" Type="http://schemas.openxmlformats.org/officeDocument/2006/relationships/slideLayout" Target="../slideLayouts/slideLayout1.xml"/><Relationship Id="rId15" Type="http://schemas.openxmlformats.org/officeDocument/2006/relationships/image" Target="../media/image2.png"/><Relationship Id="rId14" Type="http://schemas.openxmlformats.org/officeDocument/2006/relationships/slide" Target="slide54.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tags" Target="../tags/tag32.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tags" Target="../tags/tag93.xml"/><Relationship Id="rId1" Type="http://schemas.openxmlformats.org/officeDocument/2006/relationships/tags" Target="../tags/tag92.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tags" Target="../tags/tag95.xml"/><Relationship Id="rId1" Type="http://schemas.openxmlformats.org/officeDocument/2006/relationships/tags" Target="../tags/tag9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tags" Target="../tags/tag9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tags" Target="../tags/tag9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tags" Target="../tags/tag98.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tags" Target="../tags/tag99.xml"/></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image" Target="../media/image14.png"/><Relationship Id="rId2" Type="http://schemas.openxmlformats.org/officeDocument/2006/relationships/tags" Target="../tags/tag101.xml"/><Relationship Id="rId1" Type="http://schemas.openxmlformats.org/officeDocument/2006/relationships/tags" Target="../tags/tag100.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6.xml"/><Relationship Id="rId3" Type="http://schemas.openxmlformats.org/officeDocument/2006/relationships/image" Target="../media/image16.png"/><Relationship Id="rId2" Type="http://schemas.openxmlformats.org/officeDocument/2006/relationships/tags" Target="../tags/tag105.xml"/><Relationship Id="rId1" Type="http://schemas.openxmlformats.org/officeDocument/2006/relationships/tags" Target="../tags/tag10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tags" Target="../tags/tag42.xml"/><Relationship Id="rId1" Type="http://schemas.openxmlformats.org/officeDocument/2006/relationships/tags" Target="../tags/tag41.xml"/></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74.xml"/><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s>
</file>

<file path=ppt/slides/_rels/slide5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s>
</file>

<file path=ppt/slides/_rels/slide5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88.xml"/><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s>
</file>

<file path=ppt/slides/_rels/slide5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5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_rels/slide5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tags" Target="../tags/tag43.xml"/></Relationships>
</file>

<file path=ppt/slides/_rels/slide6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6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s>
</file>

<file path=ppt/slides/_rels/slide6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s>
</file>

<file path=ppt/slides/_rels/slide6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s>
</file>

<file path=ppt/slides/_rels/slide6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s>
</file>

<file path=ppt/slides/_rels/slide6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6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s>
</file>

<file path=ppt/slides/_rels/slide6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s>
</file>

<file path=ppt/slides/_rels/slide6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6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5.xml"/><Relationship Id="rId1" Type="http://schemas.openxmlformats.org/officeDocument/2006/relationships/tags" Target="../tags/tag4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0" y="1423670"/>
            <a:ext cx="12191365" cy="4016375"/>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任意多边形 15"/>
          <p:cNvSpPr/>
          <p:nvPr/>
        </p:nvSpPr>
        <p:spPr>
          <a:xfrm>
            <a:off x="10259695" y="5439410"/>
            <a:ext cx="1931670" cy="1417955"/>
          </a:xfrm>
          <a:custGeom>
            <a:avLst/>
            <a:gdLst/>
            <a:ahLst/>
            <a:cxnLst>
              <a:cxn ang="3cd4">
                <a:pos x="hc" y="t"/>
              </a:cxn>
              <a:cxn ang="cd2">
                <a:pos x="l" y="vc"/>
              </a:cxn>
              <a:cxn ang="cd4">
                <a:pos x="hc" y="b"/>
              </a:cxn>
              <a:cxn ang="0">
                <a:pos x="r" y="vc"/>
              </a:cxn>
            </a:cxnLst>
            <a:rect l="l" t="t" r="r" b="b"/>
            <a:pathLst>
              <a:path w="3022" h="2233">
                <a:moveTo>
                  <a:pt x="3022" y="2233"/>
                </a:moveTo>
                <a:lnTo>
                  <a:pt x="1245" y="2233"/>
                </a:lnTo>
                <a:lnTo>
                  <a:pt x="0" y="0"/>
                </a:lnTo>
                <a:lnTo>
                  <a:pt x="3022" y="0"/>
                </a:lnTo>
                <a:lnTo>
                  <a:pt x="3022" y="2233"/>
                </a:lnTo>
                <a:close/>
              </a:path>
            </a:pathLst>
          </a:cu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46" name="组合 45"/>
          <p:cNvGrpSpPr/>
          <p:nvPr/>
        </p:nvGrpSpPr>
        <p:grpSpPr>
          <a:xfrm>
            <a:off x="7202805" y="443230"/>
            <a:ext cx="1995805" cy="6550025"/>
            <a:chOff x="11343" y="738"/>
            <a:chExt cx="3143" cy="10315"/>
          </a:xfrm>
        </p:grpSpPr>
        <p:sp>
          <p:nvSpPr>
            <p:cNvPr id="10" name="流程图: 摘录 9"/>
            <p:cNvSpPr/>
            <p:nvPr/>
          </p:nvSpPr>
          <p:spPr>
            <a:xfrm>
              <a:off x="12962" y="945"/>
              <a:ext cx="1524" cy="1415"/>
            </a:xfrm>
            <a:prstGeom prst="flowChartExtract">
              <a:avLst/>
            </a:prstGeom>
            <a:solidFill>
              <a:srgbClr val="5D2E5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45" name="直接连接符 44"/>
            <p:cNvCxnSpPr/>
            <p:nvPr/>
          </p:nvCxnSpPr>
          <p:spPr>
            <a:xfrm flipV="1">
              <a:off x="11343" y="2253"/>
              <a:ext cx="1509" cy="6555"/>
            </a:xfrm>
            <a:prstGeom prst="line">
              <a:avLst/>
            </a:prstGeom>
            <a:ln w="57150">
              <a:solidFill>
                <a:schemeClr val="bg1"/>
              </a:solidFill>
            </a:ln>
          </p:spPr>
          <p:style>
            <a:lnRef idx="2">
              <a:schemeClr val="accent1"/>
            </a:lnRef>
            <a:fillRef idx="0">
              <a:srgbClr val="FFFFFF"/>
            </a:fillRef>
            <a:effectRef idx="0">
              <a:srgbClr val="FFFFFF"/>
            </a:effectRef>
            <a:fontRef idx="minor">
              <a:schemeClr val="tx1"/>
            </a:fontRef>
          </p:style>
        </p:cxnSp>
        <p:sp>
          <p:nvSpPr>
            <p:cNvPr id="4" name="任意多边形 3"/>
            <p:cNvSpPr/>
            <p:nvPr/>
          </p:nvSpPr>
          <p:spPr>
            <a:xfrm rot="720000">
              <a:off x="11954" y="738"/>
              <a:ext cx="709" cy="10315"/>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 fmla="*/ q2 w 1"/>
                <a:gd name="it" fmla="*/ q2 h 1"/>
                <a:gd name="ir" fmla="+- r 0 il"/>
                <a:gd name="ib" fmla="+- b 0 it"/>
                <a:gd name="q3" fmla="*/ h hc x2"/>
                <a:gd name="y1" fmla="pin 0 q3 h"/>
                <a:gd name="y2" fmla="+- b 0 y1"/>
              </a:gdLst>
              <a:ahLst/>
              <a:cxnLst>
                <a:cxn ang="3cd4">
                  <a:pos x="hc" y="y2"/>
                </a:cxn>
                <a:cxn ang="3cd4">
                  <a:pos x="x4" y="t"/>
                </a:cxn>
                <a:cxn ang="0">
                  <a:pos x="x6" y="vc"/>
                </a:cxn>
                <a:cxn ang="cd4">
                  <a:pos x="x3" y="b"/>
                </a:cxn>
                <a:cxn ang="cd4">
                  <a:pos x="hc" y="y1"/>
                </a:cxn>
                <a:cxn ang="cd2">
                  <a:pos x="x1" y="vc"/>
                </a:cxn>
              </a:cxnLst>
              <a:rect l="l" t="t" r="r" b="b"/>
              <a:pathLst>
                <a:path w="709" h="10405">
                  <a:moveTo>
                    <a:pt x="0" y="10405"/>
                  </a:moveTo>
                  <a:lnTo>
                    <a:pt x="176" y="0"/>
                  </a:lnTo>
                  <a:lnTo>
                    <a:pt x="709" y="0"/>
                  </a:lnTo>
                  <a:lnTo>
                    <a:pt x="535" y="10291"/>
                  </a:lnTo>
                  <a:lnTo>
                    <a:pt x="0" y="10405"/>
                  </a:lnTo>
                  <a:close/>
                </a:path>
              </a:pathLst>
            </a:custGeom>
            <a:solidFill>
              <a:srgbClr val="B873BB"/>
            </a:solidFill>
            <a:ln w="28575">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grpSp>
      <p:pic>
        <p:nvPicPr>
          <p:cNvPr id="39" name="图片 38"/>
          <p:cNvPicPr>
            <a:picLocks noChangeAspect="1"/>
          </p:cNvPicPr>
          <p:nvPr/>
        </p:nvPicPr>
        <p:blipFill>
          <a:blip r:embed="rId1"/>
          <a:srcRect l="8246"/>
          <a:stretch>
            <a:fillRect/>
          </a:stretch>
        </p:blipFill>
        <p:spPr>
          <a:xfrm>
            <a:off x="7598484" y="1423035"/>
            <a:ext cx="4593516" cy="4016375"/>
          </a:xfrm>
          <a:custGeom>
            <a:avLst/>
            <a:gdLst/>
            <a:ahLst/>
            <a:cxnLst>
              <a:cxn ang="3cd4">
                <a:pos x="hc" y="t"/>
              </a:cxn>
              <a:cxn ang="cd2">
                <a:pos x="l" y="vc"/>
              </a:cxn>
              <a:cxn ang="cd4">
                <a:pos x="hc" y="b"/>
              </a:cxn>
              <a:cxn ang="0">
                <a:pos x="r" y="vc"/>
              </a:cxn>
            </a:cxnLst>
            <a:rect l="l" t="t" r="r" b="b"/>
            <a:pathLst>
              <a:path w="7234" h="6325">
                <a:moveTo>
                  <a:pt x="1457" y="0"/>
                </a:moveTo>
                <a:lnTo>
                  <a:pt x="7234" y="0"/>
                </a:lnTo>
                <a:lnTo>
                  <a:pt x="7234" y="6325"/>
                </a:lnTo>
                <a:lnTo>
                  <a:pt x="0" y="6325"/>
                </a:lnTo>
                <a:lnTo>
                  <a:pt x="1457" y="0"/>
                </a:lnTo>
                <a:close/>
              </a:path>
            </a:pathLst>
          </a:custGeom>
        </p:spPr>
      </p:pic>
      <p:sp>
        <p:nvSpPr>
          <p:cNvPr id="49" name="文本框 48"/>
          <p:cNvSpPr txBox="1"/>
          <p:nvPr/>
        </p:nvSpPr>
        <p:spPr>
          <a:xfrm>
            <a:off x="163830" y="2165350"/>
            <a:ext cx="7564120" cy="922020"/>
          </a:xfrm>
          <a:prstGeom prst="rect">
            <a:avLst/>
          </a:prstGeom>
          <a:noFill/>
        </p:spPr>
        <p:txBody>
          <a:bodyPr wrap="square" rtlCol="0">
            <a:spAutoFit/>
          </a:bodyPr>
          <a:p>
            <a:pPr algn="dist"/>
            <a:r>
              <a:rPr lang="zh-CN" altLang="en-US" sz="5400" b="1">
                <a:solidFill>
                  <a:schemeClr val="bg1"/>
                </a:solidFill>
              </a:rPr>
              <a:t>职教高考新实践基础篇·</a:t>
            </a:r>
            <a:endParaRPr lang="zh-CN" altLang="en-US" sz="5400" b="1">
              <a:solidFill>
                <a:schemeClr val="bg1"/>
              </a:solidFill>
            </a:endParaRPr>
          </a:p>
        </p:txBody>
      </p:sp>
      <p:sp>
        <p:nvSpPr>
          <p:cNvPr id="50" name="文本框 49"/>
          <p:cNvSpPr txBox="1"/>
          <p:nvPr/>
        </p:nvSpPr>
        <p:spPr>
          <a:xfrm>
            <a:off x="5067300" y="3429000"/>
            <a:ext cx="2677795" cy="1410970"/>
          </a:xfrm>
          <a:prstGeom prst="rect">
            <a:avLst/>
          </a:prstGeom>
          <a:noFill/>
        </p:spPr>
        <p:txBody>
          <a:bodyPr wrap="square" rtlCol="0">
            <a:noAutofit/>
          </a:bodyPr>
          <a:p>
            <a:r>
              <a:rPr lang="zh-CN" altLang="en-US" sz="8000" b="1">
                <a:solidFill>
                  <a:schemeClr val="tx1"/>
                </a:solidFill>
              </a:rPr>
              <a:t>英语</a:t>
            </a:r>
            <a:endParaRPr lang="zh-CN" altLang="en-US" sz="8000" b="1">
              <a:solidFill>
                <a:schemeClr val="tx1"/>
              </a:solidFill>
            </a:endParaRPr>
          </a:p>
        </p:txBody>
      </p:sp>
      <p:sp>
        <p:nvSpPr>
          <p:cNvPr id="51" name="文本框 50"/>
          <p:cNvSpPr txBox="1"/>
          <p:nvPr/>
        </p:nvSpPr>
        <p:spPr>
          <a:xfrm>
            <a:off x="1732280" y="5249545"/>
            <a:ext cx="4125595" cy="706755"/>
          </a:xfrm>
          <a:prstGeom prst="rect">
            <a:avLst/>
          </a:prstGeom>
          <a:solidFill>
            <a:schemeClr val="bg1"/>
          </a:solidFill>
        </p:spPr>
        <p:txBody>
          <a:bodyPr wrap="square" rtlCol="0">
            <a:spAutoFit/>
          </a:bodyPr>
          <a:p>
            <a:r>
              <a:rPr lang="zh-CN" altLang="en-US" sz="2000">
                <a:solidFill>
                  <a:schemeClr val="tx1"/>
                </a:solidFill>
              </a:rPr>
              <a:t>总主编 </a:t>
            </a:r>
            <a:r>
              <a:rPr lang="en-US" altLang="zh-CN" sz="2000">
                <a:solidFill>
                  <a:schemeClr val="tx1"/>
                </a:solidFill>
              </a:rPr>
              <a:t>    </a:t>
            </a:r>
            <a:r>
              <a:rPr lang="zh-CN" altLang="en-US" sz="2000">
                <a:solidFill>
                  <a:schemeClr val="tx1"/>
                </a:solidFill>
              </a:rPr>
              <a:t>宋玉馨 </a:t>
            </a:r>
            <a:r>
              <a:rPr lang="en-US" altLang="zh-CN" sz="2000">
                <a:solidFill>
                  <a:schemeClr val="tx1"/>
                </a:solidFill>
              </a:rPr>
              <a:t>  </a:t>
            </a:r>
            <a:r>
              <a:rPr lang="zh-CN" altLang="en-US" sz="2000">
                <a:solidFill>
                  <a:schemeClr val="tx1"/>
                </a:solidFill>
              </a:rPr>
              <a:t>何亚芸</a:t>
            </a:r>
            <a:endParaRPr lang="zh-CN" altLang="en-US" sz="2000">
              <a:solidFill>
                <a:schemeClr val="tx1"/>
              </a:solidFill>
            </a:endParaRPr>
          </a:p>
          <a:p>
            <a:r>
              <a:rPr lang="zh-CN" altLang="en-US" sz="2000">
                <a:solidFill>
                  <a:schemeClr val="tx1"/>
                </a:solidFill>
              </a:rPr>
              <a:t>主　编　全 玲 </a:t>
            </a:r>
            <a:r>
              <a:rPr lang="en-US" altLang="zh-CN" sz="2000">
                <a:solidFill>
                  <a:schemeClr val="tx1"/>
                </a:solidFill>
              </a:rPr>
              <a:t>      </a:t>
            </a:r>
            <a:r>
              <a:rPr lang="zh-CN" altLang="en-US" sz="2000">
                <a:solidFill>
                  <a:schemeClr val="tx1"/>
                </a:solidFill>
              </a:rPr>
              <a:t>高素伟 </a:t>
            </a:r>
            <a:r>
              <a:rPr lang="en-US" altLang="zh-CN" sz="2000">
                <a:solidFill>
                  <a:schemeClr val="tx1"/>
                </a:solidFill>
              </a:rPr>
              <a:t>   </a:t>
            </a:r>
            <a:r>
              <a:rPr lang="zh-CN" altLang="en-US" sz="2000">
                <a:solidFill>
                  <a:schemeClr val="tx1"/>
                </a:solidFill>
              </a:rPr>
              <a:t>何丽宗</a:t>
            </a:r>
            <a:endParaRPr lang="zh-CN" altLang="en-US" sz="2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0"/>
                                        </p:tgtEl>
                                        <p:attrNameLst>
                                          <p:attrName>ppt_y</p:attrName>
                                        </p:attrNameLst>
                                      </p:cBhvr>
                                      <p:tavLst>
                                        <p:tav tm="0">
                                          <p:val>
                                            <p:strVal val="#ppt_y"/>
                                          </p:val>
                                        </p:tav>
                                        <p:tav tm="100000">
                                          <p:val>
                                            <p:strVal val="#ppt_y"/>
                                          </p:val>
                                        </p:tav>
                                      </p:tavLst>
                                    </p:anim>
                                    <p:anim calcmode="lin" valueType="num">
                                      <p:cBhvr>
                                        <p:cTn id="1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0"/>
                                        </p:tgtEl>
                                      </p:cBhvr>
                                    </p:animEffect>
                                  </p:childTnLst>
                                </p:cTn>
                              </p:par>
                            </p:childTnLst>
                          </p:cTn>
                        </p:par>
                        <p:par>
                          <p:cTn id="20" fill="hold">
                            <p:stCondLst>
                              <p:cond delay="550"/>
                            </p:stCondLst>
                            <p:childTnLst>
                              <p:par>
                                <p:cTn id="21" presetID="3" presetClass="entr" presetSubtype="1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98120" y="390525"/>
            <a:ext cx="4476115" cy="514985"/>
          </a:xfrm>
          <a:prstGeom prst="rect">
            <a:avLst/>
          </a:prstGeom>
          <a:noFill/>
        </p:spPr>
        <p:txBody>
          <a:bodyPr wrap="square" rtlCol="0">
            <a:noAutofit/>
          </a:bodyPr>
          <a:p>
            <a:r>
              <a:rPr lang="zh-CN" altLang="en-US" sz="2800" b="1">
                <a:solidFill>
                  <a:srgbClr val="0070C0"/>
                </a:solidFill>
                <a:sym typeface="+mn-ea"/>
              </a:rPr>
              <a:t>（三）字母及字母组合发音</a:t>
            </a:r>
            <a:endParaRPr lang="zh-CN" altLang="en-US" sz="2800" b="1">
              <a:solidFill>
                <a:srgbClr val="0070C0"/>
              </a:solidFill>
              <a:sym typeface="+mn-ea"/>
            </a:endParaRPr>
          </a:p>
        </p:txBody>
      </p:sp>
      <p:sp>
        <p:nvSpPr>
          <p:cNvPr id="2" name="文本框 1"/>
          <p:cNvSpPr txBox="1"/>
          <p:nvPr>
            <p:custDataLst>
              <p:tags r:id="rId2"/>
            </p:custDataLst>
          </p:nvPr>
        </p:nvSpPr>
        <p:spPr>
          <a:xfrm>
            <a:off x="557530" y="963295"/>
            <a:ext cx="11221085" cy="460375"/>
          </a:xfrm>
          <a:prstGeom prst="rect">
            <a:avLst/>
          </a:prstGeom>
          <a:noFill/>
        </p:spPr>
        <p:txBody>
          <a:bodyPr wrap="square" rtlCol="0">
            <a:spAutoFit/>
          </a:bodyPr>
          <a:p>
            <a:r>
              <a:rPr sz="2400" b="1">
                <a:solidFill>
                  <a:srgbClr val="00B0F0"/>
                </a:solidFill>
                <a:ea typeface="宋体" panose="02010600030101010101" pitchFamily="2" charset="-122"/>
              </a:rPr>
              <a:t>1. 元音字母发音表</a:t>
            </a:r>
            <a:endParaRPr sz="2400" b="1">
              <a:solidFill>
                <a:srgbClr val="00B0F0"/>
              </a:solidFill>
              <a:ea typeface="宋体" panose="02010600030101010101" pitchFamily="2" charset="-122"/>
            </a:endParaRPr>
          </a:p>
        </p:txBody>
      </p:sp>
      <p:graphicFrame>
        <p:nvGraphicFramePr>
          <p:cNvPr id="6" name="表格 5"/>
          <p:cNvGraphicFramePr/>
          <p:nvPr>
            <p:custDataLst>
              <p:tags r:id="rId3"/>
            </p:custDataLst>
          </p:nvPr>
        </p:nvGraphicFramePr>
        <p:xfrm>
          <a:off x="660400" y="1655445"/>
          <a:ext cx="11303000" cy="4572000"/>
        </p:xfrm>
        <a:graphic>
          <a:graphicData uri="http://schemas.openxmlformats.org/drawingml/2006/table">
            <a:tbl>
              <a:tblPr firstRow="1" bandRow="1">
                <a:tableStyleId>{5940675A-B579-460E-94D1-54222C63F5DA}</a:tableStyleId>
              </a:tblPr>
              <a:tblGrid>
                <a:gridCol w="1403350"/>
                <a:gridCol w="1860550"/>
                <a:gridCol w="1498600"/>
                <a:gridCol w="3422650"/>
                <a:gridCol w="3117850"/>
              </a:tblGrid>
              <a:tr h="457200">
                <a:tc>
                  <a:txBody>
                    <a:bodyPr/>
                    <a:p>
                      <a:pPr algn="ctr">
                        <a:buNone/>
                      </a:pPr>
                      <a:r>
                        <a:rPr lang="zh-CN" altLang="en-US" sz="2400" b="1">
                          <a:solidFill>
                            <a:schemeClr val="bg1"/>
                          </a:solidFill>
                          <a:latin typeface="Times New Roman" panose="02020603050405020304" pitchFamily="18" charset="0"/>
                        </a:rPr>
                        <a:t>元音字母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音节类型</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发音</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特殊单词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365760">
                <a:tc rowSpan="5">
                  <a:txBody>
                    <a:bodyPr/>
                    <a:p>
                      <a:pPr>
                        <a:buNone/>
                      </a:pPr>
                      <a:r>
                        <a:rPr lang="zh-CN" altLang="en-US" sz="2400">
                          <a:latin typeface="Times New Roman" panose="02020603050405020304" pitchFamily="18" charset="0"/>
                          <a:cs typeface="Times New Roman" panose="02020603050405020304" pitchFamily="18" charset="0"/>
                        </a:rPr>
                        <a:t>a</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重读开音节</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cake, date, face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have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0861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r>
                        <a:rPr lang="zh-CN" altLang="en-US" sz="2400">
                          <a:latin typeface="Times New Roman" panose="02020603050405020304" pitchFamily="18" charset="0"/>
                        </a:rPr>
                        <a:t>重读闭音节</a:t>
                      </a:r>
                      <a:endParaRPr lang="zh-CN" altLang="en-US" sz="2400">
                        <a:latin typeface="Times New Roman" panose="02020603050405020304" pitchFamily="18" charset="0"/>
                      </a:endParaRPr>
                    </a:p>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/æ/</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bad, cat, hat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want, watch, what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57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/ɑː/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ask, basket, dance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1148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r>
                        <a:rPr lang="zh-CN" altLang="en-US" sz="2400">
                          <a:latin typeface="Times New Roman" panose="02020603050405020304" pitchFamily="18" charset="0"/>
                          <a:sym typeface="+mn-ea"/>
                        </a:rPr>
                        <a:t>非重读音节</a:t>
                      </a:r>
                      <a:endParaRPr lang="zh-CN" altLang="en-US" sz="2400">
                        <a:latin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orange, message, village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57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about, balloon, China</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5760">
                <a:tc rowSpan="4">
                  <a:txBody>
                    <a:bodyPr/>
                    <a:p>
                      <a:pPr>
                        <a:buNone/>
                      </a:pPr>
                      <a:r>
                        <a:rPr lang="zh-CN" altLang="en-US" sz="2400">
                          <a:latin typeface="Times New Roman" panose="02020603050405020304" pitchFamily="18" charset="0"/>
                          <a:cs typeface="Times New Roman" panose="02020603050405020304" pitchFamily="18" charset="0"/>
                        </a:rPr>
                        <a:t>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重读开音节</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/iː/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he, she, we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重读闭音节</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bed, help, let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57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r>
                        <a:rPr lang="zh-CN" altLang="en-US" sz="2400">
                          <a:latin typeface="Times New Roman" panose="02020603050405020304" pitchFamily="18" charset="0"/>
                          <a:cs typeface="Times New Roman" panose="02020603050405020304" pitchFamily="18" charset="0"/>
                        </a:rPr>
                        <a:t>非重读音节</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behind, belong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57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open, student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319405" y="487045"/>
            <a:ext cx="11221085" cy="460375"/>
          </a:xfrm>
          <a:prstGeom prst="rect">
            <a:avLst/>
          </a:prstGeom>
          <a:noFill/>
        </p:spPr>
        <p:txBody>
          <a:bodyPr wrap="square" rtlCol="0">
            <a:spAutoFit/>
          </a:bodyPr>
          <a:p>
            <a:r>
              <a:rPr sz="2400" b="1">
                <a:solidFill>
                  <a:srgbClr val="00B0F0"/>
                </a:solidFill>
                <a:ea typeface="宋体" panose="02010600030101010101" pitchFamily="2" charset="-122"/>
              </a:rPr>
              <a:t>1. 元音字母发音表</a:t>
            </a:r>
            <a:endParaRPr sz="2400" b="1">
              <a:solidFill>
                <a:srgbClr val="00B0F0"/>
              </a:solidFill>
              <a:ea typeface="宋体" panose="02010600030101010101" pitchFamily="2" charset="-122"/>
            </a:endParaRPr>
          </a:p>
        </p:txBody>
      </p:sp>
      <p:graphicFrame>
        <p:nvGraphicFramePr>
          <p:cNvPr id="6" name="表格 5"/>
          <p:cNvGraphicFramePr/>
          <p:nvPr>
            <p:custDataLst>
              <p:tags r:id="rId2"/>
            </p:custDataLst>
          </p:nvPr>
        </p:nvGraphicFramePr>
        <p:xfrm>
          <a:off x="603250" y="1112520"/>
          <a:ext cx="11303000" cy="5120640"/>
        </p:xfrm>
        <a:graphic>
          <a:graphicData uri="http://schemas.openxmlformats.org/drawingml/2006/table">
            <a:tbl>
              <a:tblPr firstRow="1" bandRow="1">
                <a:tableStyleId>{5940675A-B579-460E-94D1-54222C63F5DA}</a:tableStyleId>
              </a:tblPr>
              <a:tblGrid>
                <a:gridCol w="1403350"/>
                <a:gridCol w="1860550"/>
                <a:gridCol w="1184275"/>
                <a:gridCol w="2574925"/>
                <a:gridCol w="4279900"/>
              </a:tblGrid>
              <a:tr h="457200">
                <a:tc>
                  <a:txBody>
                    <a:bodyPr/>
                    <a:p>
                      <a:pPr algn="ctr">
                        <a:buNone/>
                      </a:pPr>
                      <a:r>
                        <a:rPr lang="zh-CN" altLang="en-US" sz="2400" b="1">
                          <a:solidFill>
                            <a:schemeClr val="bg1"/>
                          </a:solidFill>
                          <a:latin typeface="Times New Roman" panose="02020603050405020304" pitchFamily="18" charset="0"/>
                        </a:rPr>
                        <a:t>元音字母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音节类型</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发音</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特殊单词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365760">
                <a:tc rowSpan="3">
                  <a:txBody>
                    <a:bodyPr/>
                    <a:p>
                      <a:pPr>
                        <a:buNone/>
                      </a:pPr>
                      <a:r>
                        <a:rPr lang="zh-CN" altLang="en-US" sz="2400">
                          <a:latin typeface="Times New Roman" panose="02020603050405020304" pitchFamily="18" charset="0"/>
                          <a:cs typeface="Times New Roman" panose="02020603050405020304" pitchFamily="18" charset="0"/>
                        </a:rPr>
                        <a:t>i (y)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重读开音节</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bicycle, like, my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give, live, police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重读闭音节</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big, it, gym</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behind, child, find, kind, mind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514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sym typeface="+mn-ea"/>
                        </a:rPr>
                        <a:t>非重读音节</a:t>
                      </a:r>
                      <a:endParaRPr lang="zh-CN" altLang="en-US" sz="2400">
                        <a:latin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hospital, many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5760">
                <a:tc rowSpan="4">
                  <a:txBody>
                    <a:bodyPr/>
                    <a:p>
                      <a:pPr>
                        <a:buNone/>
                      </a:pPr>
                      <a:r>
                        <a:rPr lang="zh-CN" altLang="en-US" sz="2400">
                          <a:latin typeface="Times New Roman" panose="02020603050405020304" pitchFamily="18" charset="0"/>
                          <a:cs typeface="Times New Roman" panose="02020603050405020304" pitchFamily="18" charset="0"/>
                        </a:rPr>
                        <a:t>o</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重读开音节</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/əʊ/</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go, no, note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come, do, done, gone, love, move, none, one, shoe, some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重读闭音节</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/ɒ/</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box, dog, hot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both, cold, hold, Monday, money, monkey, month, most, sold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r>
                        <a:rPr lang="zh-CN" altLang="en-US" sz="2400">
                          <a:latin typeface="Times New Roman" panose="02020603050405020304" pitchFamily="18" charset="0"/>
                          <a:cs typeface="Times New Roman" panose="02020603050405020304" pitchFamily="18" charset="0"/>
                        </a:rPr>
                        <a:t>非重读音节</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second, tonight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57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/əʊ/</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also, radio</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95580" y="420370"/>
            <a:ext cx="11221085" cy="460375"/>
          </a:xfrm>
          <a:prstGeom prst="rect">
            <a:avLst/>
          </a:prstGeom>
          <a:noFill/>
        </p:spPr>
        <p:txBody>
          <a:bodyPr wrap="square" rtlCol="0">
            <a:spAutoFit/>
          </a:bodyPr>
          <a:p>
            <a:r>
              <a:rPr sz="2400" b="1">
                <a:solidFill>
                  <a:srgbClr val="00B0F0"/>
                </a:solidFill>
                <a:ea typeface="宋体" panose="02010600030101010101" pitchFamily="2" charset="-122"/>
              </a:rPr>
              <a:t>1. 元音字母发音表</a:t>
            </a:r>
            <a:endParaRPr sz="2400" b="1">
              <a:solidFill>
                <a:srgbClr val="00B0F0"/>
              </a:solidFill>
              <a:ea typeface="宋体" panose="02010600030101010101" pitchFamily="2" charset="-122"/>
            </a:endParaRPr>
          </a:p>
        </p:txBody>
      </p:sp>
      <p:graphicFrame>
        <p:nvGraphicFramePr>
          <p:cNvPr id="6" name="表格 5"/>
          <p:cNvGraphicFramePr/>
          <p:nvPr>
            <p:custDataLst>
              <p:tags r:id="rId2"/>
            </p:custDataLst>
          </p:nvPr>
        </p:nvGraphicFramePr>
        <p:xfrm>
          <a:off x="603250" y="1112520"/>
          <a:ext cx="11303000" cy="3251835"/>
        </p:xfrm>
        <a:graphic>
          <a:graphicData uri="http://schemas.openxmlformats.org/drawingml/2006/table">
            <a:tbl>
              <a:tblPr firstRow="1" bandRow="1">
                <a:tableStyleId>{5940675A-B579-460E-94D1-54222C63F5DA}</a:tableStyleId>
              </a:tblPr>
              <a:tblGrid>
                <a:gridCol w="1403350"/>
                <a:gridCol w="1860550"/>
                <a:gridCol w="1184275"/>
                <a:gridCol w="2574925"/>
                <a:gridCol w="4279900"/>
              </a:tblGrid>
              <a:tr h="457200">
                <a:tc>
                  <a:txBody>
                    <a:bodyPr/>
                    <a:p>
                      <a:pPr algn="ctr">
                        <a:buNone/>
                      </a:pPr>
                      <a:r>
                        <a:rPr lang="zh-CN" altLang="en-US" sz="2400" b="1">
                          <a:solidFill>
                            <a:schemeClr val="bg1"/>
                          </a:solidFill>
                          <a:latin typeface="Times New Roman" panose="02020603050405020304" pitchFamily="18" charset="0"/>
                        </a:rPr>
                        <a:t>元音字母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音节类型</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发音</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特殊单词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365760">
                <a:tc rowSpan="6">
                  <a:txBody>
                    <a:bodyPr/>
                    <a:p>
                      <a:pPr>
                        <a:buNone/>
                      </a:pPr>
                      <a:r>
                        <a:rPr lang="zh-CN" altLang="en-US" sz="2400">
                          <a:latin typeface="Times New Roman" panose="02020603050405020304" pitchFamily="18" charset="0"/>
                          <a:cs typeface="Times New Roman" panose="02020603050405020304" pitchFamily="18" charset="0"/>
                        </a:rPr>
                        <a:t>u</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r>
                        <a:rPr lang="zh-CN" altLang="en-US" sz="2400">
                          <a:latin typeface="Times New Roman" panose="02020603050405020304" pitchFamily="18" charset="0"/>
                        </a:rPr>
                        <a:t>重读开音节</a:t>
                      </a:r>
                      <a:endParaRPr lang="zh-CN" altLang="en-US" sz="2400">
                        <a:latin typeface="Times New Roman" panose="02020603050405020304" pitchFamily="18" charset="0"/>
                      </a:endParaRPr>
                    </a:p>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/juː/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use, tube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0863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/uː/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rule, true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514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r>
                        <a:rPr lang="zh-CN" altLang="en-US" sz="2400">
                          <a:latin typeface="Times New Roman" panose="02020603050405020304" pitchFamily="18" charset="0"/>
                          <a:sym typeface="+mn-ea"/>
                        </a:rPr>
                        <a:t>重读闭音节</a:t>
                      </a:r>
                      <a:endParaRPr lang="zh-CN" altLang="en-US" sz="2400">
                        <a:latin typeface="Times New Roman" panose="02020603050405020304" pitchFamily="18" charset="0"/>
                      </a:endParaRPr>
                    </a:p>
                    <a:p>
                      <a:pPr>
                        <a:buNone/>
                      </a:pPr>
                      <a:endParaRPr lang="zh-CN" altLang="en-US" sz="2400">
                        <a:latin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/ʌ/</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cup, such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514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/ʊ/</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push, put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r>
                        <a:rPr lang="zh-CN" altLang="en-US" sz="2400">
                          <a:latin typeface="Times New Roman" panose="02020603050405020304" pitchFamily="18" charset="0"/>
                          <a:sym typeface="+mn-ea"/>
                        </a:rPr>
                        <a:t>非重读音节</a:t>
                      </a:r>
                      <a:endParaRPr lang="zh-CN" altLang="en-US" sz="2400">
                        <a:latin typeface="Times New Roman" panose="02020603050405020304" pitchFamily="18" charset="0"/>
                        <a:sym typeface="+mn-ea"/>
                      </a:endParaRPr>
                    </a:p>
                    <a:p>
                      <a:pPr>
                        <a:buNone/>
                      </a:pPr>
                      <a:endParaRPr lang="zh-CN" altLang="en-US" sz="2400">
                        <a:latin typeface="Times New Roman" panose="02020603050405020304" pitchFamily="18" charset="0"/>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difficult, support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514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minute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95580" y="420370"/>
            <a:ext cx="11221085" cy="460375"/>
          </a:xfrm>
          <a:prstGeom prst="rect">
            <a:avLst/>
          </a:prstGeom>
          <a:noFill/>
        </p:spPr>
        <p:txBody>
          <a:bodyPr wrap="square" rtlCol="0">
            <a:spAutoFit/>
          </a:bodyPr>
          <a:p>
            <a:r>
              <a:rPr sz="2400" b="1">
                <a:solidFill>
                  <a:srgbClr val="00B0F0"/>
                </a:solidFill>
                <a:ea typeface="宋体" panose="02010600030101010101" pitchFamily="2" charset="-122"/>
              </a:rPr>
              <a:t>2. 元音字母组合（不含 r 音节）发音表</a:t>
            </a:r>
            <a:endParaRPr sz="2400" b="1">
              <a:solidFill>
                <a:srgbClr val="00B0F0"/>
              </a:solidFill>
              <a:ea typeface="宋体" panose="02010600030101010101" pitchFamily="2" charset="-122"/>
            </a:endParaRPr>
          </a:p>
        </p:txBody>
      </p:sp>
      <p:graphicFrame>
        <p:nvGraphicFramePr>
          <p:cNvPr id="6" name="表格 5"/>
          <p:cNvGraphicFramePr/>
          <p:nvPr>
            <p:custDataLst>
              <p:tags r:id="rId2"/>
            </p:custDataLst>
          </p:nvPr>
        </p:nvGraphicFramePr>
        <p:xfrm>
          <a:off x="526415" y="1157605"/>
          <a:ext cx="10890250" cy="4846320"/>
        </p:xfrm>
        <a:graphic>
          <a:graphicData uri="http://schemas.openxmlformats.org/drawingml/2006/table">
            <a:tbl>
              <a:tblPr firstRow="1" bandRow="1">
                <a:tableStyleId>{5940675A-B579-460E-94D1-54222C63F5DA}</a:tableStyleId>
              </a:tblPr>
              <a:tblGrid>
                <a:gridCol w="2013585"/>
                <a:gridCol w="904240"/>
                <a:gridCol w="3703320"/>
                <a:gridCol w="4269105"/>
              </a:tblGrid>
              <a:tr h="457200">
                <a:tc>
                  <a:txBody>
                    <a:bodyPr/>
                    <a:p>
                      <a:pPr algn="ctr">
                        <a:buNone/>
                      </a:pPr>
                      <a:r>
                        <a:rPr lang="zh-CN" altLang="en-US" sz="2400" b="1">
                          <a:solidFill>
                            <a:schemeClr val="bg1"/>
                          </a:solidFill>
                          <a:latin typeface="Times New Roman" panose="02020603050405020304" pitchFamily="18" charset="0"/>
                        </a:rPr>
                        <a:t>元音字母组合</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发音</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特殊单词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822960">
                <a:tc>
                  <a:txBody>
                    <a:bodyPr/>
                    <a:p>
                      <a:pPr>
                        <a:buNone/>
                      </a:pPr>
                      <a:r>
                        <a:rPr lang="zh-CN" altLang="en-US" sz="2400">
                          <a:latin typeface="Times New Roman" panose="02020603050405020304" pitchFamily="18" charset="0"/>
                          <a:cs typeface="Times New Roman" panose="02020603050405020304" pitchFamily="18" charset="0"/>
                        </a:rPr>
                        <a:t>ai</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aid, brain, daily, pain, rail, train, wait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said, captain, certainly, mountain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ay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day, may, pay, play, say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says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22960">
                <a:tc>
                  <a:txBody>
                    <a:bodyPr/>
                    <a:p>
                      <a:pPr>
                        <a:buNone/>
                      </a:pPr>
                      <a:r>
                        <a:rPr lang="zh-CN" altLang="en-US" sz="2400">
                          <a:latin typeface="Times New Roman" panose="02020603050405020304" pitchFamily="18" charset="0"/>
                          <a:cs typeface="Times New Roman" panose="02020603050405020304" pitchFamily="18" charset="0"/>
                        </a:rPr>
                        <a:t>au</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/ɔː/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August, autumn, cause, daughter, taught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aunt, laugh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al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/ɔːl/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always, salt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half</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aw</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/ɔː/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draw, law, lawn, saw, straw</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17195">
                <a:tc>
                  <a:txBody>
                    <a:bodyPr/>
                    <a:p>
                      <a:pPr>
                        <a:buNone/>
                      </a:pPr>
                      <a:r>
                        <a:rPr lang="zh-CN" altLang="en-US" sz="2400">
                          <a:latin typeface="Times New Roman" panose="02020603050405020304" pitchFamily="18" charset="0"/>
                          <a:cs typeface="Times New Roman" panose="02020603050405020304" pitchFamily="18" charset="0"/>
                        </a:rPr>
                        <a:t>air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chair, pair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17195">
                <a:tc>
                  <a:txBody>
                    <a:bodyPr/>
                    <a:p>
                      <a:pPr>
                        <a:buNone/>
                      </a:pPr>
                      <a:r>
                        <a:rPr lang="zh-CN" altLang="en-US" sz="2400">
                          <a:latin typeface="Times New Roman" panose="02020603050405020304" pitchFamily="18" charset="0"/>
                          <a:cs typeface="Times New Roman" panose="02020603050405020304" pitchFamily="18" charset="0"/>
                        </a:rPr>
                        <a:t>all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/ɔːl/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all, ball, call, fall, tall, small, wall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shall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17195">
                <a:tc>
                  <a:txBody>
                    <a:bodyPr/>
                    <a:p>
                      <a:pPr>
                        <a:buNone/>
                      </a:pPr>
                      <a:r>
                        <a:rPr lang="zh-CN" altLang="en-US" sz="2400">
                          <a:latin typeface="Times New Roman" panose="02020603050405020304" pitchFamily="18" charset="0"/>
                          <a:cs typeface="Times New Roman" panose="02020603050405020304" pitchFamily="18" charset="0"/>
                        </a:rPr>
                        <a:t>are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care, dare, share, scare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are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95580" y="420370"/>
            <a:ext cx="11221085" cy="460375"/>
          </a:xfrm>
          <a:prstGeom prst="rect">
            <a:avLst/>
          </a:prstGeom>
          <a:noFill/>
        </p:spPr>
        <p:txBody>
          <a:bodyPr wrap="square" rtlCol="0">
            <a:spAutoFit/>
          </a:bodyPr>
          <a:p>
            <a:r>
              <a:rPr sz="2400" b="1">
                <a:solidFill>
                  <a:srgbClr val="00B0F0"/>
                </a:solidFill>
                <a:ea typeface="宋体" panose="02010600030101010101" pitchFamily="2" charset="-122"/>
              </a:rPr>
              <a:t>2. 元音字母组合（不含 r 音节）发音表</a:t>
            </a:r>
            <a:endParaRPr sz="2400" b="1">
              <a:solidFill>
                <a:srgbClr val="00B0F0"/>
              </a:solidFill>
              <a:ea typeface="宋体" panose="02010600030101010101" pitchFamily="2" charset="-122"/>
            </a:endParaRPr>
          </a:p>
        </p:txBody>
      </p:sp>
      <p:graphicFrame>
        <p:nvGraphicFramePr>
          <p:cNvPr id="6" name="表格 5"/>
          <p:cNvGraphicFramePr/>
          <p:nvPr>
            <p:custDataLst>
              <p:tags r:id="rId2"/>
            </p:custDataLst>
          </p:nvPr>
        </p:nvGraphicFramePr>
        <p:xfrm>
          <a:off x="526415" y="1157605"/>
          <a:ext cx="10890250" cy="4206240"/>
        </p:xfrm>
        <a:graphic>
          <a:graphicData uri="http://schemas.openxmlformats.org/drawingml/2006/table">
            <a:tbl>
              <a:tblPr firstRow="1" bandRow="1">
                <a:tableStyleId>{5940675A-B579-460E-94D1-54222C63F5DA}</a:tableStyleId>
              </a:tblPr>
              <a:tblGrid>
                <a:gridCol w="2013585"/>
                <a:gridCol w="904240"/>
                <a:gridCol w="5455920"/>
                <a:gridCol w="2516505"/>
              </a:tblGrid>
              <a:tr h="457200">
                <a:tc>
                  <a:txBody>
                    <a:bodyPr/>
                    <a:p>
                      <a:pPr algn="ctr">
                        <a:buNone/>
                      </a:pPr>
                      <a:r>
                        <a:rPr lang="zh-CN" altLang="en-US" sz="2400" b="1">
                          <a:solidFill>
                            <a:schemeClr val="bg1"/>
                          </a:solidFill>
                          <a:latin typeface="Times New Roman" panose="02020603050405020304" pitchFamily="18" charset="0"/>
                        </a:rPr>
                        <a:t>元音字母组合</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发音</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特殊单词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518160">
                <a:tc rowSpan="4">
                  <a:txBody>
                    <a:bodyPr/>
                    <a:p>
                      <a:pPr>
                        <a:buNone/>
                      </a:pPr>
                      <a:r>
                        <a:rPr lang="zh-CN" altLang="en-US" sz="2400">
                          <a:latin typeface="Times New Roman" panose="02020603050405020304" pitchFamily="18" charset="0"/>
                          <a:cs typeface="Times New Roman" panose="02020603050405020304" pitchFamily="18" charset="0"/>
                        </a:rPr>
                        <a:t>ea</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/iː/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each, meat, pea, sea, tea, speak</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4">
                  <a:txBody>
                    <a:bodyPr/>
                    <a:p>
                      <a:pPr>
                        <a:buNone/>
                      </a:pPr>
                      <a:endParaRPr lang="zh-CN" altLang="en-US" sz="2400">
                        <a:latin typeface="Times New Roman" panose="02020603050405020304" pitchFamily="18" charset="0"/>
                        <a:cs typeface="Times New Roman" panose="02020603050405020304" pitchFamily="18" charset="0"/>
                      </a:endParaRPr>
                    </a:p>
                    <a:p>
                      <a:pPr>
                        <a:buNone/>
                      </a:pP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beautiful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bread, dead, head, ready, weather, sweater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7053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break, great, steak</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/ɪə/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idea, real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ee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/iː/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bee, feet, jeep, meet, see, sweet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coffee, committee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17195">
                <a:tc rowSpan="3">
                  <a:txBody>
                    <a:bodyPr/>
                    <a:p>
                      <a:pPr>
                        <a:buNone/>
                      </a:pPr>
                      <a:r>
                        <a:rPr lang="zh-CN" altLang="en-US" sz="2400">
                          <a:latin typeface="Times New Roman" panose="02020603050405020304" pitchFamily="18" charset="0"/>
                          <a:cs typeface="Times New Roman" panose="02020603050405020304" pitchFamily="18" charset="0"/>
                        </a:rPr>
                        <a:t>ei</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/iː/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ceiling, receipt, receive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3">
                  <a:txBody>
                    <a:bodyPr/>
                    <a:p>
                      <a:pPr>
                        <a:buNone/>
                      </a:pPr>
                      <a:endParaRPr lang="zh-CN" altLang="en-US" sz="2400">
                        <a:latin typeface="Times New Roman" panose="02020603050405020304" pitchFamily="18" charset="0"/>
                      </a:endParaRPr>
                    </a:p>
                    <a:p>
                      <a:pPr>
                        <a:buNone/>
                      </a:pPr>
                      <a:r>
                        <a:rPr lang="zh-CN" altLang="en-US" sz="2400">
                          <a:latin typeface="Times New Roman" panose="02020603050405020304" pitchFamily="18" charset="0"/>
                        </a:rPr>
                        <a:t>foreign</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1719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either, neither, height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1719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eight, freight, neighbor, weight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95580" y="420370"/>
            <a:ext cx="11221085" cy="460375"/>
          </a:xfrm>
          <a:prstGeom prst="rect">
            <a:avLst/>
          </a:prstGeom>
          <a:noFill/>
        </p:spPr>
        <p:txBody>
          <a:bodyPr wrap="square" rtlCol="0">
            <a:spAutoFit/>
          </a:bodyPr>
          <a:p>
            <a:r>
              <a:rPr sz="2400" b="1">
                <a:solidFill>
                  <a:srgbClr val="00B0F0"/>
                </a:solidFill>
                <a:ea typeface="宋体" panose="02010600030101010101" pitchFamily="2" charset="-122"/>
              </a:rPr>
              <a:t>2. 元音字母组合（不含 r 音节）发音表</a:t>
            </a:r>
            <a:endParaRPr sz="2400" b="1">
              <a:solidFill>
                <a:srgbClr val="00B0F0"/>
              </a:solidFill>
              <a:ea typeface="宋体" panose="02010600030101010101" pitchFamily="2" charset="-122"/>
            </a:endParaRPr>
          </a:p>
        </p:txBody>
      </p:sp>
      <p:graphicFrame>
        <p:nvGraphicFramePr>
          <p:cNvPr id="6" name="表格 5"/>
          <p:cNvGraphicFramePr/>
          <p:nvPr>
            <p:custDataLst>
              <p:tags r:id="rId2"/>
            </p:custDataLst>
          </p:nvPr>
        </p:nvGraphicFramePr>
        <p:xfrm>
          <a:off x="526415" y="1157605"/>
          <a:ext cx="10890250" cy="5029200"/>
        </p:xfrm>
        <a:graphic>
          <a:graphicData uri="http://schemas.openxmlformats.org/drawingml/2006/table">
            <a:tbl>
              <a:tblPr firstRow="1" bandRow="1">
                <a:tableStyleId>{5940675A-B579-460E-94D1-54222C63F5DA}</a:tableStyleId>
              </a:tblPr>
              <a:tblGrid>
                <a:gridCol w="2013585"/>
                <a:gridCol w="904240"/>
                <a:gridCol w="5455920"/>
                <a:gridCol w="2516505"/>
              </a:tblGrid>
              <a:tr h="457200">
                <a:tc>
                  <a:txBody>
                    <a:bodyPr/>
                    <a:p>
                      <a:pPr algn="ctr">
                        <a:buNone/>
                      </a:pPr>
                      <a:r>
                        <a:rPr lang="zh-CN" altLang="en-US" sz="2400" b="1">
                          <a:solidFill>
                            <a:schemeClr val="bg1"/>
                          </a:solidFill>
                          <a:latin typeface="Times New Roman" panose="02020603050405020304" pitchFamily="18" charset="0"/>
                        </a:rPr>
                        <a:t>元音字母组合</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发音</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特殊单词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457200">
                <a:tc>
                  <a:txBody>
                    <a:bodyPr/>
                    <a:p>
                      <a:pPr>
                        <a:buNone/>
                      </a:pPr>
                      <a:r>
                        <a:rPr lang="zh-CN" altLang="en-US" sz="2400">
                          <a:latin typeface="Times New Roman" panose="02020603050405020304" pitchFamily="18" charset="0"/>
                          <a:cs typeface="Times New Roman" panose="02020603050405020304" pitchFamily="18" charset="0"/>
                        </a:rPr>
                        <a:t>ew</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/juː/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few, nephew, new, newspaper, view</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rowSpan="3">
                  <a:txBody>
                    <a:bodyPr/>
                    <a:p>
                      <a:pPr>
                        <a:buNone/>
                      </a:pPr>
                      <a:r>
                        <a:rPr lang="zh-CN" altLang="en-US" sz="2400">
                          <a:latin typeface="Times New Roman" panose="02020603050405020304" pitchFamily="18" charset="0"/>
                          <a:cs typeface="Times New Roman" panose="02020603050405020304" pitchFamily="18" charset="0"/>
                        </a:rPr>
                        <a:t>ex</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/ɪks/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excuse, explain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3">
                  <a:txBody>
                    <a:bodyPr/>
                    <a:p>
                      <a:pPr>
                        <a:buNone/>
                      </a:pPr>
                      <a:endParaRPr lang="zh-CN" altLang="en-US" sz="2400">
                        <a:latin typeface="Times New Roman" panose="02020603050405020304" pitchFamily="18" charset="0"/>
                      </a:endParaRPr>
                    </a:p>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1719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/ɪgz/</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exact, exam, example, exist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1719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/eks/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exercise, expert, extra</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17195">
                <a:tc rowSpan="3">
                  <a:txBody>
                    <a:bodyPr/>
                    <a:p>
                      <a:pPr>
                        <a:buNone/>
                      </a:pPr>
                      <a:r>
                        <a:rPr lang="zh-CN" altLang="en-US" sz="2400">
                          <a:latin typeface="Times New Roman" panose="02020603050405020304" pitchFamily="18" charset="0"/>
                          <a:cs typeface="Times New Roman" panose="02020603050405020304" pitchFamily="18" charset="0"/>
                        </a:rPr>
                        <a:t>ey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/iː/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key, keyboard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3">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1719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hey, survey, they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1719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honey, money, monkey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17195">
                <a:tc rowSpan="3">
                  <a:txBody>
                    <a:bodyPr/>
                    <a:p>
                      <a:pPr>
                        <a:buNone/>
                      </a:pPr>
                      <a:r>
                        <a:rPr lang="zh-CN" altLang="en-US" sz="2400">
                          <a:latin typeface="Times New Roman" panose="02020603050405020304" pitchFamily="18" charset="0"/>
                          <a:cs typeface="Times New Roman" panose="02020603050405020304" pitchFamily="18" charset="0"/>
                        </a:rPr>
                        <a:t>ear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/ɪə/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dear, near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3">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1719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/ɜː/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early, learn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1719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bear, wear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95580" y="420370"/>
            <a:ext cx="11221085" cy="460375"/>
          </a:xfrm>
          <a:prstGeom prst="rect">
            <a:avLst/>
          </a:prstGeom>
          <a:noFill/>
        </p:spPr>
        <p:txBody>
          <a:bodyPr wrap="square" rtlCol="0">
            <a:spAutoFit/>
          </a:bodyPr>
          <a:p>
            <a:r>
              <a:rPr sz="2400" b="1">
                <a:solidFill>
                  <a:srgbClr val="00B0F0"/>
                </a:solidFill>
                <a:ea typeface="宋体" panose="02010600030101010101" pitchFamily="2" charset="-122"/>
              </a:rPr>
              <a:t>2. 元音字母组合（不含 r 音节）发音表</a:t>
            </a:r>
            <a:endParaRPr sz="2400" b="1">
              <a:solidFill>
                <a:srgbClr val="00B0F0"/>
              </a:solidFill>
              <a:ea typeface="宋体" panose="02010600030101010101" pitchFamily="2" charset="-122"/>
            </a:endParaRPr>
          </a:p>
        </p:txBody>
      </p:sp>
      <p:graphicFrame>
        <p:nvGraphicFramePr>
          <p:cNvPr id="6" name="表格 5"/>
          <p:cNvGraphicFramePr/>
          <p:nvPr>
            <p:custDataLst>
              <p:tags r:id="rId2"/>
            </p:custDataLst>
          </p:nvPr>
        </p:nvGraphicFramePr>
        <p:xfrm>
          <a:off x="784225" y="1052830"/>
          <a:ext cx="10890250" cy="5177790"/>
        </p:xfrm>
        <a:graphic>
          <a:graphicData uri="http://schemas.openxmlformats.org/drawingml/2006/table">
            <a:tbl>
              <a:tblPr firstRow="1" bandRow="1">
                <a:tableStyleId>{5940675A-B579-460E-94D1-54222C63F5DA}</a:tableStyleId>
              </a:tblPr>
              <a:tblGrid>
                <a:gridCol w="2013585"/>
                <a:gridCol w="1104265"/>
                <a:gridCol w="5255895"/>
                <a:gridCol w="2516505"/>
              </a:tblGrid>
              <a:tr h="457200">
                <a:tc>
                  <a:txBody>
                    <a:bodyPr/>
                    <a:p>
                      <a:pPr algn="ctr">
                        <a:buNone/>
                      </a:pPr>
                      <a:r>
                        <a:rPr lang="zh-CN" altLang="en-US" sz="2400" b="1">
                          <a:solidFill>
                            <a:schemeClr val="bg1"/>
                          </a:solidFill>
                          <a:latin typeface="Times New Roman" panose="02020603050405020304" pitchFamily="18" charset="0"/>
                        </a:rPr>
                        <a:t>元音字母组合</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发音</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特殊单词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457200">
                <a:tc>
                  <a:txBody>
                    <a:bodyPr/>
                    <a:p>
                      <a:pPr>
                        <a:buNone/>
                      </a:pPr>
                      <a:r>
                        <a:rPr lang="zh-CN" altLang="en-US" sz="2400">
                          <a:latin typeface="Times New Roman" panose="02020603050405020304" pitchFamily="18" charset="0"/>
                          <a:cs typeface="Times New Roman" panose="02020603050405020304" pitchFamily="18" charset="0"/>
                        </a:rPr>
                        <a:t>eer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/ɪə/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beer, deer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rowSpan="2">
                  <a:txBody>
                    <a:bodyPr/>
                    <a:p>
                      <a:pPr>
                        <a:buNone/>
                      </a:pPr>
                      <a:r>
                        <a:rPr lang="zh-CN" altLang="en-US" sz="2400">
                          <a:latin typeface="Times New Roman" panose="02020603050405020304" pitchFamily="18" charset="0"/>
                          <a:cs typeface="Times New Roman" panose="02020603050405020304" pitchFamily="18" charset="0"/>
                        </a:rPr>
                        <a:t>eir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their, heir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endParaRPr lang="zh-CN" altLang="en-US" sz="2400">
                        <a:latin typeface="Times New Roman" panose="02020603050405020304" pitchFamily="18" charset="0"/>
                      </a:endParaRPr>
                    </a:p>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921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/ɪə/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weird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rowSpan="2">
                  <a:txBody>
                    <a:bodyPr/>
                    <a:p>
                      <a:pPr>
                        <a:buNone/>
                      </a:pPr>
                      <a:r>
                        <a:rPr lang="zh-CN" altLang="en-US" sz="2400">
                          <a:latin typeface="Times New Roman" panose="02020603050405020304" pitchFamily="18" charset="0"/>
                          <a:cs typeface="Times New Roman" panose="02020603050405020304" pitchFamily="18" charset="0"/>
                        </a:rPr>
                        <a:t>ere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/ɪə/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here, mere, sincere, severe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r>
                        <a:rPr lang="zh-CN" altLang="en-US" sz="2400">
                          <a:latin typeface="Times New Roman" panose="02020603050405020304" pitchFamily="18" charset="0"/>
                        </a:rPr>
                        <a:t>were</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8196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there, where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81965">
                <a:tc rowSpan="3">
                  <a:txBody>
                    <a:bodyPr/>
                    <a:p>
                      <a:pPr>
                        <a:buNone/>
                      </a:pPr>
                      <a:r>
                        <a:rPr lang="zh-CN" altLang="en-US" sz="2400">
                          <a:latin typeface="Times New Roman" panose="02020603050405020304" pitchFamily="18" charset="0"/>
                          <a:cs typeface="Times New Roman" panose="02020603050405020304" pitchFamily="18" charset="0"/>
                        </a:rPr>
                        <a:t>ie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client, die, lie, pie, tie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3">
                  <a:txBody>
                    <a:bodyPr/>
                    <a:p>
                      <a:pPr>
                        <a:buNone/>
                      </a:pPr>
                      <a:r>
                        <a:rPr lang="zh-CN" altLang="en-US" sz="2400">
                          <a:latin typeface="Times New Roman" panose="02020603050405020304" pitchFamily="18" charset="0"/>
                        </a:rPr>
                        <a:t>movie, friend, ancient, patient, </a:t>
                      </a:r>
                      <a:endParaRPr lang="zh-CN" altLang="en-US" sz="2400">
                        <a:latin typeface="Times New Roman" panose="02020603050405020304" pitchFamily="18" charset="0"/>
                      </a:endParaRPr>
                    </a:p>
                    <a:p>
                      <a:pPr>
                        <a:buNone/>
                      </a:pPr>
                      <a:r>
                        <a:rPr lang="zh-CN" altLang="en-US" sz="2400">
                          <a:latin typeface="Times New Roman" panose="02020603050405020304" pitchFamily="18" charset="0"/>
                        </a:rPr>
                        <a:t>convenient</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8196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/iː/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believe, brief, field, piece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8196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/aɪə/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quiet, society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81965">
                <a:tc>
                  <a:txBody>
                    <a:bodyPr/>
                    <a:p>
                      <a:pPr>
                        <a:buNone/>
                      </a:pPr>
                      <a:r>
                        <a:rPr lang="zh-CN" altLang="en-US" sz="2400">
                          <a:latin typeface="Times New Roman" panose="02020603050405020304" pitchFamily="18" charset="0"/>
                          <a:cs typeface="Times New Roman" panose="02020603050405020304" pitchFamily="18" charset="0"/>
                        </a:rPr>
                        <a:t>igh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fight, high, light, night, right, sight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81965">
                <a:tc>
                  <a:txBody>
                    <a:bodyPr/>
                    <a:p>
                      <a:pPr>
                        <a:buNone/>
                      </a:pPr>
                      <a:r>
                        <a:rPr lang="zh-CN" altLang="en-US" sz="2400">
                          <a:latin typeface="Times New Roman" panose="02020603050405020304" pitchFamily="18" charset="0"/>
                          <a:cs typeface="Times New Roman" panose="02020603050405020304" pitchFamily="18" charset="0"/>
                        </a:rPr>
                        <a:t>ire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/aɪə/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fire, hire, tire, wire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95580" y="420370"/>
            <a:ext cx="11221085" cy="460375"/>
          </a:xfrm>
          <a:prstGeom prst="rect">
            <a:avLst/>
          </a:prstGeom>
          <a:noFill/>
        </p:spPr>
        <p:txBody>
          <a:bodyPr wrap="square" rtlCol="0">
            <a:spAutoFit/>
          </a:bodyPr>
          <a:p>
            <a:r>
              <a:rPr sz="2400" b="1">
                <a:solidFill>
                  <a:srgbClr val="00B0F0"/>
                </a:solidFill>
                <a:ea typeface="宋体" panose="02010600030101010101" pitchFamily="2" charset="-122"/>
              </a:rPr>
              <a:t>2. 元音字母组合（不含 r 音节）发音表</a:t>
            </a:r>
            <a:endParaRPr sz="2400" b="1">
              <a:solidFill>
                <a:srgbClr val="00B0F0"/>
              </a:solidFill>
              <a:ea typeface="宋体" panose="02010600030101010101" pitchFamily="2" charset="-122"/>
            </a:endParaRPr>
          </a:p>
        </p:txBody>
      </p:sp>
      <p:graphicFrame>
        <p:nvGraphicFramePr>
          <p:cNvPr id="6" name="表格 5"/>
          <p:cNvGraphicFramePr/>
          <p:nvPr>
            <p:custDataLst>
              <p:tags r:id="rId2"/>
            </p:custDataLst>
          </p:nvPr>
        </p:nvGraphicFramePr>
        <p:xfrm>
          <a:off x="755650" y="1119505"/>
          <a:ext cx="10890250" cy="4804410"/>
        </p:xfrm>
        <a:graphic>
          <a:graphicData uri="http://schemas.openxmlformats.org/drawingml/2006/table">
            <a:tbl>
              <a:tblPr firstRow="1" bandRow="1">
                <a:tableStyleId>{5940675A-B579-460E-94D1-54222C63F5DA}</a:tableStyleId>
              </a:tblPr>
              <a:tblGrid>
                <a:gridCol w="1261110"/>
                <a:gridCol w="1018540"/>
                <a:gridCol w="5113020"/>
                <a:gridCol w="3497580"/>
              </a:tblGrid>
              <a:tr h="457200">
                <a:tc>
                  <a:txBody>
                    <a:bodyPr/>
                    <a:p>
                      <a:pPr algn="ctr">
                        <a:buNone/>
                      </a:pPr>
                      <a:r>
                        <a:rPr lang="zh-CN" altLang="en-US" sz="2400" b="1">
                          <a:solidFill>
                            <a:schemeClr val="bg1"/>
                          </a:solidFill>
                          <a:latin typeface="Times New Roman" panose="02020603050405020304" pitchFamily="18" charset="0"/>
                        </a:rPr>
                        <a:t>元音字母组合</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发音</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特殊单词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457200">
                <a:tc>
                  <a:txBody>
                    <a:bodyPr/>
                    <a:p>
                      <a:pPr>
                        <a:buNone/>
                      </a:pPr>
                      <a:r>
                        <a:rPr lang="zh-CN" altLang="en-US" sz="2400">
                          <a:latin typeface="Times New Roman" panose="02020603050405020304" pitchFamily="18" charset="0"/>
                          <a:cs typeface="Times New Roman" panose="02020603050405020304" pitchFamily="18" charset="0"/>
                        </a:rPr>
                        <a:t>oa</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/əʊ/</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boat, coat, coal, goat, road, soap, toast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54000">
                <a:tc>
                  <a:txBody>
                    <a:bodyPr/>
                    <a:p>
                      <a:pPr>
                        <a:buNone/>
                      </a:pPr>
                      <a:r>
                        <a:rPr lang="zh-CN" altLang="en-US" sz="2400">
                          <a:latin typeface="Times New Roman" panose="02020603050405020304" pitchFamily="18" charset="0"/>
                          <a:cs typeface="Times New Roman" panose="02020603050405020304" pitchFamily="18" charset="0"/>
                        </a:rPr>
                        <a:t>oe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/əʊ/</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toe, foe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shoe, phoenix</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5450">
                <a:tc>
                  <a:txBody>
                    <a:bodyPr/>
                    <a:p>
                      <a:pPr>
                        <a:buNone/>
                      </a:pPr>
                      <a:r>
                        <a:rPr lang="zh-CN" altLang="en-US" sz="2400">
                          <a:latin typeface="Times New Roman" panose="02020603050405020304" pitchFamily="18" charset="0"/>
                          <a:cs typeface="Times New Roman" panose="02020603050405020304" pitchFamily="18" charset="0"/>
                        </a:rPr>
                        <a:t>oi</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/ɔɪ/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boil, coin, join, noise, oil, point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rowSpan="2">
                  <a:txBody>
                    <a:bodyPr/>
                    <a:p>
                      <a:pPr>
                        <a:buNone/>
                      </a:pPr>
                      <a:r>
                        <a:rPr lang="zh-CN" altLang="en-US" sz="2400">
                          <a:latin typeface="Times New Roman" panose="02020603050405020304" pitchFamily="18" charset="0"/>
                          <a:cs typeface="Times New Roman" panose="02020603050405020304" pitchFamily="18" charset="0"/>
                        </a:rPr>
                        <a:t>oo</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/uː/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boot, food, moon, room, root, school, shoot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r>
                        <a:rPr lang="zh-CN" altLang="en-US" sz="2400">
                          <a:latin typeface="Times New Roman" panose="02020603050405020304" pitchFamily="18" charset="0"/>
                        </a:rPr>
                        <a:t>blood, flood</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8196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/ʊ/</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book, cook, good, foot, wood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81965">
                <a:tc rowSpan="2">
                  <a:txBody>
                    <a:bodyPr/>
                    <a:p>
                      <a:pPr>
                        <a:buNone/>
                      </a:pPr>
                      <a:r>
                        <a:rPr lang="zh-CN" altLang="en-US" sz="2400">
                          <a:latin typeface="Times New Roman" panose="02020603050405020304" pitchFamily="18" charset="0"/>
                          <a:cs typeface="Times New Roman" panose="02020603050405020304" pitchFamily="18" charset="0"/>
                        </a:rPr>
                        <a:t>ou</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/aʊ/</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about, count, house, loud, mouth, south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r>
                        <a:rPr lang="zh-CN" altLang="en-US" sz="2400">
                          <a:latin typeface="Times New Roman" panose="02020603050405020304" pitchFamily="18" charset="0"/>
                        </a:rPr>
                        <a:t>brought, cough, dangerous, group, soup, you, though, through, would</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25908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/ʌ/</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country, double, enough, southern, trouble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95580" y="420370"/>
            <a:ext cx="11221085" cy="460375"/>
          </a:xfrm>
          <a:prstGeom prst="rect">
            <a:avLst/>
          </a:prstGeom>
          <a:noFill/>
        </p:spPr>
        <p:txBody>
          <a:bodyPr wrap="square" rtlCol="0">
            <a:spAutoFit/>
          </a:bodyPr>
          <a:p>
            <a:r>
              <a:rPr sz="2400" b="1">
                <a:solidFill>
                  <a:srgbClr val="00B0F0"/>
                </a:solidFill>
                <a:ea typeface="宋体" panose="02010600030101010101" pitchFamily="2" charset="-122"/>
              </a:rPr>
              <a:t>2. 元音字母组合（不含 r 音节）发音表</a:t>
            </a:r>
            <a:endParaRPr sz="2400" b="1">
              <a:solidFill>
                <a:srgbClr val="00B0F0"/>
              </a:solidFill>
              <a:ea typeface="宋体" panose="02010600030101010101" pitchFamily="2" charset="-122"/>
            </a:endParaRPr>
          </a:p>
        </p:txBody>
      </p:sp>
      <p:graphicFrame>
        <p:nvGraphicFramePr>
          <p:cNvPr id="6" name="表格 5"/>
          <p:cNvGraphicFramePr/>
          <p:nvPr>
            <p:custDataLst>
              <p:tags r:id="rId2"/>
            </p:custDataLst>
          </p:nvPr>
        </p:nvGraphicFramePr>
        <p:xfrm>
          <a:off x="755650" y="1005205"/>
          <a:ext cx="10890250" cy="5486400"/>
        </p:xfrm>
        <a:graphic>
          <a:graphicData uri="http://schemas.openxmlformats.org/drawingml/2006/table">
            <a:tbl>
              <a:tblPr firstRow="1" bandRow="1">
                <a:tableStyleId>{5940675A-B579-460E-94D1-54222C63F5DA}</a:tableStyleId>
              </a:tblPr>
              <a:tblGrid>
                <a:gridCol w="2051685"/>
                <a:gridCol w="932815"/>
                <a:gridCol w="4408170"/>
                <a:gridCol w="3497580"/>
              </a:tblGrid>
              <a:tr h="457200">
                <a:tc>
                  <a:txBody>
                    <a:bodyPr/>
                    <a:p>
                      <a:pPr algn="ctr">
                        <a:buNone/>
                      </a:pPr>
                      <a:r>
                        <a:rPr lang="zh-CN" altLang="en-US" sz="2400" b="1">
                          <a:solidFill>
                            <a:schemeClr val="bg1"/>
                          </a:solidFill>
                          <a:latin typeface="Times New Roman" panose="02020603050405020304" pitchFamily="18" charset="0"/>
                        </a:rPr>
                        <a:t>元音字母组合</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发音</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特殊单词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457200">
                <a:tc rowSpan="2">
                  <a:txBody>
                    <a:bodyPr/>
                    <a:p>
                      <a:pPr>
                        <a:buNone/>
                      </a:pPr>
                      <a:r>
                        <a:rPr lang="zh-CN" altLang="en-US" sz="2400">
                          <a:latin typeface="Times New Roman" panose="02020603050405020304" pitchFamily="18" charset="0"/>
                          <a:cs typeface="Times New Roman" panose="02020603050405020304" pitchFamily="18" charset="0"/>
                        </a:rPr>
                        <a:t>ow</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/aʊ/</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cow, down, how, now, flower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r>
                        <a:rPr lang="zh-CN" altLang="en-US" sz="2400">
                          <a:latin typeface="Times New Roman" panose="02020603050405020304" pitchFamily="18" charset="0"/>
                        </a:rPr>
                        <a:t>acknowledge, knowledge</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/əʊ/</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borrow, flow, know, low, show</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oy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/ɔɪ/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annoy, boy, enjoy, soy, toy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oar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/ɔː/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board, aboard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rowSpan="2">
                  <a:txBody>
                    <a:bodyPr/>
                    <a:p>
                      <a:pPr>
                        <a:buNone/>
                      </a:pPr>
                      <a:r>
                        <a:rPr lang="zh-CN" altLang="en-US" sz="2400">
                          <a:latin typeface="Times New Roman" panose="02020603050405020304" pitchFamily="18" charset="0"/>
                          <a:cs typeface="Times New Roman" panose="02020603050405020304" pitchFamily="18" charset="0"/>
                        </a:rPr>
                        <a:t>oor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/ɔː/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door, floor, indoor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/ʊə/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moor, poor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rowSpan="5">
                  <a:txBody>
                    <a:bodyPr/>
                    <a:p>
                      <a:pPr>
                        <a:buNone/>
                      </a:pPr>
                      <a:r>
                        <a:rPr lang="zh-CN" altLang="en-US" sz="2400">
                          <a:latin typeface="Times New Roman" panose="02020603050405020304" pitchFamily="18" charset="0"/>
                          <a:cs typeface="Times New Roman" panose="02020603050405020304" pitchFamily="18" charset="0"/>
                        </a:rPr>
                        <a:t>our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/ɔː/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four, pour, source, your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5">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/aʊə/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our, flour, hour, sour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/ʊə/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tour, detour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/ɜː/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journey, journal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favour, flavour, labour, neighbour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95580" y="487045"/>
            <a:ext cx="11221085" cy="460375"/>
          </a:xfrm>
          <a:prstGeom prst="rect">
            <a:avLst/>
          </a:prstGeom>
          <a:noFill/>
        </p:spPr>
        <p:txBody>
          <a:bodyPr wrap="square" rtlCol="0">
            <a:spAutoFit/>
          </a:bodyPr>
          <a:p>
            <a:r>
              <a:rPr sz="2400" b="1">
                <a:solidFill>
                  <a:srgbClr val="00B0F0"/>
                </a:solidFill>
                <a:ea typeface="宋体" panose="02010600030101010101" pitchFamily="2" charset="-122"/>
              </a:rPr>
              <a:t>2. 元音字母组合（不含 r 音节）发音表</a:t>
            </a:r>
            <a:endParaRPr sz="2400" b="1">
              <a:solidFill>
                <a:srgbClr val="00B0F0"/>
              </a:solidFill>
              <a:ea typeface="宋体" panose="02010600030101010101" pitchFamily="2" charset="-122"/>
            </a:endParaRPr>
          </a:p>
        </p:txBody>
      </p:sp>
      <p:graphicFrame>
        <p:nvGraphicFramePr>
          <p:cNvPr id="6" name="表格 5"/>
          <p:cNvGraphicFramePr/>
          <p:nvPr>
            <p:custDataLst>
              <p:tags r:id="rId2"/>
            </p:custDataLst>
          </p:nvPr>
        </p:nvGraphicFramePr>
        <p:xfrm>
          <a:off x="755650" y="1471295"/>
          <a:ext cx="10890250" cy="3200400"/>
        </p:xfrm>
        <a:graphic>
          <a:graphicData uri="http://schemas.openxmlformats.org/drawingml/2006/table">
            <a:tbl>
              <a:tblPr firstRow="1" bandRow="1">
                <a:tableStyleId>{5940675A-B579-460E-94D1-54222C63F5DA}</a:tableStyleId>
              </a:tblPr>
              <a:tblGrid>
                <a:gridCol w="2051685"/>
                <a:gridCol w="932815"/>
                <a:gridCol w="4408170"/>
                <a:gridCol w="3497580"/>
              </a:tblGrid>
              <a:tr h="457200">
                <a:tc>
                  <a:txBody>
                    <a:bodyPr/>
                    <a:p>
                      <a:pPr algn="ctr">
                        <a:buNone/>
                      </a:pPr>
                      <a:r>
                        <a:rPr lang="zh-CN" altLang="en-US" sz="2400" b="1">
                          <a:solidFill>
                            <a:schemeClr val="bg1"/>
                          </a:solidFill>
                          <a:latin typeface="Times New Roman" panose="02020603050405020304" pitchFamily="18" charset="0"/>
                        </a:rPr>
                        <a:t>元音字母组合</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发音</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特殊单词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457200">
                <a:tc rowSpan="2">
                  <a:txBody>
                    <a:bodyPr/>
                    <a:p>
                      <a:pPr>
                        <a:buNone/>
                      </a:pPr>
                      <a:r>
                        <a:rPr lang="zh-CN" altLang="en-US" sz="2400">
                          <a:latin typeface="Times New Roman" panose="02020603050405020304" pitchFamily="18" charset="0"/>
                          <a:cs typeface="Times New Roman" panose="02020603050405020304" pitchFamily="18" charset="0"/>
                        </a:rPr>
                        <a:t>ue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/uː/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blue, clue, glue, true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r>
                        <a:rPr lang="zh-CN" altLang="en-US" sz="2400">
                          <a:latin typeface="Times New Roman" panose="02020603050405020304" pitchFamily="18" charset="0"/>
                        </a:rPr>
                        <a:t>guest</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/juː/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argue, continue, Tuesday, value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rowSpan="2">
                  <a:txBody>
                    <a:bodyPr/>
                    <a:p>
                      <a:pPr>
                        <a:buNone/>
                      </a:pPr>
                      <a:r>
                        <a:rPr lang="zh-CN" altLang="en-US" sz="2400">
                          <a:latin typeface="Times New Roman" panose="02020603050405020304" pitchFamily="18" charset="0"/>
                          <a:cs typeface="Times New Roman" panose="02020603050405020304" pitchFamily="18" charset="0"/>
                        </a:rPr>
                        <a:t>ui</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/uː/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fruit, juice, suit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/ju:/</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build, guilt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rowSpan="2">
                  <a:txBody>
                    <a:bodyPr/>
                    <a:p>
                      <a:pPr>
                        <a:buNone/>
                      </a:pPr>
                      <a:r>
                        <a:rPr lang="zh-CN" altLang="en-US" sz="2400">
                          <a:latin typeface="Times New Roman" panose="02020603050405020304" pitchFamily="18" charset="0"/>
                          <a:cs typeface="Times New Roman" panose="02020603050405020304" pitchFamily="18" charset="0"/>
                        </a:rPr>
                        <a:t>ure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/ʊə/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assure, insure, sure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/jʊə/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cure, endure, pure, secure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3"/>
          <p:cNvSpPr/>
          <p:nvPr>
            <p:custDataLst>
              <p:tags r:id="rId1"/>
            </p:custDataLst>
          </p:nvPr>
        </p:nvSpPr>
        <p:spPr>
          <a:xfrm>
            <a:off x="3410029" y="1365086"/>
            <a:ext cx="8781963" cy="1871903"/>
          </a:xfrm>
          <a:custGeom>
            <a:avLst/>
            <a:gdLst/>
            <a:ahLst/>
            <a:cxnLst/>
            <a:rect l="l" t="t" r="r" b="b"/>
            <a:pathLst>
              <a:path w="6586815" h="1404000">
                <a:moveTo>
                  <a:pt x="810600" y="0"/>
                </a:moveTo>
                <a:lnTo>
                  <a:pt x="6586815" y="0"/>
                </a:lnTo>
                <a:lnTo>
                  <a:pt x="6586815" y="1404000"/>
                </a:lnTo>
                <a:lnTo>
                  <a:pt x="0" y="1404000"/>
                </a:lnTo>
                <a:close/>
              </a:path>
            </a:pathLst>
          </a:custGeom>
          <a:solidFill>
            <a:srgbClr val="5D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6" name="矩形 6"/>
          <p:cNvSpPr/>
          <p:nvPr>
            <p:custDataLst>
              <p:tags r:id="rId2"/>
            </p:custDataLst>
          </p:nvPr>
        </p:nvSpPr>
        <p:spPr>
          <a:xfrm>
            <a:off x="600" y="3909028"/>
            <a:ext cx="5712059" cy="1871903"/>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0" name="矩形 7"/>
          <p:cNvSpPr/>
          <p:nvPr>
            <p:custDataLst>
              <p:tags r:id="rId3"/>
            </p:custDataLst>
          </p:nvPr>
        </p:nvSpPr>
        <p:spPr>
          <a:xfrm>
            <a:off x="600" y="1988915"/>
            <a:ext cx="10612684" cy="3023843"/>
          </a:xfrm>
          <a:custGeom>
            <a:avLst/>
            <a:gdLst/>
            <a:ahLst/>
            <a:cxnLst/>
            <a:rect l="l" t="t" r="r" b="b"/>
            <a:pathLst>
              <a:path w="7959928" h="2268000">
                <a:moveTo>
                  <a:pt x="0" y="0"/>
                </a:moveTo>
                <a:lnTo>
                  <a:pt x="7959928" y="0"/>
                </a:lnTo>
                <a:lnTo>
                  <a:pt x="6650498" y="2268000"/>
                </a:lnTo>
                <a:lnTo>
                  <a:pt x="0" y="2268000"/>
                </a:lnTo>
                <a:close/>
              </a:path>
            </a:pathLst>
          </a:custGeom>
          <a:solidFill>
            <a:srgbClr val="B87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1" name="TextBox 10"/>
          <p:cNvSpPr txBox="1"/>
          <p:nvPr>
            <p:custDataLst>
              <p:tags r:id="rId4"/>
            </p:custDataLst>
          </p:nvPr>
        </p:nvSpPr>
        <p:spPr>
          <a:xfrm>
            <a:off x="1833935" y="2245270"/>
            <a:ext cx="2229761" cy="2451735"/>
          </a:xfrm>
          <a:prstGeom prst="rect">
            <a:avLst/>
          </a:prstGeom>
          <a:noFill/>
        </p:spPr>
        <p:txBody>
          <a:bodyPr wrap="square" rtlCol="0">
            <a:spAutoFit/>
          </a:bodyPr>
          <a:p>
            <a:pPr algn="ctr"/>
            <a:r>
              <a:rPr lang="en-US" altLang="zh-CN" sz="15335" dirty="0">
                <a:solidFill>
                  <a:schemeClr val="bg1"/>
                </a:solidFill>
                <a:latin typeface="Impact" panose="020B0806030902050204" pitchFamily="34" charset="0"/>
              </a:rPr>
              <a:t>1</a:t>
            </a:r>
            <a:endParaRPr lang="zh-CN" altLang="en-US" sz="15335" dirty="0">
              <a:solidFill>
                <a:schemeClr val="bg1"/>
              </a:solidFill>
              <a:latin typeface="Impact" panose="020B0806030902050204" pitchFamily="34" charset="0"/>
            </a:endParaRPr>
          </a:p>
        </p:txBody>
      </p:sp>
      <p:sp>
        <p:nvSpPr>
          <p:cNvPr id="12" name="TextBox 11"/>
          <p:cNvSpPr txBox="1"/>
          <p:nvPr>
            <p:custDataLst>
              <p:tags r:id="rId5"/>
            </p:custDataLst>
          </p:nvPr>
        </p:nvSpPr>
        <p:spPr>
          <a:xfrm>
            <a:off x="4239260" y="3001010"/>
            <a:ext cx="3893820" cy="1014730"/>
          </a:xfrm>
          <a:prstGeom prst="rect">
            <a:avLst/>
          </a:prstGeom>
          <a:noFill/>
        </p:spPr>
        <p:txBody>
          <a:bodyPr wrap="square" rtlCol="0">
            <a:spAutoFit/>
          </a:bodyPr>
          <a:p>
            <a:pPr marL="0" lvl="1" algn="ctr"/>
            <a:r>
              <a:rPr sz="5500" b="1" dirty="0">
                <a:solidFill>
                  <a:schemeClr val="bg1"/>
                </a:solidFill>
                <a:latin typeface="微软雅黑" panose="020B0503020204020204" charset="-122"/>
                <a:ea typeface="微软雅黑" panose="020B0503020204020204" charset="-122"/>
              </a:rPr>
              <a:t>语</a:t>
            </a:r>
            <a:r>
              <a:rPr sz="6000" b="1" dirty="0">
                <a:solidFill>
                  <a:schemeClr val="bg1"/>
                </a:solidFill>
                <a:latin typeface="微软雅黑" panose="020B0503020204020204" charset="-122"/>
                <a:ea typeface="微软雅黑" panose="020B0503020204020204" charset="-122"/>
              </a:rPr>
              <a:t>　音</a:t>
            </a:r>
            <a:endParaRPr sz="6000" b="1" dirty="0">
              <a:solidFill>
                <a:schemeClr val="bg1"/>
              </a:solidFill>
              <a:latin typeface="微软雅黑" panose="020B0503020204020204" charset="-122"/>
              <a:ea typeface="微软雅黑" panose="020B0503020204020204" charset="-122"/>
            </a:endParaRPr>
          </a:p>
        </p:txBody>
      </p:sp>
      <p:sp>
        <p:nvSpPr>
          <p:cNvPr id="21" name="矩形 20"/>
          <p:cNvSpPr/>
          <p:nvPr>
            <p:custDataLst>
              <p:tags r:id="rId6"/>
            </p:custDataLst>
          </p:nvPr>
        </p:nvSpPr>
        <p:spPr>
          <a:xfrm>
            <a:off x="11001567" y="1808935"/>
            <a:ext cx="596045" cy="984205"/>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3" name="TextBox 9"/>
          <p:cNvSpPr txBox="1"/>
          <p:nvPr>
            <p:custDataLst>
              <p:tags r:id="rId7"/>
            </p:custDataLst>
          </p:nvPr>
        </p:nvSpPr>
        <p:spPr>
          <a:xfrm>
            <a:off x="791210" y="3813175"/>
            <a:ext cx="1745615" cy="583565"/>
          </a:xfrm>
          <a:prstGeom prst="rect">
            <a:avLst/>
          </a:prstGeom>
          <a:noFill/>
        </p:spPr>
        <p:txBody>
          <a:bodyPr wrap="square" rtlCol="0">
            <a:spAutoFit/>
          </a:bodyPr>
          <a:p>
            <a:pPr algn="ctr"/>
            <a:r>
              <a:rPr lang="en-US" altLang="zh-CN" sz="3200" dirty="0">
                <a:solidFill>
                  <a:schemeClr val="bg1"/>
                </a:solidFill>
                <a:latin typeface="微软雅黑" panose="020B0503020204020204" charset="-122"/>
                <a:ea typeface="微软雅黑" panose="020B0503020204020204" charset="-122"/>
              </a:rPr>
              <a:t>chapter</a:t>
            </a:r>
            <a:endParaRPr lang="en-US" altLang="zh-CN" sz="32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49" presetClass="entr" presetSubtype="0" decel="10000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ppt_x</p:attrName>
                                        </p:attrNameLst>
                                      </p:cBhvr>
                                      <p:tavLst>
                                        <p:tav tm="0">
                                          <p:val>
                                            <p:strVal val="#ppt_x-#ppt_w*1.125000"/>
                                          </p:val>
                                        </p:tav>
                                        <p:tav tm="100000">
                                          <p:val>
                                            <p:strVal val="#ppt_x"/>
                                          </p:val>
                                        </p:tav>
                                      </p:tavLst>
                                    </p:anim>
                                    <p:animEffect transition="in" filter="wipe(right)">
                                      <p:cBhvr>
                                        <p:cTn id="32" dur="500"/>
                                        <p:tgtEl>
                                          <p:spTgt spid="12"/>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750"/>
                                        <p:tgtEl>
                                          <p:spTgt spid="13"/>
                                        </p:tgtEl>
                                      </p:cBhvr>
                                    </p:animEffect>
                                    <p:anim calcmode="lin" valueType="num">
                                      <p:cBhvr>
                                        <p:cTn id="37" dur="750" fill="hold"/>
                                        <p:tgtEl>
                                          <p:spTgt spid="13"/>
                                        </p:tgtEl>
                                        <p:attrNameLst>
                                          <p:attrName>ppt_x</p:attrName>
                                        </p:attrNameLst>
                                      </p:cBhvr>
                                      <p:tavLst>
                                        <p:tav tm="0">
                                          <p:val>
                                            <p:strVal val="#ppt_x"/>
                                          </p:val>
                                        </p:tav>
                                        <p:tav tm="100000">
                                          <p:val>
                                            <p:strVal val="#ppt_x"/>
                                          </p:val>
                                        </p:tav>
                                      </p:tavLst>
                                    </p:anim>
                                    <p:anim calcmode="lin" valueType="num">
                                      <p:cBhvr>
                                        <p:cTn id="38"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10" grpId="0" bldLvl="0" animBg="1"/>
      <p:bldP spid="11" grpId="0"/>
      <p:bldP spid="12" grpId="0"/>
      <p:bldP spid="21" grpId="0" bldLvl="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95580" y="487045"/>
            <a:ext cx="11221085" cy="460375"/>
          </a:xfrm>
          <a:prstGeom prst="rect">
            <a:avLst/>
          </a:prstGeom>
          <a:noFill/>
        </p:spPr>
        <p:txBody>
          <a:bodyPr wrap="square" rtlCol="0">
            <a:spAutoFit/>
          </a:bodyPr>
          <a:p>
            <a:r>
              <a:rPr sz="2400" b="1">
                <a:solidFill>
                  <a:srgbClr val="00B0F0"/>
                </a:solidFill>
                <a:ea typeface="宋体" panose="02010600030101010101" pitchFamily="2" charset="-122"/>
              </a:rPr>
              <a:t>3. 辅音字母发音表</a:t>
            </a:r>
            <a:endParaRPr sz="2400" b="1">
              <a:solidFill>
                <a:srgbClr val="00B0F0"/>
              </a:solidFill>
              <a:ea typeface="宋体" panose="02010600030101010101" pitchFamily="2" charset="-122"/>
            </a:endParaRPr>
          </a:p>
        </p:txBody>
      </p:sp>
      <p:graphicFrame>
        <p:nvGraphicFramePr>
          <p:cNvPr id="6" name="表格 5"/>
          <p:cNvGraphicFramePr/>
          <p:nvPr>
            <p:custDataLst>
              <p:tags r:id="rId2"/>
            </p:custDataLst>
          </p:nvPr>
        </p:nvGraphicFramePr>
        <p:xfrm>
          <a:off x="584200" y="1147445"/>
          <a:ext cx="10890250" cy="5036820"/>
        </p:xfrm>
        <a:graphic>
          <a:graphicData uri="http://schemas.openxmlformats.org/drawingml/2006/table">
            <a:tbl>
              <a:tblPr firstRow="1" bandRow="1">
                <a:tableStyleId>{5940675A-B579-460E-94D1-54222C63F5DA}</a:tableStyleId>
              </a:tblPr>
              <a:tblGrid>
                <a:gridCol w="1661160"/>
                <a:gridCol w="1323340"/>
                <a:gridCol w="3446145"/>
                <a:gridCol w="4459605"/>
              </a:tblGrid>
              <a:tr h="457200">
                <a:tc>
                  <a:txBody>
                    <a:bodyPr/>
                    <a:p>
                      <a:pPr algn="ctr">
                        <a:buNone/>
                      </a:pPr>
                      <a:r>
                        <a:rPr lang="zh-CN" altLang="en-US" sz="2400" b="1">
                          <a:solidFill>
                            <a:schemeClr val="bg1"/>
                          </a:solidFill>
                          <a:latin typeface="Times New Roman" panose="02020603050405020304" pitchFamily="18" charset="0"/>
                        </a:rPr>
                        <a:t>辅音字母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发音</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特殊单词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464820">
                <a:tc>
                  <a:txBody>
                    <a:bodyPr/>
                    <a:p>
                      <a:pPr>
                        <a:buNone/>
                      </a:pPr>
                      <a:r>
                        <a:rPr lang="zh-CN" altLang="en-US" sz="2400">
                          <a:latin typeface="Times New Roman" panose="02020603050405020304" pitchFamily="18" charset="0"/>
                          <a:cs typeface="Times New Roman" panose="02020603050405020304" pitchFamily="18" charset="0"/>
                        </a:rPr>
                        <a:t>b</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book, bag, big, box</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climb, debt, tomb</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4660">
                <a:tc>
                  <a:txBody>
                    <a:bodyPr/>
                    <a:p>
                      <a:pPr>
                        <a:buNone/>
                      </a:pPr>
                      <a:r>
                        <a:rPr lang="zh-CN" altLang="en-US" sz="2400">
                          <a:latin typeface="Times New Roman" panose="02020603050405020304" pitchFamily="18" charset="0"/>
                          <a:cs typeface="Times New Roman" panose="02020603050405020304" pitchFamily="18" charset="0"/>
                        </a:rPr>
                        <a:t>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desk, dog, dad, read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f</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/f/</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fan, fine, fly, friend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have, home, house, horse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ghost, honor, honest, hour, vehicle</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j</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/dʒ/</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jacket, jam, jeep, subject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k</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/k/</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cake, kind, kite, thank</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class, girl, leg, ruler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m</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/m/</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map, milk, room, some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p</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/p/</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map, pen, pick, paper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bright, marry, red, ruler</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bright, marry, red, ruler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95580" y="791845"/>
            <a:ext cx="11221085" cy="460375"/>
          </a:xfrm>
          <a:prstGeom prst="rect">
            <a:avLst/>
          </a:prstGeom>
          <a:noFill/>
        </p:spPr>
        <p:txBody>
          <a:bodyPr wrap="square" rtlCol="0">
            <a:spAutoFit/>
          </a:bodyPr>
          <a:p>
            <a:r>
              <a:rPr sz="2400" b="1">
                <a:solidFill>
                  <a:srgbClr val="00B0F0"/>
                </a:solidFill>
                <a:ea typeface="宋体" panose="02010600030101010101" pitchFamily="2" charset="-122"/>
              </a:rPr>
              <a:t>3. 辅音字母发音表</a:t>
            </a:r>
            <a:endParaRPr sz="2400" b="1">
              <a:solidFill>
                <a:srgbClr val="00B0F0"/>
              </a:solidFill>
              <a:ea typeface="宋体" panose="02010600030101010101" pitchFamily="2" charset="-122"/>
            </a:endParaRPr>
          </a:p>
        </p:txBody>
      </p:sp>
      <p:graphicFrame>
        <p:nvGraphicFramePr>
          <p:cNvPr id="6" name="表格 5"/>
          <p:cNvGraphicFramePr/>
          <p:nvPr>
            <p:custDataLst>
              <p:tags r:id="rId2"/>
            </p:custDataLst>
          </p:nvPr>
        </p:nvGraphicFramePr>
        <p:xfrm>
          <a:off x="526415" y="1623695"/>
          <a:ext cx="10890250" cy="5036820"/>
        </p:xfrm>
        <a:graphic>
          <a:graphicData uri="http://schemas.openxmlformats.org/drawingml/2006/table">
            <a:tbl>
              <a:tblPr firstRow="1" bandRow="1">
                <a:tableStyleId>{5940675A-B579-460E-94D1-54222C63F5DA}</a:tableStyleId>
              </a:tblPr>
              <a:tblGrid>
                <a:gridCol w="1661160"/>
                <a:gridCol w="1323340"/>
                <a:gridCol w="3446145"/>
                <a:gridCol w="4459605"/>
              </a:tblGrid>
              <a:tr h="447675">
                <a:tc>
                  <a:txBody>
                    <a:bodyPr/>
                    <a:p>
                      <a:pPr algn="ctr">
                        <a:buNone/>
                      </a:pPr>
                      <a:r>
                        <a:rPr lang="zh-CN" altLang="en-US" sz="2400" b="1">
                          <a:solidFill>
                            <a:schemeClr val="bg1"/>
                          </a:solidFill>
                          <a:latin typeface="Times New Roman" panose="02020603050405020304" pitchFamily="18" charset="0"/>
                        </a:rPr>
                        <a:t>辅音字母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发音</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特殊单词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464820">
                <a:tc>
                  <a:txBody>
                    <a:bodyPr/>
                    <a:p>
                      <a:pPr>
                        <a:buNone/>
                      </a:pPr>
                      <a:r>
                        <a:rPr lang="zh-CN" altLang="en-US" sz="2400">
                          <a:latin typeface="Times New Roman" panose="02020603050405020304" pitchFamily="18" charset="0"/>
                          <a:cs typeface="Times New Roman" panose="02020603050405020304" pitchFamily="18" charset="0"/>
                        </a:rPr>
                        <a:t>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it, letter, ten, what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v</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/v/</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five, love, very, voice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w</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/w/</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sweet, wait, well, win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answer, two, write, wrong</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/j/</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year, yes, you, your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z</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/z/</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zebra, zero, zoo, puzzle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95580" y="331470"/>
            <a:ext cx="11221085" cy="460375"/>
          </a:xfrm>
          <a:prstGeom prst="rect">
            <a:avLst/>
          </a:prstGeom>
          <a:noFill/>
        </p:spPr>
        <p:txBody>
          <a:bodyPr wrap="square" rtlCol="0">
            <a:spAutoFit/>
          </a:bodyPr>
          <a:p>
            <a:r>
              <a:rPr sz="2400" b="1">
                <a:solidFill>
                  <a:srgbClr val="00B0F0"/>
                </a:solidFill>
                <a:ea typeface="宋体" panose="02010600030101010101" pitchFamily="2" charset="-122"/>
              </a:rPr>
              <a:t>4. 一个辅音字母多个读音</a:t>
            </a:r>
            <a:endParaRPr sz="2400" b="1">
              <a:solidFill>
                <a:srgbClr val="00B0F0"/>
              </a:solidFill>
              <a:ea typeface="宋体" panose="02010600030101010101" pitchFamily="2" charset="-122"/>
            </a:endParaRPr>
          </a:p>
        </p:txBody>
      </p:sp>
      <p:graphicFrame>
        <p:nvGraphicFramePr>
          <p:cNvPr id="6" name="表格 5"/>
          <p:cNvGraphicFramePr/>
          <p:nvPr>
            <p:custDataLst>
              <p:tags r:id="rId2"/>
            </p:custDataLst>
          </p:nvPr>
        </p:nvGraphicFramePr>
        <p:xfrm>
          <a:off x="494030" y="850265"/>
          <a:ext cx="11203940" cy="5584190"/>
        </p:xfrm>
        <a:graphic>
          <a:graphicData uri="http://schemas.openxmlformats.org/drawingml/2006/table">
            <a:tbl>
              <a:tblPr firstRow="1" bandRow="1">
                <a:tableStyleId>{5940675A-B579-460E-94D1-54222C63F5DA}</a:tableStyleId>
              </a:tblPr>
              <a:tblGrid>
                <a:gridCol w="1482725"/>
                <a:gridCol w="2778760"/>
                <a:gridCol w="827405"/>
                <a:gridCol w="3897630"/>
                <a:gridCol w="2217420"/>
              </a:tblGrid>
              <a:tr h="457200">
                <a:tc>
                  <a:txBody>
                    <a:bodyPr/>
                    <a:p>
                      <a:pPr algn="ctr">
                        <a:buNone/>
                      </a:pPr>
                      <a:r>
                        <a:rPr lang="zh-CN" altLang="en-US" sz="2400" b="1">
                          <a:solidFill>
                            <a:schemeClr val="bg1"/>
                          </a:solidFill>
                          <a:latin typeface="Times New Roman" panose="02020603050405020304" pitchFamily="18" charset="0"/>
                        </a:rPr>
                        <a:t>辅音字母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发音规律</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发音</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特殊单词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457200">
                <a:tc rowSpan="4">
                  <a:txBody>
                    <a:bodyPr/>
                    <a:p>
                      <a:pPr>
                        <a:buNone/>
                      </a:pPr>
                      <a:r>
                        <a:rPr lang="zh-CN" altLang="en-US" sz="2400">
                          <a:latin typeface="Times New Roman" panose="02020603050405020304" pitchFamily="18" charset="0"/>
                          <a:cs typeface="Times New Roman" panose="02020603050405020304" pitchFamily="18" charset="0"/>
                        </a:rPr>
                        <a:t>c</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在a、o、u前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3">
                  <a:txBody>
                    <a:bodyPr/>
                    <a:p>
                      <a:pPr>
                        <a:buNone/>
                      </a:pPr>
                      <a:r>
                        <a:rPr lang="zh-CN" altLang="en-US" sz="2400">
                          <a:latin typeface="Times New Roman" panose="02020603050405020304" pitchFamily="18" charset="0"/>
                          <a:cs typeface="Times New Roman" panose="02020603050405020304" pitchFamily="18" charset="0"/>
                        </a:rPr>
                        <a:t>/k/</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3">
                  <a:txBody>
                    <a:bodyPr/>
                    <a:p>
                      <a:pPr>
                        <a:buNone/>
                      </a:pPr>
                      <a:r>
                        <a:rPr lang="zh-CN" altLang="en-US" sz="2400">
                          <a:latin typeface="Times New Roman" panose="02020603050405020304" pitchFamily="18" charset="0"/>
                          <a:cs typeface="Times New Roman" panose="02020603050405020304" pitchFamily="18" charset="0"/>
                        </a:rPr>
                        <a:t>cat, coke, cup, clock, picnic</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4">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在辅音字母前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在音节末尾时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在e、i、y前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face, pencil, cyber, juicy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rowSpan="4">
                  <a:txBody>
                    <a:bodyPr/>
                    <a:p>
                      <a:pPr>
                        <a:buNone/>
                      </a:pPr>
                      <a:r>
                        <a:rPr lang="zh-CN" altLang="en-US" sz="2400">
                          <a:latin typeface="Times New Roman" panose="02020603050405020304" pitchFamily="18" charset="0"/>
                          <a:cs typeface="Times New Roman" panose="02020603050405020304" pitchFamily="18" charset="0"/>
                        </a:rPr>
                        <a:t>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在a、o、u前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3">
                  <a:txBody>
                    <a:bodyPr/>
                    <a:p>
                      <a:pPr>
                        <a:buNone/>
                      </a:pPr>
                      <a:r>
                        <a:rPr lang="zh-CN" altLang="en-US" sz="2400">
                          <a:latin typeface="Times New Roman" panose="02020603050405020304" pitchFamily="18" charset="0"/>
                          <a:cs typeface="Times New Roman" panose="02020603050405020304" pitchFamily="18" charset="0"/>
                        </a:rPr>
                        <a:t>/g/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3">
                  <a:txBody>
                    <a:bodyPr/>
                    <a:p>
                      <a:pPr>
                        <a:buNone/>
                      </a:pPr>
                      <a:r>
                        <a:rPr lang="zh-CN" altLang="en-US" sz="2400">
                          <a:latin typeface="Times New Roman" panose="02020603050405020304" pitchFamily="18" charset="0"/>
                          <a:cs typeface="Times New Roman" panose="02020603050405020304" pitchFamily="18" charset="0"/>
                        </a:rPr>
                        <a:t>gain, god, gun, glad, big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3">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在辅音字母前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在音节末尾时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在e、i、y前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/dʒ/</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age, giant, gym</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gear, get, gift</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rowSpan="3">
                  <a:txBody>
                    <a:bodyPr/>
                    <a:p>
                      <a:pPr>
                        <a:buNone/>
                      </a:pPr>
                      <a:r>
                        <a:rPr lang="zh-CN" altLang="en-US" sz="2400">
                          <a:latin typeface="Times New Roman" panose="02020603050405020304" pitchFamily="18" charset="0"/>
                          <a:cs typeface="Times New Roman" panose="02020603050405020304" pitchFamily="18" charset="0"/>
                        </a:rPr>
                        <a:t>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一般情况下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ant, hand, no, sand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autumn, column</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在/k/、/g/前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r>
                        <a:rPr lang="zh-CN" altLang="en-US" sz="2400">
                          <a:latin typeface="Times New Roman" panose="02020603050405020304" pitchFamily="18" charset="0"/>
                          <a:cs typeface="Times New Roman" panose="02020603050405020304" pitchFamily="18" charset="0"/>
                        </a:rPr>
                        <a:t>/ŋ/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r>
                        <a:rPr lang="zh-CN" altLang="en-US" sz="2400">
                          <a:latin typeface="Times New Roman" panose="02020603050405020304" pitchFamily="18" charset="0"/>
                          <a:cs typeface="Times New Roman" panose="02020603050405020304" pitchFamily="18" charset="0"/>
                        </a:rPr>
                        <a:t>thank, think, uncle, anxious, </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English, long, sing, ring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r>
                        <a:rPr lang="zh-CN" altLang="en-US" sz="2400">
                          <a:latin typeface="Times New Roman" panose="02020603050405020304" pitchFamily="18" charset="0"/>
                        </a:rPr>
                        <a:t>unclear, income</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5499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与g组合在词尾时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95580" y="331470"/>
            <a:ext cx="11221085" cy="460375"/>
          </a:xfrm>
          <a:prstGeom prst="rect">
            <a:avLst/>
          </a:prstGeom>
          <a:noFill/>
        </p:spPr>
        <p:txBody>
          <a:bodyPr wrap="square" rtlCol="0">
            <a:spAutoFit/>
          </a:bodyPr>
          <a:p>
            <a:r>
              <a:rPr sz="2400" b="1">
                <a:solidFill>
                  <a:srgbClr val="00B0F0"/>
                </a:solidFill>
                <a:ea typeface="宋体" panose="02010600030101010101" pitchFamily="2" charset="-122"/>
              </a:rPr>
              <a:t>4. 一个辅音字母多个读音</a:t>
            </a:r>
            <a:endParaRPr sz="2400" b="1">
              <a:solidFill>
                <a:srgbClr val="00B0F0"/>
              </a:solidFill>
              <a:ea typeface="宋体" panose="02010600030101010101" pitchFamily="2" charset="-122"/>
            </a:endParaRPr>
          </a:p>
        </p:txBody>
      </p:sp>
      <p:graphicFrame>
        <p:nvGraphicFramePr>
          <p:cNvPr id="6" name="表格 5"/>
          <p:cNvGraphicFramePr/>
          <p:nvPr>
            <p:custDataLst>
              <p:tags r:id="rId2"/>
            </p:custDataLst>
          </p:nvPr>
        </p:nvGraphicFramePr>
        <p:xfrm>
          <a:off x="494030" y="1005840"/>
          <a:ext cx="11203940" cy="4114800"/>
        </p:xfrm>
        <a:graphic>
          <a:graphicData uri="http://schemas.openxmlformats.org/drawingml/2006/table">
            <a:tbl>
              <a:tblPr firstRow="1" bandRow="1">
                <a:tableStyleId>{5940675A-B579-460E-94D1-54222C63F5DA}</a:tableStyleId>
              </a:tblPr>
              <a:tblGrid>
                <a:gridCol w="1482725"/>
                <a:gridCol w="3474085"/>
                <a:gridCol w="1179830"/>
                <a:gridCol w="3516630"/>
                <a:gridCol w="1550670"/>
              </a:tblGrid>
              <a:tr h="457200">
                <a:tc>
                  <a:txBody>
                    <a:bodyPr/>
                    <a:p>
                      <a:pPr algn="ctr">
                        <a:buNone/>
                      </a:pPr>
                      <a:r>
                        <a:rPr lang="zh-CN" altLang="en-US" sz="2400" b="1">
                          <a:solidFill>
                            <a:schemeClr val="bg1"/>
                          </a:solidFill>
                          <a:latin typeface="Times New Roman" panose="02020603050405020304" pitchFamily="18" charset="0"/>
                        </a:rPr>
                        <a:t>辅音字母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发音规律</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发音</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特殊单词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1849755">
                <a:tc rowSpan="2">
                  <a:txBody>
                    <a:bodyPr/>
                    <a:p>
                      <a:pPr>
                        <a:buNone/>
                      </a:pPr>
                      <a:r>
                        <a:rPr lang="zh-CN" altLang="en-US" sz="2400">
                          <a:latin typeface="Times New Roman" panose="02020603050405020304" pitchFamily="18" charset="0"/>
                          <a:cs typeface="Times New Roman" panose="02020603050405020304" pitchFamily="18" charset="0"/>
                        </a:rPr>
                        <a:t>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在词首、某些前缀（或后缀）中、合成词中、双写时、词尾s在u后、sis字母组合弱读中、清</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辅音前、清辅音后</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sit, dislike, misunderstand, </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expensive, yourself, pass, </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snowstorm, bus, analysis, desk, maps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sugar, sure</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77914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在元音音素后、元音字母间或浊辅音后</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/z/</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days, design, hands, please, </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music</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pleasure, usually</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14325">
                <a:tc rowSpan="2">
                  <a:txBody>
                    <a:bodyPr/>
                    <a:p>
                      <a:pPr>
                        <a:buNone/>
                      </a:pPr>
                      <a:r>
                        <a:rPr lang="zh-CN" altLang="en-US" sz="2400">
                          <a:latin typeface="Times New Roman" panose="02020603050405020304" pitchFamily="18" charset="0"/>
                          <a:cs typeface="Times New Roman" panose="02020603050405020304" pitchFamily="18" charset="0"/>
                        </a:rPr>
                        <a:t>x</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词尾或音节尾部、清辅</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音前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/ks/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box, relax, mixture, next, text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重读元音前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/gz/</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exact, exam, example, exist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95580" y="331470"/>
            <a:ext cx="11221085" cy="460375"/>
          </a:xfrm>
          <a:prstGeom prst="rect">
            <a:avLst/>
          </a:prstGeom>
          <a:noFill/>
        </p:spPr>
        <p:txBody>
          <a:bodyPr wrap="square" rtlCol="0">
            <a:spAutoFit/>
          </a:bodyPr>
          <a:p>
            <a:r>
              <a:rPr sz="2400" b="1">
                <a:solidFill>
                  <a:srgbClr val="00B0F0"/>
                </a:solidFill>
                <a:ea typeface="宋体" panose="02010600030101010101" pitchFamily="2" charset="-122"/>
              </a:rPr>
              <a:t>5. 辅音字母组合发音表</a:t>
            </a:r>
            <a:endParaRPr sz="2400" b="1">
              <a:solidFill>
                <a:srgbClr val="00B0F0"/>
              </a:solidFill>
              <a:ea typeface="宋体" panose="02010600030101010101" pitchFamily="2" charset="-122"/>
            </a:endParaRPr>
          </a:p>
        </p:txBody>
      </p:sp>
      <p:graphicFrame>
        <p:nvGraphicFramePr>
          <p:cNvPr id="6" name="表格 5"/>
          <p:cNvGraphicFramePr/>
          <p:nvPr>
            <p:custDataLst>
              <p:tags r:id="rId2"/>
            </p:custDataLst>
          </p:nvPr>
        </p:nvGraphicFramePr>
        <p:xfrm>
          <a:off x="351155" y="960120"/>
          <a:ext cx="10843895" cy="5179695"/>
        </p:xfrm>
        <a:graphic>
          <a:graphicData uri="http://schemas.openxmlformats.org/drawingml/2006/table">
            <a:tbl>
              <a:tblPr firstRow="1" bandRow="1">
                <a:tableStyleId>{5940675A-B579-460E-94D1-54222C63F5DA}</a:tableStyleId>
              </a:tblPr>
              <a:tblGrid>
                <a:gridCol w="2080260"/>
                <a:gridCol w="1654810"/>
                <a:gridCol w="4933315"/>
                <a:gridCol w="2175510"/>
              </a:tblGrid>
              <a:tr h="698500">
                <a:tc>
                  <a:txBody>
                    <a:bodyPr/>
                    <a:p>
                      <a:pPr algn="ctr">
                        <a:buNone/>
                      </a:pPr>
                      <a:r>
                        <a:rPr lang="zh-CN" altLang="en-US" sz="2400" b="1">
                          <a:solidFill>
                            <a:schemeClr val="bg1"/>
                          </a:solidFill>
                          <a:latin typeface="Times New Roman" panose="02020603050405020304" pitchFamily="18" charset="0"/>
                        </a:rPr>
                        <a:t>辅音字母组合</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发音</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特殊单词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640715">
                <a:tc>
                  <a:txBody>
                    <a:bodyPr/>
                    <a:p>
                      <a:pPr>
                        <a:buNone/>
                      </a:pPr>
                      <a:r>
                        <a:rPr lang="zh-CN" altLang="en-US" sz="2400">
                          <a:latin typeface="Times New Roman" panose="02020603050405020304" pitchFamily="18" charset="0"/>
                          <a:cs typeface="Times New Roman" panose="02020603050405020304" pitchFamily="18" charset="0"/>
                        </a:rPr>
                        <a:t>ble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able, cable, table, possible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40080">
                <a:tc rowSpan="2">
                  <a:txBody>
                    <a:bodyPr/>
                    <a:p>
                      <a:pPr>
                        <a:buNone/>
                      </a:pPr>
                      <a:r>
                        <a:rPr lang="zh-CN" altLang="en-US" sz="2400">
                          <a:latin typeface="Times New Roman" panose="02020603050405020304" pitchFamily="18" charset="0"/>
                          <a:cs typeface="Times New Roman" panose="02020603050405020304" pitchFamily="18" charset="0"/>
                        </a:rPr>
                        <a:t>ch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/tʃ/</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change, child, each, teach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r>
                        <a:rPr lang="zh-CN" altLang="en-US" sz="2400">
                          <a:latin typeface="Times New Roman" panose="02020603050405020304" pitchFamily="18" charset="0"/>
                        </a:rPr>
                        <a:t>brochure, chef, machine</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/k/</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chemistry, headache, school, stomach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ck</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/k/</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back, black, cock, quick</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25120">
                <a:tc>
                  <a:txBody>
                    <a:bodyPr/>
                    <a:p>
                      <a:pPr>
                        <a:buNone/>
                      </a:pPr>
                      <a:r>
                        <a:rPr lang="zh-CN" altLang="en-US" sz="2400">
                          <a:latin typeface="Times New Roman" panose="02020603050405020304" pitchFamily="18" charset="0"/>
                          <a:cs typeface="Times New Roman" panose="02020603050405020304" pitchFamily="18" charset="0"/>
                        </a:rPr>
                        <a:t>cle（词尾时）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/kl/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article, bicycle, circle, uncle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25120">
                <a:tc>
                  <a:txBody>
                    <a:bodyPr/>
                    <a:p>
                      <a:pPr>
                        <a:buNone/>
                      </a:pPr>
                      <a:r>
                        <a:rPr lang="zh-CN" altLang="en-US" sz="2400">
                          <a:latin typeface="Times New Roman" panose="02020603050405020304" pitchFamily="18" charset="0"/>
                          <a:cs typeface="Times New Roman" panose="02020603050405020304" pitchFamily="18" charset="0"/>
                        </a:rPr>
                        <a:t>dge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/dʒ/</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bridge, fridge, judge, knowledge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25120">
                <a:tc>
                  <a:txBody>
                    <a:bodyPr/>
                    <a:p>
                      <a:pPr>
                        <a:buNone/>
                      </a:pPr>
                      <a:r>
                        <a:rPr lang="zh-CN" altLang="en-US" sz="2400">
                          <a:latin typeface="Times New Roman" panose="02020603050405020304" pitchFamily="18" charset="0"/>
                          <a:cs typeface="Times New Roman" panose="02020603050405020304" pitchFamily="18" charset="0"/>
                        </a:rPr>
                        <a:t>dle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candle, handle, needle, noodle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25120">
                <a:tc>
                  <a:txBody>
                    <a:bodyPr/>
                    <a:p>
                      <a:pPr>
                        <a:buNone/>
                      </a:pPr>
                      <a:r>
                        <a:rPr lang="zh-CN" altLang="en-US" sz="2400">
                          <a:latin typeface="Times New Roman" panose="02020603050405020304" pitchFamily="18" charset="0"/>
                          <a:cs typeface="Times New Roman" panose="02020603050405020304" pitchFamily="18" charset="0"/>
                        </a:rPr>
                        <a:t>ds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/dz/</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birds, cards, friends, words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25120">
                <a:tc>
                  <a:txBody>
                    <a:bodyPr/>
                    <a:p>
                      <a:pPr>
                        <a:buNone/>
                      </a:pPr>
                      <a:r>
                        <a:rPr lang="zh-CN" altLang="en-US" sz="2400">
                          <a:latin typeface="Times New Roman" panose="02020603050405020304" pitchFamily="18" charset="0"/>
                          <a:cs typeface="Times New Roman" panose="02020603050405020304" pitchFamily="18" charset="0"/>
                        </a:rPr>
                        <a:t>dr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dream, drink, drug, dry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95580" y="331470"/>
            <a:ext cx="11221085" cy="460375"/>
          </a:xfrm>
          <a:prstGeom prst="rect">
            <a:avLst/>
          </a:prstGeom>
          <a:noFill/>
        </p:spPr>
        <p:txBody>
          <a:bodyPr wrap="square" rtlCol="0">
            <a:spAutoFit/>
          </a:bodyPr>
          <a:p>
            <a:r>
              <a:rPr sz="2400" b="1">
                <a:solidFill>
                  <a:srgbClr val="00B0F0"/>
                </a:solidFill>
                <a:ea typeface="宋体" panose="02010600030101010101" pitchFamily="2" charset="-122"/>
              </a:rPr>
              <a:t>5. 辅音字母组合发音表</a:t>
            </a:r>
            <a:endParaRPr sz="2400" b="1">
              <a:solidFill>
                <a:srgbClr val="00B0F0"/>
              </a:solidFill>
              <a:ea typeface="宋体" panose="02010600030101010101" pitchFamily="2" charset="-122"/>
            </a:endParaRPr>
          </a:p>
        </p:txBody>
      </p:sp>
      <p:graphicFrame>
        <p:nvGraphicFramePr>
          <p:cNvPr id="6" name="表格 5"/>
          <p:cNvGraphicFramePr/>
          <p:nvPr>
            <p:custDataLst>
              <p:tags r:id="rId2"/>
            </p:custDataLst>
          </p:nvPr>
        </p:nvGraphicFramePr>
        <p:xfrm>
          <a:off x="351155" y="960120"/>
          <a:ext cx="10843895" cy="5179695"/>
        </p:xfrm>
        <a:graphic>
          <a:graphicData uri="http://schemas.openxmlformats.org/drawingml/2006/table">
            <a:tbl>
              <a:tblPr firstRow="1" bandRow="1">
                <a:tableStyleId>{5940675A-B579-460E-94D1-54222C63F5DA}</a:tableStyleId>
              </a:tblPr>
              <a:tblGrid>
                <a:gridCol w="2080260"/>
                <a:gridCol w="1797685"/>
                <a:gridCol w="4790440"/>
                <a:gridCol w="2175510"/>
              </a:tblGrid>
              <a:tr h="698500">
                <a:tc>
                  <a:txBody>
                    <a:bodyPr/>
                    <a:p>
                      <a:pPr algn="ctr">
                        <a:buNone/>
                      </a:pPr>
                      <a:r>
                        <a:rPr lang="zh-CN" altLang="en-US" sz="2400" b="1">
                          <a:solidFill>
                            <a:schemeClr val="bg1"/>
                          </a:solidFill>
                          <a:latin typeface="Times New Roman" panose="02020603050405020304" pitchFamily="18" charset="0"/>
                        </a:rPr>
                        <a:t>辅音字母组合</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发音</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特殊单词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640715">
                <a:tc>
                  <a:txBody>
                    <a:bodyPr/>
                    <a:p>
                      <a:pPr>
                        <a:buNone/>
                      </a:pPr>
                      <a:r>
                        <a:rPr lang="zh-CN" altLang="en-US" sz="2400">
                          <a:latin typeface="Times New Roman" panose="02020603050405020304" pitchFamily="18" charset="0"/>
                          <a:cs typeface="Times New Roman" panose="02020603050405020304" pitchFamily="18" charset="0"/>
                        </a:rPr>
                        <a:t>ge（词尾时）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/dʒ/</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age, large, page, language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40080">
                <a:tc rowSpan="2">
                  <a:txBody>
                    <a:bodyPr/>
                    <a:p>
                      <a:pPr>
                        <a:buNone/>
                      </a:pPr>
                      <a:r>
                        <a:rPr lang="zh-CN" altLang="en-US" sz="2400">
                          <a:latin typeface="Times New Roman" panose="02020603050405020304" pitchFamily="18" charset="0"/>
                          <a:cs typeface="Times New Roman" panose="02020603050405020304" pitchFamily="18" charset="0"/>
                        </a:rPr>
                        <a:t>gh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ghost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r>
                        <a:rPr lang="zh-CN" altLang="en-US" sz="2400">
                          <a:latin typeface="Times New Roman" panose="02020603050405020304" pitchFamily="18" charset="0"/>
                        </a:rPr>
                        <a:t>although, bright, caught, eight, thought</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f/（词尾时）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cough, enough, laugh, tough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gn（词尾时）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assign, design, foreign, sign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kle（词尾时）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/kl/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ankle, sparkle, tinkle, twinkle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47675">
                <a:tc>
                  <a:txBody>
                    <a:bodyPr/>
                    <a:p>
                      <a:pPr>
                        <a:buNone/>
                      </a:pPr>
                      <a:r>
                        <a:rPr lang="zh-CN" altLang="en-US" sz="2400">
                          <a:latin typeface="Times New Roman" panose="02020603050405020304" pitchFamily="18" charset="0"/>
                          <a:cs typeface="Times New Roman" panose="02020603050405020304" pitchFamily="18" charset="0"/>
                        </a:rPr>
                        <a:t>kn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know, knee, knife, knock</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25120">
                <a:tc>
                  <a:txBody>
                    <a:bodyPr/>
                    <a:p>
                      <a:pPr>
                        <a:buNone/>
                      </a:pPr>
                      <a:r>
                        <a:rPr lang="zh-CN" altLang="en-US" sz="2400">
                          <a:latin typeface="Times New Roman" panose="02020603050405020304" pitchFamily="18" charset="0"/>
                          <a:cs typeface="Times New Roman" panose="02020603050405020304" pitchFamily="18" charset="0"/>
                        </a:rPr>
                        <a:t>ng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along, building, hang, strong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25120">
                <a:tc>
                  <a:txBody>
                    <a:bodyPr/>
                    <a:p>
                      <a:pPr>
                        <a:buNone/>
                      </a:pPr>
                      <a:r>
                        <a:rPr lang="zh-CN" altLang="en-US" sz="2400">
                          <a:latin typeface="Times New Roman" panose="02020603050405020304" pitchFamily="18" charset="0"/>
                          <a:cs typeface="Times New Roman" panose="02020603050405020304" pitchFamily="18" charset="0"/>
                        </a:rPr>
                        <a:t>ph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/f/</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photo, phrase, physics, telephone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25120">
                <a:tc>
                  <a:txBody>
                    <a:bodyPr/>
                    <a:p>
                      <a:pPr>
                        <a:buNone/>
                      </a:pPr>
                      <a:r>
                        <a:rPr lang="zh-CN" altLang="en-US" sz="2400">
                          <a:latin typeface="Times New Roman" panose="02020603050405020304" pitchFamily="18" charset="0"/>
                          <a:cs typeface="Times New Roman" panose="02020603050405020304" pitchFamily="18" charset="0"/>
                        </a:rPr>
                        <a:t>ple（词尾时）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couple, people, purple, simple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95580" y="331470"/>
            <a:ext cx="11221085" cy="460375"/>
          </a:xfrm>
          <a:prstGeom prst="rect">
            <a:avLst/>
          </a:prstGeom>
          <a:noFill/>
        </p:spPr>
        <p:txBody>
          <a:bodyPr wrap="square" rtlCol="0">
            <a:spAutoFit/>
          </a:bodyPr>
          <a:p>
            <a:r>
              <a:rPr sz="2400" b="1">
                <a:solidFill>
                  <a:srgbClr val="00B0F0"/>
                </a:solidFill>
                <a:ea typeface="宋体" panose="02010600030101010101" pitchFamily="2" charset="-122"/>
              </a:rPr>
              <a:t>5. 辅音字母组合发音表</a:t>
            </a:r>
            <a:endParaRPr sz="2400" b="1">
              <a:solidFill>
                <a:srgbClr val="00B0F0"/>
              </a:solidFill>
              <a:ea typeface="宋体" panose="02010600030101010101" pitchFamily="2" charset="-122"/>
            </a:endParaRPr>
          </a:p>
        </p:txBody>
      </p:sp>
      <p:graphicFrame>
        <p:nvGraphicFramePr>
          <p:cNvPr id="6" name="表格 5"/>
          <p:cNvGraphicFramePr/>
          <p:nvPr>
            <p:custDataLst>
              <p:tags r:id="rId2"/>
            </p:custDataLst>
          </p:nvPr>
        </p:nvGraphicFramePr>
        <p:xfrm>
          <a:off x="351155" y="960120"/>
          <a:ext cx="10843895" cy="5280660"/>
        </p:xfrm>
        <a:graphic>
          <a:graphicData uri="http://schemas.openxmlformats.org/drawingml/2006/table">
            <a:tbl>
              <a:tblPr firstRow="1" bandRow="1">
                <a:tableStyleId>{5940675A-B579-460E-94D1-54222C63F5DA}</a:tableStyleId>
              </a:tblPr>
              <a:tblGrid>
                <a:gridCol w="2842260"/>
                <a:gridCol w="883285"/>
                <a:gridCol w="4942840"/>
                <a:gridCol w="2175510"/>
              </a:tblGrid>
              <a:tr h="698500">
                <a:tc>
                  <a:txBody>
                    <a:bodyPr/>
                    <a:p>
                      <a:pPr algn="ctr">
                        <a:buNone/>
                      </a:pPr>
                      <a:r>
                        <a:rPr lang="zh-CN" altLang="en-US" sz="2400" b="1">
                          <a:solidFill>
                            <a:schemeClr val="bg1"/>
                          </a:solidFill>
                          <a:latin typeface="Times New Roman" panose="02020603050405020304" pitchFamily="18" charset="0"/>
                        </a:rPr>
                        <a:t>辅音字母组合</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发音</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特殊单词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640715">
                <a:tc>
                  <a:txBody>
                    <a:bodyPr/>
                    <a:p>
                      <a:pPr>
                        <a:buNone/>
                      </a:pPr>
                      <a:r>
                        <a:rPr lang="zh-CN" altLang="en-US" sz="2400">
                          <a:latin typeface="Times New Roman" panose="02020603050405020304" pitchFamily="18" charset="0"/>
                          <a:cs typeface="Times New Roman" panose="02020603050405020304" pitchFamily="18" charset="0"/>
                        </a:rPr>
                        <a:t>qu</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/kw/</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question, quickly, quiet, quite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cheque, unique</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30530">
                <a:tc>
                  <a:txBody>
                    <a:bodyPr/>
                    <a:p>
                      <a:pPr>
                        <a:buNone/>
                      </a:pPr>
                      <a:r>
                        <a:rPr lang="zh-CN" altLang="en-US" sz="2400">
                          <a:latin typeface="Times New Roman" panose="02020603050405020304" pitchFamily="18" charset="0"/>
                          <a:cs typeface="Times New Roman" panose="02020603050405020304" pitchFamily="18" charset="0"/>
                        </a:rPr>
                        <a:t>sc</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/sk/</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scarf, scary, school, score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sc（字母e, i前）</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scenery, scent, science, scissors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sh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/ʃ/</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fish, shake, she, ship</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47675">
                <a:tc>
                  <a:txBody>
                    <a:bodyPr/>
                    <a:p>
                      <a:pPr>
                        <a:buNone/>
                      </a:pPr>
                      <a:r>
                        <a:rPr lang="zh-CN" altLang="en-US" sz="2400">
                          <a:latin typeface="Times New Roman" panose="02020603050405020304" pitchFamily="18" charset="0"/>
                          <a:cs typeface="Times New Roman" panose="02020603050405020304" pitchFamily="18" charset="0"/>
                        </a:rPr>
                        <a:t>sion（元音字母后）</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/ʒn/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decision, television, confusion, occasion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66725">
                <a:tc>
                  <a:txBody>
                    <a:bodyPr/>
                    <a:p>
                      <a:pPr>
                        <a:buNone/>
                      </a:pPr>
                      <a:r>
                        <a:rPr lang="zh-CN" altLang="en-US" sz="2400">
                          <a:latin typeface="Times New Roman" panose="02020603050405020304" pitchFamily="18" charset="0"/>
                          <a:cs typeface="Times New Roman" panose="02020603050405020304" pitchFamily="18" charset="0"/>
                        </a:rPr>
                        <a:t>sion（辅音字母后）</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/ʃn/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expansion, mansion, pension, tension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25120">
                <a:tc>
                  <a:txBody>
                    <a:bodyPr/>
                    <a:p>
                      <a:pPr>
                        <a:buNone/>
                      </a:pPr>
                      <a:r>
                        <a:rPr lang="zh-CN" altLang="en-US" sz="2400">
                          <a:latin typeface="Times New Roman" panose="02020603050405020304" pitchFamily="18" charset="0"/>
                          <a:cs typeface="Times New Roman" panose="02020603050405020304" pitchFamily="18" charset="0"/>
                        </a:rPr>
                        <a:t>ssion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/ʃn/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discussion, expression, impression, mission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25120">
                <a:tc>
                  <a:txBody>
                    <a:bodyPr/>
                    <a:p>
                      <a:pPr>
                        <a:buNone/>
                      </a:pPr>
                      <a:r>
                        <a:rPr lang="zh-CN" altLang="en-US" sz="2400">
                          <a:latin typeface="Times New Roman" panose="02020603050405020304" pitchFamily="18" charset="0"/>
                          <a:cs typeface="Times New Roman" panose="02020603050405020304" pitchFamily="18" charset="0"/>
                        </a:rPr>
                        <a:t>stle（词尾时）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/sl/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castle, hustle, whistle, wrestle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95580" y="331470"/>
            <a:ext cx="11221085" cy="460375"/>
          </a:xfrm>
          <a:prstGeom prst="rect">
            <a:avLst/>
          </a:prstGeom>
          <a:noFill/>
        </p:spPr>
        <p:txBody>
          <a:bodyPr wrap="square" rtlCol="0">
            <a:spAutoFit/>
          </a:bodyPr>
          <a:p>
            <a:r>
              <a:rPr sz="2400" b="1">
                <a:solidFill>
                  <a:srgbClr val="00B0F0"/>
                </a:solidFill>
                <a:ea typeface="宋体" panose="02010600030101010101" pitchFamily="2" charset="-122"/>
              </a:rPr>
              <a:t>5. 辅音字母组合发音表</a:t>
            </a:r>
            <a:endParaRPr sz="2400" b="1">
              <a:solidFill>
                <a:srgbClr val="00B0F0"/>
              </a:solidFill>
              <a:ea typeface="宋体" panose="02010600030101010101" pitchFamily="2" charset="-122"/>
            </a:endParaRPr>
          </a:p>
        </p:txBody>
      </p:sp>
      <p:graphicFrame>
        <p:nvGraphicFramePr>
          <p:cNvPr id="6" name="表格 5"/>
          <p:cNvGraphicFramePr/>
          <p:nvPr>
            <p:custDataLst>
              <p:tags r:id="rId2"/>
            </p:custDataLst>
          </p:nvPr>
        </p:nvGraphicFramePr>
        <p:xfrm>
          <a:off x="351155" y="960120"/>
          <a:ext cx="10843895" cy="5087620"/>
        </p:xfrm>
        <a:graphic>
          <a:graphicData uri="http://schemas.openxmlformats.org/drawingml/2006/table">
            <a:tbl>
              <a:tblPr firstRow="1" bandRow="1">
                <a:tableStyleId>{5940675A-B579-460E-94D1-54222C63F5DA}</a:tableStyleId>
              </a:tblPr>
              <a:tblGrid>
                <a:gridCol w="2061210"/>
                <a:gridCol w="1902460"/>
                <a:gridCol w="4876165"/>
                <a:gridCol w="2004060"/>
              </a:tblGrid>
              <a:tr h="698500">
                <a:tc>
                  <a:txBody>
                    <a:bodyPr/>
                    <a:p>
                      <a:pPr algn="ctr">
                        <a:buNone/>
                      </a:pPr>
                      <a:r>
                        <a:rPr lang="zh-CN" altLang="en-US" sz="2400" b="1">
                          <a:solidFill>
                            <a:schemeClr val="bg1"/>
                          </a:solidFill>
                          <a:latin typeface="Times New Roman" panose="02020603050405020304" pitchFamily="18" charset="0"/>
                        </a:rPr>
                        <a:t>辅音字母组合</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发音</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特殊单词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640715">
                <a:tc>
                  <a:txBody>
                    <a:bodyPr/>
                    <a:p>
                      <a:pPr>
                        <a:buNone/>
                      </a:pPr>
                      <a:r>
                        <a:rPr lang="zh-CN" altLang="en-US" sz="2400">
                          <a:latin typeface="Times New Roman" panose="02020603050405020304" pitchFamily="18" charset="0"/>
                          <a:cs typeface="Times New Roman" panose="02020603050405020304" pitchFamily="18" charset="0"/>
                        </a:rPr>
                        <a:t>tal（词尾时）</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capital, digital, hospital, environmental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30530">
                <a:tc>
                  <a:txBody>
                    <a:bodyPr/>
                    <a:p>
                      <a:pPr>
                        <a:buNone/>
                      </a:pPr>
                      <a:r>
                        <a:rPr lang="zh-CN" altLang="en-US" sz="2400">
                          <a:latin typeface="Times New Roman" panose="02020603050405020304" pitchFamily="18" charset="0"/>
                          <a:cs typeface="Times New Roman" panose="02020603050405020304" pitchFamily="18" charset="0"/>
                        </a:rPr>
                        <a:t>tch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/tʃ/</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catch, kitchen, match, watch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rowSpan="2">
                  <a:txBody>
                    <a:bodyPr/>
                    <a:p>
                      <a:pPr>
                        <a:buNone/>
                      </a:pPr>
                      <a:r>
                        <a:rPr lang="zh-CN" altLang="en-US" sz="2400">
                          <a:latin typeface="Times New Roman" panose="02020603050405020304" pitchFamily="18" charset="0"/>
                          <a:cs typeface="Times New Roman" panose="02020603050405020304" pitchFamily="18" charset="0"/>
                        </a:rPr>
                        <a:t>th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/θ/</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thank, three, bath, fifth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/ð/</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father, mother, with, they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47675">
                <a:tc rowSpan="2">
                  <a:txBody>
                    <a:bodyPr/>
                    <a:p>
                      <a:pPr>
                        <a:buNone/>
                      </a:pPr>
                      <a:r>
                        <a:rPr lang="zh-CN" altLang="en-US" sz="2400">
                          <a:latin typeface="Times New Roman" panose="02020603050405020304" pitchFamily="18" charset="0"/>
                          <a:cs typeface="Times New Roman" panose="02020603050405020304" pitchFamily="18" charset="0"/>
                        </a:rPr>
                        <a:t>tion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/ʃn/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dictionary, emotion, nation, station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6672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/tʃn/（字</a:t>
                      </a:r>
                      <a:endParaRPr lang="zh-CN" altLang="en-US" sz="2400">
                        <a:latin typeface="Times New Roman" panose="02020603050405020304" pitchFamily="18" charset="0"/>
                        <a:cs typeface="Times New Roman" panose="02020603050405020304" pitchFamily="18" charset="0"/>
                      </a:endParaRPr>
                    </a:p>
                    <a:p>
                      <a:pPr>
                        <a:buNone/>
                      </a:pPr>
                      <a:r>
                        <a:rPr lang="zh-CN" altLang="en-US" sz="2400">
                          <a:latin typeface="Times New Roman" panose="02020603050405020304" pitchFamily="18" charset="0"/>
                          <a:cs typeface="Times New Roman" panose="02020603050405020304" pitchFamily="18" charset="0"/>
                        </a:rPr>
                        <a:t>母s后）</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digestion, exhaustion, question, suggestion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25120">
                <a:tc>
                  <a:txBody>
                    <a:bodyPr/>
                    <a:p>
                      <a:pPr>
                        <a:buNone/>
                      </a:pPr>
                      <a:r>
                        <a:rPr lang="zh-CN" altLang="en-US" sz="2400">
                          <a:latin typeface="Times New Roman" panose="02020603050405020304" pitchFamily="18" charset="0"/>
                          <a:cs typeface="Times New Roman" panose="02020603050405020304" pitchFamily="18" charset="0"/>
                        </a:rPr>
                        <a:t>tle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battle, gentle, little, title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25120">
                <a:tc>
                  <a:txBody>
                    <a:bodyPr/>
                    <a:p>
                      <a:pPr>
                        <a:buNone/>
                      </a:pPr>
                      <a:r>
                        <a:rPr lang="zh-CN" altLang="en-US" sz="2400">
                          <a:latin typeface="Times New Roman" panose="02020603050405020304" pitchFamily="18" charset="0"/>
                          <a:cs typeface="Times New Roman" panose="02020603050405020304" pitchFamily="18" charset="0"/>
                        </a:rPr>
                        <a:t>ts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boats, its, parts, seats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95580" y="791845"/>
            <a:ext cx="11221085" cy="460375"/>
          </a:xfrm>
          <a:prstGeom prst="rect">
            <a:avLst/>
          </a:prstGeom>
          <a:noFill/>
        </p:spPr>
        <p:txBody>
          <a:bodyPr wrap="square" rtlCol="0">
            <a:spAutoFit/>
          </a:bodyPr>
          <a:p>
            <a:r>
              <a:rPr sz="2400" b="1">
                <a:solidFill>
                  <a:srgbClr val="00B0F0"/>
                </a:solidFill>
                <a:ea typeface="宋体" panose="02010600030101010101" pitchFamily="2" charset="-122"/>
              </a:rPr>
              <a:t>5. 辅音字母组合发音表</a:t>
            </a:r>
            <a:endParaRPr sz="2400" b="1">
              <a:solidFill>
                <a:srgbClr val="00B0F0"/>
              </a:solidFill>
              <a:ea typeface="宋体" panose="02010600030101010101" pitchFamily="2" charset="-122"/>
            </a:endParaRPr>
          </a:p>
        </p:txBody>
      </p:sp>
      <p:graphicFrame>
        <p:nvGraphicFramePr>
          <p:cNvPr id="6" name="表格 5"/>
          <p:cNvGraphicFramePr/>
          <p:nvPr>
            <p:custDataLst>
              <p:tags r:id="rId2"/>
            </p:custDataLst>
          </p:nvPr>
        </p:nvGraphicFramePr>
        <p:xfrm>
          <a:off x="351155" y="1483995"/>
          <a:ext cx="10843895" cy="5087620"/>
        </p:xfrm>
        <a:graphic>
          <a:graphicData uri="http://schemas.openxmlformats.org/drawingml/2006/table">
            <a:tbl>
              <a:tblPr firstRow="1" bandRow="1">
                <a:tableStyleId>{5940675A-B579-460E-94D1-54222C63F5DA}</a:tableStyleId>
              </a:tblPr>
              <a:tblGrid>
                <a:gridCol w="2061210"/>
                <a:gridCol w="1902460"/>
                <a:gridCol w="4876165"/>
                <a:gridCol w="2004060"/>
              </a:tblGrid>
              <a:tr h="698500">
                <a:tc>
                  <a:txBody>
                    <a:bodyPr/>
                    <a:p>
                      <a:pPr algn="ctr">
                        <a:buNone/>
                      </a:pPr>
                      <a:r>
                        <a:rPr lang="zh-CN" altLang="en-US" sz="2400" b="1">
                          <a:solidFill>
                            <a:schemeClr val="bg1"/>
                          </a:solidFill>
                          <a:latin typeface="Times New Roman" panose="02020603050405020304" pitchFamily="18" charset="0"/>
                        </a:rPr>
                        <a:t>辅音字母组合</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发音</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特殊单词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640715">
                <a:tc>
                  <a:txBody>
                    <a:bodyPr/>
                    <a:p>
                      <a:pPr>
                        <a:buNone/>
                      </a:pPr>
                      <a:r>
                        <a:rPr lang="zh-CN" altLang="en-US" sz="2400">
                          <a:latin typeface="Times New Roman" panose="02020603050405020304" pitchFamily="18" charset="0"/>
                          <a:cs typeface="Times New Roman" panose="02020603050405020304" pitchFamily="18" charset="0"/>
                        </a:rPr>
                        <a:t>ture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/tʃə/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future, nature, picture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30530">
                <a:tc>
                  <a:txBody>
                    <a:bodyPr/>
                    <a:p>
                      <a:pPr>
                        <a:buNone/>
                      </a:pPr>
                      <a:r>
                        <a:rPr lang="zh-CN" altLang="en-US" sz="2400">
                          <a:latin typeface="Times New Roman" panose="02020603050405020304" pitchFamily="18" charset="0"/>
                          <a:cs typeface="Times New Roman" panose="02020603050405020304" pitchFamily="18" charset="0"/>
                        </a:rPr>
                        <a:t>tr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trade, train, tree, try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rowSpan="2">
                  <a:txBody>
                    <a:bodyPr/>
                    <a:p>
                      <a:pPr>
                        <a:buNone/>
                      </a:pPr>
                      <a:r>
                        <a:rPr lang="zh-CN" altLang="en-US" sz="2400">
                          <a:latin typeface="Times New Roman" panose="02020603050405020304" pitchFamily="18" charset="0"/>
                          <a:cs typeface="Times New Roman" panose="02020603050405020304" pitchFamily="18" charset="0"/>
                        </a:rPr>
                        <a:t>wh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/w/</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what, when, where, white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who, whom, whose, whole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wr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write, wrap, wrote, wrong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09880" y="552450"/>
            <a:ext cx="4476115" cy="514985"/>
          </a:xfrm>
          <a:prstGeom prst="rect">
            <a:avLst/>
          </a:prstGeom>
          <a:noFill/>
        </p:spPr>
        <p:txBody>
          <a:bodyPr wrap="square" rtlCol="0">
            <a:noAutofit/>
          </a:bodyPr>
          <a:p>
            <a:r>
              <a:rPr lang="zh-CN" altLang="en-US" sz="2800" b="1">
                <a:solidFill>
                  <a:srgbClr val="0070C0"/>
                </a:solidFill>
                <a:sym typeface="+mn-ea"/>
              </a:rPr>
              <a:t>（四）音节</a:t>
            </a:r>
            <a:endParaRPr lang="zh-CN" altLang="en-US" sz="2800" b="1">
              <a:solidFill>
                <a:srgbClr val="0070C0"/>
              </a:solidFill>
              <a:sym typeface="+mn-ea"/>
            </a:endParaRPr>
          </a:p>
        </p:txBody>
      </p:sp>
      <p:grpSp>
        <p:nvGrpSpPr>
          <p:cNvPr id="5" name="组合 4"/>
          <p:cNvGrpSpPr/>
          <p:nvPr/>
        </p:nvGrpSpPr>
        <p:grpSpPr>
          <a:xfrm>
            <a:off x="558165" y="1468120"/>
            <a:ext cx="11220450" cy="4380230"/>
            <a:chOff x="878" y="2507"/>
            <a:chExt cx="17670" cy="6898"/>
          </a:xfrm>
        </p:grpSpPr>
        <p:sp>
          <p:nvSpPr>
            <p:cNvPr id="2" name="文本框 1"/>
            <p:cNvSpPr txBox="1"/>
            <p:nvPr>
              <p:custDataLst>
                <p:tags r:id="rId2"/>
              </p:custDataLst>
            </p:nvPr>
          </p:nvSpPr>
          <p:spPr>
            <a:xfrm>
              <a:off x="878" y="2507"/>
              <a:ext cx="17671" cy="6899"/>
            </a:xfrm>
            <a:prstGeom prst="rect">
              <a:avLst/>
            </a:prstGeom>
            <a:noFill/>
          </p:spPr>
          <p:txBody>
            <a:bodyPr wrap="square" rtlCol="0">
              <a:spAutoFit/>
            </a:bodyPr>
            <a:p>
              <a:pPr>
                <a:lnSpc>
                  <a:spcPct val="110000"/>
                </a:lnSpc>
              </a:pPr>
              <a:r>
                <a:rPr sz="2400" b="1">
                  <a:solidFill>
                    <a:srgbClr val="00B0F0"/>
                  </a:solidFill>
                  <a:ea typeface="宋体" panose="02010600030101010101" pitchFamily="2" charset="-122"/>
                </a:rPr>
                <a:t>1. 音节的定义</a:t>
              </a:r>
              <a:endParaRPr sz="2400" b="1">
                <a:solidFill>
                  <a:srgbClr val="00B0F0"/>
                </a:solidFill>
                <a:ea typeface="宋体" panose="02010600030101010101" pitchFamily="2" charset="-122"/>
              </a:endParaRPr>
            </a:p>
            <a:p>
              <a:pPr indent="0" fontAlgn="auto">
                <a:lnSpc>
                  <a:spcPct val="110000"/>
                </a:lnSpc>
                <a:spcAft>
                  <a:spcPts val="1800"/>
                </a:spcAft>
              </a:pPr>
              <a:r>
                <a:rPr lang="en-US" sz="2400">
                  <a:ea typeface="宋体" panose="02010600030101010101" pitchFamily="2" charset="-122"/>
                </a:rPr>
                <a:t>     </a:t>
              </a:r>
              <a:r>
                <a:rPr sz="2400">
                  <a:ea typeface="宋体" panose="02010600030101010101" pitchFamily="2" charset="-122"/>
                </a:rPr>
                <a:t>一个或几个音素按照一定的规律构成的组合单位叫音节。音节是读音的基本单位，任何单词的读音，都是分解为一个个音节朗读的。</a:t>
              </a:r>
              <a:endParaRPr sz="2400">
                <a:ea typeface="宋体" panose="02010600030101010101" pitchFamily="2" charset="-122"/>
              </a:endParaRPr>
            </a:p>
            <a:p>
              <a:pPr>
                <a:lnSpc>
                  <a:spcPct val="110000"/>
                </a:lnSpc>
              </a:pPr>
              <a:r>
                <a:rPr sz="2400" b="1">
                  <a:solidFill>
                    <a:srgbClr val="00B0F0"/>
                  </a:solidFill>
                  <a:ea typeface="宋体" panose="02010600030101010101" pitchFamily="2" charset="-122"/>
                </a:rPr>
                <a:t>2. 音节的构成</a:t>
              </a:r>
              <a:endParaRPr sz="2400" b="1">
                <a:solidFill>
                  <a:srgbClr val="00B0F0"/>
                </a:solidFill>
                <a:ea typeface="宋体" panose="02010600030101010101" pitchFamily="2" charset="-122"/>
              </a:endParaRPr>
            </a:p>
            <a:p>
              <a:pPr indent="457200">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在英语中，一个元音音素可构成一个音节，一个元音音素和一个或几个辅音音素结合也可以构成一个音节。</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英语辅音音素中有3个辅音/l/、/m/、/n/可以和其前的辅音音素结合构成音节，它们构成的音节叫做成音节。成音节往往出现在词尾，一般是非重读音节，如：noodle </a:t>
              </a:r>
              <a:r>
                <a:rPr lang="en-US" sz="2400">
                  <a:latin typeface="Times New Roman" panose="02020603050405020304" pitchFamily="18" charset="0"/>
                  <a:ea typeface="宋体" panose="02010600030101010101" pitchFamily="2" charset="-122"/>
                  <a:cs typeface="Times New Roman" panose="02020603050405020304" pitchFamily="18" charset="0"/>
                </a:rPr>
                <a:t>                </a:t>
              </a:r>
              <a:r>
                <a:rPr sz="2400">
                  <a:latin typeface="Times New Roman" panose="02020603050405020304" pitchFamily="18" charset="0"/>
                  <a:ea typeface="宋体" panose="02010600030101010101" pitchFamily="2" charset="-122"/>
                  <a:cs typeface="Times New Roman" panose="02020603050405020304" pitchFamily="18" charset="0"/>
                </a:rPr>
                <a:t>。</a:t>
              </a:r>
              <a:endParaRPr sz="2400">
                <a:latin typeface="Times New Roman" panose="02020603050405020304" pitchFamily="18" charset="0"/>
                <a:ea typeface="宋体" panose="02010600030101010101" pitchFamily="2" charset="-122"/>
                <a:cs typeface="Times New Roman" panose="02020603050405020304" pitchFamily="18" charset="0"/>
              </a:endParaRPr>
            </a:p>
            <a:p>
              <a:pPr indent="457200">
                <a:lnSpc>
                  <a:spcPct val="110000"/>
                </a:lnSpc>
              </a:pPr>
              <a:endParaRPr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2"/>
            <p:cNvPicPr>
              <a:picLocks noChangeAspect="1"/>
            </p:cNvPicPr>
            <p:nvPr>
              <p:custDataLst>
                <p:tags r:id="rId3"/>
              </p:custDataLst>
            </p:nvPr>
          </p:nvPicPr>
          <p:blipFill>
            <a:blip r:embed="rId4"/>
            <a:stretch>
              <a:fillRect/>
            </a:stretch>
          </p:blipFill>
          <p:spPr>
            <a:xfrm>
              <a:off x="2262" y="8045"/>
              <a:ext cx="2046" cy="562"/>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2713990" y="1338580"/>
            <a:ext cx="2219960" cy="645160"/>
          </a:xfrm>
          <a:prstGeom prst="rect">
            <a:avLst/>
          </a:prstGeom>
          <a:noFill/>
        </p:spPr>
        <p:txBody>
          <a:bodyPr wrap="square" rtlCol="0">
            <a:spAutoFit/>
          </a:bodyPr>
          <a:p>
            <a:r>
              <a:rPr sz="3600" b="1">
                <a:solidFill>
                  <a:schemeClr val="tx1"/>
                </a:solidFill>
                <a:uFillTx/>
                <a:hlinkClick r:id="rId2" tooltip="" action="ppaction://hlinksldjump"/>
              </a:rPr>
              <a:t>考情分析</a:t>
            </a:r>
            <a:endParaRPr sz="3600" b="1">
              <a:solidFill>
                <a:schemeClr val="tx1"/>
              </a:solidFill>
              <a:uFillTx/>
            </a:endParaRPr>
          </a:p>
        </p:txBody>
      </p:sp>
      <p:sp>
        <p:nvSpPr>
          <p:cNvPr id="9" name="文本框 8"/>
          <p:cNvSpPr txBox="1"/>
          <p:nvPr>
            <p:custDataLst>
              <p:tags r:id="rId3"/>
            </p:custDataLst>
          </p:nvPr>
        </p:nvSpPr>
        <p:spPr>
          <a:xfrm>
            <a:off x="2712085" y="2272665"/>
            <a:ext cx="2219960" cy="645160"/>
          </a:xfrm>
          <a:prstGeom prst="rect">
            <a:avLst/>
          </a:prstGeom>
          <a:noFill/>
        </p:spPr>
        <p:txBody>
          <a:bodyPr wrap="square" rtlCol="0">
            <a:spAutoFit/>
          </a:bodyPr>
          <a:p>
            <a:r>
              <a:rPr sz="3600" b="1">
                <a:solidFill>
                  <a:schemeClr val="tx1"/>
                </a:solidFill>
                <a:uFillTx/>
                <a:hlinkClick r:id="rId4" tooltip="" action="ppaction://hlinksldjump"/>
              </a:rPr>
              <a:t>知识导图</a:t>
            </a:r>
            <a:endParaRPr sz="3600" b="1">
              <a:solidFill>
                <a:schemeClr val="tx1"/>
              </a:solidFill>
              <a:uFillTx/>
            </a:endParaRPr>
          </a:p>
        </p:txBody>
      </p:sp>
      <p:sp>
        <p:nvSpPr>
          <p:cNvPr id="10" name="文本框 9"/>
          <p:cNvSpPr txBox="1"/>
          <p:nvPr>
            <p:custDataLst>
              <p:tags r:id="rId5"/>
            </p:custDataLst>
          </p:nvPr>
        </p:nvSpPr>
        <p:spPr>
          <a:xfrm>
            <a:off x="2713990" y="3235325"/>
            <a:ext cx="2219960" cy="645160"/>
          </a:xfrm>
          <a:prstGeom prst="rect">
            <a:avLst/>
          </a:prstGeom>
          <a:noFill/>
        </p:spPr>
        <p:txBody>
          <a:bodyPr wrap="square" rtlCol="0">
            <a:spAutoFit/>
          </a:bodyPr>
          <a:p>
            <a:r>
              <a:rPr sz="3600" b="1">
                <a:solidFill>
                  <a:schemeClr val="tx1"/>
                </a:solidFill>
                <a:uFillTx/>
                <a:hlinkClick r:id="rId6" tooltip="" action="ppaction://hlinksldjump"/>
              </a:rPr>
              <a:t>知识梳理</a:t>
            </a:r>
            <a:endParaRPr sz="3600" b="1">
              <a:solidFill>
                <a:schemeClr val="tx1"/>
              </a:solidFill>
              <a:uFillTx/>
            </a:endParaRPr>
          </a:p>
        </p:txBody>
      </p:sp>
      <p:sp>
        <p:nvSpPr>
          <p:cNvPr id="11" name="文本框 10"/>
          <p:cNvSpPr txBox="1"/>
          <p:nvPr>
            <p:custDataLst>
              <p:tags r:id="rId7"/>
            </p:custDataLst>
          </p:nvPr>
        </p:nvSpPr>
        <p:spPr>
          <a:xfrm>
            <a:off x="2712085" y="4197985"/>
            <a:ext cx="2219960" cy="645160"/>
          </a:xfrm>
          <a:prstGeom prst="rect">
            <a:avLst/>
          </a:prstGeom>
          <a:noFill/>
        </p:spPr>
        <p:txBody>
          <a:bodyPr wrap="square" rtlCol="0">
            <a:spAutoFit/>
          </a:bodyPr>
          <a:p>
            <a:r>
              <a:rPr sz="3600" b="1">
                <a:solidFill>
                  <a:schemeClr val="tx1"/>
                </a:solidFill>
                <a:uFillTx/>
                <a:hlinkClick r:id="rId8" tooltip="" action="ppaction://hlinksldjump"/>
              </a:rPr>
              <a:t>真题链接</a:t>
            </a:r>
            <a:endParaRPr sz="3600" b="1">
              <a:solidFill>
                <a:schemeClr val="tx1"/>
              </a:solidFill>
              <a:uFillTx/>
            </a:endParaRPr>
          </a:p>
        </p:txBody>
      </p:sp>
      <p:sp>
        <p:nvSpPr>
          <p:cNvPr id="14" name="椭圆 13"/>
          <p:cNvSpPr/>
          <p:nvPr/>
        </p:nvSpPr>
        <p:spPr>
          <a:xfrm>
            <a:off x="1569720" y="126428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1</a:t>
            </a:r>
            <a:endParaRPr lang="en-US" altLang="zh-CN" sz="3600" b="1">
              <a:latin typeface="+mn-ea"/>
            </a:endParaRPr>
          </a:p>
        </p:txBody>
      </p:sp>
      <p:sp>
        <p:nvSpPr>
          <p:cNvPr id="15" name="椭圆 14"/>
          <p:cNvSpPr/>
          <p:nvPr>
            <p:custDataLst>
              <p:tags r:id="rId9"/>
            </p:custDataLst>
          </p:nvPr>
        </p:nvSpPr>
        <p:spPr>
          <a:xfrm>
            <a:off x="1569720" y="219773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2</a:t>
            </a:r>
            <a:endParaRPr lang="en-US" altLang="zh-CN" sz="3600" b="1">
              <a:latin typeface="+mn-ea"/>
            </a:endParaRPr>
          </a:p>
        </p:txBody>
      </p:sp>
      <p:sp>
        <p:nvSpPr>
          <p:cNvPr id="16" name="椭圆 15"/>
          <p:cNvSpPr/>
          <p:nvPr>
            <p:custDataLst>
              <p:tags r:id="rId10"/>
            </p:custDataLst>
          </p:nvPr>
        </p:nvSpPr>
        <p:spPr>
          <a:xfrm>
            <a:off x="1569720" y="313118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3</a:t>
            </a:r>
            <a:endParaRPr lang="en-US" altLang="zh-CN" sz="3600" b="1">
              <a:latin typeface="+mn-ea"/>
            </a:endParaRPr>
          </a:p>
        </p:txBody>
      </p:sp>
      <p:sp>
        <p:nvSpPr>
          <p:cNvPr id="17" name="椭圆 16"/>
          <p:cNvSpPr/>
          <p:nvPr>
            <p:custDataLst>
              <p:tags r:id="rId11"/>
            </p:custDataLst>
          </p:nvPr>
        </p:nvSpPr>
        <p:spPr>
          <a:xfrm>
            <a:off x="1569720" y="4047490"/>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4</a:t>
            </a:r>
            <a:endParaRPr lang="en-US" altLang="zh-CN" sz="3600" b="1">
              <a:latin typeface="+mn-ea"/>
            </a:endParaRPr>
          </a:p>
        </p:txBody>
      </p:sp>
      <p:sp>
        <p:nvSpPr>
          <p:cNvPr id="18" name="椭圆 17"/>
          <p:cNvSpPr/>
          <p:nvPr>
            <p:custDataLst>
              <p:tags r:id="rId12"/>
            </p:custDataLst>
          </p:nvPr>
        </p:nvSpPr>
        <p:spPr>
          <a:xfrm>
            <a:off x="1569720" y="496379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5</a:t>
            </a:r>
            <a:endParaRPr lang="en-US" altLang="zh-CN" sz="3600" b="1">
              <a:latin typeface="+mn-ea"/>
            </a:endParaRPr>
          </a:p>
        </p:txBody>
      </p:sp>
      <p:sp>
        <p:nvSpPr>
          <p:cNvPr id="19" name="文本框 18"/>
          <p:cNvSpPr txBox="1"/>
          <p:nvPr>
            <p:custDataLst>
              <p:tags r:id="rId13"/>
            </p:custDataLst>
          </p:nvPr>
        </p:nvSpPr>
        <p:spPr>
          <a:xfrm>
            <a:off x="2713990" y="5132070"/>
            <a:ext cx="2219960" cy="645160"/>
          </a:xfrm>
          <a:prstGeom prst="rect">
            <a:avLst/>
          </a:prstGeom>
          <a:noFill/>
        </p:spPr>
        <p:txBody>
          <a:bodyPr wrap="square" rtlCol="0">
            <a:spAutoFit/>
          </a:bodyPr>
          <a:p>
            <a:r>
              <a:rPr sz="3600" b="1">
                <a:solidFill>
                  <a:schemeClr val="tx1"/>
                </a:solidFill>
                <a:uFillTx/>
                <a:hlinkClick r:id="rId14" tooltip="" action="ppaction://hlinksldjump"/>
              </a:rPr>
              <a:t>金榜通关</a:t>
            </a:r>
            <a:endParaRPr sz="3600" b="1">
              <a:solidFill>
                <a:schemeClr val="tx1"/>
              </a:solidFill>
              <a:uFillTx/>
            </a:endParaRPr>
          </a:p>
        </p:txBody>
      </p:sp>
      <p:pic>
        <p:nvPicPr>
          <p:cNvPr id="23" name="图片 22"/>
          <p:cNvPicPr>
            <a:picLocks noChangeAspect="1"/>
          </p:cNvPicPr>
          <p:nvPr/>
        </p:nvPicPr>
        <p:blipFill>
          <a:blip r:embed="rId15">
            <a:alphaModFix amt="55000"/>
          </a:blip>
          <a:srcRect b="6182"/>
          <a:stretch>
            <a:fillRect/>
          </a:stretch>
        </p:blipFill>
        <p:spPr>
          <a:xfrm>
            <a:off x="6724650" y="1072515"/>
            <a:ext cx="4339590" cy="3600450"/>
          </a:xfrm>
          <a:prstGeom prst="rect">
            <a:avLst/>
          </a:prstGeom>
        </p:spPr>
      </p:pic>
      <p:sp>
        <p:nvSpPr>
          <p:cNvPr id="21" name="矩形 20"/>
          <p:cNvSpPr/>
          <p:nvPr/>
        </p:nvSpPr>
        <p:spPr>
          <a:xfrm>
            <a:off x="8298180" y="2752090"/>
            <a:ext cx="3381375" cy="302514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8884285" y="3566160"/>
            <a:ext cx="2179955" cy="1106805"/>
          </a:xfrm>
          <a:prstGeom prst="rect">
            <a:avLst/>
          </a:prstGeom>
          <a:noFill/>
        </p:spPr>
        <p:txBody>
          <a:bodyPr wrap="square" rtlCol="0">
            <a:spAutoFit/>
          </a:bodyPr>
          <a:p>
            <a:pPr indent="0" algn="dist" fontAlgn="auto"/>
            <a:r>
              <a:rPr lang="zh-CN" altLang="en-US" sz="6600" b="1">
                <a:solidFill>
                  <a:schemeClr val="bg1"/>
                </a:solidFill>
              </a:rPr>
              <a:t>目录</a:t>
            </a:r>
            <a:endParaRPr lang="zh-CN" altLang="en-US" sz="66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57530" y="1439545"/>
            <a:ext cx="11221085" cy="902970"/>
          </a:xfrm>
          <a:prstGeom prst="rect">
            <a:avLst/>
          </a:prstGeom>
          <a:noFill/>
        </p:spPr>
        <p:txBody>
          <a:bodyPr wrap="square" rtlCol="0">
            <a:spAutoFit/>
          </a:bodyPr>
          <a:p>
            <a:pPr indent="457200">
              <a:lnSpc>
                <a:spcPct val="110000"/>
              </a:lnSpc>
            </a:pPr>
            <a:r>
              <a:rPr sz="2400">
                <a:latin typeface="Times New Roman" panose="02020603050405020304" pitchFamily="18" charset="0"/>
                <a:ea typeface="宋体" panose="02010600030101010101" pitchFamily="2" charset="-122"/>
                <a:cs typeface="Times New Roman" panose="02020603050405020304" pitchFamily="18" charset="0"/>
              </a:rPr>
              <a:t>一般说来，元音音素可以构成音节，辅音音素不能构成音节。音节有以下5种结构：</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2"/>
          <p:cNvPicPr>
            <a:picLocks noChangeAspect="1"/>
          </p:cNvPicPr>
          <p:nvPr>
            <p:custDataLst>
              <p:tags r:id="rId2"/>
            </p:custDataLst>
          </p:nvPr>
        </p:nvPicPr>
        <p:blipFill>
          <a:blip r:embed="rId3"/>
          <a:stretch>
            <a:fillRect/>
          </a:stretch>
        </p:blipFill>
        <p:spPr>
          <a:xfrm>
            <a:off x="125730" y="2442210"/>
            <a:ext cx="11940540" cy="307848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43230" y="1513840"/>
            <a:ext cx="3839845" cy="497205"/>
          </a:xfrm>
          <a:prstGeom prst="rect">
            <a:avLst/>
          </a:prstGeom>
          <a:noFill/>
        </p:spPr>
        <p:txBody>
          <a:bodyPr wrap="square" rtlCol="0">
            <a:spAutoFit/>
          </a:bodyPr>
          <a:p>
            <a:pPr indent="457200">
              <a:lnSpc>
                <a:spcPct val="110000"/>
              </a:lnSpc>
            </a:pPr>
            <a:r>
              <a:rPr sz="2400" b="1">
                <a:solidFill>
                  <a:srgbClr val="00B0F0"/>
                </a:solidFill>
                <a:latin typeface="Times New Roman" panose="02020603050405020304" pitchFamily="18" charset="0"/>
                <a:ea typeface="宋体" panose="02010600030101010101" pitchFamily="2" charset="-122"/>
                <a:cs typeface="Times New Roman" panose="02020603050405020304" pitchFamily="18" charset="0"/>
              </a:rPr>
              <a:t>3. 音节的划分</a:t>
            </a:r>
            <a:endParaRPr sz="2400" b="1">
              <a:solidFill>
                <a:srgbClr val="00B0F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 name="图片 3"/>
          <p:cNvPicPr>
            <a:picLocks noChangeAspect="1"/>
          </p:cNvPicPr>
          <p:nvPr>
            <p:custDataLst>
              <p:tags r:id="rId2"/>
            </p:custDataLst>
          </p:nvPr>
        </p:nvPicPr>
        <p:blipFill>
          <a:blip r:embed="rId3">
            <a:clrChange>
              <a:clrFrom>
                <a:srgbClr val="FFFFFF">
                  <a:alpha val="100000"/>
                </a:srgbClr>
              </a:clrFrom>
              <a:clrTo>
                <a:srgbClr val="FFFFFF">
                  <a:alpha val="100000"/>
                  <a:alpha val="0"/>
                </a:srgbClr>
              </a:clrTo>
            </a:clrChange>
          </a:blip>
          <a:stretch>
            <a:fillRect/>
          </a:stretch>
        </p:blipFill>
        <p:spPr>
          <a:xfrm>
            <a:off x="0" y="2198370"/>
            <a:ext cx="12191365" cy="78486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nvSpPr>
        <p:spPr>
          <a:xfrm>
            <a:off x="810260" y="565150"/>
            <a:ext cx="2694940" cy="523875"/>
          </a:xfrm>
          <a:prstGeom prst="roundRect">
            <a:avLst/>
          </a:prstGeom>
          <a:solidFill>
            <a:srgbClr val="00B0F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t>音节的划分原则</a:t>
            </a:r>
            <a:endParaRPr lang="zh-CN" altLang="en-US" sz="2400" b="1"/>
          </a:p>
        </p:txBody>
      </p:sp>
      <p:sp>
        <p:nvSpPr>
          <p:cNvPr id="5" name="文本框 4"/>
          <p:cNvSpPr txBox="1"/>
          <p:nvPr/>
        </p:nvSpPr>
        <p:spPr>
          <a:xfrm>
            <a:off x="1162685" y="1520825"/>
            <a:ext cx="8561705" cy="521970"/>
          </a:xfrm>
          <a:prstGeom prst="rect">
            <a:avLst/>
          </a:prstGeom>
          <a:noFill/>
        </p:spPr>
        <p:txBody>
          <a:bodyPr wrap="square" rtlCol="0">
            <a:spAutoFit/>
          </a:bodyPr>
          <a:p>
            <a:r>
              <a:rPr lang="en-US" altLang="zh-CN" sz="2800">
                <a:solidFill>
                  <a:srgbClr val="743A78"/>
                </a:solidFill>
              </a:rPr>
              <a:t>1. </a:t>
            </a:r>
            <a:r>
              <a:rPr lang="zh-CN" altLang="en-US" sz="2800">
                <a:solidFill>
                  <a:srgbClr val="743A78"/>
                </a:solidFill>
              </a:rPr>
              <a:t>先找元音去尾e，一个元音（元音字母组合）一音节</a:t>
            </a:r>
            <a:endParaRPr lang="zh-CN" altLang="en-US" sz="2800">
              <a:solidFill>
                <a:srgbClr val="743A78"/>
              </a:solidFill>
            </a:endParaRPr>
          </a:p>
        </p:txBody>
      </p:sp>
      <p:pic>
        <p:nvPicPr>
          <p:cNvPr id="7" name="图片 6"/>
          <p:cNvPicPr>
            <a:picLocks noChangeAspect="1"/>
          </p:cNvPicPr>
          <p:nvPr>
            <p:custDataLst>
              <p:tags r:id="rId1"/>
            </p:custDataLst>
          </p:nvPr>
        </p:nvPicPr>
        <p:blipFill>
          <a:blip r:embed="rId2"/>
          <a:stretch>
            <a:fillRect/>
          </a:stretch>
        </p:blipFill>
        <p:spPr>
          <a:xfrm>
            <a:off x="810260" y="2241550"/>
            <a:ext cx="10697210" cy="419544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nvSpPr>
        <p:spPr>
          <a:xfrm>
            <a:off x="876935" y="698500"/>
            <a:ext cx="2694940" cy="523875"/>
          </a:xfrm>
          <a:prstGeom prst="roundRect">
            <a:avLst/>
          </a:prstGeom>
          <a:solidFill>
            <a:srgbClr val="00B0F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t>音节的划分原则</a:t>
            </a:r>
            <a:endParaRPr lang="zh-CN" altLang="en-US" sz="2400" b="1"/>
          </a:p>
        </p:txBody>
      </p:sp>
      <p:sp>
        <p:nvSpPr>
          <p:cNvPr id="5" name="文本框 4"/>
          <p:cNvSpPr txBox="1"/>
          <p:nvPr/>
        </p:nvSpPr>
        <p:spPr>
          <a:xfrm>
            <a:off x="1248410" y="1924050"/>
            <a:ext cx="7048500" cy="521970"/>
          </a:xfrm>
          <a:prstGeom prst="rect">
            <a:avLst/>
          </a:prstGeom>
          <a:noFill/>
        </p:spPr>
        <p:txBody>
          <a:bodyPr wrap="square" rtlCol="0">
            <a:spAutoFit/>
          </a:bodyPr>
          <a:p>
            <a:r>
              <a:rPr lang="en-US" sz="2800" b="1">
                <a:solidFill>
                  <a:srgbClr val="743A78"/>
                </a:solidFill>
              </a:rPr>
              <a:t>2. </a:t>
            </a:r>
            <a:r>
              <a:rPr sz="2800" b="1">
                <a:solidFill>
                  <a:srgbClr val="743A78"/>
                </a:solidFill>
              </a:rPr>
              <a:t>一个辅音归后头</a:t>
            </a:r>
            <a:endParaRPr sz="2800" b="1">
              <a:solidFill>
                <a:srgbClr val="743A78"/>
              </a:solidFill>
            </a:endParaRPr>
          </a:p>
        </p:txBody>
      </p:sp>
      <p:pic>
        <p:nvPicPr>
          <p:cNvPr id="2" name="图片 1"/>
          <p:cNvPicPr>
            <a:picLocks noChangeAspect="1"/>
          </p:cNvPicPr>
          <p:nvPr>
            <p:custDataLst>
              <p:tags r:id="rId1"/>
            </p:custDataLst>
          </p:nvPr>
        </p:nvPicPr>
        <p:blipFill>
          <a:blip r:embed="rId2"/>
          <a:srcRect l="691"/>
          <a:stretch>
            <a:fillRect/>
          </a:stretch>
        </p:blipFill>
        <p:spPr>
          <a:xfrm>
            <a:off x="934085" y="2669540"/>
            <a:ext cx="9455150" cy="151892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nvSpPr>
        <p:spPr>
          <a:xfrm>
            <a:off x="876935" y="698500"/>
            <a:ext cx="2694940" cy="523875"/>
          </a:xfrm>
          <a:prstGeom prst="roundRect">
            <a:avLst/>
          </a:prstGeom>
          <a:solidFill>
            <a:srgbClr val="00B0F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t>音节的划分原则</a:t>
            </a:r>
            <a:endParaRPr lang="zh-CN" altLang="en-US" sz="2400" b="1"/>
          </a:p>
        </p:txBody>
      </p:sp>
      <p:sp>
        <p:nvSpPr>
          <p:cNvPr id="5" name="文本框 4"/>
          <p:cNvSpPr txBox="1"/>
          <p:nvPr/>
        </p:nvSpPr>
        <p:spPr>
          <a:xfrm>
            <a:off x="1248410" y="1924050"/>
            <a:ext cx="9384030" cy="521970"/>
          </a:xfrm>
          <a:prstGeom prst="rect">
            <a:avLst/>
          </a:prstGeom>
          <a:noFill/>
        </p:spPr>
        <p:txBody>
          <a:bodyPr wrap="square" rtlCol="0">
            <a:spAutoFit/>
          </a:bodyPr>
          <a:p>
            <a:r>
              <a:rPr lang="en-US" sz="2800" b="1">
                <a:solidFill>
                  <a:srgbClr val="743A78"/>
                </a:solidFill>
              </a:rPr>
              <a:t>3. </a:t>
            </a:r>
            <a:r>
              <a:rPr sz="2800" b="1">
                <a:solidFill>
                  <a:srgbClr val="743A78"/>
                </a:solidFill>
              </a:rPr>
              <a:t>闭音节时要记住，一个辅音（辅音字母组合）归前头</a:t>
            </a:r>
            <a:endParaRPr sz="2800" b="1">
              <a:solidFill>
                <a:srgbClr val="743A78"/>
              </a:solidFill>
            </a:endParaRPr>
          </a:p>
        </p:txBody>
      </p:sp>
      <p:pic>
        <p:nvPicPr>
          <p:cNvPr id="4" name="图片 3"/>
          <p:cNvPicPr>
            <a:picLocks noChangeAspect="1"/>
          </p:cNvPicPr>
          <p:nvPr>
            <p:custDataLst>
              <p:tags r:id="rId1"/>
            </p:custDataLst>
          </p:nvPr>
        </p:nvPicPr>
        <p:blipFill>
          <a:blip r:embed="rId2"/>
          <a:srcRect l="524"/>
          <a:stretch>
            <a:fillRect/>
          </a:stretch>
        </p:blipFill>
        <p:spPr>
          <a:xfrm>
            <a:off x="934085" y="2590800"/>
            <a:ext cx="9578340" cy="201866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圆角矩形 2"/>
          <p:cNvSpPr/>
          <p:nvPr/>
        </p:nvSpPr>
        <p:spPr>
          <a:xfrm>
            <a:off x="876935" y="993775"/>
            <a:ext cx="2694940" cy="523875"/>
          </a:xfrm>
          <a:prstGeom prst="roundRect">
            <a:avLst/>
          </a:prstGeom>
          <a:solidFill>
            <a:srgbClr val="00B0F0"/>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400" b="1"/>
              <a:t>音节的划分原则</a:t>
            </a:r>
            <a:endParaRPr lang="zh-CN" altLang="en-US" sz="2400" b="1"/>
          </a:p>
        </p:txBody>
      </p:sp>
      <p:sp>
        <p:nvSpPr>
          <p:cNvPr id="5" name="文本框 4"/>
          <p:cNvSpPr txBox="1"/>
          <p:nvPr/>
        </p:nvSpPr>
        <p:spPr>
          <a:xfrm>
            <a:off x="1248410" y="1924050"/>
            <a:ext cx="9384030" cy="521970"/>
          </a:xfrm>
          <a:prstGeom prst="rect">
            <a:avLst/>
          </a:prstGeom>
          <a:noFill/>
        </p:spPr>
        <p:txBody>
          <a:bodyPr wrap="square" rtlCol="0">
            <a:spAutoFit/>
          </a:bodyPr>
          <a:p>
            <a:r>
              <a:rPr lang="en-US" sz="2800" b="1">
                <a:solidFill>
                  <a:srgbClr val="743A78"/>
                </a:solidFill>
              </a:rPr>
              <a:t>4. </a:t>
            </a:r>
            <a:r>
              <a:rPr sz="2800" b="1">
                <a:solidFill>
                  <a:srgbClr val="743A78"/>
                </a:solidFill>
              </a:rPr>
              <a:t>两个辅音要分手，辅音组合一起走</a:t>
            </a:r>
            <a:endParaRPr sz="2800" b="1">
              <a:solidFill>
                <a:srgbClr val="743A78"/>
              </a:solidFill>
            </a:endParaRPr>
          </a:p>
        </p:txBody>
      </p:sp>
      <p:pic>
        <p:nvPicPr>
          <p:cNvPr id="2" name="图片 1"/>
          <p:cNvPicPr>
            <a:picLocks noChangeAspect="1"/>
          </p:cNvPicPr>
          <p:nvPr>
            <p:custDataLst>
              <p:tags r:id="rId1"/>
            </p:custDataLst>
          </p:nvPr>
        </p:nvPicPr>
        <p:blipFill>
          <a:blip r:embed="rId2"/>
          <a:srcRect l="599"/>
          <a:stretch>
            <a:fillRect/>
          </a:stretch>
        </p:blipFill>
        <p:spPr>
          <a:xfrm>
            <a:off x="1134110" y="2602230"/>
            <a:ext cx="9240520" cy="273939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76555" y="723900"/>
            <a:ext cx="4476115" cy="514985"/>
          </a:xfrm>
          <a:prstGeom prst="rect">
            <a:avLst/>
          </a:prstGeom>
          <a:noFill/>
        </p:spPr>
        <p:txBody>
          <a:bodyPr wrap="square" rtlCol="0">
            <a:noAutofit/>
          </a:bodyPr>
          <a:p>
            <a:r>
              <a:rPr lang="zh-CN" altLang="en-US" sz="2800" b="1">
                <a:solidFill>
                  <a:srgbClr val="0070C0"/>
                </a:solidFill>
                <a:sym typeface="+mn-ea"/>
              </a:rPr>
              <a:t>（五）重读音节</a:t>
            </a:r>
            <a:endParaRPr lang="zh-CN" altLang="en-US" sz="2800" b="1">
              <a:solidFill>
                <a:srgbClr val="0070C0"/>
              </a:solidFill>
              <a:sym typeface="+mn-ea"/>
            </a:endParaRPr>
          </a:p>
        </p:txBody>
      </p:sp>
      <p:pic>
        <p:nvPicPr>
          <p:cNvPr id="6" name="图片 5"/>
          <p:cNvPicPr>
            <a:picLocks noChangeAspect="1"/>
          </p:cNvPicPr>
          <p:nvPr>
            <p:custDataLst>
              <p:tags r:id="rId2"/>
            </p:custDataLst>
          </p:nvPr>
        </p:nvPicPr>
        <p:blipFill>
          <a:blip r:embed="rId3"/>
          <a:stretch>
            <a:fillRect/>
          </a:stretch>
        </p:blipFill>
        <p:spPr>
          <a:xfrm>
            <a:off x="168910" y="1354455"/>
            <a:ext cx="12023090" cy="1272540"/>
          </a:xfrm>
          <a:prstGeom prst="rect">
            <a:avLst/>
          </a:prstGeom>
        </p:spPr>
      </p:pic>
      <p:sp>
        <p:nvSpPr>
          <p:cNvPr id="7" name="文本框 6"/>
          <p:cNvSpPr txBox="1"/>
          <p:nvPr>
            <p:custDataLst>
              <p:tags r:id="rId4"/>
            </p:custDataLst>
          </p:nvPr>
        </p:nvSpPr>
        <p:spPr>
          <a:xfrm>
            <a:off x="376555" y="3171825"/>
            <a:ext cx="4476115" cy="514985"/>
          </a:xfrm>
          <a:prstGeom prst="rect">
            <a:avLst/>
          </a:prstGeom>
          <a:noFill/>
        </p:spPr>
        <p:txBody>
          <a:bodyPr wrap="square" rtlCol="0">
            <a:noAutofit/>
          </a:bodyPr>
          <a:p>
            <a:r>
              <a:rPr lang="zh-CN" altLang="en-US" sz="2800" b="1">
                <a:solidFill>
                  <a:srgbClr val="0070C0"/>
                </a:solidFill>
                <a:sym typeface="+mn-ea"/>
              </a:rPr>
              <a:t>（六）开音节和闭音节</a:t>
            </a:r>
            <a:endParaRPr lang="zh-CN" altLang="en-US" sz="2800" b="1">
              <a:solidFill>
                <a:srgbClr val="0070C0"/>
              </a:solidFill>
              <a:sym typeface="+mn-ea"/>
            </a:endParaRPr>
          </a:p>
        </p:txBody>
      </p:sp>
      <p:pic>
        <p:nvPicPr>
          <p:cNvPr id="8" name="图片 7"/>
          <p:cNvPicPr>
            <a:picLocks noChangeAspect="1"/>
          </p:cNvPicPr>
          <p:nvPr>
            <p:custDataLst>
              <p:tags r:id="rId5"/>
            </p:custDataLst>
          </p:nvPr>
        </p:nvPicPr>
        <p:blipFill>
          <a:blip r:embed="rId6"/>
          <a:stretch>
            <a:fillRect/>
          </a:stretch>
        </p:blipFill>
        <p:spPr>
          <a:xfrm>
            <a:off x="110490" y="3872865"/>
            <a:ext cx="11980545" cy="126555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76555" y="723900"/>
            <a:ext cx="4476115" cy="514985"/>
          </a:xfrm>
          <a:prstGeom prst="rect">
            <a:avLst/>
          </a:prstGeom>
          <a:noFill/>
        </p:spPr>
        <p:txBody>
          <a:bodyPr wrap="square" rtlCol="0">
            <a:noAutofit/>
          </a:bodyPr>
          <a:p>
            <a:r>
              <a:rPr lang="zh-CN" altLang="en-US" sz="2800" b="1">
                <a:solidFill>
                  <a:srgbClr val="0070C0"/>
                </a:solidFill>
                <a:sym typeface="+mn-ea"/>
              </a:rPr>
              <a:t>（七）r 音节</a:t>
            </a:r>
            <a:endParaRPr lang="zh-CN" altLang="en-US" sz="2800" b="1">
              <a:solidFill>
                <a:srgbClr val="0070C0"/>
              </a:solidFill>
              <a:sym typeface="+mn-ea"/>
            </a:endParaRPr>
          </a:p>
        </p:txBody>
      </p:sp>
      <p:pic>
        <p:nvPicPr>
          <p:cNvPr id="2" name="图片 1"/>
          <p:cNvPicPr>
            <a:picLocks noChangeAspect="1"/>
          </p:cNvPicPr>
          <p:nvPr>
            <p:custDataLst>
              <p:tags r:id="rId2"/>
            </p:custDataLst>
          </p:nvPr>
        </p:nvPicPr>
        <p:blipFill>
          <a:blip r:embed="rId3"/>
          <a:stretch>
            <a:fillRect/>
          </a:stretch>
        </p:blipFill>
        <p:spPr>
          <a:xfrm>
            <a:off x="150495" y="1480820"/>
            <a:ext cx="12041505" cy="1334770"/>
          </a:xfrm>
          <a:prstGeom prst="rect">
            <a:avLst/>
          </a:prstGeom>
        </p:spPr>
      </p:pic>
      <p:graphicFrame>
        <p:nvGraphicFramePr>
          <p:cNvPr id="3" name="表格 2"/>
          <p:cNvGraphicFramePr/>
          <p:nvPr>
            <p:custDataLst>
              <p:tags r:id="rId4"/>
            </p:custDataLst>
          </p:nvPr>
        </p:nvGraphicFramePr>
        <p:xfrm>
          <a:off x="570230" y="2929890"/>
          <a:ext cx="10843895" cy="3289300"/>
        </p:xfrm>
        <a:graphic>
          <a:graphicData uri="http://schemas.openxmlformats.org/drawingml/2006/table">
            <a:tbl>
              <a:tblPr firstRow="1" bandRow="1">
                <a:tableStyleId>{5940675A-B579-460E-94D1-54222C63F5DA}</a:tableStyleId>
              </a:tblPr>
              <a:tblGrid>
                <a:gridCol w="1573996"/>
                <a:gridCol w="1452771"/>
                <a:gridCol w="2690729"/>
                <a:gridCol w="2563200"/>
                <a:gridCol w="2563199"/>
              </a:tblGrid>
              <a:tr h="546100">
                <a:tc>
                  <a:txBody>
                    <a:bodyPr/>
                    <a:p>
                      <a:pPr algn="ctr">
                        <a:buNone/>
                      </a:pPr>
                      <a:r>
                        <a:rPr lang="zh-CN" altLang="en-US" sz="2400" b="1">
                          <a:solidFill>
                            <a:schemeClr val="bg1"/>
                          </a:solidFill>
                          <a:latin typeface="Times New Roman" panose="02020603050405020304" pitchFamily="18" charset="0"/>
                        </a:rPr>
                        <a:t>r音节</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重读发音</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非重读发音</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例 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335915">
                <a:tc rowSpan="2">
                  <a:txBody>
                    <a:bodyPr/>
                    <a:p>
                      <a:pPr>
                        <a:buNone/>
                      </a:pPr>
                      <a:r>
                        <a:rPr lang="zh-CN" altLang="en-US" sz="2400">
                          <a:latin typeface="Times New Roman" panose="02020603050405020304" pitchFamily="18" charset="0"/>
                          <a:cs typeface="Times New Roman" panose="02020603050405020304" pitchFamily="18" charset="0"/>
                        </a:rPr>
                        <a:t>ar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/aː/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garden, park</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r>
                        <a:rPr lang="zh-CN" altLang="en-US" sz="2400">
                          <a:latin typeface="Times New Roman" panose="02020603050405020304" pitchFamily="18" charset="0"/>
                        </a:rPr>
                        <a:t>/ə/</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r>
                        <a:rPr lang="zh-CN" altLang="en-US" sz="2400">
                          <a:latin typeface="Times New Roman" panose="02020603050405020304" pitchFamily="18" charset="0"/>
                        </a:rPr>
                        <a:t>dollar, grammar</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3053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/ɔː/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war, warm</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30530">
                <a:tc>
                  <a:txBody>
                    <a:bodyPr/>
                    <a:p>
                      <a:pPr>
                        <a:buNone/>
                      </a:pPr>
                      <a:r>
                        <a:rPr lang="zh-CN" altLang="en-US" sz="2400">
                          <a:latin typeface="Times New Roman" panose="02020603050405020304" pitchFamily="18" charset="0"/>
                          <a:cs typeface="Times New Roman" panose="02020603050405020304" pitchFamily="18" charset="0"/>
                        </a:rPr>
                        <a:t>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/ɜː/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her, dessert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/ə/</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answer, summer</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rowSpan="2">
                  <a:txBody>
                    <a:bodyPr/>
                    <a:p>
                      <a:pPr>
                        <a:buNone/>
                      </a:pPr>
                      <a:r>
                        <a:rPr lang="zh-CN" altLang="en-US" sz="2400">
                          <a:latin typeface="Times New Roman" panose="02020603050405020304" pitchFamily="18" charset="0"/>
                          <a:cs typeface="Times New Roman" panose="02020603050405020304" pitchFamily="18" charset="0"/>
                        </a:rPr>
                        <a:t>ir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r>
                        <a:rPr lang="zh-CN" altLang="en-US" sz="2400">
                          <a:latin typeface="Times New Roman" panose="02020603050405020304" pitchFamily="18" charset="0"/>
                          <a:cs typeface="Times New Roman" panose="02020603050405020304" pitchFamily="18" charset="0"/>
                        </a:rPr>
                        <a:t>/ɜː/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rowSpan="2">
                  <a:txBody>
                    <a:bodyPr/>
                    <a:p>
                      <a:pPr>
                        <a:buNone/>
                      </a:pPr>
                      <a:r>
                        <a:rPr lang="zh-CN" altLang="en-US" sz="2400">
                          <a:latin typeface="Times New Roman" panose="02020603050405020304" pitchFamily="18" charset="0"/>
                          <a:cs typeface="Times New Roman" panose="02020603050405020304" pitchFamily="18" charset="0"/>
                        </a:rPr>
                        <a:t>first, dirty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/ə/ giraffe</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giraffe</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/ɜː/</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thirteen</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570230" y="1729740"/>
          <a:ext cx="10843895" cy="2879725"/>
        </p:xfrm>
        <a:graphic>
          <a:graphicData uri="http://schemas.openxmlformats.org/drawingml/2006/table">
            <a:tbl>
              <a:tblPr firstRow="1" bandRow="1">
                <a:tableStyleId>{5940675A-B579-460E-94D1-54222C63F5DA}</a:tableStyleId>
              </a:tblPr>
              <a:tblGrid>
                <a:gridCol w="1573996"/>
                <a:gridCol w="1452771"/>
                <a:gridCol w="2690495"/>
                <a:gridCol w="2563434"/>
                <a:gridCol w="2563199"/>
              </a:tblGrid>
              <a:tr h="546100">
                <a:tc>
                  <a:txBody>
                    <a:bodyPr/>
                    <a:p>
                      <a:pPr algn="ctr">
                        <a:buNone/>
                      </a:pPr>
                      <a:r>
                        <a:rPr lang="zh-CN" altLang="en-US" sz="2400" b="1">
                          <a:solidFill>
                            <a:schemeClr val="bg1"/>
                          </a:solidFill>
                          <a:latin typeface="Times New Roman" panose="02020603050405020304" pitchFamily="18" charset="0"/>
                        </a:rPr>
                        <a:t>r音节</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重读发音</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cs typeface="Times New Roman" panose="02020603050405020304" pitchFamily="18" charset="0"/>
                        </a:rPr>
                        <a:t>例 词</a:t>
                      </a:r>
                      <a:endParaRPr lang="zh-CN" altLang="en-US" sz="2400" b="1">
                        <a:solidFill>
                          <a:schemeClr val="bg1"/>
                        </a:solidFill>
                        <a:latin typeface="Times New Roman" panose="02020603050405020304" pitchFamily="18" charset="0"/>
                        <a:cs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非重读发音</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c>
                  <a:txBody>
                    <a:bodyPr/>
                    <a:p>
                      <a:pPr algn="ctr">
                        <a:buNone/>
                      </a:pPr>
                      <a:r>
                        <a:rPr lang="zh-CN" altLang="en-US" sz="2400" b="1">
                          <a:solidFill>
                            <a:schemeClr val="bg1"/>
                          </a:solidFill>
                          <a:latin typeface="Times New Roman" panose="02020603050405020304" pitchFamily="18" charset="0"/>
                        </a:rPr>
                        <a:t>例 词</a:t>
                      </a:r>
                      <a:endParaRPr lang="zh-CN" altLang="en-US" sz="2400" b="1">
                        <a:solidFill>
                          <a:schemeClr val="bg1"/>
                        </a:solidFill>
                        <a:latin typeface="Times New Roman" panose="02020603050405020304" pitchFamily="18"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5D2E5F"/>
                    </a:solidFill>
                  </a:tcPr>
                </a:tc>
              </a:tr>
              <a:tr h="457200">
                <a:tc rowSpan="2">
                  <a:txBody>
                    <a:bodyPr/>
                    <a:p>
                      <a:pPr>
                        <a:buNone/>
                      </a:pPr>
                      <a:r>
                        <a:rPr lang="zh-CN" altLang="en-US" sz="2400">
                          <a:latin typeface="Times New Roman" panose="02020603050405020304" pitchFamily="18" charset="0"/>
                          <a:cs typeface="Times New Roman" panose="02020603050405020304" pitchFamily="18" charset="0"/>
                        </a:rPr>
                        <a:t>or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/ɔː/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morning, short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/ə/</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actor, color, favor</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04825">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/ɜː/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word, worse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/ɔː/</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airport, passport</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57200">
                <a:tc>
                  <a:txBody>
                    <a:bodyPr/>
                    <a:p>
                      <a:pPr>
                        <a:buNone/>
                      </a:pPr>
                      <a:r>
                        <a:rPr lang="zh-CN" altLang="en-US" sz="2400">
                          <a:latin typeface="Times New Roman" panose="02020603050405020304" pitchFamily="18" charset="0"/>
                          <a:cs typeface="Times New Roman" panose="02020603050405020304" pitchFamily="18" charset="0"/>
                        </a:rPr>
                        <a:t>ur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/ɜː/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Thursday, turn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/ə/</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rPr>
                        <a:t>Saturday, surprise</a:t>
                      </a:r>
                      <a:endParaRPr lang="zh-CN" altLang="en-US" sz="2400">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53060" y="669925"/>
            <a:ext cx="11114405" cy="1641475"/>
          </a:xfrm>
          <a:prstGeom prst="rect">
            <a:avLst/>
          </a:prstGeom>
          <a:noFill/>
        </p:spPr>
        <p:txBody>
          <a:bodyPr wrap="square" rtlCol="0">
            <a:spAutoFit/>
          </a:bodyPr>
          <a:p>
            <a:pPr>
              <a:lnSpc>
                <a:spcPct val="120000"/>
              </a:lnSpc>
            </a:pPr>
            <a:r>
              <a:rPr lang="zh-CN" altLang="en-US" sz="2800">
                <a:latin typeface="Times New Roman" panose="02020603050405020304" pitchFamily="18" charset="0"/>
                <a:cs typeface="Times New Roman" panose="02020603050405020304" pitchFamily="18" charset="0"/>
              </a:rPr>
              <a:t>（2023年 云南省）</a:t>
            </a:r>
            <a:endParaRPr lang="zh-CN" altLang="en-US" sz="2800">
              <a:latin typeface="Times New Roman" panose="02020603050405020304" pitchFamily="18" charset="0"/>
              <a:cs typeface="Times New Roman" panose="02020603050405020304" pitchFamily="18" charset="0"/>
            </a:endParaRPr>
          </a:p>
          <a:p>
            <a:pPr>
              <a:lnSpc>
                <a:spcPct val="120000"/>
              </a:lnSpc>
            </a:pPr>
            <a:r>
              <a:rPr lang="zh-CN" altLang="en-US" sz="2800" b="1">
                <a:latin typeface="Times New Roman" panose="02020603050405020304" pitchFamily="18" charset="0"/>
                <a:cs typeface="Times New Roman" panose="02020603050405020304" pitchFamily="18" charset="0"/>
              </a:rPr>
              <a:t>从A、B、C、D四个选项中找出其画线部分与所给单词的画线部分读音相同的选项。</a:t>
            </a:r>
            <a:endParaRPr lang="zh-CN" altLang="en-US" sz="2800">
              <a:latin typeface="Times New Roman" panose="02020603050405020304" pitchFamily="18" charset="0"/>
              <a:cs typeface="Times New Roman" panose="02020603050405020304" pitchFamily="18" charset="0"/>
            </a:endParaRPr>
          </a:p>
        </p:txBody>
      </p:sp>
      <p:sp>
        <p:nvSpPr>
          <p:cNvPr id="3" name="文本框 2"/>
          <p:cNvSpPr txBox="1"/>
          <p:nvPr>
            <p:custDataLst>
              <p:tags r:id="rId1"/>
            </p:custDataLst>
          </p:nvPr>
        </p:nvSpPr>
        <p:spPr>
          <a:xfrm>
            <a:off x="1258570" y="2742565"/>
            <a:ext cx="9905365" cy="607695"/>
          </a:xfrm>
          <a:prstGeom prst="rect">
            <a:avLst/>
          </a:prstGeom>
          <a:noFill/>
        </p:spPr>
        <p:txBody>
          <a:bodyPr wrap="square" rtlCol="0">
            <a:spAutoFit/>
          </a:bodyPr>
          <a:p>
            <a:pPr>
              <a:lnSpc>
                <a:spcPct val="120000"/>
              </a:lnSpc>
            </a:pPr>
            <a:r>
              <a:rPr lang="zh-CN" altLang="en-US" sz="2800">
                <a:latin typeface="Times New Roman" panose="02020603050405020304" pitchFamily="18" charset="0"/>
                <a:cs typeface="Times New Roman" panose="02020603050405020304" pitchFamily="18" charset="0"/>
              </a:rPr>
              <a:t>1. </a:t>
            </a:r>
            <a:r>
              <a:rPr lang="zh-CN" altLang="en-US" sz="2800">
                <a:solidFill>
                  <a:srgbClr val="743A78"/>
                </a:solidFill>
                <a:latin typeface="Times New Roman" panose="02020603050405020304" pitchFamily="18" charset="0"/>
                <a:cs typeface="Times New Roman" panose="02020603050405020304" pitchFamily="18" charset="0"/>
              </a:rPr>
              <a:t>plea</a:t>
            </a:r>
            <a:r>
              <a:rPr lang="zh-CN" altLang="en-US" sz="2800" u="sng">
                <a:solidFill>
                  <a:srgbClr val="743A78"/>
                </a:solidFill>
                <a:latin typeface="Times New Roman" panose="02020603050405020304" pitchFamily="18" charset="0"/>
                <a:cs typeface="Times New Roman" panose="02020603050405020304" pitchFamily="18" charset="0"/>
              </a:rPr>
              <a:t>s</a:t>
            </a:r>
            <a:r>
              <a:rPr lang="zh-CN" altLang="en-US" sz="2800">
                <a:solidFill>
                  <a:srgbClr val="743A78"/>
                </a:solidFill>
                <a:latin typeface="Times New Roman" panose="02020603050405020304" pitchFamily="18" charset="0"/>
                <a:cs typeface="Times New Roman" panose="02020603050405020304" pitchFamily="18" charset="0"/>
              </a:rPr>
              <a:t>ure</a:t>
            </a:r>
            <a:r>
              <a:rPr lang="zh-CN" altLang="en-US" sz="2800">
                <a:latin typeface="Times New Roman" panose="02020603050405020304" pitchFamily="18" charset="0"/>
                <a:cs typeface="Times New Roman" panose="02020603050405020304" pitchFamily="18" charset="0"/>
              </a:rPr>
              <a:t> </a:t>
            </a:r>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A. </a:t>
            </a:r>
            <a:r>
              <a:rPr lang="zh-CN" altLang="en-US" sz="2800" u="sng">
                <a:latin typeface="Times New Roman" panose="02020603050405020304" pitchFamily="18" charset="0"/>
                <a:cs typeface="Times New Roman" panose="02020603050405020304" pitchFamily="18" charset="0"/>
              </a:rPr>
              <a:t>s</a:t>
            </a:r>
            <a:r>
              <a:rPr lang="zh-CN" altLang="en-US" sz="2800">
                <a:latin typeface="Times New Roman" panose="02020603050405020304" pitchFamily="18" charset="0"/>
                <a:cs typeface="Times New Roman" panose="02020603050405020304" pitchFamily="18" charset="0"/>
              </a:rPr>
              <a:t>ure </a:t>
            </a:r>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B. plea</a:t>
            </a:r>
            <a:r>
              <a:rPr lang="zh-CN" altLang="en-US" sz="2800" u="sng">
                <a:latin typeface="Times New Roman" panose="02020603050405020304" pitchFamily="18" charset="0"/>
                <a:cs typeface="Times New Roman" panose="02020603050405020304" pitchFamily="18" charset="0"/>
              </a:rPr>
              <a:t>s</a:t>
            </a:r>
            <a:r>
              <a:rPr lang="zh-CN" altLang="en-US" sz="2800">
                <a:latin typeface="Times New Roman" panose="02020603050405020304" pitchFamily="18" charset="0"/>
                <a:cs typeface="Times New Roman" panose="02020603050405020304" pitchFamily="18" charset="0"/>
              </a:rPr>
              <a:t>ed</a:t>
            </a:r>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 C. u</a:t>
            </a:r>
            <a:r>
              <a:rPr lang="zh-CN" altLang="en-US" sz="2800" u="sng">
                <a:latin typeface="Times New Roman" panose="02020603050405020304" pitchFamily="18" charset="0"/>
                <a:cs typeface="Times New Roman" panose="02020603050405020304" pitchFamily="18" charset="0"/>
              </a:rPr>
              <a:t>s</a:t>
            </a:r>
            <a:r>
              <a:rPr lang="zh-CN" altLang="en-US" sz="2800">
                <a:latin typeface="Times New Roman" panose="02020603050405020304" pitchFamily="18" charset="0"/>
                <a:cs typeface="Times New Roman" panose="02020603050405020304" pitchFamily="18" charset="0"/>
              </a:rPr>
              <a:t>ually </a:t>
            </a:r>
            <a:r>
              <a:rPr lang="en-US" altLang="zh-CN" sz="2800">
                <a:latin typeface="Times New Roman" panose="02020603050405020304" pitchFamily="18" charset="0"/>
                <a:cs typeface="Times New Roman" panose="02020603050405020304" pitchFamily="18" charset="0"/>
              </a:rPr>
              <a:t>	</a:t>
            </a:r>
            <a:r>
              <a:rPr lang="zh-CN" altLang="en-US" sz="2800">
                <a:latin typeface="Times New Roman" panose="02020603050405020304" pitchFamily="18" charset="0"/>
                <a:cs typeface="Times New Roman" panose="02020603050405020304" pitchFamily="18" charset="0"/>
              </a:rPr>
              <a:t>D. u</a:t>
            </a:r>
            <a:r>
              <a:rPr lang="zh-CN" altLang="en-US" sz="2800" u="sng">
                <a:latin typeface="Times New Roman" panose="02020603050405020304" pitchFamily="18" charset="0"/>
                <a:cs typeface="Times New Roman" panose="02020603050405020304" pitchFamily="18" charset="0"/>
              </a:rPr>
              <a:t>s</a:t>
            </a:r>
            <a:r>
              <a:rPr lang="zh-CN" altLang="en-US" sz="2800">
                <a:latin typeface="Times New Roman" panose="02020603050405020304" pitchFamily="18" charset="0"/>
                <a:cs typeface="Times New Roman" panose="02020603050405020304" pitchFamily="18" charset="0"/>
              </a:rPr>
              <a:t>eful</a:t>
            </a:r>
            <a:endParaRPr lang="zh-CN" altLang="en-US" sz="2800">
              <a:latin typeface="Times New Roman" panose="02020603050405020304" pitchFamily="18" charset="0"/>
              <a:cs typeface="Times New Roman" panose="02020603050405020304" pitchFamily="18" charset="0"/>
            </a:endParaRPr>
          </a:p>
        </p:txBody>
      </p:sp>
      <p:sp>
        <p:nvSpPr>
          <p:cNvPr id="4" name="文本框 3"/>
          <p:cNvSpPr txBox="1"/>
          <p:nvPr/>
        </p:nvSpPr>
        <p:spPr>
          <a:xfrm>
            <a:off x="690245" y="28898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931545" y="4293235"/>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解析：此题考查辅音字母s的读音。题干单词plea</a:t>
            </a:r>
            <a:r>
              <a:rPr lang="zh-CN" altLang="en-US" sz="2400" u="sng">
                <a:solidFill>
                  <a:srgbClr val="C00000"/>
                </a:solidFill>
                <a:latin typeface="Times New Roman" panose="02020603050405020304" pitchFamily="18" charset="0"/>
                <a:cs typeface="Times New Roman" panose="02020603050405020304" pitchFamily="18" charset="0"/>
              </a:rPr>
              <a:t>s</a:t>
            </a:r>
            <a:r>
              <a:rPr lang="zh-CN" altLang="en-US" sz="2400">
                <a:solidFill>
                  <a:srgbClr val="C00000"/>
                </a:solidFill>
                <a:latin typeface="Times New Roman" panose="02020603050405020304" pitchFamily="18" charset="0"/>
                <a:cs typeface="Times New Roman" panose="02020603050405020304" pitchFamily="18" charset="0"/>
              </a:rPr>
              <a:t>ure中的字母s读作/ʒ/，属于特殊情况读音；四个选项中只有C选项u</a:t>
            </a:r>
            <a:r>
              <a:rPr lang="zh-CN" altLang="en-US" sz="2400" u="sng">
                <a:solidFill>
                  <a:srgbClr val="C00000"/>
                </a:solidFill>
                <a:latin typeface="Times New Roman" panose="02020603050405020304" pitchFamily="18" charset="0"/>
                <a:cs typeface="Times New Roman" panose="02020603050405020304" pitchFamily="18" charset="0"/>
              </a:rPr>
              <a:t>s</a:t>
            </a:r>
            <a:r>
              <a:rPr lang="zh-CN" altLang="en-US" sz="2400">
                <a:solidFill>
                  <a:srgbClr val="C00000"/>
                </a:solidFill>
                <a:latin typeface="Times New Roman" panose="02020603050405020304" pitchFamily="18" charset="0"/>
                <a:cs typeface="Times New Roman" panose="02020603050405020304" pitchFamily="18" charset="0"/>
              </a:rPr>
              <a:t>ually中的字母s也属于/ʒ/这一特殊读音，故选C。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8804275" y="3352800"/>
            <a:ext cx="3288665" cy="3019425"/>
          </a:xfrm>
          <a:prstGeom prst="rect">
            <a:avLst/>
          </a:prstGeom>
        </p:spPr>
      </p:pic>
      <p:sp>
        <p:nvSpPr>
          <p:cNvPr id="2" name="文本框 1"/>
          <p:cNvSpPr txBox="1"/>
          <p:nvPr/>
        </p:nvSpPr>
        <p:spPr>
          <a:xfrm>
            <a:off x="443230" y="1600200"/>
            <a:ext cx="11304905" cy="3338195"/>
          </a:xfrm>
          <a:prstGeom prst="rect">
            <a:avLst/>
          </a:prstGeom>
          <a:noFill/>
        </p:spPr>
        <p:txBody>
          <a:bodyPr wrap="square" rtlCol="0">
            <a:spAutoFit/>
          </a:bodyPr>
          <a:p>
            <a:pPr indent="457200">
              <a:lnSpc>
                <a:spcPct val="110000"/>
              </a:lnSpc>
            </a:pPr>
            <a:r>
              <a:rPr lang="zh-CN" altLang="en-US" sz="2400"/>
              <a:t>根据《云南省高等职业院校分类考试考试说明（试行）英语》（以下简称《考试说明》），语音知识应掌握：</a:t>
            </a:r>
            <a:endParaRPr lang="zh-CN" altLang="en-US" sz="2400"/>
          </a:p>
          <a:p>
            <a:pPr indent="457200">
              <a:lnSpc>
                <a:spcPct val="110000"/>
              </a:lnSpc>
            </a:pPr>
            <a:r>
              <a:rPr lang="zh-CN" altLang="en-US" sz="2400"/>
              <a:t>（1）能准确读出26个英语字母和48个英语国际音标，并借助音标正确拼读单词；</a:t>
            </a:r>
            <a:endParaRPr lang="zh-CN" altLang="en-US" sz="2400"/>
          </a:p>
          <a:p>
            <a:pPr indent="457200">
              <a:lnSpc>
                <a:spcPct val="110000"/>
              </a:lnSpc>
            </a:pPr>
            <a:r>
              <a:rPr lang="zh-CN" altLang="en-US" sz="2400"/>
              <a:t>（2）基本元音、辅音和字母组合的读音规则。</a:t>
            </a:r>
            <a:endParaRPr lang="zh-CN" altLang="en-US" sz="2400"/>
          </a:p>
          <a:p>
            <a:pPr indent="457200">
              <a:lnSpc>
                <a:spcPct val="110000"/>
              </a:lnSpc>
            </a:pPr>
            <a:r>
              <a:rPr lang="zh-CN" altLang="en-US" sz="2400"/>
              <a:t>语音考试题型为单项选择题，共5题，每题1分，共5分。要求考生具备以下能力：</a:t>
            </a:r>
            <a:endParaRPr lang="zh-CN" altLang="en-US" sz="2400"/>
          </a:p>
          <a:p>
            <a:pPr indent="457200">
              <a:lnSpc>
                <a:spcPct val="110000"/>
              </a:lnSpc>
            </a:pPr>
            <a:r>
              <a:rPr lang="zh-CN" altLang="en-US" sz="2400"/>
              <a:t>（1）能够正确认读26个英语字母及英语国际音标；</a:t>
            </a:r>
            <a:endParaRPr lang="zh-CN" altLang="en-US" sz="2400"/>
          </a:p>
          <a:p>
            <a:pPr indent="457200">
              <a:lnSpc>
                <a:spcPct val="110000"/>
              </a:lnSpc>
            </a:pPr>
            <a:r>
              <a:rPr lang="zh-CN" altLang="en-US" sz="2400"/>
              <a:t>（2）掌握元音、辅音音标的分类和发音特点；</a:t>
            </a:r>
            <a:endParaRPr lang="zh-CN" altLang="en-US" sz="2400"/>
          </a:p>
          <a:p>
            <a:pPr indent="457200">
              <a:lnSpc>
                <a:spcPct val="110000"/>
              </a:lnSpc>
            </a:pPr>
            <a:r>
              <a:rPr lang="zh-CN" altLang="en-US" sz="2400"/>
              <a:t>（3）能运用英语字母及常见字母组合的读音规则拼读单词。</a:t>
            </a:r>
            <a:endParaRPr lang="zh-CN" altLang="en-US" sz="2400"/>
          </a:p>
        </p:txBody>
      </p:sp>
      <p:sp>
        <p:nvSpPr>
          <p:cNvPr id="4" name="文本框 3"/>
          <p:cNvSpPr txBox="1"/>
          <p:nvPr/>
        </p:nvSpPr>
        <p:spPr>
          <a:xfrm>
            <a:off x="633730" y="895350"/>
            <a:ext cx="3324225" cy="514985"/>
          </a:xfrm>
          <a:prstGeom prst="rect">
            <a:avLst/>
          </a:prstGeom>
          <a:noFill/>
        </p:spPr>
        <p:txBody>
          <a:bodyPr wrap="square" rtlCol="0">
            <a:noAutofit/>
          </a:bodyPr>
          <a:p>
            <a:r>
              <a:rPr lang="zh-CN" altLang="en-US" sz="2800" b="1">
                <a:solidFill>
                  <a:srgbClr val="0070C0"/>
                </a:solidFill>
                <a:sym typeface="+mn-ea"/>
              </a:rPr>
              <a:t>（一）考试解读</a:t>
            </a:r>
            <a:endParaRPr lang="zh-CN" altLang="en-US" sz="2800" b="1">
              <a:solidFill>
                <a:srgbClr val="0070C0"/>
              </a:solidFill>
            </a:endParaRPr>
          </a:p>
          <a:p>
            <a:endParaRPr lang="zh-CN" altLang="en-US" sz="28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033145" y="961390"/>
            <a:ext cx="10855960"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 </a:t>
            </a:r>
            <a:r>
              <a:rPr sz="2800">
                <a:solidFill>
                  <a:srgbClr val="743A78"/>
                </a:solidFill>
                <a:latin typeface="Times New Roman" panose="02020603050405020304" pitchFamily="18" charset="0"/>
                <a:cs typeface="Times New Roman" panose="02020603050405020304" pitchFamily="18" charset="0"/>
              </a:rPr>
              <a:t>h</a:t>
            </a:r>
            <a:r>
              <a:rPr sz="2800" u="sng">
                <a:solidFill>
                  <a:srgbClr val="743A78"/>
                </a:solidFill>
                <a:latin typeface="Times New Roman" panose="02020603050405020304" pitchFamily="18" charset="0"/>
                <a:cs typeface="Times New Roman" panose="02020603050405020304" pitchFamily="18" charset="0"/>
              </a:rPr>
              <a:t>ear</a:t>
            </a:r>
            <a:r>
              <a:rPr sz="2800">
                <a:solidFill>
                  <a:srgbClr val="743A78"/>
                </a:solidFill>
                <a:latin typeface="Times New Roman" panose="02020603050405020304" pitchFamily="18" charset="0"/>
                <a:cs typeface="Times New Roman" panose="02020603050405020304" pitchFamily="18" charset="0"/>
              </a:rPr>
              <a:t>d</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d</a:t>
            </a:r>
            <a:r>
              <a:rPr sz="2800" u="sng">
                <a:latin typeface="Times New Roman" panose="02020603050405020304" pitchFamily="18" charset="0"/>
                <a:cs typeface="Times New Roman" panose="02020603050405020304" pitchFamily="18" charset="0"/>
              </a:rPr>
              <a:t>ear</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B. p</a:t>
            </a:r>
            <a:r>
              <a:rPr sz="2800" u="sng">
                <a:latin typeface="Times New Roman" panose="02020603050405020304" pitchFamily="18" charset="0"/>
                <a:cs typeface="Times New Roman" panose="02020603050405020304" pitchFamily="18" charset="0"/>
              </a:rPr>
              <a:t>ear</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l</a:t>
            </a:r>
            <a:r>
              <a:rPr sz="2800" u="sng">
                <a:latin typeface="Times New Roman" panose="02020603050405020304" pitchFamily="18" charset="0"/>
                <a:cs typeface="Times New Roman" panose="02020603050405020304" pitchFamily="18" charset="0"/>
              </a:rPr>
              <a:t>ear</a:t>
            </a:r>
            <a:r>
              <a:rPr sz="2800">
                <a:latin typeface="Times New Roman" panose="02020603050405020304" pitchFamily="18" charset="0"/>
                <a:cs typeface="Times New Roman" panose="02020603050405020304" pitchFamily="18" charset="0"/>
              </a:rPr>
              <a:t>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h</a:t>
            </a:r>
            <a:r>
              <a:rPr sz="2800" u="sng">
                <a:latin typeface="Times New Roman" panose="02020603050405020304" pitchFamily="18" charset="0"/>
                <a:cs typeface="Times New Roman" panose="02020603050405020304" pitchFamily="18" charset="0"/>
              </a:rPr>
              <a:t>ear</a:t>
            </a:r>
            <a:r>
              <a:rPr sz="2800">
                <a:latin typeface="Times New Roman" panose="02020603050405020304" pitchFamily="18" charset="0"/>
                <a:cs typeface="Times New Roman" panose="02020603050405020304" pitchFamily="18" charset="0"/>
              </a:rPr>
              <a:t>t</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3. </a:t>
            </a:r>
            <a:r>
              <a:rPr sz="2800">
                <a:solidFill>
                  <a:srgbClr val="743A78"/>
                </a:solidFill>
                <a:latin typeface="Times New Roman" panose="02020603050405020304" pitchFamily="18" charset="0"/>
                <a:cs typeface="Times New Roman" panose="02020603050405020304" pitchFamily="18" charset="0"/>
              </a:rPr>
              <a:t>stay</a:t>
            </a:r>
            <a:r>
              <a:rPr sz="2800" u="sng">
                <a:solidFill>
                  <a:srgbClr val="743A78"/>
                </a:solidFill>
                <a:latin typeface="Times New Roman" panose="02020603050405020304" pitchFamily="18" charset="0"/>
                <a:cs typeface="Times New Roman" panose="02020603050405020304" pitchFamily="18" charset="0"/>
              </a:rPr>
              <a:t>ed</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hop</a:t>
            </a:r>
            <a:r>
              <a:rPr sz="2800" u="sng">
                <a:latin typeface="Times New Roman" panose="02020603050405020304" pitchFamily="18" charset="0"/>
                <a:cs typeface="Times New Roman" panose="02020603050405020304" pitchFamily="18" charset="0"/>
              </a:rPr>
              <a:t>ed</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need</a:t>
            </a:r>
            <a:r>
              <a:rPr sz="2800" u="sng">
                <a:latin typeface="Times New Roman" panose="02020603050405020304" pitchFamily="18" charset="0"/>
                <a:cs typeface="Times New Roman" panose="02020603050405020304" pitchFamily="18" charset="0"/>
              </a:rPr>
              <a:t>ed</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want</a:t>
            </a:r>
            <a:r>
              <a:rPr sz="2800" u="sng">
                <a:latin typeface="Times New Roman" panose="02020603050405020304" pitchFamily="18" charset="0"/>
                <a:cs typeface="Times New Roman" panose="02020603050405020304" pitchFamily="18" charset="0"/>
              </a:rPr>
              <a:t>ed</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turn</a:t>
            </a:r>
            <a:r>
              <a:rPr sz="2800" u="sng">
                <a:latin typeface="Times New Roman" panose="02020603050405020304" pitchFamily="18" charset="0"/>
                <a:cs typeface="Times New Roman" panose="02020603050405020304" pitchFamily="18" charset="0"/>
              </a:rPr>
              <a:t>ed</a:t>
            </a:r>
            <a:endParaRPr sz="2800" u="sng">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85470" y="10598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解析：此题考查字母组合ear的读音。题干单词h</a:t>
            </a:r>
            <a:r>
              <a:rPr lang="zh-CN" altLang="en-US" sz="2400" u="sng">
                <a:solidFill>
                  <a:srgbClr val="C00000"/>
                </a:solidFill>
                <a:latin typeface="Times New Roman" panose="02020603050405020304" pitchFamily="18" charset="0"/>
                <a:cs typeface="Times New Roman" panose="02020603050405020304" pitchFamily="18" charset="0"/>
              </a:rPr>
              <a:t>ear</a:t>
            </a:r>
            <a:r>
              <a:rPr lang="zh-CN" altLang="en-US" sz="2400">
                <a:solidFill>
                  <a:srgbClr val="C00000"/>
                </a:solidFill>
                <a:latin typeface="Times New Roman" panose="02020603050405020304" pitchFamily="18" charset="0"/>
                <a:cs typeface="Times New Roman" panose="02020603050405020304" pitchFamily="18" charset="0"/>
              </a:rPr>
              <a:t>d中的ear读作/ə:/；而四个选项中只有C选项l</a:t>
            </a:r>
            <a:r>
              <a:rPr lang="zh-CN" altLang="en-US" sz="2400" u="sng">
                <a:solidFill>
                  <a:srgbClr val="C00000"/>
                </a:solidFill>
                <a:latin typeface="Times New Roman" panose="02020603050405020304" pitchFamily="18" charset="0"/>
                <a:cs typeface="Times New Roman" panose="02020603050405020304" pitchFamily="18" charset="0"/>
              </a:rPr>
              <a:t>ear</a:t>
            </a:r>
            <a:r>
              <a:rPr lang="zh-CN" altLang="en-US" sz="2400">
                <a:solidFill>
                  <a:srgbClr val="C00000"/>
                </a:solidFill>
                <a:latin typeface="Times New Roman" panose="02020603050405020304" pitchFamily="18" charset="0"/>
                <a:cs typeface="Times New Roman" panose="02020603050405020304" pitchFamily="18" charset="0"/>
              </a:rPr>
              <a:t>n中的字母组合ear读作/ə:/，故选C。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193802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解析：此题考查ed后缀的读音，其读音规则口诀是“清则清，响则浊，t、d后面读/ɪd/”，即清辅音后面的ed读作清辅音/t/，如选项A中的hop</a:t>
            </a:r>
            <a:r>
              <a:rPr lang="zh-CN" altLang="en-US" sz="2400" u="sng">
                <a:solidFill>
                  <a:srgbClr val="C00000"/>
                </a:solidFill>
                <a:latin typeface="Times New Roman" panose="02020603050405020304" pitchFamily="18" charset="0"/>
                <a:cs typeface="Times New Roman" panose="02020603050405020304" pitchFamily="18" charset="0"/>
              </a:rPr>
              <a:t>ed</a:t>
            </a:r>
            <a:r>
              <a:rPr lang="zh-CN" altLang="en-US" sz="2400">
                <a:solidFill>
                  <a:srgbClr val="C00000"/>
                </a:solidFill>
                <a:latin typeface="Times New Roman" panose="02020603050405020304" pitchFamily="18" charset="0"/>
                <a:cs typeface="Times New Roman" panose="02020603050405020304" pitchFamily="18" charset="0"/>
              </a:rPr>
              <a:t>；元音和浊辅音后面的ed读作浊辅音/d/，如题干单词stay</a:t>
            </a:r>
            <a:r>
              <a:rPr lang="zh-CN" altLang="en-US" sz="2400" u="sng">
                <a:solidFill>
                  <a:srgbClr val="C00000"/>
                </a:solidFill>
                <a:latin typeface="Times New Roman" panose="02020603050405020304" pitchFamily="18" charset="0"/>
                <a:cs typeface="Times New Roman" panose="02020603050405020304" pitchFamily="18" charset="0"/>
              </a:rPr>
              <a:t>ed</a:t>
            </a:r>
            <a:r>
              <a:rPr lang="zh-CN" altLang="en-US" sz="2400">
                <a:solidFill>
                  <a:srgbClr val="C00000"/>
                </a:solidFill>
                <a:latin typeface="Times New Roman" panose="02020603050405020304" pitchFamily="18" charset="0"/>
                <a:cs typeface="Times New Roman" panose="02020603050405020304" pitchFamily="18" charset="0"/>
              </a:rPr>
              <a:t>；而在字母t和d的后面则读作/ɪd/，如选项C中的want</a:t>
            </a:r>
            <a:r>
              <a:rPr lang="zh-CN" altLang="en-US" sz="2400" u="sng">
                <a:solidFill>
                  <a:srgbClr val="C00000"/>
                </a:solidFill>
                <a:latin typeface="Times New Roman" panose="02020603050405020304" pitchFamily="18" charset="0"/>
                <a:cs typeface="Times New Roman" panose="02020603050405020304" pitchFamily="18" charset="0"/>
              </a:rPr>
              <a:t>ed</a:t>
            </a:r>
            <a:r>
              <a:rPr lang="zh-CN" altLang="en-US" sz="2400">
                <a:solidFill>
                  <a:srgbClr val="C00000"/>
                </a:solidFill>
                <a:latin typeface="Times New Roman" panose="02020603050405020304" pitchFamily="18" charset="0"/>
                <a:cs typeface="Times New Roman" panose="02020603050405020304" pitchFamily="18" charset="0"/>
              </a:rPr>
              <a:t>。四个选项中只有D选项turn</a:t>
            </a:r>
            <a:r>
              <a:rPr lang="zh-CN" altLang="en-US" sz="2400" u="sng">
                <a:solidFill>
                  <a:srgbClr val="C00000"/>
                </a:solidFill>
                <a:latin typeface="Times New Roman" panose="02020603050405020304" pitchFamily="18" charset="0"/>
                <a:cs typeface="Times New Roman" panose="02020603050405020304" pitchFamily="18" charset="0"/>
              </a:rPr>
              <a:t>ed</a:t>
            </a:r>
            <a:r>
              <a:rPr lang="zh-CN" altLang="en-US" sz="2400">
                <a:solidFill>
                  <a:srgbClr val="C00000"/>
                </a:solidFill>
                <a:latin typeface="Times New Roman" panose="02020603050405020304" pitchFamily="18" charset="0"/>
                <a:cs typeface="Times New Roman" panose="02020603050405020304" pitchFamily="18" charset="0"/>
              </a:rPr>
              <a:t>中的ed组合与题干单词同样适用“响则浊”这一读音规则，也读作/d/，故选D。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585470" y="3597910"/>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75995" y="993140"/>
            <a:ext cx="9922510"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4. </a:t>
            </a:r>
            <a:r>
              <a:rPr sz="2800">
                <a:solidFill>
                  <a:srgbClr val="743A78"/>
                </a:solidFill>
                <a:latin typeface="Times New Roman" panose="02020603050405020304" pitchFamily="18" charset="0"/>
                <a:cs typeface="Times New Roman" panose="02020603050405020304" pitchFamily="18" charset="0"/>
              </a:rPr>
              <a:t>tom</a:t>
            </a:r>
            <a:r>
              <a:rPr sz="2800" u="sng">
                <a:solidFill>
                  <a:srgbClr val="743A78"/>
                </a:solidFill>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clim</a:t>
            </a:r>
            <a:r>
              <a:rPr sz="2800" u="sng">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brav</a:t>
            </a:r>
            <a:r>
              <a:rPr sz="2800" u="sng">
                <a:latin typeface="Times New Roman" panose="02020603050405020304" pitchFamily="18" charset="0"/>
                <a:cs typeface="Times New Roman" panose="02020603050405020304" pitchFamily="18" charset="0"/>
              </a:rPr>
              <a:t>e</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Ara</a:t>
            </a:r>
            <a:r>
              <a:rPr sz="2800" u="sng">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trou</a:t>
            </a:r>
            <a:r>
              <a:rPr sz="2800" u="sng">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le</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5. </a:t>
            </a:r>
            <a:r>
              <a:rPr sz="2800">
                <a:solidFill>
                  <a:srgbClr val="743A78"/>
                </a:solidFill>
                <a:latin typeface="Times New Roman" panose="02020603050405020304" pitchFamily="18" charset="0"/>
                <a:cs typeface="Times New Roman" panose="02020603050405020304" pitchFamily="18" charset="0"/>
              </a:rPr>
              <a:t>f</a:t>
            </a:r>
            <a:r>
              <a:rPr sz="2800" u="sng">
                <a:solidFill>
                  <a:srgbClr val="743A78"/>
                </a:solidFill>
                <a:latin typeface="Times New Roman" panose="02020603050405020304" pitchFamily="18" charset="0"/>
                <a:cs typeface="Times New Roman" panose="02020603050405020304" pitchFamily="18" charset="0"/>
              </a:rPr>
              <a:t>ir</a:t>
            </a:r>
            <a:r>
              <a:rPr sz="2800">
                <a:solidFill>
                  <a:srgbClr val="743A78"/>
                </a:solidFill>
                <a:latin typeface="Times New Roman" panose="02020603050405020304" pitchFamily="18" charset="0"/>
                <a:cs typeface="Times New Roman" panose="02020603050405020304" pitchFamily="18" charset="0"/>
              </a:rPr>
              <a:t>e</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f</a:t>
            </a:r>
            <a:r>
              <a:rPr sz="2800" u="sng">
                <a:latin typeface="Times New Roman" panose="02020603050405020304" pitchFamily="18" charset="0"/>
                <a:cs typeface="Times New Roman" panose="02020603050405020304" pitchFamily="18" charset="0"/>
              </a:rPr>
              <a:t>ir</a:t>
            </a:r>
            <a:r>
              <a:rPr sz="2800">
                <a:latin typeface="Times New Roman" panose="02020603050405020304" pitchFamily="18" charset="0"/>
                <a:cs typeface="Times New Roman" panose="02020603050405020304" pitchFamily="18" charset="0"/>
              </a:rPr>
              <a:t>st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t</a:t>
            </a:r>
            <a:r>
              <a:rPr sz="2800" u="sng">
                <a:latin typeface="Times New Roman" panose="02020603050405020304" pitchFamily="18" charset="0"/>
                <a:cs typeface="Times New Roman" panose="02020603050405020304" pitchFamily="18" charset="0"/>
              </a:rPr>
              <a:t>ir</a:t>
            </a:r>
            <a:r>
              <a:rPr sz="2800">
                <a:latin typeface="Times New Roman" panose="02020603050405020304" pitchFamily="18" charset="0"/>
                <a:cs typeface="Times New Roman" panose="02020603050405020304" pitchFamily="18" charset="0"/>
              </a:rPr>
              <a:t>ed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fr</a:t>
            </a:r>
            <a:r>
              <a:rPr sz="2800" u="sng">
                <a:latin typeface="Times New Roman" panose="02020603050405020304" pitchFamily="18" charset="0"/>
                <a:cs typeface="Times New Roman" panose="02020603050405020304" pitchFamily="18" charset="0"/>
              </a:rPr>
              <a:t>ie</a:t>
            </a:r>
            <a:r>
              <a:rPr sz="2800">
                <a:latin typeface="Times New Roman" panose="02020603050405020304" pitchFamily="18" charset="0"/>
                <a:cs typeface="Times New Roman" panose="02020603050405020304" pitchFamily="18" charset="0"/>
              </a:rPr>
              <a:t>nd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p</a:t>
            </a:r>
            <a:r>
              <a:rPr sz="2800" u="sng">
                <a:latin typeface="Times New Roman" panose="02020603050405020304" pitchFamily="18" charset="0"/>
                <a:cs typeface="Times New Roman" panose="02020603050405020304" pitchFamily="18" charset="0"/>
              </a:rPr>
              <a:t>ie</a:t>
            </a:r>
            <a:r>
              <a:rPr sz="2800">
                <a:latin typeface="Times New Roman" panose="02020603050405020304" pitchFamily="18" charset="0"/>
                <a:cs typeface="Times New Roman" panose="02020603050405020304" pitchFamily="18" charset="0"/>
              </a:rPr>
              <a:t>ce</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85470" y="10598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解析：此题考查辅音字母b的读音，b通常读作/b/。本题的题干单词tom</a:t>
            </a:r>
            <a:r>
              <a:rPr lang="zh-CN" altLang="en-US" sz="2400" u="sng">
                <a:solidFill>
                  <a:srgbClr val="C00000"/>
                </a:solidFill>
                <a:latin typeface="Times New Roman" panose="02020603050405020304" pitchFamily="18" charset="0"/>
                <a:cs typeface="Times New Roman" panose="02020603050405020304" pitchFamily="18" charset="0"/>
              </a:rPr>
              <a:t>b</a:t>
            </a:r>
            <a:r>
              <a:rPr lang="zh-CN" altLang="en-US" sz="2400">
                <a:solidFill>
                  <a:srgbClr val="C00000"/>
                </a:solidFill>
                <a:latin typeface="Times New Roman" panose="02020603050405020304" pitchFamily="18" charset="0"/>
                <a:cs typeface="Times New Roman" panose="02020603050405020304" pitchFamily="18" charset="0"/>
              </a:rPr>
              <a:t>中字母b的读音属于特殊读音，b不发音；而四个选项中只有A选项clim</a:t>
            </a:r>
            <a:r>
              <a:rPr lang="zh-CN" altLang="en-US" sz="2400" u="sng">
                <a:solidFill>
                  <a:srgbClr val="C00000"/>
                </a:solidFill>
                <a:latin typeface="Times New Roman" panose="02020603050405020304" pitchFamily="18" charset="0"/>
                <a:cs typeface="Times New Roman" panose="02020603050405020304" pitchFamily="18" charset="0"/>
              </a:rPr>
              <a:t>b</a:t>
            </a:r>
            <a:r>
              <a:rPr lang="zh-CN" altLang="en-US" sz="2400">
                <a:solidFill>
                  <a:srgbClr val="C00000"/>
                </a:solidFill>
                <a:latin typeface="Times New Roman" panose="02020603050405020304" pitchFamily="18" charset="0"/>
                <a:cs typeface="Times New Roman" panose="02020603050405020304" pitchFamily="18" charset="0"/>
              </a:rPr>
              <a:t>中的字母b也属于不发音的特殊读音，故选A。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ir和ie两种字母组合的读音。字母组合ie有多种读音，ir的读音通常有三种，前两种为r音节的读音/ə/和/ɜː/，第三种读音为/aɪə/，通常是和字母e一起构成ire，如fire、hire、tire等。在四个选项中只有B选项t</a:t>
            </a:r>
            <a:r>
              <a:rPr lang="zh-CN" altLang="en-US" sz="2400" u="sng">
                <a:solidFill>
                  <a:srgbClr val="C00000"/>
                </a:solidFill>
                <a:latin typeface="Times New Roman" panose="02020603050405020304" pitchFamily="18" charset="0"/>
                <a:cs typeface="Times New Roman" panose="02020603050405020304" pitchFamily="18" charset="0"/>
              </a:rPr>
              <a:t>ir</a:t>
            </a:r>
            <a:r>
              <a:rPr lang="zh-CN" altLang="en-US" sz="2400">
                <a:solidFill>
                  <a:srgbClr val="C00000"/>
                </a:solidFill>
                <a:latin typeface="Times New Roman" panose="02020603050405020304" pitchFamily="18" charset="0"/>
                <a:cs typeface="Times New Roman" panose="02020603050405020304" pitchFamily="18" charset="0"/>
              </a:rPr>
              <a:t>ed中的字母组合ir和题干单词f</a:t>
            </a:r>
            <a:r>
              <a:rPr lang="zh-CN" altLang="en-US" sz="2400" u="sng">
                <a:solidFill>
                  <a:srgbClr val="C00000"/>
                </a:solidFill>
                <a:latin typeface="Times New Roman" panose="02020603050405020304" pitchFamily="18" charset="0"/>
                <a:cs typeface="Times New Roman" panose="02020603050405020304" pitchFamily="18" charset="0"/>
              </a:rPr>
              <a:t>ir</a:t>
            </a:r>
            <a:r>
              <a:rPr lang="zh-CN" altLang="en-US" sz="2400">
                <a:solidFill>
                  <a:srgbClr val="C00000"/>
                </a:solidFill>
                <a:latin typeface="Times New Roman" panose="02020603050405020304" pitchFamily="18" charset="0"/>
                <a:cs typeface="Times New Roman" panose="02020603050405020304" pitchFamily="18" charset="0"/>
              </a:rPr>
              <a:t>e中的ir属于第三种情况，都读作/a</a:t>
            </a:r>
            <a:r>
              <a:rPr lang="zh-CN" altLang="en-US" sz="2400">
                <a:solidFill>
                  <a:srgbClr val="C00000"/>
                </a:solidFill>
                <a:latin typeface="Times New Roman" panose="02020603050405020304" pitchFamily="18" charset="0"/>
                <a:cs typeface="Times New Roman" panose="02020603050405020304" pitchFamily="18" charset="0"/>
                <a:sym typeface="+mn-ea"/>
              </a:rPr>
              <a:t>ɪə</a:t>
            </a:r>
            <a:r>
              <a:rPr lang="zh-CN" altLang="en-US" sz="2400">
                <a:solidFill>
                  <a:srgbClr val="C00000"/>
                </a:solidFill>
                <a:latin typeface="Times New Roman" panose="02020603050405020304" pitchFamily="18" charset="0"/>
                <a:cs typeface="Times New Roman" panose="02020603050405020304" pitchFamily="18" charset="0"/>
              </a:rPr>
              <a:t>/，故选B。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658495" y="365823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134745" y="2653665"/>
            <a:ext cx="9922510" cy="60769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 </a:t>
            </a:r>
            <a:r>
              <a:rPr sz="2800" u="sng">
                <a:solidFill>
                  <a:srgbClr val="743A78"/>
                </a:solidFill>
                <a:latin typeface="Times New Roman" panose="02020603050405020304" pitchFamily="18" charset="0"/>
                <a:cs typeface="Times New Roman" panose="02020603050405020304" pitchFamily="18" charset="0"/>
              </a:rPr>
              <a:t>h</a:t>
            </a:r>
            <a:r>
              <a:rPr sz="2800">
                <a:solidFill>
                  <a:srgbClr val="743A78"/>
                </a:solidFill>
                <a:latin typeface="Times New Roman" panose="02020603050405020304" pitchFamily="18" charset="0"/>
                <a:cs typeface="Times New Roman" panose="02020603050405020304" pitchFamily="18" charset="0"/>
              </a:rPr>
              <a:t>our</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a:t>
            </a:r>
            <a:r>
              <a:rPr sz="2800" u="sng">
                <a:latin typeface="Times New Roman" panose="02020603050405020304" pitchFamily="18" charset="0"/>
                <a:cs typeface="Times New Roman" panose="02020603050405020304" pitchFamily="18" charset="0"/>
              </a:rPr>
              <a:t>h</a:t>
            </a:r>
            <a:r>
              <a:rPr sz="2800">
                <a:latin typeface="Times New Roman" panose="02020603050405020304" pitchFamily="18" charset="0"/>
                <a:cs typeface="Times New Roman" panose="02020603050405020304" pitchFamily="18" charset="0"/>
              </a:rPr>
              <a:t>ouse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a:t>
            </a:r>
            <a:r>
              <a:rPr sz="2800" u="sng">
                <a:latin typeface="Times New Roman" panose="02020603050405020304" pitchFamily="18" charset="0"/>
                <a:cs typeface="Times New Roman" panose="02020603050405020304" pitchFamily="18" charset="0"/>
              </a:rPr>
              <a:t>h</a:t>
            </a:r>
            <a:r>
              <a:rPr sz="2800">
                <a:latin typeface="Times New Roman" panose="02020603050405020304" pitchFamily="18" charset="0"/>
                <a:cs typeface="Times New Roman" panose="02020603050405020304" pitchFamily="18" charset="0"/>
              </a:rPr>
              <a:t>ow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a:t>
            </a:r>
            <a:r>
              <a:rPr sz="2800" u="sng">
                <a:latin typeface="Times New Roman" panose="02020603050405020304" pitchFamily="18" charset="0"/>
                <a:cs typeface="Times New Roman" panose="02020603050405020304" pitchFamily="18" charset="0"/>
              </a:rPr>
              <a:t>h</a:t>
            </a:r>
            <a:r>
              <a:rPr sz="2800">
                <a:latin typeface="Times New Roman" panose="02020603050405020304" pitchFamily="18" charset="0"/>
                <a:cs typeface="Times New Roman" panose="02020603050405020304" pitchFamily="18" charset="0"/>
              </a:rPr>
              <a:t>onor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a:t>
            </a:r>
            <a:r>
              <a:rPr sz="2800" u="sng">
                <a:latin typeface="Times New Roman" panose="02020603050405020304" pitchFamily="18" charset="0"/>
                <a:cs typeface="Times New Roman" panose="02020603050405020304" pitchFamily="18" charset="0"/>
              </a:rPr>
              <a:t>h</a:t>
            </a:r>
            <a:r>
              <a:rPr sz="2800">
                <a:latin typeface="Times New Roman" panose="02020603050405020304" pitchFamily="18" charset="0"/>
                <a:cs typeface="Times New Roman" panose="02020603050405020304" pitchFamily="18" charset="0"/>
              </a:rPr>
              <a:t>orse</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715645" y="272732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3"/>
            </p:custDataLst>
          </p:nvPr>
        </p:nvSpPr>
        <p:spPr>
          <a:xfrm>
            <a:off x="715645" y="4086225"/>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解析：此题考查辅音字母h的读音。题干单词</a:t>
            </a:r>
            <a:r>
              <a:rPr lang="zh-CN" altLang="en-US" sz="2400" u="sng">
                <a:solidFill>
                  <a:srgbClr val="C00000"/>
                </a:solidFill>
                <a:latin typeface="Times New Roman" panose="02020603050405020304" pitchFamily="18" charset="0"/>
                <a:cs typeface="Times New Roman" panose="02020603050405020304" pitchFamily="18" charset="0"/>
              </a:rPr>
              <a:t>h</a:t>
            </a:r>
            <a:r>
              <a:rPr lang="zh-CN" altLang="en-US" sz="2400">
                <a:solidFill>
                  <a:srgbClr val="C00000"/>
                </a:solidFill>
                <a:latin typeface="Times New Roman" panose="02020603050405020304" pitchFamily="18" charset="0"/>
                <a:cs typeface="Times New Roman" panose="02020603050405020304" pitchFamily="18" charset="0"/>
              </a:rPr>
              <a:t>our中的字母h不发音，属于特殊读音；四个选项中只有C选项</a:t>
            </a:r>
            <a:r>
              <a:rPr lang="zh-CN" altLang="en-US" sz="2400" u="sng">
                <a:solidFill>
                  <a:srgbClr val="C00000"/>
                </a:solidFill>
                <a:latin typeface="Times New Roman" panose="02020603050405020304" pitchFamily="18" charset="0"/>
                <a:cs typeface="Times New Roman" panose="02020603050405020304" pitchFamily="18" charset="0"/>
              </a:rPr>
              <a:t>h</a:t>
            </a:r>
            <a:r>
              <a:rPr lang="zh-CN" altLang="en-US" sz="2400">
                <a:solidFill>
                  <a:srgbClr val="C00000"/>
                </a:solidFill>
                <a:latin typeface="Times New Roman" panose="02020603050405020304" pitchFamily="18" charset="0"/>
                <a:cs typeface="Times New Roman" panose="02020603050405020304" pitchFamily="18" charset="0"/>
              </a:rPr>
              <a:t>onor中的字母h也是此类h不发音的特殊读音，故选C。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353060" y="669925"/>
            <a:ext cx="11114405" cy="1641475"/>
          </a:xfrm>
          <a:prstGeom prst="rect">
            <a:avLst/>
          </a:prstGeom>
          <a:noFill/>
        </p:spPr>
        <p:txBody>
          <a:bodyPr wrap="square" rtlCol="0">
            <a:spAutoFit/>
          </a:bodyPr>
          <a:p>
            <a:pPr>
              <a:lnSpc>
                <a:spcPct val="120000"/>
              </a:lnSpc>
            </a:pPr>
            <a:r>
              <a:rPr lang="zh-CN" altLang="en-US" sz="2800">
                <a:latin typeface="Times New Roman" panose="02020603050405020304" pitchFamily="18" charset="0"/>
                <a:cs typeface="Times New Roman" panose="02020603050405020304" pitchFamily="18" charset="0"/>
              </a:rPr>
              <a:t>（2022年 云南省）</a:t>
            </a:r>
            <a:endParaRPr lang="zh-CN" altLang="en-US" sz="2800">
              <a:latin typeface="Times New Roman" panose="02020603050405020304" pitchFamily="18" charset="0"/>
              <a:cs typeface="Times New Roman" panose="02020603050405020304" pitchFamily="18" charset="0"/>
            </a:endParaRPr>
          </a:p>
          <a:p>
            <a:pPr>
              <a:lnSpc>
                <a:spcPct val="120000"/>
              </a:lnSpc>
            </a:pPr>
            <a:r>
              <a:rPr lang="zh-CN" altLang="en-US" sz="2800" b="1">
                <a:latin typeface="Times New Roman" panose="02020603050405020304" pitchFamily="18" charset="0"/>
                <a:cs typeface="Times New Roman" panose="02020603050405020304" pitchFamily="18" charset="0"/>
              </a:rPr>
              <a:t>从A、B、C、D四个选项中找出其画线部分与所给单词的画线部分读音相同的选项。</a:t>
            </a:r>
            <a:endParaRPr lang="zh-CN" altLang="en-US"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44245" y="926465"/>
            <a:ext cx="10303510"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a:t>
            </a:r>
            <a:r>
              <a:rPr sz="2800">
                <a:solidFill>
                  <a:srgbClr val="743A78"/>
                </a:solidFill>
                <a:latin typeface="Times New Roman" panose="02020603050405020304" pitchFamily="18" charset="0"/>
                <a:cs typeface="Times New Roman" panose="02020603050405020304" pitchFamily="18" charset="0"/>
              </a:rPr>
              <a:t> l</a:t>
            </a:r>
            <a:r>
              <a:rPr sz="2800" u="sng">
                <a:solidFill>
                  <a:srgbClr val="743A78"/>
                </a:solidFill>
                <a:latin typeface="Times New Roman" panose="02020603050405020304" pitchFamily="18" charset="0"/>
                <a:cs typeface="Times New Roman" panose="02020603050405020304" pitchFamily="18" charset="0"/>
              </a:rPr>
              <a:t>au</a:t>
            </a:r>
            <a:r>
              <a:rPr sz="2800">
                <a:solidFill>
                  <a:srgbClr val="743A78"/>
                </a:solidFill>
                <a:latin typeface="Times New Roman" panose="02020603050405020304" pitchFamily="18" charset="0"/>
                <a:cs typeface="Times New Roman" panose="02020603050405020304" pitchFamily="18" charset="0"/>
              </a:rPr>
              <a:t>gh</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c</a:t>
            </a:r>
            <a:r>
              <a:rPr sz="2800" u="sng">
                <a:latin typeface="Times New Roman" panose="02020603050405020304" pitchFamily="18" charset="0"/>
                <a:cs typeface="Times New Roman" panose="02020603050405020304" pitchFamily="18" charset="0"/>
              </a:rPr>
              <a:t>au</a:t>
            </a:r>
            <a:r>
              <a:rPr sz="2800">
                <a:latin typeface="Times New Roman" panose="02020603050405020304" pitchFamily="18" charset="0"/>
                <a:cs typeface="Times New Roman" panose="02020603050405020304" pitchFamily="18" charset="0"/>
              </a:rPr>
              <a:t>se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d</a:t>
            </a:r>
            <a:r>
              <a:rPr sz="2800" u="sng">
                <a:latin typeface="Times New Roman" panose="02020603050405020304" pitchFamily="18" charset="0"/>
                <a:cs typeface="Times New Roman" panose="02020603050405020304" pitchFamily="18" charset="0"/>
              </a:rPr>
              <a:t>au</a:t>
            </a:r>
            <a:r>
              <a:rPr sz="2800">
                <a:latin typeface="Times New Roman" panose="02020603050405020304" pitchFamily="18" charset="0"/>
                <a:cs typeface="Times New Roman" panose="02020603050405020304" pitchFamily="18" charset="0"/>
              </a:rPr>
              <a:t>ghter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t</a:t>
            </a:r>
            <a:r>
              <a:rPr sz="2800" u="sng">
                <a:latin typeface="Times New Roman" panose="02020603050405020304" pitchFamily="18" charset="0"/>
                <a:cs typeface="Times New Roman" panose="02020603050405020304" pitchFamily="18" charset="0"/>
              </a:rPr>
              <a:t>au</a:t>
            </a:r>
            <a:r>
              <a:rPr sz="2800">
                <a:latin typeface="Times New Roman" panose="02020603050405020304" pitchFamily="18" charset="0"/>
                <a:cs typeface="Times New Roman" panose="02020603050405020304" pitchFamily="18" charset="0"/>
              </a:rPr>
              <a:t>ght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a:t>
            </a:r>
            <a:r>
              <a:rPr sz="2800" u="sng">
                <a:latin typeface="Times New Roman" panose="02020603050405020304" pitchFamily="18" charset="0"/>
                <a:cs typeface="Times New Roman" panose="02020603050405020304" pitchFamily="18" charset="0"/>
              </a:rPr>
              <a:t>au</a:t>
            </a:r>
            <a:r>
              <a:rPr sz="2800">
                <a:latin typeface="Times New Roman" panose="02020603050405020304" pitchFamily="18" charset="0"/>
                <a:cs typeface="Times New Roman" panose="02020603050405020304" pitchFamily="18" charset="0"/>
              </a:rPr>
              <a:t>nt</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3. </a:t>
            </a:r>
            <a:r>
              <a:rPr sz="2800">
                <a:solidFill>
                  <a:srgbClr val="743A78"/>
                </a:solidFill>
                <a:latin typeface="Times New Roman" panose="02020603050405020304" pitchFamily="18" charset="0"/>
                <a:cs typeface="Times New Roman" panose="02020603050405020304" pitchFamily="18" charset="0"/>
              </a:rPr>
              <a:t>m</a:t>
            </a:r>
            <a:r>
              <a:rPr sz="2800" u="sng">
                <a:solidFill>
                  <a:srgbClr val="743A78"/>
                </a:solidFill>
                <a:latin typeface="Times New Roman" panose="02020603050405020304" pitchFamily="18" charset="0"/>
                <a:cs typeface="Times New Roman" panose="02020603050405020304" pitchFamily="18" charset="0"/>
              </a:rPr>
              <a:t>i</a:t>
            </a:r>
            <a:r>
              <a:rPr sz="2800">
                <a:solidFill>
                  <a:srgbClr val="743A78"/>
                </a:solidFill>
                <a:latin typeface="Times New Roman" panose="02020603050405020304" pitchFamily="18" charset="0"/>
                <a:cs typeface="Times New Roman" panose="02020603050405020304" pitchFamily="18" charset="0"/>
              </a:rPr>
              <a:t>ddle</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r</a:t>
            </a:r>
            <a:r>
              <a:rPr sz="2800" u="sng">
                <a:latin typeface="Times New Roman" panose="02020603050405020304" pitchFamily="18" charset="0"/>
                <a:cs typeface="Times New Roman" panose="02020603050405020304" pitchFamily="18" charset="0"/>
              </a:rPr>
              <a:t>i</a:t>
            </a:r>
            <a:r>
              <a:rPr sz="2800">
                <a:latin typeface="Times New Roman" panose="02020603050405020304" pitchFamily="18" charset="0"/>
                <a:cs typeface="Times New Roman" panose="02020603050405020304" pitchFamily="18" charset="0"/>
              </a:rPr>
              <a:t>ce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hosp</a:t>
            </a:r>
            <a:r>
              <a:rPr sz="2800" u="sng">
                <a:latin typeface="Times New Roman" panose="02020603050405020304" pitchFamily="18" charset="0"/>
                <a:cs typeface="Times New Roman" panose="02020603050405020304" pitchFamily="18" charset="0"/>
              </a:rPr>
              <a:t>i</a:t>
            </a:r>
            <a:r>
              <a:rPr sz="2800">
                <a:latin typeface="Times New Roman" panose="02020603050405020304" pitchFamily="18" charset="0"/>
                <a:cs typeface="Times New Roman" panose="02020603050405020304" pitchFamily="18" charset="0"/>
              </a:rPr>
              <a:t>tal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pol</a:t>
            </a:r>
            <a:r>
              <a:rPr sz="2800" u="sng">
                <a:latin typeface="Times New Roman" panose="02020603050405020304" pitchFamily="18" charset="0"/>
                <a:cs typeface="Times New Roman" panose="02020603050405020304" pitchFamily="18" charset="0"/>
              </a:rPr>
              <a:t>i</a:t>
            </a:r>
            <a:r>
              <a:rPr sz="2800">
                <a:latin typeface="Times New Roman" panose="02020603050405020304" pitchFamily="18" charset="0"/>
                <a:cs typeface="Times New Roman" panose="02020603050405020304" pitchFamily="18" charset="0"/>
              </a:rPr>
              <a:t>te</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D. m</a:t>
            </a:r>
            <a:r>
              <a:rPr sz="2800" u="sng">
                <a:latin typeface="Times New Roman" panose="02020603050405020304" pitchFamily="18" charset="0"/>
                <a:cs typeface="Times New Roman" panose="02020603050405020304" pitchFamily="18" charset="0"/>
              </a:rPr>
              <a:t>i</a:t>
            </a:r>
            <a:r>
              <a:rPr sz="2800">
                <a:latin typeface="Times New Roman" panose="02020603050405020304" pitchFamily="18" charset="0"/>
                <a:cs typeface="Times New Roman" panose="02020603050405020304" pitchFamily="18" charset="0"/>
              </a:rPr>
              <a:t>nd</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85470" y="10598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解析：此题考查元音字母组合au的读音。题干单词l</a:t>
            </a:r>
            <a:r>
              <a:rPr lang="zh-CN" altLang="en-US" sz="2400" u="sng">
                <a:solidFill>
                  <a:srgbClr val="C00000"/>
                </a:solidFill>
                <a:latin typeface="Times New Roman" panose="02020603050405020304" pitchFamily="18" charset="0"/>
                <a:cs typeface="Times New Roman" panose="02020603050405020304" pitchFamily="18" charset="0"/>
              </a:rPr>
              <a:t>au</a:t>
            </a:r>
            <a:r>
              <a:rPr lang="zh-CN" altLang="en-US" sz="2400">
                <a:solidFill>
                  <a:srgbClr val="C00000"/>
                </a:solidFill>
                <a:latin typeface="Times New Roman" panose="02020603050405020304" pitchFamily="18" charset="0"/>
                <a:cs typeface="Times New Roman" panose="02020603050405020304" pitchFamily="18" charset="0"/>
              </a:rPr>
              <a:t>gh中的字母组合au属于特殊读音，读作/</a:t>
            </a:r>
            <a:r>
              <a:rPr lang="zh-CN" altLang="en-US" sz="2400">
                <a:solidFill>
                  <a:srgbClr val="C00000"/>
                </a:solidFill>
                <a:latin typeface="Times New Roman" panose="02020603050405020304" pitchFamily="18" charset="0"/>
                <a:cs typeface="Times New Roman" panose="02020603050405020304" pitchFamily="18" charset="0"/>
                <a:sym typeface="+mn-ea"/>
              </a:rPr>
              <a:t>a</a:t>
            </a:r>
            <a:r>
              <a:rPr lang="zh-CN" altLang="en-US" sz="2400">
                <a:solidFill>
                  <a:srgbClr val="C00000"/>
                </a:solidFill>
                <a:latin typeface="Times New Roman" panose="02020603050405020304" pitchFamily="18" charset="0"/>
                <a:cs typeface="Times New Roman" panose="02020603050405020304" pitchFamily="18" charset="0"/>
              </a:rPr>
              <a:t>:/；而四个选项中只有D选项</a:t>
            </a:r>
            <a:r>
              <a:rPr lang="zh-CN" altLang="en-US" sz="2400" u="sng">
                <a:solidFill>
                  <a:srgbClr val="C00000"/>
                </a:solidFill>
                <a:latin typeface="Times New Roman" panose="02020603050405020304" pitchFamily="18" charset="0"/>
                <a:cs typeface="Times New Roman" panose="02020603050405020304" pitchFamily="18" charset="0"/>
              </a:rPr>
              <a:t>au</a:t>
            </a:r>
            <a:r>
              <a:rPr lang="zh-CN" altLang="en-US" sz="2400">
                <a:solidFill>
                  <a:srgbClr val="C00000"/>
                </a:solidFill>
                <a:latin typeface="Times New Roman" panose="02020603050405020304" pitchFamily="18" charset="0"/>
                <a:cs typeface="Times New Roman" panose="02020603050405020304" pitchFamily="18" charset="0"/>
              </a:rPr>
              <a:t>nt中的字母组合au也是此类例外，也读作/</a:t>
            </a:r>
            <a:r>
              <a:rPr lang="zh-CN" altLang="en-US" sz="2400">
                <a:solidFill>
                  <a:srgbClr val="C00000"/>
                </a:solidFill>
                <a:latin typeface="Times New Roman" panose="02020603050405020304" pitchFamily="18" charset="0"/>
                <a:cs typeface="Times New Roman" panose="02020603050405020304" pitchFamily="18" charset="0"/>
                <a:sym typeface="+mn-ea"/>
              </a:rPr>
              <a:t>a</a:t>
            </a:r>
            <a:r>
              <a:rPr lang="zh-CN" altLang="en-US" sz="2400">
                <a:solidFill>
                  <a:srgbClr val="C00000"/>
                </a:solidFill>
                <a:latin typeface="Times New Roman" panose="02020603050405020304" pitchFamily="18" charset="0"/>
                <a:cs typeface="Times New Roman" panose="02020603050405020304" pitchFamily="18" charset="0"/>
              </a:rPr>
              <a:t>:/，故选D。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解析：此题考查元音字母i的多种读音。题干单词m</a:t>
            </a:r>
            <a:r>
              <a:rPr lang="zh-CN" altLang="en-US" sz="2400" u="sng">
                <a:solidFill>
                  <a:srgbClr val="C00000"/>
                </a:solidFill>
                <a:latin typeface="Times New Roman" panose="02020603050405020304" pitchFamily="18" charset="0"/>
                <a:cs typeface="Times New Roman" panose="02020603050405020304" pitchFamily="18" charset="0"/>
              </a:rPr>
              <a:t>i</a:t>
            </a:r>
            <a:r>
              <a:rPr lang="zh-CN" altLang="en-US" sz="2400">
                <a:solidFill>
                  <a:srgbClr val="C00000"/>
                </a:solidFill>
                <a:latin typeface="Times New Roman" panose="02020603050405020304" pitchFamily="18" charset="0"/>
                <a:cs typeface="Times New Roman" panose="02020603050405020304" pitchFamily="18" charset="0"/>
              </a:rPr>
              <a:t>ddle中的字母i属于在重读闭音节中的发音，读作/ɪ/；而四个选项中只有B选项hosp</a:t>
            </a:r>
            <a:r>
              <a:rPr lang="zh-CN" altLang="en-US" sz="2400" u="sng">
                <a:solidFill>
                  <a:srgbClr val="C00000"/>
                </a:solidFill>
                <a:latin typeface="Times New Roman" panose="02020603050405020304" pitchFamily="18" charset="0"/>
                <a:cs typeface="Times New Roman" panose="02020603050405020304" pitchFamily="18" charset="0"/>
              </a:rPr>
              <a:t>i</a:t>
            </a:r>
            <a:r>
              <a:rPr lang="zh-CN" altLang="en-US" sz="2400">
                <a:solidFill>
                  <a:srgbClr val="C00000"/>
                </a:solidFill>
                <a:latin typeface="Times New Roman" panose="02020603050405020304" pitchFamily="18" charset="0"/>
                <a:cs typeface="Times New Roman" panose="02020603050405020304" pitchFamily="18" charset="0"/>
              </a:rPr>
              <a:t>tal中的字母i读作/ɪ/，属于字母i在非重读音节中的读音，故选B。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586105" y="35629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4. </a:t>
            </a:r>
            <a:r>
              <a:rPr sz="2800" u="sng">
                <a:solidFill>
                  <a:srgbClr val="743A78"/>
                </a:solidFill>
                <a:latin typeface="Times New Roman" panose="02020603050405020304" pitchFamily="18" charset="0"/>
                <a:cs typeface="Times New Roman" panose="02020603050405020304" pitchFamily="18" charset="0"/>
              </a:rPr>
              <a:t>ch</a:t>
            </a:r>
            <a:r>
              <a:rPr sz="2800">
                <a:solidFill>
                  <a:srgbClr val="743A78"/>
                </a:solidFill>
                <a:latin typeface="Times New Roman" panose="02020603050405020304" pitchFamily="18" charset="0"/>
                <a:cs typeface="Times New Roman" panose="02020603050405020304" pitchFamily="18" charset="0"/>
              </a:rPr>
              <a:t>eck</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a</a:t>
            </a:r>
            <a:r>
              <a:rPr sz="2800" u="sng">
                <a:latin typeface="Times New Roman" panose="02020603050405020304" pitchFamily="18" charset="0"/>
                <a:cs typeface="Times New Roman" panose="02020603050405020304" pitchFamily="18" charset="0"/>
              </a:rPr>
              <a:t>ch</a:t>
            </a:r>
            <a:r>
              <a:rPr sz="2800">
                <a:latin typeface="Times New Roman" panose="02020603050405020304" pitchFamily="18" charset="0"/>
                <a:cs typeface="Times New Roman" panose="02020603050405020304" pitchFamily="18" charset="0"/>
              </a:rPr>
              <a:t>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a:t>
            </a:r>
            <a:r>
              <a:rPr sz="2800" u="sng">
                <a:latin typeface="Times New Roman" panose="02020603050405020304" pitchFamily="18" charset="0"/>
                <a:cs typeface="Times New Roman" panose="02020603050405020304" pitchFamily="18" charset="0"/>
              </a:rPr>
              <a:t>Ch</a:t>
            </a:r>
            <a:r>
              <a:rPr sz="2800">
                <a:latin typeface="Times New Roman" panose="02020603050405020304" pitchFamily="18" charset="0"/>
                <a:cs typeface="Times New Roman" panose="02020603050405020304" pitchFamily="18" charset="0"/>
              </a:rPr>
              <a:t>ristmas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a:t>
            </a:r>
            <a:r>
              <a:rPr sz="2800" u="sng">
                <a:latin typeface="Times New Roman" panose="02020603050405020304" pitchFamily="18" charset="0"/>
                <a:cs typeface="Times New Roman" panose="02020603050405020304" pitchFamily="18" charset="0"/>
              </a:rPr>
              <a:t>ch</a:t>
            </a:r>
            <a:r>
              <a:rPr sz="2800">
                <a:latin typeface="Times New Roman" panose="02020603050405020304" pitchFamily="18" charset="0"/>
                <a:cs typeface="Times New Roman" panose="02020603050405020304" pitchFamily="18" charset="0"/>
              </a:rPr>
              <a:t>air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a:t>
            </a:r>
            <a:r>
              <a:rPr sz="2800" u="sng">
                <a:latin typeface="Times New Roman" panose="02020603050405020304" pitchFamily="18" charset="0"/>
                <a:cs typeface="Times New Roman" panose="02020603050405020304" pitchFamily="18" charset="0"/>
              </a:rPr>
              <a:t>ch</a:t>
            </a:r>
            <a:r>
              <a:rPr sz="2800">
                <a:latin typeface="Times New Roman" panose="02020603050405020304" pitchFamily="18" charset="0"/>
                <a:cs typeface="Times New Roman" panose="02020603050405020304" pitchFamily="18" charset="0"/>
              </a:rPr>
              <a:t>emistry</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5. </a:t>
            </a:r>
            <a:r>
              <a:rPr sz="2800">
                <a:solidFill>
                  <a:srgbClr val="743A78"/>
                </a:solidFill>
                <a:latin typeface="Times New Roman" panose="02020603050405020304" pitchFamily="18" charset="0"/>
                <a:cs typeface="Times New Roman" panose="02020603050405020304" pitchFamily="18" charset="0"/>
              </a:rPr>
              <a:t>r</a:t>
            </a:r>
            <a:r>
              <a:rPr sz="2800" u="sng">
                <a:solidFill>
                  <a:srgbClr val="743A78"/>
                </a:solidFill>
                <a:latin typeface="Times New Roman" panose="02020603050405020304" pitchFamily="18" charset="0"/>
                <a:cs typeface="Times New Roman" panose="02020603050405020304" pitchFamily="18" charset="0"/>
              </a:rPr>
              <a:t>u</a:t>
            </a:r>
            <a:r>
              <a:rPr sz="2800">
                <a:solidFill>
                  <a:srgbClr val="743A78"/>
                </a:solidFill>
                <a:latin typeface="Times New Roman" panose="02020603050405020304" pitchFamily="18" charset="0"/>
                <a:cs typeface="Times New Roman" panose="02020603050405020304" pitchFamily="18" charset="0"/>
              </a:rPr>
              <a:t>de</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d</a:t>
            </a:r>
            <a:r>
              <a:rPr sz="2800" u="sng">
                <a:latin typeface="Times New Roman" panose="02020603050405020304" pitchFamily="18" charset="0"/>
                <a:cs typeface="Times New Roman" panose="02020603050405020304" pitchFamily="18" charset="0"/>
              </a:rPr>
              <a:t>u</a:t>
            </a:r>
            <a:r>
              <a:rPr sz="2800">
                <a:latin typeface="Times New Roman" panose="02020603050405020304" pitchFamily="18" charset="0"/>
                <a:cs typeface="Times New Roman" panose="02020603050405020304" pitchFamily="18" charset="0"/>
              </a:rPr>
              <a:t>st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aut</a:t>
            </a:r>
            <a:r>
              <a:rPr sz="2800" u="sng">
                <a:latin typeface="Times New Roman" panose="02020603050405020304" pitchFamily="18" charset="0"/>
                <a:cs typeface="Times New Roman" panose="02020603050405020304" pitchFamily="18" charset="0"/>
              </a:rPr>
              <a:t>u</a:t>
            </a:r>
            <a:r>
              <a:rPr sz="2800">
                <a:latin typeface="Times New Roman" panose="02020603050405020304" pitchFamily="18" charset="0"/>
                <a:cs typeface="Times New Roman" panose="02020603050405020304" pitchFamily="18" charset="0"/>
              </a:rPr>
              <a:t>mn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exc</a:t>
            </a:r>
            <a:r>
              <a:rPr sz="2800" u="sng">
                <a:latin typeface="Times New Roman" panose="02020603050405020304" pitchFamily="18" charset="0"/>
                <a:cs typeface="Times New Roman" panose="02020603050405020304" pitchFamily="18" charset="0"/>
              </a:rPr>
              <a:t>u</a:t>
            </a:r>
            <a:r>
              <a:rPr sz="2800">
                <a:latin typeface="Times New Roman" panose="02020603050405020304" pitchFamily="18" charset="0"/>
                <a:cs typeface="Times New Roman" panose="02020603050405020304" pitchFamily="18" charset="0"/>
              </a:rPr>
              <a:t>se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tr</a:t>
            </a:r>
            <a:r>
              <a:rPr sz="2800" u="sng">
                <a:latin typeface="Times New Roman" panose="02020603050405020304" pitchFamily="18" charset="0"/>
                <a:cs typeface="Times New Roman" panose="02020603050405020304" pitchFamily="18" charset="0"/>
              </a:rPr>
              <a:t>u</a:t>
            </a:r>
            <a:r>
              <a:rPr sz="2800">
                <a:latin typeface="Times New Roman" panose="02020603050405020304" pitchFamily="18" charset="0"/>
                <a:cs typeface="Times New Roman" panose="02020603050405020304" pitchFamily="18" charset="0"/>
              </a:rPr>
              <a:t>e</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85470" y="10598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解析：此题考查辅音字母组合ch的两种读音/tʃ/、/k/。题干单词</a:t>
            </a:r>
            <a:r>
              <a:rPr lang="zh-CN" altLang="en-US" sz="2400" u="sng">
                <a:solidFill>
                  <a:srgbClr val="C00000"/>
                </a:solidFill>
                <a:latin typeface="Times New Roman" panose="02020603050405020304" pitchFamily="18" charset="0"/>
                <a:cs typeface="Times New Roman" panose="02020603050405020304" pitchFamily="18" charset="0"/>
              </a:rPr>
              <a:t>ch</a:t>
            </a:r>
            <a:r>
              <a:rPr lang="zh-CN" altLang="en-US" sz="2400">
                <a:solidFill>
                  <a:srgbClr val="C00000"/>
                </a:solidFill>
                <a:latin typeface="Times New Roman" panose="02020603050405020304" pitchFamily="18" charset="0"/>
                <a:cs typeface="Times New Roman" panose="02020603050405020304" pitchFamily="18" charset="0"/>
              </a:rPr>
              <a:t>eck中的字母组合ch发音为/tʃ/；而四个选项中只有C选项</a:t>
            </a:r>
            <a:r>
              <a:rPr lang="zh-CN" altLang="en-US" sz="2400" u="sng">
                <a:solidFill>
                  <a:srgbClr val="C00000"/>
                </a:solidFill>
                <a:latin typeface="Times New Roman" panose="02020603050405020304" pitchFamily="18" charset="0"/>
                <a:cs typeface="Times New Roman" panose="02020603050405020304" pitchFamily="18" charset="0"/>
              </a:rPr>
              <a:t>ch</a:t>
            </a:r>
            <a:r>
              <a:rPr lang="zh-CN" altLang="en-US" sz="2400">
                <a:solidFill>
                  <a:srgbClr val="C00000"/>
                </a:solidFill>
                <a:latin typeface="Times New Roman" panose="02020603050405020304" pitchFamily="18" charset="0"/>
                <a:cs typeface="Times New Roman" panose="02020603050405020304" pitchFamily="18" charset="0"/>
              </a:rPr>
              <a:t>air中的字母组合ch发/tʃ/的音，故选C。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解析：此题考查元音字母u的多种读音。题干单词r</a:t>
            </a:r>
            <a:r>
              <a:rPr lang="zh-CN" altLang="en-US" sz="2400" u="sng">
                <a:solidFill>
                  <a:srgbClr val="C00000"/>
                </a:solidFill>
                <a:latin typeface="Times New Roman" panose="02020603050405020304" pitchFamily="18" charset="0"/>
                <a:cs typeface="Times New Roman" panose="02020603050405020304" pitchFamily="18" charset="0"/>
              </a:rPr>
              <a:t>u</a:t>
            </a:r>
            <a:r>
              <a:rPr lang="zh-CN" altLang="en-US" sz="2400">
                <a:solidFill>
                  <a:srgbClr val="C00000"/>
                </a:solidFill>
                <a:latin typeface="Times New Roman" panose="02020603050405020304" pitchFamily="18" charset="0"/>
                <a:cs typeface="Times New Roman" panose="02020603050405020304" pitchFamily="18" charset="0"/>
              </a:rPr>
              <a:t>de中的字母u属于在重读开音节中的读音，读作/u:/；而四个选项中只有D选项tr</a:t>
            </a:r>
            <a:r>
              <a:rPr lang="zh-CN" altLang="en-US" sz="2400" u="sng">
                <a:solidFill>
                  <a:srgbClr val="C00000"/>
                </a:solidFill>
                <a:latin typeface="Times New Roman" panose="02020603050405020304" pitchFamily="18" charset="0"/>
                <a:cs typeface="Times New Roman" panose="02020603050405020304" pitchFamily="18" charset="0"/>
              </a:rPr>
              <a:t>u</a:t>
            </a:r>
            <a:r>
              <a:rPr lang="zh-CN" altLang="en-US" sz="2400">
                <a:solidFill>
                  <a:srgbClr val="C00000"/>
                </a:solidFill>
                <a:latin typeface="Times New Roman" panose="02020603050405020304" pitchFamily="18" charset="0"/>
                <a:cs typeface="Times New Roman" panose="02020603050405020304" pitchFamily="18" charset="0"/>
              </a:rPr>
              <a:t>e中的字母u也属于此类，也读作/u:/，故选D。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658495" y="365823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134745" y="2653665"/>
            <a:ext cx="9922510" cy="60769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 A. t</a:t>
            </a:r>
            <a:r>
              <a:rPr sz="2800" u="sng">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ke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m</a:t>
            </a:r>
            <a:r>
              <a:rPr sz="2800" u="sng">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ke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n</a:t>
            </a:r>
            <a:r>
              <a:rPr sz="2800" u="sng">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me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h</a:t>
            </a:r>
            <a:r>
              <a:rPr sz="2800" u="sng">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ve</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715645" y="272732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3"/>
            </p:custDataLst>
          </p:nvPr>
        </p:nvSpPr>
        <p:spPr>
          <a:xfrm>
            <a:off x="715645" y="4086225"/>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解析：此题考查元音字母a的不同读音。A. t</a:t>
            </a:r>
            <a:r>
              <a:rPr lang="zh-CN" altLang="en-US" sz="2400" u="sng">
                <a:solidFill>
                  <a:srgbClr val="C00000"/>
                </a:solidFill>
                <a:latin typeface="Times New Roman" panose="02020603050405020304" pitchFamily="18" charset="0"/>
                <a:cs typeface="Times New Roman" panose="02020603050405020304" pitchFamily="18" charset="0"/>
              </a:rPr>
              <a:t>a</a:t>
            </a:r>
            <a:r>
              <a:rPr lang="zh-CN" altLang="en-US" sz="2400">
                <a:solidFill>
                  <a:srgbClr val="C00000"/>
                </a:solidFill>
                <a:latin typeface="Times New Roman" panose="02020603050405020304" pitchFamily="18" charset="0"/>
                <a:cs typeface="Times New Roman" panose="02020603050405020304" pitchFamily="18" charset="0"/>
              </a:rPr>
              <a:t>ke，B. m</a:t>
            </a:r>
            <a:r>
              <a:rPr lang="zh-CN" altLang="en-US" sz="2400" u="sng">
                <a:solidFill>
                  <a:srgbClr val="C00000"/>
                </a:solidFill>
                <a:latin typeface="Times New Roman" panose="02020603050405020304" pitchFamily="18" charset="0"/>
                <a:cs typeface="Times New Roman" panose="02020603050405020304" pitchFamily="18" charset="0"/>
              </a:rPr>
              <a:t>a</a:t>
            </a:r>
            <a:r>
              <a:rPr lang="zh-CN" altLang="en-US" sz="2400">
                <a:solidFill>
                  <a:srgbClr val="C00000"/>
                </a:solidFill>
                <a:latin typeface="Times New Roman" panose="02020603050405020304" pitchFamily="18" charset="0"/>
                <a:cs typeface="Times New Roman" panose="02020603050405020304" pitchFamily="18" charset="0"/>
              </a:rPr>
              <a:t>ke和C. n</a:t>
            </a:r>
            <a:r>
              <a:rPr lang="zh-CN" altLang="en-US" sz="2400" u="sng">
                <a:solidFill>
                  <a:srgbClr val="C00000"/>
                </a:solidFill>
                <a:latin typeface="Times New Roman" panose="02020603050405020304" pitchFamily="18" charset="0"/>
                <a:cs typeface="Times New Roman" panose="02020603050405020304" pitchFamily="18" charset="0"/>
              </a:rPr>
              <a:t>a</a:t>
            </a:r>
            <a:r>
              <a:rPr lang="zh-CN" altLang="en-US" sz="2400">
                <a:solidFill>
                  <a:srgbClr val="C00000"/>
                </a:solidFill>
                <a:latin typeface="Times New Roman" panose="02020603050405020304" pitchFamily="18" charset="0"/>
                <a:cs typeface="Times New Roman" panose="02020603050405020304" pitchFamily="18" charset="0"/>
              </a:rPr>
              <a:t>me三个选项中的字母a均为重读开音节中的常见发音，读作/eɪ/，只有D. h</a:t>
            </a:r>
            <a:r>
              <a:rPr lang="zh-CN" altLang="en-US" sz="2400" u="sng">
                <a:solidFill>
                  <a:srgbClr val="C00000"/>
                </a:solidFill>
                <a:latin typeface="Times New Roman" panose="02020603050405020304" pitchFamily="18" charset="0"/>
                <a:cs typeface="Times New Roman" panose="02020603050405020304" pitchFamily="18" charset="0"/>
              </a:rPr>
              <a:t>a</a:t>
            </a:r>
            <a:r>
              <a:rPr lang="zh-CN" altLang="en-US" sz="2400">
                <a:solidFill>
                  <a:srgbClr val="C00000"/>
                </a:solidFill>
                <a:latin typeface="Times New Roman" panose="02020603050405020304" pitchFamily="18" charset="0"/>
                <a:cs typeface="Times New Roman" panose="02020603050405020304" pitchFamily="18" charset="0"/>
              </a:rPr>
              <a:t>ve选项中的字母a属于特殊发音情况，读作/æ/，故选D。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353060" y="669925"/>
            <a:ext cx="11114405" cy="1641475"/>
          </a:xfrm>
          <a:prstGeom prst="rect">
            <a:avLst/>
          </a:prstGeom>
          <a:noFill/>
        </p:spPr>
        <p:txBody>
          <a:bodyPr wrap="square" rtlCol="0">
            <a:spAutoFit/>
          </a:bodyPr>
          <a:p>
            <a:pPr>
              <a:lnSpc>
                <a:spcPct val="120000"/>
              </a:lnSpc>
            </a:pPr>
            <a:r>
              <a:rPr lang="zh-CN" altLang="en-US" sz="2800">
                <a:latin typeface="Times New Roman" panose="02020603050405020304" pitchFamily="18" charset="0"/>
                <a:cs typeface="Times New Roman" panose="02020603050405020304" pitchFamily="18" charset="0"/>
              </a:rPr>
              <a:t>（2021年 云南省）</a:t>
            </a:r>
            <a:endParaRPr lang="zh-CN" altLang="en-US" sz="2800">
              <a:latin typeface="Times New Roman" panose="02020603050405020304" pitchFamily="18" charset="0"/>
              <a:cs typeface="Times New Roman" panose="02020603050405020304" pitchFamily="18" charset="0"/>
            </a:endParaRPr>
          </a:p>
          <a:p>
            <a:pPr>
              <a:lnSpc>
                <a:spcPct val="120000"/>
              </a:lnSpc>
            </a:pPr>
            <a:r>
              <a:rPr lang="zh-CN" altLang="en-US" sz="2800" b="1">
                <a:latin typeface="Times New Roman" panose="02020603050405020304" pitchFamily="18" charset="0"/>
                <a:cs typeface="Times New Roman" panose="02020603050405020304" pitchFamily="18" charset="0"/>
              </a:rPr>
              <a:t>从A、B、C、D四个选项中选出画线部分读音与其他三项读音不同的选项。</a:t>
            </a:r>
            <a:endParaRPr lang="zh-CN" altLang="en-US"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44245" y="926465"/>
            <a:ext cx="10303510"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 A. </a:t>
            </a:r>
            <a:r>
              <a:rPr sz="2800" u="sng">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ig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a:t>
            </a:r>
            <a:r>
              <a:rPr sz="2800" u="sng">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lack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clim</a:t>
            </a:r>
            <a:r>
              <a:rPr sz="2800" u="sng">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a:t>
            </a:r>
            <a:r>
              <a:rPr sz="2800" u="sng">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ee</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3. A. pres</a:t>
            </a:r>
            <a:r>
              <a:rPr sz="2800" u="sng">
                <a:latin typeface="Times New Roman" panose="02020603050405020304" pitchFamily="18" charset="0"/>
                <a:cs typeface="Times New Roman" panose="02020603050405020304" pitchFamily="18" charset="0"/>
              </a:rPr>
              <a:t>e</a:t>
            </a:r>
            <a:r>
              <a:rPr sz="2800">
                <a:latin typeface="Times New Roman" panose="02020603050405020304" pitchFamily="18" charset="0"/>
                <a:cs typeface="Times New Roman" panose="02020603050405020304" pitchFamily="18" charset="0"/>
              </a:rPr>
              <a:t>nt</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B. pock</a:t>
            </a:r>
            <a:r>
              <a:rPr sz="2800" u="sng">
                <a:latin typeface="Times New Roman" panose="02020603050405020304" pitchFamily="18" charset="0"/>
                <a:cs typeface="Times New Roman" panose="02020603050405020304" pitchFamily="18" charset="0"/>
              </a:rPr>
              <a:t>e</a:t>
            </a:r>
            <a:r>
              <a:rPr sz="2800">
                <a:latin typeface="Times New Roman" panose="02020603050405020304" pitchFamily="18" charset="0"/>
                <a:cs typeface="Times New Roman" panose="02020603050405020304" pitchFamily="18" charset="0"/>
              </a:rPr>
              <a:t>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s</a:t>
            </a:r>
            <a:r>
              <a:rPr sz="2800" u="sng">
                <a:latin typeface="Times New Roman" panose="02020603050405020304" pitchFamily="18" charset="0"/>
                <a:cs typeface="Times New Roman" panose="02020603050405020304" pitchFamily="18" charset="0"/>
              </a:rPr>
              <a:t>e</a:t>
            </a:r>
            <a:r>
              <a:rPr sz="2800">
                <a:latin typeface="Times New Roman" panose="02020603050405020304" pitchFamily="18" charset="0"/>
                <a:cs typeface="Times New Roman" panose="02020603050405020304" pitchFamily="18" charset="0"/>
              </a:rPr>
              <a:t>cond</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D. t</a:t>
            </a:r>
            <a:r>
              <a:rPr sz="2800" u="sng">
                <a:latin typeface="Times New Roman" panose="02020603050405020304" pitchFamily="18" charset="0"/>
                <a:cs typeface="Times New Roman" panose="02020603050405020304" pitchFamily="18" charset="0"/>
              </a:rPr>
              <a:t>e</a:t>
            </a:r>
            <a:r>
              <a:rPr sz="2800">
                <a:latin typeface="Times New Roman" panose="02020603050405020304" pitchFamily="18" charset="0"/>
                <a:cs typeface="Times New Roman" panose="02020603050405020304" pitchFamily="18" charset="0"/>
              </a:rPr>
              <a:t>rrible</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85470" y="10598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解析：此题考查辅音字母b的读音，b通常读作/b/。只有选项C. clim</a:t>
            </a:r>
            <a:r>
              <a:rPr lang="zh-CN" altLang="en-US" sz="2400" u="sng">
                <a:solidFill>
                  <a:srgbClr val="C00000"/>
                </a:solidFill>
                <a:latin typeface="Times New Roman" panose="02020603050405020304" pitchFamily="18" charset="0"/>
                <a:cs typeface="Times New Roman" panose="02020603050405020304" pitchFamily="18" charset="0"/>
              </a:rPr>
              <a:t>b</a:t>
            </a:r>
            <a:r>
              <a:rPr lang="zh-CN" altLang="en-US" sz="2400">
                <a:solidFill>
                  <a:srgbClr val="C00000"/>
                </a:solidFill>
                <a:latin typeface="Times New Roman" panose="02020603050405020304" pitchFamily="18" charset="0"/>
                <a:cs typeface="Times New Roman" panose="02020603050405020304" pitchFamily="18" charset="0"/>
              </a:rPr>
              <a:t>中的字母b不发音，属于特殊读音，故选C。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解析：此题考查元音字母e的多种读音。本题B选项pock</a:t>
            </a:r>
            <a:r>
              <a:rPr lang="zh-CN" altLang="en-US" sz="2400" u="sng">
                <a:solidFill>
                  <a:srgbClr val="C00000"/>
                </a:solidFill>
                <a:latin typeface="Times New Roman" panose="02020603050405020304" pitchFamily="18" charset="0"/>
                <a:cs typeface="Times New Roman" panose="02020603050405020304" pitchFamily="18" charset="0"/>
              </a:rPr>
              <a:t>e</a:t>
            </a:r>
            <a:r>
              <a:rPr lang="zh-CN" altLang="en-US" sz="2400">
                <a:solidFill>
                  <a:srgbClr val="C00000"/>
                </a:solidFill>
                <a:latin typeface="Times New Roman" panose="02020603050405020304" pitchFamily="18" charset="0"/>
                <a:cs typeface="Times New Roman" panose="02020603050405020304" pitchFamily="18" charset="0"/>
              </a:rPr>
              <a:t>t中的字母e为其在非重读音节中的读音，读作/ɪ/。A. pres</a:t>
            </a:r>
            <a:r>
              <a:rPr lang="zh-CN" altLang="en-US" sz="2400" u="sng">
                <a:solidFill>
                  <a:srgbClr val="C00000"/>
                </a:solidFill>
                <a:latin typeface="Times New Roman" panose="02020603050405020304" pitchFamily="18" charset="0"/>
                <a:cs typeface="Times New Roman" panose="02020603050405020304" pitchFamily="18" charset="0"/>
              </a:rPr>
              <a:t>e</a:t>
            </a:r>
            <a:r>
              <a:rPr lang="zh-CN" altLang="en-US" sz="2400">
                <a:solidFill>
                  <a:srgbClr val="C00000"/>
                </a:solidFill>
                <a:latin typeface="Times New Roman" panose="02020603050405020304" pitchFamily="18" charset="0"/>
                <a:cs typeface="Times New Roman" panose="02020603050405020304" pitchFamily="18" charset="0"/>
              </a:rPr>
              <a:t>nt，C. s</a:t>
            </a:r>
            <a:r>
              <a:rPr lang="zh-CN" altLang="en-US" sz="2400" u="sng">
                <a:solidFill>
                  <a:srgbClr val="C00000"/>
                </a:solidFill>
                <a:latin typeface="Times New Roman" panose="02020603050405020304" pitchFamily="18" charset="0"/>
                <a:cs typeface="Times New Roman" panose="02020603050405020304" pitchFamily="18" charset="0"/>
              </a:rPr>
              <a:t>e</a:t>
            </a:r>
            <a:r>
              <a:rPr lang="zh-CN" altLang="en-US" sz="2400">
                <a:solidFill>
                  <a:srgbClr val="C00000"/>
                </a:solidFill>
                <a:latin typeface="Times New Roman" panose="02020603050405020304" pitchFamily="18" charset="0"/>
                <a:cs typeface="Times New Roman" panose="02020603050405020304" pitchFamily="18" charset="0"/>
              </a:rPr>
              <a:t>cond，D. t</a:t>
            </a:r>
            <a:r>
              <a:rPr lang="zh-CN" altLang="en-US" sz="2400" u="sng">
                <a:solidFill>
                  <a:srgbClr val="C00000"/>
                </a:solidFill>
                <a:latin typeface="Times New Roman" panose="02020603050405020304" pitchFamily="18" charset="0"/>
                <a:cs typeface="Times New Roman" panose="02020603050405020304" pitchFamily="18" charset="0"/>
              </a:rPr>
              <a:t>e</a:t>
            </a:r>
            <a:r>
              <a:rPr lang="zh-CN" altLang="en-US" sz="2400">
                <a:solidFill>
                  <a:srgbClr val="C00000"/>
                </a:solidFill>
                <a:latin typeface="Times New Roman" panose="02020603050405020304" pitchFamily="18" charset="0"/>
                <a:cs typeface="Times New Roman" panose="02020603050405020304" pitchFamily="18" charset="0"/>
              </a:rPr>
              <a:t>rrible三个选项中的字母e为其在重读音节中的读音，均读作/e/，故选B。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586105" y="35629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4. A. </a:t>
            </a:r>
            <a:r>
              <a:rPr sz="2800" u="sng">
                <a:latin typeface="Times New Roman" panose="02020603050405020304" pitchFamily="18" charset="0"/>
                <a:cs typeface="Times New Roman" panose="02020603050405020304" pitchFamily="18" charset="0"/>
              </a:rPr>
              <a:t>th</a:t>
            </a:r>
            <a:r>
              <a:rPr sz="2800">
                <a:latin typeface="Times New Roman" panose="02020603050405020304" pitchFamily="18" charset="0"/>
                <a:cs typeface="Times New Roman" panose="02020603050405020304" pitchFamily="18" charset="0"/>
              </a:rPr>
              <a:t>ree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a:t>
            </a:r>
            <a:r>
              <a:rPr sz="2800" u="sng">
                <a:latin typeface="Times New Roman" panose="02020603050405020304" pitchFamily="18" charset="0"/>
                <a:cs typeface="Times New Roman" panose="02020603050405020304" pitchFamily="18" charset="0"/>
              </a:rPr>
              <a:t>th</a:t>
            </a:r>
            <a:r>
              <a:rPr sz="2800">
                <a:latin typeface="Times New Roman" panose="02020603050405020304" pitchFamily="18" charset="0"/>
                <a:cs typeface="Times New Roman" panose="02020603050405020304" pitchFamily="18" charset="0"/>
              </a:rPr>
              <a:t>ose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a:t>
            </a:r>
            <a:r>
              <a:rPr sz="2800" u="sng">
                <a:latin typeface="Times New Roman" panose="02020603050405020304" pitchFamily="18" charset="0"/>
                <a:cs typeface="Times New Roman" panose="02020603050405020304" pitchFamily="18" charset="0"/>
              </a:rPr>
              <a:t>th</a:t>
            </a:r>
            <a:r>
              <a:rPr sz="2800">
                <a:latin typeface="Times New Roman" panose="02020603050405020304" pitchFamily="18" charset="0"/>
                <a:cs typeface="Times New Roman" panose="02020603050405020304" pitchFamily="18" charset="0"/>
              </a:rPr>
              <a:t>eir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a:t>
            </a:r>
            <a:r>
              <a:rPr sz="2800" u="sng">
                <a:latin typeface="Times New Roman" panose="02020603050405020304" pitchFamily="18" charset="0"/>
                <a:cs typeface="Times New Roman" panose="02020603050405020304" pitchFamily="18" charset="0"/>
              </a:rPr>
              <a:t>th</a:t>
            </a:r>
            <a:r>
              <a:rPr sz="2800">
                <a:latin typeface="Times New Roman" panose="02020603050405020304" pitchFamily="18" charset="0"/>
                <a:cs typeface="Times New Roman" panose="02020603050405020304" pitchFamily="18" charset="0"/>
              </a:rPr>
              <a:t>ese</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5. A. </a:t>
            </a:r>
            <a:r>
              <a:rPr sz="2800" u="sng">
                <a:latin typeface="Times New Roman" panose="02020603050405020304" pitchFamily="18" charset="0"/>
                <a:cs typeface="Times New Roman" panose="02020603050405020304" pitchFamily="18" charset="0"/>
              </a:rPr>
              <a:t>u</a:t>
            </a:r>
            <a:r>
              <a:rPr sz="2800">
                <a:latin typeface="Times New Roman" panose="02020603050405020304" pitchFamily="18" charset="0"/>
                <a:cs typeface="Times New Roman" panose="02020603050405020304" pitchFamily="18" charset="0"/>
              </a:rPr>
              <a:t>se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a:t>
            </a:r>
            <a:r>
              <a:rPr sz="2800" u="sng">
                <a:latin typeface="Times New Roman" panose="02020603050405020304" pitchFamily="18" charset="0"/>
                <a:cs typeface="Times New Roman" panose="02020603050405020304" pitchFamily="18" charset="0"/>
              </a:rPr>
              <a:t>u</a:t>
            </a:r>
            <a:r>
              <a:rPr sz="2800">
                <a:latin typeface="Times New Roman" panose="02020603050405020304" pitchFamily="18" charset="0"/>
                <a:cs typeface="Times New Roman" panose="02020603050405020304" pitchFamily="18" charset="0"/>
              </a:rPr>
              <a:t>nder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exc</a:t>
            </a:r>
            <a:r>
              <a:rPr sz="2800" u="sng">
                <a:latin typeface="Times New Roman" panose="02020603050405020304" pitchFamily="18" charset="0"/>
                <a:cs typeface="Times New Roman" panose="02020603050405020304" pitchFamily="18" charset="0"/>
              </a:rPr>
              <a:t>u</a:t>
            </a:r>
            <a:r>
              <a:rPr sz="2800">
                <a:latin typeface="Times New Roman" panose="02020603050405020304" pitchFamily="18" charset="0"/>
                <a:cs typeface="Times New Roman" panose="02020603050405020304" pitchFamily="18" charset="0"/>
              </a:rPr>
              <a:t>se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m</a:t>
            </a:r>
            <a:r>
              <a:rPr sz="2800" u="sng">
                <a:latin typeface="Times New Roman" panose="02020603050405020304" pitchFamily="18" charset="0"/>
                <a:cs typeface="Times New Roman" panose="02020603050405020304" pitchFamily="18" charset="0"/>
              </a:rPr>
              <a:t>u</a:t>
            </a:r>
            <a:r>
              <a:rPr sz="2800">
                <a:latin typeface="Times New Roman" panose="02020603050405020304" pitchFamily="18" charset="0"/>
                <a:cs typeface="Times New Roman" panose="02020603050405020304" pitchFamily="18" charset="0"/>
              </a:rPr>
              <a:t>sic</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85470" y="10598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解析：此题考查字母组合th的两种读音：/θ/和/ð/。本题只有A选项</a:t>
            </a:r>
            <a:r>
              <a:rPr lang="zh-CN" altLang="en-US" sz="2400" u="sng">
                <a:solidFill>
                  <a:srgbClr val="C00000"/>
                </a:solidFill>
                <a:latin typeface="Times New Roman" panose="02020603050405020304" pitchFamily="18" charset="0"/>
                <a:cs typeface="Times New Roman" panose="02020603050405020304" pitchFamily="18" charset="0"/>
              </a:rPr>
              <a:t>th</a:t>
            </a:r>
            <a:r>
              <a:rPr lang="zh-CN" altLang="en-US" sz="2400">
                <a:solidFill>
                  <a:srgbClr val="C00000"/>
                </a:solidFill>
                <a:latin typeface="Times New Roman" panose="02020603050405020304" pitchFamily="18" charset="0"/>
                <a:cs typeface="Times New Roman" panose="02020603050405020304" pitchFamily="18" charset="0"/>
              </a:rPr>
              <a:t>ree中的字母组合th读音为/θ/，其余三个选项B. </a:t>
            </a:r>
            <a:r>
              <a:rPr lang="zh-CN" altLang="en-US" sz="2400" u="sng">
                <a:solidFill>
                  <a:srgbClr val="C00000"/>
                </a:solidFill>
                <a:latin typeface="Times New Roman" panose="02020603050405020304" pitchFamily="18" charset="0"/>
                <a:cs typeface="Times New Roman" panose="02020603050405020304" pitchFamily="18" charset="0"/>
              </a:rPr>
              <a:t>th</a:t>
            </a:r>
            <a:r>
              <a:rPr lang="zh-CN" altLang="en-US" sz="2400">
                <a:solidFill>
                  <a:srgbClr val="C00000"/>
                </a:solidFill>
                <a:latin typeface="Times New Roman" panose="02020603050405020304" pitchFamily="18" charset="0"/>
                <a:cs typeface="Times New Roman" panose="02020603050405020304" pitchFamily="18" charset="0"/>
              </a:rPr>
              <a:t>ose，C. </a:t>
            </a:r>
            <a:r>
              <a:rPr lang="zh-CN" altLang="en-US" sz="2400" u="sng">
                <a:solidFill>
                  <a:srgbClr val="C00000"/>
                </a:solidFill>
                <a:latin typeface="Times New Roman" panose="02020603050405020304" pitchFamily="18" charset="0"/>
                <a:cs typeface="Times New Roman" panose="02020603050405020304" pitchFamily="18" charset="0"/>
              </a:rPr>
              <a:t>th</a:t>
            </a:r>
            <a:r>
              <a:rPr lang="zh-CN" altLang="en-US" sz="2400">
                <a:solidFill>
                  <a:srgbClr val="C00000"/>
                </a:solidFill>
                <a:latin typeface="Times New Roman" panose="02020603050405020304" pitchFamily="18" charset="0"/>
                <a:cs typeface="Times New Roman" panose="02020603050405020304" pitchFamily="18" charset="0"/>
              </a:rPr>
              <a:t>eir，D. </a:t>
            </a:r>
            <a:r>
              <a:rPr lang="zh-CN" altLang="en-US" sz="2400" u="sng">
                <a:solidFill>
                  <a:srgbClr val="C00000"/>
                </a:solidFill>
                <a:latin typeface="Times New Roman" panose="02020603050405020304" pitchFamily="18" charset="0"/>
                <a:cs typeface="Times New Roman" panose="02020603050405020304" pitchFamily="18" charset="0"/>
              </a:rPr>
              <a:t>th</a:t>
            </a:r>
            <a:r>
              <a:rPr lang="zh-CN" altLang="en-US" sz="2400">
                <a:solidFill>
                  <a:srgbClr val="C00000"/>
                </a:solidFill>
                <a:latin typeface="Times New Roman" panose="02020603050405020304" pitchFamily="18" charset="0"/>
                <a:cs typeface="Times New Roman" panose="02020603050405020304" pitchFamily="18" charset="0"/>
              </a:rPr>
              <a:t>ese中的字母组合th均读作/ð/，故选A。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解析：此题考查元音字母u的多种读音。B选项</a:t>
            </a:r>
            <a:r>
              <a:rPr lang="zh-CN" altLang="en-US" sz="2400" u="sng">
                <a:solidFill>
                  <a:srgbClr val="C00000"/>
                </a:solidFill>
                <a:latin typeface="Times New Roman" panose="02020603050405020304" pitchFamily="18" charset="0"/>
                <a:cs typeface="Times New Roman" panose="02020603050405020304" pitchFamily="18" charset="0"/>
              </a:rPr>
              <a:t>u</a:t>
            </a:r>
            <a:r>
              <a:rPr lang="zh-CN" altLang="en-US" sz="2400">
                <a:solidFill>
                  <a:srgbClr val="C00000"/>
                </a:solidFill>
                <a:latin typeface="Times New Roman" panose="02020603050405020304" pitchFamily="18" charset="0"/>
                <a:cs typeface="Times New Roman" panose="02020603050405020304" pitchFamily="18" charset="0"/>
              </a:rPr>
              <a:t>nder中的字母u为其在重读闭音节中的读音，读作/ʌ/。A. </a:t>
            </a:r>
            <a:r>
              <a:rPr lang="zh-CN" altLang="en-US" sz="2400" u="sng">
                <a:solidFill>
                  <a:srgbClr val="C00000"/>
                </a:solidFill>
                <a:latin typeface="Times New Roman" panose="02020603050405020304" pitchFamily="18" charset="0"/>
                <a:cs typeface="Times New Roman" panose="02020603050405020304" pitchFamily="18" charset="0"/>
              </a:rPr>
              <a:t>u</a:t>
            </a:r>
            <a:r>
              <a:rPr lang="zh-CN" altLang="en-US" sz="2400">
                <a:solidFill>
                  <a:srgbClr val="C00000"/>
                </a:solidFill>
                <a:latin typeface="Times New Roman" panose="02020603050405020304" pitchFamily="18" charset="0"/>
                <a:cs typeface="Times New Roman" panose="02020603050405020304" pitchFamily="18" charset="0"/>
              </a:rPr>
              <a:t>se，C. exc</a:t>
            </a:r>
            <a:r>
              <a:rPr lang="zh-CN" altLang="en-US" sz="2400" u="sng">
                <a:solidFill>
                  <a:srgbClr val="C00000"/>
                </a:solidFill>
                <a:latin typeface="Times New Roman" panose="02020603050405020304" pitchFamily="18" charset="0"/>
                <a:cs typeface="Times New Roman" panose="02020603050405020304" pitchFamily="18" charset="0"/>
              </a:rPr>
              <a:t>u</a:t>
            </a:r>
            <a:r>
              <a:rPr lang="zh-CN" altLang="en-US" sz="2400">
                <a:solidFill>
                  <a:srgbClr val="C00000"/>
                </a:solidFill>
                <a:latin typeface="Times New Roman" panose="02020603050405020304" pitchFamily="18" charset="0"/>
                <a:cs typeface="Times New Roman" panose="02020603050405020304" pitchFamily="18" charset="0"/>
              </a:rPr>
              <a:t>se，D. m</a:t>
            </a:r>
            <a:r>
              <a:rPr lang="zh-CN" altLang="en-US" sz="2400" u="sng">
                <a:solidFill>
                  <a:srgbClr val="C00000"/>
                </a:solidFill>
                <a:latin typeface="Times New Roman" panose="02020603050405020304" pitchFamily="18" charset="0"/>
                <a:cs typeface="Times New Roman" panose="02020603050405020304" pitchFamily="18" charset="0"/>
              </a:rPr>
              <a:t>u</a:t>
            </a:r>
            <a:r>
              <a:rPr lang="zh-CN" altLang="en-US" sz="2400">
                <a:solidFill>
                  <a:srgbClr val="C00000"/>
                </a:solidFill>
                <a:latin typeface="Times New Roman" panose="02020603050405020304" pitchFamily="18" charset="0"/>
                <a:cs typeface="Times New Roman" panose="02020603050405020304" pitchFamily="18" charset="0"/>
              </a:rPr>
              <a:t>sic三个选项中的字母u为在重读开音节中的读音，均读作/ju:/，故选B。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755650" y="36010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134745" y="2653665"/>
            <a:ext cx="10991215" cy="60769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 A. bre</a:t>
            </a:r>
            <a:r>
              <a:rPr sz="2800" u="sng">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kfast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b</a:t>
            </a:r>
            <a:r>
              <a:rPr sz="2800" u="sng">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lloon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a:t>
            </a:r>
            <a:r>
              <a:rPr sz="2800" u="sng">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gain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vill</a:t>
            </a:r>
            <a:r>
              <a:rPr sz="2800" u="sng">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ge</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715645" y="272732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3"/>
            </p:custDataLst>
          </p:nvPr>
        </p:nvSpPr>
        <p:spPr>
          <a:xfrm>
            <a:off x="715645" y="4086225"/>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解析：此题考查元音字母a在非重读音节中的读音。其中A. bre</a:t>
            </a:r>
            <a:r>
              <a:rPr lang="zh-CN" altLang="en-US" sz="2400" u="sng">
                <a:solidFill>
                  <a:srgbClr val="C00000"/>
                </a:solidFill>
                <a:latin typeface="Times New Roman" panose="02020603050405020304" pitchFamily="18" charset="0"/>
                <a:cs typeface="Times New Roman" panose="02020603050405020304" pitchFamily="18" charset="0"/>
              </a:rPr>
              <a:t>a</a:t>
            </a:r>
            <a:r>
              <a:rPr lang="zh-CN" altLang="en-US" sz="2400">
                <a:solidFill>
                  <a:srgbClr val="C00000"/>
                </a:solidFill>
                <a:latin typeface="Times New Roman" panose="02020603050405020304" pitchFamily="18" charset="0"/>
                <a:cs typeface="Times New Roman" panose="02020603050405020304" pitchFamily="18" charset="0"/>
              </a:rPr>
              <a:t>kfast，B. b</a:t>
            </a:r>
            <a:r>
              <a:rPr lang="zh-CN" altLang="en-US" sz="2400" u="sng">
                <a:solidFill>
                  <a:srgbClr val="C00000"/>
                </a:solidFill>
                <a:latin typeface="Times New Roman" panose="02020603050405020304" pitchFamily="18" charset="0"/>
                <a:cs typeface="Times New Roman" panose="02020603050405020304" pitchFamily="18" charset="0"/>
              </a:rPr>
              <a:t>a</a:t>
            </a:r>
            <a:r>
              <a:rPr lang="zh-CN" altLang="en-US" sz="2400">
                <a:solidFill>
                  <a:srgbClr val="C00000"/>
                </a:solidFill>
                <a:latin typeface="Times New Roman" panose="02020603050405020304" pitchFamily="18" charset="0"/>
                <a:cs typeface="Times New Roman" panose="02020603050405020304" pitchFamily="18" charset="0"/>
              </a:rPr>
              <a:t>lloon，C.</a:t>
            </a:r>
            <a:r>
              <a:rPr lang="zh-CN" altLang="en-US" sz="2400" u="sng">
                <a:solidFill>
                  <a:srgbClr val="C00000"/>
                </a:solidFill>
                <a:latin typeface="Times New Roman" panose="02020603050405020304" pitchFamily="18" charset="0"/>
                <a:cs typeface="Times New Roman" panose="02020603050405020304" pitchFamily="18" charset="0"/>
              </a:rPr>
              <a:t> a</a:t>
            </a:r>
            <a:r>
              <a:rPr lang="zh-CN" altLang="en-US" sz="2400">
                <a:solidFill>
                  <a:srgbClr val="C00000"/>
                </a:solidFill>
                <a:latin typeface="Times New Roman" panose="02020603050405020304" pitchFamily="18" charset="0"/>
                <a:cs typeface="Times New Roman" panose="02020603050405020304" pitchFamily="18" charset="0"/>
              </a:rPr>
              <a:t>gain三个选项中的字母a均读作/ə/，只有D. vill</a:t>
            </a:r>
            <a:r>
              <a:rPr lang="zh-CN" altLang="en-US" sz="2400" u="sng">
                <a:solidFill>
                  <a:srgbClr val="C00000"/>
                </a:solidFill>
                <a:latin typeface="Times New Roman" panose="02020603050405020304" pitchFamily="18" charset="0"/>
                <a:cs typeface="Times New Roman" panose="02020603050405020304" pitchFamily="18" charset="0"/>
              </a:rPr>
              <a:t>a</a:t>
            </a:r>
            <a:r>
              <a:rPr lang="zh-CN" altLang="en-US" sz="2400">
                <a:solidFill>
                  <a:srgbClr val="C00000"/>
                </a:solidFill>
                <a:latin typeface="Times New Roman" panose="02020603050405020304" pitchFamily="18" charset="0"/>
                <a:cs typeface="Times New Roman" panose="02020603050405020304" pitchFamily="18" charset="0"/>
              </a:rPr>
              <a:t>ge选项中的字母a读作/ɪ/，故选D。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353060" y="669925"/>
            <a:ext cx="11114405" cy="1641475"/>
          </a:xfrm>
          <a:prstGeom prst="rect">
            <a:avLst/>
          </a:prstGeom>
          <a:noFill/>
        </p:spPr>
        <p:txBody>
          <a:bodyPr wrap="square" rtlCol="0">
            <a:spAutoFit/>
          </a:bodyPr>
          <a:p>
            <a:pPr>
              <a:lnSpc>
                <a:spcPct val="120000"/>
              </a:lnSpc>
            </a:pPr>
            <a:r>
              <a:rPr lang="zh-CN" altLang="en-US" sz="2800">
                <a:latin typeface="Times New Roman" panose="02020603050405020304" pitchFamily="18" charset="0"/>
                <a:cs typeface="Times New Roman" panose="02020603050405020304" pitchFamily="18" charset="0"/>
              </a:rPr>
              <a:t>（2020年 云南省）</a:t>
            </a:r>
            <a:endParaRPr lang="zh-CN" altLang="en-US" sz="2800">
              <a:latin typeface="Times New Roman" panose="02020603050405020304" pitchFamily="18" charset="0"/>
              <a:cs typeface="Times New Roman" panose="02020603050405020304" pitchFamily="18" charset="0"/>
            </a:endParaRPr>
          </a:p>
          <a:p>
            <a:pPr>
              <a:lnSpc>
                <a:spcPct val="120000"/>
              </a:lnSpc>
            </a:pPr>
            <a:r>
              <a:rPr lang="zh-CN" altLang="en-US" sz="2800" b="1">
                <a:latin typeface="Times New Roman" panose="02020603050405020304" pitchFamily="18" charset="0"/>
                <a:cs typeface="Times New Roman" panose="02020603050405020304" pitchFamily="18" charset="0"/>
              </a:rPr>
              <a:t>从A、B、C、D四个选项中选出画线部分读音与其他三项读音不同的选项。</a:t>
            </a:r>
            <a:endParaRPr lang="zh-CN" altLang="en-US"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44245" y="926465"/>
            <a:ext cx="10303510"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 A. b</a:t>
            </a:r>
            <a:r>
              <a:rPr sz="2800" u="sng">
                <a:latin typeface="Times New Roman" panose="02020603050405020304" pitchFamily="18" charset="0"/>
                <a:cs typeface="Times New Roman" panose="02020603050405020304" pitchFamily="18" charset="0"/>
              </a:rPr>
              <a:t>e</a:t>
            </a:r>
            <a:r>
              <a:rPr sz="2800">
                <a:latin typeface="Times New Roman" panose="02020603050405020304" pitchFamily="18" charset="0"/>
                <a:cs typeface="Times New Roman" panose="02020603050405020304" pitchFamily="18" charset="0"/>
              </a:rPr>
              <a:t>long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a:t>
            </a:r>
            <a:r>
              <a:rPr sz="2800" u="sng">
                <a:latin typeface="Times New Roman" panose="02020603050405020304" pitchFamily="18" charset="0"/>
                <a:cs typeface="Times New Roman" panose="02020603050405020304" pitchFamily="18" charset="0"/>
              </a:rPr>
              <a:t>e</a:t>
            </a:r>
            <a:r>
              <a:rPr sz="2800">
                <a:latin typeface="Times New Roman" panose="02020603050405020304" pitchFamily="18" charset="0"/>
                <a:cs typeface="Times New Roman" panose="02020603050405020304" pitchFamily="18" charset="0"/>
              </a:rPr>
              <a:t>ver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s</a:t>
            </a:r>
            <a:r>
              <a:rPr sz="2800" u="sng">
                <a:latin typeface="Times New Roman" panose="02020603050405020304" pitchFamily="18" charset="0"/>
                <a:cs typeface="Times New Roman" panose="02020603050405020304" pitchFamily="18" charset="0"/>
              </a:rPr>
              <a:t>e</a:t>
            </a:r>
            <a:r>
              <a:rPr sz="2800">
                <a:latin typeface="Times New Roman" panose="02020603050405020304" pitchFamily="18" charset="0"/>
                <a:cs typeface="Times New Roman" panose="02020603050405020304" pitchFamily="18" charset="0"/>
              </a:rPr>
              <a:t>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s</a:t>
            </a:r>
            <a:r>
              <a:rPr sz="2800" u="sng">
                <a:latin typeface="Times New Roman" panose="02020603050405020304" pitchFamily="18" charset="0"/>
                <a:cs typeface="Times New Roman" panose="02020603050405020304" pitchFamily="18" charset="0"/>
              </a:rPr>
              <a:t>e</a:t>
            </a:r>
            <a:r>
              <a:rPr sz="2800">
                <a:latin typeface="Times New Roman" panose="02020603050405020304" pitchFamily="18" charset="0"/>
                <a:cs typeface="Times New Roman" panose="02020603050405020304" pitchFamily="18" charset="0"/>
              </a:rPr>
              <a:t>veral</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3. A. </a:t>
            </a:r>
            <a:r>
              <a:rPr sz="2800" u="sng">
                <a:latin typeface="Times New Roman" panose="02020603050405020304" pitchFamily="18" charset="0"/>
                <a:cs typeface="Times New Roman" panose="02020603050405020304" pitchFamily="18" charset="0"/>
              </a:rPr>
              <a:t>th</a:t>
            </a:r>
            <a:r>
              <a:rPr sz="2800">
                <a:latin typeface="Times New Roman" panose="02020603050405020304" pitchFamily="18" charset="0"/>
                <a:cs typeface="Times New Roman" panose="02020603050405020304" pitchFamily="18" charset="0"/>
              </a:rPr>
              <a:t>ank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mo</a:t>
            </a:r>
            <a:r>
              <a:rPr sz="2800" u="sng">
                <a:latin typeface="Times New Roman" panose="02020603050405020304" pitchFamily="18" charset="0"/>
                <a:cs typeface="Times New Roman" panose="02020603050405020304" pitchFamily="18" charset="0"/>
              </a:rPr>
              <a:t>th</a:t>
            </a:r>
            <a:r>
              <a:rPr sz="2800">
                <a:latin typeface="Times New Roman" panose="02020603050405020304" pitchFamily="18" charset="0"/>
                <a:cs typeface="Times New Roman" panose="02020603050405020304" pitchFamily="18" charset="0"/>
              </a:rPr>
              <a:t>er		C. fif</a:t>
            </a:r>
            <a:r>
              <a:rPr sz="2800" u="sng">
                <a:latin typeface="Times New Roman" panose="02020603050405020304" pitchFamily="18" charset="0"/>
                <a:cs typeface="Times New Roman" panose="02020603050405020304" pitchFamily="18" charset="0"/>
              </a:rPr>
              <a:t>th</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a:t>
            </a:r>
            <a:r>
              <a:rPr sz="2800" u="sng">
                <a:latin typeface="Times New Roman" panose="02020603050405020304" pitchFamily="18" charset="0"/>
                <a:cs typeface="Times New Roman" panose="02020603050405020304" pitchFamily="18" charset="0"/>
              </a:rPr>
              <a:t>th</a:t>
            </a:r>
            <a:r>
              <a:rPr sz="2800">
                <a:latin typeface="Times New Roman" panose="02020603050405020304" pitchFamily="18" charset="0"/>
                <a:cs typeface="Times New Roman" panose="02020603050405020304" pitchFamily="18" charset="0"/>
              </a:rPr>
              <a:t>ird</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85470" y="10598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解析：此题考查元音字母e的多种读音。A选项b</a:t>
            </a:r>
            <a:r>
              <a:rPr lang="zh-CN" altLang="en-US" sz="2400" u="sng">
                <a:solidFill>
                  <a:srgbClr val="C00000"/>
                </a:solidFill>
                <a:latin typeface="Times New Roman" panose="02020603050405020304" pitchFamily="18" charset="0"/>
                <a:cs typeface="Times New Roman" panose="02020603050405020304" pitchFamily="18" charset="0"/>
              </a:rPr>
              <a:t>e</a:t>
            </a:r>
            <a:r>
              <a:rPr lang="zh-CN" altLang="en-US" sz="2400">
                <a:solidFill>
                  <a:srgbClr val="C00000"/>
                </a:solidFill>
                <a:latin typeface="Times New Roman" panose="02020603050405020304" pitchFamily="18" charset="0"/>
                <a:cs typeface="Times New Roman" panose="02020603050405020304" pitchFamily="18" charset="0"/>
              </a:rPr>
              <a:t>long中的字母e读作/ɪ/；B. </a:t>
            </a:r>
            <a:r>
              <a:rPr lang="zh-CN" altLang="en-US" sz="2400" u="sng">
                <a:solidFill>
                  <a:srgbClr val="C00000"/>
                </a:solidFill>
                <a:latin typeface="Times New Roman" panose="02020603050405020304" pitchFamily="18" charset="0"/>
                <a:cs typeface="Times New Roman" panose="02020603050405020304" pitchFamily="18" charset="0"/>
              </a:rPr>
              <a:t>e</a:t>
            </a:r>
            <a:r>
              <a:rPr lang="zh-CN" altLang="en-US" sz="2400">
                <a:solidFill>
                  <a:srgbClr val="C00000"/>
                </a:solidFill>
                <a:latin typeface="Times New Roman" panose="02020603050405020304" pitchFamily="18" charset="0"/>
                <a:cs typeface="Times New Roman" panose="02020603050405020304" pitchFamily="18" charset="0"/>
              </a:rPr>
              <a:t>ver，C. s</a:t>
            </a:r>
            <a:r>
              <a:rPr lang="zh-CN" altLang="en-US" sz="2400" u="sng">
                <a:solidFill>
                  <a:srgbClr val="C00000"/>
                </a:solidFill>
                <a:latin typeface="Times New Roman" panose="02020603050405020304" pitchFamily="18" charset="0"/>
                <a:cs typeface="Times New Roman" panose="02020603050405020304" pitchFamily="18" charset="0"/>
              </a:rPr>
              <a:t>e</a:t>
            </a:r>
            <a:r>
              <a:rPr lang="zh-CN" altLang="en-US" sz="2400">
                <a:solidFill>
                  <a:srgbClr val="C00000"/>
                </a:solidFill>
                <a:latin typeface="Times New Roman" panose="02020603050405020304" pitchFamily="18" charset="0"/>
                <a:cs typeface="Times New Roman" panose="02020603050405020304" pitchFamily="18" charset="0"/>
              </a:rPr>
              <a:t>t，D. s</a:t>
            </a:r>
            <a:r>
              <a:rPr lang="zh-CN" altLang="en-US" sz="2400" u="sng">
                <a:solidFill>
                  <a:srgbClr val="C00000"/>
                </a:solidFill>
                <a:latin typeface="Times New Roman" panose="02020603050405020304" pitchFamily="18" charset="0"/>
                <a:cs typeface="Times New Roman" panose="02020603050405020304" pitchFamily="18" charset="0"/>
              </a:rPr>
              <a:t>e</a:t>
            </a:r>
            <a:r>
              <a:rPr lang="zh-CN" altLang="en-US" sz="2400">
                <a:solidFill>
                  <a:srgbClr val="C00000"/>
                </a:solidFill>
                <a:latin typeface="Times New Roman" panose="02020603050405020304" pitchFamily="18" charset="0"/>
                <a:cs typeface="Times New Roman" panose="02020603050405020304" pitchFamily="18" charset="0"/>
              </a:rPr>
              <a:t>veral</a:t>
            </a:r>
            <a:r>
              <a:rPr lang="en-US" altLang="zh-CN" sz="2400">
                <a:solidFill>
                  <a:srgbClr val="C00000"/>
                </a:solidFill>
                <a:latin typeface="Times New Roman" panose="02020603050405020304" pitchFamily="18" charset="0"/>
                <a:cs typeface="Times New Roman" panose="02020603050405020304" pitchFamily="18" charset="0"/>
              </a:rPr>
              <a:t> </a:t>
            </a:r>
            <a:r>
              <a:rPr lang="zh-CN" altLang="en-US" sz="2400">
                <a:solidFill>
                  <a:srgbClr val="C00000"/>
                </a:solidFill>
                <a:latin typeface="Times New Roman" panose="02020603050405020304" pitchFamily="18" charset="0"/>
                <a:cs typeface="Times New Roman" panose="02020603050405020304" pitchFamily="18" charset="0"/>
              </a:rPr>
              <a:t>三个选项中的字母e均读作/e/，故选A。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解析：此题考查字母组合th的两种读音/θ/和/ð/。其中只有B选项mo</a:t>
            </a:r>
            <a:r>
              <a:rPr lang="zh-CN" altLang="en-US" sz="2400" u="sng">
                <a:solidFill>
                  <a:srgbClr val="C00000"/>
                </a:solidFill>
                <a:latin typeface="Times New Roman" panose="02020603050405020304" pitchFamily="18" charset="0"/>
                <a:cs typeface="Times New Roman" panose="02020603050405020304" pitchFamily="18" charset="0"/>
              </a:rPr>
              <a:t>th</a:t>
            </a:r>
            <a:r>
              <a:rPr lang="zh-CN" altLang="en-US" sz="2400">
                <a:solidFill>
                  <a:srgbClr val="C00000"/>
                </a:solidFill>
                <a:latin typeface="Times New Roman" panose="02020603050405020304" pitchFamily="18" charset="0"/>
                <a:cs typeface="Times New Roman" panose="02020603050405020304" pitchFamily="18" charset="0"/>
              </a:rPr>
              <a:t>er中的字母组合th读作/ð/，A</a:t>
            </a:r>
            <a:r>
              <a:rPr lang="zh-CN" altLang="en-US" sz="2400">
                <a:solidFill>
                  <a:srgbClr val="C00000"/>
                </a:solidFill>
                <a:latin typeface="Times New Roman" panose="02020603050405020304" pitchFamily="18" charset="0"/>
                <a:cs typeface="Times New Roman" panose="02020603050405020304" pitchFamily="18" charset="0"/>
              </a:rPr>
              <a:t>. </a:t>
            </a:r>
            <a:r>
              <a:rPr lang="zh-CN" altLang="en-US" sz="2400" u="sng">
                <a:solidFill>
                  <a:srgbClr val="C00000"/>
                </a:solidFill>
                <a:latin typeface="Times New Roman" panose="02020603050405020304" pitchFamily="18" charset="0"/>
                <a:cs typeface="Times New Roman" panose="02020603050405020304" pitchFamily="18" charset="0"/>
              </a:rPr>
              <a:t>th</a:t>
            </a:r>
            <a:r>
              <a:rPr lang="zh-CN" altLang="en-US" sz="2400">
                <a:solidFill>
                  <a:srgbClr val="C00000"/>
                </a:solidFill>
                <a:latin typeface="Times New Roman" panose="02020603050405020304" pitchFamily="18" charset="0"/>
                <a:cs typeface="Times New Roman" panose="02020603050405020304" pitchFamily="18" charset="0"/>
              </a:rPr>
              <a:t>ank，C. fif</a:t>
            </a:r>
            <a:r>
              <a:rPr lang="zh-CN" altLang="en-US" sz="2400" u="sng">
                <a:solidFill>
                  <a:srgbClr val="C00000"/>
                </a:solidFill>
                <a:latin typeface="Times New Roman" panose="02020603050405020304" pitchFamily="18" charset="0"/>
                <a:cs typeface="Times New Roman" panose="02020603050405020304" pitchFamily="18" charset="0"/>
              </a:rPr>
              <a:t>th</a:t>
            </a:r>
            <a:r>
              <a:rPr lang="zh-CN" altLang="en-US" sz="2400">
                <a:solidFill>
                  <a:srgbClr val="C00000"/>
                </a:solidFill>
                <a:latin typeface="Times New Roman" panose="02020603050405020304" pitchFamily="18" charset="0"/>
                <a:cs typeface="Times New Roman" panose="02020603050405020304" pitchFamily="18" charset="0"/>
              </a:rPr>
              <a:t>，D. </a:t>
            </a:r>
            <a:r>
              <a:rPr lang="zh-CN" altLang="en-US" sz="2400" u="sng">
                <a:solidFill>
                  <a:srgbClr val="C00000"/>
                </a:solidFill>
                <a:latin typeface="Times New Roman" panose="02020603050405020304" pitchFamily="18" charset="0"/>
                <a:cs typeface="Times New Roman" panose="02020603050405020304" pitchFamily="18" charset="0"/>
              </a:rPr>
              <a:t>th</a:t>
            </a:r>
            <a:r>
              <a:rPr lang="zh-CN" altLang="en-US" sz="2400">
                <a:solidFill>
                  <a:srgbClr val="C00000"/>
                </a:solidFill>
                <a:latin typeface="Times New Roman" panose="02020603050405020304" pitchFamily="18" charset="0"/>
                <a:cs typeface="Times New Roman" panose="02020603050405020304" pitchFamily="18" charset="0"/>
              </a:rPr>
              <a:t>ird三个选项中的字母组合th均读作/θ/，故选B。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586105" y="35629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99770" y="1076325"/>
            <a:ext cx="3580765" cy="521970"/>
          </a:xfrm>
          <a:prstGeom prst="rect">
            <a:avLst/>
          </a:prstGeom>
          <a:noFill/>
        </p:spPr>
        <p:txBody>
          <a:bodyPr wrap="square" rtlCol="0">
            <a:spAutoFit/>
          </a:bodyPr>
          <a:p>
            <a:r>
              <a:rPr lang="zh-CN" altLang="en-US" sz="2800" b="1">
                <a:solidFill>
                  <a:srgbClr val="0070C0"/>
                </a:solidFill>
                <a:sym typeface="+mn-ea"/>
              </a:rPr>
              <a:t>（二）考点展示</a:t>
            </a:r>
            <a:endParaRPr lang="zh-CN" altLang="en-US" sz="2800" b="1">
              <a:solidFill>
                <a:srgbClr val="0070C0"/>
              </a:solidFill>
              <a:sym typeface="+mn-ea"/>
            </a:endParaRPr>
          </a:p>
        </p:txBody>
      </p:sp>
      <p:pic>
        <p:nvPicPr>
          <p:cNvPr id="6" name="图片 5"/>
          <p:cNvPicPr>
            <a:picLocks noChangeAspect="1"/>
          </p:cNvPicPr>
          <p:nvPr>
            <p:custDataLst>
              <p:tags r:id="rId2"/>
            </p:custDataLst>
          </p:nvPr>
        </p:nvPicPr>
        <p:blipFill>
          <a:blip r:embed="rId3"/>
          <a:stretch>
            <a:fillRect/>
          </a:stretch>
        </p:blipFill>
        <p:spPr>
          <a:xfrm>
            <a:off x="-635" y="1726565"/>
            <a:ext cx="12181205" cy="370078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4. A. m</a:t>
            </a:r>
            <a:r>
              <a:rPr sz="2800" u="sng">
                <a:latin typeface="Times New Roman" panose="02020603050405020304" pitchFamily="18" charset="0"/>
                <a:cs typeface="Times New Roman" panose="02020603050405020304" pitchFamily="18" charset="0"/>
              </a:rPr>
              <a:t>oo</a:t>
            </a:r>
            <a:r>
              <a:rPr sz="2800">
                <a:latin typeface="Times New Roman" panose="02020603050405020304" pitchFamily="18" charset="0"/>
                <a:cs typeface="Times New Roman" panose="02020603050405020304" pitchFamily="18" charset="0"/>
              </a:rPr>
              <a:t>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sch</a:t>
            </a:r>
            <a:r>
              <a:rPr sz="2800" u="sng">
                <a:latin typeface="Times New Roman" panose="02020603050405020304" pitchFamily="18" charset="0"/>
                <a:cs typeface="Times New Roman" panose="02020603050405020304" pitchFamily="18" charset="0"/>
              </a:rPr>
              <a:t>oo</a:t>
            </a:r>
            <a:r>
              <a:rPr sz="2800">
                <a:latin typeface="Times New Roman" panose="02020603050405020304" pitchFamily="18" charset="0"/>
                <a:cs typeface="Times New Roman" panose="02020603050405020304" pitchFamily="18" charset="0"/>
              </a:rPr>
              <a:t>l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f</a:t>
            </a:r>
            <a:r>
              <a:rPr sz="2800" u="sng">
                <a:latin typeface="Times New Roman" panose="02020603050405020304" pitchFamily="18" charset="0"/>
                <a:cs typeface="Times New Roman" panose="02020603050405020304" pitchFamily="18" charset="0"/>
              </a:rPr>
              <a:t>oo</a:t>
            </a:r>
            <a:r>
              <a:rPr sz="2800">
                <a:latin typeface="Times New Roman" panose="02020603050405020304" pitchFamily="18" charset="0"/>
                <a:cs typeface="Times New Roman" panose="02020603050405020304" pitchFamily="18" charset="0"/>
              </a:rPr>
              <a:t>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bl</a:t>
            </a:r>
            <a:r>
              <a:rPr sz="2800" u="sng">
                <a:latin typeface="Times New Roman" panose="02020603050405020304" pitchFamily="18" charset="0"/>
                <a:cs typeface="Times New Roman" panose="02020603050405020304" pitchFamily="18" charset="0"/>
              </a:rPr>
              <a:t>oo</a:t>
            </a:r>
            <a:r>
              <a:rPr sz="2800">
                <a:latin typeface="Times New Roman" panose="02020603050405020304" pitchFamily="18" charset="0"/>
                <a:cs typeface="Times New Roman" panose="02020603050405020304" pitchFamily="18" charset="0"/>
              </a:rPr>
              <a:t>d</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5. A. situati</a:t>
            </a:r>
            <a:r>
              <a:rPr sz="2800" u="sng">
                <a:latin typeface="Times New Roman" panose="02020603050405020304" pitchFamily="18" charset="0"/>
                <a:cs typeface="Times New Roman" panose="02020603050405020304" pitchFamily="18" charset="0"/>
              </a:rPr>
              <a:t>on</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emoti</a:t>
            </a:r>
            <a:r>
              <a:rPr sz="2800" u="sng">
                <a:latin typeface="Times New Roman" panose="02020603050405020304" pitchFamily="18" charset="0"/>
                <a:cs typeface="Times New Roman" panose="02020603050405020304" pitchFamily="18" charset="0"/>
              </a:rPr>
              <a:t>on</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suggesti</a:t>
            </a:r>
            <a:r>
              <a:rPr sz="2800" u="sng">
                <a:latin typeface="Times New Roman" panose="02020603050405020304" pitchFamily="18" charset="0"/>
                <a:cs typeface="Times New Roman" panose="02020603050405020304" pitchFamily="18" charset="0"/>
              </a:rPr>
              <a:t>on</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stati</a:t>
            </a:r>
            <a:r>
              <a:rPr sz="2800" u="sng">
                <a:latin typeface="Times New Roman" panose="02020603050405020304" pitchFamily="18" charset="0"/>
                <a:cs typeface="Times New Roman" panose="02020603050405020304" pitchFamily="18" charset="0"/>
              </a:rPr>
              <a:t>on</a:t>
            </a:r>
            <a:endParaRPr sz="2800" u="sng">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85470" y="10598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解析：此题考查元音字母组合oo的读音，常见的有两种：/u:/和/u/，但本题的D选项bl</a:t>
            </a:r>
            <a:r>
              <a:rPr lang="zh-CN" altLang="en-US" sz="2400" u="sng">
                <a:solidFill>
                  <a:srgbClr val="C00000"/>
                </a:solidFill>
                <a:latin typeface="Times New Roman" panose="02020603050405020304" pitchFamily="18" charset="0"/>
                <a:cs typeface="Times New Roman" panose="02020603050405020304" pitchFamily="18" charset="0"/>
              </a:rPr>
              <a:t>oo</a:t>
            </a:r>
            <a:r>
              <a:rPr lang="zh-CN" altLang="en-US" sz="2400">
                <a:solidFill>
                  <a:srgbClr val="C00000"/>
                </a:solidFill>
                <a:latin typeface="Times New Roman" panose="02020603050405020304" pitchFamily="18" charset="0"/>
                <a:cs typeface="Times New Roman" panose="02020603050405020304" pitchFamily="18" charset="0"/>
              </a:rPr>
              <a:t>d属于特殊发音单词，其中的oo发音为/ʌ/；A. m</a:t>
            </a:r>
            <a:r>
              <a:rPr lang="zh-CN" altLang="en-US" sz="2400" u="sng">
                <a:solidFill>
                  <a:srgbClr val="C00000"/>
                </a:solidFill>
                <a:latin typeface="Times New Roman" panose="02020603050405020304" pitchFamily="18" charset="0"/>
                <a:cs typeface="Times New Roman" panose="02020603050405020304" pitchFamily="18" charset="0"/>
              </a:rPr>
              <a:t>oo</a:t>
            </a:r>
            <a:r>
              <a:rPr lang="zh-CN" altLang="en-US" sz="2400">
                <a:solidFill>
                  <a:srgbClr val="C00000"/>
                </a:solidFill>
                <a:latin typeface="Times New Roman" panose="02020603050405020304" pitchFamily="18" charset="0"/>
                <a:cs typeface="Times New Roman" panose="02020603050405020304" pitchFamily="18" charset="0"/>
              </a:rPr>
              <a:t>n，B. sch</a:t>
            </a:r>
            <a:r>
              <a:rPr lang="zh-CN" altLang="en-US" sz="2400" u="sng">
                <a:solidFill>
                  <a:srgbClr val="C00000"/>
                </a:solidFill>
                <a:latin typeface="Times New Roman" panose="02020603050405020304" pitchFamily="18" charset="0"/>
                <a:cs typeface="Times New Roman" panose="02020603050405020304" pitchFamily="18" charset="0"/>
              </a:rPr>
              <a:t>oo</a:t>
            </a:r>
            <a:r>
              <a:rPr lang="zh-CN" altLang="en-US" sz="2400">
                <a:solidFill>
                  <a:srgbClr val="C00000"/>
                </a:solidFill>
                <a:latin typeface="Times New Roman" panose="02020603050405020304" pitchFamily="18" charset="0"/>
                <a:cs typeface="Times New Roman" panose="02020603050405020304" pitchFamily="18" charset="0"/>
              </a:rPr>
              <a:t>l，C. f</a:t>
            </a:r>
            <a:r>
              <a:rPr lang="zh-CN" altLang="en-US" sz="2400" u="sng">
                <a:solidFill>
                  <a:srgbClr val="C00000"/>
                </a:solidFill>
                <a:latin typeface="Times New Roman" panose="02020603050405020304" pitchFamily="18" charset="0"/>
                <a:cs typeface="Times New Roman" panose="02020603050405020304" pitchFamily="18" charset="0"/>
              </a:rPr>
              <a:t>oo</a:t>
            </a:r>
            <a:r>
              <a:rPr lang="zh-CN" altLang="en-US" sz="2400">
                <a:solidFill>
                  <a:srgbClr val="C00000"/>
                </a:solidFill>
                <a:latin typeface="Times New Roman" panose="02020603050405020304" pitchFamily="18" charset="0"/>
                <a:cs typeface="Times New Roman" panose="02020603050405020304" pitchFamily="18" charset="0"/>
              </a:rPr>
              <a:t>d三个选项中的字母组合oo均读作/u:/，故选D。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解析：此题考查字母组合tion的两种读音/ʃən/和/tʃən/。tion在s后发/tʃən/的音, 其他情况读作/ʃən/，故选C。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755650" y="36010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134745" y="2653665"/>
            <a:ext cx="10991215" cy="60769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 </a:t>
            </a:r>
            <a:r>
              <a:rPr sz="2800">
                <a:solidFill>
                  <a:srgbClr val="743A78"/>
                </a:solidFill>
                <a:latin typeface="Times New Roman" panose="02020603050405020304" pitchFamily="18" charset="0"/>
                <a:cs typeface="Times New Roman" panose="02020603050405020304" pitchFamily="18" charset="0"/>
              </a:rPr>
              <a:t>oran</a:t>
            </a:r>
            <a:r>
              <a:rPr sz="2800" u="sng">
                <a:solidFill>
                  <a:srgbClr val="743A78"/>
                </a:solidFill>
                <a:latin typeface="Times New Roman" panose="02020603050405020304" pitchFamily="18" charset="0"/>
                <a:cs typeface="Times New Roman" panose="02020603050405020304" pitchFamily="18" charset="0"/>
              </a:rPr>
              <a:t>g</a:t>
            </a:r>
            <a:r>
              <a:rPr sz="2800">
                <a:solidFill>
                  <a:srgbClr val="743A78"/>
                </a:solidFill>
                <a:latin typeface="Times New Roman" panose="02020603050405020304" pitchFamily="18" charset="0"/>
                <a:cs typeface="Times New Roman" panose="02020603050405020304" pitchFamily="18" charset="0"/>
              </a:rPr>
              <a:t>e</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a:t>
            </a:r>
            <a:r>
              <a:rPr sz="2800" u="sng">
                <a:latin typeface="Times New Roman" panose="02020603050405020304" pitchFamily="18" charset="0"/>
                <a:cs typeface="Times New Roman" panose="02020603050405020304" pitchFamily="18" charset="0"/>
              </a:rPr>
              <a:t>g</a:t>
            </a:r>
            <a:r>
              <a:rPr sz="2800">
                <a:latin typeface="Times New Roman" panose="02020603050405020304" pitchFamily="18" charset="0"/>
                <a:cs typeface="Times New Roman" panose="02020603050405020304" pitchFamily="18" charset="0"/>
              </a:rPr>
              <a:t>ift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lar</a:t>
            </a:r>
            <a:r>
              <a:rPr sz="2800" u="sng">
                <a:latin typeface="Times New Roman" panose="02020603050405020304" pitchFamily="18" charset="0"/>
                <a:cs typeface="Times New Roman" panose="02020603050405020304" pitchFamily="18" charset="0"/>
              </a:rPr>
              <a:t>g</a:t>
            </a:r>
            <a:r>
              <a:rPr sz="2800">
                <a:latin typeface="Times New Roman" panose="02020603050405020304" pitchFamily="18" charset="0"/>
                <a:cs typeface="Times New Roman" panose="02020603050405020304" pitchFamily="18" charset="0"/>
              </a:rPr>
              <a:t>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bi</a:t>
            </a:r>
            <a:r>
              <a:rPr sz="2800" u="sng">
                <a:latin typeface="Times New Roman" panose="02020603050405020304" pitchFamily="18" charset="0"/>
                <a:cs typeface="Times New Roman" panose="02020603050405020304" pitchFamily="18" charset="0"/>
              </a:rPr>
              <a:t>g</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lea</a:t>
            </a:r>
            <a:r>
              <a:rPr sz="2800" u="sng">
                <a:latin typeface="Times New Roman" panose="02020603050405020304" pitchFamily="18" charset="0"/>
                <a:cs typeface="Times New Roman" panose="02020603050405020304" pitchFamily="18" charset="0"/>
              </a:rPr>
              <a:t>g</a:t>
            </a:r>
            <a:r>
              <a:rPr sz="2800">
                <a:latin typeface="Times New Roman" panose="02020603050405020304" pitchFamily="18" charset="0"/>
                <a:cs typeface="Times New Roman" panose="02020603050405020304" pitchFamily="18" charset="0"/>
              </a:rPr>
              <a:t>ue</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715645" y="272732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3"/>
            </p:custDataLst>
          </p:nvPr>
        </p:nvSpPr>
        <p:spPr>
          <a:xfrm>
            <a:off x="715645" y="4086225"/>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解析：此题考查辅音字母g的两种读音/dʒ/和/g/。题干单词oran</a:t>
            </a:r>
            <a:r>
              <a:rPr lang="zh-CN" altLang="en-US" sz="2400" u="sng">
                <a:solidFill>
                  <a:srgbClr val="C00000"/>
                </a:solidFill>
                <a:latin typeface="Times New Roman" panose="02020603050405020304" pitchFamily="18" charset="0"/>
                <a:cs typeface="Times New Roman" panose="02020603050405020304" pitchFamily="18" charset="0"/>
              </a:rPr>
              <a:t>g</a:t>
            </a:r>
            <a:r>
              <a:rPr lang="zh-CN" altLang="en-US" sz="2400">
                <a:solidFill>
                  <a:srgbClr val="C00000"/>
                </a:solidFill>
                <a:latin typeface="Times New Roman" panose="02020603050405020304" pitchFamily="18" charset="0"/>
                <a:cs typeface="Times New Roman" panose="02020603050405020304" pitchFamily="18" charset="0"/>
              </a:rPr>
              <a:t>e中的字母g位于字母e前，读作/dʒ/；四个选项中只有B选项large中的字母g在字母e前，同样发/dʒ/的音，故选B。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353060" y="669925"/>
            <a:ext cx="11114405" cy="1641475"/>
          </a:xfrm>
          <a:prstGeom prst="rect">
            <a:avLst/>
          </a:prstGeom>
          <a:noFill/>
        </p:spPr>
        <p:txBody>
          <a:bodyPr wrap="square" rtlCol="0">
            <a:spAutoFit/>
          </a:bodyPr>
          <a:p>
            <a:pPr>
              <a:lnSpc>
                <a:spcPct val="120000"/>
              </a:lnSpc>
            </a:pPr>
            <a:r>
              <a:rPr lang="zh-CN" altLang="en-US" sz="2800">
                <a:latin typeface="Times New Roman" panose="02020603050405020304" pitchFamily="18" charset="0"/>
                <a:cs typeface="Times New Roman" panose="02020603050405020304" pitchFamily="18" charset="0"/>
              </a:rPr>
              <a:t>（2019年 云南省）</a:t>
            </a:r>
            <a:endParaRPr lang="zh-CN" altLang="en-US" sz="2800">
              <a:latin typeface="Times New Roman" panose="02020603050405020304" pitchFamily="18" charset="0"/>
              <a:cs typeface="Times New Roman" panose="02020603050405020304" pitchFamily="18" charset="0"/>
            </a:endParaRPr>
          </a:p>
          <a:p>
            <a:pPr>
              <a:lnSpc>
                <a:spcPct val="120000"/>
              </a:lnSpc>
            </a:pPr>
            <a:r>
              <a:rPr lang="zh-CN" altLang="en-US" sz="2800" b="1">
                <a:latin typeface="Times New Roman" panose="02020603050405020304" pitchFamily="18" charset="0"/>
                <a:cs typeface="Times New Roman" panose="02020603050405020304" pitchFamily="18" charset="0"/>
              </a:rPr>
              <a:t>从A、B、C、D四个选项中找出其画线部分与所给单词的画线部分读音相同的选项。</a:t>
            </a:r>
            <a:endParaRPr lang="zh-CN" altLang="en-US"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44245" y="926465"/>
            <a:ext cx="1051242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a:t>
            </a:r>
            <a:r>
              <a:rPr sz="2800">
                <a:solidFill>
                  <a:srgbClr val="743A78"/>
                </a:solidFill>
                <a:latin typeface="Times New Roman" panose="02020603050405020304" pitchFamily="18" charset="0"/>
                <a:cs typeface="Times New Roman" panose="02020603050405020304" pitchFamily="18" charset="0"/>
              </a:rPr>
              <a:t> </a:t>
            </a:r>
            <a:r>
              <a:rPr sz="2800" u="sng">
                <a:solidFill>
                  <a:srgbClr val="743A78"/>
                </a:solidFill>
                <a:latin typeface="Times New Roman" panose="02020603050405020304" pitchFamily="18" charset="0"/>
                <a:cs typeface="Times New Roman" panose="02020603050405020304" pitchFamily="18" charset="0"/>
              </a:rPr>
              <a:t>a</a:t>
            </a:r>
            <a:r>
              <a:rPr sz="2800">
                <a:solidFill>
                  <a:srgbClr val="743A78"/>
                </a:solidFill>
                <a:latin typeface="Times New Roman" panose="02020603050405020304" pitchFamily="18" charset="0"/>
                <a:cs typeface="Times New Roman" panose="02020603050405020304" pitchFamily="18" charset="0"/>
              </a:rPr>
              <a:t>bout</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wh</a:t>
            </a:r>
            <a:r>
              <a:rPr sz="2800" u="sng">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c</a:t>
            </a:r>
            <a:r>
              <a:rPr sz="2800" u="sng">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p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n</a:t>
            </a:r>
            <a:r>
              <a:rPr sz="2800" u="sng">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me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Americ</a:t>
            </a:r>
            <a:r>
              <a:rPr sz="2800" u="sng">
                <a:latin typeface="Times New Roman" panose="02020603050405020304" pitchFamily="18" charset="0"/>
                <a:cs typeface="Times New Roman" panose="02020603050405020304" pitchFamily="18" charset="0"/>
              </a:rPr>
              <a:t>a</a:t>
            </a:r>
            <a:endParaRPr sz="2800" u="sng">
              <a:latin typeface="Times New Roman" panose="02020603050405020304" pitchFamily="18" charset="0"/>
              <a:cs typeface="Times New Roman" panose="02020603050405020304" pitchFamily="18" charset="0"/>
            </a:endParaRPr>
          </a:p>
          <a:p>
            <a:pPr>
              <a:lnSpc>
                <a:spcPct val="120000"/>
              </a:lnSpc>
            </a:pPr>
            <a:endParaRPr sz="2800" u="sng">
              <a:latin typeface="Times New Roman" panose="02020603050405020304" pitchFamily="18" charset="0"/>
              <a:cs typeface="Times New Roman" panose="02020603050405020304" pitchFamily="18" charset="0"/>
            </a:endParaRPr>
          </a:p>
          <a:p>
            <a:pPr>
              <a:lnSpc>
                <a:spcPct val="120000"/>
              </a:lnSpc>
            </a:pPr>
            <a:endParaRPr sz="2800" u="sng">
              <a:latin typeface="Times New Roman" panose="02020603050405020304" pitchFamily="18" charset="0"/>
              <a:cs typeface="Times New Roman" panose="02020603050405020304" pitchFamily="18" charset="0"/>
            </a:endParaRPr>
          </a:p>
          <a:p>
            <a:pPr>
              <a:lnSpc>
                <a:spcPct val="120000"/>
              </a:lnSpc>
            </a:pPr>
            <a:endParaRPr sz="2800" u="sng">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3.</a:t>
            </a:r>
            <a:r>
              <a:rPr sz="2800">
                <a:solidFill>
                  <a:srgbClr val="743A78"/>
                </a:solidFill>
                <a:latin typeface="Times New Roman" panose="02020603050405020304" pitchFamily="18" charset="0"/>
                <a:cs typeface="Times New Roman" panose="02020603050405020304" pitchFamily="18" charset="0"/>
              </a:rPr>
              <a:t> mat</a:t>
            </a:r>
            <a:r>
              <a:rPr sz="2800" u="sng">
                <a:solidFill>
                  <a:srgbClr val="743A78"/>
                </a:solidFill>
                <a:latin typeface="Times New Roman" panose="02020603050405020304" pitchFamily="18" charset="0"/>
                <a:cs typeface="Times New Roman" panose="02020603050405020304" pitchFamily="18" charset="0"/>
              </a:rPr>
              <a:t>ch</a:t>
            </a:r>
            <a:r>
              <a:rPr sz="2800">
                <a:solidFill>
                  <a:srgbClr val="743A78"/>
                </a:solidFill>
                <a:latin typeface="Times New Roman" panose="02020603050405020304" pitchFamily="18" charset="0"/>
                <a:cs typeface="Times New Roman" panose="02020603050405020304" pitchFamily="18" charset="0"/>
              </a:rPr>
              <a:t> </a:t>
            </a:r>
            <a:r>
              <a:rPr lang="en-US" sz="2800">
                <a:solidFill>
                  <a:srgbClr val="743A78"/>
                </a:solidFill>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ea</a:t>
            </a:r>
            <a:r>
              <a:rPr sz="2800" u="sng">
                <a:latin typeface="Times New Roman" panose="02020603050405020304" pitchFamily="18" charset="0"/>
                <a:cs typeface="Times New Roman" panose="02020603050405020304" pitchFamily="18" charset="0"/>
              </a:rPr>
              <a:t>ch</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s</a:t>
            </a:r>
            <a:r>
              <a:rPr sz="2800" u="sng">
                <a:latin typeface="Times New Roman" panose="02020603050405020304" pitchFamily="18" charset="0"/>
                <a:cs typeface="Times New Roman" panose="02020603050405020304" pitchFamily="18" charset="0"/>
              </a:rPr>
              <a:t>ch</a:t>
            </a:r>
            <a:r>
              <a:rPr sz="2800">
                <a:latin typeface="Times New Roman" panose="02020603050405020304" pitchFamily="18" charset="0"/>
                <a:cs typeface="Times New Roman" panose="02020603050405020304" pitchFamily="18" charset="0"/>
              </a:rPr>
              <a:t>ool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ma</a:t>
            </a:r>
            <a:r>
              <a:rPr sz="2800" u="sng">
                <a:latin typeface="Times New Roman" panose="02020603050405020304" pitchFamily="18" charset="0"/>
                <a:cs typeface="Times New Roman" panose="02020603050405020304" pitchFamily="18" charset="0"/>
              </a:rPr>
              <a:t>ch</a:t>
            </a:r>
            <a:r>
              <a:rPr sz="2800">
                <a:latin typeface="Times New Roman" panose="02020603050405020304" pitchFamily="18" charset="0"/>
                <a:cs typeface="Times New Roman" panose="02020603050405020304" pitchFamily="18" charset="0"/>
              </a:rPr>
              <a:t>ine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stoma</a:t>
            </a:r>
            <a:r>
              <a:rPr sz="2800" u="sng">
                <a:latin typeface="Times New Roman" panose="02020603050405020304" pitchFamily="18" charset="0"/>
                <a:cs typeface="Times New Roman" panose="02020603050405020304" pitchFamily="18" charset="0"/>
              </a:rPr>
              <a:t>ch</a:t>
            </a:r>
            <a:endParaRPr sz="2800" u="sng">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85470" y="10598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a:t>
            </a:r>
            <a:r>
              <a:rPr sz="2400">
                <a:solidFill>
                  <a:srgbClr val="C00000"/>
                </a:solidFill>
                <a:latin typeface="Times New Roman" panose="02020603050405020304" pitchFamily="18" charset="0"/>
                <a:cs typeface="Times New Roman" panose="02020603050405020304" pitchFamily="18" charset="0"/>
              </a:rPr>
              <a:t>此题考查元音字母a的读音。题干单词</a:t>
            </a:r>
            <a:r>
              <a:rPr sz="2400" u="sng">
                <a:solidFill>
                  <a:srgbClr val="C00000"/>
                </a:solidFill>
                <a:latin typeface="Times New Roman" panose="02020603050405020304" pitchFamily="18" charset="0"/>
                <a:cs typeface="Times New Roman" panose="02020603050405020304" pitchFamily="18" charset="0"/>
              </a:rPr>
              <a:t>a</a:t>
            </a:r>
            <a:r>
              <a:rPr sz="2400">
                <a:solidFill>
                  <a:srgbClr val="C00000"/>
                </a:solidFill>
                <a:latin typeface="Times New Roman" panose="02020603050405020304" pitchFamily="18" charset="0"/>
                <a:cs typeface="Times New Roman" panose="02020603050405020304" pitchFamily="18" charset="0"/>
              </a:rPr>
              <a:t>bout中的字母a为非重读音节，发/ə/的音；四个选项中只有D选项Americ</a:t>
            </a:r>
            <a:r>
              <a:rPr sz="2400" u="sng">
                <a:solidFill>
                  <a:srgbClr val="C00000"/>
                </a:solidFill>
                <a:latin typeface="Times New Roman" panose="02020603050405020304" pitchFamily="18" charset="0"/>
                <a:cs typeface="Times New Roman" panose="02020603050405020304" pitchFamily="18" charset="0"/>
              </a:rPr>
              <a:t>a</a:t>
            </a:r>
            <a:r>
              <a:rPr sz="2400">
                <a:solidFill>
                  <a:srgbClr val="C00000"/>
                </a:solidFill>
                <a:latin typeface="Times New Roman" panose="02020603050405020304" pitchFamily="18" charset="0"/>
                <a:cs typeface="Times New Roman" panose="02020603050405020304" pitchFamily="18" charset="0"/>
              </a:rPr>
              <a:t>中的字母a为非重读音节，发/ə/的音，故选D。</a:t>
            </a:r>
            <a:endParaRPr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解析：此题考查辅音字母组合ch的两种读音/k/和/tʃ/。题干单词mat</a:t>
            </a:r>
            <a:r>
              <a:rPr lang="zh-CN" altLang="en-US" sz="2400" u="sng">
                <a:solidFill>
                  <a:srgbClr val="C00000"/>
                </a:solidFill>
                <a:latin typeface="Times New Roman" panose="02020603050405020304" pitchFamily="18" charset="0"/>
                <a:cs typeface="Times New Roman" panose="02020603050405020304" pitchFamily="18" charset="0"/>
              </a:rPr>
              <a:t>ch</a:t>
            </a:r>
            <a:r>
              <a:rPr lang="zh-CN" altLang="en-US" sz="2400">
                <a:solidFill>
                  <a:srgbClr val="C00000"/>
                </a:solidFill>
                <a:latin typeface="Times New Roman" panose="02020603050405020304" pitchFamily="18" charset="0"/>
                <a:cs typeface="Times New Roman" panose="02020603050405020304" pitchFamily="18" charset="0"/>
              </a:rPr>
              <a:t>中的字母组合ch发音为/tʃ/；四个选项中只有A选项ea</a:t>
            </a:r>
            <a:r>
              <a:rPr lang="zh-CN" altLang="en-US" sz="2400" u="sng">
                <a:solidFill>
                  <a:srgbClr val="C00000"/>
                </a:solidFill>
                <a:latin typeface="Times New Roman" panose="02020603050405020304" pitchFamily="18" charset="0"/>
                <a:cs typeface="Times New Roman" panose="02020603050405020304" pitchFamily="18" charset="0"/>
              </a:rPr>
              <a:t>ch</a:t>
            </a:r>
            <a:r>
              <a:rPr lang="zh-CN" altLang="en-US" sz="2400">
                <a:solidFill>
                  <a:srgbClr val="C00000"/>
                </a:solidFill>
                <a:latin typeface="Times New Roman" panose="02020603050405020304" pitchFamily="18" charset="0"/>
                <a:cs typeface="Times New Roman" panose="02020603050405020304" pitchFamily="18" charset="0"/>
              </a:rPr>
              <a:t>中的ch发/tʃ/的音；C选项ma</a:t>
            </a:r>
            <a:r>
              <a:rPr lang="zh-CN" altLang="en-US" sz="2400" u="sng">
                <a:solidFill>
                  <a:srgbClr val="C00000"/>
                </a:solidFill>
                <a:latin typeface="Times New Roman" panose="02020603050405020304" pitchFamily="18" charset="0"/>
                <a:cs typeface="Times New Roman" panose="02020603050405020304" pitchFamily="18" charset="0"/>
              </a:rPr>
              <a:t>ch</a:t>
            </a:r>
            <a:r>
              <a:rPr lang="zh-CN" altLang="en-US" sz="2400">
                <a:solidFill>
                  <a:srgbClr val="C00000"/>
                </a:solidFill>
                <a:latin typeface="Times New Roman" panose="02020603050405020304" pitchFamily="18" charset="0"/>
                <a:cs typeface="Times New Roman" panose="02020603050405020304" pitchFamily="18" charset="0"/>
              </a:rPr>
              <a:t>ine属于特殊发音单词，其中的ch发音为/ʃ/；其他两个单词中的ch发音均为/k/。故选A。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586105" y="35629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4. </a:t>
            </a:r>
            <a:r>
              <a:rPr sz="2800">
                <a:solidFill>
                  <a:srgbClr val="743A78"/>
                </a:solidFill>
                <a:latin typeface="Times New Roman" panose="02020603050405020304" pitchFamily="18" charset="0"/>
                <a:cs typeface="Times New Roman" panose="02020603050405020304" pitchFamily="18" charset="0"/>
              </a:rPr>
              <a:t>sh</a:t>
            </a:r>
            <a:r>
              <a:rPr sz="2800" u="sng">
                <a:solidFill>
                  <a:srgbClr val="743A78"/>
                </a:solidFill>
                <a:latin typeface="Times New Roman" panose="02020603050405020304" pitchFamily="18" charset="0"/>
                <a:cs typeface="Times New Roman" panose="02020603050405020304" pitchFamily="18" charset="0"/>
              </a:rPr>
              <a:t>or</a:t>
            </a:r>
            <a:r>
              <a:rPr sz="2800">
                <a:solidFill>
                  <a:srgbClr val="743A78"/>
                </a:solidFill>
                <a:latin typeface="Times New Roman" panose="02020603050405020304" pitchFamily="18" charset="0"/>
                <a:cs typeface="Times New Roman" panose="02020603050405020304" pitchFamily="18" charset="0"/>
              </a:rPr>
              <a:t>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doct</a:t>
            </a:r>
            <a:r>
              <a:rPr sz="2800" u="sng">
                <a:latin typeface="Times New Roman" panose="02020603050405020304" pitchFamily="18" charset="0"/>
                <a:cs typeface="Times New Roman" panose="02020603050405020304" pitchFamily="18" charset="0"/>
              </a:rPr>
              <a:t>or</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w</a:t>
            </a:r>
            <a:r>
              <a:rPr sz="2800" u="sng">
                <a:latin typeface="Times New Roman" panose="02020603050405020304" pitchFamily="18" charset="0"/>
                <a:cs typeface="Times New Roman" panose="02020603050405020304" pitchFamily="18" charset="0"/>
              </a:rPr>
              <a:t>or</a:t>
            </a:r>
            <a:r>
              <a:rPr sz="2800">
                <a:latin typeface="Times New Roman" panose="02020603050405020304" pitchFamily="18" charset="0"/>
                <a:cs typeface="Times New Roman" panose="02020603050405020304" pitchFamily="18" charset="0"/>
              </a:rPr>
              <a:t>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rep</a:t>
            </a:r>
            <a:r>
              <a:rPr sz="2800" u="sng">
                <a:latin typeface="Times New Roman" panose="02020603050405020304" pitchFamily="18" charset="0"/>
                <a:cs typeface="Times New Roman" panose="02020603050405020304" pitchFamily="18" charset="0"/>
              </a:rPr>
              <a:t>or</a:t>
            </a:r>
            <a:r>
              <a:rPr sz="2800">
                <a:latin typeface="Times New Roman" panose="02020603050405020304" pitchFamily="18" charset="0"/>
                <a:cs typeface="Times New Roman" panose="02020603050405020304" pitchFamily="18" charset="0"/>
              </a:rPr>
              <a:t>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monit</a:t>
            </a:r>
            <a:r>
              <a:rPr sz="2800" u="sng">
                <a:latin typeface="Times New Roman" panose="02020603050405020304" pitchFamily="18" charset="0"/>
                <a:cs typeface="Times New Roman" panose="02020603050405020304" pitchFamily="18" charset="0"/>
              </a:rPr>
              <a:t>or</a:t>
            </a:r>
            <a:endParaRPr sz="2800" u="sng">
              <a:latin typeface="Times New Roman" panose="02020603050405020304" pitchFamily="18" charset="0"/>
              <a:cs typeface="Times New Roman" panose="02020603050405020304" pitchFamily="18" charset="0"/>
            </a:endParaRPr>
          </a:p>
          <a:p>
            <a:pPr>
              <a:lnSpc>
                <a:spcPct val="120000"/>
              </a:lnSpc>
            </a:pPr>
            <a:endParaRPr sz="2800" u="sng">
              <a:latin typeface="Times New Roman" panose="02020603050405020304" pitchFamily="18" charset="0"/>
              <a:cs typeface="Times New Roman" panose="02020603050405020304" pitchFamily="18" charset="0"/>
            </a:endParaRPr>
          </a:p>
          <a:p>
            <a:pPr>
              <a:lnSpc>
                <a:spcPct val="120000"/>
              </a:lnSpc>
            </a:pPr>
            <a:endParaRPr sz="2800" u="sng">
              <a:latin typeface="Times New Roman" panose="02020603050405020304" pitchFamily="18" charset="0"/>
              <a:cs typeface="Times New Roman" panose="02020603050405020304" pitchFamily="18" charset="0"/>
            </a:endParaRPr>
          </a:p>
          <a:p>
            <a:pPr>
              <a:lnSpc>
                <a:spcPct val="120000"/>
              </a:lnSpc>
            </a:pPr>
            <a:endParaRPr sz="2800" u="sng">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5. </a:t>
            </a:r>
            <a:r>
              <a:rPr sz="2800">
                <a:solidFill>
                  <a:srgbClr val="743A78"/>
                </a:solidFill>
                <a:latin typeface="Times New Roman" panose="02020603050405020304" pitchFamily="18" charset="0"/>
                <a:cs typeface="Times New Roman" panose="02020603050405020304" pitchFamily="18" charset="0"/>
              </a:rPr>
              <a:t>soc</a:t>
            </a:r>
            <a:r>
              <a:rPr sz="2800" u="sng">
                <a:solidFill>
                  <a:srgbClr val="743A78"/>
                </a:solidFill>
                <a:latin typeface="Times New Roman" panose="02020603050405020304" pitchFamily="18" charset="0"/>
                <a:cs typeface="Times New Roman" panose="02020603050405020304" pitchFamily="18" charset="0"/>
              </a:rPr>
              <a:t>ie</a:t>
            </a:r>
            <a:r>
              <a:rPr sz="2800">
                <a:solidFill>
                  <a:srgbClr val="743A78"/>
                </a:solidFill>
                <a:latin typeface="Times New Roman" panose="02020603050405020304" pitchFamily="18" charset="0"/>
                <a:cs typeface="Times New Roman" panose="02020603050405020304" pitchFamily="18" charset="0"/>
              </a:rPr>
              <a:t>ty</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t</a:t>
            </a:r>
            <a:r>
              <a:rPr sz="2800" u="sng">
                <a:latin typeface="Times New Roman" panose="02020603050405020304" pitchFamily="18" charset="0"/>
                <a:cs typeface="Times New Roman" panose="02020603050405020304" pitchFamily="18" charset="0"/>
              </a:rPr>
              <a:t>ie</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l</a:t>
            </a:r>
            <a:r>
              <a:rPr sz="2800" u="sng">
                <a:latin typeface="Times New Roman" panose="02020603050405020304" pitchFamily="18" charset="0"/>
                <a:cs typeface="Times New Roman" panose="02020603050405020304" pitchFamily="18" charset="0"/>
              </a:rPr>
              <a:t>ie</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p</a:t>
            </a:r>
            <a:r>
              <a:rPr sz="2800" u="sng">
                <a:latin typeface="Times New Roman" panose="02020603050405020304" pitchFamily="18" charset="0"/>
                <a:cs typeface="Times New Roman" panose="02020603050405020304" pitchFamily="18" charset="0"/>
              </a:rPr>
              <a:t>ie</a:t>
            </a:r>
            <a:r>
              <a:rPr sz="2800">
                <a:latin typeface="Times New Roman" panose="02020603050405020304" pitchFamily="18" charset="0"/>
                <a:cs typeface="Times New Roman" panose="02020603050405020304" pitchFamily="18" charset="0"/>
              </a:rPr>
              <a:t>ce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qu</a:t>
            </a:r>
            <a:r>
              <a:rPr sz="2800" u="sng">
                <a:latin typeface="Times New Roman" panose="02020603050405020304" pitchFamily="18" charset="0"/>
                <a:cs typeface="Times New Roman" panose="02020603050405020304" pitchFamily="18" charset="0"/>
              </a:rPr>
              <a:t>ie</a:t>
            </a:r>
            <a:r>
              <a:rPr sz="2800">
                <a:latin typeface="Times New Roman" panose="02020603050405020304" pitchFamily="18" charset="0"/>
                <a:cs typeface="Times New Roman" panose="02020603050405020304" pitchFamily="18" charset="0"/>
              </a:rPr>
              <a:t>t</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85470" y="10598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解析：此题考查r音节中or的不同读音。题干单词sh</a:t>
            </a:r>
            <a:r>
              <a:rPr lang="zh-CN" altLang="en-US" sz="2400" u="sng">
                <a:solidFill>
                  <a:srgbClr val="C00000"/>
                </a:solidFill>
                <a:latin typeface="Times New Roman" panose="02020603050405020304" pitchFamily="18" charset="0"/>
                <a:cs typeface="Times New Roman" panose="02020603050405020304" pitchFamily="18" charset="0"/>
              </a:rPr>
              <a:t>or</a:t>
            </a:r>
            <a:r>
              <a:rPr lang="zh-CN" altLang="en-US" sz="2400">
                <a:solidFill>
                  <a:srgbClr val="C00000"/>
                </a:solidFill>
                <a:latin typeface="Times New Roman" panose="02020603050405020304" pitchFamily="18" charset="0"/>
                <a:cs typeface="Times New Roman" panose="02020603050405020304" pitchFamily="18" charset="0"/>
              </a:rPr>
              <a:t>t中的or发/ɔ:/的音；四个选项中只有C选项rep</a:t>
            </a:r>
            <a:r>
              <a:rPr lang="zh-CN" altLang="en-US" sz="2400" u="sng">
                <a:solidFill>
                  <a:srgbClr val="C00000"/>
                </a:solidFill>
                <a:latin typeface="Times New Roman" panose="02020603050405020304" pitchFamily="18" charset="0"/>
                <a:cs typeface="Times New Roman" panose="02020603050405020304" pitchFamily="18" charset="0"/>
              </a:rPr>
              <a:t>or</a:t>
            </a:r>
            <a:r>
              <a:rPr lang="zh-CN" altLang="en-US" sz="2400">
                <a:solidFill>
                  <a:srgbClr val="C00000"/>
                </a:solidFill>
                <a:latin typeface="Times New Roman" panose="02020603050405020304" pitchFamily="18" charset="0"/>
                <a:cs typeface="Times New Roman" panose="02020603050405020304" pitchFamily="18" charset="0"/>
              </a:rPr>
              <a:t>t中的or发/ɔ:/的音，故选C。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解析：此题考查字母组合ie的不同读音。题干单词soc</a:t>
            </a:r>
            <a:r>
              <a:rPr lang="zh-CN" altLang="en-US" sz="2400" u="sng">
                <a:solidFill>
                  <a:srgbClr val="C00000"/>
                </a:solidFill>
                <a:latin typeface="Times New Roman" panose="02020603050405020304" pitchFamily="18" charset="0"/>
                <a:cs typeface="Times New Roman" panose="02020603050405020304" pitchFamily="18" charset="0"/>
              </a:rPr>
              <a:t>ie</a:t>
            </a:r>
            <a:r>
              <a:rPr lang="zh-CN" altLang="en-US" sz="2400">
                <a:solidFill>
                  <a:srgbClr val="C00000"/>
                </a:solidFill>
                <a:latin typeface="Times New Roman" panose="02020603050405020304" pitchFamily="18" charset="0"/>
                <a:cs typeface="Times New Roman" panose="02020603050405020304" pitchFamily="18" charset="0"/>
              </a:rPr>
              <a:t>ty中的字母组合ie读音为/aɪə/；四个选项中只有D选项qu</a:t>
            </a:r>
            <a:r>
              <a:rPr lang="zh-CN" altLang="en-US" sz="2400" u="sng">
                <a:solidFill>
                  <a:srgbClr val="C00000"/>
                </a:solidFill>
                <a:latin typeface="Times New Roman" panose="02020603050405020304" pitchFamily="18" charset="0"/>
                <a:cs typeface="Times New Roman" panose="02020603050405020304" pitchFamily="18" charset="0"/>
              </a:rPr>
              <a:t>ie</a:t>
            </a:r>
            <a:r>
              <a:rPr lang="zh-CN" altLang="en-US" sz="2400">
                <a:solidFill>
                  <a:srgbClr val="C00000"/>
                </a:solidFill>
                <a:latin typeface="Times New Roman" panose="02020603050405020304" pitchFamily="18" charset="0"/>
                <a:cs typeface="Times New Roman" panose="02020603050405020304" pitchFamily="18" charset="0"/>
              </a:rPr>
              <a:t>t中的字母组合ie也读/aɪə/，故选D。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755650" y="36010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134745" y="2653665"/>
            <a:ext cx="9922510" cy="60769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 A. f</a:t>
            </a:r>
            <a:r>
              <a:rPr sz="2800" u="sng">
                <a:latin typeface="Times New Roman" panose="02020603050405020304" pitchFamily="18" charset="0"/>
                <a:cs typeface="Times New Roman" panose="02020603050405020304" pitchFamily="18" charset="0"/>
              </a:rPr>
              <a:t>i</a:t>
            </a:r>
            <a:r>
              <a:rPr sz="2800">
                <a:latin typeface="Times New Roman" panose="02020603050405020304" pitchFamily="18" charset="0"/>
                <a:cs typeface="Times New Roman" panose="02020603050405020304" pitchFamily="18" charset="0"/>
              </a:rPr>
              <a:t>ve</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B. l</a:t>
            </a:r>
            <a:r>
              <a:rPr sz="2800" u="sng">
                <a:latin typeface="Times New Roman" panose="02020603050405020304" pitchFamily="18" charset="0"/>
                <a:cs typeface="Times New Roman" panose="02020603050405020304" pitchFamily="18" charset="0"/>
              </a:rPr>
              <a:t>i</a:t>
            </a:r>
            <a:r>
              <a:rPr sz="2800">
                <a:latin typeface="Times New Roman" panose="02020603050405020304" pitchFamily="18" charset="0"/>
                <a:cs typeface="Times New Roman" panose="02020603050405020304" pitchFamily="18" charset="0"/>
              </a:rPr>
              <a:t>ke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c</a:t>
            </a:r>
            <a:r>
              <a:rPr sz="2800" u="sng">
                <a:latin typeface="Times New Roman" panose="02020603050405020304" pitchFamily="18" charset="0"/>
                <a:cs typeface="Times New Roman" panose="02020603050405020304" pitchFamily="18" charset="0"/>
              </a:rPr>
              <a:t>i</a:t>
            </a:r>
            <a:r>
              <a:rPr sz="2800">
                <a:latin typeface="Times New Roman" panose="02020603050405020304" pitchFamily="18" charset="0"/>
                <a:cs typeface="Times New Roman" panose="02020603050405020304" pitchFamily="18" charset="0"/>
              </a:rPr>
              <a:t>ty</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D. </a:t>
            </a:r>
            <a:r>
              <a:rPr sz="2800" u="sng">
                <a:latin typeface="Times New Roman" panose="02020603050405020304" pitchFamily="18" charset="0"/>
                <a:cs typeface="Times New Roman" panose="02020603050405020304" pitchFamily="18" charset="0"/>
              </a:rPr>
              <a:t>i</a:t>
            </a:r>
            <a:r>
              <a:rPr sz="2800">
                <a:latin typeface="Times New Roman" panose="02020603050405020304" pitchFamily="18" charset="0"/>
                <a:cs typeface="Times New Roman" panose="02020603050405020304" pitchFamily="18" charset="0"/>
              </a:rPr>
              <a:t>dea</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715645" y="272732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3"/>
            </p:custDataLst>
          </p:nvPr>
        </p:nvSpPr>
        <p:spPr>
          <a:xfrm>
            <a:off x="715645" y="4086225"/>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解析：此题考查元音字母i的不同发音。其中A. f</a:t>
            </a:r>
            <a:r>
              <a:rPr lang="zh-CN" altLang="en-US" sz="2400" u="sng">
                <a:solidFill>
                  <a:srgbClr val="C00000"/>
                </a:solidFill>
                <a:latin typeface="Times New Roman" panose="02020603050405020304" pitchFamily="18" charset="0"/>
                <a:cs typeface="Times New Roman" panose="02020603050405020304" pitchFamily="18" charset="0"/>
              </a:rPr>
              <a:t>i</a:t>
            </a:r>
            <a:r>
              <a:rPr lang="zh-CN" altLang="en-US" sz="2400">
                <a:solidFill>
                  <a:srgbClr val="C00000"/>
                </a:solidFill>
                <a:latin typeface="Times New Roman" panose="02020603050405020304" pitchFamily="18" charset="0"/>
                <a:cs typeface="Times New Roman" panose="02020603050405020304" pitchFamily="18" charset="0"/>
              </a:rPr>
              <a:t>ve，B. l</a:t>
            </a:r>
            <a:r>
              <a:rPr lang="zh-CN" altLang="en-US" sz="2400" u="sng">
                <a:solidFill>
                  <a:srgbClr val="C00000"/>
                </a:solidFill>
                <a:latin typeface="Times New Roman" panose="02020603050405020304" pitchFamily="18" charset="0"/>
                <a:cs typeface="Times New Roman" panose="02020603050405020304" pitchFamily="18" charset="0"/>
              </a:rPr>
              <a:t>i</a:t>
            </a:r>
            <a:r>
              <a:rPr lang="zh-CN" altLang="en-US" sz="2400">
                <a:solidFill>
                  <a:srgbClr val="C00000"/>
                </a:solidFill>
                <a:latin typeface="Times New Roman" panose="02020603050405020304" pitchFamily="18" charset="0"/>
                <a:cs typeface="Times New Roman" panose="02020603050405020304" pitchFamily="18" charset="0"/>
              </a:rPr>
              <a:t>ke，D. </a:t>
            </a:r>
            <a:r>
              <a:rPr lang="zh-CN" altLang="en-US" sz="2400" u="sng">
                <a:solidFill>
                  <a:srgbClr val="C00000"/>
                </a:solidFill>
                <a:latin typeface="Times New Roman" panose="02020603050405020304" pitchFamily="18" charset="0"/>
                <a:cs typeface="Times New Roman" panose="02020603050405020304" pitchFamily="18" charset="0"/>
              </a:rPr>
              <a:t>i</a:t>
            </a:r>
            <a:r>
              <a:rPr lang="zh-CN" altLang="en-US" sz="2400">
                <a:solidFill>
                  <a:srgbClr val="C00000"/>
                </a:solidFill>
                <a:latin typeface="Times New Roman" panose="02020603050405020304" pitchFamily="18" charset="0"/>
                <a:cs typeface="Times New Roman" panose="02020603050405020304" pitchFamily="18" charset="0"/>
              </a:rPr>
              <a:t>dea三个选项中的字母i均读作/aɪ/，只有选项C. c</a:t>
            </a:r>
            <a:r>
              <a:rPr lang="zh-CN" altLang="en-US" sz="2400" u="sng">
                <a:solidFill>
                  <a:srgbClr val="C00000"/>
                </a:solidFill>
                <a:latin typeface="Times New Roman" panose="02020603050405020304" pitchFamily="18" charset="0"/>
                <a:cs typeface="Times New Roman" panose="02020603050405020304" pitchFamily="18" charset="0"/>
              </a:rPr>
              <a:t>i</a:t>
            </a:r>
            <a:r>
              <a:rPr lang="zh-CN" altLang="en-US" sz="2400">
                <a:solidFill>
                  <a:srgbClr val="C00000"/>
                </a:solidFill>
                <a:latin typeface="Times New Roman" panose="02020603050405020304" pitchFamily="18" charset="0"/>
                <a:cs typeface="Times New Roman" panose="02020603050405020304" pitchFamily="18" charset="0"/>
              </a:rPr>
              <a:t>ty中的字母i读作/ɪ/，故选C。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353060" y="765175"/>
            <a:ext cx="11114405" cy="1124585"/>
          </a:xfrm>
          <a:prstGeom prst="rect">
            <a:avLst/>
          </a:prstGeom>
          <a:noFill/>
        </p:spPr>
        <p:txBody>
          <a:bodyPr wrap="square" rtlCol="0">
            <a:spAutoFit/>
          </a:bodyPr>
          <a:p>
            <a:pPr>
              <a:lnSpc>
                <a:spcPct val="120000"/>
              </a:lnSpc>
            </a:pPr>
            <a:r>
              <a:rPr lang="zh-CN" altLang="en-US" sz="2800" b="1">
                <a:latin typeface="Times New Roman" panose="02020603050405020304" pitchFamily="18" charset="0"/>
                <a:cs typeface="Times New Roman" panose="02020603050405020304" pitchFamily="18" charset="0"/>
              </a:rPr>
              <a:t>（一）从 A、B、C、D 四个选项中选出画线部分读音与其他三项读音不同的选项。</a:t>
            </a:r>
            <a:endParaRPr lang="zh-CN" altLang="en-US"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 A. d</a:t>
            </a:r>
            <a:r>
              <a:rPr sz="2800" u="sng">
                <a:latin typeface="Times New Roman" panose="02020603050405020304" pitchFamily="18" charset="0"/>
                <a:cs typeface="Times New Roman" panose="02020603050405020304" pitchFamily="18" charset="0"/>
              </a:rPr>
              <a:t>u</a:t>
            </a:r>
            <a:r>
              <a:rPr sz="2800">
                <a:latin typeface="Times New Roman" panose="02020603050405020304" pitchFamily="18" charset="0"/>
                <a:cs typeface="Times New Roman" panose="02020603050405020304" pitchFamily="18" charset="0"/>
              </a:rPr>
              <a:t>ty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c</a:t>
            </a:r>
            <a:r>
              <a:rPr sz="2800" u="sng">
                <a:latin typeface="Times New Roman" panose="02020603050405020304" pitchFamily="18" charset="0"/>
                <a:cs typeface="Times New Roman" panose="02020603050405020304" pitchFamily="18" charset="0"/>
              </a:rPr>
              <a:t>u</a:t>
            </a:r>
            <a:r>
              <a:rPr sz="2800">
                <a:latin typeface="Times New Roman" panose="02020603050405020304" pitchFamily="18" charset="0"/>
                <a:cs typeface="Times New Roman" panose="02020603050405020304" pitchFamily="18" charset="0"/>
              </a:rPr>
              <a:t>te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a:t>
            </a:r>
            <a:r>
              <a:rPr sz="2800" u="sng">
                <a:latin typeface="Times New Roman" panose="02020603050405020304" pitchFamily="18" charset="0"/>
                <a:cs typeface="Times New Roman" panose="02020603050405020304" pitchFamily="18" charset="0"/>
              </a:rPr>
              <a:t>u</a:t>
            </a:r>
            <a:r>
              <a:rPr sz="2800">
                <a:latin typeface="Times New Roman" panose="02020603050405020304" pitchFamily="18" charset="0"/>
                <a:cs typeface="Times New Roman" panose="02020603050405020304" pitchFamily="18" charset="0"/>
              </a:rPr>
              <a:t>nit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l</a:t>
            </a:r>
            <a:r>
              <a:rPr sz="2800" u="sng">
                <a:latin typeface="Times New Roman" panose="02020603050405020304" pitchFamily="18" charset="0"/>
                <a:cs typeface="Times New Roman" panose="02020603050405020304" pitchFamily="18" charset="0"/>
              </a:rPr>
              <a:t>u</a:t>
            </a:r>
            <a:r>
              <a:rPr sz="2800">
                <a:latin typeface="Times New Roman" panose="02020603050405020304" pitchFamily="18" charset="0"/>
                <a:cs typeface="Times New Roman" panose="02020603050405020304" pitchFamily="18" charset="0"/>
              </a:rPr>
              <a:t>ck</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3. A. gl</a:t>
            </a:r>
            <a:r>
              <a:rPr sz="2800" u="sng">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ss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st</a:t>
            </a:r>
            <a:r>
              <a:rPr sz="2800" u="sng">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nd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cl</a:t>
            </a:r>
            <a:r>
              <a:rPr sz="2800" u="sng">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ss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a:t>
            </a:r>
            <a:r>
              <a:rPr sz="2800" u="sng">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sk</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85470" y="10598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解析：此题考查元音字母u的多种发音。D选项l</a:t>
            </a:r>
            <a:r>
              <a:rPr lang="zh-CN" altLang="en-US" sz="2400" u="sng">
                <a:solidFill>
                  <a:srgbClr val="C00000"/>
                </a:solidFill>
                <a:latin typeface="Times New Roman" panose="02020603050405020304" pitchFamily="18" charset="0"/>
                <a:cs typeface="Times New Roman" panose="02020603050405020304" pitchFamily="18" charset="0"/>
              </a:rPr>
              <a:t>u</a:t>
            </a:r>
            <a:r>
              <a:rPr lang="zh-CN" altLang="en-US" sz="2400">
                <a:solidFill>
                  <a:srgbClr val="C00000"/>
                </a:solidFill>
                <a:latin typeface="Times New Roman" panose="02020603050405020304" pitchFamily="18" charset="0"/>
                <a:cs typeface="Times New Roman" panose="02020603050405020304" pitchFamily="18" charset="0"/>
              </a:rPr>
              <a:t>ck中的字母u读作/ʌ/；其余三个选项A. d</a:t>
            </a:r>
            <a:r>
              <a:rPr lang="zh-CN" altLang="en-US" sz="2400" u="sng">
                <a:solidFill>
                  <a:srgbClr val="C00000"/>
                </a:solidFill>
                <a:latin typeface="Times New Roman" panose="02020603050405020304" pitchFamily="18" charset="0"/>
                <a:cs typeface="Times New Roman" panose="02020603050405020304" pitchFamily="18" charset="0"/>
              </a:rPr>
              <a:t>u</a:t>
            </a:r>
            <a:r>
              <a:rPr lang="zh-CN" altLang="en-US" sz="2400">
                <a:solidFill>
                  <a:srgbClr val="C00000"/>
                </a:solidFill>
                <a:latin typeface="Times New Roman" panose="02020603050405020304" pitchFamily="18" charset="0"/>
                <a:cs typeface="Times New Roman" panose="02020603050405020304" pitchFamily="18" charset="0"/>
              </a:rPr>
              <a:t>ty，B. c</a:t>
            </a:r>
            <a:r>
              <a:rPr lang="zh-CN" altLang="en-US" sz="2400" u="sng">
                <a:solidFill>
                  <a:srgbClr val="C00000"/>
                </a:solidFill>
                <a:latin typeface="Times New Roman" panose="02020603050405020304" pitchFamily="18" charset="0"/>
                <a:cs typeface="Times New Roman" panose="02020603050405020304" pitchFamily="18" charset="0"/>
              </a:rPr>
              <a:t>u</a:t>
            </a:r>
            <a:r>
              <a:rPr lang="zh-CN" altLang="en-US" sz="2400">
                <a:solidFill>
                  <a:srgbClr val="C00000"/>
                </a:solidFill>
                <a:latin typeface="Times New Roman" panose="02020603050405020304" pitchFamily="18" charset="0"/>
                <a:cs typeface="Times New Roman" panose="02020603050405020304" pitchFamily="18" charset="0"/>
              </a:rPr>
              <a:t>te，C. </a:t>
            </a:r>
            <a:r>
              <a:rPr lang="zh-CN" altLang="en-US" sz="2400" u="sng">
                <a:solidFill>
                  <a:srgbClr val="C00000"/>
                </a:solidFill>
                <a:latin typeface="Times New Roman" panose="02020603050405020304" pitchFamily="18" charset="0"/>
                <a:cs typeface="Times New Roman" panose="02020603050405020304" pitchFamily="18" charset="0"/>
              </a:rPr>
              <a:t>u</a:t>
            </a:r>
            <a:r>
              <a:rPr lang="zh-CN" altLang="en-US" sz="2400">
                <a:solidFill>
                  <a:srgbClr val="C00000"/>
                </a:solidFill>
                <a:latin typeface="Times New Roman" panose="02020603050405020304" pitchFamily="18" charset="0"/>
                <a:cs typeface="Times New Roman" panose="02020603050405020304" pitchFamily="18" charset="0"/>
              </a:rPr>
              <a:t>nit中的字母u的发音均为/ju:/，故选D。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解析：此题考查元音字母a的不同发音。其中只有B选项st</a:t>
            </a:r>
            <a:r>
              <a:rPr lang="zh-CN" altLang="en-US" sz="2400" u="sng">
                <a:solidFill>
                  <a:srgbClr val="C00000"/>
                </a:solidFill>
                <a:latin typeface="Times New Roman" panose="02020603050405020304" pitchFamily="18" charset="0"/>
                <a:cs typeface="Times New Roman" panose="02020603050405020304" pitchFamily="18" charset="0"/>
              </a:rPr>
              <a:t>a</a:t>
            </a:r>
            <a:r>
              <a:rPr lang="zh-CN" altLang="en-US" sz="2400">
                <a:solidFill>
                  <a:srgbClr val="C00000"/>
                </a:solidFill>
                <a:latin typeface="Times New Roman" panose="02020603050405020304" pitchFamily="18" charset="0"/>
                <a:cs typeface="Times New Roman" panose="02020603050405020304" pitchFamily="18" charset="0"/>
              </a:rPr>
              <a:t>nd中的字母a发音为/æ/，其余三个选项A. gl</a:t>
            </a:r>
            <a:r>
              <a:rPr lang="zh-CN" altLang="en-US" sz="2400" u="sng">
                <a:solidFill>
                  <a:srgbClr val="C00000"/>
                </a:solidFill>
                <a:latin typeface="Times New Roman" panose="02020603050405020304" pitchFamily="18" charset="0"/>
                <a:cs typeface="Times New Roman" panose="02020603050405020304" pitchFamily="18" charset="0"/>
              </a:rPr>
              <a:t>a</a:t>
            </a:r>
            <a:r>
              <a:rPr lang="zh-CN" altLang="en-US" sz="2400">
                <a:solidFill>
                  <a:srgbClr val="C00000"/>
                </a:solidFill>
                <a:latin typeface="Times New Roman" panose="02020603050405020304" pitchFamily="18" charset="0"/>
                <a:cs typeface="Times New Roman" panose="02020603050405020304" pitchFamily="18" charset="0"/>
              </a:rPr>
              <a:t>ss，C. cl</a:t>
            </a:r>
            <a:r>
              <a:rPr lang="zh-CN" altLang="en-US" sz="2400" u="sng">
                <a:solidFill>
                  <a:srgbClr val="C00000"/>
                </a:solidFill>
                <a:latin typeface="Times New Roman" panose="02020603050405020304" pitchFamily="18" charset="0"/>
                <a:cs typeface="Times New Roman" panose="02020603050405020304" pitchFamily="18" charset="0"/>
              </a:rPr>
              <a:t>a</a:t>
            </a:r>
            <a:r>
              <a:rPr lang="zh-CN" altLang="en-US" sz="2400">
                <a:solidFill>
                  <a:srgbClr val="C00000"/>
                </a:solidFill>
                <a:latin typeface="Times New Roman" panose="02020603050405020304" pitchFamily="18" charset="0"/>
                <a:cs typeface="Times New Roman" panose="02020603050405020304" pitchFamily="18" charset="0"/>
              </a:rPr>
              <a:t>ss，D. </a:t>
            </a:r>
            <a:r>
              <a:rPr lang="zh-CN" altLang="en-US" sz="2400" u="sng">
                <a:solidFill>
                  <a:srgbClr val="C00000"/>
                </a:solidFill>
                <a:latin typeface="Times New Roman" panose="02020603050405020304" pitchFamily="18" charset="0"/>
                <a:cs typeface="Times New Roman" panose="02020603050405020304" pitchFamily="18" charset="0"/>
              </a:rPr>
              <a:t>a</a:t>
            </a:r>
            <a:r>
              <a:rPr lang="zh-CN" altLang="en-US" sz="2400">
                <a:solidFill>
                  <a:srgbClr val="C00000"/>
                </a:solidFill>
                <a:latin typeface="Times New Roman" panose="02020603050405020304" pitchFamily="18" charset="0"/>
                <a:cs typeface="Times New Roman" panose="02020603050405020304" pitchFamily="18" charset="0"/>
              </a:rPr>
              <a:t>sk中的字母a均读作/a</a:t>
            </a:r>
            <a:r>
              <a:rPr lang="zh-CN" altLang="en-US" sz="2400">
                <a:solidFill>
                  <a:srgbClr val="C00000"/>
                </a:solidFill>
                <a:latin typeface="Times New Roman" panose="02020603050405020304" pitchFamily="18" charset="0"/>
                <a:cs typeface="Times New Roman" panose="02020603050405020304" pitchFamily="18" charset="0"/>
                <a:sym typeface="+mn-ea"/>
              </a:rPr>
              <a:t>:</a:t>
            </a:r>
            <a:r>
              <a:rPr lang="zh-CN" altLang="en-US" sz="2400">
                <a:solidFill>
                  <a:srgbClr val="C00000"/>
                </a:solidFill>
                <a:latin typeface="Times New Roman" panose="02020603050405020304" pitchFamily="18" charset="0"/>
                <a:cs typeface="Times New Roman" panose="02020603050405020304" pitchFamily="18" charset="0"/>
              </a:rPr>
              <a:t>/，故选B。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755650" y="36010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4. A. pol</a:t>
            </a:r>
            <a:r>
              <a:rPr sz="2800" u="sng">
                <a:latin typeface="Times New Roman" panose="02020603050405020304" pitchFamily="18" charset="0"/>
                <a:cs typeface="Times New Roman" panose="02020603050405020304" pitchFamily="18" charset="0"/>
              </a:rPr>
              <a:t>i</a:t>
            </a:r>
            <a:r>
              <a:rPr sz="2800">
                <a:latin typeface="Times New Roman" panose="02020603050405020304" pitchFamily="18" charset="0"/>
                <a:cs typeface="Times New Roman" panose="02020603050405020304" pitchFamily="18" charset="0"/>
              </a:rPr>
              <a:t>ce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pol</a:t>
            </a:r>
            <a:r>
              <a:rPr sz="2800" u="sng">
                <a:latin typeface="Times New Roman" panose="02020603050405020304" pitchFamily="18" charset="0"/>
                <a:cs typeface="Times New Roman" panose="02020603050405020304" pitchFamily="18" charset="0"/>
              </a:rPr>
              <a:t>i</a:t>
            </a:r>
            <a:r>
              <a:rPr sz="2800">
                <a:latin typeface="Times New Roman" panose="02020603050405020304" pitchFamily="18" charset="0"/>
                <a:cs typeface="Times New Roman" panose="02020603050405020304" pitchFamily="18" charset="0"/>
              </a:rPr>
              <a:t>te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wh</a:t>
            </a:r>
            <a:r>
              <a:rPr sz="2800" u="sng">
                <a:latin typeface="Times New Roman" panose="02020603050405020304" pitchFamily="18" charset="0"/>
                <a:cs typeface="Times New Roman" panose="02020603050405020304" pitchFamily="18" charset="0"/>
              </a:rPr>
              <a:t>i</a:t>
            </a:r>
            <a:r>
              <a:rPr sz="2800">
                <a:latin typeface="Times New Roman" panose="02020603050405020304" pitchFamily="18" charset="0"/>
                <a:cs typeface="Times New Roman" panose="02020603050405020304" pitchFamily="18" charset="0"/>
              </a:rPr>
              <a:t>te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r</a:t>
            </a:r>
            <a:r>
              <a:rPr sz="2800" u="sng">
                <a:latin typeface="Times New Roman" panose="02020603050405020304" pitchFamily="18" charset="0"/>
                <a:cs typeface="Times New Roman" panose="02020603050405020304" pitchFamily="18" charset="0"/>
              </a:rPr>
              <a:t>i</a:t>
            </a:r>
            <a:r>
              <a:rPr sz="2800">
                <a:latin typeface="Times New Roman" panose="02020603050405020304" pitchFamily="18" charset="0"/>
                <a:cs typeface="Times New Roman" panose="02020603050405020304" pitchFamily="18" charset="0"/>
              </a:rPr>
              <a:t>de</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5. A. c</a:t>
            </a:r>
            <a:r>
              <a:rPr sz="2800" u="sng">
                <a:latin typeface="Times New Roman" panose="02020603050405020304" pitchFamily="18" charset="0"/>
                <a:cs typeface="Times New Roman" panose="02020603050405020304" pitchFamily="18" charset="0"/>
              </a:rPr>
              <a:t>oo</a:t>
            </a:r>
            <a:r>
              <a:rPr sz="2800">
                <a:latin typeface="Times New Roman" panose="02020603050405020304" pitchFamily="18" charset="0"/>
                <a:cs typeface="Times New Roman" panose="02020603050405020304" pitchFamily="18" charset="0"/>
              </a:rPr>
              <a:t>l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s</a:t>
            </a:r>
            <a:r>
              <a:rPr sz="2800" u="sng">
                <a:latin typeface="Times New Roman" panose="02020603050405020304" pitchFamily="18" charset="0"/>
                <a:cs typeface="Times New Roman" panose="02020603050405020304" pitchFamily="18" charset="0"/>
              </a:rPr>
              <a:t>oo</a:t>
            </a:r>
            <a:r>
              <a:rPr sz="2800">
                <a:latin typeface="Times New Roman" panose="02020603050405020304" pitchFamily="18" charset="0"/>
                <a:cs typeface="Times New Roman" panose="02020603050405020304" pitchFamily="18" charset="0"/>
              </a:rPr>
              <a:t>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p</a:t>
            </a:r>
            <a:r>
              <a:rPr sz="2800" u="sng">
                <a:latin typeface="Times New Roman" panose="02020603050405020304" pitchFamily="18" charset="0"/>
                <a:cs typeface="Times New Roman" panose="02020603050405020304" pitchFamily="18" charset="0"/>
              </a:rPr>
              <a:t>oo</a:t>
            </a:r>
            <a:r>
              <a:rPr sz="2800">
                <a:latin typeface="Times New Roman" panose="02020603050405020304" pitchFamily="18" charset="0"/>
                <a:cs typeface="Times New Roman" panose="02020603050405020304" pitchFamily="18" charset="0"/>
              </a:rPr>
              <a:t>l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c</a:t>
            </a:r>
            <a:r>
              <a:rPr sz="2800" u="sng">
                <a:latin typeface="Times New Roman" panose="02020603050405020304" pitchFamily="18" charset="0"/>
                <a:cs typeface="Times New Roman" panose="02020603050405020304" pitchFamily="18" charset="0"/>
              </a:rPr>
              <a:t>oo</a:t>
            </a:r>
            <a:r>
              <a:rPr sz="2800">
                <a:latin typeface="Times New Roman" panose="02020603050405020304" pitchFamily="18" charset="0"/>
                <a:cs typeface="Times New Roman" panose="02020603050405020304" pitchFamily="18" charset="0"/>
              </a:rPr>
              <a:t>k</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85470" y="10598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解析：此题考查元音字母i的发音，常见的有两种：/aɪ/和/ɪ/。本题A选项的pol</a:t>
            </a:r>
            <a:r>
              <a:rPr lang="zh-CN" altLang="en-US" sz="2400" u="sng">
                <a:solidFill>
                  <a:srgbClr val="C00000"/>
                </a:solidFill>
                <a:latin typeface="Times New Roman" panose="02020603050405020304" pitchFamily="18" charset="0"/>
                <a:cs typeface="Times New Roman" panose="02020603050405020304" pitchFamily="18" charset="0"/>
              </a:rPr>
              <a:t>i</a:t>
            </a:r>
            <a:r>
              <a:rPr lang="zh-CN" altLang="en-US" sz="2400">
                <a:solidFill>
                  <a:srgbClr val="C00000"/>
                </a:solidFill>
                <a:latin typeface="Times New Roman" panose="02020603050405020304" pitchFamily="18" charset="0"/>
                <a:cs typeface="Times New Roman" panose="02020603050405020304" pitchFamily="18" charset="0"/>
              </a:rPr>
              <a:t>ce属于字母i在重读开音节中的特殊发音单词，i发音为/i:/；其余三个选项B. pol</a:t>
            </a:r>
            <a:r>
              <a:rPr lang="zh-CN" altLang="en-US" sz="2400" u="sng">
                <a:solidFill>
                  <a:srgbClr val="C00000"/>
                </a:solidFill>
                <a:latin typeface="Times New Roman" panose="02020603050405020304" pitchFamily="18" charset="0"/>
                <a:cs typeface="Times New Roman" panose="02020603050405020304" pitchFamily="18" charset="0"/>
              </a:rPr>
              <a:t>i</a:t>
            </a:r>
            <a:r>
              <a:rPr lang="zh-CN" altLang="en-US" sz="2400">
                <a:solidFill>
                  <a:srgbClr val="C00000"/>
                </a:solidFill>
                <a:latin typeface="Times New Roman" panose="02020603050405020304" pitchFamily="18" charset="0"/>
                <a:cs typeface="Times New Roman" panose="02020603050405020304" pitchFamily="18" charset="0"/>
              </a:rPr>
              <a:t>te，C. wh</a:t>
            </a:r>
            <a:r>
              <a:rPr lang="zh-CN" altLang="en-US" sz="2400" u="sng">
                <a:solidFill>
                  <a:srgbClr val="C00000"/>
                </a:solidFill>
                <a:latin typeface="Times New Roman" panose="02020603050405020304" pitchFamily="18" charset="0"/>
                <a:cs typeface="Times New Roman" panose="02020603050405020304" pitchFamily="18" charset="0"/>
              </a:rPr>
              <a:t>i</a:t>
            </a:r>
            <a:r>
              <a:rPr lang="zh-CN" altLang="en-US" sz="2400">
                <a:solidFill>
                  <a:srgbClr val="C00000"/>
                </a:solidFill>
                <a:latin typeface="Times New Roman" panose="02020603050405020304" pitchFamily="18" charset="0"/>
                <a:cs typeface="Times New Roman" panose="02020603050405020304" pitchFamily="18" charset="0"/>
              </a:rPr>
              <a:t>te，D. r</a:t>
            </a:r>
            <a:r>
              <a:rPr lang="zh-CN" altLang="en-US" sz="2400" u="sng">
                <a:solidFill>
                  <a:srgbClr val="C00000"/>
                </a:solidFill>
                <a:latin typeface="Times New Roman" panose="02020603050405020304" pitchFamily="18" charset="0"/>
                <a:cs typeface="Times New Roman" panose="02020603050405020304" pitchFamily="18" charset="0"/>
              </a:rPr>
              <a:t>i</a:t>
            </a:r>
            <a:r>
              <a:rPr lang="zh-CN" altLang="en-US" sz="2400">
                <a:solidFill>
                  <a:srgbClr val="C00000"/>
                </a:solidFill>
                <a:latin typeface="Times New Roman" panose="02020603050405020304" pitchFamily="18" charset="0"/>
                <a:cs typeface="Times New Roman" panose="02020603050405020304" pitchFamily="18" charset="0"/>
              </a:rPr>
              <a:t>de中的字母i均发/aɪ/的音, 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解析：此题考查元音字母组合oo的发音，常见的有两种：/u:/和/u/。本题前三个选项A. c</a:t>
            </a:r>
            <a:r>
              <a:rPr lang="zh-CN" altLang="en-US" sz="2400" u="sng">
                <a:solidFill>
                  <a:srgbClr val="C00000"/>
                </a:solidFill>
                <a:latin typeface="Times New Roman" panose="02020603050405020304" pitchFamily="18" charset="0"/>
                <a:cs typeface="Times New Roman" panose="02020603050405020304" pitchFamily="18" charset="0"/>
              </a:rPr>
              <a:t>oo</a:t>
            </a:r>
            <a:r>
              <a:rPr lang="zh-CN" altLang="en-US" sz="2400">
                <a:solidFill>
                  <a:srgbClr val="C00000"/>
                </a:solidFill>
                <a:latin typeface="Times New Roman" panose="02020603050405020304" pitchFamily="18" charset="0"/>
                <a:cs typeface="Times New Roman" panose="02020603050405020304" pitchFamily="18" charset="0"/>
              </a:rPr>
              <a:t>l， B. s</a:t>
            </a:r>
            <a:r>
              <a:rPr lang="zh-CN" altLang="en-US" sz="2400" u="sng">
                <a:solidFill>
                  <a:srgbClr val="C00000"/>
                </a:solidFill>
                <a:latin typeface="Times New Roman" panose="02020603050405020304" pitchFamily="18" charset="0"/>
                <a:cs typeface="Times New Roman" panose="02020603050405020304" pitchFamily="18" charset="0"/>
              </a:rPr>
              <a:t>oo</a:t>
            </a:r>
            <a:r>
              <a:rPr lang="zh-CN" altLang="en-US" sz="2400">
                <a:solidFill>
                  <a:srgbClr val="C00000"/>
                </a:solidFill>
                <a:latin typeface="Times New Roman" panose="02020603050405020304" pitchFamily="18" charset="0"/>
                <a:cs typeface="Times New Roman" panose="02020603050405020304" pitchFamily="18" charset="0"/>
              </a:rPr>
              <a:t>n，C. p</a:t>
            </a:r>
            <a:r>
              <a:rPr lang="zh-CN" altLang="en-US" sz="2400" u="sng">
                <a:solidFill>
                  <a:srgbClr val="C00000"/>
                </a:solidFill>
                <a:latin typeface="Times New Roman" panose="02020603050405020304" pitchFamily="18" charset="0"/>
                <a:cs typeface="Times New Roman" panose="02020603050405020304" pitchFamily="18" charset="0"/>
              </a:rPr>
              <a:t>oo</a:t>
            </a:r>
            <a:r>
              <a:rPr lang="zh-CN" altLang="en-US" sz="2400">
                <a:solidFill>
                  <a:srgbClr val="C00000"/>
                </a:solidFill>
                <a:latin typeface="Times New Roman" panose="02020603050405020304" pitchFamily="18" charset="0"/>
                <a:cs typeface="Times New Roman" panose="02020603050405020304" pitchFamily="18" charset="0"/>
              </a:rPr>
              <a:t>l中的字母组合oo均发/u:/的音，只有D选项c</a:t>
            </a:r>
            <a:r>
              <a:rPr lang="zh-CN" altLang="en-US" sz="2400" u="sng">
                <a:solidFill>
                  <a:srgbClr val="C00000"/>
                </a:solidFill>
                <a:latin typeface="Times New Roman" panose="02020603050405020304" pitchFamily="18" charset="0"/>
                <a:cs typeface="Times New Roman" panose="02020603050405020304" pitchFamily="18" charset="0"/>
              </a:rPr>
              <a:t>oo</a:t>
            </a:r>
            <a:r>
              <a:rPr lang="zh-CN" altLang="en-US" sz="2400">
                <a:solidFill>
                  <a:srgbClr val="C00000"/>
                </a:solidFill>
                <a:latin typeface="Times New Roman" panose="02020603050405020304" pitchFamily="18" charset="0"/>
                <a:cs typeface="Times New Roman" panose="02020603050405020304" pitchFamily="18" charset="0"/>
              </a:rPr>
              <a:t>k中的字母组合oo发短音/ʊ/，故选D。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755650" y="36010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6. A. l</a:t>
            </a:r>
            <a:r>
              <a:rPr sz="2800" u="sng">
                <a:latin typeface="Times New Roman" panose="02020603050405020304" pitchFamily="18" charset="0"/>
                <a:cs typeface="Times New Roman" panose="02020603050405020304" pitchFamily="18" charset="0"/>
              </a:rPr>
              <a:t>ar</a:t>
            </a:r>
            <a:r>
              <a:rPr sz="2800">
                <a:latin typeface="Times New Roman" panose="02020603050405020304" pitchFamily="18" charset="0"/>
                <a:cs typeface="Times New Roman" panose="02020603050405020304" pitchFamily="18" charset="0"/>
              </a:rPr>
              <a:t>ge</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B. f</a:t>
            </a:r>
            <a:r>
              <a:rPr sz="2800" u="sng">
                <a:latin typeface="Times New Roman" panose="02020603050405020304" pitchFamily="18" charset="0"/>
                <a:cs typeface="Times New Roman" panose="02020603050405020304" pitchFamily="18" charset="0"/>
              </a:rPr>
              <a:t>ar</a:t>
            </a:r>
            <a:r>
              <a:rPr sz="2800">
                <a:latin typeface="Times New Roman" panose="02020603050405020304" pitchFamily="18" charset="0"/>
                <a:cs typeface="Times New Roman" panose="02020603050405020304" pitchFamily="18" charset="0"/>
              </a:rPr>
              <a:t>mer</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qu</a:t>
            </a:r>
            <a:r>
              <a:rPr sz="2800" u="sng">
                <a:latin typeface="Times New Roman" panose="02020603050405020304" pitchFamily="18" charset="0"/>
                <a:cs typeface="Times New Roman" panose="02020603050405020304" pitchFamily="18" charset="0"/>
              </a:rPr>
              <a:t>ar</a:t>
            </a:r>
            <a:r>
              <a:rPr sz="2800">
                <a:latin typeface="Times New Roman" panose="02020603050405020304" pitchFamily="18" charset="0"/>
                <a:cs typeface="Times New Roman" panose="02020603050405020304" pitchFamily="18" charset="0"/>
              </a:rPr>
              <a:t>ter</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D. d</a:t>
            </a:r>
            <a:r>
              <a:rPr sz="2800" u="sng">
                <a:latin typeface="Times New Roman" panose="02020603050405020304" pitchFamily="18" charset="0"/>
                <a:cs typeface="Times New Roman" panose="02020603050405020304" pitchFamily="18" charset="0"/>
              </a:rPr>
              <a:t>ar</a:t>
            </a:r>
            <a:r>
              <a:rPr sz="2800">
                <a:latin typeface="Times New Roman" panose="02020603050405020304" pitchFamily="18" charset="0"/>
                <a:cs typeface="Times New Roman" panose="02020603050405020304" pitchFamily="18" charset="0"/>
              </a:rPr>
              <a:t>k</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7. A. s</a:t>
            </a:r>
            <a:r>
              <a:rPr sz="2800" u="sng">
                <a:latin typeface="Times New Roman" panose="02020603050405020304" pitchFamily="18" charset="0"/>
                <a:cs typeface="Times New Roman" panose="02020603050405020304" pitchFamily="18" charset="0"/>
              </a:rPr>
              <a:t>e</a:t>
            </a:r>
            <a:r>
              <a:rPr sz="2800">
                <a:latin typeface="Times New Roman" panose="02020603050405020304" pitchFamily="18" charset="0"/>
                <a:cs typeface="Times New Roman" panose="02020603050405020304" pitchFamily="18" charset="0"/>
              </a:rPr>
              <a:t>ven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s</a:t>
            </a:r>
            <a:r>
              <a:rPr sz="2800" u="sng">
                <a:latin typeface="Times New Roman" panose="02020603050405020304" pitchFamily="18" charset="0"/>
                <a:cs typeface="Times New Roman" panose="02020603050405020304" pitchFamily="18" charset="0"/>
              </a:rPr>
              <a:t>e</a:t>
            </a:r>
            <a:r>
              <a:rPr sz="2800">
                <a:latin typeface="Times New Roman" panose="02020603050405020304" pitchFamily="18" charset="0"/>
                <a:cs typeface="Times New Roman" panose="02020603050405020304" pitchFamily="18" charset="0"/>
              </a:rPr>
              <a:t>veral</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C. v</a:t>
            </a:r>
            <a:r>
              <a:rPr sz="2800" u="sng">
                <a:latin typeface="Times New Roman" panose="02020603050405020304" pitchFamily="18" charset="0"/>
                <a:cs typeface="Times New Roman" panose="02020603050405020304" pitchFamily="18" charset="0"/>
              </a:rPr>
              <a:t>e</a:t>
            </a:r>
            <a:r>
              <a:rPr sz="2800">
                <a:latin typeface="Times New Roman" panose="02020603050405020304" pitchFamily="18" charset="0"/>
                <a:cs typeface="Times New Roman" panose="02020603050405020304" pitchFamily="18" charset="0"/>
              </a:rPr>
              <a:t>ry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pr</a:t>
            </a:r>
            <a:r>
              <a:rPr sz="2800" u="sng">
                <a:latin typeface="Times New Roman" panose="02020603050405020304" pitchFamily="18" charset="0"/>
                <a:cs typeface="Times New Roman" panose="02020603050405020304" pitchFamily="18" charset="0"/>
              </a:rPr>
              <a:t>e</a:t>
            </a:r>
            <a:r>
              <a:rPr sz="2800">
                <a:latin typeface="Times New Roman" panose="02020603050405020304" pitchFamily="18" charset="0"/>
                <a:cs typeface="Times New Roman" panose="02020603050405020304" pitchFamily="18" charset="0"/>
              </a:rPr>
              <a:t>tty</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85470" y="10598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解析：此题考查r音节字母组合ar的读音。其中A. l</a:t>
            </a:r>
            <a:r>
              <a:rPr lang="zh-CN" altLang="en-US" sz="2400" u="sng">
                <a:solidFill>
                  <a:srgbClr val="C00000"/>
                </a:solidFill>
                <a:latin typeface="Times New Roman" panose="02020603050405020304" pitchFamily="18" charset="0"/>
                <a:cs typeface="Times New Roman" panose="02020603050405020304" pitchFamily="18" charset="0"/>
              </a:rPr>
              <a:t>ar</a:t>
            </a:r>
            <a:r>
              <a:rPr lang="zh-CN" altLang="en-US" sz="2400">
                <a:solidFill>
                  <a:srgbClr val="C00000"/>
                </a:solidFill>
                <a:latin typeface="Times New Roman" panose="02020603050405020304" pitchFamily="18" charset="0"/>
                <a:cs typeface="Times New Roman" panose="02020603050405020304" pitchFamily="18" charset="0"/>
              </a:rPr>
              <a:t>ge，B. f</a:t>
            </a:r>
            <a:r>
              <a:rPr lang="zh-CN" altLang="en-US" sz="2400" u="sng">
                <a:solidFill>
                  <a:srgbClr val="C00000"/>
                </a:solidFill>
                <a:latin typeface="Times New Roman" panose="02020603050405020304" pitchFamily="18" charset="0"/>
                <a:cs typeface="Times New Roman" panose="02020603050405020304" pitchFamily="18" charset="0"/>
              </a:rPr>
              <a:t>ar</a:t>
            </a:r>
            <a:r>
              <a:rPr lang="zh-CN" altLang="en-US" sz="2400">
                <a:solidFill>
                  <a:srgbClr val="C00000"/>
                </a:solidFill>
                <a:latin typeface="Times New Roman" panose="02020603050405020304" pitchFamily="18" charset="0"/>
                <a:cs typeface="Times New Roman" panose="02020603050405020304" pitchFamily="18" charset="0"/>
              </a:rPr>
              <a:t>mer，D. d</a:t>
            </a:r>
            <a:r>
              <a:rPr lang="zh-CN" altLang="en-US" sz="2400" u="sng">
                <a:solidFill>
                  <a:srgbClr val="C00000"/>
                </a:solidFill>
                <a:latin typeface="Times New Roman" panose="02020603050405020304" pitchFamily="18" charset="0"/>
                <a:cs typeface="Times New Roman" panose="02020603050405020304" pitchFamily="18" charset="0"/>
              </a:rPr>
              <a:t>ar</a:t>
            </a:r>
            <a:r>
              <a:rPr lang="zh-CN" altLang="en-US" sz="2400">
                <a:solidFill>
                  <a:srgbClr val="C00000"/>
                </a:solidFill>
                <a:latin typeface="Times New Roman" panose="02020603050405020304" pitchFamily="18" charset="0"/>
                <a:cs typeface="Times New Roman" panose="02020603050405020304" pitchFamily="18" charset="0"/>
              </a:rPr>
              <a:t>k三个选项中的ar发音均为/</a:t>
            </a:r>
            <a:r>
              <a:rPr lang="zh-CN" altLang="en-US" sz="2400">
                <a:solidFill>
                  <a:srgbClr val="C00000"/>
                </a:solidFill>
                <a:latin typeface="Times New Roman" panose="02020603050405020304" pitchFamily="18" charset="0"/>
                <a:cs typeface="Times New Roman" panose="02020603050405020304" pitchFamily="18" charset="0"/>
                <a:sym typeface="+mn-ea"/>
              </a:rPr>
              <a:t>a</a:t>
            </a:r>
            <a:r>
              <a:rPr lang="zh-CN" altLang="en-US" sz="2400">
                <a:solidFill>
                  <a:srgbClr val="C00000"/>
                </a:solidFill>
                <a:latin typeface="Times New Roman" panose="02020603050405020304" pitchFamily="18" charset="0"/>
                <a:cs typeface="Times New Roman" panose="02020603050405020304" pitchFamily="18" charset="0"/>
                <a:sym typeface="+mn-ea"/>
              </a:rPr>
              <a:t>:</a:t>
            </a:r>
            <a:r>
              <a:rPr lang="zh-CN" altLang="en-US" sz="2400">
                <a:solidFill>
                  <a:srgbClr val="C00000"/>
                </a:solidFill>
                <a:latin typeface="Times New Roman" panose="02020603050405020304" pitchFamily="18" charset="0"/>
                <a:cs typeface="Times New Roman" panose="02020603050405020304" pitchFamily="18" charset="0"/>
              </a:rPr>
              <a:t>/，只有C选项qu</a:t>
            </a:r>
            <a:r>
              <a:rPr lang="zh-CN" altLang="en-US" sz="2400" u="sng">
                <a:solidFill>
                  <a:srgbClr val="C00000"/>
                </a:solidFill>
                <a:latin typeface="Times New Roman" panose="02020603050405020304" pitchFamily="18" charset="0"/>
                <a:cs typeface="Times New Roman" panose="02020603050405020304" pitchFamily="18" charset="0"/>
              </a:rPr>
              <a:t>ar</a:t>
            </a:r>
            <a:r>
              <a:rPr lang="zh-CN" altLang="en-US" sz="2400">
                <a:solidFill>
                  <a:srgbClr val="C00000"/>
                </a:solidFill>
                <a:latin typeface="Times New Roman" panose="02020603050405020304" pitchFamily="18" charset="0"/>
                <a:cs typeface="Times New Roman" panose="02020603050405020304" pitchFamily="18" charset="0"/>
              </a:rPr>
              <a:t>ter一词中的字母组合ar发/ɔ:/的音，故选C。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解析：此题考查元音字母e的发音。D选项pr</a:t>
            </a:r>
            <a:r>
              <a:rPr lang="zh-CN" altLang="en-US" sz="2400" u="sng">
                <a:solidFill>
                  <a:srgbClr val="C00000"/>
                </a:solidFill>
                <a:latin typeface="Times New Roman" panose="02020603050405020304" pitchFamily="18" charset="0"/>
                <a:cs typeface="Times New Roman" panose="02020603050405020304" pitchFamily="18" charset="0"/>
              </a:rPr>
              <a:t>e</a:t>
            </a:r>
            <a:r>
              <a:rPr lang="zh-CN" altLang="en-US" sz="2400">
                <a:solidFill>
                  <a:srgbClr val="C00000"/>
                </a:solidFill>
                <a:latin typeface="Times New Roman" panose="02020603050405020304" pitchFamily="18" charset="0"/>
                <a:cs typeface="Times New Roman" panose="02020603050405020304" pitchFamily="18" charset="0"/>
              </a:rPr>
              <a:t>tty中的字母e读作/ɪ/。其余三个选项A. s</a:t>
            </a:r>
            <a:r>
              <a:rPr lang="zh-CN" altLang="en-US" sz="2400" u="sng">
                <a:solidFill>
                  <a:srgbClr val="C00000"/>
                </a:solidFill>
                <a:latin typeface="Times New Roman" panose="02020603050405020304" pitchFamily="18" charset="0"/>
                <a:cs typeface="Times New Roman" panose="02020603050405020304" pitchFamily="18" charset="0"/>
              </a:rPr>
              <a:t>e</a:t>
            </a:r>
            <a:r>
              <a:rPr lang="zh-CN" altLang="en-US" sz="2400">
                <a:solidFill>
                  <a:srgbClr val="C00000"/>
                </a:solidFill>
                <a:latin typeface="Times New Roman" panose="02020603050405020304" pitchFamily="18" charset="0"/>
                <a:cs typeface="Times New Roman" panose="02020603050405020304" pitchFamily="18" charset="0"/>
              </a:rPr>
              <a:t>ven， B. s</a:t>
            </a:r>
            <a:r>
              <a:rPr lang="zh-CN" altLang="en-US" sz="2400" u="sng">
                <a:solidFill>
                  <a:srgbClr val="C00000"/>
                </a:solidFill>
                <a:latin typeface="Times New Roman" panose="02020603050405020304" pitchFamily="18" charset="0"/>
                <a:cs typeface="Times New Roman" panose="02020603050405020304" pitchFamily="18" charset="0"/>
              </a:rPr>
              <a:t>e</a:t>
            </a:r>
            <a:r>
              <a:rPr lang="zh-CN" altLang="en-US" sz="2400">
                <a:solidFill>
                  <a:srgbClr val="C00000"/>
                </a:solidFill>
                <a:latin typeface="Times New Roman" panose="02020603050405020304" pitchFamily="18" charset="0"/>
                <a:cs typeface="Times New Roman" panose="02020603050405020304" pitchFamily="18" charset="0"/>
              </a:rPr>
              <a:t>veral，C. v</a:t>
            </a:r>
            <a:r>
              <a:rPr lang="zh-CN" altLang="en-US" sz="2400" u="sng">
                <a:solidFill>
                  <a:srgbClr val="C00000"/>
                </a:solidFill>
                <a:latin typeface="Times New Roman" panose="02020603050405020304" pitchFamily="18" charset="0"/>
                <a:cs typeface="Times New Roman" panose="02020603050405020304" pitchFamily="18" charset="0"/>
              </a:rPr>
              <a:t>e</a:t>
            </a:r>
            <a:r>
              <a:rPr lang="zh-CN" altLang="en-US" sz="2400">
                <a:solidFill>
                  <a:srgbClr val="C00000"/>
                </a:solidFill>
                <a:latin typeface="Times New Roman" panose="02020603050405020304" pitchFamily="18" charset="0"/>
                <a:cs typeface="Times New Roman" panose="02020603050405020304" pitchFamily="18" charset="0"/>
              </a:rPr>
              <a:t>ry中的字母e均读作/e/，故选D。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755650" y="36010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8. A. m</a:t>
            </a:r>
            <a:r>
              <a:rPr sz="2800" u="sng">
                <a:latin typeface="Times New Roman" panose="02020603050405020304" pitchFamily="18" charset="0"/>
                <a:cs typeface="Times New Roman" panose="02020603050405020304" pitchFamily="18" charset="0"/>
              </a:rPr>
              <a:t>ea</a:t>
            </a:r>
            <a:r>
              <a:rPr sz="2800">
                <a:latin typeface="Times New Roman" panose="02020603050405020304" pitchFamily="18" charset="0"/>
                <a:cs typeface="Times New Roman" panose="02020603050405020304" pitchFamily="18" charset="0"/>
              </a:rPr>
              <a:t>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pl</a:t>
            </a:r>
            <a:r>
              <a:rPr sz="2800" u="sng">
                <a:latin typeface="Times New Roman" panose="02020603050405020304" pitchFamily="18" charset="0"/>
                <a:cs typeface="Times New Roman" panose="02020603050405020304" pitchFamily="18" charset="0"/>
              </a:rPr>
              <a:t>ea</a:t>
            </a:r>
            <a:r>
              <a:rPr sz="2800">
                <a:latin typeface="Times New Roman" panose="02020603050405020304" pitchFamily="18" charset="0"/>
                <a:cs typeface="Times New Roman" panose="02020603050405020304" pitchFamily="18" charset="0"/>
              </a:rPr>
              <a:t>sure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br</a:t>
            </a:r>
            <a:r>
              <a:rPr sz="2800" u="sng">
                <a:latin typeface="Times New Roman" panose="02020603050405020304" pitchFamily="18" charset="0"/>
                <a:cs typeface="Times New Roman" panose="02020603050405020304" pitchFamily="18" charset="0"/>
              </a:rPr>
              <a:t>ea</a:t>
            </a:r>
            <a:r>
              <a:rPr sz="2800">
                <a:latin typeface="Times New Roman" panose="02020603050405020304" pitchFamily="18" charset="0"/>
                <a:cs typeface="Times New Roman" panose="02020603050405020304" pitchFamily="18" charset="0"/>
              </a:rPr>
              <a:t>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h</a:t>
            </a:r>
            <a:r>
              <a:rPr sz="2800" u="sng">
                <a:latin typeface="Times New Roman" panose="02020603050405020304" pitchFamily="18" charset="0"/>
                <a:cs typeface="Times New Roman" panose="02020603050405020304" pitchFamily="18" charset="0"/>
              </a:rPr>
              <a:t>ea</a:t>
            </a:r>
            <a:r>
              <a:rPr sz="2800">
                <a:latin typeface="Times New Roman" panose="02020603050405020304" pitchFamily="18" charset="0"/>
                <a:cs typeface="Times New Roman" panose="02020603050405020304" pitchFamily="18" charset="0"/>
              </a:rPr>
              <a:t>d</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9. A. h</a:t>
            </a:r>
            <a:r>
              <a:rPr sz="2800" u="sng">
                <a:latin typeface="Times New Roman" panose="02020603050405020304" pitchFamily="18" charset="0"/>
                <a:cs typeface="Times New Roman" panose="02020603050405020304" pitchFamily="18" charset="0"/>
              </a:rPr>
              <a:t>or</a:t>
            </a:r>
            <a:r>
              <a:rPr sz="2800">
                <a:latin typeface="Times New Roman" panose="02020603050405020304" pitchFamily="18" charset="0"/>
                <a:cs typeface="Times New Roman" panose="02020603050405020304" pitchFamily="18" charset="0"/>
              </a:rPr>
              <a:t>se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w</a:t>
            </a:r>
            <a:r>
              <a:rPr sz="2800" u="sng">
                <a:latin typeface="Times New Roman" panose="02020603050405020304" pitchFamily="18" charset="0"/>
                <a:cs typeface="Times New Roman" panose="02020603050405020304" pitchFamily="18" charset="0"/>
              </a:rPr>
              <a:t>or</a:t>
            </a:r>
            <a:r>
              <a:rPr sz="2800">
                <a:latin typeface="Times New Roman" panose="02020603050405020304" pitchFamily="18" charset="0"/>
                <a:cs typeface="Times New Roman" panose="02020603050405020304" pitchFamily="18" charset="0"/>
              </a:rPr>
              <a:t>ker</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C. sh</a:t>
            </a:r>
            <a:r>
              <a:rPr sz="2800" u="sng">
                <a:latin typeface="Times New Roman" panose="02020603050405020304" pitchFamily="18" charset="0"/>
                <a:cs typeface="Times New Roman" panose="02020603050405020304" pitchFamily="18" charset="0"/>
              </a:rPr>
              <a:t>or</a:t>
            </a:r>
            <a:r>
              <a:rPr sz="2800">
                <a:latin typeface="Times New Roman" panose="02020603050405020304" pitchFamily="18" charset="0"/>
                <a:cs typeface="Times New Roman" panose="02020603050405020304" pitchFamily="18" charset="0"/>
              </a:rPr>
              <a:t>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rep</a:t>
            </a:r>
            <a:r>
              <a:rPr sz="2800" u="sng">
                <a:latin typeface="Times New Roman" panose="02020603050405020304" pitchFamily="18" charset="0"/>
                <a:cs typeface="Times New Roman" panose="02020603050405020304" pitchFamily="18" charset="0"/>
              </a:rPr>
              <a:t>or</a:t>
            </a:r>
            <a:r>
              <a:rPr sz="2800">
                <a:latin typeface="Times New Roman" panose="02020603050405020304" pitchFamily="18" charset="0"/>
                <a:cs typeface="Times New Roman" panose="02020603050405020304" pitchFamily="18" charset="0"/>
              </a:rPr>
              <a:t>t</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85470" y="105981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解析：此题考查元音字母组合ea的发音。其中A选项m</a:t>
            </a:r>
            <a:r>
              <a:rPr lang="zh-CN" altLang="en-US" sz="2400" u="sng">
                <a:solidFill>
                  <a:srgbClr val="C00000"/>
                </a:solidFill>
                <a:latin typeface="Times New Roman" panose="02020603050405020304" pitchFamily="18" charset="0"/>
                <a:cs typeface="Times New Roman" panose="02020603050405020304" pitchFamily="18" charset="0"/>
              </a:rPr>
              <a:t>ea</a:t>
            </a:r>
            <a:r>
              <a:rPr lang="zh-CN" altLang="en-US" sz="2400">
                <a:solidFill>
                  <a:srgbClr val="C00000"/>
                </a:solidFill>
                <a:latin typeface="Times New Roman" panose="02020603050405020304" pitchFamily="18" charset="0"/>
                <a:cs typeface="Times New Roman" panose="02020603050405020304" pitchFamily="18" charset="0"/>
              </a:rPr>
              <a:t>n中的字母组合ea发音为/i:/，其余三个选项B. pl</a:t>
            </a:r>
            <a:r>
              <a:rPr lang="zh-CN" altLang="en-US" sz="2400" u="sng">
                <a:solidFill>
                  <a:srgbClr val="C00000"/>
                </a:solidFill>
                <a:latin typeface="Times New Roman" panose="02020603050405020304" pitchFamily="18" charset="0"/>
                <a:cs typeface="Times New Roman" panose="02020603050405020304" pitchFamily="18" charset="0"/>
              </a:rPr>
              <a:t>ea</a:t>
            </a:r>
            <a:r>
              <a:rPr lang="zh-CN" altLang="en-US" sz="2400">
                <a:solidFill>
                  <a:srgbClr val="C00000"/>
                </a:solidFill>
                <a:latin typeface="Times New Roman" panose="02020603050405020304" pitchFamily="18" charset="0"/>
                <a:cs typeface="Times New Roman" panose="02020603050405020304" pitchFamily="18" charset="0"/>
              </a:rPr>
              <a:t>sure，C. br</a:t>
            </a:r>
            <a:r>
              <a:rPr lang="zh-CN" altLang="en-US" sz="2400" u="sng">
                <a:solidFill>
                  <a:srgbClr val="C00000"/>
                </a:solidFill>
                <a:latin typeface="Times New Roman" panose="02020603050405020304" pitchFamily="18" charset="0"/>
                <a:cs typeface="Times New Roman" panose="02020603050405020304" pitchFamily="18" charset="0"/>
              </a:rPr>
              <a:t>ea</a:t>
            </a:r>
            <a:r>
              <a:rPr lang="zh-CN" altLang="en-US" sz="2400">
                <a:solidFill>
                  <a:srgbClr val="C00000"/>
                </a:solidFill>
                <a:latin typeface="Times New Roman" panose="02020603050405020304" pitchFamily="18" charset="0"/>
                <a:cs typeface="Times New Roman" panose="02020603050405020304" pitchFamily="18" charset="0"/>
              </a:rPr>
              <a:t>d，D. h</a:t>
            </a:r>
            <a:r>
              <a:rPr lang="zh-CN" altLang="en-US" sz="2400" u="sng">
                <a:solidFill>
                  <a:srgbClr val="C00000"/>
                </a:solidFill>
                <a:latin typeface="Times New Roman" panose="02020603050405020304" pitchFamily="18" charset="0"/>
                <a:cs typeface="Times New Roman" panose="02020603050405020304" pitchFamily="18" charset="0"/>
              </a:rPr>
              <a:t>ea</a:t>
            </a:r>
            <a:r>
              <a:rPr lang="zh-CN" altLang="en-US" sz="2400">
                <a:solidFill>
                  <a:srgbClr val="C00000"/>
                </a:solidFill>
                <a:latin typeface="Times New Roman" panose="02020603050405020304" pitchFamily="18" charset="0"/>
                <a:cs typeface="Times New Roman" panose="02020603050405020304" pitchFamily="18" charset="0"/>
              </a:rPr>
              <a:t>d中的字母组合ea均发/e/的音，故选A。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解析：此题考查r音节字母组合or的发音。本题B选项w</a:t>
            </a:r>
            <a:r>
              <a:rPr lang="zh-CN" altLang="en-US" sz="2400" u="sng">
                <a:solidFill>
                  <a:srgbClr val="C00000"/>
                </a:solidFill>
                <a:latin typeface="Times New Roman" panose="02020603050405020304" pitchFamily="18" charset="0"/>
                <a:cs typeface="Times New Roman" panose="02020603050405020304" pitchFamily="18" charset="0"/>
              </a:rPr>
              <a:t>or</a:t>
            </a:r>
            <a:r>
              <a:rPr lang="zh-CN" altLang="en-US" sz="2400">
                <a:solidFill>
                  <a:srgbClr val="C00000"/>
                </a:solidFill>
                <a:latin typeface="Times New Roman" panose="02020603050405020304" pitchFamily="18" charset="0"/>
                <a:cs typeface="Times New Roman" panose="02020603050405020304" pitchFamily="18" charset="0"/>
              </a:rPr>
              <a:t>ker一词中的or发音为/ɜː/；其余三个选项A. h</a:t>
            </a:r>
            <a:r>
              <a:rPr lang="zh-CN" altLang="en-US" sz="2400" u="sng">
                <a:solidFill>
                  <a:srgbClr val="C00000"/>
                </a:solidFill>
                <a:latin typeface="Times New Roman" panose="02020603050405020304" pitchFamily="18" charset="0"/>
                <a:cs typeface="Times New Roman" panose="02020603050405020304" pitchFamily="18" charset="0"/>
              </a:rPr>
              <a:t>or</a:t>
            </a:r>
            <a:r>
              <a:rPr lang="zh-CN" altLang="en-US" sz="2400">
                <a:solidFill>
                  <a:srgbClr val="C00000"/>
                </a:solidFill>
                <a:latin typeface="Times New Roman" panose="02020603050405020304" pitchFamily="18" charset="0"/>
                <a:cs typeface="Times New Roman" panose="02020603050405020304" pitchFamily="18" charset="0"/>
              </a:rPr>
              <a:t>se，C. sh</a:t>
            </a:r>
            <a:r>
              <a:rPr lang="zh-CN" altLang="en-US" sz="2400" u="sng">
                <a:solidFill>
                  <a:srgbClr val="C00000"/>
                </a:solidFill>
                <a:latin typeface="Times New Roman" panose="02020603050405020304" pitchFamily="18" charset="0"/>
                <a:cs typeface="Times New Roman" panose="02020603050405020304" pitchFamily="18" charset="0"/>
              </a:rPr>
              <a:t>or</a:t>
            </a:r>
            <a:r>
              <a:rPr lang="zh-CN" altLang="en-US" sz="2400">
                <a:solidFill>
                  <a:srgbClr val="C00000"/>
                </a:solidFill>
                <a:latin typeface="Times New Roman" panose="02020603050405020304" pitchFamily="18" charset="0"/>
                <a:cs typeface="Times New Roman" panose="02020603050405020304" pitchFamily="18" charset="0"/>
              </a:rPr>
              <a:t>t，D. rep</a:t>
            </a:r>
            <a:r>
              <a:rPr lang="zh-CN" altLang="en-US" sz="2400" u="sng">
                <a:solidFill>
                  <a:srgbClr val="C00000"/>
                </a:solidFill>
                <a:latin typeface="Times New Roman" panose="02020603050405020304" pitchFamily="18" charset="0"/>
                <a:cs typeface="Times New Roman" panose="02020603050405020304" pitchFamily="18" charset="0"/>
              </a:rPr>
              <a:t>or</a:t>
            </a:r>
            <a:r>
              <a:rPr lang="zh-CN" altLang="en-US" sz="2400">
                <a:solidFill>
                  <a:srgbClr val="C00000"/>
                </a:solidFill>
                <a:latin typeface="Times New Roman" panose="02020603050405020304" pitchFamily="18" charset="0"/>
                <a:cs typeface="Times New Roman" panose="02020603050405020304" pitchFamily="18" charset="0"/>
              </a:rPr>
              <a:t>t中的字母组合or均发/ɔ:/, 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715645" y="36010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10. A. </a:t>
            </a:r>
            <a:r>
              <a:rPr sz="2800" u="sng">
                <a:latin typeface="Times New Roman" panose="02020603050405020304" pitchFamily="18" charset="0"/>
                <a:cs typeface="Times New Roman" panose="02020603050405020304" pitchFamily="18" charset="0"/>
              </a:rPr>
              <a:t>th</a:t>
            </a:r>
            <a:r>
              <a:rPr sz="2800">
                <a:latin typeface="Times New Roman" panose="02020603050405020304" pitchFamily="18" charset="0"/>
                <a:cs typeface="Times New Roman" panose="02020603050405020304" pitchFamily="18" charset="0"/>
              </a:rPr>
              <a:t>em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bro</a:t>
            </a:r>
            <a:r>
              <a:rPr sz="2800" u="sng">
                <a:latin typeface="Times New Roman" panose="02020603050405020304" pitchFamily="18" charset="0"/>
                <a:cs typeface="Times New Roman" panose="02020603050405020304" pitchFamily="18" charset="0"/>
              </a:rPr>
              <a:t>th</a:t>
            </a:r>
            <a:r>
              <a:rPr sz="2800">
                <a:latin typeface="Times New Roman" panose="02020603050405020304" pitchFamily="18" charset="0"/>
                <a:cs typeface="Times New Roman" panose="02020603050405020304" pitchFamily="18" charset="0"/>
              </a:rPr>
              <a:t>er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a:t>
            </a:r>
            <a:r>
              <a:rPr sz="2800" u="sng">
                <a:latin typeface="Times New Roman" panose="02020603050405020304" pitchFamily="18" charset="0"/>
                <a:cs typeface="Times New Roman" panose="02020603050405020304" pitchFamily="18" charset="0"/>
              </a:rPr>
              <a:t>th</a:t>
            </a:r>
            <a:r>
              <a:rPr sz="2800">
                <a:latin typeface="Times New Roman" panose="02020603050405020304" pitchFamily="18" charset="0"/>
                <a:cs typeface="Times New Roman" panose="02020603050405020304" pitchFamily="18" charset="0"/>
              </a:rPr>
              <a:t>ought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a:t>
            </a:r>
            <a:r>
              <a:rPr sz="2800" u="sng">
                <a:latin typeface="Times New Roman" panose="02020603050405020304" pitchFamily="18" charset="0"/>
                <a:cs typeface="Times New Roman" panose="02020603050405020304" pitchFamily="18" charset="0"/>
              </a:rPr>
              <a:t>th</a:t>
            </a:r>
            <a:r>
              <a:rPr sz="2800">
                <a:latin typeface="Times New Roman" panose="02020603050405020304" pitchFamily="18" charset="0"/>
                <a:cs typeface="Times New Roman" panose="02020603050405020304" pitchFamily="18" charset="0"/>
              </a:rPr>
              <a:t>ough</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11. A. tr</a:t>
            </a:r>
            <a:r>
              <a:rPr sz="2800" u="sng">
                <a:latin typeface="Times New Roman" panose="02020603050405020304" pitchFamily="18" charset="0"/>
                <a:cs typeface="Times New Roman" panose="02020603050405020304" pitchFamily="18" charset="0"/>
              </a:rPr>
              <a:t>ou</a:t>
            </a:r>
            <a:r>
              <a:rPr sz="2800">
                <a:latin typeface="Times New Roman" panose="02020603050405020304" pitchFamily="18" charset="0"/>
                <a:cs typeface="Times New Roman" panose="02020603050405020304" pitchFamily="18" charset="0"/>
              </a:rPr>
              <a:t>ble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ab</a:t>
            </a:r>
            <a:r>
              <a:rPr sz="2800" u="sng">
                <a:latin typeface="Times New Roman" panose="02020603050405020304" pitchFamily="18" charset="0"/>
                <a:cs typeface="Times New Roman" panose="02020603050405020304" pitchFamily="18" charset="0"/>
              </a:rPr>
              <a:t>ou</a:t>
            </a:r>
            <a:r>
              <a:rPr sz="2800">
                <a:latin typeface="Times New Roman" panose="02020603050405020304" pitchFamily="18" charset="0"/>
                <a:cs typeface="Times New Roman" panose="02020603050405020304" pitchFamily="18" charset="0"/>
              </a:rPr>
              <a:t>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c</a:t>
            </a:r>
            <a:r>
              <a:rPr sz="2800" u="sng">
                <a:latin typeface="Times New Roman" panose="02020603050405020304" pitchFamily="18" charset="0"/>
                <a:cs typeface="Times New Roman" panose="02020603050405020304" pitchFamily="18" charset="0"/>
              </a:rPr>
              <a:t>ou</a:t>
            </a:r>
            <a:r>
              <a:rPr sz="2800">
                <a:latin typeface="Times New Roman" panose="02020603050405020304" pitchFamily="18" charset="0"/>
                <a:cs typeface="Times New Roman" panose="02020603050405020304" pitchFamily="18" charset="0"/>
              </a:rPr>
              <a:t>ntry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y</a:t>
            </a:r>
            <a:r>
              <a:rPr sz="2800" u="sng">
                <a:latin typeface="Times New Roman" panose="02020603050405020304" pitchFamily="18" charset="0"/>
                <a:cs typeface="Times New Roman" panose="02020603050405020304" pitchFamily="18" charset="0"/>
              </a:rPr>
              <a:t>ou</a:t>
            </a:r>
            <a:r>
              <a:rPr sz="2800">
                <a:latin typeface="Times New Roman" panose="02020603050405020304" pitchFamily="18" charset="0"/>
                <a:cs typeface="Times New Roman" panose="02020603050405020304" pitchFamily="18" charset="0"/>
              </a:rPr>
              <a:t>ng</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85470" y="10598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解析：此题考查字母组合th的两个发音：/θ/和/ð/。其中只有C选项</a:t>
            </a:r>
            <a:r>
              <a:rPr lang="zh-CN" altLang="en-US" sz="2400" u="sng">
                <a:solidFill>
                  <a:srgbClr val="C00000"/>
                </a:solidFill>
                <a:latin typeface="Times New Roman" panose="02020603050405020304" pitchFamily="18" charset="0"/>
                <a:cs typeface="Times New Roman" panose="02020603050405020304" pitchFamily="18" charset="0"/>
              </a:rPr>
              <a:t>th</a:t>
            </a:r>
            <a:r>
              <a:rPr lang="zh-CN" altLang="en-US" sz="2400">
                <a:solidFill>
                  <a:srgbClr val="C00000"/>
                </a:solidFill>
                <a:latin typeface="Times New Roman" panose="02020603050405020304" pitchFamily="18" charset="0"/>
                <a:cs typeface="Times New Roman" panose="02020603050405020304" pitchFamily="18" charset="0"/>
              </a:rPr>
              <a:t>ought中的字母组合th读作/θ/，其余三个选项A. </a:t>
            </a:r>
            <a:r>
              <a:rPr lang="zh-CN" altLang="en-US" sz="2400" u="sng">
                <a:solidFill>
                  <a:srgbClr val="C00000"/>
                </a:solidFill>
                <a:latin typeface="Times New Roman" panose="02020603050405020304" pitchFamily="18" charset="0"/>
                <a:cs typeface="Times New Roman" panose="02020603050405020304" pitchFamily="18" charset="0"/>
              </a:rPr>
              <a:t>th</a:t>
            </a:r>
            <a:r>
              <a:rPr lang="zh-CN" altLang="en-US" sz="2400">
                <a:solidFill>
                  <a:srgbClr val="C00000"/>
                </a:solidFill>
                <a:latin typeface="Times New Roman" panose="02020603050405020304" pitchFamily="18" charset="0"/>
                <a:cs typeface="Times New Roman" panose="02020603050405020304" pitchFamily="18" charset="0"/>
              </a:rPr>
              <a:t>em，B. bro</a:t>
            </a:r>
            <a:r>
              <a:rPr lang="zh-CN" altLang="en-US" sz="2400" u="sng">
                <a:solidFill>
                  <a:srgbClr val="C00000"/>
                </a:solidFill>
                <a:latin typeface="Times New Roman" panose="02020603050405020304" pitchFamily="18" charset="0"/>
                <a:cs typeface="Times New Roman" panose="02020603050405020304" pitchFamily="18" charset="0"/>
              </a:rPr>
              <a:t>th</a:t>
            </a:r>
            <a:r>
              <a:rPr lang="zh-CN" altLang="en-US" sz="2400">
                <a:solidFill>
                  <a:srgbClr val="C00000"/>
                </a:solidFill>
                <a:latin typeface="Times New Roman" panose="02020603050405020304" pitchFamily="18" charset="0"/>
                <a:cs typeface="Times New Roman" panose="02020603050405020304" pitchFamily="18" charset="0"/>
              </a:rPr>
              <a:t>er，D. </a:t>
            </a:r>
            <a:r>
              <a:rPr lang="zh-CN" altLang="en-US" sz="2400" u="sng">
                <a:solidFill>
                  <a:srgbClr val="C00000"/>
                </a:solidFill>
                <a:latin typeface="Times New Roman" panose="02020603050405020304" pitchFamily="18" charset="0"/>
                <a:cs typeface="Times New Roman" panose="02020603050405020304" pitchFamily="18" charset="0"/>
              </a:rPr>
              <a:t>th</a:t>
            </a:r>
            <a:r>
              <a:rPr lang="zh-CN" altLang="en-US" sz="2400">
                <a:solidFill>
                  <a:srgbClr val="C00000"/>
                </a:solidFill>
                <a:latin typeface="Times New Roman" panose="02020603050405020304" pitchFamily="18" charset="0"/>
                <a:cs typeface="Times New Roman" panose="02020603050405020304" pitchFamily="18" charset="0"/>
              </a:rPr>
              <a:t>ough中的字母组合th均读作/ð/，故选C。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解析：此题考查元音字母组合ou的读音。其中A. tr</a:t>
            </a:r>
            <a:r>
              <a:rPr lang="zh-CN" altLang="en-US" sz="2400" u="sng">
                <a:solidFill>
                  <a:srgbClr val="C00000"/>
                </a:solidFill>
                <a:latin typeface="Times New Roman" panose="02020603050405020304" pitchFamily="18" charset="0"/>
                <a:cs typeface="Times New Roman" panose="02020603050405020304" pitchFamily="18" charset="0"/>
              </a:rPr>
              <a:t>ou</a:t>
            </a:r>
            <a:r>
              <a:rPr lang="zh-CN" altLang="en-US" sz="2400">
                <a:solidFill>
                  <a:srgbClr val="C00000"/>
                </a:solidFill>
                <a:latin typeface="Times New Roman" panose="02020603050405020304" pitchFamily="18" charset="0"/>
                <a:cs typeface="Times New Roman" panose="02020603050405020304" pitchFamily="18" charset="0"/>
              </a:rPr>
              <a:t>ble，C. c</a:t>
            </a:r>
            <a:r>
              <a:rPr lang="zh-CN" altLang="en-US" sz="2400" u="sng">
                <a:solidFill>
                  <a:srgbClr val="C00000"/>
                </a:solidFill>
                <a:latin typeface="Times New Roman" panose="02020603050405020304" pitchFamily="18" charset="0"/>
                <a:cs typeface="Times New Roman" panose="02020603050405020304" pitchFamily="18" charset="0"/>
              </a:rPr>
              <a:t>ou</a:t>
            </a:r>
            <a:r>
              <a:rPr lang="zh-CN" altLang="en-US" sz="2400">
                <a:solidFill>
                  <a:srgbClr val="C00000"/>
                </a:solidFill>
                <a:latin typeface="Times New Roman" panose="02020603050405020304" pitchFamily="18" charset="0"/>
                <a:cs typeface="Times New Roman" panose="02020603050405020304" pitchFamily="18" charset="0"/>
              </a:rPr>
              <a:t>ntry，D. y</a:t>
            </a:r>
            <a:r>
              <a:rPr lang="zh-CN" altLang="en-US" sz="2400" u="sng">
                <a:solidFill>
                  <a:srgbClr val="C00000"/>
                </a:solidFill>
                <a:latin typeface="Times New Roman" panose="02020603050405020304" pitchFamily="18" charset="0"/>
                <a:cs typeface="Times New Roman" panose="02020603050405020304" pitchFamily="18" charset="0"/>
              </a:rPr>
              <a:t>ou</a:t>
            </a:r>
            <a:r>
              <a:rPr lang="zh-CN" altLang="en-US" sz="2400">
                <a:solidFill>
                  <a:srgbClr val="C00000"/>
                </a:solidFill>
                <a:latin typeface="Times New Roman" panose="02020603050405020304" pitchFamily="18" charset="0"/>
                <a:cs typeface="Times New Roman" panose="02020603050405020304" pitchFamily="18" charset="0"/>
              </a:rPr>
              <a:t>ng三个选项中的ou均发/ʌ/的音，只有B. ab</a:t>
            </a:r>
            <a:r>
              <a:rPr lang="zh-CN" altLang="en-US" sz="2400" u="sng">
                <a:solidFill>
                  <a:srgbClr val="C00000"/>
                </a:solidFill>
                <a:latin typeface="Times New Roman" panose="02020603050405020304" pitchFamily="18" charset="0"/>
                <a:cs typeface="Times New Roman" panose="02020603050405020304" pitchFamily="18" charset="0"/>
              </a:rPr>
              <a:t>ou</a:t>
            </a:r>
            <a:r>
              <a:rPr lang="zh-CN" altLang="en-US" sz="2400">
                <a:solidFill>
                  <a:srgbClr val="C00000"/>
                </a:solidFill>
                <a:latin typeface="Times New Roman" panose="02020603050405020304" pitchFamily="18" charset="0"/>
                <a:cs typeface="Times New Roman" panose="02020603050405020304" pitchFamily="18" charset="0"/>
              </a:rPr>
              <a:t>t中的ou发/aʊ/的音，故选B。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755650" y="36010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 name="图片 27"/>
          <p:cNvPicPr>
            <a:picLocks noChangeAspect="1"/>
          </p:cNvPicPr>
          <p:nvPr>
            <p:custDataLst>
              <p:tags r:id="rId1"/>
            </p:custDataLst>
          </p:nvPr>
        </p:nvPicPr>
        <p:blipFill>
          <a:blip r:embed="rId2"/>
          <a:stretch>
            <a:fillRect/>
          </a:stretch>
        </p:blipFill>
        <p:spPr>
          <a:xfrm>
            <a:off x="0" y="1009650"/>
            <a:ext cx="12125960" cy="530479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12. A. ques</a:t>
            </a:r>
            <a:r>
              <a:rPr sz="2800" u="sng">
                <a:latin typeface="Times New Roman" panose="02020603050405020304" pitchFamily="18" charset="0"/>
                <a:cs typeface="Times New Roman" panose="02020603050405020304" pitchFamily="18" charset="0"/>
              </a:rPr>
              <a:t>tion</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B. sta</a:t>
            </a:r>
            <a:r>
              <a:rPr sz="2800" u="sng">
                <a:latin typeface="Times New Roman" panose="02020603050405020304" pitchFamily="18" charset="0"/>
                <a:cs typeface="Times New Roman" panose="02020603050405020304" pitchFamily="18" charset="0"/>
              </a:rPr>
              <a:t>tion</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na</a:t>
            </a:r>
            <a:r>
              <a:rPr sz="2800" u="sng">
                <a:latin typeface="Times New Roman" panose="02020603050405020304" pitchFamily="18" charset="0"/>
                <a:cs typeface="Times New Roman" panose="02020603050405020304" pitchFamily="18" charset="0"/>
              </a:rPr>
              <a:t>tion</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opera</a:t>
            </a:r>
            <a:r>
              <a:rPr sz="2800" u="sng">
                <a:latin typeface="Times New Roman" panose="02020603050405020304" pitchFamily="18" charset="0"/>
                <a:cs typeface="Times New Roman" panose="02020603050405020304" pitchFamily="18" charset="0"/>
              </a:rPr>
              <a:t>tion</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13. A. cr</a:t>
            </a:r>
            <a:r>
              <a:rPr sz="2800" u="sng">
                <a:latin typeface="Times New Roman" panose="02020603050405020304" pitchFamily="18" charset="0"/>
                <a:cs typeface="Times New Roman" panose="02020603050405020304" pitchFamily="18" charset="0"/>
              </a:rPr>
              <a:t>o</a:t>
            </a:r>
            <a:r>
              <a:rPr sz="2800">
                <a:latin typeface="Times New Roman" panose="02020603050405020304" pitchFamily="18" charset="0"/>
                <a:cs typeface="Times New Roman" panose="02020603050405020304" pitchFamily="18" charset="0"/>
              </a:rPr>
              <a:t>ss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m</a:t>
            </a:r>
            <a:r>
              <a:rPr sz="2800" u="sng">
                <a:latin typeface="Times New Roman" panose="02020603050405020304" pitchFamily="18" charset="0"/>
                <a:cs typeface="Times New Roman" panose="02020603050405020304" pitchFamily="18" charset="0"/>
              </a:rPr>
              <a:t>o</a:t>
            </a:r>
            <a:r>
              <a:rPr sz="2800">
                <a:latin typeface="Times New Roman" panose="02020603050405020304" pitchFamily="18" charset="0"/>
                <a:cs typeface="Times New Roman" panose="02020603050405020304" pitchFamily="18" charset="0"/>
              </a:rPr>
              <a:t>ney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l</a:t>
            </a:r>
            <a:r>
              <a:rPr sz="2800" u="sng">
                <a:latin typeface="Times New Roman" panose="02020603050405020304" pitchFamily="18" charset="0"/>
                <a:cs typeface="Times New Roman" panose="02020603050405020304" pitchFamily="18" charset="0"/>
              </a:rPr>
              <a:t>o</a:t>
            </a:r>
            <a:r>
              <a:rPr sz="2800">
                <a:latin typeface="Times New Roman" panose="02020603050405020304" pitchFamily="18" charset="0"/>
                <a:cs typeface="Times New Roman" panose="02020603050405020304" pitchFamily="18" charset="0"/>
              </a:rPr>
              <a:t>ve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m</a:t>
            </a:r>
            <a:r>
              <a:rPr sz="2800" u="sng">
                <a:latin typeface="Times New Roman" panose="02020603050405020304" pitchFamily="18" charset="0"/>
                <a:cs typeface="Times New Roman" panose="02020603050405020304" pitchFamily="18" charset="0"/>
              </a:rPr>
              <a:t>o</a:t>
            </a:r>
            <a:r>
              <a:rPr sz="2800">
                <a:latin typeface="Times New Roman" panose="02020603050405020304" pitchFamily="18" charset="0"/>
                <a:cs typeface="Times New Roman" panose="02020603050405020304" pitchFamily="18" charset="0"/>
              </a:rPr>
              <a:t>ther</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85470" y="10598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解析：此题考查字母组合tion的两种读音：/ʃən/和/tʃən/。tion在s后发音为/tʃən/, 其他情况读作/ʃən/，故选A。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解析：此题考查元音字母o的发音。其中只有A选项cr</a:t>
            </a:r>
            <a:r>
              <a:rPr lang="zh-CN" altLang="en-US" sz="2400" u="sng">
                <a:solidFill>
                  <a:srgbClr val="C00000"/>
                </a:solidFill>
                <a:latin typeface="Times New Roman" panose="02020603050405020304" pitchFamily="18" charset="0"/>
                <a:cs typeface="Times New Roman" panose="02020603050405020304" pitchFamily="18" charset="0"/>
              </a:rPr>
              <a:t>o</a:t>
            </a:r>
            <a:r>
              <a:rPr lang="zh-CN" altLang="en-US" sz="2400">
                <a:solidFill>
                  <a:srgbClr val="C00000"/>
                </a:solidFill>
                <a:latin typeface="Times New Roman" panose="02020603050405020304" pitchFamily="18" charset="0"/>
                <a:cs typeface="Times New Roman" panose="02020603050405020304" pitchFamily="18" charset="0"/>
              </a:rPr>
              <a:t>ss中的字母o发/ɒ/的音，其余三个选项B. m</a:t>
            </a:r>
            <a:r>
              <a:rPr lang="zh-CN" altLang="en-US" sz="2400" u="sng">
                <a:solidFill>
                  <a:srgbClr val="C00000"/>
                </a:solidFill>
                <a:latin typeface="Times New Roman" panose="02020603050405020304" pitchFamily="18" charset="0"/>
                <a:cs typeface="Times New Roman" panose="02020603050405020304" pitchFamily="18" charset="0"/>
              </a:rPr>
              <a:t>o</a:t>
            </a:r>
            <a:r>
              <a:rPr lang="zh-CN" altLang="en-US" sz="2400">
                <a:solidFill>
                  <a:srgbClr val="C00000"/>
                </a:solidFill>
                <a:latin typeface="Times New Roman" panose="02020603050405020304" pitchFamily="18" charset="0"/>
                <a:cs typeface="Times New Roman" panose="02020603050405020304" pitchFamily="18" charset="0"/>
              </a:rPr>
              <a:t>ney，C. l</a:t>
            </a:r>
            <a:r>
              <a:rPr lang="zh-CN" altLang="en-US" sz="2400" u="sng">
                <a:solidFill>
                  <a:srgbClr val="C00000"/>
                </a:solidFill>
                <a:latin typeface="Times New Roman" panose="02020603050405020304" pitchFamily="18" charset="0"/>
                <a:cs typeface="Times New Roman" panose="02020603050405020304" pitchFamily="18" charset="0"/>
              </a:rPr>
              <a:t>o</a:t>
            </a:r>
            <a:r>
              <a:rPr lang="zh-CN" altLang="en-US" sz="2400">
                <a:solidFill>
                  <a:srgbClr val="C00000"/>
                </a:solidFill>
                <a:latin typeface="Times New Roman" panose="02020603050405020304" pitchFamily="18" charset="0"/>
                <a:cs typeface="Times New Roman" panose="02020603050405020304" pitchFamily="18" charset="0"/>
              </a:rPr>
              <a:t>ve，D. m</a:t>
            </a:r>
            <a:r>
              <a:rPr lang="zh-CN" altLang="en-US" sz="2400" u="sng">
                <a:solidFill>
                  <a:srgbClr val="C00000"/>
                </a:solidFill>
                <a:latin typeface="Times New Roman" panose="02020603050405020304" pitchFamily="18" charset="0"/>
                <a:cs typeface="Times New Roman" panose="02020603050405020304" pitchFamily="18" charset="0"/>
              </a:rPr>
              <a:t>o</a:t>
            </a:r>
            <a:r>
              <a:rPr lang="zh-CN" altLang="en-US" sz="2400">
                <a:solidFill>
                  <a:srgbClr val="C00000"/>
                </a:solidFill>
                <a:latin typeface="Times New Roman" panose="02020603050405020304" pitchFamily="18" charset="0"/>
                <a:cs typeface="Times New Roman" panose="02020603050405020304" pitchFamily="18" charset="0"/>
              </a:rPr>
              <a:t>ther中的字母o均发/ʌ/的音，故选A。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755650" y="36010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14. A. </a:t>
            </a:r>
            <a:r>
              <a:rPr sz="2800" u="sng">
                <a:latin typeface="Times New Roman" panose="02020603050405020304" pitchFamily="18" charset="0"/>
                <a:cs typeface="Times New Roman" panose="02020603050405020304" pitchFamily="18" charset="0"/>
              </a:rPr>
              <a:t>ear</a:t>
            </a:r>
            <a:r>
              <a:rPr sz="2800">
                <a:latin typeface="Times New Roman" panose="02020603050405020304" pitchFamily="18" charset="0"/>
                <a:cs typeface="Times New Roman" panose="02020603050405020304" pitchFamily="18" charset="0"/>
              </a:rPr>
              <a:t>th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a:t>
            </a:r>
            <a:r>
              <a:rPr sz="2800" u="sng">
                <a:latin typeface="Times New Roman" panose="02020603050405020304" pitchFamily="18" charset="0"/>
                <a:cs typeface="Times New Roman" panose="02020603050405020304" pitchFamily="18" charset="0"/>
              </a:rPr>
              <a:t>ear</a:t>
            </a:r>
            <a:r>
              <a:rPr sz="2800">
                <a:latin typeface="Times New Roman" panose="02020603050405020304" pitchFamily="18" charset="0"/>
                <a:cs typeface="Times New Roman" panose="02020603050405020304" pitchFamily="18" charset="0"/>
              </a:rPr>
              <a:t>n</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C. cl</a:t>
            </a:r>
            <a:r>
              <a:rPr sz="2800" u="sng">
                <a:latin typeface="Times New Roman" panose="02020603050405020304" pitchFamily="18" charset="0"/>
                <a:cs typeface="Times New Roman" panose="02020603050405020304" pitchFamily="18" charset="0"/>
              </a:rPr>
              <a:t>ear</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a:t>
            </a:r>
            <a:r>
              <a:rPr sz="2800" u="sng">
                <a:latin typeface="Times New Roman" panose="02020603050405020304" pitchFamily="18" charset="0"/>
                <a:cs typeface="Times New Roman" panose="02020603050405020304" pitchFamily="18" charset="0"/>
              </a:rPr>
              <a:t>ear</a:t>
            </a:r>
            <a:r>
              <a:rPr sz="2800">
                <a:latin typeface="Times New Roman" panose="02020603050405020304" pitchFamily="18" charset="0"/>
                <a:cs typeface="Times New Roman" panose="02020603050405020304" pitchFamily="18" charset="0"/>
              </a:rPr>
              <a:t>ly</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15. A. </a:t>
            </a:r>
            <a:r>
              <a:rPr sz="2800" u="sng">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room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Ara</a:t>
            </a:r>
            <a:r>
              <a:rPr sz="2800" u="sng">
                <a:latin typeface="Times New Roman" panose="02020603050405020304" pitchFamily="18" charset="0"/>
                <a:cs typeface="Times New Roman" panose="02020603050405020304" pitchFamily="18" charset="0"/>
              </a:rPr>
              <a:t>b</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C. clim</a:t>
            </a:r>
            <a:r>
              <a:rPr sz="2800" u="sng">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a:t>
            </a:r>
            <a:r>
              <a:rPr sz="2800" u="sng">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rave</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85470" y="10598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解析：此题考查字母组合ear的发音。本题中C选项cl</a:t>
            </a:r>
            <a:r>
              <a:rPr lang="zh-CN" altLang="en-US" sz="2400" u="sng">
                <a:solidFill>
                  <a:srgbClr val="C00000"/>
                </a:solidFill>
                <a:latin typeface="Times New Roman" panose="02020603050405020304" pitchFamily="18" charset="0"/>
                <a:cs typeface="Times New Roman" panose="02020603050405020304" pitchFamily="18" charset="0"/>
              </a:rPr>
              <a:t>ear</a:t>
            </a:r>
            <a:r>
              <a:rPr lang="zh-CN" altLang="en-US" sz="2400">
                <a:solidFill>
                  <a:srgbClr val="C00000"/>
                </a:solidFill>
                <a:latin typeface="Times New Roman" panose="02020603050405020304" pitchFamily="18" charset="0"/>
                <a:cs typeface="Times New Roman" panose="02020603050405020304" pitchFamily="18" charset="0"/>
              </a:rPr>
              <a:t>中字母组合ear发音为/ɪə/；其余三个选项中A. </a:t>
            </a:r>
            <a:r>
              <a:rPr lang="zh-CN" altLang="en-US" sz="2400" u="sng">
                <a:solidFill>
                  <a:srgbClr val="C00000"/>
                </a:solidFill>
                <a:latin typeface="Times New Roman" panose="02020603050405020304" pitchFamily="18" charset="0"/>
                <a:cs typeface="Times New Roman" panose="02020603050405020304" pitchFamily="18" charset="0"/>
              </a:rPr>
              <a:t>ear</a:t>
            </a:r>
            <a:r>
              <a:rPr lang="zh-CN" altLang="en-US" sz="2400">
                <a:solidFill>
                  <a:srgbClr val="C00000"/>
                </a:solidFill>
                <a:latin typeface="Times New Roman" panose="02020603050405020304" pitchFamily="18" charset="0"/>
                <a:cs typeface="Times New Roman" panose="02020603050405020304" pitchFamily="18" charset="0"/>
              </a:rPr>
              <a:t>th，B. </a:t>
            </a:r>
            <a:r>
              <a:rPr lang="zh-CN" altLang="en-US" sz="2400" u="sng">
                <a:solidFill>
                  <a:srgbClr val="C00000"/>
                </a:solidFill>
                <a:latin typeface="Times New Roman" panose="02020603050405020304" pitchFamily="18" charset="0"/>
                <a:cs typeface="Times New Roman" panose="02020603050405020304" pitchFamily="18" charset="0"/>
              </a:rPr>
              <a:t>ear</a:t>
            </a:r>
            <a:r>
              <a:rPr lang="zh-CN" altLang="en-US" sz="2400">
                <a:solidFill>
                  <a:srgbClr val="C00000"/>
                </a:solidFill>
                <a:latin typeface="Times New Roman" panose="02020603050405020304" pitchFamily="18" charset="0"/>
                <a:cs typeface="Times New Roman" panose="02020603050405020304" pitchFamily="18" charset="0"/>
              </a:rPr>
              <a:t>n，D. </a:t>
            </a:r>
            <a:r>
              <a:rPr lang="zh-CN" altLang="en-US" sz="2400" u="sng">
                <a:solidFill>
                  <a:srgbClr val="C00000"/>
                </a:solidFill>
                <a:latin typeface="Times New Roman" panose="02020603050405020304" pitchFamily="18" charset="0"/>
                <a:cs typeface="Times New Roman" panose="02020603050405020304" pitchFamily="18" charset="0"/>
              </a:rPr>
              <a:t>ear</a:t>
            </a:r>
            <a:r>
              <a:rPr lang="zh-CN" altLang="en-US" sz="2400">
                <a:solidFill>
                  <a:srgbClr val="C00000"/>
                </a:solidFill>
                <a:latin typeface="Times New Roman" panose="02020603050405020304" pitchFamily="18" charset="0"/>
                <a:cs typeface="Times New Roman" panose="02020603050405020304" pitchFamily="18" charset="0"/>
              </a:rPr>
              <a:t>ly的字母组合ear均发/ɜː/的音, 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解析：此题考查辅音字母b的发音。本题A. </a:t>
            </a:r>
            <a:r>
              <a:rPr lang="zh-CN" altLang="en-US" sz="2400" u="sng">
                <a:solidFill>
                  <a:srgbClr val="C00000"/>
                </a:solidFill>
                <a:latin typeface="Times New Roman" panose="02020603050405020304" pitchFamily="18" charset="0"/>
                <a:cs typeface="Times New Roman" panose="02020603050405020304" pitchFamily="18" charset="0"/>
              </a:rPr>
              <a:t>b</a:t>
            </a:r>
            <a:r>
              <a:rPr lang="zh-CN" altLang="en-US" sz="2400">
                <a:solidFill>
                  <a:srgbClr val="C00000"/>
                </a:solidFill>
                <a:latin typeface="Times New Roman" panose="02020603050405020304" pitchFamily="18" charset="0"/>
                <a:cs typeface="Times New Roman" panose="02020603050405020304" pitchFamily="18" charset="0"/>
              </a:rPr>
              <a:t>room, B. Ara</a:t>
            </a:r>
            <a:r>
              <a:rPr lang="zh-CN" altLang="en-US" sz="2400" u="sng">
                <a:solidFill>
                  <a:srgbClr val="C00000"/>
                </a:solidFill>
                <a:latin typeface="Times New Roman" panose="02020603050405020304" pitchFamily="18" charset="0"/>
                <a:cs typeface="Times New Roman" panose="02020603050405020304" pitchFamily="18" charset="0"/>
              </a:rPr>
              <a:t>b</a:t>
            </a:r>
            <a:r>
              <a:rPr lang="zh-CN" altLang="en-US" sz="2400">
                <a:solidFill>
                  <a:srgbClr val="C00000"/>
                </a:solidFill>
                <a:latin typeface="Times New Roman" panose="02020603050405020304" pitchFamily="18" charset="0"/>
                <a:cs typeface="Times New Roman" panose="02020603050405020304" pitchFamily="18" charset="0"/>
              </a:rPr>
              <a:t>, D. </a:t>
            </a:r>
            <a:r>
              <a:rPr lang="zh-CN" altLang="en-US" sz="2400" u="sng">
                <a:solidFill>
                  <a:srgbClr val="C00000"/>
                </a:solidFill>
                <a:latin typeface="Times New Roman" panose="02020603050405020304" pitchFamily="18" charset="0"/>
                <a:cs typeface="Times New Roman" panose="02020603050405020304" pitchFamily="18" charset="0"/>
              </a:rPr>
              <a:t>b</a:t>
            </a:r>
            <a:r>
              <a:rPr lang="zh-CN" altLang="en-US" sz="2400">
                <a:solidFill>
                  <a:srgbClr val="C00000"/>
                </a:solidFill>
                <a:latin typeface="Times New Roman" panose="02020603050405020304" pitchFamily="18" charset="0"/>
                <a:cs typeface="Times New Roman" panose="02020603050405020304" pitchFamily="18" charset="0"/>
              </a:rPr>
              <a:t>rave三个选项中的字母b均发/b/的音, 只有C选项clim</a:t>
            </a:r>
            <a:r>
              <a:rPr lang="zh-CN" altLang="en-US" sz="2400" u="sng">
                <a:solidFill>
                  <a:srgbClr val="C00000"/>
                </a:solidFill>
                <a:latin typeface="Times New Roman" panose="02020603050405020304" pitchFamily="18" charset="0"/>
                <a:cs typeface="Times New Roman" panose="02020603050405020304" pitchFamily="18" charset="0"/>
              </a:rPr>
              <a:t>b</a:t>
            </a:r>
            <a:r>
              <a:rPr lang="zh-CN" altLang="en-US" sz="2400">
                <a:solidFill>
                  <a:srgbClr val="C00000"/>
                </a:solidFill>
                <a:latin typeface="Times New Roman" panose="02020603050405020304" pitchFamily="18" charset="0"/>
                <a:cs typeface="Times New Roman" panose="02020603050405020304" pitchFamily="18" charset="0"/>
              </a:rPr>
              <a:t>中的字母b不发音，故选C。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755650" y="36010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134745" y="2653665"/>
            <a:ext cx="10131425" cy="60769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16. </a:t>
            </a:r>
            <a:r>
              <a:rPr sz="2800">
                <a:solidFill>
                  <a:srgbClr val="743A78"/>
                </a:solidFill>
                <a:latin typeface="Times New Roman" panose="02020603050405020304" pitchFamily="18" charset="0"/>
                <a:cs typeface="Times New Roman" panose="02020603050405020304" pitchFamily="18" charset="0"/>
              </a:rPr>
              <a:t>stran</a:t>
            </a:r>
            <a:r>
              <a:rPr sz="2800" u="sng">
                <a:solidFill>
                  <a:srgbClr val="743A78"/>
                </a:solidFill>
                <a:latin typeface="Times New Roman" panose="02020603050405020304" pitchFamily="18" charset="0"/>
                <a:cs typeface="Times New Roman" panose="02020603050405020304" pitchFamily="18" charset="0"/>
              </a:rPr>
              <a:t>g</a:t>
            </a:r>
            <a:r>
              <a:rPr sz="2800">
                <a:solidFill>
                  <a:srgbClr val="743A78"/>
                </a:solidFill>
                <a:latin typeface="Times New Roman" panose="02020603050405020304" pitchFamily="18" charset="0"/>
                <a:cs typeface="Times New Roman" panose="02020603050405020304" pitchFamily="18" charset="0"/>
              </a:rPr>
              <a:t>e</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ar</a:t>
            </a:r>
            <a:r>
              <a:rPr sz="2800" u="sng">
                <a:latin typeface="Times New Roman" panose="02020603050405020304" pitchFamily="18" charset="0"/>
                <a:cs typeface="Times New Roman" panose="02020603050405020304" pitchFamily="18" charset="0"/>
              </a:rPr>
              <a:t>g</a:t>
            </a:r>
            <a:r>
              <a:rPr sz="2800">
                <a:latin typeface="Times New Roman" panose="02020603050405020304" pitchFamily="18" charset="0"/>
                <a:cs typeface="Times New Roman" panose="02020603050405020304" pitchFamily="18" charset="0"/>
              </a:rPr>
              <a:t>ue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or</a:t>
            </a:r>
            <a:r>
              <a:rPr sz="2800" u="sng">
                <a:latin typeface="Times New Roman" panose="02020603050405020304" pitchFamily="18" charset="0"/>
                <a:cs typeface="Times New Roman" panose="02020603050405020304" pitchFamily="18" charset="0"/>
              </a:rPr>
              <a:t>g</a:t>
            </a:r>
            <a:r>
              <a:rPr sz="2800">
                <a:latin typeface="Times New Roman" panose="02020603050405020304" pitchFamily="18" charset="0"/>
                <a:cs typeface="Times New Roman" panose="02020603050405020304" pitchFamily="18" charset="0"/>
              </a:rPr>
              <a:t>anize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passen</a:t>
            </a:r>
            <a:r>
              <a:rPr sz="2800" u="sng">
                <a:latin typeface="Times New Roman" panose="02020603050405020304" pitchFamily="18" charset="0"/>
                <a:cs typeface="Times New Roman" panose="02020603050405020304" pitchFamily="18" charset="0"/>
              </a:rPr>
              <a:t>g</a:t>
            </a:r>
            <a:r>
              <a:rPr sz="2800">
                <a:latin typeface="Times New Roman" panose="02020603050405020304" pitchFamily="18" charset="0"/>
                <a:cs typeface="Times New Roman" panose="02020603050405020304" pitchFamily="18" charset="0"/>
              </a:rPr>
              <a:t>er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desi</a:t>
            </a:r>
            <a:r>
              <a:rPr sz="2800" u="sng">
                <a:latin typeface="Times New Roman" panose="02020603050405020304" pitchFamily="18" charset="0"/>
                <a:cs typeface="Times New Roman" panose="02020603050405020304" pitchFamily="18" charset="0"/>
              </a:rPr>
              <a:t>g</a:t>
            </a:r>
            <a:r>
              <a:rPr sz="2800">
                <a:latin typeface="Times New Roman" panose="02020603050405020304" pitchFamily="18" charset="0"/>
                <a:cs typeface="Times New Roman" panose="02020603050405020304" pitchFamily="18" charset="0"/>
              </a:rPr>
              <a:t>n</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715645" y="272732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3"/>
            </p:custDataLst>
          </p:nvPr>
        </p:nvSpPr>
        <p:spPr>
          <a:xfrm>
            <a:off x="715645" y="4086225"/>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解析：此题考查辅音字母g的两种读音：/dʒ/和/g/。题干单词stran</a:t>
            </a:r>
            <a:r>
              <a:rPr lang="zh-CN" altLang="en-US" sz="2400" u="sng">
                <a:solidFill>
                  <a:srgbClr val="C00000"/>
                </a:solidFill>
                <a:latin typeface="Times New Roman" panose="02020603050405020304" pitchFamily="18" charset="0"/>
                <a:cs typeface="Times New Roman" panose="02020603050405020304" pitchFamily="18" charset="0"/>
              </a:rPr>
              <a:t>g</a:t>
            </a:r>
            <a:r>
              <a:rPr lang="zh-CN" altLang="en-US" sz="2400">
                <a:solidFill>
                  <a:srgbClr val="C00000"/>
                </a:solidFill>
                <a:latin typeface="Times New Roman" panose="02020603050405020304" pitchFamily="18" charset="0"/>
                <a:cs typeface="Times New Roman" panose="02020603050405020304" pitchFamily="18" charset="0"/>
              </a:rPr>
              <a:t>e中的字母g位于字母e前，发/dʒ/的音；四个选项中只有C选项passen</a:t>
            </a:r>
            <a:r>
              <a:rPr lang="zh-CN" altLang="en-US" sz="2400" u="sng">
                <a:solidFill>
                  <a:srgbClr val="C00000"/>
                </a:solidFill>
                <a:latin typeface="Times New Roman" panose="02020603050405020304" pitchFamily="18" charset="0"/>
                <a:cs typeface="Times New Roman" panose="02020603050405020304" pitchFamily="18" charset="0"/>
              </a:rPr>
              <a:t>g</a:t>
            </a:r>
            <a:r>
              <a:rPr lang="zh-CN" altLang="en-US" sz="2400">
                <a:solidFill>
                  <a:srgbClr val="C00000"/>
                </a:solidFill>
                <a:latin typeface="Times New Roman" panose="02020603050405020304" pitchFamily="18" charset="0"/>
                <a:cs typeface="Times New Roman" panose="02020603050405020304" pitchFamily="18" charset="0"/>
              </a:rPr>
              <a:t>er中的字母g在字母e前，同样发/dʒ/的音，故选C。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353060" y="765175"/>
            <a:ext cx="11114405" cy="1124585"/>
          </a:xfrm>
          <a:prstGeom prst="rect">
            <a:avLst/>
          </a:prstGeom>
          <a:noFill/>
        </p:spPr>
        <p:txBody>
          <a:bodyPr wrap="square" rtlCol="0">
            <a:spAutoFit/>
          </a:bodyPr>
          <a:p>
            <a:pPr>
              <a:lnSpc>
                <a:spcPct val="120000"/>
              </a:lnSpc>
            </a:pPr>
            <a:r>
              <a:rPr lang="zh-CN" altLang="en-US" sz="2800" b="1">
                <a:latin typeface="Times New Roman" panose="02020603050405020304" pitchFamily="18" charset="0"/>
                <a:cs typeface="Times New Roman" panose="02020603050405020304" pitchFamily="18" charset="0"/>
              </a:rPr>
              <a:t>（二）从 A、B、C、D 四个选项中找出其画线部分与所给单词的画线部分读音相同的选项。</a:t>
            </a:r>
            <a:endParaRPr lang="zh-CN" altLang="en-US"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17. </a:t>
            </a:r>
            <a:r>
              <a:rPr sz="2800" u="sng">
                <a:solidFill>
                  <a:srgbClr val="743A78"/>
                </a:solidFill>
                <a:latin typeface="Times New Roman" panose="02020603050405020304" pitchFamily="18" charset="0"/>
                <a:cs typeface="Times New Roman" panose="02020603050405020304" pitchFamily="18" charset="0"/>
              </a:rPr>
              <a:t>e</a:t>
            </a:r>
            <a:r>
              <a:rPr sz="2800">
                <a:solidFill>
                  <a:srgbClr val="743A78"/>
                </a:solidFill>
                <a:latin typeface="Times New Roman" panose="02020603050405020304" pitchFamily="18" charset="0"/>
                <a:cs typeface="Times New Roman" panose="02020603050405020304" pitchFamily="18" charset="0"/>
              </a:rPr>
              <a:t>ffect</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r</a:t>
            </a:r>
            <a:r>
              <a:rPr sz="2800" u="sng">
                <a:latin typeface="Times New Roman" panose="02020603050405020304" pitchFamily="18" charset="0"/>
                <a:cs typeface="Times New Roman" panose="02020603050405020304" pitchFamily="18" charset="0"/>
              </a:rPr>
              <a:t>e</a:t>
            </a:r>
            <a:r>
              <a:rPr sz="2800">
                <a:latin typeface="Times New Roman" panose="02020603050405020304" pitchFamily="18" charset="0"/>
                <a:cs typeface="Times New Roman" panose="02020603050405020304" pitchFamily="18" charset="0"/>
              </a:rPr>
              <a:t>duce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a:t>
            </a:r>
            <a:r>
              <a:rPr sz="2800">
                <a:latin typeface="Times New Roman" panose="02020603050405020304" pitchFamily="18" charset="0"/>
                <a:cs typeface="Times New Roman" panose="02020603050405020304" pitchFamily="18" charset="0"/>
              </a:rPr>
              <a:t>endl</a:t>
            </a:r>
            <a:r>
              <a:rPr sz="2800" u="sng">
                <a:latin typeface="Times New Roman" panose="02020603050405020304" pitchFamily="18" charset="0"/>
                <a:cs typeface="Times New Roman" panose="02020603050405020304" pitchFamily="18" charset="0"/>
              </a:rPr>
              <a:t>e</a:t>
            </a:r>
            <a:r>
              <a:rPr sz="2800">
                <a:latin typeface="Times New Roman" panose="02020603050405020304" pitchFamily="18" charset="0"/>
                <a:cs typeface="Times New Roman" panose="02020603050405020304" pitchFamily="18" charset="0"/>
              </a:rPr>
              <a:t>ss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rout</a:t>
            </a:r>
            <a:r>
              <a:rPr sz="2800" u="sng">
                <a:latin typeface="Times New Roman" panose="02020603050405020304" pitchFamily="18" charset="0"/>
                <a:cs typeface="Times New Roman" panose="02020603050405020304" pitchFamily="18" charset="0"/>
              </a:rPr>
              <a:t>e</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abs</a:t>
            </a:r>
            <a:r>
              <a:rPr sz="2800" u="sng">
                <a:latin typeface="Times New Roman" panose="02020603050405020304" pitchFamily="18" charset="0"/>
                <a:cs typeface="Times New Roman" panose="02020603050405020304" pitchFamily="18" charset="0"/>
              </a:rPr>
              <a:t>e</a:t>
            </a:r>
            <a:r>
              <a:rPr sz="2800">
                <a:latin typeface="Times New Roman" panose="02020603050405020304" pitchFamily="18" charset="0"/>
                <a:cs typeface="Times New Roman" panose="02020603050405020304" pitchFamily="18" charset="0"/>
              </a:rPr>
              <a:t>nt</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18. </a:t>
            </a:r>
            <a:r>
              <a:rPr sz="2800">
                <a:solidFill>
                  <a:srgbClr val="743A78"/>
                </a:solidFill>
                <a:latin typeface="Times New Roman" panose="02020603050405020304" pitchFamily="18" charset="0"/>
                <a:cs typeface="Times New Roman" panose="02020603050405020304" pitchFamily="18" charset="0"/>
              </a:rPr>
              <a:t>w</a:t>
            </a:r>
            <a:r>
              <a:rPr sz="2800" u="sng">
                <a:solidFill>
                  <a:srgbClr val="743A78"/>
                </a:solidFill>
                <a:latin typeface="Times New Roman" panose="02020603050405020304" pitchFamily="18" charset="0"/>
                <a:cs typeface="Times New Roman" panose="02020603050405020304" pitchFamily="18" charset="0"/>
              </a:rPr>
              <a:t>ei</a:t>
            </a:r>
            <a:r>
              <a:rPr sz="2800">
                <a:solidFill>
                  <a:srgbClr val="743A78"/>
                </a:solidFill>
                <a:latin typeface="Times New Roman" panose="02020603050405020304" pitchFamily="18" charset="0"/>
                <a:cs typeface="Times New Roman" panose="02020603050405020304" pitchFamily="18" charset="0"/>
              </a:rPr>
              <a:t>ght</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h</a:t>
            </a:r>
            <a:r>
              <a:rPr sz="2800" u="sng">
                <a:latin typeface="Times New Roman" panose="02020603050405020304" pitchFamily="18" charset="0"/>
                <a:cs typeface="Times New Roman" panose="02020603050405020304" pitchFamily="18" charset="0"/>
              </a:rPr>
              <a:t>ei</a:t>
            </a:r>
            <a:r>
              <a:rPr sz="2800">
                <a:latin typeface="Times New Roman" panose="02020603050405020304" pitchFamily="18" charset="0"/>
                <a:cs typeface="Times New Roman" panose="02020603050405020304" pitchFamily="18" charset="0"/>
              </a:rPr>
              <a:t>ght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n</a:t>
            </a:r>
            <a:r>
              <a:rPr sz="2800" u="sng">
                <a:latin typeface="Times New Roman" panose="02020603050405020304" pitchFamily="18" charset="0"/>
                <a:cs typeface="Times New Roman" panose="02020603050405020304" pitchFamily="18" charset="0"/>
              </a:rPr>
              <a:t>ei</a:t>
            </a:r>
            <a:r>
              <a:rPr sz="2800">
                <a:latin typeface="Times New Roman" panose="02020603050405020304" pitchFamily="18" charset="0"/>
                <a:cs typeface="Times New Roman" panose="02020603050405020304" pitchFamily="18" charset="0"/>
              </a:rPr>
              <a:t>ghbor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for</a:t>
            </a:r>
            <a:r>
              <a:rPr sz="2800" u="sng">
                <a:latin typeface="Times New Roman" panose="02020603050405020304" pitchFamily="18" charset="0"/>
                <a:cs typeface="Times New Roman" panose="02020603050405020304" pitchFamily="18" charset="0"/>
              </a:rPr>
              <a:t>ei</a:t>
            </a:r>
            <a:r>
              <a:rPr sz="2800">
                <a:latin typeface="Times New Roman" panose="02020603050405020304" pitchFamily="18" charset="0"/>
                <a:cs typeface="Times New Roman" panose="02020603050405020304" pitchFamily="18" charset="0"/>
              </a:rPr>
              <a:t>gn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c</a:t>
            </a:r>
            <a:r>
              <a:rPr sz="2800" u="sng">
                <a:latin typeface="Times New Roman" panose="02020603050405020304" pitchFamily="18" charset="0"/>
                <a:cs typeface="Times New Roman" panose="02020603050405020304" pitchFamily="18" charset="0"/>
              </a:rPr>
              <a:t>ei</a:t>
            </a:r>
            <a:r>
              <a:rPr sz="2800">
                <a:latin typeface="Times New Roman" panose="02020603050405020304" pitchFamily="18" charset="0"/>
                <a:cs typeface="Times New Roman" panose="02020603050405020304" pitchFamily="18" charset="0"/>
              </a:rPr>
              <a:t>ling</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85470" y="10598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解析：此题考查元音字母e的多种读音。题干单词</a:t>
            </a:r>
            <a:r>
              <a:rPr lang="zh-CN" altLang="en-US" sz="2400" u="sng">
                <a:solidFill>
                  <a:srgbClr val="C00000"/>
                </a:solidFill>
                <a:latin typeface="Times New Roman" panose="02020603050405020304" pitchFamily="18" charset="0"/>
                <a:cs typeface="Times New Roman" panose="02020603050405020304" pitchFamily="18" charset="0"/>
              </a:rPr>
              <a:t>e</a:t>
            </a:r>
            <a:r>
              <a:rPr lang="zh-CN" altLang="en-US" sz="2400">
                <a:solidFill>
                  <a:srgbClr val="C00000"/>
                </a:solidFill>
                <a:latin typeface="Times New Roman" panose="02020603050405020304" pitchFamily="18" charset="0"/>
                <a:cs typeface="Times New Roman" panose="02020603050405020304" pitchFamily="18" charset="0"/>
              </a:rPr>
              <a:t>ffect中的字母e发/ɪ/的音；四个选项中只有A选项r</a:t>
            </a:r>
            <a:r>
              <a:rPr lang="zh-CN" altLang="en-US" sz="2400" u="sng">
                <a:solidFill>
                  <a:srgbClr val="C00000"/>
                </a:solidFill>
                <a:latin typeface="Times New Roman" panose="02020603050405020304" pitchFamily="18" charset="0"/>
                <a:cs typeface="Times New Roman" panose="02020603050405020304" pitchFamily="18" charset="0"/>
              </a:rPr>
              <a:t>e</a:t>
            </a:r>
            <a:r>
              <a:rPr lang="zh-CN" altLang="en-US" sz="2400">
                <a:solidFill>
                  <a:srgbClr val="C00000"/>
                </a:solidFill>
                <a:latin typeface="Times New Roman" panose="02020603050405020304" pitchFamily="18" charset="0"/>
                <a:cs typeface="Times New Roman" panose="02020603050405020304" pitchFamily="18" charset="0"/>
              </a:rPr>
              <a:t>duce中的字母e发/ɪ/的音，故选A。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解析：此题考查元音字母组合ei的发音。题干单词w</a:t>
            </a:r>
            <a:r>
              <a:rPr lang="zh-CN" altLang="en-US" sz="2400" u="sng">
                <a:solidFill>
                  <a:srgbClr val="C00000"/>
                </a:solidFill>
                <a:latin typeface="Times New Roman" panose="02020603050405020304" pitchFamily="18" charset="0"/>
                <a:cs typeface="Times New Roman" panose="02020603050405020304" pitchFamily="18" charset="0"/>
              </a:rPr>
              <a:t>ei</a:t>
            </a:r>
            <a:r>
              <a:rPr lang="zh-CN" altLang="en-US" sz="2400">
                <a:solidFill>
                  <a:srgbClr val="C00000"/>
                </a:solidFill>
                <a:latin typeface="Times New Roman" panose="02020603050405020304" pitchFamily="18" charset="0"/>
                <a:cs typeface="Times New Roman" panose="02020603050405020304" pitchFamily="18" charset="0"/>
              </a:rPr>
              <a:t>ght中的字母组合ei发/eɪ/的音；四个选项中只有选项B. n</a:t>
            </a:r>
            <a:r>
              <a:rPr lang="zh-CN" altLang="en-US" sz="2400" u="sng">
                <a:solidFill>
                  <a:srgbClr val="C00000"/>
                </a:solidFill>
                <a:latin typeface="Times New Roman" panose="02020603050405020304" pitchFamily="18" charset="0"/>
                <a:cs typeface="Times New Roman" panose="02020603050405020304" pitchFamily="18" charset="0"/>
              </a:rPr>
              <a:t>ei</a:t>
            </a:r>
            <a:r>
              <a:rPr lang="zh-CN" altLang="en-US" sz="2400">
                <a:solidFill>
                  <a:srgbClr val="C00000"/>
                </a:solidFill>
                <a:latin typeface="Times New Roman" panose="02020603050405020304" pitchFamily="18" charset="0"/>
                <a:cs typeface="Times New Roman" panose="02020603050405020304" pitchFamily="18" charset="0"/>
              </a:rPr>
              <a:t>ghbor中的ei发/eɪ/的音，故选B。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755650" y="36010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19. </a:t>
            </a:r>
            <a:r>
              <a:rPr sz="2800">
                <a:solidFill>
                  <a:srgbClr val="743A78"/>
                </a:solidFill>
                <a:latin typeface="Times New Roman" panose="02020603050405020304" pitchFamily="18" charset="0"/>
                <a:cs typeface="Times New Roman" panose="02020603050405020304" pitchFamily="18" charset="0"/>
              </a:rPr>
              <a:t>sli</a:t>
            </a:r>
            <a:r>
              <a:rPr sz="2800" u="sng">
                <a:solidFill>
                  <a:srgbClr val="743A78"/>
                </a:solidFill>
                <a:latin typeface="Times New Roman" panose="02020603050405020304" pitchFamily="18" charset="0"/>
                <a:cs typeface="Times New Roman" panose="02020603050405020304" pitchFamily="18" charset="0"/>
              </a:rPr>
              <a:t>gh</a:t>
            </a:r>
            <a:r>
              <a:rPr sz="2800">
                <a:solidFill>
                  <a:srgbClr val="743A78"/>
                </a:solidFill>
                <a:latin typeface="Times New Roman" panose="02020603050405020304" pitchFamily="18" charset="0"/>
                <a:cs typeface="Times New Roman" panose="02020603050405020304" pitchFamily="18" charset="0"/>
              </a:rPr>
              <a:t>tly </a:t>
            </a:r>
            <a:r>
              <a:rPr lang="en-US" sz="2800">
                <a:solidFill>
                  <a:srgbClr val="743A78"/>
                </a:solidFill>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a:t>
            </a:r>
            <a:r>
              <a:rPr sz="2800" u="sng">
                <a:latin typeface="Times New Roman" panose="02020603050405020304" pitchFamily="18" charset="0"/>
                <a:cs typeface="Times New Roman" panose="02020603050405020304" pitchFamily="18" charset="0"/>
              </a:rPr>
              <a:t>gh</a:t>
            </a:r>
            <a:r>
              <a:rPr sz="2800">
                <a:latin typeface="Times New Roman" panose="02020603050405020304" pitchFamily="18" charset="0"/>
                <a:cs typeface="Times New Roman" panose="02020603050405020304" pitchFamily="18" charset="0"/>
              </a:rPr>
              <a:t>ost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throu</a:t>
            </a:r>
            <a:r>
              <a:rPr sz="2800" u="sng">
                <a:latin typeface="Times New Roman" panose="02020603050405020304" pitchFamily="18" charset="0"/>
                <a:cs typeface="Times New Roman" panose="02020603050405020304" pitchFamily="18" charset="0"/>
              </a:rPr>
              <a:t>gh</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cou</a:t>
            </a:r>
            <a:r>
              <a:rPr sz="2800" u="sng">
                <a:latin typeface="Times New Roman" panose="02020603050405020304" pitchFamily="18" charset="0"/>
                <a:cs typeface="Times New Roman" panose="02020603050405020304" pitchFamily="18" charset="0"/>
              </a:rPr>
              <a:t>gh</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rou</a:t>
            </a:r>
            <a:r>
              <a:rPr sz="2800" u="sng">
                <a:latin typeface="Times New Roman" panose="02020603050405020304" pitchFamily="18" charset="0"/>
                <a:cs typeface="Times New Roman" panose="02020603050405020304" pitchFamily="18" charset="0"/>
              </a:rPr>
              <a:t>gh</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20. </a:t>
            </a:r>
            <a:r>
              <a:rPr sz="2800" u="sng">
                <a:solidFill>
                  <a:srgbClr val="743A78"/>
                </a:solidFill>
                <a:latin typeface="Times New Roman" panose="02020603050405020304" pitchFamily="18" charset="0"/>
                <a:cs typeface="Times New Roman" panose="02020603050405020304" pitchFamily="18" charset="0"/>
              </a:rPr>
              <a:t>ar</a:t>
            </a:r>
            <a:r>
              <a:rPr sz="2800">
                <a:solidFill>
                  <a:srgbClr val="743A78"/>
                </a:solidFill>
                <a:latin typeface="Times New Roman" panose="02020603050405020304" pitchFamily="18" charset="0"/>
                <a:cs typeface="Times New Roman" panose="02020603050405020304" pitchFamily="18" charset="0"/>
              </a:rPr>
              <a:t>tist</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popul</a:t>
            </a:r>
            <a:r>
              <a:rPr sz="2800" u="sng">
                <a:latin typeface="Times New Roman" panose="02020603050405020304" pitchFamily="18" charset="0"/>
                <a:cs typeface="Times New Roman" panose="02020603050405020304" pitchFamily="18" charset="0"/>
              </a:rPr>
              <a:t>ar</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B. sug</a:t>
            </a:r>
            <a:r>
              <a:rPr sz="2800" u="sng">
                <a:latin typeface="Times New Roman" panose="02020603050405020304" pitchFamily="18" charset="0"/>
                <a:cs typeface="Times New Roman" panose="02020603050405020304" pitchFamily="18" charset="0"/>
              </a:rPr>
              <a:t>ar</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rew</a:t>
            </a:r>
            <a:r>
              <a:rPr sz="2800" u="sng">
                <a:latin typeface="Times New Roman" panose="02020603050405020304" pitchFamily="18" charset="0"/>
                <a:cs typeface="Times New Roman" panose="02020603050405020304" pitchFamily="18" charset="0"/>
              </a:rPr>
              <a:t>ar</a:t>
            </a:r>
            <a:r>
              <a:rPr sz="2800">
                <a:latin typeface="Times New Roman" panose="02020603050405020304" pitchFamily="18" charset="0"/>
                <a:cs typeface="Times New Roman" panose="02020603050405020304" pitchFamily="18" charset="0"/>
              </a:rPr>
              <a:t>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c</a:t>
            </a:r>
            <a:r>
              <a:rPr sz="2800" u="sng">
                <a:latin typeface="Times New Roman" panose="02020603050405020304" pitchFamily="18" charset="0"/>
                <a:cs typeface="Times New Roman" panose="02020603050405020304" pitchFamily="18" charset="0"/>
              </a:rPr>
              <a:t>ar</a:t>
            </a:r>
            <a:r>
              <a:rPr sz="2800">
                <a:latin typeface="Times New Roman" panose="02020603050405020304" pitchFamily="18" charset="0"/>
                <a:cs typeface="Times New Roman" panose="02020603050405020304" pitchFamily="18" charset="0"/>
              </a:rPr>
              <a:t>ve</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85470" y="10598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解析：此题考查辅音字母组合gh的发音。题干单词sli</a:t>
            </a:r>
            <a:r>
              <a:rPr lang="zh-CN" altLang="en-US" sz="2400" u="sng">
                <a:solidFill>
                  <a:srgbClr val="C00000"/>
                </a:solidFill>
                <a:latin typeface="Times New Roman" panose="02020603050405020304" pitchFamily="18" charset="0"/>
                <a:cs typeface="Times New Roman" panose="02020603050405020304" pitchFamily="18" charset="0"/>
              </a:rPr>
              <a:t>gh</a:t>
            </a:r>
            <a:r>
              <a:rPr lang="zh-CN" altLang="en-US" sz="2400">
                <a:solidFill>
                  <a:srgbClr val="C00000"/>
                </a:solidFill>
                <a:latin typeface="Times New Roman" panose="02020603050405020304" pitchFamily="18" charset="0"/>
                <a:cs typeface="Times New Roman" panose="02020603050405020304" pitchFamily="18" charset="0"/>
              </a:rPr>
              <a:t>tly中的gh不发音；四个选项中只有B选项throu</a:t>
            </a:r>
            <a:r>
              <a:rPr lang="zh-CN" altLang="en-US" sz="2400" u="sng">
                <a:solidFill>
                  <a:srgbClr val="C00000"/>
                </a:solidFill>
                <a:latin typeface="Times New Roman" panose="02020603050405020304" pitchFamily="18" charset="0"/>
                <a:cs typeface="Times New Roman" panose="02020603050405020304" pitchFamily="18" charset="0"/>
              </a:rPr>
              <a:t>gh</a:t>
            </a:r>
            <a:r>
              <a:rPr lang="zh-CN" altLang="en-US" sz="2400">
                <a:solidFill>
                  <a:srgbClr val="C00000"/>
                </a:solidFill>
                <a:latin typeface="Times New Roman" panose="02020603050405020304" pitchFamily="18" charset="0"/>
                <a:cs typeface="Times New Roman" panose="02020603050405020304" pitchFamily="18" charset="0"/>
              </a:rPr>
              <a:t>中的gh不发音，故选B。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解析：此题考查r音节字母组合ar的不同发音。题干单词</a:t>
            </a:r>
            <a:r>
              <a:rPr lang="zh-CN" altLang="en-US" sz="2400" u="sng">
                <a:solidFill>
                  <a:srgbClr val="C00000"/>
                </a:solidFill>
                <a:latin typeface="Times New Roman" panose="02020603050405020304" pitchFamily="18" charset="0"/>
                <a:cs typeface="Times New Roman" panose="02020603050405020304" pitchFamily="18" charset="0"/>
              </a:rPr>
              <a:t>ar</a:t>
            </a:r>
            <a:r>
              <a:rPr lang="zh-CN" altLang="en-US" sz="2400">
                <a:solidFill>
                  <a:srgbClr val="C00000"/>
                </a:solidFill>
                <a:latin typeface="Times New Roman" panose="02020603050405020304" pitchFamily="18" charset="0"/>
                <a:cs typeface="Times New Roman" panose="02020603050405020304" pitchFamily="18" charset="0"/>
              </a:rPr>
              <a:t>tist中的字母组合ar发/</a:t>
            </a:r>
            <a:r>
              <a:rPr lang="zh-CN" altLang="en-US" sz="2400">
                <a:solidFill>
                  <a:srgbClr val="C00000"/>
                </a:solidFill>
                <a:latin typeface="Times New Roman" panose="02020603050405020304" pitchFamily="18" charset="0"/>
                <a:cs typeface="Times New Roman" panose="02020603050405020304" pitchFamily="18" charset="0"/>
                <a:sym typeface="+mn-ea"/>
              </a:rPr>
              <a:t>a</a:t>
            </a:r>
            <a:r>
              <a:rPr lang="zh-CN" altLang="en-US" sz="2400">
                <a:solidFill>
                  <a:srgbClr val="C00000"/>
                </a:solidFill>
                <a:latin typeface="Times New Roman" panose="02020603050405020304" pitchFamily="18" charset="0"/>
                <a:cs typeface="Times New Roman" panose="02020603050405020304" pitchFamily="18" charset="0"/>
              </a:rPr>
              <a:t>ː/的音；四个选项中只有D选项c</a:t>
            </a:r>
            <a:r>
              <a:rPr lang="zh-CN" altLang="en-US" sz="2400" u="sng">
                <a:solidFill>
                  <a:srgbClr val="C00000"/>
                </a:solidFill>
                <a:latin typeface="Times New Roman" panose="02020603050405020304" pitchFamily="18" charset="0"/>
                <a:cs typeface="Times New Roman" panose="02020603050405020304" pitchFamily="18" charset="0"/>
              </a:rPr>
              <a:t>ar</a:t>
            </a:r>
            <a:r>
              <a:rPr lang="zh-CN" altLang="en-US" sz="2400">
                <a:solidFill>
                  <a:srgbClr val="C00000"/>
                </a:solidFill>
                <a:latin typeface="Times New Roman" panose="02020603050405020304" pitchFamily="18" charset="0"/>
                <a:cs typeface="Times New Roman" panose="02020603050405020304" pitchFamily="18" charset="0"/>
              </a:rPr>
              <a:t>ve中的字母组合ar也发/aː/，故选D。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755650" y="36010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21. </a:t>
            </a:r>
            <a:r>
              <a:rPr sz="2800">
                <a:solidFill>
                  <a:srgbClr val="743A78"/>
                </a:solidFill>
                <a:latin typeface="Times New Roman" panose="02020603050405020304" pitchFamily="18" charset="0"/>
                <a:cs typeface="Times New Roman" panose="02020603050405020304" pitchFamily="18" charset="0"/>
              </a:rPr>
              <a:t>ad</a:t>
            </a:r>
            <a:r>
              <a:rPr sz="2800" u="sng">
                <a:solidFill>
                  <a:srgbClr val="743A78"/>
                </a:solidFill>
                <a:latin typeface="Times New Roman" panose="02020603050405020304" pitchFamily="18" charset="0"/>
                <a:cs typeface="Times New Roman" panose="02020603050405020304" pitchFamily="18" charset="0"/>
              </a:rPr>
              <a:t>u</a:t>
            </a:r>
            <a:r>
              <a:rPr sz="2800">
                <a:solidFill>
                  <a:srgbClr val="743A78"/>
                </a:solidFill>
                <a:latin typeface="Times New Roman" panose="02020603050405020304" pitchFamily="18" charset="0"/>
                <a:cs typeface="Times New Roman" panose="02020603050405020304" pitchFamily="18" charset="0"/>
              </a:rPr>
              <a:t>lt</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b</a:t>
            </a:r>
            <a:r>
              <a:rPr sz="2800" u="sng">
                <a:latin typeface="Times New Roman" panose="02020603050405020304" pitchFamily="18" charset="0"/>
                <a:cs typeface="Times New Roman" panose="02020603050405020304" pitchFamily="18" charset="0"/>
              </a:rPr>
              <a:t>u</a:t>
            </a:r>
            <a:r>
              <a:rPr sz="2800">
                <a:latin typeface="Times New Roman" panose="02020603050405020304" pitchFamily="18" charset="0"/>
                <a:cs typeface="Times New Roman" panose="02020603050405020304" pitchFamily="18" charset="0"/>
              </a:rPr>
              <a:t>ry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full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disc</a:t>
            </a:r>
            <a:r>
              <a:rPr sz="2800" u="sng">
                <a:latin typeface="Times New Roman" panose="02020603050405020304" pitchFamily="18" charset="0"/>
                <a:cs typeface="Times New Roman" panose="02020603050405020304" pitchFamily="18" charset="0"/>
              </a:rPr>
              <a:t>u</a:t>
            </a:r>
            <a:r>
              <a:rPr sz="2800">
                <a:latin typeface="Times New Roman" panose="02020603050405020304" pitchFamily="18" charset="0"/>
                <a:cs typeface="Times New Roman" panose="02020603050405020304" pitchFamily="18" charset="0"/>
              </a:rPr>
              <a:t>ss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muse</a:t>
            </a:r>
            <a:r>
              <a:rPr sz="2800" u="sng">
                <a:latin typeface="Times New Roman" panose="02020603050405020304" pitchFamily="18" charset="0"/>
                <a:cs typeface="Times New Roman" panose="02020603050405020304" pitchFamily="18" charset="0"/>
              </a:rPr>
              <a:t>u</a:t>
            </a:r>
            <a:r>
              <a:rPr sz="2800">
                <a:latin typeface="Times New Roman" panose="02020603050405020304" pitchFamily="18" charset="0"/>
                <a:cs typeface="Times New Roman" panose="02020603050405020304" pitchFamily="18" charset="0"/>
              </a:rPr>
              <a:t>m</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22. </a:t>
            </a:r>
            <a:r>
              <a:rPr sz="2800" u="sng">
                <a:solidFill>
                  <a:srgbClr val="743A78"/>
                </a:solidFill>
                <a:latin typeface="Times New Roman" panose="02020603050405020304" pitchFamily="18" charset="0"/>
                <a:cs typeface="Times New Roman" panose="02020603050405020304" pitchFamily="18" charset="0"/>
              </a:rPr>
              <a:t>c</a:t>
            </a:r>
            <a:r>
              <a:rPr sz="2800">
                <a:solidFill>
                  <a:srgbClr val="743A78"/>
                </a:solidFill>
                <a:latin typeface="Times New Roman" panose="02020603050405020304" pitchFamily="18" charset="0"/>
                <a:cs typeface="Times New Roman" panose="02020603050405020304" pitchFamily="18" charset="0"/>
              </a:rPr>
              <a:t>enter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medi</a:t>
            </a:r>
            <a:r>
              <a:rPr sz="2800" u="sng">
                <a:latin typeface="Times New Roman" panose="02020603050405020304" pitchFamily="18" charset="0"/>
                <a:cs typeface="Times New Roman" panose="02020603050405020304" pitchFamily="18" charset="0"/>
              </a:rPr>
              <a:t>c</a:t>
            </a:r>
            <a:r>
              <a:rPr sz="2800">
                <a:latin typeface="Times New Roman" panose="02020603050405020304" pitchFamily="18" charset="0"/>
                <a:cs typeface="Times New Roman" panose="02020603050405020304" pitchFamily="18" charset="0"/>
              </a:rPr>
              <a:t>al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offi</a:t>
            </a:r>
            <a:r>
              <a:rPr sz="2800" u="sng">
                <a:latin typeface="Times New Roman" panose="02020603050405020304" pitchFamily="18" charset="0"/>
                <a:cs typeface="Times New Roman" panose="02020603050405020304" pitchFamily="18" charset="0"/>
              </a:rPr>
              <a:t>c</a:t>
            </a:r>
            <a:r>
              <a:rPr sz="2800">
                <a:latin typeface="Times New Roman" panose="02020603050405020304" pitchFamily="18" charset="0"/>
                <a:cs typeface="Times New Roman" panose="02020603050405020304" pitchFamily="18" charset="0"/>
              </a:rPr>
              <a:t>ial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medi</a:t>
            </a:r>
            <a:r>
              <a:rPr sz="2800" u="sng">
                <a:latin typeface="Times New Roman" panose="02020603050405020304" pitchFamily="18" charset="0"/>
                <a:cs typeface="Times New Roman" panose="02020603050405020304" pitchFamily="18" charset="0"/>
              </a:rPr>
              <a:t>c</a:t>
            </a:r>
            <a:r>
              <a:rPr sz="2800">
                <a:latin typeface="Times New Roman" panose="02020603050405020304" pitchFamily="18" charset="0"/>
                <a:cs typeface="Times New Roman" panose="02020603050405020304" pitchFamily="18" charset="0"/>
              </a:rPr>
              <a:t>ine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a:t>
            </a:r>
            <a:r>
              <a:rPr sz="2800" u="sng">
                <a:latin typeface="Times New Roman" panose="02020603050405020304" pitchFamily="18" charset="0"/>
                <a:cs typeface="Times New Roman" panose="02020603050405020304" pitchFamily="18" charset="0"/>
              </a:rPr>
              <a:t>c</a:t>
            </a:r>
            <a:r>
              <a:rPr sz="2800">
                <a:latin typeface="Times New Roman" panose="02020603050405020304" pitchFamily="18" charset="0"/>
                <a:cs typeface="Times New Roman" panose="02020603050405020304" pitchFamily="18" charset="0"/>
              </a:rPr>
              <a:t>riticise</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85470" y="10598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解析：此题考查元音字母u的不同发音。题干单词ad</a:t>
            </a:r>
            <a:r>
              <a:rPr lang="zh-CN" altLang="en-US" sz="2400" u="sng">
                <a:solidFill>
                  <a:srgbClr val="C00000"/>
                </a:solidFill>
                <a:latin typeface="Times New Roman" panose="02020603050405020304" pitchFamily="18" charset="0"/>
                <a:cs typeface="Times New Roman" panose="02020603050405020304" pitchFamily="18" charset="0"/>
              </a:rPr>
              <a:t>u</a:t>
            </a:r>
            <a:r>
              <a:rPr lang="zh-CN" altLang="en-US" sz="2400">
                <a:solidFill>
                  <a:srgbClr val="C00000"/>
                </a:solidFill>
                <a:latin typeface="Times New Roman" panose="02020603050405020304" pitchFamily="18" charset="0"/>
                <a:cs typeface="Times New Roman" panose="02020603050405020304" pitchFamily="18" charset="0"/>
              </a:rPr>
              <a:t>lt中的字母u发/ʌ/的音；四个选项中只有C选项disc</a:t>
            </a:r>
            <a:r>
              <a:rPr lang="zh-CN" altLang="en-US" sz="2400" u="sng">
                <a:solidFill>
                  <a:srgbClr val="C00000"/>
                </a:solidFill>
                <a:latin typeface="Times New Roman" panose="02020603050405020304" pitchFamily="18" charset="0"/>
                <a:cs typeface="Times New Roman" panose="02020603050405020304" pitchFamily="18" charset="0"/>
              </a:rPr>
              <a:t>u</a:t>
            </a:r>
            <a:r>
              <a:rPr lang="zh-CN" altLang="en-US" sz="2400">
                <a:solidFill>
                  <a:srgbClr val="C00000"/>
                </a:solidFill>
                <a:latin typeface="Times New Roman" panose="02020603050405020304" pitchFamily="18" charset="0"/>
                <a:cs typeface="Times New Roman" panose="02020603050405020304" pitchFamily="18" charset="0"/>
              </a:rPr>
              <a:t>ss中的u字母同样发/ʌ/的音，故选C。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解析：此题考查辅音字母c的多种读音。题干单词</a:t>
            </a:r>
            <a:r>
              <a:rPr lang="zh-CN" altLang="en-US" sz="2400" u="sng">
                <a:solidFill>
                  <a:srgbClr val="C00000"/>
                </a:solidFill>
                <a:latin typeface="Times New Roman" panose="02020603050405020304" pitchFamily="18" charset="0"/>
                <a:cs typeface="Times New Roman" panose="02020603050405020304" pitchFamily="18" charset="0"/>
              </a:rPr>
              <a:t>c</a:t>
            </a:r>
            <a:r>
              <a:rPr lang="zh-CN" altLang="en-US" sz="2400">
                <a:solidFill>
                  <a:srgbClr val="C00000"/>
                </a:solidFill>
                <a:latin typeface="Times New Roman" panose="02020603050405020304" pitchFamily="18" charset="0"/>
                <a:cs typeface="Times New Roman" panose="02020603050405020304" pitchFamily="18" charset="0"/>
              </a:rPr>
              <a:t>enter中的字母c发/s/的音；四个选项中只有C选项medi</a:t>
            </a:r>
            <a:r>
              <a:rPr lang="zh-CN" altLang="en-US" sz="2400" u="sng">
                <a:solidFill>
                  <a:srgbClr val="C00000"/>
                </a:solidFill>
                <a:latin typeface="Times New Roman" panose="02020603050405020304" pitchFamily="18" charset="0"/>
                <a:cs typeface="Times New Roman" panose="02020603050405020304" pitchFamily="18" charset="0"/>
              </a:rPr>
              <a:t>c</a:t>
            </a:r>
            <a:r>
              <a:rPr lang="zh-CN" altLang="en-US" sz="2400">
                <a:solidFill>
                  <a:srgbClr val="C00000"/>
                </a:solidFill>
                <a:latin typeface="Times New Roman" panose="02020603050405020304" pitchFamily="18" charset="0"/>
                <a:cs typeface="Times New Roman" panose="02020603050405020304" pitchFamily="18" charset="0"/>
              </a:rPr>
              <a:t>ine中的字母c同样发/s/的音，故选C。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755650" y="36010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23. </a:t>
            </a:r>
            <a:r>
              <a:rPr sz="2800">
                <a:solidFill>
                  <a:srgbClr val="743A78"/>
                </a:solidFill>
                <a:latin typeface="Times New Roman" panose="02020603050405020304" pitchFamily="18" charset="0"/>
                <a:cs typeface="Times New Roman" panose="02020603050405020304" pitchFamily="18" charset="0"/>
              </a:rPr>
              <a:t>d</a:t>
            </a:r>
            <a:r>
              <a:rPr sz="2800" u="sng">
                <a:solidFill>
                  <a:srgbClr val="743A78"/>
                </a:solidFill>
                <a:latin typeface="Times New Roman" panose="02020603050405020304" pitchFamily="18" charset="0"/>
                <a:cs typeface="Times New Roman" panose="02020603050405020304" pitchFamily="18" charset="0"/>
              </a:rPr>
              <a:t>ie</a:t>
            </a:r>
            <a:r>
              <a:rPr sz="2800">
                <a:solidFill>
                  <a:srgbClr val="743A78"/>
                </a:solidFill>
                <a:latin typeface="Times New Roman" panose="02020603050405020304" pitchFamily="18" charset="0"/>
                <a:cs typeface="Times New Roman" panose="02020603050405020304" pitchFamily="18" charset="0"/>
              </a:rPr>
              <a:t>t</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bel</a:t>
            </a:r>
            <a:r>
              <a:rPr sz="2800" u="sng">
                <a:latin typeface="Times New Roman" panose="02020603050405020304" pitchFamily="18" charset="0"/>
                <a:cs typeface="Times New Roman" panose="02020603050405020304" pitchFamily="18" charset="0"/>
              </a:rPr>
              <a:t>ie</a:t>
            </a:r>
            <a:r>
              <a:rPr sz="2800">
                <a:latin typeface="Times New Roman" panose="02020603050405020304" pitchFamily="18" charset="0"/>
                <a:cs typeface="Times New Roman" panose="02020603050405020304" pitchFamily="18" charset="0"/>
              </a:rPr>
              <a:t>ve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soc</a:t>
            </a:r>
            <a:r>
              <a:rPr sz="2800" u="sng">
                <a:latin typeface="Times New Roman" panose="02020603050405020304" pitchFamily="18" charset="0"/>
                <a:cs typeface="Times New Roman" panose="02020603050405020304" pitchFamily="18" charset="0"/>
              </a:rPr>
              <a:t>ie</a:t>
            </a:r>
            <a:r>
              <a:rPr sz="2800">
                <a:latin typeface="Times New Roman" panose="02020603050405020304" pitchFamily="18" charset="0"/>
                <a:cs typeface="Times New Roman" panose="02020603050405020304" pitchFamily="18" charset="0"/>
              </a:rPr>
              <a:t>ty</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C. fr</a:t>
            </a:r>
            <a:r>
              <a:rPr sz="2800" u="sng">
                <a:latin typeface="Times New Roman" panose="02020603050405020304" pitchFamily="18" charset="0"/>
                <a:cs typeface="Times New Roman" panose="02020603050405020304" pitchFamily="18" charset="0"/>
              </a:rPr>
              <a:t>ie</a:t>
            </a:r>
            <a:r>
              <a:rPr sz="2800">
                <a:latin typeface="Times New Roman" panose="02020603050405020304" pitchFamily="18" charset="0"/>
                <a:cs typeface="Times New Roman" panose="02020603050405020304" pitchFamily="18" charset="0"/>
              </a:rPr>
              <a:t>nd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f</a:t>
            </a:r>
            <a:r>
              <a:rPr sz="2800" u="sng">
                <a:latin typeface="Times New Roman" panose="02020603050405020304" pitchFamily="18" charset="0"/>
                <a:cs typeface="Times New Roman" panose="02020603050405020304" pitchFamily="18" charset="0"/>
              </a:rPr>
              <a:t>ie</a:t>
            </a:r>
            <a:r>
              <a:rPr sz="2800">
                <a:latin typeface="Times New Roman" panose="02020603050405020304" pitchFamily="18" charset="0"/>
                <a:cs typeface="Times New Roman" panose="02020603050405020304" pitchFamily="18" charset="0"/>
              </a:rPr>
              <a:t>rce</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24. </a:t>
            </a:r>
            <a:r>
              <a:rPr sz="2800">
                <a:solidFill>
                  <a:srgbClr val="743A78"/>
                </a:solidFill>
                <a:latin typeface="Times New Roman" panose="02020603050405020304" pitchFamily="18" charset="0"/>
                <a:cs typeface="Times New Roman" panose="02020603050405020304" pitchFamily="18" charset="0"/>
              </a:rPr>
              <a:t>c</a:t>
            </a:r>
            <a:r>
              <a:rPr sz="2800" u="sng">
                <a:solidFill>
                  <a:srgbClr val="743A78"/>
                </a:solidFill>
                <a:latin typeface="Times New Roman" panose="02020603050405020304" pitchFamily="18" charset="0"/>
                <a:cs typeface="Times New Roman" panose="02020603050405020304" pitchFamily="18" charset="0"/>
              </a:rPr>
              <a:t>our</a:t>
            </a:r>
            <a:r>
              <a:rPr sz="2800">
                <a:solidFill>
                  <a:srgbClr val="743A78"/>
                </a:solidFill>
                <a:latin typeface="Times New Roman" panose="02020603050405020304" pitchFamily="18" charset="0"/>
                <a:cs typeface="Times New Roman" panose="02020603050405020304" pitchFamily="18" charset="0"/>
              </a:rPr>
              <a:t>se</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A. j</a:t>
            </a:r>
            <a:r>
              <a:rPr sz="2800" u="sng">
                <a:latin typeface="Times New Roman" panose="02020603050405020304" pitchFamily="18" charset="0"/>
                <a:cs typeface="Times New Roman" panose="02020603050405020304" pitchFamily="18" charset="0"/>
              </a:rPr>
              <a:t>our</a:t>
            </a:r>
            <a:r>
              <a:rPr sz="2800">
                <a:latin typeface="Times New Roman" panose="02020603050405020304" pitchFamily="18" charset="0"/>
                <a:cs typeface="Times New Roman" panose="02020603050405020304" pitchFamily="18" charset="0"/>
              </a:rPr>
              <a:t>ney</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B. fl</a:t>
            </a:r>
            <a:r>
              <a:rPr sz="2800" u="sng">
                <a:latin typeface="Times New Roman" panose="02020603050405020304" pitchFamily="18" charset="0"/>
                <a:cs typeface="Times New Roman" panose="02020603050405020304" pitchFamily="18" charset="0"/>
              </a:rPr>
              <a:t>our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h</a:t>
            </a:r>
            <a:r>
              <a:rPr sz="2800" u="sng">
                <a:latin typeface="Times New Roman" panose="02020603050405020304" pitchFamily="18" charset="0"/>
                <a:cs typeface="Times New Roman" panose="02020603050405020304" pitchFamily="18" charset="0"/>
              </a:rPr>
              <a:t>our</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p</a:t>
            </a:r>
            <a:r>
              <a:rPr sz="2800" u="sng">
                <a:latin typeface="Times New Roman" panose="02020603050405020304" pitchFamily="18" charset="0"/>
                <a:cs typeface="Times New Roman" panose="02020603050405020304" pitchFamily="18" charset="0"/>
              </a:rPr>
              <a:t>our</a:t>
            </a:r>
            <a:endParaRPr sz="2800" u="sng">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85470" y="105981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解析：此题考查元音字母组合ie的不同发音。题干单词d</a:t>
            </a:r>
            <a:r>
              <a:rPr lang="zh-CN" altLang="en-US" sz="2400" u="sng">
                <a:solidFill>
                  <a:srgbClr val="C00000"/>
                </a:solidFill>
                <a:latin typeface="Times New Roman" panose="02020603050405020304" pitchFamily="18" charset="0"/>
                <a:cs typeface="Times New Roman" panose="02020603050405020304" pitchFamily="18" charset="0"/>
              </a:rPr>
              <a:t>ie</a:t>
            </a:r>
            <a:r>
              <a:rPr lang="zh-CN" altLang="en-US" sz="2400">
                <a:solidFill>
                  <a:srgbClr val="C00000"/>
                </a:solidFill>
                <a:latin typeface="Times New Roman" panose="02020603050405020304" pitchFamily="18" charset="0"/>
                <a:cs typeface="Times New Roman" panose="02020603050405020304" pitchFamily="18" charset="0"/>
              </a:rPr>
              <a:t>t中的字母组合ie发/aɪə/的音；四个选项中只有B选项soc</a:t>
            </a:r>
            <a:r>
              <a:rPr lang="zh-CN" altLang="en-US" sz="2400" u="sng">
                <a:solidFill>
                  <a:srgbClr val="C00000"/>
                </a:solidFill>
                <a:latin typeface="Times New Roman" panose="02020603050405020304" pitchFamily="18" charset="0"/>
                <a:cs typeface="Times New Roman" panose="02020603050405020304" pitchFamily="18" charset="0"/>
              </a:rPr>
              <a:t>ie</a:t>
            </a:r>
            <a:r>
              <a:rPr lang="zh-CN" altLang="en-US" sz="2400">
                <a:solidFill>
                  <a:srgbClr val="C00000"/>
                </a:solidFill>
                <a:latin typeface="Times New Roman" panose="02020603050405020304" pitchFamily="18" charset="0"/>
                <a:cs typeface="Times New Roman" panose="02020603050405020304" pitchFamily="18" charset="0"/>
              </a:rPr>
              <a:t>ty中的ie字母组合也发/aɪə/，故选B。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解析：此题考查字母组合our的不同发音。题干单词c</a:t>
            </a:r>
            <a:r>
              <a:rPr lang="zh-CN" altLang="en-US" sz="2400" u="sng">
                <a:solidFill>
                  <a:srgbClr val="C00000"/>
                </a:solidFill>
                <a:latin typeface="Times New Roman" panose="02020603050405020304" pitchFamily="18" charset="0"/>
                <a:cs typeface="Times New Roman" panose="02020603050405020304" pitchFamily="18" charset="0"/>
              </a:rPr>
              <a:t>our</a:t>
            </a:r>
            <a:r>
              <a:rPr lang="zh-CN" altLang="en-US" sz="2400">
                <a:solidFill>
                  <a:srgbClr val="C00000"/>
                </a:solidFill>
                <a:latin typeface="Times New Roman" panose="02020603050405020304" pitchFamily="18" charset="0"/>
                <a:cs typeface="Times New Roman" panose="02020603050405020304" pitchFamily="18" charset="0"/>
              </a:rPr>
              <a:t>se中的our发/ɔ:/的音；四个选项中只有选项D. p</a:t>
            </a:r>
            <a:r>
              <a:rPr lang="zh-CN" altLang="en-US" sz="2400" u="sng">
                <a:solidFill>
                  <a:srgbClr val="C00000"/>
                </a:solidFill>
                <a:latin typeface="Times New Roman" panose="02020603050405020304" pitchFamily="18" charset="0"/>
                <a:cs typeface="Times New Roman" panose="02020603050405020304" pitchFamily="18" charset="0"/>
              </a:rPr>
              <a:t>our</a:t>
            </a:r>
            <a:r>
              <a:rPr lang="zh-CN" altLang="en-US" sz="2400">
                <a:solidFill>
                  <a:srgbClr val="C00000"/>
                </a:solidFill>
                <a:latin typeface="Times New Roman" panose="02020603050405020304" pitchFamily="18" charset="0"/>
                <a:cs typeface="Times New Roman" panose="02020603050405020304" pitchFamily="18" charset="0"/>
              </a:rPr>
              <a:t>中的our也发/ɔ:/的音，故选D。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715645" y="36010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890270" y="926465"/>
            <a:ext cx="11007090"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25. </a:t>
            </a:r>
            <a:r>
              <a:rPr sz="2800">
                <a:solidFill>
                  <a:srgbClr val="743A78"/>
                </a:solidFill>
                <a:latin typeface="Times New Roman" panose="02020603050405020304" pitchFamily="18" charset="0"/>
                <a:cs typeface="Times New Roman" panose="02020603050405020304" pitchFamily="18" charset="0"/>
              </a:rPr>
              <a:t>warm</a:t>
            </a:r>
            <a:r>
              <a:rPr sz="2800" u="sng">
                <a:solidFill>
                  <a:srgbClr val="743A78"/>
                </a:solidFill>
                <a:latin typeface="Times New Roman" panose="02020603050405020304" pitchFamily="18" charset="0"/>
                <a:cs typeface="Times New Roman" panose="02020603050405020304" pitchFamily="18" charset="0"/>
              </a:rPr>
              <a:t>th</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streng</a:t>
            </a:r>
            <a:r>
              <a:rPr sz="2800" u="sng">
                <a:latin typeface="Times New Roman" panose="02020603050405020304" pitchFamily="18" charset="0"/>
                <a:cs typeface="Times New Roman" panose="02020603050405020304" pitchFamily="18" charset="0"/>
              </a:rPr>
              <a:t>th</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a:t>
            </a:r>
            <a:r>
              <a:rPr sz="2800" u="sng">
                <a:latin typeface="Times New Roman" panose="02020603050405020304" pitchFamily="18" charset="0"/>
                <a:cs typeface="Times New Roman" panose="02020603050405020304" pitchFamily="18" charset="0"/>
              </a:rPr>
              <a:t>th</a:t>
            </a:r>
            <a:r>
              <a:rPr sz="2800">
                <a:latin typeface="Times New Roman" panose="02020603050405020304" pitchFamily="18" charset="0"/>
                <a:cs typeface="Times New Roman" panose="02020603050405020304" pitchFamily="18" charset="0"/>
              </a:rPr>
              <a:t>erefore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wor</a:t>
            </a:r>
            <a:r>
              <a:rPr sz="2800" u="sng">
                <a:latin typeface="Times New Roman" panose="02020603050405020304" pitchFamily="18" charset="0"/>
                <a:cs typeface="Times New Roman" panose="02020603050405020304" pitchFamily="18" charset="0"/>
              </a:rPr>
              <a:t>th</a:t>
            </a:r>
            <a:r>
              <a:rPr sz="2800">
                <a:latin typeface="Times New Roman" panose="02020603050405020304" pitchFamily="18" charset="0"/>
                <a:cs typeface="Times New Roman" panose="02020603050405020304" pitchFamily="18" charset="0"/>
              </a:rPr>
              <a:t>y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ba</a:t>
            </a:r>
            <a:r>
              <a:rPr sz="2800" u="sng">
                <a:latin typeface="Times New Roman" panose="02020603050405020304" pitchFamily="18" charset="0"/>
                <a:cs typeface="Times New Roman" panose="02020603050405020304" pitchFamily="18" charset="0"/>
              </a:rPr>
              <a:t>th</a:t>
            </a:r>
            <a:r>
              <a:rPr sz="2800">
                <a:latin typeface="Times New Roman" panose="02020603050405020304" pitchFamily="18" charset="0"/>
                <a:cs typeface="Times New Roman" panose="02020603050405020304" pitchFamily="18" charset="0"/>
              </a:rPr>
              <a:t>e</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26. </a:t>
            </a:r>
            <a:r>
              <a:rPr sz="2800">
                <a:solidFill>
                  <a:srgbClr val="743A78"/>
                </a:solidFill>
                <a:latin typeface="Times New Roman" panose="02020603050405020304" pitchFamily="18" charset="0"/>
                <a:cs typeface="Times New Roman" panose="02020603050405020304" pitchFamily="18" charset="0"/>
              </a:rPr>
              <a:t>d</a:t>
            </a:r>
            <a:r>
              <a:rPr sz="2800" u="sng">
                <a:solidFill>
                  <a:srgbClr val="743A78"/>
                </a:solidFill>
                <a:latin typeface="Times New Roman" panose="02020603050405020304" pitchFamily="18" charset="0"/>
                <a:cs typeface="Times New Roman" panose="02020603050405020304" pitchFamily="18" charset="0"/>
              </a:rPr>
              <a:t>a</a:t>
            </a:r>
            <a:r>
              <a:rPr sz="2800">
                <a:solidFill>
                  <a:srgbClr val="743A78"/>
                </a:solidFill>
                <a:latin typeface="Times New Roman" panose="02020603050405020304" pitchFamily="18" charset="0"/>
                <a:cs typeface="Times New Roman" panose="02020603050405020304" pitchFamily="18" charset="0"/>
              </a:rPr>
              <a:t>nger</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m</a:t>
            </a:r>
            <a:r>
              <a:rPr sz="2800" u="sng">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tch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m</a:t>
            </a:r>
            <a:r>
              <a:rPr sz="2800" u="sng">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ture</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C. p</a:t>
            </a:r>
            <a:r>
              <a:rPr sz="2800" u="sng">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tient</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D. lugg</a:t>
            </a:r>
            <a:r>
              <a:rPr sz="2800" u="sng">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ge</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272415" y="10598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解析：此题考查字母组合th的不同发音。题干单词warm</a:t>
            </a:r>
            <a:r>
              <a:rPr lang="zh-CN" altLang="en-US" sz="2400" u="sng">
                <a:solidFill>
                  <a:srgbClr val="C00000"/>
                </a:solidFill>
                <a:latin typeface="Times New Roman" panose="02020603050405020304" pitchFamily="18" charset="0"/>
                <a:cs typeface="Times New Roman" panose="02020603050405020304" pitchFamily="18" charset="0"/>
              </a:rPr>
              <a:t>th</a:t>
            </a:r>
            <a:r>
              <a:rPr lang="zh-CN" altLang="en-US" sz="2400">
                <a:solidFill>
                  <a:srgbClr val="C00000"/>
                </a:solidFill>
                <a:latin typeface="Times New Roman" panose="02020603050405020304" pitchFamily="18" charset="0"/>
                <a:cs typeface="Times New Roman" panose="02020603050405020304" pitchFamily="18" charset="0"/>
              </a:rPr>
              <a:t>中的字母组合th发清辅音/θ/；四个选项中只有A选项streng</a:t>
            </a:r>
            <a:r>
              <a:rPr lang="zh-CN" altLang="en-US" sz="2400" u="sng">
                <a:solidFill>
                  <a:srgbClr val="C00000"/>
                </a:solidFill>
                <a:latin typeface="Times New Roman" panose="02020603050405020304" pitchFamily="18" charset="0"/>
                <a:cs typeface="Times New Roman" panose="02020603050405020304" pitchFamily="18" charset="0"/>
              </a:rPr>
              <a:t>th</a:t>
            </a:r>
            <a:r>
              <a:rPr lang="zh-CN" altLang="en-US" sz="2400">
                <a:solidFill>
                  <a:srgbClr val="C00000"/>
                </a:solidFill>
                <a:latin typeface="Times New Roman" panose="02020603050405020304" pitchFamily="18" charset="0"/>
                <a:cs typeface="Times New Roman" panose="02020603050405020304" pitchFamily="18" charset="0"/>
              </a:rPr>
              <a:t>中的th字母组合也发/θ/，其余三项均发/ð/，故选A。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解析：此题考查元音字母a的发音。题干单词d</a:t>
            </a:r>
            <a:r>
              <a:rPr lang="zh-CN" altLang="en-US" sz="2400" u="sng">
                <a:solidFill>
                  <a:srgbClr val="C00000"/>
                </a:solidFill>
                <a:latin typeface="Times New Roman" panose="02020603050405020304" pitchFamily="18" charset="0"/>
                <a:cs typeface="Times New Roman" panose="02020603050405020304" pitchFamily="18" charset="0"/>
              </a:rPr>
              <a:t>a</a:t>
            </a:r>
            <a:r>
              <a:rPr lang="zh-CN" altLang="en-US" sz="2400">
                <a:solidFill>
                  <a:srgbClr val="C00000"/>
                </a:solidFill>
                <a:latin typeface="Times New Roman" panose="02020603050405020304" pitchFamily="18" charset="0"/>
                <a:cs typeface="Times New Roman" panose="02020603050405020304" pitchFamily="18" charset="0"/>
              </a:rPr>
              <a:t>nger中的字母a发/eɪ/；四个选项中只有C选项p</a:t>
            </a:r>
            <a:r>
              <a:rPr lang="zh-CN" altLang="en-US" sz="2400" u="sng">
                <a:solidFill>
                  <a:srgbClr val="C00000"/>
                </a:solidFill>
                <a:latin typeface="Times New Roman" panose="02020603050405020304" pitchFamily="18" charset="0"/>
                <a:cs typeface="Times New Roman" panose="02020603050405020304" pitchFamily="18" charset="0"/>
              </a:rPr>
              <a:t>a</a:t>
            </a:r>
            <a:r>
              <a:rPr lang="zh-CN" altLang="en-US" sz="2400">
                <a:solidFill>
                  <a:srgbClr val="C00000"/>
                </a:solidFill>
                <a:latin typeface="Times New Roman" panose="02020603050405020304" pitchFamily="18" charset="0"/>
                <a:cs typeface="Times New Roman" panose="02020603050405020304" pitchFamily="18" charset="0"/>
              </a:rPr>
              <a:t>tient中的字母a同样发/eɪ/的音，故选C。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442595" y="36010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27.</a:t>
            </a:r>
            <a:r>
              <a:rPr sz="2800">
                <a:solidFill>
                  <a:srgbClr val="743A78"/>
                </a:solidFill>
                <a:latin typeface="Times New Roman" panose="02020603050405020304" pitchFamily="18" charset="0"/>
                <a:cs typeface="Times New Roman" panose="02020603050405020304" pitchFamily="18" charset="0"/>
              </a:rPr>
              <a:t> appl</a:t>
            </a:r>
            <a:r>
              <a:rPr sz="2800" u="sng">
                <a:solidFill>
                  <a:srgbClr val="743A78"/>
                </a:solidFill>
                <a:latin typeface="Times New Roman" panose="02020603050405020304" pitchFamily="18" charset="0"/>
                <a:cs typeface="Times New Roman" panose="02020603050405020304" pitchFamily="18" charset="0"/>
              </a:rPr>
              <a:t>y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diar</a:t>
            </a:r>
            <a:r>
              <a:rPr sz="2800" u="sng">
                <a:latin typeface="Times New Roman" panose="02020603050405020304" pitchFamily="18" charset="0"/>
                <a:cs typeface="Times New Roman" panose="02020603050405020304" pitchFamily="18" charset="0"/>
              </a:rPr>
              <a:t>y</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B. energ</a:t>
            </a:r>
            <a:r>
              <a:rPr sz="2800" u="sng">
                <a:latin typeface="Times New Roman" panose="02020603050405020304" pitchFamily="18" charset="0"/>
                <a:cs typeface="Times New Roman" panose="02020603050405020304" pitchFamily="18" charset="0"/>
              </a:rPr>
              <a:t>y</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C. c</a:t>
            </a:r>
            <a:r>
              <a:rPr sz="2800" u="sng">
                <a:latin typeface="Times New Roman" panose="02020603050405020304" pitchFamily="18" charset="0"/>
                <a:cs typeface="Times New Roman" panose="02020603050405020304" pitchFamily="18" charset="0"/>
              </a:rPr>
              <a:t>y</a:t>
            </a:r>
            <a:r>
              <a:rPr sz="2800">
                <a:latin typeface="Times New Roman" panose="02020603050405020304" pitchFamily="18" charset="0"/>
                <a:cs typeface="Times New Roman" panose="02020603050405020304" pitchFamily="18" charset="0"/>
              </a:rPr>
              <a:t>clist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ph</a:t>
            </a:r>
            <a:r>
              <a:rPr sz="2800" u="sng">
                <a:latin typeface="Times New Roman" panose="02020603050405020304" pitchFamily="18" charset="0"/>
                <a:cs typeface="Times New Roman" panose="02020603050405020304" pitchFamily="18" charset="0"/>
              </a:rPr>
              <a:t>y</a:t>
            </a:r>
            <a:r>
              <a:rPr sz="2800">
                <a:latin typeface="Times New Roman" panose="02020603050405020304" pitchFamily="18" charset="0"/>
                <a:cs typeface="Times New Roman" panose="02020603050405020304" pitchFamily="18" charset="0"/>
              </a:rPr>
              <a:t>sics</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28.</a:t>
            </a:r>
            <a:r>
              <a:rPr sz="2800">
                <a:solidFill>
                  <a:srgbClr val="743A78"/>
                </a:solidFill>
                <a:latin typeface="Times New Roman" panose="02020603050405020304" pitchFamily="18" charset="0"/>
                <a:cs typeface="Times New Roman" panose="02020603050405020304" pitchFamily="18" charset="0"/>
              </a:rPr>
              <a:t> br</a:t>
            </a:r>
            <a:r>
              <a:rPr sz="2800" u="sng">
                <a:solidFill>
                  <a:srgbClr val="743A78"/>
                </a:solidFill>
                <a:latin typeface="Times New Roman" panose="02020603050405020304" pitchFamily="18" charset="0"/>
                <a:cs typeface="Times New Roman" panose="02020603050405020304" pitchFamily="18" charset="0"/>
              </a:rPr>
              <a:t>ea</a:t>
            </a:r>
            <a:r>
              <a:rPr sz="2800">
                <a:solidFill>
                  <a:srgbClr val="743A78"/>
                </a:solidFill>
                <a:latin typeface="Times New Roman" panose="02020603050405020304" pitchFamily="18" charset="0"/>
                <a:cs typeface="Times New Roman" panose="02020603050405020304" pitchFamily="18" charset="0"/>
              </a:rPr>
              <a:t>the</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st</a:t>
            </a:r>
            <a:r>
              <a:rPr sz="2800" u="sng">
                <a:latin typeface="Times New Roman" panose="02020603050405020304" pitchFamily="18" charset="0"/>
                <a:cs typeface="Times New Roman" panose="02020603050405020304" pitchFamily="18" charset="0"/>
              </a:rPr>
              <a:t>ea</a:t>
            </a:r>
            <a:r>
              <a:rPr sz="2800">
                <a:latin typeface="Times New Roman" panose="02020603050405020304" pitchFamily="18" charset="0"/>
                <a:cs typeface="Times New Roman" panose="02020603050405020304" pitchFamily="18" charset="0"/>
              </a:rPr>
              <a:t>dy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spr</a:t>
            </a:r>
            <a:r>
              <a:rPr sz="2800" u="sng">
                <a:latin typeface="Times New Roman" panose="02020603050405020304" pitchFamily="18" charset="0"/>
                <a:cs typeface="Times New Roman" panose="02020603050405020304" pitchFamily="18" charset="0"/>
              </a:rPr>
              <a:t>ea</a:t>
            </a:r>
            <a:r>
              <a:rPr sz="2800">
                <a:latin typeface="Times New Roman" panose="02020603050405020304" pitchFamily="18" charset="0"/>
                <a:cs typeface="Times New Roman" panose="02020603050405020304" pitchFamily="18" charset="0"/>
              </a:rPr>
              <a:t>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app</a:t>
            </a:r>
            <a:r>
              <a:rPr sz="2800" u="sng">
                <a:latin typeface="Times New Roman" panose="02020603050405020304" pitchFamily="18" charset="0"/>
                <a:cs typeface="Times New Roman" panose="02020603050405020304" pitchFamily="18" charset="0"/>
              </a:rPr>
              <a:t>ea</a:t>
            </a:r>
            <a:r>
              <a:rPr sz="2800">
                <a:latin typeface="Times New Roman" panose="02020603050405020304" pitchFamily="18" charset="0"/>
                <a:cs typeface="Times New Roman" panose="02020603050405020304" pitchFamily="18" charset="0"/>
              </a:rPr>
              <a:t>l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st</a:t>
            </a:r>
            <a:r>
              <a:rPr sz="2800" u="sng">
                <a:latin typeface="Times New Roman" panose="02020603050405020304" pitchFamily="18" charset="0"/>
                <a:cs typeface="Times New Roman" panose="02020603050405020304" pitchFamily="18" charset="0"/>
              </a:rPr>
              <a:t>ea</a:t>
            </a:r>
            <a:r>
              <a:rPr sz="2800">
                <a:latin typeface="Times New Roman" panose="02020603050405020304" pitchFamily="18" charset="0"/>
                <a:cs typeface="Times New Roman" panose="02020603050405020304" pitchFamily="18" charset="0"/>
              </a:rPr>
              <a:t>k</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85470" y="10598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解析：此题考查字母y的多种读音。题干单词appl</a:t>
            </a:r>
            <a:r>
              <a:rPr lang="zh-CN" altLang="en-US" sz="2400" u="sng">
                <a:solidFill>
                  <a:srgbClr val="C00000"/>
                </a:solidFill>
                <a:latin typeface="Times New Roman" panose="02020603050405020304" pitchFamily="18" charset="0"/>
                <a:cs typeface="Times New Roman" panose="02020603050405020304" pitchFamily="18" charset="0"/>
              </a:rPr>
              <a:t>y</a:t>
            </a:r>
            <a:r>
              <a:rPr lang="zh-CN" altLang="en-US" sz="2400">
                <a:solidFill>
                  <a:srgbClr val="C00000"/>
                </a:solidFill>
                <a:latin typeface="Times New Roman" panose="02020603050405020304" pitchFamily="18" charset="0"/>
                <a:cs typeface="Times New Roman" panose="02020603050405020304" pitchFamily="18" charset="0"/>
              </a:rPr>
              <a:t>中的字母y发/aɪ/的音；四个选项中只有C选项c</a:t>
            </a:r>
            <a:r>
              <a:rPr lang="zh-CN" altLang="en-US" sz="2400" u="sng">
                <a:solidFill>
                  <a:srgbClr val="C00000"/>
                </a:solidFill>
                <a:latin typeface="Times New Roman" panose="02020603050405020304" pitchFamily="18" charset="0"/>
                <a:cs typeface="Times New Roman" panose="02020603050405020304" pitchFamily="18" charset="0"/>
              </a:rPr>
              <a:t>y</a:t>
            </a:r>
            <a:r>
              <a:rPr lang="zh-CN" altLang="en-US" sz="2400">
                <a:solidFill>
                  <a:srgbClr val="C00000"/>
                </a:solidFill>
                <a:latin typeface="Times New Roman" panose="02020603050405020304" pitchFamily="18" charset="0"/>
                <a:cs typeface="Times New Roman" panose="02020603050405020304" pitchFamily="18" charset="0"/>
              </a:rPr>
              <a:t>clist中的字母y也发/aɪ/的音，故选C。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解析：此题考查元音字母组合ea的读音。题干单词br</a:t>
            </a:r>
            <a:r>
              <a:rPr lang="zh-CN" altLang="en-US" sz="2400" u="sng">
                <a:solidFill>
                  <a:srgbClr val="C00000"/>
                </a:solidFill>
                <a:latin typeface="Times New Roman" panose="02020603050405020304" pitchFamily="18" charset="0"/>
                <a:cs typeface="Times New Roman" panose="02020603050405020304" pitchFamily="18" charset="0"/>
              </a:rPr>
              <a:t>ea</a:t>
            </a:r>
            <a:r>
              <a:rPr lang="zh-CN" altLang="en-US" sz="2400">
                <a:solidFill>
                  <a:srgbClr val="C00000"/>
                </a:solidFill>
                <a:latin typeface="Times New Roman" panose="02020603050405020304" pitchFamily="18" charset="0"/>
                <a:cs typeface="Times New Roman" panose="02020603050405020304" pitchFamily="18" charset="0"/>
              </a:rPr>
              <a:t>the中的字母组合ea发/i:/的音；四个选项中只有选项C. app</a:t>
            </a:r>
            <a:r>
              <a:rPr lang="zh-CN" altLang="en-US" sz="2400" u="sng">
                <a:solidFill>
                  <a:srgbClr val="C00000"/>
                </a:solidFill>
                <a:latin typeface="Times New Roman" panose="02020603050405020304" pitchFamily="18" charset="0"/>
                <a:cs typeface="Times New Roman" panose="02020603050405020304" pitchFamily="18" charset="0"/>
              </a:rPr>
              <a:t>ea</a:t>
            </a:r>
            <a:r>
              <a:rPr lang="zh-CN" altLang="en-US" sz="2400">
                <a:solidFill>
                  <a:srgbClr val="C00000"/>
                </a:solidFill>
                <a:latin typeface="Times New Roman" panose="02020603050405020304" pitchFamily="18" charset="0"/>
                <a:cs typeface="Times New Roman" panose="02020603050405020304" pitchFamily="18" charset="0"/>
              </a:rPr>
              <a:t>l中的字母组合ea发/i:/的音，故选C。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755650" y="36010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680720" y="1021715"/>
            <a:ext cx="11141710"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29. </a:t>
            </a:r>
            <a:r>
              <a:rPr sz="2800" u="sng">
                <a:solidFill>
                  <a:srgbClr val="743A78"/>
                </a:solidFill>
                <a:latin typeface="Times New Roman" panose="02020603050405020304" pitchFamily="18" charset="0"/>
                <a:cs typeface="Times New Roman" panose="02020603050405020304" pitchFamily="18" charset="0"/>
              </a:rPr>
              <a:t>ex</a:t>
            </a:r>
            <a:r>
              <a:rPr sz="2800">
                <a:solidFill>
                  <a:srgbClr val="743A78"/>
                </a:solidFill>
                <a:latin typeface="Times New Roman" panose="02020603050405020304" pitchFamily="18" charset="0"/>
                <a:cs typeface="Times New Roman" panose="02020603050405020304" pitchFamily="18" charset="0"/>
              </a:rPr>
              <a:t>ist</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A. </a:t>
            </a:r>
            <a:r>
              <a:rPr sz="2800" u="sng">
                <a:latin typeface="Times New Roman" panose="02020603050405020304" pitchFamily="18" charset="0"/>
                <a:cs typeface="Times New Roman" panose="02020603050405020304" pitchFamily="18" charset="0"/>
              </a:rPr>
              <a:t>ex</a:t>
            </a:r>
            <a:r>
              <a:rPr sz="2800">
                <a:latin typeface="Times New Roman" panose="02020603050405020304" pitchFamily="18" charset="0"/>
                <a:cs typeface="Times New Roman" panose="02020603050405020304" pitchFamily="18" charset="0"/>
              </a:rPr>
              <a:t>perience</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B. </a:t>
            </a:r>
            <a:r>
              <a:rPr sz="2800" u="sng">
                <a:latin typeface="Times New Roman" panose="02020603050405020304" pitchFamily="18" charset="0"/>
                <a:cs typeface="Times New Roman" panose="02020603050405020304" pitchFamily="18" charset="0"/>
              </a:rPr>
              <a:t>ex</a:t>
            </a:r>
            <a:r>
              <a:rPr sz="2800">
                <a:latin typeface="Times New Roman" panose="02020603050405020304" pitchFamily="18" charset="0"/>
                <a:cs typeface="Times New Roman" panose="02020603050405020304" pitchFamily="18" charset="0"/>
              </a:rPr>
              <a:t>ample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a:t>
            </a:r>
            <a:r>
              <a:rPr sz="2800" u="sng">
                <a:latin typeface="Times New Roman" panose="02020603050405020304" pitchFamily="18" charset="0"/>
                <a:cs typeface="Times New Roman" panose="02020603050405020304" pitchFamily="18" charset="0"/>
              </a:rPr>
              <a:t>ex</a:t>
            </a:r>
            <a:r>
              <a:rPr sz="2800">
                <a:latin typeface="Times New Roman" panose="02020603050405020304" pitchFamily="18" charset="0"/>
                <a:cs typeface="Times New Roman" panose="02020603050405020304" pitchFamily="18" charset="0"/>
              </a:rPr>
              <a:t>ercise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a:t>
            </a:r>
            <a:r>
              <a:rPr sz="2800" u="sng">
                <a:latin typeface="Times New Roman" panose="02020603050405020304" pitchFamily="18" charset="0"/>
                <a:cs typeface="Times New Roman" panose="02020603050405020304" pitchFamily="18" charset="0"/>
              </a:rPr>
              <a:t>ex</a:t>
            </a:r>
            <a:r>
              <a:rPr sz="2800">
                <a:latin typeface="Times New Roman" panose="02020603050405020304" pitchFamily="18" charset="0"/>
                <a:cs typeface="Times New Roman" panose="02020603050405020304" pitchFamily="18" charset="0"/>
              </a:rPr>
              <a:t>pose</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30. </a:t>
            </a:r>
            <a:r>
              <a:rPr sz="2800">
                <a:solidFill>
                  <a:srgbClr val="743A78"/>
                </a:solidFill>
                <a:latin typeface="Times New Roman" panose="02020603050405020304" pitchFamily="18" charset="0"/>
                <a:cs typeface="Times New Roman" panose="02020603050405020304" pitchFamily="18" charset="0"/>
              </a:rPr>
              <a:t>f</a:t>
            </a:r>
            <a:r>
              <a:rPr sz="2800" u="sng">
                <a:solidFill>
                  <a:srgbClr val="743A78"/>
                </a:solidFill>
                <a:latin typeface="Times New Roman" panose="02020603050405020304" pitchFamily="18" charset="0"/>
                <a:cs typeface="Times New Roman" panose="02020603050405020304" pitchFamily="18" charset="0"/>
              </a:rPr>
              <a:t>or</a:t>
            </a:r>
            <a:r>
              <a:rPr sz="2800">
                <a:solidFill>
                  <a:srgbClr val="743A78"/>
                </a:solidFill>
                <a:latin typeface="Times New Roman" panose="02020603050405020304" pitchFamily="18" charset="0"/>
                <a:cs typeface="Times New Roman" panose="02020603050405020304" pitchFamily="18" charset="0"/>
              </a:rPr>
              <a:t>bid</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a:t>
            </a:r>
            <a:r>
              <a:rPr sz="2800" u="sng">
                <a:latin typeface="Times New Roman" panose="02020603050405020304" pitchFamily="18" charset="0"/>
                <a:cs typeface="Times New Roman" panose="02020603050405020304" pitchFamily="18" charset="0"/>
              </a:rPr>
              <a:t>or</a:t>
            </a:r>
            <a:r>
              <a:rPr sz="2800">
                <a:latin typeface="Times New Roman" panose="02020603050405020304" pitchFamily="18" charset="0"/>
                <a:cs typeface="Times New Roman" panose="02020603050405020304" pitchFamily="18" charset="0"/>
              </a:rPr>
              <a:t>der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f</a:t>
            </a:r>
            <a:r>
              <a:rPr sz="2800" u="sng">
                <a:latin typeface="Times New Roman" panose="02020603050405020304" pitchFamily="18" charset="0"/>
                <a:cs typeface="Times New Roman" panose="02020603050405020304" pitchFamily="18" charset="0"/>
              </a:rPr>
              <a:t>or</a:t>
            </a:r>
            <a:r>
              <a:rPr sz="2800">
                <a:latin typeface="Times New Roman" panose="02020603050405020304" pitchFamily="18" charset="0"/>
                <a:cs typeface="Times New Roman" panose="02020603050405020304" pitchFamily="18" charset="0"/>
              </a:rPr>
              <a:t>mal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a:t>
            </a:r>
            <a:r>
              <a:rPr sz="2800" u="sng">
                <a:latin typeface="Times New Roman" panose="02020603050405020304" pitchFamily="18" charset="0"/>
                <a:cs typeface="Times New Roman" panose="02020603050405020304" pitchFamily="18" charset="0"/>
              </a:rPr>
              <a:t>or</a:t>
            </a:r>
            <a:r>
              <a:rPr sz="2800">
                <a:latin typeface="Times New Roman" panose="02020603050405020304" pitchFamily="18" charset="0"/>
                <a:cs typeface="Times New Roman" panose="02020603050405020304" pitchFamily="18" charset="0"/>
              </a:rPr>
              <a:t>ange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ancest</a:t>
            </a:r>
            <a:r>
              <a:rPr sz="2800" u="sng">
                <a:latin typeface="Times New Roman" panose="02020603050405020304" pitchFamily="18" charset="0"/>
                <a:cs typeface="Times New Roman" panose="02020603050405020304" pitchFamily="18" charset="0"/>
              </a:rPr>
              <a:t>or</a:t>
            </a:r>
            <a:endParaRPr sz="2800" u="sng">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233045" y="111696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1777365"/>
            <a:ext cx="977201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解析：此题考查字母组合ex的不同发音。题干单词</a:t>
            </a:r>
            <a:r>
              <a:rPr lang="zh-CN" altLang="en-US" sz="2400" u="sng">
                <a:solidFill>
                  <a:srgbClr val="C00000"/>
                </a:solidFill>
                <a:latin typeface="Times New Roman" panose="02020603050405020304" pitchFamily="18" charset="0"/>
                <a:cs typeface="Times New Roman" panose="02020603050405020304" pitchFamily="18" charset="0"/>
              </a:rPr>
              <a:t>ex</a:t>
            </a:r>
            <a:r>
              <a:rPr lang="zh-CN" altLang="en-US" sz="2400">
                <a:solidFill>
                  <a:srgbClr val="C00000"/>
                </a:solidFill>
                <a:latin typeface="Times New Roman" panose="02020603050405020304" pitchFamily="18" charset="0"/>
                <a:cs typeface="Times New Roman" panose="02020603050405020304" pitchFamily="18" charset="0"/>
              </a:rPr>
              <a:t>ist中的ex发/ɪgz/的音；四个选项中只有选项B. </a:t>
            </a:r>
            <a:r>
              <a:rPr lang="zh-CN" altLang="en-US" sz="2400" u="sng">
                <a:solidFill>
                  <a:srgbClr val="C00000"/>
                </a:solidFill>
                <a:latin typeface="Times New Roman" panose="02020603050405020304" pitchFamily="18" charset="0"/>
                <a:cs typeface="Times New Roman" panose="02020603050405020304" pitchFamily="18" charset="0"/>
              </a:rPr>
              <a:t>ex</a:t>
            </a:r>
            <a:r>
              <a:rPr lang="zh-CN" altLang="en-US" sz="2400">
                <a:solidFill>
                  <a:srgbClr val="C00000"/>
                </a:solidFill>
                <a:latin typeface="Times New Roman" panose="02020603050405020304" pitchFamily="18" charset="0"/>
                <a:cs typeface="Times New Roman" panose="02020603050405020304" pitchFamily="18" charset="0"/>
              </a:rPr>
              <a:t>ample中的ex发/ɪgz/的音，故选B。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解析：此题考查r音节字母组合or的不同发音。题干单词f</a:t>
            </a:r>
            <a:r>
              <a:rPr lang="zh-CN" altLang="en-US" sz="2400" u="sng">
                <a:solidFill>
                  <a:srgbClr val="C00000"/>
                </a:solidFill>
                <a:latin typeface="Times New Roman" panose="02020603050405020304" pitchFamily="18" charset="0"/>
                <a:cs typeface="Times New Roman" panose="02020603050405020304" pitchFamily="18" charset="0"/>
              </a:rPr>
              <a:t>or</a:t>
            </a:r>
            <a:r>
              <a:rPr lang="zh-CN" altLang="en-US" sz="2400">
                <a:solidFill>
                  <a:srgbClr val="C00000"/>
                </a:solidFill>
                <a:latin typeface="Times New Roman" panose="02020603050405020304" pitchFamily="18" charset="0"/>
                <a:cs typeface="Times New Roman" panose="02020603050405020304" pitchFamily="18" charset="0"/>
              </a:rPr>
              <a:t>bid中的字母组合or发/ə/的音；四个选项中只有D选项</a:t>
            </a:r>
            <a:r>
              <a:rPr lang="en-US" altLang="zh-CN" sz="2400">
                <a:solidFill>
                  <a:srgbClr val="C00000"/>
                </a:solidFill>
                <a:latin typeface="Times New Roman" panose="02020603050405020304" pitchFamily="18" charset="0"/>
                <a:cs typeface="Times New Roman" panose="02020603050405020304" pitchFamily="18" charset="0"/>
              </a:rPr>
              <a:t> </a:t>
            </a:r>
            <a:r>
              <a:rPr lang="zh-CN" altLang="en-US" sz="2400">
                <a:solidFill>
                  <a:srgbClr val="C00000"/>
                </a:solidFill>
                <a:latin typeface="Times New Roman" panose="02020603050405020304" pitchFamily="18" charset="0"/>
                <a:cs typeface="Times New Roman" panose="02020603050405020304" pitchFamily="18" charset="0"/>
              </a:rPr>
              <a:t>ancest</a:t>
            </a:r>
            <a:r>
              <a:rPr lang="zh-CN" altLang="en-US" sz="2400" u="sng">
                <a:solidFill>
                  <a:srgbClr val="C00000"/>
                </a:solidFill>
                <a:latin typeface="Times New Roman" panose="02020603050405020304" pitchFamily="18" charset="0"/>
                <a:cs typeface="Times New Roman" panose="02020603050405020304" pitchFamily="18" charset="0"/>
              </a:rPr>
              <a:t>or</a:t>
            </a:r>
            <a:r>
              <a:rPr lang="zh-CN" altLang="en-US" sz="2400">
                <a:solidFill>
                  <a:srgbClr val="C00000"/>
                </a:solidFill>
                <a:latin typeface="Times New Roman" panose="02020603050405020304" pitchFamily="18" charset="0"/>
                <a:cs typeface="Times New Roman" panose="02020603050405020304" pitchFamily="18" charset="0"/>
              </a:rPr>
              <a:t>中的字母组合or也发/ə/的音，故选D。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5"/>
            </p:custDataLst>
          </p:nvPr>
        </p:nvSpPr>
        <p:spPr>
          <a:xfrm>
            <a:off x="307975" y="37534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09880" y="942975"/>
            <a:ext cx="3324225" cy="514985"/>
          </a:xfrm>
          <a:prstGeom prst="rect">
            <a:avLst/>
          </a:prstGeom>
          <a:noFill/>
        </p:spPr>
        <p:txBody>
          <a:bodyPr wrap="square" rtlCol="0">
            <a:noAutofit/>
          </a:bodyPr>
          <a:p>
            <a:r>
              <a:rPr lang="zh-CN" altLang="en-US" sz="2800" b="1">
                <a:solidFill>
                  <a:srgbClr val="0070C0"/>
                </a:solidFill>
                <a:sym typeface="+mn-ea"/>
              </a:rPr>
              <a:t>（一）备考策略</a:t>
            </a:r>
            <a:endParaRPr lang="zh-CN" altLang="en-US" sz="2800" b="1">
              <a:solidFill>
                <a:srgbClr val="0070C0"/>
              </a:solidFill>
              <a:sym typeface="+mn-ea"/>
            </a:endParaRPr>
          </a:p>
        </p:txBody>
      </p:sp>
      <p:sp>
        <p:nvSpPr>
          <p:cNvPr id="2" name="文本框 1"/>
          <p:cNvSpPr txBox="1"/>
          <p:nvPr/>
        </p:nvSpPr>
        <p:spPr>
          <a:xfrm>
            <a:off x="557530" y="1696720"/>
            <a:ext cx="11221085" cy="1198880"/>
          </a:xfrm>
          <a:prstGeom prst="rect">
            <a:avLst/>
          </a:prstGeom>
          <a:noFill/>
        </p:spPr>
        <p:txBody>
          <a:bodyPr wrap="square" rtlCol="0">
            <a:spAutoFit/>
          </a:bodyPr>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语音题主要是测试考生对元音、元音字母、元音字母组合、辅音、辅音字母、辅音字母组合及“r”音节等发音的辨识。在准备语音部分考试的过程中，需要从以下几个方面进行备考：</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表格 2"/>
          <p:cNvGraphicFramePr/>
          <p:nvPr>
            <p:custDataLst>
              <p:tags r:id="rId2"/>
            </p:custDataLst>
          </p:nvPr>
        </p:nvGraphicFramePr>
        <p:xfrm>
          <a:off x="443230" y="3021965"/>
          <a:ext cx="11230610" cy="3306445"/>
        </p:xfrm>
        <a:graphic>
          <a:graphicData uri="http://schemas.openxmlformats.org/drawingml/2006/table">
            <a:tbl>
              <a:tblPr firstRow="1" bandRow="1">
                <a:tableStyleId>{3B4B98B0-60AC-42C2-AFA5-B58CD77FA1E5}</a:tableStyleId>
              </a:tblPr>
              <a:tblGrid>
                <a:gridCol w="2470785"/>
                <a:gridCol w="8759825"/>
              </a:tblGrid>
              <a:tr h="1297305">
                <a:tc>
                  <a:txBody>
                    <a:bodyPr/>
                    <a:p>
                      <a:pPr>
                        <a:lnSpc>
                          <a:spcPct val="110000"/>
                        </a:lnSpc>
                        <a:buNone/>
                      </a:pPr>
                      <a:r>
                        <a:rPr lang="zh-CN" altLang="en-US" sz="2400" b="0"/>
                        <a:t>1. 掌握音标知识</a:t>
                      </a:r>
                      <a:endParaRPr lang="zh-CN" altLang="en-US" sz="2400" b="0"/>
                    </a:p>
                  </a:txBody>
                  <a:tcPr/>
                </a:tc>
                <a:tc>
                  <a:txBody>
                    <a:bodyPr/>
                    <a:p>
                      <a:pPr>
                        <a:lnSpc>
                          <a:spcPct val="110000"/>
                        </a:lnSpc>
                        <a:buNone/>
                      </a:pPr>
                      <a:r>
                        <a:rPr lang="zh-CN" altLang="en-US" sz="2400" b="0"/>
                        <a:t>音标是学习英语发音的基础，考生需要熟练掌握音标及其读音规则。对于元音、辅音、字母组合的读音规则及特殊情况一定要牢记于心。</a:t>
                      </a:r>
                      <a:endParaRPr lang="zh-CN" altLang="en-US" sz="2400" b="0"/>
                    </a:p>
                  </a:txBody>
                  <a:tcPr/>
                </a:tc>
              </a:tr>
              <a:tr h="822960">
                <a:tc>
                  <a:txBody>
                    <a:bodyPr/>
                    <a:p>
                      <a:pPr>
                        <a:lnSpc>
                          <a:spcPct val="110000"/>
                        </a:lnSpc>
                        <a:buNone/>
                      </a:pPr>
                      <a:r>
                        <a:rPr lang="zh-CN" altLang="en-US" sz="2400"/>
                        <a:t>2. 练习口语发音</a:t>
                      </a:r>
                      <a:endParaRPr lang="zh-CN" altLang="en-US" sz="2400"/>
                    </a:p>
                  </a:txBody>
                  <a:tcPr/>
                </a:tc>
                <a:tc>
                  <a:txBody>
                    <a:bodyPr/>
                    <a:p>
                      <a:pPr>
                        <a:lnSpc>
                          <a:spcPct val="110000"/>
                        </a:lnSpc>
                        <a:buNone/>
                      </a:pPr>
                      <a:r>
                        <a:rPr lang="zh-CN" altLang="en-US" sz="2400"/>
                        <a:t>良好的口语发音是语音题考试的必备条件。考生需要通过大量的口语练习，培养自己的语感。</a:t>
                      </a:r>
                      <a:endParaRPr lang="zh-CN" altLang="en-US" sz="2400"/>
                    </a:p>
                  </a:txBody>
                  <a:tcPr/>
                </a:tc>
              </a:tr>
              <a:tr h="1113790">
                <a:tc>
                  <a:txBody>
                    <a:bodyPr/>
                    <a:p>
                      <a:pPr>
                        <a:lnSpc>
                          <a:spcPct val="110000"/>
                        </a:lnSpc>
                        <a:buNone/>
                      </a:pPr>
                      <a:r>
                        <a:rPr lang="zh-CN" altLang="en-US" sz="2400"/>
                        <a:t>3. 学会拼读规则</a:t>
                      </a:r>
                      <a:endParaRPr lang="zh-CN" altLang="en-US" sz="2400"/>
                    </a:p>
                  </a:txBody>
                  <a:tcPr/>
                </a:tc>
                <a:tc>
                  <a:txBody>
                    <a:bodyPr/>
                    <a:p>
                      <a:pPr>
                        <a:lnSpc>
                          <a:spcPct val="110000"/>
                        </a:lnSpc>
                        <a:buNone/>
                      </a:pPr>
                      <a:r>
                        <a:rPr lang="zh-CN" altLang="en-US" sz="2400"/>
                        <a:t>拼读规则是英语发音的重要规则之一，考生需要学会如何将字母或字母组合的发音拼读出来。这对于解答语音考题非常有帮助。</a:t>
                      </a:r>
                      <a:endParaRPr lang="zh-CN" altLang="en-US" sz="240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462280" y="1676400"/>
          <a:ext cx="11097260" cy="4161790"/>
        </p:xfrm>
        <a:graphic>
          <a:graphicData uri="http://schemas.openxmlformats.org/drawingml/2006/table">
            <a:tbl>
              <a:tblPr firstRow="1" bandRow="1">
                <a:tableStyleId>{3B4B98B0-60AC-42C2-AFA5-B58CD77FA1E5}</a:tableStyleId>
              </a:tblPr>
              <a:tblGrid>
                <a:gridCol w="2374900"/>
                <a:gridCol w="8722360"/>
              </a:tblGrid>
              <a:tr h="1699260">
                <a:tc>
                  <a:txBody>
                    <a:bodyPr/>
                    <a:p>
                      <a:pPr>
                        <a:lnSpc>
                          <a:spcPct val="110000"/>
                        </a:lnSpc>
                        <a:buNone/>
                      </a:pPr>
                      <a:r>
                        <a:rPr lang="zh-CN" altLang="en-US" sz="2400" b="0"/>
                        <a:t>4. 多听、多模仿英语原声材料</a:t>
                      </a:r>
                      <a:endParaRPr lang="zh-CN" altLang="en-US" sz="2400" b="0"/>
                    </a:p>
                  </a:txBody>
                  <a:tcPr/>
                </a:tc>
                <a:tc>
                  <a:txBody>
                    <a:bodyPr/>
                    <a:p>
                      <a:pPr>
                        <a:lnSpc>
                          <a:spcPct val="110000"/>
                        </a:lnSpc>
                        <a:buNone/>
                      </a:pPr>
                      <a:r>
                        <a:rPr lang="zh-CN" altLang="en-US" sz="2400" b="0"/>
                        <a:t>多听、多模仿英语原声材料是提高英语拼读辨音能力的有效方法之一。考生可以通过听英语广播、看英语电影、听英文歌曲等方式来提高自己的语音水平和模仿能力。在模仿时要注意语音、语调、语速等方面的细节。</a:t>
                      </a:r>
                      <a:endParaRPr lang="zh-CN" altLang="en-US" sz="2400" b="0"/>
                    </a:p>
                  </a:txBody>
                  <a:tcPr/>
                </a:tc>
              </a:tr>
              <a:tr h="1016635">
                <a:tc>
                  <a:txBody>
                    <a:bodyPr/>
                    <a:p>
                      <a:pPr>
                        <a:lnSpc>
                          <a:spcPct val="110000"/>
                        </a:lnSpc>
                        <a:buNone/>
                      </a:pPr>
                      <a:r>
                        <a:rPr lang="zh-CN" altLang="en-US" sz="2400"/>
                        <a:t>5. 通过做题训练提高解题技巧</a:t>
                      </a:r>
                      <a:endParaRPr lang="zh-CN" altLang="en-US" sz="2400"/>
                    </a:p>
                  </a:txBody>
                  <a:tcPr/>
                </a:tc>
                <a:tc>
                  <a:txBody>
                    <a:bodyPr/>
                    <a:p>
                      <a:pPr>
                        <a:lnSpc>
                          <a:spcPct val="110000"/>
                        </a:lnSpc>
                        <a:buNone/>
                      </a:pPr>
                      <a:r>
                        <a:rPr lang="zh-CN" altLang="en-US" sz="2400"/>
                        <a:t>做题是备考的有效方法之一。考生可以通过做英语拼读辨音练习题来提高自己的解题技巧和应试能力。在做题过程中，要注意总结错题和经验，不断改进自己的解题方法。</a:t>
                      </a:r>
                      <a:endParaRPr lang="zh-CN" altLang="en-US" sz="240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09880" y="552450"/>
            <a:ext cx="4476115" cy="514985"/>
          </a:xfrm>
          <a:prstGeom prst="rect">
            <a:avLst/>
          </a:prstGeom>
          <a:noFill/>
        </p:spPr>
        <p:txBody>
          <a:bodyPr wrap="square" rtlCol="0">
            <a:noAutofit/>
          </a:bodyPr>
          <a:p>
            <a:r>
              <a:rPr lang="zh-CN" altLang="en-US" sz="2800" b="1">
                <a:solidFill>
                  <a:srgbClr val="0070C0"/>
                </a:solidFill>
                <a:sym typeface="+mn-ea"/>
              </a:rPr>
              <a:t>（二）英语国际音标</a:t>
            </a:r>
            <a:endParaRPr lang="zh-CN" altLang="en-US" sz="2800" b="1">
              <a:solidFill>
                <a:srgbClr val="0070C0"/>
              </a:solidFill>
              <a:sym typeface="+mn-ea"/>
            </a:endParaRPr>
          </a:p>
        </p:txBody>
      </p:sp>
      <p:sp>
        <p:nvSpPr>
          <p:cNvPr id="2" name="文本框 1"/>
          <p:cNvSpPr txBox="1"/>
          <p:nvPr>
            <p:custDataLst>
              <p:tags r:id="rId2"/>
            </p:custDataLst>
          </p:nvPr>
        </p:nvSpPr>
        <p:spPr>
          <a:xfrm>
            <a:off x="557530" y="1296670"/>
            <a:ext cx="11221085" cy="1198880"/>
          </a:xfrm>
          <a:prstGeom prst="rect">
            <a:avLst/>
          </a:prstGeom>
          <a:noFill/>
        </p:spPr>
        <p:txBody>
          <a:bodyPr wrap="square" rtlCol="0">
            <a:spAutoFit/>
          </a:bodyPr>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音标是记录音素（最小的语音单位）的符号。英语国际音标，是标注英语字母和单词发音的一套符号系统。英语国际音标有元音20个（包括12个单元音和8个双元音）和辅音28个（包括10组清浊成对的20个辅音和8个其他辅音），共48个。</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 name="图片 6"/>
          <p:cNvPicPr>
            <a:picLocks noChangeAspect="1"/>
          </p:cNvPicPr>
          <p:nvPr>
            <p:custDataLst>
              <p:tags r:id="rId3"/>
            </p:custDataLst>
          </p:nvPr>
        </p:nvPicPr>
        <p:blipFill>
          <a:blip r:embed="rId4"/>
          <a:stretch>
            <a:fillRect/>
          </a:stretch>
        </p:blipFill>
        <p:spPr>
          <a:xfrm>
            <a:off x="0" y="2724785"/>
            <a:ext cx="12192635" cy="318071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TABLE_ENDDRAG_ORIGIN_RECT" val="853*248"/>
  <p:tag name="TABLE_ENDDRAG_RECT" val="27*68*853*248"/>
  <p:tag name="KSO_WM_BEAUTIFY_FLAG" val=""/>
</p:tagLst>
</file>

<file path=ppt/tags/tag107.xml><?xml version="1.0" encoding="utf-8"?>
<p:tagLst xmlns:p="http://schemas.openxmlformats.org/presentationml/2006/main">
  <p:tag name="TABLE_ENDDRAG_ORIGIN_RECT" val="853*248"/>
  <p:tag name="TABLE_ENDDRAG_RECT" val="27*68*853*248"/>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commondata" val="eyJoZGlkIjoiMjhjNGUxNWFjMjhlNDdjNWVkN2JmMzA2Y2JjZmYzMTUifQ=="/>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TABLE_ENDDRAG_ORIGIN_RECT" val="884*238"/>
  <p:tag name="TABLE_ENDDRAG_RECT" val="34*243*884*238"/>
</p:tagLst>
</file>

<file path=ppt/tags/tag46.xml><?xml version="1.0" encoding="utf-8"?>
<p:tagLst xmlns:p="http://schemas.openxmlformats.org/presentationml/2006/main">
  <p:tag name="TABLE_ENDDRAG_ORIGIN_RECT" val="873*357"/>
  <p:tag name="TABLE_ENDDRAG_RECT" val="27*175*873*357"/>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TABLE_ENDDRAG_ORIGIN_RECT" val="889*199"/>
  <p:tag name="TABLE_ENDDRAG_RECT" val="43*167*889*199"/>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TABLE_ENDDRAG_ORIGIN_RECT" val="889*199"/>
  <p:tag name="TABLE_ENDDRAG_RECT" val="43*167*889*199"/>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TABLE_ENDDRAG_ORIGIN_RECT" val="889*199"/>
  <p:tag name="TABLE_ENDDRAG_RECT" val="43*167*889*199"/>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TABLE_ENDDRAG_ORIGIN_RECT" val="857*299"/>
  <p:tag name="TABLE_ENDDRAG_RECT" val="41*91*857*299"/>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TABLE_ENDDRAG_ORIGIN_RECT" val="857*299"/>
  <p:tag name="TABLE_ENDDRAG_RECT" val="41*91*857*299"/>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TABLE_ENDDRAG_ORIGIN_RECT" val="857*299"/>
  <p:tag name="TABLE_ENDDRAG_RECT" val="41*91*857*299"/>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TABLE_ENDDRAG_ORIGIN_RECT" val="857*240"/>
  <p:tag name="TABLE_ENDDRAG_RECT" val="41*91*857*240"/>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TABLE_ENDDRAG_ORIGIN_RECT" val="857*240"/>
  <p:tag name="TABLE_ENDDRAG_RECT" val="41*91*857*240"/>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TABLE_ENDDRAG_ORIGIN_RECT" val="857*230"/>
  <p:tag name="TABLE_ENDDRAG_RECT" val="59*88*857*230"/>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TABLE_ENDDRAG_ORIGIN_RECT" val="857*218"/>
  <p:tag name="TABLE_ENDDRAG_RECT" val="59*69*857*218"/>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TABLE_ENDDRAG_ORIGIN_RECT" val="857*130"/>
  <p:tag name="TABLE_ENDDRAG_RECT" val="59*115*857*130"/>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TABLE_ENDDRAG_ORIGIN_RECT" val="857*130"/>
  <p:tag name="TABLE_ENDDRAG_RECT" val="59*115*857*130"/>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TABLE_ENDDRAG_ORIGIN_RECT" val="882*418"/>
  <p:tag name="TABLE_ENDDRAG_RECT" val="38*48*882*418"/>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TABLE_ENDDRAG_ORIGIN_RECT" val="882*418"/>
  <p:tag name="TABLE_ENDDRAG_RECT" val="38*48*882*418"/>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TABLE_ENDDRAG_ORIGIN_RECT" val="853*248"/>
  <p:tag name="TABLE_ENDDRAG_RECT" val="27*68*853*248"/>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TABLE_ENDDRAG_ORIGIN_RECT" val="853*248"/>
  <p:tag name="TABLE_ENDDRAG_RECT" val="27*68*853*248"/>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TABLE_ENDDRAG_ORIGIN_RECT" val="853*248"/>
  <p:tag name="TABLE_ENDDRAG_RECT" val="27*68*853*248"/>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TABLE_ENDDRAG_ORIGIN_RECT" val="853*248"/>
  <p:tag name="TABLE_ENDDRAG_RECT" val="27*68*853*248"/>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TABLE_ENDDRAG_ORIGIN_RECT" val="853*248"/>
  <p:tag name="TABLE_ENDDRAG_RECT" val="27*68*853*248"/>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16330</Words>
  <Application>WPS 演示</Application>
  <PresentationFormat>宽屏</PresentationFormat>
  <Paragraphs>1943</Paragraphs>
  <Slides>69</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69</vt:i4>
      </vt:variant>
    </vt:vector>
  </HeadingPairs>
  <TitlesOfParts>
    <vt:vector size="86" baseType="lpstr">
      <vt:lpstr>Arial</vt:lpstr>
      <vt:lpstr>宋体</vt:lpstr>
      <vt:lpstr>Wingdings</vt:lpstr>
      <vt:lpstr>Wingdings</vt:lpstr>
      <vt:lpstr>Calibri</vt:lpstr>
      <vt:lpstr>微软雅黑</vt:lpstr>
      <vt:lpstr>Arial Unicode MS</vt:lpstr>
      <vt:lpstr>楷体</vt:lpstr>
      <vt:lpstr>Segoe Script</vt:lpstr>
      <vt:lpstr>MV Boli</vt:lpstr>
      <vt:lpstr>Aharoni</vt:lpstr>
      <vt:lpstr>微软雅黑 Light</vt:lpstr>
      <vt:lpstr>黑体</vt:lpstr>
      <vt:lpstr>Times New Roman</vt:lpstr>
      <vt:lpstr>Impact</vt:lpstr>
      <vt:lpstr>SILManuscript IPA93</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13</cp:revision>
  <dcterms:created xsi:type="dcterms:W3CDTF">2023-08-09T12:44:00Z</dcterms:created>
  <dcterms:modified xsi:type="dcterms:W3CDTF">2023-03-23T08:32:38Z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2052-12.1.0.16250</vt:lpwstr>
  </property>
</Properties>
</file>