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5"/>
  </p:notesMasterIdLst>
  <p:handoutMasterIdLst>
    <p:handoutMasterId r:id="rId96"/>
  </p:handoutMasterIdLst>
  <p:sldIdLst>
    <p:sldId id="256" r:id="rId2"/>
    <p:sldId id="259" r:id="rId3"/>
    <p:sldId id="258" r:id="rId4"/>
    <p:sldId id="482" r:id="rId5"/>
    <p:sldId id="283" r:id="rId6"/>
    <p:sldId id="282" r:id="rId7"/>
    <p:sldId id="483" r:id="rId8"/>
    <p:sldId id="484" r:id="rId9"/>
    <p:sldId id="485" r:id="rId10"/>
    <p:sldId id="486" r:id="rId11"/>
    <p:sldId id="285" r:id="rId12"/>
    <p:sldId id="286" r:id="rId13"/>
    <p:sldId id="487" r:id="rId14"/>
    <p:sldId id="488" r:id="rId15"/>
    <p:sldId id="489" r:id="rId16"/>
    <p:sldId id="396" r:id="rId17"/>
    <p:sldId id="398" r:id="rId18"/>
    <p:sldId id="399" r:id="rId19"/>
    <p:sldId id="400" r:id="rId20"/>
    <p:sldId id="401" r:id="rId21"/>
    <p:sldId id="402" r:id="rId22"/>
    <p:sldId id="493" r:id="rId23"/>
    <p:sldId id="494" r:id="rId24"/>
    <p:sldId id="495" r:id="rId25"/>
    <p:sldId id="496" r:id="rId26"/>
    <p:sldId id="497" r:id="rId27"/>
    <p:sldId id="498" r:id="rId28"/>
    <p:sldId id="499" r:id="rId29"/>
    <p:sldId id="500" r:id="rId30"/>
    <p:sldId id="501" r:id="rId31"/>
    <p:sldId id="502" r:id="rId32"/>
    <p:sldId id="503" r:id="rId33"/>
    <p:sldId id="504" r:id="rId34"/>
    <p:sldId id="505" r:id="rId35"/>
    <p:sldId id="506" r:id="rId36"/>
    <p:sldId id="507" r:id="rId37"/>
    <p:sldId id="508" r:id="rId38"/>
    <p:sldId id="509" r:id="rId39"/>
    <p:sldId id="510" r:id="rId40"/>
    <p:sldId id="511" r:id="rId41"/>
    <p:sldId id="512" r:id="rId42"/>
    <p:sldId id="513" r:id="rId43"/>
    <p:sldId id="514" r:id="rId44"/>
    <p:sldId id="515" r:id="rId45"/>
    <p:sldId id="516" r:id="rId46"/>
    <p:sldId id="517" r:id="rId47"/>
    <p:sldId id="518" r:id="rId48"/>
    <p:sldId id="519" r:id="rId49"/>
    <p:sldId id="520" r:id="rId50"/>
    <p:sldId id="521" r:id="rId51"/>
    <p:sldId id="522" r:id="rId52"/>
    <p:sldId id="523" r:id="rId53"/>
    <p:sldId id="524" r:id="rId54"/>
    <p:sldId id="525" r:id="rId55"/>
    <p:sldId id="526" r:id="rId56"/>
    <p:sldId id="527" r:id="rId57"/>
    <p:sldId id="529" r:id="rId58"/>
    <p:sldId id="530" r:id="rId59"/>
    <p:sldId id="531" r:id="rId60"/>
    <p:sldId id="532" r:id="rId61"/>
    <p:sldId id="533" r:id="rId62"/>
    <p:sldId id="534" r:id="rId63"/>
    <p:sldId id="570" r:id="rId64"/>
    <p:sldId id="535" r:id="rId65"/>
    <p:sldId id="536" r:id="rId66"/>
    <p:sldId id="537" r:id="rId67"/>
    <p:sldId id="538" r:id="rId68"/>
    <p:sldId id="539" r:id="rId69"/>
    <p:sldId id="546" r:id="rId70"/>
    <p:sldId id="540" r:id="rId71"/>
    <p:sldId id="541" r:id="rId72"/>
    <p:sldId id="542" r:id="rId73"/>
    <p:sldId id="543" r:id="rId74"/>
    <p:sldId id="544" r:id="rId75"/>
    <p:sldId id="545" r:id="rId76"/>
    <p:sldId id="547" r:id="rId77"/>
    <p:sldId id="548" r:id="rId78"/>
    <p:sldId id="601" r:id="rId79"/>
    <p:sldId id="549" r:id="rId80"/>
    <p:sldId id="550" r:id="rId81"/>
    <p:sldId id="551" r:id="rId82"/>
    <p:sldId id="552" r:id="rId83"/>
    <p:sldId id="553" r:id="rId84"/>
    <p:sldId id="554" r:id="rId85"/>
    <p:sldId id="555" r:id="rId86"/>
    <p:sldId id="556" r:id="rId87"/>
    <p:sldId id="557" r:id="rId88"/>
    <p:sldId id="558" r:id="rId89"/>
    <p:sldId id="559" r:id="rId90"/>
    <p:sldId id="560" r:id="rId91"/>
    <p:sldId id="561" r:id="rId92"/>
    <p:sldId id="562" r:id="rId93"/>
    <p:sldId id="563" r:id="rId94"/>
  </p:sldIdLst>
  <p:sldSz cx="12192000" cy="6858000"/>
  <p:notesSz cx="6858000" cy="9144000"/>
  <p:custDataLst>
    <p:tags r:id="rId9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9E5"/>
    <a:srgbClr val="43A1D8"/>
    <a:srgbClr val="F1F9EC"/>
    <a:srgbClr val="185675"/>
    <a:srgbClr val="FEF1F3"/>
    <a:srgbClr val="F1E5F2"/>
    <a:srgbClr val="5D2E5F"/>
    <a:srgbClr val="743A78"/>
    <a:srgbClr val="B873BB"/>
    <a:srgbClr val="CE9F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4" d="100"/>
          <a:sy n="124" d="100"/>
        </p:scale>
        <p:origin x="33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2024/12/16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2024/12/16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9.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13.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17.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2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0" y="0"/>
            <a:ext cx="12192000" cy="646430"/>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五边形 18"/>
          <p:cNvSpPr/>
          <p:nvPr userDrawn="1">
            <p:custDataLst>
              <p:tags r:id="rId2"/>
            </p:custDataLst>
          </p:nvPr>
        </p:nvSpPr>
        <p:spPr>
          <a:xfrm rot="5400000">
            <a:off x="11057890" y="106680"/>
            <a:ext cx="1038860" cy="828675"/>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3600" b="1">
              <a:solidFill>
                <a:schemeClr val="tx1"/>
              </a:solidFill>
            </a:endParaRPr>
          </a:p>
        </p:txBody>
      </p:sp>
      <p:sp>
        <p:nvSpPr>
          <p:cNvPr id="18" name="TextBox 15"/>
          <p:cNvSpPr txBox="1"/>
          <p:nvPr userDrawn="1">
            <p:custDataLst>
              <p:tags r:id="rId3"/>
            </p:custDataLst>
          </p:nvPr>
        </p:nvSpPr>
        <p:spPr>
          <a:xfrm>
            <a:off x="11096861" y="186135"/>
            <a:ext cx="895217" cy="460375"/>
          </a:xfrm>
          <a:prstGeom prst="rect">
            <a:avLst/>
          </a:prstGeom>
          <a:noFill/>
        </p:spPr>
        <p:txBody>
          <a:bodyPr wrap="square" rtlCol="0">
            <a:spAutoFit/>
          </a:bodyPr>
          <a:lstStyle/>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t>‹#›</a:t>
            </a:fld>
            <a:r>
              <a:rPr lang="zh-CN" altLang="en-US" sz="1800" b="0" dirty="0">
                <a:solidFill>
                  <a:schemeClr val="bg1"/>
                </a:solidFill>
                <a:latin typeface="微软雅黑 Light" panose="020B0502040204020203" charset="-122"/>
                <a:ea typeface="微软雅黑 Light" panose="020B0502040204020203" charset="-122"/>
              </a:rPr>
              <a:t> </a:t>
            </a:r>
          </a:p>
        </p:txBody>
      </p:sp>
      <p:sp>
        <p:nvSpPr>
          <p:cNvPr id="5" name="圆角矩形 4">
            <a:hlinkClick r:id="rId6"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节标题">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0" y="0"/>
            <a:ext cx="12192000" cy="646430"/>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五边形 18"/>
          <p:cNvSpPr/>
          <p:nvPr userDrawn="1">
            <p:custDataLst>
              <p:tags r:id="rId2"/>
            </p:custDataLst>
          </p:nvPr>
        </p:nvSpPr>
        <p:spPr>
          <a:xfrm rot="5400000">
            <a:off x="11057890" y="106680"/>
            <a:ext cx="1038860" cy="828675"/>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3600" b="1">
              <a:solidFill>
                <a:schemeClr val="tx1"/>
              </a:solidFill>
            </a:endParaRPr>
          </a:p>
        </p:txBody>
      </p:sp>
      <p:sp>
        <p:nvSpPr>
          <p:cNvPr id="18" name="TextBox 15"/>
          <p:cNvSpPr txBox="1"/>
          <p:nvPr userDrawn="1">
            <p:custDataLst>
              <p:tags r:id="rId3"/>
            </p:custDataLst>
          </p:nvPr>
        </p:nvSpPr>
        <p:spPr>
          <a:xfrm>
            <a:off x="11096861" y="186135"/>
            <a:ext cx="895217" cy="460375"/>
          </a:xfrm>
          <a:prstGeom prst="rect">
            <a:avLst/>
          </a:prstGeom>
          <a:noFill/>
        </p:spPr>
        <p:txBody>
          <a:bodyPr wrap="square" rtlCol="0">
            <a:spAutoFit/>
          </a:bodyPr>
          <a:lstStyle/>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t>‹#›</a:t>
            </a:fld>
            <a:r>
              <a:rPr lang="zh-CN" altLang="en-US" sz="1800" b="0" dirty="0">
                <a:solidFill>
                  <a:schemeClr val="bg1"/>
                </a:solidFill>
                <a:latin typeface="微软雅黑 Light" panose="020B0502040204020203" charset="-122"/>
                <a:ea typeface="微软雅黑 Light" panose="020B0502040204020203" charset="-122"/>
              </a:rPr>
              <a:t> </a:t>
            </a:r>
          </a:p>
        </p:txBody>
      </p:sp>
      <p:sp>
        <p:nvSpPr>
          <p:cNvPr id="6" name="圆角矩形 5">
            <a:hlinkClick r:id="rId6"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2_节标题">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0" y="0"/>
            <a:ext cx="12192000" cy="646430"/>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五边形 18"/>
          <p:cNvSpPr/>
          <p:nvPr userDrawn="1">
            <p:custDataLst>
              <p:tags r:id="rId2"/>
            </p:custDataLst>
          </p:nvPr>
        </p:nvSpPr>
        <p:spPr>
          <a:xfrm rot="5400000">
            <a:off x="11057890" y="106680"/>
            <a:ext cx="1038860" cy="828675"/>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3600" b="1">
              <a:solidFill>
                <a:schemeClr val="tx1"/>
              </a:solidFill>
            </a:endParaRPr>
          </a:p>
        </p:txBody>
      </p:sp>
      <p:sp>
        <p:nvSpPr>
          <p:cNvPr id="18" name="TextBox 15"/>
          <p:cNvSpPr txBox="1"/>
          <p:nvPr userDrawn="1">
            <p:custDataLst>
              <p:tags r:id="rId3"/>
            </p:custDataLst>
          </p:nvPr>
        </p:nvSpPr>
        <p:spPr>
          <a:xfrm>
            <a:off x="11096861" y="186135"/>
            <a:ext cx="895217" cy="460375"/>
          </a:xfrm>
          <a:prstGeom prst="rect">
            <a:avLst/>
          </a:prstGeom>
          <a:noFill/>
        </p:spPr>
        <p:txBody>
          <a:bodyPr wrap="square" rtlCol="0">
            <a:spAutoFit/>
          </a:bodyPr>
          <a:lstStyle/>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t>‹#›</a:t>
            </a:fld>
            <a:r>
              <a:rPr lang="zh-CN" altLang="en-US" sz="1800" b="0" dirty="0">
                <a:solidFill>
                  <a:schemeClr val="bg1"/>
                </a:solidFill>
                <a:latin typeface="微软雅黑 Light" panose="020B0502040204020203" charset="-122"/>
                <a:ea typeface="微软雅黑 Light" panose="020B0502040204020203" charset="-122"/>
              </a:rPr>
              <a:t> </a:t>
            </a:r>
          </a:p>
        </p:txBody>
      </p:sp>
      <p:sp>
        <p:nvSpPr>
          <p:cNvPr id="5" name="圆角矩形 4">
            <a:hlinkClick r:id="rId6"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3_节标题">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0" y="0"/>
            <a:ext cx="12192000" cy="646430"/>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五边形 18"/>
          <p:cNvSpPr/>
          <p:nvPr userDrawn="1">
            <p:custDataLst>
              <p:tags r:id="rId2"/>
            </p:custDataLst>
          </p:nvPr>
        </p:nvSpPr>
        <p:spPr>
          <a:xfrm rot="5400000">
            <a:off x="11057890" y="106680"/>
            <a:ext cx="1038860" cy="828675"/>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3600" b="1">
              <a:solidFill>
                <a:schemeClr val="tx1"/>
              </a:solidFill>
            </a:endParaRPr>
          </a:p>
        </p:txBody>
      </p:sp>
      <p:sp>
        <p:nvSpPr>
          <p:cNvPr id="18" name="TextBox 15"/>
          <p:cNvSpPr txBox="1"/>
          <p:nvPr userDrawn="1">
            <p:custDataLst>
              <p:tags r:id="rId3"/>
            </p:custDataLst>
          </p:nvPr>
        </p:nvSpPr>
        <p:spPr>
          <a:xfrm>
            <a:off x="11096861" y="186135"/>
            <a:ext cx="895217" cy="460375"/>
          </a:xfrm>
          <a:prstGeom prst="rect">
            <a:avLst/>
          </a:prstGeom>
          <a:noFill/>
        </p:spPr>
        <p:txBody>
          <a:bodyPr wrap="square" rtlCol="0">
            <a:spAutoFit/>
          </a:bodyPr>
          <a:lstStyle/>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t>‹#›</a:t>
            </a:fld>
            <a:r>
              <a:rPr lang="zh-CN" altLang="en-US" sz="1800" b="0" dirty="0">
                <a:solidFill>
                  <a:schemeClr val="bg1"/>
                </a:solidFill>
                <a:latin typeface="微软雅黑 Light" panose="020B0502040204020203" charset="-122"/>
                <a:ea typeface="微软雅黑 Light" panose="020B0502040204020203" charset="-122"/>
              </a:rPr>
              <a:t> </a:t>
            </a:r>
          </a:p>
        </p:txBody>
      </p:sp>
      <p:sp>
        <p:nvSpPr>
          <p:cNvPr id="5" name="圆角矩形 4">
            <a:hlinkClick r:id="rId6"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4_节标题">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0" y="0"/>
            <a:ext cx="12192000" cy="646430"/>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五边形 18"/>
          <p:cNvSpPr/>
          <p:nvPr userDrawn="1">
            <p:custDataLst>
              <p:tags r:id="rId2"/>
            </p:custDataLst>
          </p:nvPr>
        </p:nvSpPr>
        <p:spPr>
          <a:xfrm rot="5400000">
            <a:off x="11057890" y="106680"/>
            <a:ext cx="1038860" cy="828675"/>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3600" b="1">
              <a:solidFill>
                <a:schemeClr val="tx1"/>
              </a:solidFill>
            </a:endParaRPr>
          </a:p>
        </p:txBody>
      </p:sp>
      <p:sp>
        <p:nvSpPr>
          <p:cNvPr id="18" name="TextBox 15"/>
          <p:cNvSpPr txBox="1"/>
          <p:nvPr userDrawn="1">
            <p:custDataLst>
              <p:tags r:id="rId3"/>
            </p:custDataLst>
          </p:nvPr>
        </p:nvSpPr>
        <p:spPr>
          <a:xfrm>
            <a:off x="11096861" y="186135"/>
            <a:ext cx="895217" cy="460375"/>
          </a:xfrm>
          <a:prstGeom prst="rect">
            <a:avLst/>
          </a:prstGeom>
          <a:noFill/>
        </p:spPr>
        <p:txBody>
          <a:bodyPr wrap="square" rtlCol="0">
            <a:spAutoFit/>
          </a:bodyPr>
          <a:lstStyle/>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t>‹#›</a:t>
            </a:fld>
            <a:r>
              <a:rPr lang="zh-CN" altLang="en-US" sz="1800" b="0" dirty="0">
                <a:solidFill>
                  <a:schemeClr val="bg1"/>
                </a:solidFill>
                <a:latin typeface="微软雅黑 Light" panose="020B0502040204020203" charset="-122"/>
                <a:ea typeface="微软雅黑 Light" panose="020B0502040204020203" charset="-122"/>
              </a:rPr>
              <a:t> </a:t>
            </a:r>
          </a:p>
        </p:txBody>
      </p:sp>
      <p:sp>
        <p:nvSpPr>
          <p:cNvPr id="5" name="圆角矩形 4">
            <a:hlinkClick r:id="rId6"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userDrawn="1">
            <p:custDataLst>
              <p:tags r:id="rId1"/>
            </p:custDataLst>
          </p:nvPr>
        </p:nvSpPr>
        <p:spPr>
          <a:xfrm>
            <a:off x="0" y="0"/>
            <a:ext cx="12192000" cy="347345"/>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五边形 18"/>
          <p:cNvSpPr/>
          <p:nvPr userDrawn="1">
            <p:custDataLst>
              <p:tags r:id="rId2"/>
            </p:custDataLst>
          </p:nvPr>
        </p:nvSpPr>
        <p:spPr>
          <a:xfrm rot="5400000">
            <a:off x="11359515" y="28575"/>
            <a:ext cx="659765" cy="608330"/>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3600" b="1">
              <a:solidFill>
                <a:schemeClr val="tx1"/>
              </a:solidFill>
            </a:endParaRPr>
          </a:p>
        </p:txBody>
      </p:sp>
      <p:sp>
        <p:nvSpPr>
          <p:cNvPr id="18" name="TextBox 15"/>
          <p:cNvSpPr txBox="1"/>
          <p:nvPr userDrawn="1">
            <p:custDataLst>
              <p:tags r:id="rId3"/>
            </p:custDataLst>
          </p:nvPr>
        </p:nvSpPr>
        <p:spPr>
          <a:xfrm>
            <a:off x="11242276" y="3255"/>
            <a:ext cx="895217" cy="460375"/>
          </a:xfrm>
          <a:prstGeom prst="rect">
            <a:avLst/>
          </a:prstGeom>
          <a:noFill/>
        </p:spPr>
        <p:txBody>
          <a:bodyPr wrap="square" rtlCol="0">
            <a:spAutoFit/>
          </a:bodyPr>
          <a:lstStyle/>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t>‹#›</a:t>
            </a:fld>
            <a:r>
              <a:rPr lang="zh-CN" altLang="en-US" sz="1800" b="0" dirty="0">
                <a:solidFill>
                  <a:schemeClr val="bg1"/>
                </a:solidFill>
                <a:latin typeface="微软雅黑 Light" panose="020B0502040204020203" charset="-122"/>
                <a:ea typeface="微软雅黑 Light" panose="020B0502040204020203" charset="-122"/>
              </a:rPr>
              <a:t> </a:t>
            </a:r>
          </a:p>
        </p:txBody>
      </p:sp>
      <p:sp>
        <p:nvSpPr>
          <p:cNvPr id="10" name="圆角矩形 9">
            <a:hlinkClick r:id="rId6"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slide" Target="slide3.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3.png"/><Relationship Id="rId5" Type="http://schemas.openxmlformats.org/officeDocument/2006/relationships/slideLayout" Target="../slideLayouts/slideLayout1.xml"/><Relationship Id="rId4" Type="http://schemas.openxmlformats.org/officeDocument/2006/relationships/tags" Target="../tags/tag75.xml"/></Relationships>
</file>

<file path=ppt/slides/_rels/slide11.xml.rels><?xml version="1.0" encoding="UTF-8" standalone="yes"?>
<Relationships xmlns="http://schemas.openxmlformats.org/package/2006/relationships"><Relationship Id="rId3" Type="http://schemas.openxmlformats.org/officeDocument/2006/relationships/tags" Target="../tags/tag78.xml"/><Relationship Id="rId7" Type="http://schemas.openxmlformats.org/officeDocument/2006/relationships/slideLayout" Target="../slideLayouts/slideLayout3.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s>
</file>

<file path=ppt/slides/_rels/slide12.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slideLayout" Target="../slideLayouts/slideLayout7.xml"/><Relationship Id="rId4" Type="http://schemas.openxmlformats.org/officeDocument/2006/relationships/tags" Target="../tags/tag85.xml"/></Relationships>
</file>

<file path=ppt/slides/_rels/slide13.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slideLayout" Target="../slideLayouts/slideLayout7.xml"/><Relationship Id="rId4" Type="http://schemas.openxmlformats.org/officeDocument/2006/relationships/tags" Target="../tags/tag89.xml"/></Relationships>
</file>

<file path=ppt/slides/_rels/slide14.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Layout" Target="../slideLayouts/slideLayout7.xml"/><Relationship Id="rId4" Type="http://schemas.openxmlformats.org/officeDocument/2006/relationships/tags" Target="../tags/tag93.xml"/></Relationships>
</file>

<file path=ppt/slides/_rels/slide15.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slideLayout" Target="../slideLayouts/slideLayout7.xml"/><Relationship Id="rId4" Type="http://schemas.openxmlformats.org/officeDocument/2006/relationships/tags" Target="../tags/tag97.xml"/></Relationships>
</file>

<file path=ppt/slides/_rels/slide16.xml.rels><?xml version="1.0" encoding="UTF-8" standalone="yes"?>
<Relationships xmlns="http://schemas.openxmlformats.org/package/2006/relationships"><Relationship Id="rId8" Type="http://schemas.openxmlformats.org/officeDocument/2006/relationships/tags" Target="../tags/tag105.xml"/><Relationship Id="rId13" Type="http://schemas.openxmlformats.org/officeDocument/2006/relationships/slide" Target="slide18.xml"/><Relationship Id="rId3" Type="http://schemas.openxmlformats.org/officeDocument/2006/relationships/tags" Target="../tags/tag100.xml"/><Relationship Id="rId7" Type="http://schemas.openxmlformats.org/officeDocument/2006/relationships/tags" Target="../tags/tag104.xml"/><Relationship Id="rId12" Type="http://schemas.openxmlformats.org/officeDocument/2006/relationships/slide" Target="slide17.xml"/><Relationship Id="rId2" Type="http://schemas.openxmlformats.org/officeDocument/2006/relationships/tags" Target="../tags/tag99.xml"/><Relationship Id="rId16" Type="http://schemas.openxmlformats.org/officeDocument/2006/relationships/slide" Target="slide21.xml"/><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slideLayout" Target="../slideLayouts/slideLayout7.xml"/><Relationship Id="rId5" Type="http://schemas.openxmlformats.org/officeDocument/2006/relationships/tags" Target="../tags/tag102.xml"/><Relationship Id="rId15" Type="http://schemas.openxmlformats.org/officeDocument/2006/relationships/slide" Target="slide20.xml"/><Relationship Id="rId10" Type="http://schemas.openxmlformats.org/officeDocument/2006/relationships/tags" Target="../tags/tag107.xml"/><Relationship Id="rId4" Type="http://schemas.openxmlformats.org/officeDocument/2006/relationships/tags" Target="../tags/tag101.xml"/><Relationship Id="rId9" Type="http://schemas.openxmlformats.org/officeDocument/2006/relationships/tags" Target="../tags/tag106.xml"/><Relationship Id="rId14" Type="http://schemas.openxmlformats.org/officeDocument/2006/relationships/slide" Target="slide19.xml"/></Relationships>
</file>

<file path=ppt/slides/_rels/slide1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Layout" Target="../slideLayouts/slideLayout7.xml"/><Relationship Id="rId1" Type="http://schemas.openxmlformats.org/officeDocument/2006/relationships/tags" Target="../tags/tag108.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image" Target="../media/image4.png"/><Relationship Id="rId4" Type="http://schemas.openxmlformats.org/officeDocument/2006/relationships/slide" Target="slide1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image" Target="../media/image4.png"/><Relationship Id="rId4" Type="http://schemas.openxmlformats.org/officeDocument/2006/relationships/slide" Target="slide16.xml"/></Relationships>
</file>

<file path=ppt/slides/_rels/slide2.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Layout" Target="../slideLayouts/slideLayout1.xml"/><Relationship Id="rId5" Type="http://schemas.openxmlformats.org/officeDocument/2006/relationships/tags" Target="../tags/tag30.xml"/><Relationship Id="rId4" Type="http://schemas.openxmlformats.org/officeDocument/2006/relationships/tags" Target="../tags/tag29.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4.xml"/><Relationship Id="rId1" Type="http://schemas.openxmlformats.org/officeDocument/2006/relationships/tags" Target="../tags/tag113.xml"/><Relationship Id="rId5" Type="http://schemas.openxmlformats.org/officeDocument/2006/relationships/image" Target="../media/image4.png"/><Relationship Id="rId4" Type="http://schemas.openxmlformats.org/officeDocument/2006/relationships/slide" Target="slide1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6.xml"/><Relationship Id="rId1" Type="http://schemas.openxmlformats.org/officeDocument/2006/relationships/tags" Target="../tags/tag115.xml"/><Relationship Id="rId5" Type="http://schemas.openxmlformats.org/officeDocument/2006/relationships/image" Target="../media/image4.png"/><Relationship Id="rId4" Type="http://schemas.openxmlformats.org/officeDocument/2006/relationships/slide" Target="slide16.xml"/></Relationships>
</file>

<file path=ppt/slides/_rels/slide22.xml.rels><?xml version="1.0" encoding="UTF-8" standalone="yes"?>
<Relationships xmlns="http://schemas.openxmlformats.org/package/2006/relationships"><Relationship Id="rId3" Type="http://schemas.openxmlformats.org/officeDocument/2006/relationships/tags" Target="../tags/tag119.xml"/><Relationship Id="rId7" Type="http://schemas.openxmlformats.org/officeDocument/2006/relationships/slide" Target="slide3.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image" Target="../media/image3.png"/><Relationship Id="rId5" Type="http://schemas.openxmlformats.org/officeDocument/2006/relationships/slideLayout" Target="../slideLayouts/slideLayout1.xml"/><Relationship Id="rId4" Type="http://schemas.openxmlformats.org/officeDocument/2006/relationships/tags" Target="../tags/tag120.xml"/></Relationships>
</file>

<file path=ppt/slides/_rels/slide23.xml.rels><?xml version="1.0" encoding="UTF-8" standalone="yes"?>
<Relationships xmlns="http://schemas.openxmlformats.org/package/2006/relationships"><Relationship Id="rId3" Type="http://schemas.openxmlformats.org/officeDocument/2006/relationships/tags" Target="../tags/tag123.xml"/><Relationship Id="rId7" Type="http://schemas.openxmlformats.org/officeDocument/2006/relationships/slideLayout" Target="../slideLayouts/slideLayout3.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s>
</file>

<file path=ppt/slides/_rels/slide24.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5" Type="http://schemas.openxmlformats.org/officeDocument/2006/relationships/slideLayout" Target="../slideLayouts/slideLayout7.xml"/><Relationship Id="rId4" Type="http://schemas.openxmlformats.org/officeDocument/2006/relationships/tags" Target="../tags/tag130.xml"/></Relationships>
</file>

<file path=ppt/slides/_rels/slide25.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5" Type="http://schemas.openxmlformats.org/officeDocument/2006/relationships/slideLayout" Target="../slideLayouts/slideLayout7.xml"/><Relationship Id="rId4" Type="http://schemas.openxmlformats.org/officeDocument/2006/relationships/tags" Target="../tags/tag134.xml"/></Relationships>
</file>

<file path=ppt/slides/_rels/slide26.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5" Type="http://schemas.openxmlformats.org/officeDocument/2006/relationships/slideLayout" Target="../slideLayouts/slideLayout7.xml"/><Relationship Id="rId4" Type="http://schemas.openxmlformats.org/officeDocument/2006/relationships/tags" Target="../tags/tag138.xml"/></Relationships>
</file>

<file path=ppt/slides/_rels/slide27.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5" Type="http://schemas.openxmlformats.org/officeDocument/2006/relationships/slideLayout" Target="../slideLayouts/slideLayout7.xml"/><Relationship Id="rId4" Type="http://schemas.openxmlformats.org/officeDocument/2006/relationships/tags" Target="../tags/tag142.xml"/></Relationships>
</file>

<file path=ppt/slides/_rels/slide28.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5" Type="http://schemas.openxmlformats.org/officeDocument/2006/relationships/slideLayout" Target="../slideLayouts/slideLayout7.xml"/><Relationship Id="rId4" Type="http://schemas.openxmlformats.org/officeDocument/2006/relationships/tags" Target="../tags/tag146.xml"/></Relationships>
</file>

<file path=ppt/slides/_rels/slide29.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5" Type="http://schemas.openxmlformats.org/officeDocument/2006/relationships/slideLayout" Target="../slideLayouts/slideLayout7.xml"/><Relationship Id="rId4" Type="http://schemas.openxmlformats.org/officeDocument/2006/relationships/tags" Target="../tags/tag150.xml"/></Relationships>
</file>

<file path=ppt/slides/_rels/slide3.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tags" Target="../tags/tag43.xml"/><Relationship Id="rId18" Type="http://schemas.openxmlformats.org/officeDocument/2006/relationships/slide" Target="slide10.xml"/><Relationship Id="rId3" Type="http://schemas.openxmlformats.org/officeDocument/2006/relationships/tags" Target="../tags/tag33.xml"/><Relationship Id="rId21" Type="http://schemas.openxmlformats.org/officeDocument/2006/relationships/slide" Target="slide85.xml"/><Relationship Id="rId7" Type="http://schemas.openxmlformats.org/officeDocument/2006/relationships/tags" Target="../tags/tag37.xml"/><Relationship Id="rId12" Type="http://schemas.openxmlformats.org/officeDocument/2006/relationships/tags" Target="../tags/tag42.xml"/><Relationship Id="rId17" Type="http://schemas.openxmlformats.org/officeDocument/2006/relationships/slide" Target="slide4.xml"/><Relationship Id="rId2" Type="http://schemas.openxmlformats.org/officeDocument/2006/relationships/tags" Target="../tags/tag32.xml"/><Relationship Id="rId16" Type="http://schemas.openxmlformats.org/officeDocument/2006/relationships/slideLayout" Target="../slideLayouts/slideLayout1.xml"/><Relationship Id="rId20" Type="http://schemas.openxmlformats.org/officeDocument/2006/relationships/slide" Target="slide48.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tags" Target="../tags/tag41.xml"/><Relationship Id="rId5" Type="http://schemas.openxmlformats.org/officeDocument/2006/relationships/tags" Target="../tags/tag35.xml"/><Relationship Id="rId15" Type="http://schemas.openxmlformats.org/officeDocument/2006/relationships/tags" Target="../tags/tag45.xml"/><Relationship Id="rId10" Type="http://schemas.openxmlformats.org/officeDocument/2006/relationships/tags" Target="../tags/tag40.xml"/><Relationship Id="rId19" Type="http://schemas.openxmlformats.org/officeDocument/2006/relationships/slide" Target="slide22.xm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tags" Target="../tags/tag44.xml"/><Relationship Id="rId22"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 Id="rId5" Type="http://schemas.openxmlformats.org/officeDocument/2006/relationships/slideLayout" Target="../slideLayouts/slideLayout7.xml"/><Relationship Id="rId4" Type="http://schemas.openxmlformats.org/officeDocument/2006/relationships/tags" Target="../tags/tag154.xml"/></Relationships>
</file>

<file path=ppt/slides/_rels/slide31.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5" Type="http://schemas.openxmlformats.org/officeDocument/2006/relationships/slideLayout" Target="../slideLayouts/slideLayout7.xml"/><Relationship Id="rId4" Type="http://schemas.openxmlformats.org/officeDocument/2006/relationships/tags" Target="../tags/tag158.xml"/></Relationships>
</file>

<file path=ppt/slides/_rels/slide32.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5" Type="http://schemas.openxmlformats.org/officeDocument/2006/relationships/slideLayout" Target="../slideLayouts/slideLayout7.xml"/><Relationship Id="rId4" Type="http://schemas.openxmlformats.org/officeDocument/2006/relationships/tags" Target="../tags/tag162.xml"/></Relationships>
</file>

<file path=ppt/slides/_rels/slide33.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5" Type="http://schemas.openxmlformats.org/officeDocument/2006/relationships/slideLayout" Target="../slideLayouts/slideLayout7.xml"/><Relationship Id="rId4" Type="http://schemas.openxmlformats.org/officeDocument/2006/relationships/tags" Target="../tags/tag166.xml"/></Relationships>
</file>

<file path=ppt/slides/_rels/slide34.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5" Type="http://schemas.openxmlformats.org/officeDocument/2006/relationships/slideLayout" Target="../slideLayouts/slideLayout7.xml"/><Relationship Id="rId4" Type="http://schemas.openxmlformats.org/officeDocument/2006/relationships/tags" Target="../tags/tag170.xml"/></Relationships>
</file>

<file path=ppt/slides/_rels/slide35.xml.rels><?xml version="1.0" encoding="UTF-8" standalone="yes"?>
<Relationships xmlns="http://schemas.openxmlformats.org/package/2006/relationships"><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 Id="rId5" Type="http://schemas.openxmlformats.org/officeDocument/2006/relationships/slideLayout" Target="../slideLayouts/slideLayout7.xml"/><Relationship Id="rId4" Type="http://schemas.openxmlformats.org/officeDocument/2006/relationships/tags" Target="../tags/tag174.xml"/></Relationships>
</file>

<file path=ppt/slides/_rels/slide36.xml.rels><?xml version="1.0" encoding="UTF-8" standalone="yes"?>
<Relationships xmlns="http://schemas.openxmlformats.org/package/2006/relationships"><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 Id="rId5" Type="http://schemas.openxmlformats.org/officeDocument/2006/relationships/slideLayout" Target="../slideLayouts/slideLayout7.xml"/><Relationship Id="rId4" Type="http://schemas.openxmlformats.org/officeDocument/2006/relationships/tags" Target="../tags/tag178.xml"/></Relationships>
</file>

<file path=ppt/slides/_rels/slide37.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 Id="rId5" Type="http://schemas.openxmlformats.org/officeDocument/2006/relationships/slideLayout" Target="../slideLayouts/slideLayout7.xml"/><Relationship Id="rId4" Type="http://schemas.openxmlformats.org/officeDocument/2006/relationships/tags" Target="../tags/tag182.xml"/></Relationships>
</file>

<file path=ppt/slides/_rels/slide38.xml.rels><?xml version="1.0" encoding="UTF-8" standalone="yes"?>
<Relationships xmlns="http://schemas.openxmlformats.org/package/2006/relationships"><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 Id="rId5" Type="http://schemas.openxmlformats.org/officeDocument/2006/relationships/slideLayout" Target="../slideLayouts/slideLayout7.xml"/><Relationship Id="rId4" Type="http://schemas.openxmlformats.org/officeDocument/2006/relationships/tags" Target="../tags/tag186.xml"/></Relationships>
</file>

<file path=ppt/slides/_rels/slide39.xml.rels><?xml version="1.0" encoding="UTF-8" standalone="yes"?>
<Relationships xmlns="http://schemas.openxmlformats.org/package/2006/relationships"><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ags" Target="../tags/tag187.xml"/><Relationship Id="rId5" Type="http://schemas.openxmlformats.org/officeDocument/2006/relationships/slideLayout" Target="../slideLayouts/slideLayout7.xml"/><Relationship Id="rId4" Type="http://schemas.openxmlformats.org/officeDocument/2006/relationships/tags" Target="../tags/tag190.xml"/></Relationships>
</file>

<file path=ppt/slides/_rels/slide4.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slide" Target="slide3.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3.png"/><Relationship Id="rId5" Type="http://schemas.openxmlformats.org/officeDocument/2006/relationships/slideLayout" Target="../slideLayouts/slideLayout1.xml"/><Relationship Id="rId4" Type="http://schemas.openxmlformats.org/officeDocument/2006/relationships/tags" Target="../tags/tag49.xml"/></Relationships>
</file>

<file path=ppt/slides/_rels/slide40.xml.rels><?xml version="1.0" encoding="UTF-8" standalone="yes"?>
<Relationships xmlns="http://schemas.openxmlformats.org/package/2006/relationships"><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 Id="rId5" Type="http://schemas.openxmlformats.org/officeDocument/2006/relationships/slideLayout" Target="../slideLayouts/slideLayout7.xml"/><Relationship Id="rId4" Type="http://schemas.openxmlformats.org/officeDocument/2006/relationships/tags" Target="../tags/tag194.xml"/></Relationships>
</file>

<file path=ppt/slides/_rels/slide41.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 Id="rId5" Type="http://schemas.openxmlformats.org/officeDocument/2006/relationships/slideLayout" Target="../slideLayouts/slideLayout7.xml"/><Relationship Id="rId4" Type="http://schemas.openxmlformats.org/officeDocument/2006/relationships/tags" Target="../tags/tag198.xml"/></Relationships>
</file>

<file path=ppt/slides/_rels/slide42.xml.rels><?xml version="1.0" encoding="UTF-8" standalone="yes"?>
<Relationships xmlns="http://schemas.openxmlformats.org/package/2006/relationships"><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 Id="rId5" Type="http://schemas.openxmlformats.org/officeDocument/2006/relationships/slideLayout" Target="../slideLayouts/slideLayout7.xml"/><Relationship Id="rId4" Type="http://schemas.openxmlformats.org/officeDocument/2006/relationships/tags" Target="../tags/tag202.xml"/></Relationships>
</file>

<file path=ppt/slides/_rels/slide43.xml.rels><?xml version="1.0" encoding="UTF-8" standalone="yes"?>
<Relationships xmlns="http://schemas.openxmlformats.org/package/2006/relationships"><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ags" Target="../tags/tag203.xml"/><Relationship Id="rId5" Type="http://schemas.openxmlformats.org/officeDocument/2006/relationships/slideLayout" Target="../slideLayouts/slideLayout7.xml"/><Relationship Id="rId4" Type="http://schemas.openxmlformats.org/officeDocument/2006/relationships/tags" Target="../tags/tag206.xml"/></Relationships>
</file>

<file path=ppt/slides/_rels/slide44.xml.rels><?xml version="1.0" encoding="UTF-8" standalone="yes"?>
<Relationships xmlns="http://schemas.openxmlformats.org/package/2006/relationships"><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 Id="rId5" Type="http://schemas.openxmlformats.org/officeDocument/2006/relationships/slideLayout" Target="../slideLayouts/slideLayout7.xml"/><Relationship Id="rId4" Type="http://schemas.openxmlformats.org/officeDocument/2006/relationships/tags" Target="../tags/tag210.xml"/></Relationships>
</file>

<file path=ppt/slides/_rels/slide45.xml.rels><?xml version="1.0" encoding="UTF-8" standalone="yes"?>
<Relationships xmlns="http://schemas.openxmlformats.org/package/2006/relationships"><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 Id="rId5" Type="http://schemas.openxmlformats.org/officeDocument/2006/relationships/slideLayout" Target="../slideLayouts/slideLayout7.xml"/><Relationship Id="rId4" Type="http://schemas.openxmlformats.org/officeDocument/2006/relationships/tags" Target="../tags/tag214.xml"/></Relationships>
</file>

<file path=ppt/slides/_rels/slide46.xml.rels><?xml version="1.0" encoding="UTF-8" standalone="yes"?>
<Relationships xmlns="http://schemas.openxmlformats.org/package/2006/relationships"><Relationship Id="rId3" Type="http://schemas.openxmlformats.org/officeDocument/2006/relationships/tags" Target="../tags/tag217.xml"/><Relationship Id="rId2" Type="http://schemas.openxmlformats.org/officeDocument/2006/relationships/tags" Target="../tags/tag216.xml"/><Relationship Id="rId1" Type="http://schemas.openxmlformats.org/officeDocument/2006/relationships/tags" Target="../tags/tag215.xml"/><Relationship Id="rId5" Type="http://schemas.openxmlformats.org/officeDocument/2006/relationships/slideLayout" Target="../slideLayouts/slideLayout7.xml"/><Relationship Id="rId4" Type="http://schemas.openxmlformats.org/officeDocument/2006/relationships/tags" Target="../tags/tag218.xml"/></Relationships>
</file>

<file path=ppt/slides/_rels/slide47.xml.rels><?xml version="1.0" encoding="UTF-8" standalone="yes"?>
<Relationships xmlns="http://schemas.openxmlformats.org/package/2006/relationships"><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ags" Target="../tags/tag219.xml"/><Relationship Id="rId5" Type="http://schemas.openxmlformats.org/officeDocument/2006/relationships/slideLayout" Target="../slideLayouts/slideLayout7.xml"/><Relationship Id="rId4" Type="http://schemas.openxmlformats.org/officeDocument/2006/relationships/tags" Target="../tags/tag222.xml"/></Relationships>
</file>

<file path=ppt/slides/_rels/slide48.xml.rels><?xml version="1.0" encoding="UTF-8" standalone="yes"?>
<Relationships xmlns="http://schemas.openxmlformats.org/package/2006/relationships"><Relationship Id="rId3" Type="http://schemas.openxmlformats.org/officeDocument/2006/relationships/tags" Target="../tags/tag225.xml"/><Relationship Id="rId7" Type="http://schemas.openxmlformats.org/officeDocument/2006/relationships/slide" Target="slide3.xml"/><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image" Target="../media/image3.png"/><Relationship Id="rId5" Type="http://schemas.openxmlformats.org/officeDocument/2006/relationships/slideLayout" Target="../slideLayouts/slideLayout1.xml"/><Relationship Id="rId4" Type="http://schemas.openxmlformats.org/officeDocument/2006/relationships/tags" Target="../tags/tag226.xml"/></Relationships>
</file>

<file path=ppt/slides/_rels/slide49.xml.rels><?xml version="1.0" encoding="UTF-8" standalone="yes"?>
<Relationships xmlns="http://schemas.openxmlformats.org/package/2006/relationships"><Relationship Id="rId8" Type="http://schemas.openxmlformats.org/officeDocument/2006/relationships/tags" Target="../tags/tag234.xml"/><Relationship Id="rId13" Type="http://schemas.openxmlformats.org/officeDocument/2006/relationships/slide" Target="slide54.xml"/><Relationship Id="rId3" Type="http://schemas.openxmlformats.org/officeDocument/2006/relationships/tags" Target="../tags/tag229.xml"/><Relationship Id="rId7" Type="http://schemas.openxmlformats.org/officeDocument/2006/relationships/tags" Target="../tags/tag233.xml"/><Relationship Id="rId12" Type="http://schemas.openxmlformats.org/officeDocument/2006/relationships/slide" Target="slide53.xml"/><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tags" Target="../tags/tag232.xml"/><Relationship Id="rId11" Type="http://schemas.openxmlformats.org/officeDocument/2006/relationships/slide" Target="slide52.xml"/><Relationship Id="rId5" Type="http://schemas.openxmlformats.org/officeDocument/2006/relationships/tags" Target="../tags/tag231.xml"/><Relationship Id="rId10" Type="http://schemas.openxmlformats.org/officeDocument/2006/relationships/slideLayout" Target="../slideLayouts/slideLayout3.xml"/><Relationship Id="rId4" Type="http://schemas.openxmlformats.org/officeDocument/2006/relationships/tags" Target="../tags/tag230.xml"/><Relationship Id="rId9" Type="http://schemas.openxmlformats.org/officeDocument/2006/relationships/tags" Target="../tags/tag235.xml"/></Relationships>
</file>

<file path=ppt/slides/_rels/slide5.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s>
</file>

<file path=ppt/slides/_rels/slide50.xml.rels><?xml version="1.0" encoding="UTF-8" standalone="yes"?>
<Relationships xmlns="http://schemas.openxmlformats.org/package/2006/relationships"><Relationship Id="rId8" Type="http://schemas.openxmlformats.org/officeDocument/2006/relationships/tags" Target="../tags/tag243.xml"/><Relationship Id="rId13" Type="http://schemas.openxmlformats.org/officeDocument/2006/relationships/slide" Target="slide56.xml"/><Relationship Id="rId3" Type="http://schemas.openxmlformats.org/officeDocument/2006/relationships/tags" Target="../tags/tag238.xml"/><Relationship Id="rId7" Type="http://schemas.openxmlformats.org/officeDocument/2006/relationships/tags" Target="../tags/tag242.xml"/><Relationship Id="rId12" Type="http://schemas.openxmlformats.org/officeDocument/2006/relationships/slide" Target="slide55.xml"/><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tags" Target="../tags/tag241.xml"/><Relationship Id="rId11" Type="http://schemas.openxmlformats.org/officeDocument/2006/relationships/slideLayout" Target="../slideLayouts/slideLayout7.xml"/><Relationship Id="rId5" Type="http://schemas.openxmlformats.org/officeDocument/2006/relationships/tags" Target="../tags/tag240.xml"/><Relationship Id="rId15" Type="http://schemas.openxmlformats.org/officeDocument/2006/relationships/slide" Target="slide58.xml"/><Relationship Id="rId10" Type="http://schemas.openxmlformats.org/officeDocument/2006/relationships/tags" Target="../tags/tag245.xml"/><Relationship Id="rId4" Type="http://schemas.openxmlformats.org/officeDocument/2006/relationships/tags" Target="../tags/tag239.xml"/><Relationship Id="rId9" Type="http://schemas.openxmlformats.org/officeDocument/2006/relationships/tags" Target="../tags/tag244.xml"/><Relationship Id="rId14" Type="http://schemas.openxmlformats.org/officeDocument/2006/relationships/slide" Target="slide57.xml"/></Relationships>
</file>

<file path=ppt/slides/_rels/slide51.xml.rels><?xml version="1.0" encoding="UTF-8" standalone="yes"?>
<Relationships xmlns="http://schemas.openxmlformats.org/package/2006/relationships"><Relationship Id="rId8" Type="http://schemas.openxmlformats.org/officeDocument/2006/relationships/tags" Target="../tags/tag253.xml"/><Relationship Id="rId3" Type="http://schemas.openxmlformats.org/officeDocument/2006/relationships/tags" Target="../tags/tag248.xml"/><Relationship Id="rId7" Type="http://schemas.openxmlformats.org/officeDocument/2006/relationships/tags" Target="../tags/tag252.xml"/><Relationship Id="rId12" Type="http://schemas.openxmlformats.org/officeDocument/2006/relationships/slide" Target="slide61.xml"/><Relationship Id="rId2" Type="http://schemas.openxmlformats.org/officeDocument/2006/relationships/tags" Target="../tags/tag247.xml"/><Relationship Id="rId1" Type="http://schemas.openxmlformats.org/officeDocument/2006/relationships/tags" Target="../tags/tag246.xml"/><Relationship Id="rId6" Type="http://schemas.openxmlformats.org/officeDocument/2006/relationships/tags" Target="../tags/tag251.xml"/><Relationship Id="rId11" Type="http://schemas.openxmlformats.org/officeDocument/2006/relationships/slide" Target="slide60.xml"/><Relationship Id="rId5" Type="http://schemas.openxmlformats.org/officeDocument/2006/relationships/tags" Target="../tags/tag250.xml"/><Relationship Id="rId10" Type="http://schemas.openxmlformats.org/officeDocument/2006/relationships/slide" Target="slide59.xml"/><Relationship Id="rId4" Type="http://schemas.openxmlformats.org/officeDocument/2006/relationships/tags" Target="../tags/tag249.xml"/><Relationship Id="rId9"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slideLayout" Target="../slideLayouts/slideLayout7.xml"/><Relationship Id="rId1" Type="http://schemas.openxmlformats.org/officeDocument/2006/relationships/tags" Target="../tags/tag254.xml"/><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55.xml"/><Relationship Id="rId4" Type="http://schemas.openxmlformats.org/officeDocument/2006/relationships/slide" Target="slide49.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56.xml"/><Relationship Id="rId4" Type="http://schemas.openxmlformats.org/officeDocument/2006/relationships/slide" Target="slide49.xml"/></Relationships>
</file>

<file path=ppt/slides/_rels/slide55.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slideLayout" Target="../slideLayouts/slideLayout7.xml"/><Relationship Id="rId1" Type="http://schemas.openxmlformats.org/officeDocument/2006/relationships/tags" Target="../tags/tag257.xml"/><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58.xml"/><Relationship Id="rId4" Type="http://schemas.openxmlformats.org/officeDocument/2006/relationships/slide" Target="slide50.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59.xml"/><Relationship Id="rId4" Type="http://schemas.openxmlformats.org/officeDocument/2006/relationships/slide" Target="slide50.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60.xml"/><Relationship Id="rId4" Type="http://schemas.openxmlformats.org/officeDocument/2006/relationships/slide" Target="slide50.xml"/></Relationships>
</file>

<file path=ppt/slides/_rels/slide59.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slideLayout" Target="../slideLayouts/slideLayout7.xml"/><Relationship Id="rId1" Type="http://schemas.openxmlformats.org/officeDocument/2006/relationships/tags" Target="../tags/tag26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slideLayout" Target="../slideLayouts/slideLayout7.xml"/><Relationship Id="rId4" Type="http://schemas.openxmlformats.org/officeDocument/2006/relationships/tags" Target="../tags/tag59.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62.xml"/><Relationship Id="rId4" Type="http://schemas.openxmlformats.org/officeDocument/2006/relationships/slide" Target="slide51.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63.xml"/><Relationship Id="rId4" Type="http://schemas.openxmlformats.org/officeDocument/2006/relationships/slide" Target="slide51.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65.xml"/><Relationship Id="rId1" Type="http://schemas.openxmlformats.org/officeDocument/2006/relationships/tags" Target="../tags/tag264.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66.xml"/></Relationships>
</file>

<file path=ppt/slides/_rels/slide64.xml.rels><?xml version="1.0" encoding="UTF-8" standalone="yes"?>
<Relationships xmlns="http://schemas.openxmlformats.org/package/2006/relationships"><Relationship Id="rId3" Type="http://schemas.openxmlformats.org/officeDocument/2006/relationships/tags" Target="../tags/tag269.xml"/><Relationship Id="rId2" Type="http://schemas.openxmlformats.org/officeDocument/2006/relationships/tags" Target="../tags/tag268.xml"/><Relationship Id="rId1" Type="http://schemas.openxmlformats.org/officeDocument/2006/relationships/tags" Target="../tags/tag267.xml"/><Relationship Id="rId5" Type="http://schemas.openxmlformats.org/officeDocument/2006/relationships/slideLayout" Target="../slideLayouts/slideLayout7.xml"/><Relationship Id="rId4" Type="http://schemas.openxmlformats.org/officeDocument/2006/relationships/tags" Target="../tags/tag270.xml"/></Relationships>
</file>

<file path=ppt/slides/_rels/slide65.xml.rels><?xml version="1.0" encoding="UTF-8" standalone="yes"?>
<Relationships xmlns="http://schemas.openxmlformats.org/package/2006/relationships"><Relationship Id="rId3" Type="http://schemas.openxmlformats.org/officeDocument/2006/relationships/tags" Target="../tags/tag273.xml"/><Relationship Id="rId2" Type="http://schemas.openxmlformats.org/officeDocument/2006/relationships/tags" Target="../tags/tag272.xml"/><Relationship Id="rId1" Type="http://schemas.openxmlformats.org/officeDocument/2006/relationships/tags" Target="../tags/tag271.xml"/><Relationship Id="rId5" Type="http://schemas.openxmlformats.org/officeDocument/2006/relationships/slideLayout" Target="../slideLayouts/slideLayout7.xml"/><Relationship Id="rId4" Type="http://schemas.openxmlformats.org/officeDocument/2006/relationships/tags" Target="../tags/tag274.xml"/></Relationships>
</file>

<file path=ppt/slides/_rels/slide66.xml.rels><?xml version="1.0" encoding="UTF-8" standalone="yes"?>
<Relationships xmlns="http://schemas.openxmlformats.org/package/2006/relationships"><Relationship Id="rId3" Type="http://schemas.openxmlformats.org/officeDocument/2006/relationships/tags" Target="../tags/tag277.xml"/><Relationship Id="rId2" Type="http://schemas.openxmlformats.org/officeDocument/2006/relationships/tags" Target="../tags/tag276.xml"/><Relationship Id="rId1" Type="http://schemas.openxmlformats.org/officeDocument/2006/relationships/tags" Target="../tags/tag275.xml"/><Relationship Id="rId5" Type="http://schemas.openxmlformats.org/officeDocument/2006/relationships/slideLayout" Target="../slideLayouts/slideLayout7.xml"/><Relationship Id="rId4" Type="http://schemas.openxmlformats.org/officeDocument/2006/relationships/tags" Target="../tags/tag278.xml"/></Relationships>
</file>

<file path=ppt/slides/_rels/slide67.xml.rels><?xml version="1.0" encoding="UTF-8" standalone="yes"?>
<Relationships xmlns="http://schemas.openxmlformats.org/package/2006/relationships"><Relationship Id="rId3" Type="http://schemas.openxmlformats.org/officeDocument/2006/relationships/tags" Target="../tags/tag281.xml"/><Relationship Id="rId2" Type="http://schemas.openxmlformats.org/officeDocument/2006/relationships/tags" Target="../tags/tag280.xml"/><Relationship Id="rId1" Type="http://schemas.openxmlformats.org/officeDocument/2006/relationships/tags" Target="../tags/tag279.xml"/><Relationship Id="rId5" Type="http://schemas.openxmlformats.org/officeDocument/2006/relationships/slideLayout" Target="../slideLayouts/slideLayout7.xml"/><Relationship Id="rId4" Type="http://schemas.openxmlformats.org/officeDocument/2006/relationships/tags" Target="../tags/tag282.xml"/></Relationships>
</file>

<file path=ppt/slides/_rels/slide68.xml.rels><?xml version="1.0" encoding="UTF-8" standalone="yes"?>
<Relationships xmlns="http://schemas.openxmlformats.org/package/2006/relationships"><Relationship Id="rId3" Type="http://schemas.openxmlformats.org/officeDocument/2006/relationships/tags" Target="../tags/tag285.xml"/><Relationship Id="rId2" Type="http://schemas.openxmlformats.org/officeDocument/2006/relationships/tags" Target="../tags/tag284.xml"/><Relationship Id="rId1" Type="http://schemas.openxmlformats.org/officeDocument/2006/relationships/tags" Target="../tags/tag283.xml"/><Relationship Id="rId5" Type="http://schemas.openxmlformats.org/officeDocument/2006/relationships/slideLayout" Target="../slideLayouts/slideLayout7.xml"/><Relationship Id="rId4" Type="http://schemas.openxmlformats.org/officeDocument/2006/relationships/tags" Target="../tags/tag28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slideLayout" Target="../slideLayouts/slideLayout7.xml"/><Relationship Id="rId4" Type="http://schemas.openxmlformats.org/officeDocument/2006/relationships/tags" Target="../tags/tag63.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87.xml"/></Relationships>
</file>

<file path=ppt/slides/_rels/slide71.xml.rels><?xml version="1.0" encoding="UTF-8" standalone="yes"?>
<Relationships xmlns="http://schemas.openxmlformats.org/package/2006/relationships"><Relationship Id="rId3" Type="http://schemas.openxmlformats.org/officeDocument/2006/relationships/tags" Target="../tags/tag290.xml"/><Relationship Id="rId2" Type="http://schemas.openxmlformats.org/officeDocument/2006/relationships/tags" Target="../tags/tag289.xml"/><Relationship Id="rId1" Type="http://schemas.openxmlformats.org/officeDocument/2006/relationships/tags" Target="../tags/tag288.xml"/><Relationship Id="rId5" Type="http://schemas.openxmlformats.org/officeDocument/2006/relationships/slideLayout" Target="../slideLayouts/slideLayout7.xml"/><Relationship Id="rId4" Type="http://schemas.openxmlformats.org/officeDocument/2006/relationships/tags" Target="../tags/tag291.xml"/></Relationships>
</file>

<file path=ppt/slides/_rels/slide72.xml.rels><?xml version="1.0" encoding="UTF-8" standalone="yes"?>
<Relationships xmlns="http://schemas.openxmlformats.org/package/2006/relationships"><Relationship Id="rId3" Type="http://schemas.openxmlformats.org/officeDocument/2006/relationships/tags" Target="../tags/tag294.xml"/><Relationship Id="rId2" Type="http://schemas.openxmlformats.org/officeDocument/2006/relationships/tags" Target="../tags/tag293.xml"/><Relationship Id="rId1" Type="http://schemas.openxmlformats.org/officeDocument/2006/relationships/tags" Target="../tags/tag292.xml"/><Relationship Id="rId5" Type="http://schemas.openxmlformats.org/officeDocument/2006/relationships/slideLayout" Target="../slideLayouts/slideLayout7.xml"/><Relationship Id="rId4" Type="http://schemas.openxmlformats.org/officeDocument/2006/relationships/tags" Target="../tags/tag295.xml"/></Relationships>
</file>

<file path=ppt/slides/_rels/slide73.xml.rels><?xml version="1.0" encoding="UTF-8" standalone="yes"?>
<Relationships xmlns="http://schemas.openxmlformats.org/package/2006/relationships"><Relationship Id="rId3" Type="http://schemas.openxmlformats.org/officeDocument/2006/relationships/tags" Target="../tags/tag298.xml"/><Relationship Id="rId2" Type="http://schemas.openxmlformats.org/officeDocument/2006/relationships/tags" Target="../tags/tag297.xml"/><Relationship Id="rId1" Type="http://schemas.openxmlformats.org/officeDocument/2006/relationships/tags" Target="../tags/tag296.xml"/><Relationship Id="rId5" Type="http://schemas.openxmlformats.org/officeDocument/2006/relationships/slideLayout" Target="../slideLayouts/slideLayout7.xml"/><Relationship Id="rId4" Type="http://schemas.openxmlformats.org/officeDocument/2006/relationships/tags" Target="../tags/tag299.xml"/></Relationships>
</file>

<file path=ppt/slides/_rels/slide74.xml.rels><?xml version="1.0" encoding="UTF-8" standalone="yes"?>
<Relationships xmlns="http://schemas.openxmlformats.org/package/2006/relationships"><Relationship Id="rId3" Type="http://schemas.openxmlformats.org/officeDocument/2006/relationships/tags" Target="../tags/tag302.xml"/><Relationship Id="rId2" Type="http://schemas.openxmlformats.org/officeDocument/2006/relationships/tags" Target="../tags/tag301.xml"/><Relationship Id="rId1" Type="http://schemas.openxmlformats.org/officeDocument/2006/relationships/tags" Target="../tags/tag300.xml"/><Relationship Id="rId5" Type="http://schemas.openxmlformats.org/officeDocument/2006/relationships/slideLayout" Target="../slideLayouts/slideLayout7.xml"/><Relationship Id="rId4" Type="http://schemas.openxmlformats.org/officeDocument/2006/relationships/tags" Target="../tags/tag303.xml"/></Relationships>
</file>

<file path=ppt/slides/_rels/slide75.xml.rels><?xml version="1.0" encoding="UTF-8" standalone="yes"?>
<Relationships xmlns="http://schemas.openxmlformats.org/package/2006/relationships"><Relationship Id="rId3" Type="http://schemas.openxmlformats.org/officeDocument/2006/relationships/tags" Target="../tags/tag306.xml"/><Relationship Id="rId2" Type="http://schemas.openxmlformats.org/officeDocument/2006/relationships/tags" Target="../tags/tag305.xml"/><Relationship Id="rId1" Type="http://schemas.openxmlformats.org/officeDocument/2006/relationships/tags" Target="../tags/tag304.xml"/><Relationship Id="rId5" Type="http://schemas.openxmlformats.org/officeDocument/2006/relationships/slideLayout" Target="../slideLayouts/slideLayout7.xml"/><Relationship Id="rId4" Type="http://schemas.openxmlformats.org/officeDocument/2006/relationships/tags" Target="../tags/tag307.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08.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09.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10.xml"/></Relationships>
</file>

<file path=ppt/slides/_rels/slide79.xml.rels><?xml version="1.0" encoding="UTF-8" standalone="yes"?>
<Relationships xmlns="http://schemas.openxmlformats.org/package/2006/relationships"><Relationship Id="rId3" Type="http://schemas.openxmlformats.org/officeDocument/2006/relationships/tags" Target="../tags/tag313.xml"/><Relationship Id="rId2" Type="http://schemas.openxmlformats.org/officeDocument/2006/relationships/tags" Target="../tags/tag312.xml"/><Relationship Id="rId1" Type="http://schemas.openxmlformats.org/officeDocument/2006/relationships/tags" Target="../tags/tag311.xml"/><Relationship Id="rId5" Type="http://schemas.openxmlformats.org/officeDocument/2006/relationships/slideLayout" Target="../slideLayouts/slideLayout7.xml"/><Relationship Id="rId4" Type="http://schemas.openxmlformats.org/officeDocument/2006/relationships/tags" Target="../tags/tag314.xml"/></Relationships>
</file>

<file path=ppt/slides/_rels/slide8.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slideLayout" Target="../slideLayouts/slideLayout7.xml"/><Relationship Id="rId4" Type="http://schemas.openxmlformats.org/officeDocument/2006/relationships/tags" Target="../tags/tag67.xml"/></Relationships>
</file>

<file path=ppt/slides/_rels/slide80.xml.rels><?xml version="1.0" encoding="UTF-8" standalone="yes"?>
<Relationships xmlns="http://schemas.openxmlformats.org/package/2006/relationships"><Relationship Id="rId3" Type="http://schemas.openxmlformats.org/officeDocument/2006/relationships/tags" Target="../tags/tag317.xml"/><Relationship Id="rId2" Type="http://schemas.openxmlformats.org/officeDocument/2006/relationships/tags" Target="../tags/tag316.xml"/><Relationship Id="rId1" Type="http://schemas.openxmlformats.org/officeDocument/2006/relationships/tags" Target="../tags/tag315.xml"/><Relationship Id="rId5" Type="http://schemas.openxmlformats.org/officeDocument/2006/relationships/slideLayout" Target="../slideLayouts/slideLayout7.xml"/><Relationship Id="rId4" Type="http://schemas.openxmlformats.org/officeDocument/2006/relationships/tags" Target="../tags/tag318.xml"/></Relationships>
</file>

<file path=ppt/slides/_rels/slide81.xml.rels><?xml version="1.0" encoding="UTF-8" standalone="yes"?>
<Relationships xmlns="http://schemas.openxmlformats.org/package/2006/relationships"><Relationship Id="rId3" Type="http://schemas.openxmlformats.org/officeDocument/2006/relationships/tags" Target="../tags/tag321.xml"/><Relationship Id="rId2" Type="http://schemas.openxmlformats.org/officeDocument/2006/relationships/tags" Target="../tags/tag320.xml"/><Relationship Id="rId1" Type="http://schemas.openxmlformats.org/officeDocument/2006/relationships/tags" Target="../tags/tag319.xml"/><Relationship Id="rId5" Type="http://schemas.openxmlformats.org/officeDocument/2006/relationships/slideLayout" Target="../slideLayouts/slideLayout7.xml"/><Relationship Id="rId4" Type="http://schemas.openxmlformats.org/officeDocument/2006/relationships/tags" Target="../tags/tag322.xml"/></Relationships>
</file>

<file path=ppt/slides/_rels/slide82.xml.rels><?xml version="1.0" encoding="UTF-8" standalone="yes"?>
<Relationships xmlns="http://schemas.openxmlformats.org/package/2006/relationships"><Relationship Id="rId3" Type="http://schemas.openxmlformats.org/officeDocument/2006/relationships/tags" Target="../tags/tag325.xml"/><Relationship Id="rId2" Type="http://schemas.openxmlformats.org/officeDocument/2006/relationships/tags" Target="../tags/tag324.xml"/><Relationship Id="rId1" Type="http://schemas.openxmlformats.org/officeDocument/2006/relationships/tags" Target="../tags/tag323.xml"/><Relationship Id="rId5" Type="http://schemas.openxmlformats.org/officeDocument/2006/relationships/slideLayout" Target="../slideLayouts/slideLayout7.xml"/><Relationship Id="rId4" Type="http://schemas.openxmlformats.org/officeDocument/2006/relationships/tags" Target="../tags/tag326.xml"/></Relationships>
</file>

<file path=ppt/slides/_rels/slide83.xml.rels><?xml version="1.0" encoding="UTF-8" standalone="yes"?>
<Relationships xmlns="http://schemas.openxmlformats.org/package/2006/relationships"><Relationship Id="rId3" Type="http://schemas.openxmlformats.org/officeDocument/2006/relationships/tags" Target="../tags/tag329.xml"/><Relationship Id="rId2" Type="http://schemas.openxmlformats.org/officeDocument/2006/relationships/tags" Target="../tags/tag328.xml"/><Relationship Id="rId1" Type="http://schemas.openxmlformats.org/officeDocument/2006/relationships/tags" Target="../tags/tag327.xml"/><Relationship Id="rId5" Type="http://schemas.openxmlformats.org/officeDocument/2006/relationships/slideLayout" Target="../slideLayouts/slideLayout7.xml"/><Relationship Id="rId4" Type="http://schemas.openxmlformats.org/officeDocument/2006/relationships/tags" Target="../tags/tag330.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31.xml"/></Relationships>
</file>

<file path=ppt/slides/_rels/slide85.xml.rels><?xml version="1.0" encoding="UTF-8" standalone="yes"?>
<Relationships xmlns="http://schemas.openxmlformats.org/package/2006/relationships"><Relationship Id="rId3" Type="http://schemas.openxmlformats.org/officeDocument/2006/relationships/tags" Target="../tags/tag334.xml"/><Relationship Id="rId7" Type="http://schemas.openxmlformats.org/officeDocument/2006/relationships/slide" Target="slide3.xml"/><Relationship Id="rId2" Type="http://schemas.openxmlformats.org/officeDocument/2006/relationships/tags" Target="../tags/tag333.xml"/><Relationship Id="rId1" Type="http://schemas.openxmlformats.org/officeDocument/2006/relationships/tags" Target="../tags/tag332.xml"/><Relationship Id="rId6" Type="http://schemas.openxmlformats.org/officeDocument/2006/relationships/image" Target="../media/image3.png"/><Relationship Id="rId5" Type="http://schemas.openxmlformats.org/officeDocument/2006/relationships/slideLayout" Target="../slideLayouts/slideLayout1.xml"/><Relationship Id="rId4" Type="http://schemas.openxmlformats.org/officeDocument/2006/relationships/tags" Target="../tags/tag335.xml"/></Relationships>
</file>

<file path=ppt/slides/_rels/slide86.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338.xml"/><Relationship Id="rId7" Type="http://schemas.openxmlformats.org/officeDocument/2006/relationships/tags" Target="../tags/tag342.xml"/><Relationship Id="rId2" Type="http://schemas.openxmlformats.org/officeDocument/2006/relationships/tags" Target="../tags/tag337.xml"/><Relationship Id="rId1" Type="http://schemas.openxmlformats.org/officeDocument/2006/relationships/tags" Target="../tags/tag336.xml"/><Relationship Id="rId6" Type="http://schemas.openxmlformats.org/officeDocument/2006/relationships/tags" Target="../tags/tag341.xml"/><Relationship Id="rId5" Type="http://schemas.openxmlformats.org/officeDocument/2006/relationships/tags" Target="../tags/tag340.xml"/><Relationship Id="rId4" Type="http://schemas.openxmlformats.org/officeDocument/2006/relationships/tags" Target="../tags/tag339.xml"/></Relationships>
</file>

<file path=ppt/slides/_rels/slide87.xml.rels><?xml version="1.0" encoding="UTF-8" standalone="yes"?>
<Relationships xmlns="http://schemas.openxmlformats.org/package/2006/relationships"><Relationship Id="rId3" Type="http://schemas.openxmlformats.org/officeDocument/2006/relationships/tags" Target="../tags/tag345.xml"/><Relationship Id="rId2" Type="http://schemas.openxmlformats.org/officeDocument/2006/relationships/tags" Target="../tags/tag344.xml"/><Relationship Id="rId1" Type="http://schemas.openxmlformats.org/officeDocument/2006/relationships/tags" Target="../tags/tag343.xml"/><Relationship Id="rId6" Type="http://schemas.openxmlformats.org/officeDocument/2006/relationships/slideLayout" Target="../slideLayouts/slideLayout7.xml"/><Relationship Id="rId5" Type="http://schemas.openxmlformats.org/officeDocument/2006/relationships/tags" Target="../tags/tag347.xml"/><Relationship Id="rId4" Type="http://schemas.openxmlformats.org/officeDocument/2006/relationships/tags" Target="../tags/tag346.xml"/></Relationships>
</file>

<file path=ppt/slides/_rels/slide88.xml.rels><?xml version="1.0" encoding="UTF-8" standalone="yes"?>
<Relationships xmlns="http://schemas.openxmlformats.org/package/2006/relationships"><Relationship Id="rId3" Type="http://schemas.openxmlformats.org/officeDocument/2006/relationships/tags" Target="../tags/tag350.xml"/><Relationship Id="rId2" Type="http://schemas.openxmlformats.org/officeDocument/2006/relationships/tags" Target="../tags/tag349.xml"/><Relationship Id="rId1" Type="http://schemas.openxmlformats.org/officeDocument/2006/relationships/tags" Target="../tags/tag348.xml"/><Relationship Id="rId6" Type="http://schemas.openxmlformats.org/officeDocument/2006/relationships/slideLayout" Target="../slideLayouts/slideLayout7.xml"/><Relationship Id="rId5" Type="http://schemas.openxmlformats.org/officeDocument/2006/relationships/tags" Target="../tags/tag352.xml"/><Relationship Id="rId4" Type="http://schemas.openxmlformats.org/officeDocument/2006/relationships/tags" Target="../tags/tag351.xml"/></Relationships>
</file>

<file path=ppt/slides/_rels/slide89.xml.rels><?xml version="1.0" encoding="UTF-8" standalone="yes"?>
<Relationships xmlns="http://schemas.openxmlformats.org/package/2006/relationships"><Relationship Id="rId3" Type="http://schemas.openxmlformats.org/officeDocument/2006/relationships/tags" Target="../tags/tag355.xml"/><Relationship Id="rId2" Type="http://schemas.openxmlformats.org/officeDocument/2006/relationships/tags" Target="../tags/tag354.xml"/><Relationship Id="rId1" Type="http://schemas.openxmlformats.org/officeDocument/2006/relationships/tags" Target="../tags/tag353.xml"/><Relationship Id="rId6" Type="http://schemas.openxmlformats.org/officeDocument/2006/relationships/slideLayout" Target="../slideLayouts/slideLayout7.xml"/><Relationship Id="rId5" Type="http://schemas.openxmlformats.org/officeDocument/2006/relationships/tags" Target="../tags/tag357.xml"/><Relationship Id="rId4" Type="http://schemas.openxmlformats.org/officeDocument/2006/relationships/tags" Target="../tags/tag356.xml"/></Relationships>
</file>

<file path=ppt/slides/_rels/slide9.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slideLayout" Target="../slideLayouts/slideLayout7.xml"/><Relationship Id="rId4" Type="http://schemas.openxmlformats.org/officeDocument/2006/relationships/tags" Target="../tags/tag71.xml"/></Relationships>
</file>

<file path=ppt/slides/_rels/slide90.xml.rels><?xml version="1.0" encoding="UTF-8" standalone="yes"?>
<Relationships xmlns="http://schemas.openxmlformats.org/package/2006/relationships"><Relationship Id="rId3" Type="http://schemas.openxmlformats.org/officeDocument/2006/relationships/tags" Target="../tags/tag360.xml"/><Relationship Id="rId2" Type="http://schemas.openxmlformats.org/officeDocument/2006/relationships/tags" Target="../tags/tag359.xml"/><Relationship Id="rId1" Type="http://schemas.openxmlformats.org/officeDocument/2006/relationships/tags" Target="../tags/tag358.xml"/><Relationship Id="rId6" Type="http://schemas.openxmlformats.org/officeDocument/2006/relationships/slideLayout" Target="../slideLayouts/slideLayout7.xml"/><Relationship Id="rId5" Type="http://schemas.openxmlformats.org/officeDocument/2006/relationships/tags" Target="../tags/tag362.xml"/><Relationship Id="rId4" Type="http://schemas.openxmlformats.org/officeDocument/2006/relationships/tags" Target="../tags/tag361.xml"/></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64.xml"/><Relationship Id="rId1" Type="http://schemas.openxmlformats.org/officeDocument/2006/relationships/tags" Target="../tags/tag363.xml"/></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66.xml"/><Relationship Id="rId1" Type="http://schemas.openxmlformats.org/officeDocument/2006/relationships/tags" Target="../tags/tag365.xml"/><Relationship Id="rId4" Type="http://schemas.openxmlformats.org/officeDocument/2006/relationships/slide" Target="slide93.xml"/></Relationships>
</file>

<file path=ppt/slides/_rels/slide93.xml.rels><?xml version="1.0" encoding="UTF-8" standalone="yes"?>
<Relationships xmlns="http://schemas.openxmlformats.org/package/2006/relationships"><Relationship Id="rId3" Type="http://schemas.openxmlformats.org/officeDocument/2006/relationships/slide" Target="slide92.xml"/><Relationship Id="rId2" Type="http://schemas.openxmlformats.org/officeDocument/2006/relationships/slideLayout" Target="../slideLayouts/slideLayout7.xml"/><Relationship Id="rId1" Type="http://schemas.openxmlformats.org/officeDocument/2006/relationships/tags" Target="../tags/tag3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423670"/>
            <a:ext cx="12191365" cy="4016375"/>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6" name="任意多边形 15"/>
          <p:cNvSpPr/>
          <p:nvPr/>
        </p:nvSpPr>
        <p:spPr>
          <a:xfrm>
            <a:off x="10259695" y="5439410"/>
            <a:ext cx="1931670" cy="1417955"/>
          </a:xfrm>
          <a:custGeom>
            <a:avLst/>
            <a:gdLst/>
            <a:ahLst/>
            <a:cxnLst>
              <a:cxn ang="3">
                <a:pos x="hc" y="t"/>
              </a:cxn>
              <a:cxn ang="cd2">
                <a:pos x="l" y="vc"/>
              </a:cxn>
              <a:cxn ang="cd4">
                <a:pos x="hc" y="b"/>
              </a:cxn>
              <a:cxn ang="0">
                <a:pos x="r" y="vc"/>
              </a:cxn>
            </a:cxnLst>
            <a:rect l="l" t="t" r="r" b="b"/>
            <a:pathLst>
              <a:path w="3022" h="2233">
                <a:moveTo>
                  <a:pt x="3022" y="2233"/>
                </a:moveTo>
                <a:lnTo>
                  <a:pt x="1245" y="2233"/>
                </a:lnTo>
                <a:lnTo>
                  <a:pt x="0" y="0"/>
                </a:lnTo>
                <a:lnTo>
                  <a:pt x="3022" y="0"/>
                </a:lnTo>
                <a:lnTo>
                  <a:pt x="3022" y="2233"/>
                </a:lnTo>
                <a:close/>
              </a:path>
            </a:pathLst>
          </a:cu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39" name="图片 38"/>
          <p:cNvPicPr>
            <a:picLocks noChangeAspect="1"/>
          </p:cNvPicPr>
          <p:nvPr/>
        </p:nvPicPr>
        <p:blipFill>
          <a:blip r:embed="rId2"/>
          <a:srcRect l="8246"/>
          <a:stretch>
            <a:fillRect/>
          </a:stretch>
        </p:blipFill>
        <p:spPr>
          <a:xfrm>
            <a:off x="7523480" y="1423035"/>
            <a:ext cx="4668520" cy="4016375"/>
          </a:xfrm>
          <a:custGeom>
            <a:avLst/>
            <a:gdLst/>
            <a:ahLst/>
            <a:cxnLst>
              <a:cxn ang="3">
                <a:pos x="hc" y="t"/>
              </a:cxn>
              <a:cxn ang="cd2">
                <a:pos x="l" y="vc"/>
              </a:cxn>
              <a:cxn ang="cd4">
                <a:pos x="hc" y="b"/>
              </a:cxn>
              <a:cxn ang="0">
                <a:pos x="r" y="vc"/>
              </a:cxn>
            </a:cxnLst>
            <a:rect l="l" t="t" r="r" b="b"/>
            <a:pathLst>
              <a:path w="7234" h="6325">
                <a:moveTo>
                  <a:pt x="1457" y="0"/>
                </a:moveTo>
                <a:lnTo>
                  <a:pt x="7234" y="0"/>
                </a:lnTo>
                <a:lnTo>
                  <a:pt x="7234" y="6325"/>
                </a:lnTo>
                <a:lnTo>
                  <a:pt x="0" y="6325"/>
                </a:lnTo>
                <a:lnTo>
                  <a:pt x="1457" y="0"/>
                </a:lnTo>
                <a:close/>
              </a:path>
            </a:pathLst>
          </a:custGeom>
        </p:spPr>
      </p:pic>
      <p:grpSp>
        <p:nvGrpSpPr>
          <p:cNvPr id="46" name="组合 45"/>
          <p:cNvGrpSpPr/>
          <p:nvPr/>
        </p:nvGrpSpPr>
        <p:grpSpPr>
          <a:xfrm>
            <a:off x="7202805" y="443230"/>
            <a:ext cx="1995805" cy="6550025"/>
            <a:chOff x="11343" y="738"/>
            <a:chExt cx="3143" cy="10315"/>
          </a:xfrm>
        </p:grpSpPr>
        <p:sp>
          <p:nvSpPr>
            <p:cNvPr id="10" name="流程图: 摘录 9"/>
            <p:cNvSpPr/>
            <p:nvPr/>
          </p:nvSpPr>
          <p:spPr>
            <a:xfrm>
              <a:off x="12962" y="945"/>
              <a:ext cx="1524" cy="1415"/>
            </a:xfrm>
            <a:prstGeom prst="flowChartExtract">
              <a:avLst/>
            </a:prstGeom>
            <a:solidFill>
              <a:schemeClr val="accent1">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45" name="直接连接符 44"/>
            <p:cNvCxnSpPr/>
            <p:nvPr/>
          </p:nvCxnSpPr>
          <p:spPr>
            <a:xfrm flipV="1">
              <a:off x="11343" y="2253"/>
              <a:ext cx="1509" cy="6555"/>
            </a:xfrm>
            <a:prstGeom prst="line">
              <a:avLst/>
            </a:prstGeom>
            <a:ln w="57150">
              <a:solidFill>
                <a:schemeClr val="bg1"/>
              </a:solidFill>
            </a:ln>
          </p:spPr>
          <p:style>
            <a:lnRef idx="2">
              <a:schemeClr val="accent1"/>
            </a:lnRef>
            <a:fillRef idx="0">
              <a:srgbClr val="FFFFFF"/>
            </a:fillRef>
            <a:effectRef idx="0">
              <a:srgbClr val="FFFFFF"/>
            </a:effectRef>
            <a:fontRef idx="minor">
              <a:schemeClr val="tx1"/>
            </a:fontRef>
          </p:style>
        </p:cxnSp>
        <p:sp>
          <p:nvSpPr>
            <p:cNvPr id="4" name="任意多边形 3"/>
            <p:cNvSpPr/>
            <p:nvPr/>
          </p:nvSpPr>
          <p:spPr>
            <a:xfrm rot="720000">
              <a:off x="11954" y="738"/>
              <a:ext cx="709" cy="10315"/>
            </a:xfrm>
            <a:custGeom>
              <a:avLst/>
              <a:gdLst>
                <a:gd name="adj" fmla="val 25000"/>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709" h="10405">
                  <a:moveTo>
                    <a:pt x="0" y="10405"/>
                  </a:moveTo>
                  <a:lnTo>
                    <a:pt x="176" y="0"/>
                  </a:lnTo>
                  <a:lnTo>
                    <a:pt x="709" y="0"/>
                  </a:lnTo>
                  <a:lnTo>
                    <a:pt x="535" y="10291"/>
                  </a:lnTo>
                  <a:lnTo>
                    <a:pt x="0" y="10405"/>
                  </a:lnTo>
                  <a:close/>
                </a:path>
              </a:pathLst>
            </a:custGeom>
            <a:solidFill>
              <a:srgbClr val="43A1D8"/>
            </a:solidFill>
            <a:ln w="28575">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p>
          </p:txBody>
        </p:sp>
      </p:grpSp>
      <p:sp>
        <p:nvSpPr>
          <p:cNvPr id="49" name="文本框 48"/>
          <p:cNvSpPr txBox="1"/>
          <p:nvPr/>
        </p:nvSpPr>
        <p:spPr>
          <a:xfrm>
            <a:off x="163830" y="2165350"/>
            <a:ext cx="7564120" cy="922020"/>
          </a:xfrm>
          <a:prstGeom prst="rect">
            <a:avLst/>
          </a:prstGeom>
          <a:noFill/>
        </p:spPr>
        <p:txBody>
          <a:bodyPr wrap="square" rtlCol="0">
            <a:spAutoFit/>
          </a:bodyPr>
          <a:lstStyle/>
          <a:p>
            <a:pPr algn="dist"/>
            <a:r>
              <a:rPr lang="zh-CN" altLang="en-US" sz="5400" b="1">
                <a:solidFill>
                  <a:schemeClr val="bg1"/>
                </a:solidFill>
              </a:rPr>
              <a:t>职教高考新实践实战篇·</a:t>
            </a:r>
          </a:p>
        </p:txBody>
      </p:sp>
      <p:sp>
        <p:nvSpPr>
          <p:cNvPr id="50" name="文本框 49"/>
          <p:cNvSpPr txBox="1"/>
          <p:nvPr/>
        </p:nvSpPr>
        <p:spPr>
          <a:xfrm>
            <a:off x="5067300" y="3429000"/>
            <a:ext cx="2677795" cy="1410970"/>
          </a:xfrm>
          <a:prstGeom prst="rect">
            <a:avLst/>
          </a:prstGeom>
          <a:noFill/>
        </p:spPr>
        <p:txBody>
          <a:bodyPr wrap="square" rtlCol="0">
            <a:noAutofit/>
          </a:bodyPr>
          <a:lstStyle/>
          <a:p>
            <a:r>
              <a:rPr lang="zh-CN" altLang="en-US" sz="8000" b="1">
                <a:solidFill>
                  <a:schemeClr val="tx1"/>
                </a:solidFill>
              </a:rPr>
              <a:t>英语</a:t>
            </a:r>
          </a:p>
        </p:txBody>
      </p:sp>
      <p:sp>
        <p:nvSpPr>
          <p:cNvPr id="51" name="文本框 50"/>
          <p:cNvSpPr txBox="1"/>
          <p:nvPr/>
        </p:nvSpPr>
        <p:spPr>
          <a:xfrm>
            <a:off x="1732280" y="5249545"/>
            <a:ext cx="4125595" cy="706755"/>
          </a:xfrm>
          <a:prstGeom prst="rect">
            <a:avLst/>
          </a:prstGeom>
          <a:solidFill>
            <a:schemeClr val="bg1"/>
          </a:solidFill>
        </p:spPr>
        <p:txBody>
          <a:bodyPr wrap="square" rtlCol="0">
            <a:spAutoFit/>
          </a:bodyPr>
          <a:lstStyle/>
          <a:p>
            <a:r>
              <a:rPr sz="2000">
                <a:solidFill>
                  <a:schemeClr val="tx1"/>
                </a:solidFill>
              </a:rPr>
              <a:t>总主编</a:t>
            </a:r>
            <a:r>
              <a:rPr lang="en-US" sz="2000">
                <a:solidFill>
                  <a:schemeClr val="tx1"/>
                </a:solidFill>
              </a:rPr>
              <a:t>	</a:t>
            </a:r>
            <a:r>
              <a:rPr sz="2000">
                <a:solidFill>
                  <a:schemeClr val="tx1"/>
                </a:solidFill>
              </a:rPr>
              <a:t> 宋玉馨</a:t>
            </a:r>
            <a:r>
              <a:rPr lang="en-US" sz="2000">
                <a:solidFill>
                  <a:schemeClr val="tx1"/>
                </a:solidFill>
              </a:rPr>
              <a:t>	  </a:t>
            </a:r>
            <a:r>
              <a:rPr sz="2000">
                <a:solidFill>
                  <a:schemeClr val="tx1"/>
                </a:solidFill>
              </a:rPr>
              <a:t>毕 伟</a:t>
            </a:r>
          </a:p>
          <a:p>
            <a:r>
              <a:rPr sz="2000">
                <a:solidFill>
                  <a:schemeClr val="tx1"/>
                </a:solidFill>
              </a:rPr>
              <a:t>主　编 </a:t>
            </a:r>
            <a:r>
              <a:rPr lang="en-US" sz="2000">
                <a:solidFill>
                  <a:schemeClr val="tx1"/>
                </a:solidFill>
              </a:rPr>
              <a:t>	 </a:t>
            </a:r>
            <a:r>
              <a:rPr sz="2000">
                <a:solidFill>
                  <a:schemeClr val="tx1"/>
                </a:solidFill>
              </a:rPr>
              <a:t>陈栋良 </a:t>
            </a:r>
            <a:r>
              <a:rPr lang="en-US" sz="2000">
                <a:solidFill>
                  <a:schemeClr val="tx1"/>
                </a:solidFill>
              </a:rPr>
              <a:t>  </a:t>
            </a:r>
            <a:r>
              <a:rPr sz="2000">
                <a:solidFill>
                  <a:schemeClr val="tx1"/>
                </a:solidFill>
              </a:rPr>
              <a:t>何亚芸 陈 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9"/>
                                        </p:tgtEl>
                                        <p:attrNameLst>
                                          <p:attrName>ppt_y</p:attrName>
                                        </p:attrNameLst>
                                      </p:cBhvr>
                                      <p:tavLst>
                                        <p:tav tm="0">
                                          <p:val>
                                            <p:strVal val="#ppt_y"/>
                                          </p:val>
                                        </p:tav>
                                        <p:tav tm="100000">
                                          <p:val>
                                            <p:strVal val="#ppt_y"/>
                                          </p:val>
                                        </p:tav>
                                      </p:tavLst>
                                    </p:anim>
                                    <p:anim calcmode="lin" valueType="num">
                                      <p:cBhvr>
                                        <p:cTn id="9"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9"/>
                                        </p:tgtEl>
                                      </p:cBhvr>
                                    </p:animEffect>
                                  </p:childTnLst>
                                </p:cTn>
                              </p:par>
                            </p:childTnLst>
                          </p:cTn>
                        </p:par>
                        <p:par>
                          <p:cTn id="12" fill="hold">
                            <p:stCondLst>
                              <p:cond delay="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0"/>
                                        </p:tgtEl>
                                        <p:attrNameLst>
                                          <p:attrName>style.visibility</p:attrName>
                                        </p:attrNameLst>
                                      </p:cBhvr>
                                      <p:to>
                                        <p:strVal val="visible"/>
                                      </p:to>
                                    </p:set>
                                    <p:anim calcmode="lin" valueType="num">
                                      <p:cBhvr>
                                        <p:cTn id="15"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0"/>
                                        </p:tgtEl>
                                        <p:attrNameLst>
                                          <p:attrName>ppt_y</p:attrName>
                                        </p:attrNameLst>
                                      </p:cBhvr>
                                      <p:tavLst>
                                        <p:tav tm="0">
                                          <p:val>
                                            <p:strVal val="#ppt_y"/>
                                          </p:val>
                                        </p:tav>
                                        <p:tav tm="100000">
                                          <p:val>
                                            <p:strVal val="#ppt_y"/>
                                          </p:val>
                                        </p:tav>
                                      </p:tavLst>
                                    </p:anim>
                                    <p:anim calcmode="lin" valueType="num">
                                      <p:cBhvr>
                                        <p:cTn id="17"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0"/>
                                        </p:tgtEl>
                                      </p:cBhvr>
                                    </p:animEffect>
                                  </p:childTnLst>
                                </p:cTn>
                              </p:par>
                            </p:childTnLst>
                          </p:cTn>
                        </p:par>
                        <p:par>
                          <p:cTn id="20" fill="hold">
                            <p:stCondLst>
                              <p:cond delay="550"/>
                            </p:stCondLst>
                            <p:childTnLst>
                              <p:par>
                                <p:cTn id="21" presetID="3" presetClass="entr" presetSubtype="1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blinds(horizontal)">
                                      <p:cBhvr>
                                        <p:cTn id="2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280"/>
          <p:cNvSpPr txBox="1"/>
          <p:nvPr>
            <p:custDataLst>
              <p:tags r:id="rId1"/>
            </p:custDataLst>
          </p:nvPr>
        </p:nvSpPr>
        <p:spPr>
          <a:xfrm>
            <a:off x="5263848" y="2792275"/>
            <a:ext cx="5759107" cy="722630"/>
          </a:xfrm>
          <a:prstGeom prst="rect">
            <a:avLst/>
          </a:prstGeom>
          <a:noFill/>
          <a:ln>
            <a:noFill/>
          </a:ln>
        </p:spPr>
        <p:txBody>
          <a:bodyPr wrap="square" lIns="45720" tIns="22860" rIns="45720" bIns="22860" rtlCol="0">
            <a:spAutoFit/>
          </a:bodyPr>
          <a:lstStyle/>
          <a:p>
            <a:pPr algn="ctr"/>
            <a:r>
              <a:rPr sz="4400" b="1" dirty="0">
                <a:solidFill>
                  <a:schemeClr val="tx1"/>
                </a:solidFill>
                <a:latin typeface="微软雅黑" panose="020B0503020204020204" charset="-122"/>
                <a:ea typeface="微软雅黑" panose="020B0503020204020204" charset="-122"/>
                <a:cs typeface="Lato Regular"/>
              </a:rPr>
              <a:t>第二部分：情景交际</a:t>
            </a:r>
          </a:p>
        </p:txBody>
      </p:sp>
      <p:cxnSp>
        <p:nvCxnSpPr>
          <p:cNvPr id="62" name="直接连接符 61"/>
          <p:cNvCxnSpPr/>
          <p:nvPr>
            <p:custDataLst>
              <p:tags r:id="rId2"/>
            </p:custDataLst>
          </p:nvPr>
        </p:nvCxnSpPr>
        <p:spPr>
          <a:xfrm>
            <a:off x="4897298" y="232267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6">
            <a:clrChange>
              <a:clrFrom>
                <a:srgbClr val="F6F6F6">
                  <a:alpha val="100000"/>
                </a:srgbClr>
              </a:clrFrom>
              <a:clrTo>
                <a:srgbClr val="F6F6F6">
                  <a:alpha val="100000"/>
                  <a:alpha val="0"/>
                </a:srgbClr>
              </a:clrTo>
            </a:clrChange>
          </a:blip>
          <a:stretch>
            <a:fillRect/>
          </a:stretch>
        </p:blipFill>
        <p:spPr>
          <a:xfrm>
            <a:off x="260350" y="1391920"/>
            <a:ext cx="4269740" cy="4050665"/>
          </a:xfrm>
          <a:prstGeom prst="rect">
            <a:avLst/>
          </a:prstGeom>
        </p:spPr>
      </p:pic>
      <p:sp>
        <p:nvSpPr>
          <p:cNvPr id="5" name="圆角矩形 4">
            <a:hlinkClick r:id="rId7"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userDrawn="1">
            <p:custDataLst>
              <p:tags r:id="rId1"/>
            </p:custDataLst>
          </p:nvPr>
        </p:nvSpPr>
        <p:spPr>
          <a:xfrm>
            <a:off x="443230" y="0"/>
            <a:ext cx="10250805" cy="583565"/>
          </a:xfrm>
          <a:prstGeom prst="rect">
            <a:avLst/>
          </a:prstGeom>
          <a:noFill/>
        </p:spPr>
        <p:txBody>
          <a:bodyPr wrap="square" rtlCol="0">
            <a:spAutoFit/>
          </a:bodyPr>
          <a:lstStyle/>
          <a:p>
            <a:pPr algn="dist"/>
            <a:r>
              <a:rPr lang="zh-CN" altLang="en-US" sz="3200" b="1">
                <a:solidFill>
                  <a:schemeClr val="bg1"/>
                </a:solidFill>
              </a:rPr>
              <a:t>第二部分：情景交际（共10小题，每小题1分，满分10分）</a:t>
            </a:r>
          </a:p>
        </p:txBody>
      </p:sp>
      <p:sp>
        <p:nvSpPr>
          <p:cNvPr id="12" name="文本框 11"/>
          <p:cNvSpPr txBox="1"/>
          <p:nvPr>
            <p:custDataLst>
              <p:tags r:id="rId2"/>
            </p:custDataLst>
          </p:nvPr>
        </p:nvSpPr>
        <p:spPr>
          <a:xfrm>
            <a:off x="256540" y="1066165"/>
            <a:ext cx="11575415" cy="521970"/>
          </a:xfrm>
          <a:prstGeom prst="rect">
            <a:avLst/>
          </a:prstGeom>
          <a:noFill/>
        </p:spPr>
        <p:txBody>
          <a:bodyPr wrap="square" rtlCol="0">
            <a:spAutoFit/>
          </a:bodyPr>
          <a:lstStyle/>
          <a:p>
            <a:pPr marL="360045" indent="-457200" fontAlgn="auto"/>
            <a:r>
              <a:rPr sz="2800" b="1" dirty="0">
                <a:latin typeface="微软雅黑" panose="020B0503020204020204" charset="-122"/>
                <a:ea typeface="微软雅黑" panose="020B0503020204020204" charset="-122"/>
                <a:cs typeface="微软雅黑" panose="020B0503020204020204" charset="-122"/>
              </a:rPr>
              <a:t>II. 阅读下列简短对话，从A、B、C和D项中选出最佳答案，将对话补全。</a:t>
            </a:r>
          </a:p>
        </p:txBody>
      </p:sp>
      <p:sp>
        <p:nvSpPr>
          <p:cNvPr id="6" name="矩形 5"/>
          <p:cNvSpPr/>
          <p:nvPr>
            <p:custDataLst>
              <p:tags r:id="rId3"/>
            </p:custDataLst>
          </p:nvPr>
        </p:nvSpPr>
        <p:spPr>
          <a:xfrm>
            <a:off x="1174115" y="4373880"/>
            <a:ext cx="10039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custDataLst>
              <p:tags r:id="rId4"/>
            </p:custDataLst>
          </p:nvPr>
        </p:nvSpPr>
        <p:spPr>
          <a:xfrm>
            <a:off x="992505" y="197612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6. —Could I speak with John please?</a:t>
            </a:r>
          </a:p>
          <a:p>
            <a:pPr>
              <a:lnSpc>
                <a:spcPct val="130000"/>
              </a:lnSpc>
            </a:pPr>
            <a:r>
              <a:rPr lang="en-US" altLang="zh-CN" sz="2400" b="1" dirty="0">
                <a:latin typeface="微软雅黑" panose="020B0503020204020204" charset="-122"/>
                <a:ea typeface="微软雅黑" panose="020B0503020204020204" charset="-122"/>
              </a:rPr>
              <a:t>               —_____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Of course.                    B. Go ahead.</a:t>
            </a:r>
          </a:p>
          <a:p>
            <a:pPr>
              <a:lnSpc>
                <a:spcPct val="130000"/>
              </a:lnSpc>
            </a:pPr>
            <a:r>
              <a:rPr lang="en-US" altLang="zh-CN" sz="2400" b="1" dirty="0">
                <a:latin typeface="微软雅黑" panose="020B0503020204020204" charset="-122"/>
                <a:ea typeface="微软雅黑" panose="020B0503020204020204" charset="-122"/>
              </a:rPr>
              <a:t>              C. Hold on, please.          D. Sure.</a:t>
            </a:r>
          </a:p>
        </p:txBody>
      </p:sp>
      <p:sp>
        <p:nvSpPr>
          <p:cNvPr id="13" name="文本框 12"/>
          <p:cNvSpPr txBox="1"/>
          <p:nvPr>
            <p:custDataLst>
              <p:tags r:id="rId5"/>
            </p:custDataLst>
          </p:nvPr>
        </p:nvSpPr>
        <p:spPr>
          <a:xfrm>
            <a:off x="1174115" y="4569460"/>
            <a:ext cx="9702800" cy="1568450"/>
          </a:xfrm>
          <a:prstGeom prst="rect">
            <a:avLst/>
          </a:prstGeom>
          <a:noFill/>
        </p:spPr>
        <p:txBody>
          <a:bodyPr wrap="square" rtlCol="0">
            <a:spAutoFit/>
          </a:bodyPr>
          <a:lstStyle/>
          <a:p>
            <a:pPr marL="899795" indent="-899795" algn="just"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对话第一句意为“我能和约翰说话吗?”（电话用语），A选项“Of course.”意为“当然”，B选项“Go ahead.”意为“好吧”的含义，D选项“Sure.”意为“当然”，都不符合电话用语。C选项“Hold on,</a:t>
            </a:r>
            <a:r>
              <a:rPr 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 </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please.”意为“请稍等”，符合打电话用语。故选C。</a:t>
            </a:r>
          </a:p>
        </p:txBody>
      </p:sp>
      <p:sp>
        <p:nvSpPr>
          <p:cNvPr id="11" name="文本框 10"/>
          <p:cNvSpPr txBox="1"/>
          <p:nvPr>
            <p:custDataLst>
              <p:tags r:id="rId6"/>
            </p:custDataLst>
          </p:nvPr>
        </p:nvSpPr>
        <p:spPr>
          <a:xfrm>
            <a:off x="1339679" y="2070628"/>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3"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7. —May I have some more coffee?</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—_____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Yes, go on.                  B. Yes, please.</a:t>
            </a:r>
          </a:p>
          <a:p>
            <a:pPr>
              <a:lnSpc>
                <a:spcPct val="130000"/>
              </a:lnSpc>
            </a:pPr>
            <a:r>
              <a:rPr lang="en-US" altLang="zh-CN" sz="2400" b="1" dirty="0">
                <a:latin typeface="微软雅黑" panose="020B0503020204020204" charset="-122"/>
                <a:ea typeface="微软雅黑" panose="020B0503020204020204" charset="-122"/>
              </a:rPr>
              <a:t>              C. Yes, help yourself.      D. Yes, you can</a:t>
            </a: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193802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对话第一句意为“你可以给我一些咖啡吗?”，A选项“Yes, go on.”意为“请继续”，B选项“Yes, please.”意为“好的，请”的含义，D选项“Yes, you can.”意为“是的，你可以”，都不符合语境。C选项“Yes, help yourself.”意为“好的，请自行取用”，符合语境。故选C。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678180" y="4373880"/>
            <a:ext cx="9907905"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8. —I’d like to take a break for a half day</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—_____ We are busy now.</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No way.                       B. Forget it.</a:t>
            </a:r>
          </a:p>
          <a:p>
            <a:pPr>
              <a:lnSpc>
                <a:spcPct val="130000"/>
              </a:lnSpc>
            </a:pPr>
            <a:r>
              <a:rPr lang="en-US" altLang="zh-CN" sz="2400" b="1" dirty="0">
                <a:latin typeface="微软雅黑" panose="020B0503020204020204" charset="-122"/>
                <a:ea typeface="微软雅黑" panose="020B0503020204020204" charset="-122"/>
              </a:rPr>
              <a:t>              C. That’s too bad.         D. Absolutely.</a:t>
            </a: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922020" y="4728845"/>
            <a:ext cx="9514205" cy="193802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对话第一句意为“我想休息半天”，A选项“No way.”意为“不行”，C选项“That’s too bad.”意为“那太糟糕了”的含义，D选项“Absolutely.”意为“当然”，都不符合语境。B选项“Forget it.”意为“算了吧”，与后文“We are busy now.”（我们现在正忙呢）相匹配，符合语境。故选B。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9. —Jane, are you ready for the dancing show?</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—_____ I am ready for it.</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No problem.           B. Don’t worry.</a:t>
            </a:r>
          </a:p>
          <a:p>
            <a:pPr>
              <a:lnSpc>
                <a:spcPct val="130000"/>
              </a:lnSpc>
            </a:pPr>
            <a:r>
              <a:rPr lang="en-US" altLang="zh-CN" sz="2400" b="1" dirty="0">
                <a:latin typeface="微软雅黑" panose="020B0503020204020204" charset="-122"/>
                <a:ea typeface="微软雅黑" panose="020B0503020204020204" charset="-122"/>
              </a:rPr>
              <a:t>               C. Come on.                 D. Sure.</a:t>
            </a:r>
          </a:p>
        </p:txBody>
      </p:sp>
      <p:sp>
        <p:nvSpPr>
          <p:cNvPr id="11" name="文本框 10"/>
          <p:cNvSpPr txBox="1"/>
          <p:nvPr>
            <p:custDataLst>
              <p:tags r:id="rId3"/>
            </p:custDataLst>
          </p:nvPr>
        </p:nvSpPr>
        <p:spPr>
          <a:xfrm>
            <a:off x="1264749" y="125592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569460"/>
            <a:ext cx="8625205" cy="193802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对话第一句意为“简，你准备好做舞蹈表演了吗？”A选项“No Problem.”意为“没问题”，B选项“Don’t worry.”意为“别担心”的含义，C选项“Come on.”意为“加油”都不符合语境。D选项“Sure.”意为“当然”，与后文“I am ready for it.”（我已经准备好了）相匹配，符合语境。故选D。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168775"/>
            <a:ext cx="9759315" cy="2689225"/>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10. —How long have you had a fever?</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—_____</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Two meters away.          B. 15 percent.</a:t>
            </a:r>
          </a:p>
          <a:p>
            <a:pPr>
              <a:lnSpc>
                <a:spcPct val="130000"/>
              </a:lnSpc>
            </a:pPr>
            <a:r>
              <a:rPr lang="en-US" altLang="zh-CN" sz="2400" b="1" dirty="0">
                <a:latin typeface="微软雅黑" panose="020B0503020204020204" charset="-122"/>
                <a:ea typeface="微软雅黑" panose="020B0503020204020204" charset="-122"/>
              </a:rPr>
              <a:t>                 C. For three days.               D. Not clear.</a:t>
            </a: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264920" y="4298950"/>
            <a:ext cx="9667875" cy="2283460"/>
          </a:xfrm>
          <a:prstGeom prst="rect">
            <a:avLst/>
          </a:prstGeom>
          <a:noFill/>
        </p:spPr>
        <p:txBody>
          <a:bodyPr wrap="square" rtlCol="0">
            <a:no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对话第一句意为“你发烧多长时间了?”，A选项“Two meters away.”意为“两米远”，B选项“15 percent.”意为“15%”的含义，D选项“Not clear.”意为“不清楚”，都不符合语境。C选项“For three days.”意为“三天了”，与前文问“How long”（多长时间）相匹配，符合语境。故选C。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386715" y="985520"/>
            <a:ext cx="7026910" cy="5205730"/>
          </a:xfrm>
          <a:prstGeom prst="rect">
            <a:avLst/>
          </a:prstGeom>
          <a:noFill/>
        </p:spPr>
        <p:txBody>
          <a:bodyPr wrap="square" rtlCol="0">
            <a:noAutofit/>
          </a:bodyPr>
          <a:lstStyle/>
          <a:p>
            <a:pPr marL="431800" indent="-457200" fontAlgn="auto">
              <a:lnSpc>
                <a:spcPct val="110000"/>
              </a:lnSpc>
            </a:pPr>
            <a:r>
              <a:rPr sz="2400" b="1">
                <a:latin typeface="Times New Roman" panose="02020603050405020304" pitchFamily="18" charset="0"/>
                <a:cs typeface="Times New Roman" panose="02020603050405020304" pitchFamily="18" charset="0"/>
              </a:rPr>
              <a:t>A:</a:t>
            </a:r>
            <a:r>
              <a:rPr sz="2400">
                <a:latin typeface="Times New Roman" panose="02020603050405020304" pitchFamily="18" charset="0"/>
                <a:cs typeface="Times New Roman" panose="02020603050405020304" pitchFamily="18" charset="0"/>
              </a:rPr>
              <a:t> Please sit down and take it easy. </a:t>
            </a:r>
            <a:r>
              <a:rPr sz="2400" u="sng">
                <a:latin typeface="Times New Roman" panose="02020603050405020304" pitchFamily="18" charset="0"/>
                <a:cs typeface="Times New Roman" panose="02020603050405020304" pitchFamily="18" charset="0"/>
                <a:sym typeface="+mn-ea"/>
              </a:rPr>
              <a:t>11</a:t>
            </a:r>
            <a:r>
              <a:rPr lang="en-US" sz="2400" u="sng">
                <a:latin typeface="Times New Roman" panose="02020603050405020304" pitchFamily="18" charset="0"/>
                <a:cs typeface="Times New Roman" panose="02020603050405020304" pitchFamily="18" charset="0"/>
                <a:sym typeface="+mn-ea"/>
              </a:rPr>
              <a:t>________</a:t>
            </a:r>
            <a:endParaRPr sz="2400">
              <a:latin typeface="Times New Roman" panose="02020603050405020304" pitchFamily="18" charset="0"/>
              <a:cs typeface="Times New Roman" panose="02020603050405020304" pitchFamily="18" charset="0"/>
            </a:endParaRPr>
          </a:p>
          <a:p>
            <a:pPr marL="431800" indent="-457200" fontAlgn="auto">
              <a:lnSpc>
                <a:spcPct val="110000"/>
              </a:lnSpc>
            </a:pPr>
            <a:r>
              <a:rPr sz="2400" b="1">
                <a:latin typeface="Times New Roman" panose="02020603050405020304" pitchFamily="18" charset="0"/>
                <a:cs typeface="Times New Roman" panose="02020603050405020304" pitchFamily="18" charset="0"/>
              </a:rPr>
              <a:t>B:</a:t>
            </a:r>
            <a:r>
              <a:rPr sz="2400">
                <a:latin typeface="Times New Roman" panose="02020603050405020304" pitchFamily="18" charset="0"/>
                <a:cs typeface="Times New Roman" panose="02020603050405020304" pitchFamily="18" charset="0"/>
              </a:rPr>
              <a:t> Li Ping.</a:t>
            </a:r>
          </a:p>
          <a:p>
            <a:pPr marL="431800" indent="-457200" fontAlgn="auto">
              <a:lnSpc>
                <a:spcPct val="110000"/>
              </a:lnSpc>
            </a:pPr>
            <a:r>
              <a:rPr sz="2400" b="1">
                <a:latin typeface="Times New Roman" panose="02020603050405020304" pitchFamily="18" charset="0"/>
                <a:cs typeface="Times New Roman" panose="02020603050405020304" pitchFamily="18" charset="0"/>
              </a:rPr>
              <a:t>A:</a:t>
            </a:r>
            <a:r>
              <a:rPr sz="2400">
                <a:latin typeface="Times New Roman" panose="02020603050405020304" pitchFamily="18" charset="0"/>
                <a:cs typeface="Times New Roman" panose="02020603050405020304" pitchFamily="18" charset="0"/>
              </a:rPr>
              <a:t> </a:t>
            </a:r>
            <a:r>
              <a:rPr sz="2400" u="sng">
                <a:latin typeface="Times New Roman" panose="02020603050405020304" pitchFamily="18" charset="0"/>
                <a:cs typeface="Times New Roman" panose="02020603050405020304" pitchFamily="18" charset="0"/>
                <a:sym typeface="+mn-ea"/>
              </a:rPr>
              <a:t>1</a:t>
            </a:r>
            <a:r>
              <a:rPr lang="en-US" sz="2400" u="sng">
                <a:latin typeface="Times New Roman" panose="02020603050405020304" pitchFamily="18" charset="0"/>
                <a:cs typeface="Times New Roman" panose="02020603050405020304" pitchFamily="18" charset="0"/>
                <a:sym typeface="+mn-ea"/>
              </a:rPr>
              <a:t>2________</a:t>
            </a:r>
            <a:endParaRPr sz="2400">
              <a:latin typeface="Times New Roman" panose="02020603050405020304" pitchFamily="18" charset="0"/>
              <a:cs typeface="Times New Roman" panose="02020603050405020304" pitchFamily="18" charset="0"/>
            </a:endParaRPr>
          </a:p>
          <a:p>
            <a:pPr marL="431800" indent="-457200" fontAlgn="auto">
              <a:lnSpc>
                <a:spcPct val="110000"/>
              </a:lnSpc>
            </a:pPr>
            <a:r>
              <a:rPr sz="2400" b="1">
                <a:latin typeface="Times New Roman" panose="02020603050405020304" pitchFamily="18" charset="0"/>
                <a:cs typeface="Times New Roman" panose="02020603050405020304" pitchFamily="18" charset="0"/>
              </a:rPr>
              <a:t>B:</a:t>
            </a:r>
            <a:r>
              <a:rPr sz="2400">
                <a:latin typeface="Times New Roman" panose="02020603050405020304" pitchFamily="18" charset="0"/>
                <a:cs typeface="Times New Roman" panose="02020603050405020304" pitchFamily="18" charset="0"/>
              </a:rPr>
              <a:t> Yes, I found my window had been broken and someone had entered my house.</a:t>
            </a:r>
          </a:p>
          <a:p>
            <a:pPr marL="431800" indent="-457200" fontAlgn="auto">
              <a:lnSpc>
                <a:spcPct val="110000"/>
              </a:lnSpc>
            </a:pPr>
            <a:r>
              <a:rPr sz="2400" b="1">
                <a:latin typeface="Times New Roman" panose="02020603050405020304" pitchFamily="18" charset="0"/>
                <a:cs typeface="Times New Roman" panose="02020603050405020304" pitchFamily="18" charset="0"/>
              </a:rPr>
              <a:t>A:</a:t>
            </a:r>
            <a:r>
              <a:rPr sz="2400">
                <a:latin typeface="Times New Roman" panose="02020603050405020304" pitchFamily="18" charset="0"/>
                <a:cs typeface="Times New Roman" panose="02020603050405020304" pitchFamily="18" charset="0"/>
              </a:rPr>
              <a:t> Have you got anything stolen?</a:t>
            </a:r>
          </a:p>
          <a:p>
            <a:pPr marL="431800" indent="-457200" fontAlgn="auto">
              <a:lnSpc>
                <a:spcPct val="110000"/>
              </a:lnSpc>
            </a:pPr>
            <a:r>
              <a:rPr sz="2400" b="1">
                <a:latin typeface="Times New Roman" panose="02020603050405020304" pitchFamily="18" charset="0"/>
                <a:cs typeface="Times New Roman" panose="02020603050405020304" pitchFamily="18" charset="0"/>
              </a:rPr>
              <a:t>B:</a:t>
            </a:r>
            <a:r>
              <a:rPr sz="2400">
                <a:latin typeface="Times New Roman" panose="02020603050405020304" pitchFamily="18" charset="0"/>
                <a:cs typeface="Times New Roman" panose="02020603050405020304" pitchFamily="18" charset="0"/>
              </a:rPr>
              <a:t> </a:t>
            </a:r>
            <a:r>
              <a:rPr sz="2400" u="sng">
                <a:latin typeface="Times New Roman" panose="02020603050405020304" pitchFamily="18" charset="0"/>
                <a:cs typeface="Times New Roman" panose="02020603050405020304" pitchFamily="18" charset="0"/>
                <a:sym typeface="+mn-ea"/>
              </a:rPr>
              <a:t>1</a:t>
            </a:r>
            <a:r>
              <a:rPr lang="en-US" sz="2400" u="sng">
                <a:latin typeface="Times New Roman" panose="02020603050405020304" pitchFamily="18" charset="0"/>
                <a:cs typeface="Times New Roman" panose="02020603050405020304" pitchFamily="18" charset="0"/>
                <a:sym typeface="+mn-ea"/>
              </a:rPr>
              <a:t>3________</a:t>
            </a:r>
          </a:p>
          <a:p>
            <a:pPr marL="431800" indent="-457200" fontAlgn="auto">
              <a:lnSpc>
                <a:spcPct val="110000"/>
              </a:lnSpc>
            </a:pPr>
            <a:r>
              <a:rPr sz="2400" b="1">
                <a:latin typeface="Times New Roman" panose="02020603050405020304" pitchFamily="18" charset="0"/>
                <a:cs typeface="Times New Roman" panose="02020603050405020304" pitchFamily="18" charset="0"/>
              </a:rPr>
              <a:t>A:</a:t>
            </a:r>
            <a:r>
              <a:rPr sz="2400">
                <a:latin typeface="Times New Roman" panose="02020603050405020304" pitchFamily="18" charset="0"/>
                <a:cs typeface="Times New Roman" panose="02020603050405020304" pitchFamily="18" charset="0"/>
              </a:rPr>
              <a:t> Can you tell me anything more?</a:t>
            </a:r>
          </a:p>
          <a:p>
            <a:pPr marL="431800" indent="-457200" fontAlgn="auto">
              <a:lnSpc>
                <a:spcPct val="110000"/>
              </a:lnSpc>
            </a:pPr>
            <a:r>
              <a:rPr sz="2400" b="1">
                <a:latin typeface="Times New Roman" panose="02020603050405020304" pitchFamily="18" charset="0"/>
                <a:cs typeface="Times New Roman" panose="02020603050405020304" pitchFamily="18" charset="0"/>
              </a:rPr>
              <a:t>B:</a:t>
            </a:r>
            <a:r>
              <a:rPr sz="2400">
                <a:latin typeface="Times New Roman" panose="02020603050405020304" pitchFamily="18" charset="0"/>
                <a:cs typeface="Times New Roman" panose="02020603050405020304" pitchFamily="18" charset="0"/>
              </a:rPr>
              <a:t> </a:t>
            </a:r>
            <a:r>
              <a:rPr lang="en-US" sz="2400" u="sng">
                <a:latin typeface="Times New Roman" panose="02020603050405020304" pitchFamily="18" charset="0"/>
                <a:cs typeface="Times New Roman" panose="02020603050405020304" pitchFamily="18" charset="0"/>
                <a:sym typeface="+mn-ea"/>
              </a:rPr>
              <a:t>14________</a:t>
            </a:r>
          </a:p>
          <a:p>
            <a:pPr marL="431800" indent="-457200" fontAlgn="auto">
              <a:lnSpc>
                <a:spcPct val="110000"/>
              </a:lnSpc>
            </a:pPr>
            <a:r>
              <a:rPr sz="2400" b="1">
                <a:latin typeface="Times New Roman" panose="02020603050405020304" pitchFamily="18" charset="0"/>
                <a:cs typeface="Times New Roman" panose="02020603050405020304" pitchFamily="18" charset="0"/>
              </a:rPr>
              <a:t>A:</a:t>
            </a:r>
            <a:r>
              <a:rPr sz="2400">
                <a:latin typeface="Times New Roman" panose="02020603050405020304" pitchFamily="18" charset="0"/>
                <a:cs typeface="Times New Roman" panose="02020603050405020304" pitchFamily="18" charset="0"/>
              </a:rPr>
              <a:t> Well, we’ll have a check around here.</a:t>
            </a:r>
          </a:p>
          <a:p>
            <a:pPr marL="431800" indent="-457200" fontAlgn="auto">
              <a:lnSpc>
                <a:spcPct val="110000"/>
              </a:lnSpc>
            </a:pPr>
            <a:r>
              <a:rPr sz="2400" b="1">
                <a:latin typeface="Times New Roman" panose="02020603050405020304" pitchFamily="18" charset="0"/>
                <a:cs typeface="Times New Roman" panose="02020603050405020304" pitchFamily="18" charset="0"/>
              </a:rPr>
              <a:t>B:</a:t>
            </a:r>
            <a:r>
              <a:rPr sz="2400">
                <a:latin typeface="Times New Roman" panose="02020603050405020304" pitchFamily="18" charset="0"/>
                <a:cs typeface="Times New Roman" panose="02020603050405020304" pitchFamily="18" charset="0"/>
              </a:rPr>
              <a:t> Thank you! Please let me know if you have any news.</a:t>
            </a:r>
          </a:p>
          <a:p>
            <a:pPr marL="431800" indent="-457200" fontAlgn="auto">
              <a:lnSpc>
                <a:spcPct val="110000"/>
              </a:lnSpc>
            </a:pPr>
            <a:r>
              <a:rPr sz="2400" b="1">
                <a:latin typeface="Times New Roman" panose="02020603050405020304" pitchFamily="18" charset="0"/>
                <a:cs typeface="Times New Roman" panose="02020603050405020304" pitchFamily="18" charset="0"/>
              </a:rPr>
              <a:t>A:</a:t>
            </a:r>
            <a:r>
              <a:rPr sz="2400">
                <a:latin typeface="Times New Roman" panose="02020603050405020304" pitchFamily="18" charset="0"/>
                <a:cs typeface="Times New Roman" panose="02020603050405020304" pitchFamily="18" charset="0"/>
              </a:rPr>
              <a:t> Don’t worry. </a:t>
            </a:r>
            <a:r>
              <a:rPr sz="2400" u="sng">
                <a:latin typeface="Times New Roman" panose="02020603050405020304" pitchFamily="18" charset="0"/>
                <a:cs typeface="Times New Roman" panose="02020603050405020304" pitchFamily="18" charset="0"/>
                <a:sym typeface="+mn-ea"/>
              </a:rPr>
              <a:t>1</a:t>
            </a:r>
            <a:r>
              <a:rPr lang="en-US" sz="2400" u="sng">
                <a:latin typeface="Times New Roman" panose="02020603050405020304" pitchFamily="18" charset="0"/>
                <a:cs typeface="Times New Roman" panose="02020603050405020304" pitchFamily="18" charset="0"/>
                <a:sym typeface="+mn-ea"/>
              </a:rPr>
              <a:t>5________</a:t>
            </a:r>
            <a:endParaRPr sz="2400">
              <a:latin typeface="Times New Roman" panose="02020603050405020304" pitchFamily="18" charset="0"/>
              <a:cs typeface="Times New Roman" panose="02020603050405020304" pitchFamily="18" charset="0"/>
            </a:endParaRPr>
          </a:p>
          <a:p>
            <a:pPr marL="431800" indent="-457200" fontAlgn="auto">
              <a:lnSpc>
                <a:spcPct val="110000"/>
              </a:lnSpc>
            </a:pPr>
            <a:r>
              <a:rPr sz="2400" b="1">
                <a:latin typeface="Times New Roman" panose="02020603050405020304" pitchFamily="18" charset="0"/>
                <a:cs typeface="Times New Roman" panose="02020603050405020304" pitchFamily="18" charset="0"/>
              </a:rPr>
              <a:t>B:</a:t>
            </a:r>
            <a:r>
              <a:rPr sz="2400">
                <a:latin typeface="Times New Roman" panose="02020603050405020304" pitchFamily="18" charset="0"/>
                <a:cs typeface="Times New Roman" panose="02020603050405020304" pitchFamily="18" charset="0"/>
              </a:rPr>
              <a:t> Thank you very much!</a:t>
            </a:r>
          </a:p>
        </p:txBody>
      </p:sp>
      <p:sp>
        <p:nvSpPr>
          <p:cNvPr id="4" name="文本框 3"/>
          <p:cNvSpPr txBox="1"/>
          <p:nvPr>
            <p:custDataLst>
              <p:tags r:id="rId2"/>
            </p:custDataLst>
          </p:nvPr>
        </p:nvSpPr>
        <p:spPr>
          <a:xfrm>
            <a:off x="5502910" y="985520"/>
            <a:ext cx="447675" cy="460375"/>
          </a:xfrm>
          <a:prstGeom prst="rect">
            <a:avLst/>
          </a:prstGeom>
          <a:noFill/>
        </p:spPr>
        <p:txBody>
          <a:bodyPr wrap="square" rtlCol="0">
            <a:spAutoFit/>
          </a:bodyPr>
          <a:lstStyle/>
          <a:p>
            <a:r>
              <a:rPr lang="en-US" altLang="zh-CN" sz="2400" b="1">
                <a:solidFill>
                  <a:srgbClr val="FF0000"/>
                </a:solidFill>
                <a:latin typeface="Times New Roman" panose="02020603050405020304" pitchFamily="18" charset="0"/>
                <a:cs typeface="Times New Roman" panose="02020603050405020304" pitchFamily="18" charset="0"/>
              </a:rPr>
              <a:t>D</a:t>
            </a:r>
          </a:p>
        </p:txBody>
      </p:sp>
      <p:sp>
        <p:nvSpPr>
          <p:cNvPr id="7" name="文本框 6"/>
          <p:cNvSpPr txBox="1"/>
          <p:nvPr/>
        </p:nvSpPr>
        <p:spPr>
          <a:xfrm>
            <a:off x="7776210" y="1090295"/>
            <a:ext cx="4059555" cy="4925695"/>
          </a:xfrm>
          <a:prstGeom prst="rect">
            <a:avLst/>
          </a:prstGeom>
          <a:solidFill>
            <a:schemeClr val="bg2">
              <a:lumMod val="90000"/>
            </a:schemeClr>
          </a:solidFill>
        </p:spPr>
        <p:txBody>
          <a:bodyPr wrap="square" rtlCol="0">
            <a:noAutofit/>
          </a:bodyPr>
          <a:lstStyle/>
          <a:p>
            <a:pPr marL="360045" indent="-457200" algn="just" fontAlgn="auto">
              <a:lnSpc>
                <a:spcPct val="110000"/>
              </a:lnSpc>
            </a:pPr>
            <a:r>
              <a:rPr lang="zh-CN" altLang="en-US" sz="2400"/>
              <a:t>A. What can I do for you?</a:t>
            </a:r>
          </a:p>
          <a:p>
            <a:pPr marL="360045" indent="-457200" algn="just" fontAlgn="auto">
              <a:lnSpc>
                <a:spcPct val="110000"/>
              </a:lnSpc>
            </a:pPr>
            <a:r>
              <a:rPr lang="zh-CN" altLang="en-US" sz="2400"/>
              <a:t>B. Can you tell me what</a:t>
            </a:r>
            <a:r>
              <a:rPr lang="en-US" altLang="zh-CN" sz="2400"/>
              <a:t> </a:t>
            </a:r>
            <a:r>
              <a:rPr lang="zh-CN" altLang="en-US" sz="2400"/>
              <a:t>happened last night?</a:t>
            </a:r>
          </a:p>
          <a:p>
            <a:pPr marL="360045" indent="-457200" algn="just" fontAlgn="auto">
              <a:lnSpc>
                <a:spcPct val="110000"/>
              </a:lnSpc>
            </a:pPr>
            <a:r>
              <a:rPr lang="zh-CN" altLang="en-US" sz="2400"/>
              <a:t>C. We’ll try our best to find out the thief.</a:t>
            </a:r>
          </a:p>
          <a:p>
            <a:pPr marL="360045" indent="-457200" algn="just" fontAlgn="auto">
              <a:lnSpc>
                <a:spcPct val="110000"/>
              </a:lnSpc>
            </a:pPr>
            <a:r>
              <a:rPr lang="zh-CN" altLang="en-US" sz="2400"/>
              <a:t>D. What’s your name please?</a:t>
            </a:r>
          </a:p>
          <a:p>
            <a:pPr marL="360045" indent="-457200" algn="just" fontAlgn="auto">
              <a:lnSpc>
                <a:spcPct val="110000"/>
              </a:lnSpc>
            </a:pPr>
            <a:r>
              <a:rPr lang="zh-CN" altLang="en-US" sz="2400"/>
              <a:t>E. My neighbor said they had</a:t>
            </a:r>
            <a:r>
              <a:rPr lang="en-US" altLang="zh-CN" sz="2400"/>
              <a:t> </a:t>
            </a:r>
            <a:r>
              <a:rPr lang="zh-CN" altLang="en-US" sz="2400"/>
              <a:t>heard a sound of breaking glass around 10:00 p.m.</a:t>
            </a:r>
          </a:p>
          <a:p>
            <a:pPr marL="360045" indent="-457200" algn="just" fontAlgn="auto">
              <a:lnSpc>
                <a:spcPct val="110000"/>
              </a:lnSpc>
            </a:pPr>
            <a:r>
              <a:rPr lang="zh-CN" altLang="en-US" sz="2400"/>
              <a:t>F. My computer has gone.</a:t>
            </a:r>
          </a:p>
          <a:p>
            <a:pPr marL="360045" indent="-457200" algn="just" fontAlgn="auto">
              <a:lnSpc>
                <a:spcPct val="110000"/>
              </a:lnSpc>
            </a:pPr>
            <a:r>
              <a:rPr lang="zh-CN" altLang="en-US" sz="2400"/>
              <a:t>G. I didn’t get home until 10:00 p.m.</a:t>
            </a:r>
          </a:p>
        </p:txBody>
      </p:sp>
      <p:sp>
        <p:nvSpPr>
          <p:cNvPr id="8" name="文本框 7"/>
          <p:cNvSpPr txBox="1"/>
          <p:nvPr>
            <p:custDataLst>
              <p:tags r:id="rId3"/>
            </p:custDataLst>
          </p:nvPr>
        </p:nvSpPr>
        <p:spPr>
          <a:xfrm>
            <a:off x="1487805" y="1765935"/>
            <a:ext cx="447675" cy="460375"/>
          </a:xfrm>
          <a:prstGeom prst="rect">
            <a:avLst/>
          </a:prstGeom>
          <a:noFill/>
        </p:spPr>
        <p:txBody>
          <a:bodyPr wrap="square" rtlCol="0">
            <a:spAutoFit/>
          </a:bodyPr>
          <a:lstStyle/>
          <a:p>
            <a:r>
              <a:rPr lang="en-US" altLang="zh-CN" sz="2400" b="1">
                <a:solidFill>
                  <a:srgbClr val="FF0000"/>
                </a:solidFill>
                <a:latin typeface="Times New Roman" panose="02020603050405020304" pitchFamily="18" charset="0"/>
                <a:cs typeface="Times New Roman" panose="02020603050405020304" pitchFamily="18" charset="0"/>
              </a:rPr>
              <a:t>B</a:t>
            </a:r>
          </a:p>
        </p:txBody>
      </p:sp>
      <p:sp>
        <p:nvSpPr>
          <p:cNvPr id="10" name="圆角矩形 9">
            <a:hlinkClick r:id="rId12" action="ppaction://hlinksldjump"/>
          </p:cNvPr>
          <p:cNvSpPr/>
          <p:nvPr/>
        </p:nvSpPr>
        <p:spPr>
          <a:xfrm>
            <a:off x="6021070" y="927100"/>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11" name="圆角矩形 10">
            <a:hlinkClick r:id="rId13" action="ppaction://hlinksldjump"/>
          </p:cNvPr>
          <p:cNvSpPr/>
          <p:nvPr/>
        </p:nvSpPr>
        <p:spPr>
          <a:xfrm>
            <a:off x="2616200" y="1688465"/>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5" name="文本框 4"/>
          <p:cNvSpPr txBox="1"/>
          <p:nvPr>
            <p:custDataLst>
              <p:tags r:id="rId4"/>
            </p:custDataLst>
          </p:nvPr>
        </p:nvSpPr>
        <p:spPr>
          <a:xfrm>
            <a:off x="1374775" y="3429000"/>
            <a:ext cx="447675" cy="460375"/>
          </a:xfrm>
          <a:prstGeom prst="rect">
            <a:avLst/>
          </a:prstGeom>
          <a:noFill/>
        </p:spPr>
        <p:txBody>
          <a:bodyPr wrap="square" rtlCol="0">
            <a:spAutoFit/>
          </a:bodyPr>
          <a:lstStyle/>
          <a:p>
            <a:r>
              <a:rPr lang="en-US" altLang="zh-CN" sz="2400" b="1">
                <a:solidFill>
                  <a:srgbClr val="FF0000"/>
                </a:solidFill>
                <a:latin typeface="Times New Roman" panose="02020603050405020304" pitchFamily="18" charset="0"/>
                <a:cs typeface="Times New Roman" panose="02020603050405020304" pitchFamily="18" charset="0"/>
              </a:rPr>
              <a:t>F</a:t>
            </a:r>
          </a:p>
        </p:txBody>
      </p:sp>
      <p:sp>
        <p:nvSpPr>
          <p:cNvPr id="6" name="圆角矩形 5">
            <a:hlinkClick r:id="rId14" action="ppaction://hlinksldjump"/>
          </p:cNvPr>
          <p:cNvSpPr/>
          <p:nvPr>
            <p:custDataLst>
              <p:tags r:id="rId5"/>
            </p:custDataLst>
          </p:nvPr>
        </p:nvSpPr>
        <p:spPr>
          <a:xfrm>
            <a:off x="2686050" y="3371215"/>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12" name="文本框 11"/>
          <p:cNvSpPr txBox="1"/>
          <p:nvPr>
            <p:custDataLst>
              <p:tags r:id="rId6"/>
            </p:custDataLst>
          </p:nvPr>
        </p:nvSpPr>
        <p:spPr>
          <a:xfrm>
            <a:off x="616585" y="314325"/>
            <a:ext cx="11575415" cy="521970"/>
          </a:xfrm>
          <a:prstGeom prst="rect">
            <a:avLst/>
          </a:prstGeom>
          <a:noFill/>
        </p:spPr>
        <p:txBody>
          <a:bodyPr wrap="square" rtlCol="0">
            <a:spAutoFit/>
          </a:bodyPr>
          <a:lstStyle/>
          <a:p>
            <a:pPr marL="360045" indent="-457200" fontAlgn="auto"/>
            <a:r>
              <a:rPr sz="2800" b="1" dirty="0">
                <a:latin typeface="微软雅黑" panose="020B0503020204020204" charset="-122"/>
                <a:ea typeface="微软雅黑" panose="020B0503020204020204" charset="-122"/>
                <a:cs typeface="微软雅黑" panose="020B0503020204020204" charset="-122"/>
              </a:rPr>
              <a:t>III. 根据对话内容，从对话后的A—G七个选项中选出五个最佳选项。</a:t>
            </a:r>
          </a:p>
        </p:txBody>
      </p:sp>
      <p:sp>
        <p:nvSpPr>
          <p:cNvPr id="9" name="文本框 8"/>
          <p:cNvSpPr txBox="1"/>
          <p:nvPr>
            <p:custDataLst>
              <p:tags r:id="rId7"/>
            </p:custDataLst>
          </p:nvPr>
        </p:nvSpPr>
        <p:spPr>
          <a:xfrm>
            <a:off x="1374775" y="4261485"/>
            <a:ext cx="447675" cy="460375"/>
          </a:xfrm>
          <a:prstGeom prst="rect">
            <a:avLst/>
          </a:prstGeom>
          <a:noFill/>
        </p:spPr>
        <p:txBody>
          <a:bodyPr wrap="square" rtlCol="0">
            <a:spAutoFit/>
          </a:bodyPr>
          <a:lstStyle/>
          <a:p>
            <a:r>
              <a:rPr lang="en-US" altLang="zh-CN" sz="2400" b="1">
                <a:solidFill>
                  <a:srgbClr val="FF0000"/>
                </a:solidFill>
                <a:latin typeface="Times New Roman" panose="02020603050405020304" pitchFamily="18" charset="0"/>
                <a:cs typeface="Times New Roman" panose="02020603050405020304" pitchFamily="18" charset="0"/>
              </a:rPr>
              <a:t>E</a:t>
            </a:r>
          </a:p>
        </p:txBody>
      </p:sp>
      <p:sp>
        <p:nvSpPr>
          <p:cNvPr id="13" name="圆角矩形 12">
            <a:hlinkClick r:id="rId15" action="ppaction://hlinksldjump"/>
          </p:cNvPr>
          <p:cNvSpPr/>
          <p:nvPr>
            <p:custDataLst>
              <p:tags r:id="rId8"/>
            </p:custDataLst>
          </p:nvPr>
        </p:nvSpPr>
        <p:spPr>
          <a:xfrm>
            <a:off x="2156460" y="4177030"/>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14" name="文本框 13"/>
          <p:cNvSpPr txBox="1"/>
          <p:nvPr>
            <p:custDataLst>
              <p:tags r:id="rId9"/>
            </p:custDataLst>
          </p:nvPr>
        </p:nvSpPr>
        <p:spPr>
          <a:xfrm>
            <a:off x="2760345" y="5908675"/>
            <a:ext cx="447675" cy="460375"/>
          </a:xfrm>
          <a:prstGeom prst="rect">
            <a:avLst/>
          </a:prstGeom>
          <a:noFill/>
        </p:spPr>
        <p:txBody>
          <a:bodyPr wrap="square" rtlCol="0">
            <a:spAutoFit/>
          </a:bodyPr>
          <a:lstStyle/>
          <a:p>
            <a:r>
              <a:rPr lang="en-US" altLang="zh-CN" sz="2400" b="1">
                <a:solidFill>
                  <a:srgbClr val="FF0000"/>
                </a:solidFill>
                <a:latin typeface="Times New Roman" panose="02020603050405020304" pitchFamily="18" charset="0"/>
                <a:cs typeface="Times New Roman" panose="02020603050405020304" pitchFamily="18" charset="0"/>
              </a:rPr>
              <a:t>C</a:t>
            </a:r>
          </a:p>
        </p:txBody>
      </p:sp>
      <p:sp>
        <p:nvSpPr>
          <p:cNvPr id="15" name="圆角矩形 14">
            <a:hlinkClick r:id="rId16" action="ppaction://hlinksldjump"/>
          </p:cNvPr>
          <p:cNvSpPr/>
          <p:nvPr>
            <p:custDataLst>
              <p:tags r:id="rId10"/>
            </p:custDataLst>
          </p:nvPr>
        </p:nvSpPr>
        <p:spPr>
          <a:xfrm>
            <a:off x="3208020" y="5757545"/>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linds(horizontal)">
                                      <p:cBhvr>
                                        <p:cTn id="39" dur="500"/>
                                        <p:tgtEl>
                                          <p:spTgt spid="14"/>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bldLvl="0" animBg="1"/>
      <p:bldP spid="11" grpId="0" bldLvl="0" animBg="1"/>
      <p:bldP spid="5" grpId="0"/>
      <p:bldP spid="6" grpId="0" bldLvl="0" animBg="1"/>
      <p:bldP spid="9" grpId="0"/>
      <p:bldP spid="13" grpId="0" bldLvl="0" animBg="1"/>
      <p:bldP spid="14" grpId="0"/>
      <p:bldP spid="15"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1</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后一句中的“Li Ping”为人名，可推断前一句是问名字的相关问题，故选D。</a:t>
            </a:r>
          </a:p>
        </p:txBody>
      </p:sp>
      <p:sp>
        <p:nvSpPr>
          <p:cNvPr id="10" name="圆角矩形 9">
            <a:hlinkClick r:id="rId3"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579370" y="1146810"/>
            <a:ext cx="847534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12.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后一句“Yes, I found my window had been broken and someone had entered my house.”（是的，我发现我的窗户被打破了，有人进过我的房子。）是描述房子发生过的事情，由此可推断前一句应是问发生了什么事，故选B。</a:t>
            </a:r>
          </a:p>
        </p:txBody>
      </p:sp>
      <p:sp>
        <p:nvSpPr>
          <p:cNvPr id="10" name="圆角矩形 9">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2"/>
            </p:custDataLst>
          </p:nvPr>
        </p:nvPicPr>
        <p:blipFill>
          <a:blip r:embed="rId5">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845435" y="1423035"/>
            <a:ext cx="8122920"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13.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根据前一句“Have you got anything stolen?”（你有什么东西被偷了吗？），可推断后一句应回答被偷了什么，故选F。</a:t>
            </a:r>
          </a:p>
        </p:txBody>
      </p:sp>
      <p:sp>
        <p:nvSpPr>
          <p:cNvPr id="10" name="圆角矩形 9">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2"/>
            </p:custDataLst>
          </p:nvPr>
        </p:nvPicPr>
        <p:blipFill>
          <a:blip r:embed="rId5">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3"/>
          <p:cNvSpPr/>
          <p:nvPr>
            <p:custDataLst>
              <p:tags r:id="rId1"/>
            </p:custDataLst>
          </p:nvPr>
        </p:nvSpPr>
        <p:spPr>
          <a:xfrm>
            <a:off x="3410029" y="1365086"/>
            <a:ext cx="8781963" cy="1871903"/>
          </a:xfrm>
          <a:custGeom>
            <a:avLst/>
            <a:gdLst/>
            <a:ahLst/>
            <a:cxnLst/>
            <a:rect l="l" t="t" r="r" b="b"/>
            <a:pathLst>
              <a:path w="6586815" h="1404000">
                <a:moveTo>
                  <a:pt x="810600" y="0"/>
                </a:moveTo>
                <a:lnTo>
                  <a:pt x="6586815" y="0"/>
                </a:lnTo>
                <a:lnTo>
                  <a:pt x="6586815" y="1404000"/>
                </a:lnTo>
                <a:lnTo>
                  <a:pt x="0" y="1404000"/>
                </a:lnTo>
                <a:close/>
              </a:path>
            </a:pathLst>
          </a:custGeom>
          <a:solidFill>
            <a:srgbClr val="185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6" name="矩形 6"/>
          <p:cNvSpPr/>
          <p:nvPr>
            <p:custDataLst>
              <p:tags r:id="rId2"/>
            </p:custDataLst>
          </p:nvPr>
        </p:nvSpPr>
        <p:spPr>
          <a:xfrm>
            <a:off x="600" y="3909028"/>
            <a:ext cx="5712059" cy="1871903"/>
          </a:xfrm>
          <a:custGeom>
            <a:avLst/>
            <a:gdLst/>
            <a:ahLst/>
            <a:cxnLst/>
            <a:rect l="l" t="t" r="r" b="b"/>
            <a:pathLst>
              <a:path w="4284268" h="1404000">
                <a:moveTo>
                  <a:pt x="0" y="0"/>
                </a:moveTo>
                <a:lnTo>
                  <a:pt x="4284268" y="0"/>
                </a:lnTo>
                <a:lnTo>
                  <a:pt x="3473668" y="1404000"/>
                </a:lnTo>
                <a:lnTo>
                  <a:pt x="0" y="140400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10" name="矩形 7"/>
          <p:cNvSpPr/>
          <p:nvPr>
            <p:custDataLst>
              <p:tags r:id="rId3"/>
            </p:custDataLst>
          </p:nvPr>
        </p:nvSpPr>
        <p:spPr>
          <a:xfrm>
            <a:off x="600" y="1988915"/>
            <a:ext cx="10612684" cy="3023843"/>
          </a:xfrm>
          <a:custGeom>
            <a:avLst/>
            <a:gdLst/>
            <a:ahLst/>
            <a:cxnLst/>
            <a:rect l="l" t="t" r="r" b="b"/>
            <a:pathLst>
              <a:path w="7959928" h="2268000">
                <a:moveTo>
                  <a:pt x="0" y="0"/>
                </a:moveTo>
                <a:lnTo>
                  <a:pt x="7959928" y="0"/>
                </a:lnTo>
                <a:lnTo>
                  <a:pt x="6650498" y="2268000"/>
                </a:lnTo>
                <a:lnTo>
                  <a:pt x="0" y="2268000"/>
                </a:lnTo>
                <a:close/>
              </a:path>
            </a:pathLst>
          </a:custGeom>
          <a:solidFill>
            <a:srgbClr val="43A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12" name="TextBox 11"/>
          <p:cNvSpPr txBox="1"/>
          <p:nvPr>
            <p:custDataLst>
              <p:tags r:id="rId4"/>
            </p:custDataLst>
          </p:nvPr>
        </p:nvSpPr>
        <p:spPr>
          <a:xfrm>
            <a:off x="3827145" y="2793365"/>
            <a:ext cx="3893820" cy="1106805"/>
          </a:xfrm>
          <a:prstGeom prst="rect">
            <a:avLst/>
          </a:prstGeom>
          <a:noFill/>
        </p:spPr>
        <p:txBody>
          <a:bodyPr wrap="square" rtlCol="0">
            <a:spAutoFit/>
          </a:bodyPr>
          <a:lstStyle/>
          <a:p>
            <a:pPr marL="0" lvl="1" algn="dist"/>
            <a:r>
              <a:rPr sz="6600" b="1" dirty="0">
                <a:solidFill>
                  <a:schemeClr val="bg1"/>
                </a:solidFill>
                <a:latin typeface="微软雅黑" panose="020B0503020204020204" charset="-122"/>
                <a:ea typeface="微软雅黑" panose="020B0503020204020204" charset="-122"/>
              </a:rPr>
              <a:t>模拟卷</a:t>
            </a:r>
            <a:r>
              <a:rPr lang="zh-CN" sz="6600" b="1" dirty="0">
                <a:solidFill>
                  <a:schemeClr val="bg1"/>
                </a:solidFill>
                <a:latin typeface="微软雅黑" panose="020B0503020204020204" charset="-122"/>
                <a:ea typeface="微软雅黑" panose="020B0503020204020204" charset="-122"/>
              </a:rPr>
              <a:t>四</a:t>
            </a:r>
          </a:p>
        </p:txBody>
      </p:sp>
      <p:sp>
        <p:nvSpPr>
          <p:cNvPr id="21" name="矩形 20"/>
          <p:cNvSpPr/>
          <p:nvPr>
            <p:custDataLst>
              <p:tags r:id="rId5"/>
            </p:custDataLst>
          </p:nvPr>
        </p:nvSpPr>
        <p:spPr>
          <a:xfrm>
            <a:off x="11001567" y="1808935"/>
            <a:ext cx="596045" cy="984205"/>
          </a:xfrm>
          <a:custGeom>
            <a:avLst/>
            <a:gdLst/>
            <a:ahLst/>
            <a:cxnLst/>
            <a:rect l="l" t="t" r="r" b="b"/>
            <a:pathLst>
              <a:path w="447057" h="738192">
                <a:moveTo>
                  <a:pt x="77961" y="0"/>
                </a:moveTo>
                <a:lnTo>
                  <a:pt x="447057" y="369096"/>
                </a:lnTo>
                <a:lnTo>
                  <a:pt x="77961" y="738192"/>
                </a:lnTo>
                <a:lnTo>
                  <a:pt x="0" y="660231"/>
                </a:lnTo>
                <a:lnTo>
                  <a:pt x="293910" y="366322"/>
                </a:lnTo>
                <a:lnTo>
                  <a:pt x="2775" y="75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10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000"/>
                                        <p:tgtEl>
                                          <p:spTgt spid="6"/>
                                        </p:tgtEl>
                                      </p:cBhvr>
                                    </p:animEffec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0-#ppt_w/2"/>
                                          </p:val>
                                        </p:tav>
                                        <p:tav tm="100000">
                                          <p:val>
                                            <p:strVal val="#ppt_x"/>
                                          </p:val>
                                        </p:tav>
                                      </p:tavLst>
                                    </p:anim>
                                    <p:anim calcmode="lin" valueType="num">
                                      <p:cBhvr additive="base">
                                        <p:cTn id="15" dur="10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1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p:tgtEl>
                                          <p:spTgt spid="12"/>
                                        </p:tgtEl>
                                        <p:attrNameLst>
                                          <p:attrName>ppt_x</p:attrName>
                                        </p:attrNameLst>
                                      </p:cBhvr>
                                      <p:tavLst>
                                        <p:tav tm="0">
                                          <p:val>
                                            <p:strVal val="#ppt_x-#ppt_w*1.125000"/>
                                          </p:val>
                                        </p:tav>
                                        <p:tav tm="100000">
                                          <p:val>
                                            <p:strVal val="#ppt_x"/>
                                          </p:val>
                                        </p:tav>
                                      </p:tavLst>
                                    </p:anim>
                                    <p:animEffect transition="in" filter="wipe(right)">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bldLvl="0" animBg="1"/>
      <p:bldP spid="10" grpId="0" bldLvl="0" animBg="1"/>
      <p:bldP spid="12" grpId="0"/>
      <p:bldP spid="21"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693035" y="1346835"/>
            <a:ext cx="91420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14.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根据前一句问句“Can you tell me anything more?”（能告诉我还有别的情况吗？）可知，需要用新的信息回答，E选项“My neighbor said they had heard a sound of breaking glass around 10:00.”（我邻居说他们10:00左右听到砸玻璃的声音。）符合题意，故选E。</a:t>
            </a:r>
          </a:p>
        </p:txBody>
      </p:sp>
      <p:sp>
        <p:nvSpPr>
          <p:cNvPr id="10" name="圆角矩形 9">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2"/>
            </p:custDataLst>
          </p:nvPr>
        </p:nvPicPr>
        <p:blipFill>
          <a:blip r:embed="rId5">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578735" y="1423035"/>
            <a:ext cx="9102725" cy="3876040"/>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15.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前一句“Don’t worry.”（别担心）是警察表示安慰的话，C选项“We’ll try our best to find out the thief.”（我们会尽力找到小偷。）意思上顺理成章，故选C。</a:t>
            </a:r>
          </a:p>
        </p:txBody>
      </p:sp>
      <p:sp>
        <p:nvSpPr>
          <p:cNvPr id="10" name="圆角矩形 9">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2"/>
            </p:custDataLst>
          </p:nvPr>
        </p:nvPicPr>
        <p:blipFill>
          <a:blip r:embed="rId5">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280"/>
          <p:cNvSpPr txBox="1"/>
          <p:nvPr>
            <p:custDataLst>
              <p:tags r:id="rId1"/>
            </p:custDataLst>
          </p:nvPr>
        </p:nvSpPr>
        <p:spPr>
          <a:xfrm>
            <a:off x="5123815" y="2792095"/>
            <a:ext cx="6019800" cy="1670050"/>
          </a:xfrm>
          <a:prstGeom prst="rect">
            <a:avLst/>
          </a:prstGeom>
          <a:noFill/>
          <a:ln>
            <a:noFill/>
          </a:ln>
        </p:spPr>
        <p:txBody>
          <a:bodyPr wrap="square" lIns="45720" tIns="22860" rIns="45720" bIns="22860" rtlCol="0">
            <a:spAutoFit/>
          </a:bodyPr>
          <a:lstStyle/>
          <a:p>
            <a:pPr algn="ctr">
              <a:lnSpc>
                <a:spcPct val="120000"/>
              </a:lnSpc>
            </a:pPr>
            <a:r>
              <a:rPr sz="4400" b="1" dirty="0">
                <a:solidFill>
                  <a:schemeClr val="tx1"/>
                </a:solidFill>
                <a:latin typeface="微软雅黑" panose="020B0503020204020204" charset="-122"/>
                <a:ea typeface="微软雅黑" panose="020B0503020204020204" charset="-122"/>
                <a:cs typeface="Lato Regular"/>
              </a:rPr>
              <a:t>第三部分：</a:t>
            </a:r>
          </a:p>
          <a:p>
            <a:pPr algn="ctr">
              <a:lnSpc>
                <a:spcPct val="120000"/>
              </a:lnSpc>
            </a:pPr>
            <a:r>
              <a:rPr sz="4400" b="1" dirty="0">
                <a:solidFill>
                  <a:schemeClr val="tx1"/>
                </a:solidFill>
                <a:latin typeface="微软雅黑" panose="020B0503020204020204" charset="-122"/>
                <a:ea typeface="微软雅黑" panose="020B0503020204020204" charset="-122"/>
                <a:cs typeface="Lato Regular"/>
              </a:rPr>
              <a:t>词汇与语法知识</a:t>
            </a:r>
          </a:p>
        </p:txBody>
      </p:sp>
      <p:cxnSp>
        <p:nvCxnSpPr>
          <p:cNvPr id="62" name="直接连接符 61"/>
          <p:cNvCxnSpPr/>
          <p:nvPr>
            <p:custDataLst>
              <p:tags r:id="rId2"/>
            </p:custDataLst>
          </p:nvPr>
        </p:nvCxnSpPr>
        <p:spPr>
          <a:xfrm>
            <a:off x="4897298" y="232267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6">
            <a:clrChange>
              <a:clrFrom>
                <a:srgbClr val="F6F6F6">
                  <a:alpha val="100000"/>
                </a:srgbClr>
              </a:clrFrom>
              <a:clrTo>
                <a:srgbClr val="F6F6F6">
                  <a:alpha val="100000"/>
                  <a:alpha val="0"/>
                </a:srgbClr>
              </a:clrTo>
            </a:clrChange>
          </a:blip>
          <a:stretch>
            <a:fillRect/>
          </a:stretch>
        </p:blipFill>
        <p:spPr>
          <a:xfrm>
            <a:off x="260350" y="1391920"/>
            <a:ext cx="4269740" cy="4050665"/>
          </a:xfrm>
          <a:prstGeom prst="rect">
            <a:avLst/>
          </a:prstGeom>
        </p:spPr>
      </p:pic>
      <p:sp>
        <p:nvSpPr>
          <p:cNvPr id="5" name="圆角矩形 4">
            <a:hlinkClick r:id="rId7"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userDrawn="1">
            <p:custDataLst>
              <p:tags r:id="rId1"/>
            </p:custDataLst>
          </p:nvPr>
        </p:nvSpPr>
        <p:spPr>
          <a:xfrm>
            <a:off x="0" y="30480"/>
            <a:ext cx="11044555" cy="553085"/>
          </a:xfrm>
          <a:prstGeom prst="rect">
            <a:avLst/>
          </a:prstGeom>
          <a:noFill/>
        </p:spPr>
        <p:txBody>
          <a:bodyPr wrap="square" rtlCol="0">
            <a:spAutoFit/>
          </a:bodyPr>
          <a:lstStyle/>
          <a:p>
            <a:pPr algn="dist"/>
            <a:r>
              <a:rPr lang="zh-CN" altLang="en-US" sz="3000" b="1">
                <a:solidFill>
                  <a:schemeClr val="bg1"/>
                </a:solidFill>
                <a:uFillTx/>
              </a:rPr>
              <a:t>第三部分：词汇与语法知识（共25小题，每小题1分，满分25分）</a:t>
            </a:r>
          </a:p>
        </p:txBody>
      </p:sp>
      <p:sp>
        <p:nvSpPr>
          <p:cNvPr id="12" name="文本框 11"/>
          <p:cNvSpPr txBox="1"/>
          <p:nvPr>
            <p:custDataLst>
              <p:tags r:id="rId2"/>
            </p:custDataLst>
          </p:nvPr>
        </p:nvSpPr>
        <p:spPr>
          <a:xfrm>
            <a:off x="377825" y="870585"/>
            <a:ext cx="8971280" cy="521970"/>
          </a:xfrm>
          <a:prstGeom prst="rect">
            <a:avLst/>
          </a:prstGeom>
          <a:noFill/>
        </p:spPr>
        <p:txBody>
          <a:bodyPr wrap="square" rtlCol="0">
            <a:spAutoFit/>
          </a:bodyPr>
          <a:lstStyle/>
          <a:p>
            <a:pPr marL="360045" indent="-457200" fontAlgn="auto"/>
            <a:r>
              <a:rPr sz="2800" b="1" dirty="0">
                <a:latin typeface="微软雅黑" panose="020B0503020204020204" charset="-122"/>
                <a:ea typeface="微软雅黑" panose="020B0503020204020204" charset="-122"/>
                <a:cs typeface="微软雅黑" panose="020B0503020204020204" charset="-122"/>
              </a:rPr>
              <a:t>IV. 从A、B、C、D四个选项中选出一个最佳选项。</a:t>
            </a:r>
          </a:p>
        </p:txBody>
      </p:sp>
      <p:sp>
        <p:nvSpPr>
          <p:cNvPr id="6" name="矩形 5"/>
          <p:cNvSpPr/>
          <p:nvPr>
            <p:custDataLst>
              <p:tags r:id="rId3"/>
            </p:custDataLst>
          </p:nvPr>
        </p:nvSpPr>
        <p:spPr>
          <a:xfrm>
            <a:off x="1174115" y="4373880"/>
            <a:ext cx="9243695"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custDataLst>
              <p:tags r:id="rId4"/>
            </p:custDataLst>
          </p:nvPr>
        </p:nvSpPr>
        <p:spPr>
          <a:xfrm>
            <a:off x="898525" y="1736725"/>
            <a:ext cx="11049000"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16. _____ heavy rain it is!</a:t>
            </a:r>
          </a:p>
          <a:p>
            <a:pPr>
              <a:lnSpc>
                <a:spcPct val="130000"/>
              </a:lnSpc>
            </a:pPr>
            <a:r>
              <a:rPr lang="en-US" altLang="zh-CN" sz="2400" b="1" dirty="0">
                <a:latin typeface="微软雅黑" panose="020B0503020204020204" charset="-122"/>
                <a:ea typeface="微软雅黑" panose="020B0503020204020204" charset="-122"/>
              </a:rPr>
              <a:t>                A. What         B. What a        C. What an        D. How</a:t>
            </a:r>
          </a:p>
        </p:txBody>
      </p:sp>
      <p:sp>
        <p:nvSpPr>
          <p:cNvPr id="13" name="文本框 12"/>
          <p:cNvSpPr txBox="1"/>
          <p:nvPr>
            <p:custDataLst>
              <p:tags r:id="rId5"/>
            </p:custDataLst>
          </p:nvPr>
        </p:nvSpPr>
        <p:spPr>
          <a:xfrm>
            <a:off x="1174115" y="4569460"/>
            <a:ext cx="9150350"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此题考查感叹句。根据感叹句结构“What +(a/an)+（形容词）+可数名词复数或不可数名词+（主语+谓语）”可知，此处应选择what引导；rain为不可数名词，前面不加冠词，故选A。</a:t>
            </a:r>
          </a:p>
        </p:txBody>
      </p:sp>
      <p:sp>
        <p:nvSpPr>
          <p:cNvPr id="11" name="文本框 10"/>
          <p:cNvSpPr txBox="1"/>
          <p:nvPr>
            <p:custDataLst>
              <p:tags r:id="rId6"/>
            </p:custDataLst>
          </p:nvPr>
        </p:nvSpPr>
        <p:spPr>
          <a:xfrm>
            <a:off x="1173944" y="186425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3"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17. I’m hungry. Please give me _____.</a:t>
            </a:r>
          </a:p>
          <a:p>
            <a:pPr>
              <a:lnSpc>
                <a:spcPct val="130000"/>
              </a:lnSpc>
            </a:pPr>
            <a:r>
              <a:rPr lang="en-US" altLang="zh-CN" sz="2400" b="1" dirty="0">
                <a:latin typeface="微软雅黑" panose="020B0503020204020204" charset="-122"/>
                <a:ea typeface="微软雅黑" panose="020B0503020204020204" charset="-122"/>
              </a:rPr>
              <a:t>               A. two bread                       B. two piece of bread </a:t>
            </a:r>
          </a:p>
          <a:p>
            <a:pPr>
              <a:lnSpc>
                <a:spcPct val="130000"/>
              </a:lnSpc>
            </a:pPr>
            <a:r>
              <a:rPr lang="en-US" altLang="zh-CN" sz="2400" b="1" dirty="0">
                <a:latin typeface="微软雅黑" panose="020B0503020204020204" charset="-122"/>
                <a:ea typeface="微软雅黑" panose="020B0503020204020204" charset="-122"/>
              </a:rPr>
              <a:t>               C. two pieces of bread       D. two pieces of breads</a:t>
            </a: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此题考查不可数名词。不可数名词没有复数形式，需要计数时常用“冠词/数词+量词+of+不可数名词”结构来表示，其中量词的单复数形式随前面的冠词/数词而变，故选C。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18. Kunming is a beautiful city, _____?</a:t>
            </a:r>
          </a:p>
          <a:p>
            <a:pPr>
              <a:lnSpc>
                <a:spcPct val="130000"/>
              </a:lnSpc>
            </a:pPr>
            <a:r>
              <a:rPr lang="en-US" altLang="zh-CN" sz="2400" b="1" dirty="0">
                <a:latin typeface="微软雅黑" panose="020B0503020204020204" charset="-122"/>
                <a:ea typeface="微软雅黑" panose="020B0503020204020204" charset="-122"/>
              </a:rPr>
              <a:t>                A. is it     B. does it</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isn’t it</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doesn’t</a:t>
            </a: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此题考查反义疑问句。反义疑问句的构成为“前肯后否，前否后肯”。此句陈述句为肯定，附加问句就要为否定，且句中已有系动词is，故选C。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19. Yuan Longping, the Father of Hybrid Rice (杂交水稻), passed  	       away _____ May 22, 2021.</a:t>
            </a:r>
          </a:p>
          <a:p>
            <a:pPr>
              <a:lnSpc>
                <a:spcPct val="130000"/>
              </a:lnSpc>
            </a:pPr>
            <a:r>
              <a:rPr lang="en-US" altLang="zh-CN" sz="2400" b="1" dirty="0">
                <a:latin typeface="微软雅黑" panose="020B0503020204020204" charset="-122"/>
                <a:ea typeface="微软雅黑" panose="020B0503020204020204" charset="-122"/>
              </a:rPr>
              <a:t>                A. in          B. on</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at</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to</a:t>
            </a: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46037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此题考查介词的用法。on用于日期前，故选B。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80340" y="1179830"/>
            <a:ext cx="11861165"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20. You’d better _____ your hands before meals.</a:t>
            </a:r>
          </a:p>
          <a:p>
            <a:pPr>
              <a:lnSpc>
                <a:spcPct val="130000"/>
              </a:lnSpc>
            </a:pPr>
            <a:r>
              <a:rPr lang="en-US" altLang="zh-CN" sz="2400" b="1" dirty="0">
                <a:latin typeface="微软雅黑" panose="020B0503020204020204" charset="-122"/>
                <a:ea typeface="微软雅黑" panose="020B0503020204020204" charset="-122"/>
              </a:rPr>
              <a:t>                 A. to wash       B. washing</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not wash</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wash</a:t>
            </a:r>
          </a:p>
        </p:txBody>
      </p:sp>
      <p:sp>
        <p:nvSpPr>
          <p:cNvPr id="11" name="文本框 10"/>
          <p:cNvSpPr txBox="1"/>
          <p:nvPr>
            <p:custDataLst>
              <p:tags r:id="rId3"/>
            </p:custDataLst>
          </p:nvPr>
        </p:nvSpPr>
        <p:spPr>
          <a:xfrm>
            <a:off x="416389" y="125592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此题考查情态动词的用法。You’d better+动词原形，所以排除选项A和B。根据题意可知，饭前应该洗手，故选D。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21. Mobile payment _____ more and more popular in the last few 	       years.</a:t>
            </a:r>
          </a:p>
          <a:p>
            <a:pPr>
              <a:lnSpc>
                <a:spcPct val="130000"/>
              </a:lnSpc>
            </a:pPr>
            <a:r>
              <a:rPr lang="en-US" altLang="zh-CN" sz="2400" b="1" dirty="0">
                <a:latin typeface="微软雅黑" panose="020B0503020204020204" charset="-122"/>
                <a:ea typeface="微软雅黑" panose="020B0503020204020204" charset="-122"/>
              </a:rPr>
              <a:t>                A. will become         B. become</a:t>
            </a:r>
          </a:p>
          <a:p>
            <a:pPr>
              <a:lnSpc>
                <a:spcPct val="130000"/>
              </a:lnSpc>
            </a:pPr>
            <a:r>
              <a:rPr lang="en-US" altLang="zh-CN" sz="2400" b="1" dirty="0">
                <a:latin typeface="微软雅黑" panose="020B0503020204020204" charset="-122"/>
                <a:ea typeface="微软雅黑" panose="020B0503020204020204" charset="-122"/>
              </a:rPr>
              <a:t>                C. had become         D. has become</a:t>
            </a:r>
          </a:p>
        </p:txBody>
      </p:sp>
      <p:sp>
        <p:nvSpPr>
          <p:cNvPr id="11" name="文本框 10"/>
          <p:cNvSpPr txBox="1"/>
          <p:nvPr>
            <p:custDataLst>
              <p:tags r:id="rId3"/>
            </p:custDataLst>
          </p:nvPr>
        </p:nvSpPr>
        <p:spPr>
          <a:xfrm>
            <a:off x="1264749" y="125592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此题考查现在完成时。in the last few years是现在完成时的特征词，故句子用现在完成时，结构形式为“have/has+过去分词”，故选D。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590550" y="1179830"/>
            <a:ext cx="11450955"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22. The book that I read yesterday _____ by Yu Hua.</a:t>
            </a:r>
          </a:p>
          <a:p>
            <a:pPr>
              <a:lnSpc>
                <a:spcPct val="130000"/>
              </a:lnSpc>
            </a:pPr>
            <a:r>
              <a:rPr lang="en-US" altLang="zh-CN" sz="2400" b="1" dirty="0">
                <a:latin typeface="微软雅黑" panose="020B0503020204020204" charset="-122"/>
                <a:ea typeface="微软雅黑" panose="020B0503020204020204" charset="-122"/>
              </a:rPr>
              <a:t>                A. write                  B. wrote</a:t>
            </a:r>
          </a:p>
          <a:p>
            <a:pPr>
              <a:lnSpc>
                <a:spcPct val="130000"/>
              </a:lnSpc>
            </a:pPr>
            <a:r>
              <a:rPr lang="en-US" altLang="zh-CN" sz="2400" b="1" dirty="0">
                <a:latin typeface="微软雅黑" panose="020B0503020204020204" charset="-122"/>
                <a:ea typeface="微软雅黑" panose="020B0503020204020204" charset="-122"/>
              </a:rPr>
              <a:t>                C. was written       D. were written</a:t>
            </a:r>
          </a:p>
        </p:txBody>
      </p:sp>
      <p:sp>
        <p:nvSpPr>
          <p:cNvPr id="11" name="文本框 10"/>
          <p:cNvSpPr txBox="1"/>
          <p:nvPr>
            <p:custDataLst>
              <p:tags r:id="rId3"/>
            </p:custDataLst>
          </p:nvPr>
        </p:nvSpPr>
        <p:spPr>
          <a:xfrm>
            <a:off x="899624"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193802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此题考查被动语态和主谓一致。分析句子结构，空格处应填谓语动词。句中主语The book是动作的承受者，所以要使用被动语态，其构成形式：be+及物动词的过去分词。句中时态为过去时，主语the book为单数，be动词应该为was，故选C。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1511935" y="1243330"/>
            <a:ext cx="4503420" cy="645160"/>
          </a:xfrm>
          <a:prstGeom prst="rect">
            <a:avLst/>
          </a:prstGeom>
          <a:noFill/>
        </p:spPr>
        <p:txBody>
          <a:bodyPr wrap="square" rtlCol="0">
            <a:spAutoFit/>
          </a:bodyPr>
          <a:lstStyle/>
          <a:p>
            <a:r>
              <a:rPr sz="3600" b="1">
                <a:solidFill>
                  <a:schemeClr val="tx1"/>
                </a:solidFill>
                <a:uFillTx/>
                <a:hlinkClick r:id="rId17" action="ppaction://hlinksldjump"/>
              </a:rPr>
              <a:t>第一部分：语音知识</a:t>
            </a:r>
            <a:endParaRPr sz="3600" b="1">
              <a:solidFill>
                <a:schemeClr val="tx1"/>
              </a:solidFill>
              <a:uFillTx/>
            </a:endParaRPr>
          </a:p>
        </p:txBody>
      </p:sp>
      <p:sp>
        <p:nvSpPr>
          <p:cNvPr id="9" name="文本框 8"/>
          <p:cNvSpPr txBox="1"/>
          <p:nvPr>
            <p:custDataLst>
              <p:tags r:id="rId2"/>
            </p:custDataLst>
          </p:nvPr>
        </p:nvSpPr>
        <p:spPr>
          <a:xfrm>
            <a:off x="1511935" y="2239010"/>
            <a:ext cx="4423410" cy="645160"/>
          </a:xfrm>
          <a:prstGeom prst="rect">
            <a:avLst/>
          </a:prstGeom>
          <a:noFill/>
        </p:spPr>
        <p:txBody>
          <a:bodyPr wrap="square" rtlCol="0">
            <a:spAutoFit/>
          </a:bodyPr>
          <a:lstStyle/>
          <a:p>
            <a:r>
              <a:rPr sz="3600" b="1">
                <a:solidFill>
                  <a:schemeClr val="tx1"/>
                </a:solidFill>
                <a:uFillTx/>
                <a:hlinkClick r:id="rId18" action="ppaction://hlinksldjump"/>
              </a:rPr>
              <a:t>第二部分：情景交际</a:t>
            </a:r>
            <a:endParaRPr sz="3600" b="1">
              <a:solidFill>
                <a:schemeClr val="tx1"/>
              </a:solidFill>
              <a:uFillTx/>
            </a:endParaRPr>
          </a:p>
        </p:txBody>
      </p:sp>
      <p:sp>
        <p:nvSpPr>
          <p:cNvPr id="10" name="文本框 9"/>
          <p:cNvSpPr txBox="1"/>
          <p:nvPr>
            <p:custDataLst>
              <p:tags r:id="rId3"/>
            </p:custDataLst>
          </p:nvPr>
        </p:nvSpPr>
        <p:spPr>
          <a:xfrm>
            <a:off x="1511935" y="3217545"/>
            <a:ext cx="6613525" cy="645160"/>
          </a:xfrm>
          <a:prstGeom prst="rect">
            <a:avLst/>
          </a:prstGeom>
          <a:noFill/>
        </p:spPr>
        <p:txBody>
          <a:bodyPr wrap="square" rtlCol="0">
            <a:spAutoFit/>
          </a:bodyPr>
          <a:lstStyle/>
          <a:p>
            <a:r>
              <a:rPr sz="3600" b="1">
                <a:solidFill>
                  <a:schemeClr val="tx1"/>
                </a:solidFill>
                <a:uFillTx/>
                <a:hlinkClick r:id="rId19" action="ppaction://hlinksldjump"/>
              </a:rPr>
              <a:t>第三部分：词汇与语法知识</a:t>
            </a:r>
            <a:endParaRPr sz="3600" b="1">
              <a:solidFill>
                <a:schemeClr val="tx1"/>
              </a:solidFill>
              <a:uFillTx/>
            </a:endParaRPr>
          </a:p>
        </p:txBody>
      </p:sp>
      <p:sp>
        <p:nvSpPr>
          <p:cNvPr id="11" name="文本框 10"/>
          <p:cNvSpPr txBox="1"/>
          <p:nvPr>
            <p:custDataLst>
              <p:tags r:id="rId4"/>
            </p:custDataLst>
          </p:nvPr>
        </p:nvSpPr>
        <p:spPr>
          <a:xfrm>
            <a:off x="1511935" y="4196080"/>
            <a:ext cx="6678930" cy="645160"/>
          </a:xfrm>
          <a:prstGeom prst="rect">
            <a:avLst/>
          </a:prstGeom>
          <a:noFill/>
        </p:spPr>
        <p:txBody>
          <a:bodyPr wrap="square" rtlCol="0">
            <a:spAutoFit/>
          </a:bodyPr>
          <a:lstStyle/>
          <a:p>
            <a:r>
              <a:rPr sz="3600" b="1">
                <a:solidFill>
                  <a:schemeClr val="tx1"/>
                </a:solidFill>
                <a:uFillTx/>
                <a:hlinkClick r:id="rId20" action="ppaction://hlinksldjump"/>
              </a:rPr>
              <a:t>第四部分：语篇知识</a:t>
            </a:r>
            <a:endParaRPr sz="3600" b="1">
              <a:solidFill>
                <a:schemeClr val="tx1"/>
              </a:solidFill>
              <a:uFillTx/>
            </a:endParaRPr>
          </a:p>
        </p:txBody>
      </p:sp>
      <p:sp>
        <p:nvSpPr>
          <p:cNvPr id="19" name="文本框 18"/>
          <p:cNvSpPr txBox="1"/>
          <p:nvPr>
            <p:custDataLst>
              <p:tags r:id="rId5"/>
            </p:custDataLst>
          </p:nvPr>
        </p:nvSpPr>
        <p:spPr>
          <a:xfrm>
            <a:off x="1511935" y="5174615"/>
            <a:ext cx="5293360" cy="645160"/>
          </a:xfrm>
          <a:prstGeom prst="rect">
            <a:avLst/>
          </a:prstGeom>
          <a:noFill/>
        </p:spPr>
        <p:txBody>
          <a:bodyPr wrap="square" rtlCol="0">
            <a:spAutoFit/>
          </a:bodyPr>
          <a:lstStyle/>
          <a:p>
            <a:r>
              <a:rPr sz="3600" b="1">
                <a:solidFill>
                  <a:schemeClr val="tx1"/>
                </a:solidFill>
                <a:uFillTx/>
                <a:hlinkClick r:id="rId21" action="ppaction://hlinksldjump"/>
              </a:rPr>
              <a:t>第五部分：语言技能知识</a:t>
            </a:r>
            <a:endParaRPr sz="3600" b="1">
              <a:solidFill>
                <a:schemeClr val="tx1"/>
              </a:solidFill>
              <a:uFillTx/>
            </a:endParaRPr>
          </a:p>
        </p:txBody>
      </p:sp>
      <p:pic>
        <p:nvPicPr>
          <p:cNvPr id="23" name="图片 22"/>
          <p:cNvPicPr>
            <a:picLocks noChangeAspect="1"/>
          </p:cNvPicPr>
          <p:nvPr/>
        </p:nvPicPr>
        <p:blipFill>
          <a:blip r:embed="rId22">
            <a:alphaModFix amt="55000"/>
          </a:blip>
          <a:srcRect b="6182"/>
          <a:stretch>
            <a:fillRect/>
          </a:stretch>
        </p:blipFill>
        <p:spPr>
          <a:xfrm>
            <a:off x="7800975" y="987425"/>
            <a:ext cx="3816985" cy="3226435"/>
          </a:xfrm>
          <a:prstGeom prst="rect">
            <a:avLst/>
          </a:prstGeom>
        </p:spPr>
      </p:pic>
      <p:sp>
        <p:nvSpPr>
          <p:cNvPr id="21" name="矩形 20"/>
          <p:cNvSpPr/>
          <p:nvPr/>
        </p:nvSpPr>
        <p:spPr>
          <a:xfrm>
            <a:off x="8884285" y="2655570"/>
            <a:ext cx="3166745" cy="2894965"/>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文本框 6"/>
          <p:cNvSpPr txBox="1"/>
          <p:nvPr/>
        </p:nvSpPr>
        <p:spPr>
          <a:xfrm>
            <a:off x="9377680" y="3549650"/>
            <a:ext cx="2179955" cy="1106805"/>
          </a:xfrm>
          <a:prstGeom prst="rect">
            <a:avLst/>
          </a:prstGeom>
          <a:noFill/>
        </p:spPr>
        <p:txBody>
          <a:bodyPr wrap="square" rtlCol="0">
            <a:spAutoFit/>
          </a:bodyPr>
          <a:lstStyle/>
          <a:p>
            <a:pPr indent="0" algn="dist" fontAlgn="auto"/>
            <a:r>
              <a:rPr lang="zh-CN" altLang="en-US" sz="6600" b="1">
                <a:solidFill>
                  <a:schemeClr val="bg1"/>
                </a:solidFill>
              </a:rPr>
              <a:t>目录</a:t>
            </a:r>
          </a:p>
        </p:txBody>
      </p:sp>
      <p:grpSp>
        <p:nvGrpSpPr>
          <p:cNvPr id="3" name="组合 2"/>
          <p:cNvGrpSpPr/>
          <p:nvPr/>
        </p:nvGrpSpPr>
        <p:grpSpPr>
          <a:xfrm>
            <a:off x="757555" y="1244600"/>
            <a:ext cx="651510" cy="645160"/>
            <a:chOff x="8280" y="560"/>
            <a:chExt cx="998" cy="1016"/>
          </a:xfrm>
        </p:grpSpPr>
        <p:sp>
          <p:nvSpPr>
            <p:cNvPr id="25" name="Oval 2"/>
            <p:cNvSpPr/>
            <p:nvPr>
              <p:custDataLst>
                <p:tags r:id="rId14"/>
              </p:custDataLst>
            </p:nvPr>
          </p:nvSpPr>
          <p:spPr>
            <a:xfrm>
              <a:off x="8280" y="560"/>
              <a:ext cx="998" cy="1016"/>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154"/>
            <p:cNvSpPr>
              <a:spLocks noChangeArrowheads="1"/>
            </p:cNvSpPr>
            <p:nvPr>
              <p:custDataLst>
                <p:tags r:id="rId15"/>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lstStyle/>
            <a:p>
              <a:endParaRPr lang="en-US"/>
            </a:p>
          </p:txBody>
        </p:sp>
      </p:grpSp>
      <p:grpSp>
        <p:nvGrpSpPr>
          <p:cNvPr id="4" name="组合 3"/>
          <p:cNvGrpSpPr/>
          <p:nvPr/>
        </p:nvGrpSpPr>
        <p:grpSpPr>
          <a:xfrm>
            <a:off x="757555" y="2229485"/>
            <a:ext cx="651510" cy="645160"/>
            <a:chOff x="8280" y="560"/>
            <a:chExt cx="998" cy="1016"/>
          </a:xfrm>
        </p:grpSpPr>
        <p:sp>
          <p:nvSpPr>
            <p:cNvPr id="5" name="Oval 2"/>
            <p:cNvSpPr/>
            <p:nvPr>
              <p:custDataLst>
                <p:tags r:id="rId12"/>
              </p:custDataLst>
            </p:nvPr>
          </p:nvSpPr>
          <p:spPr>
            <a:xfrm>
              <a:off x="8280" y="560"/>
              <a:ext cx="998" cy="1016"/>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154"/>
            <p:cNvSpPr>
              <a:spLocks noChangeArrowheads="1"/>
            </p:cNvSpPr>
            <p:nvPr>
              <p:custDataLst>
                <p:tags r:id="rId13"/>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lstStyle/>
            <a:p>
              <a:endParaRPr lang="en-US"/>
            </a:p>
          </p:txBody>
        </p:sp>
      </p:grpSp>
      <p:grpSp>
        <p:nvGrpSpPr>
          <p:cNvPr id="12" name="组合 11"/>
          <p:cNvGrpSpPr/>
          <p:nvPr/>
        </p:nvGrpSpPr>
        <p:grpSpPr>
          <a:xfrm>
            <a:off x="757555" y="3214370"/>
            <a:ext cx="651510" cy="645160"/>
            <a:chOff x="8280" y="560"/>
            <a:chExt cx="998" cy="1016"/>
          </a:xfrm>
        </p:grpSpPr>
        <p:sp>
          <p:nvSpPr>
            <p:cNvPr id="13" name="Oval 2"/>
            <p:cNvSpPr/>
            <p:nvPr>
              <p:custDataLst>
                <p:tags r:id="rId10"/>
              </p:custDataLst>
            </p:nvPr>
          </p:nvSpPr>
          <p:spPr>
            <a:xfrm>
              <a:off x="8280" y="560"/>
              <a:ext cx="998" cy="1016"/>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54"/>
            <p:cNvSpPr>
              <a:spLocks noChangeArrowheads="1"/>
            </p:cNvSpPr>
            <p:nvPr>
              <p:custDataLst>
                <p:tags r:id="rId11"/>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lstStyle/>
            <a:p>
              <a:endParaRPr lang="en-US"/>
            </a:p>
          </p:txBody>
        </p:sp>
      </p:grpSp>
      <p:grpSp>
        <p:nvGrpSpPr>
          <p:cNvPr id="22" name="组合 21"/>
          <p:cNvGrpSpPr/>
          <p:nvPr/>
        </p:nvGrpSpPr>
        <p:grpSpPr>
          <a:xfrm>
            <a:off x="757555" y="4199255"/>
            <a:ext cx="651510" cy="645160"/>
            <a:chOff x="8280" y="560"/>
            <a:chExt cx="998" cy="1016"/>
          </a:xfrm>
        </p:grpSpPr>
        <p:sp>
          <p:nvSpPr>
            <p:cNvPr id="24" name="Oval 2"/>
            <p:cNvSpPr/>
            <p:nvPr>
              <p:custDataLst>
                <p:tags r:id="rId8"/>
              </p:custDataLst>
            </p:nvPr>
          </p:nvSpPr>
          <p:spPr>
            <a:xfrm>
              <a:off x="8280" y="560"/>
              <a:ext cx="998" cy="1016"/>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154"/>
            <p:cNvSpPr>
              <a:spLocks noChangeArrowheads="1"/>
            </p:cNvSpPr>
            <p:nvPr>
              <p:custDataLst>
                <p:tags r:id="rId9"/>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lstStyle/>
            <a:p>
              <a:endParaRPr lang="en-US"/>
            </a:p>
          </p:txBody>
        </p:sp>
      </p:grpSp>
      <p:grpSp>
        <p:nvGrpSpPr>
          <p:cNvPr id="28" name="组合 27"/>
          <p:cNvGrpSpPr/>
          <p:nvPr/>
        </p:nvGrpSpPr>
        <p:grpSpPr>
          <a:xfrm>
            <a:off x="757555" y="5184140"/>
            <a:ext cx="651510" cy="645160"/>
            <a:chOff x="8280" y="560"/>
            <a:chExt cx="998" cy="1016"/>
          </a:xfrm>
        </p:grpSpPr>
        <p:sp>
          <p:nvSpPr>
            <p:cNvPr id="29" name="Oval 2"/>
            <p:cNvSpPr/>
            <p:nvPr>
              <p:custDataLst>
                <p:tags r:id="rId6"/>
              </p:custDataLst>
            </p:nvPr>
          </p:nvSpPr>
          <p:spPr>
            <a:xfrm>
              <a:off x="8280" y="560"/>
              <a:ext cx="998" cy="1016"/>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154"/>
            <p:cNvSpPr>
              <a:spLocks noChangeArrowheads="1"/>
            </p:cNvSpPr>
            <p:nvPr>
              <p:custDataLst>
                <p:tags r:id="rId7"/>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48920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23. _____ of the girls in our class will join the summer camp to 	      visit Kunming.</a:t>
            </a:r>
          </a:p>
          <a:p>
            <a:pPr>
              <a:lnSpc>
                <a:spcPct val="130000"/>
              </a:lnSpc>
            </a:pPr>
            <a:r>
              <a:rPr lang="en-US" altLang="zh-CN" sz="2400" b="1" dirty="0">
                <a:latin typeface="微软雅黑" panose="020B0503020204020204" charset="-122"/>
                <a:ea typeface="微软雅黑" panose="020B0503020204020204" charset="-122"/>
              </a:rPr>
              <a:t>              A. Two threes        B. Second threes</a:t>
            </a:r>
          </a:p>
          <a:p>
            <a:pPr>
              <a:lnSpc>
                <a:spcPct val="130000"/>
              </a:lnSpc>
            </a:pPr>
            <a:r>
              <a:rPr lang="en-US" altLang="zh-CN" sz="2400" b="1" dirty="0">
                <a:latin typeface="微软雅黑" panose="020B0503020204020204" charset="-122"/>
                <a:ea typeface="微软雅黑" panose="020B0503020204020204" charset="-122"/>
              </a:rPr>
              <a:t>              C. Two thirds         D. Second thirds</a:t>
            </a:r>
          </a:p>
          <a:p>
            <a:pPr>
              <a:lnSpc>
                <a:spcPct val="130000"/>
              </a:lnSpc>
            </a:pPr>
            <a:r>
              <a:rPr lang="en-US" altLang="zh-CN" sz="2400" b="1" dirty="0">
                <a:latin typeface="微软雅黑" panose="020B0503020204020204" charset="-122"/>
                <a:ea typeface="微软雅黑" panose="020B0503020204020204" charset="-122"/>
                <a:sym typeface="+mn-ea"/>
              </a:rPr>
              <a:t>               </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9150350"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此题考查分数的用法。分数的表达法：分子用基数词，分母用序数词。分母大于1时，分母的序数词要用复数形式，故选C。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24. The goods on e-commerce livestreaming (直播) platforms 	      sold very _____.</a:t>
            </a:r>
          </a:p>
          <a:p>
            <a:pPr>
              <a:lnSpc>
                <a:spcPct val="130000"/>
              </a:lnSpc>
            </a:pPr>
            <a:r>
              <a:rPr lang="en-US" altLang="zh-CN" sz="2400" b="1" dirty="0">
                <a:latin typeface="微软雅黑" panose="020B0503020204020204" charset="-122"/>
                <a:ea typeface="微软雅黑" panose="020B0503020204020204" charset="-122"/>
              </a:rPr>
              <a:t>              A. good         B. well</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better</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best</a:t>
            </a: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此题考查副词的用法。副词作状语，用来修饰动词、形容词、副词、句子。句中sold 为实义动词，所以要用副词修饰，根据“very”可知，此空格只能为副词的原级，good为形容词，well为副词，故选B。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48920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25. —I wonder _____.</a:t>
            </a:r>
          </a:p>
          <a:p>
            <a:pPr>
              <a:lnSpc>
                <a:spcPct val="130000"/>
              </a:lnSpc>
            </a:pPr>
            <a:r>
              <a:rPr lang="en-US" altLang="zh-CN" sz="2400" b="1" dirty="0">
                <a:latin typeface="微软雅黑" panose="020B0503020204020204" charset="-122"/>
                <a:ea typeface="微软雅黑" panose="020B0503020204020204" charset="-122"/>
              </a:rPr>
              <a:t>                —You should spend less time on your phone and take more 	          exercise.</a:t>
            </a:r>
          </a:p>
          <a:p>
            <a:pPr>
              <a:lnSpc>
                <a:spcPct val="130000"/>
              </a:lnSpc>
            </a:pPr>
            <a:r>
              <a:rPr lang="en-US" altLang="zh-CN" sz="2400" b="1" dirty="0">
                <a:latin typeface="微软雅黑" panose="020B0503020204020204" charset="-122"/>
                <a:ea typeface="微软雅黑" panose="020B0503020204020204" charset="-122"/>
              </a:rPr>
              <a:t>       A. how can I protect my eyes        B. how I can protect my eyes</a:t>
            </a:r>
          </a:p>
          <a:p>
            <a:pPr>
              <a:lnSpc>
                <a:spcPct val="130000"/>
              </a:lnSpc>
            </a:pPr>
            <a:r>
              <a:rPr lang="en-US" altLang="zh-CN" sz="2400" b="1" dirty="0">
                <a:latin typeface="微软雅黑" panose="020B0503020204020204" charset="-122"/>
                <a:ea typeface="微软雅黑" panose="020B0503020204020204" charset="-122"/>
              </a:rPr>
              <a:t>       C. why can I protect my eyes         D. why I can protect my eyes</a:t>
            </a: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此题考查宾语从句。疑问词引导宾语从句时要使用陈述语序，根据上下句意，此处意思应为“我想知道如何保护眼睛”，故选B。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26. Smoking is bad for _____ health.</a:t>
            </a:r>
          </a:p>
          <a:p>
            <a:pPr>
              <a:lnSpc>
                <a:spcPct val="130000"/>
              </a:lnSpc>
            </a:pPr>
            <a:r>
              <a:rPr lang="en-US" altLang="zh-CN" sz="2400" b="1" dirty="0">
                <a:latin typeface="微软雅黑" panose="020B0503020204020204" charset="-122"/>
                <a:ea typeface="微软雅黑" panose="020B0503020204020204" charset="-122"/>
              </a:rPr>
              <a:t>                A. we     B. us</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our</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ours</a:t>
            </a: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此题考查物主代词的用法。形容词性物主代词用作定语，后接名词；名词性物主代词本身具有名词的特征，其后不可接名词。此空格后有名词，只能用形容词性物主代词，故选C。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402590" y="1179830"/>
            <a:ext cx="11638915"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27. My mother always teaches me to be _____ honest person.</a:t>
            </a:r>
          </a:p>
          <a:p>
            <a:pPr>
              <a:lnSpc>
                <a:spcPct val="130000"/>
              </a:lnSpc>
            </a:pPr>
            <a:r>
              <a:rPr lang="en-US" altLang="zh-CN" sz="2400" b="1" dirty="0">
                <a:latin typeface="微软雅黑" panose="020B0503020204020204" charset="-122"/>
                <a:ea typeface="微软雅黑" panose="020B0503020204020204" charset="-122"/>
              </a:rPr>
              <a:t>                A. the        B. /         C. an           D. a</a:t>
            </a:r>
          </a:p>
        </p:txBody>
      </p:sp>
      <p:sp>
        <p:nvSpPr>
          <p:cNvPr id="11" name="文本框 10"/>
          <p:cNvSpPr txBox="1"/>
          <p:nvPr>
            <p:custDataLst>
              <p:tags r:id="rId3"/>
            </p:custDataLst>
          </p:nvPr>
        </p:nvSpPr>
        <p:spPr>
          <a:xfrm>
            <a:off x="72372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此题考查不定冠词a与an的区别。a用于辅音音素开头的单词前；an用于元音音素开头的单词前。题干中honest是元音音素开头的单词，故选C。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28. My grandpa used to _____ in a small village, but now he has 	      been used to _____ in a big city.</a:t>
            </a:r>
          </a:p>
          <a:p>
            <a:pPr>
              <a:lnSpc>
                <a:spcPct val="130000"/>
              </a:lnSpc>
            </a:pPr>
            <a:r>
              <a:rPr lang="en-US" altLang="zh-CN" sz="2400" b="1" dirty="0">
                <a:latin typeface="微软雅黑" panose="020B0503020204020204" charset="-122"/>
                <a:ea typeface="微软雅黑" panose="020B0503020204020204" charset="-122"/>
              </a:rPr>
              <a:t>               A. live; live               B. live; living </a:t>
            </a:r>
          </a:p>
          <a:p>
            <a:pPr>
              <a:lnSpc>
                <a:spcPct val="130000"/>
              </a:lnSpc>
            </a:pPr>
            <a:r>
              <a:rPr lang="en-US" altLang="zh-CN" sz="2400" b="1" dirty="0">
                <a:latin typeface="微软雅黑" panose="020B0503020204020204" charset="-122"/>
                <a:ea typeface="微软雅黑" panose="020B0503020204020204" charset="-122"/>
              </a:rPr>
              <a:t>               C. living; living        D. living; live</a:t>
            </a: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193802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此题考查used to 与be used to的辨析。used to+动词原形，表示“过去常常”；be used to+动名词，表示习惯。根据句意，第一个前的used to意为“过去常常”，后接动词原形，第二个前的has been used to意为“已经习惯”后接动名词，故选B。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86690" y="1179830"/>
            <a:ext cx="11854815"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29. No two _____ are alike in the world.</a:t>
            </a:r>
          </a:p>
          <a:p>
            <a:pPr>
              <a:lnSpc>
                <a:spcPct val="130000"/>
              </a:lnSpc>
            </a:pPr>
            <a:r>
              <a:rPr lang="en-US" altLang="zh-CN" sz="2400" b="1" dirty="0">
                <a:latin typeface="微软雅黑" panose="020B0503020204020204" charset="-122"/>
                <a:ea typeface="微软雅黑" panose="020B0503020204020204" charset="-122"/>
              </a:rPr>
              <a:t>               A. leaf          B. leafs</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leafes</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leaves</a:t>
            </a:r>
          </a:p>
        </p:txBody>
      </p:sp>
      <p:sp>
        <p:nvSpPr>
          <p:cNvPr id="11" name="文本框 10"/>
          <p:cNvSpPr txBox="1"/>
          <p:nvPr>
            <p:custDataLst>
              <p:tags r:id="rId3"/>
            </p:custDataLst>
          </p:nvPr>
        </p:nvSpPr>
        <p:spPr>
          <a:xfrm>
            <a:off x="401149" y="125592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此题考查可数名词的复数形式。题干中的two提示要用可数名词复数，leaf的复数为leaves, 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30. We often _____ basketball together when we were children.</a:t>
            </a:r>
          </a:p>
          <a:p>
            <a:pPr>
              <a:lnSpc>
                <a:spcPct val="130000"/>
              </a:lnSpc>
            </a:pPr>
            <a:r>
              <a:rPr lang="en-US" altLang="zh-CN" sz="2400" b="1" dirty="0">
                <a:latin typeface="微软雅黑" panose="020B0503020204020204" charset="-122"/>
                <a:ea typeface="微软雅黑" panose="020B0503020204020204" charset="-122"/>
              </a:rPr>
              <a:t>                 A. play                     B. played</a:t>
            </a:r>
          </a:p>
          <a:p>
            <a:pPr>
              <a:lnSpc>
                <a:spcPct val="130000"/>
              </a:lnSpc>
            </a:pPr>
            <a:r>
              <a:rPr lang="en-US" altLang="zh-CN" sz="2400" b="1" dirty="0">
                <a:latin typeface="微软雅黑" panose="020B0503020204020204" charset="-122"/>
                <a:ea typeface="微软雅黑" panose="020B0503020204020204" charset="-122"/>
              </a:rPr>
              <a:t>                 C. has played          D. had played</a:t>
            </a: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此题考查一般过去时。根据时间状语从句“when we were children”和主句的“often”可知，时态为一般过去时，故选B。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617855" y="1179830"/>
            <a:ext cx="11423650"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31. I love people _____ are friendly to others.</a:t>
            </a:r>
          </a:p>
          <a:p>
            <a:pPr>
              <a:lnSpc>
                <a:spcPct val="130000"/>
              </a:lnSpc>
            </a:pPr>
            <a:r>
              <a:rPr lang="en-US" altLang="zh-CN" sz="2400" b="1" dirty="0">
                <a:latin typeface="微软雅黑" panose="020B0503020204020204" charset="-122"/>
                <a:ea typeface="微软雅黑" panose="020B0503020204020204" charset="-122"/>
              </a:rPr>
              <a:t>                A. who        B. whom</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whose</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which</a:t>
            </a:r>
          </a:p>
        </p:txBody>
      </p:sp>
      <p:sp>
        <p:nvSpPr>
          <p:cNvPr id="11" name="文本框 10"/>
          <p:cNvSpPr txBox="1"/>
          <p:nvPr>
            <p:custDataLst>
              <p:tags r:id="rId3"/>
            </p:custDataLst>
          </p:nvPr>
        </p:nvSpPr>
        <p:spPr>
          <a:xfrm>
            <a:off x="1012019" y="125592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此题考查定语从句的关系代词的用法。关系代词who指人，在从句中作主语，故选A。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32. Ten kilometers _____ a long walk to me.</a:t>
            </a:r>
          </a:p>
          <a:p>
            <a:pPr>
              <a:lnSpc>
                <a:spcPct val="130000"/>
              </a:lnSpc>
            </a:pPr>
            <a:r>
              <a:rPr lang="en-US" altLang="zh-CN" sz="2400" b="1" dirty="0">
                <a:latin typeface="微软雅黑" panose="020B0503020204020204" charset="-122"/>
                <a:ea typeface="微软雅黑" panose="020B0503020204020204" charset="-122"/>
              </a:rPr>
              <a:t>                A. is     B. are</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was</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were</a:t>
            </a:r>
          </a:p>
        </p:txBody>
      </p:sp>
      <p:sp>
        <p:nvSpPr>
          <p:cNvPr id="11" name="文本框 10"/>
          <p:cNvSpPr txBox="1"/>
          <p:nvPr>
            <p:custDataLst>
              <p:tags r:id="rId3"/>
            </p:custDataLst>
          </p:nvPr>
        </p:nvSpPr>
        <p:spPr>
          <a:xfrm>
            <a:off x="1264749" y="125592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此题考查主谓一致。表示时间、距离、价值、重量等复数名词或名词短语作主语时，通常被看作整体，谓语动词用单数形式。根据题意，时态应为一般现在时，故选A。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280"/>
          <p:cNvSpPr txBox="1"/>
          <p:nvPr>
            <p:custDataLst>
              <p:tags r:id="rId1"/>
            </p:custDataLst>
          </p:nvPr>
        </p:nvSpPr>
        <p:spPr>
          <a:xfrm>
            <a:off x="5263848" y="2792275"/>
            <a:ext cx="5759107" cy="722630"/>
          </a:xfrm>
          <a:prstGeom prst="rect">
            <a:avLst/>
          </a:prstGeom>
          <a:noFill/>
          <a:ln>
            <a:noFill/>
          </a:ln>
        </p:spPr>
        <p:txBody>
          <a:bodyPr wrap="square" lIns="45720" tIns="22860" rIns="45720" bIns="22860" rtlCol="0">
            <a:spAutoFit/>
          </a:bodyPr>
          <a:lstStyle/>
          <a:p>
            <a:pPr algn="ctr"/>
            <a:r>
              <a:rPr sz="4400" b="1" dirty="0">
                <a:solidFill>
                  <a:schemeClr val="tx1"/>
                </a:solidFill>
                <a:latin typeface="微软雅黑" panose="020B0503020204020204" charset="-122"/>
                <a:ea typeface="微软雅黑" panose="020B0503020204020204" charset="-122"/>
                <a:cs typeface="Lato Regular"/>
              </a:rPr>
              <a:t>第一部分：语音知识</a:t>
            </a:r>
          </a:p>
        </p:txBody>
      </p:sp>
      <p:cxnSp>
        <p:nvCxnSpPr>
          <p:cNvPr id="62" name="直接连接符 61"/>
          <p:cNvCxnSpPr/>
          <p:nvPr>
            <p:custDataLst>
              <p:tags r:id="rId2"/>
            </p:custDataLst>
          </p:nvPr>
        </p:nvCxnSpPr>
        <p:spPr>
          <a:xfrm>
            <a:off x="4897298" y="232267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6">
            <a:clrChange>
              <a:clrFrom>
                <a:srgbClr val="F6F6F6">
                  <a:alpha val="100000"/>
                </a:srgbClr>
              </a:clrFrom>
              <a:clrTo>
                <a:srgbClr val="F6F6F6">
                  <a:alpha val="100000"/>
                  <a:alpha val="0"/>
                </a:srgbClr>
              </a:clrTo>
            </a:clrChange>
          </a:blip>
          <a:stretch>
            <a:fillRect/>
          </a:stretch>
        </p:blipFill>
        <p:spPr>
          <a:xfrm>
            <a:off x="260350" y="1391920"/>
            <a:ext cx="4269740" cy="4050665"/>
          </a:xfrm>
          <a:prstGeom prst="rect">
            <a:avLst/>
          </a:prstGeom>
        </p:spPr>
      </p:pic>
      <p:sp>
        <p:nvSpPr>
          <p:cNvPr id="5" name="圆角矩形 4">
            <a:hlinkClick r:id="rId7"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33. Don’t forget _____ off the light when you leave.</a:t>
            </a:r>
          </a:p>
          <a:p>
            <a:pPr>
              <a:lnSpc>
                <a:spcPct val="130000"/>
              </a:lnSpc>
            </a:pPr>
            <a:r>
              <a:rPr lang="en-US" altLang="zh-CN" sz="2400" b="1" dirty="0">
                <a:latin typeface="微软雅黑" panose="020B0503020204020204" charset="-122"/>
                <a:ea typeface="微软雅黑" panose="020B0503020204020204" charset="-122"/>
              </a:rPr>
              <a:t>                 A. turn     B. to turn</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turning</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turned</a:t>
            </a: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此题考查固定搭配。固定搭配forget to do sth.意为“忘记去做某事”，故选B。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645795" y="1256030"/>
            <a:ext cx="11049000"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34. Hurry up, _____ you will be late for school.</a:t>
            </a:r>
          </a:p>
          <a:p>
            <a:pPr>
              <a:lnSpc>
                <a:spcPct val="130000"/>
              </a:lnSpc>
            </a:pPr>
            <a:r>
              <a:rPr lang="en-US" altLang="zh-CN" sz="2400" b="1" dirty="0">
                <a:latin typeface="微软雅黑" panose="020B0503020204020204" charset="-122"/>
                <a:ea typeface="微软雅黑" panose="020B0503020204020204" charset="-122"/>
              </a:rPr>
              <a:t>                A. and      B. but</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so</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or</a:t>
            </a:r>
          </a:p>
        </p:txBody>
      </p:sp>
      <p:sp>
        <p:nvSpPr>
          <p:cNvPr id="11" name="文本框 10"/>
          <p:cNvSpPr txBox="1"/>
          <p:nvPr>
            <p:custDataLst>
              <p:tags r:id="rId3"/>
            </p:custDataLst>
          </p:nvPr>
        </p:nvSpPr>
        <p:spPr>
          <a:xfrm>
            <a:off x="965029" y="1387368"/>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此题考查连词。and（和），or（否则），so（所以），but（但是）。根据句意“赶快，否则你上学就要迟到了”可知，此空格要填入的词应表示“否则”的意思，故选D。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35. Nothing is _____ than to receive education.</a:t>
            </a:r>
          </a:p>
          <a:p>
            <a:pPr>
              <a:lnSpc>
                <a:spcPct val="130000"/>
              </a:lnSpc>
            </a:pPr>
            <a:r>
              <a:rPr lang="en-US" altLang="zh-CN" sz="2400" b="1" dirty="0">
                <a:latin typeface="微软雅黑" panose="020B0503020204020204" charset="-122"/>
                <a:ea typeface="微软雅黑" panose="020B0503020204020204" charset="-122"/>
              </a:rPr>
              <a:t>                A. important              B. more important</a:t>
            </a:r>
          </a:p>
          <a:p>
            <a:pPr>
              <a:lnSpc>
                <a:spcPct val="130000"/>
              </a:lnSpc>
            </a:pPr>
            <a:r>
              <a:rPr lang="en-US" altLang="zh-CN" sz="2400" b="1" dirty="0">
                <a:latin typeface="微软雅黑" panose="020B0503020204020204" charset="-122"/>
                <a:ea typeface="微软雅黑" panose="020B0503020204020204" charset="-122"/>
              </a:rPr>
              <a:t>                C. most important     D. the most important</a:t>
            </a: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此题考查形容词比较级的用法。由“than”可知此空格为比较级，important为多音节词，其比较级在前加more构成，故选B。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357505" y="1179830"/>
            <a:ext cx="11684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36. I _____ Disneyland in Shanghai twice.</a:t>
            </a:r>
          </a:p>
          <a:p>
            <a:pPr>
              <a:lnSpc>
                <a:spcPct val="130000"/>
              </a:lnSpc>
            </a:pPr>
            <a:r>
              <a:rPr lang="en-US" altLang="zh-CN" sz="2400" b="1" dirty="0">
                <a:latin typeface="微软雅黑" panose="020B0503020204020204" charset="-122"/>
                <a:ea typeface="微软雅黑" panose="020B0503020204020204" charset="-122"/>
              </a:rPr>
              <a:t>                A. have been to            B. has been go</a:t>
            </a:r>
          </a:p>
          <a:p>
            <a:pPr>
              <a:lnSpc>
                <a:spcPct val="130000"/>
              </a:lnSpc>
            </a:pPr>
            <a:r>
              <a:rPr lang="en-US" altLang="zh-CN" sz="2400" b="1" dirty="0">
                <a:latin typeface="微软雅黑" panose="020B0503020204020204" charset="-122"/>
                <a:ea typeface="微软雅黑" panose="020B0503020204020204" charset="-122"/>
              </a:rPr>
              <a:t>                C. have gone to            D. has gone to</a:t>
            </a:r>
          </a:p>
        </p:txBody>
      </p:sp>
      <p:sp>
        <p:nvSpPr>
          <p:cNvPr id="11" name="文本框 10"/>
          <p:cNvSpPr txBox="1"/>
          <p:nvPr>
            <p:custDataLst>
              <p:tags r:id="rId3"/>
            </p:custDataLst>
          </p:nvPr>
        </p:nvSpPr>
        <p:spPr>
          <a:xfrm>
            <a:off x="646259" y="125592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此题考查现在完成时have been to与have gone to的区别。have been to表示“去过某地”（但现在已不在某地），have gone to表示“去某地了”（现在还未回来）。根据题意“我去过上海迪士尼乐园两次”，故选A。。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001395" y="1179830"/>
            <a:ext cx="1104011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37. —What a clean and tidy room!</a:t>
            </a:r>
          </a:p>
          <a:p>
            <a:pPr>
              <a:lnSpc>
                <a:spcPct val="130000"/>
              </a:lnSpc>
            </a:pPr>
            <a:r>
              <a:rPr lang="en-US" altLang="zh-CN" sz="2400" b="1" dirty="0">
                <a:latin typeface="微软雅黑" panose="020B0503020204020204" charset="-122"/>
                <a:ea typeface="微软雅黑" panose="020B0503020204020204" charset="-122"/>
              </a:rPr>
              <a:t>                 —Yes. It’s _____ room.</a:t>
            </a:r>
          </a:p>
          <a:p>
            <a:pPr>
              <a:lnSpc>
                <a:spcPct val="130000"/>
              </a:lnSpc>
            </a:pPr>
            <a:r>
              <a:rPr lang="en-US" altLang="zh-CN" sz="2400" b="1" dirty="0">
                <a:latin typeface="微软雅黑" panose="020B0503020204020204" charset="-122"/>
                <a:ea typeface="微软雅黑" panose="020B0503020204020204" charset="-122"/>
              </a:rPr>
              <a:t>                A. Lucy and Lily             B. Lucy’s and Lily’s </a:t>
            </a:r>
          </a:p>
          <a:p>
            <a:pPr>
              <a:lnSpc>
                <a:spcPct val="130000"/>
              </a:lnSpc>
            </a:pPr>
            <a:r>
              <a:rPr lang="en-US" altLang="zh-CN" sz="2400" b="1" dirty="0">
                <a:latin typeface="微软雅黑" panose="020B0503020204020204" charset="-122"/>
                <a:ea typeface="微软雅黑" panose="020B0503020204020204" charset="-122"/>
              </a:rPr>
              <a:t>                C. Lucy’s and Lily         D. Lucy and Lily’s</a:t>
            </a:r>
          </a:p>
        </p:txBody>
      </p:sp>
      <p:sp>
        <p:nvSpPr>
          <p:cNvPr id="11" name="文本框 10"/>
          <p:cNvSpPr txBox="1"/>
          <p:nvPr>
            <p:custDataLst>
              <p:tags r:id="rId3"/>
            </p:custDataLst>
          </p:nvPr>
        </p:nvSpPr>
        <p:spPr>
          <a:xfrm>
            <a:off x="1264749" y="125592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此题考查名词所有格。由“room”可知，房间为两人共有的，表示共有关系时，在最后一个词后加’s，故选D。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38. I will call you as soon as he _____ here.</a:t>
            </a:r>
          </a:p>
          <a:p>
            <a:pPr>
              <a:lnSpc>
                <a:spcPct val="130000"/>
              </a:lnSpc>
            </a:pPr>
            <a:r>
              <a:rPr lang="en-US" altLang="zh-CN" sz="2400" b="1" dirty="0">
                <a:latin typeface="微软雅黑" panose="020B0503020204020204" charset="-122"/>
                <a:ea typeface="微软雅黑" panose="020B0503020204020204" charset="-122"/>
              </a:rPr>
              <a:t>                A. arrive</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arrives</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arrived</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will arrive</a:t>
            </a: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此题考查时间状语从句。as soon as引导的时间状语从句，主句用一般将来时，从句要用一般现在时。此题从句的主语为he，谓语动词就要用第三人称单数形式，故选B。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39. —Look! It is raining _____.</a:t>
            </a:r>
          </a:p>
          <a:p>
            <a:pPr>
              <a:lnSpc>
                <a:spcPct val="130000"/>
              </a:lnSpc>
            </a:pPr>
            <a:r>
              <a:rPr lang="en-US" altLang="zh-CN" sz="2400" b="1" dirty="0">
                <a:latin typeface="微软雅黑" panose="020B0503020204020204" charset="-122"/>
                <a:ea typeface="微软雅黑" panose="020B0503020204020204" charset="-122"/>
              </a:rPr>
              <a:t>                 —The rain is too _____ for me to go home.</a:t>
            </a:r>
          </a:p>
          <a:p>
            <a:pPr>
              <a:lnSpc>
                <a:spcPct val="130000"/>
              </a:lnSpc>
            </a:pPr>
            <a:r>
              <a:rPr lang="en-US" altLang="zh-CN" sz="2400" b="1" dirty="0">
                <a:latin typeface="微软雅黑" panose="020B0503020204020204" charset="-122"/>
                <a:ea typeface="微软雅黑" panose="020B0503020204020204" charset="-122"/>
              </a:rPr>
              <a:t>                A. heavy; heavy          B. heavy; heavily</a:t>
            </a:r>
          </a:p>
          <a:p>
            <a:pPr>
              <a:lnSpc>
                <a:spcPct val="130000"/>
              </a:lnSpc>
            </a:pPr>
            <a:r>
              <a:rPr lang="en-US" altLang="zh-CN" sz="2400" b="1" dirty="0">
                <a:latin typeface="微软雅黑" panose="020B0503020204020204" charset="-122"/>
                <a:ea typeface="微软雅黑" panose="020B0503020204020204" charset="-122"/>
              </a:rPr>
              <a:t>                C. heavily; heavily      D. heavily; heavy</a:t>
            </a:r>
          </a:p>
        </p:txBody>
      </p:sp>
      <p:sp>
        <p:nvSpPr>
          <p:cNvPr id="11" name="文本框 10"/>
          <p:cNvSpPr txBox="1"/>
          <p:nvPr>
            <p:custDataLst>
              <p:tags r:id="rId3"/>
            </p:custDataLst>
          </p:nvPr>
        </p:nvSpPr>
        <p:spPr>
          <a:xfrm>
            <a:off x="1264749" y="125592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此题考查形容词和副词的用法。根据语法知识可知，副词修饰实义动词，系动词后要使用形容词。所以第一个空格要用副词修饰，第二个空格要用形容词，故选D。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571500" y="1179830"/>
            <a:ext cx="11049000"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40. David runs faster than _____ student in his class.</a:t>
            </a:r>
          </a:p>
          <a:p>
            <a:pPr>
              <a:lnSpc>
                <a:spcPct val="130000"/>
              </a:lnSpc>
            </a:pPr>
            <a:r>
              <a:rPr lang="en-US" altLang="zh-CN" sz="2400" b="1" dirty="0">
                <a:latin typeface="微软雅黑" panose="020B0503020204020204" charset="-122"/>
                <a:ea typeface="微软雅黑" panose="020B0503020204020204" charset="-122"/>
              </a:rPr>
              <a:t>                 A. the other</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any other</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the others</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others</a:t>
            </a:r>
          </a:p>
        </p:txBody>
      </p:sp>
      <p:sp>
        <p:nvSpPr>
          <p:cNvPr id="11" name="文本框 10"/>
          <p:cNvSpPr txBox="1"/>
          <p:nvPr>
            <p:custDataLst>
              <p:tags r:id="rId3"/>
            </p:custDataLst>
          </p:nvPr>
        </p:nvSpPr>
        <p:spPr>
          <a:xfrm>
            <a:off x="91803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此题考查不定代词的用法。此处为固定句型：比较级+than+any other +单数名词，故选B。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280"/>
          <p:cNvSpPr txBox="1"/>
          <p:nvPr>
            <p:custDataLst>
              <p:tags r:id="rId1"/>
            </p:custDataLst>
          </p:nvPr>
        </p:nvSpPr>
        <p:spPr>
          <a:xfrm>
            <a:off x="5123815" y="2792095"/>
            <a:ext cx="6019800" cy="857885"/>
          </a:xfrm>
          <a:prstGeom prst="rect">
            <a:avLst/>
          </a:prstGeom>
          <a:noFill/>
          <a:ln>
            <a:noFill/>
          </a:ln>
        </p:spPr>
        <p:txBody>
          <a:bodyPr wrap="square" lIns="45720" tIns="22860" rIns="45720" bIns="22860" rtlCol="0">
            <a:spAutoFit/>
          </a:bodyPr>
          <a:lstStyle/>
          <a:p>
            <a:pPr algn="ctr">
              <a:lnSpc>
                <a:spcPct val="120000"/>
              </a:lnSpc>
            </a:pPr>
            <a:r>
              <a:rPr sz="4400" b="1" dirty="0">
                <a:solidFill>
                  <a:schemeClr val="tx1"/>
                </a:solidFill>
                <a:latin typeface="微软雅黑" panose="020B0503020204020204" charset="-122"/>
                <a:ea typeface="微软雅黑" panose="020B0503020204020204" charset="-122"/>
                <a:cs typeface="Lato Regular"/>
              </a:rPr>
              <a:t>第四部分：语篇知识</a:t>
            </a:r>
          </a:p>
        </p:txBody>
      </p:sp>
      <p:cxnSp>
        <p:nvCxnSpPr>
          <p:cNvPr id="62" name="直接连接符 61"/>
          <p:cNvCxnSpPr/>
          <p:nvPr>
            <p:custDataLst>
              <p:tags r:id="rId2"/>
            </p:custDataLst>
          </p:nvPr>
        </p:nvCxnSpPr>
        <p:spPr>
          <a:xfrm>
            <a:off x="4897298" y="232267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6">
            <a:clrChange>
              <a:clrFrom>
                <a:srgbClr val="F6F6F6">
                  <a:alpha val="100000"/>
                </a:srgbClr>
              </a:clrFrom>
              <a:clrTo>
                <a:srgbClr val="F6F6F6">
                  <a:alpha val="100000"/>
                  <a:alpha val="0"/>
                </a:srgbClr>
              </a:clrTo>
            </a:clrChange>
          </a:blip>
          <a:stretch>
            <a:fillRect/>
          </a:stretch>
        </p:blipFill>
        <p:spPr>
          <a:xfrm>
            <a:off x="260350" y="1391920"/>
            <a:ext cx="4269740" cy="4050665"/>
          </a:xfrm>
          <a:prstGeom prst="rect">
            <a:avLst/>
          </a:prstGeom>
        </p:spPr>
      </p:pic>
      <p:sp>
        <p:nvSpPr>
          <p:cNvPr id="5" name="圆角矩形 4">
            <a:hlinkClick r:id="rId7"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userDrawn="1">
            <p:custDataLst>
              <p:tags r:id="rId1"/>
            </p:custDataLst>
          </p:nvPr>
        </p:nvSpPr>
        <p:spPr>
          <a:xfrm>
            <a:off x="377190" y="30480"/>
            <a:ext cx="7840345" cy="553085"/>
          </a:xfrm>
          <a:prstGeom prst="rect">
            <a:avLst/>
          </a:prstGeom>
          <a:noFill/>
        </p:spPr>
        <p:txBody>
          <a:bodyPr wrap="square" rtlCol="0">
            <a:spAutoFit/>
          </a:bodyPr>
          <a:lstStyle/>
          <a:p>
            <a:pPr algn="dist"/>
            <a:r>
              <a:rPr lang="zh-CN" altLang="en-US" sz="3000" b="1">
                <a:solidFill>
                  <a:schemeClr val="bg1"/>
                </a:solidFill>
                <a:uFillTx/>
              </a:rPr>
              <a:t>第四部分：语篇知识（共25小题，满分30分）</a:t>
            </a:r>
          </a:p>
        </p:txBody>
      </p:sp>
      <p:sp>
        <p:nvSpPr>
          <p:cNvPr id="12" name="文本框 11"/>
          <p:cNvSpPr txBox="1"/>
          <p:nvPr>
            <p:custDataLst>
              <p:tags r:id="rId2"/>
            </p:custDataLst>
          </p:nvPr>
        </p:nvSpPr>
        <p:spPr>
          <a:xfrm>
            <a:off x="377190" y="625475"/>
            <a:ext cx="11368405" cy="1537970"/>
          </a:xfrm>
          <a:prstGeom prst="rect">
            <a:avLst/>
          </a:prstGeom>
          <a:noFill/>
        </p:spPr>
        <p:txBody>
          <a:bodyPr wrap="square" rtlCol="0">
            <a:spAutoFit/>
          </a:bodyPr>
          <a:lstStyle/>
          <a:p>
            <a:pPr indent="0" fontAlgn="auto">
              <a:spcAft>
                <a:spcPts val="1200"/>
              </a:spcAft>
            </a:pPr>
            <a:r>
              <a:rPr sz="2800" b="1" dirty="0">
                <a:latin typeface="微软雅黑" panose="020B0503020204020204" charset="-122"/>
                <a:ea typeface="微软雅黑" panose="020B0503020204020204" charset="-122"/>
                <a:cs typeface="微软雅黑" panose="020B0503020204020204" charset="-122"/>
              </a:rPr>
              <a:t>V. 完形填空（共10小题，每题1.5分，满分15分）</a:t>
            </a:r>
          </a:p>
          <a:p>
            <a:pPr indent="0" fontAlgn="auto"/>
            <a:r>
              <a:rPr sz="2800" dirty="0">
                <a:latin typeface="微软雅黑" panose="020B0503020204020204" charset="-122"/>
                <a:ea typeface="微软雅黑" panose="020B0503020204020204" charset="-122"/>
                <a:cs typeface="微软雅黑" panose="020B0503020204020204" charset="-122"/>
              </a:rPr>
              <a:t>阅读下列短文，掌握其大意，然后从每题所给的四个选项中选出一个最佳选项。</a:t>
            </a:r>
          </a:p>
        </p:txBody>
      </p:sp>
      <p:sp>
        <p:nvSpPr>
          <p:cNvPr id="7" name="文本框 6"/>
          <p:cNvSpPr txBox="1"/>
          <p:nvPr>
            <p:custDataLst>
              <p:tags r:id="rId3"/>
            </p:custDataLst>
          </p:nvPr>
        </p:nvSpPr>
        <p:spPr>
          <a:xfrm>
            <a:off x="458470" y="2363470"/>
            <a:ext cx="11049000" cy="2009775"/>
          </a:xfrm>
          <a:prstGeom prst="rect">
            <a:avLst/>
          </a:prstGeom>
          <a:noFill/>
        </p:spPr>
        <p:txBody>
          <a:bodyPr wrap="square" rtlCol="0">
            <a:spAutoFit/>
          </a:bodyPr>
          <a:lstStyle/>
          <a:p>
            <a:pPr indent="457200" algn="just">
              <a:lnSpc>
                <a:spcPct val="13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As our city is getting crowded, there are more traffic accidents. Every year, many people</a:t>
            </a: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2400" u="sng" dirty="0">
                <a:latin typeface="Times New Roman" panose="02020603050405020304" pitchFamily="18" charset="0"/>
                <a:ea typeface="微软雅黑" panose="020B0503020204020204" charset="-122"/>
                <a:cs typeface="Times New Roman" panose="02020603050405020304" pitchFamily="18" charset="0"/>
                <a:sym typeface="+mn-ea"/>
              </a:rPr>
              <a:t>  41  </a:t>
            </a: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2400" dirty="0">
                <a:latin typeface="Times New Roman" panose="02020603050405020304" pitchFamily="18" charset="0"/>
                <a:ea typeface="微软雅黑" panose="020B0503020204020204" charset="-122"/>
                <a:cs typeface="Times New Roman" panose="02020603050405020304" pitchFamily="18" charset="0"/>
              </a:rPr>
              <a:t>or killed by traffic accidents. Zhang Tong, a</a:t>
            </a: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2400" u="sng" dirty="0">
                <a:latin typeface="Times New Roman" panose="02020603050405020304" pitchFamily="18" charset="0"/>
                <a:ea typeface="微软雅黑" panose="020B0503020204020204" charset="-122"/>
                <a:cs typeface="Times New Roman" panose="02020603050405020304" pitchFamily="18" charset="0"/>
                <a:sym typeface="+mn-ea"/>
              </a:rPr>
              <a:t>  42  </a:t>
            </a: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2400" dirty="0">
                <a:latin typeface="Times New Roman" panose="02020603050405020304" pitchFamily="18" charset="0"/>
                <a:ea typeface="微软雅黑" panose="020B0503020204020204" charset="-122"/>
                <a:cs typeface="Times New Roman" panose="02020603050405020304" pitchFamily="18" charset="0"/>
              </a:rPr>
              <a:t>boy, thinks that road safety is a big problem. “Crossing the street can be dangerous nowadays. People cannot keep their eyes</a:t>
            </a: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2400" u="sng" dirty="0">
                <a:latin typeface="Times New Roman" panose="02020603050405020304" pitchFamily="18" charset="0"/>
                <a:ea typeface="微软雅黑" panose="020B0503020204020204" charset="-122"/>
                <a:cs typeface="Times New Roman" panose="02020603050405020304" pitchFamily="18" charset="0"/>
                <a:sym typeface="+mn-ea"/>
              </a:rPr>
              <a:t>  43  </a:t>
            </a: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2400" dirty="0">
                <a:latin typeface="Times New Roman" panose="02020603050405020304" pitchFamily="18" charset="0"/>
                <a:ea typeface="微软雅黑" panose="020B0503020204020204" charset="-122"/>
                <a:cs typeface="Times New Roman" panose="02020603050405020304" pitchFamily="18" charset="0"/>
              </a:rPr>
              <a:t>their phones.</a:t>
            </a:r>
          </a:p>
        </p:txBody>
      </p:sp>
      <p:sp>
        <p:nvSpPr>
          <p:cNvPr id="3" name="矩形 2"/>
          <p:cNvSpPr/>
          <p:nvPr/>
        </p:nvSpPr>
        <p:spPr>
          <a:xfrm>
            <a:off x="957580" y="4573270"/>
            <a:ext cx="8565515" cy="1749425"/>
          </a:xfrm>
          <a:prstGeom prst="rect">
            <a:avLst/>
          </a:prstGeom>
          <a:solidFill>
            <a:schemeClr val="accent3">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lnSpc>
                <a:spcPct val="130000"/>
              </a:lnSpc>
            </a:pPr>
            <a:r>
              <a:rPr sz="2400">
                <a:solidFill>
                  <a:schemeClr val="tx1"/>
                </a:solidFill>
                <a:latin typeface="Times New Roman" panose="02020603050405020304" pitchFamily="18" charset="0"/>
                <a:cs typeface="Times New Roman" panose="02020603050405020304" pitchFamily="18" charset="0"/>
              </a:rPr>
              <a: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 41. A. injure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injured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are injured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is injured</a:t>
            </a:r>
          </a:p>
          <a:p>
            <a:pPr algn="l">
              <a:lnSpc>
                <a:spcPct val="130000"/>
              </a:lnSpc>
            </a:pPr>
            <a:r>
              <a:rPr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42. A. thirteen years old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thirteen-year-old</a:t>
            </a:r>
          </a:p>
          <a:p>
            <a:pPr algn="l">
              <a:lnSpc>
                <a:spcPct val="130000"/>
              </a:lnSpc>
            </a:pPr>
            <a:r>
              <a:rPr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thirteen-years-old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thirteen year old</a:t>
            </a:r>
          </a:p>
          <a:p>
            <a:pPr algn="l">
              <a:lnSpc>
                <a:spcPct val="130000"/>
              </a:lnSpc>
            </a:pPr>
            <a:r>
              <a:rPr sz="2400">
                <a:solidFill>
                  <a:schemeClr val="tx1"/>
                </a:solidFill>
                <a:latin typeface="Times New Roman" panose="02020603050405020304" pitchFamily="18" charset="0"/>
                <a:cs typeface="Times New Roman" panose="02020603050405020304" pitchFamily="18" charset="0"/>
              </a:rPr>
              <a: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 43. A. on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in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at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of</a:t>
            </a:r>
            <a:r>
              <a:rPr lang="en-US" sz="2400">
                <a:solidFill>
                  <a:schemeClr val="tx1"/>
                </a:solidFill>
                <a:latin typeface="Times New Roman" panose="02020603050405020304" pitchFamily="18" charset="0"/>
                <a:cs typeface="Times New Roman" panose="02020603050405020304" pitchFamily="18" charset="0"/>
              </a:rPr>
              <a:t>f</a:t>
            </a:r>
          </a:p>
        </p:txBody>
      </p:sp>
      <p:sp>
        <p:nvSpPr>
          <p:cNvPr id="11" name="文本框 10"/>
          <p:cNvSpPr txBox="1"/>
          <p:nvPr>
            <p:custDataLst>
              <p:tags r:id="rId4"/>
            </p:custDataLst>
          </p:nvPr>
        </p:nvSpPr>
        <p:spPr>
          <a:xfrm>
            <a:off x="1177119" y="4573163"/>
            <a:ext cx="387985"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C</a:t>
            </a:r>
          </a:p>
        </p:txBody>
      </p:sp>
      <p:sp>
        <p:nvSpPr>
          <p:cNvPr id="4" name="文本框 3"/>
          <p:cNvSpPr txBox="1"/>
          <p:nvPr>
            <p:custDataLst>
              <p:tags r:id="rId5"/>
            </p:custDataLst>
          </p:nvPr>
        </p:nvSpPr>
        <p:spPr>
          <a:xfrm>
            <a:off x="1194899" y="5149743"/>
            <a:ext cx="391160"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B</a:t>
            </a:r>
          </a:p>
        </p:txBody>
      </p:sp>
      <p:sp>
        <p:nvSpPr>
          <p:cNvPr id="5" name="文本框 4"/>
          <p:cNvSpPr txBox="1"/>
          <p:nvPr>
            <p:custDataLst>
              <p:tags r:id="rId6"/>
            </p:custDataLst>
          </p:nvPr>
        </p:nvSpPr>
        <p:spPr>
          <a:xfrm>
            <a:off x="1152989" y="5949843"/>
            <a:ext cx="424180"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D</a:t>
            </a:r>
          </a:p>
        </p:txBody>
      </p:sp>
      <p:sp>
        <p:nvSpPr>
          <p:cNvPr id="10" name="圆角矩形 9">
            <a:hlinkClick r:id="rId11" action="ppaction://hlinksldjump"/>
          </p:cNvPr>
          <p:cNvSpPr/>
          <p:nvPr>
            <p:custDataLst>
              <p:tags r:id="rId7"/>
            </p:custDataLst>
          </p:nvPr>
        </p:nvSpPr>
        <p:spPr>
          <a:xfrm>
            <a:off x="168275" y="469519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8" name="圆角矩形 7">
            <a:hlinkClick r:id="rId12" action="ppaction://hlinksldjump"/>
          </p:cNvPr>
          <p:cNvSpPr/>
          <p:nvPr>
            <p:custDataLst>
              <p:tags r:id="rId8"/>
            </p:custDataLst>
          </p:nvPr>
        </p:nvSpPr>
        <p:spPr>
          <a:xfrm>
            <a:off x="168275" y="519430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9" name="圆角矩形 8">
            <a:hlinkClick r:id="rId13" action="ppaction://hlinksldjump"/>
          </p:cNvPr>
          <p:cNvSpPr/>
          <p:nvPr>
            <p:custDataLst>
              <p:tags r:id="rId9"/>
            </p:custDataLst>
          </p:nvPr>
        </p:nvSpPr>
        <p:spPr>
          <a:xfrm>
            <a:off x="168275" y="588899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p:bldP spid="10" grpId="0" bldLvl="0" animBg="1"/>
      <p:bldP spid="8" grpId="0" bldLvl="0" animBg="1"/>
      <p:bldP spid="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userDrawn="1">
            <p:custDataLst>
              <p:tags r:id="rId2"/>
            </p:custDataLst>
          </p:nvPr>
        </p:nvSpPr>
        <p:spPr>
          <a:xfrm>
            <a:off x="443230" y="0"/>
            <a:ext cx="10250805" cy="583565"/>
          </a:xfrm>
          <a:prstGeom prst="rect">
            <a:avLst/>
          </a:prstGeom>
          <a:noFill/>
        </p:spPr>
        <p:txBody>
          <a:bodyPr wrap="square" rtlCol="0">
            <a:spAutoFit/>
          </a:bodyPr>
          <a:lstStyle/>
          <a:p>
            <a:pPr algn="dist"/>
            <a:r>
              <a:rPr lang="zh-CN" altLang="en-US" sz="3200" b="1">
                <a:solidFill>
                  <a:schemeClr val="bg1"/>
                </a:solidFill>
              </a:rPr>
              <a:t>第一部分：语音知识（共5小题，每小题1分，满分5分）</a:t>
            </a:r>
          </a:p>
        </p:txBody>
      </p:sp>
      <p:sp>
        <p:nvSpPr>
          <p:cNvPr id="12" name="文本框 11"/>
          <p:cNvSpPr txBox="1"/>
          <p:nvPr>
            <p:custDataLst>
              <p:tags r:id="rId3"/>
            </p:custDataLst>
          </p:nvPr>
        </p:nvSpPr>
        <p:spPr>
          <a:xfrm>
            <a:off x="762000" y="1066262"/>
            <a:ext cx="10668000" cy="953135"/>
          </a:xfrm>
          <a:prstGeom prst="rect">
            <a:avLst/>
          </a:prstGeom>
          <a:noFill/>
        </p:spPr>
        <p:txBody>
          <a:bodyPr wrap="square" rtlCol="0">
            <a:spAutoFit/>
          </a:bodyPr>
          <a:lstStyle/>
          <a:p>
            <a:pPr marL="360045" indent="-457200" fontAlgn="auto"/>
            <a:r>
              <a:rPr sz="2800" b="1" dirty="0">
                <a:latin typeface="微软雅黑" panose="020B0503020204020204" charset="-122"/>
                <a:ea typeface="微软雅黑" panose="020B0503020204020204" charset="-122"/>
                <a:cs typeface="微软雅黑" panose="020B0503020204020204" charset="-122"/>
              </a:rPr>
              <a:t>Ⅰ. 从A、B、C、D四个选项中选出画线部分读音与所给单词的画线部分读音相同的选项。</a:t>
            </a:r>
          </a:p>
        </p:txBody>
      </p:sp>
      <p:sp>
        <p:nvSpPr>
          <p:cNvPr id="7" name="文本框 6"/>
          <p:cNvSpPr txBox="1"/>
          <p:nvPr>
            <p:custDataLst>
              <p:tags r:id="rId4"/>
            </p:custDataLst>
          </p:nvPr>
        </p:nvSpPr>
        <p:spPr>
          <a:xfrm>
            <a:off x="664845" y="2501900"/>
            <a:ext cx="11049000" cy="57086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1. c</a:t>
            </a:r>
            <a:r>
              <a:rPr lang="en-US" altLang="zh-CN" sz="2400" b="1" u="sng" dirty="0">
                <a:latin typeface="微软雅黑" panose="020B0503020204020204" charset="-122"/>
                <a:ea typeface="微软雅黑" panose="020B0503020204020204" charset="-122"/>
              </a:rPr>
              <a:t>o</a:t>
            </a:r>
            <a:r>
              <a:rPr lang="en-US" altLang="zh-CN" sz="2400" b="1" dirty="0">
                <a:latin typeface="微软雅黑" panose="020B0503020204020204" charset="-122"/>
                <a:ea typeface="微软雅黑" panose="020B0503020204020204" charset="-122"/>
              </a:rPr>
              <a:t>py    A. st</a:t>
            </a:r>
            <a:r>
              <a:rPr lang="en-US" altLang="zh-CN" sz="2400" b="1" u="sng" dirty="0">
                <a:latin typeface="微软雅黑" panose="020B0503020204020204" charset="-122"/>
                <a:ea typeface="微软雅黑" panose="020B0503020204020204" charset="-122"/>
              </a:rPr>
              <a:t>o</a:t>
            </a:r>
            <a:r>
              <a:rPr lang="en-US" altLang="zh-CN" sz="2400" b="1" dirty="0">
                <a:latin typeface="微软雅黑" panose="020B0503020204020204" charset="-122"/>
                <a:ea typeface="微软雅黑" panose="020B0503020204020204" charset="-122"/>
              </a:rPr>
              <a:t>ne     B. h</a:t>
            </a:r>
            <a:r>
              <a:rPr lang="en-US" altLang="zh-CN" sz="2400" b="1" u="sng" dirty="0">
                <a:latin typeface="微软雅黑" panose="020B0503020204020204" charset="-122"/>
                <a:ea typeface="微软雅黑" panose="020B0503020204020204" charset="-122"/>
              </a:rPr>
              <a:t>o</a:t>
            </a:r>
            <a:r>
              <a:rPr lang="en-US" altLang="zh-CN" sz="2400" b="1" dirty="0">
                <a:latin typeface="微软雅黑" panose="020B0503020204020204" charset="-122"/>
                <a:ea typeface="微软雅黑" panose="020B0503020204020204" charset="-122"/>
              </a:rPr>
              <a:t>ld      C. b</a:t>
            </a:r>
            <a:r>
              <a:rPr lang="en-US" altLang="zh-CN" sz="2400" b="1" u="sng" dirty="0">
                <a:latin typeface="微软雅黑" panose="020B0503020204020204" charset="-122"/>
                <a:ea typeface="微软雅黑" panose="020B0503020204020204" charset="-122"/>
              </a:rPr>
              <a:t>o</a:t>
            </a:r>
            <a:r>
              <a:rPr lang="en-US" altLang="zh-CN" sz="2400" b="1" dirty="0">
                <a:latin typeface="微软雅黑" panose="020B0503020204020204" charset="-122"/>
                <a:ea typeface="微软雅黑" panose="020B0503020204020204" charset="-122"/>
              </a:rPr>
              <a:t>th       D. acr</a:t>
            </a:r>
            <a:r>
              <a:rPr lang="en-US" altLang="zh-CN" sz="2400" b="1" u="sng" dirty="0">
                <a:latin typeface="微软雅黑" panose="020B0503020204020204" charset="-122"/>
                <a:ea typeface="微软雅黑" panose="020B0503020204020204" charset="-122"/>
              </a:rPr>
              <a:t>o</a:t>
            </a:r>
            <a:r>
              <a:rPr lang="en-US" altLang="zh-CN" sz="2400" b="1" dirty="0">
                <a:latin typeface="微软雅黑" panose="020B0503020204020204" charset="-122"/>
                <a:ea typeface="微软雅黑" panose="020B0503020204020204" charset="-122"/>
              </a:rPr>
              <a:t>ss</a:t>
            </a:r>
          </a:p>
        </p:txBody>
      </p:sp>
      <p:sp>
        <p:nvSpPr>
          <p:cNvPr id="13" name="文本框 12"/>
          <p:cNvSpPr txBox="1"/>
          <p:nvPr>
            <p:custDataLst>
              <p:tags r:id="rId5"/>
            </p:custDataLst>
          </p:nvPr>
        </p:nvSpPr>
        <p:spPr>
          <a:xfrm>
            <a:off x="1174115" y="4728845"/>
            <a:ext cx="8625205" cy="193802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元音字母o的不同读音。元音字母o在重读开音节中读/əʊ/，在重读闭音节中读/ɒ/。题干单词copy中的o字母虽然是重读开音节，但是读/ɒ/的音，属于特殊读音词。四个选项中D选项across中的字母o属于重读闭音节，读/ɒ/，故选D。</a:t>
            </a:r>
          </a:p>
        </p:txBody>
      </p:sp>
      <p:sp>
        <p:nvSpPr>
          <p:cNvPr id="11" name="文本框 10"/>
          <p:cNvSpPr txBox="1"/>
          <p:nvPr>
            <p:custDataLst>
              <p:tags r:id="rId6"/>
            </p:custDataLst>
          </p:nvPr>
        </p:nvSpPr>
        <p:spPr>
          <a:xfrm>
            <a:off x="899624" y="250179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3" grpId="0"/>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571500" y="1043305"/>
            <a:ext cx="11049000" cy="2489200"/>
          </a:xfrm>
          <a:prstGeom prst="rect">
            <a:avLst/>
          </a:prstGeom>
          <a:noFill/>
        </p:spPr>
        <p:txBody>
          <a:bodyPr wrap="square" rtlCol="0">
            <a:spAutoFit/>
          </a:bodyPr>
          <a:lstStyle/>
          <a:p>
            <a:pPr indent="0" algn="just" fontAlgn="auto">
              <a:lnSpc>
                <a:spcPct val="13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Drivers cannot see traffic lights</a:t>
            </a: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2400" u="sng" dirty="0">
                <a:latin typeface="Times New Roman" panose="02020603050405020304" pitchFamily="18" charset="0"/>
                <a:ea typeface="微软雅黑" panose="020B0503020204020204" charset="-122"/>
                <a:cs typeface="Times New Roman" panose="02020603050405020304" pitchFamily="18" charset="0"/>
                <a:sym typeface="+mn-ea"/>
              </a:rPr>
              <a:t>  44  </a:t>
            </a: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2400" dirty="0">
                <a:latin typeface="Times New Roman" panose="02020603050405020304" pitchFamily="18" charset="0"/>
                <a:ea typeface="微软雅黑" panose="020B0503020204020204" charset="-122"/>
                <a:cs typeface="Times New Roman" panose="02020603050405020304" pitchFamily="18" charset="0"/>
              </a:rPr>
              <a:t>their cars are behind a big truck. Tree branches were torn down by strong winds in</a:t>
            </a: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2400" u="sng" dirty="0">
                <a:latin typeface="Times New Roman" panose="02020603050405020304" pitchFamily="18" charset="0"/>
                <a:ea typeface="微软雅黑" panose="020B0503020204020204" charset="-122"/>
                <a:cs typeface="Times New Roman" panose="02020603050405020304" pitchFamily="18" charset="0"/>
                <a:sym typeface="+mn-ea"/>
              </a:rPr>
              <a:t>  45  </a:t>
            </a: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2400" dirty="0">
                <a:latin typeface="Times New Roman" panose="02020603050405020304" pitchFamily="18" charset="0"/>
                <a:ea typeface="微软雅黑" panose="020B0503020204020204" charset="-122"/>
                <a:cs typeface="Times New Roman" panose="02020603050405020304" pitchFamily="18" charset="0"/>
              </a:rPr>
              <a:t>weather. All these put people’s lives at risk, said Zhang. “I’m trying to find a ‘smart’ way to</a:t>
            </a: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2400" u="sng" dirty="0">
                <a:latin typeface="Times New Roman" panose="02020603050405020304" pitchFamily="18" charset="0"/>
                <a:ea typeface="微软雅黑" panose="020B0503020204020204" charset="-122"/>
                <a:cs typeface="Times New Roman" panose="02020603050405020304" pitchFamily="18" charset="0"/>
                <a:sym typeface="+mn-ea"/>
              </a:rPr>
              <a:t>  46  </a:t>
            </a: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2400" dirty="0">
                <a:latin typeface="Times New Roman" panose="02020603050405020304" pitchFamily="18" charset="0"/>
                <a:ea typeface="微软雅黑" panose="020B0503020204020204" charset="-122"/>
                <a:cs typeface="Times New Roman" panose="02020603050405020304" pitchFamily="18" charset="0"/>
              </a:rPr>
              <a:t>these problems.”</a:t>
            </a:r>
          </a:p>
          <a:p>
            <a:pPr indent="457200" algn="just" fontAlgn="auto">
              <a:lnSpc>
                <a:spcPct val="13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Over the past few years, Zhang invented an assistant system for traffic lights. It sets LED lights along the road</a:t>
            </a: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2400" u="sng" dirty="0">
                <a:latin typeface="Times New Roman" panose="02020603050405020304" pitchFamily="18" charset="0"/>
                <a:ea typeface="微软雅黑" panose="020B0503020204020204" charset="-122"/>
                <a:cs typeface="Times New Roman" panose="02020603050405020304" pitchFamily="18" charset="0"/>
                <a:sym typeface="+mn-ea"/>
              </a:rPr>
              <a:t>  47  </a:t>
            </a: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2400" dirty="0">
                <a:latin typeface="Times New Roman" panose="02020603050405020304" pitchFamily="18" charset="0"/>
                <a:ea typeface="微软雅黑" panose="020B0503020204020204" charset="-122"/>
                <a:cs typeface="Times New Roman" panose="02020603050405020304" pitchFamily="18" charset="0"/>
              </a:rPr>
              <a:t>drivers can see traffic lights more easily.</a:t>
            </a:r>
          </a:p>
        </p:txBody>
      </p:sp>
      <p:sp>
        <p:nvSpPr>
          <p:cNvPr id="3" name="矩形 2"/>
          <p:cNvSpPr/>
          <p:nvPr>
            <p:custDataLst>
              <p:tags r:id="rId2"/>
            </p:custDataLst>
          </p:nvPr>
        </p:nvSpPr>
        <p:spPr>
          <a:xfrm>
            <a:off x="1165225" y="4122420"/>
            <a:ext cx="9434195" cy="2065020"/>
          </a:xfrm>
          <a:prstGeom prst="rect">
            <a:avLst/>
          </a:prstGeom>
          <a:solidFill>
            <a:schemeClr val="accent3">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lnSpc>
                <a:spcPct val="140000"/>
              </a:lnSpc>
            </a:pPr>
            <a:r>
              <a:rPr sz="2400">
                <a:solidFill>
                  <a:schemeClr val="tx1"/>
                </a:solidFill>
                <a:latin typeface="Times New Roman" panose="02020603050405020304" pitchFamily="18" charset="0"/>
                <a:cs typeface="Times New Roman" panose="02020603050405020304" pitchFamily="18" charset="0"/>
              </a:rPr>
              <a: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 44. A. unless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if</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C. and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so</a:t>
            </a:r>
          </a:p>
          <a:p>
            <a:pPr algn="l">
              <a:lnSpc>
                <a:spcPct val="140000"/>
              </a:lnSpc>
            </a:pPr>
            <a:r>
              <a:rPr sz="2400">
                <a:solidFill>
                  <a:schemeClr val="tx1"/>
                </a:solidFill>
                <a:latin typeface="Times New Roman" panose="02020603050405020304" pitchFamily="18" charset="0"/>
                <a:cs typeface="Times New Roman" panose="02020603050405020304" pitchFamily="18" charset="0"/>
              </a:rPr>
              <a: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 45. A. bad</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B. good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pleasant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wet</a:t>
            </a:r>
          </a:p>
          <a:p>
            <a:pPr algn="l">
              <a:lnSpc>
                <a:spcPct val="140000"/>
              </a:lnSpc>
            </a:pPr>
            <a:r>
              <a:rPr sz="2400">
                <a:solidFill>
                  <a:schemeClr val="tx1"/>
                </a:solidFill>
                <a:latin typeface="Times New Roman" panose="02020603050405020304" pitchFamily="18" charset="0"/>
                <a:cs typeface="Times New Roman" panose="02020603050405020304" pitchFamily="18" charset="0"/>
              </a:rPr>
              <a: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 46. A. leave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solve</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C. answer</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make</a:t>
            </a:r>
          </a:p>
          <a:p>
            <a:pPr algn="l">
              <a:lnSpc>
                <a:spcPct val="140000"/>
              </a:lnSpc>
            </a:pPr>
            <a:r>
              <a:rPr sz="2400">
                <a:solidFill>
                  <a:schemeClr val="tx1"/>
                </a:solidFill>
                <a:latin typeface="Times New Roman" panose="02020603050405020304" pitchFamily="18" charset="0"/>
                <a:cs typeface="Times New Roman" panose="02020603050405020304" pitchFamily="18" charset="0"/>
              </a:rPr>
              <a: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 47. A. because of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no matter</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C. so that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in order to</a:t>
            </a:r>
          </a:p>
        </p:txBody>
      </p:sp>
      <p:sp>
        <p:nvSpPr>
          <p:cNvPr id="11" name="文本框 10"/>
          <p:cNvSpPr txBox="1"/>
          <p:nvPr>
            <p:custDataLst>
              <p:tags r:id="rId3"/>
            </p:custDataLst>
          </p:nvPr>
        </p:nvSpPr>
        <p:spPr>
          <a:xfrm>
            <a:off x="1370794" y="4227088"/>
            <a:ext cx="391160"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B</a:t>
            </a:r>
          </a:p>
        </p:txBody>
      </p:sp>
      <p:sp>
        <p:nvSpPr>
          <p:cNvPr id="4" name="文本框 3"/>
          <p:cNvSpPr txBox="1"/>
          <p:nvPr>
            <p:custDataLst>
              <p:tags r:id="rId4"/>
            </p:custDataLst>
          </p:nvPr>
        </p:nvSpPr>
        <p:spPr>
          <a:xfrm>
            <a:off x="1370794" y="4750963"/>
            <a:ext cx="412115"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A</a:t>
            </a:r>
          </a:p>
        </p:txBody>
      </p:sp>
      <p:sp>
        <p:nvSpPr>
          <p:cNvPr id="5" name="文本框 4"/>
          <p:cNvSpPr txBox="1"/>
          <p:nvPr>
            <p:custDataLst>
              <p:tags r:id="rId5"/>
            </p:custDataLst>
          </p:nvPr>
        </p:nvSpPr>
        <p:spPr>
          <a:xfrm>
            <a:off x="1370794" y="5274838"/>
            <a:ext cx="391160"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B</a:t>
            </a:r>
          </a:p>
        </p:txBody>
      </p:sp>
      <p:sp>
        <p:nvSpPr>
          <p:cNvPr id="10" name="圆角矩形 9">
            <a:hlinkClick r:id="rId12" action="ppaction://hlinksldjump"/>
          </p:cNvPr>
          <p:cNvSpPr/>
          <p:nvPr>
            <p:custDataLst>
              <p:tags r:id="rId6"/>
            </p:custDataLst>
          </p:nvPr>
        </p:nvSpPr>
        <p:spPr>
          <a:xfrm>
            <a:off x="308610" y="424561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8" name="圆角矩形 7">
            <a:hlinkClick r:id="rId13" action="ppaction://hlinksldjump"/>
          </p:cNvPr>
          <p:cNvSpPr/>
          <p:nvPr>
            <p:custDataLst>
              <p:tags r:id="rId7"/>
            </p:custDataLst>
          </p:nvPr>
        </p:nvSpPr>
        <p:spPr>
          <a:xfrm>
            <a:off x="308610" y="474980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9" name="圆角矩形 8">
            <a:hlinkClick r:id="rId14" action="ppaction://hlinksldjump"/>
          </p:cNvPr>
          <p:cNvSpPr/>
          <p:nvPr>
            <p:custDataLst>
              <p:tags r:id="rId8"/>
            </p:custDataLst>
          </p:nvPr>
        </p:nvSpPr>
        <p:spPr>
          <a:xfrm>
            <a:off x="308610" y="525399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2" name="文本框 1"/>
          <p:cNvSpPr txBox="1"/>
          <p:nvPr>
            <p:custDataLst>
              <p:tags r:id="rId9"/>
            </p:custDataLst>
          </p:nvPr>
        </p:nvSpPr>
        <p:spPr>
          <a:xfrm>
            <a:off x="1380490" y="5765165"/>
            <a:ext cx="402590" cy="425450"/>
          </a:xfrm>
          <a:prstGeom prst="rect">
            <a:avLst/>
          </a:prstGeom>
          <a:noFill/>
        </p:spPr>
        <p:txBody>
          <a:bodyPr wrap="none" rtlCol="0">
            <a:noAutofit/>
          </a:bodyPr>
          <a:lstStyle/>
          <a:p>
            <a:pPr algn="l"/>
            <a:r>
              <a:rPr lang="en-US" altLang="zh-CN" sz="2400" b="1" dirty="0">
                <a:solidFill>
                  <a:srgbClr val="C00000"/>
                </a:solidFill>
                <a:latin typeface="微软雅黑" panose="020B0503020204020204" charset="-122"/>
                <a:ea typeface="微软雅黑" panose="020B0503020204020204" charset="-122"/>
              </a:rPr>
              <a:t>C</a:t>
            </a:r>
          </a:p>
        </p:txBody>
      </p:sp>
      <p:sp>
        <p:nvSpPr>
          <p:cNvPr id="6" name="圆角矩形 5">
            <a:hlinkClick r:id="rId15" action="ppaction://hlinksldjump"/>
          </p:cNvPr>
          <p:cNvSpPr/>
          <p:nvPr>
            <p:custDataLst>
              <p:tags r:id="rId10"/>
            </p:custDataLst>
          </p:nvPr>
        </p:nvSpPr>
        <p:spPr>
          <a:xfrm>
            <a:off x="308610" y="575818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linds(horizontal)">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p:bldP spid="10" grpId="0" bldLvl="0" animBg="1"/>
      <p:bldP spid="8" grpId="0" bldLvl="0" animBg="1"/>
      <p:bldP spid="9" grpId="0" bldLvl="0" animBg="1"/>
      <p:bldP spid="2" grpId="0"/>
      <p:bldP spid="6" grpId="0" bldLvl="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458470" y="1278255"/>
            <a:ext cx="11049000" cy="1529715"/>
          </a:xfrm>
          <a:prstGeom prst="rect">
            <a:avLst/>
          </a:prstGeom>
          <a:noFill/>
        </p:spPr>
        <p:txBody>
          <a:bodyPr wrap="square" rtlCol="0">
            <a:spAutoFit/>
          </a:bodyPr>
          <a:lstStyle/>
          <a:p>
            <a:pPr indent="0" algn="just" fontAlgn="auto">
              <a:lnSpc>
                <a:spcPct val="13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To make his inventions,</a:t>
            </a: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2400" u="sng" dirty="0">
                <a:latin typeface="Times New Roman" panose="02020603050405020304" pitchFamily="18" charset="0"/>
                <a:ea typeface="微软雅黑" panose="020B0503020204020204" charset="-122"/>
                <a:cs typeface="Times New Roman" panose="02020603050405020304" pitchFamily="18" charset="0"/>
                <a:sym typeface="+mn-ea"/>
              </a:rPr>
              <a:t>  48  </a:t>
            </a: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2400" dirty="0">
                <a:latin typeface="Times New Roman" panose="02020603050405020304" pitchFamily="18" charset="0"/>
                <a:ea typeface="微软雅黑" panose="020B0503020204020204" charset="-122"/>
                <a:cs typeface="Times New Roman" panose="02020603050405020304" pitchFamily="18" charset="0"/>
              </a:rPr>
              <a:t>has learned programming, building models and</a:t>
            </a: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2400" u="sng" dirty="0">
                <a:latin typeface="Times New Roman" panose="02020603050405020304" pitchFamily="18" charset="0"/>
                <a:ea typeface="微软雅黑" panose="020B0503020204020204" charset="-122"/>
                <a:cs typeface="Times New Roman" panose="02020603050405020304" pitchFamily="18" charset="0"/>
                <a:sym typeface="+mn-ea"/>
              </a:rPr>
              <a:t>  49  </a:t>
            </a: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2400" dirty="0">
                <a:latin typeface="Times New Roman" panose="02020603050405020304" pitchFamily="18" charset="0"/>
                <a:ea typeface="微软雅黑" panose="020B0503020204020204" charset="-122"/>
                <a:cs typeface="Times New Roman" panose="02020603050405020304" pitchFamily="18" charset="0"/>
              </a:rPr>
              <a:t>skills. Now he has a bigger plan for his</a:t>
            </a: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2400" u="sng" dirty="0">
                <a:latin typeface="Times New Roman" panose="02020603050405020304" pitchFamily="18" charset="0"/>
                <a:ea typeface="微软雅黑" panose="020B0503020204020204" charset="-122"/>
                <a:cs typeface="Times New Roman" panose="02020603050405020304" pitchFamily="18" charset="0"/>
                <a:sym typeface="+mn-ea"/>
              </a:rPr>
              <a:t>  50 </a:t>
            </a: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2400" dirty="0">
                <a:latin typeface="Times New Roman" panose="02020603050405020304" pitchFamily="18" charset="0"/>
                <a:ea typeface="微软雅黑" panose="020B0503020204020204" charset="-122"/>
                <a:cs typeface="Times New Roman" panose="02020603050405020304" pitchFamily="18" charset="0"/>
              </a:rPr>
              <a:t>—to be a chip (芯片) engineer. “China is still far behind the West in chips. And chips are important if we want to build smart cities.”</a:t>
            </a:r>
          </a:p>
        </p:txBody>
      </p:sp>
      <p:sp>
        <p:nvSpPr>
          <p:cNvPr id="3" name="矩形 2"/>
          <p:cNvSpPr/>
          <p:nvPr>
            <p:custDataLst>
              <p:tags r:id="rId2"/>
            </p:custDataLst>
          </p:nvPr>
        </p:nvSpPr>
        <p:spPr>
          <a:xfrm>
            <a:off x="1247775" y="4320540"/>
            <a:ext cx="9998710" cy="1614170"/>
          </a:xfrm>
          <a:prstGeom prst="rect">
            <a:avLst/>
          </a:prstGeom>
          <a:solidFill>
            <a:schemeClr val="accent3">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lnSpc>
                <a:spcPct val="130000"/>
              </a:lnSpc>
            </a:pPr>
            <a:r>
              <a:rPr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48. A. the driver B. the boy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the man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the programmer</a:t>
            </a:r>
          </a:p>
          <a:p>
            <a:pPr algn="l">
              <a:lnSpc>
                <a:spcPct val="130000"/>
              </a:lnSpc>
            </a:pPr>
            <a:r>
              <a:rPr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49. A. other</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B. another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the other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others</a:t>
            </a:r>
          </a:p>
          <a:p>
            <a:pPr algn="l">
              <a:lnSpc>
                <a:spcPct val="130000"/>
              </a:lnSpc>
            </a:pPr>
            <a:r>
              <a:rPr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50. A. invention B. way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future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chip</a:t>
            </a:r>
          </a:p>
        </p:txBody>
      </p:sp>
      <p:sp>
        <p:nvSpPr>
          <p:cNvPr id="11" name="文本框 10"/>
          <p:cNvSpPr txBox="1"/>
          <p:nvPr>
            <p:custDataLst>
              <p:tags r:id="rId3"/>
            </p:custDataLst>
          </p:nvPr>
        </p:nvSpPr>
        <p:spPr>
          <a:xfrm>
            <a:off x="1464139" y="4442353"/>
            <a:ext cx="391160"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B</a:t>
            </a:r>
          </a:p>
        </p:txBody>
      </p:sp>
      <p:sp>
        <p:nvSpPr>
          <p:cNvPr id="4" name="文本框 3"/>
          <p:cNvSpPr txBox="1"/>
          <p:nvPr>
            <p:custDataLst>
              <p:tags r:id="rId4"/>
            </p:custDataLst>
          </p:nvPr>
        </p:nvSpPr>
        <p:spPr>
          <a:xfrm>
            <a:off x="1464139" y="4958608"/>
            <a:ext cx="412115"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A</a:t>
            </a:r>
          </a:p>
        </p:txBody>
      </p:sp>
      <p:sp>
        <p:nvSpPr>
          <p:cNvPr id="5" name="文本框 4"/>
          <p:cNvSpPr txBox="1"/>
          <p:nvPr>
            <p:custDataLst>
              <p:tags r:id="rId5"/>
            </p:custDataLst>
          </p:nvPr>
        </p:nvSpPr>
        <p:spPr>
          <a:xfrm>
            <a:off x="1464139" y="5474228"/>
            <a:ext cx="387985"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C</a:t>
            </a:r>
          </a:p>
        </p:txBody>
      </p:sp>
      <p:sp>
        <p:nvSpPr>
          <p:cNvPr id="10" name="圆角矩形 9">
            <a:hlinkClick r:id="rId10" action="ppaction://hlinksldjump"/>
          </p:cNvPr>
          <p:cNvSpPr/>
          <p:nvPr>
            <p:custDataLst>
              <p:tags r:id="rId6"/>
            </p:custDataLst>
          </p:nvPr>
        </p:nvSpPr>
        <p:spPr>
          <a:xfrm>
            <a:off x="458470" y="444246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8" name="圆角矩形 7">
            <a:hlinkClick r:id="rId11" action="ppaction://hlinksldjump"/>
          </p:cNvPr>
          <p:cNvSpPr/>
          <p:nvPr>
            <p:custDataLst>
              <p:tags r:id="rId7"/>
            </p:custDataLst>
          </p:nvPr>
        </p:nvSpPr>
        <p:spPr>
          <a:xfrm>
            <a:off x="458470" y="494157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9" name="圆角矩形 8">
            <a:hlinkClick r:id="rId12" action="ppaction://hlinksldjump"/>
          </p:cNvPr>
          <p:cNvSpPr/>
          <p:nvPr>
            <p:custDataLst>
              <p:tags r:id="rId8"/>
            </p:custDataLst>
          </p:nvPr>
        </p:nvSpPr>
        <p:spPr>
          <a:xfrm>
            <a:off x="458470" y="544068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p:bldP spid="10" grpId="0" bldLvl="0" animBg="1"/>
      <p:bldP spid="8" grpId="0" bldLvl="0" animBg="1"/>
      <p:bldP spid="9" grpId="0" bldLvl="0" animBg="1"/>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4</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1</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此题考查谓语动词的时态。该句时间状语“every year”提示句子应使用一般现在时，分析句子结构可推断应用被动语态。句意：每年很多人都因交通事故致伤或致死，故选C。</a:t>
            </a:r>
          </a:p>
        </p:txBody>
      </p:sp>
      <p:sp>
        <p:nvSpPr>
          <p:cNvPr id="10" name="圆角矩形 9">
            <a:hlinkClick r:id="rId3"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42</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此题考查合成形容词的用法。“数词+单数名词+形容词”构成合成形容词，句中“一个13岁的男孩”表达为“a thirteen-year-old boy”，故选B。</a:t>
            </a: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43</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此题考查介词的用法。本句表达过马路之所以危险的原因之一是，人们视线不离手机。动词短语keep an eye on sth.表示“照看，注意”，不符合题意；keep their eyes off sth.表示“视线离开……”，故选D。</a:t>
            </a: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44</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连词的用法。根据前文可知，本句是列举过马路危险的原因；空格前意为“汽车司机不能看到交通指示灯”，空格后意为“汽车跟在大卡车后”，推测后者为前者发生的条件，填入连词if，表示“如果”，引导条件状语从句，故选B。</a:t>
            </a:r>
          </a:p>
        </p:txBody>
      </p:sp>
      <p:sp>
        <p:nvSpPr>
          <p:cNvPr id="10" name="圆角矩形 9">
            <a:hlinkClick r:id="rId3"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734185"/>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45</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此题考查形容词的词义辨析。句中strong wind（强风）与bad weather（糟糕的天气）有关，故选A。</a:t>
            </a: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46</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此题考查动词的词义辨析。张童希望找出智能方案，目的是“解决这些问题”，故选B。</a:t>
            </a: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47</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此题考查连词短语的用法。句意：该辅助系统将LED灯设置在道路沿线，以便司机更容易看到交通灯。选项A. because of表示“因为”，后接名词或动名词短语；选项B. no matter表示“不论”，后接从句；选项D. in order to表示目的，后接动词原形。以上三个选项均不符合题意，选项C. so that表示“以便，因此”，引导目的状语从句，符合题意，故选C。</a:t>
            </a: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48</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此题考查名词的词义辨析。联系上下文可知，该句主语为Zhang Tong，第一段提到他是13岁的男孩，故选B。</a:t>
            </a:r>
          </a:p>
        </p:txBody>
      </p:sp>
      <p:sp>
        <p:nvSpPr>
          <p:cNvPr id="10" name="圆角矩形 9">
            <a:hlinkClick r:id="rId3"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custDataLst>
              <p:tags r:id="rId2"/>
            </p:custDataLst>
          </p:nvPr>
        </p:nvSpPr>
        <p:spPr>
          <a:xfrm>
            <a:off x="1174115" y="4728845"/>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此题考查元音字母组合ie的多种发音。题干单词piece中的ie字母组合发/i:/的音；四个选项中只有B选项brief中的ie字母组合发/</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i:</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/的音，故选B。</a:t>
            </a:r>
          </a:p>
        </p:txBody>
      </p:sp>
      <p:sp>
        <p:nvSpPr>
          <p:cNvPr id="7" name="文本框 6"/>
          <p:cNvSpPr txBox="1"/>
          <p:nvPr>
            <p:custDataLst>
              <p:tags r:id="rId3"/>
            </p:custDataLst>
          </p:nvPr>
        </p:nvSpPr>
        <p:spPr>
          <a:xfrm>
            <a:off x="721360" y="2220595"/>
            <a:ext cx="11049000" cy="57086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 p</a:t>
            </a:r>
            <a:r>
              <a:rPr lang="en-US" altLang="zh-CN" sz="2400" b="1" u="sng" dirty="0">
                <a:latin typeface="微软雅黑" panose="020B0503020204020204" charset="-122"/>
                <a:ea typeface="微软雅黑" panose="020B0503020204020204" charset="-122"/>
              </a:rPr>
              <a:t>ie</a:t>
            </a:r>
            <a:r>
              <a:rPr lang="en-US" altLang="zh-CN" sz="2400" b="1" dirty="0">
                <a:latin typeface="微软雅黑" panose="020B0503020204020204" charset="-122"/>
                <a:ea typeface="微软雅黑" panose="020B0503020204020204" charset="-122"/>
              </a:rPr>
              <a:t>ce    A. l</a:t>
            </a:r>
            <a:r>
              <a:rPr lang="en-US" altLang="zh-CN" sz="2400" b="1" u="sng" dirty="0">
                <a:latin typeface="微软雅黑" panose="020B0503020204020204" charset="-122"/>
                <a:ea typeface="微软雅黑" panose="020B0503020204020204" charset="-122"/>
              </a:rPr>
              <a:t>ie</a:t>
            </a:r>
            <a:r>
              <a:rPr lang="en-US" altLang="zh-CN" sz="2400" b="1" dirty="0">
                <a:latin typeface="微软雅黑" panose="020B0503020204020204" charset="-122"/>
                <a:ea typeface="微软雅黑" panose="020B0503020204020204" charset="-122"/>
              </a:rPr>
              <a:t>    B. br</a:t>
            </a:r>
            <a:r>
              <a:rPr lang="en-US" altLang="zh-CN" sz="2400" b="1" u="sng" dirty="0">
                <a:latin typeface="微软雅黑" panose="020B0503020204020204" charset="-122"/>
                <a:ea typeface="微软雅黑" panose="020B0503020204020204" charset="-122"/>
              </a:rPr>
              <a:t>ie</a:t>
            </a:r>
            <a:r>
              <a:rPr lang="en-US" altLang="zh-CN" sz="2400" b="1" dirty="0">
                <a:latin typeface="微软雅黑" panose="020B0503020204020204" charset="-122"/>
                <a:ea typeface="微软雅黑" panose="020B0503020204020204" charset="-122"/>
              </a:rPr>
              <a:t>f     C. qu</a:t>
            </a:r>
            <a:r>
              <a:rPr lang="en-US" altLang="zh-CN" sz="2400" b="1" u="sng" dirty="0">
                <a:latin typeface="微软雅黑" panose="020B0503020204020204" charset="-122"/>
                <a:ea typeface="微软雅黑" panose="020B0503020204020204" charset="-122"/>
              </a:rPr>
              <a:t>ie</a:t>
            </a:r>
            <a:r>
              <a:rPr lang="en-US" altLang="zh-CN" sz="2400" b="1" dirty="0">
                <a:latin typeface="微软雅黑" panose="020B0503020204020204" charset="-122"/>
                <a:ea typeface="微软雅黑" panose="020B0503020204020204" charset="-122"/>
              </a:rPr>
              <a:t>t     D. cl</a:t>
            </a:r>
            <a:r>
              <a:rPr lang="en-US" altLang="zh-CN" sz="2400" b="1" u="sng" dirty="0">
                <a:latin typeface="微软雅黑" panose="020B0503020204020204" charset="-122"/>
                <a:ea typeface="微软雅黑" panose="020B0503020204020204" charset="-122"/>
              </a:rPr>
              <a:t>ie</a:t>
            </a:r>
            <a:r>
              <a:rPr lang="en-US" altLang="zh-CN" sz="2400" b="1" dirty="0">
                <a:latin typeface="微软雅黑" panose="020B0503020204020204" charset="-122"/>
                <a:ea typeface="微软雅黑" panose="020B0503020204020204" charset="-122"/>
              </a:rPr>
              <a:t>nt</a:t>
            </a:r>
          </a:p>
        </p:txBody>
      </p:sp>
      <p:sp>
        <p:nvSpPr>
          <p:cNvPr id="11" name="文本框 10"/>
          <p:cNvSpPr txBox="1"/>
          <p:nvPr>
            <p:custDataLst>
              <p:tags r:id="rId4"/>
            </p:custDataLst>
          </p:nvPr>
        </p:nvSpPr>
        <p:spPr>
          <a:xfrm>
            <a:off x="1049484" y="2333518"/>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3" grpId="0"/>
      <p:bldP spid="11" grpId="0"/>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49</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此题考查不定代词的用法。句意：为了发明安全辅助系统，男孩学习编程、建模和其他各项技能。选项A. other表示“其他的”，后可加复数名词；选项B. another表示“另一个”，后加单数名词；选项C. the other表示“两者中的另一个”；选项D. others表示“其他的人或物”。故选A。</a:t>
            </a: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50</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sz="2400">
                <a:solidFill>
                  <a:srgbClr val="C00000"/>
                </a:solidFill>
                <a:latin typeface="微软雅黑" panose="020B0503020204020204" charset="-122"/>
                <a:ea typeface="微软雅黑" panose="020B0503020204020204" charset="-122"/>
                <a:cs typeface="微软雅黑" panose="020B0503020204020204" charset="-122"/>
              </a:rPr>
              <a:t>此题考查名词的词义辨析。句中“to be a chip engineer”意为“成为一名芯片工程师”，表示主人公未来的理想计划，故选C。</a:t>
            </a: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377190" y="400685"/>
            <a:ext cx="11368405" cy="1106805"/>
          </a:xfrm>
          <a:prstGeom prst="rect">
            <a:avLst/>
          </a:prstGeom>
          <a:noFill/>
        </p:spPr>
        <p:txBody>
          <a:bodyPr wrap="square" rtlCol="0">
            <a:spAutoFit/>
          </a:bodyPr>
          <a:lstStyle/>
          <a:p>
            <a:pPr indent="0" fontAlgn="auto">
              <a:spcAft>
                <a:spcPts val="1200"/>
              </a:spcAft>
            </a:pPr>
            <a:r>
              <a:rPr sz="2800" b="1" dirty="0">
                <a:latin typeface="微软雅黑" panose="020B0503020204020204" charset="-122"/>
                <a:ea typeface="微软雅黑" panose="020B0503020204020204" charset="-122"/>
                <a:cs typeface="微软雅黑" panose="020B0503020204020204" charset="-122"/>
              </a:rPr>
              <a:t>VI. 阅读理解（共15小题，每小题1分，满分15分）</a:t>
            </a:r>
          </a:p>
          <a:p>
            <a:pPr indent="0" fontAlgn="auto"/>
            <a:r>
              <a:rPr sz="2800" dirty="0">
                <a:latin typeface="微软雅黑" panose="020B0503020204020204" charset="-122"/>
                <a:ea typeface="微软雅黑" panose="020B0503020204020204" charset="-122"/>
                <a:cs typeface="微软雅黑" panose="020B0503020204020204" charset="-122"/>
              </a:rPr>
              <a:t>阅读下列材料，从每题所给的四个选项中选出一个最佳答案。</a:t>
            </a:r>
          </a:p>
        </p:txBody>
      </p:sp>
      <p:sp>
        <p:nvSpPr>
          <p:cNvPr id="7" name="文本框 6"/>
          <p:cNvSpPr txBox="1"/>
          <p:nvPr>
            <p:custDataLst>
              <p:tags r:id="rId2"/>
            </p:custDataLst>
          </p:nvPr>
        </p:nvSpPr>
        <p:spPr>
          <a:xfrm>
            <a:off x="476885" y="1689100"/>
            <a:ext cx="11049000" cy="3169285"/>
          </a:xfrm>
          <a:prstGeom prst="rect">
            <a:avLst/>
          </a:prstGeom>
          <a:solidFill>
            <a:srgbClr val="FFF9E5"/>
          </a:solidFill>
        </p:spPr>
        <p:txBody>
          <a:bodyPr wrap="square" rtlCol="0">
            <a:spAutoFit/>
          </a:bodyPr>
          <a:lstStyle/>
          <a:p>
            <a:pPr indent="457200" algn="ctr">
              <a:lnSpc>
                <a:spcPct val="100000"/>
              </a:lnSpc>
            </a:pPr>
            <a:r>
              <a:rPr lang="en-US" altLang="zh-CN" sz="3200" b="1" dirty="0">
                <a:solidFill>
                  <a:srgbClr val="00B0F0"/>
                </a:solidFill>
                <a:latin typeface="Times New Roman" panose="02020603050405020304" pitchFamily="18" charset="0"/>
                <a:ea typeface="微软雅黑" panose="020B0503020204020204" charset="-122"/>
                <a:cs typeface="Times New Roman" panose="02020603050405020304" pitchFamily="18" charset="0"/>
              </a:rPr>
              <a:t>A</a:t>
            </a: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I really like Peking Opera (京剧) because it makes me feel peaceful and happy. When I was 8 years old, I told my mom that I wanted to learn Peking Opera, and she sent me </a:t>
            </a:r>
            <a:r>
              <a:rPr lang="en-US" altLang="zh-CN" sz="2400" dirty="0" smtClean="0">
                <a:latin typeface="Times New Roman" panose="02020603050405020304" pitchFamily="18" charset="0"/>
                <a:ea typeface="微软雅黑" panose="020B0503020204020204" charset="-122"/>
                <a:cs typeface="Times New Roman" panose="02020603050405020304" pitchFamily="18" charset="0"/>
              </a:rPr>
              <a:t>to an art school to study it. </a:t>
            </a:r>
            <a:r>
              <a:rPr lang="en-US" altLang="zh-CN" sz="2400" dirty="0">
                <a:latin typeface="Times New Roman" panose="02020603050405020304" pitchFamily="18" charset="0"/>
                <a:ea typeface="微软雅黑" panose="020B0503020204020204" charset="-122"/>
                <a:cs typeface="Times New Roman" panose="02020603050405020304" pitchFamily="18" charset="0"/>
              </a:rPr>
              <a:t>Since then I’ve been studied </a:t>
            </a:r>
            <a:r>
              <a:rPr lang="en-US" altLang="zh-CN" sz="2400" dirty="0" smtClean="0">
                <a:latin typeface="Times New Roman" panose="02020603050405020304" pitchFamily="18" charset="0"/>
                <a:ea typeface="微软雅黑" panose="020B0503020204020204" charset="-122"/>
                <a:cs typeface="Times New Roman" panose="02020603050405020304" pitchFamily="18" charset="0"/>
              </a:rPr>
              <a:t>there for </a:t>
            </a:r>
            <a:r>
              <a:rPr lang="en-US" altLang="zh-CN" sz="2400" dirty="0">
                <a:latin typeface="Times New Roman" panose="02020603050405020304" pitchFamily="18" charset="0"/>
                <a:ea typeface="微软雅黑" panose="020B0503020204020204" charset="-122"/>
                <a:cs typeface="Times New Roman" panose="02020603050405020304" pitchFamily="18" charset="0"/>
              </a:rPr>
              <a:t>5 years.</a:t>
            </a: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I have to wake up at 6 o’clock every morning to practice the key skills in Peking Opera performance, such as leg exercises, somersaults (翻筋斗), and voice training. To pronounce clearly, I read the lines loudly and quickly. It makes my lips numb (麻木的), but I don’t give up. In practice, what really worries me is getting hurt.</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504190" y="1576705"/>
            <a:ext cx="11116310" cy="2869565"/>
          </a:xfrm>
          <a:prstGeom prst="rect">
            <a:avLst/>
          </a:prstGeom>
          <a:solidFill>
            <a:srgbClr val="FFF9E5"/>
          </a:solidFill>
        </p:spPr>
        <p:txBody>
          <a:bodyPr wrap="square" rtlCol="0">
            <a:noAutofit/>
          </a:bodyPr>
          <a:lstStyle/>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As the saying goes, “One minute on the stage needs 10 years’ practice off the stage.” All the hard work was worthwhile (值得) when I got the chance to perform Peking Opera onstage. In 2020, I took part in a program on Beijing TV. This year, I played a role of </a:t>
            </a:r>
            <a:r>
              <a:rPr lang="en-US" altLang="zh-CN" sz="2400" i="1" dirty="0">
                <a:latin typeface="Times New Roman" panose="02020603050405020304" pitchFamily="18" charset="0"/>
                <a:ea typeface="微软雅黑" panose="020B0503020204020204" charset="-122"/>
                <a:cs typeface="Times New Roman" panose="02020603050405020304" pitchFamily="18" charset="0"/>
              </a:rPr>
              <a:t>The Drunken Beauty</a:t>
            </a:r>
            <a:r>
              <a:rPr lang="en-US" altLang="zh-CN" sz="2400" dirty="0">
                <a:latin typeface="Times New Roman" panose="02020603050405020304" pitchFamily="18" charset="0"/>
                <a:ea typeface="微软雅黑" panose="020B0503020204020204" charset="-122"/>
                <a:cs typeface="Times New Roman" panose="02020603050405020304" pitchFamily="18" charset="0"/>
              </a:rPr>
              <a:t> (《贵妃醉酒》) during a show on CCTV.</a:t>
            </a: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Peking Opera puts together different art forms like writing, music, painting, and costumes to tell stories. It shows great charm (魅力) of Chinese art. I hope Peking Opera will be loved and enjoyed by more young people in China and around the world.</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001395" y="1179830"/>
            <a:ext cx="11040110" cy="248920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5l. Why does the author like Peking Opera?</a:t>
            </a:r>
          </a:p>
          <a:p>
            <a:pPr>
              <a:lnSpc>
                <a:spcPct val="130000"/>
              </a:lnSpc>
            </a:pPr>
            <a:r>
              <a:rPr lang="en-US" altLang="zh-CN" sz="2400" b="1" dirty="0">
                <a:latin typeface="微软雅黑" panose="020B0503020204020204" charset="-122"/>
                <a:ea typeface="微软雅黑" panose="020B0503020204020204" charset="-122"/>
              </a:rPr>
              <a:t>               A. Because her mother told her to study.</a:t>
            </a:r>
          </a:p>
          <a:p>
            <a:pPr marL="914400" lvl="2" indent="457200">
              <a:lnSpc>
                <a:spcPct val="130000"/>
              </a:lnSpc>
            </a:pPr>
            <a:r>
              <a:rPr lang="en-US" altLang="zh-CN" sz="2400" b="1" dirty="0">
                <a:latin typeface="微软雅黑" panose="020B0503020204020204" charset="-122"/>
                <a:ea typeface="微软雅黑" panose="020B0503020204020204" charset="-122"/>
              </a:rPr>
              <a:t>B. Because it makes the author feel peaceful and happy.</a:t>
            </a:r>
          </a:p>
          <a:p>
            <a:pPr marL="914400" lvl="2" indent="457200">
              <a:lnSpc>
                <a:spcPct val="130000"/>
              </a:lnSpc>
            </a:pPr>
            <a:r>
              <a:rPr lang="en-US" altLang="zh-CN" sz="2400" b="1" dirty="0">
                <a:latin typeface="微软雅黑" panose="020B0503020204020204" charset="-122"/>
                <a:ea typeface="微软雅黑" panose="020B0503020204020204" charset="-122"/>
              </a:rPr>
              <a:t>C. Because she was boring.</a:t>
            </a:r>
          </a:p>
          <a:p>
            <a:pPr marL="914400" lvl="2" indent="457200">
              <a:lnSpc>
                <a:spcPct val="130000"/>
              </a:lnSpc>
            </a:pPr>
            <a:r>
              <a:rPr lang="en-US" altLang="zh-CN" sz="2400" b="1" dirty="0">
                <a:latin typeface="微软雅黑" panose="020B0503020204020204" charset="-122"/>
                <a:ea typeface="微软雅黑" panose="020B0503020204020204" charset="-122"/>
              </a:rPr>
              <a:t>D. Because she didn’t want to go to school.</a:t>
            </a: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algn="just"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直接细节题。题干问作者为什么喜欢京剧。从第一段第一句“I really like Peking Opera because it makes me feel peaceful and happy”可知答案，因此选B。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599440" y="1179830"/>
            <a:ext cx="11442065"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52. What is the attitude of the author’s mother towards the 		       author’s study of Peking Opera?</a:t>
            </a:r>
          </a:p>
          <a:p>
            <a:pPr>
              <a:lnSpc>
                <a:spcPct val="130000"/>
              </a:lnSpc>
            </a:pPr>
            <a:r>
              <a:rPr lang="en-US" altLang="zh-CN" sz="2400" b="1" dirty="0">
                <a:latin typeface="微软雅黑" panose="020B0503020204020204" charset="-122"/>
                <a:ea typeface="微软雅黑" panose="020B0503020204020204" charset="-122"/>
                <a:sym typeface="+mn-ea"/>
              </a:rPr>
              <a:t>                A. Supportive.    B. Unhappy.    C. Disliked.     D. Unwilling.</a:t>
            </a:r>
          </a:p>
        </p:txBody>
      </p:sp>
      <p:sp>
        <p:nvSpPr>
          <p:cNvPr id="11" name="文本框 10"/>
          <p:cNvSpPr txBox="1"/>
          <p:nvPr>
            <p:custDataLst>
              <p:tags r:id="rId3"/>
            </p:custDataLst>
          </p:nvPr>
        </p:nvSpPr>
        <p:spPr>
          <a:xfrm>
            <a:off x="936454" y="125592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推理判断题。题干问作者的母亲对于作者学京剧的态度。根据第一段第二句“When I was 8 years old, I told my mom that I wanted to learn Peking Opera, and she sent me to study”可推理出答案，因此选A。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001395" y="1179830"/>
            <a:ext cx="1104011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53. In practice, what does the author really worry about?</a:t>
            </a:r>
          </a:p>
          <a:p>
            <a:pPr>
              <a:lnSpc>
                <a:spcPct val="130000"/>
              </a:lnSpc>
            </a:pPr>
            <a:r>
              <a:rPr lang="en-US" altLang="zh-CN" sz="2400" b="1" dirty="0">
                <a:latin typeface="微软雅黑" panose="020B0503020204020204" charset="-122"/>
                <a:ea typeface="微软雅黑" panose="020B0503020204020204" charset="-122"/>
              </a:rPr>
              <a:t>                A. Finishing her homework.    B. Voice training.</a:t>
            </a:r>
          </a:p>
          <a:p>
            <a:pPr>
              <a:lnSpc>
                <a:spcPct val="130000"/>
              </a:lnSpc>
            </a:pPr>
            <a:r>
              <a:rPr lang="en-US" altLang="zh-CN" sz="2400" b="1" dirty="0">
                <a:latin typeface="微软雅黑" panose="020B0503020204020204" charset="-122"/>
                <a:ea typeface="微软雅黑" panose="020B0503020204020204" charset="-122"/>
              </a:rPr>
              <a:t>                C. Getting hurt.                        D. Sweating.</a:t>
            </a: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直接细节题。题干问在训练中，作者真的担心什么。从第二段最后一句“In practice, what really worries me is getting hurt”可知答案，因此选C。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368935" y="3962400"/>
            <a:ext cx="10770235" cy="289560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711200" y="795655"/>
            <a:ext cx="11040110" cy="1308735"/>
          </a:xfrm>
          <a:prstGeom prst="rect">
            <a:avLst/>
          </a:prstGeom>
          <a:noFill/>
        </p:spPr>
        <p:txBody>
          <a:bodyPr wrap="square" rtlCol="0">
            <a:spAutoFit/>
          </a:bodyPr>
          <a:lstStyle/>
          <a:p>
            <a:pPr>
              <a:lnSpc>
                <a:spcPct val="110000"/>
              </a:lnSpc>
            </a:pPr>
            <a:r>
              <a:rPr lang="en-US" altLang="zh-CN" sz="2400" b="1" dirty="0">
                <a:latin typeface="微软雅黑" panose="020B0503020204020204" charset="-122"/>
                <a:ea typeface="微软雅黑" panose="020B0503020204020204" charset="-122"/>
              </a:rPr>
              <a:t>(       ) 54. What program did the author perform on CCTV this year?</a:t>
            </a:r>
          </a:p>
          <a:p>
            <a:pPr>
              <a:lnSpc>
                <a:spcPct val="110000"/>
              </a:lnSpc>
            </a:pPr>
            <a:r>
              <a:rPr lang="en-US" altLang="zh-CN" sz="2400" b="1" dirty="0">
                <a:latin typeface="微软雅黑" panose="020B0503020204020204" charset="-122"/>
                <a:ea typeface="微软雅黑" panose="020B0503020204020204" charset="-122"/>
              </a:rPr>
              <a:t>                A. </a:t>
            </a:r>
            <a:r>
              <a:rPr lang="en-US" altLang="zh-CN" sz="2400" b="1" i="1" dirty="0">
                <a:latin typeface="微软雅黑" panose="020B0503020204020204" charset="-122"/>
                <a:ea typeface="微软雅黑" panose="020B0503020204020204" charset="-122"/>
              </a:rPr>
              <a:t>King Cross.	</a:t>
            </a:r>
            <a:r>
              <a:rPr lang="en-US" altLang="zh-CN" sz="2400" b="1" dirty="0">
                <a:latin typeface="微软雅黑" panose="020B0503020204020204" charset="-122"/>
                <a:ea typeface="微软雅黑" panose="020B0503020204020204" charset="-122"/>
              </a:rPr>
              <a:t>          		 B. </a:t>
            </a:r>
            <a:r>
              <a:rPr lang="en-US" altLang="zh-CN" sz="2400" b="1" i="1" dirty="0">
                <a:latin typeface="微软雅黑" panose="020B0503020204020204" charset="-122"/>
                <a:ea typeface="微软雅黑" panose="020B0503020204020204" charset="-122"/>
              </a:rPr>
              <a:t>The Drunken Beauty.</a:t>
            </a:r>
            <a:endParaRPr lang="en-US" altLang="zh-CN" sz="2400" b="1" dirty="0">
              <a:latin typeface="微软雅黑" panose="020B0503020204020204" charset="-122"/>
              <a:ea typeface="微软雅黑" panose="020B0503020204020204" charset="-122"/>
            </a:endParaRPr>
          </a:p>
          <a:p>
            <a:pPr>
              <a:lnSpc>
                <a:spcPct val="110000"/>
              </a:lnSpc>
            </a:pPr>
            <a:r>
              <a:rPr lang="en-US" altLang="zh-CN" sz="2400" b="1" dirty="0">
                <a:latin typeface="微软雅黑" panose="020B0503020204020204" charset="-122"/>
                <a:ea typeface="微软雅黑" panose="020B0503020204020204" charset="-122"/>
              </a:rPr>
              <a:t>                C. </a:t>
            </a:r>
            <a:r>
              <a:rPr lang="en-US" altLang="zh-CN" sz="2400" b="1" i="1" dirty="0">
                <a:latin typeface="微软雅黑" panose="020B0503020204020204" charset="-122"/>
                <a:ea typeface="微软雅黑" panose="020B0503020204020204" charset="-122"/>
              </a:rPr>
              <a:t>Ode to Pear Blossoms. </a:t>
            </a:r>
            <a:r>
              <a:rPr lang="en-US" altLang="zh-CN" sz="2400" b="1" dirty="0">
                <a:latin typeface="微软雅黑" panose="020B0503020204020204" charset="-122"/>
                <a:ea typeface="微软雅黑" panose="020B0503020204020204" charset="-122"/>
              </a:rPr>
              <a:t>	 D. Not mentioned.</a:t>
            </a:r>
          </a:p>
        </p:txBody>
      </p:sp>
      <p:sp>
        <p:nvSpPr>
          <p:cNvPr id="11" name="文本框 10"/>
          <p:cNvSpPr txBox="1"/>
          <p:nvPr>
            <p:custDataLst>
              <p:tags r:id="rId3"/>
            </p:custDataLst>
          </p:nvPr>
        </p:nvSpPr>
        <p:spPr>
          <a:xfrm>
            <a:off x="1011384" y="795548"/>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603250" y="3962400"/>
            <a:ext cx="10403840"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直接细节题。题干问作者今年在中央电视台上表演了什么节目。从第三段最后一句“This year, I performed a role of The Drunken Beauty during a show on CCTV.”可得知答案，因此选B。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001395" y="1179830"/>
            <a:ext cx="11040110" cy="248920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55. What is the best title of the passage?</a:t>
            </a:r>
          </a:p>
          <a:p>
            <a:pPr marL="457200" lvl="1" indent="457200">
              <a:lnSpc>
                <a:spcPct val="130000"/>
              </a:lnSpc>
            </a:pPr>
            <a:r>
              <a:rPr lang="en-US" altLang="zh-CN" sz="2400" b="1" dirty="0">
                <a:latin typeface="微软雅黑" panose="020B0503020204020204" charset="-122"/>
                <a:ea typeface="微软雅黑" panose="020B0503020204020204" charset="-122"/>
              </a:rPr>
              <a:t>      A. TV Advertisement</a:t>
            </a:r>
          </a:p>
          <a:p>
            <a:pPr marL="457200" lvl="1" indent="457200">
              <a:lnSpc>
                <a:spcPct val="130000"/>
              </a:lnSpc>
            </a:pPr>
            <a:r>
              <a:rPr lang="en-US" altLang="zh-CN" sz="2400" b="1" dirty="0">
                <a:latin typeface="微软雅黑" panose="020B0503020204020204" charset="-122"/>
                <a:ea typeface="微软雅黑" panose="020B0503020204020204" charset="-122"/>
              </a:rPr>
              <a:t>      B. TV Program</a:t>
            </a:r>
          </a:p>
          <a:p>
            <a:pPr>
              <a:lnSpc>
                <a:spcPct val="130000"/>
              </a:lnSpc>
            </a:pPr>
            <a:r>
              <a:rPr lang="en-US" altLang="zh-CN" sz="2400" b="1" dirty="0">
                <a:latin typeface="微软雅黑" panose="020B0503020204020204" charset="-122"/>
                <a:ea typeface="微软雅黑" panose="020B0503020204020204" charset="-122"/>
              </a:rPr>
              <a:t>                C. CCTV Performance</a:t>
            </a:r>
          </a:p>
          <a:p>
            <a:pPr indent="457200">
              <a:lnSpc>
                <a:spcPct val="130000"/>
              </a:lnSpc>
            </a:pPr>
            <a:r>
              <a:rPr lang="en-US" altLang="zh-CN" sz="2400" b="1" dirty="0">
                <a:latin typeface="微软雅黑" panose="020B0503020204020204" charset="-122"/>
                <a:ea typeface="微软雅黑" panose="020B0503020204020204" charset="-122"/>
              </a:rPr>
              <a:t>           D. My Journey to the Stage of Peking Opera</a:t>
            </a:r>
          </a:p>
        </p:txBody>
      </p:sp>
      <p:sp>
        <p:nvSpPr>
          <p:cNvPr id="11" name="文本框 10"/>
          <p:cNvSpPr txBox="1"/>
          <p:nvPr>
            <p:custDataLst>
              <p:tags r:id="rId3"/>
            </p:custDataLst>
          </p:nvPr>
        </p:nvSpPr>
        <p:spPr>
          <a:xfrm>
            <a:off x="1264749" y="125592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主旨大意题。题干问文章最合适的标题。根据全篇文章可知，作者苦学五年京剧后登上了舞台，因此答案为D。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nvGraphicFramePr>
        <p:xfrm>
          <a:off x="1612900" y="2366010"/>
          <a:ext cx="8532495" cy="3627120"/>
        </p:xfrm>
        <a:graphic>
          <a:graphicData uri="http://schemas.openxmlformats.org/drawingml/2006/table">
            <a:tbl>
              <a:tblPr firstRow="1" bandRow="1">
                <a:tableStyleId>{5C22544A-7EE6-4342-B048-85BDC9FD1C3A}</a:tableStyleId>
              </a:tblPr>
              <a:tblGrid>
                <a:gridCol w="2844165">
                  <a:extLst>
                    <a:ext uri="{9D8B030D-6E8A-4147-A177-3AD203B41FA5}">
                      <a16:colId xmlns:a16="http://schemas.microsoft.com/office/drawing/2014/main" val="20000"/>
                    </a:ext>
                  </a:extLst>
                </a:gridCol>
                <a:gridCol w="2844165">
                  <a:extLst>
                    <a:ext uri="{9D8B030D-6E8A-4147-A177-3AD203B41FA5}">
                      <a16:colId xmlns:a16="http://schemas.microsoft.com/office/drawing/2014/main" val="20001"/>
                    </a:ext>
                  </a:extLst>
                </a:gridCol>
                <a:gridCol w="2844165">
                  <a:extLst>
                    <a:ext uri="{9D8B030D-6E8A-4147-A177-3AD203B41FA5}">
                      <a16:colId xmlns:a16="http://schemas.microsoft.com/office/drawing/2014/main" val="20002"/>
                    </a:ext>
                  </a:extLst>
                </a:gridCol>
              </a:tblGrid>
              <a:tr h="381000">
                <a:tc>
                  <a:txBody>
                    <a:bodyPr/>
                    <a:lstStyle/>
                    <a:p>
                      <a:pPr algn="ctr">
                        <a:buNone/>
                      </a:pPr>
                      <a:r>
                        <a:rPr lang="zh-CN" altLang="en-US" sz="2800">
                          <a:latin typeface="Times New Roman" panose="02020603050405020304" pitchFamily="18" charset="0"/>
                        </a:rPr>
                        <a:t>词汇</a:t>
                      </a:r>
                    </a:p>
                  </a:txBody>
                  <a:tcPr/>
                </a:tc>
                <a:tc>
                  <a:txBody>
                    <a:bodyPr/>
                    <a:lstStyle/>
                    <a:p>
                      <a:pPr algn="ctr">
                        <a:buNone/>
                      </a:pPr>
                      <a:r>
                        <a:rPr lang="zh-CN" altLang="en-US" sz="2800">
                          <a:latin typeface="Times New Roman" panose="02020603050405020304" pitchFamily="18" charset="0"/>
                        </a:rPr>
                        <a:t>词性</a:t>
                      </a:r>
                    </a:p>
                  </a:txBody>
                  <a:tcPr/>
                </a:tc>
                <a:tc>
                  <a:txBody>
                    <a:bodyPr/>
                    <a:lstStyle/>
                    <a:p>
                      <a:pPr algn="ctr">
                        <a:buNone/>
                      </a:pPr>
                      <a:r>
                        <a:rPr lang="zh-CN" altLang="en-US" sz="2800">
                          <a:latin typeface="Times New Roman" panose="02020603050405020304" pitchFamily="18" charset="0"/>
                        </a:rPr>
                        <a:t>中文词义</a:t>
                      </a:r>
                    </a:p>
                  </a:txBody>
                  <a:tcPr/>
                </a:tc>
                <a:extLst>
                  <a:ext uri="{0D108BD9-81ED-4DB2-BD59-A6C34878D82A}">
                    <a16:rowId xmlns:a16="http://schemas.microsoft.com/office/drawing/2014/main" val="10000"/>
                  </a:ext>
                </a:extLst>
              </a:tr>
              <a:tr h="381000">
                <a:tc>
                  <a:txBody>
                    <a:bodyPr/>
                    <a:lstStyle/>
                    <a:p>
                      <a:pPr algn="ctr">
                        <a:buNone/>
                      </a:pPr>
                      <a:r>
                        <a:rPr lang="zh-CN" altLang="en-US" sz="2800">
                          <a:latin typeface="Times New Roman" panose="02020603050405020304" pitchFamily="18" charset="0"/>
                          <a:cs typeface="Times New Roman" panose="02020603050405020304" pitchFamily="18" charset="0"/>
                        </a:rPr>
                        <a:t>p</a:t>
                      </a:r>
                      <a:r>
                        <a:rPr lang="en-US" altLang="zh-CN" sz="2800">
                          <a:latin typeface="Times New Roman" panose="02020603050405020304" pitchFamily="18" charset="0"/>
                          <a:cs typeface="Times New Roman" panose="02020603050405020304" pitchFamily="18" charset="0"/>
                        </a:rPr>
                        <a:t>eaceful</a:t>
                      </a:r>
                    </a:p>
                  </a:txBody>
                  <a:tcPr/>
                </a:tc>
                <a:tc>
                  <a:txBody>
                    <a:bodyPr/>
                    <a:lstStyle/>
                    <a:p>
                      <a:pPr algn="ctr">
                        <a:buNone/>
                      </a:pPr>
                      <a:r>
                        <a:rPr lang="en-US" altLang="zh-CN" sz="2800" i="1">
                          <a:latin typeface="Times New Roman" panose="02020603050405020304" pitchFamily="18" charset="0"/>
                          <a:cs typeface="Times New Roman" panose="02020603050405020304" pitchFamily="18" charset="0"/>
                        </a:rPr>
                        <a:t>adj.</a:t>
                      </a:r>
                    </a:p>
                  </a:txBody>
                  <a:tcPr/>
                </a:tc>
                <a:tc>
                  <a:txBody>
                    <a:bodyPr/>
                    <a:lstStyle/>
                    <a:p>
                      <a:pPr algn="ctr">
                        <a:buNone/>
                      </a:pPr>
                      <a:r>
                        <a:rPr lang="zh-CN" altLang="zh-CN" sz="2800">
                          <a:latin typeface="Times New Roman" panose="02020603050405020304" pitchFamily="18" charset="0"/>
                        </a:rPr>
                        <a:t>平静的</a:t>
                      </a:r>
                    </a:p>
                  </a:txBody>
                  <a:tcPr/>
                </a:tc>
                <a:extLst>
                  <a:ext uri="{0D108BD9-81ED-4DB2-BD59-A6C34878D82A}">
                    <a16:rowId xmlns:a16="http://schemas.microsoft.com/office/drawing/2014/main" val="10001"/>
                  </a:ext>
                </a:extLst>
              </a:tr>
              <a:tr h="381000">
                <a:tc>
                  <a:txBody>
                    <a:bodyPr/>
                    <a:lstStyle/>
                    <a:p>
                      <a:pPr algn="ctr">
                        <a:buNone/>
                      </a:pPr>
                      <a:r>
                        <a:rPr lang="en-US" altLang="zh-CN" sz="2800">
                          <a:latin typeface="Times New Roman" panose="02020603050405020304" pitchFamily="18" charset="0"/>
                          <a:cs typeface="Times New Roman" panose="02020603050405020304" pitchFamily="18" charset="0"/>
                        </a:rPr>
                        <a:t>line</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n.</a:t>
                      </a:r>
                    </a:p>
                  </a:txBody>
                  <a:tcPr/>
                </a:tc>
                <a:tc>
                  <a:txBody>
                    <a:bodyPr/>
                    <a:lstStyle/>
                    <a:p>
                      <a:pPr algn="ctr">
                        <a:buNone/>
                      </a:pPr>
                      <a:r>
                        <a:rPr lang="zh-CN" altLang="en-US" sz="2800">
                          <a:latin typeface="Times New Roman" panose="02020603050405020304" pitchFamily="18" charset="0"/>
                        </a:rPr>
                        <a:t>台词</a:t>
                      </a:r>
                    </a:p>
                  </a:txBody>
                  <a:tcPr/>
                </a:tc>
                <a:extLst>
                  <a:ext uri="{0D108BD9-81ED-4DB2-BD59-A6C34878D82A}">
                    <a16:rowId xmlns:a16="http://schemas.microsoft.com/office/drawing/2014/main" val="10002"/>
                  </a:ext>
                </a:extLst>
              </a:tr>
              <a:tr h="381000">
                <a:tc>
                  <a:txBody>
                    <a:bodyPr/>
                    <a:lstStyle/>
                    <a:p>
                      <a:pPr algn="ctr">
                        <a:buNone/>
                      </a:pPr>
                      <a:r>
                        <a:rPr lang="en-US" altLang="zh-CN" sz="2800">
                          <a:latin typeface="Times New Roman" panose="02020603050405020304" pitchFamily="18" charset="0"/>
                          <a:cs typeface="Times New Roman" panose="02020603050405020304" pitchFamily="18" charset="0"/>
                        </a:rPr>
                        <a:t>costume</a:t>
                      </a:r>
                    </a:p>
                  </a:txBody>
                  <a:tcPr/>
                </a:tc>
                <a:tc>
                  <a:txBody>
                    <a:bodyPr/>
                    <a:lstStyle/>
                    <a:p>
                      <a:pPr algn="ctr">
                        <a:buNone/>
                      </a:pPr>
                      <a:r>
                        <a:rPr lang="en-US" altLang="zh-CN" sz="2800" i="1">
                          <a:latin typeface="Times New Roman" panose="02020603050405020304" pitchFamily="18" charset="0"/>
                          <a:cs typeface="Times New Roman" panose="02020603050405020304" pitchFamily="18" charset="0"/>
                        </a:rPr>
                        <a:t>n.</a:t>
                      </a:r>
                    </a:p>
                  </a:txBody>
                  <a:tcPr/>
                </a:tc>
                <a:tc>
                  <a:txBody>
                    <a:bodyPr/>
                    <a:lstStyle/>
                    <a:p>
                      <a:pPr algn="ctr">
                        <a:buNone/>
                      </a:pPr>
                      <a:r>
                        <a:rPr lang="zh-CN" altLang="zh-CN" sz="2800">
                          <a:latin typeface="Times New Roman" panose="02020603050405020304" pitchFamily="18" charset="0"/>
                        </a:rPr>
                        <a:t>服装</a:t>
                      </a:r>
                    </a:p>
                  </a:txBody>
                  <a:tcPr/>
                </a:tc>
                <a:extLst>
                  <a:ext uri="{0D108BD9-81ED-4DB2-BD59-A6C34878D82A}">
                    <a16:rowId xmlns:a16="http://schemas.microsoft.com/office/drawing/2014/main" val="10003"/>
                  </a:ext>
                </a:extLst>
              </a:tr>
            </a:tbl>
          </a:graphicData>
        </a:graphic>
      </p:graphicFrame>
      <p:sp>
        <p:nvSpPr>
          <p:cNvPr id="3" name="文本框 2"/>
          <p:cNvSpPr txBox="1"/>
          <p:nvPr/>
        </p:nvSpPr>
        <p:spPr>
          <a:xfrm>
            <a:off x="1428115" y="1628775"/>
            <a:ext cx="3540760" cy="521970"/>
          </a:xfrm>
          <a:prstGeom prst="rect">
            <a:avLst/>
          </a:prstGeom>
          <a:noFill/>
        </p:spPr>
        <p:txBody>
          <a:bodyPr wrap="square" rtlCol="0">
            <a:spAutoFit/>
          </a:bodyPr>
          <a:lstStyle/>
          <a:p>
            <a:r>
              <a:rPr lang="zh-CN" altLang="en-US" sz="2800"/>
              <a:t>本自测我学会了：</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custDataLst>
              <p:tags r:id="rId2"/>
            </p:custDataLst>
          </p:nvPr>
        </p:nvSpPr>
        <p:spPr>
          <a:xfrm>
            <a:off x="1174115" y="4728845"/>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此题考查辅音字母h的发音。题干单词hour中的字母h不发音；四个选项中只有B选项honor中的字母h不发音，故选B。</a:t>
            </a:r>
          </a:p>
        </p:txBody>
      </p:sp>
      <p:sp>
        <p:nvSpPr>
          <p:cNvPr id="7" name="文本框 6"/>
          <p:cNvSpPr txBox="1"/>
          <p:nvPr>
            <p:custDataLst>
              <p:tags r:id="rId3"/>
            </p:custDataLst>
          </p:nvPr>
        </p:nvSpPr>
        <p:spPr>
          <a:xfrm>
            <a:off x="721360" y="2220595"/>
            <a:ext cx="11049000" cy="57086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 </a:t>
            </a:r>
            <a:r>
              <a:rPr lang="en-US" altLang="zh-CN" sz="2400" b="1" u="sng" dirty="0">
                <a:latin typeface="微软雅黑" panose="020B0503020204020204" charset="-122"/>
                <a:ea typeface="微软雅黑" panose="020B0503020204020204" charset="-122"/>
              </a:rPr>
              <a:t>h</a:t>
            </a:r>
            <a:r>
              <a:rPr lang="en-US" altLang="zh-CN" sz="2400" b="1" dirty="0">
                <a:latin typeface="微软雅黑" panose="020B0503020204020204" charset="-122"/>
                <a:ea typeface="微软雅黑" panose="020B0503020204020204" charset="-122"/>
              </a:rPr>
              <a:t>our       A. </a:t>
            </a:r>
            <a:r>
              <a:rPr lang="en-US" altLang="zh-CN" sz="2400" b="1" u="sng" dirty="0">
                <a:latin typeface="微软雅黑" panose="020B0503020204020204" charset="-122"/>
                <a:ea typeface="微软雅黑" panose="020B0503020204020204" charset="-122"/>
              </a:rPr>
              <a:t>h</a:t>
            </a:r>
            <a:r>
              <a:rPr lang="en-US" altLang="zh-CN" sz="2400" b="1" dirty="0">
                <a:latin typeface="微软雅黑" panose="020B0503020204020204" charset="-122"/>
                <a:ea typeface="微软雅黑" panose="020B0503020204020204" charset="-122"/>
              </a:rPr>
              <a:t>ate</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a:t>
            </a:r>
            <a:r>
              <a:rPr lang="en-US" altLang="zh-CN" sz="2400" b="1" u="sng" dirty="0">
                <a:latin typeface="微软雅黑" panose="020B0503020204020204" charset="-122"/>
                <a:ea typeface="微软雅黑" panose="020B0503020204020204" charset="-122"/>
              </a:rPr>
              <a:t>h</a:t>
            </a:r>
            <a:r>
              <a:rPr lang="en-US" altLang="zh-CN" sz="2400" b="1" dirty="0">
                <a:latin typeface="微软雅黑" panose="020B0503020204020204" charset="-122"/>
                <a:ea typeface="微软雅黑" panose="020B0503020204020204" charset="-122"/>
              </a:rPr>
              <a:t>onor</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a:t>
            </a:r>
            <a:r>
              <a:rPr lang="en-US" altLang="zh-CN" sz="2400" b="1" u="sng" dirty="0">
                <a:latin typeface="微软雅黑" panose="020B0503020204020204" charset="-122"/>
                <a:ea typeface="微软雅黑" panose="020B0503020204020204" charset="-122"/>
              </a:rPr>
              <a:t>h</a:t>
            </a:r>
            <a:r>
              <a:rPr lang="en-US" altLang="zh-CN" sz="2400" b="1" dirty="0">
                <a:latin typeface="微软雅黑" panose="020B0503020204020204" charset="-122"/>
                <a:ea typeface="微软雅黑" panose="020B0503020204020204" charset="-122"/>
              </a:rPr>
              <a:t>old</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a:t>
            </a:r>
            <a:r>
              <a:rPr lang="en-US" altLang="zh-CN" sz="2400" b="1" u="sng" dirty="0">
                <a:latin typeface="微软雅黑" panose="020B0503020204020204" charset="-122"/>
                <a:ea typeface="微软雅黑" panose="020B0503020204020204" charset="-122"/>
              </a:rPr>
              <a:t>h</a:t>
            </a:r>
            <a:r>
              <a:rPr lang="en-US" altLang="zh-CN" sz="2400" b="1" dirty="0">
                <a:latin typeface="微软雅黑" panose="020B0503020204020204" charset="-122"/>
                <a:ea typeface="微软雅黑" panose="020B0503020204020204" charset="-122"/>
              </a:rPr>
              <a:t>orse</a:t>
            </a:r>
          </a:p>
        </p:txBody>
      </p:sp>
      <p:sp>
        <p:nvSpPr>
          <p:cNvPr id="11" name="文本框 10"/>
          <p:cNvSpPr txBox="1"/>
          <p:nvPr>
            <p:custDataLst>
              <p:tags r:id="rId4"/>
            </p:custDataLst>
          </p:nvPr>
        </p:nvSpPr>
        <p:spPr>
          <a:xfrm>
            <a:off x="1105535" y="2362200"/>
            <a:ext cx="426720" cy="521970"/>
          </a:xfrm>
          <a:prstGeom prst="rect">
            <a:avLst/>
          </a:prstGeom>
          <a:noFill/>
        </p:spPr>
        <p:txBody>
          <a:bodyPr wrap="square" rtlCol="0">
            <a:spAutoFit/>
          </a:bodyPr>
          <a:lstStyle/>
          <a:p>
            <a:r>
              <a:rPr lang="en-US" altLang="zh-CN" sz="2800" b="1" dirty="0">
                <a:solidFill>
                  <a:srgbClr val="C00000"/>
                </a:solidFill>
                <a:latin typeface="微软雅黑" panose="020B0503020204020204" charset="-122"/>
                <a:ea typeface="微软雅黑" panose="020B0503020204020204" charset="-122"/>
              </a:rPr>
              <a:t>B</a:t>
            </a:r>
            <a:endParaRPr lang="zh-CN" altLang="en-US" sz="2800" b="1" dirty="0">
              <a:solidFill>
                <a:srgbClr val="C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3" grpId="0"/>
      <p:bldP spid="1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95250" y="589915"/>
            <a:ext cx="11129010" cy="6085840"/>
          </a:xfrm>
          <a:prstGeom prst="rect">
            <a:avLst/>
          </a:prstGeom>
          <a:solidFill>
            <a:srgbClr val="FFF9E5"/>
          </a:solidFill>
        </p:spPr>
        <p:txBody>
          <a:bodyPr wrap="square" rtlCol="0">
            <a:noAutofit/>
          </a:bodyPr>
          <a:lstStyle/>
          <a:p>
            <a:pPr indent="457200" algn="ctr">
              <a:lnSpc>
                <a:spcPct val="100000"/>
              </a:lnSpc>
            </a:pPr>
            <a:r>
              <a:rPr lang="en-US" altLang="zh-CN" sz="3200" b="1" dirty="0">
                <a:solidFill>
                  <a:srgbClr val="00B0F0"/>
                </a:solidFill>
                <a:latin typeface="Times New Roman" panose="02020603050405020304" pitchFamily="18" charset="0"/>
                <a:ea typeface="微软雅黑" panose="020B0503020204020204" charset="-122"/>
                <a:cs typeface="Times New Roman" panose="02020603050405020304" pitchFamily="18" charset="0"/>
              </a:rPr>
              <a:t>B</a:t>
            </a: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Last month, we had a spring outing. My classmates and I went to a teaching base (教学基地) in the city of Dujiangyan. We were told that we needed to cook by ourselves there. So before setting out, we prepared fresh vegetables and meat such as potatoes and pork as well as condiments (调味品) like oil and salt. </a:t>
            </a: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When we arrived the next day, we were really surprised. The kitchen was so “primitive”! We only found a big iron pot on the grassland. There was no kitchen hood (抽油烟机) or gas (燃气).We needed to make a fire by ourselves. We had never experienced anything like this before. Not surprisingly, </a:t>
            </a:r>
            <a:r>
              <a:rPr lang="en-US" altLang="zh-CN" sz="2400" dirty="0" smtClean="0">
                <a:latin typeface="Times New Roman" panose="02020603050405020304" pitchFamily="18" charset="0"/>
                <a:ea typeface="微软雅黑" panose="020B0503020204020204" charset="-122"/>
                <a:cs typeface="Times New Roman" panose="02020603050405020304" pitchFamily="18" charset="0"/>
              </a:rPr>
              <a:t>some </a:t>
            </a:r>
            <a:r>
              <a:rPr lang="en-US" altLang="zh-CN" sz="2400" dirty="0">
                <a:latin typeface="Times New Roman" panose="02020603050405020304" pitchFamily="18" charset="0"/>
                <a:ea typeface="微软雅黑" panose="020B0503020204020204" charset="-122"/>
                <a:cs typeface="Times New Roman" panose="02020603050405020304" pitchFamily="18" charset="0"/>
              </a:rPr>
              <a:t>classmates made undercooked </a:t>
            </a:r>
            <a:r>
              <a:rPr lang="en-US" altLang="zh-CN" sz="2400" dirty="0">
                <a:latin typeface="Times New Roman" panose="02020603050405020304" pitchFamily="18" charset="0"/>
                <a:ea typeface="微软雅黑" panose="020B0503020204020204" charset="-122"/>
                <a:cs typeface="Times New Roman" panose="02020603050405020304" pitchFamily="18" charset="0"/>
              </a:rPr>
              <a:t>food because of not having heat control.</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I cooked garlic ribs (蒜香排骨). At first, I mistook cooking wine for oil and poured it into the pot. Unbelievable! But luckily, we found out in time. We cleaned the pot and started all over again. There were even more funny mistakes like that. However, we still finished our task.</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On the way back to school, we talked about this fun experience. We enjoyed the natural beauty and learned some important life skills. I will never forget this trip</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indent="457200" algn="just">
              <a:lnSpc>
                <a:spcPct val="100000"/>
              </a:lnSpc>
            </a:pP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001395" y="1179830"/>
            <a:ext cx="11040110" cy="248920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56. According to the article, what did the author do last month?</a:t>
            </a:r>
          </a:p>
          <a:p>
            <a:pPr marL="914400" lvl="2" indent="457200">
              <a:lnSpc>
                <a:spcPct val="130000"/>
              </a:lnSpc>
            </a:pPr>
            <a:r>
              <a:rPr lang="en-US" altLang="zh-CN" sz="2400" b="1" dirty="0">
                <a:latin typeface="微软雅黑" panose="020B0503020204020204" charset="-122"/>
                <a:ea typeface="微软雅黑" panose="020B0503020204020204" charset="-122"/>
              </a:rPr>
              <a:t>A. He went for a spring outing.</a:t>
            </a:r>
          </a:p>
          <a:p>
            <a:pPr marL="914400" lvl="2" indent="457200">
              <a:lnSpc>
                <a:spcPct val="130000"/>
              </a:lnSpc>
            </a:pPr>
            <a:r>
              <a:rPr lang="en-US" altLang="zh-CN" sz="2400" b="1" dirty="0">
                <a:latin typeface="微软雅黑" panose="020B0503020204020204" charset="-122"/>
                <a:ea typeface="微软雅黑" panose="020B0503020204020204" charset="-122"/>
              </a:rPr>
              <a:t>B. He went to Dujiangyan.</a:t>
            </a:r>
          </a:p>
          <a:p>
            <a:pPr marL="914400" lvl="2" indent="457200">
              <a:lnSpc>
                <a:spcPct val="130000"/>
              </a:lnSpc>
            </a:pPr>
            <a:r>
              <a:rPr lang="en-US" altLang="zh-CN" sz="2400" b="1" dirty="0">
                <a:latin typeface="微软雅黑" panose="020B0503020204020204" charset="-122"/>
                <a:ea typeface="微软雅黑" panose="020B0503020204020204" charset="-122"/>
              </a:rPr>
              <a:t>C. He went to buy fresh vegetables and meat.</a:t>
            </a:r>
          </a:p>
          <a:p>
            <a:pPr marL="914400" lvl="2" indent="457200">
              <a:lnSpc>
                <a:spcPct val="130000"/>
              </a:lnSpc>
            </a:pPr>
            <a:r>
              <a:rPr lang="en-US" altLang="zh-CN" sz="2400" b="1" dirty="0">
                <a:latin typeface="微软雅黑" panose="020B0503020204020204" charset="-122"/>
                <a:ea typeface="微软雅黑" panose="020B0503020204020204" charset="-122"/>
              </a:rPr>
              <a:t>D. He stayed at home.</a:t>
            </a:r>
          </a:p>
        </p:txBody>
      </p:sp>
      <p:sp>
        <p:nvSpPr>
          <p:cNvPr id="11" name="文本框 10"/>
          <p:cNvSpPr txBox="1"/>
          <p:nvPr>
            <p:custDataLst>
              <p:tags r:id="rId3"/>
            </p:custDataLst>
          </p:nvPr>
        </p:nvSpPr>
        <p:spPr>
          <a:xfrm>
            <a:off x="1264749" y="125592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直接细节题。题干问，作者上个月做了什么。从文章第一段第一句“Last month, we had a spring outing”可知答案，因此选A。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599440" y="1179830"/>
            <a:ext cx="11442065"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57. What is the meaning of the underlined word “primitive” in 		       the second paragraph?</a:t>
            </a:r>
          </a:p>
          <a:p>
            <a:pPr marL="914400" lvl="2" indent="457200">
              <a:lnSpc>
                <a:spcPct val="130000"/>
              </a:lnSpc>
            </a:pPr>
            <a:r>
              <a:rPr lang="en-US" altLang="zh-CN" sz="2400" b="1" dirty="0">
                <a:latin typeface="微软雅黑" panose="020B0503020204020204" charset="-122"/>
                <a:ea typeface="微软雅黑" panose="020B0503020204020204" charset="-122"/>
              </a:rPr>
              <a:t>A. Amazing.	B. Boring.	C. Simple.	D. Meaningless.</a:t>
            </a:r>
          </a:p>
        </p:txBody>
      </p:sp>
      <p:sp>
        <p:nvSpPr>
          <p:cNvPr id="11" name="文本框 10"/>
          <p:cNvSpPr txBox="1"/>
          <p:nvPr>
            <p:custDataLst>
              <p:tags r:id="rId3"/>
            </p:custDataLst>
          </p:nvPr>
        </p:nvSpPr>
        <p:spPr>
          <a:xfrm>
            <a:off x="936454"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词义猜测题。题干问第二段这个单词“primitive”是什么意思。从文章第二段第三句“We only found a big iron pot...”和第四句、第五句“There was no kitchen hood or gas. We needed to make a fire by ourselves.”可知答案，因此选C。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91440" y="3559810"/>
            <a:ext cx="11469370" cy="3297555"/>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889000" y="412115"/>
            <a:ext cx="11040110" cy="296862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58. What were the difficulties faced by the author and his 		       classmates at the beginning?</a:t>
            </a:r>
          </a:p>
          <a:p>
            <a:pPr marL="914400" lvl="2" indent="457200">
              <a:lnSpc>
                <a:spcPct val="130000"/>
              </a:lnSpc>
            </a:pPr>
            <a:r>
              <a:rPr lang="en-US" altLang="zh-CN" sz="2400" b="1" dirty="0">
                <a:latin typeface="微软雅黑" panose="020B0503020204020204" charset="-122"/>
                <a:ea typeface="微软雅黑" panose="020B0503020204020204" charset="-122"/>
              </a:rPr>
              <a:t>A. There was no water.</a:t>
            </a:r>
          </a:p>
          <a:p>
            <a:pPr marL="914400" lvl="2" indent="457200">
              <a:lnSpc>
                <a:spcPct val="130000"/>
              </a:lnSpc>
            </a:pPr>
            <a:r>
              <a:rPr lang="en-US" altLang="zh-CN" sz="2400" b="1" dirty="0">
                <a:latin typeface="微软雅黑" panose="020B0503020204020204" charset="-122"/>
                <a:ea typeface="微软雅黑" panose="020B0503020204020204" charset="-122"/>
              </a:rPr>
              <a:t>B. There was no kitchen hood or gas.</a:t>
            </a:r>
          </a:p>
          <a:p>
            <a:pPr marL="914400" lvl="2" indent="457200">
              <a:lnSpc>
                <a:spcPct val="130000"/>
              </a:lnSpc>
            </a:pPr>
            <a:r>
              <a:rPr lang="en-US" altLang="zh-CN" sz="2400" b="1" dirty="0">
                <a:latin typeface="微软雅黑" panose="020B0503020204020204" charset="-122"/>
                <a:ea typeface="微软雅黑" panose="020B0503020204020204" charset="-122"/>
              </a:rPr>
              <a:t>C. They had no vegetables or meat.</a:t>
            </a:r>
          </a:p>
          <a:p>
            <a:pPr marL="914400" lvl="2" indent="457200">
              <a:lnSpc>
                <a:spcPct val="130000"/>
              </a:lnSpc>
            </a:pPr>
            <a:r>
              <a:rPr lang="en-US" altLang="zh-CN" sz="2400" b="1" dirty="0">
                <a:latin typeface="微软雅黑" panose="020B0503020204020204" charset="-122"/>
                <a:ea typeface="微软雅黑" panose="020B0503020204020204" charset="-122"/>
              </a:rPr>
              <a:t>D. Not mentioned.</a:t>
            </a:r>
          </a:p>
        </p:txBody>
      </p:sp>
      <p:sp>
        <p:nvSpPr>
          <p:cNvPr id="11" name="文本框 10"/>
          <p:cNvSpPr txBox="1"/>
          <p:nvPr>
            <p:custDataLst>
              <p:tags r:id="rId3"/>
            </p:custDataLst>
          </p:nvPr>
        </p:nvSpPr>
        <p:spPr>
          <a:xfrm>
            <a:off x="1208234" y="52440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91440" y="3559175"/>
            <a:ext cx="11379200"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细节理解题。题干问一开始，作者和他的同学遇到了什么困难。从文章第三段的第四句“There was no kitchen hood or gas.”和第五句“We needed to make a fire by ourselves.”可知答案，因此选B。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261485"/>
            <a:ext cx="9150350" cy="2596515"/>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711200" y="795655"/>
            <a:ext cx="11040110" cy="1308735"/>
          </a:xfrm>
          <a:prstGeom prst="rect">
            <a:avLst/>
          </a:prstGeom>
          <a:noFill/>
        </p:spPr>
        <p:txBody>
          <a:bodyPr wrap="square" rtlCol="0">
            <a:spAutoFit/>
          </a:bodyPr>
          <a:lstStyle/>
          <a:p>
            <a:pPr>
              <a:lnSpc>
                <a:spcPct val="110000"/>
              </a:lnSpc>
            </a:pPr>
            <a:r>
              <a:rPr lang="en-US" altLang="zh-CN" sz="2400" b="1" dirty="0">
                <a:latin typeface="微软雅黑" panose="020B0503020204020204" charset="-122"/>
                <a:ea typeface="微软雅黑" panose="020B0503020204020204" charset="-122"/>
              </a:rPr>
              <a:t>(       ) 59. What did the author think of the spring outing?</a:t>
            </a:r>
          </a:p>
          <a:p>
            <a:pPr marL="914400" lvl="2" indent="457200">
              <a:lnSpc>
                <a:spcPct val="110000"/>
              </a:lnSpc>
            </a:pPr>
            <a:r>
              <a:rPr lang="en-US" altLang="zh-CN" sz="2400" b="1" dirty="0">
                <a:latin typeface="微软雅黑" panose="020B0503020204020204" charset="-122"/>
                <a:ea typeface="微软雅黑" panose="020B0503020204020204" charset="-122"/>
              </a:rPr>
              <a:t>A. It’s boring. 	B. It’s useless.</a:t>
            </a:r>
          </a:p>
          <a:p>
            <a:pPr marL="914400" lvl="2" indent="457200">
              <a:lnSpc>
                <a:spcPct val="110000"/>
              </a:lnSpc>
            </a:pPr>
            <a:r>
              <a:rPr lang="en-US" altLang="zh-CN" sz="2400" b="1" dirty="0">
                <a:latin typeface="微软雅黑" panose="020B0503020204020204" charset="-122"/>
                <a:ea typeface="微软雅黑" panose="020B0503020204020204" charset="-122"/>
              </a:rPr>
              <a:t>C. It’s not true. 	D. It’s interesting.</a:t>
            </a:r>
          </a:p>
        </p:txBody>
      </p:sp>
      <p:sp>
        <p:nvSpPr>
          <p:cNvPr id="11" name="文本框 10"/>
          <p:cNvSpPr txBox="1"/>
          <p:nvPr>
            <p:custDataLst>
              <p:tags r:id="rId3"/>
            </p:custDataLst>
          </p:nvPr>
        </p:nvSpPr>
        <p:spPr>
          <a:xfrm>
            <a:off x="1011384" y="795548"/>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algn="just"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直接细节题。题干问作者认为这次春游怎么样。从文章最后一段第一句“On the way back to school, we talked about this fun experience”可知答案，因此选D。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149090"/>
            <a:ext cx="9890760" cy="270891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635635" y="936625"/>
            <a:ext cx="11405870" cy="296862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60. What did the author and his classmates learn from this spring 	       outing?</a:t>
            </a:r>
          </a:p>
          <a:p>
            <a:pPr marL="914400" lvl="2" indent="457200">
              <a:lnSpc>
                <a:spcPct val="130000"/>
              </a:lnSpc>
            </a:pPr>
            <a:r>
              <a:rPr lang="en-US" altLang="zh-CN" sz="2400" b="1" dirty="0">
                <a:latin typeface="微软雅黑" panose="020B0503020204020204" charset="-122"/>
                <a:ea typeface="微软雅黑" panose="020B0503020204020204" charset="-122"/>
              </a:rPr>
              <a:t>A. They learned to cook out.</a:t>
            </a:r>
          </a:p>
          <a:p>
            <a:pPr marL="914400" lvl="2" indent="457200">
              <a:lnSpc>
                <a:spcPct val="130000"/>
              </a:lnSpc>
            </a:pPr>
            <a:r>
              <a:rPr lang="en-US" altLang="zh-CN" sz="2400" b="1" dirty="0">
                <a:latin typeface="微软雅黑" panose="020B0503020204020204" charset="-122"/>
                <a:ea typeface="微软雅黑" panose="020B0503020204020204" charset="-122"/>
              </a:rPr>
              <a:t>B. They learned some important life skills.</a:t>
            </a:r>
          </a:p>
          <a:p>
            <a:pPr marL="914400" lvl="2" indent="457200">
              <a:lnSpc>
                <a:spcPct val="130000"/>
              </a:lnSpc>
            </a:pPr>
            <a:r>
              <a:rPr lang="en-US" altLang="zh-CN" sz="2400" b="1" dirty="0">
                <a:latin typeface="微软雅黑" panose="020B0503020204020204" charset="-122"/>
                <a:ea typeface="微软雅黑" panose="020B0503020204020204" charset="-122"/>
              </a:rPr>
              <a:t>C. They learned to enjoy the natural beauty.</a:t>
            </a:r>
          </a:p>
          <a:p>
            <a:pPr marL="914400" lvl="2" indent="457200">
              <a:lnSpc>
                <a:spcPct val="130000"/>
              </a:lnSpc>
            </a:pPr>
            <a:r>
              <a:rPr lang="en-US" altLang="zh-CN" sz="2400" b="1" dirty="0">
                <a:latin typeface="微软雅黑" panose="020B0503020204020204" charset="-122"/>
                <a:ea typeface="微软雅黑" panose="020B0503020204020204" charset="-122"/>
              </a:rPr>
              <a:t>D. They learned to buy fruits and vegetables.</a:t>
            </a:r>
          </a:p>
        </p:txBody>
      </p:sp>
      <p:sp>
        <p:nvSpPr>
          <p:cNvPr id="11" name="文本框 10"/>
          <p:cNvSpPr txBox="1"/>
          <p:nvPr>
            <p:custDataLst>
              <p:tags r:id="rId3"/>
            </p:custDataLst>
          </p:nvPr>
        </p:nvSpPr>
        <p:spPr>
          <a:xfrm>
            <a:off x="927564" y="1012718"/>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349750"/>
            <a:ext cx="979614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直接细节题。题干问作者和他的同学从这次春游中学到了什么。从文章最后一段第二句“We enjoyed the natural beauty and learned some important life skills.”可知答案，因此选B。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1184275" y="1653540"/>
          <a:ext cx="9938385" cy="2372360"/>
        </p:xfrm>
        <a:graphic>
          <a:graphicData uri="http://schemas.openxmlformats.org/drawingml/2006/table">
            <a:tbl>
              <a:tblPr firstRow="1" bandRow="1">
                <a:tableStyleId>{5C22544A-7EE6-4342-B048-85BDC9FD1C3A}</a:tableStyleId>
              </a:tblPr>
              <a:tblGrid>
                <a:gridCol w="2282190">
                  <a:extLst>
                    <a:ext uri="{9D8B030D-6E8A-4147-A177-3AD203B41FA5}">
                      <a16:colId xmlns:a16="http://schemas.microsoft.com/office/drawing/2014/main" val="20000"/>
                    </a:ext>
                  </a:extLst>
                </a:gridCol>
                <a:gridCol w="2600325">
                  <a:extLst>
                    <a:ext uri="{9D8B030D-6E8A-4147-A177-3AD203B41FA5}">
                      <a16:colId xmlns:a16="http://schemas.microsoft.com/office/drawing/2014/main" val="20001"/>
                    </a:ext>
                  </a:extLst>
                </a:gridCol>
                <a:gridCol w="5055870">
                  <a:extLst>
                    <a:ext uri="{9D8B030D-6E8A-4147-A177-3AD203B41FA5}">
                      <a16:colId xmlns:a16="http://schemas.microsoft.com/office/drawing/2014/main" val="20002"/>
                    </a:ext>
                  </a:extLst>
                </a:gridCol>
              </a:tblGrid>
              <a:tr h="546100">
                <a:tc>
                  <a:txBody>
                    <a:bodyPr/>
                    <a:lstStyle/>
                    <a:p>
                      <a:pPr algn="ctr">
                        <a:buNone/>
                      </a:pPr>
                      <a:r>
                        <a:rPr lang="zh-CN" altLang="en-US" sz="2800">
                          <a:latin typeface="Times New Roman" panose="02020603050405020304" pitchFamily="18" charset="0"/>
                        </a:rPr>
                        <a:t>词汇</a:t>
                      </a:r>
                    </a:p>
                  </a:txBody>
                  <a:tcPr/>
                </a:tc>
                <a:tc>
                  <a:txBody>
                    <a:bodyPr/>
                    <a:lstStyle/>
                    <a:p>
                      <a:pPr algn="ctr">
                        <a:buNone/>
                      </a:pPr>
                      <a:r>
                        <a:rPr lang="zh-CN" altLang="en-US" sz="2800">
                          <a:latin typeface="Times New Roman" panose="02020603050405020304" pitchFamily="18" charset="0"/>
                        </a:rPr>
                        <a:t>词性</a:t>
                      </a:r>
                    </a:p>
                  </a:txBody>
                  <a:tcPr/>
                </a:tc>
                <a:tc>
                  <a:txBody>
                    <a:bodyPr/>
                    <a:lstStyle/>
                    <a:p>
                      <a:pPr algn="ctr">
                        <a:buNone/>
                      </a:pPr>
                      <a:r>
                        <a:rPr lang="zh-CN" altLang="en-US" sz="2800">
                          <a:latin typeface="Times New Roman" panose="02020603050405020304" pitchFamily="18" charset="0"/>
                        </a:rPr>
                        <a:t>中文词义</a:t>
                      </a:r>
                    </a:p>
                  </a:txBody>
                  <a:tcPr/>
                </a:tc>
                <a:extLst>
                  <a:ext uri="{0D108BD9-81ED-4DB2-BD59-A6C34878D82A}">
                    <a16:rowId xmlns:a16="http://schemas.microsoft.com/office/drawing/2014/main" val="10000"/>
                  </a:ext>
                </a:extLst>
              </a:tr>
              <a:tr h="546100">
                <a:tc>
                  <a:txBody>
                    <a:bodyPr/>
                    <a:lstStyle/>
                    <a:p>
                      <a:pPr algn="ctr">
                        <a:buNone/>
                      </a:pPr>
                      <a:r>
                        <a:rPr lang="en-US" altLang="zh-CN" sz="2800">
                          <a:latin typeface="Times New Roman" panose="02020603050405020304" pitchFamily="18" charset="0"/>
                          <a:cs typeface="Times New Roman" panose="02020603050405020304" pitchFamily="18" charset="0"/>
                        </a:rPr>
                        <a:t>undercooked</a:t>
                      </a:r>
                    </a:p>
                  </a:txBody>
                  <a:tcPr/>
                </a:tc>
                <a:tc>
                  <a:txBody>
                    <a:bodyPr/>
                    <a:lstStyle/>
                    <a:p>
                      <a:pPr algn="ctr">
                        <a:buNone/>
                      </a:pPr>
                      <a:r>
                        <a:rPr lang="en-US" altLang="zh-CN" sz="2800" i="1">
                          <a:latin typeface="Times New Roman" panose="02020603050405020304" pitchFamily="18" charset="0"/>
                          <a:cs typeface="Times New Roman" panose="02020603050405020304" pitchFamily="18" charset="0"/>
                        </a:rPr>
                        <a:t>adj</a:t>
                      </a:r>
                      <a:r>
                        <a:rPr lang="zh-CN" altLang="en-US" sz="2800" i="1">
                          <a:latin typeface="Times New Roman" panose="02020603050405020304" pitchFamily="18" charset="0"/>
                          <a:cs typeface="Times New Roman" panose="02020603050405020304" pitchFamily="18" charset="0"/>
                        </a:rPr>
                        <a:t>.</a:t>
                      </a:r>
                    </a:p>
                  </a:txBody>
                  <a:tcPr/>
                </a:tc>
                <a:tc>
                  <a:txBody>
                    <a:bodyPr/>
                    <a:lstStyle/>
                    <a:p>
                      <a:pPr algn="ctr">
                        <a:buNone/>
                      </a:pPr>
                      <a:r>
                        <a:rPr lang="zh-CN" altLang="en-US" sz="2800">
                          <a:latin typeface="Times New Roman" panose="02020603050405020304" pitchFamily="18" charset="0"/>
                        </a:rPr>
                        <a:t>未熟的</a:t>
                      </a:r>
                    </a:p>
                  </a:txBody>
                  <a:tcPr/>
                </a:tc>
                <a:extLst>
                  <a:ext uri="{0D108BD9-81ED-4DB2-BD59-A6C34878D82A}">
                    <a16:rowId xmlns:a16="http://schemas.microsoft.com/office/drawing/2014/main" val="10001"/>
                  </a:ext>
                </a:extLst>
              </a:tr>
              <a:tr h="723900">
                <a:tc>
                  <a:txBody>
                    <a:bodyPr/>
                    <a:lstStyle/>
                    <a:p>
                      <a:pPr algn="ctr">
                        <a:buNone/>
                      </a:pPr>
                      <a:r>
                        <a:rPr lang="en-US" altLang="zh-CN" sz="2800">
                          <a:latin typeface="Times New Roman" panose="02020603050405020304" pitchFamily="18" charset="0"/>
                          <a:cs typeface="Times New Roman" panose="02020603050405020304" pitchFamily="18" charset="0"/>
                        </a:rPr>
                        <a:t>task</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n.</a:t>
                      </a:r>
                    </a:p>
                  </a:txBody>
                  <a:tcPr/>
                </a:tc>
                <a:tc>
                  <a:txBody>
                    <a:bodyPr/>
                    <a:lstStyle/>
                    <a:p>
                      <a:pPr algn="ctr">
                        <a:buNone/>
                      </a:pPr>
                      <a:r>
                        <a:rPr lang="zh-CN" altLang="en-US" sz="2800">
                          <a:latin typeface="Times New Roman" panose="02020603050405020304" pitchFamily="18" charset="0"/>
                        </a:rPr>
                        <a:t>任务</a:t>
                      </a:r>
                    </a:p>
                  </a:txBody>
                  <a:tcPr/>
                </a:tc>
                <a:extLst>
                  <a:ext uri="{0D108BD9-81ED-4DB2-BD59-A6C34878D82A}">
                    <a16:rowId xmlns:a16="http://schemas.microsoft.com/office/drawing/2014/main" val="10002"/>
                  </a:ext>
                </a:extLst>
              </a:tr>
              <a:tr h="556260">
                <a:tc>
                  <a:txBody>
                    <a:bodyPr/>
                    <a:lstStyle/>
                    <a:p>
                      <a:pPr algn="ctr">
                        <a:buNone/>
                      </a:pPr>
                      <a:r>
                        <a:rPr lang="en-US" altLang="zh-CN" sz="2800">
                          <a:latin typeface="Times New Roman" panose="02020603050405020304" pitchFamily="18" charset="0"/>
                          <a:cs typeface="Times New Roman" panose="02020603050405020304" pitchFamily="18" charset="0"/>
                        </a:rPr>
                        <a:t>beauty</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n.</a:t>
                      </a:r>
                    </a:p>
                  </a:txBody>
                  <a:tcPr/>
                </a:tc>
                <a:tc>
                  <a:txBody>
                    <a:bodyPr/>
                    <a:lstStyle/>
                    <a:p>
                      <a:pPr algn="ctr">
                        <a:buNone/>
                      </a:pPr>
                      <a:r>
                        <a:rPr lang="zh-CN" altLang="en-US" sz="2800">
                          <a:latin typeface="Times New Roman" panose="02020603050405020304" pitchFamily="18" charset="0"/>
                        </a:rPr>
                        <a:t>美景</a:t>
                      </a:r>
                    </a:p>
                  </a:txBody>
                  <a:tcPr/>
                </a:tc>
                <a:extLst>
                  <a:ext uri="{0D108BD9-81ED-4DB2-BD59-A6C34878D82A}">
                    <a16:rowId xmlns:a16="http://schemas.microsoft.com/office/drawing/2014/main" val="10003"/>
                  </a:ext>
                </a:extLst>
              </a:tr>
            </a:tbl>
          </a:graphicData>
        </a:graphic>
      </p:graphicFrame>
      <p:sp>
        <p:nvSpPr>
          <p:cNvPr id="3" name="文本框 2"/>
          <p:cNvSpPr txBox="1"/>
          <p:nvPr/>
        </p:nvSpPr>
        <p:spPr>
          <a:xfrm>
            <a:off x="1184275" y="916940"/>
            <a:ext cx="3540760" cy="521970"/>
          </a:xfrm>
          <a:prstGeom prst="rect">
            <a:avLst/>
          </a:prstGeom>
          <a:noFill/>
        </p:spPr>
        <p:txBody>
          <a:bodyPr wrap="square" rtlCol="0">
            <a:spAutoFit/>
          </a:bodyPr>
          <a:lstStyle/>
          <a:p>
            <a:r>
              <a:rPr lang="zh-CN" altLang="en-US" sz="2800"/>
              <a:t>本自测我学会了：</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533400" y="823595"/>
            <a:ext cx="11245215" cy="3907790"/>
          </a:xfrm>
          <a:prstGeom prst="rect">
            <a:avLst/>
          </a:prstGeom>
          <a:solidFill>
            <a:srgbClr val="FFF9E5"/>
          </a:solidFill>
        </p:spPr>
        <p:txBody>
          <a:bodyPr wrap="square" rtlCol="0">
            <a:spAutoFit/>
          </a:bodyPr>
          <a:lstStyle/>
          <a:p>
            <a:pPr indent="457200" algn="ctr">
              <a:lnSpc>
                <a:spcPct val="100000"/>
              </a:lnSpc>
            </a:pPr>
            <a:r>
              <a:rPr lang="en-US" altLang="zh-CN" sz="3200" b="1" dirty="0">
                <a:solidFill>
                  <a:srgbClr val="00B0F0"/>
                </a:solidFill>
                <a:latin typeface="Times New Roman" panose="02020603050405020304" pitchFamily="18" charset="0"/>
                <a:ea typeface="微软雅黑" panose="020B0503020204020204" charset="-122"/>
                <a:cs typeface="Times New Roman" panose="02020603050405020304" pitchFamily="18" charset="0"/>
              </a:rPr>
              <a:t>C</a:t>
            </a: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Feel down? Hug a tree! Recently, many Chinese young people have turned to trees to reduce their stress. Although it sounds strange, there’s a science behind the act of tree-hugging. </a:t>
            </a: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It can be explained by the “biophilia hypothesis” (亲生命假说). It was </a:t>
            </a:r>
            <a:r>
              <a:rPr lang="en-US" altLang="zh-CN" sz="2400" dirty="0" smtClean="0">
                <a:latin typeface="Times New Roman" panose="02020603050405020304" pitchFamily="18" charset="0"/>
                <a:ea typeface="微软雅黑" panose="020B0503020204020204" charset="-122"/>
                <a:cs typeface="Times New Roman" panose="02020603050405020304" pitchFamily="18" charset="0"/>
              </a:rPr>
              <a:t>put forward by </a:t>
            </a:r>
            <a:r>
              <a:rPr lang="en-US" altLang="zh-CN" sz="2400" dirty="0">
                <a:latin typeface="Times New Roman" panose="02020603050405020304" pitchFamily="18" charset="0"/>
                <a:ea typeface="微软雅黑" panose="020B0503020204020204" charset="-122"/>
                <a:cs typeface="Times New Roman" panose="02020603050405020304" pitchFamily="18" charset="0"/>
              </a:rPr>
              <a:t>US scientist Edward Wilson in 1984. He said that humans are born to love being around otherliving things. Humans’ love for nature is “in our DNA”. This idea helps to explain why people prefer natural, green views (景色) to city views. It’s also one of the reasons why people love cute pets.</a:t>
            </a:r>
          </a:p>
          <a:p>
            <a:pPr indent="457200" algn="just">
              <a:lnSpc>
                <a:spcPct val="100000"/>
              </a:lnSpc>
            </a:pP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571500" y="736600"/>
            <a:ext cx="11245215" cy="3415030"/>
          </a:xfrm>
          <a:prstGeom prst="rect">
            <a:avLst/>
          </a:prstGeom>
          <a:solidFill>
            <a:srgbClr val="FFF9E5"/>
          </a:solidFill>
        </p:spPr>
        <p:txBody>
          <a:bodyPr wrap="square" rtlCol="0">
            <a:spAutoFit/>
          </a:bodyPr>
          <a:lstStyle/>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Some studies have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looked into</a:t>
            </a:r>
            <a:r>
              <a:rPr lang="en-US" altLang="zh-CN" sz="2400" dirty="0">
                <a:latin typeface="Times New Roman" panose="02020603050405020304" pitchFamily="18" charset="0"/>
                <a:ea typeface="微软雅黑" panose="020B0503020204020204" charset="-122"/>
                <a:cs typeface="Times New Roman" panose="02020603050405020304" pitchFamily="18" charset="0"/>
              </a:rPr>
              <a:t> why tree-hugging can help with our health. A study in 2021 reported that the activity can increase oxytocin (催产素). It’s a hormone responsible for feelings. The higher the level (水平) of oxytocin is, the calmer and happier you may be. Hugging trees for only 21 seconds can lead to an increase (提高) in oxytocin.</a:t>
            </a: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Another hormone called cortisol (皮质醇) is a marker (标志) of stress. The brain produces more cortisol when a person is anxious (焦虑的), angry, or very sad. Hugging trees helps cut cortisol production, which makes us feel better.</a:t>
            </a: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Although the activity is helpful to us, it’s important to keep in mind that we shouldn’t </a:t>
            </a:r>
            <a:r>
              <a:rPr lang="en-US" altLang="zh-CN" sz="2400" dirty="0" smtClean="0">
                <a:latin typeface="Times New Roman" panose="02020603050405020304" pitchFamily="18" charset="0"/>
                <a:ea typeface="微软雅黑" panose="020B0503020204020204" charset="-122"/>
                <a:cs typeface="Times New Roman" panose="02020603050405020304" pitchFamily="18" charset="0"/>
              </a:rPr>
              <a:t>harm </a:t>
            </a:r>
            <a:r>
              <a:rPr lang="en-US" altLang="zh-CN" sz="2400" dirty="0">
                <a:latin typeface="Times New Roman" panose="02020603050405020304" pitchFamily="18" charset="0"/>
                <a:ea typeface="微软雅黑" panose="020B0503020204020204" charset="-122"/>
                <a:cs typeface="Times New Roman" panose="02020603050405020304" pitchFamily="18" charset="0"/>
              </a:rPr>
              <a:t>nature while doing it.</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869315" y="3858895"/>
            <a:ext cx="10241915" cy="2999105"/>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869950" y="833120"/>
            <a:ext cx="11040110" cy="248920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61. What did US scientist Edward Wilson propose in 1984?</a:t>
            </a:r>
          </a:p>
          <a:p>
            <a:pPr marL="914400" lvl="2" indent="457200">
              <a:lnSpc>
                <a:spcPct val="130000"/>
              </a:lnSpc>
            </a:pPr>
            <a:r>
              <a:rPr lang="en-US" altLang="zh-CN" sz="2400" b="1" dirty="0">
                <a:latin typeface="微软雅黑" panose="020B0503020204020204" charset="-122"/>
                <a:ea typeface="微软雅黑" panose="020B0503020204020204" charset="-122"/>
              </a:rPr>
              <a:t>A. Humanitarianism.</a:t>
            </a:r>
          </a:p>
          <a:p>
            <a:pPr marL="914400" lvl="2" indent="457200">
              <a:lnSpc>
                <a:spcPct val="130000"/>
              </a:lnSpc>
            </a:pPr>
            <a:r>
              <a:rPr lang="en-US" altLang="zh-CN" sz="2400" b="1" dirty="0">
                <a:latin typeface="微软雅黑" panose="020B0503020204020204" charset="-122"/>
                <a:ea typeface="微软雅黑" panose="020B0503020204020204" charset="-122"/>
              </a:rPr>
              <a:t>B. Biophilia hypothesis.</a:t>
            </a:r>
          </a:p>
          <a:p>
            <a:pPr marL="914400" lvl="2" indent="457200">
              <a:lnSpc>
                <a:spcPct val="130000"/>
              </a:lnSpc>
            </a:pPr>
            <a:r>
              <a:rPr lang="en-US" altLang="zh-CN" sz="2400" b="1" dirty="0">
                <a:latin typeface="微软雅黑" panose="020B0503020204020204" charset="-122"/>
                <a:ea typeface="微软雅黑" panose="020B0503020204020204" charset="-122"/>
              </a:rPr>
              <a:t>C. Theory of natural selection.</a:t>
            </a:r>
          </a:p>
          <a:p>
            <a:pPr marL="914400" lvl="2" indent="457200">
              <a:lnSpc>
                <a:spcPct val="130000"/>
              </a:lnSpc>
            </a:pPr>
            <a:r>
              <a:rPr lang="en-US" altLang="zh-CN" sz="2400" b="1" dirty="0">
                <a:latin typeface="微软雅黑" panose="020B0503020204020204" charset="-122"/>
                <a:ea typeface="微软雅黑" panose="020B0503020204020204" charset="-122"/>
              </a:rPr>
              <a:t>D. Darwinian evolution.</a:t>
            </a:r>
          </a:p>
        </p:txBody>
      </p:sp>
      <p:sp>
        <p:nvSpPr>
          <p:cNvPr id="11" name="文本框 10"/>
          <p:cNvSpPr txBox="1"/>
          <p:nvPr>
            <p:custDataLst>
              <p:tags r:id="rId3"/>
            </p:custDataLst>
          </p:nvPr>
        </p:nvSpPr>
        <p:spPr>
          <a:xfrm>
            <a:off x="1173944" y="946678"/>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052830" y="4116070"/>
            <a:ext cx="96539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直接细节题。题干问最近，美国科学家爱德华•威尔逊提出了什么。从文章第二段第一句“It can be explained by the ‘biophilia hypothesis’”可知答案，因此选B。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custDataLst>
              <p:tags r:id="rId2"/>
            </p:custDataLst>
          </p:nvPr>
        </p:nvSpPr>
        <p:spPr>
          <a:xfrm>
            <a:off x="1174115" y="4728845"/>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此题考查辅音字母组合ch的发音。题干单词headache中的ch字母组合发/k/的音；四个选项中只有C选项stomach的ch字母组合发/k/的音，故选C。</a:t>
            </a:r>
          </a:p>
        </p:txBody>
      </p:sp>
      <p:sp>
        <p:nvSpPr>
          <p:cNvPr id="7" name="文本框 6"/>
          <p:cNvSpPr txBox="1"/>
          <p:nvPr>
            <p:custDataLst>
              <p:tags r:id="rId3"/>
            </p:custDataLst>
          </p:nvPr>
        </p:nvSpPr>
        <p:spPr>
          <a:xfrm>
            <a:off x="721360" y="2220595"/>
            <a:ext cx="11049000"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4.  heada</a:t>
            </a:r>
            <a:r>
              <a:rPr lang="en-US" altLang="zh-CN" sz="2400" b="1" u="sng" dirty="0">
                <a:latin typeface="微软雅黑" panose="020B0503020204020204" charset="-122"/>
                <a:ea typeface="微软雅黑" panose="020B0503020204020204" charset="-122"/>
              </a:rPr>
              <a:t>ch</a:t>
            </a:r>
            <a:r>
              <a:rPr lang="en-US" altLang="zh-CN" sz="2400" b="1" dirty="0">
                <a:latin typeface="微软雅黑" panose="020B0503020204020204" charset="-122"/>
                <a:ea typeface="微软雅黑" panose="020B0503020204020204" charset="-122"/>
              </a:rPr>
              <a:t>e           A. </a:t>
            </a:r>
            <a:r>
              <a:rPr lang="en-US" altLang="zh-CN" sz="2400" b="1" u="sng" dirty="0">
                <a:latin typeface="微软雅黑" panose="020B0503020204020204" charset="-122"/>
                <a:ea typeface="微软雅黑" panose="020B0503020204020204" charset="-122"/>
              </a:rPr>
              <a:t>ch</a:t>
            </a:r>
            <a:r>
              <a:rPr lang="en-US" altLang="zh-CN" sz="2400" b="1" dirty="0">
                <a:latin typeface="微软雅黑" panose="020B0503020204020204" charset="-122"/>
                <a:ea typeface="微软雅黑" panose="020B0503020204020204" charset="-122"/>
              </a:rPr>
              <a:t>eck          B. </a:t>
            </a:r>
            <a:r>
              <a:rPr lang="en-US" altLang="zh-CN" sz="2400" b="1" u="sng" dirty="0">
                <a:latin typeface="微软雅黑" panose="020B0503020204020204" charset="-122"/>
                <a:ea typeface="微软雅黑" panose="020B0503020204020204" charset="-122"/>
              </a:rPr>
              <a:t>ch</a:t>
            </a:r>
            <a:r>
              <a:rPr lang="en-US" altLang="zh-CN" sz="2400" b="1" dirty="0">
                <a:latin typeface="微软雅黑" panose="020B0503020204020204" charset="-122"/>
                <a:ea typeface="微软雅黑" panose="020B0503020204020204" charset="-122"/>
              </a:rPr>
              <a:t>ild    </a:t>
            </a:r>
          </a:p>
          <a:p>
            <a:pPr>
              <a:lnSpc>
                <a:spcPct val="130000"/>
              </a:lnSpc>
            </a:pPr>
            <a:r>
              <a:rPr lang="en-US" altLang="zh-CN" sz="2400" b="1" dirty="0">
                <a:latin typeface="微软雅黑" panose="020B0503020204020204" charset="-122"/>
                <a:ea typeface="微软雅黑" panose="020B0503020204020204" charset="-122"/>
              </a:rPr>
              <a:t>                                          C. stoma</a:t>
            </a:r>
            <a:r>
              <a:rPr lang="en-US" altLang="zh-CN" sz="2400" b="1" u="sng" dirty="0">
                <a:latin typeface="微软雅黑" panose="020B0503020204020204" charset="-122"/>
                <a:ea typeface="微软雅黑" panose="020B0503020204020204" charset="-122"/>
              </a:rPr>
              <a:t>ch</a:t>
            </a:r>
            <a:r>
              <a:rPr lang="en-US" altLang="zh-CN" sz="2400" b="1" dirty="0">
                <a:latin typeface="微软雅黑" panose="020B0503020204020204" charset="-122"/>
                <a:ea typeface="微软雅黑" panose="020B0503020204020204" charset="-122"/>
              </a:rPr>
              <a:t>      D. ea</a:t>
            </a:r>
            <a:r>
              <a:rPr lang="en-US" altLang="zh-CN" sz="2400" b="1" u="sng" dirty="0">
                <a:latin typeface="微软雅黑" panose="020B0503020204020204" charset="-122"/>
                <a:ea typeface="微软雅黑" panose="020B0503020204020204" charset="-122"/>
              </a:rPr>
              <a:t>ch</a:t>
            </a:r>
          </a:p>
        </p:txBody>
      </p:sp>
      <p:sp>
        <p:nvSpPr>
          <p:cNvPr id="11" name="文本框 10"/>
          <p:cNvSpPr txBox="1"/>
          <p:nvPr>
            <p:custDataLst>
              <p:tags r:id="rId4"/>
            </p:custDataLst>
          </p:nvPr>
        </p:nvSpPr>
        <p:spPr>
          <a:xfrm>
            <a:off x="1058374" y="2334153"/>
            <a:ext cx="422275" cy="521970"/>
          </a:xfrm>
          <a:prstGeom prst="rect">
            <a:avLst/>
          </a:prstGeom>
          <a:noFill/>
        </p:spPr>
        <p:txBody>
          <a:bodyPr wrap="none" rtlCol="0">
            <a:spAutoFit/>
          </a:bodyPr>
          <a:lstStyle/>
          <a:p>
            <a:r>
              <a:rPr lang="en-US" altLang="zh-CN" sz="2800" b="1" dirty="0">
                <a:solidFill>
                  <a:srgbClr val="C00000"/>
                </a:solidFill>
                <a:latin typeface="微软雅黑" panose="020B0503020204020204" charset="-122"/>
                <a:ea typeface="微软雅黑" panose="020B0503020204020204" charset="-122"/>
              </a:rPr>
              <a:t>C</a:t>
            </a:r>
            <a:endParaRPr lang="zh-CN" altLang="en-US" sz="2800" b="1" dirty="0">
              <a:solidFill>
                <a:srgbClr val="C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3" grpId="0"/>
      <p:bldP spid="11"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77470" y="556260"/>
            <a:ext cx="11798935" cy="392811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62. Why hugging trees can relieve stress?</a:t>
            </a:r>
          </a:p>
          <a:p>
            <a:pPr algn="just">
              <a:lnSpc>
                <a:spcPct val="130000"/>
              </a:lnSpc>
            </a:pPr>
            <a:r>
              <a:rPr lang="en-US" altLang="zh-CN" sz="2400" b="1" dirty="0">
                <a:latin typeface="微软雅黑" panose="020B0503020204020204" charset="-122"/>
                <a:ea typeface="微软雅黑" panose="020B0503020204020204" charset="-122"/>
              </a:rPr>
              <a:t>A. The activity can reduce oxytocin. It’s a hormone responsible for feelings.</a:t>
            </a:r>
          </a:p>
          <a:p>
            <a:pPr algn="just">
              <a:lnSpc>
                <a:spcPct val="130000"/>
              </a:lnSpc>
            </a:pPr>
            <a:r>
              <a:rPr lang="en-US" altLang="zh-CN" sz="2400" b="1" dirty="0">
                <a:latin typeface="微软雅黑" panose="020B0503020204020204" charset="-122"/>
                <a:ea typeface="微软雅黑" panose="020B0503020204020204" charset="-122"/>
              </a:rPr>
              <a:t>B. The lower the level of oxytocin is, the calmer and happier you may be.</a:t>
            </a:r>
          </a:p>
          <a:p>
            <a:pPr algn="just">
              <a:lnSpc>
                <a:spcPct val="130000"/>
              </a:lnSpc>
            </a:pPr>
            <a:r>
              <a:rPr lang="en-US" altLang="zh-CN" sz="2400" b="1" dirty="0">
                <a:latin typeface="微软雅黑" panose="020B0503020204020204" charset="-122"/>
                <a:ea typeface="微软雅黑" panose="020B0503020204020204" charset="-122"/>
              </a:rPr>
              <a:t>C. Hugging trees helps promote cortisol production, which makes us feel better.</a:t>
            </a:r>
          </a:p>
          <a:p>
            <a:pPr algn="just">
              <a:lnSpc>
                <a:spcPct val="130000"/>
              </a:lnSpc>
            </a:pPr>
            <a:r>
              <a:rPr lang="en-US" altLang="zh-CN" sz="2400" b="1" dirty="0">
                <a:latin typeface="微软雅黑" panose="020B0503020204020204" charset="-122"/>
                <a:ea typeface="微软雅黑" panose="020B0503020204020204" charset="-122"/>
              </a:rPr>
              <a:t>D. Cortisol is a sign of stress. The brain produces more cortisol when the person is anxious, angry, or very sad.</a:t>
            </a:r>
          </a:p>
        </p:txBody>
      </p:sp>
      <p:sp>
        <p:nvSpPr>
          <p:cNvPr id="11" name="文本框 10"/>
          <p:cNvSpPr txBox="1"/>
          <p:nvPr>
            <p:custDataLst>
              <p:tags r:id="rId3"/>
            </p:custDataLst>
          </p:nvPr>
        </p:nvSpPr>
        <p:spPr>
          <a:xfrm>
            <a:off x="401784" y="699028"/>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646930"/>
            <a:ext cx="8625205" cy="1938020"/>
          </a:xfrm>
          <a:prstGeom prst="rect">
            <a:avLst/>
          </a:prstGeom>
          <a:noFill/>
        </p:spPr>
        <p:txBody>
          <a:bodyPr wrap="square" rtlCol="0">
            <a:spAutoFit/>
          </a:bodyPr>
          <a:lstStyle/>
          <a:p>
            <a:pPr marL="899795" indent="-899795" algn="just"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直接细节题。题干问为什么拥抱树木可以缓解压力。从文章第三段“Some studies have looked into why tree-hugging can help with our health…Hugging trees for only 21 seconds can lead to an increase in oxytocin.”可得知答案，因此选D。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001395" y="1179830"/>
            <a:ext cx="11040110" cy="296862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63. Which of the following phrases (短语) has the same meaning 	as the underlined phrase “loted into”?</a:t>
            </a:r>
          </a:p>
          <a:p>
            <a:pPr marL="457200" lvl="1" indent="457200">
              <a:lnSpc>
                <a:spcPct val="130000"/>
              </a:lnSpc>
            </a:pPr>
            <a:r>
              <a:rPr lang="en-US" altLang="zh-CN" sz="2400" b="1" dirty="0">
                <a:latin typeface="微软雅黑" panose="020B0503020204020204" charset="-122"/>
                <a:ea typeface="微软雅黑" panose="020B0503020204020204" charset="-122"/>
              </a:rPr>
              <a:t>A. been the symbol of</a:t>
            </a:r>
          </a:p>
          <a:p>
            <a:pPr marL="457200" lvl="1" indent="457200">
              <a:lnSpc>
                <a:spcPct val="130000"/>
              </a:lnSpc>
            </a:pPr>
            <a:r>
              <a:rPr lang="en-US" altLang="zh-CN" sz="2400" b="1" dirty="0">
                <a:latin typeface="微软雅黑" panose="020B0503020204020204" charset="-122"/>
                <a:ea typeface="微软雅黑" panose="020B0503020204020204" charset="-122"/>
              </a:rPr>
              <a:t>B. in order to</a:t>
            </a:r>
          </a:p>
          <a:p>
            <a:pPr marL="457200" lvl="1" indent="457200">
              <a:lnSpc>
                <a:spcPct val="130000"/>
              </a:lnSpc>
            </a:pPr>
            <a:r>
              <a:rPr lang="en-US" altLang="zh-CN" sz="2400" b="1" dirty="0">
                <a:latin typeface="微软雅黑" panose="020B0503020204020204" charset="-122"/>
                <a:ea typeface="微软雅黑" panose="020B0503020204020204" charset="-122"/>
              </a:rPr>
              <a:t>C. pointed out </a:t>
            </a:r>
          </a:p>
          <a:p>
            <a:pPr marL="457200" lvl="1" indent="457200">
              <a:lnSpc>
                <a:spcPct val="130000"/>
              </a:lnSpc>
            </a:pPr>
            <a:r>
              <a:rPr lang="en-US" altLang="zh-CN" sz="2400" b="1" dirty="0">
                <a:latin typeface="微软雅黑" panose="020B0503020204020204" charset="-122"/>
                <a:ea typeface="微软雅黑" panose="020B0503020204020204" charset="-122"/>
              </a:rPr>
              <a:t>D. turned of</a:t>
            </a: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词义猜测题。本题考查looked into是“探究，表明”的意思。从文章第三段第一句的意思“Some studies have looked into why tree-hugging can help with our health”可知，一些研究探究了为什么拥抱树木有助于我们的健康。因此选C。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889635" y="4196080"/>
            <a:ext cx="10116185" cy="2661285"/>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271145" y="570865"/>
            <a:ext cx="11536045" cy="2526665"/>
          </a:xfrm>
          <a:prstGeom prst="rect">
            <a:avLst/>
          </a:prstGeom>
          <a:noFill/>
        </p:spPr>
        <p:txBody>
          <a:bodyPr wrap="square" rtlCol="0">
            <a:spAutoFit/>
          </a:bodyPr>
          <a:lstStyle/>
          <a:p>
            <a:pPr>
              <a:lnSpc>
                <a:spcPct val="110000"/>
              </a:lnSpc>
            </a:pPr>
            <a:r>
              <a:rPr lang="en-US" altLang="zh-CN" sz="2400" b="1" dirty="0">
                <a:latin typeface="微软雅黑" panose="020B0503020204020204" charset="-122"/>
                <a:ea typeface="微软雅黑" panose="020B0503020204020204" charset="-122"/>
              </a:rPr>
              <a:t>(       ) 64. What does the last paragraph indicate?</a:t>
            </a:r>
          </a:p>
          <a:p>
            <a:pPr marL="914400" lvl="2" indent="457200">
              <a:lnSpc>
                <a:spcPct val="110000"/>
              </a:lnSpc>
            </a:pPr>
            <a:r>
              <a:rPr lang="en-US" altLang="zh-CN" sz="2400" b="1" dirty="0">
                <a:latin typeface="微软雅黑" panose="020B0503020204020204" charset="-122"/>
                <a:ea typeface="微软雅黑" panose="020B0503020204020204" charset="-122"/>
              </a:rPr>
              <a:t>A. You should gentle when hugging trees—just like how you hug 	a friend!</a:t>
            </a:r>
          </a:p>
          <a:p>
            <a:pPr marL="914400" lvl="2" indent="457200">
              <a:lnSpc>
                <a:spcPct val="110000"/>
              </a:lnSpc>
            </a:pPr>
            <a:r>
              <a:rPr lang="en-US" altLang="zh-CN" sz="2400" b="1" dirty="0">
                <a:latin typeface="微软雅黑" panose="020B0503020204020204" charset="-122"/>
                <a:ea typeface="微软雅黑" panose="020B0503020204020204" charset="-122"/>
              </a:rPr>
              <a:t>B. Hugging trees only hurts nature.</a:t>
            </a:r>
          </a:p>
          <a:p>
            <a:pPr marL="914400" lvl="2" indent="457200">
              <a:lnSpc>
                <a:spcPct val="110000"/>
              </a:lnSpc>
            </a:pPr>
            <a:r>
              <a:rPr lang="en-US" altLang="zh-CN" sz="2400" b="1" dirty="0">
                <a:latin typeface="微软雅黑" panose="020B0503020204020204" charset="-122"/>
                <a:ea typeface="微软雅黑" panose="020B0503020204020204" charset="-122"/>
              </a:rPr>
              <a:t>C. This activity is of little help to us.</a:t>
            </a:r>
          </a:p>
          <a:p>
            <a:pPr marL="914400" lvl="2" indent="457200">
              <a:lnSpc>
                <a:spcPct val="110000"/>
              </a:lnSpc>
            </a:pPr>
            <a:r>
              <a:rPr lang="en-US" altLang="zh-CN" sz="2400" b="1" dirty="0">
                <a:latin typeface="微软雅黑" panose="020B0503020204020204" charset="-122"/>
                <a:ea typeface="微软雅黑" panose="020B0503020204020204" charset="-122"/>
              </a:rPr>
              <a:t>D. We are free to do anything to hug the tree.</a:t>
            </a:r>
          </a:p>
        </p:txBody>
      </p:sp>
      <p:sp>
        <p:nvSpPr>
          <p:cNvPr id="11" name="文本框 10"/>
          <p:cNvSpPr txBox="1"/>
          <p:nvPr>
            <p:custDataLst>
              <p:tags r:id="rId3"/>
            </p:custDataLst>
          </p:nvPr>
        </p:nvSpPr>
        <p:spPr>
          <a:xfrm>
            <a:off x="629749" y="570758"/>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9830" y="4759325"/>
            <a:ext cx="9386570"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直接细节题。题干问最后一段表明了什么。从文章最后一句“Although the activity is helpful to</a:t>
            </a:r>
            <a:r>
              <a:rPr 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 us, it’s important to keep in mind that we shouldn’t hurt nature while doing it.”可知，拥抱树木如同拥抱朋友，因此选A。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149090"/>
            <a:ext cx="9890760" cy="270891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48590" y="936625"/>
            <a:ext cx="12146280" cy="248920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65. Which of the following is the most suitable title for this article?</a:t>
            </a:r>
          </a:p>
          <a:p>
            <a:pPr marL="914400" lvl="2" indent="457200">
              <a:lnSpc>
                <a:spcPct val="130000"/>
              </a:lnSpc>
            </a:pPr>
            <a:r>
              <a:rPr lang="en-US" altLang="zh-CN" sz="2400" b="1" dirty="0">
                <a:latin typeface="微软雅黑" panose="020B0503020204020204" charset="-122"/>
                <a:ea typeface="微软雅黑" panose="020B0503020204020204" charset="-122"/>
              </a:rPr>
              <a:t>A. Stress Is Normal</a:t>
            </a:r>
          </a:p>
          <a:p>
            <a:pPr marL="914400" lvl="2" indent="457200">
              <a:lnSpc>
                <a:spcPct val="130000"/>
              </a:lnSpc>
            </a:pPr>
            <a:r>
              <a:rPr lang="en-US" altLang="zh-CN" sz="2400" b="1" dirty="0">
                <a:latin typeface="微软雅黑" panose="020B0503020204020204" charset="-122"/>
                <a:ea typeface="微软雅黑" panose="020B0503020204020204" charset="-122"/>
              </a:rPr>
              <a:t>B. Why Should We Relieve Stress? </a:t>
            </a:r>
          </a:p>
          <a:p>
            <a:pPr marL="914400" lvl="2" indent="457200">
              <a:lnSpc>
                <a:spcPct val="130000"/>
              </a:lnSpc>
            </a:pPr>
            <a:r>
              <a:rPr lang="en-US" altLang="zh-CN" sz="2400" b="1" dirty="0">
                <a:latin typeface="微软雅黑" panose="020B0503020204020204" charset="-122"/>
                <a:ea typeface="微软雅黑" panose="020B0503020204020204" charset="-122"/>
              </a:rPr>
              <a:t>C. Hug me! I’m a Tree</a:t>
            </a:r>
          </a:p>
          <a:p>
            <a:pPr marL="914400" lvl="2" indent="457200">
              <a:lnSpc>
                <a:spcPct val="130000"/>
              </a:lnSpc>
            </a:pPr>
            <a:r>
              <a:rPr lang="en-US" altLang="zh-CN" sz="2400" b="1" dirty="0">
                <a:latin typeface="微软雅黑" panose="020B0503020204020204" charset="-122"/>
                <a:ea typeface="微软雅黑" panose="020B0503020204020204" charset="-122"/>
              </a:rPr>
              <a:t>D. How to Better Relieve Stress</a:t>
            </a:r>
          </a:p>
        </p:txBody>
      </p:sp>
      <p:sp>
        <p:nvSpPr>
          <p:cNvPr id="11" name="文本框 10"/>
          <p:cNvSpPr txBox="1"/>
          <p:nvPr>
            <p:custDataLst>
              <p:tags r:id="rId3"/>
            </p:custDataLst>
          </p:nvPr>
        </p:nvSpPr>
        <p:spPr>
          <a:xfrm>
            <a:off x="402419" y="1012718"/>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349750"/>
            <a:ext cx="979614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解析：主旨大意题。题干问下列哪一项最适合做文章的标题。从文章第一句“Feel down? Hug a </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tree!”以及全文内容可看出拥抱树可以缓解压力和内耗，可得知答案，因此选C。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778510" y="1758950"/>
          <a:ext cx="9667875" cy="4145280"/>
        </p:xfrm>
        <a:graphic>
          <a:graphicData uri="http://schemas.openxmlformats.org/drawingml/2006/table">
            <a:tbl>
              <a:tblPr firstRow="1" bandRow="1">
                <a:tableStyleId>{5C22544A-7EE6-4342-B048-85BDC9FD1C3A}</a:tableStyleId>
              </a:tblPr>
              <a:tblGrid>
                <a:gridCol w="3222625">
                  <a:extLst>
                    <a:ext uri="{9D8B030D-6E8A-4147-A177-3AD203B41FA5}">
                      <a16:colId xmlns:a16="http://schemas.microsoft.com/office/drawing/2014/main" val="20000"/>
                    </a:ext>
                  </a:extLst>
                </a:gridCol>
                <a:gridCol w="3222625">
                  <a:extLst>
                    <a:ext uri="{9D8B030D-6E8A-4147-A177-3AD203B41FA5}">
                      <a16:colId xmlns:a16="http://schemas.microsoft.com/office/drawing/2014/main" val="20001"/>
                    </a:ext>
                  </a:extLst>
                </a:gridCol>
                <a:gridCol w="3222625">
                  <a:extLst>
                    <a:ext uri="{9D8B030D-6E8A-4147-A177-3AD203B41FA5}">
                      <a16:colId xmlns:a16="http://schemas.microsoft.com/office/drawing/2014/main" val="20002"/>
                    </a:ext>
                  </a:extLst>
                </a:gridCol>
              </a:tblGrid>
              <a:tr h="518160">
                <a:tc>
                  <a:txBody>
                    <a:bodyPr/>
                    <a:lstStyle/>
                    <a:p>
                      <a:pPr algn="ctr">
                        <a:buNone/>
                      </a:pPr>
                      <a:r>
                        <a:rPr lang="zh-CN" altLang="en-US" sz="2800">
                          <a:latin typeface="Times New Roman" panose="02020603050405020304" pitchFamily="18" charset="0"/>
                        </a:rPr>
                        <a:t>词汇</a:t>
                      </a:r>
                    </a:p>
                  </a:txBody>
                  <a:tcPr/>
                </a:tc>
                <a:tc>
                  <a:txBody>
                    <a:bodyPr/>
                    <a:lstStyle/>
                    <a:p>
                      <a:pPr algn="ctr">
                        <a:buNone/>
                      </a:pPr>
                      <a:r>
                        <a:rPr lang="zh-CN" altLang="en-US" sz="2800">
                          <a:latin typeface="Times New Roman" panose="02020603050405020304" pitchFamily="18" charset="0"/>
                        </a:rPr>
                        <a:t>词性</a:t>
                      </a:r>
                    </a:p>
                  </a:txBody>
                  <a:tcPr/>
                </a:tc>
                <a:tc>
                  <a:txBody>
                    <a:bodyPr/>
                    <a:lstStyle/>
                    <a:p>
                      <a:pPr algn="ctr">
                        <a:buNone/>
                      </a:pPr>
                      <a:r>
                        <a:rPr lang="zh-CN" altLang="en-US" sz="2800">
                          <a:latin typeface="Times New Roman" panose="02020603050405020304" pitchFamily="18" charset="0"/>
                        </a:rPr>
                        <a:t>中文词义</a:t>
                      </a:r>
                    </a:p>
                  </a:txBody>
                  <a:tcPr/>
                </a:tc>
                <a:extLst>
                  <a:ext uri="{0D108BD9-81ED-4DB2-BD59-A6C34878D82A}">
                    <a16:rowId xmlns:a16="http://schemas.microsoft.com/office/drawing/2014/main" val="10000"/>
                  </a:ext>
                </a:extLst>
              </a:tr>
              <a:tr h="518160">
                <a:tc>
                  <a:txBody>
                    <a:bodyPr/>
                    <a:lstStyle/>
                    <a:p>
                      <a:pPr algn="ctr">
                        <a:buNone/>
                      </a:pPr>
                      <a:r>
                        <a:rPr lang="en-US" altLang="zh-CN" sz="2800">
                          <a:latin typeface="Times New Roman" panose="02020603050405020304" pitchFamily="18" charset="0"/>
                          <a:cs typeface="Times New Roman" panose="02020603050405020304" pitchFamily="18" charset="0"/>
                        </a:rPr>
                        <a:t>prefer</a:t>
                      </a:r>
                    </a:p>
                  </a:txBody>
                  <a:tcPr/>
                </a:tc>
                <a:tc>
                  <a:txBody>
                    <a:bodyPr/>
                    <a:lstStyle/>
                    <a:p>
                      <a:pPr algn="ctr">
                        <a:buNone/>
                      </a:pPr>
                      <a:r>
                        <a:rPr lang="en-US" altLang="zh-CN" sz="2800" i="1">
                          <a:latin typeface="Times New Roman" panose="02020603050405020304" pitchFamily="18" charset="0"/>
                          <a:cs typeface="Times New Roman" panose="02020603050405020304" pitchFamily="18" charset="0"/>
                        </a:rPr>
                        <a:t>v</a:t>
                      </a:r>
                      <a:r>
                        <a:rPr lang="zh-CN" altLang="en-US" sz="2800" i="1">
                          <a:latin typeface="Times New Roman" panose="02020603050405020304" pitchFamily="18" charset="0"/>
                          <a:cs typeface="Times New Roman" panose="02020603050405020304" pitchFamily="18" charset="0"/>
                        </a:rPr>
                        <a:t>.</a:t>
                      </a:r>
                    </a:p>
                  </a:txBody>
                  <a:tcPr/>
                </a:tc>
                <a:tc>
                  <a:txBody>
                    <a:bodyPr/>
                    <a:lstStyle/>
                    <a:p>
                      <a:pPr algn="ctr">
                        <a:buNone/>
                      </a:pPr>
                      <a:r>
                        <a:rPr lang="zh-CN" altLang="zh-CN" sz="2800">
                          <a:latin typeface="Times New Roman" panose="02020603050405020304" pitchFamily="18" charset="0"/>
                        </a:rPr>
                        <a:t>更喜欢、更喜爱</a:t>
                      </a:r>
                    </a:p>
                  </a:txBody>
                  <a:tcPr/>
                </a:tc>
                <a:extLst>
                  <a:ext uri="{0D108BD9-81ED-4DB2-BD59-A6C34878D82A}">
                    <a16:rowId xmlns:a16="http://schemas.microsoft.com/office/drawing/2014/main" val="10001"/>
                  </a:ext>
                </a:extLst>
              </a:tr>
              <a:tr h="518160">
                <a:tc>
                  <a:txBody>
                    <a:bodyPr/>
                    <a:lstStyle/>
                    <a:p>
                      <a:pPr algn="ctr">
                        <a:buNone/>
                      </a:pPr>
                      <a:r>
                        <a:rPr lang="en-US" altLang="zh-CN" sz="2800">
                          <a:latin typeface="Times New Roman" panose="02020603050405020304" pitchFamily="18" charset="0"/>
                          <a:cs typeface="Times New Roman" panose="02020603050405020304" pitchFamily="18" charset="0"/>
                        </a:rPr>
                        <a:t>look into</a:t>
                      </a:r>
                    </a:p>
                  </a:txBody>
                  <a:tcPr/>
                </a:tc>
                <a:tc>
                  <a:txBody>
                    <a:bodyPr/>
                    <a:lstStyle/>
                    <a:p>
                      <a:pPr algn="ctr">
                        <a:buNone/>
                      </a:pPr>
                      <a:r>
                        <a:rPr lang="en-US" altLang="zh-CN" sz="2800" i="1">
                          <a:latin typeface="Times New Roman" panose="02020603050405020304" pitchFamily="18" charset="0"/>
                          <a:cs typeface="Times New Roman" panose="02020603050405020304" pitchFamily="18" charset="0"/>
                        </a:rPr>
                        <a:t>phrase</a:t>
                      </a:r>
                    </a:p>
                  </a:txBody>
                  <a:tcPr/>
                </a:tc>
                <a:tc>
                  <a:txBody>
                    <a:bodyPr/>
                    <a:lstStyle/>
                    <a:p>
                      <a:pPr algn="ctr">
                        <a:buNone/>
                      </a:pPr>
                      <a:r>
                        <a:rPr lang="zh-CN" altLang="zh-CN" sz="2800">
                          <a:latin typeface="Times New Roman" panose="02020603050405020304" pitchFamily="18" charset="0"/>
                        </a:rPr>
                        <a:t>调查，研究</a:t>
                      </a:r>
                    </a:p>
                  </a:txBody>
                  <a:tcPr/>
                </a:tc>
                <a:extLst>
                  <a:ext uri="{0D108BD9-81ED-4DB2-BD59-A6C34878D82A}">
                    <a16:rowId xmlns:a16="http://schemas.microsoft.com/office/drawing/2014/main" val="10002"/>
                  </a:ext>
                </a:extLst>
              </a:tr>
              <a:tr h="518160">
                <a:tc>
                  <a:txBody>
                    <a:bodyPr/>
                    <a:lstStyle/>
                    <a:p>
                      <a:pPr algn="ctr">
                        <a:buNone/>
                      </a:pPr>
                      <a:r>
                        <a:rPr lang="en-US" altLang="zh-CN" sz="2800">
                          <a:latin typeface="Times New Roman" panose="02020603050405020304" pitchFamily="18" charset="0"/>
                          <a:cs typeface="Times New Roman" panose="02020603050405020304" pitchFamily="18" charset="0"/>
                        </a:rPr>
                        <a:t>point out</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phrase</a:t>
                      </a:r>
                    </a:p>
                  </a:txBody>
                  <a:tcPr/>
                </a:tc>
                <a:tc>
                  <a:txBody>
                    <a:bodyPr/>
                    <a:lstStyle/>
                    <a:p>
                      <a:pPr algn="ctr">
                        <a:buNone/>
                      </a:pPr>
                      <a:r>
                        <a:rPr lang="zh-CN" altLang="zh-CN" sz="2800">
                          <a:latin typeface="Times New Roman" panose="02020603050405020304" pitchFamily="18" charset="0"/>
                        </a:rPr>
                        <a:t>指出、表明</a:t>
                      </a:r>
                      <a:endParaRPr lang="en-US" altLang="zh-CN" sz="2800">
                        <a:latin typeface="Times New Roman" panose="02020603050405020304" pitchFamily="18" charset="0"/>
                      </a:endParaRPr>
                    </a:p>
                  </a:txBody>
                  <a:tcPr/>
                </a:tc>
                <a:extLst>
                  <a:ext uri="{0D108BD9-81ED-4DB2-BD59-A6C34878D82A}">
                    <a16:rowId xmlns:a16="http://schemas.microsoft.com/office/drawing/2014/main" val="10003"/>
                  </a:ext>
                </a:extLst>
              </a:tr>
              <a:tr h="518160">
                <a:tc>
                  <a:txBody>
                    <a:bodyPr/>
                    <a:lstStyle/>
                    <a:p>
                      <a:pPr algn="ctr">
                        <a:buNone/>
                      </a:pPr>
                      <a:r>
                        <a:rPr lang="en-US" altLang="zh-CN" sz="2800">
                          <a:latin typeface="Times New Roman" panose="02020603050405020304" pitchFamily="18" charset="0"/>
                          <a:cs typeface="Times New Roman" panose="02020603050405020304" pitchFamily="18" charset="0"/>
                        </a:rPr>
                        <a:t>responsible</a:t>
                      </a:r>
                    </a:p>
                  </a:txBody>
                  <a:tcPr/>
                </a:tc>
                <a:tc>
                  <a:txBody>
                    <a:bodyPr/>
                    <a:lstStyle/>
                    <a:p>
                      <a:pPr algn="ctr">
                        <a:buNone/>
                      </a:pPr>
                      <a:r>
                        <a:rPr lang="en-US" altLang="zh-CN" sz="2800" i="1">
                          <a:latin typeface="Times New Roman" panose="02020603050405020304" pitchFamily="18" charset="0"/>
                          <a:cs typeface="Times New Roman" panose="02020603050405020304" pitchFamily="18" charset="0"/>
                        </a:rPr>
                        <a:t>adj</a:t>
                      </a:r>
                      <a:r>
                        <a:rPr lang="zh-CN" altLang="en-US" sz="2800" i="1">
                          <a:latin typeface="Times New Roman" panose="02020603050405020304" pitchFamily="18" charset="0"/>
                          <a:cs typeface="Times New Roman" panose="02020603050405020304" pitchFamily="18" charset="0"/>
                        </a:rPr>
                        <a:t>.</a:t>
                      </a:r>
                    </a:p>
                  </a:txBody>
                  <a:tcPr/>
                </a:tc>
                <a:tc>
                  <a:txBody>
                    <a:bodyPr/>
                    <a:lstStyle/>
                    <a:p>
                      <a:pPr algn="ctr">
                        <a:buNone/>
                      </a:pPr>
                      <a:r>
                        <a:rPr lang="zh-CN" altLang="zh-CN" sz="2800">
                          <a:latin typeface="Times New Roman" panose="02020603050405020304" pitchFamily="18" charset="0"/>
                          <a:cs typeface="Times New Roman" panose="02020603050405020304" pitchFamily="18" charset="0"/>
                        </a:rPr>
                        <a:t>负责的</a:t>
                      </a:r>
                    </a:p>
                  </a:txBody>
                  <a:tcPr/>
                </a:tc>
                <a:extLst>
                  <a:ext uri="{0D108BD9-81ED-4DB2-BD59-A6C34878D82A}">
                    <a16:rowId xmlns:a16="http://schemas.microsoft.com/office/drawing/2014/main" val="10004"/>
                  </a:ext>
                </a:extLst>
              </a:tr>
            </a:tbl>
          </a:graphicData>
        </a:graphic>
      </p:graphicFrame>
      <p:sp>
        <p:nvSpPr>
          <p:cNvPr id="3" name="文本框 2"/>
          <p:cNvSpPr txBox="1"/>
          <p:nvPr/>
        </p:nvSpPr>
        <p:spPr>
          <a:xfrm>
            <a:off x="778510" y="869315"/>
            <a:ext cx="3540760" cy="521970"/>
          </a:xfrm>
          <a:prstGeom prst="rect">
            <a:avLst/>
          </a:prstGeom>
          <a:noFill/>
        </p:spPr>
        <p:txBody>
          <a:bodyPr wrap="square" rtlCol="0">
            <a:spAutoFit/>
          </a:bodyPr>
          <a:lstStyle/>
          <a:p>
            <a:r>
              <a:rPr lang="zh-CN" altLang="en-US" sz="2800"/>
              <a:t>本自测我学会了：</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280"/>
          <p:cNvSpPr txBox="1"/>
          <p:nvPr>
            <p:custDataLst>
              <p:tags r:id="rId1"/>
            </p:custDataLst>
          </p:nvPr>
        </p:nvSpPr>
        <p:spPr>
          <a:xfrm>
            <a:off x="5123815" y="2792095"/>
            <a:ext cx="6422390" cy="857885"/>
          </a:xfrm>
          <a:prstGeom prst="rect">
            <a:avLst/>
          </a:prstGeom>
          <a:noFill/>
          <a:ln>
            <a:noFill/>
          </a:ln>
        </p:spPr>
        <p:txBody>
          <a:bodyPr wrap="square" lIns="45720" tIns="22860" rIns="45720" bIns="22860" rtlCol="0">
            <a:spAutoFit/>
          </a:bodyPr>
          <a:lstStyle/>
          <a:p>
            <a:pPr algn="ctr">
              <a:lnSpc>
                <a:spcPct val="120000"/>
              </a:lnSpc>
            </a:pPr>
            <a:r>
              <a:rPr sz="4400" b="1" dirty="0">
                <a:solidFill>
                  <a:schemeClr val="tx1"/>
                </a:solidFill>
                <a:latin typeface="微软雅黑" panose="020B0503020204020204" charset="-122"/>
                <a:ea typeface="微软雅黑" panose="020B0503020204020204" charset="-122"/>
                <a:cs typeface="Lato Regular"/>
              </a:rPr>
              <a:t>第五部分：语言技能知识</a:t>
            </a:r>
          </a:p>
        </p:txBody>
      </p:sp>
      <p:cxnSp>
        <p:nvCxnSpPr>
          <p:cNvPr id="62" name="直接连接符 61"/>
          <p:cNvCxnSpPr/>
          <p:nvPr>
            <p:custDataLst>
              <p:tags r:id="rId2"/>
            </p:custDataLst>
          </p:nvPr>
        </p:nvCxnSpPr>
        <p:spPr>
          <a:xfrm>
            <a:off x="4897298" y="232267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6">
            <a:clrChange>
              <a:clrFrom>
                <a:srgbClr val="F6F6F6">
                  <a:alpha val="100000"/>
                </a:srgbClr>
              </a:clrFrom>
              <a:clrTo>
                <a:srgbClr val="F6F6F6">
                  <a:alpha val="100000"/>
                  <a:alpha val="0"/>
                </a:srgbClr>
              </a:clrTo>
            </a:clrChange>
          </a:blip>
          <a:stretch>
            <a:fillRect/>
          </a:stretch>
        </p:blipFill>
        <p:spPr>
          <a:xfrm>
            <a:off x="260350" y="1391920"/>
            <a:ext cx="4269740" cy="4050665"/>
          </a:xfrm>
          <a:prstGeom prst="rect">
            <a:avLst/>
          </a:prstGeom>
        </p:spPr>
      </p:pic>
      <p:sp>
        <p:nvSpPr>
          <p:cNvPr id="5" name="圆角矩形 4">
            <a:hlinkClick r:id="rId7"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userDrawn="1">
            <p:custDataLst>
              <p:tags r:id="rId1"/>
            </p:custDataLst>
          </p:nvPr>
        </p:nvSpPr>
        <p:spPr>
          <a:xfrm>
            <a:off x="377190" y="30480"/>
            <a:ext cx="9282430" cy="553085"/>
          </a:xfrm>
          <a:prstGeom prst="rect">
            <a:avLst/>
          </a:prstGeom>
          <a:noFill/>
        </p:spPr>
        <p:txBody>
          <a:bodyPr wrap="square" rtlCol="0">
            <a:spAutoFit/>
          </a:bodyPr>
          <a:lstStyle/>
          <a:p>
            <a:pPr algn="dist"/>
            <a:r>
              <a:rPr lang="zh-CN" altLang="en-US" sz="3000" b="1">
                <a:solidFill>
                  <a:schemeClr val="bg1"/>
                </a:solidFill>
                <a:uFillTx/>
              </a:rPr>
              <a:t>第五部分：语言技能知识（共11个小题，满分30分）</a:t>
            </a:r>
          </a:p>
        </p:txBody>
      </p:sp>
      <p:sp>
        <p:nvSpPr>
          <p:cNvPr id="12" name="文本框 11"/>
          <p:cNvSpPr txBox="1"/>
          <p:nvPr>
            <p:custDataLst>
              <p:tags r:id="rId2"/>
            </p:custDataLst>
          </p:nvPr>
        </p:nvSpPr>
        <p:spPr>
          <a:xfrm>
            <a:off x="458470" y="675640"/>
            <a:ext cx="11368405" cy="1106805"/>
          </a:xfrm>
          <a:prstGeom prst="rect">
            <a:avLst/>
          </a:prstGeom>
          <a:noFill/>
        </p:spPr>
        <p:txBody>
          <a:bodyPr wrap="square" rtlCol="0">
            <a:spAutoFit/>
          </a:bodyPr>
          <a:lstStyle/>
          <a:p>
            <a:pPr indent="0" fontAlgn="auto">
              <a:spcAft>
                <a:spcPts val="1200"/>
              </a:spcAft>
            </a:pPr>
            <a:r>
              <a:rPr sz="2800" b="1" dirty="0">
                <a:latin typeface="微软雅黑" panose="020B0503020204020204" charset="-122"/>
                <a:ea typeface="微软雅黑" panose="020B0503020204020204" charset="-122"/>
                <a:cs typeface="微软雅黑" panose="020B0503020204020204" charset="-122"/>
              </a:rPr>
              <a:t>VII. 词形转换（共10小题，每小题1分，满分10分）</a:t>
            </a:r>
          </a:p>
          <a:p>
            <a:pPr indent="0" fontAlgn="auto"/>
            <a:r>
              <a:rPr sz="2800" dirty="0">
                <a:latin typeface="微软雅黑" panose="020B0503020204020204" charset="-122"/>
                <a:ea typeface="微软雅黑" panose="020B0503020204020204" charset="-122"/>
                <a:cs typeface="微软雅黑" panose="020B0503020204020204" charset="-122"/>
              </a:rPr>
              <a:t>用括号内所给单词的适当形式填空。</a:t>
            </a:r>
          </a:p>
        </p:txBody>
      </p:sp>
      <p:sp>
        <p:nvSpPr>
          <p:cNvPr id="7" name="文本框 6"/>
          <p:cNvSpPr txBox="1"/>
          <p:nvPr>
            <p:custDataLst>
              <p:tags r:id="rId3"/>
            </p:custDataLst>
          </p:nvPr>
        </p:nvSpPr>
        <p:spPr>
          <a:xfrm>
            <a:off x="377190" y="1945005"/>
            <a:ext cx="11049000" cy="2968625"/>
          </a:xfrm>
          <a:prstGeom prst="rect">
            <a:avLst/>
          </a:prstGeom>
          <a:noFill/>
        </p:spPr>
        <p:txBody>
          <a:bodyPr wrap="square" rtlCol="0">
            <a:spAutoFit/>
          </a:bodyPr>
          <a:lstStyle/>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66. Many students don’t know the </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________________</a:t>
            </a:r>
            <a:r>
              <a:rPr lang="en-US" altLang="zh-CN" sz="2400" b="1" dirty="0">
                <a:latin typeface="微软雅黑" panose="020B0503020204020204" charset="-122"/>
                <a:ea typeface="微软雅黑" panose="020B0503020204020204" charset="-122"/>
                <a:cs typeface="Times New Roman" panose="02020603050405020304" pitchFamily="18" charset="0"/>
              </a:rPr>
              <a:t> (important) of studying English.</a:t>
            </a: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67. I believe that August is the </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________________</a:t>
            </a:r>
            <a:r>
              <a:rPr lang="en-US" altLang="zh-CN" sz="2400" b="1" dirty="0">
                <a:latin typeface="微软雅黑" panose="020B0503020204020204" charset="-122"/>
                <a:ea typeface="微软雅黑" panose="020B0503020204020204" charset="-122"/>
                <a:cs typeface="Times New Roman" panose="02020603050405020304" pitchFamily="18" charset="0"/>
              </a:rPr>
              <a:t> (hot) month in China.</a:t>
            </a:r>
          </a:p>
        </p:txBody>
      </p:sp>
      <p:sp>
        <p:nvSpPr>
          <p:cNvPr id="13" name="文本框 12"/>
          <p:cNvSpPr txBox="1"/>
          <p:nvPr>
            <p:custDataLst>
              <p:tags r:id="rId4"/>
            </p:custDataLst>
          </p:nvPr>
        </p:nvSpPr>
        <p:spPr>
          <a:xfrm>
            <a:off x="6577794" y="1915688"/>
            <a:ext cx="1947545"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importance</a:t>
            </a:r>
          </a:p>
        </p:txBody>
      </p:sp>
      <p:sp>
        <p:nvSpPr>
          <p:cNvPr id="14" name="文本框 13"/>
          <p:cNvSpPr txBox="1"/>
          <p:nvPr>
            <p:custDataLst>
              <p:tags r:id="rId5"/>
            </p:custDataLst>
          </p:nvPr>
        </p:nvSpPr>
        <p:spPr>
          <a:xfrm>
            <a:off x="633730" y="3088640"/>
            <a:ext cx="10792460"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本句意为“许多学生不知道学习英语的重要性”。important是形容词，意为“重要的”，the后接名词，形容词important的名词形式为importance，“the importance of…”表示“……的重要性”。</a:t>
            </a:r>
          </a:p>
        </p:txBody>
      </p:sp>
      <p:sp>
        <p:nvSpPr>
          <p:cNvPr id="15" name="文本框 14"/>
          <p:cNvSpPr txBox="1"/>
          <p:nvPr>
            <p:custDataLst>
              <p:tags r:id="rId6"/>
            </p:custDataLst>
          </p:nvPr>
        </p:nvSpPr>
        <p:spPr>
          <a:xfrm>
            <a:off x="5597354" y="4267093"/>
            <a:ext cx="1284605"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hottest</a:t>
            </a:r>
          </a:p>
        </p:txBody>
      </p:sp>
      <p:sp>
        <p:nvSpPr>
          <p:cNvPr id="16" name="文本框 15"/>
          <p:cNvSpPr txBox="1"/>
          <p:nvPr>
            <p:custDataLst>
              <p:tags r:id="rId7"/>
            </p:custDataLst>
          </p:nvPr>
        </p:nvSpPr>
        <p:spPr>
          <a:xfrm>
            <a:off x="812165" y="5076190"/>
            <a:ext cx="9589770"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本句意为“我认为八月是中国最热的月份”。hot是形容词，意为“热的”，句子中有“in China”表示范围，及定冠词the，可知这里需使用形容词的最高级，hot的最高级为“hottest”，意为“最热的”。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458470" y="892175"/>
            <a:ext cx="11049000" cy="2489200"/>
          </a:xfrm>
          <a:prstGeom prst="rect">
            <a:avLst/>
          </a:prstGeom>
          <a:noFill/>
        </p:spPr>
        <p:txBody>
          <a:bodyPr wrap="square" rtlCol="0">
            <a:spAutoFit/>
          </a:bodyPr>
          <a:lstStyle/>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68. Mr. Li is a learned person, and has lots of </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________________</a:t>
            </a:r>
            <a:r>
              <a:rPr lang="en-US" altLang="zh-CN" sz="2400" b="1" dirty="0">
                <a:latin typeface="微软雅黑" panose="020B0503020204020204" charset="-122"/>
                <a:ea typeface="微软雅黑" panose="020B0503020204020204" charset="-122"/>
                <a:cs typeface="Times New Roman" panose="02020603050405020304" pitchFamily="18" charset="0"/>
              </a:rPr>
              <a:t> (know).</a:t>
            </a: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69. Mike is much </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________________</a:t>
            </a:r>
            <a:r>
              <a:rPr lang="en-US" altLang="zh-CN" sz="2400" b="1" dirty="0">
                <a:latin typeface="微软雅黑" panose="020B0503020204020204" charset="-122"/>
                <a:ea typeface="微软雅黑" panose="020B0503020204020204" charset="-122"/>
                <a:cs typeface="Times New Roman" panose="02020603050405020304" pitchFamily="18" charset="0"/>
              </a:rPr>
              <a:t> (crazy) about football than Tom.</a:t>
            </a:r>
          </a:p>
        </p:txBody>
      </p:sp>
      <p:sp>
        <p:nvSpPr>
          <p:cNvPr id="13" name="文本框 12"/>
          <p:cNvSpPr txBox="1"/>
          <p:nvPr>
            <p:custDataLst>
              <p:tags r:id="rId2"/>
            </p:custDataLst>
          </p:nvPr>
        </p:nvSpPr>
        <p:spPr>
          <a:xfrm>
            <a:off x="7520940" y="892175"/>
            <a:ext cx="2092325" cy="374015"/>
          </a:xfrm>
          <a:prstGeom prst="rect">
            <a:avLst/>
          </a:prstGeom>
          <a:noFill/>
        </p:spPr>
        <p:txBody>
          <a:bodyPr wrap="square" rtlCol="0">
            <a:noAutofit/>
          </a:bodyPr>
          <a:lstStyle/>
          <a:p>
            <a:pPr algn="l"/>
            <a:r>
              <a:rPr lang="en-US" altLang="zh-CN" sz="2400" b="1" dirty="0">
                <a:solidFill>
                  <a:srgbClr val="C00000"/>
                </a:solidFill>
                <a:latin typeface="微软雅黑" panose="020B0503020204020204" charset="-122"/>
                <a:ea typeface="微软雅黑" panose="020B0503020204020204" charset="-122"/>
              </a:rPr>
              <a:t>knowledge</a:t>
            </a:r>
          </a:p>
        </p:txBody>
      </p:sp>
      <p:sp>
        <p:nvSpPr>
          <p:cNvPr id="14" name="文本框 13"/>
          <p:cNvSpPr txBox="1"/>
          <p:nvPr>
            <p:custDataLst>
              <p:tags r:id="rId3"/>
            </p:custDataLst>
          </p:nvPr>
        </p:nvSpPr>
        <p:spPr>
          <a:xfrm>
            <a:off x="739140" y="1372870"/>
            <a:ext cx="1100391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本句意为“李先生是一个博学的人，有很多的知识”。know为动词，意为“知道”，句中“lots of”修饰名词，know的名词形式是knowledge，意为“知识”。</a:t>
            </a:r>
          </a:p>
        </p:txBody>
      </p:sp>
      <p:sp>
        <p:nvSpPr>
          <p:cNvPr id="2" name="文本框 1"/>
          <p:cNvSpPr txBox="1"/>
          <p:nvPr>
            <p:custDataLst>
              <p:tags r:id="rId4"/>
            </p:custDataLst>
          </p:nvPr>
        </p:nvSpPr>
        <p:spPr>
          <a:xfrm>
            <a:off x="3691255" y="2738120"/>
            <a:ext cx="1666240"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crazier</a:t>
            </a:r>
          </a:p>
        </p:txBody>
      </p:sp>
      <p:sp>
        <p:nvSpPr>
          <p:cNvPr id="3" name="文本框 2"/>
          <p:cNvSpPr txBox="1"/>
          <p:nvPr>
            <p:custDataLst>
              <p:tags r:id="rId5"/>
            </p:custDataLst>
          </p:nvPr>
        </p:nvSpPr>
        <p:spPr>
          <a:xfrm>
            <a:off x="807720" y="3820795"/>
            <a:ext cx="1034986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本句意为“迈克比汤姆更喜欢足球”。根据句子中的关键词“than”可知，此句为比较级句型，且much可修饰形容词的比较级，crazy的比较级为crazier，意为“更狂热的”。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p:bldP spid="3"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1104900" y="892175"/>
            <a:ext cx="10402570" cy="3448685"/>
          </a:xfrm>
          <a:prstGeom prst="rect">
            <a:avLst/>
          </a:prstGeom>
          <a:noFill/>
        </p:spPr>
        <p:txBody>
          <a:bodyPr wrap="square" rtlCol="0">
            <a:spAutoFit/>
          </a:bodyPr>
          <a:lstStyle/>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70. Have you called Mary </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________________</a:t>
            </a:r>
            <a:r>
              <a:rPr lang="en-US" altLang="zh-CN" sz="2400" b="1" dirty="0">
                <a:latin typeface="微软雅黑" panose="020B0503020204020204" charset="-122"/>
                <a:ea typeface="微软雅黑" panose="020B0503020204020204" charset="-122"/>
                <a:cs typeface="Times New Roman" panose="02020603050405020304" pitchFamily="18" charset="0"/>
              </a:rPr>
              <a:t> (recent).</a:t>
            </a: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 71. All villagers came to an </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________________</a:t>
            </a:r>
            <a:r>
              <a:rPr lang="en-US" altLang="zh-CN" sz="2400" b="1" dirty="0">
                <a:latin typeface="微软雅黑" panose="020B0503020204020204" charset="-122"/>
                <a:ea typeface="微软雅黑" panose="020B0503020204020204" charset="-122"/>
                <a:cs typeface="Times New Roman" panose="02020603050405020304" pitchFamily="18" charset="0"/>
              </a:rPr>
              <a:t> (agree) in this meeting.</a:t>
            </a:r>
          </a:p>
        </p:txBody>
      </p:sp>
      <p:sp>
        <p:nvSpPr>
          <p:cNvPr id="13" name="文本框 12"/>
          <p:cNvSpPr txBox="1"/>
          <p:nvPr>
            <p:custDataLst>
              <p:tags r:id="rId2"/>
            </p:custDataLst>
          </p:nvPr>
        </p:nvSpPr>
        <p:spPr>
          <a:xfrm>
            <a:off x="5361940" y="974725"/>
            <a:ext cx="1786255"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recently</a:t>
            </a:r>
          </a:p>
        </p:txBody>
      </p:sp>
      <p:sp>
        <p:nvSpPr>
          <p:cNvPr id="14" name="文本框 13"/>
          <p:cNvSpPr txBox="1"/>
          <p:nvPr>
            <p:custDataLst>
              <p:tags r:id="rId3"/>
            </p:custDataLst>
          </p:nvPr>
        </p:nvSpPr>
        <p:spPr>
          <a:xfrm>
            <a:off x="473075" y="1673860"/>
            <a:ext cx="11151870"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本句意为“你最近给玛丽打过电话吗？”此处需使用副词作状语，recent的副词形式为recently，意为“最近”。</a:t>
            </a:r>
          </a:p>
        </p:txBody>
      </p:sp>
      <p:sp>
        <p:nvSpPr>
          <p:cNvPr id="2" name="文本框 1"/>
          <p:cNvSpPr txBox="1"/>
          <p:nvPr>
            <p:custDataLst>
              <p:tags r:id="rId4"/>
            </p:custDataLst>
          </p:nvPr>
        </p:nvSpPr>
        <p:spPr>
          <a:xfrm>
            <a:off x="5671820" y="3791585"/>
            <a:ext cx="2209165"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agreement</a:t>
            </a:r>
          </a:p>
        </p:txBody>
      </p:sp>
      <p:sp>
        <p:nvSpPr>
          <p:cNvPr id="3" name="文本框 2"/>
          <p:cNvSpPr txBox="1"/>
          <p:nvPr>
            <p:custDataLst>
              <p:tags r:id="rId5"/>
            </p:custDataLst>
          </p:nvPr>
        </p:nvSpPr>
        <p:spPr>
          <a:xfrm>
            <a:off x="1230630" y="4820285"/>
            <a:ext cx="1004887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本句意为“所有的村民在这次会议上达成了共识”。句子中“an”为不定冠词，表示“一个”，后面应加名词，agree意为“同意”，是动词，其名词形式为agreement。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p:bldP spid="3"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458470" y="892175"/>
            <a:ext cx="11049000" cy="3928110"/>
          </a:xfrm>
          <a:prstGeom prst="rect">
            <a:avLst/>
          </a:prstGeom>
          <a:noFill/>
        </p:spPr>
        <p:txBody>
          <a:bodyPr wrap="square" rtlCol="0">
            <a:spAutoFit/>
          </a:bodyPr>
          <a:lstStyle/>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72. Now </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________________</a:t>
            </a:r>
            <a:r>
              <a:rPr lang="en-US" altLang="zh-CN" sz="2400" b="1" dirty="0">
                <a:latin typeface="微软雅黑" panose="020B0503020204020204" charset="-122"/>
                <a:ea typeface="微软雅黑" panose="020B0503020204020204" charset="-122"/>
                <a:cs typeface="Times New Roman" panose="02020603050405020304" pitchFamily="18" charset="0"/>
              </a:rPr>
              <a:t> (library) are popular places for people to spend their spare time.</a:t>
            </a: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73. </a:t>
            </a:r>
            <a:r>
              <a:rPr lang="en-US" altLang="zh-CN" sz="2400" b="1" i="1" dirty="0">
                <a:latin typeface="微软雅黑" panose="020B0503020204020204" charset="-122"/>
                <a:ea typeface="微软雅黑" panose="020B0503020204020204" charset="-122"/>
                <a:cs typeface="Times New Roman" panose="02020603050405020304" pitchFamily="18" charset="0"/>
              </a:rPr>
              <a:t>Titanic</a:t>
            </a:r>
            <a:r>
              <a:rPr lang="en-US" altLang="zh-CN" sz="2400" b="1" dirty="0">
                <a:latin typeface="微软雅黑" panose="020B0503020204020204" charset="-122"/>
                <a:ea typeface="微软雅黑" panose="020B0503020204020204" charset="-122"/>
                <a:cs typeface="Times New Roman" panose="02020603050405020304" pitchFamily="18" charset="0"/>
              </a:rPr>
              <a:t> was a highly </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________________</a:t>
            </a:r>
            <a:r>
              <a:rPr lang="en-US" altLang="zh-CN" sz="2400" b="1" dirty="0">
                <a:latin typeface="微软雅黑" panose="020B0503020204020204" charset="-122"/>
                <a:ea typeface="微软雅黑" panose="020B0503020204020204" charset="-122"/>
                <a:cs typeface="Times New Roman" panose="02020603050405020304" pitchFamily="18" charset="0"/>
              </a:rPr>
              <a:t> (success) movie.</a:t>
            </a:r>
          </a:p>
        </p:txBody>
      </p:sp>
      <p:sp>
        <p:nvSpPr>
          <p:cNvPr id="13" name="文本框 12"/>
          <p:cNvSpPr txBox="1"/>
          <p:nvPr>
            <p:custDataLst>
              <p:tags r:id="rId2"/>
            </p:custDataLst>
          </p:nvPr>
        </p:nvSpPr>
        <p:spPr>
          <a:xfrm>
            <a:off x="2381885" y="892175"/>
            <a:ext cx="1450975"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libraries</a:t>
            </a:r>
          </a:p>
        </p:txBody>
      </p:sp>
      <p:sp>
        <p:nvSpPr>
          <p:cNvPr id="14" name="文本框 13"/>
          <p:cNvSpPr txBox="1"/>
          <p:nvPr>
            <p:custDataLst>
              <p:tags r:id="rId3"/>
            </p:custDataLst>
          </p:nvPr>
        </p:nvSpPr>
        <p:spPr>
          <a:xfrm>
            <a:off x="669925" y="1931035"/>
            <a:ext cx="101238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本句意为“现在图书馆是人们打发业余时间的热门场所”。根据“are”可知，此处用名词复数作主语，library的复数形式为libraries，意为“图书馆”。</a:t>
            </a:r>
          </a:p>
        </p:txBody>
      </p:sp>
      <p:sp>
        <p:nvSpPr>
          <p:cNvPr id="2" name="文本框 1"/>
          <p:cNvSpPr txBox="1"/>
          <p:nvPr>
            <p:custDataLst>
              <p:tags r:id="rId4"/>
            </p:custDataLst>
          </p:nvPr>
        </p:nvSpPr>
        <p:spPr>
          <a:xfrm>
            <a:off x="4416425" y="4280535"/>
            <a:ext cx="1870075"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successful</a:t>
            </a:r>
          </a:p>
        </p:txBody>
      </p:sp>
      <p:sp>
        <p:nvSpPr>
          <p:cNvPr id="3" name="文本框 2"/>
          <p:cNvSpPr txBox="1"/>
          <p:nvPr>
            <p:custDataLst>
              <p:tags r:id="rId5"/>
            </p:custDataLst>
          </p:nvPr>
        </p:nvSpPr>
        <p:spPr>
          <a:xfrm>
            <a:off x="669925" y="4952365"/>
            <a:ext cx="9767570"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本句意为“《泰坦尼克号》是一部很成功的电影”。success是名词，意为“成功”，这里要使用形容词successful作定语，修饰后面的名词movie，意为“成功的电影”。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custDataLst>
              <p:tags r:id="rId2"/>
            </p:custDataLst>
          </p:nvPr>
        </p:nvSpPr>
        <p:spPr>
          <a:xfrm>
            <a:off x="1174115" y="4728845"/>
            <a:ext cx="8962390"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此题考查r音节字母组合ur的发音。ur重读音节中读/ɜː/。非重读音节中读/ə/。题干单词nurse中的ur字母组合是重读音节中发/ɜː/的音；四个选项中只有A选项hurt中的ur是重读音节，也发/</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ɜː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/的音，故选A。</a:t>
            </a:r>
          </a:p>
        </p:txBody>
      </p:sp>
      <p:sp>
        <p:nvSpPr>
          <p:cNvPr id="7" name="文本框 6"/>
          <p:cNvSpPr txBox="1"/>
          <p:nvPr>
            <p:custDataLst>
              <p:tags r:id="rId3"/>
            </p:custDataLst>
          </p:nvPr>
        </p:nvSpPr>
        <p:spPr>
          <a:xfrm>
            <a:off x="721360" y="2220595"/>
            <a:ext cx="11049000" cy="57086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 n</a:t>
            </a:r>
            <a:r>
              <a:rPr lang="en-US" altLang="zh-CN" sz="2400" b="1" u="sng" dirty="0">
                <a:latin typeface="微软雅黑" panose="020B0503020204020204" charset="-122"/>
                <a:ea typeface="微软雅黑" panose="020B0503020204020204" charset="-122"/>
              </a:rPr>
              <a:t>ur</a:t>
            </a:r>
            <a:r>
              <a:rPr lang="en-US" altLang="zh-CN" sz="2400" b="1" dirty="0">
                <a:latin typeface="微软雅黑" panose="020B0503020204020204" charset="-122"/>
                <a:ea typeface="微软雅黑" panose="020B0503020204020204" charset="-122"/>
              </a:rPr>
              <a:t>se    A. h</a:t>
            </a:r>
            <a:r>
              <a:rPr lang="en-US" altLang="zh-CN" sz="2400" b="1" u="sng" dirty="0">
                <a:latin typeface="微软雅黑" panose="020B0503020204020204" charset="-122"/>
                <a:ea typeface="微软雅黑" panose="020B0503020204020204" charset="-122"/>
              </a:rPr>
              <a:t>ur</a:t>
            </a:r>
            <a:r>
              <a:rPr lang="en-US" altLang="zh-CN" sz="2400" b="1" dirty="0">
                <a:latin typeface="微软雅黑" panose="020B0503020204020204" charset="-122"/>
                <a:ea typeface="微软雅黑" panose="020B0503020204020204" charset="-122"/>
              </a:rPr>
              <a:t>t</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Sat</a:t>
            </a:r>
            <a:r>
              <a:rPr lang="en-US" altLang="zh-CN" sz="2400" b="1" u="sng" dirty="0">
                <a:latin typeface="微软雅黑" panose="020B0503020204020204" charset="-122"/>
                <a:ea typeface="微软雅黑" panose="020B0503020204020204" charset="-122"/>
              </a:rPr>
              <a:t>ur</a:t>
            </a:r>
            <a:r>
              <a:rPr lang="en-US" altLang="zh-CN" sz="2400" b="1" dirty="0">
                <a:latin typeface="微软雅黑" panose="020B0503020204020204" charset="-122"/>
                <a:ea typeface="微软雅黑" panose="020B0503020204020204" charset="-122"/>
              </a:rPr>
              <a:t>day</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s</a:t>
            </a:r>
            <a:r>
              <a:rPr lang="en-US" altLang="zh-CN" sz="2400" b="1" u="sng" dirty="0">
                <a:latin typeface="微软雅黑" panose="020B0503020204020204" charset="-122"/>
                <a:ea typeface="微软雅黑" panose="020B0503020204020204" charset="-122"/>
              </a:rPr>
              <a:t>ur</a:t>
            </a:r>
            <a:r>
              <a:rPr lang="en-US" altLang="zh-CN" sz="2400" b="1" dirty="0">
                <a:latin typeface="微软雅黑" panose="020B0503020204020204" charset="-122"/>
                <a:ea typeface="微软雅黑" panose="020B0503020204020204" charset="-122"/>
              </a:rPr>
              <a:t>prise</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s</a:t>
            </a:r>
            <a:r>
              <a:rPr lang="en-US" altLang="zh-CN" sz="2400" b="1" u="sng" dirty="0">
                <a:latin typeface="微软雅黑" panose="020B0503020204020204" charset="-122"/>
                <a:ea typeface="微软雅黑" panose="020B0503020204020204" charset="-122"/>
              </a:rPr>
              <a:t>ur</a:t>
            </a:r>
            <a:r>
              <a:rPr lang="en-US" altLang="zh-CN" sz="2400" b="1" dirty="0">
                <a:latin typeface="微软雅黑" panose="020B0503020204020204" charset="-122"/>
                <a:ea typeface="微软雅黑" panose="020B0503020204020204" charset="-122"/>
              </a:rPr>
              <a:t>round</a:t>
            </a:r>
          </a:p>
        </p:txBody>
      </p:sp>
      <p:sp>
        <p:nvSpPr>
          <p:cNvPr id="11" name="文本框 10"/>
          <p:cNvSpPr txBox="1"/>
          <p:nvPr>
            <p:custDataLst>
              <p:tags r:id="rId4"/>
            </p:custDataLst>
          </p:nvPr>
        </p:nvSpPr>
        <p:spPr>
          <a:xfrm>
            <a:off x="992969" y="2369078"/>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3" grpId="0"/>
      <p:bldP spid="11"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458470" y="892175"/>
            <a:ext cx="11049000" cy="3448685"/>
          </a:xfrm>
          <a:prstGeom prst="rect">
            <a:avLst/>
          </a:prstGeom>
          <a:noFill/>
        </p:spPr>
        <p:txBody>
          <a:bodyPr wrap="square" rtlCol="0">
            <a:spAutoFit/>
          </a:bodyPr>
          <a:lstStyle/>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74. When I passed the room, my sister was </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________________</a:t>
            </a:r>
            <a:r>
              <a:rPr lang="en-US" altLang="zh-CN" sz="2400" b="1" dirty="0">
                <a:latin typeface="微软雅黑" panose="020B0503020204020204" charset="-122"/>
                <a:ea typeface="微软雅黑" panose="020B0503020204020204" charset="-122"/>
                <a:cs typeface="Times New Roman" panose="02020603050405020304" pitchFamily="18" charset="0"/>
              </a:rPr>
              <a:t> (prepare) for her math test</a:t>
            </a: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75. Li Hong worked hard and got her </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________________</a:t>
            </a:r>
            <a:r>
              <a:rPr lang="en-US" altLang="zh-CN" sz="2400" b="1" dirty="0">
                <a:latin typeface="微软雅黑" panose="020B0503020204020204" charset="-122"/>
                <a:ea typeface="微软雅黑" panose="020B0503020204020204" charset="-122"/>
                <a:cs typeface="Times New Roman" panose="02020603050405020304" pitchFamily="18" charset="0"/>
              </a:rPr>
              <a:t> (doctor) degree at Cambridge University.</a:t>
            </a:r>
          </a:p>
        </p:txBody>
      </p:sp>
      <p:sp>
        <p:nvSpPr>
          <p:cNvPr id="13" name="文本框 12"/>
          <p:cNvSpPr txBox="1"/>
          <p:nvPr>
            <p:custDataLst>
              <p:tags r:id="rId2"/>
            </p:custDataLst>
          </p:nvPr>
        </p:nvSpPr>
        <p:spPr>
          <a:xfrm>
            <a:off x="7543800" y="892175"/>
            <a:ext cx="2072005"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preparing</a:t>
            </a:r>
          </a:p>
        </p:txBody>
      </p:sp>
      <p:sp>
        <p:nvSpPr>
          <p:cNvPr id="14" name="文本框 13"/>
          <p:cNvSpPr txBox="1"/>
          <p:nvPr>
            <p:custDataLst>
              <p:tags r:id="rId3"/>
            </p:custDataLst>
          </p:nvPr>
        </p:nvSpPr>
        <p:spPr>
          <a:xfrm>
            <a:off x="864235" y="2028190"/>
            <a:ext cx="101238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本句意为“当我经过房间的时候，我的姐姐正在为数学考试做准备”。prepare为动词，意为“准备”，句子中“was”，后面加doing，构成“过去进行时”，表示“那时正在做某事……”，故填写preparing。</a:t>
            </a:r>
          </a:p>
        </p:txBody>
      </p:sp>
      <p:sp>
        <p:nvSpPr>
          <p:cNvPr id="2" name="文本框 1"/>
          <p:cNvSpPr txBox="1"/>
          <p:nvPr>
            <p:custDataLst>
              <p:tags r:id="rId4"/>
            </p:custDataLst>
          </p:nvPr>
        </p:nvSpPr>
        <p:spPr>
          <a:xfrm>
            <a:off x="6573520" y="3335020"/>
            <a:ext cx="1666240"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doctor’s</a:t>
            </a:r>
          </a:p>
        </p:txBody>
      </p:sp>
      <p:sp>
        <p:nvSpPr>
          <p:cNvPr id="3" name="文本框 2"/>
          <p:cNvSpPr txBox="1"/>
          <p:nvPr>
            <p:custDataLst>
              <p:tags r:id="rId5"/>
            </p:custDataLst>
          </p:nvPr>
        </p:nvSpPr>
        <p:spPr>
          <a:xfrm>
            <a:off x="864235" y="4403090"/>
            <a:ext cx="9224010"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本句意为“李红努力学习，取得了剑桥大学的博士学位”。doctor意为“博士”。这里应使用名词所有格doctor’s，“doctor’s degree”意为“博士学位”。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p:bldP spid="3"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458470" y="431800"/>
            <a:ext cx="11368405" cy="521970"/>
          </a:xfrm>
          <a:prstGeom prst="rect">
            <a:avLst/>
          </a:prstGeom>
          <a:noFill/>
        </p:spPr>
        <p:txBody>
          <a:bodyPr wrap="square" rtlCol="0">
            <a:spAutoFit/>
          </a:bodyPr>
          <a:lstStyle/>
          <a:p>
            <a:pPr indent="0" fontAlgn="auto">
              <a:spcAft>
                <a:spcPts val="1200"/>
              </a:spcAft>
            </a:pPr>
            <a:r>
              <a:rPr sz="2800" b="1" dirty="0">
                <a:latin typeface="微软雅黑" panose="020B0503020204020204" charset="-122"/>
                <a:ea typeface="微软雅黑" panose="020B0503020204020204" charset="-122"/>
                <a:cs typeface="微软雅黑" panose="020B0503020204020204" charset="-122"/>
              </a:rPr>
              <a:t>VIII. 书面表达（共1题，满分20分）</a:t>
            </a:r>
          </a:p>
        </p:txBody>
      </p:sp>
      <p:sp>
        <p:nvSpPr>
          <p:cNvPr id="7" name="文本框 6"/>
          <p:cNvSpPr txBox="1"/>
          <p:nvPr>
            <p:custDataLst>
              <p:tags r:id="rId2"/>
            </p:custDataLst>
          </p:nvPr>
        </p:nvSpPr>
        <p:spPr>
          <a:xfrm>
            <a:off x="571500" y="1139825"/>
            <a:ext cx="11049000" cy="4965065"/>
          </a:xfrm>
          <a:prstGeom prst="rect">
            <a:avLst/>
          </a:prstGeom>
          <a:noFill/>
        </p:spPr>
        <p:txBody>
          <a:bodyPr wrap="square" rtlCol="0">
            <a:spAutoFit/>
          </a:bodyPr>
          <a:lstStyle/>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76. </a:t>
            </a:r>
            <a:r>
              <a:rPr lang="en-US" altLang="zh-CN" sz="2400" smtClean="0">
                <a:latin typeface="Times New Roman" panose="02020603050405020304" pitchFamily="18" charset="0"/>
                <a:ea typeface="微软雅黑" panose="020B0503020204020204" charset="-122"/>
                <a:cs typeface="Times New Roman" panose="02020603050405020304" pitchFamily="18" charset="0"/>
              </a:rPr>
              <a:t>为弘扬工匠精神</a:t>
            </a:r>
            <a:r>
              <a:rPr lang="en-US" altLang="zh-CN" sz="2400" dirty="0">
                <a:latin typeface="Times New Roman" panose="02020603050405020304" pitchFamily="18" charset="0"/>
                <a:ea typeface="微软雅黑" panose="020B0503020204020204" charset="-122"/>
                <a:cs typeface="Times New Roman" panose="02020603050405020304" pitchFamily="18" charset="0"/>
              </a:rPr>
              <a:t>，学校将要举行以工匠精神为主题的英语演讲比赛。假定你是学校学生会主席李华，请根据提示内容，写一张60—80词的英文海报。部分内容已为你写出，不计入总词数。</a:t>
            </a:r>
          </a:p>
          <a:p>
            <a:pPr marL="431800" indent="-457200" algn="just" fontAlgn="auto">
              <a:lnSpc>
                <a:spcPct val="12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提示内容:</a:t>
            </a:r>
          </a:p>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（1）活动时间、地点；</a:t>
            </a:r>
          </a:p>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（2）活动的形式和内容；</a:t>
            </a:r>
          </a:p>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（3）鼓励参与。</a:t>
            </a:r>
          </a:p>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a:latin typeface="Times New Roman" panose="02020603050405020304" pitchFamily="18" charset="0"/>
                <a:ea typeface="微软雅黑" panose="020B0503020204020204" charset="-122"/>
                <a:cs typeface="Times New Roman" panose="02020603050405020304" pitchFamily="18" charset="0"/>
              </a:rPr>
              <a:t>参考词汇：</a:t>
            </a:r>
          </a:p>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报名（sign up） 	 	 	 定题演讲（prepared speech）</a:t>
            </a:r>
          </a:p>
          <a:p>
            <a:pPr marL="431800" indent="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即兴演讲（impromptu speech）	 问答（Q&amp;A）</a:t>
            </a:r>
          </a:p>
          <a:p>
            <a:pPr marL="431800" indent="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奖品（prize）</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478155" y="814070"/>
            <a:ext cx="11049000" cy="5367655"/>
          </a:xfrm>
          <a:prstGeom prst="rect">
            <a:avLst/>
          </a:prstGeom>
          <a:noFill/>
        </p:spPr>
        <p:txBody>
          <a:bodyPr wrap="square" rtlCol="0">
            <a:spAutoFit/>
          </a:bodyPr>
          <a:lstStyle/>
          <a:p>
            <a:pPr indent="0" algn="ctr"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Discover Chinese Craftsmanship!  </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p>
          <a:p>
            <a:pPr indent="457200" algn="just"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Welcome to Kunming. I am writing to invite you to have dinner with my family at our home.</a:t>
            </a:r>
          </a:p>
          <a:p>
            <a:pPr indent="457200" algn="just"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Theme:</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r>
              <a:rPr lang="en-US" altLang="zh-CN" sz="2400" i="1" dirty="0">
                <a:latin typeface="Times New Roman" panose="02020603050405020304" pitchFamily="18" charset="0"/>
                <a:ea typeface="微软雅黑" panose="020B0503020204020204" charset="-122"/>
                <a:cs typeface="Times New Roman" panose="02020603050405020304" pitchFamily="18" charset="0"/>
              </a:rPr>
              <a:t>Stories of Chinese Craftsman’s Spirit</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indent="457200" algn="l"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Data &amp; Time:</a:t>
            </a:r>
          </a:p>
          <a:p>
            <a:pPr indent="457200" algn="l"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Place: </a:t>
            </a:r>
            <a:r>
              <a:rPr lang="en-US" altLang="zh-CN" sz="2400" b="1" u="sng" dirty="0">
                <a:latin typeface="Times New Roman" panose="02020603050405020304" pitchFamily="18" charset="0"/>
                <a:ea typeface="微软雅黑" panose="020B0503020204020204" charset="-122"/>
                <a:cs typeface="Times New Roman" panose="02020603050405020304" pitchFamily="18" charset="0"/>
              </a:rPr>
              <a:t>                                                                                               </a:t>
            </a:r>
            <a:r>
              <a:rPr lang="en-US" altLang="zh-CN" sz="2400" dirty="0">
                <a:latin typeface="Times New Roman" panose="02020603050405020304" pitchFamily="18" charset="0"/>
                <a:ea typeface="微软雅黑" panose="020B0503020204020204" charset="-122"/>
                <a:cs typeface="Times New Roman" panose="02020603050405020304" pitchFamily="18" charset="0"/>
              </a:rPr>
              <a:t>______________________________________________________________________________________________________________________________________________</a:t>
            </a:r>
          </a:p>
          <a:p>
            <a:pPr indent="0" algn="just"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______________________________________________________________________________________________________________________________________________</a:t>
            </a:r>
          </a:p>
          <a:p>
            <a:pPr indent="0" algn="just"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______________________________________________________________________________________________________________________________________________</a:t>
            </a:r>
          </a:p>
          <a:p>
            <a:pPr indent="0" algn="r"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Hosted by Students’ Union</a:t>
            </a:r>
          </a:p>
        </p:txBody>
      </p:sp>
      <p:sp>
        <p:nvSpPr>
          <p:cNvPr id="13" name="文本框 12"/>
          <p:cNvSpPr txBox="1"/>
          <p:nvPr>
            <p:custDataLst>
              <p:tags r:id="rId2"/>
            </p:custDataLst>
          </p:nvPr>
        </p:nvSpPr>
        <p:spPr>
          <a:xfrm>
            <a:off x="589915" y="2392680"/>
            <a:ext cx="10826115" cy="2932430"/>
          </a:xfrm>
          <a:prstGeom prst="rect">
            <a:avLst/>
          </a:prstGeom>
          <a:noFill/>
        </p:spPr>
        <p:txBody>
          <a:bodyPr wrap="square" rtlCol="0">
            <a:spAutoFit/>
          </a:bodyPr>
          <a:lstStyle/>
          <a:p>
            <a:pPr algn="just">
              <a:lnSpc>
                <a:spcPct val="110000"/>
              </a:lnSpc>
            </a:pPr>
            <a:r>
              <a:rPr lang="en-US" altLang="zh-CN"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                             Friday, March 10th, 2:00 p.m.–4:00 p.m.  </a:t>
            </a:r>
          </a:p>
          <a:p>
            <a:pPr algn="just">
              <a:lnSpc>
                <a:spcPct val="110000"/>
              </a:lnSpc>
            </a:pPr>
            <a:r>
              <a:rPr lang="en-US" altLang="zh-CN"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                Lecture Hall</a:t>
            </a:r>
          </a:p>
          <a:p>
            <a:pPr indent="457200" algn="just" fontAlgn="auto">
              <a:lnSpc>
                <a:spcPct val="110000"/>
              </a:lnSpc>
            </a:pPr>
            <a:r>
              <a:rPr lang="en-US" altLang="zh-CN"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The contest consists of three parts: a 5-minute prepared speech, followed by a 2-minute impromptu speech, and a 3-minute Q&amp;A. If anyone would like to take part in it, please sign up at the Students’ Union before May 9th. Prizes will be given to the top three winners!</a:t>
            </a:r>
          </a:p>
          <a:p>
            <a:pPr indent="457200" algn="just" fontAlgn="auto">
              <a:lnSpc>
                <a:spcPct val="110000"/>
              </a:lnSpc>
            </a:pPr>
            <a:r>
              <a:rPr lang="en-US" altLang="zh-CN"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Welcome to participate in the contest.</a:t>
            </a:r>
          </a:p>
        </p:txBody>
      </p:sp>
      <p:sp>
        <p:nvSpPr>
          <p:cNvPr id="10" name="圆角矩形 9">
            <a:hlinkClick r:id="rId4" action="ppaction://hlinksldjump"/>
          </p:cNvPr>
          <p:cNvSpPr/>
          <p:nvPr/>
        </p:nvSpPr>
        <p:spPr>
          <a:xfrm>
            <a:off x="5041265" y="6087745"/>
            <a:ext cx="1623060" cy="49974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400" b="1">
                <a:solidFill>
                  <a:schemeClr val="bg1"/>
                </a:solidFill>
              </a:rPr>
              <a:t>解题思路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740410" y="1059815"/>
            <a:ext cx="10638790" cy="4626610"/>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720090" indent="-720090" algn="just" fontAlgn="auto">
              <a:lnSpc>
                <a:spcPct val="130000"/>
              </a:lnSpc>
            </a:pPr>
            <a:r>
              <a:rPr sz="2400" b="1">
                <a:solidFill>
                  <a:srgbClr val="C00000"/>
                </a:solidFill>
                <a:latin typeface="微软雅黑" panose="020B0503020204020204" charset="-122"/>
                <a:ea typeface="微软雅黑" panose="020B0503020204020204" charset="-122"/>
                <a:cs typeface="微软雅黑" panose="020B0503020204020204" charset="-122"/>
              </a:rPr>
              <a:t>【解题思路】</a:t>
            </a:r>
          </a:p>
          <a:p>
            <a:pPr marL="720090" indent="-720090" algn="just" fontAlgn="auto">
              <a:lnSpc>
                <a:spcPct val="130000"/>
              </a:lnSpc>
            </a:pPr>
            <a:r>
              <a:rPr sz="2400">
                <a:solidFill>
                  <a:srgbClr val="C00000"/>
                </a:solidFill>
                <a:latin typeface="微软雅黑" panose="020B0503020204020204" charset="-122"/>
                <a:ea typeface="微软雅黑" panose="020B0503020204020204" charset="-122"/>
                <a:cs typeface="微软雅黑" panose="020B0503020204020204" charset="-122"/>
              </a:rPr>
              <a:t>（1）体裁及格式：本题考查海报的写作，因此要确定海报的书写格式，明确海报通常包含标题，正文及落款三个部分。</a:t>
            </a:r>
          </a:p>
          <a:p>
            <a:pPr marL="720090" indent="-720090" algn="just" fontAlgn="auto">
              <a:lnSpc>
                <a:spcPct val="130000"/>
              </a:lnSpc>
            </a:pPr>
            <a:r>
              <a:rPr sz="2400">
                <a:solidFill>
                  <a:srgbClr val="C00000"/>
                </a:solidFill>
                <a:latin typeface="微软雅黑" panose="020B0503020204020204" charset="-122"/>
                <a:ea typeface="微软雅黑" panose="020B0503020204020204" charset="-122"/>
                <a:cs typeface="微软雅黑" panose="020B0503020204020204" charset="-122"/>
              </a:rPr>
              <a:t>（2）时态：由于海报内容涉及对事物或事件的陈述，通常采用一般现在时和一般将来时。</a:t>
            </a:r>
          </a:p>
          <a:p>
            <a:pPr marL="720090" indent="-720090" algn="just" fontAlgn="auto">
              <a:lnSpc>
                <a:spcPct val="130000"/>
              </a:lnSpc>
            </a:pPr>
            <a:r>
              <a:rPr sz="2400">
                <a:solidFill>
                  <a:srgbClr val="C00000"/>
                </a:solidFill>
                <a:latin typeface="微软雅黑" panose="020B0503020204020204" charset="-122"/>
                <a:ea typeface="微软雅黑" panose="020B0503020204020204" charset="-122"/>
                <a:cs typeface="微软雅黑" panose="020B0503020204020204" charset="-122"/>
              </a:rPr>
              <a:t>（3）人称：海报中要有主办方和邀请对象，因此用第一人称和第二人称。</a:t>
            </a:r>
          </a:p>
          <a:p>
            <a:pPr marL="720090" indent="-720090" algn="just" fontAlgn="auto">
              <a:lnSpc>
                <a:spcPct val="130000"/>
              </a:lnSpc>
            </a:pPr>
            <a:r>
              <a:rPr sz="2400">
                <a:solidFill>
                  <a:srgbClr val="C00000"/>
                </a:solidFill>
                <a:latin typeface="微软雅黑" panose="020B0503020204020204" charset="-122"/>
                <a:ea typeface="微软雅黑" panose="020B0503020204020204" charset="-122"/>
                <a:cs typeface="微软雅黑" panose="020B0503020204020204" charset="-122"/>
              </a:rPr>
              <a:t>（4）语言：海报语言力求准确、简明，要有感染力，可使用一些鼓励性或号召性的词语，但不可夸大其词。</a:t>
            </a:r>
          </a:p>
        </p:txBody>
      </p:sp>
      <p:sp>
        <p:nvSpPr>
          <p:cNvPr id="10" name="圆角矩形 9">
            <a:hlinkClick r:id="rId3"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TZhODQ0MzExYTJkODJhZmUzYjhiZjJlMzExMzg5NzM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8.xml><?xml version="1.0" encoding="utf-8"?>
<p:tagLst xmlns:a="http://schemas.openxmlformats.org/drawingml/2006/main" xmlns:r="http://schemas.openxmlformats.org/officeDocument/2006/relationships" xmlns:p="http://schemas.openxmlformats.org/presentationml/2006/main">
  <p:tag name="TABLE_ENDDRAG_ORIGIN_RECT" val="782*372"/>
  <p:tag name="TABLE_ENDDRAG_RECT" val="127*169*782*372"/>
</p:tagLst>
</file>

<file path=ppt/tags/tag3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1.xml><?xml version="1.0" encoding="utf-8"?>
<p:tagLst xmlns:a="http://schemas.openxmlformats.org/drawingml/2006/main" xmlns:r="http://schemas.openxmlformats.org/officeDocument/2006/relationships" xmlns:p="http://schemas.openxmlformats.org/presentationml/2006/main">
  <p:tag name="TABLE_ENDDRAG_ORIGIN_RECT" val="761*318"/>
  <p:tag name="TABLE_ENDDRAG_RECT" val="67*105*761*318"/>
</p:tagLst>
</file>

<file path=ppt/tags/tag3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6691</Words>
  <Application>Microsoft Office PowerPoint</Application>
  <PresentationFormat>宽屏</PresentationFormat>
  <Paragraphs>521</Paragraphs>
  <Slides>93</Slides>
  <Notes>0</Notes>
  <HiddenSlides>16</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93</vt:i4>
      </vt:variant>
    </vt:vector>
  </HeadingPairs>
  <TitlesOfParts>
    <vt:vector size="101" baseType="lpstr">
      <vt:lpstr>Lato Regular</vt:lpstr>
      <vt:lpstr>宋体</vt:lpstr>
      <vt:lpstr>微软雅黑</vt:lpstr>
      <vt:lpstr>微软雅黑 Light</vt:lpstr>
      <vt:lpstr>Arial</vt:lpstr>
      <vt:lpstr>Calibri</vt:lpstr>
      <vt:lpstr>Times New Roman</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admin</cp:lastModifiedBy>
  <cp:revision>32</cp:revision>
  <dcterms:created xsi:type="dcterms:W3CDTF">2023-08-09T12:44:00Z</dcterms:created>
  <dcterms:modified xsi:type="dcterms:W3CDTF">2024-12-16T01:27:55Z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89E91F7791BB4486ACCAC8ABFF1C36C9_12</vt:lpwstr>
  </property>
  <property fmtid="{D5CDD505-2E9C-101B-9397-08002B2CF9AE}" pid="3" name="KSOProductBuildVer">
    <vt:lpwstr>2052-12.1.0.16929</vt:lpwstr>
  </property>
</Properties>
</file>