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4"/>
  </p:notesMasterIdLst>
  <p:handoutMasterIdLst>
    <p:handoutMasterId r:id="rId95"/>
  </p:handoutMasterIdLst>
  <p:sldIdLst>
    <p:sldId id="256" r:id="rId2"/>
    <p:sldId id="259" r:id="rId3"/>
    <p:sldId id="258" r:id="rId4"/>
    <p:sldId id="482" r:id="rId5"/>
    <p:sldId id="283" r:id="rId6"/>
    <p:sldId id="282" r:id="rId7"/>
    <p:sldId id="483" r:id="rId8"/>
    <p:sldId id="484" r:id="rId9"/>
    <p:sldId id="485" r:id="rId10"/>
    <p:sldId id="486" r:id="rId11"/>
    <p:sldId id="285" r:id="rId12"/>
    <p:sldId id="286" r:id="rId13"/>
    <p:sldId id="487" r:id="rId14"/>
    <p:sldId id="488" r:id="rId15"/>
    <p:sldId id="489" r:id="rId16"/>
    <p:sldId id="396" r:id="rId17"/>
    <p:sldId id="398" r:id="rId18"/>
    <p:sldId id="399" r:id="rId19"/>
    <p:sldId id="400" r:id="rId20"/>
    <p:sldId id="401" r:id="rId21"/>
    <p:sldId id="402" r:id="rId22"/>
    <p:sldId id="493" r:id="rId23"/>
    <p:sldId id="494" r:id="rId24"/>
    <p:sldId id="495" r:id="rId25"/>
    <p:sldId id="496" r:id="rId26"/>
    <p:sldId id="497" r:id="rId27"/>
    <p:sldId id="498" r:id="rId28"/>
    <p:sldId id="499" r:id="rId29"/>
    <p:sldId id="500" r:id="rId30"/>
    <p:sldId id="501" r:id="rId31"/>
    <p:sldId id="502" r:id="rId32"/>
    <p:sldId id="503" r:id="rId33"/>
    <p:sldId id="504" r:id="rId34"/>
    <p:sldId id="505" r:id="rId35"/>
    <p:sldId id="506" r:id="rId36"/>
    <p:sldId id="507" r:id="rId37"/>
    <p:sldId id="508" r:id="rId38"/>
    <p:sldId id="509" r:id="rId39"/>
    <p:sldId id="510" r:id="rId40"/>
    <p:sldId id="511" r:id="rId41"/>
    <p:sldId id="512" r:id="rId42"/>
    <p:sldId id="513" r:id="rId43"/>
    <p:sldId id="514" r:id="rId44"/>
    <p:sldId id="515" r:id="rId45"/>
    <p:sldId id="516" r:id="rId46"/>
    <p:sldId id="517" r:id="rId47"/>
    <p:sldId id="518" r:id="rId48"/>
    <p:sldId id="519" r:id="rId49"/>
    <p:sldId id="520" r:id="rId50"/>
    <p:sldId id="521" r:id="rId51"/>
    <p:sldId id="522" r:id="rId52"/>
    <p:sldId id="523" r:id="rId53"/>
    <p:sldId id="524" r:id="rId54"/>
    <p:sldId id="525" r:id="rId55"/>
    <p:sldId id="526" r:id="rId56"/>
    <p:sldId id="527" r:id="rId57"/>
    <p:sldId id="529" r:id="rId58"/>
    <p:sldId id="530" r:id="rId59"/>
    <p:sldId id="531" r:id="rId60"/>
    <p:sldId id="532" r:id="rId61"/>
    <p:sldId id="533" r:id="rId62"/>
    <p:sldId id="534" r:id="rId63"/>
    <p:sldId id="570" r:id="rId64"/>
    <p:sldId id="535" r:id="rId65"/>
    <p:sldId id="536" r:id="rId66"/>
    <p:sldId id="537" r:id="rId67"/>
    <p:sldId id="538" r:id="rId68"/>
    <p:sldId id="539" r:id="rId69"/>
    <p:sldId id="546" r:id="rId70"/>
    <p:sldId id="540" r:id="rId71"/>
    <p:sldId id="541" r:id="rId72"/>
    <p:sldId id="542" r:id="rId73"/>
    <p:sldId id="543" r:id="rId74"/>
    <p:sldId id="544" r:id="rId75"/>
    <p:sldId id="545" r:id="rId76"/>
    <p:sldId id="547" r:id="rId77"/>
    <p:sldId id="548" r:id="rId78"/>
    <p:sldId id="600" r:id="rId79"/>
    <p:sldId id="549" r:id="rId80"/>
    <p:sldId id="550" r:id="rId81"/>
    <p:sldId id="551" r:id="rId82"/>
    <p:sldId id="552" r:id="rId83"/>
    <p:sldId id="553" r:id="rId84"/>
    <p:sldId id="554" r:id="rId85"/>
    <p:sldId id="555" r:id="rId86"/>
    <p:sldId id="556" r:id="rId87"/>
    <p:sldId id="557" r:id="rId88"/>
    <p:sldId id="558" r:id="rId89"/>
    <p:sldId id="559" r:id="rId90"/>
    <p:sldId id="560" r:id="rId91"/>
    <p:sldId id="561" r:id="rId92"/>
    <p:sldId id="562" r:id="rId93"/>
  </p:sldIdLst>
  <p:sldSz cx="12192000" cy="6858000"/>
  <p:notesSz cx="6858000" cy="9144000"/>
  <p:custDataLst>
    <p:tags r:id="rId9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9E5"/>
    <a:srgbClr val="43A1D8"/>
    <a:srgbClr val="F1F9EC"/>
    <a:srgbClr val="185675"/>
    <a:srgbClr val="FEF1F3"/>
    <a:srgbClr val="F1E5F2"/>
    <a:srgbClr val="5D2E5F"/>
    <a:srgbClr val="743A78"/>
    <a:srgbClr val="B873BB"/>
    <a:srgbClr val="CE9F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4" d="100"/>
          <a:sy n="124"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2024/12/16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17.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2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5" name="圆角矩形 4">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6" name="圆角矩形 5">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2_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5" name="圆角矩形 4">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5" name="圆角矩形 4">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4_节标题">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096861" y="18613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5" name="圆角矩形 4">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userDrawn="1">
            <p:custDataLst>
              <p:tags r:id="rId1"/>
            </p:custDataLst>
          </p:nvPr>
        </p:nvSpPr>
        <p:spPr>
          <a:xfrm>
            <a:off x="0" y="0"/>
            <a:ext cx="12192000" cy="347345"/>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五边形 18"/>
          <p:cNvSpPr/>
          <p:nvPr userDrawn="1">
            <p:custDataLst>
              <p:tags r:id="rId2"/>
            </p:custDataLst>
          </p:nvPr>
        </p:nvSpPr>
        <p:spPr>
          <a:xfrm rot="5400000">
            <a:off x="11359515" y="28575"/>
            <a:ext cx="659765" cy="608330"/>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3600" b="1">
              <a:solidFill>
                <a:schemeClr val="tx1"/>
              </a:solidFill>
            </a:endParaRPr>
          </a:p>
        </p:txBody>
      </p:sp>
      <p:sp>
        <p:nvSpPr>
          <p:cNvPr id="18" name="TextBox 15"/>
          <p:cNvSpPr txBox="1"/>
          <p:nvPr userDrawn="1">
            <p:custDataLst>
              <p:tags r:id="rId3"/>
            </p:custDataLst>
          </p:nvPr>
        </p:nvSpPr>
        <p:spPr>
          <a:xfrm>
            <a:off x="11242276" y="3255"/>
            <a:ext cx="895217" cy="460375"/>
          </a:xfrm>
          <a:prstGeom prst="rect">
            <a:avLst/>
          </a:prstGeom>
          <a:noFill/>
        </p:spPr>
        <p:txBody>
          <a:bodyPr wrap="square" rtlCol="0">
            <a:spAutoFit/>
          </a:bodyPr>
          <a:lstStyle/>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t>‹#›</a:t>
            </a:fld>
            <a:r>
              <a:rPr lang="zh-CN" altLang="en-US" sz="1800" b="0" dirty="0">
                <a:solidFill>
                  <a:schemeClr val="bg1"/>
                </a:solidFill>
                <a:latin typeface="微软雅黑 Light" panose="020B0502040204020203" charset="-122"/>
                <a:ea typeface="微软雅黑 Light" panose="020B0502040204020203" charset="-122"/>
              </a:rPr>
              <a:t> </a:t>
            </a:r>
          </a:p>
        </p:txBody>
      </p:sp>
      <p:sp>
        <p:nvSpPr>
          <p:cNvPr id="10" name="圆角矩形 9">
            <a:hlinkClick r:id="rId6"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slide" Target="slide3.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75.xml"/></Relationships>
</file>

<file path=ppt/slides/_rels/slide11.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slideLayout" Target="../slideLayouts/slideLayout3.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s>
</file>

<file path=ppt/slides/_rels/slide12.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slideLayout" Target="../slideLayouts/slideLayout7.xml"/><Relationship Id="rId4" Type="http://schemas.openxmlformats.org/officeDocument/2006/relationships/tags" Target="../tags/tag85.xml"/></Relationships>
</file>

<file path=ppt/slides/_rels/slide13.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slideLayout" Target="../slideLayouts/slideLayout7.xml"/><Relationship Id="rId4" Type="http://schemas.openxmlformats.org/officeDocument/2006/relationships/tags" Target="../tags/tag89.xml"/></Relationships>
</file>

<file path=ppt/slides/_rels/slide14.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Layout" Target="../slideLayouts/slideLayout7.xml"/><Relationship Id="rId4" Type="http://schemas.openxmlformats.org/officeDocument/2006/relationships/tags" Target="../tags/tag93.xml"/></Relationships>
</file>

<file path=ppt/slides/_rels/slide15.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slideLayout" Target="../slideLayouts/slideLayout7.xml"/><Relationship Id="rId4" Type="http://schemas.openxmlformats.org/officeDocument/2006/relationships/tags" Target="../tags/tag97.xml"/></Relationships>
</file>

<file path=ppt/slides/_rels/slide16.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slide" Target="slide18.xml"/><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slide" Target="slide17.xml"/><Relationship Id="rId2" Type="http://schemas.openxmlformats.org/officeDocument/2006/relationships/tags" Target="../tags/tag99.xml"/><Relationship Id="rId16" Type="http://schemas.openxmlformats.org/officeDocument/2006/relationships/slide" Target="slide21.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slideLayout" Target="../slideLayouts/slideLayout7.xml"/><Relationship Id="rId5" Type="http://schemas.openxmlformats.org/officeDocument/2006/relationships/tags" Target="../tags/tag102.xml"/><Relationship Id="rId15" Type="http://schemas.openxmlformats.org/officeDocument/2006/relationships/slide" Target="slide20.xml"/><Relationship Id="rId10" Type="http://schemas.openxmlformats.org/officeDocument/2006/relationships/tags" Target="../tags/tag107.xml"/><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slide" Target="slide19.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Layout" Target="../slideLayouts/slideLayout7.xml"/><Relationship Id="rId1" Type="http://schemas.openxmlformats.org/officeDocument/2006/relationships/tags" Target="../tags/tag108.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4.png"/><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image" Target="../media/image4.png"/><Relationship Id="rId4" Type="http://schemas.openxmlformats.org/officeDocument/2006/relationships/slide" Target="slide16.xml"/></Relationships>
</file>

<file path=ppt/slides/_rels/slide2.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1.xml"/><Relationship Id="rId5" Type="http://schemas.openxmlformats.org/officeDocument/2006/relationships/tags" Target="../tags/tag30.xml"/><Relationship Id="rId4" Type="http://schemas.openxmlformats.org/officeDocument/2006/relationships/tags" Target="../tags/tag2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image" Target="../media/image4.png"/><Relationship Id="rId4" Type="http://schemas.openxmlformats.org/officeDocument/2006/relationships/slide" Target="slide1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image" Target="../media/image4.png"/><Relationship Id="rId4" Type="http://schemas.openxmlformats.org/officeDocument/2006/relationships/slide" Target="slide16.xml"/></Relationships>
</file>

<file path=ppt/slides/_rels/slide22.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slide" Target="slide3.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120.xml"/></Relationships>
</file>

<file path=ppt/slides/_rels/slide23.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slideLayout" Target="../slideLayouts/slideLayout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s>
</file>

<file path=ppt/slides/_rels/slide24.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slideLayout" Target="../slideLayouts/slideLayout7.xml"/><Relationship Id="rId4" Type="http://schemas.openxmlformats.org/officeDocument/2006/relationships/tags" Target="../tags/tag130.xml"/></Relationships>
</file>

<file path=ppt/slides/_rels/slide25.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slideLayout" Target="../slideLayouts/slideLayout7.xml"/><Relationship Id="rId4" Type="http://schemas.openxmlformats.org/officeDocument/2006/relationships/tags" Target="../tags/tag134.xml"/></Relationships>
</file>

<file path=ppt/slides/_rels/slide26.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slideLayout" Target="../slideLayouts/slideLayout7.xml"/><Relationship Id="rId4" Type="http://schemas.openxmlformats.org/officeDocument/2006/relationships/tags" Target="../tags/tag138.xml"/></Relationships>
</file>

<file path=ppt/slides/_rels/slide27.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slideLayout" Target="../slideLayouts/slideLayout7.xml"/><Relationship Id="rId4" Type="http://schemas.openxmlformats.org/officeDocument/2006/relationships/tags" Target="../tags/tag142.xml"/></Relationships>
</file>

<file path=ppt/slides/_rels/slide28.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slideLayout" Target="../slideLayouts/slideLayout7.xml"/><Relationship Id="rId4" Type="http://schemas.openxmlformats.org/officeDocument/2006/relationships/tags" Target="../tags/tag146.xml"/></Relationships>
</file>

<file path=ppt/slides/_rels/slide29.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5" Type="http://schemas.openxmlformats.org/officeDocument/2006/relationships/slideLayout" Target="../slideLayouts/slideLayout7.xml"/><Relationship Id="rId4" Type="http://schemas.openxmlformats.org/officeDocument/2006/relationships/tags" Target="../tags/tag150.xml"/></Relationships>
</file>

<file path=ppt/slides/_rels/slide3.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slide" Target="slide10.xml"/><Relationship Id="rId3" Type="http://schemas.openxmlformats.org/officeDocument/2006/relationships/tags" Target="../tags/tag33.xml"/><Relationship Id="rId21" Type="http://schemas.openxmlformats.org/officeDocument/2006/relationships/slide" Target="slide85.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slide" Target="slide4.xml"/><Relationship Id="rId2" Type="http://schemas.openxmlformats.org/officeDocument/2006/relationships/tags" Target="../tags/tag32.xml"/><Relationship Id="rId16" Type="http://schemas.openxmlformats.org/officeDocument/2006/relationships/slideLayout" Target="../slideLayouts/slideLayout1.xml"/><Relationship Id="rId20" Type="http://schemas.openxmlformats.org/officeDocument/2006/relationships/slide" Target="slide48.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5" Type="http://schemas.openxmlformats.org/officeDocument/2006/relationships/tags" Target="../tags/tag45.xml"/><Relationship Id="rId10" Type="http://schemas.openxmlformats.org/officeDocument/2006/relationships/tags" Target="../tags/tag40.xml"/><Relationship Id="rId19" Type="http://schemas.openxmlformats.org/officeDocument/2006/relationships/slide" Target="slide22.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5" Type="http://schemas.openxmlformats.org/officeDocument/2006/relationships/slideLayout" Target="../slideLayouts/slideLayout7.xml"/><Relationship Id="rId4" Type="http://schemas.openxmlformats.org/officeDocument/2006/relationships/tags" Target="../tags/tag154.xml"/></Relationships>
</file>

<file path=ppt/slides/_rels/slide31.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slideLayout" Target="../slideLayouts/slideLayout7.xml"/><Relationship Id="rId4" Type="http://schemas.openxmlformats.org/officeDocument/2006/relationships/tags" Target="../tags/tag158.xml"/></Relationships>
</file>

<file path=ppt/slides/_rels/slide32.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5" Type="http://schemas.openxmlformats.org/officeDocument/2006/relationships/slideLayout" Target="../slideLayouts/slideLayout7.xml"/><Relationship Id="rId4" Type="http://schemas.openxmlformats.org/officeDocument/2006/relationships/tags" Target="../tags/tag162.xml"/></Relationships>
</file>

<file path=ppt/slides/_rels/slide33.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5" Type="http://schemas.openxmlformats.org/officeDocument/2006/relationships/slideLayout" Target="../slideLayouts/slideLayout7.xml"/><Relationship Id="rId4" Type="http://schemas.openxmlformats.org/officeDocument/2006/relationships/tags" Target="../tags/tag166.xml"/></Relationships>
</file>

<file path=ppt/slides/_rels/slide34.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slideLayout" Target="../slideLayouts/slideLayout7.xml"/><Relationship Id="rId4" Type="http://schemas.openxmlformats.org/officeDocument/2006/relationships/tags" Target="../tags/tag170.xml"/></Relationships>
</file>

<file path=ppt/slides/_rels/slide35.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5" Type="http://schemas.openxmlformats.org/officeDocument/2006/relationships/slideLayout" Target="../slideLayouts/slideLayout7.xml"/><Relationship Id="rId4" Type="http://schemas.openxmlformats.org/officeDocument/2006/relationships/tags" Target="../tags/tag174.xml"/></Relationships>
</file>

<file path=ppt/slides/_rels/slide36.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5" Type="http://schemas.openxmlformats.org/officeDocument/2006/relationships/slideLayout" Target="../slideLayouts/slideLayout7.xml"/><Relationship Id="rId4" Type="http://schemas.openxmlformats.org/officeDocument/2006/relationships/tags" Target="../tags/tag178.xml"/></Relationships>
</file>

<file path=ppt/slides/_rels/slide37.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slideLayout" Target="../slideLayouts/slideLayout7.xml"/><Relationship Id="rId4" Type="http://schemas.openxmlformats.org/officeDocument/2006/relationships/tags" Target="../tags/tag182.xml"/></Relationships>
</file>

<file path=ppt/slides/_rels/slide38.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5" Type="http://schemas.openxmlformats.org/officeDocument/2006/relationships/slideLayout" Target="../slideLayouts/slideLayout7.xml"/><Relationship Id="rId4" Type="http://schemas.openxmlformats.org/officeDocument/2006/relationships/tags" Target="../tags/tag186.xml"/></Relationships>
</file>

<file path=ppt/slides/_rels/slide39.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5" Type="http://schemas.openxmlformats.org/officeDocument/2006/relationships/slideLayout" Target="../slideLayouts/slideLayout7.xml"/><Relationship Id="rId4" Type="http://schemas.openxmlformats.org/officeDocument/2006/relationships/tags" Target="../tags/tag190.xml"/></Relationships>
</file>

<file path=ppt/slides/_rels/slide4.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slide" Target="slide3.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49.xml"/></Relationships>
</file>

<file path=ppt/slides/_rels/slide40.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5" Type="http://schemas.openxmlformats.org/officeDocument/2006/relationships/slideLayout" Target="../slideLayouts/slideLayout7.xml"/><Relationship Id="rId4" Type="http://schemas.openxmlformats.org/officeDocument/2006/relationships/tags" Target="../tags/tag194.xml"/></Relationships>
</file>

<file path=ppt/slides/_rels/slide41.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slideLayout" Target="../slideLayouts/slideLayout7.xml"/><Relationship Id="rId4" Type="http://schemas.openxmlformats.org/officeDocument/2006/relationships/tags" Target="../tags/tag198.xml"/></Relationships>
</file>

<file path=ppt/slides/_rels/slide42.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5" Type="http://schemas.openxmlformats.org/officeDocument/2006/relationships/slideLayout" Target="../slideLayouts/slideLayout7.xml"/><Relationship Id="rId4" Type="http://schemas.openxmlformats.org/officeDocument/2006/relationships/tags" Target="../tags/tag202.xml"/></Relationships>
</file>

<file path=ppt/slides/_rels/slide43.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5" Type="http://schemas.openxmlformats.org/officeDocument/2006/relationships/slideLayout" Target="../slideLayouts/slideLayout7.xml"/><Relationship Id="rId4" Type="http://schemas.openxmlformats.org/officeDocument/2006/relationships/tags" Target="../tags/tag206.xml"/></Relationships>
</file>

<file path=ppt/slides/_rels/slide44.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5" Type="http://schemas.openxmlformats.org/officeDocument/2006/relationships/slideLayout" Target="../slideLayouts/slideLayout7.xml"/><Relationship Id="rId4" Type="http://schemas.openxmlformats.org/officeDocument/2006/relationships/tags" Target="../tags/tag210.xml"/></Relationships>
</file>

<file path=ppt/slides/_rels/slide45.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5" Type="http://schemas.openxmlformats.org/officeDocument/2006/relationships/slideLayout" Target="../slideLayouts/slideLayout7.xml"/><Relationship Id="rId4" Type="http://schemas.openxmlformats.org/officeDocument/2006/relationships/tags" Target="../tags/tag214.xml"/></Relationships>
</file>

<file path=ppt/slides/_rels/slide46.xml.rels><?xml version="1.0" encoding="UTF-8" standalone="yes"?>
<Relationships xmlns="http://schemas.openxmlformats.org/package/2006/relationships"><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 Id="rId5" Type="http://schemas.openxmlformats.org/officeDocument/2006/relationships/slideLayout" Target="../slideLayouts/slideLayout7.xml"/><Relationship Id="rId4" Type="http://schemas.openxmlformats.org/officeDocument/2006/relationships/tags" Target="../tags/tag218.xml"/></Relationships>
</file>

<file path=ppt/slides/_rels/slide47.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 Id="rId5" Type="http://schemas.openxmlformats.org/officeDocument/2006/relationships/slideLayout" Target="../slideLayouts/slideLayout7.xml"/><Relationship Id="rId4" Type="http://schemas.openxmlformats.org/officeDocument/2006/relationships/tags" Target="../tags/tag222.xml"/></Relationships>
</file>

<file path=ppt/slides/_rels/slide48.xml.rels><?xml version="1.0" encoding="UTF-8" standalone="yes"?>
<Relationships xmlns="http://schemas.openxmlformats.org/package/2006/relationships"><Relationship Id="rId3" Type="http://schemas.openxmlformats.org/officeDocument/2006/relationships/tags" Target="../tags/tag225.xml"/><Relationship Id="rId7" Type="http://schemas.openxmlformats.org/officeDocument/2006/relationships/slide" Target="slide3.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226.xml"/></Relationships>
</file>

<file path=ppt/slides/_rels/slide49.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229.xml"/><Relationship Id="rId7" Type="http://schemas.openxmlformats.org/officeDocument/2006/relationships/tags" Target="../tags/tag233.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tags" Target="../tags/tag232.xml"/><Relationship Id="rId5" Type="http://schemas.openxmlformats.org/officeDocument/2006/relationships/tags" Target="../tags/tag231.xml"/><Relationship Id="rId10" Type="http://schemas.openxmlformats.org/officeDocument/2006/relationships/slide" Target="slide53.xml"/><Relationship Id="rId4" Type="http://schemas.openxmlformats.org/officeDocument/2006/relationships/tags" Target="../tags/tag230.xml"/><Relationship Id="rId9" Type="http://schemas.openxmlformats.org/officeDocument/2006/relationships/slide" Target="slide52.xml"/></Relationships>
</file>

<file path=ppt/slides/_rels/slide5.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s>
</file>

<file path=ppt/slides/_rels/slide50.xml.rels><?xml version="1.0" encoding="UTF-8" standalone="yes"?>
<Relationships xmlns="http://schemas.openxmlformats.org/package/2006/relationships"><Relationship Id="rId8" Type="http://schemas.openxmlformats.org/officeDocument/2006/relationships/tags" Target="../tags/tag241.xml"/><Relationship Id="rId3" Type="http://schemas.openxmlformats.org/officeDocument/2006/relationships/tags" Target="../tags/tag236.xml"/><Relationship Id="rId7" Type="http://schemas.openxmlformats.org/officeDocument/2006/relationships/tags" Target="../tags/tag240.xml"/><Relationship Id="rId12" Type="http://schemas.openxmlformats.org/officeDocument/2006/relationships/slide" Target="slide56.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tags" Target="../tags/tag239.xml"/><Relationship Id="rId11" Type="http://schemas.openxmlformats.org/officeDocument/2006/relationships/slide" Target="slide55.xml"/><Relationship Id="rId5" Type="http://schemas.openxmlformats.org/officeDocument/2006/relationships/tags" Target="../tags/tag238.xml"/><Relationship Id="rId10" Type="http://schemas.openxmlformats.org/officeDocument/2006/relationships/slide" Target="slide54.xml"/><Relationship Id="rId4" Type="http://schemas.openxmlformats.org/officeDocument/2006/relationships/tags" Target="../tags/tag237.xml"/><Relationship Id="rId9"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tags" Target="../tags/tag249.xml"/><Relationship Id="rId13" Type="http://schemas.openxmlformats.org/officeDocument/2006/relationships/slideLayout" Target="../slideLayouts/slideLayout7.xml"/><Relationship Id="rId18" Type="http://schemas.openxmlformats.org/officeDocument/2006/relationships/slide" Target="slide61.xml"/><Relationship Id="rId3" Type="http://schemas.openxmlformats.org/officeDocument/2006/relationships/tags" Target="../tags/tag244.xml"/><Relationship Id="rId7" Type="http://schemas.openxmlformats.org/officeDocument/2006/relationships/tags" Target="../tags/tag248.xml"/><Relationship Id="rId12" Type="http://schemas.openxmlformats.org/officeDocument/2006/relationships/tags" Target="../tags/tag253.xml"/><Relationship Id="rId17" Type="http://schemas.openxmlformats.org/officeDocument/2006/relationships/slide" Target="slide60.xml"/><Relationship Id="rId2" Type="http://schemas.openxmlformats.org/officeDocument/2006/relationships/tags" Target="../tags/tag243.xml"/><Relationship Id="rId16" Type="http://schemas.openxmlformats.org/officeDocument/2006/relationships/slide" Target="slide59.xml"/><Relationship Id="rId1" Type="http://schemas.openxmlformats.org/officeDocument/2006/relationships/tags" Target="../tags/tag242.xml"/><Relationship Id="rId6" Type="http://schemas.openxmlformats.org/officeDocument/2006/relationships/tags" Target="../tags/tag247.xml"/><Relationship Id="rId11" Type="http://schemas.openxmlformats.org/officeDocument/2006/relationships/tags" Target="../tags/tag252.xml"/><Relationship Id="rId5" Type="http://schemas.openxmlformats.org/officeDocument/2006/relationships/tags" Target="../tags/tag246.xml"/><Relationship Id="rId15" Type="http://schemas.openxmlformats.org/officeDocument/2006/relationships/slide" Target="slide58.xml"/><Relationship Id="rId10" Type="http://schemas.openxmlformats.org/officeDocument/2006/relationships/tags" Target="../tags/tag251.xml"/><Relationship Id="rId4" Type="http://schemas.openxmlformats.org/officeDocument/2006/relationships/tags" Target="../tags/tag245.xml"/><Relationship Id="rId9" Type="http://schemas.openxmlformats.org/officeDocument/2006/relationships/tags" Target="../tags/tag250.xml"/><Relationship Id="rId14" Type="http://schemas.openxmlformats.org/officeDocument/2006/relationships/slide" Target="slide57.xml"/></Relationships>
</file>

<file path=ppt/slides/_rels/slide52.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Layout" Target="../slideLayouts/slideLayout7.xml"/><Relationship Id="rId1" Type="http://schemas.openxmlformats.org/officeDocument/2006/relationships/tags" Target="../tags/tag254.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55.xml"/><Relationship Id="rId4" Type="http://schemas.openxmlformats.org/officeDocument/2006/relationships/slide" Target="slide49.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56.xml"/><Relationship Id="rId4" Type="http://schemas.openxmlformats.org/officeDocument/2006/relationships/slide" Target="slide50.xml"/></Relationships>
</file>

<file path=ppt/slides/_rels/slide55.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Layout" Target="../slideLayouts/slideLayout7.xml"/><Relationship Id="rId1" Type="http://schemas.openxmlformats.org/officeDocument/2006/relationships/tags" Target="../tags/tag257.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58.xml"/><Relationship Id="rId4" Type="http://schemas.openxmlformats.org/officeDocument/2006/relationships/slide" Target="slide50.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59.xml"/><Relationship Id="rId4" Type="http://schemas.openxmlformats.org/officeDocument/2006/relationships/slide" Target="slide51.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60.xml"/><Relationship Id="rId4" Type="http://schemas.openxmlformats.org/officeDocument/2006/relationships/slide" Target="slide51.xml"/></Relationships>
</file>

<file path=ppt/slides/_rels/slide59.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Layout" Target="../slideLayouts/slideLayout7.xml"/><Relationship Id="rId1" Type="http://schemas.openxmlformats.org/officeDocument/2006/relationships/tags" Target="../tags/tag26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Layout" Target="../slideLayouts/slideLayout7.xml"/><Relationship Id="rId4" Type="http://schemas.openxmlformats.org/officeDocument/2006/relationships/tags" Target="../tags/tag59.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62.xml"/><Relationship Id="rId4" Type="http://schemas.openxmlformats.org/officeDocument/2006/relationships/slide" Target="slide51.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63.xml"/><Relationship Id="rId4" Type="http://schemas.openxmlformats.org/officeDocument/2006/relationships/slide" Target="slide51.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65.xml"/><Relationship Id="rId1" Type="http://schemas.openxmlformats.org/officeDocument/2006/relationships/tags" Target="../tags/tag264.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6.xml"/></Relationships>
</file>

<file path=ppt/slides/_rels/slide64.xml.rels><?xml version="1.0" encoding="UTF-8" standalone="yes"?>
<Relationships xmlns="http://schemas.openxmlformats.org/package/2006/relationships"><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 Id="rId5" Type="http://schemas.openxmlformats.org/officeDocument/2006/relationships/slideLayout" Target="../slideLayouts/slideLayout7.xml"/><Relationship Id="rId4" Type="http://schemas.openxmlformats.org/officeDocument/2006/relationships/tags" Target="../tags/tag270.xml"/></Relationships>
</file>

<file path=ppt/slides/_rels/slide65.xml.rels><?xml version="1.0" encoding="UTF-8" standalone="yes"?>
<Relationships xmlns="http://schemas.openxmlformats.org/package/2006/relationships"><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 Id="rId5" Type="http://schemas.openxmlformats.org/officeDocument/2006/relationships/slideLayout" Target="../slideLayouts/slideLayout7.xml"/><Relationship Id="rId4" Type="http://schemas.openxmlformats.org/officeDocument/2006/relationships/tags" Target="../tags/tag274.xml"/></Relationships>
</file>

<file path=ppt/slides/_rels/slide66.xml.rels><?xml version="1.0" encoding="UTF-8" standalone="yes"?>
<Relationships xmlns="http://schemas.openxmlformats.org/package/2006/relationships"><Relationship Id="rId3" Type="http://schemas.openxmlformats.org/officeDocument/2006/relationships/tags" Target="../tags/tag277.xml"/><Relationship Id="rId2" Type="http://schemas.openxmlformats.org/officeDocument/2006/relationships/tags" Target="../tags/tag276.xml"/><Relationship Id="rId1" Type="http://schemas.openxmlformats.org/officeDocument/2006/relationships/tags" Target="../tags/tag275.xml"/><Relationship Id="rId5" Type="http://schemas.openxmlformats.org/officeDocument/2006/relationships/slideLayout" Target="../slideLayouts/slideLayout7.xml"/><Relationship Id="rId4" Type="http://schemas.openxmlformats.org/officeDocument/2006/relationships/tags" Target="../tags/tag278.xml"/></Relationships>
</file>

<file path=ppt/slides/_rels/slide67.xml.rels><?xml version="1.0" encoding="UTF-8" standalone="yes"?>
<Relationships xmlns="http://schemas.openxmlformats.org/package/2006/relationships"><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 Id="rId5" Type="http://schemas.openxmlformats.org/officeDocument/2006/relationships/slideLayout" Target="../slideLayouts/slideLayout7.xml"/><Relationship Id="rId4" Type="http://schemas.openxmlformats.org/officeDocument/2006/relationships/tags" Target="../tags/tag282.xml"/></Relationships>
</file>

<file path=ppt/slides/_rels/slide68.xml.rels><?xml version="1.0" encoding="UTF-8" standalone="yes"?>
<Relationships xmlns="http://schemas.openxmlformats.org/package/2006/relationships"><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 Id="rId5" Type="http://schemas.openxmlformats.org/officeDocument/2006/relationships/slideLayout" Target="../slideLayouts/slideLayout7.xml"/><Relationship Id="rId4" Type="http://schemas.openxmlformats.org/officeDocument/2006/relationships/tags" Target="../tags/tag28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slideLayout" Target="../slideLayouts/slideLayout7.xml"/><Relationship Id="rId4" Type="http://schemas.openxmlformats.org/officeDocument/2006/relationships/tags" Target="../tags/tag63.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7.xml"/></Relationships>
</file>

<file path=ppt/slides/_rels/slide71.xml.rels><?xml version="1.0" encoding="UTF-8" standalone="yes"?>
<Relationships xmlns="http://schemas.openxmlformats.org/package/2006/relationships"><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tags" Target="../tags/tag288.xml"/><Relationship Id="rId5" Type="http://schemas.openxmlformats.org/officeDocument/2006/relationships/slideLayout" Target="../slideLayouts/slideLayout7.xml"/><Relationship Id="rId4" Type="http://schemas.openxmlformats.org/officeDocument/2006/relationships/tags" Target="../tags/tag291.xml"/></Relationships>
</file>

<file path=ppt/slides/_rels/slide72.xml.rels><?xml version="1.0" encoding="UTF-8" standalone="yes"?>
<Relationships xmlns="http://schemas.openxmlformats.org/package/2006/relationships"><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 Id="rId5" Type="http://schemas.openxmlformats.org/officeDocument/2006/relationships/slideLayout" Target="../slideLayouts/slideLayout7.xml"/><Relationship Id="rId4" Type="http://schemas.openxmlformats.org/officeDocument/2006/relationships/tags" Target="../tags/tag295.xml"/></Relationships>
</file>

<file path=ppt/slides/_rels/slide73.xml.rels><?xml version="1.0" encoding="UTF-8" standalone="yes"?>
<Relationships xmlns="http://schemas.openxmlformats.org/package/2006/relationships"><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tags" Target="../tags/tag296.xml"/><Relationship Id="rId5" Type="http://schemas.openxmlformats.org/officeDocument/2006/relationships/slideLayout" Target="../slideLayouts/slideLayout7.xml"/><Relationship Id="rId4" Type="http://schemas.openxmlformats.org/officeDocument/2006/relationships/tags" Target="../tags/tag299.xml"/></Relationships>
</file>

<file path=ppt/slides/_rels/slide74.xml.rels><?xml version="1.0" encoding="UTF-8" standalone="yes"?>
<Relationships xmlns="http://schemas.openxmlformats.org/package/2006/relationships"><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 Id="rId5" Type="http://schemas.openxmlformats.org/officeDocument/2006/relationships/slideLayout" Target="../slideLayouts/slideLayout7.xml"/><Relationship Id="rId4" Type="http://schemas.openxmlformats.org/officeDocument/2006/relationships/tags" Target="../tags/tag303.xml"/></Relationships>
</file>

<file path=ppt/slides/_rels/slide75.xml.rels><?xml version="1.0" encoding="UTF-8" standalone="yes"?>
<Relationships xmlns="http://schemas.openxmlformats.org/package/2006/relationships"><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tags" Target="../tags/tag304.xml"/><Relationship Id="rId5" Type="http://schemas.openxmlformats.org/officeDocument/2006/relationships/slideLayout" Target="../slideLayouts/slideLayout7.xml"/><Relationship Id="rId4" Type="http://schemas.openxmlformats.org/officeDocument/2006/relationships/tags" Target="../tags/tag307.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8.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9.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0.xml"/></Relationships>
</file>

<file path=ppt/slides/_rels/slide79.xml.rels><?xml version="1.0" encoding="UTF-8" standalone="yes"?>
<Relationships xmlns="http://schemas.openxmlformats.org/package/2006/relationships"><Relationship Id="rId3" Type="http://schemas.openxmlformats.org/officeDocument/2006/relationships/tags" Target="../tags/tag313.xml"/><Relationship Id="rId2" Type="http://schemas.openxmlformats.org/officeDocument/2006/relationships/tags" Target="../tags/tag312.xml"/><Relationship Id="rId1" Type="http://schemas.openxmlformats.org/officeDocument/2006/relationships/tags" Target="../tags/tag311.xml"/><Relationship Id="rId5" Type="http://schemas.openxmlformats.org/officeDocument/2006/relationships/slideLayout" Target="../slideLayouts/slideLayout7.xml"/><Relationship Id="rId4" Type="http://schemas.openxmlformats.org/officeDocument/2006/relationships/tags" Target="../tags/tag314.xml"/></Relationships>
</file>

<file path=ppt/slides/_rels/slide8.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slideLayout" Target="../slideLayouts/slideLayout7.xml"/><Relationship Id="rId4" Type="http://schemas.openxmlformats.org/officeDocument/2006/relationships/tags" Target="../tags/tag67.xml"/></Relationships>
</file>

<file path=ppt/slides/_rels/slide80.xml.rels><?xml version="1.0" encoding="UTF-8" standalone="yes"?>
<Relationships xmlns="http://schemas.openxmlformats.org/package/2006/relationships"><Relationship Id="rId3" Type="http://schemas.openxmlformats.org/officeDocument/2006/relationships/tags" Target="../tags/tag317.xml"/><Relationship Id="rId2" Type="http://schemas.openxmlformats.org/officeDocument/2006/relationships/tags" Target="../tags/tag316.xml"/><Relationship Id="rId1" Type="http://schemas.openxmlformats.org/officeDocument/2006/relationships/tags" Target="../tags/tag315.xml"/><Relationship Id="rId5" Type="http://schemas.openxmlformats.org/officeDocument/2006/relationships/slideLayout" Target="../slideLayouts/slideLayout7.xml"/><Relationship Id="rId4" Type="http://schemas.openxmlformats.org/officeDocument/2006/relationships/tags" Target="../tags/tag318.xml"/></Relationships>
</file>

<file path=ppt/slides/_rels/slide81.xml.rels><?xml version="1.0" encoding="UTF-8" standalone="yes"?>
<Relationships xmlns="http://schemas.openxmlformats.org/package/2006/relationships"><Relationship Id="rId3" Type="http://schemas.openxmlformats.org/officeDocument/2006/relationships/tags" Target="../tags/tag321.xml"/><Relationship Id="rId2" Type="http://schemas.openxmlformats.org/officeDocument/2006/relationships/tags" Target="../tags/tag320.xml"/><Relationship Id="rId1" Type="http://schemas.openxmlformats.org/officeDocument/2006/relationships/tags" Target="../tags/tag319.xml"/><Relationship Id="rId5" Type="http://schemas.openxmlformats.org/officeDocument/2006/relationships/slideLayout" Target="../slideLayouts/slideLayout7.xml"/><Relationship Id="rId4" Type="http://schemas.openxmlformats.org/officeDocument/2006/relationships/tags" Target="../tags/tag322.xml"/></Relationships>
</file>

<file path=ppt/slides/_rels/slide82.xml.rels><?xml version="1.0" encoding="UTF-8" standalone="yes"?>
<Relationships xmlns="http://schemas.openxmlformats.org/package/2006/relationships"><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tags" Target="../tags/tag323.xml"/><Relationship Id="rId5" Type="http://schemas.openxmlformats.org/officeDocument/2006/relationships/slideLayout" Target="../slideLayouts/slideLayout7.xml"/><Relationship Id="rId4" Type="http://schemas.openxmlformats.org/officeDocument/2006/relationships/tags" Target="../tags/tag326.xml"/></Relationships>
</file>

<file path=ppt/slides/_rels/slide83.xml.rels><?xml version="1.0" encoding="UTF-8" standalone="yes"?>
<Relationships xmlns="http://schemas.openxmlformats.org/package/2006/relationships"><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tags" Target="../tags/tag327.xml"/><Relationship Id="rId5" Type="http://schemas.openxmlformats.org/officeDocument/2006/relationships/slideLayout" Target="../slideLayouts/slideLayout7.xml"/><Relationship Id="rId4" Type="http://schemas.openxmlformats.org/officeDocument/2006/relationships/tags" Target="../tags/tag330.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1.xml"/></Relationships>
</file>

<file path=ppt/slides/_rels/slide85.xml.rels><?xml version="1.0" encoding="UTF-8" standalone="yes"?>
<Relationships xmlns="http://schemas.openxmlformats.org/package/2006/relationships"><Relationship Id="rId3" Type="http://schemas.openxmlformats.org/officeDocument/2006/relationships/tags" Target="../tags/tag334.xml"/><Relationship Id="rId7" Type="http://schemas.openxmlformats.org/officeDocument/2006/relationships/slide" Target="slide3.xml"/><Relationship Id="rId2" Type="http://schemas.openxmlformats.org/officeDocument/2006/relationships/tags" Target="../tags/tag333.xml"/><Relationship Id="rId1" Type="http://schemas.openxmlformats.org/officeDocument/2006/relationships/tags" Target="../tags/tag332.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335.xml"/></Relationships>
</file>

<file path=ppt/slides/_rels/slide86.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338.xml"/><Relationship Id="rId7" Type="http://schemas.openxmlformats.org/officeDocument/2006/relationships/tags" Target="../tags/tag342.xml"/><Relationship Id="rId2" Type="http://schemas.openxmlformats.org/officeDocument/2006/relationships/tags" Target="../tags/tag337.xml"/><Relationship Id="rId1" Type="http://schemas.openxmlformats.org/officeDocument/2006/relationships/tags" Target="../tags/tag336.xml"/><Relationship Id="rId6" Type="http://schemas.openxmlformats.org/officeDocument/2006/relationships/tags" Target="../tags/tag341.xml"/><Relationship Id="rId5" Type="http://schemas.openxmlformats.org/officeDocument/2006/relationships/tags" Target="../tags/tag340.xml"/><Relationship Id="rId4" Type="http://schemas.openxmlformats.org/officeDocument/2006/relationships/tags" Target="../tags/tag339.xml"/></Relationships>
</file>

<file path=ppt/slides/_rels/slide87.xml.rels><?xml version="1.0" encoding="UTF-8" standalone="yes"?>
<Relationships xmlns="http://schemas.openxmlformats.org/package/2006/relationships"><Relationship Id="rId3" Type="http://schemas.openxmlformats.org/officeDocument/2006/relationships/tags" Target="../tags/tag345.xml"/><Relationship Id="rId2" Type="http://schemas.openxmlformats.org/officeDocument/2006/relationships/tags" Target="../tags/tag344.xml"/><Relationship Id="rId1" Type="http://schemas.openxmlformats.org/officeDocument/2006/relationships/tags" Target="../tags/tag343.xml"/><Relationship Id="rId6" Type="http://schemas.openxmlformats.org/officeDocument/2006/relationships/slideLayout" Target="../slideLayouts/slideLayout7.xml"/><Relationship Id="rId5" Type="http://schemas.openxmlformats.org/officeDocument/2006/relationships/tags" Target="../tags/tag347.xml"/><Relationship Id="rId4" Type="http://schemas.openxmlformats.org/officeDocument/2006/relationships/tags" Target="../tags/tag346.xml"/></Relationships>
</file>

<file path=ppt/slides/_rels/slide88.xml.rels><?xml version="1.0" encoding="UTF-8" standalone="yes"?>
<Relationships xmlns="http://schemas.openxmlformats.org/package/2006/relationships"><Relationship Id="rId3" Type="http://schemas.openxmlformats.org/officeDocument/2006/relationships/tags" Target="../tags/tag350.xml"/><Relationship Id="rId2" Type="http://schemas.openxmlformats.org/officeDocument/2006/relationships/tags" Target="../tags/tag349.xml"/><Relationship Id="rId1" Type="http://schemas.openxmlformats.org/officeDocument/2006/relationships/tags" Target="../tags/tag348.xml"/><Relationship Id="rId6" Type="http://schemas.openxmlformats.org/officeDocument/2006/relationships/slideLayout" Target="../slideLayouts/slideLayout7.xml"/><Relationship Id="rId5" Type="http://schemas.openxmlformats.org/officeDocument/2006/relationships/tags" Target="../tags/tag352.xml"/><Relationship Id="rId4" Type="http://schemas.openxmlformats.org/officeDocument/2006/relationships/tags" Target="../tags/tag351.xml"/></Relationships>
</file>

<file path=ppt/slides/_rels/slide89.xml.rels><?xml version="1.0" encoding="UTF-8" standalone="yes"?>
<Relationships xmlns="http://schemas.openxmlformats.org/package/2006/relationships"><Relationship Id="rId3" Type="http://schemas.openxmlformats.org/officeDocument/2006/relationships/tags" Target="../tags/tag355.xml"/><Relationship Id="rId2" Type="http://schemas.openxmlformats.org/officeDocument/2006/relationships/tags" Target="../tags/tag354.xml"/><Relationship Id="rId1" Type="http://schemas.openxmlformats.org/officeDocument/2006/relationships/tags" Target="../tags/tag353.xml"/><Relationship Id="rId6" Type="http://schemas.openxmlformats.org/officeDocument/2006/relationships/slideLayout" Target="../slideLayouts/slideLayout7.xml"/><Relationship Id="rId5" Type="http://schemas.openxmlformats.org/officeDocument/2006/relationships/tags" Target="../tags/tag357.xml"/><Relationship Id="rId4" Type="http://schemas.openxmlformats.org/officeDocument/2006/relationships/tags" Target="../tags/tag356.xml"/></Relationships>
</file>

<file path=ppt/slides/_rels/slide9.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slideLayout" Target="../slideLayouts/slideLayout7.xml"/><Relationship Id="rId4" Type="http://schemas.openxmlformats.org/officeDocument/2006/relationships/tags" Target="../tags/tag71.xml"/></Relationships>
</file>

<file path=ppt/slides/_rels/slide90.xml.rels><?xml version="1.0" encoding="UTF-8" standalone="yes"?>
<Relationships xmlns="http://schemas.openxmlformats.org/package/2006/relationships"><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tags" Target="../tags/tag358.xml"/><Relationship Id="rId6" Type="http://schemas.openxmlformats.org/officeDocument/2006/relationships/slideLayout" Target="../slideLayouts/slideLayout7.xml"/><Relationship Id="rId5" Type="http://schemas.openxmlformats.org/officeDocument/2006/relationships/tags" Target="../tags/tag362.xml"/><Relationship Id="rId4" Type="http://schemas.openxmlformats.org/officeDocument/2006/relationships/tags" Target="../tags/tag361.xml"/></Relationships>
</file>

<file path=ppt/slides/_rels/slide91.xml.rels><?xml version="1.0" encoding="UTF-8" standalone="yes"?>
<Relationships xmlns="http://schemas.openxmlformats.org/package/2006/relationships"><Relationship Id="rId3" Type="http://schemas.openxmlformats.org/officeDocument/2006/relationships/tags" Target="../tags/tag365.xml"/><Relationship Id="rId2" Type="http://schemas.openxmlformats.org/officeDocument/2006/relationships/tags" Target="../tags/tag364.xml"/><Relationship Id="rId1" Type="http://schemas.openxmlformats.org/officeDocument/2006/relationships/tags" Target="../tags/tag363.xml"/><Relationship Id="rId4"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7.xml"/><Relationship Id="rId1" Type="http://schemas.openxmlformats.org/officeDocument/2006/relationships/tags" Target="../tags/tag3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423670"/>
            <a:ext cx="12191365" cy="4016375"/>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任意多边形 15"/>
          <p:cNvSpPr/>
          <p:nvPr/>
        </p:nvSpPr>
        <p:spPr>
          <a:xfrm>
            <a:off x="10259695" y="5439410"/>
            <a:ext cx="1931670" cy="1417955"/>
          </a:xfrm>
          <a:custGeom>
            <a:avLst/>
            <a:gdLst/>
            <a:ahLst/>
            <a:cxnLst>
              <a:cxn ang="3">
                <a:pos x="hc" y="t"/>
              </a:cxn>
              <a:cxn ang="cd2">
                <a:pos x="l" y="vc"/>
              </a:cxn>
              <a:cxn ang="cd4">
                <a:pos x="hc" y="b"/>
              </a:cxn>
              <a:cxn ang="0">
                <a:pos x="r" y="vc"/>
              </a:cxn>
            </a:cxnLst>
            <a:rect l="l" t="t" r="r" b="b"/>
            <a:pathLst>
              <a:path w="3022" h="2233">
                <a:moveTo>
                  <a:pt x="3022" y="2233"/>
                </a:moveTo>
                <a:lnTo>
                  <a:pt x="1245" y="2233"/>
                </a:lnTo>
                <a:lnTo>
                  <a:pt x="0" y="0"/>
                </a:lnTo>
                <a:lnTo>
                  <a:pt x="3022" y="0"/>
                </a:lnTo>
                <a:lnTo>
                  <a:pt x="3022" y="2233"/>
                </a:lnTo>
                <a:close/>
              </a:path>
            </a:pathLst>
          </a:cu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39" name="图片 38"/>
          <p:cNvPicPr>
            <a:picLocks noChangeAspect="1"/>
          </p:cNvPicPr>
          <p:nvPr/>
        </p:nvPicPr>
        <p:blipFill>
          <a:blip r:embed="rId2"/>
          <a:srcRect l="8246"/>
          <a:stretch>
            <a:fillRect/>
          </a:stretch>
        </p:blipFill>
        <p:spPr>
          <a:xfrm>
            <a:off x="7523480" y="1423035"/>
            <a:ext cx="4668520" cy="4016375"/>
          </a:xfrm>
          <a:custGeom>
            <a:avLst/>
            <a:gdLst/>
            <a:ahLst/>
            <a:cxnLst>
              <a:cxn ang="3">
                <a:pos x="hc" y="t"/>
              </a:cxn>
              <a:cxn ang="cd2">
                <a:pos x="l" y="vc"/>
              </a:cxn>
              <a:cxn ang="cd4">
                <a:pos x="hc" y="b"/>
              </a:cxn>
              <a:cxn ang="0">
                <a:pos x="r" y="vc"/>
              </a:cxn>
            </a:cxnLst>
            <a:rect l="l" t="t" r="r" b="b"/>
            <a:pathLst>
              <a:path w="7234" h="6325">
                <a:moveTo>
                  <a:pt x="1457" y="0"/>
                </a:moveTo>
                <a:lnTo>
                  <a:pt x="7234" y="0"/>
                </a:lnTo>
                <a:lnTo>
                  <a:pt x="7234" y="6325"/>
                </a:lnTo>
                <a:lnTo>
                  <a:pt x="0" y="6325"/>
                </a:lnTo>
                <a:lnTo>
                  <a:pt x="1457" y="0"/>
                </a:lnTo>
                <a:close/>
              </a:path>
            </a:pathLst>
          </a:custGeom>
        </p:spPr>
      </p:pic>
      <p:grpSp>
        <p:nvGrpSpPr>
          <p:cNvPr id="46" name="组合 45"/>
          <p:cNvGrpSpPr/>
          <p:nvPr/>
        </p:nvGrpSpPr>
        <p:grpSpPr>
          <a:xfrm>
            <a:off x="7202805" y="443230"/>
            <a:ext cx="1995805" cy="6550025"/>
            <a:chOff x="11343" y="738"/>
            <a:chExt cx="3143" cy="10315"/>
          </a:xfrm>
        </p:grpSpPr>
        <p:sp>
          <p:nvSpPr>
            <p:cNvPr id="10" name="流程图: 摘录 9"/>
            <p:cNvSpPr/>
            <p:nvPr/>
          </p:nvSpPr>
          <p:spPr>
            <a:xfrm>
              <a:off x="12962" y="945"/>
              <a:ext cx="1524" cy="1415"/>
            </a:xfrm>
            <a:prstGeom prst="flowChartExtract">
              <a:avLst/>
            </a:prstGeom>
            <a:solidFill>
              <a:schemeClr val="accent1">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45" name="直接连接符 44"/>
            <p:cNvCxnSpPr/>
            <p:nvPr/>
          </p:nvCxnSpPr>
          <p:spPr>
            <a:xfrm flipV="1">
              <a:off x="11343" y="2253"/>
              <a:ext cx="1509" cy="6555"/>
            </a:xfrm>
            <a:prstGeom prst="line">
              <a:avLst/>
            </a:prstGeom>
            <a:ln w="57150">
              <a:solidFill>
                <a:schemeClr val="bg1"/>
              </a:solidFill>
            </a:ln>
          </p:spPr>
          <p:style>
            <a:lnRef idx="2">
              <a:schemeClr val="accent1"/>
            </a:lnRef>
            <a:fillRef idx="0">
              <a:srgbClr val="FFFFFF"/>
            </a:fillRef>
            <a:effectRef idx="0">
              <a:srgbClr val="FFFFFF"/>
            </a:effectRef>
            <a:fontRef idx="minor">
              <a:schemeClr val="tx1"/>
            </a:fontRef>
          </p:style>
        </p:cxnSp>
        <p:sp>
          <p:nvSpPr>
            <p:cNvPr id="4" name="任意多边形 3"/>
            <p:cNvSpPr/>
            <p:nvPr/>
          </p:nvSpPr>
          <p:spPr>
            <a:xfrm rot="720000">
              <a:off x="11954" y="738"/>
              <a:ext cx="709" cy="10315"/>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709" h="10405">
                  <a:moveTo>
                    <a:pt x="0" y="10405"/>
                  </a:moveTo>
                  <a:lnTo>
                    <a:pt x="176" y="0"/>
                  </a:lnTo>
                  <a:lnTo>
                    <a:pt x="709" y="0"/>
                  </a:lnTo>
                  <a:lnTo>
                    <a:pt x="535" y="10291"/>
                  </a:lnTo>
                  <a:lnTo>
                    <a:pt x="0" y="10405"/>
                  </a:lnTo>
                  <a:close/>
                </a:path>
              </a:pathLst>
            </a:custGeom>
            <a:solidFill>
              <a:srgbClr val="43A1D8"/>
            </a:solidFill>
            <a:ln w="28575">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grpSp>
      <p:sp>
        <p:nvSpPr>
          <p:cNvPr id="49" name="文本框 48"/>
          <p:cNvSpPr txBox="1"/>
          <p:nvPr/>
        </p:nvSpPr>
        <p:spPr>
          <a:xfrm>
            <a:off x="163830" y="2165350"/>
            <a:ext cx="7564120" cy="922020"/>
          </a:xfrm>
          <a:prstGeom prst="rect">
            <a:avLst/>
          </a:prstGeom>
          <a:noFill/>
        </p:spPr>
        <p:txBody>
          <a:bodyPr wrap="square" rtlCol="0">
            <a:spAutoFit/>
          </a:bodyPr>
          <a:lstStyle/>
          <a:p>
            <a:pPr algn="dist"/>
            <a:r>
              <a:rPr lang="zh-CN" altLang="en-US" sz="5400" b="1">
                <a:solidFill>
                  <a:schemeClr val="bg1"/>
                </a:solidFill>
              </a:rPr>
              <a:t>职教高考新实践实战篇·</a:t>
            </a:r>
          </a:p>
        </p:txBody>
      </p:sp>
      <p:sp>
        <p:nvSpPr>
          <p:cNvPr id="50" name="文本框 49"/>
          <p:cNvSpPr txBox="1"/>
          <p:nvPr/>
        </p:nvSpPr>
        <p:spPr>
          <a:xfrm>
            <a:off x="5067300" y="3429000"/>
            <a:ext cx="2677795" cy="1410970"/>
          </a:xfrm>
          <a:prstGeom prst="rect">
            <a:avLst/>
          </a:prstGeom>
          <a:noFill/>
        </p:spPr>
        <p:txBody>
          <a:bodyPr wrap="square" rtlCol="0">
            <a:noAutofit/>
          </a:bodyPr>
          <a:lstStyle/>
          <a:p>
            <a:r>
              <a:rPr lang="zh-CN" altLang="en-US" sz="8000" b="1">
                <a:solidFill>
                  <a:schemeClr val="tx1"/>
                </a:solidFill>
              </a:rPr>
              <a:t>英语</a:t>
            </a:r>
          </a:p>
        </p:txBody>
      </p:sp>
      <p:sp>
        <p:nvSpPr>
          <p:cNvPr id="51" name="文本框 50"/>
          <p:cNvSpPr txBox="1"/>
          <p:nvPr/>
        </p:nvSpPr>
        <p:spPr>
          <a:xfrm>
            <a:off x="1732280" y="5249545"/>
            <a:ext cx="4125595" cy="706755"/>
          </a:xfrm>
          <a:prstGeom prst="rect">
            <a:avLst/>
          </a:prstGeom>
          <a:solidFill>
            <a:schemeClr val="bg1"/>
          </a:solidFill>
        </p:spPr>
        <p:txBody>
          <a:bodyPr wrap="square" rtlCol="0">
            <a:spAutoFit/>
          </a:bodyPr>
          <a:lstStyle/>
          <a:p>
            <a:r>
              <a:rPr sz="2000">
                <a:solidFill>
                  <a:schemeClr val="tx1"/>
                </a:solidFill>
              </a:rPr>
              <a:t>总主编</a:t>
            </a:r>
            <a:r>
              <a:rPr lang="en-US" sz="2000">
                <a:solidFill>
                  <a:schemeClr val="tx1"/>
                </a:solidFill>
              </a:rPr>
              <a:t>	</a:t>
            </a:r>
            <a:r>
              <a:rPr sz="2000">
                <a:solidFill>
                  <a:schemeClr val="tx1"/>
                </a:solidFill>
              </a:rPr>
              <a:t> 宋玉馨</a:t>
            </a:r>
            <a:r>
              <a:rPr lang="en-US" sz="2000">
                <a:solidFill>
                  <a:schemeClr val="tx1"/>
                </a:solidFill>
              </a:rPr>
              <a:t>	  </a:t>
            </a:r>
            <a:r>
              <a:rPr sz="2000">
                <a:solidFill>
                  <a:schemeClr val="tx1"/>
                </a:solidFill>
              </a:rPr>
              <a:t>毕 伟</a:t>
            </a:r>
          </a:p>
          <a:p>
            <a:r>
              <a:rPr sz="2000">
                <a:solidFill>
                  <a:schemeClr val="tx1"/>
                </a:solidFill>
              </a:rPr>
              <a:t>主　编 </a:t>
            </a:r>
            <a:r>
              <a:rPr lang="en-US" sz="2000">
                <a:solidFill>
                  <a:schemeClr val="tx1"/>
                </a:solidFill>
              </a:rPr>
              <a:t>	 </a:t>
            </a:r>
            <a:r>
              <a:rPr sz="2000">
                <a:solidFill>
                  <a:schemeClr val="tx1"/>
                </a:solidFill>
              </a:rPr>
              <a:t>陈栋良 </a:t>
            </a:r>
            <a:r>
              <a:rPr lang="en-US" sz="2000">
                <a:solidFill>
                  <a:schemeClr val="tx1"/>
                </a:solidFill>
              </a:rPr>
              <a:t>  </a:t>
            </a:r>
            <a:r>
              <a:rPr sz="2000">
                <a:solidFill>
                  <a:schemeClr val="tx1"/>
                </a:solidFill>
              </a:rPr>
              <a:t>何亚芸 陈 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0"/>
                                        </p:tgtEl>
                                        <p:attrNameLst>
                                          <p:attrName>ppt_y</p:attrName>
                                        </p:attrNameLst>
                                      </p:cBhvr>
                                      <p:tavLst>
                                        <p:tav tm="0">
                                          <p:val>
                                            <p:strVal val="#ppt_y"/>
                                          </p:val>
                                        </p:tav>
                                        <p:tav tm="100000">
                                          <p:val>
                                            <p:strVal val="#ppt_y"/>
                                          </p:val>
                                        </p:tav>
                                      </p:tavLst>
                                    </p:anim>
                                    <p:anim calcmode="lin" valueType="num">
                                      <p:cBhvr>
                                        <p:cTn id="17"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0"/>
                                        </p:tgtEl>
                                      </p:cBhvr>
                                    </p:animEffect>
                                  </p:childTnLst>
                                </p:cTn>
                              </p:par>
                            </p:childTnLst>
                          </p:cTn>
                        </p:par>
                        <p:par>
                          <p:cTn id="20" fill="hold">
                            <p:stCondLst>
                              <p:cond delay="550"/>
                            </p:stCondLst>
                            <p:childTnLst>
                              <p:par>
                                <p:cTn id="21" presetID="3" presetClass="entr" presetSubtype="1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linds(horizontal)">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263848" y="2792275"/>
            <a:ext cx="5759107" cy="722630"/>
          </a:xfrm>
          <a:prstGeom prst="rect">
            <a:avLst/>
          </a:prstGeom>
          <a:noFill/>
          <a:ln>
            <a:noFill/>
          </a:ln>
        </p:spPr>
        <p:txBody>
          <a:bodyPr wrap="square" lIns="45720" tIns="22860" rIns="45720" bIns="22860" rtlCol="0">
            <a:spAutoFit/>
          </a:bodyPr>
          <a:lstStyle/>
          <a:p>
            <a:pPr algn="ctr"/>
            <a:r>
              <a:rPr sz="4400" b="1" dirty="0">
                <a:solidFill>
                  <a:schemeClr val="tx1"/>
                </a:solidFill>
                <a:latin typeface="微软雅黑" panose="020B0503020204020204" charset="-122"/>
                <a:ea typeface="微软雅黑" panose="020B0503020204020204" charset="-122"/>
                <a:cs typeface="Lato Regular"/>
              </a:rPr>
              <a:t>第二部分：情景交际</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userDrawn="1">
            <p:custDataLst>
              <p:tags r:id="rId1"/>
            </p:custDataLst>
          </p:nvPr>
        </p:nvSpPr>
        <p:spPr>
          <a:xfrm>
            <a:off x="443230" y="0"/>
            <a:ext cx="10250805" cy="583565"/>
          </a:xfrm>
          <a:prstGeom prst="rect">
            <a:avLst/>
          </a:prstGeom>
          <a:noFill/>
        </p:spPr>
        <p:txBody>
          <a:bodyPr wrap="square" rtlCol="0">
            <a:spAutoFit/>
          </a:bodyPr>
          <a:lstStyle/>
          <a:p>
            <a:pPr algn="dist"/>
            <a:r>
              <a:rPr lang="zh-CN" altLang="en-US" sz="3200" b="1">
                <a:solidFill>
                  <a:schemeClr val="bg1"/>
                </a:solidFill>
              </a:rPr>
              <a:t>第二部分：情景交际（共10小题，每小题1分，满分10分）</a:t>
            </a:r>
          </a:p>
        </p:txBody>
      </p:sp>
      <p:sp>
        <p:nvSpPr>
          <p:cNvPr id="12" name="文本框 11"/>
          <p:cNvSpPr txBox="1"/>
          <p:nvPr>
            <p:custDataLst>
              <p:tags r:id="rId2"/>
            </p:custDataLst>
          </p:nvPr>
        </p:nvSpPr>
        <p:spPr>
          <a:xfrm>
            <a:off x="256540" y="1066165"/>
            <a:ext cx="11575415" cy="521970"/>
          </a:xfrm>
          <a:prstGeom prst="rect">
            <a:avLst/>
          </a:prstGeom>
          <a:noFill/>
        </p:spPr>
        <p:txBody>
          <a:bodyPr wrap="square" rtlCol="0">
            <a:spAutoFit/>
          </a:bodyPr>
          <a:lstStyle/>
          <a:p>
            <a:pPr marL="360045" indent="-457200" fontAlgn="auto"/>
            <a:r>
              <a:rPr sz="2800" b="1" dirty="0">
                <a:latin typeface="微软雅黑" panose="020B0503020204020204" charset="-122"/>
                <a:ea typeface="微软雅黑" panose="020B0503020204020204" charset="-122"/>
                <a:cs typeface="微软雅黑" panose="020B0503020204020204" charset="-122"/>
              </a:rPr>
              <a:t>II. 阅读下列简短对话，从A、B、C和D项中选出最佳答案，将对话补全。</a:t>
            </a:r>
          </a:p>
        </p:txBody>
      </p:sp>
      <p:sp>
        <p:nvSpPr>
          <p:cNvPr id="6" name="矩形 5"/>
          <p:cNvSpPr/>
          <p:nvPr>
            <p:custDataLst>
              <p:tags r:id="rId3"/>
            </p:custDataLst>
          </p:nvPr>
        </p:nvSpPr>
        <p:spPr>
          <a:xfrm>
            <a:off x="1174115" y="4373880"/>
            <a:ext cx="10039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4"/>
            </p:custDataLst>
          </p:nvPr>
        </p:nvSpPr>
        <p:spPr>
          <a:xfrm>
            <a:off x="992505" y="197612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 —It’s raining today. How about watching a movie at home?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—_____</a:t>
            </a:r>
          </a:p>
          <a:p>
            <a:pPr>
              <a:lnSpc>
                <a:spcPct val="130000"/>
              </a:lnSpc>
            </a:pPr>
            <a:r>
              <a:rPr lang="en-US" altLang="zh-CN" sz="2400" b="1" dirty="0">
                <a:latin typeface="微软雅黑" panose="020B0503020204020204" charset="-122"/>
                <a:ea typeface="微软雅黑" panose="020B0503020204020204" charset="-122"/>
              </a:rPr>
              <a:t>A. No problem. 		B. Have a nice day.</a:t>
            </a:r>
          </a:p>
          <a:p>
            <a:pPr>
              <a:lnSpc>
                <a:spcPct val="130000"/>
              </a:lnSpc>
            </a:pPr>
            <a:r>
              <a:rPr lang="en-US" altLang="zh-CN" sz="2400" b="1" dirty="0">
                <a:latin typeface="微软雅黑" panose="020B0503020204020204" charset="-122"/>
                <a:ea typeface="微软雅黑" panose="020B0503020204020204" charset="-122"/>
              </a:rPr>
              <a:t>C. Sounds great. 		D. With pleasure.</a:t>
            </a:r>
          </a:p>
        </p:txBody>
      </p:sp>
      <p:sp>
        <p:nvSpPr>
          <p:cNvPr id="13" name="文本框 12"/>
          <p:cNvSpPr txBox="1"/>
          <p:nvPr>
            <p:custDataLst>
              <p:tags r:id="rId5"/>
            </p:custDataLst>
          </p:nvPr>
        </p:nvSpPr>
        <p:spPr>
          <a:xfrm>
            <a:off x="1174115" y="4569460"/>
            <a:ext cx="9702800"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对话第一句意为“今天下雨，在家看电影怎么样？”A选项“No problem.”意为“没问题”的含义，B选项 “Have a nice day.”意为“祝您一天愉快”, D选项 “With pleasure. “意为“我乐意”都不符合语境。C选项“Sounds great.”意为“听起来不错”，可以用来回应对建议、计划、安排等的接受或赞同，符合语境。故选C。</a:t>
            </a:r>
          </a:p>
        </p:txBody>
      </p:sp>
      <p:sp>
        <p:nvSpPr>
          <p:cNvPr id="11" name="文本框 10"/>
          <p:cNvSpPr txBox="1"/>
          <p:nvPr>
            <p:custDataLst>
              <p:tags r:id="rId6"/>
            </p:custDataLst>
          </p:nvPr>
        </p:nvSpPr>
        <p:spPr>
          <a:xfrm>
            <a:off x="1339679" y="2070628"/>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7. —Tom, please be careful when you cross the road.</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—_____</a:t>
            </a:r>
          </a:p>
          <a:p>
            <a:pPr>
              <a:lnSpc>
                <a:spcPct val="130000"/>
              </a:lnSpc>
            </a:pPr>
            <a:r>
              <a:rPr lang="en-US" altLang="zh-CN" sz="2400" b="1" dirty="0">
                <a:latin typeface="微软雅黑" panose="020B0503020204020204" charset="-122"/>
                <a:ea typeface="微软雅黑" panose="020B0503020204020204" charset="-122"/>
              </a:rPr>
              <a:t>A. OK, I will. 				B. No, thanks.</a:t>
            </a:r>
          </a:p>
          <a:p>
            <a:pPr>
              <a:lnSpc>
                <a:spcPct val="130000"/>
              </a:lnSpc>
            </a:pPr>
            <a:r>
              <a:rPr lang="en-US" altLang="zh-CN" sz="2400" b="1" dirty="0">
                <a:latin typeface="微软雅黑" panose="020B0503020204020204" charset="-122"/>
                <a:ea typeface="微软雅黑" panose="020B0503020204020204" charset="-122"/>
              </a:rPr>
              <a:t>C. It’s none of your business. 	D. Sounds like a good idea.</a:t>
            </a: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462780"/>
            <a:ext cx="8625205" cy="230695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对话第一句意为“汤姆，过马路时要小心”，B选项“No, thanks.”意为“不用了，谢谢”，B选项“It’s none of your business.”意为“不关你的事”，D选项“Sounds like a good idea.”意为“好主意”，都不符合语境。A选项“OK, I will.”意为“好的，我会的”，用来回应对方的叮嘱、劝告等，符合语境。故选A。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678180" y="3698240"/>
            <a:ext cx="9907905" cy="315976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730250"/>
            <a:ext cx="11049000" cy="296862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8. —_____</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—Very well.</a:t>
            </a:r>
          </a:p>
          <a:p>
            <a:pPr>
              <a:lnSpc>
                <a:spcPct val="130000"/>
              </a:lnSpc>
            </a:pPr>
            <a:r>
              <a:rPr lang="en-US" altLang="zh-CN" sz="2400" b="1" dirty="0">
                <a:latin typeface="微软雅黑" panose="020B0503020204020204" charset="-122"/>
                <a:ea typeface="微软雅黑" panose="020B0503020204020204" charset="-122"/>
              </a:rPr>
              <a:t>A. How about going shopping today?</a:t>
            </a:r>
          </a:p>
          <a:p>
            <a:pPr>
              <a:lnSpc>
                <a:spcPct val="130000"/>
              </a:lnSpc>
            </a:pPr>
            <a:r>
              <a:rPr lang="en-US" altLang="zh-CN" sz="2400" b="1" dirty="0">
                <a:latin typeface="微软雅黑" panose="020B0503020204020204" charset="-122"/>
                <a:ea typeface="微软雅黑" panose="020B0503020204020204" charset="-122"/>
              </a:rPr>
              <a:t>B. How do you get to school?</a:t>
            </a:r>
          </a:p>
          <a:p>
            <a:pPr>
              <a:lnSpc>
                <a:spcPct val="130000"/>
              </a:lnSpc>
            </a:pPr>
            <a:r>
              <a:rPr lang="en-US" altLang="zh-CN" sz="2400" b="1" dirty="0">
                <a:latin typeface="微软雅黑" panose="020B0503020204020204" charset="-122"/>
                <a:ea typeface="微软雅黑" panose="020B0503020204020204" charset="-122"/>
              </a:rPr>
              <a:t>C. How are you doing today?</a:t>
            </a:r>
          </a:p>
          <a:p>
            <a:pPr>
              <a:lnSpc>
                <a:spcPct val="130000"/>
              </a:lnSpc>
            </a:pPr>
            <a:r>
              <a:rPr lang="en-US" altLang="zh-CN" sz="2400" b="1" dirty="0">
                <a:latin typeface="微软雅黑" panose="020B0503020204020204" charset="-122"/>
                <a:ea typeface="微软雅黑" panose="020B0503020204020204" charset="-122"/>
              </a:rPr>
              <a:t>D. How old are you?</a:t>
            </a:r>
          </a:p>
        </p:txBody>
      </p:sp>
      <p:sp>
        <p:nvSpPr>
          <p:cNvPr id="11" name="文本框 10"/>
          <p:cNvSpPr txBox="1"/>
          <p:nvPr>
            <p:custDataLst>
              <p:tags r:id="rId3"/>
            </p:custDataLst>
          </p:nvPr>
        </p:nvSpPr>
        <p:spPr>
          <a:xfrm>
            <a:off x="1330789" y="790468"/>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922020" y="3940175"/>
            <a:ext cx="9514205" cy="267652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对对话第二句意为“很不错”，A选项“How about going shopping today?”意为“今天去购物怎么样？”（提建议），B选项“How do you get to school?”意为“你怎么去学校？”（询问对方通常使用什么方式去学校），D选项“How old are you?”意为“你多大了？”（询问年龄）都不符合语境。C选项“How are you doing today?”意为“你今天过得怎么样?”（问候用语）第二句回应“Very well.”（很不错），符合语境，故选C。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9. —Sorry, I’m late for your birthday party. </a:t>
            </a:r>
          </a:p>
          <a:p>
            <a:pPr>
              <a:lnSpc>
                <a:spcPct val="130000"/>
              </a:lnSpc>
            </a:pPr>
            <a:r>
              <a:rPr lang="en-US" altLang="zh-CN" sz="2400" b="1" dirty="0">
                <a:latin typeface="微软雅黑" panose="020B0503020204020204" charset="-122"/>
                <a:ea typeface="微软雅黑" panose="020B0503020204020204" charset="-122"/>
              </a:rPr>
              <a:t>               —_____</a:t>
            </a:r>
          </a:p>
          <a:p>
            <a:pPr>
              <a:lnSpc>
                <a:spcPct val="130000"/>
              </a:lnSpc>
            </a:pPr>
            <a:r>
              <a:rPr lang="en-US" altLang="zh-CN" sz="2400" b="1" dirty="0">
                <a:latin typeface="微软雅黑" panose="020B0503020204020204" charset="-122"/>
                <a:ea typeface="微软雅黑" panose="020B0503020204020204" charset="-122"/>
              </a:rPr>
              <a:t>A. Surely not.		 B. Come on!</a:t>
            </a:r>
          </a:p>
          <a:p>
            <a:pPr>
              <a:lnSpc>
                <a:spcPct val="130000"/>
              </a:lnSpc>
            </a:pPr>
            <a:r>
              <a:rPr lang="en-US" altLang="zh-CN" sz="2400" b="1" dirty="0">
                <a:latin typeface="微软雅黑" panose="020B0503020204020204" charset="-122"/>
                <a:ea typeface="微软雅黑" panose="020B0503020204020204" charset="-122"/>
              </a:rPr>
              <a:t>C. How come? 		D. Never mind.</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569460"/>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对话第一句意为“对不起，你的生日派对，我来晚了”，A选项“Surely not.”意为“不可能”，B选项“Come on!”意为“来吧﹗”C选项“How come？”意为“怎么会?”都不符合语境。D选项“Never mind.”意为“没关系”，符合语境，故选D。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168775"/>
            <a:ext cx="9759315" cy="268922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10. —Would you mind if I am sitting beside you?</a:t>
            </a:r>
          </a:p>
          <a:p>
            <a:pPr>
              <a:lnSpc>
                <a:spcPct val="130000"/>
              </a:lnSpc>
            </a:pPr>
            <a:r>
              <a:rPr lang="en-US" altLang="zh-CN" sz="2400" b="1" dirty="0">
                <a:latin typeface="微软雅黑" panose="020B0503020204020204" charset="-122"/>
                <a:ea typeface="微软雅黑" panose="020B0503020204020204" charset="-122"/>
              </a:rPr>
              <a:t>                —_____</a:t>
            </a:r>
          </a:p>
          <a:p>
            <a:pPr>
              <a:lnSpc>
                <a:spcPct val="130000"/>
              </a:lnSpc>
            </a:pPr>
            <a:r>
              <a:rPr lang="en-US" altLang="zh-CN" sz="2400" b="1" dirty="0">
                <a:latin typeface="微软雅黑" panose="020B0503020204020204" charset="-122"/>
                <a:ea typeface="微软雅黑" panose="020B0503020204020204" charset="-122"/>
              </a:rPr>
              <a:t>A. With pleasure. 		B. By all means.</a:t>
            </a:r>
          </a:p>
          <a:p>
            <a:pPr>
              <a:lnSpc>
                <a:spcPct val="130000"/>
              </a:lnSpc>
            </a:pPr>
            <a:r>
              <a:rPr lang="en-US" altLang="zh-CN" sz="2400" b="1" dirty="0">
                <a:latin typeface="微软雅黑" panose="020B0503020204020204" charset="-122"/>
                <a:ea typeface="微软雅黑" panose="020B0503020204020204" charset="-122"/>
              </a:rPr>
              <a:t>C. I disagree. 		D. Certainly not.</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264920" y="4298950"/>
            <a:ext cx="9667875" cy="2283460"/>
          </a:xfrm>
          <a:prstGeom prst="rect">
            <a:avLst/>
          </a:prstGeom>
          <a:noFill/>
        </p:spPr>
        <p:txBody>
          <a:bodyPr wrap="square" rtlCol="0">
            <a:no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对话第一句意为“你介意我坐你旁边吗？”，A选项“With pleasure.”意为“乐意效劳”，B选项“By all means”意为“当然可以”，C选项“I disagree.”意为“我不同意”，都不符合语境。D选项“Certainly not.”意为“当然不介意”（表示同意），符合语境，故选D。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429260" y="1218565"/>
            <a:ext cx="7026910" cy="5205730"/>
          </a:xfrm>
          <a:prstGeom prst="rect">
            <a:avLst/>
          </a:prstGeom>
          <a:noFill/>
        </p:spPr>
        <p:txBody>
          <a:bodyPr wrap="square" rtlCol="0">
            <a:noAutofit/>
          </a:bodyPr>
          <a:lstStyle/>
          <a:p>
            <a:pPr marL="360045" indent="-360045" fontAlgn="auto">
              <a:lnSpc>
                <a:spcPct val="110000"/>
              </a:lnSpc>
            </a:pPr>
            <a:r>
              <a:rPr sz="2400" b="1">
                <a:latin typeface="Times New Roman" panose="02020603050405020304" pitchFamily="18" charset="0"/>
                <a:cs typeface="Times New Roman" panose="02020603050405020304" pitchFamily="18" charset="0"/>
              </a:rPr>
              <a:t>A: </a:t>
            </a:r>
            <a:r>
              <a:rPr sz="2400">
                <a:latin typeface="Times New Roman" panose="02020603050405020304" pitchFamily="18" charset="0"/>
                <a:cs typeface="Times New Roman" panose="02020603050405020304" pitchFamily="18" charset="0"/>
              </a:rPr>
              <a:t>Excuse me. </a:t>
            </a:r>
            <a:r>
              <a:rPr sz="2400" u="sng">
                <a:latin typeface="Times New Roman" panose="02020603050405020304" pitchFamily="18" charset="0"/>
                <a:cs typeface="Times New Roman" panose="02020603050405020304" pitchFamily="18" charset="0"/>
              </a:rPr>
              <a:t>11</a:t>
            </a:r>
            <a:r>
              <a:rPr lang="en-US" sz="2400" u="sng">
                <a:latin typeface="Times New Roman" panose="02020603050405020304" pitchFamily="18" charset="0"/>
                <a:cs typeface="Times New Roman" panose="02020603050405020304" pitchFamily="18" charset="0"/>
              </a:rPr>
              <a:t>_______</a:t>
            </a:r>
            <a:r>
              <a:rPr sz="2400">
                <a:latin typeface="Times New Roman" panose="02020603050405020304" pitchFamily="18" charset="0"/>
                <a:cs typeface="Times New Roman" panose="02020603050405020304" pitchFamily="18" charset="0"/>
              </a:rPr>
              <a:t> </a:t>
            </a:r>
          </a:p>
          <a:p>
            <a:pPr marL="360045" indent="-360045" fontAlgn="auto">
              <a:lnSpc>
                <a:spcPct val="110000"/>
              </a:lnSpc>
            </a:pPr>
            <a:r>
              <a:rPr sz="2400" b="1">
                <a:latin typeface="Times New Roman" panose="02020603050405020304" pitchFamily="18" charset="0"/>
                <a:cs typeface="Times New Roman" panose="02020603050405020304" pitchFamily="18" charset="0"/>
              </a:rPr>
              <a:t>B:</a:t>
            </a:r>
            <a:r>
              <a:rPr sz="2400">
                <a:latin typeface="Times New Roman" panose="02020603050405020304" pitchFamily="18" charset="0"/>
                <a:cs typeface="Times New Roman" panose="02020603050405020304" pitchFamily="18" charset="0"/>
              </a:rPr>
              <a:t> Oh, the nearest place is the Star Restaurant.</a:t>
            </a:r>
          </a:p>
          <a:p>
            <a:pPr marL="360045" indent="-360045" fontAlgn="auto">
              <a:lnSpc>
                <a:spcPct val="110000"/>
              </a:lnSpc>
            </a:pPr>
            <a:r>
              <a:rPr sz="2400" b="1">
                <a:latin typeface="Times New Roman" panose="02020603050405020304" pitchFamily="18" charset="0"/>
                <a:cs typeface="Times New Roman" panose="02020603050405020304" pitchFamily="18" charset="0"/>
              </a:rPr>
              <a:t>A: </a:t>
            </a:r>
            <a:r>
              <a:rPr sz="2400">
                <a:latin typeface="Times New Roman" panose="02020603050405020304" pitchFamily="18" charset="0"/>
                <a:cs typeface="Times New Roman" panose="02020603050405020304" pitchFamily="18" charset="0"/>
              </a:rPr>
              <a:t>I’m a stranger here. </a:t>
            </a:r>
            <a:r>
              <a:rPr sz="2400" u="sng">
                <a:latin typeface="Times New Roman" panose="02020603050405020304" pitchFamily="18" charset="0"/>
                <a:cs typeface="Times New Roman" panose="02020603050405020304" pitchFamily="18" charset="0"/>
              </a:rPr>
              <a:t>12</a:t>
            </a:r>
            <a:r>
              <a:rPr lang="en-US" sz="2400" u="sng">
                <a:latin typeface="Times New Roman" panose="02020603050405020304" pitchFamily="18" charset="0"/>
                <a:cs typeface="Times New Roman" panose="02020603050405020304" pitchFamily="18" charset="0"/>
              </a:rPr>
              <a:t>______</a:t>
            </a:r>
            <a:r>
              <a:rPr sz="2400">
                <a:latin typeface="Times New Roman" panose="02020603050405020304" pitchFamily="18" charset="0"/>
                <a:cs typeface="Times New Roman" panose="02020603050405020304" pitchFamily="18" charset="0"/>
              </a:rPr>
              <a:t> </a:t>
            </a:r>
          </a:p>
          <a:p>
            <a:pPr marL="360045" indent="-360045" fontAlgn="auto">
              <a:lnSpc>
                <a:spcPct val="110000"/>
              </a:lnSpc>
            </a:pPr>
            <a:r>
              <a:rPr sz="2400" b="1">
                <a:latin typeface="Times New Roman" panose="02020603050405020304" pitchFamily="18" charset="0"/>
                <a:cs typeface="Times New Roman" panose="02020603050405020304" pitchFamily="18" charset="0"/>
              </a:rPr>
              <a:t>B:</a:t>
            </a:r>
            <a:r>
              <a:rPr sz="2400">
                <a:latin typeface="Times New Roman" panose="02020603050405020304" pitchFamily="18" charset="0"/>
                <a:cs typeface="Times New Roman" panose="02020603050405020304" pitchFamily="18" charset="0"/>
              </a:rPr>
              <a:t> Just walk down straight, turn left at the second block. You will find the tallest building there, and the restaurant is just behind it.</a:t>
            </a:r>
          </a:p>
          <a:p>
            <a:pPr marL="360045" indent="-360045" fontAlgn="auto">
              <a:lnSpc>
                <a:spcPct val="110000"/>
              </a:lnSpc>
            </a:pPr>
            <a:r>
              <a:rPr sz="2400" b="1">
                <a:latin typeface="Times New Roman" panose="02020603050405020304" pitchFamily="18" charset="0"/>
                <a:cs typeface="Times New Roman" panose="02020603050405020304" pitchFamily="18" charset="0"/>
              </a:rPr>
              <a:t>A: </a:t>
            </a:r>
            <a:r>
              <a:rPr sz="2400" u="sng">
                <a:latin typeface="Times New Roman" panose="02020603050405020304" pitchFamily="18" charset="0"/>
                <a:cs typeface="Times New Roman" panose="02020603050405020304" pitchFamily="18" charset="0"/>
              </a:rPr>
              <a:t>13</a:t>
            </a:r>
            <a:r>
              <a:rPr lang="en-US" sz="2400" u="sng">
                <a:latin typeface="Times New Roman" panose="02020603050405020304" pitchFamily="18" charset="0"/>
                <a:cs typeface="Times New Roman" panose="02020603050405020304" pitchFamily="18" charset="0"/>
              </a:rPr>
              <a:t>______</a:t>
            </a:r>
            <a:r>
              <a:rPr sz="2400">
                <a:latin typeface="Times New Roman" panose="02020603050405020304" pitchFamily="18" charset="0"/>
                <a:cs typeface="Times New Roman" panose="02020603050405020304" pitchFamily="18" charset="0"/>
              </a:rPr>
              <a:t> </a:t>
            </a:r>
          </a:p>
          <a:p>
            <a:pPr marL="360045" indent="-360045" fontAlgn="auto">
              <a:lnSpc>
                <a:spcPct val="110000"/>
              </a:lnSpc>
            </a:pPr>
            <a:r>
              <a:rPr sz="2400" b="1">
                <a:latin typeface="Times New Roman" panose="02020603050405020304" pitchFamily="18" charset="0"/>
                <a:cs typeface="Times New Roman" panose="02020603050405020304" pitchFamily="18" charset="0"/>
              </a:rPr>
              <a:t>B: </a:t>
            </a:r>
            <a:r>
              <a:rPr sz="2400">
                <a:latin typeface="Times New Roman" panose="02020603050405020304" pitchFamily="18" charset="0"/>
                <a:cs typeface="Times New Roman" panose="02020603050405020304" pitchFamily="18" charset="0"/>
              </a:rPr>
              <a:t>Of course you can, but it’s not necessary. </a:t>
            </a:r>
            <a:r>
              <a:rPr sz="2400" u="sng">
                <a:latin typeface="Times New Roman" panose="02020603050405020304" pitchFamily="18" charset="0"/>
                <a:cs typeface="Times New Roman" panose="02020603050405020304" pitchFamily="18" charset="0"/>
              </a:rPr>
              <a:t>14</a:t>
            </a:r>
            <a:r>
              <a:rPr lang="en-US" sz="2400" u="sng">
                <a:latin typeface="Times New Roman" panose="02020603050405020304" pitchFamily="18" charset="0"/>
                <a:cs typeface="Times New Roman" panose="02020603050405020304" pitchFamily="18" charset="0"/>
              </a:rPr>
              <a:t>________</a:t>
            </a:r>
            <a:r>
              <a:rPr sz="2400">
                <a:latin typeface="Times New Roman" panose="02020603050405020304" pitchFamily="18" charset="0"/>
                <a:cs typeface="Times New Roman" panose="02020603050405020304" pitchFamily="18" charset="0"/>
              </a:rPr>
              <a:t> </a:t>
            </a:r>
          </a:p>
          <a:p>
            <a:pPr marL="360045" indent="-360045" fontAlgn="auto">
              <a:lnSpc>
                <a:spcPct val="110000"/>
              </a:lnSpc>
            </a:pPr>
            <a:r>
              <a:rPr sz="2400" b="1">
                <a:latin typeface="Times New Roman" panose="02020603050405020304" pitchFamily="18" charset="0"/>
                <a:cs typeface="Times New Roman" panose="02020603050405020304" pitchFamily="18" charset="0"/>
              </a:rPr>
              <a:t>A:</a:t>
            </a:r>
            <a:r>
              <a:rPr sz="2400">
                <a:latin typeface="Times New Roman" panose="02020603050405020304" pitchFamily="18" charset="0"/>
                <a:cs typeface="Times New Roman" panose="02020603050405020304" pitchFamily="18" charset="0"/>
              </a:rPr>
              <a:t> Thank you very much.</a:t>
            </a:r>
          </a:p>
          <a:p>
            <a:pPr marL="360045" indent="-360045" fontAlgn="auto">
              <a:lnSpc>
                <a:spcPct val="110000"/>
              </a:lnSpc>
            </a:pPr>
            <a:r>
              <a:rPr sz="2400" b="1">
                <a:latin typeface="Times New Roman" panose="02020603050405020304" pitchFamily="18" charset="0"/>
                <a:cs typeface="Times New Roman" panose="02020603050405020304" pitchFamily="18" charset="0"/>
              </a:rPr>
              <a:t>B: </a:t>
            </a:r>
            <a:r>
              <a:rPr sz="2400" u="sng">
                <a:latin typeface="Times New Roman" panose="02020603050405020304" pitchFamily="18" charset="0"/>
                <a:cs typeface="Times New Roman" panose="02020603050405020304" pitchFamily="18" charset="0"/>
              </a:rPr>
              <a:t>15</a:t>
            </a:r>
            <a:r>
              <a:rPr lang="en-US" sz="2400" u="sng">
                <a:latin typeface="Times New Roman" panose="02020603050405020304" pitchFamily="18" charset="0"/>
                <a:cs typeface="Times New Roman" panose="02020603050405020304" pitchFamily="18" charset="0"/>
              </a:rPr>
              <a:t>_______</a:t>
            </a:r>
          </a:p>
        </p:txBody>
      </p:sp>
      <p:sp>
        <p:nvSpPr>
          <p:cNvPr id="4" name="文本框 3"/>
          <p:cNvSpPr txBox="1"/>
          <p:nvPr>
            <p:custDataLst>
              <p:tags r:id="rId2"/>
            </p:custDataLst>
          </p:nvPr>
        </p:nvSpPr>
        <p:spPr>
          <a:xfrm>
            <a:off x="2915285" y="1218565"/>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E</a:t>
            </a:r>
          </a:p>
        </p:txBody>
      </p:sp>
      <p:sp>
        <p:nvSpPr>
          <p:cNvPr id="7" name="文本框 6"/>
          <p:cNvSpPr txBox="1"/>
          <p:nvPr/>
        </p:nvSpPr>
        <p:spPr>
          <a:xfrm>
            <a:off x="7596505" y="2061210"/>
            <a:ext cx="4540250" cy="3520440"/>
          </a:xfrm>
          <a:prstGeom prst="rect">
            <a:avLst/>
          </a:prstGeom>
          <a:solidFill>
            <a:schemeClr val="bg2">
              <a:lumMod val="90000"/>
            </a:schemeClr>
          </a:solidFill>
        </p:spPr>
        <p:txBody>
          <a:bodyPr wrap="square" rtlCol="0">
            <a:noAutofit/>
          </a:bodyPr>
          <a:lstStyle/>
          <a:p>
            <a:pPr marL="360045" indent="-457200" fontAlgn="auto">
              <a:lnSpc>
                <a:spcPct val="110000"/>
              </a:lnSpc>
            </a:pPr>
            <a:r>
              <a:rPr lang="zh-CN" altLang="en-US" sz="2400"/>
              <a:t>A. It’s only a few minutes’ walk.</a:t>
            </a:r>
          </a:p>
          <a:p>
            <a:pPr marL="360045" indent="-457200" fontAlgn="auto">
              <a:lnSpc>
                <a:spcPct val="110000"/>
              </a:lnSpc>
            </a:pPr>
            <a:r>
              <a:rPr lang="zh-CN" altLang="en-US" sz="2400"/>
              <a:t>B. Can I take a bus?</a:t>
            </a:r>
          </a:p>
          <a:p>
            <a:pPr marL="360045" indent="-457200" fontAlgn="auto">
              <a:lnSpc>
                <a:spcPct val="110000"/>
              </a:lnSpc>
            </a:pPr>
            <a:r>
              <a:rPr lang="zh-CN" altLang="en-US" sz="2400"/>
              <a:t>C. Not at all.</a:t>
            </a:r>
          </a:p>
          <a:p>
            <a:pPr marL="360045" indent="-457200" fontAlgn="auto">
              <a:lnSpc>
                <a:spcPct val="110000"/>
              </a:lnSpc>
            </a:pPr>
            <a:r>
              <a:rPr lang="zh-CN" altLang="en-US" sz="2400"/>
              <a:t>D. I beg you pardon?</a:t>
            </a:r>
          </a:p>
          <a:p>
            <a:pPr marL="360045" indent="-457200" fontAlgn="auto">
              <a:lnSpc>
                <a:spcPct val="110000"/>
              </a:lnSpc>
            </a:pPr>
            <a:r>
              <a:rPr lang="zh-CN" altLang="en-US" sz="2400"/>
              <a:t>E. Can you tell me where I can find something to eat?</a:t>
            </a:r>
          </a:p>
          <a:p>
            <a:pPr marL="360045" indent="-457200" fontAlgn="auto">
              <a:lnSpc>
                <a:spcPct val="110000"/>
              </a:lnSpc>
            </a:pPr>
            <a:r>
              <a:rPr lang="zh-CN" altLang="en-US" sz="2400"/>
              <a:t>F. Can you tell me how to get there?</a:t>
            </a:r>
          </a:p>
          <a:p>
            <a:pPr marL="360045" indent="-457200" fontAlgn="auto">
              <a:lnSpc>
                <a:spcPct val="110000"/>
              </a:lnSpc>
            </a:pPr>
            <a:r>
              <a:rPr lang="zh-CN" altLang="en-US" sz="2400"/>
              <a:t>G. It’s very kind of you.</a:t>
            </a:r>
          </a:p>
        </p:txBody>
      </p:sp>
      <p:sp>
        <p:nvSpPr>
          <p:cNvPr id="8" name="文本框 7"/>
          <p:cNvSpPr txBox="1"/>
          <p:nvPr>
            <p:custDataLst>
              <p:tags r:id="rId3"/>
            </p:custDataLst>
          </p:nvPr>
        </p:nvSpPr>
        <p:spPr>
          <a:xfrm>
            <a:off x="3832860" y="2061210"/>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F</a:t>
            </a:r>
          </a:p>
        </p:txBody>
      </p:sp>
      <p:sp>
        <p:nvSpPr>
          <p:cNvPr id="10" name="圆角矩形 9">
            <a:hlinkClick r:id="rId12" action="ppaction://hlinksldjump"/>
          </p:cNvPr>
          <p:cNvSpPr/>
          <p:nvPr/>
        </p:nvSpPr>
        <p:spPr>
          <a:xfrm>
            <a:off x="3769995" y="139636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11" name="圆角矩形 10">
            <a:hlinkClick r:id="rId13" action="ppaction://hlinksldjump"/>
          </p:cNvPr>
          <p:cNvSpPr/>
          <p:nvPr/>
        </p:nvSpPr>
        <p:spPr>
          <a:xfrm>
            <a:off x="4702175" y="2087880"/>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5" name="文本框 4"/>
          <p:cNvSpPr txBox="1"/>
          <p:nvPr>
            <p:custDataLst>
              <p:tags r:id="rId4"/>
            </p:custDataLst>
          </p:nvPr>
        </p:nvSpPr>
        <p:spPr>
          <a:xfrm>
            <a:off x="1401445" y="3591560"/>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B</a:t>
            </a:r>
          </a:p>
        </p:txBody>
      </p:sp>
      <p:sp>
        <p:nvSpPr>
          <p:cNvPr id="6" name="圆角矩形 5">
            <a:hlinkClick r:id="rId14" action="ppaction://hlinksldjump"/>
          </p:cNvPr>
          <p:cNvSpPr/>
          <p:nvPr>
            <p:custDataLst>
              <p:tags r:id="rId5"/>
            </p:custDataLst>
          </p:nvPr>
        </p:nvSpPr>
        <p:spPr>
          <a:xfrm>
            <a:off x="2156460" y="373189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12" name="文本框 11"/>
          <p:cNvSpPr txBox="1"/>
          <p:nvPr>
            <p:custDataLst>
              <p:tags r:id="rId6"/>
            </p:custDataLst>
          </p:nvPr>
        </p:nvSpPr>
        <p:spPr>
          <a:xfrm>
            <a:off x="429260" y="445770"/>
            <a:ext cx="11575415" cy="521970"/>
          </a:xfrm>
          <a:prstGeom prst="rect">
            <a:avLst/>
          </a:prstGeom>
          <a:noFill/>
        </p:spPr>
        <p:txBody>
          <a:bodyPr wrap="square" rtlCol="0">
            <a:spAutoFit/>
          </a:bodyPr>
          <a:lstStyle/>
          <a:p>
            <a:pPr marL="360045" indent="-457200" fontAlgn="auto"/>
            <a:r>
              <a:rPr sz="2800" b="1" dirty="0">
                <a:latin typeface="微软雅黑" panose="020B0503020204020204" charset="-122"/>
                <a:ea typeface="微软雅黑" panose="020B0503020204020204" charset="-122"/>
                <a:cs typeface="微软雅黑" panose="020B0503020204020204" charset="-122"/>
              </a:rPr>
              <a:t>III. 根据对话内容，从对话后的A—G七个选项中选出五个最佳选项。</a:t>
            </a:r>
          </a:p>
        </p:txBody>
      </p:sp>
      <p:sp>
        <p:nvSpPr>
          <p:cNvPr id="9" name="文本框 8"/>
          <p:cNvSpPr txBox="1"/>
          <p:nvPr>
            <p:custDataLst>
              <p:tags r:id="rId7"/>
            </p:custDataLst>
          </p:nvPr>
        </p:nvSpPr>
        <p:spPr>
          <a:xfrm>
            <a:off x="1401445" y="4384675"/>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A</a:t>
            </a:r>
          </a:p>
        </p:txBody>
      </p:sp>
      <p:sp>
        <p:nvSpPr>
          <p:cNvPr id="13" name="圆角矩形 12">
            <a:hlinkClick r:id="rId15" action="ppaction://hlinksldjump"/>
          </p:cNvPr>
          <p:cNvSpPr/>
          <p:nvPr>
            <p:custDataLst>
              <p:tags r:id="rId8"/>
            </p:custDataLst>
          </p:nvPr>
        </p:nvSpPr>
        <p:spPr>
          <a:xfrm>
            <a:off x="2529205" y="4495800"/>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14" name="文本框 13"/>
          <p:cNvSpPr txBox="1"/>
          <p:nvPr>
            <p:custDataLst>
              <p:tags r:id="rId9"/>
            </p:custDataLst>
          </p:nvPr>
        </p:nvSpPr>
        <p:spPr>
          <a:xfrm>
            <a:off x="1472565" y="5255895"/>
            <a:ext cx="447675" cy="460375"/>
          </a:xfrm>
          <a:prstGeom prst="rect">
            <a:avLst/>
          </a:prstGeom>
          <a:noFill/>
        </p:spPr>
        <p:txBody>
          <a:bodyPr wrap="square" rtlCol="0">
            <a:spAutoFit/>
          </a:bodyPr>
          <a:lstStyle/>
          <a:p>
            <a:r>
              <a:rPr lang="en-US" altLang="zh-CN" sz="2400" b="1">
                <a:solidFill>
                  <a:srgbClr val="FF0000"/>
                </a:solidFill>
                <a:latin typeface="Times New Roman" panose="02020603050405020304" pitchFamily="18" charset="0"/>
                <a:cs typeface="Times New Roman" panose="02020603050405020304" pitchFamily="18" charset="0"/>
              </a:rPr>
              <a:t>C</a:t>
            </a:r>
          </a:p>
        </p:txBody>
      </p:sp>
      <p:sp>
        <p:nvSpPr>
          <p:cNvPr id="15" name="圆角矩形 14">
            <a:hlinkClick r:id="rId16" action="ppaction://hlinksldjump"/>
          </p:cNvPr>
          <p:cNvSpPr/>
          <p:nvPr>
            <p:custDataLst>
              <p:tags r:id="rId10"/>
            </p:custDataLst>
          </p:nvPr>
        </p:nvSpPr>
        <p:spPr>
          <a:xfrm>
            <a:off x="2263775" y="533844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bldLvl="0" animBg="1"/>
      <p:bldP spid="11" grpId="0" bldLvl="0" animBg="1"/>
      <p:bldP spid="5" grpId="0"/>
      <p:bldP spid="6" grpId="0" bldLvl="0" animBg="1"/>
      <p:bldP spid="9" grpId="0"/>
      <p:bldP spid="13" grpId="0" bldLvl="0" animBg="1"/>
      <p:bldP spid="14" grpId="0"/>
      <p:bldP spid="1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根据后一句“Oh, the nearest place is Star Restaurant.”（最近的地方就是明星饭店。）可知，问话者在问吃东西的地方，故选E。</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579370" y="1146810"/>
            <a:ext cx="847534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12.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根据前一句“I’m a stranger here.”（我是外地人。）及后一句指路的回答，可推断询问者是想知道怎么去，故选F。</a:t>
            </a:r>
          </a:p>
        </p:txBody>
      </p:sp>
      <p:sp>
        <p:nvSpPr>
          <p:cNvPr id="10" name="圆角矩形 9">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2"/>
            </p:custDataLst>
          </p:nvPr>
        </p:nvPicPr>
        <p:blipFill>
          <a:blip r:embed="rId5">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845435" y="1423035"/>
            <a:ext cx="8122920"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13.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根据后一句“Of course you can, but it’s not necessary.”（你当然可以，但是没必要。）可推断，问路者想坐车去，故选B。</a:t>
            </a:r>
          </a:p>
        </p:txBody>
      </p:sp>
      <p:sp>
        <p:nvSpPr>
          <p:cNvPr id="10" name="圆角矩形 9">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2"/>
            </p:custDataLst>
          </p:nvPr>
        </p:nvPicPr>
        <p:blipFill>
          <a:blip r:embed="rId5">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p:nvPr>
            <p:custDataLst>
              <p:tags r:id="rId1"/>
            </p:custDataLst>
          </p:nvPr>
        </p:nvSpPr>
        <p:spPr>
          <a:xfrm>
            <a:off x="3410029" y="1365086"/>
            <a:ext cx="8781963" cy="1871903"/>
          </a:xfrm>
          <a:custGeom>
            <a:avLst/>
            <a:gdLst/>
            <a:ahLst/>
            <a:cxnLst/>
            <a:rect l="l" t="t" r="r" b="b"/>
            <a:pathLst>
              <a:path w="6586815" h="1404000">
                <a:moveTo>
                  <a:pt x="810600" y="0"/>
                </a:moveTo>
                <a:lnTo>
                  <a:pt x="6586815" y="0"/>
                </a:lnTo>
                <a:lnTo>
                  <a:pt x="6586815" y="1404000"/>
                </a:lnTo>
                <a:lnTo>
                  <a:pt x="0" y="1404000"/>
                </a:lnTo>
                <a:close/>
              </a:path>
            </a:pathLst>
          </a:custGeom>
          <a:solidFill>
            <a:srgbClr val="185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6" name="矩形 6"/>
          <p:cNvSpPr/>
          <p:nvPr>
            <p:custDataLst>
              <p:tags r:id="rId2"/>
            </p:custDataLst>
          </p:nvPr>
        </p:nvSpPr>
        <p:spPr>
          <a:xfrm>
            <a:off x="600" y="3909028"/>
            <a:ext cx="5712059" cy="1871903"/>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0" name="矩形 7"/>
          <p:cNvSpPr/>
          <p:nvPr>
            <p:custDataLst>
              <p:tags r:id="rId3"/>
            </p:custDataLst>
          </p:nvPr>
        </p:nvSpPr>
        <p:spPr>
          <a:xfrm>
            <a:off x="600" y="1988915"/>
            <a:ext cx="10612684" cy="3023843"/>
          </a:xfrm>
          <a:custGeom>
            <a:avLst/>
            <a:gdLst/>
            <a:ahLst/>
            <a:cxnLst/>
            <a:rect l="l" t="t" r="r" b="b"/>
            <a:pathLst>
              <a:path w="7959928" h="2268000">
                <a:moveTo>
                  <a:pt x="0" y="0"/>
                </a:moveTo>
                <a:lnTo>
                  <a:pt x="7959928" y="0"/>
                </a:lnTo>
                <a:lnTo>
                  <a:pt x="6650498" y="2268000"/>
                </a:lnTo>
                <a:lnTo>
                  <a:pt x="0" y="2268000"/>
                </a:lnTo>
                <a:close/>
              </a:path>
            </a:pathLst>
          </a:custGeom>
          <a:solidFill>
            <a:srgbClr val="43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2" name="TextBox 11"/>
          <p:cNvSpPr txBox="1"/>
          <p:nvPr>
            <p:custDataLst>
              <p:tags r:id="rId4"/>
            </p:custDataLst>
          </p:nvPr>
        </p:nvSpPr>
        <p:spPr>
          <a:xfrm>
            <a:off x="3574415" y="2793365"/>
            <a:ext cx="3893820" cy="1106805"/>
          </a:xfrm>
          <a:prstGeom prst="rect">
            <a:avLst/>
          </a:prstGeom>
          <a:noFill/>
        </p:spPr>
        <p:txBody>
          <a:bodyPr wrap="square" rtlCol="0">
            <a:spAutoFit/>
          </a:bodyPr>
          <a:lstStyle/>
          <a:p>
            <a:pPr marL="0" lvl="1" algn="dist"/>
            <a:r>
              <a:rPr sz="6600" b="1" dirty="0">
                <a:solidFill>
                  <a:schemeClr val="bg1"/>
                </a:solidFill>
                <a:latin typeface="微软雅黑" panose="020B0503020204020204" charset="-122"/>
                <a:ea typeface="微软雅黑" panose="020B0503020204020204" charset="-122"/>
              </a:rPr>
              <a:t>模拟卷六</a:t>
            </a:r>
          </a:p>
        </p:txBody>
      </p:sp>
      <p:sp>
        <p:nvSpPr>
          <p:cNvPr id="21" name="矩形 20"/>
          <p:cNvSpPr/>
          <p:nvPr>
            <p:custDataLst>
              <p:tags r:id="rId5"/>
            </p:custDataLst>
          </p:nvPr>
        </p:nvSpPr>
        <p:spPr>
          <a:xfrm>
            <a:off x="11001567" y="1808935"/>
            <a:ext cx="596045" cy="984205"/>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1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ppt_x</p:attrName>
                                        </p:attrNameLst>
                                      </p:cBhvr>
                                      <p:tavLst>
                                        <p:tav tm="0">
                                          <p:val>
                                            <p:strVal val="#ppt_x-#ppt_w*1.125000"/>
                                          </p:val>
                                        </p:tav>
                                        <p:tav tm="100000">
                                          <p:val>
                                            <p:strVal val="#ppt_x"/>
                                          </p:val>
                                        </p:tav>
                                      </p:tavLst>
                                    </p:anim>
                                    <p:animEffect transition="in" filter="wipe(righ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10" grpId="0" bldLvl="0" animBg="1"/>
      <p:bldP spid="12" grpId="0"/>
      <p:bldP spid="21"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693035" y="1346835"/>
            <a:ext cx="91420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14.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根据上一句回答说没必要坐车去，可推断此处应是说路程很短。A选项“It’s only a few minutes’ walk.”（走路就几分钟而已。）符合题意，故选A。</a:t>
            </a:r>
          </a:p>
        </p:txBody>
      </p:sp>
      <p:sp>
        <p:nvSpPr>
          <p:cNvPr id="10" name="圆角矩形 9">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2"/>
            </p:custDataLst>
          </p:nvPr>
        </p:nvPicPr>
        <p:blipFill>
          <a:blip r:embed="rId5">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578735" y="1423035"/>
            <a:ext cx="9102725" cy="3876040"/>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15.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“Not at all”意为“不必客气”，回应感谢，故选C。</a:t>
            </a:r>
          </a:p>
        </p:txBody>
      </p:sp>
      <p:sp>
        <p:nvSpPr>
          <p:cNvPr id="10" name="圆角矩形 9">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2"/>
            </p:custDataLst>
          </p:nvPr>
        </p:nvPicPr>
        <p:blipFill>
          <a:blip r:embed="rId5">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123815" y="2792095"/>
            <a:ext cx="6019800" cy="1670050"/>
          </a:xfrm>
          <a:prstGeom prst="rect">
            <a:avLst/>
          </a:prstGeom>
          <a:noFill/>
          <a:ln>
            <a:noFill/>
          </a:ln>
        </p:spPr>
        <p:txBody>
          <a:bodyPr wrap="square" lIns="45720" tIns="22860" rIns="45720" bIns="22860" rtlCol="0">
            <a:spAutoFit/>
          </a:bodyPr>
          <a:lstStyle/>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第三部分：</a:t>
            </a:r>
          </a:p>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词汇与语法知识</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userDrawn="1">
            <p:custDataLst>
              <p:tags r:id="rId1"/>
            </p:custDataLst>
          </p:nvPr>
        </p:nvSpPr>
        <p:spPr>
          <a:xfrm>
            <a:off x="0" y="30480"/>
            <a:ext cx="11044555" cy="553085"/>
          </a:xfrm>
          <a:prstGeom prst="rect">
            <a:avLst/>
          </a:prstGeom>
          <a:noFill/>
        </p:spPr>
        <p:txBody>
          <a:bodyPr wrap="square" rtlCol="0">
            <a:spAutoFit/>
          </a:bodyPr>
          <a:lstStyle/>
          <a:p>
            <a:pPr algn="dist"/>
            <a:r>
              <a:rPr lang="zh-CN" altLang="en-US" sz="3000" b="1">
                <a:solidFill>
                  <a:schemeClr val="bg1"/>
                </a:solidFill>
                <a:uFillTx/>
              </a:rPr>
              <a:t>第三部分：词汇与语法知识（共25小题，每小题1分，满分25分）</a:t>
            </a:r>
          </a:p>
        </p:txBody>
      </p:sp>
      <p:sp>
        <p:nvSpPr>
          <p:cNvPr id="12" name="文本框 11"/>
          <p:cNvSpPr txBox="1"/>
          <p:nvPr>
            <p:custDataLst>
              <p:tags r:id="rId2"/>
            </p:custDataLst>
          </p:nvPr>
        </p:nvSpPr>
        <p:spPr>
          <a:xfrm>
            <a:off x="377825" y="870585"/>
            <a:ext cx="8971280" cy="521970"/>
          </a:xfrm>
          <a:prstGeom prst="rect">
            <a:avLst/>
          </a:prstGeom>
          <a:noFill/>
        </p:spPr>
        <p:txBody>
          <a:bodyPr wrap="square" rtlCol="0">
            <a:spAutoFit/>
          </a:bodyPr>
          <a:lstStyle/>
          <a:p>
            <a:pPr marL="360045" indent="-457200" fontAlgn="auto"/>
            <a:r>
              <a:rPr sz="2800" b="1" dirty="0">
                <a:latin typeface="微软雅黑" panose="020B0503020204020204" charset="-122"/>
                <a:ea typeface="微软雅黑" panose="020B0503020204020204" charset="-122"/>
                <a:cs typeface="微软雅黑" panose="020B0503020204020204" charset="-122"/>
              </a:rPr>
              <a:t>IV. 从A、B、C、D四个选项中选出一个最佳选项。</a:t>
            </a:r>
          </a:p>
        </p:txBody>
      </p:sp>
      <p:sp>
        <p:nvSpPr>
          <p:cNvPr id="6" name="矩形 5"/>
          <p:cNvSpPr/>
          <p:nvPr>
            <p:custDataLst>
              <p:tags r:id="rId3"/>
            </p:custDataLst>
          </p:nvPr>
        </p:nvSpPr>
        <p:spPr>
          <a:xfrm>
            <a:off x="1174115" y="4373880"/>
            <a:ext cx="9243695"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4"/>
            </p:custDataLst>
          </p:nvPr>
        </p:nvSpPr>
        <p:spPr>
          <a:xfrm>
            <a:off x="898525" y="1736725"/>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16. I have _____ important thing to tell you.</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a 	B. an 		C. the 		D. /</a:t>
            </a:r>
          </a:p>
        </p:txBody>
      </p:sp>
      <p:sp>
        <p:nvSpPr>
          <p:cNvPr id="13" name="文本框 12"/>
          <p:cNvSpPr txBox="1"/>
          <p:nvPr>
            <p:custDataLst>
              <p:tags r:id="rId5"/>
            </p:custDataLst>
          </p:nvPr>
        </p:nvSpPr>
        <p:spPr>
          <a:xfrm>
            <a:off x="1174115" y="4569460"/>
            <a:ext cx="9150350"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此题考查不定冠词的用法。important为元音音素开头的单词，用冠词an，故选B。</a:t>
            </a:r>
          </a:p>
        </p:txBody>
      </p:sp>
      <p:sp>
        <p:nvSpPr>
          <p:cNvPr id="11" name="文本框 10"/>
          <p:cNvSpPr txBox="1"/>
          <p:nvPr>
            <p:custDataLst>
              <p:tags r:id="rId6"/>
            </p:custDataLst>
          </p:nvPr>
        </p:nvSpPr>
        <p:spPr>
          <a:xfrm>
            <a:off x="1173944" y="186425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17. Did the man learn Chinese _____?</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himself 	B. by himself 	C. him	 D. by him</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此题考查反身代词的用法。by oneself意为“靠某人自己”，故选B。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18. —_____ do you go home?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—Once a week.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When		 B. How	 C. How often 	D. How soon</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46037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此题考查特殊疑问词。对频率提问用How often，故选C。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19. There are many _____ in our school.</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woman teachers 		B. woman teacher</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women teacher 		D. women teachers</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此题考查复合名词的复数。many修饰可数名词复数，所以排除选项B和C；woman作定语修饰名词需要用复数形式。故选D。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80340" y="1179830"/>
            <a:ext cx="11861165"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20. —Does Jake look _____ his mother?</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—Yes, he does. She’s been in hospital for 5 days.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for 		B. after 		C. at 		D. up</a:t>
            </a:r>
          </a:p>
        </p:txBody>
      </p:sp>
      <p:sp>
        <p:nvSpPr>
          <p:cNvPr id="11" name="文本框 10"/>
          <p:cNvSpPr txBox="1"/>
          <p:nvPr>
            <p:custDataLst>
              <p:tags r:id="rId3"/>
            </p:custDataLst>
          </p:nvPr>
        </p:nvSpPr>
        <p:spPr>
          <a:xfrm>
            <a:off x="41638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此题考查动词短语词义辨析。选项A. look for意为“寻找”；选项B. look after意为“照看，照顾”；选项C. look at意为“看”；选项D.意为look up“在字典参考书中查找，向上看”。结合答语“She’s been in hospital for 5 days.”可知，她在医院照看母亲，故选B。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21. —Are the books _____?</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—No, they aren’t. They are Gina’s.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you        B. your        C. yours       D. their</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此题考查人称代词格的用法。句意为“书是你的吗？”分析题干空格后无名词，所以此处应用名词性物主代词，故选C。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590550" y="1179830"/>
            <a:ext cx="11450955"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22. Mr. Liu is _____ an excellent teacher _____ all of us like him.</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such; that 	B. so; that 		C. too; to 		D. to; to</a:t>
            </a:r>
          </a:p>
        </p:txBody>
      </p:sp>
      <p:sp>
        <p:nvSpPr>
          <p:cNvPr id="11" name="文本框 10"/>
          <p:cNvSpPr txBox="1"/>
          <p:nvPr>
            <p:custDataLst>
              <p:tags r:id="rId3"/>
            </p:custDataLst>
          </p:nvPr>
        </p:nvSpPr>
        <p:spPr>
          <a:xfrm>
            <a:off x="899624"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此题考查连词辨析。such+名词+that+句子（如此……以至于……）；so+形容词/副词+that+句子（如此……以至于……）；too+形容词/副词+to do sth（太……而不能……）。第一空后是名词，故选A。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1511935" y="1243330"/>
            <a:ext cx="4503420" cy="645160"/>
          </a:xfrm>
          <a:prstGeom prst="rect">
            <a:avLst/>
          </a:prstGeom>
          <a:noFill/>
        </p:spPr>
        <p:txBody>
          <a:bodyPr wrap="square" rtlCol="0">
            <a:spAutoFit/>
          </a:bodyPr>
          <a:lstStyle/>
          <a:p>
            <a:r>
              <a:rPr sz="3600" b="1">
                <a:solidFill>
                  <a:schemeClr val="tx1"/>
                </a:solidFill>
                <a:uFillTx/>
                <a:hlinkClick r:id="rId17" action="ppaction://hlinksldjump"/>
              </a:rPr>
              <a:t>第一部分：语音知识</a:t>
            </a:r>
            <a:endParaRPr sz="3600" b="1">
              <a:solidFill>
                <a:schemeClr val="tx1"/>
              </a:solidFill>
              <a:uFillTx/>
            </a:endParaRPr>
          </a:p>
        </p:txBody>
      </p:sp>
      <p:sp>
        <p:nvSpPr>
          <p:cNvPr id="9" name="文本框 8"/>
          <p:cNvSpPr txBox="1"/>
          <p:nvPr>
            <p:custDataLst>
              <p:tags r:id="rId2"/>
            </p:custDataLst>
          </p:nvPr>
        </p:nvSpPr>
        <p:spPr>
          <a:xfrm>
            <a:off x="1511935" y="2239010"/>
            <a:ext cx="4423410" cy="645160"/>
          </a:xfrm>
          <a:prstGeom prst="rect">
            <a:avLst/>
          </a:prstGeom>
          <a:noFill/>
        </p:spPr>
        <p:txBody>
          <a:bodyPr wrap="square" rtlCol="0">
            <a:spAutoFit/>
          </a:bodyPr>
          <a:lstStyle/>
          <a:p>
            <a:r>
              <a:rPr sz="3600" b="1">
                <a:solidFill>
                  <a:schemeClr val="tx1"/>
                </a:solidFill>
                <a:uFillTx/>
                <a:hlinkClick r:id="rId18" action="ppaction://hlinksldjump"/>
              </a:rPr>
              <a:t>第二部分：情景交际</a:t>
            </a:r>
            <a:endParaRPr sz="3600" b="1">
              <a:solidFill>
                <a:schemeClr val="tx1"/>
              </a:solidFill>
              <a:uFillTx/>
            </a:endParaRPr>
          </a:p>
        </p:txBody>
      </p:sp>
      <p:sp>
        <p:nvSpPr>
          <p:cNvPr id="10" name="文本框 9"/>
          <p:cNvSpPr txBox="1"/>
          <p:nvPr>
            <p:custDataLst>
              <p:tags r:id="rId3"/>
            </p:custDataLst>
          </p:nvPr>
        </p:nvSpPr>
        <p:spPr>
          <a:xfrm>
            <a:off x="1511935" y="3217545"/>
            <a:ext cx="6613525" cy="645160"/>
          </a:xfrm>
          <a:prstGeom prst="rect">
            <a:avLst/>
          </a:prstGeom>
          <a:noFill/>
        </p:spPr>
        <p:txBody>
          <a:bodyPr wrap="square" rtlCol="0">
            <a:spAutoFit/>
          </a:bodyPr>
          <a:lstStyle/>
          <a:p>
            <a:r>
              <a:rPr sz="3600" b="1">
                <a:solidFill>
                  <a:schemeClr val="tx1"/>
                </a:solidFill>
                <a:uFillTx/>
                <a:hlinkClick r:id="rId19" action="ppaction://hlinksldjump"/>
              </a:rPr>
              <a:t>第三部分：词汇与语法知识</a:t>
            </a:r>
            <a:endParaRPr sz="3600" b="1">
              <a:solidFill>
                <a:schemeClr val="tx1"/>
              </a:solidFill>
              <a:uFillTx/>
            </a:endParaRPr>
          </a:p>
        </p:txBody>
      </p:sp>
      <p:sp>
        <p:nvSpPr>
          <p:cNvPr id="11" name="文本框 10"/>
          <p:cNvSpPr txBox="1"/>
          <p:nvPr>
            <p:custDataLst>
              <p:tags r:id="rId4"/>
            </p:custDataLst>
          </p:nvPr>
        </p:nvSpPr>
        <p:spPr>
          <a:xfrm>
            <a:off x="1511935" y="4196080"/>
            <a:ext cx="6678930" cy="645160"/>
          </a:xfrm>
          <a:prstGeom prst="rect">
            <a:avLst/>
          </a:prstGeom>
          <a:noFill/>
        </p:spPr>
        <p:txBody>
          <a:bodyPr wrap="square" rtlCol="0">
            <a:spAutoFit/>
          </a:bodyPr>
          <a:lstStyle/>
          <a:p>
            <a:r>
              <a:rPr sz="3600" b="1">
                <a:solidFill>
                  <a:schemeClr val="tx1"/>
                </a:solidFill>
                <a:uFillTx/>
                <a:hlinkClick r:id="rId20" action="ppaction://hlinksldjump"/>
              </a:rPr>
              <a:t>第四部分：语篇知识</a:t>
            </a:r>
            <a:endParaRPr sz="3600" b="1">
              <a:solidFill>
                <a:schemeClr val="tx1"/>
              </a:solidFill>
              <a:uFillTx/>
            </a:endParaRPr>
          </a:p>
        </p:txBody>
      </p:sp>
      <p:sp>
        <p:nvSpPr>
          <p:cNvPr id="19" name="文本框 18"/>
          <p:cNvSpPr txBox="1"/>
          <p:nvPr>
            <p:custDataLst>
              <p:tags r:id="rId5"/>
            </p:custDataLst>
          </p:nvPr>
        </p:nvSpPr>
        <p:spPr>
          <a:xfrm>
            <a:off x="1511935" y="5174615"/>
            <a:ext cx="5293360" cy="645160"/>
          </a:xfrm>
          <a:prstGeom prst="rect">
            <a:avLst/>
          </a:prstGeom>
          <a:noFill/>
        </p:spPr>
        <p:txBody>
          <a:bodyPr wrap="square" rtlCol="0">
            <a:spAutoFit/>
          </a:bodyPr>
          <a:lstStyle/>
          <a:p>
            <a:r>
              <a:rPr sz="3600" b="1">
                <a:solidFill>
                  <a:schemeClr val="tx1"/>
                </a:solidFill>
                <a:uFillTx/>
                <a:hlinkClick r:id="rId21" action="ppaction://hlinksldjump"/>
              </a:rPr>
              <a:t>第五部分：语言技能知识</a:t>
            </a:r>
            <a:endParaRPr sz="3600" b="1">
              <a:solidFill>
                <a:schemeClr val="tx1"/>
              </a:solidFill>
              <a:uFillTx/>
            </a:endParaRPr>
          </a:p>
        </p:txBody>
      </p:sp>
      <p:pic>
        <p:nvPicPr>
          <p:cNvPr id="23" name="图片 22"/>
          <p:cNvPicPr>
            <a:picLocks noChangeAspect="1"/>
          </p:cNvPicPr>
          <p:nvPr/>
        </p:nvPicPr>
        <p:blipFill>
          <a:blip r:embed="rId22">
            <a:alphaModFix amt="55000"/>
          </a:blip>
          <a:srcRect b="6182"/>
          <a:stretch>
            <a:fillRect/>
          </a:stretch>
        </p:blipFill>
        <p:spPr>
          <a:xfrm>
            <a:off x="7800975" y="987425"/>
            <a:ext cx="3816985" cy="3226435"/>
          </a:xfrm>
          <a:prstGeom prst="rect">
            <a:avLst/>
          </a:prstGeom>
        </p:spPr>
      </p:pic>
      <p:sp>
        <p:nvSpPr>
          <p:cNvPr id="21" name="矩形 20"/>
          <p:cNvSpPr/>
          <p:nvPr/>
        </p:nvSpPr>
        <p:spPr>
          <a:xfrm>
            <a:off x="8884285" y="2655570"/>
            <a:ext cx="3166745" cy="2894965"/>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文本框 6"/>
          <p:cNvSpPr txBox="1"/>
          <p:nvPr/>
        </p:nvSpPr>
        <p:spPr>
          <a:xfrm>
            <a:off x="9377680" y="3549650"/>
            <a:ext cx="2179955" cy="1106805"/>
          </a:xfrm>
          <a:prstGeom prst="rect">
            <a:avLst/>
          </a:prstGeom>
          <a:noFill/>
        </p:spPr>
        <p:txBody>
          <a:bodyPr wrap="square" rtlCol="0">
            <a:spAutoFit/>
          </a:bodyPr>
          <a:lstStyle/>
          <a:p>
            <a:pPr indent="0" algn="dist" fontAlgn="auto"/>
            <a:r>
              <a:rPr lang="zh-CN" altLang="en-US" sz="6600" b="1">
                <a:solidFill>
                  <a:schemeClr val="bg1"/>
                </a:solidFill>
              </a:rPr>
              <a:t>目录</a:t>
            </a:r>
          </a:p>
        </p:txBody>
      </p:sp>
      <p:grpSp>
        <p:nvGrpSpPr>
          <p:cNvPr id="3" name="组合 2"/>
          <p:cNvGrpSpPr/>
          <p:nvPr/>
        </p:nvGrpSpPr>
        <p:grpSpPr>
          <a:xfrm>
            <a:off x="757555" y="1244600"/>
            <a:ext cx="651510" cy="645160"/>
            <a:chOff x="8280" y="560"/>
            <a:chExt cx="998" cy="1016"/>
          </a:xfrm>
        </p:grpSpPr>
        <p:sp>
          <p:nvSpPr>
            <p:cNvPr id="25" name="Oval 2"/>
            <p:cNvSpPr/>
            <p:nvPr>
              <p:custDataLst>
                <p:tags r:id="rId14"/>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54"/>
            <p:cNvSpPr>
              <a:spLocks noChangeArrowheads="1"/>
            </p:cNvSpPr>
            <p:nvPr>
              <p:custDataLst>
                <p:tags r:id="rId15"/>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grpSp>
        <p:nvGrpSpPr>
          <p:cNvPr id="4" name="组合 3"/>
          <p:cNvGrpSpPr/>
          <p:nvPr/>
        </p:nvGrpSpPr>
        <p:grpSpPr>
          <a:xfrm>
            <a:off x="757555" y="2229485"/>
            <a:ext cx="651510" cy="645160"/>
            <a:chOff x="8280" y="560"/>
            <a:chExt cx="998" cy="1016"/>
          </a:xfrm>
        </p:grpSpPr>
        <p:sp>
          <p:nvSpPr>
            <p:cNvPr id="5" name="Oval 2"/>
            <p:cNvSpPr/>
            <p:nvPr>
              <p:custDataLst>
                <p:tags r:id="rId12"/>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154"/>
            <p:cNvSpPr>
              <a:spLocks noChangeArrowheads="1"/>
            </p:cNvSpPr>
            <p:nvPr>
              <p:custDataLst>
                <p:tags r:id="rId13"/>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grpSp>
        <p:nvGrpSpPr>
          <p:cNvPr id="12" name="组合 11"/>
          <p:cNvGrpSpPr/>
          <p:nvPr/>
        </p:nvGrpSpPr>
        <p:grpSpPr>
          <a:xfrm>
            <a:off x="757555" y="3214370"/>
            <a:ext cx="651510" cy="645160"/>
            <a:chOff x="8280" y="560"/>
            <a:chExt cx="998" cy="1016"/>
          </a:xfrm>
        </p:grpSpPr>
        <p:sp>
          <p:nvSpPr>
            <p:cNvPr id="13" name="Oval 2"/>
            <p:cNvSpPr/>
            <p:nvPr>
              <p:custDataLst>
                <p:tags r:id="rId10"/>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54"/>
            <p:cNvSpPr>
              <a:spLocks noChangeArrowheads="1"/>
            </p:cNvSpPr>
            <p:nvPr>
              <p:custDataLst>
                <p:tags r:id="rId11"/>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grpSp>
        <p:nvGrpSpPr>
          <p:cNvPr id="22" name="组合 21"/>
          <p:cNvGrpSpPr/>
          <p:nvPr/>
        </p:nvGrpSpPr>
        <p:grpSpPr>
          <a:xfrm>
            <a:off x="757555" y="4199255"/>
            <a:ext cx="651510" cy="645160"/>
            <a:chOff x="8280" y="560"/>
            <a:chExt cx="998" cy="1016"/>
          </a:xfrm>
        </p:grpSpPr>
        <p:sp>
          <p:nvSpPr>
            <p:cNvPr id="24" name="Oval 2"/>
            <p:cNvSpPr/>
            <p:nvPr>
              <p:custDataLst>
                <p:tags r:id="rId8"/>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54"/>
            <p:cNvSpPr>
              <a:spLocks noChangeArrowheads="1"/>
            </p:cNvSpPr>
            <p:nvPr>
              <p:custDataLst>
                <p:tags r:id="rId9"/>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grpSp>
        <p:nvGrpSpPr>
          <p:cNvPr id="28" name="组合 27"/>
          <p:cNvGrpSpPr/>
          <p:nvPr/>
        </p:nvGrpSpPr>
        <p:grpSpPr>
          <a:xfrm>
            <a:off x="757555" y="5184140"/>
            <a:ext cx="651510" cy="645160"/>
            <a:chOff x="8280" y="560"/>
            <a:chExt cx="998" cy="1016"/>
          </a:xfrm>
        </p:grpSpPr>
        <p:sp>
          <p:nvSpPr>
            <p:cNvPr id="29" name="Oval 2"/>
            <p:cNvSpPr/>
            <p:nvPr>
              <p:custDataLst>
                <p:tags r:id="rId6"/>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154"/>
            <p:cNvSpPr>
              <a:spLocks noChangeArrowheads="1"/>
            </p:cNvSpPr>
            <p:nvPr>
              <p:custDataLst>
                <p:tags r:id="rId7"/>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23. —_____ your brother _____ dancing?</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—Yes, he does.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Does; like 		B. Does; likes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Do; like 			D. Do; likes</a:t>
            </a: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915035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此题考查一般疑问句。根据答句的助动词does，确定问句的谓语动词为一般现在时，排除选项C和D，助动词does后应用动词原形，故选A。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24. —I feel much nervous about the math text tomorrow</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—Take it easy. _____ you prepare, _____ you will feel.</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The much; the good 		B. The many; the well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The much, the better 		D. The more, the better</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此题考查形容词的比较级。根据句型“The+比较级+…, the +比较级+…”（越……，越……），D项正确。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25. It rained heavily all day, so the boy _____ stay at home.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must 			B. have to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must to 		D. had to</a:t>
            </a: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此题考查情态动词。分析题干可知，“the boy ____ stay at home”是前句“It rained…”造成的，属于客观原因。选项A. must［必须（主观）］；选项B. have to［不得不（客观原因）］；选项C. must to形式错误；选项D. had to是have to的过去式。本题时态为过去时，故选D。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26. —We plan to have a holiday this summer.</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—Sounds good. Where _____ you _____?</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have; gone 			B. will; go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did; go 				D. does; go</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此题考查时态。根据题干，首句提到“我们打算这个夏天去度假”，下文的动作还未发生，应用一般将来时态，故选B。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402590" y="1179830"/>
            <a:ext cx="11638915"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27. The football match _____ for ten minutes when I arrived.</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has begun 			B. had begun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had last 			D. had been on</a:t>
            </a:r>
          </a:p>
        </p:txBody>
      </p:sp>
      <p:sp>
        <p:nvSpPr>
          <p:cNvPr id="11" name="文本框 10"/>
          <p:cNvSpPr txBox="1"/>
          <p:nvPr>
            <p:custDataLst>
              <p:tags r:id="rId3"/>
            </p:custDataLst>
          </p:nvPr>
        </p:nvSpPr>
        <p:spPr>
          <a:xfrm>
            <a:off x="723729" y="125592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此题考查过去完成时。根据“when I arrived”和句意可知，该句应该用过去完成时；而begin是短暂性动词，不能与完成时连用，应用be on表示延续，故选D。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28. —Sam, what were you doing at this time last night?</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—I _____ games with my friends.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play 				B. played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was playing			 D. will play</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此题考查时态。问句“what were you doing at this time last night?”为过去进行时，答句也应该用过去进行时，故选C。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86690" y="1179830"/>
            <a:ext cx="11854815"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29. —Do you remember _____ camp with me?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—Yes. We had a good time together.</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go 		B. to go 	C. going	 D. went</a:t>
            </a:r>
          </a:p>
        </p:txBody>
      </p:sp>
      <p:sp>
        <p:nvSpPr>
          <p:cNvPr id="11" name="文本框 10"/>
          <p:cNvSpPr txBox="1"/>
          <p:nvPr>
            <p:custDataLst>
              <p:tags r:id="rId3"/>
            </p:custDataLst>
          </p:nvPr>
        </p:nvSpPr>
        <p:spPr>
          <a:xfrm>
            <a:off x="4011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此题考查非谓语动词。remember to do sth.意为“记得要做某事”，remember doing sth.意为“记得做过某事”。根据题意可知，询问的是对方是否还记得爬过泰山，故选C。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30. The teachers always tell us _____ on the road.</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not to play 	B. to play 	C. not play 		D. playing</a:t>
            </a: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此题考查非谓语动词。tell sb.to do sth.意为“告诉某人做某事”，否定形式为tell sb. not to do sth.，故选A。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617855" y="1179830"/>
            <a:ext cx="1142365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31. Jim thanked me very much for _____ the mistakes in his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   homework.</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going out </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pointing out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turning out </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putting out</a:t>
            </a:r>
          </a:p>
        </p:txBody>
      </p:sp>
      <p:sp>
        <p:nvSpPr>
          <p:cNvPr id="11" name="文本框 10"/>
          <p:cNvSpPr txBox="1"/>
          <p:nvPr>
            <p:custDataLst>
              <p:tags r:id="rId3"/>
            </p:custDataLst>
          </p:nvPr>
        </p:nvSpPr>
        <p:spPr>
          <a:xfrm>
            <a:off x="101201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此题考查动词短语辨析。go out（外出）；point out（指出）；turn out（结果是，出席）；put out（生产，伸出）。根据题意，应该是“指出错误”，故选B。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32. Lots of birds _____ well in our country.</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protect	 			B. is protected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are protected 		D. protected</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此题考查被动语态和主谓一致。birds和protect之间被动关系，应该用be done结构；主语为“Lots of birds”，谓语应该用“are protected”，故选C。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263848" y="2792275"/>
            <a:ext cx="5759107" cy="722630"/>
          </a:xfrm>
          <a:prstGeom prst="rect">
            <a:avLst/>
          </a:prstGeom>
          <a:noFill/>
          <a:ln>
            <a:noFill/>
          </a:ln>
        </p:spPr>
        <p:txBody>
          <a:bodyPr wrap="square" lIns="45720" tIns="22860" rIns="45720" bIns="22860" rtlCol="0">
            <a:spAutoFit/>
          </a:bodyPr>
          <a:lstStyle/>
          <a:p>
            <a:pPr algn="ctr"/>
            <a:r>
              <a:rPr sz="4400" b="1" dirty="0">
                <a:solidFill>
                  <a:schemeClr val="tx1"/>
                </a:solidFill>
                <a:latin typeface="微软雅黑" panose="020B0503020204020204" charset="-122"/>
                <a:ea typeface="微软雅黑" panose="020B0503020204020204" charset="-122"/>
                <a:cs typeface="Lato Regular"/>
              </a:rPr>
              <a:t>第一部分：语音知识</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33. You should not get off the bus _____ it has stopped.</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until 		B. but 		C. because 		D. so</a:t>
            </a: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此题考查时间状语从句。根据句意“你应该等到公交车停下来之后再下车”，空格处应该用until（直到……才），故选A。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645795" y="1256030"/>
            <a:ext cx="11049000" cy="296862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34. —Could you tell me _____?</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—It’s about 6,300 kilometers long.</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how wide is the Yangtze River</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how wide the Yangtze River is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how long is the Yangtze River</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how long the Yangtze River is</a:t>
            </a:r>
          </a:p>
        </p:txBody>
      </p:sp>
      <p:sp>
        <p:nvSpPr>
          <p:cNvPr id="11" name="文本框 10"/>
          <p:cNvSpPr txBox="1"/>
          <p:nvPr>
            <p:custDataLst>
              <p:tags r:id="rId3"/>
            </p:custDataLst>
          </p:nvPr>
        </p:nvSpPr>
        <p:spPr>
          <a:xfrm>
            <a:off x="965029" y="1387368"/>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此题考查宾语从句。宾语从句应使用陈述句语序，又根据答句“6,300 kilometers long”可知，问的是“长度”，故选D。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35. They have been friends _____ they first met.</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since 	B. while 	C. before	 D. after</a:t>
            </a: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此题考查时间状语从句。主句为现在完成时，从句为一般过去时，从句应为since引导的时间状语从句，故选A。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357505" y="1179830"/>
            <a:ext cx="11684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36. Rome is an ancient city _____ is full of places of interest.</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where 		B. which		 C. who 		D. what</a:t>
            </a:r>
          </a:p>
        </p:txBody>
      </p:sp>
      <p:sp>
        <p:nvSpPr>
          <p:cNvPr id="11" name="文本框 10"/>
          <p:cNvSpPr txBox="1"/>
          <p:nvPr>
            <p:custDataLst>
              <p:tags r:id="rId3"/>
            </p:custDataLst>
          </p:nvPr>
        </p:nvSpPr>
        <p:spPr>
          <a:xfrm>
            <a:off x="64625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此题考查定语从句。先行词是an ancient city（物），关系词在从句中作主语，故选B。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37. My father asked me, “Is there _____ in today’s newspaper?”</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anything important 		B. something important</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important anything 		D. important something</a:t>
            </a: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此题考查形容词修饰不定代词的用法。形容词修饰不定代词要后置，因此排除了选项C和D。something常用于肯定句，anything用于否定句和疑问句。本句是一般疑问句，故选A。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430530" y="1179830"/>
            <a:ext cx="11610975"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38. _____ he has failed many times, he is always full of hope for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the future.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If 		B. When 		C. Though		 D. Because</a:t>
            </a:r>
          </a:p>
        </p:txBody>
      </p:sp>
      <p:sp>
        <p:nvSpPr>
          <p:cNvPr id="11" name="文本框 10"/>
          <p:cNvSpPr txBox="1"/>
          <p:nvPr>
            <p:custDataLst>
              <p:tags r:id="rId3"/>
            </p:custDataLst>
          </p:nvPr>
        </p:nvSpPr>
        <p:spPr>
          <a:xfrm>
            <a:off x="75166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此题考查连词辨析。if（如果），when（当……时候），though（尽管），because（因为，由于）。根据句意“尽管他失败了许多次，他依然对未来充满希望”，这里应用Though，故选C。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39. _____ his brother _____ Tom is at home. They are having </a:t>
            </a:r>
            <a:r>
              <a:rPr lang="en-US" altLang="zh-CN" sz="2400" b="1" dirty="0">
                <a:latin typeface="微软雅黑" panose="020B0503020204020204" charset="-122"/>
                <a:ea typeface="微软雅黑" panose="020B0503020204020204" charset="-122"/>
                <a:sym typeface="+mn-ea"/>
              </a:rPr>
              <a:t>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classes now.</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Both, and 		B. Either, or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Neither, nor 		D. Not only, but also</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此题考查连词辨析。both… and…（……和……都）；either…or…（或者……或者……）；neither… nor…（既不……也不……）；not only…but also…（不仅……而且……）。根据“They are having classes now.”（他们正在上课）可知，这里应该用Neither… nor…，故选C。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571500" y="1179830"/>
            <a:ext cx="11049000" cy="105029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40. _____ great news it is! We’ll have a school trip next month.</a:t>
            </a:r>
          </a:p>
          <a:p>
            <a:pPr>
              <a:lnSpc>
                <a:spcPct val="130000"/>
              </a:lnSpc>
            </a:pPr>
            <a:r>
              <a:rPr lang="en-US" altLang="zh-CN" sz="2400" b="1" dirty="0">
                <a:latin typeface="微软雅黑" panose="020B0503020204020204" charset="-122"/>
                <a:ea typeface="微软雅黑" panose="020B0503020204020204" charset="-122"/>
              </a:rPr>
              <a:t>             A. What a 	B. What 	C. How a 	D. How</a:t>
            </a:r>
          </a:p>
        </p:txBody>
      </p:sp>
      <p:sp>
        <p:nvSpPr>
          <p:cNvPr id="11" name="文本框 10"/>
          <p:cNvSpPr txBox="1"/>
          <p:nvPr>
            <p:custDataLst>
              <p:tags r:id="rId3"/>
            </p:custDataLst>
          </p:nvPr>
        </p:nvSpPr>
        <p:spPr>
          <a:xfrm>
            <a:off x="91803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此题考查感叹句的用法。分析题干“…great news it is!”，news是不可数名词，符合句型“What +（a/an）+形容词+名词+主语+谓语！”，且news为不可数名词，前面不用不定冠词，应用What引导，故选B。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123815" y="2792095"/>
            <a:ext cx="6019800" cy="857885"/>
          </a:xfrm>
          <a:prstGeom prst="rect">
            <a:avLst/>
          </a:prstGeom>
          <a:noFill/>
          <a:ln>
            <a:noFill/>
          </a:ln>
        </p:spPr>
        <p:txBody>
          <a:bodyPr wrap="square" lIns="45720" tIns="22860" rIns="45720" bIns="22860" rtlCol="0">
            <a:spAutoFit/>
          </a:bodyPr>
          <a:lstStyle/>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第四部分：语篇知识</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userDrawn="1">
            <p:custDataLst>
              <p:tags r:id="rId1"/>
            </p:custDataLst>
          </p:nvPr>
        </p:nvSpPr>
        <p:spPr>
          <a:xfrm>
            <a:off x="377190" y="30480"/>
            <a:ext cx="7840345" cy="553085"/>
          </a:xfrm>
          <a:prstGeom prst="rect">
            <a:avLst/>
          </a:prstGeom>
          <a:noFill/>
        </p:spPr>
        <p:txBody>
          <a:bodyPr wrap="square" rtlCol="0">
            <a:spAutoFit/>
          </a:bodyPr>
          <a:lstStyle/>
          <a:p>
            <a:pPr algn="dist"/>
            <a:r>
              <a:rPr lang="zh-CN" altLang="en-US" sz="3000" b="1">
                <a:solidFill>
                  <a:schemeClr val="bg1"/>
                </a:solidFill>
                <a:uFillTx/>
              </a:rPr>
              <a:t>第四部分：语篇知识（共25小题，满分30分）</a:t>
            </a:r>
          </a:p>
        </p:txBody>
      </p:sp>
      <p:sp>
        <p:nvSpPr>
          <p:cNvPr id="12" name="文本框 11"/>
          <p:cNvSpPr txBox="1"/>
          <p:nvPr>
            <p:custDataLst>
              <p:tags r:id="rId2"/>
            </p:custDataLst>
          </p:nvPr>
        </p:nvSpPr>
        <p:spPr>
          <a:xfrm>
            <a:off x="377190" y="625475"/>
            <a:ext cx="11368405" cy="1537970"/>
          </a:xfrm>
          <a:prstGeom prst="rect">
            <a:avLst/>
          </a:prstGeom>
          <a:noFill/>
        </p:spPr>
        <p:txBody>
          <a:bodyPr wrap="square" rtlCol="0">
            <a:spAutoFit/>
          </a:bodyPr>
          <a:lstStyle/>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 完形填空（共10小题，每题1.5分，满分15分）</a:t>
            </a:r>
          </a:p>
          <a:p>
            <a:pPr indent="0" fontAlgn="auto"/>
            <a:r>
              <a:rPr sz="2800" dirty="0">
                <a:latin typeface="微软雅黑" panose="020B0503020204020204" charset="-122"/>
                <a:ea typeface="微软雅黑" panose="020B0503020204020204" charset="-122"/>
                <a:cs typeface="微软雅黑" panose="020B0503020204020204" charset="-122"/>
              </a:rPr>
              <a:t>阅读下列短文，掌握其大意，然后从每题所给的四个选项中选出一个最佳选项。</a:t>
            </a:r>
          </a:p>
        </p:txBody>
      </p:sp>
      <p:sp>
        <p:nvSpPr>
          <p:cNvPr id="7" name="文本框 6"/>
          <p:cNvSpPr txBox="1"/>
          <p:nvPr>
            <p:custDataLst>
              <p:tags r:id="rId3"/>
            </p:custDataLst>
          </p:nvPr>
        </p:nvSpPr>
        <p:spPr>
          <a:xfrm>
            <a:off x="458470" y="2363470"/>
            <a:ext cx="11049000" cy="2009775"/>
          </a:xfrm>
          <a:prstGeom prst="rect">
            <a:avLst/>
          </a:prstGeom>
          <a:noFill/>
        </p:spPr>
        <p:txBody>
          <a:bodyPr wrap="square" rtlCol="0">
            <a:spAutoFit/>
          </a:bodyPr>
          <a:lstStyle/>
          <a:p>
            <a:pPr indent="457200" algn="just">
              <a:lnSpc>
                <a:spcPct val="13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The traditional Chinese calendar divides the year into 24 solar terms (节气). Frost’s Descent (霜降), the 18th solar term of the year, usually falls on October 23rd or October 24th each year. It is the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  41  </a:t>
            </a:r>
            <a:r>
              <a:rPr lang="en-US" altLang="zh-CN" sz="2400" dirty="0">
                <a:latin typeface="Times New Roman" panose="02020603050405020304" pitchFamily="18" charset="0"/>
                <a:ea typeface="微软雅黑" panose="020B0503020204020204" charset="-122"/>
                <a:cs typeface="Times New Roman" panose="02020603050405020304" pitchFamily="18" charset="0"/>
              </a:rPr>
              <a:t> solar term of autumn. During this time, the weather becomes much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  42  </a:t>
            </a:r>
            <a:r>
              <a:rPr lang="en-US" altLang="zh-CN" sz="2400" dirty="0">
                <a:latin typeface="Times New Roman" panose="02020603050405020304" pitchFamily="18" charset="0"/>
                <a:ea typeface="微软雅黑" panose="020B0503020204020204" charset="-122"/>
                <a:cs typeface="Times New Roman" panose="02020603050405020304" pitchFamily="18" charset="0"/>
              </a:rPr>
              <a:t> than before and frost begins to appear.</a:t>
            </a:r>
          </a:p>
        </p:txBody>
      </p:sp>
      <p:sp>
        <p:nvSpPr>
          <p:cNvPr id="3" name="矩形 2"/>
          <p:cNvSpPr/>
          <p:nvPr/>
        </p:nvSpPr>
        <p:spPr>
          <a:xfrm>
            <a:off x="957580" y="4432935"/>
            <a:ext cx="8468360" cy="1370965"/>
          </a:xfrm>
          <a:prstGeom prst="rect">
            <a:avLst/>
          </a:prstGeom>
          <a:solidFill>
            <a:schemeClr val="accent3">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lnSpc>
                <a:spcPct val="13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41. A. one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first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last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latest</a:t>
            </a:r>
          </a:p>
          <a:p>
            <a:pPr algn="l">
              <a:lnSpc>
                <a:spcPct val="13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42. A. cooler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colder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warmer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hotter</a:t>
            </a:r>
          </a:p>
        </p:txBody>
      </p:sp>
      <p:sp>
        <p:nvSpPr>
          <p:cNvPr id="11" name="文本框 10"/>
          <p:cNvSpPr txBox="1"/>
          <p:nvPr>
            <p:custDataLst>
              <p:tags r:id="rId4"/>
            </p:custDataLst>
          </p:nvPr>
        </p:nvSpPr>
        <p:spPr>
          <a:xfrm>
            <a:off x="1173944" y="4695083"/>
            <a:ext cx="38798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C</a:t>
            </a:r>
          </a:p>
        </p:txBody>
      </p:sp>
      <p:sp>
        <p:nvSpPr>
          <p:cNvPr id="4" name="文本框 3"/>
          <p:cNvSpPr txBox="1"/>
          <p:nvPr>
            <p:custDataLst>
              <p:tags r:id="rId5"/>
            </p:custDataLst>
          </p:nvPr>
        </p:nvSpPr>
        <p:spPr>
          <a:xfrm>
            <a:off x="1173944" y="5211338"/>
            <a:ext cx="39116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B</a:t>
            </a:r>
          </a:p>
        </p:txBody>
      </p:sp>
      <p:sp>
        <p:nvSpPr>
          <p:cNvPr id="10" name="圆角矩形 9">
            <a:hlinkClick r:id="rId9" action="ppaction://hlinksldjump"/>
          </p:cNvPr>
          <p:cNvSpPr/>
          <p:nvPr>
            <p:custDataLst>
              <p:tags r:id="rId6"/>
            </p:custDataLst>
          </p:nvPr>
        </p:nvSpPr>
        <p:spPr>
          <a:xfrm>
            <a:off x="168275" y="469519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8" name="圆角矩形 7">
            <a:hlinkClick r:id="rId10" action="ppaction://hlinksldjump"/>
          </p:cNvPr>
          <p:cNvSpPr/>
          <p:nvPr>
            <p:custDataLst>
              <p:tags r:id="rId7"/>
            </p:custDataLst>
          </p:nvPr>
        </p:nvSpPr>
        <p:spPr>
          <a:xfrm>
            <a:off x="168275" y="519430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10" grpId="0" bldLvl="0" animBg="1"/>
      <p:bldP spid="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userDrawn="1">
            <p:custDataLst>
              <p:tags r:id="rId2"/>
            </p:custDataLst>
          </p:nvPr>
        </p:nvSpPr>
        <p:spPr>
          <a:xfrm>
            <a:off x="443230" y="0"/>
            <a:ext cx="10250805" cy="583565"/>
          </a:xfrm>
          <a:prstGeom prst="rect">
            <a:avLst/>
          </a:prstGeom>
          <a:noFill/>
        </p:spPr>
        <p:txBody>
          <a:bodyPr wrap="square" rtlCol="0">
            <a:spAutoFit/>
          </a:bodyPr>
          <a:lstStyle/>
          <a:p>
            <a:pPr algn="dist"/>
            <a:r>
              <a:rPr lang="zh-CN" altLang="en-US" sz="3200" b="1">
                <a:solidFill>
                  <a:schemeClr val="bg1"/>
                </a:solidFill>
              </a:rPr>
              <a:t>第一部分：语音知识（共5小题，每小题1分，满分5分）</a:t>
            </a:r>
          </a:p>
        </p:txBody>
      </p:sp>
      <p:sp>
        <p:nvSpPr>
          <p:cNvPr id="12" name="文本框 11"/>
          <p:cNvSpPr txBox="1"/>
          <p:nvPr>
            <p:custDataLst>
              <p:tags r:id="rId3"/>
            </p:custDataLst>
          </p:nvPr>
        </p:nvSpPr>
        <p:spPr>
          <a:xfrm>
            <a:off x="762000" y="1066262"/>
            <a:ext cx="10668000" cy="953135"/>
          </a:xfrm>
          <a:prstGeom prst="rect">
            <a:avLst/>
          </a:prstGeom>
          <a:noFill/>
        </p:spPr>
        <p:txBody>
          <a:bodyPr wrap="square" rtlCol="0">
            <a:spAutoFit/>
          </a:bodyPr>
          <a:lstStyle/>
          <a:p>
            <a:pPr marL="360045" indent="-457200" fontAlgn="auto"/>
            <a:r>
              <a:rPr sz="2800" b="1" dirty="0">
                <a:latin typeface="微软雅黑" panose="020B0503020204020204" charset="-122"/>
                <a:ea typeface="微软雅黑" panose="020B0503020204020204" charset="-122"/>
                <a:cs typeface="微软雅黑" panose="020B0503020204020204" charset="-122"/>
              </a:rPr>
              <a:t>Ⅰ. 从A、B、C、D四个选项中选出画线部分读音与其他三项不同的选项。</a:t>
            </a:r>
          </a:p>
        </p:txBody>
      </p:sp>
      <p:sp>
        <p:nvSpPr>
          <p:cNvPr id="7" name="文本框 6"/>
          <p:cNvSpPr txBox="1"/>
          <p:nvPr>
            <p:custDataLst>
              <p:tags r:id="rId4"/>
            </p:custDataLst>
          </p:nvPr>
        </p:nvSpPr>
        <p:spPr>
          <a:xfrm>
            <a:off x="664845" y="2501900"/>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1. A. vill</a:t>
            </a:r>
            <a:r>
              <a:rPr lang="en-US" altLang="zh-CN" sz="2400" b="1" u="sng" dirty="0">
                <a:latin typeface="微软雅黑" panose="020B0503020204020204" charset="-122"/>
                <a:ea typeface="微软雅黑" panose="020B0503020204020204" charset="-122"/>
              </a:rPr>
              <a:t>a</a:t>
            </a:r>
            <a:r>
              <a:rPr lang="en-US" altLang="zh-CN" sz="2400" b="1" dirty="0">
                <a:latin typeface="微软雅黑" panose="020B0503020204020204" charset="-122"/>
                <a:ea typeface="微软雅黑" panose="020B0503020204020204" charset="-122"/>
              </a:rPr>
              <a:t>ge		 B. or</a:t>
            </a:r>
            <a:r>
              <a:rPr lang="en-US" altLang="zh-CN" sz="2400" b="1" u="sng" dirty="0">
                <a:latin typeface="微软雅黑" panose="020B0503020204020204" charset="-122"/>
                <a:ea typeface="微软雅黑" panose="020B0503020204020204" charset="-122"/>
              </a:rPr>
              <a:t>a</a:t>
            </a:r>
            <a:r>
              <a:rPr lang="en-US" altLang="zh-CN" sz="2400" b="1" dirty="0">
                <a:latin typeface="微软雅黑" panose="020B0503020204020204" charset="-122"/>
                <a:ea typeface="微软雅黑" panose="020B0503020204020204" charset="-122"/>
              </a:rPr>
              <a:t>nge 		C. mess</a:t>
            </a:r>
            <a:r>
              <a:rPr lang="en-US" altLang="zh-CN" sz="2400" b="1" u="sng" dirty="0">
                <a:latin typeface="微软雅黑" panose="020B0503020204020204" charset="-122"/>
                <a:ea typeface="微软雅黑" panose="020B0503020204020204" charset="-122"/>
              </a:rPr>
              <a:t>a</a:t>
            </a:r>
            <a:r>
              <a:rPr lang="en-US" altLang="zh-CN" sz="2400" b="1" dirty="0">
                <a:latin typeface="微软雅黑" panose="020B0503020204020204" charset="-122"/>
                <a:ea typeface="微软雅黑" panose="020B0503020204020204" charset="-122"/>
              </a:rPr>
              <a:t>ge 		D. b</a:t>
            </a:r>
            <a:r>
              <a:rPr lang="en-US" altLang="zh-CN" sz="2400" b="1" u="sng" dirty="0">
                <a:latin typeface="微软雅黑" panose="020B0503020204020204" charset="-122"/>
                <a:ea typeface="微软雅黑" panose="020B0503020204020204" charset="-122"/>
              </a:rPr>
              <a:t>a</a:t>
            </a:r>
            <a:r>
              <a:rPr lang="en-US" altLang="zh-CN" sz="2400" b="1" dirty="0">
                <a:latin typeface="微软雅黑" panose="020B0503020204020204" charset="-122"/>
                <a:ea typeface="微软雅黑" panose="020B0503020204020204" charset="-122"/>
              </a:rPr>
              <a:t>sket</a:t>
            </a:r>
          </a:p>
        </p:txBody>
      </p:sp>
      <p:sp>
        <p:nvSpPr>
          <p:cNvPr id="13" name="文本框 12"/>
          <p:cNvSpPr txBox="1"/>
          <p:nvPr>
            <p:custDataLst>
              <p:tags r:id="rId5"/>
            </p:custDataLst>
          </p:nvPr>
        </p:nvSpPr>
        <p:spPr>
          <a:xfrm>
            <a:off x="1174115" y="4728845"/>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此题考查元音字母a的不同发音。元音字母a在非重读音节中读/i/或/</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ə</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/，选项A. vill</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a</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ge，B. or</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a</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nge，C. mess</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a</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ge三个选项中的字母a都是非重读音节，均发/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ɪ</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/的音，只有D选项b</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a</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sket一词中的字母a在辅音字母s前发/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ɑː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/的音，故选D。</a:t>
            </a:r>
          </a:p>
        </p:txBody>
      </p:sp>
      <p:sp>
        <p:nvSpPr>
          <p:cNvPr id="11" name="文本框 10"/>
          <p:cNvSpPr txBox="1"/>
          <p:nvPr>
            <p:custDataLst>
              <p:tags r:id="rId6"/>
            </p:custDataLst>
          </p:nvPr>
        </p:nvSpPr>
        <p:spPr>
          <a:xfrm>
            <a:off x="899624" y="250179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71500" y="1043305"/>
            <a:ext cx="11049000" cy="2009775"/>
          </a:xfrm>
          <a:prstGeom prst="rect">
            <a:avLst/>
          </a:prstGeom>
          <a:noFill/>
        </p:spPr>
        <p:txBody>
          <a:bodyPr wrap="square" rtlCol="0">
            <a:spAutoFit/>
          </a:bodyPr>
          <a:lstStyle/>
          <a:p>
            <a:pPr indent="0" algn="just" fontAlgn="auto">
              <a:lnSpc>
                <a:spcPct val="13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In many parts of the country, especially in the North,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43</a:t>
            </a:r>
            <a:r>
              <a:rPr lang="en-US" altLang="zh-CN" sz="2400" dirty="0">
                <a:latin typeface="Times New Roman" panose="02020603050405020304" pitchFamily="18" charset="0"/>
                <a:ea typeface="微软雅黑" panose="020B0503020204020204" charset="-122"/>
                <a:cs typeface="Times New Roman" panose="02020603050405020304" pitchFamily="18" charset="0"/>
              </a:rPr>
              <a:t> is a habit of eating persimmons (柿子) on the day of Frost’s Descent. The locals believe that eating persimmons can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44</a:t>
            </a:r>
            <a:r>
              <a:rPr lang="en-US" altLang="zh-CN" sz="2400" dirty="0">
                <a:latin typeface="Times New Roman" panose="02020603050405020304" pitchFamily="18" charset="0"/>
                <a:ea typeface="微软雅黑" panose="020B0503020204020204" charset="-122"/>
                <a:cs typeface="Times New Roman" panose="02020603050405020304" pitchFamily="18" charset="0"/>
              </a:rPr>
              <a:t> them away from a runny nose in the winter and keep their lips (嘴唇)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45</a:t>
            </a:r>
            <a:r>
              <a:rPr lang="en-US" altLang="zh-CN" sz="2400" dirty="0">
                <a:latin typeface="Times New Roman" panose="02020603050405020304" pitchFamily="18" charset="0"/>
                <a:ea typeface="微软雅黑" panose="020B0503020204020204" charset="-122"/>
                <a:cs typeface="Times New Roman" panose="02020603050405020304" pitchFamily="18" charset="0"/>
              </a:rPr>
              <a:t> becoming dry.</a:t>
            </a:r>
          </a:p>
        </p:txBody>
      </p:sp>
      <p:sp>
        <p:nvSpPr>
          <p:cNvPr id="3" name="矩形 2"/>
          <p:cNvSpPr/>
          <p:nvPr>
            <p:custDataLst>
              <p:tags r:id="rId2"/>
            </p:custDataLst>
          </p:nvPr>
        </p:nvSpPr>
        <p:spPr>
          <a:xfrm>
            <a:off x="1097915" y="3856990"/>
            <a:ext cx="8161020" cy="2065020"/>
          </a:xfrm>
          <a:prstGeom prst="rect">
            <a:avLst/>
          </a:prstGeom>
          <a:solidFill>
            <a:schemeClr val="accent3">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lnSpc>
                <a:spcPct val="14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43. A. there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here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that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this</a:t>
            </a:r>
          </a:p>
          <a:p>
            <a:pPr algn="l">
              <a:lnSpc>
                <a:spcPct val="14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44. A. hold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leave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pull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keep</a:t>
            </a:r>
          </a:p>
          <a:p>
            <a:pPr algn="l">
              <a:lnSpc>
                <a:spcPct val="14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45. A. from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to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off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on</a:t>
            </a:r>
          </a:p>
        </p:txBody>
      </p:sp>
      <p:sp>
        <p:nvSpPr>
          <p:cNvPr id="11" name="文本框 10"/>
          <p:cNvSpPr txBox="1"/>
          <p:nvPr>
            <p:custDataLst>
              <p:tags r:id="rId3"/>
            </p:custDataLst>
          </p:nvPr>
        </p:nvSpPr>
        <p:spPr>
          <a:xfrm>
            <a:off x="1370794" y="4227088"/>
            <a:ext cx="41211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A</a:t>
            </a:r>
          </a:p>
        </p:txBody>
      </p:sp>
      <p:sp>
        <p:nvSpPr>
          <p:cNvPr id="4" name="文本框 3"/>
          <p:cNvSpPr txBox="1"/>
          <p:nvPr>
            <p:custDataLst>
              <p:tags r:id="rId4"/>
            </p:custDataLst>
          </p:nvPr>
        </p:nvSpPr>
        <p:spPr>
          <a:xfrm>
            <a:off x="1370794" y="4750963"/>
            <a:ext cx="42418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D</a:t>
            </a:r>
          </a:p>
        </p:txBody>
      </p:sp>
      <p:sp>
        <p:nvSpPr>
          <p:cNvPr id="5" name="文本框 4"/>
          <p:cNvSpPr txBox="1"/>
          <p:nvPr>
            <p:custDataLst>
              <p:tags r:id="rId5"/>
            </p:custDataLst>
          </p:nvPr>
        </p:nvSpPr>
        <p:spPr>
          <a:xfrm>
            <a:off x="1370794" y="5274838"/>
            <a:ext cx="41211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A</a:t>
            </a:r>
          </a:p>
        </p:txBody>
      </p:sp>
      <p:sp>
        <p:nvSpPr>
          <p:cNvPr id="10" name="圆角矩形 9">
            <a:hlinkClick r:id="rId10" action="ppaction://hlinksldjump"/>
          </p:cNvPr>
          <p:cNvSpPr/>
          <p:nvPr>
            <p:custDataLst>
              <p:tags r:id="rId6"/>
            </p:custDataLst>
          </p:nvPr>
        </p:nvSpPr>
        <p:spPr>
          <a:xfrm>
            <a:off x="308610" y="424561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8" name="圆角矩形 7">
            <a:hlinkClick r:id="rId11" action="ppaction://hlinksldjump"/>
          </p:cNvPr>
          <p:cNvSpPr/>
          <p:nvPr>
            <p:custDataLst>
              <p:tags r:id="rId7"/>
            </p:custDataLst>
          </p:nvPr>
        </p:nvSpPr>
        <p:spPr>
          <a:xfrm>
            <a:off x="308610" y="474980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9" name="圆角矩形 8">
            <a:hlinkClick r:id="rId12" action="ppaction://hlinksldjump"/>
          </p:cNvPr>
          <p:cNvSpPr/>
          <p:nvPr>
            <p:custDataLst>
              <p:tags r:id="rId8"/>
            </p:custDataLst>
          </p:nvPr>
        </p:nvSpPr>
        <p:spPr>
          <a:xfrm>
            <a:off x="308610" y="525399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P spid="10" grpId="0" bldLvl="0" animBg="1"/>
      <p:bldP spid="8" grpId="0" bldLvl="0" animBg="1"/>
      <p:bldP spid="9"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327660" y="360045"/>
            <a:ext cx="11049000" cy="2932430"/>
          </a:xfrm>
          <a:prstGeom prst="rect">
            <a:avLst/>
          </a:prstGeom>
          <a:noFill/>
        </p:spPr>
        <p:txBody>
          <a:bodyPr wrap="square" rtlCol="0">
            <a:spAutoFit/>
          </a:bodyPr>
          <a:lstStyle/>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46</a:t>
            </a:r>
            <a:r>
              <a:rPr lang="en-US" altLang="zh-CN" sz="2400" dirty="0">
                <a:latin typeface="Times New Roman" panose="02020603050405020304" pitchFamily="18" charset="0"/>
                <a:ea typeface="微软雅黑" panose="020B0503020204020204" charset="-122"/>
                <a:cs typeface="Times New Roman" panose="02020603050405020304" pitchFamily="18" charset="0"/>
              </a:rPr>
              <a:t> Frost’s Descent, the temperature gradually drops, and people’s living habits also </a:t>
            </a:r>
          </a:p>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begin to change. In order to strengthen (增强) their health, people start to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47</a:t>
            </a:r>
            <a:r>
              <a:rPr lang="en-US" altLang="zh-CN" sz="2400" dirty="0">
                <a:latin typeface="Times New Roman" panose="02020603050405020304" pitchFamily="18" charset="0"/>
                <a:ea typeface="微软雅黑" panose="020B0503020204020204" charset="-122"/>
                <a:cs typeface="Times New Roman" panose="02020603050405020304" pitchFamily="18" charset="0"/>
              </a:rPr>
              <a:t> their demand for healthy foods. It’s a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48</a:t>
            </a:r>
            <a:r>
              <a:rPr lang="en-US" altLang="zh-CN" sz="2400" dirty="0">
                <a:latin typeface="Times New Roman" panose="02020603050405020304" pitchFamily="18" charset="0"/>
                <a:ea typeface="微软雅黑" panose="020B0503020204020204" charset="-122"/>
                <a:cs typeface="Times New Roman" panose="02020603050405020304" pitchFamily="18" charset="0"/>
              </a:rPr>
              <a:t> to eat duck on the day of Frost’s Descent in the South of Fujian Province. Eating chestnuts (板栗) is also good because they have a warm nature and sweet flavor.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49</a:t>
            </a:r>
            <a:r>
              <a:rPr lang="en-US" altLang="zh-CN" sz="2400" dirty="0">
                <a:latin typeface="Times New Roman" panose="02020603050405020304" pitchFamily="18" charset="0"/>
                <a:ea typeface="微软雅黑" panose="020B0503020204020204" charset="-122"/>
                <a:cs typeface="Times New Roman" panose="02020603050405020304" pitchFamily="18" charset="0"/>
              </a:rPr>
              <a:t> , the apple is one kind of recommended fruit. There are many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50</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about apples’ benefits in China, such as “To eat an apple after meals, even old men can be as strong as young men.”</a:t>
            </a:r>
          </a:p>
        </p:txBody>
      </p:sp>
      <p:sp>
        <p:nvSpPr>
          <p:cNvPr id="3" name="矩形 2"/>
          <p:cNvSpPr/>
          <p:nvPr>
            <p:custDataLst>
              <p:tags r:id="rId2"/>
            </p:custDataLst>
          </p:nvPr>
        </p:nvSpPr>
        <p:spPr>
          <a:xfrm>
            <a:off x="1247775" y="3642995"/>
            <a:ext cx="9854565" cy="2506345"/>
          </a:xfrm>
          <a:prstGeom prst="rect">
            <a:avLst/>
          </a:prstGeom>
          <a:solidFill>
            <a:schemeClr val="accent3">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lnSpc>
                <a:spcPct val="13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46. A. During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Before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After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Since</a:t>
            </a:r>
          </a:p>
          <a:p>
            <a:pPr algn="l">
              <a:lnSpc>
                <a:spcPct val="13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47. A. lower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raise</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C. decrease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increase</a:t>
            </a:r>
          </a:p>
          <a:p>
            <a:pPr algn="l">
              <a:lnSpc>
                <a:spcPct val="13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48. A. idea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custom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act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plan</a:t>
            </a:r>
          </a:p>
          <a:p>
            <a:pPr algn="l">
              <a:lnSpc>
                <a:spcPct val="13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49. A. In general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In a word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In addition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In all</a:t>
            </a:r>
          </a:p>
          <a:p>
            <a:pPr algn="l">
              <a:lnSpc>
                <a:spcPct val="13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50. A. stories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ideas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words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sayings</a:t>
            </a:r>
          </a:p>
        </p:txBody>
      </p:sp>
      <p:sp>
        <p:nvSpPr>
          <p:cNvPr id="11" name="文本框 10"/>
          <p:cNvSpPr txBox="1"/>
          <p:nvPr>
            <p:custDataLst>
              <p:tags r:id="rId3"/>
            </p:custDataLst>
          </p:nvPr>
        </p:nvSpPr>
        <p:spPr>
          <a:xfrm>
            <a:off x="1431119" y="3748933"/>
            <a:ext cx="38798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C</a:t>
            </a:r>
          </a:p>
        </p:txBody>
      </p:sp>
      <p:sp>
        <p:nvSpPr>
          <p:cNvPr id="4" name="文本框 3"/>
          <p:cNvSpPr txBox="1"/>
          <p:nvPr>
            <p:custDataLst>
              <p:tags r:id="rId4"/>
            </p:custDataLst>
          </p:nvPr>
        </p:nvSpPr>
        <p:spPr>
          <a:xfrm>
            <a:off x="1464139" y="4265823"/>
            <a:ext cx="42418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D</a:t>
            </a:r>
          </a:p>
        </p:txBody>
      </p:sp>
      <p:sp>
        <p:nvSpPr>
          <p:cNvPr id="5" name="文本框 4"/>
          <p:cNvSpPr txBox="1"/>
          <p:nvPr>
            <p:custDataLst>
              <p:tags r:id="rId5"/>
            </p:custDataLst>
          </p:nvPr>
        </p:nvSpPr>
        <p:spPr>
          <a:xfrm>
            <a:off x="1464139" y="4665873"/>
            <a:ext cx="39116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B</a:t>
            </a:r>
          </a:p>
        </p:txBody>
      </p:sp>
      <p:sp>
        <p:nvSpPr>
          <p:cNvPr id="10" name="圆角矩形 9">
            <a:hlinkClick r:id="rId14" action="ppaction://hlinksldjump"/>
          </p:cNvPr>
          <p:cNvSpPr/>
          <p:nvPr>
            <p:custDataLst>
              <p:tags r:id="rId6"/>
            </p:custDataLst>
          </p:nvPr>
        </p:nvSpPr>
        <p:spPr>
          <a:xfrm>
            <a:off x="458470" y="3832225"/>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8" name="圆角矩形 7">
            <a:hlinkClick r:id="rId15" action="ppaction://hlinksldjump"/>
          </p:cNvPr>
          <p:cNvSpPr/>
          <p:nvPr>
            <p:custDataLst>
              <p:tags r:id="rId7"/>
            </p:custDataLst>
          </p:nvPr>
        </p:nvSpPr>
        <p:spPr>
          <a:xfrm>
            <a:off x="458470" y="429260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9" name="圆角矩形 8">
            <a:hlinkClick r:id="rId16" action="ppaction://hlinksldjump"/>
          </p:cNvPr>
          <p:cNvSpPr/>
          <p:nvPr>
            <p:custDataLst>
              <p:tags r:id="rId8"/>
            </p:custDataLst>
          </p:nvPr>
        </p:nvSpPr>
        <p:spPr>
          <a:xfrm>
            <a:off x="458470" y="4752975"/>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2" name="文本框 1"/>
          <p:cNvSpPr txBox="1"/>
          <p:nvPr>
            <p:custDataLst>
              <p:tags r:id="rId9"/>
            </p:custDataLst>
          </p:nvPr>
        </p:nvSpPr>
        <p:spPr>
          <a:xfrm>
            <a:off x="1464139" y="5186573"/>
            <a:ext cx="387985"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C</a:t>
            </a:r>
          </a:p>
        </p:txBody>
      </p:sp>
      <p:sp>
        <p:nvSpPr>
          <p:cNvPr id="6" name="圆角矩形 5">
            <a:hlinkClick r:id="rId17" action="ppaction://hlinksldjump"/>
          </p:cNvPr>
          <p:cNvSpPr/>
          <p:nvPr>
            <p:custDataLst>
              <p:tags r:id="rId10"/>
            </p:custDataLst>
          </p:nvPr>
        </p:nvSpPr>
        <p:spPr>
          <a:xfrm>
            <a:off x="458470" y="521335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
        <p:nvSpPr>
          <p:cNvPr id="12" name="文本框 11"/>
          <p:cNvSpPr txBox="1"/>
          <p:nvPr>
            <p:custDataLst>
              <p:tags r:id="rId11"/>
            </p:custDataLst>
          </p:nvPr>
        </p:nvSpPr>
        <p:spPr>
          <a:xfrm>
            <a:off x="1497159" y="5683143"/>
            <a:ext cx="42418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D</a:t>
            </a:r>
          </a:p>
        </p:txBody>
      </p:sp>
      <p:sp>
        <p:nvSpPr>
          <p:cNvPr id="13" name="圆角矩形 12">
            <a:hlinkClick r:id="rId18" action="ppaction://hlinksldjump"/>
          </p:cNvPr>
          <p:cNvSpPr/>
          <p:nvPr>
            <p:custDataLst>
              <p:tags r:id="rId12"/>
            </p:custDataLst>
          </p:nvPr>
        </p:nvSpPr>
        <p:spPr>
          <a:xfrm>
            <a:off x="458470" y="5704205"/>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sz="2000" b="1">
                <a:solidFill>
                  <a:schemeClr val="bg1"/>
                </a:solidFill>
              </a:rPr>
              <a:t>解析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P spid="10" grpId="0" bldLvl="0" animBg="1"/>
      <p:bldP spid="8" grpId="0" bldLvl="0" animBg="1"/>
      <p:bldP spid="9" grpId="0" bldLvl="0" animBg="1"/>
      <p:bldP spid="2" grpId="0"/>
      <p:bldP spid="6" grpId="0" bldLvl="0" animBg="1"/>
      <p:bldP spid="12" grpId="0"/>
      <p:bldP spid="13"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4</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此题考查形容词的词义辨析。根据文化常识，霜降是秋季的最后一个节气；也可依据上文“霜降通常在每年的10月23日或24日”推测，它是秋季最后一个节气。选项C. last 表示“最后的”，选项D. latest通常表示“最新的”或“最近发生的”，故选C。</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此题考查形容词比较级的用法。句中than提示此处需用形容词比较级，本句最后“frost begins to appear”表示霜降开始，说明此时天气开始变冷。选项A. cooler表示“更凉爽的”，选项C. warmer和D. hotter分别表示“更温暖的”，“更炎热的”，均不符合句意，故选B。</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43</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此题考查there be句型的用法。本句需用there be句型来表达“存在……的习惯”，故选A。</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44</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此题考查动词短语辨析。句意当地人相信吃柿子能让他们在冬天不会流鼻涕，keep与away from搭配使用，意为“使远离……”，故选D。</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734185"/>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45</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此题考查介词的辨析。句意：当地人相信吃柿子能防止嘴唇变干。短语“prevent…from…”意为“防止……做……”，故选A。</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579370" y="156210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46</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此题考查介词的辨析。根据上下文可知，气温下降及人们生活习惯改变是在霜降之后发生的。因此，需要选择表示“在……之后”的介词，故选C。</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47</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此题考查动词的词义辨析。句意：在这个节气期间，为了增强体质，人们开始增加对健康食品的需求，故选D。</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48</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此题考查名词的词义辨析。句意：在福建南部，在霜降这一天吃鸭子是一种习俗，故选B。</a:t>
            </a:r>
          </a:p>
        </p:txBody>
      </p:sp>
      <p:sp>
        <p:nvSpPr>
          <p:cNvPr id="10" name="圆角矩形 9">
            <a:hlinkClick r:id="rId3"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2"/>
            </p:custDataLst>
          </p:nvPr>
        </p:nvSpPr>
        <p:spPr>
          <a:xfrm>
            <a:off x="1174115" y="4728845"/>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此题考查元音字母组合ai的发音。只有C选项s</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ai</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d中的ai字母组合发/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e</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/的音，其余A. d</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ai</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ly，B. w</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ai</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t，D. </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ai</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d三个选项中的字母组合ai均发/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eɪ</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/的音，故选C。</a:t>
            </a:r>
          </a:p>
        </p:txBody>
      </p:sp>
      <p:sp>
        <p:nvSpPr>
          <p:cNvPr id="7" name="文本框 6"/>
          <p:cNvSpPr txBox="1"/>
          <p:nvPr>
            <p:custDataLst>
              <p:tags r:id="rId3"/>
            </p:custDataLst>
          </p:nvPr>
        </p:nvSpPr>
        <p:spPr>
          <a:xfrm>
            <a:off x="721360" y="2220595"/>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2. A. d</a:t>
            </a:r>
            <a:r>
              <a:rPr lang="en-US" altLang="zh-CN" sz="2400" b="1" u="sng" dirty="0">
                <a:latin typeface="微软雅黑" panose="020B0503020204020204" charset="-122"/>
                <a:ea typeface="微软雅黑" panose="020B0503020204020204" charset="-122"/>
              </a:rPr>
              <a:t>ai</a:t>
            </a:r>
            <a:r>
              <a:rPr lang="en-US" altLang="zh-CN" sz="2400" b="1" dirty="0">
                <a:latin typeface="微软雅黑" panose="020B0503020204020204" charset="-122"/>
                <a:ea typeface="微软雅黑" panose="020B0503020204020204" charset="-122"/>
              </a:rPr>
              <a:t>ly 		B. w</a:t>
            </a:r>
            <a:r>
              <a:rPr lang="en-US" altLang="zh-CN" sz="2400" b="1" u="sng" dirty="0">
                <a:latin typeface="微软雅黑" panose="020B0503020204020204" charset="-122"/>
                <a:ea typeface="微软雅黑" panose="020B0503020204020204" charset="-122"/>
              </a:rPr>
              <a:t>ai</a:t>
            </a:r>
            <a:r>
              <a:rPr lang="en-US" altLang="zh-CN" sz="2400" b="1" dirty="0">
                <a:latin typeface="微软雅黑" panose="020B0503020204020204" charset="-122"/>
                <a:ea typeface="微软雅黑" panose="020B0503020204020204" charset="-122"/>
              </a:rPr>
              <a:t>t 	C. s</a:t>
            </a:r>
            <a:r>
              <a:rPr lang="en-US" altLang="zh-CN" sz="2400" b="1" u="sng" dirty="0">
                <a:latin typeface="微软雅黑" panose="020B0503020204020204" charset="-122"/>
                <a:ea typeface="微软雅黑" panose="020B0503020204020204" charset="-122"/>
              </a:rPr>
              <a:t>ai</a:t>
            </a:r>
            <a:r>
              <a:rPr lang="en-US" altLang="zh-CN" sz="2400" b="1" dirty="0">
                <a:latin typeface="微软雅黑" panose="020B0503020204020204" charset="-122"/>
                <a:ea typeface="微软雅黑" panose="020B0503020204020204" charset="-122"/>
              </a:rPr>
              <a:t>d 	D. </a:t>
            </a:r>
            <a:r>
              <a:rPr lang="en-US" altLang="zh-CN" sz="2400" b="1" u="sng" dirty="0">
                <a:latin typeface="微软雅黑" panose="020B0503020204020204" charset="-122"/>
                <a:ea typeface="微软雅黑" panose="020B0503020204020204" charset="-122"/>
              </a:rPr>
              <a:t>ai</a:t>
            </a:r>
            <a:r>
              <a:rPr lang="en-US" altLang="zh-CN" sz="2400" b="1" dirty="0">
                <a:latin typeface="微软雅黑" panose="020B0503020204020204" charset="-122"/>
                <a:ea typeface="微软雅黑" panose="020B0503020204020204" charset="-122"/>
              </a:rPr>
              <a:t>d</a:t>
            </a:r>
          </a:p>
        </p:txBody>
      </p:sp>
      <p:sp>
        <p:nvSpPr>
          <p:cNvPr id="11" name="文本框 10"/>
          <p:cNvSpPr txBox="1"/>
          <p:nvPr>
            <p:custDataLst>
              <p:tags r:id="rId4"/>
            </p:custDataLst>
          </p:nvPr>
        </p:nvSpPr>
        <p:spPr>
          <a:xfrm>
            <a:off x="1049484" y="2333518"/>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49</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此题考查短语的辨析。句意：此外苹果也是值得推荐的一种水果。短语in general表示“一般来说”，in all表示“总共”，in a word表示“总而言之”，这三个短语均不符合句意；in addition表示“此外”，故选C。</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50</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此题考查名词词义辨析。根据下文“饭后吃苹果，老头赛小伙”可知，这里列举谚语来强调苹果对健康的益处，故选D。</a:t>
            </a: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4" action="ppaction://hlinksldjump"/>
          </p:cNvPr>
          <p:cNvSpPr/>
          <p:nvPr userDrawn="1">
            <p:custDataLst>
              <p:tags r:id="rId1"/>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377190" y="400685"/>
            <a:ext cx="11368405" cy="1106805"/>
          </a:xfrm>
          <a:prstGeom prst="rect">
            <a:avLst/>
          </a:prstGeom>
          <a:noFill/>
        </p:spPr>
        <p:txBody>
          <a:bodyPr wrap="square" rtlCol="0">
            <a:spAutoFit/>
          </a:bodyPr>
          <a:lstStyle/>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VI. 阅读理解（共15小题，每小题1分，满分15分）</a:t>
            </a:r>
          </a:p>
          <a:p>
            <a:pPr indent="0" fontAlgn="auto"/>
            <a:r>
              <a:rPr sz="2800" dirty="0">
                <a:latin typeface="微软雅黑" panose="020B0503020204020204" charset="-122"/>
                <a:ea typeface="微软雅黑" panose="020B0503020204020204" charset="-122"/>
                <a:cs typeface="微软雅黑" panose="020B0503020204020204" charset="-122"/>
              </a:rPr>
              <a:t>阅读下列材料，从每题所给的四个选项中选出一个最佳答案。</a:t>
            </a:r>
          </a:p>
        </p:txBody>
      </p:sp>
      <p:sp>
        <p:nvSpPr>
          <p:cNvPr id="7" name="文本框 6"/>
          <p:cNvSpPr txBox="1"/>
          <p:nvPr>
            <p:custDataLst>
              <p:tags r:id="rId2"/>
            </p:custDataLst>
          </p:nvPr>
        </p:nvSpPr>
        <p:spPr>
          <a:xfrm>
            <a:off x="476885" y="1689100"/>
            <a:ext cx="11049000" cy="3830955"/>
          </a:xfrm>
          <a:prstGeom prst="rect">
            <a:avLst/>
          </a:prstGeom>
          <a:solidFill>
            <a:srgbClr val="FFF9E5"/>
          </a:solidFill>
        </p:spPr>
        <p:txBody>
          <a:bodyPr wrap="square" rtlCol="0">
            <a:spAutoFit/>
          </a:bodyPr>
          <a:lstStyle/>
          <a:p>
            <a:pPr indent="457200" algn="ctr">
              <a:lnSpc>
                <a:spcPct val="100000"/>
              </a:lnSpc>
            </a:pPr>
            <a:r>
              <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rPr>
              <a:t>A</a:t>
            </a:r>
          </a:p>
          <a:p>
            <a:pPr indent="457200" algn="just">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It was an autumn day. The wind and the sun had an argument.</a:t>
            </a:r>
          </a:p>
          <a:p>
            <a:pPr indent="457200" algn="just">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The wind said, “I am stronger than you.”</a:t>
            </a:r>
          </a:p>
          <a:p>
            <a:pPr indent="457200" algn="just">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The sun answered with a warm smile, “No, you are not.”</a:t>
            </a:r>
          </a:p>
          <a:p>
            <a:pPr indent="457200" algn="just">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Just then, they saw a man with a hat on his head on the street. The wind said, “Let’s see who can take off the man’s hat. Do you agree?”</a:t>
            </a:r>
          </a:p>
          <a:p>
            <a:pPr indent="457200" algn="just">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The sun agreed and said, “OK, you go first.”</a:t>
            </a:r>
          </a:p>
          <a:p>
            <a:pPr indent="457200" algn="just">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The wind started to blow. The man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held onto</a:t>
            </a:r>
            <a:r>
              <a:rPr lang="en-US" altLang="zh-CN" sz="2400" dirty="0">
                <a:latin typeface="Times New Roman" panose="02020603050405020304" pitchFamily="18" charset="0"/>
                <a:ea typeface="微软雅黑" panose="020B0503020204020204" charset="-122"/>
                <a:cs typeface="Times New Roman" panose="02020603050405020304" pitchFamily="18" charset="0"/>
              </a:rPr>
              <a:t> his hat tightly (紧紧地). The wind blew harder, but the man held his hat even tighter.</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71500" y="1576705"/>
            <a:ext cx="11049000" cy="3201035"/>
          </a:xfrm>
          <a:prstGeom prst="rect">
            <a:avLst/>
          </a:prstGeom>
          <a:solidFill>
            <a:srgbClr val="FFF9E5"/>
          </a:solidFill>
        </p:spPr>
        <p:txBody>
          <a:bodyPr wrap="square" rtlCol="0">
            <a:noAutofit/>
          </a:bodyPr>
          <a:lstStyle/>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The wind didn’t believe it, so it blew even harder. However, the man just didn’t let go of the hat. The wind couldn’t make it.</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Now, it was the sun’s turn. The sun just smiled at the man. The man started feeling warm. As the sun smiled and smiled, the man felt hotter and hotter, and finally, he took off the hat.</a:t>
            </a: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Seeing this, the wind had no more words to say and agreed that on this day the sun was the stronger one.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51. What was the main argument between the wind and the sun?</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Who could blow harder?</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Who was stronger?</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Who could make people feel warm?</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Who could make the man take off the man’s hat?</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细节理解题。题干问风和太阳在争吵什么。根据第一至第三段内容可知，他们争论的话题是谁更强大。因此选B。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599440" y="1179830"/>
            <a:ext cx="11442065"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52. What is the antonym (反义词) of the phrase “hold onto” in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  Paragraph 6?</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put on 		 B. stick to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let go of </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take care of</a:t>
            </a:r>
          </a:p>
        </p:txBody>
      </p:sp>
      <p:sp>
        <p:nvSpPr>
          <p:cNvPr id="11" name="文本框 10"/>
          <p:cNvSpPr txBox="1"/>
          <p:nvPr>
            <p:custDataLst>
              <p:tags r:id="rId3"/>
            </p:custDataLst>
          </p:nvPr>
        </p:nvSpPr>
        <p:spPr>
          <a:xfrm>
            <a:off x="936454"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词义猜测题。题干要求找出文中“hold onto”的反义词。根据“The man held onto his hat tightly”可推测出，hold onto是“握住，抓牢”的意思，反义词是let go of。因此选C。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53. Why did the man finally take off his hat?</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Because the wind blew it off.</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Because the sun made him feel hot.</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Because he was afraid the wind would blow it away.</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Because he liked the sun and wanted to help the sun win.</a:t>
            </a: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细节理解题。题意为“为什么那个男人最终把帽子拿了下来？”根据倒数第二段最后一句“As the sun smiled and smiled, the man felt hotter and hotter, and finally, he took off the hat.”可知，因为天气变得越来越热，男人最终把帽子拿了下来。因此选B。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368935" y="3962400"/>
            <a:ext cx="10770235" cy="289560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711200" y="795655"/>
            <a:ext cx="11040110" cy="1308735"/>
          </a:xfrm>
          <a:prstGeom prst="rect">
            <a:avLst/>
          </a:prstGeom>
          <a:noFill/>
        </p:spPr>
        <p:txBody>
          <a:bodyPr wrap="square" rtlCol="0">
            <a:spAutoFit/>
          </a:bodyPr>
          <a:lstStyle/>
          <a:p>
            <a:pPr>
              <a:lnSpc>
                <a:spcPct val="110000"/>
              </a:lnSpc>
            </a:pPr>
            <a:r>
              <a:rPr lang="en-US" altLang="zh-CN" sz="2400" b="1" dirty="0">
                <a:latin typeface="微软雅黑" panose="020B0503020204020204" charset="-122"/>
                <a:ea typeface="微软雅黑" panose="020B0503020204020204" charset="-122"/>
              </a:rPr>
              <a:t>(       ) 54. Who won the challenge finally?</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The wind. </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The sun. </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The man. </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None.</a:t>
            </a:r>
          </a:p>
        </p:txBody>
      </p:sp>
      <p:sp>
        <p:nvSpPr>
          <p:cNvPr id="11" name="文本框 10"/>
          <p:cNvSpPr txBox="1"/>
          <p:nvPr>
            <p:custDataLst>
              <p:tags r:id="rId3"/>
            </p:custDataLst>
          </p:nvPr>
        </p:nvSpPr>
        <p:spPr>
          <a:xfrm>
            <a:off x="1011384" y="795548"/>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603250" y="3962400"/>
            <a:ext cx="1040384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细节理解题。根据最后一段“Seeing this, the wind had no more words to say and agreed that on this day the sun was the stronger one.”可知，答案为B。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55. What lesson does this story teach us?</a:t>
            </a:r>
          </a:p>
          <a:p>
            <a:pPr>
              <a:lnSpc>
                <a:spcPct val="130000"/>
              </a:lnSpc>
            </a:pPr>
            <a:r>
              <a:rPr lang="en-US" altLang="zh-CN" sz="2400" b="1" dirty="0">
                <a:latin typeface="微软雅黑" panose="020B0503020204020204" charset="-122"/>
                <a:ea typeface="微软雅黑" panose="020B0503020204020204" charset="-122"/>
              </a:rPr>
              <a:t>                A. The sun is always stronger than the wind.</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Smiling can’t show a person’s strong side.</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One should know how to deal with arguments.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Being friendly can also show strength.</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主旨大意题。题干问“这个故事给我们上了怎样的一课”。通过这个故事，我们了解到，当发生矛盾的时候，一个人应该知道如何用智慧的办法去处理争论。因此选C。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nvGraphicFramePr>
        <p:xfrm>
          <a:off x="1612900" y="2366010"/>
          <a:ext cx="8532495" cy="3627120"/>
        </p:xfrm>
        <a:graphic>
          <a:graphicData uri="http://schemas.openxmlformats.org/drawingml/2006/table">
            <a:tbl>
              <a:tblPr firstRow="1" bandRow="1">
                <a:tableStyleId>{5C22544A-7EE6-4342-B048-85BDC9FD1C3A}</a:tableStyleId>
              </a:tblPr>
              <a:tblGrid>
                <a:gridCol w="2844165">
                  <a:extLst>
                    <a:ext uri="{9D8B030D-6E8A-4147-A177-3AD203B41FA5}">
                      <a16:colId xmlns:a16="http://schemas.microsoft.com/office/drawing/2014/main" val="20000"/>
                    </a:ext>
                  </a:extLst>
                </a:gridCol>
                <a:gridCol w="2844165">
                  <a:extLst>
                    <a:ext uri="{9D8B030D-6E8A-4147-A177-3AD203B41FA5}">
                      <a16:colId xmlns:a16="http://schemas.microsoft.com/office/drawing/2014/main" val="20001"/>
                    </a:ext>
                  </a:extLst>
                </a:gridCol>
                <a:gridCol w="2844165">
                  <a:extLst>
                    <a:ext uri="{9D8B030D-6E8A-4147-A177-3AD203B41FA5}">
                      <a16:colId xmlns:a16="http://schemas.microsoft.com/office/drawing/2014/main" val="20002"/>
                    </a:ext>
                  </a:extLst>
                </a:gridCol>
              </a:tblGrid>
              <a:tr h="381000">
                <a:tc>
                  <a:txBody>
                    <a:bodyPr/>
                    <a:lstStyle/>
                    <a:p>
                      <a:pPr algn="ctr">
                        <a:buNone/>
                      </a:pPr>
                      <a:r>
                        <a:rPr lang="zh-CN" altLang="en-US" sz="2800">
                          <a:latin typeface="Times New Roman" panose="02020603050405020304" pitchFamily="18" charset="0"/>
                        </a:rPr>
                        <a:t>词汇</a:t>
                      </a:r>
                    </a:p>
                  </a:txBody>
                  <a:tcPr/>
                </a:tc>
                <a:tc>
                  <a:txBody>
                    <a:bodyPr/>
                    <a:lstStyle/>
                    <a:p>
                      <a:pPr algn="ctr">
                        <a:buNone/>
                      </a:pPr>
                      <a:r>
                        <a:rPr lang="zh-CN" altLang="en-US" sz="2800">
                          <a:latin typeface="Times New Roman" panose="02020603050405020304" pitchFamily="18" charset="0"/>
                        </a:rPr>
                        <a:t>词性</a:t>
                      </a:r>
                    </a:p>
                  </a:txBody>
                  <a:tcPr/>
                </a:tc>
                <a:tc>
                  <a:txBody>
                    <a:bodyPr/>
                    <a:lstStyle/>
                    <a:p>
                      <a:pPr algn="ctr">
                        <a:buNone/>
                      </a:pPr>
                      <a:r>
                        <a:rPr lang="zh-CN" altLang="en-US" sz="2800">
                          <a:latin typeface="Times New Roman" panose="02020603050405020304" pitchFamily="18" charset="0"/>
                        </a:rPr>
                        <a:t>中文词义</a:t>
                      </a:r>
                    </a:p>
                  </a:txBody>
                  <a:tcPr/>
                </a:tc>
                <a:extLst>
                  <a:ext uri="{0D108BD9-81ED-4DB2-BD59-A6C34878D82A}">
                    <a16:rowId xmlns:a16="http://schemas.microsoft.com/office/drawing/2014/main" val="10000"/>
                  </a:ext>
                </a:extLst>
              </a:tr>
              <a:tr h="381000">
                <a:tc>
                  <a:txBody>
                    <a:bodyPr/>
                    <a:lstStyle/>
                    <a:p>
                      <a:pPr algn="ctr">
                        <a:buNone/>
                      </a:pPr>
                      <a:r>
                        <a:rPr lang="zh-CN" altLang="en-US" sz="2800">
                          <a:latin typeface="Times New Roman" panose="02020603050405020304" pitchFamily="18" charset="0"/>
                          <a:cs typeface="Times New Roman" panose="02020603050405020304" pitchFamily="18" charset="0"/>
                        </a:rPr>
                        <a:t>argument</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rPr>
                        <a:t>争论</a:t>
                      </a:r>
                    </a:p>
                  </a:txBody>
                  <a:tcPr/>
                </a:tc>
                <a:extLst>
                  <a:ext uri="{0D108BD9-81ED-4DB2-BD59-A6C34878D82A}">
                    <a16:rowId xmlns:a16="http://schemas.microsoft.com/office/drawing/2014/main" val="10001"/>
                  </a:ext>
                </a:extLst>
              </a:tr>
              <a:tr h="381000">
                <a:tc>
                  <a:txBody>
                    <a:bodyPr/>
                    <a:lstStyle/>
                    <a:p>
                      <a:pPr algn="ctr">
                        <a:buNone/>
                      </a:pPr>
                      <a:r>
                        <a:rPr lang="zh-CN" altLang="en-US" sz="2800">
                          <a:latin typeface="Times New Roman" panose="02020603050405020304" pitchFamily="18" charset="0"/>
                          <a:cs typeface="Times New Roman" panose="02020603050405020304" pitchFamily="18" charset="0"/>
                        </a:rPr>
                        <a:t>tightly</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adv.</a:t>
                      </a:r>
                    </a:p>
                  </a:txBody>
                  <a:tcPr/>
                </a:tc>
                <a:tc>
                  <a:txBody>
                    <a:bodyPr/>
                    <a:lstStyle/>
                    <a:p>
                      <a:pPr algn="ctr">
                        <a:buNone/>
                      </a:pPr>
                      <a:r>
                        <a:rPr lang="zh-CN" altLang="en-US" sz="2800">
                          <a:latin typeface="Times New Roman" panose="02020603050405020304" pitchFamily="18" charset="0"/>
                        </a:rPr>
                        <a:t>紧紧地</a:t>
                      </a:r>
                    </a:p>
                  </a:txBody>
                  <a:tcPr/>
                </a:tc>
                <a:extLst>
                  <a:ext uri="{0D108BD9-81ED-4DB2-BD59-A6C34878D82A}">
                    <a16:rowId xmlns:a16="http://schemas.microsoft.com/office/drawing/2014/main" val="10002"/>
                  </a:ext>
                </a:extLst>
              </a:tr>
              <a:tr h="381000">
                <a:tc>
                  <a:txBody>
                    <a:bodyPr/>
                    <a:lstStyle/>
                    <a:p>
                      <a:pPr algn="ctr">
                        <a:buNone/>
                      </a:pPr>
                      <a:r>
                        <a:rPr lang="zh-CN" altLang="en-US" sz="2800">
                          <a:latin typeface="Times New Roman" panose="02020603050405020304" pitchFamily="18" charset="0"/>
                          <a:cs typeface="Times New Roman" panose="02020603050405020304" pitchFamily="18" charset="0"/>
                        </a:rPr>
                        <a:t>take of</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phrase</a:t>
                      </a:r>
                    </a:p>
                  </a:txBody>
                  <a:tcPr/>
                </a:tc>
                <a:tc>
                  <a:txBody>
                    <a:bodyPr/>
                    <a:lstStyle/>
                    <a:p>
                      <a:pPr algn="ctr">
                        <a:buNone/>
                      </a:pPr>
                      <a:r>
                        <a:rPr lang="zh-CN" altLang="en-US" sz="2800">
                          <a:latin typeface="Times New Roman" panose="02020603050405020304" pitchFamily="18" charset="0"/>
                        </a:rPr>
                        <a:t>脱下</a:t>
                      </a:r>
                    </a:p>
                  </a:txBody>
                  <a:tcPr/>
                </a:tc>
                <a:extLst>
                  <a:ext uri="{0D108BD9-81ED-4DB2-BD59-A6C34878D82A}">
                    <a16:rowId xmlns:a16="http://schemas.microsoft.com/office/drawing/2014/main" val="10003"/>
                  </a:ext>
                </a:extLst>
              </a:tr>
              <a:tr h="381000">
                <a:tc>
                  <a:txBody>
                    <a:bodyPr/>
                    <a:lstStyle/>
                    <a:p>
                      <a:pPr algn="ctr">
                        <a:buNone/>
                      </a:pPr>
                      <a:r>
                        <a:rPr lang="zh-CN" altLang="en-US" sz="2800">
                          <a:latin typeface="Times New Roman" panose="02020603050405020304" pitchFamily="18" charset="0"/>
                          <a:cs typeface="Times New Roman" panose="02020603050405020304" pitchFamily="18" charset="0"/>
                        </a:rPr>
                        <a:t>let go of</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phrase</a:t>
                      </a:r>
                    </a:p>
                  </a:txBody>
                  <a:tcPr/>
                </a:tc>
                <a:tc>
                  <a:txBody>
                    <a:bodyPr/>
                    <a:lstStyle/>
                    <a:p>
                      <a:pPr algn="ctr">
                        <a:buNone/>
                      </a:pPr>
                      <a:r>
                        <a:rPr lang="zh-CN" altLang="en-US" sz="2800">
                          <a:latin typeface="Times New Roman" panose="02020603050405020304" pitchFamily="18" charset="0"/>
                          <a:cs typeface="Times New Roman" panose="02020603050405020304" pitchFamily="18" charset="0"/>
                        </a:rPr>
                        <a:t>放开，松开</a:t>
                      </a:r>
                    </a:p>
                  </a:txBody>
                  <a:tcPr/>
                </a:tc>
                <a:extLst>
                  <a:ext uri="{0D108BD9-81ED-4DB2-BD59-A6C34878D82A}">
                    <a16:rowId xmlns:a16="http://schemas.microsoft.com/office/drawing/2014/main" val="10004"/>
                  </a:ext>
                </a:extLst>
              </a:tr>
            </a:tbl>
          </a:graphicData>
        </a:graphic>
      </p:graphicFrame>
      <p:sp>
        <p:nvSpPr>
          <p:cNvPr id="3" name="文本框 2"/>
          <p:cNvSpPr txBox="1"/>
          <p:nvPr/>
        </p:nvSpPr>
        <p:spPr>
          <a:xfrm>
            <a:off x="1428115" y="1628775"/>
            <a:ext cx="3540760" cy="521970"/>
          </a:xfrm>
          <a:prstGeom prst="rect">
            <a:avLst/>
          </a:prstGeom>
          <a:noFill/>
        </p:spPr>
        <p:txBody>
          <a:bodyPr wrap="square" rtlCol="0">
            <a:spAutoFit/>
          </a:bodyPr>
          <a:lstStyle/>
          <a:p>
            <a:r>
              <a:rPr lang="zh-CN" altLang="en-US" sz="2800"/>
              <a:t>本自测我学会了：</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2"/>
            </p:custDataLst>
          </p:nvPr>
        </p:nvSpPr>
        <p:spPr>
          <a:xfrm>
            <a:off x="1174115" y="4728845"/>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此题考查辅音字母w的发音。其中A. </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w</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ell，B. </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w</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ait，D. s</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w</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eet三个选项中的字母w均发/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w</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/的音，只有C选项</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w</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rite一词中的字母w不发音，故选C。</a:t>
            </a:r>
          </a:p>
        </p:txBody>
      </p:sp>
      <p:sp>
        <p:nvSpPr>
          <p:cNvPr id="7" name="文本框 6"/>
          <p:cNvSpPr txBox="1"/>
          <p:nvPr>
            <p:custDataLst>
              <p:tags r:id="rId3"/>
            </p:custDataLst>
          </p:nvPr>
        </p:nvSpPr>
        <p:spPr>
          <a:xfrm>
            <a:off x="721360" y="2220595"/>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3. A. </a:t>
            </a:r>
            <a:r>
              <a:rPr lang="en-US" altLang="zh-CN" sz="2400" b="1" u="sng" dirty="0">
                <a:latin typeface="微软雅黑" panose="020B0503020204020204" charset="-122"/>
                <a:ea typeface="微软雅黑" panose="020B0503020204020204" charset="-122"/>
              </a:rPr>
              <a:t>w</a:t>
            </a:r>
            <a:r>
              <a:rPr lang="en-US" altLang="zh-CN" sz="2400" b="1" dirty="0">
                <a:latin typeface="微软雅黑" panose="020B0503020204020204" charset="-122"/>
                <a:ea typeface="微软雅黑" panose="020B0503020204020204" charset="-122"/>
              </a:rPr>
              <a:t>ell 		B. </a:t>
            </a:r>
            <a:r>
              <a:rPr lang="en-US" altLang="zh-CN" sz="2400" b="1" u="sng" dirty="0">
                <a:latin typeface="微软雅黑" panose="020B0503020204020204" charset="-122"/>
                <a:ea typeface="微软雅黑" panose="020B0503020204020204" charset="-122"/>
              </a:rPr>
              <a:t>w</a:t>
            </a:r>
            <a:r>
              <a:rPr lang="en-US" altLang="zh-CN" sz="2400" b="1" dirty="0">
                <a:latin typeface="微软雅黑" panose="020B0503020204020204" charset="-122"/>
                <a:ea typeface="微软雅黑" panose="020B0503020204020204" charset="-122"/>
              </a:rPr>
              <a:t>ait 	C. </a:t>
            </a:r>
            <a:r>
              <a:rPr lang="en-US" altLang="zh-CN" sz="2400" b="1" u="sng" dirty="0">
                <a:latin typeface="微软雅黑" panose="020B0503020204020204" charset="-122"/>
                <a:ea typeface="微软雅黑" panose="020B0503020204020204" charset="-122"/>
              </a:rPr>
              <a:t>w</a:t>
            </a:r>
            <a:r>
              <a:rPr lang="en-US" altLang="zh-CN" sz="2400" b="1" dirty="0">
                <a:latin typeface="微软雅黑" panose="020B0503020204020204" charset="-122"/>
                <a:ea typeface="微软雅黑" panose="020B0503020204020204" charset="-122"/>
              </a:rPr>
              <a:t>rite 	D. s</a:t>
            </a:r>
            <a:r>
              <a:rPr lang="en-US" altLang="zh-CN" sz="2400" b="1" u="sng" dirty="0">
                <a:latin typeface="微软雅黑" panose="020B0503020204020204" charset="-122"/>
                <a:ea typeface="微软雅黑" panose="020B0503020204020204" charset="-122"/>
              </a:rPr>
              <a:t>w</a:t>
            </a:r>
            <a:r>
              <a:rPr lang="en-US" altLang="zh-CN" sz="2400" b="1" dirty="0">
                <a:latin typeface="微软雅黑" panose="020B0503020204020204" charset="-122"/>
                <a:ea typeface="微软雅黑" panose="020B0503020204020204" charset="-122"/>
              </a:rPr>
              <a:t>eet</a:t>
            </a:r>
          </a:p>
        </p:txBody>
      </p:sp>
      <p:sp>
        <p:nvSpPr>
          <p:cNvPr id="11" name="文本框 10"/>
          <p:cNvSpPr txBox="1"/>
          <p:nvPr>
            <p:custDataLst>
              <p:tags r:id="rId4"/>
            </p:custDataLst>
          </p:nvPr>
        </p:nvSpPr>
        <p:spPr>
          <a:xfrm>
            <a:off x="1105535" y="2362200"/>
            <a:ext cx="426720" cy="521970"/>
          </a:xfrm>
          <a:prstGeom prst="rect">
            <a:avLst/>
          </a:prstGeom>
          <a:noFill/>
        </p:spPr>
        <p:txBody>
          <a:bodyPr wrap="square" rtlCol="0">
            <a:spAutoFit/>
          </a:bodyPr>
          <a:lstStyle/>
          <a:p>
            <a:r>
              <a:rPr lang="en-US" altLang="zh-CN" sz="2800" b="1" dirty="0">
                <a:solidFill>
                  <a:srgbClr val="C00000"/>
                </a:solidFill>
                <a:latin typeface="微软雅黑" panose="020B0503020204020204" charset="-122"/>
                <a:ea typeface="微软雅黑" panose="020B0503020204020204" charset="-122"/>
              </a:rPr>
              <a:t>C</a:t>
            </a:r>
            <a:endParaRPr lang="zh-CN" altLang="en-US" sz="28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327025" y="589915"/>
            <a:ext cx="11236325" cy="5502910"/>
          </a:xfrm>
          <a:prstGeom prst="rect">
            <a:avLst/>
          </a:prstGeom>
          <a:solidFill>
            <a:srgbClr val="FFF9E5"/>
          </a:solidFill>
        </p:spPr>
        <p:txBody>
          <a:bodyPr wrap="square" rtlCol="0">
            <a:spAutoFit/>
          </a:bodyPr>
          <a:lstStyle/>
          <a:p>
            <a:pPr indent="457200" algn="ctr">
              <a:lnSpc>
                <a:spcPct val="110000"/>
              </a:lnSpc>
            </a:pPr>
            <a:r>
              <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rPr>
              <a:t>B</a:t>
            </a:r>
          </a:p>
          <a:p>
            <a:pPr indent="457200" algn="just">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Kids today have a lot of worries. A student of Grade Seven, Alexandra Banks, at the </a:t>
            </a:r>
          </a:p>
          <a:p>
            <a:pPr indent="457200" algn="just">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Harmony School in San Antonio, US, found a way to help with the problems, reported Fox News.</a:t>
            </a:r>
          </a:p>
          <a:p>
            <a:pPr indent="457200" algn="just">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In 2022, Banks got depression (抑郁症). But that was not all. She said that where she </a:t>
            </a:r>
          </a:p>
          <a:p>
            <a:pPr indent="457200" algn="just">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could get over her negative feelings was the biggest problem.</a:t>
            </a:r>
          </a:p>
          <a:p>
            <a:pPr indent="457200" algn="just">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“I know a lot of kids in my school who may not experience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anxiety</a:t>
            </a:r>
            <a:r>
              <a:rPr lang="en-US" altLang="zh-CN" sz="2400" dirty="0">
                <a:latin typeface="Times New Roman" panose="02020603050405020304" pitchFamily="18" charset="0"/>
                <a:ea typeface="微软雅黑" panose="020B0503020204020204" charset="-122"/>
                <a:cs typeface="Times New Roman" panose="02020603050405020304" pitchFamily="18" charset="0"/>
              </a:rPr>
              <a:t> or depression, but just feel sad,” Banks said.</a:t>
            </a:r>
          </a:p>
          <a:p>
            <a:pPr indent="457200" algn="just">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To help her schoolmates, Banks came up with the idea of having a “Mood Room” inside the school. In this room, students can relax, share how they feel, and get better.</a:t>
            </a:r>
          </a:p>
          <a:p>
            <a:pPr indent="457200" algn="just">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The Harmony School supported her idea and bought things like a couch, bean bag chairs, paints, and play dough (橡皮泥) for the room. The school will even have a ribbon cutting ceremony (剪彩仪式) for the Mood Room next semester.</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56. What do we know about the kids in the Harmony School?</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They worry about becoming 7th graders.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A lot of them have depression.</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Many of them have sad feelings.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They like to share their feelings with Banks.</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细节理解题。根据第三段“I know a lot of kids in my school who may not experience anxiety or depression, but just feel sad”可知，答案是C。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599440" y="1179830"/>
            <a:ext cx="11442065"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57. Why does Banks want to have a Mood Room in her school?</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To teach lessons about anxiety and depression.</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To give her schoolmates a place to sit with their feelings.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To help kids in her school do after-school activities.</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To get more ideas about how to help each other in school.</a:t>
            </a:r>
          </a:p>
        </p:txBody>
      </p:sp>
      <p:sp>
        <p:nvSpPr>
          <p:cNvPr id="11" name="文本框 10"/>
          <p:cNvSpPr txBox="1"/>
          <p:nvPr>
            <p:custDataLst>
              <p:tags r:id="rId3"/>
            </p:custDataLst>
          </p:nvPr>
        </p:nvSpPr>
        <p:spPr>
          <a:xfrm>
            <a:off x="936454" y="125592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细节理解题。根据第四段第二句“In this room, students can relax, share how they feel, and get better.”可知，答案是B。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635" y="3801110"/>
            <a:ext cx="11560175" cy="305625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889000" y="1046480"/>
            <a:ext cx="1104011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58. The underlined word “anxiety” in Passage 3 means _____.</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feeling worried </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feeling happy</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feeling relaxed </a:t>
            </a: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feeling excited</a:t>
            </a:r>
          </a:p>
        </p:txBody>
      </p:sp>
      <p:sp>
        <p:nvSpPr>
          <p:cNvPr id="11" name="文本框 10"/>
          <p:cNvSpPr txBox="1"/>
          <p:nvPr>
            <p:custDataLst>
              <p:tags r:id="rId3"/>
            </p:custDataLst>
          </p:nvPr>
        </p:nvSpPr>
        <p:spPr>
          <a:xfrm>
            <a:off x="1208234" y="1102888"/>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0" y="4486910"/>
            <a:ext cx="11379200"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词义猜测题。题干要求我们找出画线单词anxiety的同义词。根据第三段“I know a lot of kids in my school who may not experience anxiety or depression”可知，anxiety和depression两个词意思相近，我们可推测出与depression相关的词义是焦虑。因此选择A。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261485"/>
            <a:ext cx="9150350" cy="259651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711200" y="795655"/>
            <a:ext cx="11040110" cy="2120900"/>
          </a:xfrm>
          <a:prstGeom prst="rect">
            <a:avLst/>
          </a:prstGeom>
          <a:noFill/>
        </p:spPr>
        <p:txBody>
          <a:bodyPr wrap="square" rtlCol="0">
            <a:spAutoFit/>
          </a:bodyPr>
          <a:lstStyle/>
          <a:p>
            <a:pPr>
              <a:lnSpc>
                <a:spcPct val="110000"/>
              </a:lnSpc>
            </a:pPr>
            <a:r>
              <a:rPr lang="en-US" altLang="zh-CN" sz="2400" b="1" dirty="0">
                <a:latin typeface="微软雅黑" panose="020B0503020204020204" charset="-122"/>
                <a:ea typeface="微软雅黑" panose="020B0503020204020204" charset="-122"/>
              </a:rPr>
              <a:t>(       ) 59. What is the fifth paragraph mainly about?</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How Banks’ school helped her make her idea come true.</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What Banks needed to build a Mood Room in her school.</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Why the Harmony School will have a Mood Room.</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Why ribbon cutting in the Mood Room is important.</a:t>
            </a:r>
          </a:p>
        </p:txBody>
      </p:sp>
      <p:sp>
        <p:nvSpPr>
          <p:cNvPr id="11" name="文本框 10"/>
          <p:cNvSpPr txBox="1"/>
          <p:nvPr>
            <p:custDataLst>
              <p:tags r:id="rId3"/>
            </p:custDataLst>
          </p:nvPr>
        </p:nvSpPr>
        <p:spPr>
          <a:xfrm>
            <a:off x="1011384" y="795548"/>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段落归纳题。题干问第五段主要讲什么。根据第五段内容可知，学校支持Alexandra Banks的想法，买了一些东西，甚至会举行剪彩仪式。因此可知答案选A。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149090"/>
            <a:ext cx="9890760" cy="270891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635635" y="936625"/>
            <a:ext cx="1140587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60. What’s the best title of this passage?</a:t>
            </a:r>
          </a:p>
          <a:p>
            <a:pPr>
              <a:lnSpc>
                <a:spcPct val="130000"/>
              </a:lnSpc>
            </a:pPr>
            <a:r>
              <a:rPr lang="en-US" altLang="zh-CN" sz="2400" b="1" dirty="0">
                <a:latin typeface="微软雅黑" panose="020B0503020204020204" charset="-122"/>
                <a:ea typeface="微软雅黑" panose="020B0503020204020204" charset="-122"/>
              </a:rPr>
              <a:t>                 A. How Do You Deal with Your Anxiety?</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Setting Up a Special Room on Campus Just for Relaxing</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How Do You Become Happy?</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Why Do So Many People Feel Anxious?</a:t>
            </a:r>
          </a:p>
        </p:txBody>
      </p:sp>
      <p:sp>
        <p:nvSpPr>
          <p:cNvPr id="11" name="文本框 10"/>
          <p:cNvSpPr txBox="1"/>
          <p:nvPr>
            <p:custDataLst>
              <p:tags r:id="rId3"/>
            </p:custDataLst>
          </p:nvPr>
        </p:nvSpPr>
        <p:spPr>
          <a:xfrm>
            <a:off x="927564" y="1012718"/>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349750"/>
            <a:ext cx="979614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主旨大意题。题干问这篇文章最好的标题是什么。通读全文后，我们发现整篇文章都是围绕着关注学生心理健康，在学校设立“情绪房间”的话题展开叙述的。因此选B。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1184275" y="1653540"/>
          <a:ext cx="9938385" cy="4231640"/>
        </p:xfrm>
        <a:graphic>
          <a:graphicData uri="http://schemas.openxmlformats.org/drawingml/2006/table">
            <a:tbl>
              <a:tblPr firstRow="1" bandRow="1">
                <a:tableStyleId>{5C22544A-7EE6-4342-B048-85BDC9FD1C3A}</a:tableStyleId>
              </a:tblPr>
              <a:tblGrid>
                <a:gridCol w="2282190">
                  <a:extLst>
                    <a:ext uri="{9D8B030D-6E8A-4147-A177-3AD203B41FA5}">
                      <a16:colId xmlns:a16="http://schemas.microsoft.com/office/drawing/2014/main" val="20000"/>
                    </a:ext>
                  </a:extLst>
                </a:gridCol>
                <a:gridCol w="2600325">
                  <a:extLst>
                    <a:ext uri="{9D8B030D-6E8A-4147-A177-3AD203B41FA5}">
                      <a16:colId xmlns:a16="http://schemas.microsoft.com/office/drawing/2014/main" val="20001"/>
                    </a:ext>
                  </a:extLst>
                </a:gridCol>
                <a:gridCol w="5055870">
                  <a:extLst>
                    <a:ext uri="{9D8B030D-6E8A-4147-A177-3AD203B41FA5}">
                      <a16:colId xmlns:a16="http://schemas.microsoft.com/office/drawing/2014/main" val="20002"/>
                    </a:ext>
                  </a:extLst>
                </a:gridCol>
              </a:tblGrid>
              <a:tr h="546100">
                <a:tc>
                  <a:txBody>
                    <a:bodyPr/>
                    <a:lstStyle/>
                    <a:p>
                      <a:pPr algn="ctr">
                        <a:buNone/>
                      </a:pPr>
                      <a:r>
                        <a:rPr lang="zh-CN" altLang="en-US" sz="2800">
                          <a:latin typeface="Times New Roman" panose="02020603050405020304" pitchFamily="18" charset="0"/>
                        </a:rPr>
                        <a:t>词汇</a:t>
                      </a:r>
                    </a:p>
                  </a:txBody>
                  <a:tcPr/>
                </a:tc>
                <a:tc>
                  <a:txBody>
                    <a:bodyPr/>
                    <a:lstStyle/>
                    <a:p>
                      <a:pPr algn="ctr">
                        <a:buNone/>
                      </a:pPr>
                      <a:r>
                        <a:rPr lang="zh-CN" altLang="en-US" sz="2800">
                          <a:latin typeface="Times New Roman" panose="02020603050405020304" pitchFamily="18" charset="0"/>
                        </a:rPr>
                        <a:t>词性</a:t>
                      </a:r>
                    </a:p>
                  </a:txBody>
                  <a:tcPr/>
                </a:tc>
                <a:tc>
                  <a:txBody>
                    <a:bodyPr/>
                    <a:lstStyle/>
                    <a:p>
                      <a:pPr algn="ctr">
                        <a:buNone/>
                      </a:pPr>
                      <a:r>
                        <a:rPr lang="zh-CN" altLang="en-US" sz="2800">
                          <a:latin typeface="Times New Roman" panose="02020603050405020304" pitchFamily="18" charset="0"/>
                        </a:rPr>
                        <a:t>中文词义</a:t>
                      </a:r>
                    </a:p>
                  </a:txBody>
                  <a:tcPr/>
                </a:tc>
                <a:extLst>
                  <a:ext uri="{0D108BD9-81ED-4DB2-BD59-A6C34878D82A}">
                    <a16:rowId xmlns:a16="http://schemas.microsoft.com/office/drawing/2014/main" val="10000"/>
                  </a:ext>
                </a:extLst>
              </a:tr>
              <a:tr h="546100">
                <a:tc>
                  <a:txBody>
                    <a:bodyPr/>
                    <a:lstStyle/>
                    <a:p>
                      <a:pPr algn="ctr">
                        <a:buNone/>
                      </a:pPr>
                      <a:r>
                        <a:rPr lang="zh-CN" altLang="en-US" sz="2800">
                          <a:latin typeface="Times New Roman" panose="02020603050405020304" pitchFamily="18" charset="0"/>
                          <a:cs typeface="Times New Roman" panose="02020603050405020304" pitchFamily="18" charset="0"/>
                        </a:rPr>
                        <a:t>depression</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rPr>
                        <a:t>抑郁症</a:t>
                      </a:r>
                    </a:p>
                  </a:txBody>
                  <a:tcPr/>
                </a:tc>
                <a:extLst>
                  <a:ext uri="{0D108BD9-81ED-4DB2-BD59-A6C34878D82A}">
                    <a16:rowId xmlns:a16="http://schemas.microsoft.com/office/drawing/2014/main" val="10001"/>
                  </a:ext>
                </a:extLst>
              </a:tr>
              <a:tr h="723900">
                <a:tc>
                  <a:txBody>
                    <a:bodyPr/>
                    <a:lstStyle/>
                    <a:p>
                      <a:pPr algn="ctr">
                        <a:buNone/>
                      </a:pPr>
                      <a:r>
                        <a:rPr lang="zh-CN" altLang="en-US" sz="2800">
                          <a:latin typeface="Times New Roman" panose="02020603050405020304" pitchFamily="18" charset="0"/>
                          <a:cs typeface="Times New Roman" panose="02020603050405020304" pitchFamily="18" charset="0"/>
                        </a:rPr>
                        <a:t>come up with</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phrase</a:t>
                      </a:r>
                    </a:p>
                  </a:txBody>
                  <a:tcPr/>
                </a:tc>
                <a:tc>
                  <a:txBody>
                    <a:bodyPr/>
                    <a:lstStyle/>
                    <a:p>
                      <a:pPr algn="ctr">
                        <a:buNone/>
                      </a:pPr>
                      <a:r>
                        <a:rPr lang="zh-CN" altLang="en-US" sz="2800">
                          <a:latin typeface="Times New Roman" panose="02020603050405020304" pitchFamily="18" charset="0"/>
                        </a:rPr>
                        <a:t>提出，想出</a:t>
                      </a:r>
                    </a:p>
                  </a:txBody>
                  <a:tcPr/>
                </a:tc>
                <a:extLst>
                  <a:ext uri="{0D108BD9-81ED-4DB2-BD59-A6C34878D82A}">
                    <a16:rowId xmlns:a16="http://schemas.microsoft.com/office/drawing/2014/main" val="10002"/>
                  </a:ext>
                </a:extLst>
              </a:tr>
              <a:tr h="556260">
                <a:tc>
                  <a:txBody>
                    <a:bodyPr/>
                    <a:lstStyle/>
                    <a:p>
                      <a:pPr algn="ctr">
                        <a:buNone/>
                      </a:pPr>
                      <a:r>
                        <a:rPr lang="zh-CN" altLang="en-US" sz="2800">
                          <a:latin typeface="Times New Roman" panose="02020603050405020304" pitchFamily="18" charset="0"/>
                          <a:cs typeface="Times New Roman" panose="02020603050405020304" pitchFamily="18" charset="0"/>
                        </a:rPr>
                        <a:t>relax</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v.</a:t>
                      </a:r>
                    </a:p>
                  </a:txBody>
                  <a:tcPr/>
                </a:tc>
                <a:tc>
                  <a:txBody>
                    <a:bodyPr/>
                    <a:lstStyle/>
                    <a:p>
                      <a:pPr algn="ctr">
                        <a:buNone/>
                      </a:pPr>
                      <a:r>
                        <a:rPr lang="zh-CN" altLang="en-US" sz="2800">
                          <a:latin typeface="Times New Roman" panose="02020603050405020304" pitchFamily="18" charset="0"/>
                        </a:rPr>
                        <a:t>放松</a:t>
                      </a:r>
                    </a:p>
                  </a:txBody>
                  <a:tcPr/>
                </a:tc>
                <a:extLst>
                  <a:ext uri="{0D108BD9-81ED-4DB2-BD59-A6C34878D82A}">
                    <a16:rowId xmlns:a16="http://schemas.microsoft.com/office/drawing/2014/main" val="10003"/>
                  </a:ext>
                </a:extLst>
              </a:tr>
              <a:tr h="546100">
                <a:tc>
                  <a:txBody>
                    <a:bodyPr/>
                    <a:lstStyle/>
                    <a:p>
                      <a:pPr algn="ctr">
                        <a:buNone/>
                      </a:pPr>
                      <a:r>
                        <a:rPr lang="zh-CN" altLang="en-US" sz="2800">
                          <a:latin typeface="Times New Roman" panose="02020603050405020304" pitchFamily="18" charset="0"/>
                          <a:cs typeface="Times New Roman" panose="02020603050405020304" pitchFamily="18" charset="0"/>
                        </a:rPr>
                        <a:t>support</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v.</a:t>
                      </a:r>
                    </a:p>
                  </a:txBody>
                  <a:tcPr/>
                </a:tc>
                <a:tc>
                  <a:txBody>
                    <a:bodyPr/>
                    <a:lstStyle/>
                    <a:p>
                      <a:pPr algn="ctr">
                        <a:buNone/>
                      </a:pPr>
                      <a:r>
                        <a:rPr lang="zh-CN" altLang="en-US" sz="2800">
                          <a:latin typeface="Times New Roman" panose="02020603050405020304" pitchFamily="18" charset="0"/>
                          <a:cs typeface="Times New Roman" panose="02020603050405020304" pitchFamily="18" charset="0"/>
                        </a:rPr>
                        <a:t>支持</a:t>
                      </a:r>
                    </a:p>
                  </a:txBody>
                  <a:tcPr/>
                </a:tc>
                <a:extLst>
                  <a:ext uri="{0D108BD9-81ED-4DB2-BD59-A6C34878D82A}">
                    <a16:rowId xmlns:a16="http://schemas.microsoft.com/office/drawing/2014/main" val="10004"/>
                  </a:ext>
                </a:extLst>
              </a:tr>
              <a:tr h="546100">
                <a:tc>
                  <a:txBody>
                    <a:bodyPr/>
                    <a:lstStyle/>
                    <a:p>
                      <a:pPr algn="ctr">
                        <a:buNone/>
                      </a:pPr>
                      <a:r>
                        <a:rPr lang="zh-CN" altLang="en-US" sz="2800">
                          <a:latin typeface="Times New Roman" panose="02020603050405020304" pitchFamily="18" charset="0"/>
                          <a:cs typeface="Times New Roman" panose="02020603050405020304" pitchFamily="18" charset="0"/>
                        </a:rPr>
                        <a:t>ceremony</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cs typeface="Times New Roman" panose="02020603050405020304" pitchFamily="18" charset="0"/>
                        </a:rPr>
                        <a:t>仪式</a:t>
                      </a:r>
                    </a:p>
                  </a:txBody>
                  <a:tcPr/>
                </a:tc>
                <a:extLst>
                  <a:ext uri="{0D108BD9-81ED-4DB2-BD59-A6C34878D82A}">
                    <a16:rowId xmlns:a16="http://schemas.microsoft.com/office/drawing/2014/main" val="10005"/>
                  </a:ext>
                </a:extLst>
              </a:tr>
            </a:tbl>
          </a:graphicData>
        </a:graphic>
      </p:graphicFrame>
      <p:sp>
        <p:nvSpPr>
          <p:cNvPr id="3" name="文本框 2"/>
          <p:cNvSpPr txBox="1"/>
          <p:nvPr/>
        </p:nvSpPr>
        <p:spPr>
          <a:xfrm>
            <a:off x="1184275" y="916940"/>
            <a:ext cx="3540760" cy="521970"/>
          </a:xfrm>
          <a:prstGeom prst="rect">
            <a:avLst/>
          </a:prstGeom>
          <a:noFill/>
        </p:spPr>
        <p:txBody>
          <a:bodyPr wrap="square" rtlCol="0">
            <a:spAutoFit/>
          </a:bodyPr>
          <a:lstStyle/>
          <a:p>
            <a:r>
              <a:rPr lang="zh-CN" altLang="en-US" sz="2800"/>
              <a:t>本自测我学会了：</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71500" y="736600"/>
            <a:ext cx="11245215" cy="5112385"/>
          </a:xfrm>
          <a:prstGeom prst="rect">
            <a:avLst/>
          </a:prstGeom>
          <a:solidFill>
            <a:srgbClr val="FFF9E5"/>
          </a:solidFill>
        </p:spPr>
        <p:txBody>
          <a:bodyPr wrap="square" rtlCol="0">
            <a:spAutoFit/>
          </a:bodyPr>
          <a:lstStyle/>
          <a:p>
            <a:pPr indent="457200" algn="ctr">
              <a:lnSpc>
                <a:spcPct val="120000"/>
              </a:lnSpc>
            </a:pPr>
            <a:r>
              <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rPr>
              <a:t>C</a:t>
            </a:r>
          </a:p>
          <a:p>
            <a:pPr indent="457200" algn="just">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Recently, 16-year-old Cao Chenzhe from Taizhou, Jiangsu, gave 5,000 yuan to the Disabled Persons’ Federation in Jiangsu to help children in need. Actually, the money was an award for his brave act of using the Heimlich maneuver (海姆立克急救法) to save a classmate’s life.</a:t>
            </a:r>
          </a:p>
          <a:p>
            <a:pPr indent="457200" algn="just">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Cao clearly remembered that day. One evening in March, he was having dinner at the school canteen. Suddenly, he saw that a classmate’s face turned pale, out of breath.</a:t>
            </a:r>
          </a:p>
          <a:p>
            <a:pPr indent="457200" algn="just">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“Oh no, something is stuck in his throat!” Cao quickly found the problem and used the Heimlich maneuver. Standing </a:t>
            </a:r>
            <a:r>
              <a:rPr lang="en-US" altLang="zh-CN" sz="2400">
                <a:latin typeface="Times New Roman" panose="02020603050405020304" pitchFamily="18" charset="0"/>
                <a:ea typeface="微软雅黑" panose="020B0503020204020204" charset="-122"/>
                <a:cs typeface="Times New Roman" panose="02020603050405020304" pitchFamily="18" charset="0"/>
              </a:rPr>
              <a:t>behind </a:t>
            </a:r>
            <a:r>
              <a:rPr lang="en-US" altLang="zh-CN" sz="2400" smtClean="0">
                <a:latin typeface="Times New Roman" panose="02020603050405020304" pitchFamily="18" charset="0"/>
                <a:ea typeface="微软雅黑" panose="020B0503020204020204" charset="-122"/>
                <a:cs typeface="Times New Roman" panose="02020603050405020304" pitchFamily="18" charset="0"/>
              </a:rPr>
              <a:t>the </a:t>
            </a:r>
            <a:r>
              <a:rPr lang="en-US" altLang="zh-CN" sz="2400" dirty="0">
                <a:latin typeface="Times New Roman" panose="02020603050405020304" pitchFamily="18" charset="0"/>
                <a:ea typeface="微软雅黑" panose="020B0503020204020204" charset="-122"/>
                <a:cs typeface="Times New Roman" panose="02020603050405020304" pitchFamily="18" charset="0"/>
              </a:rPr>
              <a:t>classmate, Cao pressed hard into his chest (胸膛) with upward thrusts (向上推力). After trying many times, a large rice ball came out of the classmate’s throat.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71500" y="736600"/>
            <a:ext cx="11245215" cy="3636010"/>
          </a:xfrm>
          <a:prstGeom prst="rect">
            <a:avLst/>
          </a:prstGeom>
          <a:solidFill>
            <a:srgbClr val="FFF9E5"/>
          </a:solidFill>
        </p:spPr>
        <p:txBody>
          <a:bodyPr wrap="square" rtlCol="0">
            <a:spAutoFit/>
          </a:bodyPr>
          <a:lstStyle/>
          <a:p>
            <a:pPr indent="457200" algn="just">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Cao learned the Heimlich maneuver during a safety education class at Jiangyan Licai Experimental School. “The teacher showed us how to do it and we practiced with each other,” said Cao.</a:t>
            </a:r>
          </a:p>
          <a:p>
            <a:pPr indent="457200" algn="just">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Apart from these classes, the school offers safety education classes every month and encourages students to take online classes on the Ministry of Education’s online safety education platform.</a:t>
            </a:r>
          </a:p>
          <a:p>
            <a:pPr indent="457200" algn="just">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When talking about safety education, Cao hoped students of his age can earn some simple first aid skills. “They might prove very important in case of emergency,” he said.</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869315" y="3858895"/>
            <a:ext cx="10241915" cy="299910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869950" y="833120"/>
            <a:ext cx="11040110" cy="200977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61. According to the passage, we know that Cao Chenzhe may </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     be _____.</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a teacher 				B. a doctor</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a high school student 		D. a university student</a:t>
            </a:r>
          </a:p>
        </p:txBody>
      </p:sp>
      <p:sp>
        <p:nvSpPr>
          <p:cNvPr id="11" name="文本框 10"/>
          <p:cNvSpPr txBox="1"/>
          <p:nvPr>
            <p:custDataLst>
              <p:tags r:id="rId3"/>
            </p:custDataLst>
          </p:nvPr>
        </p:nvSpPr>
        <p:spPr>
          <a:xfrm>
            <a:off x="1173944" y="946678"/>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052830" y="4116070"/>
            <a:ext cx="96539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判断推理题。根据第一段第一句“Recently, 16-year-old Cao Chenzhe from Taizhou, Jiangsu, …”和第四段第一句“Cao learned the Heimlich maneuver during a safety education class at Jiangyan Licai Experimental School.”可推测出他是一名高中生。因此选C。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2"/>
            </p:custDataLst>
          </p:nvPr>
        </p:nvSpPr>
        <p:spPr>
          <a:xfrm>
            <a:off x="1174115" y="4728845"/>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此题考查字母组合qu的发音。其中B选项che</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qu</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e一词中的字母组合qu发/k/的音；其余A. </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qu</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ick，C. </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qu</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estion，D. </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qu</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iet三个选项中的qu字母组合均发/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kw</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/的音，故选B。</a:t>
            </a:r>
          </a:p>
        </p:txBody>
      </p:sp>
      <p:sp>
        <p:nvSpPr>
          <p:cNvPr id="7" name="文本框 6"/>
          <p:cNvSpPr txBox="1"/>
          <p:nvPr>
            <p:custDataLst>
              <p:tags r:id="rId3"/>
            </p:custDataLst>
          </p:nvPr>
        </p:nvSpPr>
        <p:spPr>
          <a:xfrm>
            <a:off x="721360" y="2220595"/>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4. A. </a:t>
            </a:r>
            <a:r>
              <a:rPr lang="en-US" altLang="zh-CN" sz="2400" b="1" u="sng" dirty="0">
                <a:latin typeface="微软雅黑" panose="020B0503020204020204" charset="-122"/>
                <a:ea typeface="微软雅黑" panose="020B0503020204020204" charset="-122"/>
              </a:rPr>
              <a:t>qu</a:t>
            </a:r>
            <a:r>
              <a:rPr lang="en-US" altLang="zh-CN" sz="2400" b="1" dirty="0">
                <a:latin typeface="微软雅黑" panose="020B0503020204020204" charset="-122"/>
                <a:ea typeface="微软雅黑" panose="020B0503020204020204" charset="-122"/>
              </a:rPr>
              <a:t>ick 		B. che</a:t>
            </a:r>
            <a:r>
              <a:rPr lang="en-US" altLang="zh-CN" sz="2400" b="1" u="sng" dirty="0">
                <a:latin typeface="微软雅黑" panose="020B0503020204020204" charset="-122"/>
                <a:ea typeface="微软雅黑" panose="020B0503020204020204" charset="-122"/>
              </a:rPr>
              <a:t>qu</a:t>
            </a:r>
            <a:r>
              <a:rPr lang="en-US" altLang="zh-CN" sz="2400" b="1" dirty="0">
                <a:latin typeface="微软雅黑" panose="020B0503020204020204" charset="-122"/>
                <a:ea typeface="微软雅黑" panose="020B0503020204020204" charset="-122"/>
              </a:rPr>
              <a:t>e	 C. </a:t>
            </a:r>
            <a:r>
              <a:rPr lang="en-US" altLang="zh-CN" sz="2400" b="1" u="sng" dirty="0">
                <a:latin typeface="微软雅黑" panose="020B0503020204020204" charset="-122"/>
                <a:ea typeface="微软雅黑" panose="020B0503020204020204" charset="-122"/>
              </a:rPr>
              <a:t>qu</a:t>
            </a:r>
            <a:r>
              <a:rPr lang="en-US" altLang="zh-CN" sz="2400" b="1" dirty="0">
                <a:latin typeface="微软雅黑" panose="020B0503020204020204" charset="-122"/>
                <a:ea typeface="微软雅黑" panose="020B0503020204020204" charset="-122"/>
              </a:rPr>
              <a:t>estion 	D. </a:t>
            </a:r>
            <a:r>
              <a:rPr lang="en-US" altLang="zh-CN" sz="2400" b="1" u="sng" dirty="0">
                <a:latin typeface="微软雅黑" panose="020B0503020204020204" charset="-122"/>
                <a:ea typeface="微软雅黑" panose="020B0503020204020204" charset="-122"/>
              </a:rPr>
              <a:t>qu</a:t>
            </a:r>
            <a:r>
              <a:rPr lang="en-US" altLang="zh-CN" sz="2400" b="1" dirty="0">
                <a:latin typeface="微软雅黑" panose="020B0503020204020204" charset="-122"/>
                <a:ea typeface="微软雅黑" panose="020B0503020204020204" charset="-122"/>
              </a:rPr>
              <a:t>iet</a:t>
            </a:r>
          </a:p>
        </p:txBody>
      </p:sp>
      <p:sp>
        <p:nvSpPr>
          <p:cNvPr id="11" name="文本框 10"/>
          <p:cNvSpPr txBox="1"/>
          <p:nvPr>
            <p:custDataLst>
              <p:tags r:id="rId4"/>
            </p:custDataLst>
          </p:nvPr>
        </p:nvSpPr>
        <p:spPr>
          <a:xfrm>
            <a:off x="1058374" y="2334153"/>
            <a:ext cx="426085" cy="521970"/>
          </a:xfrm>
          <a:prstGeom prst="rect">
            <a:avLst/>
          </a:prstGeom>
          <a:noFill/>
        </p:spPr>
        <p:txBody>
          <a:bodyPr wrap="none" rtlCol="0">
            <a:spAutoFit/>
          </a:bodyPr>
          <a:lstStyle/>
          <a:p>
            <a:r>
              <a:rPr lang="en-US" altLang="zh-CN" sz="2800" b="1" dirty="0">
                <a:solidFill>
                  <a:srgbClr val="C00000"/>
                </a:solidFill>
                <a:latin typeface="微软雅黑" panose="020B0503020204020204" charset="-122"/>
                <a:ea typeface="微软雅黑" panose="020B0503020204020204" charset="-122"/>
              </a:rPr>
              <a:t>B</a:t>
            </a:r>
            <a:endParaRPr lang="zh-CN" altLang="en-US" sz="28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242570" y="1002030"/>
            <a:ext cx="11798935"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62. Cao Chenzhe gave 5,000 yuan to _____.</a:t>
            </a:r>
          </a:p>
          <a:p>
            <a:pPr>
              <a:lnSpc>
                <a:spcPct val="130000"/>
              </a:lnSpc>
            </a:pPr>
            <a:r>
              <a:rPr lang="en-US" altLang="zh-CN" sz="2400" b="1" dirty="0">
                <a:latin typeface="微软雅黑" panose="020B0503020204020204" charset="-122"/>
                <a:ea typeface="微软雅黑" panose="020B0503020204020204" charset="-122"/>
              </a:rPr>
              <a:t>A. the Disabled Persons’ Federation in Shanghai to help children in need</a:t>
            </a:r>
          </a:p>
          <a:p>
            <a:pPr>
              <a:lnSpc>
                <a:spcPct val="130000"/>
              </a:lnSpc>
            </a:pPr>
            <a:r>
              <a:rPr lang="en-US" altLang="zh-CN" sz="2400" b="1" dirty="0">
                <a:latin typeface="微软雅黑" panose="020B0503020204020204" charset="-122"/>
                <a:ea typeface="微软雅黑" panose="020B0503020204020204" charset="-122"/>
              </a:rPr>
              <a:t>B. the Disabled Persons’ Federation in Jiangsu to help children in need</a:t>
            </a:r>
          </a:p>
          <a:p>
            <a:pPr>
              <a:lnSpc>
                <a:spcPct val="130000"/>
              </a:lnSpc>
            </a:pPr>
            <a:r>
              <a:rPr lang="en-US" altLang="zh-CN" sz="2400" b="1" dirty="0">
                <a:latin typeface="微软雅黑" panose="020B0503020204020204" charset="-122"/>
                <a:ea typeface="微软雅黑" panose="020B0503020204020204" charset="-122"/>
              </a:rPr>
              <a:t>C. the Children Welfare in Jiangsu to help children in need</a:t>
            </a:r>
          </a:p>
          <a:p>
            <a:pPr>
              <a:lnSpc>
                <a:spcPct val="130000"/>
              </a:lnSpc>
            </a:pPr>
            <a:r>
              <a:rPr lang="en-US" altLang="zh-CN" sz="2400" b="1" dirty="0">
                <a:latin typeface="微软雅黑" panose="020B0503020204020204" charset="-122"/>
                <a:ea typeface="微软雅黑" panose="020B0503020204020204" charset="-122"/>
              </a:rPr>
              <a:t>D. the Children Welfare in Shanghai to help children in need</a:t>
            </a:r>
          </a:p>
        </p:txBody>
      </p:sp>
      <p:sp>
        <p:nvSpPr>
          <p:cNvPr id="11" name="文本框 10"/>
          <p:cNvSpPr txBox="1"/>
          <p:nvPr>
            <p:custDataLst>
              <p:tags r:id="rId3"/>
            </p:custDataLst>
          </p:nvPr>
        </p:nvSpPr>
        <p:spPr>
          <a:xfrm>
            <a:off x="547199" y="1087013"/>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细节理解题。根据第一段第一句“… gave 5,000 yuan to the Disabled Persons’ Federation in Jiangsu to help children in need”可知，他把钱捐赠给了江苏残疾人联合会去帮助那些残疾的孩子们。因此选B。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01395" y="1179830"/>
            <a:ext cx="11040110" cy="152971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63. Who was saved by Cao Chenzhe at the canteen?</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His teacher. 		B. His headmaster.</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His classmate. 		D. His sister.</a:t>
            </a: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C</a:t>
            </a: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细节理解题。根据第一段第二句“Actually, the money was an award for his brave act of using the</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Heimlich maneuver to save a classmate’s life.”可知，他救了同学的生命，因此选C。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889635" y="4196080"/>
            <a:ext cx="10116185" cy="266128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271145" y="777240"/>
            <a:ext cx="11536045" cy="2526665"/>
          </a:xfrm>
          <a:prstGeom prst="rect">
            <a:avLst/>
          </a:prstGeom>
          <a:noFill/>
        </p:spPr>
        <p:txBody>
          <a:bodyPr wrap="square" rtlCol="0">
            <a:spAutoFit/>
          </a:bodyPr>
          <a:lstStyle/>
          <a:p>
            <a:pPr>
              <a:lnSpc>
                <a:spcPct val="110000"/>
              </a:lnSpc>
            </a:pPr>
            <a:r>
              <a:rPr lang="en-US" altLang="zh-CN" sz="2400" b="1" dirty="0">
                <a:latin typeface="微软雅黑" panose="020B0503020204020204" charset="-122"/>
                <a:ea typeface="微软雅黑" panose="020B0503020204020204" charset="-122"/>
              </a:rPr>
              <a:t>(       ) 64. At Cao Chenzhe’s school, the teacher often encourages them </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      to _____.</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search for information on safety 		</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surf in the Internet </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play computer games 			</a:t>
            </a: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take online classes on safety</a:t>
            </a:r>
          </a:p>
        </p:txBody>
      </p:sp>
      <p:sp>
        <p:nvSpPr>
          <p:cNvPr id="11" name="文本框 10"/>
          <p:cNvSpPr txBox="1"/>
          <p:nvPr>
            <p:custDataLst>
              <p:tags r:id="rId3"/>
            </p:custDataLst>
          </p:nvPr>
        </p:nvSpPr>
        <p:spPr>
          <a:xfrm>
            <a:off x="629749" y="833013"/>
            <a:ext cx="4641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D</a:t>
            </a:r>
          </a:p>
        </p:txBody>
      </p:sp>
      <p:sp>
        <p:nvSpPr>
          <p:cNvPr id="13" name="文本框 12"/>
          <p:cNvSpPr txBox="1"/>
          <p:nvPr>
            <p:custDataLst>
              <p:tags r:id="rId4"/>
            </p:custDataLst>
          </p:nvPr>
        </p:nvSpPr>
        <p:spPr>
          <a:xfrm>
            <a:off x="1179830" y="4759325"/>
            <a:ext cx="938657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细节理解题。根据第五段“… and encourages students to take online classes on the Ministry of Education’s online safety education platform.”可知，答案是D。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149090"/>
            <a:ext cx="9890760" cy="270891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345440" y="936625"/>
            <a:ext cx="12146280" cy="2489200"/>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65. According to Cao Chenzhe’s opinion, we should _____.</a:t>
            </a:r>
          </a:p>
          <a:p>
            <a:pPr>
              <a:lnSpc>
                <a:spcPct val="130000"/>
              </a:lnSpc>
            </a:pPr>
            <a:r>
              <a:rPr lang="en-US" altLang="zh-CN" sz="2400" b="1" dirty="0">
                <a:latin typeface="微软雅黑" panose="020B0503020204020204" charset="-122"/>
                <a:ea typeface="微软雅黑" panose="020B0503020204020204" charset="-122"/>
              </a:rPr>
              <a:t>            A. learn to protect ourselves and others in a useful way</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B. learn to use the Heimlich maneuver</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donate all the money to the children</a:t>
            </a: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D. work study as possible as</a:t>
            </a:r>
          </a:p>
        </p:txBody>
      </p:sp>
      <p:sp>
        <p:nvSpPr>
          <p:cNvPr id="11" name="文本框 10"/>
          <p:cNvSpPr txBox="1"/>
          <p:nvPr>
            <p:custDataLst>
              <p:tags r:id="rId3"/>
            </p:custDataLst>
          </p:nvPr>
        </p:nvSpPr>
        <p:spPr>
          <a:xfrm>
            <a:off x="655149" y="1012718"/>
            <a:ext cx="45021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A</a:t>
            </a:r>
          </a:p>
        </p:txBody>
      </p:sp>
      <p:sp>
        <p:nvSpPr>
          <p:cNvPr id="13" name="文本框 12"/>
          <p:cNvSpPr txBox="1"/>
          <p:nvPr>
            <p:custDataLst>
              <p:tags r:id="rId4"/>
            </p:custDataLst>
          </p:nvPr>
        </p:nvSpPr>
        <p:spPr>
          <a:xfrm>
            <a:off x="1174115" y="4349750"/>
            <a:ext cx="979614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细节理解题。根据最后一段“...Cao hoped students of his age can earn some simple first aid skills. ‘They might prove very important in case of emergency’, he said”可知，答案是A。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778510" y="1758950"/>
          <a:ext cx="9667875" cy="3108960"/>
        </p:xfrm>
        <a:graphic>
          <a:graphicData uri="http://schemas.openxmlformats.org/drawingml/2006/table">
            <a:tbl>
              <a:tblPr firstRow="1" bandRow="1">
                <a:tableStyleId>{5C22544A-7EE6-4342-B048-85BDC9FD1C3A}</a:tableStyleId>
              </a:tblPr>
              <a:tblGrid>
                <a:gridCol w="3222625">
                  <a:extLst>
                    <a:ext uri="{9D8B030D-6E8A-4147-A177-3AD203B41FA5}">
                      <a16:colId xmlns:a16="http://schemas.microsoft.com/office/drawing/2014/main" val="20000"/>
                    </a:ext>
                  </a:extLst>
                </a:gridCol>
                <a:gridCol w="3222625">
                  <a:extLst>
                    <a:ext uri="{9D8B030D-6E8A-4147-A177-3AD203B41FA5}">
                      <a16:colId xmlns:a16="http://schemas.microsoft.com/office/drawing/2014/main" val="20001"/>
                    </a:ext>
                  </a:extLst>
                </a:gridCol>
                <a:gridCol w="3222625">
                  <a:extLst>
                    <a:ext uri="{9D8B030D-6E8A-4147-A177-3AD203B41FA5}">
                      <a16:colId xmlns:a16="http://schemas.microsoft.com/office/drawing/2014/main" val="20002"/>
                    </a:ext>
                  </a:extLst>
                </a:gridCol>
              </a:tblGrid>
              <a:tr h="518160">
                <a:tc>
                  <a:txBody>
                    <a:bodyPr/>
                    <a:lstStyle/>
                    <a:p>
                      <a:pPr algn="ctr">
                        <a:buNone/>
                      </a:pPr>
                      <a:r>
                        <a:rPr lang="zh-CN" altLang="en-US" sz="2800">
                          <a:latin typeface="Times New Roman" panose="02020603050405020304" pitchFamily="18" charset="0"/>
                        </a:rPr>
                        <a:t>词汇</a:t>
                      </a:r>
                    </a:p>
                  </a:txBody>
                  <a:tcPr/>
                </a:tc>
                <a:tc>
                  <a:txBody>
                    <a:bodyPr/>
                    <a:lstStyle/>
                    <a:p>
                      <a:pPr algn="ctr">
                        <a:buNone/>
                      </a:pPr>
                      <a:r>
                        <a:rPr lang="zh-CN" altLang="en-US" sz="2800">
                          <a:latin typeface="Times New Roman" panose="02020603050405020304" pitchFamily="18" charset="0"/>
                        </a:rPr>
                        <a:t>词性</a:t>
                      </a:r>
                    </a:p>
                  </a:txBody>
                  <a:tcPr/>
                </a:tc>
                <a:tc>
                  <a:txBody>
                    <a:bodyPr/>
                    <a:lstStyle/>
                    <a:p>
                      <a:pPr algn="ctr">
                        <a:buNone/>
                      </a:pPr>
                      <a:r>
                        <a:rPr lang="zh-CN" altLang="en-US" sz="2800">
                          <a:latin typeface="Times New Roman" panose="02020603050405020304" pitchFamily="18" charset="0"/>
                        </a:rPr>
                        <a:t>中文词义</a:t>
                      </a:r>
                    </a:p>
                  </a:txBody>
                  <a:tcPr/>
                </a:tc>
                <a:extLst>
                  <a:ext uri="{0D108BD9-81ED-4DB2-BD59-A6C34878D82A}">
                    <a16:rowId xmlns:a16="http://schemas.microsoft.com/office/drawing/2014/main" val="10000"/>
                  </a:ext>
                </a:extLst>
              </a:tr>
              <a:tr h="518160">
                <a:tc>
                  <a:txBody>
                    <a:bodyPr/>
                    <a:lstStyle/>
                    <a:p>
                      <a:pPr algn="ctr">
                        <a:buNone/>
                      </a:pPr>
                      <a:r>
                        <a:rPr lang="zh-CN" altLang="en-US" sz="2800">
                          <a:latin typeface="Times New Roman" panose="02020603050405020304" pitchFamily="18" charset="0"/>
                          <a:cs typeface="Times New Roman" panose="02020603050405020304" pitchFamily="18" charset="0"/>
                        </a:rPr>
                        <a:t>disabled</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adj.</a:t>
                      </a:r>
                    </a:p>
                  </a:txBody>
                  <a:tcPr/>
                </a:tc>
                <a:tc>
                  <a:txBody>
                    <a:bodyPr/>
                    <a:lstStyle/>
                    <a:p>
                      <a:pPr algn="ctr">
                        <a:buNone/>
                      </a:pPr>
                      <a:r>
                        <a:rPr lang="zh-CN" altLang="en-US" sz="2800">
                          <a:latin typeface="Times New Roman" panose="02020603050405020304" pitchFamily="18" charset="0"/>
                        </a:rPr>
                        <a:t>残疾的</a:t>
                      </a:r>
                    </a:p>
                  </a:txBody>
                  <a:tcPr/>
                </a:tc>
                <a:extLst>
                  <a:ext uri="{0D108BD9-81ED-4DB2-BD59-A6C34878D82A}">
                    <a16:rowId xmlns:a16="http://schemas.microsoft.com/office/drawing/2014/main" val="10001"/>
                  </a:ext>
                </a:extLst>
              </a:tr>
              <a:tr h="518160">
                <a:tc>
                  <a:txBody>
                    <a:bodyPr/>
                    <a:lstStyle/>
                    <a:p>
                      <a:pPr algn="ctr">
                        <a:buNone/>
                      </a:pPr>
                      <a:r>
                        <a:rPr lang="zh-CN" altLang="en-US" sz="2800">
                          <a:latin typeface="Times New Roman" panose="02020603050405020304" pitchFamily="18" charset="0"/>
                          <a:cs typeface="Times New Roman" panose="02020603050405020304" pitchFamily="18" charset="0"/>
                        </a:rPr>
                        <a:t>award</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rPr>
                        <a:t>奖，奖品</a:t>
                      </a:r>
                    </a:p>
                  </a:txBody>
                  <a:tcPr/>
                </a:tc>
                <a:extLst>
                  <a:ext uri="{0D108BD9-81ED-4DB2-BD59-A6C34878D82A}">
                    <a16:rowId xmlns:a16="http://schemas.microsoft.com/office/drawing/2014/main" val="10002"/>
                  </a:ext>
                </a:extLst>
              </a:tr>
              <a:tr h="518160">
                <a:tc>
                  <a:txBody>
                    <a:bodyPr/>
                    <a:lstStyle/>
                    <a:p>
                      <a:pPr algn="ctr">
                        <a:buNone/>
                      </a:pPr>
                      <a:r>
                        <a:rPr lang="zh-CN" altLang="en-US" sz="2800">
                          <a:latin typeface="Times New Roman" panose="02020603050405020304" pitchFamily="18" charset="0"/>
                          <a:cs typeface="Times New Roman" panose="02020603050405020304" pitchFamily="18" charset="0"/>
                        </a:rPr>
                        <a:t>be stuck in</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phrase</a:t>
                      </a:r>
                    </a:p>
                  </a:txBody>
                  <a:tcPr/>
                </a:tc>
                <a:tc>
                  <a:txBody>
                    <a:bodyPr/>
                    <a:lstStyle/>
                    <a:p>
                      <a:pPr algn="ctr">
                        <a:buNone/>
                      </a:pPr>
                      <a:r>
                        <a:rPr lang="zh-CN" altLang="en-US" sz="2800">
                          <a:latin typeface="Times New Roman" panose="02020603050405020304" pitchFamily="18" charset="0"/>
                        </a:rPr>
                        <a:t>卡在</a:t>
                      </a:r>
                    </a:p>
                  </a:txBody>
                  <a:tcPr/>
                </a:tc>
                <a:extLst>
                  <a:ext uri="{0D108BD9-81ED-4DB2-BD59-A6C34878D82A}">
                    <a16:rowId xmlns:a16="http://schemas.microsoft.com/office/drawing/2014/main" val="10003"/>
                  </a:ext>
                </a:extLst>
              </a:tr>
              <a:tr h="518160">
                <a:tc>
                  <a:txBody>
                    <a:bodyPr/>
                    <a:lstStyle/>
                    <a:p>
                      <a:pPr algn="ctr">
                        <a:buNone/>
                      </a:pPr>
                      <a:r>
                        <a:rPr lang="zh-CN" altLang="en-US" sz="2800">
                          <a:latin typeface="Times New Roman" panose="02020603050405020304" pitchFamily="18" charset="0"/>
                          <a:cs typeface="Times New Roman" panose="02020603050405020304" pitchFamily="18" charset="0"/>
                        </a:rPr>
                        <a:t>emergency</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cs typeface="Times New Roman" panose="02020603050405020304" pitchFamily="18" charset="0"/>
                        </a:rPr>
                        <a:t>紧急情况</a:t>
                      </a:r>
                    </a:p>
                  </a:txBody>
                  <a:tcPr/>
                </a:tc>
                <a:extLst>
                  <a:ext uri="{0D108BD9-81ED-4DB2-BD59-A6C34878D82A}">
                    <a16:rowId xmlns:a16="http://schemas.microsoft.com/office/drawing/2014/main" val="10004"/>
                  </a:ext>
                </a:extLst>
              </a:tr>
              <a:tr h="518160">
                <a:tc>
                  <a:txBody>
                    <a:bodyPr/>
                    <a:lstStyle/>
                    <a:p>
                      <a:pPr algn="ctr">
                        <a:buNone/>
                      </a:pPr>
                      <a:r>
                        <a:rPr lang="zh-CN" altLang="en-US" sz="2800">
                          <a:latin typeface="Times New Roman" panose="02020603050405020304" pitchFamily="18" charset="0"/>
                          <a:cs typeface="Times New Roman" panose="02020603050405020304" pitchFamily="18" charset="0"/>
                        </a:rPr>
                        <a:t>platform</a:t>
                      </a:r>
                    </a:p>
                  </a:txBody>
                  <a:tcPr/>
                </a:tc>
                <a:tc>
                  <a:txBody>
                    <a:bodyPr/>
                    <a:lstStyle/>
                    <a:p>
                      <a:pPr algn="ctr">
                        <a:buNone/>
                      </a:pPr>
                      <a:r>
                        <a:rPr lang="zh-CN" altLang="en-US" sz="2800" i="1">
                          <a:latin typeface="Times New Roman" panose="02020603050405020304" pitchFamily="18" charset="0"/>
                          <a:cs typeface="Times New Roman" panose="02020603050405020304" pitchFamily="18" charset="0"/>
                        </a:rPr>
                        <a:t>n.</a:t>
                      </a:r>
                    </a:p>
                  </a:txBody>
                  <a:tcPr/>
                </a:tc>
                <a:tc>
                  <a:txBody>
                    <a:bodyPr/>
                    <a:lstStyle/>
                    <a:p>
                      <a:pPr algn="ctr">
                        <a:buNone/>
                      </a:pPr>
                      <a:r>
                        <a:rPr lang="zh-CN" altLang="en-US" sz="2800">
                          <a:latin typeface="Times New Roman" panose="02020603050405020304" pitchFamily="18" charset="0"/>
                          <a:cs typeface="Times New Roman" panose="02020603050405020304" pitchFamily="18" charset="0"/>
                        </a:rPr>
                        <a:t>平台</a:t>
                      </a:r>
                    </a:p>
                  </a:txBody>
                  <a:tcPr/>
                </a:tc>
                <a:extLst>
                  <a:ext uri="{0D108BD9-81ED-4DB2-BD59-A6C34878D82A}">
                    <a16:rowId xmlns:a16="http://schemas.microsoft.com/office/drawing/2014/main" val="10005"/>
                  </a:ext>
                </a:extLst>
              </a:tr>
            </a:tbl>
          </a:graphicData>
        </a:graphic>
      </p:graphicFrame>
      <p:sp>
        <p:nvSpPr>
          <p:cNvPr id="3" name="文本框 2"/>
          <p:cNvSpPr txBox="1"/>
          <p:nvPr/>
        </p:nvSpPr>
        <p:spPr>
          <a:xfrm>
            <a:off x="778510" y="869315"/>
            <a:ext cx="3540760" cy="521970"/>
          </a:xfrm>
          <a:prstGeom prst="rect">
            <a:avLst/>
          </a:prstGeom>
          <a:noFill/>
        </p:spPr>
        <p:txBody>
          <a:bodyPr wrap="square" rtlCol="0">
            <a:spAutoFit/>
          </a:bodyPr>
          <a:lstStyle/>
          <a:p>
            <a:r>
              <a:rPr lang="zh-CN" altLang="en-US" sz="2800"/>
              <a:t>本自测我学会了：</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280"/>
          <p:cNvSpPr txBox="1"/>
          <p:nvPr>
            <p:custDataLst>
              <p:tags r:id="rId1"/>
            </p:custDataLst>
          </p:nvPr>
        </p:nvSpPr>
        <p:spPr>
          <a:xfrm>
            <a:off x="5123815" y="2792095"/>
            <a:ext cx="6422390" cy="857885"/>
          </a:xfrm>
          <a:prstGeom prst="rect">
            <a:avLst/>
          </a:prstGeom>
          <a:noFill/>
          <a:ln>
            <a:noFill/>
          </a:ln>
        </p:spPr>
        <p:txBody>
          <a:bodyPr wrap="square" lIns="45720" tIns="22860" rIns="45720" bIns="22860" rtlCol="0">
            <a:spAutoFit/>
          </a:bodyPr>
          <a:lstStyle/>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第五部分：语言技能知识</a:t>
            </a: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6">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7" action="ppaction://hlinksldjump"/>
          </p:cNvPr>
          <p:cNvSpPr/>
          <p:nvPr userDrawn="1">
            <p:custDataLst>
              <p:tags r:id="rId4"/>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userDrawn="1">
            <p:custDataLst>
              <p:tags r:id="rId1"/>
            </p:custDataLst>
          </p:nvPr>
        </p:nvSpPr>
        <p:spPr>
          <a:xfrm>
            <a:off x="377190" y="30480"/>
            <a:ext cx="9282430" cy="553085"/>
          </a:xfrm>
          <a:prstGeom prst="rect">
            <a:avLst/>
          </a:prstGeom>
          <a:noFill/>
        </p:spPr>
        <p:txBody>
          <a:bodyPr wrap="square" rtlCol="0">
            <a:spAutoFit/>
          </a:bodyPr>
          <a:lstStyle/>
          <a:p>
            <a:pPr algn="dist"/>
            <a:r>
              <a:rPr lang="zh-CN" altLang="en-US" sz="3000" b="1">
                <a:solidFill>
                  <a:schemeClr val="bg1"/>
                </a:solidFill>
                <a:uFillTx/>
              </a:rPr>
              <a:t>第五部分：语言技能知识（共11个小题，满分30分）</a:t>
            </a:r>
          </a:p>
        </p:txBody>
      </p:sp>
      <p:sp>
        <p:nvSpPr>
          <p:cNvPr id="12" name="文本框 11"/>
          <p:cNvSpPr txBox="1"/>
          <p:nvPr>
            <p:custDataLst>
              <p:tags r:id="rId2"/>
            </p:custDataLst>
          </p:nvPr>
        </p:nvSpPr>
        <p:spPr>
          <a:xfrm>
            <a:off x="458470" y="675640"/>
            <a:ext cx="11368405" cy="1106805"/>
          </a:xfrm>
          <a:prstGeom prst="rect">
            <a:avLst/>
          </a:prstGeom>
          <a:noFill/>
        </p:spPr>
        <p:txBody>
          <a:bodyPr wrap="square" rtlCol="0">
            <a:spAutoFit/>
          </a:bodyPr>
          <a:lstStyle/>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VII. 词形转换（共10小题，每小题1分，满分10分）</a:t>
            </a:r>
          </a:p>
          <a:p>
            <a:pPr indent="0" fontAlgn="auto"/>
            <a:r>
              <a:rPr sz="2800" dirty="0">
                <a:latin typeface="微软雅黑" panose="020B0503020204020204" charset="-122"/>
                <a:ea typeface="微软雅黑" panose="020B0503020204020204" charset="-122"/>
                <a:cs typeface="微软雅黑" panose="020B0503020204020204" charset="-122"/>
              </a:rPr>
              <a:t>用括号内所给单词的适当形式填空。</a:t>
            </a:r>
          </a:p>
        </p:txBody>
      </p:sp>
      <p:sp>
        <p:nvSpPr>
          <p:cNvPr id="7" name="文本框 6"/>
          <p:cNvSpPr txBox="1"/>
          <p:nvPr>
            <p:custDataLst>
              <p:tags r:id="rId3"/>
            </p:custDataLst>
          </p:nvPr>
        </p:nvSpPr>
        <p:spPr>
          <a:xfrm>
            <a:off x="377190" y="1945005"/>
            <a:ext cx="11049000" cy="2968625"/>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66. Have you ever seen any ______________ (nature) wonders?</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67. During the Olympics we usually watch the games on television and enjoy ________________ (us).</a:t>
            </a:r>
          </a:p>
        </p:txBody>
      </p:sp>
      <p:sp>
        <p:nvSpPr>
          <p:cNvPr id="13" name="文本框 12"/>
          <p:cNvSpPr txBox="1"/>
          <p:nvPr>
            <p:custDataLst>
              <p:tags r:id="rId4"/>
            </p:custDataLst>
          </p:nvPr>
        </p:nvSpPr>
        <p:spPr>
          <a:xfrm>
            <a:off x="5128089" y="2056023"/>
            <a:ext cx="127508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natural</a:t>
            </a:r>
          </a:p>
        </p:txBody>
      </p:sp>
      <p:sp>
        <p:nvSpPr>
          <p:cNvPr id="14" name="文本框 13"/>
          <p:cNvSpPr txBox="1"/>
          <p:nvPr>
            <p:custDataLst>
              <p:tags r:id="rId5"/>
            </p:custDataLst>
          </p:nvPr>
        </p:nvSpPr>
        <p:spPr>
          <a:xfrm>
            <a:off x="505460" y="2790190"/>
            <a:ext cx="10792460"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本句句意为“你见过什么自然奇观吗?”nature是名词，意为“自然”，此处应使用形容词形式natural修饰名词wonders，意为“自然奇观”。</a:t>
            </a:r>
          </a:p>
        </p:txBody>
      </p:sp>
      <p:sp>
        <p:nvSpPr>
          <p:cNvPr id="15" name="文本框 14"/>
          <p:cNvSpPr txBox="1"/>
          <p:nvPr>
            <p:custDataLst>
              <p:tags r:id="rId6"/>
            </p:custDataLst>
          </p:nvPr>
        </p:nvSpPr>
        <p:spPr>
          <a:xfrm>
            <a:off x="1662894" y="4342023"/>
            <a:ext cx="1628140" cy="460375"/>
          </a:xfrm>
          <a:prstGeom prst="rect">
            <a:avLst/>
          </a:prstGeom>
          <a:noFill/>
        </p:spPr>
        <p:txBody>
          <a:bodyPr wrap="none" rtlCol="0">
            <a:spAutoFit/>
          </a:bodyPr>
          <a:lstStyle/>
          <a:p>
            <a:pPr algn="l"/>
            <a:r>
              <a:rPr lang="en-US" altLang="zh-CN" sz="2400" b="1" dirty="0">
                <a:solidFill>
                  <a:srgbClr val="C00000"/>
                </a:solidFill>
                <a:latin typeface="微软雅黑" panose="020B0503020204020204" charset="-122"/>
                <a:ea typeface="微软雅黑" panose="020B0503020204020204" charset="-122"/>
              </a:rPr>
              <a:t>ourselves</a:t>
            </a:r>
          </a:p>
        </p:txBody>
      </p:sp>
      <p:sp>
        <p:nvSpPr>
          <p:cNvPr id="16" name="文本框 15"/>
          <p:cNvSpPr txBox="1"/>
          <p:nvPr>
            <p:custDataLst>
              <p:tags r:id="rId7"/>
            </p:custDataLst>
          </p:nvPr>
        </p:nvSpPr>
        <p:spPr>
          <a:xfrm>
            <a:off x="812165" y="5076190"/>
            <a:ext cx="958977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本句句意为“在奥运会期间，我们通常会在电视上观看比赛，玩得很开心”。us为宾语代词，意为“我们”，根据enjoy oneself（玩得开心）的用法，这里应用反身代词ourselves，意为“我们自己”。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58470" y="892175"/>
            <a:ext cx="11049000" cy="3448685"/>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68. Do you have anything _____________ (value) in your suitcase?</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69. The books on the shelf are mine. Those on the floor are ____________ (he).</a:t>
            </a:r>
          </a:p>
        </p:txBody>
      </p:sp>
      <p:sp>
        <p:nvSpPr>
          <p:cNvPr id="13" name="文本框 12"/>
          <p:cNvSpPr txBox="1"/>
          <p:nvPr>
            <p:custDataLst>
              <p:tags r:id="rId2"/>
            </p:custDataLst>
          </p:nvPr>
        </p:nvSpPr>
        <p:spPr>
          <a:xfrm>
            <a:off x="4579620" y="963295"/>
            <a:ext cx="166624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valuable</a:t>
            </a:r>
          </a:p>
        </p:txBody>
      </p:sp>
      <p:sp>
        <p:nvSpPr>
          <p:cNvPr id="14" name="文本框 13"/>
          <p:cNvSpPr txBox="1"/>
          <p:nvPr>
            <p:custDataLst>
              <p:tags r:id="rId3"/>
            </p:custDataLst>
          </p:nvPr>
        </p:nvSpPr>
        <p:spPr>
          <a:xfrm>
            <a:off x="594360" y="1896110"/>
            <a:ext cx="1100391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本句句意为“你的手提箱里有什么值钱的东西吗?”value为名词，意为“价值”，这里应使用形容词valuable修饰不定代词anything，表示“有价值的东西”。</a:t>
            </a:r>
          </a:p>
        </p:txBody>
      </p:sp>
      <p:sp>
        <p:nvSpPr>
          <p:cNvPr id="2" name="文本框 1"/>
          <p:cNvSpPr txBox="1"/>
          <p:nvPr>
            <p:custDataLst>
              <p:tags r:id="rId4"/>
            </p:custDataLst>
          </p:nvPr>
        </p:nvSpPr>
        <p:spPr>
          <a:xfrm>
            <a:off x="9841230" y="3312160"/>
            <a:ext cx="166624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his</a:t>
            </a:r>
          </a:p>
        </p:txBody>
      </p:sp>
      <p:sp>
        <p:nvSpPr>
          <p:cNvPr id="3" name="文本框 2"/>
          <p:cNvSpPr txBox="1"/>
          <p:nvPr>
            <p:custDataLst>
              <p:tags r:id="rId5"/>
            </p:custDataLst>
          </p:nvPr>
        </p:nvSpPr>
        <p:spPr>
          <a:xfrm>
            <a:off x="594360" y="4561840"/>
            <a:ext cx="86252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本句句意为“书架上的书是我的，地板上的那些是他的”。he为主格“他”，这里应使用名词性物主代词his作表语，意为“他的”。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1104900" y="892175"/>
            <a:ext cx="10402570" cy="3448685"/>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70. I don’t know the ___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a:t>
            </a:r>
            <a:r>
              <a:rPr lang="en-US" altLang="zh-CN" sz="2400" b="1" dirty="0">
                <a:latin typeface="微软雅黑" panose="020B0503020204020204" charset="-122"/>
                <a:ea typeface="微软雅黑" panose="020B0503020204020204" charset="-122"/>
                <a:cs typeface="Times New Roman" panose="02020603050405020304" pitchFamily="18" charset="0"/>
              </a:rPr>
              <a:t>__ (true) until the next day.</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71. Don’t worry. I will show you how to use the dictionary 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a:t>
            </a:r>
            <a:r>
              <a:rPr lang="en-US" altLang="zh-CN" sz="2400" b="1" dirty="0">
                <a:latin typeface="微软雅黑" panose="020B0503020204020204" charset="-122"/>
                <a:ea typeface="微软雅黑" panose="020B0503020204020204" charset="-122"/>
                <a:cs typeface="Times New Roman" panose="02020603050405020304" pitchFamily="18" charset="0"/>
              </a:rPr>
              <a:t>___ (proper).</a:t>
            </a:r>
          </a:p>
        </p:txBody>
      </p:sp>
      <p:sp>
        <p:nvSpPr>
          <p:cNvPr id="13" name="文本框 12"/>
          <p:cNvSpPr txBox="1"/>
          <p:nvPr>
            <p:custDataLst>
              <p:tags r:id="rId2"/>
            </p:custDataLst>
          </p:nvPr>
        </p:nvSpPr>
        <p:spPr>
          <a:xfrm>
            <a:off x="4699635" y="995680"/>
            <a:ext cx="2376805"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truth</a:t>
            </a:r>
          </a:p>
        </p:txBody>
      </p:sp>
      <p:sp>
        <p:nvSpPr>
          <p:cNvPr id="14" name="文本框 13"/>
          <p:cNvSpPr txBox="1"/>
          <p:nvPr>
            <p:custDataLst>
              <p:tags r:id="rId3"/>
            </p:custDataLst>
          </p:nvPr>
        </p:nvSpPr>
        <p:spPr>
          <a:xfrm>
            <a:off x="473075" y="1673860"/>
            <a:ext cx="11151870"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本句句意为“直到第二天我才知道真相”。the后接名词；true是形容词“真实的，正确的”，此处应使用其名词形式truth，意为“真相”。</a:t>
            </a:r>
          </a:p>
        </p:txBody>
      </p:sp>
      <p:sp>
        <p:nvSpPr>
          <p:cNvPr id="2" name="文本框 1"/>
          <p:cNvSpPr txBox="1"/>
          <p:nvPr>
            <p:custDataLst>
              <p:tags r:id="rId4"/>
            </p:custDataLst>
          </p:nvPr>
        </p:nvSpPr>
        <p:spPr>
          <a:xfrm>
            <a:off x="887730" y="3805555"/>
            <a:ext cx="166624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properly</a:t>
            </a:r>
          </a:p>
        </p:txBody>
      </p:sp>
      <p:sp>
        <p:nvSpPr>
          <p:cNvPr id="3" name="文本框 2"/>
          <p:cNvSpPr txBox="1"/>
          <p:nvPr>
            <p:custDataLst>
              <p:tags r:id="rId5"/>
            </p:custDataLst>
          </p:nvPr>
        </p:nvSpPr>
        <p:spPr>
          <a:xfrm>
            <a:off x="473075" y="4431030"/>
            <a:ext cx="10048875"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本句句意为“别担心，我会给你展示如何正确使用字典”。proper是形容词，应使用副词形式properly修饰动词use，意为“正确地使用”。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58470" y="892175"/>
            <a:ext cx="11049000" cy="3448685"/>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72. Mike usually ____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a:t>
            </a:r>
            <a:r>
              <a:rPr lang="en-US" altLang="zh-CN" sz="2400" b="1" dirty="0">
                <a:latin typeface="微软雅黑" panose="020B0503020204020204" charset="-122"/>
                <a:ea typeface="微软雅黑" panose="020B0503020204020204" charset="-122"/>
                <a:cs typeface="Times New Roman" panose="02020603050405020304" pitchFamily="18" charset="0"/>
              </a:rPr>
              <a:t>_ (teach) his brother to play the guitar.</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 </a:t>
            </a: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73. Mary is very good at 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a:t>
            </a:r>
            <a:r>
              <a:rPr lang="en-US" altLang="zh-CN" sz="2400" b="1" dirty="0">
                <a:latin typeface="微软雅黑" panose="020B0503020204020204" charset="-122"/>
                <a:ea typeface="微软雅黑" panose="020B0503020204020204" charset="-122"/>
                <a:cs typeface="Times New Roman" panose="02020603050405020304" pitchFamily="18" charset="0"/>
              </a:rPr>
              <a:t>___ (dance).</a:t>
            </a:r>
          </a:p>
        </p:txBody>
      </p:sp>
      <p:sp>
        <p:nvSpPr>
          <p:cNvPr id="13" name="文本框 12"/>
          <p:cNvSpPr txBox="1"/>
          <p:nvPr>
            <p:custDataLst>
              <p:tags r:id="rId2"/>
            </p:custDataLst>
          </p:nvPr>
        </p:nvSpPr>
        <p:spPr>
          <a:xfrm>
            <a:off x="3260090" y="995680"/>
            <a:ext cx="137414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teaches</a:t>
            </a:r>
          </a:p>
        </p:txBody>
      </p:sp>
      <p:sp>
        <p:nvSpPr>
          <p:cNvPr id="14" name="文本框 13"/>
          <p:cNvSpPr txBox="1"/>
          <p:nvPr>
            <p:custDataLst>
              <p:tags r:id="rId3"/>
            </p:custDataLst>
          </p:nvPr>
        </p:nvSpPr>
        <p:spPr>
          <a:xfrm>
            <a:off x="921385" y="1592580"/>
            <a:ext cx="101238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本句句意为“迈克经常教他的弟弟弹吉他”。根据“usually”可知，句子的时态是一般现在时，主语“Mike”是第三人称单数，故谓语动词用第三人称单数形式，故填写teaches。</a:t>
            </a:r>
          </a:p>
        </p:txBody>
      </p:sp>
      <p:sp>
        <p:nvSpPr>
          <p:cNvPr id="2" name="文本框 1"/>
          <p:cNvSpPr txBox="1"/>
          <p:nvPr>
            <p:custDataLst>
              <p:tags r:id="rId4"/>
            </p:custDataLst>
          </p:nvPr>
        </p:nvSpPr>
        <p:spPr>
          <a:xfrm>
            <a:off x="4416425" y="3708400"/>
            <a:ext cx="166624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dancing</a:t>
            </a:r>
          </a:p>
        </p:txBody>
      </p:sp>
      <p:sp>
        <p:nvSpPr>
          <p:cNvPr id="3" name="文本框 2"/>
          <p:cNvSpPr txBox="1"/>
          <p:nvPr>
            <p:custDataLst>
              <p:tags r:id="rId5"/>
            </p:custDataLst>
          </p:nvPr>
        </p:nvSpPr>
        <p:spPr>
          <a:xfrm>
            <a:off x="854075" y="4574540"/>
            <a:ext cx="9767570" cy="829945"/>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本句句意为“玛丽很擅长跳舞”。根据“be good at doing sth.”的用法，此处应填写dancing作介词“at”的宾语，意为“擅长做某事”。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custDataLst>
              <p:tags r:id="rId2"/>
            </p:custDataLst>
          </p:nvPr>
        </p:nvSpPr>
        <p:spPr>
          <a:xfrm>
            <a:off x="1174115" y="4728845"/>
            <a:ext cx="8962390" cy="156845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此题考查r音节字母组合ar的发音。其中只有B选项doll</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ar</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中的ar字母组合属于非重读音节，发/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ə</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/的音，其余A. w</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ar</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，C. qu</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ar</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ter，D. w</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ar</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m三个选项中的ar字母组合均发/ɔ</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/的音，故选B。</a:t>
            </a:r>
          </a:p>
        </p:txBody>
      </p:sp>
      <p:sp>
        <p:nvSpPr>
          <p:cNvPr id="7" name="文本框 6"/>
          <p:cNvSpPr txBox="1"/>
          <p:nvPr>
            <p:custDataLst>
              <p:tags r:id="rId3"/>
            </p:custDataLst>
          </p:nvPr>
        </p:nvSpPr>
        <p:spPr>
          <a:xfrm>
            <a:off x="721360" y="2220595"/>
            <a:ext cx="11049000" cy="570865"/>
          </a:xfrm>
          <a:prstGeom prst="rect">
            <a:avLst/>
          </a:prstGeom>
          <a:noFill/>
        </p:spPr>
        <p:txBody>
          <a:bodyPr wrap="square" rtlCol="0">
            <a:spAutoFit/>
          </a:bodyPr>
          <a:lstStyle/>
          <a:p>
            <a:pPr>
              <a:lnSpc>
                <a:spcPct val="130000"/>
              </a:lnSpc>
            </a:pPr>
            <a:r>
              <a:rPr lang="en-US" altLang="zh-CN" sz="2400" b="1" dirty="0">
                <a:latin typeface="微软雅黑" panose="020B0503020204020204" charset="-122"/>
                <a:ea typeface="微软雅黑" panose="020B0503020204020204" charset="-122"/>
              </a:rPr>
              <a:t>(       ) 5. A. w</a:t>
            </a:r>
            <a:r>
              <a:rPr lang="en-US" altLang="zh-CN" sz="2400" b="1" u="sng" dirty="0">
                <a:latin typeface="微软雅黑" panose="020B0503020204020204" charset="-122"/>
                <a:ea typeface="微软雅黑" panose="020B0503020204020204" charset="-122"/>
              </a:rPr>
              <a:t>ar</a:t>
            </a:r>
            <a:r>
              <a:rPr lang="en-US" altLang="zh-CN" sz="2400" b="1" dirty="0">
                <a:latin typeface="微软雅黑" panose="020B0503020204020204" charset="-122"/>
                <a:ea typeface="微软雅黑" panose="020B0503020204020204" charset="-122"/>
              </a:rPr>
              <a:t> 	B. doll</a:t>
            </a:r>
            <a:r>
              <a:rPr lang="en-US" altLang="zh-CN" sz="2400" b="1" u="sng" dirty="0">
                <a:latin typeface="微软雅黑" panose="020B0503020204020204" charset="-122"/>
                <a:ea typeface="微软雅黑" panose="020B0503020204020204" charset="-122"/>
              </a:rPr>
              <a:t>ar </a:t>
            </a:r>
            <a:r>
              <a:rPr lang="en-US" altLang="zh-CN" sz="2400" b="1" dirty="0">
                <a:latin typeface="微软雅黑" panose="020B0503020204020204" charset="-122"/>
                <a:ea typeface="微软雅黑" panose="020B0503020204020204" charset="-122"/>
              </a:rPr>
              <a:t>	C. qu</a:t>
            </a:r>
            <a:r>
              <a:rPr lang="en-US" altLang="zh-CN" sz="2400" b="1" u="sng" dirty="0">
                <a:latin typeface="微软雅黑" panose="020B0503020204020204" charset="-122"/>
                <a:ea typeface="微软雅黑" panose="020B0503020204020204" charset="-122"/>
              </a:rPr>
              <a:t>ar</a:t>
            </a:r>
            <a:r>
              <a:rPr lang="en-US" altLang="zh-CN" sz="2400" b="1" dirty="0">
                <a:latin typeface="微软雅黑" panose="020B0503020204020204" charset="-122"/>
                <a:ea typeface="微软雅黑" panose="020B0503020204020204" charset="-122"/>
              </a:rPr>
              <a:t>ter 		D. w</a:t>
            </a:r>
            <a:r>
              <a:rPr lang="en-US" altLang="zh-CN" sz="2400" b="1" u="sng" dirty="0">
                <a:latin typeface="微软雅黑" panose="020B0503020204020204" charset="-122"/>
                <a:ea typeface="微软雅黑" panose="020B0503020204020204" charset="-122"/>
              </a:rPr>
              <a:t>ar</a:t>
            </a:r>
            <a:r>
              <a:rPr lang="en-US" altLang="zh-CN" sz="2400" b="1" dirty="0">
                <a:latin typeface="微软雅黑" panose="020B0503020204020204" charset="-122"/>
                <a:ea typeface="微软雅黑" panose="020B0503020204020204" charset="-122"/>
              </a:rPr>
              <a:t>m</a:t>
            </a:r>
          </a:p>
        </p:txBody>
      </p:sp>
      <p:sp>
        <p:nvSpPr>
          <p:cNvPr id="11" name="文本框 10"/>
          <p:cNvSpPr txBox="1"/>
          <p:nvPr>
            <p:custDataLst>
              <p:tags r:id="rId4"/>
            </p:custDataLst>
          </p:nvPr>
        </p:nvSpPr>
        <p:spPr>
          <a:xfrm>
            <a:off x="992969" y="2369078"/>
            <a:ext cx="426085" cy="521970"/>
          </a:xfrm>
          <a:prstGeom prst="rect">
            <a:avLst/>
          </a:prstGeom>
          <a:noFill/>
        </p:spPr>
        <p:txBody>
          <a:bodyPr wrap="none" rtlCol="0">
            <a:spAutoFit/>
          </a:bodyPr>
          <a:lstStyle/>
          <a:p>
            <a:pPr algn="l"/>
            <a:r>
              <a:rPr lang="en-US" altLang="zh-CN" sz="2800" b="1" dirty="0">
                <a:solidFill>
                  <a:srgbClr val="C00000"/>
                </a:solidFill>
                <a:latin typeface="微软雅黑" panose="020B0503020204020204" charset="-122"/>
                <a:ea typeface="微软雅黑" panose="020B0503020204020204" charset="-122"/>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3" grpId="0"/>
      <p:bldP spid="11"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58470" y="892175"/>
            <a:ext cx="11049000" cy="3448685"/>
          </a:xfrm>
          <a:prstGeom prst="rect">
            <a:avLst/>
          </a:prstGeom>
          <a:noFill/>
        </p:spPr>
        <p:txBody>
          <a:bodyPr wrap="square" rtlCol="0">
            <a:spAutoFit/>
          </a:bodyPr>
          <a:lstStyle/>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74. It takes Jerry half an hour 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a:t>
            </a:r>
            <a:r>
              <a:rPr lang="en-US" altLang="zh-CN" sz="2400" b="1" dirty="0">
                <a:latin typeface="微软雅黑" panose="020B0503020204020204" charset="-122"/>
                <a:ea typeface="微软雅黑" panose="020B0503020204020204" charset="-122"/>
                <a:cs typeface="Times New Roman" panose="02020603050405020304" pitchFamily="18" charset="0"/>
              </a:rPr>
              <a:t>____ (walk) to school.</a:t>
            </a: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75. There are many ____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a:t>
            </a:r>
            <a:r>
              <a:rPr lang="en-US" altLang="zh-CN" sz="2400" b="1" dirty="0">
                <a:latin typeface="微软雅黑" panose="020B0503020204020204" charset="-122"/>
                <a:ea typeface="微软雅黑" panose="020B0503020204020204" charset="-122"/>
                <a:cs typeface="Times New Roman" panose="02020603050405020304" pitchFamily="18" charset="0"/>
              </a:rPr>
              <a:t>_ (student) in the classroom.</a:t>
            </a:r>
          </a:p>
        </p:txBody>
      </p:sp>
      <p:sp>
        <p:nvSpPr>
          <p:cNvPr id="13" name="文本框 12"/>
          <p:cNvSpPr txBox="1"/>
          <p:nvPr>
            <p:custDataLst>
              <p:tags r:id="rId2"/>
            </p:custDataLst>
          </p:nvPr>
        </p:nvSpPr>
        <p:spPr>
          <a:xfrm>
            <a:off x="5238750" y="892175"/>
            <a:ext cx="137414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to walk</a:t>
            </a:r>
          </a:p>
        </p:txBody>
      </p:sp>
      <p:sp>
        <p:nvSpPr>
          <p:cNvPr id="14" name="文本框 13"/>
          <p:cNvSpPr txBox="1"/>
          <p:nvPr>
            <p:custDataLst>
              <p:tags r:id="rId3"/>
            </p:custDataLst>
          </p:nvPr>
        </p:nvSpPr>
        <p:spPr>
          <a:xfrm>
            <a:off x="864235" y="2028190"/>
            <a:ext cx="10123805"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本句句意为“杰瑞通常花费半小时的时间步行到学校”。根据“It takes sb. some time to do sth.”（花费某人多长时间做某事），这里应使用动词不定式to walk。</a:t>
            </a:r>
          </a:p>
        </p:txBody>
      </p:sp>
      <p:sp>
        <p:nvSpPr>
          <p:cNvPr id="2" name="文本框 1"/>
          <p:cNvSpPr txBox="1"/>
          <p:nvPr>
            <p:custDataLst>
              <p:tags r:id="rId4"/>
            </p:custDataLst>
          </p:nvPr>
        </p:nvSpPr>
        <p:spPr>
          <a:xfrm>
            <a:off x="3591560" y="3795395"/>
            <a:ext cx="1666240" cy="460375"/>
          </a:xfrm>
          <a:prstGeom prst="rect">
            <a:avLst/>
          </a:prstGeom>
          <a:noFill/>
        </p:spPr>
        <p:txBody>
          <a:bodyPr wrap="square" rtlCol="0">
            <a:spAutoFit/>
          </a:bodyPr>
          <a:lstStyle/>
          <a:p>
            <a:pPr algn="l"/>
            <a:r>
              <a:rPr lang="en-US" altLang="zh-CN" sz="2400" b="1" dirty="0">
                <a:solidFill>
                  <a:srgbClr val="C00000"/>
                </a:solidFill>
                <a:latin typeface="微软雅黑" panose="020B0503020204020204" charset="-122"/>
                <a:ea typeface="微软雅黑" panose="020B0503020204020204" charset="-122"/>
              </a:rPr>
              <a:t>students</a:t>
            </a:r>
          </a:p>
        </p:txBody>
      </p:sp>
      <p:sp>
        <p:nvSpPr>
          <p:cNvPr id="3" name="文本框 2"/>
          <p:cNvSpPr txBox="1"/>
          <p:nvPr>
            <p:custDataLst>
              <p:tags r:id="rId5"/>
            </p:custDataLst>
          </p:nvPr>
        </p:nvSpPr>
        <p:spPr>
          <a:xfrm>
            <a:off x="864235" y="4403090"/>
            <a:ext cx="9224010" cy="1198880"/>
          </a:xfrm>
          <a:prstGeom prst="rect">
            <a:avLst/>
          </a:prstGeom>
          <a:noFill/>
        </p:spPr>
        <p:txBody>
          <a:bodyPr wrap="square" rtlCol="0">
            <a:spAutoFit/>
          </a:bodyPr>
          <a:lstStyle/>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本句句意为“教室里有许多学生”。student是可数名词单数，意为“学生”。根据句子中的系动词“are”可知，此处应用复数形式students。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458470" y="431800"/>
            <a:ext cx="11368405" cy="521970"/>
          </a:xfrm>
          <a:prstGeom prst="rect">
            <a:avLst/>
          </a:prstGeom>
          <a:noFill/>
        </p:spPr>
        <p:txBody>
          <a:bodyPr wrap="square" rtlCol="0">
            <a:spAutoFit/>
          </a:bodyPr>
          <a:lstStyle/>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VIII. 书面表达（共1题，满分20分）</a:t>
            </a:r>
          </a:p>
        </p:txBody>
      </p:sp>
      <p:sp>
        <p:nvSpPr>
          <p:cNvPr id="7" name="文本框 6"/>
          <p:cNvSpPr txBox="1"/>
          <p:nvPr>
            <p:custDataLst>
              <p:tags r:id="rId2"/>
            </p:custDataLst>
          </p:nvPr>
        </p:nvSpPr>
        <p:spPr>
          <a:xfrm>
            <a:off x="571500" y="1017905"/>
            <a:ext cx="11049000" cy="5408295"/>
          </a:xfrm>
          <a:prstGeom prst="rect">
            <a:avLst/>
          </a:prstGeom>
          <a:noFill/>
        </p:spPr>
        <p:txBody>
          <a:bodyPr wrap="square" rtlCol="0">
            <a:spAutoFit/>
          </a:bodyPr>
          <a:lstStyle/>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76. 假如你是昆明西山风景区的一名工作人员，请用60—80词介绍西山景区的基本信息。文章开头已经给出，不计入总词数。</a:t>
            </a:r>
          </a:p>
          <a:p>
            <a:pPr marL="431800" indent="-457200" algn="just" fontAlgn="auto">
              <a:lnSpc>
                <a:spcPct val="12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提示内容:</a:t>
            </a:r>
          </a:p>
          <a:p>
            <a:pPr marL="431800" indent="-457200" algn="just" fontAlgn="auto">
              <a:lnSpc>
                <a:spcPct val="120000"/>
              </a:lnSpc>
            </a:pP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algn="just" fontAlgn="auto">
              <a:lnSpc>
                <a:spcPct val="120000"/>
              </a:lnSpc>
            </a:pP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algn="just" fontAlgn="auto">
              <a:lnSpc>
                <a:spcPct val="120000"/>
              </a:lnSpc>
            </a:pP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algn="just" fontAlgn="auto">
              <a:lnSpc>
                <a:spcPct val="120000"/>
              </a:lnSpc>
            </a:pP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algn="just" fontAlgn="auto">
              <a:lnSpc>
                <a:spcPct val="120000"/>
              </a:lnSpc>
            </a:pP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algn="just" fontAlgn="auto">
              <a:lnSpc>
                <a:spcPct val="12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参考词汇：</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西山（Xishan Mountain）	 	高度（height）</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变化（range）			 延伸（stretch）</a:t>
            </a: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睡美人（Sleeping Beauty）</a:t>
            </a:r>
          </a:p>
        </p:txBody>
      </p:sp>
      <p:graphicFrame>
        <p:nvGraphicFramePr>
          <p:cNvPr id="2" name="表格 1"/>
          <p:cNvGraphicFramePr/>
          <p:nvPr>
            <p:custDataLst>
              <p:tags r:id="rId3"/>
            </p:custDataLst>
          </p:nvPr>
        </p:nvGraphicFramePr>
        <p:xfrm>
          <a:off x="2151380" y="2349500"/>
          <a:ext cx="8614410" cy="2286000"/>
        </p:xfrm>
        <a:graphic>
          <a:graphicData uri="http://schemas.openxmlformats.org/drawingml/2006/table">
            <a:tbl>
              <a:tblPr firstRow="1" bandRow="1">
                <a:tableStyleId>{5940675A-B579-460E-94D1-54222C63F5DA}</a:tableStyleId>
              </a:tblPr>
              <a:tblGrid>
                <a:gridCol w="4119245">
                  <a:extLst>
                    <a:ext uri="{9D8B030D-6E8A-4147-A177-3AD203B41FA5}">
                      <a16:colId xmlns:a16="http://schemas.microsoft.com/office/drawing/2014/main" val="20000"/>
                    </a:ext>
                  </a:extLst>
                </a:gridCol>
                <a:gridCol w="4495165">
                  <a:extLst>
                    <a:ext uri="{9D8B030D-6E8A-4147-A177-3AD203B41FA5}">
                      <a16:colId xmlns:a16="http://schemas.microsoft.com/office/drawing/2014/main" val="20001"/>
                    </a:ext>
                  </a:extLst>
                </a:gridCol>
              </a:tblGrid>
              <a:tr h="457200">
                <a:tc gridSpan="2">
                  <a:txBody>
                    <a:bodyPr/>
                    <a:lstStyle/>
                    <a:p>
                      <a:pPr algn="ctr">
                        <a:buNone/>
                      </a:pPr>
                      <a:r>
                        <a:rPr lang="zh-CN" altLang="en-US" sz="2400"/>
                        <a:t>西山概况</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hMerge="1">
                  <a:txBody>
                    <a:bodyPr/>
                    <a:lstStyle/>
                    <a:p>
                      <a:endParaRPr lang="zh-CN"/>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r h="457200">
                <a:tc>
                  <a:txBody>
                    <a:bodyPr/>
                    <a:lstStyle/>
                    <a:p>
                      <a:pPr algn="ctr">
                        <a:buNone/>
                      </a:pPr>
                      <a:r>
                        <a:rPr lang="zh-CN" altLang="en-US" sz="2400"/>
                        <a:t>位 置</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a:buNone/>
                      </a:pPr>
                      <a:r>
                        <a:rPr lang="zh-CN" altLang="en-US" sz="2400"/>
                        <a:t>距离主城区15公里</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1"/>
                  </a:ext>
                </a:extLst>
              </a:tr>
              <a:tr h="457200">
                <a:tc>
                  <a:txBody>
                    <a:bodyPr/>
                    <a:lstStyle/>
                    <a:p>
                      <a:pPr algn="ctr">
                        <a:buNone/>
                      </a:pPr>
                      <a:r>
                        <a:rPr lang="zh-CN" altLang="en-US" sz="2400"/>
                        <a:t>海 拔</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a:buNone/>
                      </a:pPr>
                      <a:r>
                        <a:rPr lang="zh-CN" altLang="en-US" sz="2400"/>
                        <a:t>1900米至2350米</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2"/>
                  </a:ext>
                </a:extLst>
              </a:tr>
              <a:tr h="457200">
                <a:tc>
                  <a:txBody>
                    <a:bodyPr/>
                    <a:lstStyle/>
                    <a:p>
                      <a:pPr algn="ctr">
                        <a:buNone/>
                      </a:pPr>
                      <a:r>
                        <a:rPr lang="zh-CN" altLang="en-US" sz="2400"/>
                        <a:t>长 度</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a:buNone/>
                      </a:pPr>
                      <a:r>
                        <a:rPr lang="zh-CN" altLang="en-US" sz="2400"/>
                        <a:t>40多公里</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3"/>
                  </a:ext>
                </a:extLst>
              </a:tr>
              <a:tr h="457200">
                <a:tc>
                  <a:txBody>
                    <a:bodyPr/>
                    <a:lstStyle/>
                    <a:p>
                      <a:pPr algn="ctr">
                        <a:buNone/>
                      </a:pPr>
                      <a:r>
                        <a:rPr lang="zh-CN" altLang="en-US" sz="2400"/>
                        <a:t>特 色</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a:buNone/>
                      </a:pPr>
                      <a:r>
                        <a:rPr lang="zh-CN" altLang="en-US" sz="2400"/>
                        <a:t>别称为“睡美人”</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478155" y="814070"/>
            <a:ext cx="11049000" cy="3338195"/>
          </a:xfrm>
          <a:prstGeom prst="rect">
            <a:avLst/>
          </a:prstGeom>
          <a:noFill/>
        </p:spPr>
        <p:txBody>
          <a:bodyPr wrap="square" rtlCol="0">
            <a:spAutoFit/>
          </a:bodyPr>
          <a:lstStyle/>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Xishan Mountain is one of Kunming’s major tourist destinations. </a:t>
            </a:r>
          </a:p>
          <a:p>
            <a:pPr indent="0" algn="just" fontAlgn="auto">
              <a:lnSpc>
                <a:spcPct val="11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3" name="文本框 12"/>
          <p:cNvSpPr txBox="1"/>
          <p:nvPr>
            <p:custDataLst>
              <p:tags r:id="rId2"/>
            </p:custDataLst>
          </p:nvPr>
        </p:nvSpPr>
        <p:spPr>
          <a:xfrm>
            <a:off x="589915" y="1219835"/>
            <a:ext cx="10826115" cy="2526665"/>
          </a:xfrm>
          <a:prstGeom prst="rect">
            <a:avLst/>
          </a:prstGeom>
          <a:noFill/>
        </p:spPr>
        <p:txBody>
          <a:bodyPr wrap="square" rtlCol="0">
            <a:spAutoFit/>
          </a:bodyPr>
          <a:lstStyle/>
          <a:p>
            <a:pPr algn="just">
              <a:lnSpc>
                <a:spcPct val="110000"/>
              </a:lnSpc>
            </a:pPr>
            <a:r>
              <a:rPr lang="en-US" altLang="zh-CN"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Xishan Mountain is located in the west of Kunming city. It is 15 kilometers from the city center. The height of Xishan Mountain ranges from 1,900 meters to 2,350 meters stretching about 40 kilometers. As a forest park, Xishan Mountain is famous for its scenery. It is also called “Sleeping Beauty Hill”. </a:t>
            </a:r>
          </a:p>
          <a:p>
            <a:pPr algn="just">
              <a:lnSpc>
                <a:spcPct val="110000"/>
              </a:lnSpc>
            </a:pPr>
            <a:r>
              <a:rPr lang="en-US" altLang="zh-CN"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As a perfect tourist destination, Xishan Mountain attracts many visitors from all over the world every year.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jhjNGUxNWFjMjhlNDdjNWVkN2JmMzA2Y2JjZmYzMTU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8.xml><?xml version="1.0" encoding="utf-8"?>
<p:tagLst xmlns:a="http://schemas.openxmlformats.org/drawingml/2006/main" xmlns:r="http://schemas.openxmlformats.org/officeDocument/2006/relationships" xmlns:p="http://schemas.openxmlformats.org/presentationml/2006/main">
  <p:tag name="TABLE_ENDDRAG_ORIGIN_RECT" val="782*372"/>
  <p:tag name="TABLE_ENDDRAG_RECT" val="127*169*782*372"/>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1.xml><?xml version="1.0" encoding="utf-8"?>
<p:tagLst xmlns:a="http://schemas.openxmlformats.org/drawingml/2006/main" xmlns:r="http://schemas.openxmlformats.org/officeDocument/2006/relationships" xmlns:p="http://schemas.openxmlformats.org/presentationml/2006/main">
  <p:tag name="TABLE_ENDDRAG_ORIGIN_RECT" val="761*318"/>
  <p:tag name="TABLE_ENDDRAG_RECT" val="67*105*761*318"/>
</p:tagLst>
</file>

<file path=ppt/tags/tag3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5.xml><?xml version="1.0" encoding="utf-8"?>
<p:tagLst xmlns:a="http://schemas.openxmlformats.org/drawingml/2006/main" xmlns:r="http://schemas.openxmlformats.org/officeDocument/2006/relationships" xmlns:p="http://schemas.openxmlformats.org/presentationml/2006/main">
  <p:tag name="TABLE_ENDDRAG_ORIGIN_RECT" val="678*157"/>
  <p:tag name="TABLE_ENDDRAG_RECT" val="193*185*678*157"/>
</p:tagLst>
</file>

<file path=ppt/tags/tag3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6774</Words>
  <Application>Microsoft Office PowerPoint</Application>
  <PresentationFormat>宽屏</PresentationFormat>
  <Paragraphs>552</Paragraphs>
  <Slides>92</Slides>
  <Notes>0</Notes>
  <HiddenSlides>15</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92</vt:i4>
      </vt:variant>
    </vt:vector>
  </HeadingPairs>
  <TitlesOfParts>
    <vt:vector size="100" baseType="lpstr">
      <vt:lpstr>Lato Regular</vt:lpstr>
      <vt:lpstr>宋体</vt:lpstr>
      <vt:lpstr>微软雅黑</vt:lpstr>
      <vt:lpstr>微软雅黑 Light</vt:lpstr>
      <vt:lpstr>Arial</vt:lpstr>
      <vt:lpstr>Calibri</vt:lpstr>
      <vt:lpstr>Times New Roman</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cp:lastModifiedBy>
  <cp:revision>28</cp:revision>
  <dcterms:created xsi:type="dcterms:W3CDTF">2023-08-09T12:44:00Z</dcterms:created>
  <dcterms:modified xsi:type="dcterms:W3CDTF">2024-12-16T01:28:59Z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2052-12.1.0.16250</vt:lpwstr>
  </property>
</Properties>
</file>