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5"/>
  </p:notesMasterIdLst>
  <p:handoutMasterIdLst>
    <p:handoutMasterId r:id="rId96"/>
  </p:handoutMasterIdLst>
  <p:sldIdLst>
    <p:sldId id="256" r:id="rId2"/>
    <p:sldId id="259" r:id="rId3"/>
    <p:sldId id="258" r:id="rId4"/>
    <p:sldId id="482" r:id="rId5"/>
    <p:sldId id="283" r:id="rId6"/>
    <p:sldId id="282" r:id="rId7"/>
    <p:sldId id="483" r:id="rId8"/>
    <p:sldId id="484" r:id="rId9"/>
    <p:sldId id="485" r:id="rId10"/>
    <p:sldId id="486" r:id="rId11"/>
    <p:sldId id="285" r:id="rId12"/>
    <p:sldId id="286" r:id="rId13"/>
    <p:sldId id="487" r:id="rId14"/>
    <p:sldId id="488" r:id="rId15"/>
    <p:sldId id="489" r:id="rId16"/>
    <p:sldId id="396" r:id="rId17"/>
    <p:sldId id="398" r:id="rId18"/>
    <p:sldId id="399" r:id="rId19"/>
    <p:sldId id="400" r:id="rId20"/>
    <p:sldId id="401" r:id="rId21"/>
    <p:sldId id="402" r:id="rId22"/>
    <p:sldId id="493" r:id="rId23"/>
    <p:sldId id="494" r:id="rId24"/>
    <p:sldId id="495" r:id="rId25"/>
    <p:sldId id="496" r:id="rId26"/>
    <p:sldId id="497" r:id="rId27"/>
    <p:sldId id="498" r:id="rId28"/>
    <p:sldId id="499" r:id="rId29"/>
    <p:sldId id="500" r:id="rId30"/>
    <p:sldId id="501" r:id="rId31"/>
    <p:sldId id="502" r:id="rId32"/>
    <p:sldId id="503" r:id="rId33"/>
    <p:sldId id="504" r:id="rId34"/>
    <p:sldId id="505" r:id="rId35"/>
    <p:sldId id="506" r:id="rId36"/>
    <p:sldId id="507" r:id="rId37"/>
    <p:sldId id="508" r:id="rId38"/>
    <p:sldId id="509" r:id="rId39"/>
    <p:sldId id="510" r:id="rId40"/>
    <p:sldId id="511" r:id="rId41"/>
    <p:sldId id="512" r:id="rId42"/>
    <p:sldId id="513" r:id="rId43"/>
    <p:sldId id="514" r:id="rId44"/>
    <p:sldId id="515" r:id="rId45"/>
    <p:sldId id="516" r:id="rId46"/>
    <p:sldId id="517" r:id="rId47"/>
    <p:sldId id="518" r:id="rId48"/>
    <p:sldId id="519" r:id="rId49"/>
    <p:sldId id="520" r:id="rId50"/>
    <p:sldId id="521" r:id="rId51"/>
    <p:sldId id="522" r:id="rId52"/>
    <p:sldId id="523" r:id="rId53"/>
    <p:sldId id="524" r:id="rId54"/>
    <p:sldId id="525" r:id="rId55"/>
    <p:sldId id="526" r:id="rId56"/>
    <p:sldId id="527" r:id="rId57"/>
    <p:sldId id="529" r:id="rId58"/>
    <p:sldId id="530" r:id="rId59"/>
    <p:sldId id="531" r:id="rId60"/>
    <p:sldId id="532" r:id="rId61"/>
    <p:sldId id="533" r:id="rId62"/>
    <p:sldId id="534" r:id="rId63"/>
    <p:sldId id="570" r:id="rId64"/>
    <p:sldId id="535" r:id="rId65"/>
    <p:sldId id="536" r:id="rId66"/>
    <p:sldId id="537" r:id="rId67"/>
    <p:sldId id="538" r:id="rId68"/>
    <p:sldId id="539" r:id="rId69"/>
    <p:sldId id="546" r:id="rId70"/>
    <p:sldId id="540" r:id="rId71"/>
    <p:sldId id="541" r:id="rId72"/>
    <p:sldId id="542" r:id="rId73"/>
    <p:sldId id="543" r:id="rId74"/>
    <p:sldId id="544" r:id="rId75"/>
    <p:sldId id="545" r:id="rId76"/>
    <p:sldId id="547" r:id="rId77"/>
    <p:sldId id="548" r:id="rId78"/>
    <p:sldId id="601" r:id="rId79"/>
    <p:sldId id="549" r:id="rId80"/>
    <p:sldId id="550" r:id="rId81"/>
    <p:sldId id="551" r:id="rId82"/>
    <p:sldId id="552" r:id="rId83"/>
    <p:sldId id="553" r:id="rId84"/>
    <p:sldId id="554" r:id="rId85"/>
    <p:sldId id="555" r:id="rId86"/>
    <p:sldId id="556" r:id="rId87"/>
    <p:sldId id="557" r:id="rId88"/>
    <p:sldId id="558" r:id="rId89"/>
    <p:sldId id="559" r:id="rId90"/>
    <p:sldId id="560" r:id="rId91"/>
    <p:sldId id="561" r:id="rId92"/>
    <p:sldId id="562" r:id="rId93"/>
    <p:sldId id="563" r:id="rId94"/>
  </p:sldIdLst>
  <p:sldSz cx="12192000" cy="6858000"/>
  <p:notesSz cx="6858000" cy="9144000"/>
  <p:custDataLst>
    <p:tags r:id="rId9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E5"/>
    <a:srgbClr val="43A1D8"/>
    <a:srgbClr val="F1F9EC"/>
    <a:srgbClr val="185675"/>
    <a:srgbClr val="FEF1F3"/>
    <a:srgbClr val="F1E5F2"/>
    <a:srgbClr val="5D2E5F"/>
    <a:srgbClr val="743A78"/>
    <a:srgbClr val="B873BB"/>
    <a:srgbClr val="CE9F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4" d="100"/>
          <a:sy n="124"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2024/12/16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17.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2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5" name="圆角矩形 4">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6" name="圆角矩形 5">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2_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5" name="圆角矩形 4">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5" name="圆角矩形 4">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4_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5" name="圆角矩形 4">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userDrawn="1">
            <p:custDataLst>
              <p:tags r:id="rId1"/>
            </p:custDataLst>
          </p:nvPr>
        </p:nvSpPr>
        <p:spPr>
          <a:xfrm>
            <a:off x="0" y="0"/>
            <a:ext cx="12192000" cy="347345"/>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359515" y="28575"/>
            <a:ext cx="659765" cy="608330"/>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242276" y="325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10" name="圆角矩形 9">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slide" Target="slide3.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75.xml"/></Relationships>
</file>

<file path=ppt/slides/_rels/slide11.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slideLayout" Target="../slideLayouts/slideLayout3.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s>
</file>

<file path=ppt/slides/_rels/slide12.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slideLayout" Target="../slideLayouts/slideLayout7.xml"/><Relationship Id="rId4" Type="http://schemas.openxmlformats.org/officeDocument/2006/relationships/tags" Target="../tags/tag85.xml"/></Relationships>
</file>

<file path=ppt/slides/_rels/slide13.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slideLayout" Target="../slideLayouts/slideLayout7.xml"/><Relationship Id="rId4" Type="http://schemas.openxmlformats.org/officeDocument/2006/relationships/tags" Target="../tags/tag89.xml"/></Relationships>
</file>

<file path=ppt/slides/_rels/slide14.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Layout" Target="../slideLayouts/slideLayout7.xml"/><Relationship Id="rId4" Type="http://schemas.openxmlformats.org/officeDocument/2006/relationships/tags" Target="../tags/tag93.xml"/></Relationships>
</file>

<file path=ppt/slides/_rels/slide15.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slideLayout" Target="../slideLayouts/slideLayout7.xml"/><Relationship Id="rId4" Type="http://schemas.openxmlformats.org/officeDocument/2006/relationships/tags" Target="../tags/tag97.xml"/></Relationships>
</file>

<file path=ppt/slides/_rels/slide16.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slide" Target="slide18.xml"/><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slide" Target="slide17.xml"/><Relationship Id="rId2" Type="http://schemas.openxmlformats.org/officeDocument/2006/relationships/tags" Target="../tags/tag99.xml"/><Relationship Id="rId16" Type="http://schemas.openxmlformats.org/officeDocument/2006/relationships/slide" Target="slide21.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slideLayout" Target="../slideLayouts/slideLayout7.xml"/><Relationship Id="rId5" Type="http://schemas.openxmlformats.org/officeDocument/2006/relationships/tags" Target="../tags/tag102.xml"/><Relationship Id="rId15" Type="http://schemas.openxmlformats.org/officeDocument/2006/relationships/slide" Target="slide20.xml"/><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slide" Target="slide19.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tags" Target="../tags/tag108.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4.png"/><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image" Target="../media/image4.png"/><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1.xml"/><Relationship Id="rId5" Type="http://schemas.openxmlformats.org/officeDocument/2006/relationships/tags" Target="../tags/tag30.xml"/><Relationship Id="rId4" Type="http://schemas.openxmlformats.org/officeDocument/2006/relationships/tags" Target="../tags/tag2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image" Target="../media/image4.png"/><Relationship Id="rId4" Type="http://schemas.openxmlformats.org/officeDocument/2006/relationships/slide" Target="slide1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image" Target="../media/image4.png"/><Relationship Id="rId4" Type="http://schemas.openxmlformats.org/officeDocument/2006/relationships/slide" Target="slide16.xml"/></Relationships>
</file>

<file path=ppt/slides/_rels/slide22.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slide" Target="slide3.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120.xml"/></Relationships>
</file>

<file path=ppt/slides/_rels/slide23.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slideLayout" Target="../slideLayouts/slideLayout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s>
</file>

<file path=ppt/slides/_rels/slide24.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slideLayout" Target="../slideLayouts/slideLayout7.xml"/><Relationship Id="rId4" Type="http://schemas.openxmlformats.org/officeDocument/2006/relationships/tags" Target="../tags/tag130.xml"/></Relationships>
</file>

<file path=ppt/slides/_rels/slide25.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slideLayout" Target="../slideLayouts/slideLayout7.xml"/><Relationship Id="rId4" Type="http://schemas.openxmlformats.org/officeDocument/2006/relationships/tags" Target="../tags/tag134.xml"/></Relationships>
</file>

<file path=ppt/slides/_rels/slide26.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slideLayout" Target="../slideLayouts/slideLayout7.xml"/><Relationship Id="rId4" Type="http://schemas.openxmlformats.org/officeDocument/2006/relationships/tags" Target="../tags/tag138.xml"/></Relationships>
</file>

<file path=ppt/slides/_rels/slide27.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slideLayout" Target="../slideLayouts/slideLayout7.xml"/><Relationship Id="rId4" Type="http://schemas.openxmlformats.org/officeDocument/2006/relationships/tags" Target="../tags/tag142.xml"/></Relationships>
</file>

<file path=ppt/slides/_rels/slide28.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slideLayout" Target="../slideLayouts/slideLayout7.xml"/><Relationship Id="rId4" Type="http://schemas.openxmlformats.org/officeDocument/2006/relationships/tags" Target="../tags/tag146.xml"/></Relationships>
</file>

<file path=ppt/slides/_rels/slide29.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5" Type="http://schemas.openxmlformats.org/officeDocument/2006/relationships/slideLayout" Target="../slideLayouts/slideLayout7.xml"/><Relationship Id="rId4" Type="http://schemas.openxmlformats.org/officeDocument/2006/relationships/tags" Target="../tags/tag150.xml"/></Relationships>
</file>

<file path=ppt/slides/_rels/slide3.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slide" Target="slide10.xml"/><Relationship Id="rId3" Type="http://schemas.openxmlformats.org/officeDocument/2006/relationships/tags" Target="../tags/tag33.xml"/><Relationship Id="rId21" Type="http://schemas.openxmlformats.org/officeDocument/2006/relationships/slide" Target="slide85.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slide" Target="slide4.xml"/><Relationship Id="rId2" Type="http://schemas.openxmlformats.org/officeDocument/2006/relationships/tags" Target="../tags/tag32.xml"/><Relationship Id="rId16" Type="http://schemas.openxmlformats.org/officeDocument/2006/relationships/slideLayout" Target="../slideLayouts/slideLayout1.xml"/><Relationship Id="rId20" Type="http://schemas.openxmlformats.org/officeDocument/2006/relationships/slide" Target="slide48.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tags" Target="../tags/tag45.xml"/><Relationship Id="rId10" Type="http://schemas.openxmlformats.org/officeDocument/2006/relationships/tags" Target="../tags/tag40.xml"/><Relationship Id="rId19" Type="http://schemas.openxmlformats.org/officeDocument/2006/relationships/slide" Target="slide22.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slideLayout" Target="../slideLayouts/slideLayout7.xml"/><Relationship Id="rId4" Type="http://schemas.openxmlformats.org/officeDocument/2006/relationships/tags" Target="../tags/tag154.xml"/></Relationships>
</file>

<file path=ppt/slides/_rels/slide31.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slideLayout" Target="../slideLayouts/slideLayout7.xml"/><Relationship Id="rId4" Type="http://schemas.openxmlformats.org/officeDocument/2006/relationships/tags" Target="../tags/tag158.xml"/></Relationships>
</file>

<file path=ppt/slides/_rels/slide32.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5" Type="http://schemas.openxmlformats.org/officeDocument/2006/relationships/slideLayout" Target="../slideLayouts/slideLayout7.xml"/><Relationship Id="rId4" Type="http://schemas.openxmlformats.org/officeDocument/2006/relationships/tags" Target="../tags/tag162.xml"/></Relationships>
</file>

<file path=ppt/slides/_rels/slide33.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5" Type="http://schemas.openxmlformats.org/officeDocument/2006/relationships/slideLayout" Target="../slideLayouts/slideLayout7.xml"/><Relationship Id="rId4" Type="http://schemas.openxmlformats.org/officeDocument/2006/relationships/tags" Target="../tags/tag166.xml"/></Relationships>
</file>

<file path=ppt/slides/_rels/slide34.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slideLayout" Target="../slideLayouts/slideLayout7.xml"/><Relationship Id="rId4" Type="http://schemas.openxmlformats.org/officeDocument/2006/relationships/tags" Target="../tags/tag170.xml"/></Relationships>
</file>

<file path=ppt/slides/_rels/slide35.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5" Type="http://schemas.openxmlformats.org/officeDocument/2006/relationships/slideLayout" Target="../slideLayouts/slideLayout7.xml"/><Relationship Id="rId4" Type="http://schemas.openxmlformats.org/officeDocument/2006/relationships/tags" Target="../tags/tag174.xml"/></Relationships>
</file>

<file path=ppt/slides/_rels/slide36.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5" Type="http://schemas.openxmlformats.org/officeDocument/2006/relationships/slideLayout" Target="../slideLayouts/slideLayout7.xml"/><Relationship Id="rId4" Type="http://schemas.openxmlformats.org/officeDocument/2006/relationships/tags" Target="../tags/tag178.xml"/></Relationships>
</file>

<file path=ppt/slides/_rels/slide37.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slideLayout" Target="../slideLayouts/slideLayout7.xml"/><Relationship Id="rId4" Type="http://schemas.openxmlformats.org/officeDocument/2006/relationships/tags" Target="../tags/tag182.xml"/></Relationships>
</file>

<file path=ppt/slides/_rels/slide38.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5" Type="http://schemas.openxmlformats.org/officeDocument/2006/relationships/slideLayout" Target="../slideLayouts/slideLayout7.xml"/><Relationship Id="rId4" Type="http://schemas.openxmlformats.org/officeDocument/2006/relationships/tags" Target="../tags/tag186.xml"/></Relationships>
</file>

<file path=ppt/slides/_rels/slide39.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5" Type="http://schemas.openxmlformats.org/officeDocument/2006/relationships/slideLayout" Target="../slideLayouts/slideLayout7.xml"/><Relationship Id="rId4" Type="http://schemas.openxmlformats.org/officeDocument/2006/relationships/tags" Target="../tags/tag190.xml"/></Relationships>
</file>

<file path=ppt/slides/_rels/slide4.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slide" Target="slide3.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49.xml"/></Relationships>
</file>

<file path=ppt/slides/_rels/slide40.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slideLayout" Target="../slideLayouts/slideLayout7.xml"/><Relationship Id="rId4" Type="http://schemas.openxmlformats.org/officeDocument/2006/relationships/tags" Target="../tags/tag194.xml"/></Relationships>
</file>

<file path=ppt/slides/_rels/slide41.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slideLayout" Target="../slideLayouts/slideLayout7.xml"/><Relationship Id="rId4" Type="http://schemas.openxmlformats.org/officeDocument/2006/relationships/tags" Target="../tags/tag198.xml"/></Relationships>
</file>

<file path=ppt/slides/_rels/slide42.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5" Type="http://schemas.openxmlformats.org/officeDocument/2006/relationships/slideLayout" Target="../slideLayouts/slideLayout7.xml"/><Relationship Id="rId4" Type="http://schemas.openxmlformats.org/officeDocument/2006/relationships/tags" Target="../tags/tag202.xml"/></Relationships>
</file>

<file path=ppt/slides/_rels/slide43.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5" Type="http://schemas.openxmlformats.org/officeDocument/2006/relationships/slideLayout" Target="../slideLayouts/slideLayout7.xml"/><Relationship Id="rId4" Type="http://schemas.openxmlformats.org/officeDocument/2006/relationships/tags" Target="../tags/tag206.xml"/></Relationships>
</file>

<file path=ppt/slides/_rels/slide44.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5" Type="http://schemas.openxmlformats.org/officeDocument/2006/relationships/slideLayout" Target="../slideLayouts/slideLayout7.xml"/><Relationship Id="rId4" Type="http://schemas.openxmlformats.org/officeDocument/2006/relationships/tags" Target="../tags/tag210.xml"/></Relationships>
</file>

<file path=ppt/slides/_rels/slide45.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5" Type="http://schemas.openxmlformats.org/officeDocument/2006/relationships/slideLayout" Target="../slideLayouts/slideLayout7.xml"/><Relationship Id="rId4" Type="http://schemas.openxmlformats.org/officeDocument/2006/relationships/tags" Target="../tags/tag214.xml"/></Relationships>
</file>

<file path=ppt/slides/_rels/slide46.xml.rels><?xml version="1.0" encoding="UTF-8" standalone="yes"?>
<Relationships xmlns="http://schemas.openxmlformats.org/package/2006/relationships"><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 Id="rId5" Type="http://schemas.openxmlformats.org/officeDocument/2006/relationships/slideLayout" Target="../slideLayouts/slideLayout7.xml"/><Relationship Id="rId4" Type="http://schemas.openxmlformats.org/officeDocument/2006/relationships/tags" Target="../tags/tag218.xml"/></Relationships>
</file>

<file path=ppt/slides/_rels/slide47.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 Id="rId5" Type="http://schemas.openxmlformats.org/officeDocument/2006/relationships/slideLayout" Target="../slideLayouts/slideLayout7.xml"/><Relationship Id="rId4" Type="http://schemas.openxmlformats.org/officeDocument/2006/relationships/tags" Target="../tags/tag222.xml"/></Relationships>
</file>

<file path=ppt/slides/_rels/slide48.xml.rels><?xml version="1.0" encoding="UTF-8" standalone="yes"?>
<Relationships xmlns="http://schemas.openxmlformats.org/package/2006/relationships"><Relationship Id="rId3" Type="http://schemas.openxmlformats.org/officeDocument/2006/relationships/tags" Target="../tags/tag225.xml"/><Relationship Id="rId7" Type="http://schemas.openxmlformats.org/officeDocument/2006/relationships/slide" Target="slide3.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226.xml"/></Relationships>
</file>

<file path=ppt/slides/_rels/slide49.xml.rels><?xml version="1.0" encoding="UTF-8" standalone="yes"?>
<Relationships xmlns="http://schemas.openxmlformats.org/package/2006/relationships"><Relationship Id="rId8" Type="http://schemas.openxmlformats.org/officeDocument/2006/relationships/tags" Target="../tags/tag234.xml"/><Relationship Id="rId13" Type="http://schemas.openxmlformats.org/officeDocument/2006/relationships/slide" Target="slide54.xml"/><Relationship Id="rId3" Type="http://schemas.openxmlformats.org/officeDocument/2006/relationships/tags" Target="../tags/tag229.xml"/><Relationship Id="rId7" Type="http://schemas.openxmlformats.org/officeDocument/2006/relationships/tags" Target="../tags/tag233.xml"/><Relationship Id="rId12" Type="http://schemas.openxmlformats.org/officeDocument/2006/relationships/slide" Target="slide53.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slide" Target="slide52.xml"/><Relationship Id="rId5" Type="http://schemas.openxmlformats.org/officeDocument/2006/relationships/tags" Target="../tags/tag231.xml"/><Relationship Id="rId10" Type="http://schemas.openxmlformats.org/officeDocument/2006/relationships/slideLayout" Target="../slideLayouts/slideLayout3.xml"/><Relationship Id="rId4" Type="http://schemas.openxmlformats.org/officeDocument/2006/relationships/tags" Target="../tags/tag230.xml"/><Relationship Id="rId9" Type="http://schemas.openxmlformats.org/officeDocument/2006/relationships/tags" Target="../tags/tag235.xml"/></Relationships>
</file>

<file path=ppt/slides/_rels/slide5.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s>
</file>

<file path=ppt/slides/_rels/slide50.xml.rels><?xml version="1.0" encoding="UTF-8" standalone="yes"?>
<Relationships xmlns="http://schemas.openxmlformats.org/package/2006/relationships"><Relationship Id="rId8" Type="http://schemas.openxmlformats.org/officeDocument/2006/relationships/tags" Target="../tags/tag243.xml"/><Relationship Id="rId13" Type="http://schemas.openxmlformats.org/officeDocument/2006/relationships/slide" Target="slide56.xml"/><Relationship Id="rId3" Type="http://schemas.openxmlformats.org/officeDocument/2006/relationships/tags" Target="../tags/tag238.xml"/><Relationship Id="rId7" Type="http://schemas.openxmlformats.org/officeDocument/2006/relationships/tags" Target="../tags/tag242.xml"/><Relationship Id="rId12" Type="http://schemas.openxmlformats.org/officeDocument/2006/relationships/slide" Target="slide55.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slideLayout" Target="../slideLayouts/slideLayout7.xml"/><Relationship Id="rId5" Type="http://schemas.openxmlformats.org/officeDocument/2006/relationships/tags" Target="../tags/tag240.xml"/><Relationship Id="rId15" Type="http://schemas.openxmlformats.org/officeDocument/2006/relationships/slide" Target="slide58.xml"/><Relationship Id="rId10" Type="http://schemas.openxmlformats.org/officeDocument/2006/relationships/tags" Target="../tags/tag245.xml"/><Relationship Id="rId4" Type="http://schemas.openxmlformats.org/officeDocument/2006/relationships/tags" Target="../tags/tag239.xml"/><Relationship Id="rId9" Type="http://schemas.openxmlformats.org/officeDocument/2006/relationships/tags" Target="../tags/tag244.xml"/><Relationship Id="rId14" Type="http://schemas.openxmlformats.org/officeDocument/2006/relationships/slide" Target="slide57.xml"/></Relationships>
</file>

<file path=ppt/slides/_rels/slide51.xml.rels><?xml version="1.0" encoding="UTF-8" standalone="yes"?>
<Relationships xmlns="http://schemas.openxmlformats.org/package/2006/relationships"><Relationship Id="rId8" Type="http://schemas.openxmlformats.org/officeDocument/2006/relationships/tags" Target="../tags/tag253.xml"/><Relationship Id="rId3" Type="http://schemas.openxmlformats.org/officeDocument/2006/relationships/tags" Target="../tags/tag248.xml"/><Relationship Id="rId7" Type="http://schemas.openxmlformats.org/officeDocument/2006/relationships/tags" Target="../tags/tag252.xml"/><Relationship Id="rId12" Type="http://schemas.openxmlformats.org/officeDocument/2006/relationships/slide" Target="slide61.xml"/><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tags" Target="../tags/tag251.xml"/><Relationship Id="rId11" Type="http://schemas.openxmlformats.org/officeDocument/2006/relationships/slide" Target="slide60.xml"/><Relationship Id="rId5" Type="http://schemas.openxmlformats.org/officeDocument/2006/relationships/tags" Target="../tags/tag250.xml"/><Relationship Id="rId10" Type="http://schemas.openxmlformats.org/officeDocument/2006/relationships/slide" Target="slide59.xml"/><Relationship Id="rId4" Type="http://schemas.openxmlformats.org/officeDocument/2006/relationships/tags" Target="../tags/tag249.xml"/><Relationship Id="rId9"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Layout" Target="../slideLayouts/slideLayout7.xml"/><Relationship Id="rId1" Type="http://schemas.openxmlformats.org/officeDocument/2006/relationships/tags" Target="../tags/tag254.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5.xml"/><Relationship Id="rId4" Type="http://schemas.openxmlformats.org/officeDocument/2006/relationships/slide" Target="slide49.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6.xml"/><Relationship Id="rId4" Type="http://schemas.openxmlformats.org/officeDocument/2006/relationships/slide" Target="slide49.xml"/></Relationships>
</file>

<file path=ppt/slides/_rels/slide55.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Layout" Target="../slideLayouts/slideLayout7.xml"/><Relationship Id="rId1" Type="http://schemas.openxmlformats.org/officeDocument/2006/relationships/tags" Target="../tags/tag257.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8.xml"/><Relationship Id="rId4" Type="http://schemas.openxmlformats.org/officeDocument/2006/relationships/slide" Target="slide50.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9.xml"/><Relationship Id="rId4" Type="http://schemas.openxmlformats.org/officeDocument/2006/relationships/slide" Target="slide50.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60.xml"/><Relationship Id="rId4" Type="http://schemas.openxmlformats.org/officeDocument/2006/relationships/slide" Target="slide50.xml"/></Relationships>
</file>

<file path=ppt/slides/_rels/slide59.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Layout" Target="../slideLayouts/slideLayout7.xml"/><Relationship Id="rId1" Type="http://schemas.openxmlformats.org/officeDocument/2006/relationships/tags" Target="../tags/tag26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Layout" Target="../slideLayouts/slideLayout7.xml"/><Relationship Id="rId4" Type="http://schemas.openxmlformats.org/officeDocument/2006/relationships/tags" Target="../tags/tag59.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62.xml"/><Relationship Id="rId4" Type="http://schemas.openxmlformats.org/officeDocument/2006/relationships/slide" Target="slide51.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63.xml"/><Relationship Id="rId4" Type="http://schemas.openxmlformats.org/officeDocument/2006/relationships/slide" Target="slide51.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65.xml"/><Relationship Id="rId1" Type="http://schemas.openxmlformats.org/officeDocument/2006/relationships/tags" Target="../tags/tag264.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6.xml"/></Relationships>
</file>

<file path=ppt/slides/_rels/slide64.xml.rels><?xml version="1.0" encoding="UTF-8" standalone="yes"?>
<Relationships xmlns="http://schemas.openxmlformats.org/package/2006/relationships"><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 Id="rId5" Type="http://schemas.openxmlformats.org/officeDocument/2006/relationships/slideLayout" Target="../slideLayouts/slideLayout7.xml"/><Relationship Id="rId4" Type="http://schemas.openxmlformats.org/officeDocument/2006/relationships/tags" Target="../tags/tag270.xml"/></Relationships>
</file>

<file path=ppt/slides/_rels/slide65.xml.rels><?xml version="1.0" encoding="UTF-8" standalone="yes"?>
<Relationships xmlns="http://schemas.openxmlformats.org/package/2006/relationships"><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 Id="rId5" Type="http://schemas.openxmlformats.org/officeDocument/2006/relationships/slideLayout" Target="../slideLayouts/slideLayout7.xml"/><Relationship Id="rId4" Type="http://schemas.openxmlformats.org/officeDocument/2006/relationships/tags" Target="../tags/tag274.xml"/></Relationships>
</file>

<file path=ppt/slides/_rels/slide66.xml.rels><?xml version="1.0" encoding="UTF-8" standalone="yes"?>
<Relationships xmlns="http://schemas.openxmlformats.org/package/2006/relationships"><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tags" Target="../tags/tag275.xml"/><Relationship Id="rId5" Type="http://schemas.openxmlformats.org/officeDocument/2006/relationships/slideLayout" Target="../slideLayouts/slideLayout7.xml"/><Relationship Id="rId4" Type="http://schemas.openxmlformats.org/officeDocument/2006/relationships/tags" Target="../tags/tag278.xml"/></Relationships>
</file>

<file path=ppt/slides/_rels/slide67.xml.rels><?xml version="1.0" encoding="UTF-8" standalone="yes"?>
<Relationships xmlns="http://schemas.openxmlformats.org/package/2006/relationships"><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 Id="rId5" Type="http://schemas.openxmlformats.org/officeDocument/2006/relationships/slideLayout" Target="../slideLayouts/slideLayout7.xml"/><Relationship Id="rId4" Type="http://schemas.openxmlformats.org/officeDocument/2006/relationships/tags" Target="../tags/tag282.xml"/></Relationships>
</file>

<file path=ppt/slides/_rels/slide68.xml.rels><?xml version="1.0" encoding="UTF-8" standalone="yes"?>
<Relationships xmlns="http://schemas.openxmlformats.org/package/2006/relationships"><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 Id="rId5" Type="http://schemas.openxmlformats.org/officeDocument/2006/relationships/slideLayout" Target="../slideLayouts/slideLayout7.xml"/><Relationship Id="rId4" Type="http://schemas.openxmlformats.org/officeDocument/2006/relationships/tags" Target="../tags/tag28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slideLayout" Target="../slideLayouts/slideLayout7.xml"/><Relationship Id="rId4" Type="http://schemas.openxmlformats.org/officeDocument/2006/relationships/tags" Target="../tags/tag63.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7.xml"/></Relationships>
</file>

<file path=ppt/slides/_rels/slide71.xml.rels><?xml version="1.0" encoding="UTF-8" standalone="yes"?>
<Relationships xmlns="http://schemas.openxmlformats.org/package/2006/relationships"><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ags" Target="../tags/tag288.xml"/><Relationship Id="rId5" Type="http://schemas.openxmlformats.org/officeDocument/2006/relationships/slideLayout" Target="../slideLayouts/slideLayout7.xml"/><Relationship Id="rId4" Type="http://schemas.openxmlformats.org/officeDocument/2006/relationships/tags" Target="../tags/tag291.xml"/></Relationships>
</file>

<file path=ppt/slides/_rels/slide72.xml.rels><?xml version="1.0" encoding="UTF-8" standalone="yes"?>
<Relationships xmlns="http://schemas.openxmlformats.org/package/2006/relationships"><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 Id="rId5" Type="http://schemas.openxmlformats.org/officeDocument/2006/relationships/slideLayout" Target="../slideLayouts/slideLayout7.xml"/><Relationship Id="rId4" Type="http://schemas.openxmlformats.org/officeDocument/2006/relationships/tags" Target="../tags/tag295.xml"/></Relationships>
</file>

<file path=ppt/slides/_rels/slide73.xml.rels><?xml version="1.0" encoding="UTF-8" standalone="yes"?>
<Relationships xmlns="http://schemas.openxmlformats.org/package/2006/relationships"><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 Id="rId5" Type="http://schemas.openxmlformats.org/officeDocument/2006/relationships/slideLayout" Target="../slideLayouts/slideLayout7.xml"/><Relationship Id="rId4" Type="http://schemas.openxmlformats.org/officeDocument/2006/relationships/tags" Target="../tags/tag299.xml"/></Relationships>
</file>

<file path=ppt/slides/_rels/slide74.xml.rels><?xml version="1.0" encoding="UTF-8" standalone="yes"?>
<Relationships xmlns="http://schemas.openxmlformats.org/package/2006/relationships"><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 Id="rId5" Type="http://schemas.openxmlformats.org/officeDocument/2006/relationships/slideLayout" Target="../slideLayouts/slideLayout7.xml"/><Relationship Id="rId4" Type="http://schemas.openxmlformats.org/officeDocument/2006/relationships/tags" Target="../tags/tag303.xml"/></Relationships>
</file>

<file path=ppt/slides/_rels/slide75.xml.rels><?xml version="1.0" encoding="UTF-8" standalone="yes"?>
<Relationships xmlns="http://schemas.openxmlformats.org/package/2006/relationships"><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 Id="rId5" Type="http://schemas.openxmlformats.org/officeDocument/2006/relationships/slideLayout" Target="../slideLayouts/slideLayout7.xml"/><Relationship Id="rId4" Type="http://schemas.openxmlformats.org/officeDocument/2006/relationships/tags" Target="../tags/tag307.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8.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9.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0.xml"/></Relationships>
</file>

<file path=ppt/slides/_rels/slide79.xml.rels><?xml version="1.0" encoding="UTF-8" standalone="yes"?>
<Relationships xmlns="http://schemas.openxmlformats.org/package/2006/relationships"><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tags" Target="../tags/tag311.xml"/><Relationship Id="rId5" Type="http://schemas.openxmlformats.org/officeDocument/2006/relationships/slideLayout" Target="../slideLayouts/slideLayout7.xml"/><Relationship Id="rId4" Type="http://schemas.openxmlformats.org/officeDocument/2006/relationships/tags" Target="../tags/tag314.xml"/></Relationships>
</file>

<file path=ppt/slides/_rels/slide8.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slideLayout" Target="../slideLayouts/slideLayout7.xml"/><Relationship Id="rId4" Type="http://schemas.openxmlformats.org/officeDocument/2006/relationships/tags" Target="../tags/tag67.xml"/></Relationships>
</file>

<file path=ppt/slides/_rels/slide80.xml.rels><?xml version="1.0" encoding="UTF-8" standalone="yes"?>
<Relationships xmlns="http://schemas.openxmlformats.org/package/2006/relationships"><Relationship Id="rId3" Type="http://schemas.openxmlformats.org/officeDocument/2006/relationships/tags" Target="../tags/tag317.xml"/><Relationship Id="rId2" Type="http://schemas.openxmlformats.org/officeDocument/2006/relationships/tags" Target="../tags/tag316.xml"/><Relationship Id="rId1" Type="http://schemas.openxmlformats.org/officeDocument/2006/relationships/tags" Target="../tags/tag315.xml"/><Relationship Id="rId5" Type="http://schemas.openxmlformats.org/officeDocument/2006/relationships/slideLayout" Target="../slideLayouts/slideLayout7.xml"/><Relationship Id="rId4" Type="http://schemas.openxmlformats.org/officeDocument/2006/relationships/tags" Target="../tags/tag318.xml"/></Relationships>
</file>

<file path=ppt/slides/_rels/slide81.xml.rels><?xml version="1.0" encoding="UTF-8" standalone="yes"?>
<Relationships xmlns="http://schemas.openxmlformats.org/package/2006/relationships"><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tags" Target="../tags/tag319.xml"/><Relationship Id="rId5" Type="http://schemas.openxmlformats.org/officeDocument/2006/relationships/slideLayout" Target="../slideLayouts/slideLayout7.xml"/><Relationship Id="rId4" Type="http://schemas.openxmlformats.org/officeDocument/2006/relationships/tags" Target="../tags/tag322.xml"/></Relationships>
</file>

<file path=ppt/slides/_rels/slide82.xml.rels><?xml version="1.0" encoding="UTF-8" standalone="yes"?>
<Relationships xmlns="http://schemas.openxmlformats.org/package/2006/relationships"><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ags" Target="../tags/tag323.xml"/><Relationship Id="rId5" Type="http://schemas.openxmlformats.org/officeDocument/2006/relationships/slideLayout" Target="../slideLayouts/slideLayout7.xml"/><Relationship Id="rId4" Type="http://schemas.openxmlformats.org/officeDocument/2006/relationships/tags" Target="../tags/tag326.xml"/></Relationships>
</file>

<file path=ppt/slides/_rels/slide83.xml.rels><?xml version="1.0" encoding="UTF-8" standalone="yes"?>
<Relationships xmlns="http://schemas.openxmlformats.org/package/2006/relationships"><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tags" Target="../tags/tag327.xml"/><Relationship Id="rId5" Type="http://schemas.openxmlformats.org/officeDocument/2006/relationships/slideLayout" Target="../slideLayouts/slideLayout7.xml"/><Relationship Id="rId4" Type="http://schemas.openxmlformats.org/officeDocument/2006/relationships/tags" Target="../tags/tag330.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1.xml"/></Relationships>
</file>

<file path=ppt/slides/_rels/slide85.xml.rels><?xml version="1.0" encoding="UTF-8" standalone="yes"?>
<Relationships xmlns="http://schemas.openxmlformats.org/package/2006/relationships"><Relationship Id="rId3" Type="http://schemas.openxmlformats.org/officeDocument/2006/relationships/tags" Target="../tags/tag334.xml"/><Relationship Id="rId7" Type="http://schemas.openxmlformats.org/officeDocument/2006/relationships/slide" Target="slide3.xml"/><Relationship Id="rId2" Type="http://schemas.openxmlformats.org/officeDocument/2006/relationships/tags" Target="../tags/tag333.xml"/><Relationship Id="rId1" Type="http://schemas.openxmlformats.org/officeDocument/2006/relationships/tags" Target="../tags/tag332.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335.xml"/></Relationships>
</file>

<file path=ppt/slides/_rels/slide86.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338.xml"/><Relationship Id="rId7" Type="http://schemas.openxmlformats.org/officeDocument/2006/relationships/tags" Target="../tags/tag342.xml"/><Relationship Id="rId2" Type="http://schemas.openxmlformats.org/officeDocument/2006/relationships/tags" Target="../tags/tag337.xml"/><Relationship Id="rId1" Type="http://schemas.openxmlformats.org/officeDocument/2006/relationships/tags" Target="../tags/tag336.xml"/><Relationship Id="rId6" Type="http://schemas.openxmlformats.org/officeDocument/2006/relationships/tags" Target="../tags/tag341.xml"/><Relationship Id="rId5" Type="http://schemas.openxmlformats.org/officeDocument/2006/relationships/tags" Target="../tags/tag340.xml"/><Relationship Id="rId4" Type="http://schemas.openxmlformats.org/officeDocument/2006/relationships/tags" Target="../tags/tag339.xml"/></Relationships>
</file>

<file path=ppt/slides/_rels/slide87.xml.rels><?xml version="1.0" encoding="UTF-8" standalone="yes"?>
<Relationships xmlns="http://schemas.openxmlformats.org/package/2006/relationships"><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tags" Target="../tags/tag343.xml"/><Relationship Id="rId6" Type="http://schemas.openxmlformats.org/officeDocument/2006/relationships/slideLayout" Target="../slideLayouts/slideLayout7.xml"/><Relationship Id="rId5" Type="http://schemas.openxmlformats.org/officeDocument/2006/relationships/tags" Target="../tags/tag347.xml"/><Relationship Id="rId4" Type="http://schemas.openxmlformats.org/officeDocument/2006/relationships/tags" Target="../tags/tag346.xml"/></Relationships>
</file>

<file path=ppt/slides/_rels/slide88.xml.rels><?xml version="1.0" encoding="UTF-8" standalone="yes"?>
<Relationships xmlns="http://schemas.openxmlformats.org/package/2006/relationships"><Relationship Id="rId3" Type="http://schemas.openxmlformats.org/officeDocument/2006/relationships/tags" Target="../tags/tag350.xml"/><Relationship Id="rId2" Type="http://schemas.openxmlformats.org/officeDocument/2006/relationships/tags" Target="../tags/tag349.xml"/><Relationship Id="rId1" Type="http://schemas.openxmlformats.org/officeDocument/2006/relationships/tags" Target="../tags/tag348.xml"/><Relationship Id="rId6" Type="http://schemas.openxmlformats.org/officeDocument/2006/relationships/slideLayout" Target="../slideLayouts/slideLayout7.xml"/><Relationship Id="rId5" Type="http://schemas.openxmlformats.org/officeDocument/2006/relationships/tags" Target="../tags/tag352.xml"/><Relationship Id="rId4" Type="http://schemas.openxmlformats.org/officeDocument/2006/relationships/tags" Target="../tags/tag351.xml"/></Relationships>
</file>

<file path=ppt/slides/_rels/slide89.xml.rels><?xml version="1.0" encoding="UTF-8" standalone="yes"?>
<Relationships xmlns="http://schemas.openxmlformats.org/package/2006/relationships"><Relationship Id="rId3" Type="http://schemas.openxmlformats.org/officeDocument/2006/relationships/tags" Target="../tags/tag355.xml"/><Relationship Id="rId2" Type="http://schemas.openxmlformats.org/officeDocument/2006/relationships/tags" Target="../tags/tag354.xml"/><Relationship Id="rId1" Type="http://schemas.openxmlformats.org/officeDocument/2006/relationships/tags" Target="../tags/tag353.xml"/><Relationship Id="rId6" Type="http://schemas.openxmlformats.org/officeDocument/2006/relationships/slideLayout" Target="../slideLayouts/slideLayout7.xml"/><Relationship Id="rId5" Type="http://schemas.openxmlformats.org/officeDocument/2006/relationships/tags" Target="../tags/tag357.xml"/><Relationship Id="rId4" Type="http://schemas.openxmlformats.org/officeDocument/2006/relationships/tags" Target="../tags/tag356.xml"/></Relationships>
</file>

<file path=ppt/slides/_rels/slide9.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slideLayout" Target="../slideLayouts/slideLayout7.xml"/><Relationship Id="rId4" Type="http://schemas.openxmlformats.org/officeDocument/2006/relationships/tags" Target="../tags/tag71.xml"/></Relationships>
</file>

<file path=ppt/slides/_rels/slide90.xml.rels><?xml version="1.0" encoding="UTF-8" standalone="yes"?>
<Relationships xmlns="http://schemas.openxmlformats.org/package/2006/relationships"><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ags" Target="../tags/tag358.xml"/><Relationship Id="rId6" Type="http://schemas.openxmlformats.org/officeDocument/2006/relationships/slideLayout" Target="../slideLayouts/slideLayout7.xml"/><Relationship Id="rId5" Type="http://schemas.openxmlformats.org/officeDocument/2006/relationships/tags" Target="../tags/tag362.xml"/><Relationship Id="rId4" Type="http://schemas.openxmlformats.org/officeDocument/2006/relationships/tags" Target="../tags/tag361.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4.xml"/><Relationship Id="rId1" Type="http://schemas.openxmlformats.org/officeDocument/2006/relationships/tags" Target="../tags/tag363.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6.xml"/><Relationship Id="rId1" Type="http://schemas.openxmlformats.org/officeDocument/2006/relationships/tags" Target="../tags/tag365.xml"/><Relationship Id="rId4" Type="http://schemas.openxmlformats.org/officeDocument/2006/relationships/slide" Target="slide93.xml"/></Relationships>
</file>

<file path=ppt/slides/_rels/slide93.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slideLayout" Target="../slideLayouts/slideLayout7.xml"/><Relationship Id="rId1" Type="http://schemas.openxmlformats.org/officeDocument/2006/relationships/tags" Target="../tags/tag3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423670"/>
            <a:ext cx="12191365" cy="4016375"/>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任意多边形 15"/>
          <p:cNvSpPr/>
          <p:nvPr/>
        </p:nvSpPr>
        <p:spPr>
          <a:xfrm>
            <a:off x="10259695" y="5439410"/>
            <a:ext cx="1931670" cy="1417955"/>
          </a:xfrm>
          <a:custGeom>
            <a:avLst/>
            <a:gdLst/>
            <a:ahLst/>
            <a:cxnLst>
              <a:cxn ang="3">
                <a:pos x="hc" y="t"/>
              </a:cxn>
              <a:cxn ang="cd2">
                <a:pos x="l" y="vc"/>
              </a:cxn>
              <a:cxn ang="cd4">
                <a:pos x="hc" y="b"/>
              </a:cxn>
              <a:cxn ang="0">
                <a:pos x="r" y="vc"/>
              </a:cxn>
            </a:cxnLst>
            <a:rect l="l" t="t" r="r" b="b"/>
            <a:pathLst>
              <a:path w="3022" h="2233">
                <a:moveTo>
                  <a:pt x="3022" y="2233"/>
                </a:moveTo>
                <a:lnTo>
                  <a:pt x="1245" y="2233"/>
                </a:lnTo>
                <a:lnTo>
                  <a:pt x="0" y="0"/>
                </a:lnTo>
                <a:lnTo>
                  <a:pt x="3022" y="0"/>
                </a:lnTo>
                <a:lnTo>
                  <a:pt x="3022" y="2233"/>
                </a:lnTo>
                <a:close/>
              </a:path>
            </a:pathLst>
          </a:cu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39" name="图片 38"/>
          <p:cNvPicPr>
            <a:picLocks noChangeAspect="1"/>
          </p:cNvPicPr>
          <p:nvPr/>
        </p:nvPicPr>
        <p:blipFill>
          <a:blip r:embed="rId2"/>
          <a:srcRect l="8246"/>
          <a:stretch>
            <a:fillRect/>
          </a:stretch>
        </p:blipFill>
        <p:spPr>
          <a:xfrm>
            <a:off x="7523480" y="1423035"/>
            <a:ext cx="4668520" cy="4016375"/>
          </a:xfrm>
          <a:custGeom>
            <a:avLst/>
            <a:gdLst/>
            <a:ahLst/>
            <a:cxnLst>
              <a:cxn ang="3">
                <a:pos x="hc" y="t"/>
              </a:cxn>
              <a:cxn ang="cd2">
                <a:pos x="l" y="vc"/>
              </a:cxn>
              <a:cxn ang="cd4">
                <a:pos x="hc" y="b"/>
              </a:cxn>
              <a:cxn ang="0">
                <a:pos x="r" y="vc"/>
              </a:cxn>
            </a:cxnLst>
            <a:rect l="l" t="t" r="r" b="b"/>
            <a:pathLst>
              <a:path w="7234" h="6325">
                <a:moveTo>
                  <a:pt x="1457" y="0"/>
                </a:moveTo>
                <a:lnTo>
                  <a:pt x="7234" y="0"/>
                </a:lnTo>
                <a:lnTo>
                  <a:pt x="7234" y="6325"/>
                </a:lnTo>
                <a:lnTo>
                  <a:pt x="0" y="6325"/>
                </a:lnTo>
                <a:lnTo>
                  <a:pt x="1457" y="0"/>
                </a:lnTo>
                <a:close/>
              </a:path>
            </a:pathLst>
          </a:custGeom>
        </p:spPr>
      </p:pic>
      <p:grpSp>
        <p:nvGrpSpPr>
          <p:cNvPr id="46" name="组合 45"/>
          <p:cNvGrpSpPr/>
          <p:nvPr/>
        </p:nvGrpSpPr>
        <p:grpSpPr>
          <a:xfrm>
            <a:off x="7202805" y="443230"/>
            <a:ext cx="1995805" cy="6550025"/>
            <a:chOff x="11343" y="738"/>
            <a:chExt cx="3143" cy="10315"/>
          </a:xfrm>
        </p:grpSpPr>
        <p:sp>
          <p:nvSpPr>
            <p:cNvPr id="10" name="流程图: 摘录 9"/>
            <p:cNvSpPr/>
            <p:nvPr/>
          </p:nvSpPr>
          <p:spPr>
            <a:xfrm>
              <a:off x="12962" y="945"/>
              <a:ext cx="1524" cy="1415"/>
            </a:xfrm>
            <a:prstGeom prst="flowChartExtract">
              <a:avLst/>
            </a:prstGeom>
            <a:solidFill>
              <a:schemeClr val="accent1">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45" name="直接连接符 44"/>
            <p:cNvCxnSpPr/>
            <p:nvPr/>
          </p:nvCxnSpPr>
          <p:spPr>
            <a:xfrm flipV="1">
              <a:off x="11343" y="2253"/>
              <a:ext cx="1509" cy="6555"/>
            </a:xfrm>
            <a:prstGeom prst="line">
              <a:avLst/>
            </a:prstGeom>
            <a:ln w="57150">
              <a:solidFill>
                <a:schemeClr val="bg1"/>
              </a:solidFill>
            </a:ln>
          </p:spPr>
          <p:style>
            <a:lnRef idx="2">
              <a:schemeClr val="accent1"/>
            </a:lnRef>
            <a:fillRef idx="0">
              <a:srgbClr val="FFFFFF"/>
            </a:fillRef>
            <a:effectRef idx="0">
              <a:srgbClr val="FFFFFF"/>
            </a:effectRef>
            <a:fontRef idx="minor">
              <a:schemeClr val="tx1"/>
            </a:fontRef>
          </p:style>
        </p:cxnSp>
        <p:sp>
          <p:nvSpPr>
            <p:cNvPr id="4" name="任意多边形 3"/>
            <p:cNvSpPr/>
            <p:nvPr/>
          </p:nvSpPr>
          <p:spPr>
            <a:xfrm rot="720000">
              <a:off x="11954" y="738"/>
              <a:ext cx="709" cy="10315"/>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709" h="10405">
                  <a:moveTo>
                    <a:pt x="0" y="10405"/>
                  </a:moveTo>
                  <a:lnTo>
                    <a:pt x="176" y="0"/>
                  </a:lnTo>
                  <a:lnTo>
                    <a:pt x="709" y="0"/>
                  </a:lnTo>
                  <a:lnTo>
                    <a:pt x="535" y="10291"/>
                  </a:lnTo>
                  <a:lnTo>
                    <a:pt x="0" y="10405"/>
                  </a:lnTo>
                  <a:close/>
                </a:path>
              </a:pathLst>
            </a:custGeom>
            <a:solidFill>
              <a:srgbClr val="43A1D8"/>
            </a:solidFill>
            <a:ln w="28575">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grpSp>
      <p:sp>
        <p:nvSpPr>
          <p:cNvPr id="49" name="文本框 48"/>
          <p:cNvSpPr txBox="1"/>
          <p:nvPr/>
        </p:nvSpPr>
        <p:spPr>
          <a:xfrm>
            <a:off x="163830" y="2165350"/>
            <a:ext cx="7564120" cy="922020"/>
          </a:xfrm>
          <a:prstGeom prst="rect">
            <a:avLst/>
          </a:prstGeom>
          <a:noFill/>
        </p:spPr>
        <p:txBody>
          <a:bodyPr wrap="square" rtlCol="0">
            <a:spAutoFit/>
          </a:bodyPr>
          <a:lstStyle/>
          <a:p>
            <a:pPr algn="dist"/>
            <a:r>
              <a:rPr lang="zh-CN" altLang="en-US" sz="5400" b="1">
                <a:solidFill>
                  <a:schemeClr val="bg1"/>
                </a:solidFill>
              </a:rPr>
              <a:t>职教高考新实践实战篇·</a:t>
            </a:r>
          </a:p>
        </p:txBody>
      </p:sp>
      <p:sp>
        <p:nvSpPr>
          <p:cNvPr id="50" name="文本框 49"/>
          <p:cNvSpPr txBox="1"/>
          <p:nvPr/>
        </p:nvSpPr>
        <p:spPr>
          <a:xfrm>
            <a:off x="5067300" y="3429000"/>
            <a:ext cx="2677795" cy="1410970"/>
          </a:xfrm>
          <a:prstGeom prst="rect">
            <a:avLst/>
          </a:prstGeom>
          <a:noFill/>
        </p:spPr>
        <p:txBody>
          <a:bodyPr wrap="square" rtlCol="0">
            <a:noAutofit/>
          </a:bodyPr>
          <a:lstStyle/>
          <a:p>
            <a:r>
              <a:rPr lang="zh-CN" altLang="en-US" sz="8000" b="1">
                <a:solidFill>
                  <a:schemeClr val="tx1"/>
                </a:solidFill>
              </a:rPr>
              <a:t>英语</a:t>
            </a:r>
          </a:p>
        </p:txBody>
      </p:sp>
      <p:sp>
        <p:nvSpPr>
          <p:cNvPr id="51" name="文本框 50"/>
          <p:cNvSpPr txBox="1"/>
          <p:nvPr/>
        </p:nvSpPr>
        <p:spPr>
          <a:xfrm>
            <a:off x="1732280" y="5249545"/>
            <a:ext cx="4125595" cy="706755"/>
          </a:xfrm>
          <a:prstGeom prst="rect">
            <a:avLst/>
          </a:prstGeom>
          <a:solidFill>
            <a:schemeClr val="bg1"/>
          </a:solidFill>
        </p:spPr>
        <p:txBody>
          <a:bodyPr wrap="square" rtlCol="0">
            <a:spAutoFit/>
          </a:bodyPr>
          <a:lstStyle/>
          <a:p>
            <a:r>
              <a:rPr sz="2000">
                <a:solidFill>
                  <a:schemeClr val="tx1"/>
                </a:solidFill>
              </a:rPr>
              <a:t>总主编</a:t>
            </a:r>
            <a:r>
              <a:rPr lang="en-US" sz="2000">
                <a:solidFill>
                  <a:schemeClr val="tx1"/>
                </a:solidFill>
              </a:rPr>
              <a:t>	</a:t>
            </a:r>
            <a:r>
              <a:rPr sz="2000">
                <a:solidFill>
                  <a:schemeClr val="tx1"/>
                </a:solidFill>
              </a:rPr>
              <a:t> 宋玉馨</a:t>
            </a:r>
            <a:r>
              <a:rPr lang="en-US" sz="2000">
                <a:solidFill>
                  <a:schemeClr val="tx1"/>
                </a:solidFill>
              </a:rPr>
              <a:t>	  </a:t>
            </a:r>
            <a:r>
              <a:rPr sz="2000">
                <a:solidFill>
                  <a:schemeClr val="tx1"/>
                </a:solidFill>
              </a:rPr>
              <a:t>毕 伟</a:t>
            </a:r>
          </a:p>
          <a:p>
            <a:r>
              <a:rPr sz="2000">
                <a:solidFill>
                  <a:schemeClr val="tx1"/>
                </a:solidFill>
              </a:rPr>
              <a:t>主　编 </a:t>
            </a:r>
            <a:r>
              <a:rPr lang="en-US" sz="2000">
                <a:solidFill>
                  <a:schemeClr val="tx1"/>
                </a:solidFill>
              </a:rPr>
              <a:t>	 </a:t>
            </a:r>
            <a:r>
              <a:rPr sz="2000">
                <a:solidFill>
                  <a:schemeClr val="tx1"/>
                </a:solidFill>
              </a:rPr>
              <a:t>陈栋良 </a:t>
            </a:r>
            <a:r>
              <a:rPr lang="en-US" sz="2000">
                <a:solidFill>
                  <a:schemeClr val="tx1"/>
                </a:solidFill>
              </a:rPr>
              <a:t>  </a:t>
            </a:r>
            <a:r>
              <a:rPr sz="2000">
                <a:solidFill>
                  <a:schemeClr val="tx1"/>
                </a:solidFill>
              </a:rPr>
              <a:t>何亚芸 陈 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0"/>
                                        </p:tgtEl>
                                        <p:attrNameLst>
                                          <p:attrName>ppt_y</p:attrName>
                                        </p:attrNameLst>
                                      </p:cBhvr>
                                      <p:tavLst>
                                        <p:tav tm="0">
                                          <p:val>
                                            <p:strVal val="#ppt_y"/>
                                          </p:val>
                                        </p:tav>
                                        <p:tav tm="100000">
                                          <p:val>
                                            <p:strVal val="#ppt_y"/>
                                          </p:val>
                                        </p:tav>
                                      </p:tavLst>
                                    </p:anim>
                                    <p:anim calcmode="lin" valueType="num">
                                      <p:cBhvr>
                                        <p:cTn id="17"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0"/>
                                        </p:tgtEl>
                                      </p:cBhvr>
                                    </p:animEffect>
                                  </p:childTnLst>
                                </p:cTn>
                              </p:par>
                            </p:childTnLst>
                          </p:cTn>
                        </p:par>
                        <p:par>
                          <p:cTn id="20" fill="hold">
                            <p:stCondLst>
                              <p:cond delay="550"/>
                            </p:stCondLst>
                            <p:childTnLst>
                              <p:par>
                                <p:cTn id="21" presetID="3" presetClass="entr" presetSubtype="1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linds(horizontal)">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263848" y="2792275"/>
            <a:ext cx="5759107" cy="722630"/>
          </a:xfrm>
          <a:prstGeom prst="rect">
            <a:avLst/>
          </a:prstGeom>
          <a:noFill/>
          <a:ln>
            <a:noFill/>
          </a:ln>
        </p:spPr>
        <p:txBody>
          <a:bodyPr wrap="square" lIns="45720" tIns="22860" rIns="45720" bIns="22860" rtlCol="0">
            <a:spAutoFit/>
          </a:bodyPr>
          <a:lstStyle/>
          <a:p>
            <a:pPr algn="ctr"/>
            <a:r>
              <a:rPr sz="4400" b="1" dirty="0">
                <a:solidFill>
                  <a:schemeClr val="tx1"/>
                </a:solidFill>
                <a:latin typeface="微软雅黑" panose="020B0503020204020204" charset="-122"/>
                <a:ea typeface="微软雅黑" panose="020B0503020204020204" charset="-122"/>
                <a:cs typeface="Lato Regular"/>
              </a:rPr>
              <a:t>第二部分：情景交际</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443230" y="0"/>
            <a:ext cx="10250805" cy="583565"/>
          </a:xfrm>
          <a:prstGeom prst="rect">
            <a:avLst/>
          </a:prstGeom>
          <a:noFill/>
        </p:spPr>
        <p:txBody>
          <a:bodyPr wrap="square" rtlCol="0">
            <a:spAutoFit/>
          </a:bodyPr>
          <a:lstStyle/>
          <a:p>
            <a:pPr algn="dist"/>
            <a:r>
              <a:rPr lang="zh-CN" altLang="en-US" sz="3200" b="1">
                <a:solidFill>
                  <a:schemeClr val="bg1"/>
                </a:solidFill>
              </a:rPr>
              <a:t>第二部分：情景交际（共10小题，每小题1分，满分10分）</a:t>
            </a:r>
          </a:p>
        </p:txBody>
      </p:sp>
      <p:sp>
        <p:nvSpPr>
          <p:cNvPr id="12" name="文本框 11"/>
          <p:cNvSpPr txBox="1"/>
          <p:nvPr>
            <p:custDataLst>
              <p:tags r:id="rId2"/>
            </p:custDataLst>
          </p:nvPr>
        </p:nvSpPr>
        <p:spPr>
          <a:xfrm>
            <a:off x="256540" y="1066165"/>
            <a:ext cx="11575415" cy="521970"/>
          </a:xfrm>
          <a:prstGeom prst="rect">
            <a:avLst/>
          </a:prstGeom>
          <a:noFill/>
        </p:spPr>
        <p:txBody>
          <a:bodyPr wrap="square" rtlCol="0">
            <a:spAutoFit/>
          </a:bodyPr>
          <a:lstStyle/>
          <a:p>
            <a:pPr marL="360045" indent="-457200" fontAlgn="auto"/>
            <a:r>
              <a:rPr sz="2800" b="1" dirty="0">
                <a:latin typeface="微软雅黑" panose="020B0503020204020204" charset="-122"/>
                <a:ea typeface="微软雅黑" panose="020B0503020204020204" charset="-122"/>
                <a:cs typeface="微软雅黑" panose="020B0503020204020204" charset="-122"/>
              </a:rPr>
              <a:t>II. 阅读下列简短对话，从A、B、C和D项中选出最佳答案，将对话补全。</a:t>
            </a:r>
          </a:p>
        </p:txBody>
      </p:sp>
      <p:sp>
        <p:nvSpPr>
          <p:cNvPr id="6" name="矩形 5"/>
          <p:cNvSpPr/>
          <p:nvPr>
            <p:custDataLst>
              <p:tags r:id="rId3"/>
            </p:custDataLst>
          </p:nvPr>
        </p:nvSpPr>
        <p:spPr>
          <a:xfrm>
            <a:off x="1174115" y="4373880"/>
            <a:ext cx="10039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4"/>
            </p:custDataLst>
          </p:nvPr>
        </p:nvSpPr>
        <p:spPr>
          <a:xfrm>
            <a:off x="992505" y="197612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 —Here is your change.</a:t>
            </a:r>
          </a:p>
          <a:p>
            <a:pPr>
              <a:lnSpc>
                <a:spcPct val="130000"/>
              </a:lnSpc>
            </a:pPr>
            <a:r>
              <a:rPr lang="en-US" altLang="zh-CN" sz="2400" b="1" dirty="0">
                <a:latin typeface="微软雅黑" panose="020B0503020204020204" charset="-122"/>
                <a:ea typeface="微软雅黑" panose="020B0503020204020204" charset="-122"/>
              </a:rPr>
              <a:t>               —_____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Of course.        B. Go ahead.</a:t>
            </a:r>
          </a:p>
          <a:p>
            <a:pPr>
              <a:lnSpc>
                <a:spcPct val="130000"/>
              </a:lnSpc>
            </a:pPr>
            <a:r>
              <a:rPr lang="en-US" altLang="zh-CN" sz="2400" b="1" dirty="0">
                <a:latin typeface="微软雅黑" panose="020B0503020204020204" charset="-122"/>
                <a:ea typeface="微软雅黑" panose="020B0503020204020204" charset="-122"/>
              </a:rPr>
              <a:t>              C. Thank you.       D. With pleasure.</a:t>
            </a:r>
          </a:p>
        </p:txBody>
      </p:sp>
      <p:sp>
        <p:nvSpPr>
          <p:cNvPr id="13" name="文本框 12"/>
          <p:cNvSpPr txBox="1"/>
          <p:nvPr>
            <p:custDataLst>
              <p:tags r:id="rId5"/>
            </p:custDataLst>
          </p:nvPr>
        </p:nvSpPr>
        <p:spPr>
          <a:xfrm>
            <a:off x="1174115" y="4569460"/>
            <a:ext cx="9702800" cy="1568450"/>
          </a:xfrm>
          <a:prstGeom prst="rect">
            <a:avLst/>
          </a:prstGeom>
          <a:noFill/>
        </p:spPr>
        <p:txBody>
          <a:bodyPr wrap="square" rtlCol="0">
            <a:spAutoFit/>
          </a:bodyPr>
          <a:lstStyle/>
          <a:p>
            <a:pPr marL="899795" indent="-899795" algn="just"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对话第一句意为“这是找您的零钱”，A选项“Of course.”意为“当然”，B选项“Go</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ahead.”意为“去做吧”，D选项“With pleasure.”意为“乐意效劳”，都不符合语境。C选项“Thank you.”意为“谢谢”，符合语境。故选C。</a:t>
            </a:r>
          </a:p>
        </p:txBody>
      </p:sp>
      <p:sp>
        <p:nvSpPr>
          <p:cNvPr id="11" name="文本框 10"/>
          <p:cNvSpPr txBox="1"/>
          <p:nvPr>
            <p:custDataLst>
              <p:tags r:id="rId6"/>
            </p:custDataLst>
          </p:nvPr>
        </p:nvSpPr>
        <p:spPr>
          <a:xfrm>
            <a:off x="1339679" y="2070628"/>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7. —Sorry to make trouble to you.</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Never mind.            B. No Problem.</a:t>
            </a:r>
          </a:p>
          <a:p>
            <a:pPr>
              <a:lnSpc>
                <a:spcPct val="130000"/>
              </a:lnSpc>
            </a:pPr>
            <a:r>
              <a:rPr lang="en-US" altLang="zh-CN" sz="2400" b="1" dirty="0">
                <a:latin typeface="微软雅黑" panose="020B0503020204020204" charset="-122"/>
                <a:ea typeface="微软雅黑" panose="020B0503020204020204" charset="-122"/>
              </a:rPr>
              <a:t>              C. It’s a pleasure.      D. You too.</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algn="just"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对话第一句意为“抱歉给你添麻烦了”，B选项“No</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Problem.”意为“没问题”，C选项“It’s</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a pleasure.”意为“乐意效劳”，D选项“You too.”意为“你也是”，都不符合语境。A选项“Never mind.”意为“没关系”，符合语境。故选A。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678180" y="4373880"/>
            <a:ext cx="9907905"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8. —Jenny, is something bothering you?</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 We are busy now.</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No way.                       B. Forget it.</a:t>
            </a:r>
          </a:p>
          <a:p>
            <a:pPr>
              <a:lnSpc>
                <a:spcPct val="130000"/>
              </a:lnSpc>
            </a:pPr>
            <a:r>
              <a:rPr lang="en-US" altLang="zh-CN" sz="2400" b="1" dirty="0">
                <a:latin typeface="微软雅黑" panose="020B0503020204020204" charset="-122"/>
                <a:ea typeface="微软雅黑" panose="020B0503020204020204" charset="-122"/>
              </a:rPr>
              <a:t>              C. That’s too bad.         D. Absolutely.</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922020" y="4728845"/>
            <a:ext cx="9514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对话第一句意为“珍妮，你没事吧?”，A选项“Oh, no.”意为“噢，别”，C选项“Oh,</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sorry.”意为“噢，对不起”，C选项“Oh, good.”意为“噢，不错”，都不符合语境，D选项“Oh, nothing.”意为“噢，没事儿”，符合语境。故选D。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9. —My husband and I are going to Maldives for honeymoon 	        next week.</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No problem.           B. Don’t worry.</a:t>
            </a:r>
          </a:p>
          <a:p>
            <a:pPr>
              <a:lnSpc>
                <a:spcPct val="130000"/>
              </a:lnSpc>
            </a:pPr>
            <a:r>
              <a:rPr lang="en-US" altLang="zh-CN" sz="2400" b="1" dirty="0">
                <a:latin typeface="微软雅黑" panose="020B0503020204020204" charset="-122"/>
                <a:ea typeface="微软雅黑" panose="020B0503020204020204" charset="-122"/>
              </a:rPr>
              <a:t>               C. Come on.                 D. Sure.</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569460"/>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对话第一句意为“我和我丈夫下周将要去马尔代夫度蜜月”，A选项“Good idea.”意为“好主意”，B选项“Good luck.”意为“祝你好运”，C选项“Congratulations.”意为“祝贺”，都不符合语境。D选项“Have a good time.”，意为“祝你们玩得愉快”，表示祝愿，符合语境。故选D。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168775"/>
            <a:ext cx="9759315" cy="268922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10. —We should spend more time on exercising instead of 	 	          playing computer games.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 Health is the first wealth.</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I couldn’t agree more.         B. I don’t mind.</a:t>
            </a:r>
          </a:p>
          <a:p>
            <a:pPr>
              <a:lnSpc>
                <a:spcPct val="130000"/>
              </a:lnSpc>
            </a:pPr>
            <a:r>
              <a:rPr lang="en-US" altLang="zh-CN" sz="2400" b="1" dirty="0">
                <a:latin typeface="微软雅黑" panose="020B0503020204020204" charset="-122"/>
                <a:ea typeface="微软雅黑" panose="020B0503020204020204" charset="-122"/>
              </a:rPr>
              <a:t>                 C. That would be nice.                D. With pleasure.</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264920" y="4298950"/>
            <a:ext cx="9667875" cy="2283460"/>
          </a:xfrm>
          <a:prstGeom prst="rect">
            <a:avLst/>
          </a:prstGeom>
          <a:noFill/>
        </p:spPr>
        <p:txBody>
          <a:bodyPr wrap="square" rtlCol="0">
            <a:no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对话第一句意为“我们应该花更多的时间去锻炼，而不是玩电脑游戏”，B选项“I don’t</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mind.”意为“我不介意”，C选项“That would be nice.”意为“太好了”，D选项“With</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pleasure.”意为“我乐意”，都不符合语境。A选项“I couldn’t agree more.”意为“我非常赞同”，与后文的“Health is the first wealth.”（健康是第一财富）相匹配，表示赞同对方的观点，符合语境。故选A。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86715" y="985520"/>
            <a:ext cx="7026910" cy="5205730"/>
          </a:xfrm>
          <a:prstGeom prst="rect">
            <a:avLst/>
          </a:prstGeom>
          <a:noFill/>
        </p:spPr>
        <p:txBody>
          <a:bodyPr wrap="square" rtlCol="0">
            <a:noAutofit/>
          </a:bodyPr>
          <a:lstStyle/>
          <a:p>
            <a:pPr marL="431800" indent="-457200" fontAlgn="auto">
              <a:lnSpc>
                <a:spcPct val="110000"/>
              </a:lnSpc>
            </a:pPr>
            <a:r>
              <a:rPr sz="2400" b="1">
                <a:latin typeface="Times New Roman" panose="02020603050405020304" pitchFamily="18" charset="0"/>
                <a:cs typeface="Times New Roman" panose="02020603050405020304" pitchFamily="18" charset="0"/>
              </a:rPr>
              <a:t>M:</a:t>
            </a:r>
            <a:r>
              <a:rPr sz="2400">
                <a:latin typeface="Times New Roman" panose="02020603050405020304" pitchFamily="18" charset="0"/>
                <a:cs typeface="Times New Roman" panose="02020603050405020304" pitchFamily="18" charset="0"/>
              </a:rPr>
              <a:t> Hello, madam. What can I do for you?</a:t>
            </a:r>
          </a:p>
          <a:p>
            <a:pPr marL="431800" indent="-457200" fontAlgn="auto">
              <a:lnSpc>
                <a:spcPct val="110000"/>
              </a:lnSpc>
            </a:pPr>
            <a:r>
              <a:rPr sz="2400" b="1">
                <a:latin typeface="Times New Roman" panose="02020603050405020304" pitchFamily="18" charset="0"/>
                <a:cs typeface="Times New Roman" panose="02020603050405020304" pitchFamily="18" charset="0"/>
              </a:rPr>
              <a:t>F:</a:t>
            </a:r>
            <a:r>
              <a:rPr sz="2400">
                <a:latin typeface="Times New Roman" panose="02020603050405020304" pitchFamily="18" charset="0"/>
                <a:cs typeface="Times New Roman" panose="02020603050405020304" pitchFamily="18" charset="0"/>
              </a:rPr>
              <a:t> </a:t>
            </a:r>
            <a:r>
              <a:rPr sz="2400" u="sng">
                <a:latin typeface="Times New Roman" panose="02020603050405020304" pitchFamily="18" charset="0"/>
                <a:cs typeface="Times New Roman" panose="02020603050405020304" pitchFamily="18" charset="0"/>
                <a:sym typeface="+mn-ea"/>
              </a:rPr>
              <a:t>11</a:t>
            </a:r>
            <a:r>
              <a:rPr lang="en-US" sz="2400" u="sng">
                <a:latin typeface="Times New Roman" panose="02020603050405020304" pitchFamily="18" charset="0"/>
                <a:cs typeface="Times New Roman" panose="02020603050405020304" pitchFamily="18" charset="0"/>
                <a:sym typeface="+mn-ea"/>
              </a:rPr>
              <a:t>________</a:t>
            </a:r>
            <a:r>
              <a:rPr sz="2400">
                <a:latin typeface="Times New Roman" panose="02020603050405020304" pitchFamily="18" charset="0"/>
                <a:cs typeface="Times New Roman" panose="02020603050405020304" pitchFamily="18" charset="0"/>
              </a:rPr>
              <a:t> </a:t>
            </a:r>
          </a:p>
          <a:p>
            <a:pPr marL="431800" indent="-457200" fontAlgn="auto">
              <a:lnSpc>
                <a:spcPct val="110000"/>
              </a:lnSpc>
            </a:pPr>
            <a:r>
              <a:rPr sz="2400" b="1">
                <a:latin typeface="Times New Roman" panose="02020603050405020304" pitchFamily="18" charset="0"/>
                <a:cs typeface="Times New Roman" panose="02020603050405020304" pitchFamily="18" charset="0"/>
              </a:rPr>
              <a:t>M:</a:t>
            </a:r>
            <a:r>
              <a:rPr sz="2400">
                <a:latin typeface="Times New Roman" panose="02020603050405020304" pitchFamily="18" charset="0"/>
                <a:cs typeface="Times New Roman" panose="02020603050405020304" pitchFamily="18" charset="0"/>
              </a:rPr>
              <a:t> Incorrect? </a:t>
            </a:r>
            <a:r>
              <a:rPr sz="2400" u="sng">
                <a:latin typeface="Times New Roman" panose="02020603050405020304" pitchFamily="18" charset="0"/>
                <a:cs typeface="Times New Roman" panose="02020603050405020304" pitchFamily="18" charset="0"/>
                <a:sym typeface="+mn-ea"/>
              </a:rPr>
              <a:t>1</a:t>
            </a:r>
            <a:r>
              <a:rPr lang="en-US" sz="2400" u="sng">
                <a:latin typeface="Times New Roman" panose="02020603050405020304" pitchFamily="18" charset="0"/>
                <a:cs typeface="Times New Roman" panose="02020603050405020304" pitchFamily="18" charset="0"/>
                <a:sym typeface="+mn-ea"/>
              </a:rPr>
              <a:t>2________</a:t>
            </a:r>
            <a:r>
              <a:rPr sz="2400">
                <a:latin typeface="Times New Roman" panose="02020603050405020304" pitchFamily="18" charset="0"/>
                <a:cs typeface="Times New Roman" panose="02020603050405020304" pitchFamily="18" charset="0"/>
              </a:rPr>
              <a:t> </a:t>
            </a:r>
          </a:p>
          <a:p>
            <a:pPr marL="431800" indent="-457200" fontAlgn="auto">
              <a:lnSpc>
                <a:spcPct val="110000"/>
              </a:lnSpc>
            </a:pPr>
            <a:r>
              <a:rPr sz="2400" b="1">
                <a:latin typeface="Times New Roman" panose="02020603050405020304" pitchFamily="18" charset="0"/>
                <a:cs typeface="Times New Roman" panose="02020603050405020304" pitchFamily="18" charset="0"/>
              </a:rPr>
              <a:t>F:</a:t>
            </a:r>
            <a:r>
              <a:rPr sz="2400">
                <a:latin typeface="Times New Roman" panose="02020603050405020304" pitchFamily="18" charset="0"/>
                <a:cs typeface="Times New Roman" panose="02020603050405020304" pitchFamily="18" charset="0"/>
              </a:rPr>
              <a:t> Look, the number is wrong.</a:t>
            </a:r>
          </a:p>
          <a:p>
            <a:pPr marL="431800" indent="-457200" fontAlgn="auto">
              <a:lnSpc>
                <a:spcPct val="110000"/>
              </a:lnSpc>
            </a:pPr>
            <a:r>
              <a:rPr sz="2400" b="1">
                <a:latin typeface="Times New Roman" panose="02020603050405020304" pitchFamily="18" charset="0"/>
                <a:cs typeface="Times New Roman" panose="02020603050405020304" pitchFamily="18" charset="0"/>
              </a:rPr>
              <a:t>M:</a:t>
            </a:r>
            <a:r>
              <a:rPr sz="2400">
                <a:latin typeface="Times New Roman" panose="02020603050405020304" pitchFamily="18" charset="0"/>
                <a:cs typeface="Times New Roman" panose="02020603050405020304" pitchFamily="18" charset="0"/>
              </a:rPr>
              <a:t> </a:t>
            </a:r>
            <a:r>
              <a:rPr sz="2400" u="sng">
                <a:latin typeface="Times New Roman" panose="02020603050405020304" pitchFamily="18" charset="0"/>
                <a:cs typeface="Times New Roman" panose="02020603050405020304" pitchFamily="18" charset="0"/>
                <a:sym typeface="+mn-ea"/>
              </a:rPr>
              <a:t>1</a:t>
            </a:r>
            <a:r>
              <a:rPr lang="en-US" sz="2400" u="sng">
                <a:latin typeface="Times New Roman" panose="02020603050405020304" pitchFamily="18" charset="0"/>
                <a:cs typeface="Times New Roman" panose="02020603050405020304" pitchFamily="18" charset="0"/>
                <a:sym typeface="+mn-ea"/>
              </a:rPr>
              <a:t>3________</a:t>
            </a:r>
            <a:r>
              <a:rPr sz="2400">
                <a:latin typeface="Times New Roman" panose="02020603050405020304" pitchFamily="18" charset="0"/>
                <a:cs typeface="Times New Roman" panose="02020603050405020304" pitchFamily="18" charset="0"/>
              </a:rPr>
              <a:t> </a:t>
            </a:r>
          </a:p>
          <a:p>
            <a:pPr marL="431800" indent="-457200" fontAlgn="auto">
              <a:lnSpc>
                <a:spcPct val="110000"/>
              </a:lnSpc>
            </a:pPr>
            <a:r>
              <a:rPr sz="2400" b="1">
                <a:latin typeface="Times New Roman" panose="02020603050405020304" pitchFamily="18" charset="0"/>
                <a:cs typeface="Times New Roman" panose="02020603050405020304" pitchFamily="18" charset="0"/>
              </a:rPr>
              <a:t>F: </a:t>
            </a:r>
            <a:r>
              <a:rPr sz="2400">
                <a:latin typeface="Times New Roman" panose="02020603050405020304" pitchFamily="18" charset="0"/>
                <a:cs typeface="Times New Roman" panose="02020603050405020304" pitchFamily="18" charset="0"/>
              </a:rPr>
              <a:t>But it’s the third time in the past two months.</a:t>
            </a:r>
          </a:p>
          <a:p>
            <a:pPr marL="431800" indent="-457200" fontAlgn="auto">
              <a:lnSpc>
                <a:spcPct val="110000"/>
              </a:lnSpc>
            </a:pPr>
            <a:r>
              <a:rPr sz="2400" b="1">
                <a:latin typeface="Times New Roman" panose="02020603050405020304" pitchFamily="18" charset="0"/>
                <a:cs typeface="Times New Roman" panose="02020603050405020304" pitchFamily="18" charset="0"/>
              </a:rPr>
              <a:t>M:</a:t>
            </a:r>
            <a:r>
              <a:rPr sz="2400">
                <a:latin typeface="Times New Roman" panose="02020603050405020304" pitchFamily="18" charset="0"/>
                <a:cs typeface="Times New Roman" panose="02020603050405020304" pitchFamily="18" charset="0"/>
              </a:rPr>
              <a:t> </a:t>
            </a:r>
            <a:r>
              <a:rPr lang="en-US" sz="2400" u="sng">
                <a:latin typeface="Times New Roman" panose="02020603050405020304" pitchFamily="18" charset="0"/>
                <a:cs typeface="Times New Roman" panose="02020603050405020304" pitchFamily="18" charset="0"/>
                <a:sym typeface="+mn-ea"/>
              </a:rPr>
              <a:t>14________</a:t>
            </a:r>
            <a:r>
              <a:rPr sz="2400">
                <a:latin typeface="Times New Roman" panose="02020603050405020304" pitchFamily="18" charset="0"/>
                <a:cs typeface="Times New Roman" panose="02020603050405020304" pitchFamily="18" charset="0"/>
              </a:rPr>
              <a:t> I will correct it for you right now.</a:t>
            </a:r>
          </a:p>
          <a:p>
            <a:pPr marL="431800" indent="-457200" fontAlgn="auto">
              <a:lnSpc>
                <a:spcPct val="110000"/>
              </a:lnSpc>
            </a:pPr>
            <a:r>
              <a:rPr sz="2400" b="1">
                <a:latin typeface="Times New Roman" panose="02020603050405020304" pitchFamily="18" charset="0"/>
                <a:cs typeface="Times New Roman" panose="02020603050405020304" pitchFamily="18" charset="0"/>
              </a:rPr>
              <a:t>F: </a:t>
            </a:r>
            <a:r>
              <a:rPr sz="2400">
                <a:latin typeface="Times New Roman" panose="02020603050405020304" pitchFamily="18" charset="0"/>
                <a:cs typeface="Times New Roman" panose="02020603050405020304" pitchFamily="18" charset="0"/>
              </a:rPr>
              <a:t>Don’t you think it’s time to work it carefully? </a:t>
            </a:r>
          </a:p>
          <a:p>
            <a:pPr marL="431800" indent="-457200" fontAlgn="auto">
              <a:lnSpc>
                <a:spcPct val="110000"/>
              </a:lnSpc>
            </a:pPr>
            <a:r>
              <a:rPr sz="2400" b="1">
                <a:latin typeface="Times New Roman" panose="02020603050405020304" pitchFamily="18" charset="0"/>
                <a:cs typeface="Times New Roman" panose="02020603050405020304" pitchFamily="18" charset="0"/>
              </a:rPr>
              <a:t>M:</a:t>
            </a:r>
            <a:r>
              <a:rPr sz="2400">
                <a:latin typeface="Times New Roman" panose="02020603050405020304" pitchFamily="18" charset="0"/>
                <a:cs typeface="Times New Roman" panose="02020603050405020304" pitchFamily="18" charset="0"/>
              </a:rPr>
              <a:t> I’m so sorry about making trouble to you, </a:t>
            </a:r>
            <a:r>
              <a:rPr sz="2400" u="sng">
                <a:latin typeface="Times New Roman" panose="02020603050405020304" pitchFamily="18" charset="0"/>
                <a:cs typeface="Times New Roman" panose="02020603050405020304" pitchFamily="18" charset="0"/>
                <a:sym typeface="+mn-ea"/>
              </a:rPr>
              <a:t>1</a:t>
            </a:r>
            <a:r>
              <a:rPr lang="en-US" sz="2400" u="sng">
                <a:latin typeface="Times New Roman" panose="02020603050405020304" pitchFamily="18" charset="0"/>
                <a:cs typeface="Times New Roman" panose="02020603050405020304" pitchFamily="18" charset="0"/>
                <a:sym typeface="+mn-ea"/>
              </a:rPr>
              <a:t>5________</a:t>
            </a:r>
            <a:endParaRPr sz="24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1558925" y="1360805"/>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C</a:t>
            </a:r>
          </a:p>
        </p:txBody>
      </p:sp>
      <p:sp>
        <p:nvSpPr>
          <p:cNvPr id="7" name="文本框 6"/>
          <p:cNvSpPr txBox="1"/>
          <p:nvPr/>
        </p:nvSpPr>
        <p:spPr>
          <a:xfrm>
            <a:off x="7776210" y="1090295"/>
            <a:ext cx="4088130" cy="5274310"/>
          </a:xfrm>
          <a:prstGeom prst="rect">
            <a:avLst/>
          </a:prstGeom>
          <a:solidFill>
            <a:schemeClr val="bg2">
              <a:lumMod val="90000"/>
            </a:schemeClr>
          </a:solidFill>
        </p:spPr>
        <p:txBody>
          <a:bodyPr wrap="square" rtlCol="0">
            <a:noAutofit/>
          </a:bodyPr>
          <a:lstStyle/>
          <a:p>
            <a:pPr marL="360045" indent="-457200" algn="just" fontAlgn="auto">
              <a:lnSpc>
                <a:spcPct val="110000"/>
              </a:lnSpc>
            </a:pPr>
            <a:r>
              <a:rPr lang="zh-CN" altLang="en-US" sz="2400"/>
              <a:t>A. I must apologize, madam.</a:t>
            </a:r>
          </a:p>
          <a:p>
            <a:pPr marL="360045" indent="-457200" algn="just" fontAlgn="auto">
              <a:lnSpc>
                <a:spcPct val="110000"/>
              </a:lnSpc>
            </a:pPr>
            <a:r>
              <a:rPr lang="zh-CN" altLang="en-US" sz="2400"/>
              <a:t>B. I promise you it won’t happen again.</a:t>
            </a:r>
          </a:p>
          <a:p>
            <a:pPr marL="360045" indent="-457200" algn="just" fontAlgn="auto">
              <a:lnSpc>
                <a:spcPct val="110000"/>
              </a:lnSpc>
            </a:pPr>
            <a:r>
              <a:rPr lang="zh-CN" altLang="en-US" sz="2400"/>
              <a:t>C. I’m sorry to say something is incorrect with my bill again.</a:t>
            </a:r>
          </a:p>
          <a:p>
            <a:pPr marL="360045" indent="-457200" algn="just" fontAlgn="auto">
              <a:lnSpc>
                <a:spcPct val="110000"/>
              </a:lnSpc>
            </a:pPr>
            <a:r>
              <a:rPr lang="zh-CN" altLang="en-US" sz="2400"/>
              <a:t>D. But I think it’s the first time.</a:t>
            </a:r>
          </a:p>
          <a:p>
            <a:pPr marL="360045" indent="-457200" algn="just" fontAlgn="auto">
              <a:lnSpc>
                <a:spcPct val="110000"/>
              </a:lnSpc>
            </a:pPr>
            <a:r>
              <a:rPr lang="zh-CN" altLang="en-US" sz="2400"/>
              <a:t>E. That seems impossible.</a:t>
            </a:r>
          </a:p>
          <a:p>
            <a:pPr marL="360045" indent="-457200" algn="just" fontAlgn="auto">
              <a:lnSpc>
                <a:spcPct val="110000"/>
              </a:lnSpc>
            </a:pPr>
            <a:r>
              <a:rPr lang="zh-CN" altLang="en-US" sz="2400"/>
              <a:t>F. You’d better talk to the manager.</a:t>
            </a:r>
          </a:p>
          <a:p>
            <a:pPr marL="360045" indent="-457200" algn="just" fontAlgn="auto">
              <a:lnSpc>
                <a:spcPct val="110000"/>
              </a:lnSpc>
            </a:pPr>
            <a:r>
              <a:rPr lang="zh-CN" altLang="en-US" sz="2400"/>
              <a:t>G. Maybe something wrong with the computer.</a:t>
            </a:r>
          </a:p>
        </p:txBody>
      </p:sp>
      <p:sp>
        <p:nvSpPr>
          <p:cNvPr id="8" name="文本框 7"/>
          <p:cNvSpPr txBox="1"/>
          <p:nvPr>
            <p:custDataLst>
              <p:tags r:id="rId3"/>
            </p:custDataLst>
          </p:nvPr>
        </p:nvSpPr>
        <p:spPr>
          <a:xfrm>
            <a:off x="2957830" y="1765935"/>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E</a:t>
            </a:r>
          </a:p>
        </p:txBody>
      </p:sp>
      <p:sp>
        <p:nvSpPr>
          <p:cNvPr id="10" name="圆角矩形 9">
            <a:hlinkClick r:id="rId12" action="ppaction://hlinksldjump"/>
          </p:cNvPr>
          <p:cNvSpPr/>
          <p:nvPr/>
        </p:nvSpPr>
        <p:spPr>
          <a:xfrm>
            <a:off x="2299335" y="136080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11" name="圆角矩形 10">
            <a:hlinkClick r:id="rId13" action="ppaction://hlinksldjump"/>
          </p:cNvPr>
          <p:cNvSpPr/>
          <p:nvPr/>
        </p:nvSpPr>
        <p:spPr>
          <a:xfrm>
            <a:off x="3851910" y="176593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5" name="文本框 4"/>
          <p:cNvSpPr txBox="1"/>
          <p:nvPr>
            <p:custDataLst>
              <p:tags r:id="rId4"/>
            </p:custDataLst>
          </p:nvPr>
        </p:nvSpPr>
        <p:spPr>
          <a:xfrm>
            <a:off x="1646555" y="2596515"/>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G</a:t>
            </a:r>
          </a:p>
        </p:txBody>
      </p:sp>
      <p:sp>
        <p:nvSpPr>
          <p:cNvPr id="6" name="圆角矩形 5">
            <a:hlinkClick r:id="rId14" action="ppaction://hlinksldjump"/>
          </p:cNvPr>
          <p:cNvSpPr/>
          <p:nvPr>
            <p:custDataLst>
              <p:tags r:id="rId5"/>
            </p:custDataLst>
          </p:nvPr>
        </p:nvSpPr>
        <p:spPr>
          <a:xfrm>
            <a:off x="2414905" y="262318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12" name="文本框 11"/>
          <p:cNvSpPr txBox="1"/>
          <p:nvPr>
            <p:custDataLst>
              <p:tags r:id="rId6"/>
            </p:custDataLst>
          </p:nvPr>
        </p:nvSpPr>
        <p:spPr>
          <a:xfrm>
            <a:off x="616585" y="314325"/>
            <a:ext cx="11575415" cy="521970"/>
          </a:xfrm>
          <a:prstGeom prst="rect">
            <a:avLst/>
          </a:prstGeom>
          <a:noFill/>
        </p:spPr>
        <p:txBody>
          <a:bodyPr wrap="square" rtlCol="0">
            <a:spAutoFit/>
          </a:bodyPr>
          <a:lstStyle/>
          <a:p>
            <a:pPr marL="360045" indent="-457200" fontAlgn="auto"/>
            <a:r>
              <a:rPr sz="2800" b="1" dirty="0">
                <a:latin typeface="微软雅黑" panose="020B0503020204020204" charset="-122"/>
                <a:ea typeface="微软雅黑" panose="020B0503020204020204" charset="-122"/>
                <a:cs typeface="微软雅黑" panose="020B0503020204020204" charset="-122"/>
              </a:rPr>
              <a:t>III. 根据对话内容，从对话后的A—G七个选项中选出五个最佳选项。</a:t>
            </a:r>
          </a:p>
        </p:txBody>
      </p:sp>
      <p:sp>
        <p:nvSpPr>
          <p:cNvPr id="9" name="文本框 8"/>
          <p:cNvSpPr txBox="1"/>
          <p:nvPr>
            <p:custDataLst>
              <p:tags r:id="rId7"/>
            </p:custDataLst>
          </p:nvPr>
        </p:nvSpPr>
        <p:spPr>
          <a:xfrm>
            <a:off x="1452245" y="3429000"/>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A</a:t>
            </a:r>
          </a:p>
        </p:txBody>
      </p:sp>
      <p:sp>
        <p:nvSpPr>
          <p:cNvPr id="13" name="圆角矩形 12">
            <a:hlinkClick r:id="rId15" action="ppaction://hlinksldjump"/>
          </p:cNvPr>
          <p:cNvSpPr/>
          <p:nvPr>
            <p:custDataLst>
              <p:tags r:id="rId8"/>
            </p:custDataLst>
          </p:nvPr>
        </p:nvSpPr>
        <p:spPr>
          <a:xfrm>
            <a:off x="6721475" y="333629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14" name="文本框 13"/>
          <p:cNvSpPr txBox="1"/>
          <p:nvPr>
            <p:custDataLst>
              <p:tags r:id="rId9"/>
            </p:custDataLst>
          </p:nvPr>
        </p:nvSpPr>
        <p:spPr>
          <a:xfrm>
            <a:off x="1365250" y="4610735"/>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B</a:t>
            </a:r>
          </a:p>
        </p:txBody>
      </p:sp>
      <p:sp>
        <p:nvSpPr>
          <p:cNvPr id="15" name="圆角矩形 14">
            <a:hlinkClick r:id="rId16" action="ppaction://hlinksldjump"/>
          </p:cNvPr>
          <p:cNvSpPr/>
          <p:nvPr>
            <p:custDataLst>
              <p:tags r:id="rId10"/>
            </p:custDataLst>
          </p:nvPr>
        </p:nvSpPr>
        <p:spPr>
          <a:xfrm>
            <a:off x="2772410" y="463740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bldLvl="0" animBg="1"/>
      <p:bldP spid="11" grpId="0" bldLvl="0" animBg="1"/>
      <p:bldP spid="5" grpId="0"/>
      <p:bldP spid="6" grpId="0" bldLvl="0" animBg="1"/>
      <p:bldP spid="9" grpId="0"/>
      <p:bldP spid="13" grpId="0" bldLvl="0" animBg="1"/>
      <p:bldP spid="14" grpId="0"/>
      <p:bldP spid="1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根据后一句工作人员重复问“Incorrect?”（有错误吗？）可推断前一句应该是含有“incorrect”含义的句子，故选C。</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579370" y="1146810"/>
            <a:ext cx="847534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12.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根据前一句工作人员反问的语气可推断，他认为不太可能发生客户抱怨的错误，故选E。</a:t>
            </a:r>
          </a:p>
        </p:txBody>
      </p:sp>
      <p:sp>
        <p:nvSpPr>
          <p:cNvPr id="10" name="圆角矩形 9">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2"/>
            </p:custDataLst>
          </p:nvPr>
        </p:nvPicPr>
        <p:blipFill>
          <a:blip r:embed="rId5">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845435" y="1423035"/>
            <a:ext cx="8122920"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13.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根据后一句“But it’s the third time in the past two months.”（但这已经是过去两个月中第三次发生这种情况了。）可知，客户并不同意工作人员的说法，由此可推断前一句话工作人员是在为失误找理由，故选G。</a:t>
            </a:r>
          </a:p>
        </p:txBody>
      </p:sp>
      <p:sp>
        <p:nvSpPr>
          <p:cNvPr id="10" name="圆角矩形 9">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2"/>
            </p:custDataLst>
          </p:nvPr>
        </p:nvPicPr>
        <p:blipFill>
          <a:blip r:embed="rId5">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p:nvPr>
            <p:custDataLst>
              <p:tags r:id="rId1"/>
            </p:custDataLst>
          </p:nvPr>
        </p:nvSpPr>
        <p:spPr>
          <a:xfrm>
            <a:off x="3410029" y="1365086"/>
            <a:ext cx="8781963" cy="1871903"/>
          </a:xfrm>
          <a:custGeom>
            <a:avLst/>
            <a:gdLst/>
            <a:ahLst/>
            <a:cxnLst/>
            <a:rect l="l" t="t" r="r" b="b"/>
            <a:pathLst>
              <a:path w="6586815" h="1404000">
                <a:moveTo>
                  <a:pt x="810600" y="0"/>
                </a:moveTo>
                <a:lnTo>
                  <a:pt x="6586815" y="0"/>
                </a:lnTo>
                <a:lnTo>
                  <a:pt x="6586815" y="1404000"/>
                </a:lnTo>
                <a:lnTo>
                  <a:pt x="0" y="1404000"/>
                </a:lnTo>
                <a:close/>
              </a:path>
            </a:pathLst>
          </a:custGeom>
          <a:solidFill>
            <a:srgbClr val="185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6" name="矩形 6"/>
          <p:cNvSpPr/>
          <p:nvPr>
            <p:custDataLst>
              <p:tags r:id="rId2"/>
            </p:custDataLst>
          </p:nvPr>
        </p:nvSpPr>
        <p:spPr>
          <a:xfrm>
            <a:off x="600" y="3909028"/>
            <a:ext cx="5712059" cy="1871903"/>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0" name="矩形 7"/>
          <p:cNvSpPr/>
          <p:nvPr>
            <p:custDataLst>
              <p:tags r:id="rId3"/>
            </p:custDataLst>
          </p:nvPr>
        </p:nvSpPr>
        <p:spPr>
          <a:xfrm>
            <a:off x="600" y="1988915"/>
            <a:ext cx="10612684" cy="3023843"/>
          </a:xfrm>
          <a:custGeom>
            <a:avLst/>
            <a:gdLst/>
            <a:ahLst/>
            <a:cxnLst/>
            <a:rect l="l" t="t" r="r" b="b"/>
            <a:pathLst>
              <a:path w="7959928" h="2268000">
                <a:moveTo>
                  <a:pt x="0" y="0"/>
                </a:moveTo>
                <a:lnTo>
                  <a:pt x="7959928" y="0"/>
                </a:lnTo>
                <a:lnTo>
                  <a:pt x="6650498" y="2268000"/>
                </a:lnTo>
                <a:lnTo>
                  <a:pt x="0" y="2268000"/>
                </a:lnTo>
                <a:close/>
              </a:path>
            </a:pathLst>
          </a:custGeom>
          <a:solidFill>
            <a:srgbClr val="43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2" name="TextBox 11"/>
          <p:cNvSpPr txBox="1"/>
          <p:nvPr>
            <p:custDataLst>
              <p:tags r:id="rId4"/>
            </p:custDataLst>
          </p:nvPr>
        </p:nvSpPr>
        <p:spPr>
          <a:xfrm>
            <a:off x="3827145" y="2793365"/>
            <a:ext cx="3893820" cy="1106805"/>
          </a:xfrm>
          <a:prstGeom prst="rect">
            <a:avLst/>
          </a:prstGeom>
          <a:noFill/>
        </p:spPr>
        <p:txBody>
          <a:bodyPr wrap="square" rtlCol="0">
            <a:spAutoFit/>
          </a:bodyPr>
          <a:lstStyle/>
          <a:p>
            <a:pPr marL="0" lvl="1" algn="dist"/>
            <a:r>
              <a:rPr sz="6600" b="1" dirty="0">
                <a:solidFill>
                  <a:schemeClr val="bg1"/>
                </a:solidFill>
                <a:latin typeface="微软雅黑" panose="020B0503020204020204" charset="-122"/>
                <a:ea typeface="微软雅黑" panose="020B0503020204020204" charset="-122"/>
              </a:rPr>
              <a:t>模拟卷</a:t>
            </a:r>
            <a:r>
              <a:rPr lang="zh-CN" sz="6600" b="1" dirty="0">
                <a:solidFill>
                  <a:schemeClr val="bg1"/>
                </a:solidFill>
                <a:latin typeface="微软雅黑" panose="020B0503020204020204" charset="-122"/>
                <a:ea typeface="微软雅黑" panose="020B0503020204020204" charset="-122"/>
              </a:rPr>
              <a:t>五</a:t>
            </a:r>
          </a:p>
        </p:txBody>
      </p:sp>
      <p:sp>
        <p:nvSpPr>
          <p:cNvPr id="21" name="矩形 20"/>
          <p:cNvSpPr/>
          <p:nvPr>
            <p:custDataLst>
              <p:tags r:id="rId5"/>
            </p:custDataLst>
          </p:nvPr>
        </p:nvSpPr>
        <p:spPr>
          <a:xfrm>
            <a:off x="11001567" y="1808935"/>
            <a:ext cx="596045" cy="984205"/>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1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ppt_x</p:attrName>
                                        </p:attrNameLst>
                                      </p:cBhvr>
                                      <p:tavLst>
                                        <p:tav tm="0">
                                          <p:val>
                                            <p:strVal val="#ppt_x-#ppt_w*1.125000"/>
                                          </p:val>
                                        </p:tav>
                                        <p:tav tm="100000">
                                          <p:val>
                                            <p:strVal val="#ppt_x"/>
                                          </p:val>
                                        </p:tav>
                                      </p:tavLst>
                                    </p:anim>
                                    <p:animEffect transition="in" filter="wipe(righ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10" grpId="0" bldLvl="0" animBg="1"/>
      <p:bldP spid="12" grpId="0"/>
      <p:bldP spid="21"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693035" y="1346835"/>
            <a:ext cx="91420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14.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根据后一句“I will correct it for you right now.”（我马上帮您更正。）可推断，前一句应是道歉，故选A。</a:t>
            </a:r>
            <a:endParaRPr lang="en-US" altLang="zh-CN"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2"/>
            </p:custDataLst>
          </p:nvPr>
        </p:nvPicPr>
        <p:blipFill>
          <a:blip r:embed="rId5">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578735" y="1423035"/>
            <a:ext cx="9102725" cy="3876040"/>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15.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根据前一句“I’m so sorry about making trouble to you”（抱歉给你造成麻烦了）可推断，后一句应是要承诺不会再犯，故选B。</a:t>
            </a:r>
          </a:p>
        </p:txBody>
      </p:sp>
      <p:sp>
        <p:nvSpPr>
          <p:cNvPr id="10" name="圆角矩形 9">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2"/>
            </p:custDataLst>
          </p:nvPr>
        </p:nvPicPr>
        <p:blipFill>
          <a:blip r:embed="rId5">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123815" y="2792095"/>
            <a:ext cx="6019800" cy="1670050"/>
          </a:xfrm>
          <a:prstGeom prst="rect">
            <a:avLst/>
          </a:prstGeom>
          <a:noFill/>
          <a:ln>
            <a:noFill/>
          </a:ln>
        </p:spPr>
        <p:txBody>
          <a:bodyPr wrap="square" lIns="45720" tIns="22860" rIns="45720" bIns="22860" rtlCol="0">
            <a:spAutoFit/>
          </a:bodyPr>
          <a:lstStyle/>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第三部分：</a:t>
            </a:r>
          </a:p>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词汇与语法知识</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0" y="30480"/>
            <a:ext cx="11044555" cy="553085"/>
          </a:xfrm>
          <a:prstGeom prst="rect">
            <a:avLst/>
          </a:prstGeom>
          <a:noFill/>
        </p:spPr>
        <p:txBody>
          <a:bodyPr wrap="square" rtlCol="0">
            <a:spAutoFit/>
          </a:bodyPr>
          <a:lstStyle/>
          <a:p>
            <a:pPr algn="dist"/>
            <a:r>
              <a:rPr lang="zh-CN" altLang="en-US" sz="3000" b="1">
                <a:solidFill>
                  <a:schemeClr val="bg1"/>
                </a:solidFill>
                <a:uFillTx/>
              </a:rPr>
              <a:t>第三部分：词汇与语法知识（共25小题，每小题1分，满分25分）</a:t>
            </a:r>
          </a:p>
        </p:txBody>
      </p:sp>
      <p:sp>
        <p:nvSpPr>
          <p:cNvPr id="12" name="文本框 11"/>
          <p:cNvSpPr txBox="1"/>
          <p:nvPr>
            <p:custDataLst>
              <p:tags r:id="rId2"/>
            </p:custDataLst>
          </p:nvPr>
        </p:nvSpPr>
        <p:spPr>
          <a:xfrm>
            <a:off x="377825" y="870585"/>
            <a:ext cx="8971280" cy="521970"/>
          </a:xfrm>
          <a:prstGeom prst="rect">
            <a:avLst/>
          </a:prstGeom>
          <a:noFill/>
        </p:spPr>
        <p:txBody>
          <a:bodyPr wrap="square" rtlCol="0">
            <a:spAutoFit/>
          </a:bodyPr>
          <a:lstStyle/>
          <a:p>
            <a:pPr marL="360045" indent="-457200" fontAlgn="auto"/>
            <a:r>
              <a:rPr sz="2800" b="1" dirty="0">
                <a:latin typeface="微软雅黑" panose="020B0503020204020204" charset="-122"/>
                <a:ea typeface="微软雅黑" panose="020B0503020204020204" charset="-122"/>
                <a:cs typeface="微软雅黑" panose="020B0503020204020204" charset="-122"/>
              </a:rPr>
              <a:t>IV. 从A、B、C、D四个选项中选出一个最佳选项。</a:t>
            </a:r>
          </a:p>
        </p:txBody>
      </p:sp>
      <p:sp>
        <p:nvSpPr>
          <p:cNvPr id="6" name="矩形 5"/>
          <p:cNvSpPr/>
          <p:nvPr>
            <p:custDataLst>
              <p:tags r:id="rId3"/>
            </p:custDataLst>
          </p:nvPr>
        </p:nvSpPr>
        <p:spPr>
          <a:xfrm>
            <a:off x="1174115" y="4373880"/>
            <a:ext cx="9243695"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4"/>
            </p:custDataLst>
          </p:nvPr>
        </p:nvSpPr>
        <p:spPr>
          <a:xfrm>
            <a:off x="898525" y="1736725"/>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16. Mrs. Liu is a warm-hearted woman and she often helps _____ 	      poor.</a:t>
            </a:r>
          </a:p>
          <a:p>
            <a:pPr>
              <a:lnSpc>
                <a:spcPct val="130000"/>
              </a:lnSpc>
            </a:pPr>
            <a:r>
              <a:rPr lang="en-US" altLang="zh-CN" sz="2400" b="1" dirty="0">
                <a:latin typeface="微软雅黑" panose="020B0503020204020204" charset="-122"/>
                <a:ea typeface="微软雅黑" panose="020B0503020204020204" charset="-122"/>
              </a:rPr>
              <a:t>                A. a         B. an          C. the          D. /</a:t>
            </a:r>
          </a:p>
        </p:txBody>
      </p:sp>
      <p:sp>
        <p:nvSpPr>
          <p:cNvPr id="13" name="文本框 12"/>
          <p:cNvSpPr txBox="1"/>
          <p:nvPr>
            <p:custDataLst>
              <p:tags r:id="rId5"/>
            </p:custDataLst>
          </p:nvPr>
        </p:nvSpPr>
        <p:spPr>
          <a:xfrm>
            <a:off x="1174115" y="4569460"/>
            <a:ext cx="9150350"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此题考查定冠词的用法。the+形容词，表示一类人。the poor表示穷人，故答案为C。</a:t>
            </a:r>
          </a:p>
        </p:txBody>
      </p:sp>
      <p:sp>
        <p:nvSpPr>
          <p:cNvPr id="11" name="文本框 10"/>
          <p:cNvSpPr txBox="1"/>
          <p:nvPr>
            <p:custDataLst>
              <p:tags r:id="rId6"/>
            </p:custDataLst>
          </p:nvPr>
        </p:nvSpPr>
        <p:spPr>
          <a:xfrm>
            <a:off x="1173944" y="186425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17. They are not _____ but _____.</a:t>
            </a:r>
          </a:p>
          <a:p>
            <a:pPr marL="914400" lvl="2" indent="457200">
              <a:lnSpc>
                <a:spcPct val="130000"/>
              </a:lnSpc>
            </a:pPr>
            <a:r>
              <a:rPr lang="en-US" altLang="zh-CN" sz="2400" b="1" dirty="0">
                <a:latin typeface="微软雅黑" panose="020B0503020204020204" charset="-122"/>
                <a:ea typeface="微软雅黑" panose="020B0503020204020204" charset="-122"/>
              </a:rPr>
              <a:t>A. Englishmen; Germans        B. Englishmen; Germen</a:t>
            </a:r>
          </a:p>
          <a:p>
            <a:pPr marL="914400" lvl="2" indent="457200">
              <a:lnSpc>
                <a:spcPct val="130000"/>
              </a:lnSpc>
            </a:pPr>
            <a:r>
              <a:rPr lang="en-US" altLang="zh-CN" sz="2400" b="1" dirty="0">
                <a:latin typeface="微软雅黑" panose="020B0503020204020204" charset="-122"/>
                <a:ea typeface="微软雅黑" panose="020B0503020204020204" charset="-122"/>
              </a:rPr>
              <a:t>C. Englishmans; Germans       D. Englishmans; Germen</a:t>
            </a:r>
          </a:p>
        </p:txBody>
      </p:sp>
      <p:sp>
        <p:nvSpPr>
          <p:cNvPr id="11" name="文本框 10"/>
          <p:cNvSpPr txBox="1"/>
          <p:nvPr>
            <p:custDataLst>
              <p:tags r:id="rId3"/>
            </p:custDataLst>
          </p:nvPr>
        </p:nvSpPr>
        <p:spPr>
          <a:xfrm>
            <a:off x="135237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此题考查名词的复数形式。Englishman的复数形式为Englishmen，Genman的复数形式为Germans，故选A。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18. —When is National Public Memorial Day?</a:t>
            </a:r>
          </a:p>
          <a:p>
            <a:pPr marL="914400" lvl="2" indent="457200">
              <a:lnSpc>
                <a:spcPct val="130000"/>
              </a:lnSpc>
            </a:pPr>
            <a:r>
              <a:rPr lang="en-US" altLang="zh-CN" sz="2400" b="1" dirty="0">
                <a:latin typeface="微软雅黑" panose="020B0503020204020204" charset="-122"/>
                <a:ea typeface="微软雅黑" panose="020B0503020204020204" charset="-122"/>
              </a:rPr>
              <a:t>—_____ December 13. And it can remind us _____ the hard days        	in the past.</a:t>
            </a:r>
          </a:p>
          <a:p>
            <a:pPr>
              <a:lnSpc>
                <a:spcPct val="130000"/>
              </a:lnSpc>
            </a:pPr>
            <a:r>
              <a:rPr lang="en-US" altLang="zh-CN" sz="2400" b="1" dirty="0">
                <a:latin typeface="微软雅黑" panose="020B0503020204020204" charset="-122"/>
                <a:ea typeface="微软雅黑" panose="020B0503020204020204" charset="-122"/>
              </a:rPr>
              <a:t>                A. On; for        B. In; of         C. On; of           D. In; for</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此题考查介词on的用法和固定短语remind sb. of sth.，故选C。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19. Success would never happen overnight. We have to work 	       hard _____.</a:t>
            </a:r>
          </a:p>
          <a:p>
            <a:pPr>
              <a:lnSpc>
                <a:spcPct val="130000"/>
              </a:lnSpc>
            </a:pPr>
            <a:r>
              <a:rPr lang="en-US" altLang="zh-CN" sz="2400" b="1" dirty="0">
                <a:latin typeface="微软雅黑" panose="020B0503020204020204" charset="-122"/>
                <a:ea typeface="微软雅黑" panose="020B0503020204020204" charset="-122"/>
              </a:rPr>
              <a:t>                 A. hand by hand            B. one by one</a:t>
            </a:r>
          </a:p>
          <a:p>
            <a:pPr>
              <a:lnSpc>
                <a:spcPct val="130000"/>
              </a:lnSpc>
            </a:pPr>
            <a:r>
              <a:rPr lang="en-US" altLang="zh-CN" sz="2400" b="1" dirty="0">
                <a:latin typeface="微软雅黑" panose="020B0503020204020204" charset="-122"/>
                <a:ea typeface="微软雅黑" panose="020B0503020204020204" charset="-122"/>
              </a:rPr>
              <a:t>                 C. word by word            D. step by step</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algn="just"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此题考查短语辨别。hand by hand（手拉手）；one by one（一个接一个）；word by word（逐字逐句地）；step by step（一步一步地）。结合题意，故选D。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80340" y="1179830"/>
            <a:ext cx="11861165"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20. You should brush your _____ every day.</a:t>
            </a:r>
          </a:p>
          <a:p>
            <a:pPr>
              <a:lnSpc>
                <a:spcPct val="130000"/>
              </a:lnSpc>
            </a:pPr>
            <a:r>
              <a:rPr lang="en-US" altLang="zh-CN" sz="2400" b="1" dirty="0">
                <a:latin typeface="微软雅黑" panose="020B0503020204020204" charset="-122"/>
                <a:ea typeface="微软雅黑" panose="020B0503020204020204" charset="-122"/>
              </a:rPr>
              <a:t>                A. tooth           B. tooths         C. teeth          D. teeths</a:t>
            </a:r>
          </a:p>
        </p:txBody>
      </p:sp>
      <p:sp>
        <p:nvSpPr>
          <p:cNvPr id="11" name="文本框 10"/>
          <p:cNvSpPr txBox="1"/>
          <p:nvPr>
            <p:custDataLst>
              <p:tags r:id="rId3"/>
            </p:custDataLst>
          </p:nvPr>
        </p:nvSpPr>
        <p:spPr>
          <a:xfrm>
            <a:off x="41638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46037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此题考查短语，刷牙（brush one’s teeth），故选C。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21. Yesterday our whole class went to the museum _____ Lucy. 	       She was ill.</a:t>
            </a:r>
          </a:p>
          <a:p>
            <a:pPr>
              <a:lnSpc>
                <a:spcPct val="130000"/>
              </a:lnSpc>
            </a:pPr>
            <a:r>
              <a:rPr lang="en-US" altLang="zh-CN" sz="2400" b="1" dirty="0">
                <a:latin typeface="微软雅黑" panose="020B0503020204020204" charset="-122"/>
                <a:ea typeface="微软雅黑" panose="020B0503020204020204" charset="-122"/>
              </a:rPr>
              <a:t>                A. with        B. besides       C. except          D. beside</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algn="just"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此题考查介词辨析。with（和……一起）；besides[除……之外（包括在内）]；except[除……之外（不包括在内）]；from（从……）。根据“she was ill”可知，露西没去，故选C。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90550" y="1179830"/>
            <a:ext cx="11450955"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22. —How long have you lived here?</a:t>
            </a:r>
          </a:p>
          <a:p>
            <a:pPr marL="914400" lvl="2" indent="457200">
              <a:lnSpc>
                <a:spcPct val="130000"/>
              </a:lnSpc>
            </a:pPr>
            <a:r>
              <a:rPr lang="en-US" altLang="zh-CN" sz="2400" b="1" dirty="0">
                <a:latin typeface="微软雅黑" panose="020B0503020204020204" charset="-122"/>
                <a:ea typeface="微软雅黑" panose="020B0503020204020204" charset="-122"/>
              </a:rPr>
              <a:t>—_____ 2006.</a:t>
            </a:r>
          </a:p>
          <a:p>
            <a:pPr>
              <a:lnSpc>
                <a:spcPct val="130000"/>
              </a:lnSpc>
            </a:pPr>
            <a:r>
              <a:rPr lang="en-US" altLang="zh-CN" sz="2400" b="1" dirty="0">
                <a:latin typeface="微软雅黑" panose="020B0503020204020204" charset="-122"/>
                <a:ea typeface="微软雅黑" panose="020B0503020204020204" charset="-122"/>
              </a:rPr>
              <a:t>              A. Since        B. While         C. Until          D. Before</a:t>
            </a:r>
          </a:p>
        </p:txBody>
      </p:sp>
      <p:sp>
        <p:nvSpPr>
          <p:cNvPr id="11" name="文本框 10"/>
          <p:cNvSpPr txBox="1"/>
          <p:nvPr>
            <p:custDataLst>
              <p:tags r:id="rId3"/>
            </p:custDataLst>
          </p:nvPr>
        </p:nvSpPr>
        <p:spPr>
          <a:xfrm>
            <a:off x="899624"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lstStyle/>
          <a:p>
            <a:pPr marL="899795" indent="-899795" algn="just"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此题考查时间状语从句的引导词。“since+时间点”表示“从……时候到现在为止”；while（当……时候）；until（直到……为止）；before（在……之前）。根据问句“how long”可知，答语为一个时间段，且和现在完成时连用，故选A。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1511935" y="1243330"/>
            <a:ext cx="4503420" cy="645160"/>
          </a:xfrm>
          <a:prstGeom prst="rect">
            <a:avLst/>
          </a:prstGeom>
          <a:noFill/>
        </p:spPr>
        <p:txBody>
          <a:bodyPr wrap="square" rtlCol="0">
            <a:spAutoFit/>
          </a:bodyPr>
          <a:lstStyle/>
          <a:p>
            <a:r>
              <a:rPr sz="3600" b="1">
                <a:solidFill>
                  <a:schemeClr val="tx1"/>
                </a:solidFill>
                <a:uFillTx/>
                <a:hlinkClick r:id="rId17" action="ppaction://hlinksldjump"/>
              </a:rPr>
              <a:t>第一部分：语音知识</a:t>
            </a:r>
            <a:endParaRPr sz="3600" b="1">
              <a:solidFill>
                <a:schemeClr val="tx1"/>
              </a:solidFill>
              <a:uFillTx/>
            </a:endParaRPr>
          </a:p>
        </p:txBody>
      </p:sp>
      <p:sp>
        <p:nvSpPr>
          <p:cNvPr id="9" name="文本框 8"/>
          <p:cNvSpPr txBox="1"/>
          <p:nvPr>
            <p:custDataLst>
              <p:tags r:id="rId2"/>
            </p:custDataLst>
          </p:nvPr>
        </p:nvSpPr>
        <p:spPr>
          <a:xfrm>
            <a:off x="1511935" y="2239010"/>
            <a:ext cx="4423410" cy="645160"/>
          </a:xfrm>
          <a:prstGeom prst="rect">
            <a:avLst/>
          </a:prstGeom>
          <a:noFill/>
        </p:spPr>
        <p:txBody>
          <a:bodyPr wrap="square" rtlCol="0">
            <a:spAutoFit/>
          </a:bodyPr>
          <a:lstStyle/>
          <a:p>
            <a:r>
              <a:rPr sz="3600" b="1">
                <a:solidFill>
                  <a:schemeClr val="tx1"/>
                </a:solidFill>
                <a:uFillTx/>
                <a:hlinkClick r:id="rId18" action="ppaction://hlinksldjump"/>
              </a:rPr>
              <a:t>第二部分：情景交际</a:t>
            </a:r>
            <a:endParaRPr sz="3600" b="1">
              <a:solidFill>
                <a:schemeClr val="tx1"/>
              </a:solidFill>
              <a:uFillTx/>
            </a:endParaRPr>
          </a:p>
        </p:txBody>
      </p:sp>
      <p:sp>
        <p:nvSpPr>
          <p:cNvPr id="10" name="文本框 9"/>
          <p:cNvSpPr txBox="1"/>
          <p:nvPr>
            <p:custDataLst>
              <p:tags r:id="rId3"/>
            </p:custDataLst>
          </p:nvPr>
        </p:nvSpPr>
        <p:spPr>
          <a:xfrm>
            <a:off x="1511935" y="3217545"/>
            <a:ext cx="6613525" cy="645160"/>
          </a:xfrm>
          <a:prstGeom prst="rect">
            <a:avLst/>
          </a:prstGeom>
          <a:noFill/>
        </p:spPr>
        <p:txBody>
          <a:bodyPr wrap="square" rtlCol="0">
            <a:spAutoFit/>
          </a:bodyPr>
          <a:lstStyle/>
          <a:p>
            <a:r>
              <a:rPr sz="3600" b="1">
                <a:solidFill>
                  <a:schemeClr val="tx1"/>
                </a:solidFill>
                <a:uFillTx/>
                <a:hlinkClick r:id="rId19" action="ppaction://hlinksldjump"/>
              </a:rPr>
              <a:t>第三部分：词汇与语法知识</a:t>
            </a:r>
            <a:endParaRPr sz="3600" b="1">
              <a:solidFill>
                <a:schemeClr val="tx1"/>
              </a:solidFill>
              <a:uFillTx/>
            </a:endParaRPr>
          </a:p>
        </p:txBody>
      </p:sp>
      <p:sp>
        <p:nvSpPr>
          <p:cNvPr id="11" name="文本框 10"/>
          <p:cNvSpPr txBox="1"/>
          <p:nvPr>
            <p:custDataLst>
              <p:tags r:id="rId4"/>
            </p:custDataLst>
          </p:nvPr>
        </p:nvSpPr>
        <p:spPr>
          <a:xfrm>
            <a:off x="1511935" y="4196080"/>
            <a:ext cx="6678930" cy="645160"/>
          </a:xfrm>
          <a:prstGeom prst="rect">
            <a:avLst/>
          </a:prstGeom>
          <a:noFill/>
        </p:spPr>
        <p:txBody>
          <a:bodyPr wrap="square" rtlCol="0">
            <a:spAutoFit/>
          </a:bodyPr>
          <a:lstStyle/>
          <a:p>
            <a:r>
              <a:rPr sz="3600" b="1">
                <a:solidFill>
                  <a:schemeClr val="tx1"/>
                </a:solidFill>
                <a:uFillTx/>
                <a:hlinkClick r:id="rId20" action="ppaction://hlinksldjump"/>
              </a:rPr>
              <a:t>第四部分：语篇知识</a:t>
            </a:r>
            <a:endParaRPr sz="3600" b="1">
              <a:solidFill>
                <a:schemeClr val="tx1"/>
              </a:solidFill>
              <a:uFillTx/>
            </a:endParaRPr>
          </a:p>
        </p:txBody>
      </p:sp>
      <p:sp>
        <p:nvSpPr>
          <p:cNvPr id="19" name="文本框 18"/>
          <p:cNvSpPr txBox="1"/>
          <p:nvPr>
            <p:custDataLst>
              <p:tags r:id="rId5"/>
            </p:custDataLst>
          </p:nvPr>
        </p:nvSpPr>
        <p:spPr>
          <a:xfrm>
            <a:off x="1511935" y="5174615"/>
            <a:ext cx="5293360" cy="645160"/>
          </a:xfrm>
          <a:prstGeom prst="rect">
            <a:avLst/>
          </a:prstGeom>
          <a:noFill/>
        </p:spPr>
        <p:txBody>
          <a:bodyPr wrap="square" rtlCol="0">
            <a:spAutoFit/>
          </a:bodyPr>
          <a:lstStyle/>
          <a:p>
            <a:r>
              <a:rPr sz="3600" b="1">
                <a:solidFill>
                  <a:schemeClr val="tx1"/>
                </a:solidFill>
                <a:uFillTx/>
                <a:hlinkClick r:id="rId21" action="ppaction://hlinksldjump"/>
              </a:rPr>
              <a:t>第五部分：语言技能知识</a:t>
            </a:r>
            <a:endParaRPr sz="3600" b="1">
              <a:solidFill>
                <a:schemeClr val="tx1"/>
              </a:solidFill>
              <a:uFillTx/>
            </a:endParaRPr>
          </a:p>
        </p:txBody>
      </p:sp>
      <p:pic>
        <p:nvPicPr>
          <p:cNvPr id="23" name="图片 22"/>
          <p:cNvPicPr>
            <a:picLocks noChangeAspect="1"/>
          </p:cNvPicPr>
          <p:nvPr/>
        </p:nvPicPr>
        <p:blipFill>
          <a:blip r:embed="rId22">
            <a:alphaModFix amt="55000"/>
          </a:blip>
          <a:srcRect b="6182"/>
          <a:stretch>
            <a:fillRect/>
          </a:stretch>
        </p:blipFill>
        <p:spPr>
          <a:xfrm>
            <a:off x="7800975" y="987425"/>
            <a:ext cx="3816985" cy="3226435"/>
          </a:xfrm>
          <a:prstGeom prst="rect">
            <a:avLst/>
          </a:prstGeom>
        </p:spPr>
      </p:pic>
      <p:sp>
        <p:nvSpPr>
          <p:cNvPr id="21" name="矩形 20"/>
          <p:cNvSpPr/>
          <p:nvPr/>
        </p:nvSpPr>
        <p:spPr>
          <a:xfrm>
            <a:off x="8884285" y="2655570"/>
            <a:ext cx="3166745" cy="2894965"/>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文本框 6"/>
          <p:cNvSpPr txBox="1"/>
          <p:nvPr/>
        </p:nvSpPr>
        <p:spPr>
          <a:xfrm>
            <a:off x="9377680" y="3549650"/>
            <a:ext cx="2179955" cy="1106805"/>
          </a:xfrm>
          <a:prstGeom prst="rect">
            <a:avLst/>
          </a:prstGeom>
          <a:noFill/>
        </p:spPr>
        <p:txBody>
          <a:bodyPr wrap="square" rtlCol="0">
            <a:spAutoFit/>
          </a:bodyPr>
          <a:lstStyle/>
          <a:p>
            <a:pPr indent="0" algn="dist" fontAlgn="auto"/>
            <a:r>
              <a:rPr lang="zh-CN" altLang="en-US" sz="6600" b="1">
                <a:solidFill>
                  <a:schemeClr val="bg1"/>
                </a:solidFill>
              </a:rPr>
              <a:t>目录</a:t>
            </a:r>
          </a:p>
        </p:txBody>
      </p:sp>
      <p:grpSp>
        <p:nvGrpSpPr>
          <p:cNvPr id="3" name="组合 2"/>
          <p:cNvGrpSpPr/>
          <p:nvPr/>
        </p:nvGrpSpPr>
        <p:grpSpPr>
          <a:xfrm>
            <a:off x="757555" y="1244600"/>
            <a:ext cx="651510" cy="645160"/>
            <a:chOff x="8280" y="560"/>
            <a:chExt cx="998" cy="1016"/>
          </a:xfrm>
        </p:grpSpPr>
        <p:sp>
          <p:nvSpPr>
            <p:cNvPr id="25" name="Oval 2"/>
            <p:cNvSpPr/>
            <p:nvPr>
              <p:custDataLst>
                <p:tags r:id="rId14"/>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54"/>
            <p:cNvSpPr>
              <a:spLocks noChangeArrowheads="1"/>
            </p:cNvSpPr>
            <p:nvPr>
              <p:custDataLst>
                <p:tags r:id="rId15"/>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grpSp>
        <p:nvGrpSpPr>
          <p:cNvPr id="4" name="组合 3"/>
          <p:cNvGrpSpPr/>
          <p:nvPr/>
        </p:nvGrpSpPr>
        <p:grpSpPr>
          <a:xfrm>
            <a:off x="757555" y="2229485"/>
            <a:ext cx="651510" cy="645160"/>
            <a:chOff x="8280" y="560"/>
            <a:chExt cx="998" cy="1016"/>
          </a:xfrm>
        </p:grpSpPr>
        <p:sp>
          <p:nvSpPr>
            <p:cNvPr id="5" name="Oval 2"/>
            <p:cNvSpPr/>
            <p:nvPr>
              <p:custDataLst>
                <p:tags r:id="rId12"/>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154"/>
            <p:cNvSpPr>
              <a:spLocks noChangeArrowheads="1"/>
            </p:cNvSpPr>
            <p:nvPr>
              <p:custDataLst>
                <p:tags r:id="rId13"/>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grpSp>
        <p:nvGrpSpPr>
          <p:cNvPr id="12" name="组合 11"/>
          <p:cNvGrpSpPr/>
          <p:nvPr/>
        </p:nvGrpSpPr>
        <p:grpSpPr>
          <a:xfrm>
            <a:off x="757555" y="3214370"/>
            <a:ext cx="651510" cy="645160"/>
            <a:chOff x="8280" y="560"/>
            <a:chExt cx="998" cy="1016"/>
          </a:xfrm>
        </p:grpSpPr>
        <p:sp>
          <p:nvSpPr>
            <p:cNvPr id="13" name="Oval 2"/>
            <p:cNvSpPr/>
            <p:nvPr>
              <p:custDataLst>
                <p:tags r:id="rId10"/>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54"/>
            <p:cNvSpPr>
              <a:spLocks noChangeArrowheads="1"/>
            </p:cNvSpPr>
            <p:nvPr>
              <p:custDataLst>
                <p:tags r:id="rId11"/>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grpSp>
        <p:nvGrpSpPr>
          <p:cNvPr id="22" name="组合 21"/>
          <p:cNvGrpSpPr/>
          <p:nvPr/>
        </p:nvGrpSpPr>
        <p:grpSpPr>
          <a:xfrm>
            <a:off x="757555" y="4199255"/>
            <a:ext cx="651510" cy="645160"/>
            <a:chOff x="8280" y="560"/>
            <a:chExt cx="998" cy="1016"/>
          </a:xfrm>
        </p:grpSpPr>
        <p:sp>
          <p:nvSpPr>
            <p:cNvPr id="24" name="Oval 2"/>
            <p:cNvSpPr/>
            <p:nvPr>
              <p:custDataLst>
                <p:tags r:id="rId8"/>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54"/>
            <p:cNvSpPr>
              <a:spLocks noChangeArrowheads="1"/>
            </p:cNvSpPr>
            <p:nvPr>
              <p:custDataLst>
                <p:tags r:id="rId9"/>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grpSp>
        <p:nvGrpSpPr>
          <p:cNvPr id="28" name="组合 27"/>
          <p:cNvGrpSpPr/>
          <p:nvPr/>
        </p:nvGrpSpPr>
        <p:grpSpPr>
          <a:xfrm>
            <a:off x="757555" y="5184140"/>
            <a:ext cx="651510" cy="645160"/>
            <a:chOff x="8280" y="560"/>
            <a:chExt cx="998" cy="1016"/>
          </a:xfrm>
        </p:grpSpPr>
        <p:sp>
          <p:nvSpPr>
            <p:cNvPr id="29" name="Oval 2"/>
            <p:cNvSpPr/>
            <p:nvPr>
              <p:custDataLst>
                <p:tags r:id="rId6"/>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154"/>
            <p:cNvSpPr>
              <a:spLocks noChangeArrowheads="1"/>
            </p:cNvSpPr>
            <p:nvPr>
              <p:custDataLst>
                <p:tags r:id="rId7"/>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478790" y="1179830"/>
            <a:ext cx="11562715"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23. Tom works harder _____ he has made the best marks in his class.</a:t>
            </a:r>
          </a:p>
          <a:p>
            <a:pPr>
              <a:lnSpc>
                <a:spcPct val="130000"/>
              </a:lnSpc>
            </a:pPr>
            <a:r>
              <a:rPr lang="en-US" altLang="zh-CN" sz="2400" b="1" dirty="0">
                <a:latin typeface="微软雅黑" panose="020B0503020204020204" charset="-122"/>
                <a:ea typeface="微软雅黑" panose="020B0503020204020204" charset="-122"/>
              </a:rPr>
              <a:t>                A. until          B. if         C. though         D. because</a:t>
            </a:r>
            <a:r>
              <a:rPr lang="en-US" altLang="zh-CN" sz="2400" b="1" dirty="0">
                <a:latin typeface="微软雅黑" panose="020B0503020204020204" charset="-122"/>
                <a:ea typeface="微软雅黑" panose="020B0503020204020204" charset="-122"/>
                <a:sym typeface="+mn-ea"/>
              </a:rPr>
              <a:t>               </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842474" y="131434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915035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此题考查连词的用法。until（直到……为止）；if（如果）；though（尽管）；because（因为）。结合句意可知，此处表示让步关系，故选C。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24. We should _____ the lights before we leave the classroom.</a:t>
            </a:r>
          </a:p>
          <a:p>
            <a:pPr>
              <a:lnSpc>
                <a:spcPct val="130000"/>
              </a:lnSpc>
            </a:pPr>
            <a:r>
              <a:rPr lang="en-US" altLang="zh-CN" sz="2400" b="1" dirty="0">
                <a:latin typeface="微软雅黑" panose="020B0503020204020204" charset="-122"/>
                <a:ea typeface="微软雅黑" panose="020B0503020204020204" charset="-122"/>
              </a:rPr>
              <a:t>                A. turn up       B. turn down       C. turn off     D. turn on</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此题考查短语辨析。turn up（出现；发生）；turn down（调小）；turn off（关闭）；turn on（打开）。根据题意，离开教室应该关灯，故选C。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25. There was a fire accident yesterday. _____, nobody was hurt.</a:t>
            </a:r>
          </a:p>
          <a:p>
            <a:pPr>
              <a:lnSpc>
                <a:spcPct val="130000"/>
              </a:lnSpc>
            </a:pPr>
            <a:r>
              <a:rPr lang="en-US" altLang="zh-CN" sz="2400" b="1" dirty="0">
                <a:latin typeface="微软雅黑" panose="020B0503020204020204" charset="-122"/>
                <a:ea typeface="微软雅黑" panose="020B0503020204020204" charset="-122"/>
              </a:rPr>
              <a:t>                A. Lucky        B. Luckily</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Unlucky</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Unluckily</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此题考查形容词与副词的辨析：分析题干“_____ nobody was hurt.”可知，空格处需要副词作状语，因此排除选项A和C；选项C. Luckily（adv.）意味“幸运地”；选项D. Unluckily （adv.）意味“不幸运地”。根据句意，没有人受伤，应该是幸运的事，故选B。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26. I will look after your pet. You _____ worry about it.</a:t>
            </a:r>
          </a:p>
          <a:p>
            <a:pPr>
              <a:lnSpc>
                <a:spcPct val="130000"/>
              </a:lnSpc>
            </a:pPr>
            <a:r>
              <a:rPr lang="en-US" altLang="zh-CN" sz="2400" b="1" dirty="0">
                <a:latin typeface="微软雅黑" panose="020B0503020204020204" charset="-122"/>
                <a:ea typeface="微软雅黑" panose="020B0503020204020204" charset="-122"/>
              </a:rPr>
              <a:t>                A. shall not          B. can’t </a:t>
            </a:r>
          </a:p>
          <a:p>
            <a:pPr>
              <a:lnSpc>
                <a:spcPct val="130000"/>
              </a:lnSpc>
            </a:pPr>
            <a:r>
              <a:rPr lang="en-US" altLang="zh-CN" sz="2400" b="1" dirty="0">
                <a:latin typeface="微软雅黑" panose="020B0503020204020204" charset="-122"/>
                <a:ea typeface="微软雅黑" panose="020B0503020204020204" charset="-122"/>
              </a:rPr>
              <a:t>               C. shouldn’t       D. may not</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此题考查情态动词的用法。shall not（将不要）；can’t（不能）；shouldn’t（不应该，没必要）；may not（可能不……）。结合句意，故选C。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402590" y="1179830"/>
            <a:ext cx="11638915"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27. —Have you finished your work yet?</a:t>
            </a:r>
          </a:p>
          <a:p>
            <a:pPr>
              <a:lnSpc>
                <a:spcPct val="130000"/>
              </a:lnSpc>
            </a:pPr>
            <a:r>
              <a:rPr lang="en-US" altLang="zh-CN" sz="2400" b="1" dirty="0">
                <a:latin typeface="微软雅黑" panose="020B0503020204020204" charset="-122"/>
                <a:ea typeface="微软雅黑" panose="020B0503020204020204" charset="-122"/>
              </a:rPr>
              <a:t>                —No, not yet. I think it’ll take _____ ten minutes. </a:t>
            </a:r>
          </a:p>
          <a:p>
            <a:pPr>
              <a:lnSpc>
                <a:spcPct val="130000"/>
              </a:lnSpc>
            </a:pPr>
            <a:r>
              <a:rPr lang="en-US" altLang="zh-CN" sz="2400" b="1" dirty="0">
                <a:latin typeface="微软雅黑" panose="020B0503020204020204" charset="-122"/>
                <a:ea typeface="微软雅黑" panose="020B0503020204020204" charset="-122"/>
              </a:rPr>
              <a:t>               A. another          B. other</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others</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more</a:t>
            </a:r>
          </a:p>
        </p:txBody>
      </p:sp>
      <p:sp>
        <p:nvSpPr>
          <p:cNvPr id="11" name="文本框 10"/>
          <p:cNvSpPr txBox="1"/>
          <p:nvPr>
            <p:custDataLst>
              <p:tags r:id="rId3"/>
            </p:custDataLst>
          </p:nvPr>
        </p:nvSpPr>
        <p:spPr>
          <a:xfrm>
            <a:off x="72372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此题考查another的用法。another +数词+名词表示“又一，再一……”，other表示“别的”；others表示“别人”；more表示“更多”。根据题目意思，为“需要再花10分钟”，故选A。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28. —Did you see Kate last Saturday?</a:t>
            </a:r>
          </a:p>
          <a:p>
            <a:pPr>
              <a:lnSpc>
                <a:spcPct val="130000"/>
              </a:lnSpc>
            </a:pPr>
            <a:r>
              <a:rPr lang="en-US" altLang="zh-CN" sz="2400" b="1" dirty="0">
                <a:latin typeface="微软雅黑" panose="020B0503020204020204" charset="-122"/>
                <a:ea typeface="微软雅黑" panose="020B0503020204020204" charset="-122"/>
              </a:rPr>
              <a:t>                —No, I _____ her for a long time.</a:t>
            </a:r>
          </a:p>
          <a:p>
            <a:pPr>
              <a:lnSpc>
                <a:spcPct val="130000"/>
              </a:lnSpc>
            </a:pPr>
            <a:r>
              <a:rPr lang="en-US" altLang="zh-CN" sz="2400" b="1" dirty="0">
                <a:latin typeface="微软雅黑" panose="020B0503020204020204" charset="-122"/>
                <a:ea typeface="微软雅黑" panose="020B0503020204020204" charset="-122"/>
              </a:rPr>
              <a:t>              A. didn’t            B. hasn’t seen </a:t>
            </a:r>
          </a:p>
          <a:p>
            <a:pPr>
              <a:lnSpc>
                <a:spcPct val="130000"/>
              </a:lnSpc>
            </a:pPr>
            <a:r>
              <a:rPr lang="en-US" altLang="zh-CN" sz="2400" b="1" dirty="0">
                <a:latin typeface="微软雅黑" panose="020B0503020204020204" charset="-122"/>
                <a:ea typeface="微软雅黑" panose="020B0503020204020204" charset="-122"/>
              </a:rPr>
              <a:t>              C. saw                  D. haven’t seen</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此题考查句子时态。根据答句“for a long time”（很长时间），句子应用现在完成时，故选D。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86690" y="1179830"/>
            <a:ext cx="11854815"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29. The movie _____ for ten minutes before I got to the cinema.</a:t>
            </a:r>
          </a:p>
          <a:p>
            <a:pPr>
              <a:lnSpc>
                <a:spcPct val="130000"/>
              </a:lnSpc>
            </a:pPr>
            <a:r>
              <a:rPr lang="en-US" altLang="zh-CN" sz="2400" b="1" dirty="0">
                <a:latin typeface="微软雅黑" panose="020B0503020204020204" charset="-122"/>
                <a:ea typeface="微软雅黑" panose="020B0503020204020204" charset="-122"/>
              </a:rPr>
              <a:t>                 A. has been on        B. had been on </a:t>
            </a:r>
          </a:p>
          <a:p>
            <a:pPr>
              <a:lnSpc>
                <a:spcPct val="130000"/>
              </a:lnSpc>
            </a:pPr>
            <a:r>
              <a:rPr lang="en-US" altLang="zh-CN" sz="2400" b="1" dirty="0">
                <a:latin typeface="微软雅黑" panose="020B0503020204020204" charset="-122"/>
                <a:ea typeface="微软雅黑" panose="020B0503020204020204" charset="-122"/>
              </a:rPr>
              <a:t>                 C. had begun           D. has begun</a:t>
            </a:r>
          </a:p>
        </p:txBody>
      </p:sp>
      <p:sp>
        <p:nvSpPr>
          <p:cNvPr id="11" name="文本框 10"/>
          <p:cNvSpPr txBox="1"/>
          <p:nvPr>
            <p:custDataLst>
              <p:tags r:id="rId3"/>
            </p:custDataLst>
          </p:nvPr>
        </p:nvSpPr>
        <p:spPr>
          <a:xfrm>
            <a:off x="4011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此题考查瞬间动词和延续性动词的辨析。主句时态是过去完成时，begin是瞬间动词，be on是延续性动词，现在完成时应该与延续性动词搭配，故选B。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30. My sister likes _____ cookies, but I don’t want _____ them,</a:t>
            </a:r>
          </a:p>
          <a:p>
            <a:pPr>
              <a:lnSpc>
                <a:spcPct val="130000"/>
              </a:lnSpc>
            </a:pPr>
            <a:r>
              <a:rPr lang="en-US" altLang="zh-CN" sz="2400" b="1" dirty="0">
                <a:latin typeface="微软雅黑" panose="020B0503020204020204" charset="-122"/>
                <a:ea typeface="微软雅黑" panose="020B0503020204020204" charset="-122"/>
              </a:rPr>
              <a:t>                A. to eat; eat             B. eat; eat</a:t>
            </a:r>
          </a:p>
          <a:p>
            <a:pPr>
              <a:lnSpc>
                <a:spcPct val="130000"/>
              </a:lnSpc>
            </a:pPr>
            <a:r>
              <a:rPr lang="en-US" altLang="zh-CN" sz="2400" b="1" dirty="0">
                <a:latin typeface="微软雅黑" panose="020B0503020204020204" charset="-122"/>
                <a:ea typeface="微软雅黑" panose="020B0503020204020204" charset="-122"/>
              </a:rPr>
              <a:t>                C. eating; eating       D. eating; to eat</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此题考查固定搭配。根据“want to do sth.”（想要做某事），排除选项A、B和C，故选D。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617855" y="1179830"/>
            <a:ext cx="1142365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31. The house which they live in now is _____ than the old one they      	       lived in.</a:t>
            </a:r>
          </a:p>
          <a:p>
            <a:pPr>
              <a:lnSpc>
                <a:spcPct val="130000"/>
              </a:lnSpc>
            </a:pPr>
            <a:r>
              <a:rPr lang="en-US" altLang="zh-CN" sz="2400" b="1" dirty="0">
                <a:latin typeface="微软雅黑" panose="020B0503020204020204" charset="-122"/>
                <a:ea typeface="微软雅黑" panose="020B0503020204020204" charset="-122"/>
              </a:rPr>
              <a:t>                A. a few bigger           B. much bigger</a:t>
            </a:r>
          </a:p>
          <a:p>
            <a:pPr>
              <a:lnSpc>
                <a:spcPct val="130000"/>
              </a:lnSpc>
            </a:pPr>
            <a:r>
              <a:rPr lang="en-US" altLang="zh-CN" sz="2400" b="1" dirty="0">
                <a:latin typeface="微软雅黑" panose="020B0503020204020204" charset="-122"/>
                <a:ea typeface="微软雅黑" panose="020B0503020204020204" charset="-122"/>
              </a:rPr>
              <a:t>                C. a bit of bigger        D. a little of bigger</a:t>
            </a:r>
          </a:p>
        </p:txBody>
      </p:sp>
      <p:sp>
        <p:nvSpPr>
          <p:cNvPr id="11" name="文本框 10"/>
          <p:cNvSpPr txBox="1"/>
          <p:nvPr>
            <p:custDataLst>
              <p:tags r:id="rId3"/>
            </p:custDataLst>
          </p:nvPr>
        </p:nvSpPr>
        <p:spPr>
          <a:xfrm>
            <a:off x="101201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此题考查形容词。形容词比较级可用程度副词much修饰，故选B。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32. —They plan _____ Dalian on National Day this year.</a:t>
            </a:r>
          </a:p>
          <a:p>
            <a:pPr>
              <a:lnSpc>
                <a:spcPct val="130000"/>
              </a:lnSpc>
            </a:pPr>
            <a:r>
              <a:rPr lang="en-US" altLang="zh-CN" sz="2400" b="1" dirty="0">
                <a:latin typeface="微软雅黑" panose="020B0503020204020204" charset="-122"/>
                <a:ea typeface="微软雅黑" panose="020B0503020204020204" charset="-122"/>
              </a:rPr>
              <a:t>                 —Sounds great!</a:t>
            </a:r>
          </a:p>
          <a:p>
            <a:pPr>
              <a:lnSpc>
                <a:spcPct val="130000"/>
              </a:lnSpc>
            </a:pPr>
            <a:r>
              <a:rPr lang="en-US" altLang="zh-CN" sz="2400" b="1" dirty="0">
                <a:latin typeface="微软雅黑" panose="020B0503020204020204" charset="-122"/>
                <a:ea typeface="微软雅黑" panose="020B0503020204020204" charset="-122"/>
              </a:rPr>
              <a:t>                 A. go to         B. to go to</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to go</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going to</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此题考查动词的用法。根据“plan to do sth.”（计划做某事），排除选项A和D；因为go为不及物动词，不能直接加名词，所以排除选项C。故选B。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263848" y="2792275"/>
            <a:ext cx="5759107" cy="722630"/>
          </a:xfrm>
          <a:prstGeom prst="rect">
            <a:avLst/>
          </a:prstGeom>
          <a:noFill/>
          <a:ln>
            <a:noFill/>
          </a:ln>
        </p:spPr>
        <p:txBody>
          <a:bodyPr wrap="square" lIns="45720" tIns="22860" rIns="45720" bIns="22860" rtlCol="0">
            <a:spAutoFit/>
          </a:bodyPr>
          <a:lstStyle/>
          <a:p>
            <a:pPr algn="ctr"/>
            <a:r>
              <a:rPr sz="4400" b="1" dirty="0">
                <a:solidFill>
                  <a:schemeClr val="tx1"/>
                </a:solidFill>
                <a:latin typeface="微软雅黑" panose="020B0503020204020204" charset="-122"/>
                <a:ea typeface="微软雅黑" panose="020B0503020204020204" charset="-122"/>
                <a:cs typeface="Lato Regular"/>
              </a:rPr>
              <a:t>第一部分：语音知识</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33. A speech _____ in our school next Monday.</a:t>
            </a:r>
          </a:p>
          <a:p>
            <a:pPr>
              <a:lnSpc>
                <a:spcPct val="130000"/>
              </a:lnSpc>
            </a:pPr>
            <a:r>
              <a:rPr lang="en-US" altLang="zh-CN" sz="2400" b="1" dirty="0">
                <a:latin typeface="微软雅黑" panose="020B0503020204020204" charset="-122"/>
                <a:ea typeface="微软雅黑" panose="020B0503020204020204" charset="-122"/>
              </a:rPr>
              <a:t>                A. will give     B. gives</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be given</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will be given</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algn="just"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此题考查被动语态的时态。根据“next Monday”（下周一），句子应用一般将来时；主语speech与谓语动词give（给）为被动关系，应该用“will be+动词的过去分词”，故选D。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645795" y="12560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34. The road _____ after the national hero.</a:t>
            </a:r>
          </a:p>
          <a:p>
            <a:pPr>
              <a:lnSpc>
                <a:spcPct val="130000"/>
              </a:lnSpc>
            </a:pPr>
            <a:r>
              <a:rPr lang="en-US" altLang="zh-CN" sz="2400" b="1" dirty="0">
                <a:latin typeface="微软雅黑" panose="020B0503020204020204" charset="-122"/>
                <a:ea typeface="微软雅黑" panose="020B0503020204020204" charset="-122"/>
              </a:rPr>
              <a:t>                A. name     B. names</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named</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is named</a:t>
            </a:r>
          </a:p>
        </p:txBody>
      </p:sp>
      <p:sp>
        <p:nvSpPr>
          <p:cNvPr id="11" name="文本框 10"/>
          <p:cNvSpPr txBox="1"/>
          <p:nvPr>
            <p:custDataLst>
              <p:tags r:id="rId3"/>
            </p:custDataLst>
          </p:nvPr>
        </p:nvSpPr>
        <p:spPr>
          <a:xfrm>
            <a:off x="965029" y="1387368"/>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46037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此题考查固定短语be named after（以……命名），故选D。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35. _____ bad weather we have today!</a:t>
            </a:r>
          </a:p>
          <a:p>
            <a:pPr>
              <a:lnSpc>
                <a:spcPct val="130000"/>
              </a:lnSpc>
            </a:pPr>
            <a:r>
              <a:rPr lang="en-US" altLang="zh-CN" sz="2400" b="1" dirty="0">
                <a:latin typeface="微软雅黑" panose="020B0503020204020204" charset="-122"/>
                <a:ea typeface="微软雅黑" panose="020B0503020204020204" charset="-122"/>
              </a:rPr>
              <a:t>               A. How        B. How a</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What a</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What</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264920"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此题考查感叹句。感叹句结构为“What+(a/an)+adj.+n.+主谓”或“How+adj./adv.+主谓”。weather为不可数名词，故选D。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357505" y="1179830"/>
            <a:ext cx="11684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36. — _____ has Mr. Green worked in the factory?</a:t>
            </a:r>
          </a:p>
          <a:p>
            <a:pPr>
              <a:lnSpc>
                <a:spcPct val="130000"/>
              </a:lnSpc>
            </a:pPr>
            <a:r>
              <a:rPr lang="en-US" altLang="zh-CN" sz="2400" b="1" dirty="0">
                <a:latin typeface="微软雅黑" panose="020B0503020204020204" charset="-122"/>
                <a:ea typeface="微软雅黑" panose="020B0503020204020204" charset="-122"/>
              </a:rPr>
              <a:t>                —Since ten years ago.</a:t>
            </a:r>
          </a:p>
          <a:p>
            <a:pPr>
              <a:lnSpc>
                <a:spcPct val="130000"/>
              </a:lnSpc>
            </a:pPr>
            <a:r>
              <a:rPr lang="en-US" altLang="zh-CN" sz="2400" b="1" dirty="0">
                <a:latin typeface="微软雅黑" panose="020B0503020204020204" charset="-122"/>
                <a:ea typeface="微软雅黑" panose="020B0503020204020204" charset="-122"/>
              </a:rPr>
              <a:t>               A. How soon B. How long C. How many D. How much</a:t>
            </a:r>
          </a:p>
        </p:txBody>
      </p:sp>
      <p:sp>
        <p:nvSpPr>
          <p:cNvPr id="11" name="文本框 10"/>
          <p:cNvSpPr txBox="1"/>
          <p:nvPr>
            <p:custDataLst>
              <p:tags r:id="rId3"/>
            </p:custDataLst>
          </p:nvPr>
        </p:nvSpPr>
        <p:spPr>
          <a:xfrm>
            <a:off x="64625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此题考查疑问词。How soon（多久），侧重某人某事能多快时间完成；How long（时间多长）；How many（多少，问数量）后接复数名词；How much（多少），问价格或数量后接不可数名词。根据下文答语“Since ten years ago”可知，本题询问的是多长时间，故选B。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37. —My father doesn’t have a sister.</a:t>
            </a:r>
          </a:p>
          <a:p>
            <a:pPr>
              <a:lnSpc>
                <a:spcPct val="130000"/>
              </a:lnSpc>
            </a:pPr>
            <a:r>
              <a:rPr lang="en-US" altLang="zh-CN" sz="2400" b="1" dirty="0">
                <a:latin typeface="微软雅黑" panose="020B0503020204020204" charset="-122"/>
                <a:ea typeface="微软雅黑" panose="020B0503020204020204" charset="-122"/>
              </a:rPr>
              <a:t>                 —_____.</a:t>
            </a:r>
          </a:p>
          <a:p>
            <a:pPr>
              <a:lnSpc>
                <a:spcPct val="130000"/>
              </a:lnSpc>
            </a:pPr>
            <a:r>
              <a:rPr lang="en-US" altLang="zh-CN" sz="2400" b="1" dirty="0">
                <a:latin typeface="微软雅黑" panose="020B0503020204020204" charset="-122"/>
                <a:ea typeface="微软雅黑" panose="020B0503020204020204" charset="-122"/>
              </a:rPr>
              <a:t>               A. So do I                  B. So have I </a:t>
            </a:r>
          </a:p>
          <a:p>
            <a:pPr>
              <a:lnSpc>
                <a:spcPct val="130000"/>
              </a:lnSpc>
            </a:pPr>
            <a:r>
              <a:rPr lang="en-US" altLang="zh-CN" sz="2400" b="1" dirty="0">
                <a:latin typeface="微软雅黑" panose="020B0503020204020204" charset="-122"/>
                <a:ea typeface="微软雅黑" panose="020B0503020204020204" charset="-122"/>
              </a:rPr>
              <a:t>               C. Neither do I          D. Neither have l</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lstStyle/>
          <a:p>
            <a:pPr marL="899795" indent="-899795" algn="just"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此题考查倒装句。Neither+助动词+主语（也没有），So+助动词+主语（也一样的）。分析题干“My father doesn’t have a sister”可知，谓语是否定，下文的倒装句应用否定词Neither，因此排除了选项A和B，因答句的主语是I，助动词应用do，故选C。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38. I don’t remember _____ the key yesterday.</a:t>
            </a:r>
          </a:p>
          <a:p>
            <a:pPr>
              <a:lnSpc>
                <a:spcPct val="130000"/>
              </a:lnSpc>
            </a:pPr>
            <a:r>
              <a:rPr lang="en-US" altLang="zh-CN" sz="2400" b="1" dirty="0">
                <a:latin typeface="微软雅黑" panose="020B0503020204020204" charset="-122"/>
                <a:ea typeface="微软雅黑" panose="020B0503020204020204" charset="-122"/>
              </a:rPr>
              <a:t>               A. where I put              B. where did I put</a:t>
            </a:r>
          </a:p>
          <a:p>
            <a:pPr>
              <a:lnSpc>
                <a:spcPct val="130000"/>
              </a:lnSpc>
            </a:pPr>
            <a:r>
              <a:rPr lang="en-US" altLang="zh-CN" sz="2400" b="1" dirty="0">
                <a:latin typeface="微软雅黑" panose="020B0503020204020204" charset="-122"/>
                <a:ea typeface="微软雅黑" panose="020B0503020204020204" charset="-122"/>
              </a:rPr>
              <a:t>               C. where will I put       D. where I will put</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此题考查宾语从句。宾语从句应该用陈述句语序，且句子谈论的是一个已经发生的动作，应用一般过去时，故选A。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39. Friends are those _____ help you when you are in trouble.</a:t>
            </a:r>
          </a:p>
          <a:p>
            <a:pPr>
              <a:lnSpc>
                <a:spcPct val="130000"/>
              </a:lnSpc>
            </a:pPr>
            <a:r>
              <a:rPr lang="en-US" altLang="zh-CN" sz="2400" b="1" dirty="0">
                <a:latin typeface="微软雅黑" panose="020B0503020204020204" charset="-122"/>
                <a:ea typeface="微软雅黑" panose="020B0503020204020204" charset="-122"/>
              </a:rPr>
              <a:t>               A. who          B. whom </a:t>
            </a:r>
          </a:p>
          <a:p>
            <a:pPr>
              <a:lnSpc>
                <a:spcPct val="130000"/>
              </a:lnSpc>
            </a:pPr>
            <a:r>
              <a:rPr lang="en-US" altLang="zh-CN" sz="2400" b="1" dirty="0">
                <a:latin typeface="微软雅黑" panose="020B0503020204020204" charset="-122"/>
                <a:ea typeface="微软雅黑" panose="020B0503020204020204" charset="-122"/>
              </a:rPr>
              <a:t>               C. what         D. how</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此题考查定语从句。先行词“those”指人，关系词在定语从句“help you when you are in trouble”中作主语，应用关系代词who。故选A。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71500"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40. What a pity! Last Sunday we didn’t go camping _____ the  	       heavy rain.</a:t>
            </a:r>
          </a:p>
          <a:p>
            <a:pPr>
              <a:lnSpc>
                <a:spcPct val="130000"/>
              </a:lnSpc>
            </a:pPr>
            <a:r>
              <a:rPr lang="en-US" altLang="zh-CN" sz="2400" b="1" dirty="0">
                <a:latin typeface="微软雅黑" panose="020B0503020204020204" charset="-122"/>
                <a:ea typeface="微软雅黑" panose="020B0503020204020204" charset="-122"/>
              </a:rPr>
              <a:t>                 A. because        B. because of </a:t>
            </a:r>
          </a:p>
          <a:p>
            <a:pPr>
              <a:lnSpc>
                <a:spcPct val="130000"/>
              </a:lnSpc>
            </a:pPr>
            <a:r>
              <a:rPr lang="en-US" altLang="zh-CN" sz="2400" b="1" dirty="0">
                <a:latin typeface="微软雅黑" panose="020B0503020204020204" charset="-122"/>
                <a:ea typeface="微软雅黑" panose="020B0503020204020204" charset="-122"/>
              </a:rPr>
              <a:t>                 C. in front of     D. before</a:t>
            </a:r>
          </a:p>
        </p:txBody>
      </p:sp>
      <p:sp>
        <p:nvSpPr>
          <p:cNvPr id="11" name="文本框 10"/>
          <p:cNvSpPr txBox="1"/>
          <p:nvPr>
            <p:custDataLst>
              <p:tags r:id="rId3"/>
            </p:custDataLst>
          </p:nvPr>
        </p:nvSpPr>
        <p:spPr>
          <a:xfrm>
            <a:off x="91803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344295" y="4646930"/>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此题考查短语辨析。because（因为），because of（由于），in front of（在……前面），before（在……之前）。heavy rain（大雨）是名词短语，而because后面要加从句，排除选项A；根据语境可知，“大雨”是没有露营的原因，故选B。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123815" y="2792095"/>
            <a:ext cx="6019800" cy="857885"/>
          </a:xfrm>
          <a:prstGeom prst="rect">
            <a:avLst/>
          </a:prstGeom>
          <a:noFill/>
          <a:ln>
            <a:noFill/>
          </a:ln>
        </p:spPr>
        <p:txBody>
          <a:bodyPr wrap="square" lIns="45720" tIns="22860" rIns="45720" bIns="22860" rtlCol="0">
            <a:spAutoFit/>
          </a:bodyPr>
          <a:lstStyle/>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第四部分：语篇知识</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377190" y="30480"/>
            <a:ext cx="7840345" cy="553085"/>
          </a:xfrm>
          <a:prstGeom prst="rect">
            <a:avLst/>
          </a:prstGeom>
          <a:noFill/>
        </p:spPr>
        <p:txBody>
          <a:bodyPr wrap="square" rtlCol="0">
            <a:spAutoFit/>
          </a:bodyPr>
          <a:lstStyle/>
          <a:p>
            <a:pPr algn="dist"/>
            <a:r>
              <a:rPr lang="zh-CN" altLang="en-US" sz="3000" b="1">
                <a:solidFill>
                  <a:schemeClr val="bg1"/>
                </a:solidFill>
                <a:uFillTx/>
              </a:rPr>
              <a:t>第四部分：语篇知识（共25小题，满分30分）</a:t>
            </a:r>
          </a:p>
        </p:txBody>
      </p:sp>
      <p:sp>
        <p:nvSpPr>
          <p:cNvPr id="12" name="文本框 11"/>
          <p:cNvSpPr txBox="1"/>
          <p:nvPr>
            <p:custDataLst>
              <p:tags r:id="rId2"/>
            </p:custDataLst>
          </p:nvPr>
        </p:nvSpPr>
        <p:spPr>
          <a:xfrm>
            <a:off x="377190" y="625475"/>
            <a:ext cx="11368405" cy="1537970"/>
          </a:xfrm>
          <a:prstGeom prst="rect">
            <a:avLst/>
          </a:prstGeom>
          <a:noFill/>
        </p:spPr>
        <p:txBody>
          <a:bodyPr wrap="square" rtlCol="0">
            <a:spAutoFit/>
          </a:bodyPr>
          <a:lstStyle/>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 完形填空（共10小题，每题1.5分，满分15分）</a:t>
            </a:r>
          </a:p>
          <a:p>
            <a:pPr indent="0" fontAlgn="auto"/>
            <a:r>
              <a:rPr sz="2800" dirty="0">
                <a:latin typeface="微软雅黑" panose="020B0503020204020204" charset="-122"/>
                <a:ea typeface="微软雅黑" panose="020B0503020204020204" charset="-122"/>
                <a:cs typeface="微软雅黑" panose="020B0503020204020204" charset="-122"/>
              </a:rPr>
              <a:t>阅读下列短文，掌握其大意，然后从每题所给的四个选项中选出一个最佳选项。</a:t>
            </a:r>
          </a:p>
        </p:txBody>
      </p:sp>
      <p:sp>
        <p:nvSpPr>
          <p:cNvPr id="7" name="文本框 6"/>
          <p:cNvSpPr txBox="1"/>
          <p:nvPr>
            <p:custDataLst>
              <p:tags r:id="rId3"/>
            </p:custDataLst>
          </p:nvPr>
        </p:nvSpPr>
        <p:spPr>
          <a:xfrm>
            <a:off x="293370" y="2205355"/>
            <a:ext cx="11049000" cy="1529715"/>
          </a:xfrm>
          <a:prstGeom prst="rect">
            <a:avLst/>
          </a:prstGeom>
          <a:noFill/>
        </p:spPr>
        <p:txBody>
          <a:bodyPr wrap="square" rtlCol="0">
            <a:spAutoFit/>
          </a:bodyPr>
          <a:lstStyle/>
          <a:p>
            <a:pPr indent="457200" algn="just">
              <a:lnSpc>
                <a:spcPct val="13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As is known to all, Lu Xun is a great Chinese writer.</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sym typeface="+mn-ea"/>
              </a:rPr>
              <a:t>  41  </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his famous stories, he also wrote many important articles about people’s sufferings in the</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sym typeface="+mn-ea"/>
              </a:rPr>
              <a:t>  42  </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days. </a:t>
            </a:r>
          </a:p>
          <a:p>
            <a:pPr indent="457200" algn="just">
              <a:lnSpc>
                <a:spcPct val="13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Lu Xun once</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sym typeface="+mn-ea"/>
              </a:rPr>
              <a:t>  43  </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being a doctor.</a:t>
            </a:r>
          </a:p>
        </p:txBody>
      </p:sp>
      <p:sp>
        <p:nvSpPr>
          <p:cNvPr id="3" name="矩形 2"/>
          <p:cNvSpPr/>
          <p:nvPr/>
        </p:nvSpPr>
        <p:spPr>
          <a:xfrm>
            <a:off x="957580" y="4573270"/>
            <a:ext cx="9078595" cy="1749425"/>
          </a:xfrm>
          <a:prstGeom prst="rect">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lnSpc>
                <a:spcPct val="13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41. A. Except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Beside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Among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Besides</a:t>
            </a:r>
          </a:p>
          <a:p>
            <a:pPr algn="l">
              <a:lnSpc>
                <a:spcPct val="13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42. A. old</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B. new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modern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traditional</a:t>
            </a:r>
          </a:p>
          <a:p>
            <a:pPr algn="l">
              <a:lnSpc>
                <a:spcPct val="13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43. A. wanted to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dreamed of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thought over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believed in</a:t>
            </a:r>
          </a:p>
        </p:txBody>
      </p:sp>
      <p:sp>
        <p:nvSpPr>
          <p:cNvPr id="11" name="文本框 10"/>
          <p:cNvSpPr txBox="1"/>
          <p:nvPr>
            <p:custDataLst>
              <p:tags r:id="rId4"/>
            </p:custDataLst>
          </p:nvPr>
        </p:nvSpPr>
        <p:spPr>
          <a:xfrm>
            <a:off x="1177119" y="4837958"/>
            <a:ext cx="42418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D</a:t>
            </a:r>
          </a:p>
        </p:txBody>
      </p:sp>
      <p:sp>
        <p:nvSpPr>
          <p:cNvPr id="4" name="文本框 3"/>
          <p:cNvSpPr txBox="1"/>
          <p:nvPr>
            <p:custDataLst>
              <p:tags r:id="rId5"/>
            </p:custDataLst>
          </p:nvPr>
        </p:nvSpPr>
        <p:spPr>
          <a:xfrm>
            <a:off x="1177119" y="5298333"/>
            <a:ext cx="41211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A</a:t>
            </a:r>
          </a:p>
        </p:txBody>
      </p:sp>
      <p:sp>
        <p:nvSpPr>
          <p:cNvPr id="5" name="文本框 4"/>
          <p:cNvSpPr txBox="1"/>
          <p:nvPr>
            <p:custDataLst>
              <p:tags r:id="rId6"/>
            </p:custDataLst>
          </p:nvPr>
        </p:nvSpPr>
        <p:spPr>
          <a:xfrm>
            <a:off x="1210139" y="5758708"/>
            <a:ext cx="39116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B</a:t>
            </a:r>
          </a:p>
        </p:txBody>
      </p:sp>
      <p:sp>
        <p:nvSpPr>
          <p:cNvPr id="10" name="圆角矩形 9">
            <a:hlinkClick r:id="rId11" action="ppaction://hlinksldjump"/>
          </p:cNvPr>
          <p:cNvSpPr/>
          <p:nvPr>
            <p:custDataLst>
              <p:tags r:id="rId7"/>
            </p:custDataLst>
          </p:nvPr>
        </p:nvSpPr>
        <p:spPr>
          <a:xfrm>
            <a:off x="168275" y="469519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8" name="圆角矩形 7">
            <a:hlinkClick r:id="rId12" action="ppaction://hlinksldjump"/>
          </p:cNvPr>
          <p:cNvSpPr/>
          <p:nvPr>
            <p:custDataLst>
              <p:tags r:id="rId8"/>
            </p:custDataLst>
          </p:nvPr>
        </p:nvSpPr>
        <p:spPr>
          <a:xfrm>
            <a:off x="168275" y="519430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9" name="圆角矩形 8">
            <a:hlinkClick r:id="rId13" action="ppaction://hlinksldjump"/>
          </p:cNvPr>
          <p:cNvSpPr/>
          <p:nvPr>
            <p:custDataLst>
              <p:tags r:id="rId9"/>
            </p:custDataLst>
          </p:nvPr>
        </p:nvSpPr>
        <p:spPr>
          <a:xfrm>
            <a:off x="168275" y="588899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P spid="10" grpId="0" bldLvl="0" animBg="1"/>
      <p:bldP spid="8" grpId="0" bldLvl="0" animBg="1"/>
      <p:bldP spid="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userDrawn="1">
            <p:custDataLst>
              <p:tags r:id="rId2"/>
            </p:custDataLst>
          </p:nvPr>
        </p:nvSpPr>
        <p:spPr>
          <a:xfrm>
            <a:off x="443230" y="0"/>
            <a:ext cx="10250805" cy="583565"/>
          </a:xfrm>
          <a:prstGeom prst="rect">
            <a:avLst/>
          </a:prstGeom>
          <a:noFill/>
        </p:spPr>
        <p:txBody>
          <a:bodyPr wrap="square" rtlCol="0">
            <a:spAutoFit/>
          </a:bodyPr>
          <a:lstStyle/>
          <a:p>
            <a:pPr algn="dist"/>
            <a:r>
              <a:rPr lang="zh-CN" altLang="en-US" sz="3200" b="1">
                <a:solidFill>
                  <a:schemeClr val="bg1"/>
                </a:solidFill>
              </a:rPr>
              <a:t>第一部分：语音知识（共5小题，每小题1分，满分5分）</a:t>
            </a:r>
          </a:p>
        </p:txBody>
      </p:sp>
      <p:sp>
        <p:nvSpPr>
          <p:cNvPr id="12" name="文本框 11"/>
          <p:cNvSpPr txBox="1"/>
          <p:nvPr>
            <p:custDataLst>
              <p:tags r:id="rId3"/>
            </p:custDataLst>
          </p:nvPr>
        </p:nvSpPr>
        <p:spPr>
          <a:xfrm>
            <a:off x="762000" y="1066262"/>
            <a:ext cx="10668000" cy="953135"/>
          </a:xfrm>
          <a:prstGeom prst="rect">
            <a:avLst/>
          </a:prstGeom>
          <a:noFill/>
        </p:spPr>
        <p:txBody>
          <a:bodyPr wrap="square" rtlCol="0">
            <a:spAutoFit/>
          </a:bodyPr>
          <a:lstStyle/>
          <a:p>
            <a:pPr marL="360045" indent="-457200" fontAlgn="auto"/>
            <a:r>
              <a:rPr sz="2800" b="1" dirty="0">
                <a:latin typeface="微软雅黑" panose="020B0503020204020204" charset="-122"/>
                <a:ea typeface="微软雅黑" panose="020B0503020204020204" charset="-122"/>
                <a:cs typeface="微软雅黑" panose="020B0503020204020204" charset="-122"/>
              </a:rPr>
              <a:t>Ⅰ. 从A、B、C、D四个选项中选出画线部分读音与所给单词的画线部分读音相同的选项。</a:t>
            </a:r>
          </a:p>
        </p:txBody>
      </p:sp>
      <p:sp>
        <p:nvSpPr>
          <p:cNvPr id="7" name="文本框 6"/>
          <p:cNvSpPr txBox="1"/>
          <p:nvPr>
            <p:custDataLst>
              <p:tags r:id="rId4"/>
            </p:custDataLst>
          </p:nvPr>
        </p:nvSpPr>
        <p:spPr>
          <a:xfrm>
            <a:off x="664845" y="2501900"/>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 comp</a:t>
            </a:r>
            <a:r>
              <a:rPr lang="en-US" altLang="zh-CN" sz="2400" b="1" u="sng" dirty="0">
                <a:latin typeface="微软雅黑" panose="020B0503020204020204" charset="-122"/>
                <a:ea typeface="微软雅黑" panose="020B0503020204020204" charset="-122"/>
              </a:rPr>
              <a:t>u</a:t>
            </a:r>
            <a:r>
              <a:rPr lang="en-US" altLang="zh-CN" sz="2400" b="1" dirty="0">
                <a:latin typeface="微软雅黑" panose="020B0503020204020204" charset="-122"/>
                <a:ea typeface="微软雅黑" panose="020B0503020204020204" charset="-122"/>
              </a:rPr>
              <a:t>ter</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r</a:t>
            </a:r>
            <a:r>
              <a:rPr lang="en-US" altLang="zh-CN" sz="2400" b="1" u="sng" dirty="0">
                <a:latin typeface="微软雅黑" panose="020B0503020204020204" charset="-122"/>
                <a:ea typeface="微软雅黑" panose="020B0503020204020204" charset="-122"/>
              </a:rPr>
              <a:t>u</a:t>
            </a:r>
            <a:r>
              <a:rPr lang="en-US" altLang="zh-CN" sz="2400" b="1" dirty="0">
                <a:latin typeface="微软雅黑" panose="020B0503020204020204" charset="-122"/>
                <a:ea typeface="微软雅黑" panose="020B0503020204020204" charset="-122"/>
              </a:rPr>
              <a:t>ler</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p</a:t>
            </a:r>
            <a:r>
              <a:rPr lang="en-US" altLang="zh-CN" sz="2400" b="1" u="sng" dirty="0">
                <a:latin typeface="微软雅黑" panose="020B0503020204020204" charset="-122"/>
                <a:ea typeface="微软雅黑" panose="020B0503020204020204" charset="-122"/>
              </a:rPr>
              <a:t>u</a:t>
            </a:r>
            <a:r>
              <a:rPr lang="en-US" altLang="zh-CN" sz="2400" b="1" dirty="0">
                <a:latin typeface="微软雅黑" panose="020B0503020204020204" charset="-122"/>
                <a:ea typeface="微软雅黑" panose="020B0503020204020204" charset="-122"/>
              </a:rPr>
              <a:t>sh</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s</a:t>
            </a:r>
            <a:r>
              <a:rPr lang="en-US" altLang="zh-CN" sz="2400" b="1" u="sng" dirty="0">
                <a:latin typeface="微软雅黑" panose="020B0503020204020204" charset="-122"/>
                <a:ea typeface="微软雅黑" panose="020B0503020204020204" charset="-122"/>
              </a:rPr>
              <a:t>u</a:t>
            </a:r>
            <a:r>
              <a:rPr lang="en-US" altLang="zh-CN" sz="2400" b="1" dirty="0">
                <a:latin typeface="微软雅黑" panose="020B0503020204020204" charset="-122"/>
                <a:ea typeface="微软雅黑" panose="020B0503020204020204" charset="-122"/>
              </a:rPr>
              <a:t>pply</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d</a:t>
            </a:r>
            <a:r>
              <a:rPr lang="en-US" altLang="zh-CN" sz="2400" b="1" u="sng" dirty="0">
                <a:latin typeface="微软雅黑" panose="020B0503020204020204" charset="-122"/>
                <a:ea typeface="微软雅黑" panose="020B0503020204020204" charset="-122"/>
              </a:rPr>
              <a:t>u</a:t>
            </a:r>
            <a:r>
              <a:rPr lang="en-US" altLang="zh-CN" sz="2400" b="1" dirty="0">
                <a:latin typeface="微软雅黑" panose="020B0503020204020204" charset="-122"/>
                <a:ea typeface="微软雅黑" panose="020B0503020204020204" charset="-122"/>
              </a:rPr>
              <a:t>ty</a:t>
            </a:r>
          </a:p>
        </p:txBody>
      </p:sp>
      <p:sp>
        <p:nvSpPr>
          <p:cNvPr id="13" name="文本框 12"/>
          <p:cNvSpPr txBox="1"/>
          <p:nvPr>
            <p:custDataLst>
              <p:tags r:id="rId5"/>
            </p:custDataLst>
          </p:nvPr>
        </p:nvSpPr>
        <p:spPr>
          <a:xfrm>
            <a:off x="1174115" y="4728845"/>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此题考查元音字母u的不同发音。元音字母u在重读开音节中读/ju:/，题干单词computer中的u字母为重读开音节读音，发/ju:/的音。四个选项中只有D选项duty中的u字母也是重读开音节，也发/ju:/的音，故选D。。</a:t>
            </a:r>
          </a:p>
        </p:txBody>
      </p:sp>
      <p:sp>
        <p:nvSpPr>
          <p:cNvPr id="11" name="文本框 10"/>
          <p:cNvSpPr txBox="1"/>
          <p:nvPr>
            <p:custDataLst>
              <p:tags r:id="rId6"/>
            </p:custDataLst>
          </p:nvPr>
        </p:nvSpPr>
        <p:spPr>
          <a:xfrm>
            <a:off x="899624" y="250179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71500" y="387350"/>
            <a:ext cx="11049000" cy="3448685"/>
          </a:xfrm>
          <a:prstGeom prst="rect">
            <a:avLst/>
          </a:prstGeom>
          <a:noFill/>
        </p:spPr>
        <p:txBody>
          <a:bodyPr wrap="square" rtlCol="0">
            <a:spAutoFit/>
          </a:bodyPr>
          <a:lstStyle/>
          <a:p>
            <a:pPr indent="0" algn="just" fontAlgn="auto">
              <a:lnSpc>
                <a:spcPct val="13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When he studied medicine in Japan, he started writing and soon showed a gift in</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sym typeface="+mn-ea"/>
              </a:rPr>
              <a:t>  44  </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and translating. But later, he found many problems in China at that time. He realized that Chinese society had to change and become modern. So he gave up medical study and took up writing as a career. He hoped his writing could</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sym typeface="+mn-ea"/>
              </a:rPr>
              <a:t>  45  </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the people to fight</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sym typeface="+mn-ea"/>
              </a:rPr>
              <a:t>  46  </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feudalism (封建主义).</a:t>
            </a:r>
          </a:p>
          <a:p>
            <a:pPr indent="457200" algn="just" fontAlgn="auto">
              <a:lnSpc>
                <a:spcPct val="13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Lu Xun is called the father of modern Chinese literature. In 1918, he</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sym typeface="+mn-ea"/>
              </a:rPr>
              <a:t>  47  </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his famous short story </a:t>
            </a:r>
            <a:r>
              <a:rPr lang="en-US" altLang="zh-CN" sz="2400" i="1" dirty="0">
                <a:latin typeface="Times New Roman" panose="02020603050405020304" pitchFamily="18" charset="0"/>
                <a:ea typeface="微软雅黑" panose="020B0503020204020204" charset="-122"/>
                <a:cs typeface="Times New Roman" panose="02020603050405020304" pitchFamily="18" charset="0"/>
              </a:rPr>
              <a:t>A Madman’s Diary</a:t>
            </a:r>
            <a:r>
              <a:rPr lang="en-US" altLang="zh-CN" sz="2400" dirty="0">
                <a:latin typeface="Times New Roman" panose="02020603050405020304" pitchFamily="18" charset="0"/>
                <a:ea typeface="微软雅黑" panose="020B0503020204020204" charset="-122"/>
                <a:cs typeface="Times New Roman" panose="02020603050405020304" pitchFamily="18" charset="0"/>
              </a:rPr>
              <a:t>.</a:t>
            </a:r>
          </a:p>
        </p:txBody>
      </p:sp>
      <p:sp>
        <p:nvSpPr>
          <p:cNvPr id="3" name="矩形 2"/>
          <p:cNvSpPr/>
          <p:nvPr>
            <p:custDataLst>
              <p:tags r:id="rId2"/>
            </p:custDataLst>
          </p:nvPr>
        </p:nvSpPr>
        <p:spPr>
          <a:xfrm>
            <a:off x="1165225" y="4122420"/>
            <a:ext cx="9434195" cy="2065020"/>
          </a:xfrm>
          <a:prstGeom prst="rect">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lnSpc>
                <a:spcPct val="14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44. A. drawing</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B. speaking</a:t>
            </a:r>
            <a:r>
              <a:rPr lang="en-US" sz="2400">
                <a:solidFill>
                  <a:schemeClr val="tx1"/>
                </a:solidFill>
                <a:latin typeface="Times New Roman" panose="02020603050405020304" pitchFamily="18" charset="0"/>
                <a:cs typeface="Times New Roman" panose="02020603050405020304" pitchFamily="18" charset="0"/>
                <a:sym typeface="+mn-ea"/>
              </a:rPr>
              <a:t>       </a:t>
            </a:r>
            <a:r>
              <a:rPr sz="2400">
                <a:solidFill>
                  <a:schemeClr val="tx1"/>
                </a:solidFill>
                <a:latin typeface="Times New Roman" panose="02020603050405020304" pitchFamily="18" charset="0"/>
                <a:cs typeface="Times New Roman" panose="02020603050405020304" pitchFamily="18" charset="0"/>
                <a:sym typeface="+mn-ea"/>
              </a:rPr>
              <a:t> </a:t>
            </a:r>
            <a:r>
              <a:rPr sz="2400">
                <a:solidFill>
                  <a:schemeClr val="tx1"/>
                </a:solidFill>
                <a:latin typeface="Times New Roman" panose="02020603050405020304" pitchFamily="18" charset="0"/>
                <a:cs typeface="Times New Roman" panose="02020603050405020304" pitchFamily="18" charset="0"/>
              </a:rPr>
              <a:t>C. writing</a:t>
            </a:r>
            <a:r>
              <a:rPr lang="en-US" sz="2400">
                <a:solidFill>
                  <a:schemeClr val="tx1"/>
                </a:solidFill>
                <a:latin typeface="Times New Roman" panose="02020603050405020304" pitchFamily="18" charset="0"/>
                <a:cs typeface="Times New Roman" panose="02020603050405020304" pitchFamily="18" charset="0"/>
                <a:sym typeface="+mn-ea"/>
              </a:rPr>
              <a:t>       </a:t>
            </a:r>
            <a:r>
              <a:rPr sz="2400">
                <a:solidFill>
                  <a:schemeClr val="tx1"/>
                </a:solidFill>
                <a:latin typeface="Times New Roman" panose="02020603050405020304" pitchFamily="18" charset="0"/>
                <a:cs typeface="Times New Roman" panose="02020603050405020304" pitchFamily="18" charset="0"/>
                <a:sym typeface="+mn-ea"/>
              </a:rPr>
              <a:t> </a:t>
            </a:r>
            <a:r>
              <a:rPr sz="2400">
                <a:solidFill>
                  <a:schemeClr val="tx1"/>
                </a:solidFill>
                <a:latin typeface="Times New Roman" panose="02020603050405020304" pitchFamily="18" charset="0"/>
                <a:cs typeface="Times New Roman" panose="02020603050405020304" pitchFamily="18" charset="0"/>
              </a:rPr>
              <a:t>D. researching</a:t>
            </a:r>
          </a:p>
          <a:p>
            <a:pPr algn="l">
              <a:lnSpc>
                <a:spcPct val="14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45.A. call for</a:t>
            </a:r>
            <a:r>
              <a:rPr lang="en-US" sz="2400">
                <a:solidFill>
                  <a:schemeClr val="tx1"/>
                </a:solidFill>
                <a:latin typeface="Times New Roman" panose="02020603050405020304" pitchFamily="18" charset="0"/>
                <a:cs typeface="Times New Roman" panose="02020603050405020304" pitchFamily="18" charset="0"/>
                <a:sym typeface="+mn-ea"/>
              </a:rPr>
              <a:t>         </a:t>
            </a:r>
            <a:r>
              <a:rPr sz="2400">
                <a:solidFill>
                  <a:schemeClr val="tx1"/>
                </a:solidFill>
                <a:latin typeface="Times New Roman" panose="02020603050405020304" pitchFamily="18" charset="0"/>
                <a:cs typeface="Times New Roman" panose="02020603050405020304" pitchFamily="18" charset="0"/>
                <a:sym typeface="+mn-ea"/>
              </a:rPr>
              <a:t> </a:t>
            </a:r>
            <a:r>
              <a:rPr sz="2400">
                <a:solidFill>
                  <a:schemeClr val="tx1"/>
                </a:solidFill>
                <a:latin typeface="Times New Roman" panose="02020603050405020304" pitchFamily="18" charset="0"/>
                <a:cs typeface="Times New Roman" panose="02020603050405020304" pitchFamily="18" charset="0"/>
              </a:rPr>
              <a:t>B. call off</a:t>
            </a:r>
            <a:r>
              <a:rPr lang="en-US" sz="2400">
                <a:solidFill>
                  <a:schemeClr val="tx1"/>
                </a:solidFill>
                <a:latin typeface="Times New Roman" panose="02020603050405020304" pitchFamily="18" charset="0"/>
                <a:cs typeface="Times New Roman" panose="02020603050405020304" pitchFamily="18" charset="0"/>
                <a:sym typeface="+mn-ea"/>
              </a:rPr>
              <a:t>       </a:t>
            </a:r>
            <a:r>
              <a:rPr sz="2400">
                <a:solidFill>
                  <a:schemeClr val="tx1"/>
                </a:solidFill>
                <a:latin typeface="Times New Roman" panose="02020603050405020304" pitchFamily="18" charset="0"/>
                <a:cs typeface="Times New Roman" panose="02020603050405020304" pitchFamily="18" charset="0"/>
                <a:sym typeface="+mn-ea"/>
              </a:rPr>
              <a:t> </a:t>
            </a:r>
            <a:r>
              <a:rPr lang="en-US" sz="2400">
                <a:solidFill>
                  <a:schemeClr val="tx1"/>
                </a:solidFill>
                <a:latin typeface="Times New Roman" panose="02020603050405020304" pitchFamily="18" charset="0"/>
                <a:cs typeface="Times New Roman" panose="02020603050405020304" pitchFamily="18" charset="0"/>
                <a:sym typeface="+mn-ea"/>
              </a:rPr>
              <a:t>   </a:t>
            </a:r>
            <a:r>
              <a:rPr sz="2400">
                <a:solidFill>
                  <a:schemeClr val="tx1"/>
                </a:solidFill>
                <a:latin typeface="Times New Roman" panose="02020603050405020304" pitchFamily="18" charset="0"/>
                <a:cs typeface="Times New Roman" panose="02020603050405020304" pitchFamily="18" charset="0"/>
              </a:rPr>
              <a:t>C. call out</a:t>
            </a:r>
            <a:r>
              <a:rPr lang="en-US" sz="2400">
                <a:solidFill>
                  <a:schemeClr val="tx1"/>
                </a:solidFill>
                <a:latin typeface="Times New Roman" panose="02020603050405020304" pitchFamily="18" charset="0"/>
                <a:cs typeface="Times New Roman" panose="02020603050405020304" pitchFamily="18" charset="0"/>
                <a:sym typeface="+mn-ea"/>
              </a:rPr>
              <a:t>       </a:t>
            </a:r>
            <a:r>
              <a:rPr sz="2400">
                <a:solidFill>
                  <a:schemeClr val="tx1"/>
                </a:solidFill>
                <a:latin typeface="Times New Roman" panose="02020603050405020304" pitchFamily="18" charset="0"/>
                <a:cs typeface="Times New Roman" panose="02020603050405020304" pitchFamily="18" charset="0"/>
                <a:sym typeface="+mn-ea"/>
              </a:rPr>
              <a:t> </a:t>
            </a:r>
            <a:r>
              <a:rPr sz="2400">
                <a:solidFill>
                  <a:schemeClr val="tx1"/>
                </a:solidFill>
                <a:latin typeface="Times New Roman" panose="02020603050405020304" pitchFamily="18" charset="0"/>
                <a:cs typeface="Times New Roman" panose="02020603050405020304" pitchFamily="18" charset="0"/>
              </a:rPr>
              <a:t>D. call on</a:t>
            </a:r>
          </a:p>
          <a:p>
            <a:pPr algn="l">
              <a:lnSpc>
                <a:spcPct val="14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46. A. for</a:t>
            </a:r>
            <a:r>
              <a:rPr lang="en-US" sz="2400">
                <a:solidFill>
                  <a:schemeClr val="tx1"/>
                </a:solidFill>
                <a:latin typeface="Times New Roman" panose="02020603050405020304" pitchFamily="18" charset="0"/>
                <a:cs typeface="Times New Roman" panose="02020603050405020304" pitchFamily="18" charset="0"/>
                <a:sym typeface="+mn-ea"/>
              </a:rPr>
              <a:t>       </a:t>
            </a:r>
            <a:r>
              <a:rPr sz="2400">
                <a:solidFill>
                  <a:schemeClr val="tx1"/>
                </a:solidFill>
                <a:latin typeface="Times New Roman" panose="02020603050405020304" pitchFamily="18" charset="0"/>
                <a:cs typeface="Times New Roman" panose="02020603050405020304" pitchFamily="18" charset="0"/>
                <a:sym typeface="+mn-ea"/>
              </a:rPr>
              <a:t> </a:t>
            </a:r>
            <a:r>
              <a:rPr lang="en-US" sz="2400">
                <a:solidFill>
                  <a:schemeClr val="tx1"/>
                </a:solidFill>
                <a:latin typeface="Times New Roman" panose="02020603050405020304" pitchFamily="18" charset="0"/>
                <a:cs typeface="Times New Roman" panose="02020603050405020304" pitchFamily="18" charset="0"/>
                <a:sym typeface="+mn-ea"/>
              </a:rPr>
              <a:t>        </a:t>
            </a:r>
            <a:r>
              <a:rPr sz="2400">
                <a:solidFill>
                  <a:schemeClr val="tx1"/>
                </a:solidFill>
                <a:latin typeface="Times New Roman" panose="02020603050405020304" pitchFamily="18" charset="0"/>
                <a:cs typeface="Times New Roman" panose="02020603050405020304" pitchFamily="18" charset="0"/>
              </a:rPr>
              <a:t>B. against</a:t>
            </a:r>
            <a:r>
              <a:rPr lang="en-US" sz="2400">
                <a:solidFill>
                  <a:schemeClr val="tx1"/>
                </a:solidFill>
                <a:latin typeface="Times New Roman" panose="02020603050405020304" pitchFamily="18" charset="0"/>
                <a:cs typeface="Times New Roman" panose="02020603050405020304" pitchFamily="18" charset="0"/>
                <a:sym typeface="+mn-ea"/>
              </a:rPr>
              <a:t>          </a:t>
            </a:r>
            <a:r>
              <a:rPr sz="2400">
                <a:solidFill>
                  <a:schemeClr val="tx1"/>
                </a:solidFill>
                <a:latin typeface="Times New Roman" panose="02020603050405020304" pitchFamily="18" charset="0"/>
                <a:cs typeface="Times New Roman" panose="02020603050405020304" pitchFamily="18" charset="0"/>
                <a:sym typeface="+mn-ea"/>
              </a:rPr>
              <a:t> </a:t>
            </a:r>
            <a:r>
              <a:rPr sz="2400">
                <a:solidFill>
                  <a:schemeClr val="tx1"/>
                </a:solidFill>
                <a:latin typeface="Times New Roman" panose="02020603050405020304" pitchFamily="18" charset="0"/>
                <a:cs typeface="Times New Roman" panose="02020603050405020304" pitchFamily="18" charset="0"/>
              </a:rPr>
              <a:t>C. to</a:t>
            </a:r>
            <a:r>
              <a:rPr lang="en-US" sz="2400">
                <a:solidFill>
                  <a:schemeClr val="tx1"/>
                </a:solidFill>
                <a:latin typeface="Times New Roman" panose="02020603050405020304" pitchFamily="18" charset="0"/>
                <a:cs typeface="Times New Roman" panose="02020603050405020304" pitchFamily="18" charset="0"/>
                <a:sym typeface="+mn-ea"/>
              </a:rPr>
              <a:t>                </a:t>
            </a:r>
            <a:r>
              <a:rPr sz="2400">
                <a:solidFill>
                  <a:schemeClr val="tx1"/>
                </a:solidFill>
                <a:latin typeface="Times New Roman" panose="02020603050405020304" pitchFamily="18" charset="0"/>
                <a:cs typeface="Times New Roman" panose="02020603050405020304" pitchFamily="18" charset="0"/>
                <a:sym typeface="+mn-ea"/>
              </a:rPr>
              <a:t> </a:t>
            </a:r>
            <a:r>
              <a:rPr sz="2400">
                <a:solidFill>
                  <a:schemeClr val="tx1"/>
                </a:solidFill>
                <a:latin typeface="Times New Roman" panose="02020603050405020304" pitchFamily="18" charset="0"/>
                <a:cs typeface="Times New Roman" panose="02020603050405020304" pitchFamily="18" charset="0"/>
              </a:rPr>
              <a:t>D. in</a:t>
            </a:r>
          </a:p>
          <a:p>
            <a:pPr algn="l">
              <a:lnSpc>
                <a:spcPct val="14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47. A. writes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had written</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C. has written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wrote</a:t>
            </a:r>
          </a:p>
        </p:txBody>
      </p:sp>
      <p:sp>
        <p:nvSpPr>
          <p:cNvPr id="11" name="文本框 10"/>
          <p:cNvSpPr txBox="1"/>
          <p:nvPr>
            <p:custDataLst>
              <p:tags r:id="rId3"/>
            </p:custDataLst>
          </p:nvPr>
        </p:nvSpPr>
        <p:spPr>
          <a:xfrm>
            <a:off x="1370794" y="4227088"/>
            <a:ext cx="38798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C</a:t>
            </a:r>
          </a:p>
        </p:txBody>
      </p:sp>
      <p:sp>
        <p:nvSpPr>
          <p:cNvPr id="4" name="文本框 3"/>
          <p:cNvSpPr txBox="1"/>
          <p:nvPr>
            <p:custDataLst>
              <p:tags r:id="rId4"/>
            </p:custDataLst>
          </p:nvPr>
        </p:nvSpPr>
        <p:spPr>
          <a:xfrm>
            <a:off x="1370794" y="4750963"/>
            <a:ext cx="42418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D</a:t>
            </a:r>
          </a:p>
        </p:txBody>
      </p:sp>
      <p:sp>
        <p:nvSpPr>
          <p:cNvPr id="5" name="文本框 4"/>
          <p:cNvSpPr txBox="1"/>
          <p:nvPr>
            <p:custDataLst>
              <p:tags r:id="rId5"/>
            </p:custDataLst>
          </p:nvPr>
        </p:nvSpPr>
        <p:spPr>
          <a:xfrm>
            <a:off x="1370794" y="5274838"/>
            <a:ext cx="39116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B</a:t>
            </a:r>
          </a:p>
        </p:txBody>
      </p:sp>
      <p:sp>
        <p:nvSpPr>
          <p:cNvPr id="10" name="圆角矩形 9">
            <a:hlinkClick r:id="rId12" action="ppaction://hlinksldjump"/>
          </p:cNvPr>
          <p:cNvSpPr/>
          <p:nvPr>
            <p:custDataLst>
              <p:tags r:id="rId6"/>
            </p:custDataLst>
          </p:nvPr>
        </p:nvSpPr>
        <p:spPr>
          <a:xfrm>
            <a:off x="308610" y="424561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8" name="圆角矩形 7">
            <a:hlinkClick r:id="rId13" action="ppaction://hlinksldjump"/>
          </p:cNvPr>
          <p:cNvSpPr/>
          <p:nvPr>
            <p:custDataLst>
              <p:tags r:id="rId7"/>
            </p:custDataLst>
          </p:nvPr>
        </p:nvSpPr>
        <p:spPr>
          <a:xfrm>
            <a:off x="308610" y="474980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9" name="圆角矩形 8">
            <a:hlinkClick r:id="rId14" action="ppaction://hlinksldjump"/>
          </p:cNvPr>
          <p:cNvSpPr/>
          <p:nvPr>
            <p:custDataLst>
              <p:tags r:id="rId8"/>
            </p:custDataLst>
          </p:nvPr>
        </p:nvSpPr>
        <p:spPr>
          <a:xfrm>
            <a:off x="308610" y="525399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2" name="文本框 1"/>
          <p:cNvSpPr txBox="1"/>
          <p:nvPr>
            <p:custDataLst>
              <p:tags r:id="rId9"/>
            </p:custDataLst>
          </p:nvPr>
        </p:nvSpPr>
        <p:spPr>
          <a:xfrm>
            <a:off x="1380490" y="5765165"/>
            <a:ext cx="402590" cy="425450"/>
          </a:xfrm>
          <a:prstGeom prst="rect">
            <a:avLst/>
          </a:prstGeom>
          <a:noFill/>
        </p:spPr>
        <p:txBody>
          <a:bodyPr wrap="none" rtlCol="0">
            <a:noAutofit/>
          </a:bodyPr>
          <a:lstStyle/>
          <a:p>
            <a:pPr algn="l"/>
            <a:r>
              <a:rPr lang="en-US" altLang="zh-CN" sz="2400" b="1" dirty="0">
                <a:solidFill>
                  <a:srgbClr val="C00000"/>
                </a:solidFill>
                <a:latin typeface="微软雅黑" panose="020B0503020204020204" charset="-122"/>
                <a:ea typeface="微软雅黑" panose="020B0503020204020204" charset="-122"/>
              </a:rPr>
              <a:t>D</a:t>
            </a:r>
          </a:p>
        </p:txBody>
      </p:sp>
      <p:sp>
        <p:nvSpPr>
          <p:cNvPr id="6" name="圆角矩形 5">
            <a:hlinkClick r:id="rId15" action="ppaction://hlinksldjump"/>
          </p:cNvPr>
          <p:cNvSpPr/>
          <p:nvPr>
            <p:custDataLst>
              <p:tags r:id="rId10"/>
            </p:custDataLst>
          </p:nvPr>
        </p:nvSpPr>
        <p:spPr>
          <a:xfrm>
            <a:off x="308610" y="575818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P spid="10" grpId="0" bldLvl="0" animBg="1"/>
      <p:bldP spid="8" grpId="0" bldLvl="0" animBg="1"/>
      <p:bldP spid="9" grpId="0" bldLvl="0" animBg="1"/>
      <p:bldP spid="2" grpId="0"/>
      <p:bldP spid="6"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58470" y="1278255"/>
            <a:ext cx="11049000" cy="2009775"/>
          </a:xfrm>
          <a:prstGeom prst="rect">
            <a:avLst/>
          </a:prstGeom>
          <a:noFill/>
        </p:spPr>
        <p:txBody>
          <a:bodyPr wrap="square" rtlCol="0">
            <a:spAutoFit/>
          </a:bodyPr>
          <a:lstStyle/>
          <a:p>
            <a:pPr indent="0" algn="just" fontAlgn="auto">
              <a:lnSpc>
                <a:spcPct val="13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It was the first Chinese novel published using the everyday language </a:t>
            </a:r>
            <a:r>
              <a:rPr lang="en-US" altLang="zh-CN" sz="2400" u="sng" dirty="0">
                <a:latin typeface="Times New Roman" panose="02020603050405020304" pitchFamily="18" charset="0"/>
                <a:ea typeface="微软雅黑" panose="020B0503020204020204" charset="-122"/>
                <a:cs typeface="Times New Roman" panose="02020603050405020304" pitchFamily="18" charset="0"/>
                <a:sym typeface="+mn-ea"/>
              </a:rPr>
              <a:t>  48  </a:t>
            </a:r>
            <a:r>
              <a:rPr lang="en-US" altLang="zh-CN" sz="2400" dirty="0">
                <a:latin typeface="Times New Roman" panose="02020603050405020304" pitchFamily="18" charset="0"/>
                <a:ea typeface="微软雅黑" panose="020B0503020204020204" charset="-122"/>
                <a:cs typeface="Times New Roman" panose="02020603050405020304" pitchFamily="18" charset="0"/>
              </a:rPr>
              <a:t> Chinese people spoke. Lu Xun’s writings opened a new page for modern literature.</a:t>
            </a:r>
          </a:p>
          <a:p>
            <a:pPr indent="457200" algn="just" fontAlgn="auto">
              <a:lnSpc>
                <a:spcPct val="130000"/>
              </a:lnSpc>
            </a:pPr>
            <a:r>
              <a:rPr lang="en-US" altLang="zh-CN" sz="2400" u="sng" dirty="0">
                <a:latin typeface="Times New Roman" panose="02020603050405020304" pitchFamily="18" charset="0"/>
                <a:ea typeface="微软雅黑" panose="020B0503020204020204" charset="-122"/>
                <a:cs typeface="Times New Roman" panose="02020603050405020304" pitchFamily="18" charset="0"/>
                <a:sym typeface="+mn-ea"/>
              </a:rPr>
              <a:t>  49  </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his death in 1936, Lu Xun’s influence has grown. Today, many of his writings</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sym typeface="+mn-ea"/>
              </a:rPr>
              <a:t>  50  </a:t>
            </a: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400" dirty="0">
                <a:latin typeface="Times New Roman" panose="02020603050405020304" pitchFamily="18" charset="0"/>
                <a:ea typeface="微软雅黑" panose="020B0503020204020204" charset="-122"/>
                <a:cs typeface="Times New Roman" panose="02020603050405020304" pitchFamily="18" charset="0"/>
              </a:rPr>
              <a:t>in school textbooks. His works are read by millions of people around the world.</a:t>
            </a:r>
          </a:p>
        </p:txBody>
      </p:sp>
      <p:sp>
        <p:nvSpPr>
          <p:cNvPr id="3" name="矩形 2"/>
          <p:cNvSpPr/>
          <p:nvPr>
            <p:custDataLst>
              <p:tags r:id="rId2"/>
            </p:custDataLst>
          </p:nvPr>
        </p:nvSpPr>
        <p:spPr>
          <a:xfrm>
            <a:off x="1247775" y="4320540"/>
            <a:ext cx="9998710" cy="1614170"/>
          </a:xfrm>
          <a:prstGeom prst="rect">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lnSpc>
                <a:spcPct val="13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48. A. how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who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that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what</a:t>
            </a:r>
          </a:p>
          <a:p>
            <a:pPr algn="l">
              <a:lnSpc>
                <a:spcPct val="13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49. A. Until</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Because of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After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Since</a:t>
            </a:r>
          </a:p>
          <a:p>
            <a:pPr algn="l">
              <a:lnSpc>
                <a:spcPct val="13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50. A. are included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include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were included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included</a:t>
            </a:r>
          </a:p>
        </p:txBody>
      </p:sp>
      <p:sp>
        <p:nvSpPr>
          <p:cNvPr id="11" name="文本框 10"/>
          <p:cNvSpPr txBox="1"/>
          <p:nvPr>
            <p:custDataLst>
              <p:tags r:id="rId3"/>
            </p:custDataLst>
          </p:nvPr>
        </p:nvSpPr>
        <p:spPr>
          <a:xfrm>
            <a:off x="1464139" y="4442353"/>
            <a:ext cx="38798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C</a:t>
            </a:r>
          </a:p>
        </p:txBody>
      </p:sp>
      <p:sp>
        <p:nvSpPr>
          <p:cNvPr id="4" name="文本框 3"/>
          <p:cNvSpPr txBox="1"/>
          <p:nvPr>
            <p:custDataLst>
              <p:tags r:id="rId4"/>
            </p:custDataLst>
          </p:nvPr>
        </p:nvSpPr>
        <p:spPr>
          <a:xfrm>
            <a:off x="1464139" y="4958608"/>
            <a:ext cx="42418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D</a:t>
            </a:r>
          </a:p>
        </p:txBody>
      </p:sp>
      <p:sp>
        <p:nvSpPr>
          <p:cNvPr id="5" name="文本框 4"/>
          <p:cNvSpPr txBox="1"/>
          <p:nvPr>
            <p:custDataLst>
              <p:tags r:id="rId5"/>
            </p:custDataLst>
          </p:nvPr>
        </p:nvSpPr>
        <p:spPr>
          <a:xfrm>
            <a:off x="1464139" y="5474228"/>
            <a:ext cx="41211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A</a:t>
            </a:r>
          </a:p>
        </p:txBody>
      </p:sp>
      <p:sp>
        <p:nvSpPr>
          <p:cNvPr id="10" name="圆角矩形 9">
            <a:hlinkClick r:id="rId10" action="ppaction://hlinksldjump"/>
          </p:cNvPr>
          <p:cNvSpPr/>
          <p:nvPr>
            <p:custDataLst>
              <p:tags r:id="rId6"/>
            </p:custDataLst>
          </p:nvPr>
        </p:nvSpPr>
        <p:spPr>
          <a:xfrm>
            <a:off x="458470" y="444246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8" name="圆角矩形 7">
            <a:hlinkClick r:id="rId11" action="ppaction://hlinksldjump"/>
          </p:cNvPr>
          <p:cNvSpPr/>
          <p:nvPr>
            <p:custDataLst>
              <p:tags r:id="rId7"/>
            </p:custDataLst>
          </p:nvPr>
        </p:nvSpPr>
        <p:spPr>
          <a:xfrm>
            <a:off x="458470" y="494157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9" name="圆角矩形 8">
            <a:hlinkClick r:id="rId12" action="ppaction://hlinksldjump"/>
          </p:cNvPr>
          <p:cNvSpPr/>
          <p:nvPr>
            <p:custDataLst>
              <p:tags r:id="rId8"/>
            </p:custDataLst>
          </p:nvPr>
        </p:nvSpPr>
        <p:spPr>
          <a:xfrm>
            <a:off x="458470" y="544068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P spid="10" grpId="0" bldLvl="0" animBg="1"/>
      <p:bldP spid="8" grpId="0" bldLvl="0" animBg="1"/>
      <p:bldP spid="9"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此题考查介词的用法。句意为“除了家喻户晓的故事，鲁迅还写了许多关于旧社会人间疾苦的重要文章”；except表示“除了，不包含”，besides表示“除此之外还有”，故选D。</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此题考查形容词的词义辨析。根据文化常识，鲁迅的作品描述的是过去的场景，the old days表示“以前，从前”，故选A。</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此题考查动词短语的辨析。根据下文，鲁迅曾在日本学医，因此本句表示，鲁迅曾梦想成为医生；want to表示“想要做某事”，后加动词原形，若选want to不符合语法形式；think over表示“仔细思考”；believe in表示“相信”，与句意不符；dream of表示“梦想”，后接名词或动名词，语法正确，句意通顺。故选B。</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此题考查名词词义辨析。根据上下文可知，鲁迅在写作、翻译方面表现出非凡才华，故选C。</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734185"/>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45</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此题考查动词短语的辨析。鲁迅希望自己的文章可以号召大众一同反抗，选项A. call for表示“需要；呼吁”，选项B. call off表示“取消；停止”，选项C. call out表示“喊叫”，选项D. call</a:t>
            </a:r>
            <a:r>
              <a:rPr lang="en-US" altLang="zh-CN" sz="2400">
                <a:solidFill>
                  <a:srgbClr val="C00000"/>
                </a:solidFill>
                <a:latin typeface="微软雅黑" panose="020B0503020204020204" charset="-122"/>
                <a:ea typeface="微软雅黑" panose="020B0503020204020204" charset="-122"/>
                <a:cs typeface="微软雅黑" panose="020B0503020204020204" charset="-122"/>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on表示“号召”，故选D。</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46</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此题考查固定搭配。根据上下文，这里应表示“与封建主义作斗争”的意思。fight for...意为“为……作斗争”，fight againt...意为“反对；对抗；与……作斗争”，故选B。</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47</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此题考查谓语动词的时态。该句时间状语“in 1918”提示此句使用一般过去时，此空应填动词过去式，故选D。</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48</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此题考查定语从句的用法。句意为“这是中国第一本用中国人日常用语写作的小说”，the</a:t>
            </a:r>
            <a:r>
              <a:rPr lang="en-US" altLang="zh-CN" sz="2400">
                <a:solidFill>
                  <a:srgbClr val="C00000"/>
                </a:solidFill>
                <a:latin typeface="微软雅黑" panose="020B0503020204020204" charset="-122"/>
                <a:ea typeface="微软雅黑" panose="020B0503020204020204" charset="-122"/>
                <a:cs typeface="微软雅黑" panose="020B0503020204020204" charset="-122"/>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everyday language为先行词，引导词应选用指代物且在从句中充当宾语的关系代词that，故选C。</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2"/>
            </p:custDataLst>
          </p:nvPr>
        </p:nvSpPr>
        <p:spPr>
          <a:xfrm>
            <a:off x="1174115" y="4728845"/>
            <a:ext cx="8625205" cy="1198880"/>
          </a:xfrm>
          <a:prstGeom prst="rect">
            <a:avLst/>
          </a:prstGeom>
          <a:noFill/>
        </p:spPr>
        <p:txBody>
          <a:bodyPr wrap="square" rtlCol="0">
            <a:spAutoFit/>
          </a:bodyPr>
          <a:lstStyle/>
          <a:p>
            <a:pPr marL="899795" indent="-899795" algn="just"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此题考查元音字母组合oo的不同发音。题干单词choose中的oo字母组合发/u:/的音；四个选项中只有D选项room中的oo字母组合发/u:/的音，故选D。</a:t>
            </a: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  ch</a:t>
            </a:r>
            <a:r>
              <a:rPr lang="en-US" altLang="zh-CN" sz="2400" b="1" u="sng" dirty="0">
                <a:latin typeface="微软雅黑" panose="020B0503020204020204" charset="-122"/>
                <a:ea typeface="微软雅黑" panose="020B0503020204020204" charset="-122"/>
              </a:rPr>
              <a:t>oo</a:t>
            </a:r>
            <a:r>
              <a:rPr lang="en-US" altLang="zh-CN" sz="2400" b="1" dirty="0">
                <a:latin typeface="微软雅黑" panose="020B0503020204020204" charset="-122"/>
                <a:ea typeface="微软雅黑" panose="020B0503020204020204" charset="-122"/>
              </a:rPr>
              <a:t>se       A. w</a:t>
            </a:r>
            <a:r>
              <a:rPr lang="en-US" altLang="zh-CN" sz="2400" b="1" u="sng" dirty="0">
                <a:latin typeface="微软雅黑" panose="020B0503020204020204" charset="-122"/>
                <a:ea typeface="微软雅黑" panose="020B0503020204020204" charset="-122"/>
              </a:rPr>
              <a:t>oo</a:t>
            </a:r>
            <a:r>
              <a:rPr lang="en-US" altLang="zh-CN" sz="2400" b="1" dirty="0">
                <a:latin typeface="微软雅黑" panose="020B0503020204020204" charset="-122"/>
                <a:ea typeface="微软雅黑" panose="020B0503020204020204" charset="-122"/>
              </a:rPr>
              <a:t>l</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f</a:t>
            </a:r>
            <a:r>
              <a:rPr lang="en-US" altLang="zh-CN" sz="2400" b="1" u="sng" dirty="0">
                <a:latin typeface="微软雅黑" panose="020B0503020204020204" charset="-122"/>
                <a:ea typeface="微软雅黑" panose="020B0503020204020204" charset="-122"/>
              </a:rPr>
              <a:t>oo</a:t>
            </a:r>
            <a:r>
              <a:rPr lang="en-US" altLang="zh-CN" sz="2400" b="1" dirty="0">
                <a:latin typeface="微软雅黑" panose="020B0503020204020204" charset="-122"/>
                <a:ea typeface="微软雅黑" panose="020B0503020204020204" charset="-122"/>
              </a:rPr>
              <a:t>t</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c</a:t>
            </a:r>
            <a:r>
              <a:rPr lang="en-US" altLang="zh-CN" sz="2400" b="1" u="sng" dirty="0">
                <a:latin typeface="微软雅黑" panose="020B0503020204020204" charset="-122"/>
                <a:ea typeface="微软雅黑" panose="020B0503020204020204" charset="-122"/>
              </a:rPr>
              <a:t>oo</a:t>
            </a:r>
            <a:r>
              <a:rPr lang="en-US" altLang="zh-CN" sz="2400" b="1" dirty="0">
                <a:latin typeface="微软雅黑" panose="020B0503020204020204" charset="-122"/>
                <a:ea typeface="微软雅黑" panose="020B0503020204020204" charset="-122"/>
              </a:rPr>
              <a:t>k</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r</a:t>
            </a:r>
            <a:r>
              <a:rPr lang="en-US" altLang="zh-CN" sz="2400" b="1" u="sng" dirty="0">
                <a:latin typeface="微软雅黑" panose="020B0503020204020204" charset="-122"/>
                <a:ea typeface="微软雅黑" panose="020B0503020204020204" charset="-122"/>
              </a:rPr>
              <a:t>oo</a:t>
            </a:r>
            <a:r>
              <a:rPr lang="en-US" altLang="zh-CN" sz="2400" b="1" dirty="0">
                <a:latin typeface="微软雅黑" panose="020B0503020204020204" charset="-122"/>
                <a:ea typeface="微软雅黑" panose="020B0503020204020204" charset="-122"/>
              </a:rPr>
              <a:t>m</a:t>
            </a:r>
          </a:p>
        </p:txBody>
      </p:sp>
      <p:sp>
        <p:nvSpPr>
          <p:cNvPr id="11" name="文本框 10"/>
          <p:cNvSpPr txBox="1"/>
          <p:nvPr>
            <p:custDataLst>
              <p:tags r:id="rId4"/>
            </p:custDataLst>
          </p:nvPr>
        </p:nvSpPr>
        <p:spPr>
          <a:xfrm>
            <a:off x="1049484" y="2333518"/>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49</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此题考查连词的用法。本句谓语用了现在完成时，故时间状语应为“since+时间”，表示“自从……以来”句意为“自从鲁迅1936年去世，其影响力日益增长”，故选D。</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8763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50</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sz="2400">
                <a:solidFill>
                  <a:srgbClr val="C00000"/>
                </a:solidFill>
                <a:latin typeface="微软雅黑" panose="020B0503020204020204" charset="-122"/>
                <a:ea typeface="微软雅黑" panose="020B0503020204020204" charset="-122"/>
                <a:cs typeface="微软雅黑" panose="020B0503020204020204" charset="-122"/>
              </a:rPr>
              <a:t>此题考查被动语态的用法。主语many of his writings与动词include之间为动宾关系，谓语应使用被动语态；又因句子时间状语为today，时态使用一般现在时，故选A。</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377190" y="400685"/>
            <a:ext cx="11368405" cy="1106805"/>
          </a:xfrm>
          <a:prstGeom prst="rect">
            <a:avLst/>
          </a:prstGeom>
          <a:noFill/>
        </p:spPr>
        <p:txBody>
          <a:bodyPr wrap="square" rtlCol="0">
            <a:spAutoFit/>
          </a:bodyPr>
          <a:lstStyle/>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VI. 阅读理解（共15小题，每小题1分，满分15分）</a:t>
            </a:r>
          </a:p>
          <a:p>
            <a:pPr indent="0" fontAlgn="auto"/>
            <a:r>
              <a:rPr sz="2800" dirty="0">
                <a:latin typeface="微软雅黑" panose="020B0503020204020204" charset="-122"/>
                <a:ea typeface="微软雅黑" panose="020B0503020204020204" charset="-122"/>
                <a:cs typeface="微软雅黑" panose="020B0503020204020204" charset="-122"/>
              </a:rPr>
              <a:t>阅读下列材料，从每题所给的四个选项中选出一个最佳答案。</a:t>
            </a:r>
          </a:p>
        </p:txBody>
      </p:sp>
      <p:sp>
        <p:nvSpPr>
          <p:cNvPr id="7" name="文本框 6"/>
          <p:cNvSpPr txBox="1"/>
          <p:nvPr>
            <p:custDataLst>
              <p:tags r:id="rId2"/>
            </p:custDataLst>
          </p:nvPr>
        </p:nvSpPr>
        <p:spPr>
          <a:xfrm>
            <a:off x="476885" y="1689100"/>
            <a:ext cx="11049000" cy="3538220"/>
          </a:xfrm>
          <a:prstGeom prst="rect">
            <a:avLst/>
          </a:prstGeom>
          <a:solidFill>
            <a:srgbClr val="FFF9E5"/>
          </a:solidFill>
        </p:spPr>
        <p:txBody>
          <a:bodyPr wrap="square" rtlCol="0">
            <a:spAutoFit/>
          </a:bodyPr>
          <a:lstStyle/>
          <a:p>
            <a:pPr indent="457200" algn="ctr">
              <a:lnSpc>
                <a:spcPct val="100000"/>
              </a:lnSpc>
            </a:pPr>
            <a:r>
              <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rPr>
              <a:t>A</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The world is getting warmer, and the ice in high mountains is melting (融化). How to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slow down</a:t>
            </a:r>
            <a:r>
              <a:rPr lang="en-US" altLang="zh-CN" sz="2400" dirty="0">
                <a:latin typeface="Times New Roman" panose="02020603050405020304" pitchFamily="18" charset="0"/>
                <a:ea typeface="微软雅黑" panose="020B0503020204020204" charset="-122"/>
                <a:cs typeface="Times New Roman" panose="02020603050405020304" pitchFamily="18" charset="0"/>
              </a:rPr>
              <a:t> the melting?</a:t>
            </a:r>
          </a:p>
          <a:p>
            <a:pPr indent="457200" algn="just">
              <a:lnSpc>
                <a:spcPct val="10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Wearing “clothes”</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In the 1990s, people in Switzerland put white “blankets” on ski areas (滑雪区). The white color can reflect the sunshine and keep the ice cool. The blankets are made of wool, so rain can go through the blankets and become ice. It can slow down the melting by about 50 to 70 percent. Today, the “blankets” in Switzerland cover 10,000 to 50,000 square meters of ice.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04190" y="1576705"/>
            <a:ext cx="11116310" cy="3566160"/>
          </a:xfrm>
          <a:prstGeom prst="rect">
            <a:avLst/>
          </a:prstGeom>
          <a:solidFill>
            <a:srgbClr val="FFF9E5"/>
          </a:solidFill>
        </p:spPr>
        <p:txBody>
          <a:bodyPr wrap="square" rtlCol="0">
            <a:noAutofit/>
          </a:bodyPr>
          <a:lstStyle/>
          <a:p>
            <a:pPr indent="457200" algn="just">
              <a:lnSpc>
                <a:spcPct val="10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Painting the rocks</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Farmers in the Andes Mountains in Peru use a similar idea. Above 5,000 meters, they paint the rocks with white “paint”. The paint is made of water, sand and soap. The soap helps it stick to the rocks. The white rocks can be 16℃ cooler than the dark rocks.</a:t>
            </a:r>
          </a:p>
          <a:p>
            <a:pPr indent="457200" algn="just">
              <a:lnSpc>
                <a:spcPct val="10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Creating snow</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Scientists at an organization called Glaciers Alive turn to man-made snow for help in Switzerland. In winter, they use water from a small lake up in the mountain. The water goes down some pipes. On the pipes, there are showerheads. The water flows out from the pipes and becomes snow on the mountain.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5l. According to this article, what kind of environmental 	  	    problem is our world facing?</a:t>
            </a:r>
          </a:p>
          <a:p>
            <a:pPr>
              <a:lnSpc>
                <a:spcPct val="130000"/>
              </a:lnSpc>
            </a:pPr>
            <a:r>
              <a:rPr lang="en-US" altLang="zh-CN" sz="2400" b="1" dirty="0">
                <a:latin typeface="微软雅黑" panose="020B0503020204020204" charset="-122"/>
                <a:ea typeface="微软雅黑" panose="020B0503020204020204" charset="-122"/>
              </a:rPr>
              <a:t>              A. Water pollution.   B. Noise pollution.</a:t>
            </a:r>
          </a:p>
          <a:p>
            <a:pPr>
              <a:lnSpc>
                <a:spcPct val="130000"/>
              </a:lnSpc>
            </a:pPr>
            <a:r>
              <a:rPr lang="en-US" altLang="zh-CN" sz="2400" b="1" dirty="0">
                <a:latin typeface="微软雅黑" panose="020B0503020204020204" charset="-122"/>
                <a:ea typeface="微软雅黑" panose="020B0503020204020204" charset="-122"/>
              </a:rPr>
              <a:t>              C. Air pollution.        D. Global Warming and iceberg melting.</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algn="just"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细节理解题。根据第一段第一句“The world is getting warmer, and the ice in high mountains is</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melting”可知，我们面临全球气候变暖，冰山融化的问题，因此选D。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99440" y="1179830"/>
            <a:ext cx="11442065"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52. The underlined phrase “slow down” in Paragraph 1 means     	       _____.</a:t>
            </a:r>
          </a:p>
          <a:p>
            <a:pPr>
              <a:lnSpc>
                <a:spcPct val="130000"/>
              </a:lnSpc>
            </a:pPr>
            <a:r>
              <a:rPr lang="en-US" altLang="zh-CN" sz="2400" b="1" dirty="0">
                <a:latin typeface="微软雅黑" panose="020B0503020204020204" charset="-122"/>
                <a:ea typeface="微软雅黑" panose="020B0503020204020204" charset="-122"/>
              </a:rPr>
              <a:t>                A. 加速          B. 杜绝</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减慢</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赶上</a:t>
            </a:r>
          </a:p>
        </p:txBody>
      </p:sp>
      <p:sp>
        <p:nvSpPr>
          <p:cNvPr id="11" name="文本框 10"/>
          <p:cNvSpPr txBox="1"/>
          <p:nvPr>
            <p:custDataLst>
              <p:tags r:id="rId3"/>
            </p:custDataLst>
          </p:nvPr>
        </p:nvSpPr>
        <p:spPr>
          <a:xfrm>
            <a:off x="936454"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词义猜测题。根据第一段内容可知，人们想要减慢冰山融化的速度，因此选C。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53. According the passage, how many measures have been 	      mentioned to slow down the melting of icebergs?</a:t>
            </a:r>
          </a:p>
          <a:p>
            <a:pPr>
              <a:lnSpc>
                <a:spcPct val="130000"/>
              </a:lnSpc>
            </a:pPr>
            <a:r>
              <a:rPr lang="en-US" altLang="zh-CN" sz="2400" b="1" dirty="0">
                <a:latin typeface="微软雅黑" panose="020B0503020204020204" charset="-122"/>
                <a:ea typeface="微软雅黑" panose="020B0503020204020204" charset="-122"/>
              </a:rPr>
              <a:t>                A. Two.        B. Three.</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Four.</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Five.</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9089390" cy="1198880"/>
          </a:xfrm>
          <a:prstGeom prst="rect">
            <a:avLst/>
          </a:prstGeom>
          <a:noFill/>
        </p:spPr>
        <p:txBody>
          <a:bodyPr wrap="square" rtlCol="0">
            <a:spAutoFit/>
          </a:bodyPr>
          <a:lstStyle/>
          <a:p>
            <a:pPr marL="899795" indent="-899795" algn="just"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归纳总结题。题干要求我们找出人们为了减慢冰山融化采取了多少措施。根据文章可知，分别是wearing</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“clothes”，painting the rocks，creating snow，共三种。因此选B。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368935" y="3962400"/>
            <a:ext cx="10770235" cy="289560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711200" y="795655"/>
            <a:ext cx="11040110" cy="1714500"/>
          </a:xfrm>
          <a:prstGeom prst="rect">
            <a:avLst/>
          </a:prstGeom>
          <a:noFill/>
        </p:spPr>
        <p:txBody>
          <a:bodyPr wrap="square" rtlCol="0">
            <a:spAutoFit/>
          </a:bodyPr>
          <a:lstStyle/>
          <a:p>
            <a:pPr>
              <a:lnSpc>
                <a:spcPct val="110000"/>
              </a:lnSpc>
            </a:pPr>
            <a:r>
              <a:rPr lang="en-US" altLang="zh-CN" sz="2400" b="1" dirty="0">
                <a:latin typeface="微软雅黑" panose="020B0503020204020204" charset="-122"/>
                <a:ea typeface="微软雅黑" panose="020B0503020204020204" charset="-122"/>
              </a:rPr>
              <a:t>(       ) 54. How much does the rate at which icebergs melt decrease in 	      Switzerland?</a:t>
            </a:r>
          </a:p>
          <a:p>
            <a:pPr>
              <a:lnSpc>
                <a:spcPct val="110000"/>
              </a:lnSpc>
            </a:pPr>
            <a:r>
              <a:rPr lang="en-US" altLang="zh-CN" sz="2400" b="1" dirty="0">
                <a:latin typeface="微软雅黑" panose="020B0503020204020204" charset="-122"/>
                <a:ea typeface="微软雅黑" panose="020B0503020204020204" charset="-122"/>
              </a:rPr>
              <a:t>                A. About 60%.           B. About 80%.</a:t>
            </a:r>
          </a:p>
          <a:p>
            <a:pPr>
              <a:lnSpc>
                <a:spcPct val="110000"/>
              </a:lnSpc>
            </a:pPr>
            <a:r>
              <a:rPr lang="en-US" altLang="zh-CN" sz="2400" b="1" dirty="0">
                <a:latin typeface="微软雅黑" panose="020B0503020204020204" charset="-122"/>
                <a:ea typeface="微软雅黑" panose="020B0503020204020204" charset="-122"/>
              </a:rPr>
              <a:t>               C. About 40%.            D. We don’t know</a:t>
            </a:r>
          </a:p>
        </p:txBody>
      </p:sp>
      <p:sp>
        <p:nvSpPr>
          <p:cNvPr id="11" name="文本框 10"/>
          <p:cNvSpPr txBox="1"/>
          <p:nvPr>
            <p:custDataLst>
              <p:tags r:id="rId3"/>
            </p:custDataLst>
          </p:nvPr>
        </p:nvSpPr>
        <p:spPr>
          <a:xfrm>
            <a:off x="1011384" y="795548"/>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603250" y="3962400"/>
            <a:ext cx="1040384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细节理解题。题干问在瑞士，冰山融化速度下降了多少。根据第二段倒数第二句“It can slow</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down the melting by about 50 to 70 percent.”可知，答案是A。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296862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55. What did farmers do to slow down the melting of icebergs 	       in the Andes Mountains in Peru?</a:t>
            </a:r>
          </a:p>
          <a:p>
            <a:pPr>
              <a:lnSpc>
                <a:spcPct val="130000"/>
              </a:lnSpc>
            </a:pPr>
            <a:r>
              <a:rPr lang="en-US" altLang="zh-CN" sz="2400" b="1" dirty="0">
                <a:latin typeface="微软雅黑" panose="020B0503020204020204" charset="-122"/>
                <a:ea typeface="微软雅黑" panose="020B0503020204020204" charset="-122"/>
              </a:rPr>
              <a:t>         A. In winter, they use water from a small lake up in the mountain.</a:t>
            </a:r>
          </a:p>
          <a:p>
            <a:pPr>
              <a:lnSpc>
                <a:spcPct val="130000"/>
              </a:lnSpc>
            </a:pPr>
            <a:r>
              <a:rPr lang="en-US" altLang="zh-CN" sz="2400" b="1" dirty="0">
                <a:latin typeface="微软雅黑" panose="020B0503020204020204" charset="-122"/>
                <a:ea typeface="微软雅黑" panose="020B0503020204020204" charset="-122"/>
              </a:rPr>
              <a:t>         B. They paint the rocks with white “paint”.</a:t>
            </a:r>
          </a:p>
          <a:p>
            <a:pPr>
              <a:lnSpc>
                <a:spcPct val="130000"/>
              </a:lnSpc>
            </a:pPr>
            <a:r>
              <a:rPr lang="en-US" altLang="zh-CN" sz="2400" b="1" dirty="0">
                <a:latin typeface="微软雅黑" panose="020B0503020204020204" charset="-122"/>
                <a:ea typeface="微软雅黑" panose="020B0503020204020204" charset="-122"/>
              </a:rPr>
              <a:t>         C. People put white “blankets” on ski areas.</a:t>
            </a:r>
          </a:p>
          <a:p>
            <a:pPr>
              <a:lnSpc>
                <a:spcPct val="130000"/>
              </a:lnSpc>
            </a:pPr>
            <a:r>
              <a:rPr lang="en-US" altLang="zh-CN" sz="2400" b="1" dirty="0">
                <a:latin typeface="微软雅黑" panose="020B0503020204020204" charset="-122"/>
                <a:ea typeface="微软雅黑" panose="020B0503020204020204" charset="-122"/>
              </a:rPr>
              <a:t>         D. They do nothing</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细节理解题。题干问农民们做了什么来减缓秘鲁安第斯山脉冰山的融化。根据第三段第二句“Above 5,000 meters, they paint the rocks with white ‘paint’.”可知，答案是B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1612900" y="2366010"/>
          <a:ext cx="8532495" cy="3627120"/>
        </p:xfrm>
        <a:graphic>
          <a:graphicData uri="http://schemas.openxmlformats.org/drawingml/2006/table">
            <a:tbl>
              <a:tblPr firstRow="1" bandRow="1">
                <a:tableStyleId>{5C22544A-7EE6-4342-B048-85BDC9FD1C3A}</a:tableStyleId>
              </a:tblPr>
              <a:tblGrid>
                <a:gridCol w="2844165">
                  <a:extLst>
                    <a:ext uri="{9D8B030D-6E8A-4147-A177-3AD203B41FA5}">
                      <a16:colId xmlns:a16="http://schemas.microsoft.com/office/drawing/2014/main" val="20000"/>
                    </a:ext>
                  </a:extLst>
                </a:gridCol>
                <a:gridCol w="2844165">
                  <a:extLst>
                    <a:ext uri="{9D8B030D-6E8A-4147-A177-3AD203B41FA5}">
                      <a16:colId xmlns:a16="http://schemas.microsoft.com/office/drawing/2014/main" val="20001"/>
                    </a:ext>
                  </a:extLst>
                </a:gridCol>
                <a:gridCol w="2844165">
                  <a:extLst>
                    <a:ext uri="{9D8B030D-6E8A-4147-A177-3AD203B41FA5}">
                      <a16:colId xmlns:a16="http://schemas.microsoft.com/office/drawing/2014/main" val="20002"/>
                    </a:ext>
                  </a:extLst>
                </a:gridCol>
              </a:tblGrid>
              <a:tr h="381000">
                <a:tc>
                  <a:txBody>
                    <a:bodyPr/>
                    <a:lstStyle/>
                    <a:p>
                      <a:pPr algn="ctr">
                        <a:buNone/>
                      </a:pPr>
                      <a:r>
                        <a:rPr lang="zh-CN" altLang="en-US" sz="2800">
                          <a:latin typeface="Times New Roman" panose="02020603050405020304" pitchFamily="18" charset="0"/>
                        </a:rPr>
                        <a:t>词汇</a:t>
                      </a:r>
                    </a:p>
                  </a:txBody>
                  <a:tcPr/>
                </a:tc>
                <a:tc>
                  <a:txBody>
                    <a:bodyPr/>
                    <a:lstStyle/>
                    <a:p>
                      <a:pPr algn="ctr">
                        <a:buNone/>
                      </a:pPr>
                      <a:r>
                        <a:rPr lang="zh-CN" altLang="en-US" sz="2800">
                          <a:latin typeface="Times New Roman" panose="02020603050405020304" pitchFamily="18" charset="0"/>
                        </a:rPr>
                        <a:t>词性</a:t>
                      </a:r>
                    </a:p>
                  </a:txBody>
                  <a:tcPr/>
                </a:tc>
                <a:tc>
                  <a:txBody>
                    <a:bodyPr/>
                    <a:lstStyle/>
                    <a:p>
                      <a:pPr algn="ctr">
                        <a:buNone/>
                      </a:pPr>
                      <a:r>
                        <a:rPr lang="zh-CN" altLang="en-US" sz="2800">
                          <a:latin typeface="Times New Roman" panose="02020603050405020304" pitchFamily="18" charset="0"/>
                        </a:rPr>
                        <a:t>中文词义</a:t>
                      </a:r>
                    </a:p>
                  </a:txBody>
                  <a:tcPr/>
                </a:tc>
                <a:extLst>
                  <a:ext uri="{0D108BD9-81ED-4DB2-BD59-A6C34878D82A}">
                    <a16:rowId xmlns:a16="http://schemas.microsoft.com/office/drawing/2014/main" val="10000"/>
                  </a:ext>
                </a:extLst>
              </a:tr>
              <a:tr h="381000">
                <a:tc>
                  <a:txBody>
                    <a:bodyPr/>
                    <a:lstStyle/>
                    <a:p>
                      <a:pPr algn="ctr">
                        <a:buNone/>
                      </a:pPr>
                      <a:r>
                        <a:rPr lang="en-US" sz="2800">
                          <a:latin typeface="Times New Roman" panose="02020603050405020304" pitchFamily="18" charset="0"/>
                          <a:cs typeface="Times New Roman" panose="02020603050405020304" pitchFamily="18" charset="0"/>
                        </a:rPr>
                        <a:t>melt</a:t>
                      </a:r>
                    </a:p>
                  </a:txBody>
                  <a:tcPr/>
                </a:tc>
                <a:tc>
                  <a:txBody>
                    <a:bodyPr/>
                    <a:lstStyle/>
                    <a:p>
                      <a:pPr algn="ctr">
                        <a:buNone/>
                      </a:pPr>
                      <a:r>
                        <a:rPr lang="en-US" altLang="zh-CN" sz="2800" i="1">
                          <a:latin typeface="Times New Roman" panose="02020603050405020304" pitchFamily="18" charset="0"/>
                          <a:cs typeface="Times New Roman" panose="02020603050405020304" pitchFamily="18" charset="0"/>
                        </a:rPr>
                        <a:t>v.</a:t>
                      </a:r>
                    </a:p>
                  </a:txBody>
                  <a:tcPr/>
                </a:tc>
                <a:tc>
                  <a:txBody>
                    <a:bodyPr/>
                    <a:lstStyle/>
                    <a:p>
                      <a:pPr algn="ctr">
                        <a:buNone/>
                      </a:pPr>
                      <a:r>
                        <a:rPr lang="zh-CN" altLang="zh-CN" sz="2800">
                          <a:latin typeface="Times New Roman" panose="02020603050405020304" pitchFamily="18" charset="0"/>
                        </a:rPr>
                        <a:t>融化</a:t>
                      </a:r>
                    </a:p>
                  </a:txBody>
                  <a:tcPr/>
                </a:tc>
                <a:extLst>
                  <a:ext uri="{0D108BD9-81ED-4DB2-BD59-A6C34878D82A}">
                    <a16:rowId xmlns:a16="http://schemas.microsoft.com/office/drawing/2014/main" val="10001"/>
                  </a:ext>
                </a:extLst>
              </a:tr>
              <a:tr h="381000">
                <a:tc>
                  <a:txBody>
                    <a:bodyPr/>
                    <a:lstStyle/>
                    <a:p>
                      <a:pPr algn="ctr">
                        <a:buNone/>
                      </a:pPr>
                      <a:r>
                        <a:rPr lang="en-US" altLang="zh-CN" sz="2800">
                          <a:latin typeface="Times New Roman" panose="02020603050405020304" pitchFamily="18" charset="0"/>
                          <a:cs typeface="Times New Roman" panose="02020603050405020304" pitchFamily="18" charset="0"/>
                        </a:rPr>
                        <a:t>reflect</a:t>
                      </a:r>
                    </a:p>
                  </a:txBody>
                  <a:tcPr/>
                </a:tc>
                <a:tc>
                  <a:txBody>
                    <a:bodyPr/>
                    <a:lstStyle/>
                    <a:p>
                      <a:pPr algn="ctr">
                        <a:buNone/>
                      </a:pPr>
                      <a:r>
                        <a:rPr lang="en-US" altLang="zh-CN" sz="2800" i="1">
                          <a:latin typeface="Times New Roman" panose="02020603050405020304" pitchFamily="18" charset="0"/>
                          <a:cs typeface="Times New Roman" panose="02020603050405020304" pitchFamily="18" charset="0"/>
                        </a:rPr>
                        <a:t>v</a:t>
                      </a:r>
                      <a:r>
                        <a:rPr lang="zh-CN" altLang="en-US" sz="2800" i="1">
                          <a:latin typeface="Times New Roman" panose="02020603050405020304" pitchFamily="18" charset="0"/>
                          <a:cs typeface="Times New Roman" panose="02020603050405020304" pitchFamily="18" charset="0"/>
                        </a:rPr>
                        <a:t>.</a:t>
                      </a:r>
                    </a:p>
                  </a:txBody>
                  <a:tcPr/>
                </a:tc>
                <a:tc>
                  <a:txBody>
                    <a:bodyPr/>
                    <a:lstStyle/>
                    <a:p>
                      <a:pPr algn="ctr">
                        <a:buNone/>
                      </a:pPr>
                      <a:r>
                        <a:rPr lang="zh-CN" altLang="en-US" sz="2800">
                          <a:latin typeface="Times New Roman" panose="02020603050405020304" pitchFamily="18" charset="0"/>
                        </a:rPr>
                        <a:t>反射</a:t>
                      </a:r>
                    </a:p>
                  </a:txBody>
                  <a:tcPr/>
                </a:tc>
                <a:extLst>
                  <a:ext uri="{0D108BD9-81ED-4DB2-BD59-A6C34878D82A}">
                    <a16:rowId xmlns:a16="http://schemas.microsoft.com/office/drawing/2014/main" val="10002"/>
                  </a:ext>
                </a:extLst>
              </a:tr>
              <a:tr h="381000">
                <a:tc>
                  <a:txBody>
                    <a:bodyPr/>
                    <a:lstStyle/>
                    <a:p>
                      <a:pPr algn="ctr">
                        <a:buNone/>
                      </a:pPr>
                      <a:r>
                        <a:rPr lang="en-US" altLang="zh-CN" sz="2800">
                          <a:latin typeface="Times New Roman" panose="02020603050405020304" pitchFamily="18" charset="0"/>
                          <a:cs typeface="Times New Roman" panose="02020603050405020304" pitchFamily="18" charset="0"/>
                        </a:rPr>
                        <a:t>similar</a:t>
                      </a:r>
                    </a:p>
                  </a:txBody>
                  <a:tcPr/>
                </a:tc>
                <a:tc>
                  <a:txBody>
                    <a:bodyPr/>
                    <a:lstStyle/>
                    <a:p>
                      <a:pPr algn="ctr">
                        <a:buNone/>
                      </a:pPr>
                      <a:r>
                        <a:rPr lang="en-US" altLang="zh-CN" sz="2800" i="1">
                          <a:latin typeface="Times New Roman" panose="02020603050405020304" pitchFamily="18" charset="0"/>
                          <a:cs typeface="Times New Roman" panose="02020603050405020304" pitchFamily="18" charset="0"/>
                        </a:rPr>
                        <a:t>adj.</a:t>
                      </a:r>
                    </a:p>
                  </a:txBody>
                  <a:tcPr/>
                </a:tc>
                <a:tc>
                  <a:txBody>
                    <a:bodyPr/>
                    <a:lstStyle/>
                    <a:p>
                      <a:pPr algn="ctr">
                        <a:buNone/>
                      </a:pPr>
                      <a:r>
                        <a:rPr lang="zh-CN" altLang="zh-CN" sz="2800">
                          <a:latin typeface="Times New Roman" panose="02020603050405020304" pitchFamily="18" charset="0"/>
                        </a:rPr>
                        <a:t>相似的</a:t>
                      </a:r>
                    </a:p>
                  </a:txBody>
                  <a:tcPr/>
                </a:tc>
                <a:extLst>
                  <a:ext uri="{0D108BD9-81ED-4DB2-BD59-A6C34878D82A}">
                    <a16:rowId xmlns:a16="http://schemas.microsoft.com/office/drawing/2014/main" val="10003"/>
                  </a:ext>
                </a:extLst>
              </a:tr>
              <a:tr h="518160">
                <a:tc>
                  <a:txBody>
                    <a:bodyPr/>
                    <a:lstStyle/>
                    <a:p>
                      <a:pPr algn="ctr">
                        <a:buNone/>
                      </a:pPr>
                      <a:r>
                        <a:rPr lang="en-US" altLang="zh-CN" sz="2800">
                          <a:latin typeface="Times New Roman" panose="02020603050405020304" pitchFamily="18" charset="0"/>
                          <a:cs typeface="Times New Roman" panose="02020603050405020304" pitchFamily="18" charset="0"/>
                        </a:rPr>
                        <a:t>soap</a:t>
                      </a:r>
                    </a:p>
                  </a:txBody>
                  <a:tcPr/>
                </a:tc>
                <a:tc>
                  <a:txBody>
                    <a:bodyPr/>
                    <a:lstStyle/>
                    <a:p>
                      <a:pPr algn="ctr">
                        <a:buNone/>
                      </a:pPr>
                      <a:r>
                        <a:rPr lang="en-US" altLang="zh-CN" sz="2800" i="1">
                          <a:latin typeface="Times New Roman" panose="02020603050405020304" pitchFamily="18" charset="0"/>
                          <a:cs typeface="Times New Roman" panose="02020603050405020304" pitchFamily="18" charset="0"/>
                          <a:sym typeface="+mn-ea"/>
                        </a:rPr>
                        <a:t>n.</a:t>
                      </a:r>
                      <a:endParaRPr lang="en-US" altLang="zh-CN" sz="2800" i="1">
                        <a:latin typeface="Times New Roman" panose="02020603050405020304" pitchFamily="18" charset="0"/>
                        <a:cs typeface="Times New Roman" panose="02020603050405020304" pitchFamily="18" charset="0"/>
                      </a:endParaRPr>
                    </a:p>
                  </a:txBody>
                  <a:tcPr/>
                </a:tc>
                <a:tc>
                  <a:txBody>
                    <a:bodyPr/>
                    <a:lstStyle/>
                    <a:p>
                      <a:pPr algn="ctr">
                        <a:buNone/>
                      </a:pPr>
                      <a:r>
                        <a:rPr lang="zh-CN" altLang="zh-CN" sz="2800">
                          <a:latin typeface="Times New Roman" panose="02020603050405020304" pitchFamily="18" charset="0"/>
                        </a:rPr>
                        <a:t>香皂</a:t>
                      </a:r>
                    </a:p>
                  </a:txBody>
                  <a:tcPr/>
                </a:tc>
                <a:extLst>
                  <a:ext uri="{0D108BD9-81ED-4DB2-BD59-A6C34878D82A}">
                    <a16:rowId xmlns:a16="http://schemas.microsoft.com/office/drawing/2014/main" val="10004"/>
                  </a:ext>
                </a:extLst>
              </a:tr>
              <a:tr h="381000">
                <a:tc>
                  <a:txBody>
                    <a:bodyPr/>
                    <a:lstStyle/>
                    <a:p>
                      <a:pPr algn="ctr">
                        <a:buNone/>
                      </a:pPr>
                      <a:r>
                        <a:rPr lang="en-US" altLang="zh-CN" sz="2800">
                          <a:latin typeface="Times New Roman" panose="02020603050405020304" pitchFamily="18" charset="0"/>
                          <a:cs typeface="Times New Roman" panose="02020603050405020304" pitchFamily="18" charset="0"/>
                        </a:rPr>
                        <a:t>pipe</a:t>
                      </a:r>
                    </a:p>
                  </a:txBody>
                  <a:tcPr/>
                </a:tc>
                <a:tc>
                  <a:txBody>
                    <a:bodyPr/>
                    <a:lstStyle/>
                    <a:p>
                      <a:pPr algn="ctr">
                        <a:buNone/>
                      </a:pPr>
                      <a:r>
                        <a:rPr lang="en-US" altLang="zh-CN"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zh-CN" sz="2800">
                          <a:latin typeface="Times New Roman" panose="02020603050405020304" pitchFamily="18" charset="0"/>
                        </a:rPr>
                        <a:t>管道</a:t>
                      </a:r>
                    </a:p>
                  </a:txBody>
                  <a:tcPr/>
                </a:tc>
                <a:extLst>
                  <a:ext uri="{0D108BD9-81ED-4DB2-BD59-A6C34878D82A}">
                    <a16:rowId xmlns:a16="http://schemas.microsoft.com/office/drawing/2014/main" val="10005"/>
                  </a:ext>
                </a:extLst>
              </a:tr>
              <a:tr h="381000">
                <a:tc>
                  <a:txBody>
                    <a:bodyPr/>
                    <a:lstStyle/>
                    <a:p>
                      <a:pPr algn="ctr">
                        <a:buNone/>
                      </a:pPr>
                      <a:r>
                        <a:rPr lang="en-US" altLang="zh-CN" sz="2800">
                          <a:latin typeface="Times New Roman" panose="02020603050405020304" pitchFamily="18" charset="0"/>
                          <a:cs typeface="Times New Roman" panose="02020603050405020304" pitchFamily="18" charset="0"/>
                        </a:rPr>
                        <a:t>showerhead</a:t>
                      </a:r>
                    </a:p>
                  </a:txBody>
                  <a:tcPr/>
                </a:tc>
                <a:tc>
                  <a:txBody>
                    <a:bodyPr/>
                    <a:lstStyle/>
                    <a:p>
                      <a:pPr algn="ctr">
                        <a:buNone/>
                      </a:pPr>
                      <a:r>
                        <a:rPr lang="en-US" altLang="zh-CN"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zh-CN" sz="2800">
                          <a:latin typeface="Times New Roman" panose="02020603050405020304" pitchFamily="18" charset="0"/>
                        </a:rPr>
                        <a:t>莲蓬头</a:t>
                      </a:r>
                    </a:p>
                  </a:txBody>
                  <a:tcPr/>
                </a:tc>
                <a:extLst>
                  <a:ext uri="{0D108BD9-81ED-4DB2-BD59-A6C34878D82A}">
                    <a16:rowId xmlns:a16="http://schemas.microsoft.com/office/drawing/2014/main" val="10006"/>
                  </a:ext>
                </a:extLst>
              </a:tr>
            </a:tbl>
          </a:graphicData>
        </a:graphic>
      </p:graphicFrame>
      <p:sp>
        <p:nvSpPr>
          <p:cNvPr id="3" name="文本框 2"/>
          <p:cNvSpPr txBox="1"/>
          <p:nvPr/>
        </p:nvSpPr>
        <p:spPr>
          <a:xfrm>
            <a:off x="1428115" y="1628775"/>
            <a:ext cx="3540760" cy="521970"/>
          </a:xfrm>
          <a:prstGeom prst="rect">
            <a:avLst/>
          </a:prstGeom>
          <a:noFill/>
        </p:spPr>
        <p:txBody>
          <a:bodyPr wrap="square" rtlCol="0">
            <a:spAutoFit/>
          </a:bodyPr>
          <a:lstStyle/>
          <a:p>
            <a:r>
              <a:rPr lang="zh-CN" altLang="en-US" sz="2800"/>
              <a:t>本自测我学会了：</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2"/>
            </p:custDataLst>
          </p:nvPr>
        </p:nvSpPr>
        <p:spPr>
          <a:xfrm>
            <a:off x="1174115" y="4728845"/>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此题考查辅音字母s的不同发音。辅音字母s在清辅音前发/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s</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/的音。题干单词past中的字母s在清辅音/t/前发/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s</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/的音；四个选项中只有C选项desk中的字母s在清辅音/k/前也发/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s</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/的音，故选C。</a:t>
            </a: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 pa</a:t>
            </a:r>
            <a:r>
              <a:rPr lang="en-US" altLang="zh-CN" sz="2400" b="1" u="sng" dirty="0">
                <a:latin typeface="微软雅黑" panose="020B0503020204020204" charset="-122"/>
                <a:ea typeface="微软雅黑" panose="020B0503020204020204" charset="-122"/>
              </a:rPr>
              <a:t>s</a:t>
            </a:r>
            <a:r>
              <a:rPr lang="en-US" altLang="zh-CN" sz="2400" b="1" dirty="0">
                <a:latin typeface="微软雅黑" panose="020B0503020204020204" charset="-122"/>
                <a:ea typeface="微软雅黑" panose="020B0503020204020204" charset="-122"/>
              </a:rPr>
              <a:t>t</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vi</a:t>
            </a:r>
            <a:r>
              <a:rPr lang="en-US" altLang="zh-CN" sz="2400" b="1" u="sng" dirty="0">
                <a:latin typeface="微软雅黑" panose="020B0503020204020204" charset="-122"/>
                <a:ea typeface="微软雅黑" panose="020B0503020204020204" charset="-122"/>
              </a:rPr>
              <a:t>s</a:t>
            </a:r>
            <a:r>
              <a:rPr lang="en-US" altLang="zh-CN" sz="2400" b="1" dirty="0">
                <a:latin typeface="微软雅黑" panose="020B0503020204020204" charset="-122"/>
                <a:ea typeface="微软雅黑" panose="020B0503020204020204" charset="-122"/>
              </a:rPr>
              <a:t>it</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mu</a:t>
            </a:r>
            <a:r>
              <a:rPr lang="en-US" altLang="zh-CN" sz="2400" b="1" u="sng" dirty="0">
                <a:latin typeface="微软雅黑" panose="020B0503020204020204" charset="-122"/>
                <a:ea typeface="微软雅黑" panose="020B0503020204020204" charset="-122"/>
              </a:rPr>
              <a:t>s</a:t>
            </a:r>
            <a:r>
              <a:rPr lang="en-US" altLang="zh-CN" sz="2400" b="1" dirty="0">
                <a:latin typeface="微软雅黑" panose="020B0503020204020204" charset="-122"/>
                <a:ea typeface="微软雅黑" panose="020B0503020204020204" charset="-122"/>
              </a:rPr>
              <a:t>ic</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de</a:t>
            </a:r>
            <a:r>
              <a:rPr lang="en-US" altLang="zh-CN" sz="2400" b="1" u="sng" dirty="0">
                <a:latin typeface="微软雅黑" panose="020B0503020204020204" charset="-122"/>
                <a:ea typeface="微软雅黑" panose="020B0503020204020204" charset="-122"/>
              </a:rPr>
              <a:t>s</a:t>
            </a:r>
            <a:r>
              <a:rPr lang="en-US" altLang="zh-CN" sz="2400" b="1" dirty="0">
                <a:latin typeface="微软雅黑" panose="020B0503020204020204" charset="-122"/>
                <a:ea typeface="微软雅黑" panose="020B0503020204020204" charset="-122"/>
              </a:rPr>
              <a:t>k</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plea</a:t>
            </a:r>
            <a:r>
              <a:rPr lang="en-US" altLang="zh-CN" sz="2400" b="1" u="sng" dirty="0">
                <a:latin typeface="微软雅黑" panose="020B0503020204020204" charset="-122"/>
                <a:ea typeface="微软雅黑" panose="020B0503020204020204" charset="-122"/>
              </a:rPr>
              <a:t>s</a:t>
            </a:r>
            <a:r>
              <a:rPr lang="en-US" altLang="zh-CN" sz="2400" b="1" dirty="0">
                <a:latin typeface="微软雅黑" panose="020B0503020204020204" charset="-122"/>
                <a:ea typeface="微软雅黑" panose="020B0503020204020204" charset="-122"/>
              </a:rPr>
              <a:t>e</a:t>
            </a:r>
          </a:p>
        </p:txBody>
      </p:sp>
      <p:sp>
        <p:nvSpPr>
          <p:cNvPr id="11" name="文本框 10"/>
          <p:cNvSpPr txBox="1"/>
          <p:nvPr>
            <p:custDataLst>
              <p:tags r:id="rId4"/>
            </p:custDataLst>
          </p:nvPr>
        </p:nvSpPr>
        <p:spPr>
          <a:xfrm>
            <a:off x="1105535" y="2362200"/>
            <a:ext cx="426720" cy="521970"/>
          </a:xfrm>
          <a:prstGeom prst="rect">
            <a:avLst/>
          </a:prstGeom>
          <a:noFill/>
        </p:spPr>
        <p:txBody>
          <a:bodyPr wrap="square" rtlCol="0">
            <a:spAutoFit/>
          </a:bodyPr>
          <a:lstStyle/>
          <a:p>
            <a:r>
              <a:rPr lang="en-US" altLang="zh-CN" sz="2800" b="1" dirty="0">
                <a:solidFill>
                  <a:srgbClr val="C00000"/>
                </a:solidFill>
                <a:latin typeface="微软雅黑" panose="020B0503020204020204" charset="-122"/>
                <a:ea typeface="微软雅黑" panose="020B0503020204020204" charset="-122"/>
              </a:rPr>
              <a:t>C</a:t>
            </a:r>
            <a:endParaRPr lang="zh-CN" altLang="en-US" sz="28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95250" y="589915"/>
            <a:ext cx="11129010" cy="6085840"/>
          </a:xfrm>
          <a:prstGeom prst="rect">
            <a:avLst/>
          </a:prstGeom>
          <a:solidFill>
            <a:srgbClr val="FFF9E5"/>
          </a:solidFill>
        </p:spPr>
        <p:txBody>
          <a:bodyPr wrap="square" rtlCol="0">
            <a:noAutofit/>
          </a:bodyPr>
          <a:lstStyle/>
          <a:p>
            <a:pPr indent="457200" algn="ctr">
              <a:lnSpc>
                <a:spcPct val="100000"/>
              </a:lnSpc>
            </a:pPr>
            <a:r>
              <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rPr>
              <a:t>B</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What is your favorite color? Does it make you feel happy, calm or something else? Some people think colors can affect their mood. Scientists have found that this may be true.</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British scientists asked 26,596 people from more than 100 countries and regions to name their favorite color and explain why they like it. The scientists then worked out which words people connected their favorite color to the most.</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Scientists found that many people connected dark blue with calmness. Wearing blue clothes could help you feel more relaxed, the Daily Mail reported. The color blue can also make people lose their appetite. If you want to lose weight, you might want to try eating from a blue plate.</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The color green was mostly connected with the future. Yellow was connected with happiness. Purple, orange and white were all connected with luxury.</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56. What is the story mainly about?</a:t>
            </a:r>
          </a:p>
          <a:p>
            <a:pPr>
              <a:lnSpc>
                <a:spcPct val="130000"/>
              </a:lnSpc>
            </a:pPr>
            <a:r>
              <a:rPr lang="en-US" altLang="zh-CN" sz="2400" b="1" dirty="0">
                <a:latin typeface="微软雅黑" panose="020B0503020204020204" charset="-122"/>
                <a:ea typeface="微软雅黑" panose="020B0503020204020204" charset="-122"/>
              </a:rPr>
              <a:t>              A. Which colors people like best.</a:t>
            </a:r>
          </a:p>
          <a:p>
            <a:pPr>
              <a:lnSpc>
                <a:spcPct val="130000"/>
              </a:lnSpc>
            </a:pPr>
            <a:r>
              <a:rPr lang="en-US" altLang="zh-CN" sz="2400" b="1" dirty="0">
                <a:latin typeface="微软雅黑" panose="020B0503020204020204" charset="-122"/>
                <a:ea typeface="微软雅黑" panose="020B0503020204020204" charset="-122"/>
              </a:rPr>
              <a:t>              B. Which colors can make people feel happy.</a:t>
            </a:r>
          </a:p>
          <a:p>
            <a:pPr>
              <a:lnSpc>
                <a:spcPct val="130000"/>
              </a:lnSpc>
            </a:pPr>
            <a:r>
              <a:rPr lang="en-US" altLang="zh-CN" sz="2400" b="1" dirty="0">
                <a:latin typeface="微软雅黑" panose="020B0503020204020204" charset="-122"/>
                <a:ea typeface="微软雅黑" panose="020B0503020204020204" charset="-122"/>
              </a:rPr>
              <a:t>              C. How colors may affect our mood.</a:t>
            </a:r>
          </a:p>
          <a:p>
            <a:pPr>
              <a:lnSpc>
                <a:spcPct val="130000"/>
              </a:lnSpc>
            </a:pPr>
            <a:r>
              <a:rPr lang="en-US" altLang="zh-CN" sz="2400" b="1" dirty="0">
                <a:latin typeface="微软雅黑" panose="020B0503020204020204" charset="-122"/>
                <a:ea typeface="微软雅黑" panose="020B0503020204020204" charset="-122"/>
              </a:rPr>
              <a:t>              D. Why some people change their mood often.</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主旨大意题。题干问这篇文章主要讲什么。根据第一段第三、第四句“Some people think</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colors can affect their mood. Scientists have found that this maybe true.”可知，本文主要讲的是颜色会影响我们的心情，因此选择C。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99440" y="1179830"/>
            <a:ext cx="11442065"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57. What is the second paragraph mainly about?</a:t>
            </a:r>
          </a:p>
          <a:p>
            <a:pPr>
              <a:lnSpc>
                <a:spcPct val="130000"/>
              </a:lnSpc>
            </a:pPr>
            <a:r>
              <a:rPr lang="en-US" altLang="zh-CN" sz="2400" b="1" dirty="0">
                <a:latin typeface="微软雅黑" panose="020B0503020204020204" charset="-122"/>
                <a:ea typeface="微软雅黑" panose="020B0503020204020204" charset="-122"/>
              </a:rPr>
              <a:t>                A. How the scientists did their study.</a:t>
            </a:r>
          </a:p>
          <a:p>
            <a:pPr>
              <a:lnSpc>
                <a:spcPct val="130000"/>
              </a:lnSpc>
            </a:pPr>
            <a:r>
              <a:rPr lang="en-US" altLang="zh-CN" sz="2400" b="1" dirty="0">
                <a:latin typeface="微软雅黑" panose="020B0503020204020204" charset="-122"/>
                <a:ea typeface="微软雅黑" panose="020B0503020204020204" charset="-122"/>
              </a:rPr>
              <a:t>                B. How color is connected to mood.</a:t>
            </a:r>
          </a:p>
          <a:p>
            <a:pPr>
              <a:lnSpc>
                <a:spcPct val="130000"/>
              </a:lnSpc>
            </a:pPr>
            <a:r>
              <a:rPr lang="en-US" altLang="zh-CN" sz="2400" b="1" dirty="0">
                <a:latin typeface="微软雅黑" panose="020B0503020204020204" charset="-122"/>
                <a:ea typeface="微软雅黑" panose="020B0503020204020204" charset="-122"/>
              </a:rPr>
              <a:t>                C. How to stay away from people.</a:t>
            </a:r>
          </a:p>
          <a:p>
            <a:pPr>
              <a:lnSpc>
                <a:spcPct val="130000"/>
              </a:lnSpc>
            </a:pPr>
            <a:r>
              <a:rPr lang="en-US" altLang="zh-CN" sz="2400" b="1" dirty="0">
                <a:latin typeface="微软雅黑" panose="020B0503020204020204" charset="-122"/>
                <a:ea typeface="微软雅黑" panose="020B0503020204020204" charset="-122"/>
              </a:rPr>
              <a:t>                D. Which colors make people angry.</a:t>
            </a:r>
          </a:p>
        </p:txBody>
      </p:sp>
      <p:sp>
        <p:nvSpPr>
          <p:cNvPr id="11" name="文本框 10"/>
          <p:cNvSpPr txBox="1"/>
          <p:nvPr>
            <p:custDataLst>
              <p:tags r:id="rId3"/>
            </p:custDataLst>
          </p:nvPr>
        </p:nvSpPr>
        <p:spPr>
          <a:xfrm>
            <a:off x="936454"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段落归纳题。题干问第二段主要讲什么。根据第二段可知，英国科学家对来自100多个国家和地区的人进行研究，让他们说出最喜欢的颜色并解释原因。因此选A。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91440" y="3559810"/>
            <a:ext cx="11469370" cy="329755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889000" y="412115"/>
            <a:ext cx="1104011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58. According to this passage, the color blue can make people                	      feel _____.</a:t>
            </a:r>
          </a:p>
          <a:p>
            <a:pPr>
              <a:lnSpc>
                <a:spcPct val="130000"/>
              </a:lnSpc>
            </a:pPr>
            <a:r>
              <a:rPr lang="en-US" altLang="zh-CN" sz="2400" b="1" dirty="0">
                <a:latin typeface="微软雅黑" panose="020B0503020204020204" charset="-122"/>
                <a:ea typeface="微软雅黑" panose="020B0503020204020204" charset="-122"/>
              </a:rPr>
              <a:t>               A. sad           B. relaxed</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hungry</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angry</a:t>
            </a:r>
          </a:p>
        </p:txBody>
      </p:sp>
      <p:sp>
        <p:nvSpPr>
          <p:cNvPr id="11" name="文本框 10"/>
          <p:cNvSpPr txBox="1"/>
          <p:nvPr>
            <p:custDataLst>
              <p:tags r:id="rId3"/>
            </p:custDataLst>
          </p:nvPr>
        </p:nvSpPr>
        <p:spPr>
          <a:xfrm>
            <a:off x="1208234" y="52440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91440" y="3559175"/>
            <a:ext cx="11379200" cy="1198880"/>
          </a:xfrm>
          <a:prstGeom prst="rect">
            <a:avLst/>
          </a:prstGeom>
          <a:noFill/>
        </p:spPr>
        <p:txBody>
          <a:bodyPr wrap="square" rtlCol="0">
            <a:spAutoFit/>
          </a:bodyPr>
          <a:lstStyle/>
          <a:p>
            <a:pPr marL="899795" indent="-899795" algn="just"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细节理解题。题干问根据这篇文章，蓝色能让人有什么感觉。根据第三段第二句“Wearing</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blue clothes could help you feel more relaxed, the Daily Mail reported.”可知，答案是B。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261485"/>
            <a:ext cx="9150350" cy="259651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711200" y="795655"/>
            <a:ext cx="11040110" cy="902970"/>
          </a:xfrm>
          <a:prstGeom prst="rect">
            <a:avLst/>
          </a:prstGeom>
          <a:noFill/>
        </p:spPr>
        <p:txBody>
          <a:bodyPr wrap="square" rtlCol="0">
            <a:spAutoFit/>
          </a:bodyPr>
          <a:lstStyle/>
          <a:p>
            <a:pPr>
              <a:lnSpc>
                <a:spcPct val="110000"/>
              </a:lnSpc>
            </a:pPr>
            <a:r>
              <a:rPr lang="en-US" altLang="zh-CN" sz="2400" b="1" dirty="0">
                <a:latin typeface="微软雅黑" panose="020B0503020204020204" charset="-122"/>
                <a:ea typeface="微软雅黑" panose="020B0503020204020204" charset="-122"/>
              </a:rPr>
              <a:t>(       ) 59. Which color is connected with happiness?</a:t>
            </a:r>
          </a:p>
          <a:p>
            <a:pPr>
              <a:lnSpc>
                <a:spcPct val="110000"/>
              </a:lnSpc>
            </a:pPr>
            <a:r>
              <a:rPr lang="en-US" altLang="zh-CN" sz="2400" b="1" dirty="0">
                <a:latin typeface="微软雅黑" panose="020B0503020204020204" charset="-122"/>
                <a:ea typeface="微软雅黑" panose="020B0503020204020204" charset="-122"/>
              </a:rPr>
              <a:t>              A. Green.        B. Purple.</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Yellow.</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White.</a:t>
            </a:r>
          </a:p>
        </p:txBody>
      </p:sp>
      <p:sp>
        <p:nvSpPr>
          <p:cNvPr id="11" name="文本框 10"/>
          <p:cNvSpPr txBox="1"/>
          <p:nvPr>
            <p:custDataLst>
              <p:tags r:id="rId3"/>
            </p:custDataLst>
          </p:nvPr>
        </p:nvSpPr>
        <p:spPr>
          <a:xfrm>
            <a:off x="1011384" y="795548"/>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algn="just"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细节理解题。题干问哪种颜色与幸福有关。根据第四段第二句“Yellow was connected with</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happiness.”可知，答案是黄色，因此选C。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149090"/>
            <a:ext cx="9890760" cy="270891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635635" y="936625"/>
            <a:ext cx="1140587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60. Which of the following statements is NOT true?</a:t>
            </a:r>
          </a:p>
          <a:p>
            <a:pPr>
              <a:lnSpc>
                <a:spcPct val="130000"/>
              </a:lnSpc>
            </a:pPr>
            <a:r>
              <a:rPr lang="en-US" altLang="zh-CN" sz="2400" b="1" dirty="0">
                <a:latin typeface="微软雅黑" panose="020B0503020204020204" charset="-122"/>
                <a:ea typeface="微软雅黑" panose="020B0503020204020204" charset="-122"/>
              </a:rPr>
              <a:t>           A. Scientists have found that colors can affect people’s mood.</a:t>
            </a:r>
          </a:p>
          <a:p>
            <a:pPr>
              <a:lnSpc>
                <a:spcPct val="130000"/>
              </a:lnSpc>
            </a:pPr>
            <a:r>
              <a:rPr lang="en-US" altLang="zh-CN" sz="2400" b="1" dirty="0">
                <a:latin typeface="微软雅黑" panose="020B0503020204020204" charset="-122"/>
                <a:ea typeface="微软雅黑" panose="020B0503020204020204" charset="-122"/>
              </a:rPr>
              <a:t>           B. Green was mostly connected to the future.</a:t>
            </a:r>
          </a:p>
          <a:p>
            <a:pPr>
              <a:lnSpc>
                <a:spcPct val="130000"/>
              </a:lnSpc>
            </a:pPr>
            <a:r>
              <a:rPr lang="en-US" altLang="zh-CN" sz="2400" b="1" dirty="0">
                <a:latin typeface="微软雅黑" panose="020B0503020204020204" charset="-122"/>
                <a:ea typeface="微软雅黑" panose="020B0503020204020204" charset="-122"/>
              </a:rPr>
              <a:t>           C. Blue and white were all connected with luxury.</a:t>
            </a:r>
          </a:p>
          <a:p>
            <a:pPr>
              <a:lnSpc>
                <a:spcPct val="130000"/>
              </a:lnSpc>
            </a:pPr>
            <a:r>
              <a:rPr lang="en-US" altLang="zh-CN" sz="2400" b="1" dirty="0">
                <a:latin typeface="微软雅黑" panose="020B0503020204020204" charset="-122"/>
                <a:ea typeface="微软雅黑" panose="020B0503020204020204" charset="-122"/>
              </a:rPr>
              <a:t>           D. The color blue can also make people lose their appetite.</a:t>
            </a:r>
          </a:p>
        </p:txBody>
      </p:sp>
      <p:sp>
        <p:nvSpPr>
          <p:cNvPr id="11" name="文本框 10"/>
          <p:cNvSpPr txBox="1"/>
          <p:nvPr>
            <p:custDataLst>
              <p:tags r:id="rId3"/>
            </p:custDataLst>
          </p:nvPr>
        </p:nvSpPr>
        <p:spPr>
          <a:xfrm>
            <a:off x="927564" y="1012718"/>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349750"/>
            <a:ext cx="979614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细节理解题。题干要求我们找出表达有误的选项。根据最后一段的最后一句“Purple, orange</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and white were all connected with luxury.”可知，和奢华联系在一起的是紫色、橙色和白色，没有蓝色。所以选C。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1184275" y="1653540"/>
          <a:ext cx="9938385" cy="2928620"/>
        </p:xfrm>
        <a:graphic>
          <a:graphicData uri="http://schemas.openxmlformats.org/drawingml/2006/table">
            <a:tbl>
              <a:tblPr firstRow="1" bandRow="1">
                <a:tableStyleId>{5C22544A-7EE6-4342-B048-85BDC9FD1C3A}</a:tableStyleId>
              </a:tblPr>
              <a:tblGrid>
                <a:gridCol w="2282190">
                  <a:extLst>
                    <a:ext uri="{9D8B030D-6E8A-4147-A177-3AD203B41FA5}">
                      <a16:colId xmlns:a16="http://schemas.microsoft.com/office/drawing/2014/main" val="20000"/>
                    </a:ext>
                  </a:extLst>
                </a:gridCol>
                <a:gridCol w="2600325">
                  <a:extLst>
                    <a:ext uri="{9D8B030D-6E8A-4147-A177-3AD203B41FA5}">
                      <a16:colId xmlns:a16="http://schemas.microsoft.com/office/drawing/2014/main" val="20001"/>
                    </a:ext>
                  </a:extLst>
                </a:gridCol>
                <a:gridCol w="5055870">
                  <a:extLst>
                    <a:ext uri="{9D8B030D-6E8A-4147-A177-3AD203B41FA5}">
                      <a16:colId xmlns:a16="http://schemas.microsoft.com/office/drawing/2014/main" val="20002"/>
                    </a:ext>
                  </a:extLst>
                </a:gridCol>
              </a:tblGrid>
              <a:tr h="546100">
                <a:tc>
                  <a:txBody>
                    <a:bodyPr/>
                    <a:lstStyle/>
                    <a:p>
                      <a:pPr algn="ctr">
                        <a:buNone/>
                      </a:pPr>
                      <a:r>
                        <a:rPr lang="zh-CN" altLang="en-US" sz="2800">
                          <a:latin typeface="Times New Roman" panose="02020603050405020304" pitchFamily="18" charset="0"/>
                        </a:rPr>
                        <a:t>词汇</a:t>
                      </a:r>
                    </a:p>
                  </a:txBody>
                  <a:tcPr/>
                </a:tc>
                <a:tc>
                  <a:txBody>
                    <a:bodyPr/>
                    <a:lstStyle/>
                    <a:p>
                      <a:pPr algn="ctr">
                        <a:buNone/>
                      </a:pPr>
                      <a:r>
                        <a:rPr lang="zh-CN" altLang="en-US" sz="2800">
                          <a:latin typeface="Times New Roman" panose="02020603050405020304" pitchFamily="18" charset="0"/>
                        </a:rPr>
                        <a:t>词性</a:t>
                      </a:r>
                    </a:p>
                  </a:txBody>
                  <a:tcPr/>
                </a:tc>
                <a:tc>
                  <a:txBody>
                    <a:bodyPr/>
                    <a:lstStyle/>
                    <a:p>
                      <a:pPr algn="ctr">
                        <a:buNone/>
                      </a:pPr>
                      <a:r>
                        <a:rPr lang="zh-CN" altLang="en-US" sz="2800">
                          <a:latin typeface="Times New Roman" panose="02020603050405020304" pitchFamily="18" charset="0"/>
                        </a:rPr>
                        <a:t>中文词义</a:t>
                      </a:r>
                    </a:p>
                  </a:txBody>
                  <a:tcPr/>
                </a:tc>
                <a:extLst>
                  <a:ext uri="{0D108BD9-81ED-4DB2-BD59-A6C34878D82A}">
                    <a16:rowId xmlns:a16="http://schemas.microsoft.com/office/drawing/2014/main" val="10000"/>
                  </a:ext>
                </a:extLst>
              </a:tr>
              <a:tr h="546100">
                <a:tc>
                  <a:txBody>
                    <a:bodyPr/>
                    <a:lstStyle/>
                    <a:p>
                      <a:pPr algn="ctr">
                        <a:buNone/>
                      </a:pPr>
                      <a:r>
                        <a:rPr lang="en-US" altLang="zh-CN" sz="2800">
                          <a:latin typeface="Times New Roman" panose="02020603050405020304" pitchFamily="18" charset="0"/>
                          <a:cs typeface="Times New Roman" panose="02020603050405020304" pitchFamily="18" charset="0"/>
                        </a:rPr>
                        <a:t>mood</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sym typeface="+mn-ea"/>
                        </a:rPr>
                        <a:t>n.</a:t>
                      </a:r>
                      <a:endParaRPr lang="zh-CN" altLang="en-US" sz="2800" i="1">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2800">
                          <a:latin typeface="Times New Roman" panose="02020603050405020304" pitchFamily="18" charset="0"/>
                        </a:rPr>
                        <a:t>情绪</a:t>
                      </a:r>
                    </a:p>
                  </a:txBody>
                  <a:tcPr/>
                </a:tc>
                <a:extLst>
                  <a:ext uri="{0D108BD9-81ED-4DB2-BD59-A6C34878D82A}">
                    <a16:rowId xmlns:a16="http://schemas.microsoft.com/office/drawing/2014/main" val="10001"/>
                  </a:ext>
                </a:extLst>
              </a:tr>
              <a:tr h="723900">
                <a:tc>
                  <a:txBody>
                    <a:bodyPr/>
                    <a:lstStyle/>
                    <a:p>
                      <a:pPr algn="ctr">
                        <a:buNone/>
                      </a:pPr>
                      <a:r>
                        <a:rPr lang="en-US" altLang="zh-CN" sz="2800">
                          <a:latin typeface="Times New Roman" panose="02020603050405020304" pitchFamily="18" charset="0"/>
                          <a:cs typeface="Times New Roman" panose="02020603050405020304" pitchFamily="18" charset="0"/>
                        </a:rPr>
                        <a:t>calmness</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rPr>
                        <a:t>冷静</a:t>
                      </a:r>
                    </a:p>
                  </a:txBody>
                  <a:tcPr/>
                </a:tc>
                <a:extLst>
                  <a:ext uri="{0D108BD9-81ED-4DB2-BD59-A6C34878D82A}">
                    <a16:rowId xmlns:a16="http://schemas.microsoft.com/office/drawing/2014/main" val="10002"/>
                  </a:ext>
                </a:extLst>
              </a:tr>
              <a:tr h="556260">
                <a:tc>
                  <a:txBody>
                    <a:bodyPr/>
                    <a:lstStyle/>
                    <a:p>
                      <a:pPr algn="ctr">
                        <a:buNone/>
                      </a:pPr>
                      <a:r>
                        <a:rPr lang="en-US" altLang="zh-CN" sz="2800">
                          <a:latin typeface="Times New Roman" panose="02020603050405020304" pitchFamily="18" charset="0"/>
                          <a:cs typeface="Times New Roman" panose="02020603050405020304" pitchFamily="18" charset="0"/>
                        </a:rPr>
                        <a:t>appetite</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rPr>
                        <a:t>胃口，欲望</a:t>
                      </a:r>
                    </a:p>
                  </a:txBody>
                  <a:tcPr/>
                </a:tc>
                <a:extLst>
                  <a:ext uri="{0D108BD9-81ED-4DB2-BD59-A6C34878D82A}">
                    <a16:rowId xmlns:a16="http://schemas.microsoft.com/office/drawing/2014/main" val="10003"/>
                  </a:ext>
                </a:extLst>
              </a:tr>
              <a:tr h="556260">
                <a:tc>
                  <a:txBody>
                    <a:bodyPr/>
                    <a:lstStyle/>
                    <a:p>
                      <a:pPr algn="ctr">
                        <a:buNone/>
                      </a:pPr>
                      <a:r>
                        <a:rPr lang="en-US" altLang="zh-CN" sz="2800">
                          <a:latin typeface="Times New Roman" panose="02020603050405020304" pitchFamily="18" charset="0"/>
                          <a:cs typeface="Times New Roman" panose="02020603050405020304" pitchFamily="18" charset="0"/>
                        </a:rPr>
                        <a:t>luxury</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sym typeface="+mn-ea"/>
                        </a:rPr>
                        <a:t>n.</a:t>
                      </a:r>
                      <a:endParaRPr lang="zh-CN" altLang="en-US" sz="2800" i="1">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2800">
                          <a:latin typeface="Times New Roman" panose="02020603050405020304" pitchFamily="18" charset="0"/>
                        </a:rPr>
                        <a:t>奢侈</a:t>
                      </a:r>
                    </a:p>
                  </a:txBody>
                  <a:tcPr/>
                </a:tc>
                <a:extLst>
                  <a:ext uri="{0D108BD9-81ED-4DB2-BD59-A6C34878D82A}">
                    <a16:rowId xmlns:a16="http://schemas.microsoft.com/office/drawing/2014/main" val="10004"/>
                  </a:ext>
                </a:extLst>
              </a:tr>
            </a:tbl>
          </a:graphicData>
        </a:graphic>
      </p:graphicFrame>
      <p:sp>
        <p:nvSpPr>
          <p:cNvPr id="3" name="文本框 2"/>
          <p:cNvSpPr txBox="1"/>
          <p:nvPr/>
        </p:nvSpPr>
        <p:spPr>
          <a:xfrm>
            <a:off x="1184275" y="916940"/>
            <a:ext cx="3540760" cy="521970"/>
          </a:xfrm>
          <a:prstGeom prst="rect">
            <a:avLst/>
          </a:prstGeom>
          <a:noFill/>
        </p:spPr>
        <p:txBody>
          <a:bodyPr wrap="square" rtlCol="0">
            <a:spAutoFit/>
          </a:bodyPr>
          <a:lstStyle/>
          <a:p>
            <a:r>
              <a:rPr lang="zh-CN" altLang="en-US" sz="2800"/>
              <a:t>本自测我学会了：</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33400" y="823595"/>
            <a:ext cx="11245215" cy="3538220"/>
          </a:xfrm>
          <a:prstGeom prst="rect">
            <a:avLst/>
          </a:prstGeom>
          <a:solidFill>
            <a:srgbClr val="FFF9E5"/>
          </a:solidFill>
        </p:spPr>
        <p:txBody>
          <a:bodyPr wrap="square" rtlCol="0">
            <a:spAutoFit/>
          </a:bodyPr>
          <a:lstStyle/>
          <a:p>
            <a:pPr indent="457200" algn="ctr">
              <a:lnSpc>
                <a:spcPct val="100000"/>
              </a:lnSpc>
            </a:pPr>
            <a:r>
              <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rPr>
              <a:t>C</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What do you want to be when you grow up? Would you like to be a scientist or an artist? If you have brothers or sisters, the order in which you were born may affect your choice of jobs. Family roles based on birth order can affect people’s behavior and shape their personalities (个性).</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A group of British scientists studied 500 people from 11 different job groups. They found that older children are more likely to become astronauts and scientists. NASA (美国国家航空航天局) astronaut Neil Armstrong and British scientist Stephen Hawking are both the oldest children in their families.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71500" y="736600"/>
            <a:ext cx="11245215" cy="3784600"/>
          </a:xfrm>
          <a:prstGeom prst="rect">
            <a:avLst/>
          </a:prstGeom>
          <a:solidFill>
            <a:srgbClr val="FFF9E5"/>
          </a:solidFill>
        </p:spPr>
        <p:txBody>
          <a:bodyPr wrap="square" rtlCol="0">
            <a:spAutoFit/>
          </a:bodyPr>
          <a:lstStyle/>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The scientists also found that middle children are 30 percent more likely to become CEOs than their brothers and sisters. The scientists said that this could be because middle children need to do more to get attention from their parents. This makes them more competitive, flexible and good at negotiating. Mark Zuckerberg and Bill Gates are both middle children.</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Younger children, on the other hand, are more likely to be the “softest”. They get attention by learning to pay attention to other people’s thoughts. This makes them sensitive to others’ feelings. Therefore, younger children are more likely to become musicians, German musician Johann Sebastian Bach and Austrian composer Wolfgang Amadeus Mozart were both the youngest children in their families.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869315" y="3858895"/>
            <a:ext cx="10241915" cy="299910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869950" y="833120"/>
            <a:ext cx="1104011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61. According to the passage, _____ is more likely to become an 	     astronaut.</a:t>
            </a:r>
          </a:p>
          <a:p>
            <a:pPr>
              <a:lnSpc>
                <a:spcPct val="130000"/>
              </a:lnSpc>
            </a:pPr>
            <a:r>
              <a:rPr lang="en-US" altLang="zh-CN" sz="2400" b="1" dirty="0">
                <a:latin typeface="微软雅黑" panose="020B0503020204020204" charset="-122"/>
                <a:ea typeface="微软雅黑" panose="020B0503020204020204" charset="-122"/>
              </a:rPr>
              <a:t>                A. the oldest child             B. the youngest child </a:t>
            </a:r>
          </a:p>
          <a:p>
            <a:pPr>
              <a:lnSpc>
                <a:spcPct val="130000"/>
              </a:lnSpc>
            </a:pPr>
            <a:r>
              <a:rPr lang="en-US" altLang="zh-CN" sz="2400" b="1" dirty="0">
                <a:latin typeface="微软雅黑" panose="020B0503020204020204" charset="-122"/>
                <a:ea typeface="微软雅黑" panose="020B0503020204020204" charset="-122"/>
              </a:rPr>
              <a:t>                C. the middle child            D. the only child</a:t>
            </a:r>
          </a:p>
        </p:txBody>
      </p:sp>
      <p:sp>
        <p:nvSpPr>
          <p:cNvPr id="11" name="文本框 10"/>
          <p:cNvSpPr txBox="1"/>
          <p:nvPr>
            <p:custDataLst>
              <p:tags r:id="rId3"/>
            </p:custDataLst>
          </p:nvPr>
        </p:nvSpPr>
        <p:spPr>
          <a:xfrm>
            <a:off x="1173944" y="946678"/>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052830" y="4116070"/>
            <a:ext cx="96539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细节理解题。根据第二段第二、第三句“They found that older children are more likely to become</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astronauts and scientists. NASA astronaut Neil Armstrong and British scientist Stephen Hawking are both</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the oldest children in their families.”可知，A是正确答案。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2"/>
            </p:custDataLst>
          </p:nvPr>
        </p:nvSpPr>
        <p:spPr>
          <a:xfrm>
            <a:off x="1174115" y="4728845"/>
            <a:ext cx="8625205" cy="1198880"/>
          </a:xfrm>
          <a:prstGeom prst="rect">
            <a:avLst/>
          </a:prstGeom>
          <a:noFill/>
        </p:spPr>
        <p:txBody>
          <a:bodyPr wrap="square" rtlCol="0">
            <a:spAutoFit/>
          </a:bodyPr>
          <a:lstStyle/>
          <a:p>
            <a:pPr marL="899795" indent="-899795" algn="just"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此题考查字母组合gh的发音。题干单词cough中的gh字母组合发/f/的音；四个选项中只有A选项laugh中的gh字母组合发/f/的音，故选A。</a:t>
            </a:r>
          </a:p>
        </p:txBody>
      </p:sp>
      <p:sp>
        <p:nvSpPr>
          <p:cNvPr id="7" name="文本框 6"/>
          <p:cNvSpPr txBox="1"/>
          <p:nvPr>
            <p:custDataLst>
              <p:tags r:id="rId3"/>
            </p:custDataLst>
          </p:nvPr>
        </p:nvSpPr>
        <p:spPr>
          <a:xfrm>
            <a:off x="721360" y="2220595"/>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4.   cou</a:t>
            </a:r>
            <a:r>
              <a:rPr lang="en-US" altLang="zh-CN" sz="2400" b="1" u="sng" dirty="0">
                <a:latin typeface="微软雅黑" panose="020B0503020204020204" charset="-122"/>
                <a:ea typeface="微软雅黑" panose="020B0503020204020204" charset="-122"/>
              </a:rPr>
              <a:t>gh</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lau</a:t>
            </a:r>
            <a:r>
              <a:rPr lang="en-US" altLang="zh-CN" sz="2400" b="1" u="sng" dirty="0">
                <a:latin typeface="微软雅黑" panose="020B0503020204020204" charset="-122"/>
                <a:ea typeface="微软雅黑" panose="020B0503020204020204" charset="-122"/>
              </a:rPr>
              <a:t>gh</a:t>
            </a:r>
            <a:r>
              <a:rPr lang="en-US" altLang="zh-CN" sz="2400" b="1" u="sng"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althou</a:t>
            </a:r>
            <a:r>
              <a:rPr lang="en-US" altLang="zh-CN" sz="2400" b="1" u="sng" dirty="0">
                <a:latin typeface="微软雅黑" panose="020B0503020204020204" charset="-122"/>
                <a:ea typeface="微软雅黑" panose="020B0503020204020204" charset="-122"/>
              </a:rPr>
              <a:t>gh</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rPr>
              <a:t>                                      C. </a:t>
            </a:r>
            <a:r>
              <a:rPr lang="en-US" altLang="zh-CN" sz="2400" b="1" u="sng" dirty="0">
                <a:latin typeface="微软雅黑" panose="020B0503020204020204" charset="-122"/>
                <a:ea typeface="微软雅黑" panose="020B0503020204020204" charset="-122"/>
              </a:rPr>
              <a:t>gh</a:t>
            </a:r>
            <a:r>
              <a:rPr lang="en-US" altLang="zh-CN" sz="2400" b="1" dirty="0">
                <a:latin typeface="微软雅黑" panose="020B0503020204020204" charset="-122"/>
                <a:ea typeface="微软雅黑" panose="020B0503020204020204" charset="-122"/>
              </a:rPr>
              <a:t>ost             D. bri</a:t>
            </a:r>
            <a:r>
              <a:rPr lang="en-US" altLang="zh-CN" sz="2400" b="1" u="sng" dirty="0">
                <a:latin typeface="微软雅黑" panose="020B0503020204020204" charset="-122"/>
                <a:ea typeface="微软雅黑" panose="020B0503020204020204" charset="-122"/>
              </a:rPr>
              <a:t>gh</a:t>
            </a:r>
            <a:r>
              <a:rPr lang="en-US" altLang="zh-CN" sz="2400" b="1" dirty="0">
                <a:latin typeface="微软雅黑" panose="020B0503020204020204" charset="-122"/>
                <a:ea typeface="微软雅黑" panose="020B0503020204020204" charset="-122"/>
              </a:rPr>
              <a:t>t</a:t>
            </a:r>
          </a:p>
        </p:txBody>
      </p:sp>
      <p:sp>
        <p:nvSpPr>
          <p:cNvPr id="11" name="文本框 10"/>
          <p:cNvSpPr txBox="1"/>
          <p:nvPr>
            <p:custDataLst>
              <p:tags r:id="rId4"/>
            </p:custDataLst>
          </p:nvPr>
        </p:nvSpPr>
        <p:spPr>
          <a:xfrm>
            <a:off x="1058374" y="2334153"/>
            <a:ext cx="450215" cy="521970"/>
          </a:xfrm>
          <a:prstGeom prst="rect">
            <a:avLst/>
          </a:prstGeom>
          <a:noFill/>
        </p:spPr>
        <p:txBody>
          <a:bodyPr wrap="none" rtlCol="0">
            <a:spAutoFit/>
          </a:bodyPr>
          <a:lstStyle/>
          <a:p>
            <a:r>
              <a:rPr lang="en-US" altLang="zh-CN" sz="2800" b="1" dirty="0">
                <a:solidFill>
                  <a:srgbClr val="C00000"/>
                </a:solidFill>
                <a:latin typeface="微软雅黑" panose="020B0503020204020204" charset="-122"/>
                <a:ea typeface="微软雅黑" panose="020B0503020204020204" charset="-122"/>
              </a:rPr>
              <a:t>A</a:t>
            </a:r>
            <a:endParaRPr lang="zh-CN" altLang="en-US" sz="28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77470" y="556260"/>
            <a:ext cx="11798935" cy="296862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62. What’s the similar thing between Johann Sebastian Bach and 	Wolfgang Amadeus Mozart?</a:t>
            </a:r>
          </a:p>
          <a:p>
            <a:pPr>
              <a:lnSpc>
                <a:spcPct val="130000"/>
              </a:lnSpc>
            </a:pPr>
            <a:r>
              <a:rPr lang="en-US" altLang="zh-CN" sz="2400" b="1" dirty="0">
                <a:latin typeface="微软雅黑" panose="020B0503020204020204" charset="-122"/>
                <a:ea typeface="微软雅黑" panose="020B0503020204020204" charset="-122"/>
              </a:rPr>
              <a:t>         A. They were born on the same date.</a:t>
            </a:r>
          </a:p>
          <a:p>
            <a:pPr>
              <a:lnSpc>
                <a:spcPct val="130000"/>
              </a:lnSpc>
            </a:pPr>
            <a:r>
              <a:rPr lang="en-US" altLang="zh-CN" sz="2400" b="1" dirty="0">
                <a:latin typeface="微软雅黑" panose="020B0503020204020204" charset="-122"/>
                <a:ea typeface="微软雅黑" panose="020B0503020204020204" charset="-122"/>
              </a:rPr>
              <a:t>         B. Neither of them had any siblings.</a:t>
            </a:r>
          </a:p>
          <a:p>
            <a:pPr>
              <a:lnSpc>
                <a:spcPct val="130000"/>
              </a:lnSpc>
            </a:pPr>
            <a:r>
              <a:rPr lang="en-US" altLang="zh-CN" sz="2400" b="1" dirty="0">
                <a:latin typeface="微软雅黑" panose="020B0503020204020204" charset="-122"/>
                <a:ea typeface="微软雅黑" panose="020B0503020204020204" charset="-122"/>
              </a:rPr>
              <a:t>         C. Both of them had strict parents.</a:t>
            </a:r>
          </a:p>
          <a:p>
            <a:pPr>
              <a:lnSpc>
                <a:spcPct val="130000"/>
              </a:lnSpc>
            </a:pPr>
            <a:r>
              <a:rPr lang="en-US" altLang="zh-CN" sz="2400" b="1" dirty="0">
                <a:latin typeface="微软雅黑" panose="020B0503020204020204" charset="-122"/>
                <a:ea typeface="微软雅黑" panose="020B0503020204020204" charset="-122"/>
              </a:rPr>
              <a:t>         D. They were the youngest kids in their family.</a:t>
            </a:r>
          </a:p>
        </p:txBody>
      </p:sp>
      <p:sp>
        <p:nvSpPr>
          <p:cNvPr id="11" name="文本框 10"/>
          <p:cNvSpPr txBox="1"/>
          <p:nvPr>
            <p:custDataLst>
              <p:tags r:id="rId3"/>
            </p:custDataLst>
          </p:nvPr>
        </p:nvSpPr>
        <p:spPr>
          <a:xfrm>
            <a:off x="401784" y="699028"/>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551045"/>
            <a:ext cx="8625205" cy="2306955"/>
          </a:xfrm>
          <a:prstGeom prst="rect">
            <a:avLst/>
          </a:prstGeom>
          <a:noFill/>
        </p:spPr>
        <p:txBody>
          <a:bodyPr wrap="square" rtlCol="0">
            <a:spAutoFit/>
          </a:bodyPr>
          <a:lstStyle/>
          <a:p>
            <a:pPr marL="899795" indent="-899795" algn="just"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细节理解题。题干问Johann Sebastian Bach 和Wolfgang Amadeus Mozart有什么相似之处。根据最后一段最后一句“…German musician Johann Sebastian Bach and Austrian composer Wolfgang</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Amadeus Mozart were both the youngest children in their families.”可知，他们都是家中年纪最小的孩子，因此选D。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63.The underlined word “them” in Paragraph 3 refers to _____.</a:t>
            </a:r>
          </a:p>
          <a:p>
            <a:pPr>
              <a:lnSpc>
                <a:spcPct val="130000"/>
              </a:lnSpc>
            </a:pPr>
            <a:r>
              <a:rPr lang="en-US" altLang="zh-CN" sz="2400" b="1" dirty="0">
                <a:latin typeface="微软雅黑" panose="020B0503020204020204" charset="-122"/>
                <a:ea typeface="微软雅黑" panose="020B0503020204020204" charset="-122"/>
              </a:rPr>
              <a:t>               A. the scientists            B. the parents</a:t>
            </a:r>
          </a:p>
          <a:p>
            <a:pPr>
              <a:lnSpc>
                <a:spcPct val="130000"/>
              </a:lnSpc>
            </a:pPr>
            <a:r>
              <a:rPr lang="en-US" altLang="zh-CN" sz="2400" b="1" dirty="0">
                <a:latin typeface="微软雅黑" panose="020B0503020204020204" charset="-122"/>
                <a:ea typeface="微软雅黑" panose="020B0503020204020204" charset="-122"/>
              </a:rPr>
              <a:t>               C. middle children        D. the siblings</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algn="just"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词义猜测题。根据上一个句子“The scientists said that this could be because middle children need</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to do more to get</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attention from their parents.”，可推测出“them”指的是家里位居中间的孩子。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889635" y="4196080"/>
            <a:ext cx="10116185" cy="266128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271145" y="570865"/>
            <a:ext cx="11536045" cy="1714500"/>
          </a:xfrm>
          <a:prstGeom prst="rect">
            <a:avLst/>
          </a:prstGeom>
          <a:noFill/>
        </p:spPr>
        <p:txBody>
          <a:bodyPr wrap="square" rtlCol="0">
            <a:spAutoFit/>
          </a:bodyPr>
          <a:lstStyle/>
          <a:p>
            <a:pPr>
              <a:lnSpc>
                <a:spcPct val="110000"/>
              </a:lnSpc>
            </a:pPr>
            <a:r>
              <a:rPr lang="en-US" altLang="zh-CN" sz="2400" b="1" dirty="0">
                <a:latin typeface="微软雅黑" panose="020B0503020204020204" charset="-122"/>
                <a:ea typeface="微软雅黑" panose="020B0503020204020204" charset="-122"/>
              </a:rPr>
              <a:t>(       ) 64. What does the writer use most in this passage to support his 	 	     ideas?</a:t>
            </a:r>
          </a:p>
          <a:p>
            <a:pPr>
              <a:lnSpc>
                <a:spcPct val="110000"/>
              </a:lnSpc>
            </a:pPr>
            <a:r>
              <a:rPr lang="en-US" altLang="zh-CN" sz="2400" b="1" dirty="0">
                <a:latin typeface="微软雅黑" panose="020B0503020204020204" charset="-122"/>
                <a:ea typeface="微软雅黑" panose="020B0503020204020204" charset="-122"/>
              </a:rPr>
              <a:t>               A. Numbers.        B. Famous people’s words.</a:t>
            </a:r>
          </a:p>
          <a:p>
            <a:pPr>
              <a:lnSpc>
                <a:spcPct val="110000"/>
              </a:lnSpc>
            </a:pPr>
            <a:r>
              <a:rPr lang="en-US" altLang="zh-CN" sz="2400" b="1" dirty="0">
                <a:latin typeface="微软雅黑" panose="020B0503020204020204" charset="-122"/>
                <a:ea typeface="微软雅黑" panose="020B0503020204020204" charset="-122"/>
              </a:rPr>
              <a:t>               C. Examples.        D. Research.</a:t>
            </a:r>
          </a:p>
        </p:txBody>
      </p:sp>
      <p:sp>
        <p:nvSpPr>
          <p:cNvPr id="11" name="文本框 10"/>
          <p:cNvSpPr txBox="1"/>
          <p:nvPr>
            <p:custDataLst>
              <p:tags r:id="rId3"/>
            </p:custDataLst>
          </p:nvPr>
        </p:nvSpPr>
        <p:spPr>
          <a:xfrm>
            <a:off x="629749" y="570758"/>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9830" y="4759325"/>
            <a:ext cx="9386570"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推理判断题。题干问这篇文章里作者用什么来印证他的观点。文中利用Neil Armstrong、Stephen Hawking、Mark Zuckerberg、Bill Gates、Johann Sebastian Bach、Wolfgang Amadeus Mozart等多个不同人物的例子来证明作者的观点。因此选C。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149090"/>
            <a:ext cx="9890760" cy="270891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48590" y="936625"/>
            <a:ext cx="1214628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65. What’s the main idea of the passage?</a:t>
            </a:r>
          </a:p>
          <a:p>
            <a:pPr>
              <a:lnSpc>
                <a:spcPct val="130000"/>
              </a:lnSpc>
            </a:pPr>
            <a:r>
              <a:rPr lang="en-US" altLang="zh-CN" sz="2400" b="1" dirty="0">
                <a:latin typeface="微软雅黑" panose="020B0503020204020204" charset="-122"/>
                <a:ea typeface="微软雅黑" panose="020B0503020204020204" charset="-122"/>
              </a:rPr>
              <a:t>            A. Analyze some famous people’s personalities.</a:t>
            </a:r>
          </a:p>
          <a:p>
            <a:pPr>
              <a:lnSpc>
                <a:spcPct val="130000"/>
              </a:lnSpc>
            </a:pPr>
            <a:r>
              <a:rPr lang="en-US" altLang="zh-CN" sz="2400" b="1" dirty="0">
                <a:latin typeface="微软雅黑" panose="020B0503020204020204" charset="-122"/>
                <a:ea typeface="微软雅黑" panose="020B0503020204020204" charset="-122"/>
              </a:rPr>
              <a:t>            B. Compare people with different family backgrounds.</a:t>
            </a:r>
          </a:p>
          <a:p>
            <a:pPr>
              <a:lnSpc>
                <a:spcPct val="130000"/>
              </a:lnSpc>
            </a:pPr>
            <a:r>
              <a:rPr lang="en-US" altLang="zh-CN" sz="2400" b="1" dirty="0">
                <a:latin typeface="微软雅黑" panose="020B0503020204020204" charset="-122"/>
                <a:ea typeface="微软雅黑" panose="020B0503020204020204" charset="-122"/>
              </a:rPr>
              <a:t>            C. Show how birth order may affect people’s choice of jobs.</a:t>
            </a:r>
          </a:p>
          <a:p>
            <a:pPr>
              <a:lnSpc>
                <a:spcPct val="130000"/>
              </a:lnSpc>
            </a:pPr>
            <a:r>
              <a:rPr lang="en-US" altLang="zh-CN" sz="2400" b="1" dirty="0">
                <a:latin typeface="微软雅黑" panose="020B0503020204020204" charset="-122"/>
                <a:ea typeface="微软雅黑" panose="020B0503020204020204" charset="-122"/>
              </a:rPr>
              <a:t>            D. Explain how children are influenced by their siblings.</a:t>
            </a:r>
          </a:p>
        </p:txBody>
      </p:sp>
      <p:sp>
        <p:nvSpPr>
          <p:cNvPr id="11" name="文本框 10"/>
          <p:cNvSpPr txBox="1"/>
          <p:nvPr>
            <p:custDataLst>
              <p:tags r:id="rId3"/>
            </p:custDataLst>
          </p:nvPr>
        </p:nvSpPr>
        <p:spPr>
          <a:xfrm>
            <a:off x="402419" y="1012718"/>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349750"/>
            <a:ext cx="979614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主旨大意题。题干要求选出文章大意，通读全文后，可发现本篇文章主要是要展示出生顺序是如何影响人们的工作选择，因此选C。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778510" y="1758950"/>
          <a:ext cx="9667875" cy="4145280"/>
        </p:xfrm>
        <a:graphic>
          <a:graphicData uri="http://schemas.openxmlformats.org/drawingml/2006/table">
            <a:tbl>
              <a:tblPr firstRow="1" bandRow="1">
                <a:tableStyleId>{5C22544A-7EE6-4342-B048-85BDC9FD1C3A}</a:tableStyleId>
              </a:tblPr>
              <a:tblGrid>
                <a:gridCol w="3222625">
                  <a:extLst>
                    <a:ext uri="{9D8B030D-6E8A-4147-A177-3AD203B41FA5}">
                      <a16:colId xmlns:a16="http://schemas.microsoft.com/office/drawing/2014/main" val="20000"/>
                    </a:ext>
                  </a:extLst>
                </a:gridCol>
                <a:gridCol w="3222625">
                  <a:extLst>
                    <a:ext uri="{9D8B030D-6E8A-4147-A177-3AD203B41FA5}">
                      <a16:colId xmlns:a16="http://schemas.microsoft.com/office/drawing/2014/main" val="20001"/>
                    </a:ext>
                  </a:extLst>
                </a:gridCol>
                <a:gridCol w="3222625">
                  <a:extLst>
                    <a:ext uri="{9D8B030D-6E8A-4147-A177-3AD203B41FA5}">
                      <a16:colId xmlns:a16="http://schemas.microsoft.com/office/drawing/2014/main" val="20002"/>
                    </a:ext>
                  </a:extLst>
                </a:gridCol>
              </a:tblGrid>
              <a:tr h="518160">
                <a:tc>
                  <a:txBody>
                    <a:bodyPr/>
                    <a:lstStyle/>
                    <a:p>
                      <a:pPr algn="ctr">
                        <a:buNone/>
                      </a:pPr>
                      <a:r>
                        <a:rPr lang="zh-CN" altLang="en-US" sz="2800">
                          <a:latin typeface="Times New Roman" panose="02020603050405020304" pitchFamily="18" charset="0"/>
                        </a:rPr>
                        <a:t>词汇</a:t>
                      </a:r>
                    </a:p>
                  </a:txBody>
                  <a:tcPr/>
                </a:tc>
                <a:tc>
                  <a:txBody>
                    <a:bodyPr/>
                    <a:lstStyle/>
                    <a:p>
                      <a:pPr algn="ctr">
                        <a:buNone/>
                      </a:pPr>
                      <a:r>
                        <a:rPr lang="zh-CN" altLang="en-US" sz="2800">
                          <a:latin typeface="Times New Roman" panose="02020603050405020304" pitchFamily="18" charset="0"/>
                        </a:rPr>
                        <a:t>词性</a:t>
                      </a:r>
                    </a:p>
                  </a:txBody>
                  <a:tcPr/>
                </a:tc>
                <a:tc>
                  <a:txBody>
                    <a:bodyPr/>
                    <a:lstStyle/>
                    <a:p>
                      <a:pPr algn="ctr">
                        <a:buNone/>
                      </a:pPr>
                      <a:r>
                        <a:rPr lang="zh-CN" altLang="en-US" sz="2800">
                          <a:latin typeface="Times New Roman" panose="02020603050405020304" pitchFamily="18" charset="0"/>
                        </a:rPr>
                        <a:t>中文词义</a:t>
                      </a:r>
                    </a:p>
                  </a:txBody>
                  <a:tcPr/>
                </a:tc>
                <a:extLst>
                  <a:ext uri="{0D108BD9-81ED-4DB2-BD59-A6C34878D82A}">
                    <a16:rowId xmlns:a16="http://schemas.microsoft.com/office/drawing/2014/main" val="10000"/>
                  </a:ext>
                </a:extLst>
              </a:tr>
              <a:tr h="518160">
                <a:tc>
                  <a:txBody>
                    <a:bodyPr/>
                    <a:lstStyle/>
                    <a:p>
                      <a:pPr algn="ctr">
                        <a:buNone/>
                      </a:pPr>
                      <a:r>
                        <a:rPr lang="en-US" altLang="zh-CN" sz="2800">
                          <a:latin typeface="Times New Roman" panose="02020603050405020304" pitchFamily="18" charset="0"/>
                          <a:cs typeface="Times New Roman" panose="02020603050405020304" pitchFamily="18" charset="0"/>
                        </a:rPr>
                        <a:t>competitive</a:t>
                      </a:r>
                    </a:p>
                  </a:txBody>
                  <a:tcPr/>
                </a:tc>
                <a:tc>
                  <a:txBody>
                    <a:bodyPr/>
                    <a:lstStyle/>
                    <a:p>
                      <a:pPr algn="ctr">
                        <a:buNone/>
                      </a:pPr>
                      <a:r>
                        <a:rPr sz="2800" i="1">
                          <a:latin typeface="Times New Roman" panose="02020603050405020304" pitchFamily="18" charset="0"/>
                          <a:cs typeface="Times New Roman" panose="02020603050405020304" pitchFamily="18" charset="0"/>
                        </a:rPr>
                        <a:t>adj.</a:t>
                      </a:r>
                    </a:p>
                  </a:txBody>
                  <a:tcPr/>
                </a:tc>
                <a:tc>
                  <a:txBody>
                    <a:bodyPr/>
                    <a:lstStyle/>
                    <a:p>
                      <a:pPr algn="ctr">
                        <a:buNone/>
                      </a:pPr>
                      <a:r>
                        <a:rPr lang="zh-CN" altLang="zh-CN" sz="2800">
                          <a:latin typeface="Times New Roman" panose="02020603050405020304" pitchFamily="18" charset="0"/>
                        </a:rPr>
                        <a:t>有竞争力的</a:t>
                      </a:r>
                    </a:p>
                  </a:txBody>
                  <a:tcPr/>
                </a:tc>
                <a:extLst>
                  <a:ext uri="{0D108BD9-81ED-4DB2-BD59-A6C34878D82A}">
                    <a16:rowId xmlns:a16="http://schemas.microsoft.com/office/drawing/2014/main" val="10001"/>
                  </a:ext>
                </a:extLst>
              </a:tr>
              <a:tr h="518160">
                <a:tc>
                  <a:txBody>
                    <a:bodyPr/>
                    <a:lstStyle/>
                    <a:p>
                      <a:pPr algn="ctr">
                        <a:buNone/>
                      </a:pPr>
                      <a:r>
                        <a:rPr lang="en-US" altLang="zh-CN" sz="2800">
                          <a:latin typeface="Times New Roman" panose="02020603050405020304" pitchFamily="18" charset="0"/>
                          <a:cs typeface="Times New Roman" panose="02020603050405020304" pitchFamily="18" charset="0"/>
                        </a:rPr>
                        <a:t>flexible</a:t>
                      </a:r>
                    </a:p>
                  </a:txBody>
                  <a:tcPr/>
                </a:tc>
                <a:tc>
                  <a:txBody>
                    <a:bodyPr/>
                    <a:lstStyle/>
                    <a:p>
                      <a:pPr algn="ctr">
                        <a:buNone/>
                      </a:pPr>
                      <a:r>
                        <a:rPr lang="en-US" altLang="zh-CN" sz="2800" i="1">
                          <a:latin typeface="Times New Roman" panose="02020603050405020304" pitchFamily="18" charset="0"/>
                          <a:cs typeface="Times New Roman" panose="02020603050405020304" pitchFamily="18" charset="0"/>
                        </a:rPr>
                        <a:t>adj.</a:t>
                      </a:r>
                    </a:p>
                  </a:txBody>
                  <a:tcPr/>
                </a:tc>
                <a:tc>
                  <a:txBody>
                    <a:bodyPr/>
                    <a:lstStyle/>
                    <a:p>
                      <a:pPr algn="ctr">
                        <a:buNone/>
                      </a:pPr>
                      <a:r>
                        <a:rPr lang="zh-CN" altLang="zh-CN" sz="2800">
                          <a:latin typeface="Times New Roman" panose="02020603050405020304" pitchFamily="18" charset="0"/>
                        </a:rPr>
                        <a:t>灵活变通的</a:t>
                      </a:r>
                    </a:p>
                  </a:txBody>
                  <a:tcPr/>
                </a:tc>
                <a:extLst>
                  <a:ext uri="{0D108BD9-81ED-4DB2-BD59-A6C34878D82A}">
                    <a16:rowId xmlns:a16="http://schemas.microsoft.com/office/drawing/2014/main" val="10002"/>
                  </a:ext>
                </a:extLst>
              </a:tr>
              <a:tr h="518160">
                <a:tc>
                  <a:txBody>
                    <a:bodyPr/>
                    <a:lstStyle/>
                    <a:p>
                      <a:pPr algn="ctr">
                        <a:buNone/>
                      </a:pPr>
                      <a:r>
                        <a:rPr lang="en-US" altLang="zh-CN" sz="2800">
                          <a:latin typeface="Times New Roman" panose="02020603050405020304" pitchFamily="18" charset="0"/>
                          <a:cs typeface="Times New Roman" panose="02020603050405020304" pitchFamily="18" charset="0"/>
                        </a:rPr>
                        <a:t>negotiate</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v.</a:t>
                      </a:r>
                    </a:p>
                  </a:txBody>
                  <a:tcPr/>
                </a:tc>
                <a:tc>
                  <a:txBody>
                    <a:bodyPr/>
                    <a:lstStyle/>
                    <a:p>
                      <a:pPr algn="ctr">
                        <a:buNone/>
                      </a:pPr>
                      <a:r>
                        <a:rPr lang="zh-CN" altLang="zh-CN" sz="2800">
                          <a:latin typeface="Times New Roman" panose="02020603050405020304" pitchFamily="18" charset="0"/>
                        </a:rPr>
                        <a:t>谈判</a:t>
                      </a:r>
                    </a:p>
                  </a:txBody>
                  <a:tcPr/>
                </a:tc>
                <a:extLst>
                  <a:ext uri="{0D108BD9-81ED-4DB2-BD59-A6C34878D82A}">
                    <a16:rowId xmlns:a16="http://schemas.microsoft.com/office/drawing/2014/main" val="10003"/>
                  </a:ext>
                </a:extLst>
              </a:tr>
              <a:tr h="518160">
                <a:tc>
                  <a:txBody>
                    <a:bodyPr/>
                    <a:lstStyle/>
                    <a:p>
                      <a:pPr algn="ctr">
                        <a:buNone/>
                      </a:pPr>
                      <a:r>
                        <a:rPr lang="en-US" altLang="zh-CN" sz="2800">
                          <a:latin typeface="Times New Roman" panose="02020603050405020304" pitchFamily="18" charset="0"/>
                          <a:cs typeface="Times New Roman" panose="02020603050405020304" pitchFamily="18" charset="0"/>
                        </a:rPr>
                        <a:t>sensitive</a:t>
                      </a:r>
                    </a:p>
                  </a:txBody>
                  <a:tcPr/>
                </a:tc>
                <a:tc>
                  <a:txBody>
                    <a:bodyPr/>
                    <a:lstStyle/>
                    <a:p>
                      <a:pPr algn="ctr">
                        <a:buNone/>
                      </a:pPr>
                      <a:r>
                        <a:rPr lang="en-US" altLang="zh-CN" sz="2800" i="1">
                          <a:latin typeface="Times New Roman" panose="02020603050405020304" pitchFamily="18" charset="0"/>
                          <a:cs typeface="Times New Roman" panose="02020603050405020304" pitchFamily="18" charset="0"/>
                        </a:rPr>
                        <a:t>adj</a:t>
                      </a:r>
                      <a:r>
                        <a:rPr lang="zh-CN" altLang="en-US" sz="2800" i="1">
                          <a:latin typeface="Times New Roman" panose="02020603050405020304" pitchFamily="18" charset="0"/>
                          <a:cs typeface="Times New Roman" panose="02020603050405020304" pitchFamily="18" charset="0"/>
                        </a:rPr>
                        <a:t>.</a:t>
                      </a:r>
                    </a:p>
                  </a:txBody>
                  <a:tcPr/>
                </a:tc>
                <a:tc>
                  <a:txBody>
                    <a:bodyPr/>
                    <a:lstStyle/>
                    <a:p>
                      <a:pPr algn="ctr">
                        <a:buNone/>
                      </a:pPr>
                      <a:r>
                        <a:rPr lang="zh-CN" altLang="zh-CN" sz="2800">
                          <a:latin typeface="Times New Roman" panose="02020603050405020304" pitchFamily="18" charset="0"/>
                          <a:cs typeface="Times New Roman" panose="02020603050405020304" pitchFamily="18" charset="0"/>
                        </a:rPr>
                        <a:t>敏感的</a:t>
                      </a:r>
                    </a:p>
                  </a:txBody>
                  <a:tcPr/>
                </a:tc>
                <a:extLst>
                  <a:ext uri="{0D108BD9-81ED-4DB2-BD59-A6C34878D82A}">
                    <a16:rowId xmlns:a16="http://schemas.microsoft.com/office/drawing/2014/main" val="10004"/>
                  </a:ext>
                </a:extLst>
              </a:tr>
            </a:tbl>
          </a:graphicData>
        </a:graphic>
      </p:graphicFrame>
      <p:sp>
        <p:nvSpPr>
          <p:cNvPr id="3" name="文本框 2"/>
          <p:cNvSpPr txBox="1"/>
          <p:nvPr/>
        </p:nvSpPr>
        <p:spPr>
          <a:xfrm>
            <a:off x="778510" y="869315"/>
            <a:ext cx="3540760" cy="521970"/>
          </a:xfrm>
          <a:prstGeom prst="rect">
            <a:avLst/>
          </a:prstGeom>
          <a:noFill/>
        </p:spPr>
        <p:txBody>
          <a:bodyPr wrap="square" rtlCol="0">
            <a:spAutoFit/>
          </a:bodyPr>
          <a:lstStyle/>
          <a:p>
            <a:r>
              <a:rPr lang="zh-CN" altLang="en-US" sz="2800"/>
              <a:t>本自测我学会了：</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123815" y="2792095"/>
            <a:ext cx="6422390" cy="857885"/>
          </a:xfrm>
          <a:prstGeom prst="rect">
            <a:avLst/>
          </a:prstGeom>
          <a:noFill/>
          <a:ln>
            <a:noFill/>
          </a:ln>
        </p:spPr>
        <p:txBody>
          <a:bodyPr wrap="square" lIns="45720" tIns="22860" rIns="45720" bIns="22860" rtlCol="0">
            <a:spAutoFit/>
          </a:bodyPr>
          <a:lstStyle/>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第五部分：语言技能知识</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377190" y="30480"/>
            <a:ext cx="9282430" cy="553085"/>
          </a:xfrm>
          <a:prstGeom prst="rect">
            <a:avLst/>
          </a:prstGeom>
          <a:noFill/>
        </p:spPr>
        <p:txBody>
          <a:bodyPr wrap="square" rtlCol="0">
            <a:spAutoFit/>
          </a:bodyPr>
          <a:lstStyle/>
          <a:p>
            <a:pPr algn="dist"/>
            <a:r>
              <a:rPr lang="zh-CN" altLang="en-US" sz="3000" b="1">
                <a:solidFill>
                  <a:schemeClr val="bg1"/>
                </a:solidFill>
                <a:uFillTx/>
              </a:rPr>
              <a:t>第五部分：语言技能知识（共11个小题，满分30分）</a:t>
            </a:r>
          </a:p>
        </p:txBody>
      </p:sp>
      <p:sp>
        <p:nvSpPr>
          <p:cNvPr id="12" name="文本框 11"/>
          <p:cNvSpPr txBox="1"/>
          <p:nvPr>
            <p:custDataLst>
              <p:tags r:id="rId2"/>
            </p:custDataLst>
          </p:nvPr>
        </p:nvSpPr>
        <p:spPr>
          <a:xfrm>
            <a:off x="458470" y="675640"/>
            <a:ext cx="11368405" cy="1106805"/>
          </a:xfrm>
          <a:prstGeom prst="rect">
            <a:avLst/>
          </a:prstGeom>
          <a:noFill/>
        </p:spPr>
        <p:txBody>
          <a:bodyPr wrap="square" rtlCol="0">
            <a:spAutoFit/>
          </a:bodyPr>
          <a:lstStyle/>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VII. 词形转换（共10小题，每小题1分，满分10分）</a:t>
            </a:r>
          </a:p>
          <a:p>
            <a:pPr indent="0" fontAlgn="auto"/>
            <a:r>
              <a:rPr sz="2800" dirty="0">
                <a:latin typeface="微软雅黑" panose="020B0503020204020204" charset="-122"/>
                <a:ea typeface="微软雅黑" panose="020B0503020204020204" charset="-122"/>
                <a:cs typeface="微软雅黑" panose="020B0503020204020204" charset="-122"/>
              </a:rPr>
              <a:t>用括号内所给单词的适当形式填空。</a:t>
            </a:r>
          </a:p>
        </p:txBody>
      </p:sp>
      <p:sp>
        <p:nvSpPr>
          <p:cNvPr id="7" name="文本框 6"/>
          <p:cNvSpPr txBox="1"/>
          <p:nvPr>
            <p:custDataLst>
              <p:tags r:id="rId3"/>
            </p:custDataLst>
          </p:nvPr>
        </p:nvSpPr>
        <p:spPr>
          <a:xfrm>
            <a:off x="377190" y="1945005"/>
            <a:ext cx="11049000" cy="344868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66.  No</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 ________________ </a:t>
            </a:r>
            <a:r>
              <a:rPr lang="en-US" altLang="zh-CN" sz="2400" b="1" dirty="0">
                <a:latin typeface="微软雅黑" panose="020B0503020204020204" charset="-122"/>
                <a:ea typeface="微软雅黑" panose="020B0503020204020204" charset="-122"/>
                <a:cs typeface="Times New Roman" panose="02020603050405020304" pitchFamily="18" charset="0"/>
              </a:rPr>
              <a:t>(shout), please! It’s against the rules in the library.</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67. Would you mind making a little less </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________________</a:t>
            </a:r>
            <a:r>
              <a:rPr lang="en-US" altLang="zh-CN" sz="2400" b="1" dirty="0">
                <a:latin typeface="微软雅黑" panose="020B0503020204020204" charset="-122"/>
                <a:ea typeface="微软雅黑" panose="020B0503020204020204" charset="-122"/>
                <a:cs typeface="Times New Roman" panose="02020603050405020304" pitchFamily="18" charset="0"/>
              </a:rPr>
              <a:t> (noisy)? They are having a meeting at the moment.</a:t>
            </a:r>
          </a:p>
        </p:txBody>
      </p:sp>
      <p:sp>
        <p:nvSpPr>
          <p:cNvPr id="13" name="文本框 12"/>
          <p:cNvSpPr txBox="1"/>
          <p:nvPr>
            <p:custDataLst>
              <p:tags r:id="rId4"/>
            </p:custDataLst>
          </p:nvPr>
        </p:nvSpPr>
        <p:spPr>
          <a:xfrm>
            <a:off x="1887049" y="1937278"/>
            <a:ext cx="154432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shouting</a:t>
            </a:r>
          </a:p>
        </p:txBody>
      </p:sp>
      <p:sp>
        <p:nvSpPr>
          <p:cNvPr id="14" name="文本框 13"/>
          <p:cNvSpPr txBox="1"/>
          <p:nvPr>
            <p:custDataLst>
              <p:tags r:id="rId5"/>
            </p:custDataLst>
          </p:nvPr>
        </p:nvSpPr>
        <p:spPr>
          <a:xfrm>
            <a:off x="458470" y="2952115"/>
            <a:ext cx="1079246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本句意为“请不要大声喧哗！这是违反图书馆规定的”。“no+动名词”为祈使句的否定形式，用来表示禁止、提醒或警示别人不要做某事，因此应用动词shout的动名词形式shouting。</a:t>
            </a:r>
          </a:p>
        </p:txBody>
      </p:sp>
      <p:sp>
        <p:nvSpPr>
          <p:cNvPr id="15" name="文本框 14"/>
          <p:cNvSpPr txBox="1"/>
          <p:nvPr>
            <p:custDataLst>
              <p:tags r:id="rId6"/>
            </p:custDataLst>
          </p:nvPr>
        </p:nvSpPr>
        <p:spPr>
          <a:xfrm>
            <a:off x="7167709" y="4324878"/>
            <a:ext cx="99822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noise</a:t>
            </a:r>
          </a:p>
        </p:txBody>
      </p:sp>
      <p:sp>
        <p:nvSpPr>
          <p:cNvPr id="16" name="文本框 15"/>
          <p:cNvSpPr txBox="1"/>
          <p:nvPr>
            <p:custDataLst>
              <p:tags r:id="rId7"/>
            </p:custDataLst>
          </p:nvPr>
        </p:nvSpPr>
        <p:spPr>
          <a:xfrm>
            <a:off x="812165" y="5250180"/>
            <a:ext cx="958977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本句意为“你介意小点声吗？此刻他们在开会”。noisy是形容词，意为“吵闹的”。题干中是“make a little less”，后接不可数名词，noisy的名词形式是noise，意为“噪声”。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58470" y="892175"/>
            <a:ext cx="11049000" cy="200977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68. My pet is a</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 ________________ </a:t>
            </a:r>
            <a:r>
              <a:rPr lang="en-US" altLang="zh-CN" sz="2400" b="1" dirty="0">
                <a:latin typeface="微软雅黑" panose="020B0503020204020204" charset="-122"/>
                <a:ea typeface="微软雅黑" panose="020B0503020204020204" charset="-122"/>
                <a:cs typeface="Times New Roman" panose="02020603050405020304" pitchFamily="18" charset="0"/>
              </a:rPr>
              <a:t>(male) cat. She is very lovely.</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69. Does your sister like</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 ________________ </a:t>
            </a:r>
            <a:r>
              <a:rPr lang="en-US" altLang="zh-CN" sz="2400" b="1" dirty="0">
                <a:latin typeface="微软雅黑" panose="020B0503020204020204" charset="-122"/>
                <a:ea typeface="微软雅黑" panose="020B0503020204020204" charset="-122"/>
                <a:cs typeface="Times New Roman" panose="02020603050405020304" pitchFamily="18" charset="0"/>
              </a:rPr>
              <a:t>(paint)?</a:t>
            </a:r>
          </a:p>
        </p:txBody>
      </p:sp>
      <p:sp>
        <p:nvSpPr>
          <p:cNvPr id="13" name="文本框 12"/>
          <p:cNvSpPr txBox="1"/>
          <p:nvPr>
            <p:custDataLst>
              <p:tags r:id="rId2"/>
            </p:custDataLst>
          </p:nvPr>
        </p:nvSpPr>
        <p:spPr>
          <a:xfrm>
            <a:off x="3130550" y="718185"/>
            <a:ext cx="2092325" cy="374015"/>
          </a:xfrm>
          <a:prstGeom prst="rect">
            <a:avLst/>
          </a:prstGeom>
          <a:noFill/>
        </p:spPr>
        <p:txBody>
          <a:bodyPr wrap="square" rtlCol="0">
            <a:noAutofit/>
          </a:bodyPr>
          <a:lstStyle/>
          <a:p>
            <a:pPr algn="l"/>
            <a:r>
              <a:rPr lang="en-US" altLang="zh-CN" sz="2400" b="1" dirty="0">
                <a:solidFill>
                  <a:srgbClr val="C00000"/>
                </a:solidFill>
                <a:latin typeface="微软雅黑" panose="020B0503020204020204" charset="-122"/>
                <a:ea typeface="微软雅黑" panose="020B0503020204020204" charset="-122"/>
              </a:rPr>
              <a:t>female</a:t>
            </a:r>
          </a:p>
        </p:txBody>
      </p:sp>
      <p:sp>
        <p:nvSpPr>
          <p:cNvPr id="14" name="文本框 13"/>
          <p:cNvSpPr txBox="1"/>
          <p:nvPr>
            <p:custDataLst>
              <p:tags r:id="rId3"/>
            </p:custDataLst>
          </p:nvPr>
        </p:nvSpPr>
        <p:spPr>
          <a:xfrm>
            <a:off x="739140" y="1372870"/>
            <a:ext cx="1100391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本句意为“我的宠物是只母猫，她非常可爱”。male表示“雄性的”，根据后半句的主语“she”可知是母猫，所以用female，表示“雌性的”。</a:t>
            </a:r>
          </a:p>
        </p:txBody>
      </p:sp>
      <p:sp>
        <p:nvSpPr>
          <p:cNvPr id="2" name="文本框 1"/>
          <p:cNvSpPr txBox="1"/>
          <p:nvPr>
            <p:custDataLst>
              <p:tags r:id="rId4"/>
            </p:custDataLst>
          </p:nvPr>
        </p:nvSpPr>
        <p:spPr>
          <a:xfrm>
            <a:off x="4194810" y="2202815"/>
            <a:ext cx="2846705"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painting/to paint</a:t>
            </a:r>
          </a:p>
        </p:txBody>
      </p:sp>
      <p:sp>
        <p:nvSpPr>
          <p:cNvPr id="3" name="文本框 2"/>
          <p:cNvSpPr txBox="1"/>
          <p:nvPr>
            <p:custDataLst>
              <p:tags r:id="rId5"/>
            </p:custDataLst>
          </p:nvPr>
        </p:nvSpPr>
        <p:spPr>
          <a:xfrm>
            <a:off x="807720" y="3820795"/>
            <a:ext cx="1034986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本句意为“你姐姐喜欢绘画吗?”。paint作动词使用，意为“绘画”，根据“like</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doing/to do sth.”的固定搭配，这里应使用“painting/to paint”，意为“喜欢做某事”。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1104900" y="892175"/>
            <a:ext cx="10402570" cy="344868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70. Let’s</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 ________________ </a:t>
            </a:r>
            <a:r>
              <a:rPr lang="en-US" altLang="zh-CN" sz="2400" b="1" dirty="0">
                <a:latin typeface="微软雅黑" panose="020B0503020204020204" charset="-122"/>
                <a:ea typeface="微软雅黑" panose="020B0503020204020204" charset="-122"/>
                <a:cs typeface="Times New Roman" panose="02020603050405020304" pitchFamily="18" charset="0"/>
              </a:rPr>
              <a:t>(clean) the classroom first.</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 71. I don’t know where he</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 ________________ </a:t>
            </a:r>
            <a:r>
              <a:rPr lang="en-US" altLang="zh-CN" sz="2400" b="1" dirty="0">
                <a:latin typeface="微软雅黑" panose="020B0503020204020204" charset="-122"/>
                <a:ea typeface="微软雅黑" panose="020B0503020204020204" charset="-122"/>
                <a:cs typeface="Times New Roman" panose="02020603050405020304" pitchFamily="18" charset="0"/>
              </a:rPr>
              <a:t>(live).</a:t>
            </a:r>
          </a:p>
        </p:txBody>
      </p:sp>
      <p:sp>
        <p:nvSpPr>
          <p:cNvPr id="13" name="文本框 12"/>
          <p:cNvSpPr txBox="1"/>
          <p:nvPr>
            <p:custDataLst>
              <p:tags r:id="rId2"/>
            </p:custDataLst>
          </p:nvPr>
        </p:nvSpPr>
        <p:spPr>
          <a:xfrm>
            <a:off x="2890520" y="974725"/>
            <a:ext cx="1786255"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clean</a:t>
            </a:r>
          </a:p>
        </p:txBody>
      </p:sp>
      <p:sp>
        <p:nvSpPr>
          <p:cNvPr id="14" name="文本框 13"/>
          <p:cNvSpPr txBox="1"/>
          <p:nvPr>
            <p:custDataLst>
              <p:tags r:id="rId3"/>
            </p:custDataLst>
          </p:nvPr>
        </p:nvSpPr>
        <p:spPr>
          <a:xfrm>
            <a:off x="473075" y="1673860"/>
            <a:ext cx="11151870" cy="46037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Let’s后接动词原形，即Let sb. do sth.。故填写clean，意为“打扫”。</a:t>
            </a:r>
          </a:p>
        </p:txBody>
      </p:sp>
      <p:sp>
        <p:nvSpPr>
          <p:cNvPr id="2" name="文本框 1"/>
          <p:cNvSpPr txBox="1"/>
          <p:nvPr>
            <p:custDataLst>
              <p:tags r:id="rId4"/>
            </p:custDataLst>
          </p:nvPr>
        </p:nvSpPr>
        <p:spPr>
          <a:xfrm>
            <a:off x="5671820" y="3791585"/>
            <a:ext cx="2209165"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lives</a:t>
            </a:r>
          </a:p>
        </p:txBody>
      </p:sp>
      <p:sp>
        <p:nvSpPr>
          <p:cNvPr id="3" name="文本框 2"/>
          <p:cNvSpPr txBox="1"/>
          <p:nvPr>
            <p:custDataLst>
              <p:tags r:id="rId5"/>
            </p:custDataLst>
          </p:nvPr>
        </p:nvSpPr>
        <p:spPr>
          <a:xfrm>
            <a:off x="1230630" y="4820285"/>
            <a:ext cx="1004887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本句意为“我不知道他住在哪里”。live作从句的谓语，主句是现在时，从句陈述事实，应用一般现在时，主语是he为第三人称单数，谓语动词应用三单形式lives，意为“居住”。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58470" y="892175"/>
            <a:ext cx="11049000" cy="3928110"/>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72. Tom is good at math. He can work the math problems out</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 ________________ </a:t>
            </a:r>
            <a:r>
              <a:rPr lang="en-US" altLang="zh-CN" sz="2400" b="1" dirty="0">
                <a:latin typeface="微软雅黑" panose="020B0503020204020204" charset="-122"/>
                <a:ea typeface="微软雅黑" panose="020B0503020204020204" charset="-122"/>
                <a:cs typeface="Times New Roman" panose="02020603050405020304" pitchFamily="18" charset="0"/>
              </a:rPr>
              <a:t>(easy).</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73. Lily was very </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________________ </a:t>
            </a:r>
            <a:r>
              <a:rPr lang="en-US" altLang="zh-CN" sz="2400" b="1" dirty="0">
                <a:latin typeface="微软雅黑" panose="020B0503020204020204" charset="-122"/>
                <a:ea typeface="微软雅黑" panose="020B0503020204020204" charset="-122"/>
                <a:cs typeface="Times New Roman" panose="02020603050405020304" pitchFamily="18" charset="0"/>
              </a:rPr>
              <a:t> (surprise) to hear of Mr. Wang’s coming.</a:t>
            </a:r>
          </a:p>
        </p:txBody>
      </p:sp>
      <p:sp>
        <p:nvSpPr>
          <p:cNvPr id="13" name="文本框 12"/>
          <p:cNvSpPr txBox="1"/>
          <p:nvPr>
            <p:custDataLst>
              <p:tags r:id="rId2"/>
            </p:custDataLst>
          </p:nvPr>
        </p:nvSpPr>
        <p:spPr>
          <a:xfrm>
            <a:off x="930910" y="1411605"/>
            <a:ext cx="1450975"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easily</a:t>
            </a:r>
          </a:p>
        </p:txBody>
      </p:sp>
      <p:sp>
        <p:nvSpPr>
          <p:cNvPr id="14" name="文本框 13"/>
          <p:cNvSpPr txBox="1"/>
          <p:nvPr>
            <p:custDataLst>
              <p:tags r:id="rId3"/>
            </p:custDataLst>
          </p:nvPr>
        </p:nvSpPr>
        <p:spPr>
          <a:xfrm>
            <a:off x="669925" y="1931035"/>
            <a:ext cx="101238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本句意为“汤姆擅长数学，他能很容易地解出这道数学题”。easy为形容词，意为“容易的”。根据句意，这里应使用副词形式easily修饰动词短语work out，意为“容易地做出来”。</a:t>
            </a:r>
          </a:p>
        </p:txBody>
      </p:sp>
      <p:sp>
        <p:nvSpPr>
          <p:cNvPr id="2" name="文本框 1"/>
          <p:cNvSpPr txBox="1"/>
          <p:nvPr>
            <p:custDataLst>
              <p:tags r:id="rId4"/>
            </p:custDataLst>
          </p:nvPr>
        </p:nvSpPr>
        <p:spPr>
          <a:xfrm>
            <a:off x="3611880" y="3820160"/>
            <a:ext cx="1870075"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surprised</a:t>
            </a:r>
          </a:p>
        </p:txBody>
      </p:sp>
      <p:sp>
        <p:nvSpPr>
          <p:cNvPr id="3" name="文本框 2"/>
          <p:cNvSpPr txBox="1"/>
          <p:nvPr>
            <p:custDataLst>
              <p:tags r:id="rId5"/>
            </p:custDataLst>
          </p:nvPr>
        </p:nvSpPr>
        <p:spPr>
          <a:xfrm>
            <a:off x="669925" y="4952365"/>
            <a:ext cx="9767570"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本句意为“听说王先生要来，莉莉很惊讶”。surprise作名词，意为“惊喜”，这里应使用形容词形式作为系动词was的表语，主语I表示人，表达人的情感和感受，应用形容词surprised，意为“惊讶的”。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2"/>
            </p:custDataLst>
          </p:nvPr>
        </p:nvSpPr>
        <p:spPr>
          <a:xfrm>
            <a:off x="1174115" y="4728845"/>
            <a:ext cx="8962390"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此题考查r音节字母组合ir的发音。ir在重读音节中读/ɜː/，在非重读音节中读/ə/。题干单词first中的ir字母组合在重读音节中读/</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ɜː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/；四个选项中只有B选项skirt中的ir字母组合也是在重读音节中也读/</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ɜː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/，故选B。</a:t>
            </a:r>
          </a:p>
        </p:txBody>
      </p:sp>
      <p:sp>
        <p:nvSpPr>
          <p:cNvPr id="7" name="文本框 6"/>
          <p:cNvSpPr txBox="1"/>
          <p:nvPr>
            <p:custDataLst>
              <p:tags r:id="rId3"/>
            </p:custDataLst>
          </p:nvPr>
        </p:nvSpPr>
        <p:spPr>
          <a:xfrm>
            <a:off x="571500" y="2220595"/>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  f</a:t>
            </a:r>
            <a:r>
              <a:rPr lang="en-US" altLang="zh-CN" sz="2400" b="1" u="sng" dirty="0">
                <a:latin typeface="微软雅黑" panose="020B0503020204020204" charset="-122"/>
                <a:ea typeface="微软雅黑" panose="020B0503020204020204" charset="-122"/>
              </a:rPr>
              <a:t>ir</a:t>
            </a:r>
            <a:r>
              <a:rPr lang="en-US" altLang="zh-CN" sz="2400" b="1" dirty="0">
                <a:latin typeface="微软雅黑" panose="020B0503020204020204" charset="-122"/>
                <a:ea typeface="微软雅黑" panose="020B0503020204020204" charset="-122"/>
              </a:rPr>
              <a:t>st</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a:t>
            </a:r>
            <a:r>
              <a:rPr lang="en-US" altLang="zh-CN" sz="2400" b="1" u="sng" dirty="0">
                <a:latin typeface="微软雅黑" panose="020B0503020204020204" charset="-122"/>
                <a:ea typeface="微软雅黑" panose="020B0503020204020204" charset="-122"/>
              </a:rPr>
              <a:t>ir</a:t>
            </a:r>
            <a:r>
              <a:rPr lang="en-US" altLang="zh-CN" sz="2400" b="1" dirty="0">
                <a:latin typeface="微软雅黑" panose="020B0503020204020204" charset="-122"/>
                <a:ea typeface="微软雅黑" panose="020B0503020204020204" charset="-122"/>
              </a:rPr>
              <a:t>ed</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sk</a:t>
            </a:r>
            <a:r>
              <a:rPr lang="en-US" altLang="zh-CN" sz="2400" b="1" u="sng" dirty="0">
                <a:latin typeface="微软雅黑" panose="020B0503020204020204" charset="-122"/>
                <a:ea typeface="微软雅黑" panose="020B0503020204020204" charset="-122"/>
              </a:rPr>
              <a:t>ir</a:t>
            </a:r>
            <a:r>
              <a:rPr lang="en-US" altLang="zh-CN" sz="2400" b="1" dirty="0">
                <a:latin typeface="微软雅黑" panose="020B0503020204020204" charset="-122"/>
                <a:ea typeface="微软雅黑" panose="020B0503020204020204" charset="-122"/>
              </a:rPr>
              <a:t>t</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f</a:t>
            </a:r>
            <a:r>
              <a:rPr lang="en-US" altLang="zh-CN" sz="2400" b="1" u="sng" dirty="0">
                <a:latin typeface="微软雅黑" panose="020B0503020204020204" charset="-122"/>
                <a:ea typeface="微软雅黑" panose="020B0503020204020204" charset="-122"/>
              </a:rPr>
              <a:t>ir</a:t>
            </a:r>
            <a:r>
              <a:rPr lang="en-US" altLang="zh-CN" sz="2400" b="1" dirty="0">
                <a:latin typeface="微软雅黑" panose="020B0503020204020204" charset="-122"/>
                <a:ea typeface="微软雅黑" panose="020B0503020204020204" charset="-122"/>
              </a:rPr>
              <a:t>e</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h</a:t>
            </a:r>
            <a:r>
              <a:rPr lang="en-US" altLang="zh-CN" sz="2400" b="1" u="sng" dirty="0">
                <a:latin typeface="微软雅黑" panose="020B0503020204020204" charset="-122"/>
                <a:ea typeface="微软雅黑" panose="020B0503020204020204" charset="-122"/>
              </a:rPr>
              <a:t>ir</a:t>
            </a:r>
            <a:r>
              <a:rPr lang="en-US" altLang="zh-CN" sz="2400" b="1" dirty="0">
                <a:latin typeface="微软雅黑" panose="020B0503020204020204" charset="-122"/>
                <a:ea typeface="微软雅黑" panose="020B0503020204020204" charset="-122"/>
              </a:rPr>
              <a:t>e</a:t>
            </a:r>
          </a:p>
        </p:txBody>
      </p:sp>
      <p:sp>
        <p:nvSpPr>
          <p:cNvPr id="11" name="文本框 10"/>
          <p:cNvSpPr txBox="1"/>
          <p:nvPr>
            <p:custDataLst>
              <p:tags r:id="rId4"/>
            </p:custDataLst>
          </p:nvPr>
        </p:nvSpPr>
        <p:spPr>
          <a:xfrm>
            <a:off x="992969" y="2369078"/>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58470" y="892175"/>
            <a:ext cx="11049000" cy="296862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74. Shall we meet at the</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 ________________ </a:t>
            </a:r>
            <a:r>
              <a:rPr lang="en-US" altLang="zh-CN" sz="2400" b="1" dirty="0">
                <a:latin typeface="微软雅黑" panose="020B0503020204020204" charset="-122"/>
                <a:ea typeface="微软雅黑" panose="020B0503020204020204" charset="-122"/>
                <a:cs typeface="Times New Roman" panose="02020603050405020304" pitchFamily="18" charset="0"/>
              </a:rPr>
              <a:t>(usually) time?</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75. </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________________</a:t>
            </a:r>
            <a:r>
              <a:rPr lang="en-US" altLang="zh-CN" sz="2400" b="1" dirty="0">
                <a:latin typeface="微软雅黑" panose="020B0503020204020204" charset="-122"/>
                <a:ea typeface="微软雅黑" panose="020B0503020204020204" charset="-122"/>
                <a:cs typeface="Times New Roman" panose="02020603050405020304" pitchFamily="18" charset="0"/>
              </a:rPr>
              <a:t> (sudden), she walked to me and handed me her name card.</a:t>
            </a:r>
          </a:p>
        </p:txBody>
      </p:sp>
      <p:sp>
        <p:nvSpPr>
          <p:cNvPr id="13" name="文本框 12"/>
          <p:cNvSpPr txBox="1"/>
          <p:nvPr>
            <p:custDataLst>
              <p:tags r:id="rId2"/>
            </p:custDataLst>
          </p:nvPr>
        </p:nvSpPr>
        <p:spPr>
          <a:xfrm>
            <a:off x="4356100" y="989330"/>
            <a:ext cx="2072005"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usual</a:t>
            </a:r>
          </a:p>
        </p:txBody>
      </p:sp>
      <p:sp>
        <p:nvSpPr>
          <p:cNvPr id="14" name="文本框 13"/>
          <p:cNvSpPr txBox="1"/>
          <p:nvPr>
            <p:custDataLst>
              <p:tags r:id="rId3"/>
            </p:custDataLst>
          </p:nvPr>
        </p:nvSpPr>
        <p:spPr>
          <a:xfrm>
            <a:off x="458470" y="1318895"/>
            <a:ext cx="101238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本句意为“我们老时间见面好吗?”。根据题干中的名词“time”可知，此处应用形容词修饰名词。usually为副词，其形容词形式为usual，意为“通常的”。</a:t>
            </a:r>
          </a:p>
        </p:txBody>
      </p:sp>
      <p:sp>
        <p:nvSpPr>
          <p:cNvPr id="2" name="文本框 1"/>
          <p:cNvSpPr txBox="1"/>
          <p:nvPr>
            <p:custDataLst>
              <p:tags r:id="rId4"/>
            </p:custDataLst>
          </p:nvPr>
        </p:nvSpPr>
        <p:spPr>
          <a:xfrm>
            <a:off x="1437005" y="2748915"/>
            <a:ext cx="16662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Suddenly</a:t>
            </a:r>
          </a:p>
        </p:txBody>
      </p:sp>
      <p:sp>
        <p:nvSpPr>
          <p:cNvPr id="3" name="文本框 2"/>
          <p:cNvSpPr txBox="1"/>
          <p:nvPr>
            <p:custDataLst>
              <p:tags r:id="rId5"/>
            </p:custDataLst>
          </p:nvPr>
        </p:nvSpPr>
        <p:spPr>
          <a:xfrm>
            <a:off x="864235" y="4403090"/>
            <a:ext cx="9718675" cy="1198880"/>
          </a:xfrm>
          <a:prstGeom prst="rect">
            <a:avLst/>
          </a:prstGeom>
          <a:noFill/>
        </p:spPr>
        <p:txBody>
          <a:bodyPr wrap="square" rtlCol="0">
            <a:spAutoFit/>
          </a:bodyPr>
          <a:lstStyle/>
          <a:p>
            <a:pPr marL="899795" indent="-899795" algn="just"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本句意为“突然，她径直走向我，把她的名片递给了我”。sudden是形容词，这里需要副词形式suddenly作状语，意为“突然地”，句首单词的首字母需大写，故填写Suddenly。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458470" y="431800"/>
            <a:ext cx="11368405" cy="521970"/>
          </a:xfrm>
          <a:prstGeom prst="rect">
            <a:avLst/>
          </a:prstGeom>
          <a:noFill/>
        </p:spPr>
        <p:txBody>
          <a:bodyPr wrap="square" rtlCol="0">
            <a:spAutoFit/>
          </a:bodyPr>
          <a:lstStyle/>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VIII. 书面表达（共1题，满分20分）</a:t>
            </a:r>
          </a:p>
        </p:txBody>
      </p:sp>
      <p:sp>
        <p:nvSpPr>
          <p:cNvPr id="7" name="文本框 6"/>
          <p:cNvSpPr txBox="1"/>
          <p:nvPr>
            <p:custDataLst>
              <p:tags r:id="rId2"/>
            </p:custDataLst>
          </p:nvPr>
        </p:nvSpPr>
        <p:spPr>
          <a:xfrm>
            <a:off x="571500" y="1139825"/>
            <a:ext cx="11049000" cy="4965065"/>
          </a:xfrm>
          <a:prstGeom prst="rect">
            <a:avLst/>
          </a:prstGeom>
          <a:noFill/>
        </p:spPr>
        <p:txBody>
          <a:bodyPr wrap="square" rtlCol="0">
            <a:spAutoFit/>
          </a:bodyPr>
          <a:lstStyle/>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76. 假定你是高中生李华，你的英国朋友John来信向你询问你们在学校如何做到“节能减排”。请你根据以下提示，给他写一封60—80词的电子邮件回复他。电子邮件的信头、称谓和开头已为你写出，不计入总词数。</a:t>
            </a:r>
          </a:p>
          <a:p>
            <a:pPr marL="431800" indent="-457200" algn="just" fontAlgn="auto">
              <a:lnSpc>
                <a:spcPct val="12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提示内容:</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（1）对收到John的来信表示感谢；</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（2）介绍你们在学校用哪些行动支持“节能减排”倡议；</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（3）你对“节能减排”的看法。</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a:latin typeface="Times New Roman" panose="02020603050405020304" pitchFamily="18" charset="0"/>
                <a:ea typeface="微软雅黑" panose="020B0503020204020204" charset="-122"/>
                <a:cs typeface="Times New Roman" panose="02020603050405020304" pitchFamily="18" charset="0"/>
              </a:rPr>
              <a:t>参考词汇：</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“节能减排”（“Energy Conservation and Emission Reduction”）</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公共交通（public transportation） 塑料袋（plastic bags）</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dirty="0" err="1" smtClean="0">
                <a:latin typeface="Times New Roman" panose="02020603050405020304" pitchFamily="18" charset="0"/>
                <a:ea typeface="微软雅黑" panose="020B0503020204020204" charset="-122"/>
                <a:cs typeface="Times New Roman" panose="02020603050405020304" pitchFamily="18" charset="0"/>
              </a:rPr>
              <a:t>减少</a:t>
            </a:r>
            <a:r>
              <a:rPr lang="zh-CN" altLang="en-US" sz="2400" smtClean="0">
                <a:latin typeface="Times New Roman" panose="02020603050405020304" pitchFamily="18" charset="0"/>
                <a:ea typeface="微软雅黑" panose="020B0503020204020204" charset="-122"/>
                <a:cs typeface="Times New Roman" panose="02020603050405020304" pitchFamily="18" charset="0"/>
              </a:rPr>
              <a:t>废弃物</a:t>
            </a:r>
            <a:r>
              <a:rPr lang="en-US" altLang="zh-CN" sz="2400" smtClean="0">
                <a:latin typeface="Times New Roman" panose="02020603050405020304" pitchFamily="18" charset="0"/>
                <a:ea typeface="微软雅黑" panose="020B050302020402020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charset="-122"/>
                <a:cs typeface="Times New Roman" panose="02020603050405020304" pitchFamily="18" charset="0"/>
              </a:rPr>
              <a:t>reduce waste）</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328295" y="339090"/>
            <a:ext cx="11049000" cy="6179820"/>
          </a:xfrm>
          <a:prstGeom prst="rect">
            <a:avLst/>
          </a:prstGeom>
          <a:noFill/>
        </p:spPr>
        <p:txBody>
          <a:bodyPr wrap="square" rtlCol="0">
            <a:spAutoFit/>
          </a:bodyPr>
          <a:lstStyle/>
          <a:p>
            <a:pPr indent="0" algn="l"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To:</a:t>
            </a:r>
            <a:r>
              <a:rPr lang="en-US" altLang="zh-CN" sz="2400" dirty="0">
                <a:latin typeface="Times New Roman" panose="02020603050405020304" pitchFamily="18" charset="0"/>
                <a:ea typeface="微软雅黑" panose="020B0503020204020204" charset="-122"/>
                <a:cs typeface="Times New Roman" panose="02020603050405020304" pitchFamily="18" charset="0"/>
              </a:rPr>
              <a:t> john@163.com</a:t>
            </a:r>
          </a:p>
          <a:p>
            <a:pPr indent="0" algn="l"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From:</a:t>
            </a:r>
            <a:r>
              <a:rPr lang="en-US" altLang="zh-CN" sz="2400" dirty="0">
                <a:latin typeface="Times New Roman" panose="02020603050405020304" pitchFamily="18" charset="0"/>
                <a:ea typeface="微软雅黑" panose="020B0503020204020204" charset="-122"/>
                <a:cs typeface="Times New Roman" panose="02020603050405020304" pitchFamily="18" charset="0"/>
              </a:rPr>
              <a:t> lihua@163.com</a:t>
            </a:r>
          </a:p>
          <a:p>
            <a:pPr indent="0" algn="l" fontAlgn="auto">
              <a:lnSpc>
                <a:spcPct val="11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Subject:</a:t>
            </a:r>
            <a:r>
              <a:rPr lang="en-US" altLang="zh-CN" sz="2400" dirty="0">
                <a:latin typeface="Times New Roman" panose="02020603050405020304" pitchFamily="18" charset="0"/>
                <a:ea typeface="微软雅黑" panose="020B0503020204020204" charset="-122"/>
                <a:cs typeface="Times New Roman" panose="02020603050405020304" pitchFamily="18" charset="0"/>
              </a:rPr>
              <a:t> How we achieve “Energy Conservation and Emission Reduction”</a:t>
            </a:r>
            <a:r>
              <a:rPr lang="en-US" altLang="zh-CN" sz="2400" b="1" u="sng" dirty="0">
                <a:latin typeface="Times New Roman" panose="02020603050405020304" pitchFamily="18" charset="0"/>
                <a:ea typeface="微软雅黑" panose="020B0503020204020204" charset="-122"/>
                <a:cs typeface="Times New Roman" panose="02020603050405020304" pitchFamily="18" charset="0"/>
              </a:rPr>
              <a:t>  </a:t>
            </a:r>
          </a:p>
          <a:p>
            <a:pPr indent="0" algn="l"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Dear John, </a:t>
            </a:r>
          </a:p>
          <a:p>
            <a:pPr indent="45720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I am glad to hear from you. As you are interested in how we achieve “Energy Conservation and Emission Reduction”, I would like to share it with you.</a:t>
            </a:r>
          </a:p>
          <a:p>
            <a:pPr indent="0" algn="l"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______________________________________________________________________________________________________________________________________________</a:t>
            </a:r>
          </a:p>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______________________________________________________________________________________________________________________________________________</a:t>
            </a:r>
          </a:p>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______________________________________________________________________________________________________________________________________________</a:t>
            </a:r>
          </a:p>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_______________________________________________________________________</a:t>
            </a:r>
          </a:p>
          <a:p>
            <a:pPr indent="0" algn="r"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Yours Sincerely,</a:t>
            </a:r>
          </a:p>
          <a:p>
            <a:pPr indent="0" algn="r"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Li Hua</a:t>
            </a:r>
          </a:p>
        </p:txBody>
      </p:sp>
      <p:sp>
        <p:nvSpPr>
          <p:cNvPr id="10" name="圆角矩形 9">
            <a:hlinkClick r:id="rId4" action="ppaction://hlinksldjump"/>
          </p:cNvPr>
          <p:cNvSpPr/>
          <p:nvPr/>
        </p:nvSpPr>
        <p:spPr>
          <a:xfrm>
            <a:off x="5041265" y="6087745"/>
            <a:ext cx="1623060" cy="49974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400" b="1">
                <a:solidFill>
                  <a:schemeClr val="bg1"/>
                </a:solidFill>
              </a:rPr>
              <a:t>解题思路</a:t>
            </a:r>
          </a:p>
        </p:txBody>
      </p:sp>
      <p:sp>
        <p:nvSpPr>
          <p:cNvPr id="3" name="文本框 2"/>
          <p:cNvSpPr txBox="1"/>
          <p:nvPr>
            <p:custDataLst>
              <p:tags r:id="rId2"/>
            </p:custDataLst>
          </p:nvPr>
        </p:nvSpPr>
        <p:spPr>
          <a:xfrm>
            <a:off x="328295" y="2373630"/>
            <a:ext cx="10826115" cy="3338195"/>
          </a:xfrm>
          <a:prstGeom prst="rect">
            <a:avLst/>
          </a:prstGeom>
          <a:noFill/>
        </p:spPr>
        <p:txBody>
          <a:bodyPr wrap="square" rtlCol="0">
            <a:spAutoFit/>
          </a:bodyPr>
          <a:lstStyle/>
          <a:p>
            <a:pPr algn="just">
              <a:lnSpc>
                <a:spcPct val="110000"/>
              </a:lnSpc>
            </a:pPr>
            <a:r>
              <a:rPr lang="en-US" altLang="zh-CN"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p>
          <a:p>
            <a:pPr indent="457200" algn="just" fontAlgn="auto">
              <a:lnSpc>
                <a:spcPct val="110000"/>
              </a:lnSpc>
            </a:pPr>
            <a:r>
              <a:rPr lang="en-US" altLang="zh-CN"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Firstly, we try to use public transplantation such as buses and subways. Traveling in a green way can help reduce air pollution. In addition, every month we plant trees to make our campus greener. In our daily lives, we always turn off the lights when leaving the room. We also use cloth bags instead of plastic bags. Last but not least, we recycle plastic bottles to help avoid waste.</a:t>
            </a:r>
          </a:p>
          <a:p>
            <a:pPr indent="457200" algn="just" fontAlgn="auto">
              <a:lnSpc>
                <a:spcPct val="110000"/>
              </a:lnSpc>
            </a:pPr>
            <a:r>
              <a:rPr lang="en-US" altLang="zh-CN"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I believe that everyone should make an effort to make our world better and more beautiful.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740410" y="1059815"/>
            <a:ext cx="10638790" cy="4626610"/>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720090" indent="-720090" algn="just" fontAlgn="auto">
              <a:lnSpc>
                <a:spcPct val="130000"/>
              </a:lnSpc>
            </a:pPr>
            <a:r>
              <a:rPr sz="2400" b="1">
                <a:solidFill>
                  <a:srgbClr val="C00000"/>
                </a:solidFill>
                <a:latin typeface="微软雅黑" panose="020B0503020204020204" charset="-122"/>
                <a:ea typeface="微软雅黑" panose="020B0503020204020204" charset="-122"/>
                <a:cs typeface="微软雅黑" panose="020B0503020204020204" charset="-122"/>
              </a:rPr>
              <a:t>【解题思路】</a:t>
            </a:r>
          </a:p>
          <a:p>
            <a:pPr marL="720090" indent="-720090" algn="just" fontAlgn="auto">
              <a:lnSpc>
                <a:spcPct val="130000"/>
              </a:lnSpc>
            </a:pPr>
            <a:r>
              <a:rPr sz="2400">
                <a:solidFill>
                  <a:srgbClr val="C00000"/>
                </a:solidFill>
                <a:latin typeface="微软雅黑" panose="020B0503020204020204" charset="-122"/>
                <a:ea typeface="微软雅黑" panose="020B0503020204020204" charset="-122"/>
                <a:cs typeface="微软雅黑" panose="020B0503020204020204" charset="-122"/>
              </a:rPr>
              <a:t>（1）体裁及格式：本题考查电子邮件的写作，因此要确定电子邮件的格式，明确电子邮件通常包含信头、称谓、正文、结尾、落款五个部分。</a:t>
            </a:r>
          </a:p>
          <a:p>
            <a:pPr marL="720090" indent="-720090" algn="just" fontAlgn="auto">
              <a:lnSpc>
                <a:spcPct val="130000"/>
              </a:lnSpc>
            </a:pPr>
            <a:r>
              <a:rPr sz="2400">
                <a:solidFill>
                  <a:srgbClr val="C00000"/>
                </a:solidFill>
                <a:latin typeface="微软雅黑" panose="020B0503020204020204" charset="-122"/>
                <a:ea typeface="微软雅黑" panose="020B0503020204020204" charset="-122"/>
                <a:cs typeface="微软雅黑" panose="020B0503020204020204" charset="-122"/>
              </a:rPr>
              <a:t>（2）时态：题目要求写一封电子邮件回复外国友人John，应主要采用一般现在时。</a:t>
            </a:r>
          </a:p>
          <a:p>
            <a:pPr marL="720090" indent="-720090" algn="just" fontAlgn="auto">
              <a:lnSpc>
                <a:spcPct val="130000"/>
              </a:lnSpc>
            </a:pPr>
            <a:r>
              <a:rPr sz="2400">
                <a:solidFill>
                  <a:srgbClr val="C00000"/>
                </a:solidFill>
                <a:latin typeface="微软雅黑" panose="020B0503020204020204" charset="-122"/>
                <a:ea typeface="微软雅黑" panose="020B0503020204020204" charset="-122"/>
                <a:cs typeface="微软雅黑" panose="020B0503020204020204" charset="-122"/>
              </a:rPr>
              <a:t>（3）人称：由于题目内容中主要介绍生活中“节能减排”的相关举措，因此人称主要采用第一人称。</a:t>
            </a:r>
          </a:p>
          <a:p>
            <a:pPr marL="720090" indent="-720090" algn="just" fontAlgn="auto">
              <a:lnSpc>
                <a:spcPct val="130000"/>
              </a:lnSpc>
            </a:pPr>
            <a:r>
              <a:rPr sz="2400">
                <a:solidFill>
                  <a:srgbClr val="C00000"/>
                </a:solidFill>
                <a:latin typeface="微软雅黑" panose="020B0503020204020204" charset="-122"/>
                <a:ea typeface="微软雅黑" panose="020B0503020204020204" charset="-122"/>
                <a:cs typeface="微软雅黑" panose="020B0503020204020204" charset="-122"/>
              </a:rPr>
              <a:t>（4）语言：该电子邮件的内容是陈述有关环保和生活中“节能减排”的举措，写作时应采用陈述语气，从实际出发，为收件人清晰、具体地呈现事实和观点。</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TZhODQ0MzExYTJkODJhZmUzYjhiZjJlMzExMzg5NzM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8.xml><?xml version="1.0" encoding="utf-8"?>
<p:tagLst xmlns:a="http://schemas.openxmlformats.org/drawingml/2006/main" xmlns:r="http://schemas.openxmlformats.org/officeDocument/2006/relationships" xmlns:p="http://schemas.openxmlformats.org/presentationml/2006/main">
  <p:tag name="TABLE_ENDDRAG_ORIGIN_RECT" val="782*372"/>
  <p:tag name="TABLE_ENDDRAG_RECT" val="127*169*782*372"/>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1.xml><?xml version="1.0" encoding="utf-8"?>
<p:tagLst xmlns:a="http://schemas.openxmlformats.org/drawingml/2006/main" xmlns:r="http://schemas.openxmlformats.org/officeDocument/2006/relationships" xmlns:p="http://schemas.openxmlformats.org/presentationml/2006/main">
  <p:tag name="TABLE_ENDDRAG_ORIGIN_RECT" val="761*318"/>
  <p:tag name="TABLE_ENDDRAG_RECT" val="67*105*761*318"/>
</p:tagLst>
</file>

<file path=ppt/tags/tag3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6552</Words>
  <Application>Microsoft Office PowerPoint</Application>
  <PresentationFormat>宽屏</PresentationFormat>
  <Paragraphs>526</Paragraphs>
  <Slides>93</Slides>
  <Notes>0</Notes>
  <HiddenSlides>16</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93</vt:i4>
      </vt:variant>
    </vt:vector>
  </HeadingPairs>
  <TitlesOfParts>
    <vt:vector size="101" baseType="lpstr">
      <vt:lpstr>Lato Regular</vt:lpstr>
      <vt:lpstr>宋体</vt:lpstr>
      <vt:lpstr>微软雅黑</vt:lpstr>
      <vt:lpstr>微软雅黑 Light</vt:lpstr>
      <vt:lpstr>Arial</vt:lpstr>
      <vt:lpstr>Calibri</vt:lpstr>
      <vt:lpstr>Times New Roman</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cp:lastModifiedBy>
  <cp:revision>33</cp:revision>
  <dcterms:created xsi:type="dcterms:W3CDTF">2023-08-09T12:44:00Z</dcterms:created>
  <dcterms:modified xsi:type="dcterms:W3CDTF">2024-12-16T01:28:23Z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6921BF40255B4F1797A71D82847D71F7_12</vt:lpwstr>
  </property>
  <property fmtid="{D5CDD505-2E9C-101B-9397-08002B2CF9AE}" pid="3" name="KSOProductBuildVer">
    <vt:lpwstr>2052-12.1.0.16929</vt:lpwstr>
  </property>
</Properties>
</file>