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5"/>
  </p:notesMasterIdLst>
  <p:handoutMasterIdLst>
    <p:handoutMasterId r:id="rId96"/>
  </p:handoutMasterIdLst>
  <p:sldIdLst>
    <p:sldId id="256" r:id="rId2"/>
    <p:sldId id="259" r:id="rId3"/>
    <p:sldId id="258" r:id="rId4"/>
    <p:sldId id="482" r:id="rId5"/>
    <p:sldId id="283" r:id="rId6"/>
    <p:sldId id="282" r:id="rId7"/>
    <p:sldId id="483" r:id="rId8"/>
    <p:sldId id="484" r:id="rId9"/>
    <p:sldId id="485" r:id="rId10"/>
    <p:sldId id="486" r:id="rId11"/>
    <p:sldId id="285" r:id="rId12"/>
    <p:sldId id="286" r:id="rId13"/>
    <p:sldId id="487" r:id="rId14"/>
    <p:sldId id="488" r:id="rId15"/>
    <p:sldId id="489" r:id="rId16"/>
    <p:sldId id="396" r:id="rId17"/>
    <p:sldId id="398" r:id="rId18"/>
    <p:sldId id="399" r:id="rId19"/>
    <p:sldId id="400" r:id="rId20"/>
    <p:sldId id="401" r:id="rId21"/>
    <p:sldId id="402" r:id="rId22"/>
    <p:sldId id="493" r:id="rId23"/>
    <p:sldId id="494" r:id="rId24"/>
    <p:sldId id="495" r:id="rId25"/>
    <p:sldId id="496" r:id="rId26"/>
    <p:sldId id="497" r:id="rId27"/>
    <p:sldId id="498" r:id="rId28"/>
    <p:sldId id="499" r:id="rId29"/>
    <p:sldId id="500" r:id="rId30"/>
    <p:sldId id="501" r:id="rId31"/>
    <p:sldId id="502" r:id="rId32"/>
    <p:sldId id="503" r:id="rId33"/>
    <p:sldId id="504" r:id="rId34"/>
    <p:sldId id="505" r:id="rId35"/>
    <p:sldId id="506" r:id="rId36"/>
    <p:sldId id="507" r:id="rId37"/>
    <p:sldId id="508" r:id="rId38"/>
    <p:sldId id="509" r:id="rId39"/>
    <p:sldId id="510" r:id="rId40"/>
    <p:sldId id="511" r:id="rId41"/>
    <p:sldId id="512" r:id="rId42"/>
    <p:sldId id="513" r:id="rId43"/>
    <p:sldId id="514" r:id="rId44"/>
    <p:sldId id="515" r:id="rId45"/>
    <p:sldId id="516" r:id="rId46"/>
    <p:sldId id="517" r:id="rId47"/>
    <p:sldId id="518" r:id="rId48"/>
    <p:sldId id="519" r:id="rId49"/>
    <p:sldId id="520" r:id="rId50"/>
    <p:sldId id="521" r:id="rId51"/>
    <p:sldId id="522" r:id="rId52"/>
    <p:sldId id="523" r:id="rId53"/>
    <p:sldId id="524" r:id="rId54"/>
    <p:sldId id="525" r:id="rId55"/>
    <p:sldId id="526" r:id="rId56"/>
    <p:sldId id="527" r:id="rId57"/>
    <p:sldId id="529" r:id="rId58"/>
    <p:sldId id="530" r:id="rId59"/>
    <p:sldId id="531" r:id="rId60"/>
    <p:sldId id="532" r:id="rId61"/>
    <p:sldId id="533" r:id="rId62"/>
    <p:sldId id="534" r:id="rId63"/>
    <p:sldId id="570" r:id="rId64"/>
    <p:sldId id="535" r:id="rId65"/>
    <p:sldId id="536" r:id="rId66"/>
    <p:sldId id="537" r:id="rId67"/>
    <p:sldId id="538" r:id="rId68"/>
    <p:sldId id="539" r:id="rId69"/>
    <p:sldId id="546" r:id="rId70"/>
    <p:sldId id="540" r:id="rId71"/>
    <p:sldId id="541" r:id="rId72"/>
    <p:sldId id="542" r:id="rId73"/>
    <p:sldId id="543" r:id="rId74"/>
    <p:sldId id="544" r:id="rId75"/>
    <p:sldId id="545" r:id="rId76"/>
    <p:sldId id="547" r:id="rId77"/>
    <p:sldId id="548" r:id="rId78"/>
    <p:sldId id="601" r:id="rId79"/>
    <p:sldId id="549" r:id="rId80"/>
    <p:sldId id="550" r:id="rId81"/>
    <p:sldId id="551" r:id="rId82"/>
    <p:sldId id="552" r:id="rId83"/>
    <p:sldId id="553" r:id="rId84"/>
    <p:sldId id="554" r:id="rId85"/>
    <p:sldId id="555" r:id="rId86"/>
    <p:sldId id="556" r:id="rId87"/>
    <p:sldId id="557" r:id="rId88"/>
    <p:sldId id="558" r:id="rId89"/>
    <p:sldId id="559" r:id="rId90"/>
    <p:sldId id="560" r:id="rId91"/>
    <p:sldId id="561" r:id="rId92"/>
    <p:sldId id="562" r:id="rId93"/>
    <p:sldId id="563" r:id="rId94"/>
  </p:sldIdLst>
  <p:sldSz cx="12192000" cy="6858000"/>
  <p:notesSz cx="6858000" cy="9144000"/>
  <p:custDataLst>
    <p:tags r:id="rId9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9E5"/>
    <a:srgbClr val="43A1D8"/>
    <a:srgbClr val="F1F9EC"/>
    <a:srgbClr val="185675"/>
    <a:srgbClr val="FEF1F3"/>
    <a:srgbClr val="F1E5F2"/>
    <a:srgbClr val="5D2E5F"/>
    <a:srgbClr val="743A78"/>
    <a:srgbClr val="B873BB"/>
    <a:srgbClr val="CE9F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4" d="100"/>
          <a:sy n="124"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2024/12/16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2024/12/16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17.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2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096861" y="18613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5" name="圆角矩形 4">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节标题">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096861" y="18613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6" name="圆角矩形 5">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2_节标题">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096861" y="18613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5" name="圆角矩形 4">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节标题">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096861" y="18613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5" name="圆角矩形 4">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4_节标题">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096861" y="18613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5" name="圆角矩形 4">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userDrawn="1">
            <p:custDataLst>
              <p:tags r:id="rId1"/>
            </p:custDataLst>
          </p:nvPr>
        </p:nvSpPr>
        <p:spPr>
          <a:xfrm>
            <a:off x="0" y="0"/>
            <a:ext cx="12192000" cy="347345"/>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359515" y="28575"/>
            <a:ext cx="659765" cy="608330"/>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242276" y="325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10" name="圆角矩形 9">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slide" Target="slide3.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tags" Target="../tags/tag75.xml"/></Relationships>
</file>

<file path=ppt/slides/_rels/slide11.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slideLayout" Target="../slideLayouts/slideLayout3.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s>
</file>

<file path=ppt/slides/_rels/slide12.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slideLayout" Target="../slideLayouts/slideLayout7.xml"/><Relationship Id="rId4" Type="http://schemas.openxmlformats.org/officeDocument/2006/relationships/tags" Target="../tags/tag85.xml"/></Relationships>
</file>

<file path=ppt/slides/_rels/slide13.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slideLayout" Target="../slideLayouts/slideLayout7.xml"/><Relationship Id="rId4" Type="http://schemas.openxmlformats.org/officeDocument/2006/relationships/tags" Target="../tags/tag89.xml"/></Relationships>
</file>

<file path=ppt/slides/_rels/slide14.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Layout" Target="../slideLayouts/slideLayout7.xml"/><Relationship Id="rId4" Type="http://schemas.openxmlformats.org/officeDocument/2006/relationships/tags" Target="../tags/tag93.xml"/></Relationships>
</file>

<file path=ppt/slides/_rels/slide15.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slideLayout" Target="../slideLayouts/slideLayout7.xml"/><Relationship Id="rId4" Type="http://schemas.openxmlformats.org/officeDocument/2006/relationships/tags" Target="../tags/tag97.xml"/></Relationships>
</file>

<file path=ppt/slides/_rels/slide16.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slide" Target="slide18.xml"/><Relationship Id="rId3" Type="http://schemas.openxmlformats.org/officeDocument/2006/relationships/tags" Target="../tags/tag100.xml"/><Relationship Id="rId7" Type="http://schemas.openxmlformats.org/officeDocument/2006/relationships/tags" Target="../tags/tag104.xml"/><Relationship Id="rId12" Type="http://schemas.openxmlformats.org/officeDocument/2006/relationships/slide" Target="slide17.xml"/><Relationship Id="rId2" Type="http://schemas.openxmlformats.org/officeDocument/2006/relationships/tags" Target="../tags/tag99.xml"/><Relationship Id="rId16" Type="http://schemas.openxmlformats.org/officeDocument/2006/relationships/slide" Target="slide21.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slideLayout" Target="../slideLayouts/slideLayout7.xml"/><Relationship Id="rId5" Type="http://schemas.openxmlformats.org/officeDocument/2006/relationships/tags" Target="../tags/tag102.xml"/><Relationship Id="rId15" Type="http://schemas.openxmlformats.org/officeDocument/2006/relationships/slide" Target="slide20.xml"/><Relationship Id="rId10" Type="http://schemas.openxmlformats.org/officeDocument/2006/relationships/tags" Target="../tags/tag107.xml"/><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slide" Target="slide19.xml"/></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Layout" Target="../slideLayouts/slideLayout7.xml"/><Relationship Id="rId1" Type="http://schemas.openxmlformats.org/officeDocument/2006/relationships/tags" Target="../tags/tag108.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4.png"/><Relationship Id="rId4" Type="http://schemas.openxmlformats.org/officeDocument/2006/relationships/slide" Target="slide1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image" Target="../media/image4.png"/><Relationship Id="rId4" Type="http://schemas.openxmlformats.org/officeDocument/2006/relationships/slide" Target="slide16.xml"/></Relationships>
</file>

<file path=ppt/slides/_rels/slide2.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1.xml"/><Relationship Id="rId5" Type="http://schemas.openxmlformats.org/officeDocument/2006/relationships/tags" Target="../tags/tag30.xml"/><Relationship Id="rId4" Type="http://schemas.openxmlformats.org/officeDocument/2006/relationships/tags" Target="../tags/tag29.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image" Target="../media/image4.png"/><Relationship Id="rId4" Type="http://schemas.openxmlformats.org/officeDocument/2006/relationships/slide" Target="slide1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image" Target="../media/image4.png"/><Relationship Id="rId4" Type="http://schemas.openxmlformats.org/officeDocument/2006/relationships/slide" Target="slide16.xml"/></Relationships>
</file>

<file path=ppt/slides/_rels/slide22.xml.rels><?xml version="1.0" encoding="UTF-8" standalone="yes"?>
<Relationships xmlns="http://schemas.openxmlformats.org/package/2006/relationships"><Relationship Id="rId3" Type="http://schemas.openxmlformats.org/officeDocument/2006/relationships/tags" Target="../tags/tag119.xml"/><Relationship Id="rId7" Type="http://schemas.openxmlformats.org/officeDocument/2006/relationships/slide" Target="slide3.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tags" Target="../tags/tag120.xml"/></Relationships>
</file>

<file path=ppt/slides/_rels/slide23.xml.rels><?xml version="1.0" encoding="UTF-8" standalone="yes"?>
<Relationships xmlns="http://schemas.openxmlformats.org/package/2006/relationships"><Relationship Id="rId3" Type="http://schemas.openxmlformats.org/officeDocument/2006/relationships/tags" Target="../tags/tag123.xml"/><Relationship Id="rId7" Type="http://schemas.openxmlformats.org/officeDocument/2006/relationships/slideLayout" Target="../slideLayouts/slideLayout3.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s>
</file>

<file path=ppt/slides/_rels/slide24.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5" Type="http://schemas.openxmlformats.org/officeDocument/2006/relationships/slideLayout" Target="../slideLayouts/slideLayout7.xml"/><Relationship Id="rId4" Type="http://schemas.openxmlformats.org/officeDocument/2006/relationships/tags" Target="../tags/tag130.xml"/></Relationships>
</file>

<file path=ppt/slides/_rels/slide25.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5" Type="http://schemas.openxmlformats.org/officeDocument/2006/relationships/slideLayout" Target="../slideLayouts/slideLayout7.xml"/><Relationship Id="rId4" Type="http://schemas.openxmlformats.org/officeDocument/2006/relationships/tags" Target="../tags/tag134.xml"/></Relationships>
</file>

<file path=ppt/slides/_rels/slide26.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5" Type="http://schemas.openxmlformats.org/officeDocument/2006/relationships/slideLayout" Target="../slideLayouts/slideLayout7.xml"/><Relationship Id="rId4" Type="http://schemas.openxmlformats.org/officeDocument/2006/relationships/tags" Target="../tags/tag138.xml"/></Relationships>
</file>

<file path=ppt/slides/_rels/slide27.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5" Type="http://schemas.openxmlformats.org/officeDocument/2006/relationships/slideLayout" Target="../slideLayouts/slideLayout7.xml"/><Relationship Id="rId4" Type="http://schemas.openxmlformats.org/officeDocument/2006/relationships/tags" Target="../tags/tag142.xml"/></Relationships>
</file>

<file path=ppt/slides/_rels/slide28.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5" Type="http://schemas.openxmlformats.org/officeDocument/2006/relationships/slideLayout" Target="../slideLayouts/slideLayout7.xml"/><Relationship Id="rId4" Type="http://schemas.openxmlformats.org/officeDocument/2006/relationships/tags" Target="../tags/tag146.xml"/></Relationships>
</file>

<file path=ppt/slides/_rels/slide29.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5" Type="http://schemas.openxmlformats.org/officeDocument/2006/relationships/slideLayout" Target="../slideLayouts/slideLayout7.xml"/><Relationship Id="rId4" Type="http://schemas.openxmlformats.org/officeDocument/2006/relationships/tags" Target="../tags/tag150.xml"/></Relationships>
</file>

<file path=ppt/slides/_rels/slide3.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18" Type="http://schemas.openxmlformats.org/officeDocument/2006/relationships/slide" Target="slide10.xml"/><Relationship Id="rId3" Type="http://schemas.openxmlformats.org/officeDocument/2006/relationships/tags" Target="../tags/tag33.xml"/><Relationship Id="rId21" Type="http://schemas.openxmlformats.org/officeDocument/2006/relationships/slide" Target="slide85.xml"/><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slide" Target="slide4.xml"/><Relationship Id="rId2" Type="http://schemas.openxmlformats.org/officeDocument/2006/relationships/tags" Target="../tags/tag32.xml"/><Relationship Id="rId16" Type="http://schemas.openxmlformats.org/officeDocument/2006/relationships/slideLayout" Target="../slideLayouts/slideLayout1.xml"/><Relationship Id="rId20" Type="http://schemas.openxmlformats.org/officeDocument/2006/relationships/slide" Target="slide48.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5" Type="http://schemas.openxmlformats.org/officeDocument/2006/relationships/tags" Target="../tags/tag35.xml"/><Relationship Id="rId15" Type="http://schemas.openxmlformats.org/officeDocument/2006/relationships/tags" Target="../tags/tag45.xml"/><Relationship Id="rId10" Type="http://schemas.openxmlformats.org/officeDocument/2006/relationships/tags" Target="../tags/tag40.xml"/><Relationship Id="rId19" Type="http://schemas.openxmlformats.org/officeDocument/2006/relationships/slide" Target="slide22.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 Id="rId22"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5" Type="http://schemas.openxmlformats.org/officeDocument/2006/relationships/slideLayout" Target="../slideLayouts/slideLayout7.xml"/><Relationship Id="rId4" Type="http://schemas.openxmlformats.org/officeDocument/2006/relationships/tags" Target="../tags/tag154.xml"/></Relationships>
</file>

<file path=ppt/slides/_rels/slide31.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5" Type="http://schemas.openxmlformats.org/officeDocument/2006/relationships/slideLayout" Target="../slideLayouts/slideLayout7.xml"/><Relationship Id="rId4" Type="http://schemas.openxmlformats.org/officeDocument/2006/relationships/tags" Target="../tags/tag158.xml"/></Relationships>
</file>

<file path=ppt/slides/_rels/slide32.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5" Type="http://schemas.openxmlformats.org/officeDocument/2006/relationships/slideLayout" Target="../slideLayouts/slideLayout7.xml"/><Relationship Id="rId4" Type="http://schemas.openxmlformats.org/officeDocument/2006/relationships/tags" Target="../tags/tag162.xml"/></Relationships>
</file>

<file path=ppt/slides/_rels/slide33.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5" Type="http://schemas.openxmlformats.org/officeDocument/2006/relationships/slideLayout" Target="../slideLayouts/slideLayout7.xml"/><Relationship Id="rId4" Type="http://schemas.openxmlformats.org/officeDocument/2006/relationships/tags" Target="../tags/tag166.xml"/></Relationships>
</file>

<file path=ppt/slides/_rels/slide34.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5" Type="http://schemas.openxmlformats.org/officeDocument/2006/relationships/slideLayout" Target="../slideLayouts/slideLayout7.xml"/><Relationship Id="rId4" Type="http://schemas.openxmlformats.org/officeDocument/2006/relationships/tags" Target="../tags/tag170.xml"/></Relationships>
</file>

<file path=ppt/slides/_rels/slide35.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 Id="rId5" Type="http://schemas.openxmlformats.org/officeDocument/2006/relationships/slideLayout" Target="../slideLayouts/slideLayout7.xml"/><Relationship Id="rId4" Type="http://schemas.openxmlformats.org/officeDocument/2006/relationships/tags" Target="../tags/tag174.xml"/></Relationships>
</file>

<file path=ppt/slides/_rels/slide36.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 Id="rId5" Type="http://schemas.openxmlformats.org/officeDocument/2006/relationships/slideLayout" Target="../slideLayouts/slideLayout7.xml"/><Relationship Id="rId4" Type="http://schemas.openxmlformats.org/officeDocument/2006/relationships/tags" Target="../tags/tag178.xml"/></Relationships>
</file>

<file path=ppt/slides/_rels/slide37.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5" Type="http://schemas.openxmlformats.org/officeDocument/2006/relationships/slideLayout" Target="../slideLayouts/slideLayout7.xml"/><Relationship Id="rId4" Type="http://schemas.openxmlformats.org/officeDocument/2006/relationships/tags" Target="../tags/tag182.xml"/></Relationships>
</file>

<file path=ppt/slides/_rels/slide38.xml.rels><?xml version="1.0" encoding="UTF-8" standalone="yes"?>
<Relationships xmlns="http://schemas.openxmlformats.org/package/2006/relationships"><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 Id="rId5" Type="http://schemas.openxmlformats.org/officeDocument/2006/relationships/slideLayout" Target="../slideLayouts/slideLayout7.xml"/><Relationship Id="rId4" Type="http://schemas.openxmlformats.org/officeDocument/2006/relationships/tags" Target="../tags/tag186.xml"/></Relationships>
</file>

<file path=ppt/slides/_rels/slide39.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 Id="rId5" Type="http://schemas.openxmlformats.org/officeDocument/2006/relationships/slideLayout" Target="../slideLayouts/slideLayout7.xml"/><Relationship Id="rId4" Type="http://schemas.openxmlformats.org/officeDocument/2006/relationships/tags" Target="../tags/tag190.xml"/></Relationships>
</file>

<file path=ppt/slides/_rels/slide4.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slide" Target="slide3.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tags" Target="../tags/tag49.xml"/></Relationships>
</file>

<file path=ppt/slides/_rels/slide40.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5" Type="http://schemas.openxmlformats.org/officeDocument/2006/relationships/slideLayout" Target="../slideLayouts/slideLayout7.xml"/><Relationship Id="rId4" Type="http://schemas.openxmlformats.org/officeDocument/2006/relationships/tags" Target="../tags/tag194.xml"/></Relationships>
</file>

<file path=ppt/slides/_rels/slide41.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5" Type="http://schemas.openxmlformats.org/officeDocument/2006/relationships/slideLayout" Target="../slideLayouts/slideLayout7.xml"/><Relationship Id="rId4" Type="http://schemas.openxmlformats.org/officeDocument/2006/relationships/tags" Target="../tags/tag198.xml"/></Relationships>
</file>

<file path=ppt/slides/_rels/slide42.xml.rels><?xml version="1.0" encoding="UTF-8" standalone="yes"?>
<Relationships xmlns="http://schemas.openxmlformats.org/package/2006/relationships"><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 Id="rId5" Type="http://schemas.openxmlformats.org/officeDocument/2006/relationships/slideLayout" Target="../slideLayouts/slideLayout7.xml"/><Relationship Id="rId4" Type="http://schemas.openxmlformats.org/officeDocument/2006/relationships/tags" Target="../tags/tag202.xml"/></Relationships>
</file>

<file path=ppt/slides/_rels/slide43.xml.rels><?xml version="1.0" encoding="UTF-8" standalone="yes"?>
<Relationships xmlns="http://schemas.openxmlformats.org/package/2006/relationships"><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 Id="rId5" Type="http://schemas.openxmlformats.org/officeDocument/2006/relationships/slideLayout" Target="../slideLayouts/slideLayout7.xml"/><Relationship Id="rId4" Type="http://schemas.openxmlformats.org/officeDocument/2006/relationships/tags" Target="../tags/tag206.xml"/></Relationships>
</file>

<file path=ppt/slides/_rels/slide44.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 Id="rId5" Type="http://schemas.openxmlformats.org/officeDocument/2006/relationships/slideLayout" Target="../slideLayouts/slideLayout7.xml"/><Relationship Id="rId4" Type="http://schemas.openxmlformats.org/officeDocument/2006/relationships/tags" Target="../tags/tag210.xml"/></Relationships>
</file>

<file path=ppt/slides/_rels/slide45.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 Id="rId5" Type="http://schemas.openxmlformats.org/officeDocument/2006/relationships/slideLayout" Target="../slideLayouts/slideLayout7.xml"/><Relationship Id="rId4" Type="http://schemas.openxmlformats.org/officeDocument/2006/relationships/tags" Target="../tags/tag214.xml"/></Relationships>
</file>

<file path=ppt/slides/_rels/slide46.xml.rels><?xml version="1.0" encoding="UTF-8" standalone="yes"?>
<Relationships xmlns="http://schemas.openxmlformats.org/package/2006/relationships"><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tags" Target="../tags/tag215.xml"/><Relationship Id="rId5" Type="http://schemas.openxmlformats.org/officeDocument/2006/relationships/slideLayout" Target="../slideLayouts/slideLayout7.xml"/><Relationship Id="rId4" Type="http://schemas.openxmlformats.org/officeDocument/2006/relationships/tags" Target="../tags/tag218.xml"/></Relationships>
</file>

<file path=ppt/slides/_rels/slide47.xml.rels><?xml version="1.0" encoding="UTF-8" standalone="yes"?>
<Relationships xmlns="http://schemas.openxmlformats.org/package/2006/relationships"><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 Id="rId5" Type="http://schemas.openxmlformats.org/officeDocument/2006/relationships/slideLayout" Target="../slideLayouts/slideLayout7.xml"/><Relationship Id="rId4" Type="http://schemas.openxmlformats.org/officeDocument/2006/relationships/tags" Target="../tags/tag222.xml"/></Relationships>
</file>

<file path=ppt/slides/_rels/slide48.xml.rels><?xml version="1.0" encoding="UTF-8" standalone="yes"?>
<Relationships xmlns="http://schemas.openxmlformats.org/package/2006/relationships"><Relationship Id="rId3" Type="http://schemas.openxmlformats.org/officeDocument/2006/relationships/tags" Target="../tags/tag225.xml"/><Relationship Id="rId7" Type="http://schemas.openxmlformats.org/officeDocument/2006/relationships/slide" Target="slide3.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tags" Target="../tags/tag226.xml"/></Relationships>
</file>

<file path=ppt/slides/_rels/slide49.xml.rels><?xml version="1.0" encoding="UTF-8" standalone="yes"?>
<Relationships xmlns="http://schemas.openxmlformats.org/package/2006/relationships"><Relationship Id="rId8" Type="http://schemas.openxmlformats.org/officeDocument/2006/relationships/tags" Target="../tags/tag234.xml"/><Relationship Id="rId13" Type="http://schemas.openxmlformats.org/officeDocument/2006/relationships/slide" Target="slide54.xml"/><Relationship Id="rId3" Type="http://schemas.openxmlformats.org/officeDocument/2006/relationships/tags" Target="../tags/tag229.xml"/><Relationship Id="rId7" Type="http://schemas.openxmlformats.org/officeDocument/2006/relationships/tags" Target="../tags/tag233.xml"/><Relationship Id="rId12" Type="http://schemas.openxmlformats.org/officeDocument/2006/relationships/slide" Target="slide53.xm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tags" Target="../tags/tag232.xml"/><Relationship Id="rId11" Type="http://schemas.openxmlformats.org/officeDocument/2006/relationships/slide" Target="slide52.xml"/><Relationship Id="rId5" Type="http://schemas.openxmlformats.org/officeDocument/2006/relationships/tags" Target="../tags/tag231.xml"/><Relationship Id="rId10" Type="http://schemas.openxmlformats.org/officeDocument/2006/relationships/slideLayout" Target="../slideLayouts/slideLayout3.xml"/><Relationship Id="rId4" Type="http://schemas.openxmlformats.org/officeDocument/2006/relationships/tags" Target="../tags/tag230.xml"/><Relationship Id="rId9" Type="http://schemas.openxmlformats.org/officeDocument/2006/relationships/tags" Target="../tags/tag235.xml"/></Relationships>
</file>

<file path=ppt/slides/_rels/slide5.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s>
</file>

<file path=ppt/slides/_rels/slide50.xml.rels><?xml version="1.0" encoding="UTF-8" standalone="yes"?>
<Relationships xmlns="http://schemas.openxmlformats.org/package/2006/relationships"><Relationship Id="rId8" Type="http://schemas.openxmlformats.org/officeDocument/2006/relationships/tags" Target="../tags/tag243.xml"/><Relationship Id="rId13" Type="http://schemas.openxmlformats.org/officeDocument/2006/relationships/slide" Target="slide56.xml"/><Relationship Id="rId3" Type="http://schemas.openxmlformats.org/officeDocument/2006/relationships/tags" Target="../tags/tag238.xml"/><Relationship Id="rId7" Type="http://schemas.openxmlformats.org/officeDocument/2006/relationships/tags" Target="../tags/tag242.xml"/><Relationship Id="rId12" Type="http://schemas.openxmlformats.org/officeDocument/2006/relationships/slide" Target="slide55.xml"/><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tags" Target="../tags/tag241.xml"/><Relationship Id="rId11" Type="http://schemas.openxmlformats.org/officeDocument/2006/relationships/slideLayout" Target="../slideLayouts/slideLayout7.xml"/><Relationship Id="rId5" Type="http://schemas.openxmlformats.org/officeDocument/2006/relationships/tags" Target="../tags/tag240.xml"/><Relationship Id="rId15" Type="http://schemas.openxmlformats.org/officeDocument/2006/relationships/slide" Target="slide58.xml"/><Relationship Id="rId10" Type="http://schemas.openxmlformats.org/officeDocument/2006/relationships/tags" Target="../tags/tag245.xml"/><Relationship Id="rId4" Type="http://schemas.openxmlformats.org/officeDocument/2006/relationships/tags" Target="../tags/tag239.xml"/><Relationship Id="rId9" Type="http://schemas.openxmlformats.org/officeDocument/2006/relationships/tags" Target="../tags/tag244.xml"/><Relationship Id="rId14" Type="http://schemas.openxmlformats.org/officeDocument/2006/relationships/slide" Target="slide57.xml"/></Relationships>
</file>

<file path=ppt/slides/_rels/slide51.xml.rels><?xml version="1.0" encoding="UTF-8" standalone="yes"?>
<Relationships xmlns="http://schemas.openxmlformats.org/package/2006/relationships"><Relationship Id="rId8" Type="http://schemas.openxmlformats.org/officeDocument/2006/relationships/tags" Target="../tags/tag253.xml"/><Relationship Id="rId3" Type="http://schemas.openxmlformats.org/officeDocument/2006/relationships/tags" Target="../tags/tag248.xml"/><Relationship Id="rId7" Type="http://schemas.openxmlformats.org/officeDocument/2006/relationships/tags" Target="../tags/tag252.xml"/><Relationship Id="rId12" Type="http://schemas.openxmlformats.org/officeDocument/2006/relationships/slide" Target="slide61.xml"/><Relationship Id="rId2" Type="http://schemas.openxmlformats.org/officeDocument/2006/relationships/tags" Target="../tags/tag247.xml"/><Relationship Id="rId1" Type="http://schemas.openxmlformats.org/officeDocument/2006/relationships/tags" Target="../tags/tag246.xml"/><Relationship Id="rId6" Type="http://schemas.openxmlformats.org/officeDocument/2006/relationships/tags" Target="../tags/tag251.xml"/><Relationship Id="rId11" Type="http://schemas.openxmlformats.org/officeDocument/2006/relationships/slide" Target="slide60.xml"/><Relationship Id="rId5" Type="http://schemas.openxmlformats.org/officeDocument/2006/relationships/tags" Target="../tags/tag250.xml"/><Relationship Id="rId10" Type="http://schemas.openxmlformats.org/officeDocument/2006/relationships/slide" Target="slide59.xml"/><Relationship Id="rId4" Type="http://schemas.openxmlformats.org/officeDocument/2006/relationships/tags" Target="../tags/tag249.xml"/><Relationship Id="rId9"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slideLayout" Target="../slideLayouts/slideLayout7.xml"/><Relationship Id="rId1" Type="http://schemas.openxmlformats.org/officeDocument/2006/relationships/tags" Target="../tags/tag254.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55.xml"/><Relationship Id="rId4" Type="http://schemas.openxmlformats.org/officeDocument/2006/relationships/slide" Target="slide49.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56.xml"/><Relationship Id="rId4" Type="http://schemas.openxmlformats.org/officeDocument/2006/relationships/slide" Target="slide49.xml"/></Relationships>
</file>

<file path=ppt/slides/_rels/slide55.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slideLayout" Target="../slideLayouts/slideLayout7.xml"/><Relationship Id="rId1" Type="http://schemas.openxmlformats.org/officeDocument/2006/relationships/tags" Target="../tags/tag257.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58.xml"/><Relationship Id="rId4" Type="http://schemas.openxmlformats.org/officeDocument/2006/relationships/slide" Target="slide50.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59.xml"/><Relationship Id="rId4" Type="http://schemas.openxmlformats.org/officeDocument/2006/relationships/slide" Target="slide50.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60.xml"/><Relationship Id="rId4" Type="http://schemas.openxmlformats.org/officeDocument/2006/relationships/slide" Target="slide50.xml"/></Relationships>
</file>

<file path=ppt/slides/_rels/slide59.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slideLayout" Target="../slideLayouts/slideLayout7.xml"/><Relationship Id="rId1" Type="http://schemas.openxmlformats.org/officeDocument/2006/relationships/tags" Target="../tags/tag26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slideLayout" Target="../slideLayouts/slideLayout7.xml"/><Relationship Id="rId4" Type="http://schemas.openxmlformats.org/officeDocument/2006/relationships/tags" Target="../tags/tag59.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62.xml"/><Relationship Id="rId4" Type="http://schemas.openxmlformats.org/officeDocument/2006/relationships/slide" Target="slide51.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63.xml"/><Relationship Id="rId4" Type="http://schemas.openxmlformats.org/officeDocument/2006/relationships/slide" Target="slide51.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65.xml"/><Relationship Id="rId1" Type="http://schemas.openxmlformats.org/officeDocument/2006/relationships/tags" Target="../tags/tag264.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6.xml"/></Relationships>
</file>

<file path=ppt/slides/_rels/slide64.xml.rels><?xml version="1.0" encoding="UTF-8" standalone="yes"?>
<Relationships xmlns="http://schemas.openxmlformats.org/package/2006/relationships"><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tags" Target="../tags/tag267.xml"/><Relationship Id="rId5" Type="http://schemas.openxmlformats.org/officeDocument/2006/relationships/slideLayout" Target="../slideLayouts/slideLayout7.xml"/><Relationship Id="rId4" Type="http://schemas.openxmlformats.org/officeDocument/2006/relationships/tags" Target="../tags/tag270.xml"/></Relationships>
</file>

<file path=ppt/slides/_rels/slide65.xml.rels><?xml version="1.0" encoding="UTF-8" standalone="yes"?>
<Relationships xmlns="http://schemas.openxmlformats.org/package/2006/relationships"><Relationship Id="rId3" Type="http://schemas.openxmlformats.org/officeDocument/2006/relationships/tags" Target="../tags/tag273.xml"/><Relationship Id="rId2" Type="http://schemas.openxmlformats.org/officeDocument/2006/relationships/tags" Target="../tags/tag272.xml"/><Relationship Id="rId1" Type="http://schemas.openxmlformats.org/officeDocument/2006/relationships/tags" Target="../tags/tag271.xml"/><Relationship Id="rId5" Type="http://schemas.openxmlformats.org/officeDocument/2006/relationships/slideLayout" Target="../slideLayouts/slideLayout7.xml"/><Relationship Id="rId4" Type="http://schemas.openxmlformats.org/officeDocument/2006/relationships/tags" Target="../tags/tag274.xml"/></Relationships>
</file>

<file path=ppt/slides/_rels/slide66.xml.rels><?xml version="1.0" encoding="UTF-8" standalone="yes"?>
<Relationships xmlns="http://schemas.openxmlformats.org/package/2006/relationships"><Relationship Id="rId3" Type="http://schemas.openxmlformats.org/officeDocument/2006/relationships/tags" Target="../tags/tag277.xml"/><Relationship Id="rId2" Type="http://schemas.openxmlformats.org/officeDocument/2006/relationships/tags" Target="../tags/tag276.xml"/><Relationship Id="rId1" Type="http://schemas.openxmlformats.org/officeDocument/2006/relationships/tags" Target="../tags/tag275.xml"/><Relationship Id="rId5" Type="http://schemas.openxmlformats.org/officeDocument/2006/relationships/slideLayout" Target="../slideLayouts/slideLayout7.xml"/><Relationship Id="rId4" Type="http://schemas.openxmlformats.org/officeDocument/2006/relationships/tags" Target="../tags/tag278.xml"/></Relationships>
</file>

<file path=ppt/slides/_rels/slide67.xml.rels><?xml version="1.0" encoding="UTF-8" standalone="yes"?>
<Relationships xmlns="http://schemas.openxmlformats.org/package/2006/relationships"><Relationship Id="rId3" Type="http://schemas.openxmlformats.org/officeDocument/2006/relationships/tags" Target="../tags/tag281.xml"/><Relationship Id="rId2" Type="http://schemas.openxmlformats.org/officeDocument/2006/relationships/tags" Target="../tags/tag280.xml"/><Relationship Id="rId1" Type="http://schemas.openxmlformats.org/officeDocument/2006/relationships/tags" Target="../tags/tag279.xml"/><Relationship Id="rId5" Type="http://schemas.openxmlformats.org/officeDocument/2006/relationships/slideLayout" Target="../slideLayouts/slideLayout7.xml"/><Relationship Id="rId4" Type="http://schemas.openxmlformats.org/officeDocument/2006/relationships/tags" Target="../tags/tag282.xml"/></Relationships>
</file>

<file path=ppt/slides/_rels/slide68.xml.rels><?xml version="1.0" encoding="UTF-8" standalone="yes"?>
<Relationships xmlns="http://schemas.openxmlformats.org/package/2006/relationships"><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 Id="rId5" Type="http://schemas.openxmlformats.org/officeDocument/2006/relationships/slideLayout" Target="../slideLayouts/slideLayout7.xml"/><Relationship Id="rId4" Type="http://schemas.openxmlformats.org/officeDocument/2006/relationships/tags" Target="../tags/tag28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slideLayout" Target="../slideLayouts/slideLayout7.xml"/><Relationship Id="rId4" Type="http://schemas.openxmlformats.org/officeDocument/2006/relationships/tags" Target="../tags/tag63.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87.xml"/></Relationships>
</file>

<file path=ppt/slides/_rels/slide71.xml.rels><?xml version="1.0" encoding="UTF-8" standalone="yes"?>
<Relationships xmlns="http://schemas.openxmlformats.org/package/2006/relationships"><Relationship Id="rId3" Type="http://schemas.openxmlformats.org/officeDocument/2006/relationships/tags" Target="../tags/tag290.xml"/><Relationship Id="rId2" Type="http://schemas.openxmlformats.org/officeDocument/2006/relationships/tags" Target="../tags/tag289.xml"/><Relationship Id="rId1" Type="http://schemas.openxmlformats.org/officeDocument/2006/relationships/tags" Target="../tags/tag288.xml"/><Relationship Id="rId5" Type="http://schemas.openxmlformats.org/officeDocument/2006/relationships/slideLayout" Target="../slideLayouts/slideLayout7.xml"/><Relationship Id="rId4" Type="http://schemas.openxmlformats.org/officeDocument/2006/relationships/tags" Target="../tags/tag291.xml"/></Relationships>
</file>

<file path=ppt/slides/_rels/slide72.xml.rels><?xml version="1.0" encoding="UTF-8" standalone="yes"?>
<Relationships xmlns="http://schemas.openxmlformats.org/package/2006/relationships"><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tags" Target="../tags/tag292.xml"/><Relationship Id="rId5" Type="http://schemas.openxmlformats.org/officeDocument/2006/relationships/slideLayout" Target="../slideLayouts/slideLayout7.xml"/><Relationship Id="rId4" Type="http://schemas.openxmlformats.org/officeDocument/2006/relationships/tags" Target="../tags/tag295.xml"/></Relationships>
</file>

<file path=ppt/slides/_rels/slide73.xml.rels><?xml version="1.0" encoding="UTF-8" standalone="yes"?>
<Relationships xmlns="http://schemas.openxmlformats.org/package/2006/relationships"><Relationship Id="rId3" Type="http://schemas.openxmlformats.org/officeDocument/2006/relationships/tags" Target="../tags/tag298.xml"/><Relationship Id="rId2" Type="http://schemas.openxmlformats.org/officeDocument/2006/relationships/tags" Target="../tags/tag297.xml"/><Relationship Id="rId1" Type="http://schemas.openxmlformats.org/officeDocument/2006/relationships/tags" Target="../tags/tag296.xml"/><Relationship Id="rId5" Type="http://schemas.openxmlformats.org/officeDocument/2006/relationships/slideLayout" Target="../slideLayouts/slideLayout7.xml"/><Relationship Id="rId4" Type="http://schemas.openxmlformats.org/officeDocument/2006/relationships/tags" Target="../tags/tag299.xml"/></Relationships>
</file>

<file path=ppt/slides/_rels/slide74.xml.rels><?xml version="1.0" encoding="UTF-8" standalone="yes"?>
<Relationships xmlns="http://schemas.openxmlformats.org/package/2006/relationships"><Relationship Id="rId3" Type="http://schemas.openxmlformats.org/officeDocument/2006/relationships/tags" Target="../tags/tag302.xml"/><Relationship Id="rId2" Type="http://schemas.openxmlformats.org/officeDocument/2006/relationships/tags" Target="../tags/tag301.xml"/><Relationship Id="rId1" Type="http://schemas.openxmlformats.org/officeDocument/2006/relationships/tags" Target="../tags/tag300.xml"/><Relationship Id="rId5" Type="http://schemas.openxmlformats.org/officeDocument/2006/relationships/slideLayout" Target="../slideLayouts/slideLayout7.xml"/><Relationship Id="rId4" Type="http://schemas.openxmlformats.org/officeDocument/2006/relationships/tags" Target="../tags/tag303.xml"/></Relationships>
</file>

<file path=ppt/slides/_rels/slide75.xml.rels><?xml version="1.0" encoding="UTF-8" standalone="yes"?>
<Relationships xmlns="http://schemas.openxmlformats.org/package/2006/relationships"><Relationship Id="rId3" Type="http://schemas.openxmlformats.org/officeDocument/2006/relationships/tags" Target="../tags/tag306.xml"/><Relationship Id="rId2" Type="http://schemas.openxmlformats.org/officeDocument/2006/relationships/tags" Target="../tags/tag305.xml"/><Relationship Id="rId1" Type="http://schemas.openxmlformats.org/officeDocument/2006/relationships/tags" Target="../tags/tag304.xml"/><Relationship Id="rId5" Type="http://schemas.openxmlformats.org/officeDocument/2006/relationships/slideLayout" Target="../slideLayouts/slideLayout7.xml"/><Relationship Id="rId4" Type="http://schemas.openxmlformats.org/officeDocument/2006/relationships/tags" Target="../tags/tag307.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8.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9.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0.xml"/></Relationships>
</file>

<file path=ppt/slides/_rels/slide79.xml.rels><?xml version="1.0" encoding="UTF-8" standalone="yes"?>
<Relationships xmlns="http://schemas.openxmlformats.org/package/2006/relationships"><Relationship Id="rId3" Type="http://schemas.openxmlformats.org/officeDocument/2006/relationships/tags" Target="../tags/tag313.xml"/><Relationship Id="rId2" Type="http://schemas.openxmlformats.org/officeDocument/2006/relationships/tags" Target="../tags/tag312.xml"/><Relationship Id="rId1" Type="http://schemas.openxmlformats.org/officeDocument/2006/relationships/tags" Target="../tags/tag311.xml"/><Relationship Id="rId5" Type="http://schemas.openxmlformats.org/officeDocument/2006/relationships/slideLayout" Target="../slideLayouts/slideLayout7.xml"/><Relationship Id="rId4" Type="http://schemas.openxmlformats.org/officeDocument/2006/relationships/tags" Target="../tags/tag314.xml"/></Relationships>
</file>

<file path=ppt/slides/_rels/slide8.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slideLayout" Target="../slideLayouts/slideLayout7.xml"/><Relationship Id="rId4" Type="http://schemas.openxmlformats.org/officeDocument/2006/relationships/tags" Target="../tags/tag67.xml"/></Relationships>
</file>

<file path=ppt/slides/_rels/slide80.xml.rels><?xml version="1.0" encoding="UTF-8" standalone="yes"?>
<Relationships xmlns="http://schemas.openxmlformats.org/package/2006/relationships"><Relationship Id="rId3" Type="http://schemas.openxmlformats.org/officeDocument/2006/relationships/tags" Target="../tags/tag317.xml"/><Relationship Id="rId2" Type="http://schemas.openxmlformats.org/officeDocument/2006/relationships/tags" Target="../tags/tag316.xml"/><Relationship Id="rId1" Type="http://schemas.openxmlformats.org/officeDocument/2006/relationships/tags" Target="../tags/tag315.xml"/><Relationship Id="rId5" Type="http://schemas.openxmlformats.org/officeDocument/2006/relationships/slideLayout" Target="../slideLayouts/slideLayout7.xml"/><Relationship Id="rId4" Type="http://schemas.openxmlformats.org/officeDocument/2006/relationships/tags" Target="../tags/tag318.xml"/></Relationships>
</file>

<file path=ppt/slides/_rels/slide81.xml.rels><?xml version="1.0" encoding="UTF-8" standalone="yes"?>
<Relationships xmlns="http://schemas.openxmlformats.org/package/2006/relationships"><Relationship Id="rId3" Type="http://schemas.openxmlformats.org/officeDocument/2006/relationships/tags" Target="../tags/tag321.xml"/><Relationship Id="rId2" Type="http://schemas.openxmlformats.org/officeDocument/2006/relationships/tags" Target="../tags/tag320.xml"/><Relationship Id="rId1" Type="http://schemas.openxmlformats.org/officeDocument/2006/relationships/tags" Target="../tags/tag319.xml"/><Relationship Id="rId5" Type="http://schemas.openxmlformats.org/officeDocument/2006/relationships/slideLayout" Target="../slideLayouts/slideLayout7.xml"/><Relationship Id="rId4" Type="http://schemas.openxmlformats.org/officeDocument/2006/relationships/tags" Target="../tags/tag322.xml"/></Relationships>
</file>

<file path=ppt/slides/_rels/slide82.xml.rels><?xml version="1.0" encoding="UTF-8" standalone="yes"?>
<Relationships xmlns="http://schemas.openxmlformats.org/package/2006/relationships"><Relationship Id="rId3" Type="http://schemas.openxmlformats.org/officeDocument/2006/relationships/tags" Target="../tags/tag325.xml"/><Relationship Id="rId2" Type="http://schemas.openxmlformats.org/officeDocument/2006/relationships/tags" Target="../tags/tag324.xml"/><Relationship Id="rId1" Type="http://schemas.openxmlformats.org/officeDocument/2006/relationships/tags" Target="../tags/tag323.xml"/><Relationship Id="rId5" Type="http://schemas.openxmlformats.org/officeDocument/2006/relationships/slideLayout" Target="../slideLayouts/slideLayout7.xml"/><Relationship Id="rId4" Type="http://schemas.openxmlformats.org/officeDocument/2006/relationships/tags" Target="../tags/tag326.xml"/></Relationships>
</file>

<file path=ppt/slides/_rels/slide83.xml.rels><?xml version="1.0" encoding="UTF-8" standalone="yes"?>
<Relationships xmlns="http://schemas.openxmlformats.org/package/2006/relationships"><Relationship Id="rId3" Type="http://schemas.openxmlformats.org/officeDocument/2006/relationships/tags" Target="../tags/tag329.xml"/><Relationship Id="rId2" Type="http://schemas.openxmlformats.org/officeDocument/2006/relationships/tags" Target="../tags/tag328.xml"/><Relationship Id="rId1" Type="http://schemas.openxmlformats.org/officeDocument/2006/relationships/tags" Target="../tags/tag327.xml"/><Relationship Id="rId5" Type="http://schemas.openxmlformats.org/officeDocument/2006/relationships/slideLayout" Target="../slideLayouts/slideLayout7.xml"/><Relationship Id="rId4" Type="http://schemas.openxmlformats.org/officeDocument/2006/relationships/tags" Target="../tags/tag330.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31.xml"/></Relationships>
</file>

<file path=ppt/slides/_rels/slide85.xml.rels><?xml version="1.0" encoding="UTF-8" standalone="yes"?>
<Relationships xmlns="http://schemas.openxmlformats.org/package/2006/relationships"><Relationship Id="rId3" Type="http://schemas.openxmlformats.org/officeDocument/2006/relationships/tags" Target="../tags/tag334.xml"/><Relationship Id="rId7" Type="http://schemas.openxmlformats.org/officeDocument/2006/relationships/slide" Target="slide3.xml"/><Relationship Id="rId2" Type="http://schemas.openxmlformats.org/officeDocument/2006/relationships/tags" Target="../tags/tag333.xml"/><Relationship Id="rId1" Type="http://schemas.openxmlformats.org/officeDocument/2006/relationships/tags" Target="../tags/tag332.xml"/><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tags" Target="../tags/tag335.xml"/></Relationships>
</file>

<file path=ppt/slides/_rels/slide86.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338.xml"/><Relationship Id="rId7" Type="http://schemas.openxmlformats.org/officeDocument/2006/relationships/tags" Target="../tags/tag342.xml"/><Relationship Id="rId2" Type="http://schemas.openxmlformats.org/officeDocument/2006/relationships/tags" Target="../tags/tag337.xml"/><Relationship Id="rId1" Type="http://schemas.openxmlformats.org/officeDocument/2006/relationships/tags" Target="../tags/tag336.xml"/><Relationship Id="rId6" Type="http://schemas.openxmlformats.org/officeDocument/2006/relationships/tags" Target="../tags/tag341.xml"/><Relationship Id="rId5" Type="http://schemas.openxmlformats.org/officeDocument/2006/relationships/tags" Target="../tags/tag340.xml"/><Relationship Id="rId4" Type="http://schemas.openxmlformats.org/officeDocument/2006/relationships/tags" Target="../tags/tag339.xml"/></Relationships>
</file>

<file path=ppt/slides/_rels/slide87.xml.rels><?xml version="1.0" encoding="UTF-8" standalone="yes"?>
<Relationships xmlns="http://schemas.openxmlformats.org/package/2006/relationships"><Relationship Id="rId3" Type="http://schemas.openxmlformats.org/officeDocument/2006/relationships/tags" Target="../tags/tag345.xml"/><Relationship Id="rId2" Type="http://schemas.openxmlformats.org/officeDocument/2006/relationships/tags" Target="../tags/tag344.xml"/><Relationship Id="rId1" Type="http://schemas.openxmlformats.org/officeDocument/2006/relationships/tags" Target="../tags/tag343.xml"/><Relationship Id="rId6" Type="http://schemas.openxmlformats.org/officeDocument/2006/relationships/slideLayout" Target="../slideLayouts/slideLayout7.xml"/><Relationship Id="rId5" Type="http://schemas.openxmlformats.org/officeDocument/2006/relationships/tags" Target="../tags/tag347.xml"/><Relationship Id="rId4" Type="http://schemas.openxmlformats.org/officeDocument/2006/relationships/tags" Target="../tags/tag346.xml"/></Relationships>
</file>

<file path=ppt/slides/_rels/slide88.xml.rels><?xml version="1.0" encoding="UTF-8" standalone="yes"?>
<Relationships xmlns="http://schemas.openxmlformats.org/package/2006/relationships"><Relationship Id="rId3" Type="http://schemas.openxmlformats.org/officeDocument/2006/relationships/tags" Target="../tags/tag350.xml"/><Relationship Id="rId2" Type="http://schemas.openxmlformats.org/officeDocument/2006/relationships/tags" Target="../tags/tag349.xml"/><Relationship Id="rId1" Type="http://schemas.openxmlformats.org/officeDocument/2006/relationships/tags" Target="../tags/tag348.xml"/><Relationship Id="rId6" Type="http://schemas.openxmlformats.org/officeDocument/2006/relationships/slideLayout" Target="../slideLayouts/slideLayout7.xml"/><Relationship Id="rId5" Type="http://schemas.openxmlformats.org/officeDocument/2006/relationships/tags" Target="../tags/tag352.xml"/><Relationship Id="rId4" Type="http://schemas.openxmlformats.org/officeDocument/2006/relationships/tags" Target="../tags/tag351.xml"/></Relationships>
</file>

<file path=ppt/slides/_rels/slide89.xml.rels><?xml version="1.0" encoding="UTF-8" standalone="yes"?>
<Relationships xmlns="http://schemas.openxmlformats.org/package/2006/relationships"><Relationship Id="rId3" Type="http://schemas.openxmlformats.org/officeDocument/2006/relationships/tags" Target="../tags/tag355.xml"/><Relationship Id="rId2" Type="http://schemas.openxmlformats.org/officeDocument/2006/relationships/tags" Target="../tags/tag354.xml"/><Relationship Id="rId1" Type="http://schemas.openxmlformats.org/officeDocument/2006/relationships/tags" Target="../tags/tag353.xml"/><Relationship Id="rId6" Type="http://schemas.openxmlformats.org/officeDocument/2006/relationships/slideLayout" Target="../slideLayouts/slideLayout7.xml"/><Relationship Id="rId5" Type="http://schemas.openxmlformats.org/officeDocument/2006/relationships/tags" Target="../tags/tag357.xml"/><Relationship Id="rId4" Type="http://schemas.openxmlformats.org/officeDocument/2006/relationships/tags" Target="../tags/tag356.xml"/></Relationships>
</file>

<file path=ppt/slides/_rels/slide9.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slideLayout" Target="../slideLayouts/slideLayout7.xml"/><Relationship Id="rId4" Type="http://schemas.openxmlformats.org/officeDocument/2006/relationships/tags" Target="../tags/tag71.xml"/></Relationships>
</file>

<file path=ppt/slides/_rels/slide90.xml.rels><?xml version="1.0" encoding="UTF-8" standalone="yes"?>
<Relationships xmlns="http://schemas.openxmlformats.org/package/2006/relationships"><Relationship Id="rId3" Type="http://schemas.openxmlformats.org/officeDocument/2006/relationships/tags" Target="../tags/tag360.xml"/><Relationship Id="rId2" Type="http://schemas.openxmlformats.org/officeDocument/2006/relationships/tags" Target="../tags/tag359.xml"/><Relationship Id="rId1" Type="http://schemas.openxmlformats.org/officeDocument/2006/relationships/tags" Target="../tags/tag358.xml"/><Relationship Id="rId6" Type="http://schemas.openxmlformats.org/officeDocument/2006/relationships/slideLayout" Target="../slideLayouts/slideLayout7.xml"/><Relationship Id="rId5" Type="http://schemas.openxmlformats.org/officeDocument/2006/relationships/tags" Target="../tags/tag362.xml"/><Relationship Id="rId4" Type="http://schemas.openxmlformats.org/officeDocument/2006/relationships/tags" Target="../tags/tag361.xml"/></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64.xml"/><Relationship Id="rId1" Type="http://schemas.openxmlformats.org/officeDocument/2006/relationships/tags" Target="../tags/tag363.xml"/></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66.xml"/><Relationship Id="rId1" Type="http://schemas.openxmlformats.org/officeDocument/2006/relationships/tags" Target="../tags/tag365.xml"/><Relationship Id="rId4" Type="http://schemas.openxmlformats.org/officeDocument/2006/relationships/slide" Target="slide93.xml"/></Relationships>
</file>

<file path=ppt/slides/_rels/slide93.xml.rels><?xml version="1.0" encoding="UTF-8" standalone="yes"?>
<Relationships xmlns="http://schemas.openxmlformats.org/package/2006/relationships"><Relationship Id="rId3" Type="http://schemas.openxmlformats.org/officeDocument/2006/relationships/slide" Target="slide92.xml"/><Relationship Id="rId2" Type="http://schemas.openxmlformats.org/officeDocument/2006/relationships/slideLayout" Target="../slideLayouts/slideLayout7.xml"/><Relationship Id="rId1" Type="http://schemas.openxmlformats.org/officeDocument/2006/relationships/tags" Target="../tags/tag3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423670"/>
            <a:ext cx="12191365" cy="4016375"/>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任意多边形 15"/>
          <p:cNvSpPr/>
          <p:nvPr/>
        </p:nvSpPr>
        <p:spPr>
          <a:xfrm>
            <a:off x="10259695" y="5439410"/>
            <a:ext cx="1931670" cy="1417955"/>
          </a:xfrm>
          <a:custGeom>
            <a:avLst/>
            <a:gdLst/>
            <a:ahLst/>
            <a:cxnLst>
              <a:cxn ang="3">
                <a:pos x="hc" y="t"/>
              </a:cxn>
              <a:cxn ang="cd2">
                <a:pos x="l" y="vc"/>
              </a:cxn>
              <a:cxn ang="cd4">
                <a:pos x="hc" y="b"/>
              </a:cxn>
              <a:cxn ang="0">
                <a:pos x="r" y="vc"/>
              </a:cxn>
            </a:cxnLst>
            <a:rect l="l" t="t" r="r" b="b"/>
            <a:pathLst>
              <a:path w="3022" h="2233">
                <a:moveTo>
                  <a:pt x="3022" y="2233"/>
                </a:moveTo>
                <a:lnTo>
                  <a:pt x="1245" y="2233"/>
                </a:lnTo>
                <a:lnTo>
                  <a:pt x="0" y="0"/>
                </a:lnTo>
                <a:lnTo>
                  <a:pt x="3022" y="0"/>
                </a:lnTo>
                <a:lnTo>
                  <a:pt x="3022" y="2233"/>
                </a:lnTo>
                <a:close/>
              </a:path>
            </a:pathLst>
          </a:cu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39" name="图片 38"/>
          <p:cNvPicPr>
            <a:picLocks noChangeAspect="1"/>
          </p:cNvPicPr>
          <p:nvPr/>
        </p:nvPicPr>
        <p:blipFill>
          <a:blip r:embed="rId2"/>
          <a:srcRect l="8246"/>
          <a:stretch>
            <a:fillRect/>
          </a:stretch>
        </p:blipFill>
        <p:spPr>
          <a:xfrm>
            <a:off x="7523480" y="1423035"/>
            <a:ext cx="4668520" cy="4016375"/>
          </a:xfrm>
          <a:custGeom>
            <a:avLst/>
            <a:gdLst/>
            <a:ahLst/>
            <a:cxnLst>
              <a:cxn ang="3">
                <a:pos x="hc" y="t"/>
              </a:cxn>
              <a:cxn ang="cd2">
                <a:pos x="l" y="vc"/>
              </a:cxn>
              <a:cxn ang="cd4">
                <a:pos x="hc" y="b"/>
              </a:cxn>
              <a:cxn ang="0">
                <a:pos x="r" y="vc"/>
              </a:cxn>
            </a:cxnLst>
            <a:rect l="l" t="t" r="r" b="b"/>
            <a:pathLst>
              <a:path w="7234" h="6325">
                <a:moveTo>
                  <a:pt x="1457" y="0"/>
                </a:moveTo>
                <a:lnTo>
                  <a:pt x="7234" y="0"/>
                </a:lnTo>
                <a:lnTo>
                  <a:pt x="7234" y="6325"/>
                </a:lnTo>
                <a:lnTo>
                  <a:pt x="0" y="6325"/>
                </a:lnTo>
                <a:lnTo>
                  <a:pt x="1457" y="0"/>
                </a:lnTo>
                <a:close/>
              </a:path>
            </a:pathLst>
          </a:custGeom>
        </p:spPr>
      </p:pic>
      <p:grpSp>
        <p:nvGrpSpPr>
          <p:cNvPr id="46" name="组合 45"/>
          <p:cNvGrpSpPr/>
          <p:nvPr/>
        </p:nvGrpSpPr>
        <p:grpSpPr>
          <a:xfrm>
            <a:off x="7202805" y="443230"/>
            <a:ext cx="1995805" cy="6550025"/>
            <a:chOff x="11343" y="738"/>
            <a:chExt cx="3143" cy="10315"/>
          </a:xfrm>
        </p:grpSpPr>
        <p:sp>
          <p:nvSpPr>
            <p:cNvPr id="10" name="流程图: 摘录 9"/>
            <p:cNvSpPr/>
            <p:nvPr/>
          </p:nvSpPr>
          <p:spPr>
            <a:xfrm>
              <a:off x="12962" y="945"/>
              <a:ext cx="1524" cy="1415"/>
            </a:xfrm>
            <a:prstGeom prst="flowChartExtract">
              <a:avLst/>
            </a:prstGeom>
            <a:solidFill>
              <a:schemeClr val="accent1">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45" name="直接连接符 44"/>
            <p:cNvCxnSpPr/>
            <p:nvPr/>
          </p:nvCxnSpPr>
          <p:spPr>
            <a:xfrm flipV="1">
              <a:off x="11343" y="2253"/>
              <a:ext cx="1509" cy="6555"/>
            </a:xfrm>
            <a:prstGeom prst="line">
              <a:avLst/>
            </a:prstGeom>
            <a:ln w="57150">
              <a:solidFill>
                <a:schemeClr val="bg1"/>
              </a:solidFill>
            </a:ln>
          </p:spPr>
          <p:style>
            <a:lnRef idx="2">
              <a:schemeClr val="accent1"/>
            </a:lnRef>
            <a:fillRef idx="0">
              <a:srgbClr val="FFFFFF"/>
            </a:fillRef>
            <a:effectRef idx="0">
              <a:srgbClr val="FFFFFF"/>
            </a:effectRef>
            <a:fontRef idx="minor">
              <a:schemeClr val="tx1"/>
            </a:fontRef>
          </p:style>
        </p:cxnSp>
        <p:sp>
          <p:nvSpPr>
            <p:cNvPr id="4" name="任意多边形 3"/>
            <p:cNvSpPr/>
            <p:nvPr/>
          </p:nvSpPr>
          <p:spPr>
            <a:xfrm rot="720000">
              <a:off x="11954" y="738"/>
              <a:ext cx="709" cy="10315"/>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709" h="10405">
                  <a:moveTo>
                    <a:pt x="0" y="10405"/>
                  </a:moveTo>
                  <a:lnTo>
                    <a:pt x="176" y="0"/>
                  </a:lnTo>
                  <a:lnTo>
                    <a:pt x="709" y="0"/>
                  </a:lnTo>
                  <a:lnTo>
                    <a:pt x="535" y="10291"/>
                  </a:lnTo>
                  <a:lnTo>
                    <a:pt x="0" y="10405"/>
                  </a:lnTo>
                  <a:close/>
                </a:path>
              </a:pathLst>
            </a:custGeom>
            <a:solidFill>
              <a:srgbClr val="43A1D8"/>
            </a:solidFill>
            <a:ln w="28575">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p>
          </p:txBody>
        </p:sp>
      </p:grpSp>
      <p:sp>
        <p:nvSpPr>
          <p:cNvPr id="49" name="文本框 48"/>
          <p:cNvSpPr txBox="1"/>
          <p:nvPr/>
        </p:nvSpPr>
        <p:spPr>
          <a:xfrm>
            <a:off x="163830" y="2165350"/>
            <a:ext cx="7564120" cy="922020"/>
          </a:xfrm>
          <a:prstGeom prst="rect">
            <a:avLst/>
          </a:prstGeom>
          <a:noFill/>
        </p:spPr>
        <p:txBody>
          <a:bodyPr wrap="square" rtlCol="0">
            <a:spAutoFit/>
          </a:bodyPr>
          <a:lstStyle/>
          <a:p>
            <a:pPr algn="dist"/>
            <a:r>
              <a:rPr lang="zh-CN" altLang="en-US" sz="5400" b="1">
                <a:solidFill>
                  <a:schemeClr val="bg1"/>
                </a:solidFill>
              </a:rPr>
              <a:t>职教高考新实践实战篇·</a:t>
            </a:r>
          </a:p>
        </p:txBody>
      </p:sp>
      <p:sp>
        <p:nvSpPr>
          <p:cNvPr id="50" name="文本框 49"/>
          <p:cNvSpPr txBox="1"/>
          <p:nvPr/>
        </p:nvSpPr>
        <p:spPr>
          <a:xfrm>
            <a:off x="5067300" y="3429000"/>
            <a:ext cx="2677795" cy="1410970"/>
          </a:xfrm>
          <a:prstGeom prst="rect">
            <a:avLst/>
          </a:prstGeom>
          <a:noFill/>
        </p:spPr>
        <p:txBody>
          <a:bodyPr wrap="square" rtlCol="0">
            <a:noAutofit/>
          </a:bodyPr>
          <a:lstStyle/>
          <a:p>
            <a:r>
              <a:rPr lang="zh-CN" altLang="en-US" sz="8000" b="1">
                <a:solidFill>
                  <a:schemeClr val="tx1"/>
                </a:solidFill>
              </a:rPr>
              <a:t>英语</a:t>
            </a:r>
          </a:p>
        </p:txBody>
      </p:sp>
      <p:sp>
        <p:nvSpPr>
          <p:cNvPr id="51" name="文本框 50"/>
          <p:cNvSpPr txBox="1"/>
          <p:nvPr/>
        </p:nvSpPr>
        <p:spPr>
          <a:xfrm>
            <a:off x="1732280" y="5249545"/>
            <a:ext cx="4125595" cy="706755"/>
          </a:xfrm>
          <a:prstGeom prst="rect">
            <a:avLst/>
          </a:prstGeom>
          <a:solidFill>
            <a:schemeClr val="bg1"/>
          </a:solidFill>
        </p:spPr>
        <p:txBody>
          <a:bodyPr wrap="square" rtlCol="0">
            <a:spAutoFit/>
          </a:bodyPr>
          <a:lstStyle/>
          <a:p>
            <a:r>
              <a:rPr sz="2000">
                <a:solidFill>
                  <a:schemeClr val="tx1"/>
                </a:solidFill>
              </a:rPr>
              <a:t>总主编</a:t>
            </a:r>
            <a:r>
              <a:rPr lang="en-US" sz="2000">
                <a:solidFill>
                  <a:schemeClr val="tx1"/>
                </a:solidFill>
              </a:rPr>
              <a:t>	</a:t>
            </a:r>
            <a:r>
              <a:rPr sz="2000">
                <a:solidFill>
                  <a:schemeClr val="tx1"/>
                </a:solidFill>
              </a:rPr>
              <a:t> 宋玉馨</a:t>
            </a:r>
            <a:r>
              <a:rPr lang="en-US" sz="2000">
                <a:solidFill>
                  <a:schemeClr val="tx1"/>
                </a:solidFill>
              </a:rPr>
              <a:t>	  </a:t>
            </a:r>
            <a:r>
              <a:rPr sz="2000">
                <a:solidFill>
                  <a:schemeClr val="tx1"/>
                </a:solidFill>
              </a:rPr>
              <a:t>毕 伟</a:t>
            </a:r>
          </a:p>
          <a:p>
            <a:r>
              <a:rPr sz="2000">
                <a:solidFill>
                  <a:schemeClr val="tx1"/>
                </a:solidFill>
              </a:rPr>
              <a:t>主　编 </a:t>
            </a:r>
            <a:r>
              <a:rPr lang="en-US" sz="2000">
                <a:solidFill>
                  <a:schemeClr val="tx1"/>
                </a:solidFill>
              </a:rPr>
              <a:t>	 </a:t>
            </a:r>
            <a:r>
              <a:rPr sz="2000">
                <a:solidFill>
                  <a:schemeClr val="tx1"/>
                </a:solidFill>
              </a:rPr>
              <a:t>陈栋良 </a:t>
            </a:r>
            <a:r>
              <a:rPr lang="en-US" sz="2000">
                <a:solidFill>
                  <a:schemeClr val="tx1"/>
                </a:solidFill>
              </a:rPr>
              <a:t>  </a:t>
            </a:r>
            <a:r>
              <a:rPr sz="2000">
                <a:solidFill>
                  <a:schemeClr val="tx1"/>
                </a:solidFill>
              </a:rPr>
              <a:t>何亚芸 陈 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anim calcmode="lin" valueType="num">
                                      <p:cBhvr>
                                        <p:cTn id="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9"/>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0"/>
                                        </p:tgtEl>
                                        <p:attrNameLst>
                                          <p:attrName>style.visibility</p:attrName>
                                        </p:attrNameLst>
                                      </p:cBhvr>
                                      <p:to>
                                        <p:strVal val="visible"/>
                                      </p:to>
                                    </p:set>
                                    <p:anim calcmode="lin" valueType="num">
                                      <p:cBhvr>
                                        <p:cTn id="15"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0"/>
                                        </p:tgtEl>
                                        <p:attrNameLst>
                                          <p:attrName>ppt_y</p:attrName>
                                        </p:attrNameLst>
                                      </p:cBhvr>
                                      <p:tavLst>
                                        <p:tav tm="0">
                                          <p:val>
                                            <p:strVal val="#ppt_y"/>
                                          </p:val>
                                        </p:tav>
                                        <p:tav tm="100000">
                                          <p:val>
                                            <p:strVal val="#ppt_y"/>
                                          </p:val>
                                        </p:tav>
                                      </p:tavLst>
                                    </p:anim>
                                    <p:anim calcmode="lin" valueType="num">
                                      <p:cBhvr>
                                        <p:cTn id="17"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0"/>
                                        </p:tgtEl>
                                      </p:cBhvr>
                                    </p:animEffect>
                                  </p:childTnLst>
                                </p:cTn>
                              </p:par>
                            </p:childTnLst>
                          </p:cTn>
                        </p:par>
                        <p:par>
                          <p:cTn id="20" fill="hold">
                            <p:stCondLst>
                              <p:cond delay="550"/>
                            </p:stCondLst>
                            <p:childTnLst>
                              <p:par>
                                <p:cTn id="21" presetID="3" presetClass="entr" presetSubtype="1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linds(horizontal)">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280"/>
          <p:cNvSpPr txBox="1"/>
          <p:nvPr>
            <p:custDataLst>
              <p:tags r:id="rId1"/>
            </p:custDataLst>
          </p:nvPr>
        </p:nvSpPr>
        <p:spPr>
          <a:xfrm>
            <a:off x="5263848" y="2792275"/>
            <a:ext cx="5759107" cy="722630"/>
          </a:xfrm>
          <a:prstGeom prst="rect">
            <a:avLst/>
          </a:prstGeom>
          <a:noFill/>
          <a:ln>
            <a:noFill/>
          </a:ln>
        </p:spPr>
        <p:txBody>
          <a:bodyPr wrap="square" lIns="45720" tIns="22860" rIns="45720" bIns="22860" rtlCol="0">
            <a:spAutoFit/>
          </a:bodyPr>
          <a:lstStyle/>
          <a:p>
            <a:pPr algn="ctr"/>
            <a:r>
              <a:rPr sz="4400" b="1" dirty="0">
                <a:solidFill>
                  <a:schemeClr val="tx1"/>
                </a:solidFill>
                <a:latin typeface="微软雅黑" panose="020B0503020204020204" charset="-122"/>
                <a:ea typeface="微软雅黑" panose="020B0503020204020204" charset="-122"/>
                <a:cs typeface="Lato Regular"/>
              </a:rPr>
              <a:t>第二部分：情景交际</a:t>
            </a: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6">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7"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userDrawn="1">
            <p:custDataLst>
              <p:tags r:id="rId1"/>
            </p:custDataLst>
          </p:nvPr>
        </p:nvSpPr>
        <p:spPr>
          <a:xfrm>
            <a:off x="443230" y="0"/>
            <a:ext cx="10250805" cy="583565"/>
          </a:xfrm>
          <a:prstGeom prst="rect">
            <a:avLst/>
          </a:prstGeom>
          <a:noFill/>
        </p:spPr>
        <p:txBody>
          <a:bodyPr wrap="square" rtlCol="0">
            <a:spAutoFit/>
          </a:bodyPr>
          <a:lstStyle/>
          <a:p>
            <a:pPr algn="dist"/>
            <a:r>
              <a:rPr lang="zh-CN" altLang="en-US" sz="3200" b="1">
                <a:solidFill>
                  <a:schemeClr val="bg1"/>
                </a:solidFill>
              </a:rPr>
              <a:t>第二部分：情景交际（共10小题，每小题1分，满分10分）</a:t>
            </a:r>
          </a:p>
        </p:txBody>
      </p:sp>
      <p:sp>
        <p:nvSpPr>
          <p:cNvPr id="12" name="文本框 11"/>
          <p:cNvSpPr txBox="1"/>
          <p:nvPr>
            <p:custDataLst>
              <p:tags r:id="rId2"/>
            </p:custDataLst>
          </p:nvPr>
        </p:nvSpPr>
        <p:spPr>
          <a:xfrm>
            <a:off x="256540" y="1066165"/>
            <a:ext cx="11575415" cy="521970"/>
          </a:xfrm>
          <a:prstGeom prst="rect">
            <a:avLst/>
          </a:prstGeom>
          <a:noFill/>
        </p:spPr>
        <p:txBody>
          <a:bodyPr wrap="square" rtlCol="0">
            <a:spAutoFit/>
          </a:bodyPr>
          <a:lstStyle/>
          <a:p>
            <a:pPr marL="360045" indent="-457200" fontAlgn="auto"/>
            <a:r>
              <a:rPr sz="2800" b="1" dirty="0">
                <a:latin typeface="微软雅黑" panose="020B0503020204020204" charset="-122"/>
                <a:ea typeface="微软雅黑" panose="020B0503020204020204" charset="-122"/>
                <a:cs typeface="微软雅黑" panose="020B0503020204020204" charset="-122"/>
              </a:rPr>
              <a:t>II. 阅读下列简短对话，从A、B、C和D项中选出最佳答案，将对话补全。</a:t>
            </a:r>
          </a:p>
        </p:txBody>
      </p:sp>
      <p:sp>
        <p:nvSpPr>
          <p:cNvPr id="6" name="矩形 5"/>
          <p:cNvSpPr/>
          <p:nvPr>
            <p:custDataLst>
              <p:tags r:id="rId3"/>
            </p:custDataLst>
          </p:nvPr>
        </p:nvSpPr>
        <p:spPr>
          <a:xfrm>
            <a:off x="1174115" y="4373880"/>
            <a:ext cx="10039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custDataLst>
              <p:tags r:id="rId4"/>
            </p:custDataLst>
          </p:nvPr>
        </p:nvSpPr>
        <p:spPr>
          <a:xfrm>
            <a:off x="992505" y="197612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6. —Leo, would you like to come to my birthday party tonight?</a:t>
            </a:r>
          </a:p>
          <a:p>
            <a:pPr>
              <a:lnSpc>
                <a:spcPct val="130000"/>
              </a:lnSpc>
            </a:pPr>
            <a:r>
              <a:rPr lang="en-US" altLang="zh-CN" sz="2400" b="1" dirty="0">
                <a:latin typeface="微软雅黑" panose="020B0503020204020204" charset="-122"/>
                <a:ea typeface="微软雅黑" panose="020B0503020204020204" charset="-122"/>
              </a:rPr>
              <a:t>               —_____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Go ahead.      	B. No problem.</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That’s all right. 	D. I’d like to.</a:t>
            </a:r>
          </a:p>
        </p:txBody>
      </p:sp>
      <p:sp>
        <p:nvSpPr>
          <p:cNvPr id="13" name="文本框 12"/>
          <p:cNvSpPr txBox="1"/>
          <p:nvPr>
            <p:custDataLst>
              <p:tags r:id="rId5"/>
            </p:custDataLst>
          </p:nvPr>
        </p:nvSpPr>
        <p:spPr>
          <a:xfrm>
            <a:off x="1174115" y="4569460"/>
            <a:ext cx="9702800"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对话第一句意为“里奥，你愿意今晚来参加我的生日聚会吗？”A选项“Go ahead”意为“去吧，去做吧”，B选项 “No problem”意为“没问题”，C选项“That’s all right”意为“没关系”，三项都不符合题意。D选项“I’d like to”意为“我愿意”，符合语境，故选D。</a:t>
            </a:r>
          </a:p>
        </p:txBody>
      </p:sp>
      <p:sp>
        <p:nvSpPr>
          <p:cNvPr id="11" name="文本框 10"/>
          <p:cNvSpPr txBox="1"/>
          <p:nvPr>
            <p:custDataLst>
              <p:tags r:id="rId6"/>
            </p:custDataLst>
          </p:nvPr>
        </p:nvSpPr>
        <p:spPr>
          <a:xfrm>
            <a:off x="1339679" y="2070628"/>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7. —How is your day going?</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—_____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See you.			 B. The same to you.</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Good luck.			 D. My pleasure.</a:t>
            </a: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对话第一句意为“你今天过得怎么样?”A选项“It’s OK”意为“好的”，B选项“No problem”意为“没问题”，C选项“I don’t know”意为“我不知道”，三项都不符合题意。D选项“Not bad”意为“还不错”，符合语境，故选D。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678180" y="4373880"/>
            <a:ext cx="9907905"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8. —Is there something I can do?</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—_____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Of course.			 B. Good idea.</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That’s very kind of you.  D. That’s would be better.</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922020" y="4728845"/>
            <a:ext cx="9514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对话第一句意为“有什么我能做的吗?”A选项“Of course”意为“当然”，B选项 “Good idea”意为“好主意”，D选项“That’s would be better”意为“那会更好”，三项都不符合题意。C选项“That’s very kind of you”意为“你真好”，符合语境，故选C。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9. —Everybody should take responsibility for protecting the 	        environment.</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—_____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Not at all. 			B. Absolutely.</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With pleasure. 		D. Good idea.</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569460"/>
            <a:ext cx="8625205" cy="193802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对话第一句意为“保护环境人人有责”。A选项“Not at all”意为“别客气”，C选项“With pleasure”意为“乐意效劳”，D选项“Good idea”意为“好主意”，三项都不符合题意。B选项“Absolutely”意为“当然”，表示赞同对方的观点，符合语境，故选B。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168775"/>
            <a:ext cx="9759315" cy="268922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10. —I’ll be seeing you.</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—_____</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Looks great. 			B. See you.</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It’s a deal.			D. Sure.</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264920" y="4298950"/>
            <a:ext cx="9667875" cy="2283460"/>
          </a:xfrm>
          <a:prstGeom prst="rect">
            <a:avLst/>
          </a:prstGeom>
          <a:noFill/>
        </p:spPr>
        <p:txBody>
          <a:bodyPr wrap="square" rtlCol="0">
            <a:no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对话第一句意为“再见”，A选项“Looks great”意为“看起来不错”，C选项“It’s a deal”意为“一言为定”，D选项“Sure”意为“当然”，三项都不符合题意。B选项“See you”意为“再见”，符合语境，故选B。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429260" y="1140460"/>
            <a:ext cx="7026910" cy="5205730"/>
          </a:xfrm>
          <a:prstGeom prst="rect">
            <a:avLst/>
          </a:prstGeom>
          <a:noFill/>
        </p:spPr>
        <p:txBody>
          <a:bodyPr wrap="square" rtlCol="0">
            <a:noAutofit/>
          </a:bodyPr>
          <a:lstStyle/>
          <a:p>
            <a:pPr marL="431800" indent="-457200" fontAlgn="auto">
              <a:lnSpc>
                <a:spcPct val="110000"/>
              </a:lnSpc>
            </a:pPr>
            <a:r>
              <a:rPr sz="2400" b="1">
                <a:latin typeface="Times New Roman" panose="02020603050405020304" pitchFamily="18" charset="0"/>
                <a:cs typeface="Times New Roman" panose="02020603050405020304" pitchFamily="18" charset="0"/>
              </a:rPr>
              <a:t>Sara:</a:t>
            </a:r>
            <a:r>
              <a:rPr sz="2400">
                <a:latin typeface="Times New Roman" panose="02020603050405020304" pitchFamily="18" charset="0"/>
                <a:cs typeface="Times New Roman" panose="02020603050405020304" pitchFamily="18" charset="0"/>
              </a:rPr>
              <a:t> </a:t>
            </a:r>
            <a:r>
              <a:rPr sz="2400" u="sng">
                <a:latin typeface="Times New Roman" panose="02020603050405020304" pitchFamily="18" charset="0"/>
                <a:cs typeface="Times New Roman" panose="02020603050405020304" pitchFamily="18" charset="0"/>
              </a:rPr>
              <a:t>11</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I have looked forward to it for a long time.</a:t>
            </a:r>
          </a:p>
          <a:p>
            <a:pPr marL="431800" indent="-457200" fontAlgn="auto">
              <a:lnSpc>
                <a:spcPct val="110000"/>
              </a:lnSpc>
            </a:pPr>
            <a:r>
              <a:rPr sz="2400" b="1">
                <a:latin typeface="Times New Roman" panose="02020603050405020304" pitchFamily="18" charset="0"/>
                <a:cs typeface="Times New Roman" panose="02020603050405020304" pitchFamily="18" charset="0"/>
              </a:rPr>
              <a:t>Alice:</a:t>
            </a:r>
            <a:r>
              <a:rPr sz="2400">
                <a:latin typeface="Times New Roman" panose="02020603050405020304" pitchFamily="18" charset="0"/>
                <a:cs typeface="Times New Roman" panose="02020603050405020304" pitchFamily="18" charset="0"/>
              </a:rPr>
              <a:t> But I’m a little worried about the weather. </a:t>
            </a:r>
            <a:r>
              <a:rPr sz="2400" u="sng">
                <a:latin typeface="Times New Roman" panose="02020603050405020304" pitchFamily="18" charset="0"/>
                <a:cs typeface="Times New Roman" panose="02020603050405020304" pitchFamily="18" charset="0"/>
              </a:rPr>
              <a:t>12</a:t>
            </a:r>
            <a:r>
              <a:rPr lang="en-US" sz="2400" u="sng">
                <a:latin typeface="Times New Roman" panose="02020603050405020304" pitchFamily="18" charset="0"/>
                <a:cs typeface="Times New Roman" panose="02020603050405020304" pitchFamily="18" charset="0"/>
              </a:rPr>
              <a:t>       </a:t>
            </a:r>
            <a:r>
              <a:rPr sz="2400" u="sng">
                <a:latin typeface="Times New Roman" panose="02020603050405020304" pitchFamily="18" charset="0"/>
                <a:cs typeface="Times New Roman" panose="02020603050405020304" pitchFamily="18" charset="0"/>
              </a:rPr>
              <a:t> </a:t>
            </a:r>
            <a:endParaRPr sz="2400">
              <a:latin typeface="Times New Roman" panose="02020603050405020304" pitchFamily="18" charset="0"/>
              <a:cs typeface="Times New Roman" panose="02020603050405020304" pitchFamily="18" charset="0"/>
            </a:endParaRPr>
          </a:p>
          <a:p>
            <a:pPr marL="431800" indent="-457200" fontAlgn="auto">
              <a:lnSpc>
                <a:spcPct val="110000"/>
              </a:lnSpc>
            </a:pPr>
            <a:r>
              <a:rPr sz="2400" b="1">
                <a:latin typeface="Times New Roman" panose="02020603050405020304" pitchFamily="18" charset="0"/>
                <a:cs typeface="Times New Roman" panose="02020603050405020304" pitchFamily="18" charset="0"/>
              </a:rPr>
              <a:t>Sara:</a:t>
            </a:r>
            <a:r>
              <a:rPr sz="2400">
                <a:latin typeface="Times New Roman" panose="02020603050405020304" pitchFamily="18" charset="0"/>
                <a:cs typeface="Times New Roman" panose="02020603050405020304" pitchFamily="18" charset="0"/>
              </a:rPr>
              <a:t> </a:t>
            </a:r>
            <a:r>
              <a:rPr sz="2400" u="sng">
                <a:latin typeface="Times New Roman" panose="02020603050405020304" pitchFamily="18" charset="0"/>
                <a:cs typeface="Times New Roman" panose="02020603050405020304" pitchFamily="18" charset="0"/>
                <a:sym typeface="+mn-ea"/>
              </a:rPr>
              <a:t>1</a:t>
            </a:r>
            <a:r>
              <a:rPr lang="en-US" sz="2400" u="sng">
                <a:latin typeface="Times New Roman" panose="02020603050405020304" pitchFamily="18" charset="0"/>
                <a:cs typeface="Times New Roman" panose="02020603050405020304" pitchFamily="18" charset="0"/>
                <a:sym typeface="+mn-ea"/>
              </a:rPr>
              <a:t>3          </a:t>
            </a:r>
            <a:r>
              <a:rPr sz="2400">
                <a:latin typeface="Times New Roman" panose="02020603050405020304" pitchFamily="18" charset="0"/>
                <a:cs typeface="Times New Roman" panose="02020603050405020304" pitchFamily="18" charset="0"/>
              </a:rPr>
              <a:t> Those reports are never right.</a:t>
            </a:r>
          </a:p>
          <a:p>
            <a:pPr marL="431800" indent="-457200" fontAlgn="auto">
              <a:lnSpc>
                <a:spcPct val="110000"/>
              </a:lnSpc>
            </a:pPr>
            <a:r>
              <a:rPr sz="2400" b="1">
                <a:latin typeface="Times New Roman" panose="02020603050405020304" pitchFamily="18" charset="0"/>
                <a:cs typeface="Times New Roman" panose="02020603050405020304" pitchFamily="18" charset="0"/>
              </a:rPr>
              <a:t>Alice:</a:t>
            </a:r>
            <a:r>
              <a:rPr sz="2400">
                <a:latin typeface="Times New Roman" panose="02020603050405020304" pitchFamily="18" charset="0"/>
                <a:cs typeface="Times New Roman" panose="02020603050405020304" pitchFamily="18" charset="0"/>
              </a:rPr>
              <a:t> </a:t>
            </a:r>
            <a:r>
              <a:rPr lang="en-US" sz="2400" u="sng">
                <a:latin typeface="Times New Roman" panose="02020603050405020304" pitchFamily="18" charset="0"/>
                <a:cs typeface="Times New Roman" panose="02020603050405020304" pitchFamily="18" charset="0"/>
                <a:sym typeface="+mn-ea"/>
              </a:rPr>
              <a:t>14          </a:t>
            </a:r>
            <a:endParaRPr sz="2400">
              <a:latin typeface="Times New Roman" panose="02020603050405020304" pitchFamily="18" charset="0"/>
              <a:cs typeface="Times New Roman" panose="02020603050405020304" pitchFamily="18" charset="0"/>
            </a:endParaRPr>
          </a:p>
          <a:p>
            <a:pPr marL="431800" indent="-457200" fontAlgn="auto">
              <a:lnSpc>
                <a:spcPct val="110000"/>
              </a:lnSpc>
            </a:pPr>
            <a:r>
              <a:rPr sz="2400" b="1">
                <a:latin typeface="Times New Roman" panose="02020603050405020304" pitchFamily="18" charset="0"/>
                <a:cs typeface="Times New Roman" panose="02020603050405020304" pitchFamily="18" charset="0"/>
              </a:rPr>
              <a:t>Sara: </a:t>
            </a:r>
            <a:r>
              <a:rPr sz="2400">
                <a:latin typeface="Times New Roman" panose="02020603050405020304" pitchFamily="18" charset="0"/>
                <a:cs typeface="Times New Roman" panose="02020603050405020304" pitchFamily="18" charset="0"/>
              </a:rPr>
              <a:t>We can stay at the hotel at the foot of mountain and play card games.</a:t>
            </a:r>
          </a:p>
          <a:p>
            <a:pPr marL="431800" indent="-457200" fontAlgn="auto">
              <a:lnSpc>
                <a:spcPct val="110000"/>
              </a:lnSpc>
            </a:pPr>
            <a:r>
              <a:rPr sz="2400" b="1">
                <a:latin typeface="Times New Roman" panose="02020603050405020304" pitchFamily="18" charset="0"/>
                <a:cs typeface="Times New Roman" panose="02020603050405020304" pitchFamily="18" charset="0"/>
              </a:rPr>
              <a:t>Alice:</a:t>
            </a:r>
            <a:r>
              <a:rPr sz="2400">
                <a:latin typeface="Times New Roman" panose="02020603050405020304" pitchFamily="18" charset="0"/>
                <a:cs typeface="Times New Roman" panose="02020603050405020304" pitchFamily="18" charset="0"/>
              </a:rPr>
              <a:t> That’s a good idea. </a:t>
            </a:r>
            <a:r>
              <a:rPr sz="2400" u="sng">
                <a:latin typeface="Times New Roman" panose="02020603050405020304" pitchFamily="18" charset="0"/>
                <a:cs typeface="Times New Roman" panose="02020603050405020304" pitchFamily="18" charset="0"/>
                <a:sym typeface="+mn-ea"/>
              </a:rPr>
              <a:t>1</a:t>
            </a:r>
            <a:r>
              <a:rPr lang="en-US" sz="2400" u="sng">
                <a:latin typeface="Times New Roman" panose="02020603050405020304" pitchFamily="18" charset="0"/>
                <a:cs typeface="Times New Roman" panose="02020603050405020304" pitchFamily="18" charset="0"/>
                <a:sym typeface="+mn-ea"/>
              </a:rPr>
              <a:t>5          </a:t>
            </a:r>
            <a:r>
              <a:rPr sz="2400">
                <a:latin typeface="Times New Roman" panose="02020603050405020304" pitchFamily="18" charset="0"/>
                <a:cs typeface="Times New Roman" panose="02020603050405020304" pitchFamily="18" charset="0"/>
              </a:rPr>
              <a:t> </a:t>
            </a:r>
          </a:p>
          <a:p>
            <a:pPr marL="431800" indent="-457200" fontAlgn="auto">
              <a:lnSpc>
                <a:spcPct val="110000"/>
              </a:lnSpc>
            </a:pPr>
            <a:r>
              <a:rPr sz="2400" b="1">
                <a:latin typeface="Times New Roman" panose="02020603050405020304" pitchFamily="18" charset="0"/>
                <a:cs typeface="Times New Roman" panose="02020603050405020304" pitchFamily="18" charset="0"/>
              </a:rPr>
              <a:t>Sara:</a:t>
            </a:r>
            <a:r>
              <a:rPr sz="2400">
                <a:latin typeface="Times New Roman" panose="02020603050405020304" pitchFamily="18" charset="0"/>
                <a:cs typeface="Times New Roman" panose="02020603050405020304" pitchFamily="18" charset="0"/>
              </a:rPr>
              <a:t> Great! See you tomorrow.</a:t>
            </a:r>
          </a:p>
          <a:p>
            <a:pPr marL="431800" indent="-457200" fontAlgn="auto">
              <a:lnSpc>
                <a:spcPct val="110000"/>
              </a:lnSpc>
            </a:pPr>
            <a:r>
              <a:rPr sz="2400" b="1">
                <a:latin typeface="Times New Roman" panose="02020603050405020304" pitchFamily="18" charset="0"/>
                <a:cs typeface="Times New Roman" panose="02020603050405020304" pitchFamily="18" charset="0"/>
              </a:rPr>
              <a:t>Alice: </a:t>
            </a:r>
            <a:r>
              <a:rPr sz="2400">
                <a:latin typeface="Times New Roman" panose="02020603050405020304" pitchFamily="18" charset="0"/>
                <a:cs typeface="Times New Roman" panose="02020603050405020304" pitchFamily="18" charset="0"/>
              </a:rPr>
              <a:t>See</a:t>
            </a:r>
          </a:p>
        </p:txBody>
      </p:sp>
      <p:sp>
        <p:nvSpPr>
          <p:cNvPr id="4" name="文本框 3"/>
          <p:cNvSpPr txBox="1"/>
          <p:nvPr>
            <p:custDataLst>
              <p:tags r:id="rId2"/>
            </p:custDataLst>
          </p:nvPr>
        </p:nvSpPr>
        <p:spPr>
          <a:xfrm>
            <a:off x="1839595" y="1036320"/>
            <a:ext cx="447675" cy="46037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E</a:t>
            </a:r>
          </a:p>
        </p:txBody>
      </p:sp>
      <p:sp>
        <p:nvSpPr>
          <p:cNvPr id="7" name="文本框 6"/>
          <p:cNvSpPr txBox="1"/>
          <p:nvPr/>
        </p:nvSpPr>
        <p:spPr>
          <a:xfrm>
            <a:off x="7796530" y="836295"/>
            <a:ext cx="4340225" cy="5384165"/>
          </a:xfrm>
          <a:prstGeom prst="rect">
            <a:avLst/>
          </a:prstGeom>
          <a:solidFill>
            <a:schemeClr val="bg2">
              <a:lumMod val="90000"/>
            </a:schemeClr>
          </a:solidFill>
        </p:spPr>
        <p:txBody>
          <a:bodyPr wrap="square" rtlCol="0">
            <a:noAutofit/>
          </a:bodyPr>
          <a:lstStyle/>
          <a:p>
            <a:pPr marL="360045" indent="-457200" fontAlgn="auto">
              <a:lnSpc>
                <a:spcPct val="110000"/>
              </a:lnSpc>
            </a:pPr>
            <a:r>
              <a:rPr lang="zh-CN" altLang="en-US" sz="2400"/>
              <a:t>A. It’s said there would be a chance of heavy rain tomorrow.</a:t>
            </a:r>
          </a:p>
          <a:p>
            <a:pPr marL="360045" indent="-457200" fontAlgn="auto">
              <a:lnSpc>
                <a:spcPct val="110000"/>
              </a:lnSpc>
            </a:pPr>
            <a:r>
              <a:rPr lang="zh-CN" altLang="en-US" sz="2400"/>
              <a:t>B. Do you have any suggestions about the activities in case of raining?</a:t>
            </a:r>
          </a:p>
          <a:p>
            <a:pPr marL="360045" indent="-457200" fontAlgn="auto">
              <a:lnSpc>
                <a:spcPct val="110000"/>
              </a:lnSpc>
            </a:pPr>
            <a:r>
              <a:rPr lang="zh-CN" altLang="en-US" sz="2400"/>
              <a:t>C. What are you going to do now?</a:t>
            </a:r>
          </a:p>
          <a:p>
            <a:pPr marL="360045" indent="-457200" fontAlgn="auto">
              <a:lnSpc>
                <a:spcPct val="110000"/>
              </a:lnSpc>
            </a:pPr>
            <a:r>
              <a:rPr lang="zh-CN" altLang="en-US" sz="2400"/>
              <a:t>D. I’ll take the porker cards and chess just in case.</a:t>
            </a:r>
          </a:p>
          <a:p>
            <a:pPr marL="360045" indent="-457200" fontAlgn="auto">
              <a:lnSpc>
                <a:spcPct val="110000"/>
              </a:lnSpc>
            </a:pPr>
            <a:r>
              <a:rPr lang="zh-CN" altLang="en-US" sz="2400"/>
              <a:t>E. It’s going to be a wonderful day for camping tomorrow.</a:t>
            </a:r>
          </a:p>
          <a:p>
            <a:pPr marL="360045" indent="-457200" fontAlgn="auto">
              <a:lnSpc>
                <a:spcPct val="110000"/>
              </a:lnSpc>
            </a:pPr>
            <a:r>
              <a:rPr lang="zh-CN" altLang="en-US" sz="2400"/>
              <a:t>F. Don’t worry about it.</a:t>
            </a:r>
          </a:p>
          <a:p>
            <a:pPr marL="360045" indent="-457200" fontAlgn="auto">
              <a:lnSpc>
                <a:spcPct val="110000"/>
              </a:lnSpc>
            </a:pPr>
            <a:r>
              <a:rPr lang="zh-CN" altLang="en-US" sz="2400"/>
              <a:t>G. It’s up to you.</a:t>
            </a:r>
          </a:p>
        </p:txBody>
      </p:sp>
      <p:sp>
        <p:nvSpPr>
          <p:cNvPr id="8" name="文本框 7"/>
          <p:cNvSpPr txBox="1"/>
          <p:nvPr>
            <p:custDataLst>
              <p:tags r:id="rId3"/>
            </p:custDataLst>
          </p:nvPr>
        </p:nvSpPr>
        <p:spPr>
          <a:xfrm>
            <a:off x="6868160" y="1901825"/>
            <a:ext cx="447675" cy="46037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A</a:t>
            </a:r>
          </a:p>
        </p:txBody>
      </p:sp>
      <p:sp>
        <p:nvSpPr>
          <p:cNvPr id="10" name="圆角矩形 9">
            <a:hlinkClick r:id="rId12" action="ppaction://hlinksldjump"/>
          </p:cNvPr>
          <p:cNvSpPr/>
          <p:nvPr/>
        </p:nvSpPr>
        <p:spPr>
          <a:xfrm>
            <a:off x="2414270" y="83629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11" name="圆角矩形 10">
            <a:hlinkClick r:id="rId13" action="ppaction://hlinksldjump"/>
          </p:cNvPr>
          <p:cNvSpPr/>
          <p:nvPr/>
        </p:nvSpPr>
        <p:spPr>
          <a:xfrm>
            <a:off x="5909310" y="164274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5" name="文本框 4"/>
          <p:cNvSpPr txBox="1"/>
          <p:nvPr>
            <p:custDataLst>
              <p:tags r:id="rId4"/>
            </p:custDataLst>
          </p:nvPr>
        </p:nvSpPr>
        <p:spPr>
          <a:xfrm>
            <a:off x="1708785" y="2362200"/>
            <a:ext cx="447675" cy="46037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F</a:t>
            </a:r>
          </a:p>
        </p:txBody>
      </p:sp>
      <p:sp>
        <p:nvSpPr>
          <p:cNvPr id="6" name="圆角矩形 5">
            <a:hlinkClick r:id="rId14" action="ppaction://hlinksldjump"/>
          </p:cNvPr>
          <p:cNvSpPr/>
          <p:nvPr>
            <p:custDataLst>
              <p:tags r:id="rId5"/>
            </p:custDataLst>
          </p:nvPr>
        </p:nvSpPr>
        <p:spPr>
          <a:xfrm>
            <a:off x="6096000" y="2447290"/>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12" name="文本框 11"/>
          <p:cNvSpPr txBox="1"/>
          <p:nvPr>
            <p:custDataLst>
              <p:tags r:id="rId6"/>
            </p:custDataLst>
          </p:nvPr>
        </p:nvSpPr>
        <p:spPr>
          <a:xfrm>
            <a:off x="616585" y="314325"/>
            <a:ext cx="11575415" cy="521970"/>
          </a:xfrm>
          <a:prstGeom prst="rect">
            <a:avLst/>
          </a:prstGeom>
          <a:noFill/>
        </p:spPr>
        <p:txBody>
          <a:bodyPr wrap="square" rtlCol="0">
            <a:spAutoFit/>
          </a:bodyPr>
          <a:lstStyle/>
          <a:p>
            <a:pPr marL="360045" indent="-457200" fontAlgn="auto"/>
            <a:r>
              <a:rPr sz="2800" b="1" dirty="0">
                <a:latin typeface="微软雅黑" panose="020B0503020204020204" charset="-122"/>
                <a:ea typeface="微软雅黑" panose="020B0503020204020204" charset="-122"/>
                <a:cs typeface="微软雅黑" panose="020B0503020204020204" charset="-122"/>
              </a:rPr>
              <a:t>III. 根据对话内容，从对话后的A—G七个选项中选出五个最佳选项。</a:t>
            </a:r>
          </a:p>
        </p:txBody>
      </p:sp>
      <p:sp>
        <p:nvSpPr>
          <p:cNvPr id="9" name="文本框 8"/>
          <p:cNvSpPr txBox="1"/>
          <p:nvPr>
            <p:custDataLst>
              <p:tags r:id="rId7"/>
            </p:custDataLst>
          </p:nvPr>
        </p:nvSpPr>
        <p:spPr>
          <a:xfrm>
            <a:off x="1708785" y="2822575"/>
            <a:ext cx="447675" cy="46037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B</a:t>
            </a:r>
          </a:p>
        </p:txBody>
      </p:sp>
      <p:sp>
        <p:nvSpPr>
          <p:cNvPr id="13" name="圆角矩形 12">
            <a:hlinkClick r:id="rId15" action="ppaction://hlinksldjump"/>
          </p:cNvPr>
          <p:cNvSpPr/>
          <p:nvPr>
            <p:custDataLst>
              <p:tags r:id="rId8"/>
            </p:custDataLst>
          </p:nvPr>
        </p:nvSpPr>
        <p:spPr>
          <a:xfrm>
            <a:off x="2156460" y="284924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14" name="文本框 13"/>
          <p:cNvSpPr txBox="1"/>
          <p:nvPr>
            <p:custDataLst>
              <p:tags r:id="rId9"/>
            </p:custDataLst>
          </p:nvPr>
        </p:nvSpPr>
        <p:spPr>
          <a:xfrm>
            <a:off x="4254500" y="4022090"/>
            <a:ext cx="447675" cy="46037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D</a:t>
            </a:r>
          </a:p>
        </p:txBody>
      </p:sp>
      <p:sp>
        <p:nvSpPr>
          <p:cNvPr id="15" name="圆角矩形 14">
            <a:hlinkClick r:id="rId16" action="ppaction://hlinksldjump"/>
          </p:cNvPr>
          <p:cNvSpPr/>
          <p:nvPr>
            <p:custDataLst>
              <p:tags r:id="rId10"/>
            </p:custDataLst>
          </p:nvPr>
        </p:nvSpPr>
        <p:spPr>
          <a:xfrm>
            <a:off x="4805680" y="395287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linds(horizontal)">
                                      <p:cBhvr>
                                        <p:cTn id="39" dur="500"/>
                                        <p:tgtEl>
                                          <p:spTgt spid="1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bldLvl="0" animBg="1"/>
      <p:bldP spid="11" grpId="0" bldLvl="0" animBg="1"/>
      <p:bldP spid="5" grpId="0"/>
      <p:bldP spid="6" grpId="0" bldLvl="0" animBg="1"/>
      <p:bldP spid="9" grpId="0"/>
      <p:bldP spid="13" grpId="0" bldLvl="0" animBg="1"/>
      <p:bldP spid="14" grpId="0"/>
      <p:bldP spid="1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后面一句莎拉说她已经对此期待很久了，可以判断要发生很不错的活动，故选E。</a:t>
            </a:r>
          </a:p>
        </p:txBody>
      </p:sp>
      <p:sp>
        <p:nvSpPr>
          <p:cNvPr id="10" name="圆角矩形 9">
            <a:hlinkClick r:id="rId3"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579370" y="1146810"/>
            <a:ext cx="847534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12.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前一句提到“But I’m a little worried about the weather”（我有点担心天气。），A选项中的“a chance of heavy rain”与之呼应，故选A。</a:t>
            </a:r>
          </a:p>
        </p:txBody>
      </p:sp>
      <p:sp>
        <p:nvSpPr>
          <p:cNvPr id="10" name="圆角矩形 9">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2"/>
            </p:custDataLst>
          </p:nvPr>
        </p:nvPicPr>
        <p:blipFill>
          <a:blip r:embed="rId5">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845435" y="1423035"/>
            <a:ext cx="8122920"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13.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根据后一句“those reports are never right”（那些预报根本不准）可推测，莎拉让爱丽丝不要担心天气的问题，故选F。</a:t>
            </a:r>
          </a:p>
        </p:txBody>
      </p:sp>
      <p:sp>
        <p:nvSpPr>
          <p:cNvPr id="10" name="圆角矩形 9">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2"/>
            </p:custDataLst>
          </p:nvPr>
        </p:nvPicPr>
        <p:blipFill>
          <a:blip r:embed="rId5">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
          <p:cNvSpPr/>
          <p:nvPr>
            <p:custDataLst>
              <p:tags r:id="rId1"/>
            </p:custDataLst>
          </p:nvPr>
        </p:nvSpPr>
        <p:spPr>
          <a:xfrm>
            <a:off x="3410029" y="1365086"/>
            <a:ext cx="8781963" cy="1871903"/>
          </a:xfrm>
          <a:custGeom>
            <a:avLst/>
            <a:gdLst/>
            <a:ahLst/>
            <a:cxnLst/>
            <a:rect l="l" t="t" r="r" b="b"/>
            <a:pathLst>
              <a:path w="6586815" h="1404000">
                <a:moveTo>
                  <a:pt x="810600" y="0"/>
                </a:moveTo>
                <a:lnTo>
                  <a:pt x="6586815" y="0"/>
                </a:lnTo>
                <a:lnTo>
                  <a:pt x="6586815" y="1404000"/>
                </a:lnTo>
                <a:lnTo>
                  <a:pt x="0" y="1404000"/>
                </a:lnTo>
                <a:close/>
              </a:path>
            </a:pathLst>
          </a:custGeom>
          <a:solidFill>
            <a:srgbClr val="185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6" name="矩形 6"/>
          <p:cNvSpPr/>
          <p:nvPr>
            <p:custDataLst>
              <p:tags r:id="rId2"/>
            </p:custDataLst>
          </p:nvPr>
        </p:nvSpPr>
        <p:spPr>
          <a:xfrm>
            <a:off x="600" y="3909028"/>
            <a:ext cx="5712059" cy="1871903"/>
          </a:xfrm>
          <a:custGeom>
            <a:avLst/>
            <a:gdLst/>
            <a:ahLst/>
            <a:cxnLst/>
            <a:rect l="l" t="t" r="r" b="b"/>
            <a:pathLst>
              <a:path w="4284268" h="1404000">
                <a:moveTo>
                  <a:pt x="0" y="0"/>
                </a:moveTo>
                <a:lnTo>
                  <a:pt x="4284268" y="0"/>
                </a:lnTo>
                <a:lnTo>
                  <a:pt x="3473668" y="1404000"/>
                </a:lnTo>
                <a:lnTo>
                  <a:pt x="0" y="14040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10" name="矩形 7"/>
          <p:cNvSpPr/>
          <p:nvPr>
            <p:custDataLst>
              <p:tags r:id="rId3"/>
            </p:custDataLst>
          </p:nvPr>
        </p:nvSpPr>
        <p:spPr>
          <a:xfrm>
            <a:off x="600" y="1988915"/>
            <a:ext cx="10612684" cy="3023843"/>
          </a:xfrm>
          <a:custGeom>
            <a:avLst/>
            <a:gdLst/>
            <a:ahLst/>
            <a:cxnLst/>
            <a:rect l="l" t="t" r="r" b="b"/>
            <a:pathLst>
              <a:path w="7959928" h="2268000">
                <a:moveTo>
                  <a:pt x="0" y="0"/>
                </a:moveTo>
                <a:lnTo>
                  <a:pt x="7959928" y="0"/>
                </a:lnTo>
                <a:lnTo>
                  <a:pt x="6650498" y="2268000"/>
                </a:lnTo>
                <a:lnTo>
                  <a:pt x="0" y="2268000"/>
                </a:lnTo>
                <a:close/>
              </a:path>
            </a:pathLst>
          </a:custGeom>
          <a:solidFill>
            <a:srgbClr val="43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12" name="TextBox 11"/>
          <p:cNvSpPr txBox="1"/>
          <p:nvPr>
            <p:custDataLst>
              <p:tags r:id="rId4"/>
            </p:custDataLst>
          </p:nvPr>
        </p:nvSpPr>
        <p:spPr>
          <a:xfrm>
            <a:off x="3827145" y="2793365"/>
            <a:ext cx="3893820" cy="1106805"/>
          </a:xfrm>
          <a:prstGeom prst="rect">
            <a:avLst/>
          </a:prstGeom>
          <a:noFill/>
        </p:spPr>
        <p:txBody>
          <a:bodyPr wrap="square" rtlCol="0">
            <a:spAutoFit/>
          </a:bodyPr>
          <a:lstStyle/>
          <a:p>
            <a:pPr marL="0" lvl="1" algn="dist"/>
            <a:r>
              <a:rPr sz="6600" b="1" dirty="0">
                <a:solidFill>
                  <a:schemeClr val="bg1"/>
                </a:solidFill>
                <a:latin typeface="微软雅黑" panose="020B0503020204020204" charset="-122"/>
                <a:ea typeface="微软雅黑" panose="020B0503020204020204" charset="-122"/>
              </a:rPr>
              <a:t>模拟卷</a:t>
            </a:r>
            <a:r>
              <a:rPr lang="zh-CN" sz="6600" b="1" dirty="0">
                <a:solidFill>
                  <a:schemeClr val="bg1"/>
                </a:solidFill>
                <a:latin typeface="微软雅黑" panose="020B0503020204020204" charset="-122"/>
                <a:ea typeface="微软雅黑" panose="020B0503020204020204" charset="-122"/>
              </a:rPr>
              <a:t>三</a:t>
            </a:r>
          </a:p>
        </p:txBody>
      </p:sp>
      <p:sp>
        <p:nvSpPr>
          <p:cNvPr id="21" name="矩形 20"/>
          <p:cNvSpPr/>
          <p:nvPr>
            <p:custDataLst>
              <p:tags r:id="rId5"/>
            </p:custDataLst>
          </p:nvPr>
        </p:nvSpPr>
        <p:spPr>
          <a:xfrm>
            <a:off x="11001567" y="1808935"/>
            <a:ext cx="596045" cy="984205"/>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0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0-#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1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p:tgtEl>
                                          <p:spTgt spid="12"/>
                                        </p:tgtEl>
                                        <p:attrNameLst>
                                          <p:attrName>ppt_x</p:attrName>
                                        </p:attrNameLst>
                                      </p:cBhvr>
                                      <p:tavLst>
                                        <p:tav tm="0">
                                          <p:val>
                                            <p:strVal val="#ppt_x-#ppt_w*1.125000"/>
                                          </p:val>
                                        </p:tav>
                                        <p:tav tm="100000">
                                          <p:val>
                                            <p:strVal val="#ppt_x"/>
                                          </p:val>
                                        </p:tav>
                                      </p:tavLst>
                                    </p:anim>
                                    <p:animEffect transition="in" filter="wipe(righ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10" grpId="0" bldLvl="0" animBg="1"/>
      <p:bldP spid="12" grpId="0"/>
      <p:bldP spid="21"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693035" y="1346835"/>
            <a:ext cx="91420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14.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根据后一句“We can stay at the hotel at the foot of mountain and play card games.”（我们可以待在山脚的酒店里玩扑克牌。），可推断爱丽丝的问题应是关于下雨怎么办，B选项“Do you have any suggestions about the activities in case of raining?”（万一下雨，你有什么活动建议吗？）符合题意，故选B。</a:t>
            </a:r>
          </a:p>
        </p:txBody>
      </p:sp>
      <p:sp>
        <p:nvSpPr>
          <p:cNvPr id="10" name="圆角矩形 9">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2"/>
            </p:custDataLst>
          </p:nvPr>
        </p:nvPicPr>
        <p:blipFill>
          <a:blip r:embed="rId5">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578735" y="1423035"/>
            <a:ext cx="9102725" cy="3876040"/>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15.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选项D“I’ll take porker cards and chess just in case.”（那我就带上扑克牌和象棋以防万一。）与莎拉建议的活动相匹配，故选D。</a:t>
            </a:r>
          </a:p>
        </p:txBody>
      </p:sp>
      <p:sp>
        <p:nvSpPr>
          <p:cNvPr id="10" name="圆角矩形 9">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2"/>
            </p:custDataLst>
          </p:nvPr>
        </p:nvPicPr>
        <p:blipFill>
          <a:blip r:embed="rId5">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280"/>
          <p:cNvSpPr txBox="1"/>
          <p:nvPr>
            <p:custDataLst>
              <p:tags r:id="rId1"/>
            </p:custDataLst>
          </p:nvPr>
        </p:nvSpPr>
        <p:spPr>
          <a:xfrm>
            <a:off x="5123815" y="2792095"/>
            <a:ext cx="6019800" cy="1670050"/>
          </a:xfrm>
          <a:prstGeom prst="rect">
            <a:avLst/>
          </a:prstGeom>
          <a:noFill/>
          <a:ln>
            <a:noFill/>
          </a:ln>
        </p:spPr>
        <p:txBody>
          <a:bodyPr wrap="square" lIns="45720" tIns="22860" rIns="45720" bIns="22860" rtlCol="0">
            <a:spAutoFit/>
          </a:bodyPr>
          <a:lstStyle/>
          <a:p>
            <a:pPr algn="ctr">
              <a:lnSpc>
                <a:spcPct val="120000"/>
              </a:lnSpc>
            </a:pPr>
            <a:r>
              <a:rPr sz="4400" b="1" dirty="0">
                <a:solidFill>
                  <a:schemeClr val="tx1"/>
                </a:solidFill>
                <a:latin typeface="微软雅黑" panose="020B0503020204020204" charset="-122"/>
                <a:ea typeface="微软雅黑" panose="020B0503020204020204" charset="-122"/>
                <a:cs typeface="Lato Regular"/>
              </a:rPr>
              <a:t>第三部分：</a:t>
            </a:r>
          </a:p>
          <a:p>
            <a:pPr algn="ctr">
              <a:lnSpc>
                <a:spcPct val="120000"/>
              </a:lnSpc>
            </a:pPr>
            <a:r>
              <a:rPr sz="4400" b="1" dirty="0">
                <a:solidFill>
                  <a:schemeClr val="tx1"/>
                </a:solidFill>
                <a:latin typeface="微软雅黑" panose="020B0503020204020204" charset="-122"/>
                <a:ea typeface="微软雅黑" panose="020B0503020204020204" charset="-122"/>
                <a:cs typeface="Lato Regular"/>
              </a:rPr>
              <a:t>词汇与语法知识</a:t>
            </a: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6">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7"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userDrawn="1">
            <p:custDataLst>
              <p:tags r:id="rId1"/>
            </p:custDataLst>
          </p:nvPr>
        </p:nvSpPr>
        <p:spPr>
          <a:xfrm>
            <a:off x="0" y="30480"/>
            <a:ext cx="11044555" cy="553085"/>
          </a:xfrm>
          <a:prstGeom prst="rect">
            <a:avLst/>
          </a:prstGeom>
          <a:noFill/>
        </p:spPr>
        <p:txBody>
          <a:bodyPr wrap="square" rtlCol="0">
            <a:spAutoFit/>
          </a:bodyPr>
          <a:lstStyle/>
          <a:p>
            <a:pPr algn="dist"/>
            <a:r>
              <a:rPr lang="zh-CN" altLang="en-US" sz="3000" b="1">
                <a:solidFill>
                  <a:schemeClr val="bg1"/>
                </a:solidFill>
                <a:uFillTx/>
              </a:rPr>
              <a:t>第三部分：词汇与语法知识（共25小题，每小题1分，满分25分）</a:t>
            </a:r>
          </a:p>
        </p:txBody>
      </p:sp>
      <p:sp>
        <p:nvSpPr>
          <p:cNvPr id="12" name="文本框 11"/>
          <p:cNvSpPr txBox="1"/>
          <p:nvPr>
            <p:custDataLst>
              <p:tags r:id="rId2"/>
            </p:custDataLst>
          </p:nvPr>
        </p:nvSpPr>
        <p:spPr>
          <a:xfrm>
            <a:off x="377825" y="870585"/>
            <a:ext cx="8971280" cy="521970"/>
          </a:xfrm>
          <a:prstGeom prst="rect">
            <a:avLst/>
          </a:prstGeom>
          <a:noFill/>
        </p:spPr>
        <p:txBody>
          <a:bodyPr wrap="square" rtlCol="0">
            <a:spAutoFit/>
          </a:bodyPr>
          <a:lstStyle/>
          <a:p>
            <a:pPr marL="360045" indent="-457200" fontAlgn="auto"/>
            <a:r>
              <a:rPr sz="2800" b="1" dirty="0">
                <a:latin typeface="微软雅黑" panose="020B0503020204020204" charset="-122"/>
                <a:ea typeface="微软雅黑" panose="020B0503020204020204" charset="-122"/>
                <a:cs typeface="微软雅黑" panose="020B0503020204020204" charset="-122"/>
              </a:rPr>
              <a:t>IV. 从A、B、C、D四个选项中选出一个最佳选项。</a:t>
            </a:r>
          </a:p>
        </p:txBody>
      </p:sp>
      <p:sp>
        <p:nvSpPr>
          <p:cNvPr id="6" name="矩形 5"/>
          <p:cNvSpPr/>
          <p:nvPr>
            <p:custDataLst>
              <p:tags r:id="rId3"/>
            </p:custDataLst>
          </p:nvPr>
        </p:nvSpPr>
        <p:spPr>
          <a:xfrm>
            <a:off x="1174115" y="4373880"/>
            <a:ext cx="9243695"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custDataLst>
              <p:tags r:id="rId4"/>
            </p:custDataLst>
          </p:nvPr>
        </p:nvSpPr>
        <p:spPr>
          <a:xfrm>
            <a:off x="898525" y="1736725"/>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16. Zhang Guimei is one of the greatest _____ in China.</a:t>
            </a:r>
          </a:p>
          <a:p>
            <a:pPr>
              <a:lnSpc>
                <a:spcPct val="130000"/>
              </a:lnSpc>
            </a:pPr>
            <a:r>
              <a:rPr lang="en-US" altLang="zh-CN" sz="2400" b="1" dirty="0">
                <a:latin typeface="微软雅黑" panose="020B0503020204020204" charset="-122"/>
                <a:ea typeface="微软雅黑" panose="020B0503020204020204" charset="-122"/>
              </a:rPr>
              <a:t>                A. woman teacher	B.  woman teachers 	</a:t>
            </a:r>
          </a:p>
          <a:p>
            <a:pPr>
              <a:lnSpc>
                <a:spcPct val="130000"/>
              </a:lnSpc>
            </a:pPr>
            <a:r>
              <a:rPr lang="en-US" altLang="zh-CN" sz="2400" b="1" dirty="0">
                <a:latin typeface="微软雅黑" panose="020B0503020204020204" charset="-122"/>
                <a:ea typeface="微软雅黑" panose="020B0503020204020204" charset="-122"/>
              </a:rPr>
              <a:t>                C. women teacher 	D. women teachers</a:t>
            </a:r>
          </a:p>
        </p:txBody>
      </p:sp>
      <p:sp>
        <p:nvSpPr>
          <p:cNvPr id="13" name="文本框 12"/>
          <p:cNvSpPr txBox="1"/>
          <p:nvPr>
            <p:custDataLst>
              <p:tags r:id="rId5"/>
            </p:custDataLst>
          </p:nvPr>
        </p:nvSpPr>
        <p:spPr>
          <a:xfrm>
            <a:off x="1174115" y="4569460"/>
            <a:ext cx="9150350"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此题考查复合名词的复数形式。根据固定结构“one of+the+最高级+名词复数”可知，此空选名词复数形式。man/woman+名词构成的复合名词，变复数时须将两个部分都变为复数，故选D。</a:t>
            </a:r>
          </a:p>
        </p:txBody>
      </p:sp>
      <p:sp>
        <p:nvSpPr>
          <p:cNvPr id="11" name="文本框 10"/>
          <p:cNvSpPr txBox="1"/>
          <p:nvPr>
            <p:custDataLst>
              <p:tags r:id="rId6"/>
            </p:custDataLst>
          </p:nvPr>
        </p:nvSpPr>
        <p:spPr>
          <a:xfrm>
            <a:off x="1173944" y="186425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17. We are learning _____ sixth lesson. I think it is _____ most 	       interesting of all.</a:t>
            </a:r>
          </a:p>
          <a:p>
            <a:pPr>
              <a:lnSpc>
                <a:spcPct val="130000"/>
              </a:lnSpc>
            </a:pPr>
            <a:r>
              <a:rPr lang="en-US" altLang="zh-CN" sz="2400" b="1" dirty="0">
                <a:latin typeface="微软雅黑" panose="020B0503020204020204" charset="-122"/>
                <a:ea typeface="微软雅黑" panose="020B0503020204020204" charset="-122"/>
              </a:rPr>
              <a:t>                 A. the; the     B. the; /      C. /; the       D. /; /</a:t>
            </a:r>
          </a:p>
        </p:txBody>
      </p:sp>
      <p:sp>
        <p:nvSpPr>
          <p:cNvPr id="11" name="文本框 10"/>
          <p:cNvSpPr txBox="1"/>
          <p:nvPr>
            <p:custDataLst>
              <p:tags r:id="rId3"/>
            </p:custDataLst>
          </p:nvPr>
        </p:nvSpPr>
        <p:spPr>
          <a:xfrm>
            <a:off x="1264749"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此题考查定冠词的用法。根据定冠词的用法，序数词和最高级前都要使用定冠词the，故选A。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18. Could you give me _____ on learning English?</a:t>
            </a:r>
          </a:p>
          <a:p>
            <a:pPr>
              <a:lnSpc>
                <a:spcPct val="130000"/>
              </a:lnSpc>
            </a:pPr>
            <a:r>
              <a:rPr lang="en-US" altLang="zh-CN" sz="2400" b="1" dirty="0">
                <a:latin typeface="微软雅黑" panose="020B0503020204020204" charset="-122"/>
                <a:ea typeface="微软雅黑" panose="020B0503020204020204" charset="-122"/>
              </a:rPr>
              <a:t>                A. some advices       B. some advice</a:t>
            </a:r>
          </a:p>
          <a:p>
            <a:pPr>
              <a:lnSpc>
                <a:spcPct val="130000"/>
              </a:lnSpc>
            </a:pPr>
            <a:r>
              <a:rPr lang="en-US" altLang="zh-CN" sz="2400" b="1" dirty="0">
                <a:latin typeface="微软雅黑" panose="020B0503020204020204" charset="-122"/>
                <a:ea typeface="微软雅黑" panose="020B0503020204020204" charset="-122"/>
              </a:rPr>
              <a:t>                C. many advices       D. much advices</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此题考查名词的复数形式。advice（建议）为不可数名词，没有复数形式，故选B。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19. _____ is it from here to your school?</a:t>
            </a:r>
          </a:p>
          <a:p>
            <a:pPr>
              <a:lnSpc>
                <a:spcPct val="130000"/>
              </a:lnSpc>
            </a:pPr>
            <a:r>
              <a:rPr lang="en-US" altLang="zh-CN" sz="2400" b="1" dirty="0">
                <a:latin typeface="微软雅黑" panose="020B0503020204020204" charset="-122"/>
                <a:ea typeface="微软雅黑" panose="020B0503020204020204" charset="-122"/>
              </a:rPr>
              <a:t>               A. How far           B. How often</a:t>
            </a:r>
          </a:p>
          <a:p>
            <a:pPr>
              <a:lnSpc>
                <a:spcPct val="130000"/>
              </a:lnSpc>
            </a:pPr>
            <a:r>
              <a:rPr lang="en-US" altLang="zh-CN" sz="2400" b="1" dirty="0">
                <a:latin typeface="微软雅黑" panose="020B0503020204020204" charset="-122"/>
                <a:ea typeface="微软雅黑" panose="020B0503020204020204" charset="-122"/>
              </a:rPr>
              <a:t>               C. How much       D. How long</a:t>
            </a:r>
          </a:p>
        </p:txBody>
      </p:sp>
      <p:sp>
        <p:nvSpPr>
          <p:cNvPr id="11" name="文本框 10"/>
          <p:cNvSpPr txBox="1"/>
          <p:nvPr>
            <p:custDataLst>
              <p:tags r:id="rId3"/>
            </p:custDataLst>
          </p:nvPr>
        </p:nvSpPr>
        <p:spPr>
          <a:xfrm>
            <a:off x="1332694"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此题考查特殊疑问词词义的辨析。根据句意，询问从这儿到学校的距离有多远，因此要用特殊疑问词how far，故选A。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80340" y="1179830"/>
            <a:ext cx="11861165"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20. The famous doctor is a friend of _____.</a:t>
            </a:r>
          </a:p>
          <a:p>
            <a:pPr>
              <a:lnSpc>
                <a:spcPct val="130000"/>
              </a:lnSpc>
            </a:pPr>
            <a:r>
              <a:rPr lang="en-US" altLang="zh-CN" sz="2400" b="1" dirty="0">
                <a:latin typeface="微软雅黑" panose="020B0503020204020204" charset="-122"/>
                <a:ea typeface="微软雅黑" panose="020B0503020204020204" charset="-122"/>
              </a:rPr>
              <a:t>                A. Jenny’s mother          B. Jenny mother’s</a:t>
            </a:r>
          </a:p>
          <a:p>
            <a:pPr>
              <a:lnSpc>
                <a:spcPct val="130000"/>
              </a:lnSpc>
            </a:pPr>
            <a:r>
              <a:rPr lang="en-US" altLang="zh-CN" sz="2400" b="1" dirty="0">
                <a:latin typeface="微软雅黑" panose="020B0503020204020204" charset="-122"/>
                <a:ea typeface="微软雅黑" panose="020B0503020204020204" charset="-122"/>
              </a:rPr>
              <a:t>                C. Jenny’s mother’s     D. Jenny mother</a:t>
            </a:r>
          </a:p>
        </p:txBody>
      </p:sp>
      <p:sp>
        <p:nvSpPr>
          <p:cNvPr id="11" name="文本框 10"/>
          <p:cNvSpPr txBox="1"/>
          <p:nvPr>
            <p:custDataLst>
              <p:tags r:id="rId3"/>
            </p:custDataLst>
          </p:nvPr>
        </p:nvSpPr>
        <p:spPr>
          <a:xfrm>
            <a:off x="41638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此题考查双重所有格的用法。双重所有格的结构：of +’s所有格/名词性物主代词。所有格结构的意思为珍妮妈妈的一个朋友。Jenny’s mother表示珍妮的妈妈，珍妮的妈妈的所有格应该为Jenny’s mother’s，故选C。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21. Look! The boys _____football.</a:t>
            </a:r>
          </a:p>
          <a:p>
            <a:pPr>
              <a:lnSpc>
                <a:spcPct val="130000"/>
              </a:lnSpc>
            </a:pPr>
            <a:r>
              <a:rPr lang="en-US" altLang="zh-CN" sz="2400" b="1" dirty="0">
                <a:latin typeface="微软雅黑" panose="020B0503020204020204" charset="-122"/>
                <a:ea typeface="微软雅黑" panose="020B0503020204020204" charset="-122"/>
              </a:rPr>
              <a:t>               A. play       B. is playing</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are playing</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playing</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此题考查现在进行时和主谓一致。由“look”可知，动作正在发生，应该使用现在进行时，其构成形式是am/ is/ are+现在分词。根据主语“The boys”可知，be动词应为are，故选C。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590550" y="1179830"/>
            <a:ext cx="11450955"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22. Taiwan is a part of China. It is _____ the southeast of China.</a:t>
            </a:r>
          </a:p>
          <a:p>
            <a:pPr>
              <a:lnSpc>
                <a:spcPct val="130000"/>
              </a:lnSpc>
            </a:pPr>
            <a:r>
              <a:rPr lang="en-US" altLang="zh-CN" sz="2400" b="1" dirty="0">
                <a:latin typeface="微软雅黑" panose="020B0503020204020204" charset="-122"/>
                <a:ea typeface="微软雅黑" panose="020B0503020204020204" charset="-122"/>
              </a:rPr>
              <a:t>                 A. in      B. on</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at</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to</a:t>
            </a:r>
          </a:p>
        </p:txBody>
      </p:sp>
      <p:sp>
        <p:nvSpPr>
          <p:cNvPr id="11" name="文本框 10"/>
          <p:cNvSpPr txBox="1"/>
          <p:nvPr>
            <p:custDataLst>
              <p:tags r:id="rId3"/>
            </p:custDataLst>
          </p:nvPr>
        </p:nvSpPr>
        <p:spPr>
          <a:xfrm>
            <a:off x="899624"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此题考查介词的用法。表示地理方向位置的介词区别如下：to指在某一地域范围之外；in指在某一地域范围之内；on指与某一地域边界相接。根据题意，台湾位于中国范围之内，故选A。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1511935" y="1243330"/>
            <a:ext cx="4503420" cy="645160"/>
          </a:xfrm>
          <a:prstGeom prst="rect">
            <a:avLst/>
          </a:prstGeom>
          <a:noFill/>
        </p:spPr>
        <p:txBody>
          <a:bodyPr wrap="square" rtlCol="0">
            <a:spAutoFit/>
          </a:bodyPr>
          <a:lstStyle/>
          <a:p>
            <a:r>
              <a:rPr sz="3600" b="1">
                <a:solidFill>
                  <a:schemeClr val="tx1"/>
                </a:solidFill>
                <a:uFillTx/>
                <a:hlinkClick r:id="rId17" action="ppaction://hlinksldjump"/>
              </a:rPr>
              <a:t>第一部分：语音知识</a:t>
            </a:r>
            <a:endParaRPr sz="3600" b="1">
              <a:solidFill>
                <a:schemeClr val="tx1"/>
              </a:solidFill>
              <a:uFillTx/>
            </a:endParaRPr>
          </a:p>
        </p:txBody>
      </p:sp>
      <p:sp>
        <p:nvSpPr>
          <p:cNvPr id="9" name="文本框 8"/>
          <p:cNvSpPr txBox="1"/>
          <p:nvPr>
            <p:custDataLst>
              <p:tags r:id="rId2"/>
            </p:custDataLst>
          </p:nvPr>
        </p:nvSpPr>
        <p:spPr>
          <a:xfrm>
            <a:off x="1511935" y="2239010"/>
            <a:ext cx="4423410" cy="645160"/>
          </a:xfrm>
          <a:prstGeom prst="rect">
            <a:avLst/>
          </a:prstGeom>
          <a:noFill/>
        </p:spPr>
        <p:txBody>
          <a:bodyPr wrap="square" rtlCol="0">
            <a:spAutoFit/>
          </a:bodyPr>
          <a:lstStyle/>
          <a:p>
            <a:r>
              <a:rPr sz="3600" b="1">
                <a:solidFill>
                  <a:schemeClr val="tx1"/>
                </a:solidFill>
                <a:uFillTx/>
                <a:hlinkClick r:id="rId18" action="ppaction://hlinksldjump"/>
              </a:rPr>
              <a:t>第二部分：情景交际</a:t>
            </a:r>
            <a:endParaRPr sz="3600" b="1">
              <a:solidFill>
                <a:schemeClr val="tx1"/>
              </a:solidFill>
              <a:uFillTx/>
            </a:endParaRPr>
          </a:p>
        </p:txBody>
      </p:sp>
      <p:sp>
        <p:nvSpPr>
          <p:cNvPr id="10" name="文本框 9"/>
          <p:cNvSpPr txBox="1"/>
          <p:nvPr>
            <p:custDataLst>
              <p:tags r:id="rId3"/>
            </p:custDataLst>
          </p:nvPr>
        </p:nvSpPr>
        <p:spPr>
          <a:xfrm>
            <a:off x="1511935" y="3217545"/>
            <a:ext cx="6613525" cy="645160"/>
          </a:xfrm>
          <a:prstGeom prst="rect">
            <a:avLst/>
          </a:prstGeom>
          <a:noFill/>
        </p:spPr>
        <p:txBody>
          <a:bodyPr wrap="square" rtlCol="0">
            <a:spAutoFit/>
          </a:bodyPr>
          <a:lstStyle/>
          <a:p>
            <a:r>
              <a:rPr sz="3600" b="1">
                <a:solidFill>
                  <a:schemeClr val="tx1"/>
                </a:solidFill>
                <a:uFillTx/>
                <a:hlinkClick r:id="rId19" action="ppaction://hlinksldjump"/>
              </a:rPr>
              <a:t>第三部分：词汇与语法知识</a:t>
            </a:r>
            <a:endParaRPr sz="3600" b="1">
              <a:solidFill>
                <a:schemeClr val="tx1"/>
              </a:solidFill>
              <a:uFillTx/>
            </a:endParaRPr>
          </a:p>
        </p:txBody>
      </p:sp>
      <p:sp>
        <p:nvSpPr>
          <p:cNvPr id="11" name="文本框 10"/>
          <p:cNvSpPr txBox="1"/>
          <p:nvPr>
            <p:custDataLst>
              <p:tags r:id="rId4"/>
            </p:custDataLst>
          </p:nvPr>
        </p:nvSpPr>
        <p:spPr>
          <a:xfrm>
            <a:off x="1511935" y="4196080"/>
            <a:ext cx="6678930" cy="645160"/>
          </a:xfrm>
          <a:prstGeom prst="rect">
            <a:avLst/>
          </a:prstGeom>
          <a:noFill/>
        </p:spPr>
        <p:txBody>
          <a:bodyPr wrap="square" rtlCol="0">
            <a:spAutoFit/>
          </a:bodyPr>
          <a:lstStyle/>
          <a:p>
            <a:r>
              <a:rPr sz="3600" b="1">
                <a:solidFill>
                  <a:schemeClr val="tx1"/>
                </a:solidFill>
                <a:uFillTx/>
                <a:hlinkClick r:id="rId20" action="ppaction://hlinksldjump"/>
              </a:rPr>
              <a:t>第四部分：语篇知识</a:t>
            </a:r>
            <a:endParaRPr sz="3600" b="1">
              <a:solidFill>
                <a:schemeClr val="tx1"/>
              </a:solidFill>
              <a:uFillTx/>
            </a:endParaRPr>
          </a:p>
        </p:txBody>
      </p:sp>
      <p:sp>
        <p:nvSpPr>
          <p:cNvPr id="19" name="文本框 18"/>
          <p:cNvSpPr txBox="1"/>
          <p:nvPr>
            <p:custDataLst>
              <p:tags r:id="rId5"/>
            </p:custDataLst>
          </p:nvPr>
        </p:nvSpPr>
        <p:spPr>
          <a:xfrm>
            <a:off x="1511935" y="5174615"/>
            <a:ext cx="5293360" cy="645160"/>
          </a:xfrm>
          <a:prstGeom prst="rect">
            <a:avLst/>
          </a:prstGeom>
          <a:noFill/>
        </p:spPr>
        <p:txBody>
          <a:bodyPr wrap="square" rtlCol="0">
            <a:spAutoFit/>
          </a:bodyPr>
          <a:lstStyle/>
          <a:p>
            <a:r>
              <a:rPr sz="3600" b="1">
                <a:solidFill>
                  <a:schemeClr val="tx1"/>
                </a:solidFill>
                <a:uFillTx/>
                <a:hlinkClick r:id="rId21" action="ppaction://hlinksldjump"/>
              </a:rPr>
              <a:t>第五部分：语言技能知识</a:t>
            </a:r>
            <a:endParaRPr sz="3600" b="1">
              <a:solidFill>
                <a:schemeClr val="tx1"/>
              </a:solidFill>
              <a:uFillTx/>
            </a:endParaRPr>
          </a:p>
        </p:txBody>
      </p:sp>
      <p:pic>
        <p:nvPicPr>
          <p:cNvPr id="23" name="图片 22"/>
          <p:cNvPicPr>
            <a:picLocks noChangeAspect="1"/>
          </p:cNvPicPr>
          <p:nvPr/>
        </p:nvPicPr>
        <p:blipFill>
          <a:blip r:embed="rId22">
            <a:alphaModFix amt="55000"/>
          </a:blip>
          <a:srcRect b="6182"/>
          <a:stretch>
            <a:fillRect/>
          </a:stretch>
        </p:blipFill>
        <p:spPr>
          <a:xfrm>
            <a:off x="7800975" y="987425"/>
            <a:ext cx="3816985" cy="3226435"/>
          </a:xfrm>
          <a:prstGeom prst="rect">
            <a:avLst/>
          </a:prstGeom>
        </p:spPr>
      </p:pic>
      <p:sp>
        <p:nvSpPr>
          <p:cNvPr id="21" name="矩形 20"/>
          <p:cNvSpPr/>
          <p:nvPr/>
        </p:nvSpPr>
        <p:spPr>
          <a:xfrm>
            <a:off x="8884285" y="2655570"/>
            <a:ext cx="3166745" cy="2894965"/>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文本框 6"/>
          <p:cNvSpPr txBox="1"/>
          <p:nvPr/>
        </p:nvSpPr>
        <p:spPr>
          <a:xfrm>
            <a:off x="9377680" y="3549650"/>
            <a:ext cx="2179955" cy="1106805"/>
          </a:xfrm>
          <a:prstGeom prst="rect">
            <a:avLst/>
          </a:prstGeom>
          <a:noFill/>
        </p:spPr>
        <p:txBody>
          <a:bodyPr wrap="square" rtlCol="0">
            <a:spAutoFit/>
          </a:bodyPr>
          <a:lstStyle/>
          <a:p>
            <a:pPr indent="0" algn="dist" fontAlgn="auto"/>
            <a:r>
              <a:rPr lang="zh-CN" altLang="en-US" sz="6600" b="1">
                <a:solidFill>
                  <a:schemeClr val="bg1"/>
                </a:solidFill>
              </a:rPr>
              <a:t>目录</a:t>
            </a:r>
          </a:p>
        </p:txBody>
      </p:sp>
      <p:grpSp>
        <p:nvGrpSpPr>
          <p:cNvPr id="3" name="组合 2"/>
          <p:cNvGrpSpPr/>
          <p:nvPr/>
        </p:nvGrpSpPr>
        <p:grpSpPr>
          <a:xfrm>
            <a:off x="757555" y="1244600"/>
            <a:ext cx="651510" cy="645160"/>
            <a:chOff x="8280" y="560"/>
            <a:chExt cx="998" cy="1016"/>
          </a:xfrm>
        </p:grpSpPr>
        <p:sp>
          <p:nvSpPr>
            <p:cNvPr id="25" name="Oval 2"/>
            <p:cNvSpPr/>
            <p:nvPr>
              <p:custDataLst>
                <p:tags r:id="rId14"/>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54"/>
            <p:cNvSpPr>
              <a:spLocks noChangeArrowheads="1"/>
            </p:cNvSpPr>
            <p:nvPr>
              <p:custDataLst>
                <p:tags r:id="rId15"/>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lstStyle/>
            <a:p>
              <a:endParaRPr lang="en-US"/>
            </a:p>
          </p:txBody>
        </p:sp>
      </p:grpSp>
      <p:grpSp>
        <p:nvGrpSpPr>
          <p:cNvPr id="4" name="组合 3"/>
          <p:cNvGrpSpPr/>
          <p:nvPr/>
        </p:nvGrpSpPr>
        <p:grpSpPr>
          <a:xfrm>
            <a:off x="757555" y="2229485"/>
            <a:ext cx="651510" cy="645160"/>
            <a:chOff x="8280" y="560"/>
            <a:chExt cx="998" cy="1016"/>
          </a:xfrm>
        </p:grpSpPr>
        <p:sp>
          <p:nvSpPr>
            <p:cNvPr id="5" name="Oval 2"/>
            <p:cNvSpPr/>
            <p:nvPr>
              <p:custDataLst>
                <p:tags r:id="rId12"/>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154"/>
            <p:cNvSpPr>
              <a:spLocks noChangeArrowheads="1"/>
            </p:cNvSpPr>
            <p:nvPr>
              <p:custDataLst>
                <p:tags r:id="rId13"/>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lstStyle/>
            <a:p>
              <a:endParaRPr lang="en-US"/>
            </a:p>
          </p:txBody>
        </p:sp>
      </p:grpSp>
      <p:grpSp>
        <p:nvGrpSpPr>
          <p:cNvPr id="12" name="组合 11"/>
          <p:cNvGrpSpPr/>
          <p:nvPr/>
        </p:nvGrpSpPr>
        <p:grpSpPr>
          <a:xfrm>
            <a:off x="757555" y="3214370"/>
            <a:ext cx="651510" cy="645160"/>
            <a:chOff x="8280" y="560"/>
            <a:chExt cx="998" cy="1016"/>
          </a:xfrm>
        </p:grpSpPr>
        <p:sp>
          <p:nvSpPr>
            <p:cNvPr id="13" name="Oval 2"/>
            <p:cNvSpPr/>
            <p:nvPr>
              <p:custDataLst>
                <p:tags r:id="rId10"/>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54"/>
            <p:cNvSpPr>
              <a:spLocks noChangeArrowheads="1"/>
            </p:cNvSpPr>
            <p:nvPr>
              <p:custDataLst>
                <p:tags r:id="rId11"/>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lstStyle/>
            <a:p>
              <a:endParaRPr lang="en-US"/>
            </a:p>
          </p:txBody>
        </p:sp>
      </p:grpSp>
      <p:grpSp>
        <p:nvGrpSpPr>
          <p:cNvPr id="22" name="组合 21"/>
          <p:cNvGrpSpPr/>
          <p:nvPr/>
        </p:nvGrpSpPr>
        <p:grpSpPr>
          <a:xfrm>
            <a:off x="757555" y="4199255"/>
            <a:ext cx="651510" cy="645160"/>
            <a:chOff x="8280" y="560"/>
            <a:chExt cx="998" cy="1016"/>
          </a:xfrm>
        </p:grpSpPr>
        <p:sp>
          <p:nvSpPr>
            <p:cNvPr id="24" name="Oval 2"/>
            <p:cNvSpPr/>
            <p:nvPr>
              <p:custDataLst>
                <p:tags r:id="rId8"/>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154"/>
            <p:cNvSpPr>
              <a:spLocks noChangeArrowheads="1"/>
            </p:cNvSpPr>
            <p:nvPr>
              <p:custDataLst>
                <p:tags r:id="rId9"/>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lstStyle/>
            <a:p>
              <a:endParaRPr lang="en-US"/>
            </a:p>
          </p:txBody>
        </p:sp>
      </p:grpSp>
      <p:grpSp>
        <p:nvGrpSpPr>
          <p:cNvPr id="28" name="组合 27"/>
          <p:cNvGrpSpPr/>
          <p:nvPr/>
        </p:nvGrpSpPr>
        <p:grpSpPr>
          <a:xfrm>
            <a:off x="757555" y="5184140"/>
            <a:ext cx="651510" cy="645160"/>
            <a:chOff x="8280" y="560"/>
            <a:chExt cx="998" cy="1016"/>
          </a:xfrm>
        </p:grpSpPr>
        <p:sp>
          <p:nvSpPr>
            <p:cNvPr id="29" name="Oval 2"/>
            <p:cNvSpPr/>
            <p:nvPr>
              <p:custDataLst>
                <p:tags r:id="rId6"/>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154"/>
            <p:cNvSpPr>
              <a:spLocks noChangeArrowheads="1"/>
            </p:cNvSpPr>
            <p:nvPr>
              <p:custDataLst>
                <p:tags r:id="rId7"/>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23. Love from parents is like the wind. You can’t see it _____ you   	       can feel it.</a:t>
            </a:r>
          </a:p>
          <a:p>
            <a:pPr>
              <a:lnSpc>
                <a:spcPct val="130000"/>
              </a:lnSpc>
            </a:pPr>
            <a:r>
              <a:rPr lang="en-US" altLang="zh-CN" sz="2400" b="1" dirty="0">
                <a:latin typeface="微软雅黑" panose="020B0503020204020204" charset="-122"/>
                <a:ea typeface="微软雅黑" panose="020B0503020204020204" charset="-122"/>
              </a:rPr>
              <a:t>                A. so      B. but</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and</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or</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9150350"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此题考查连词的用法。根据题意“父母的爱就像风，你看不见它，但是能感觉到它”可知，空格处表示转折关系，but表示转折关系，故选B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24. _____ time flies!</a:t>
            </a:r>
          </a:p>
          <a:p>
            <a:pPr>
              <a:lnSpc>
                <a:spcPct val="130000"/>
              </a:lnSpc>
            </a:pPr>
            <a:r>
              <a:rPr lang="en-US" altLang="zh-CN" sz="2400" b="1" dirty="0">
                <a:latin typeface="微软雅黑" panose="020B0503020204020204" charset="-122"/>
                <a:ea typeface="微软雅黑" panose="020B0503020204020204" charset="-122"/>
              </a:rPr>
              <a:t>              A. How     B. What</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What a</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What an</a:t>
            </a:r>
          </a:p>
        </p:txBody>
      </p:sp>
      <p:sp>
        <p:nvSpPr>
          <p:cNvPr id="11" name="文本框 10"/>
          <p:cNvSpPr txBox="1"/>
          <p:nvPr>
            <p:custDataLst>
              <p:tags r:id="rId3"/>
            </p:custDataLst>
          </p:nvPr>
        </p:nvSpPr>
        <p:spPr>
          <a:xfrm>
            <a:off x="1352379"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此题考查感叹句的结构。感叹句的结构：How+主语+谓语，故选A。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25. The volunteers sent five _____ books to a mountain village.</a:t>
            </a:r>
          </a:p>
          <a:p>
            <a:pPr>
              <a:lnSpc>
                <a:spcPct val="130000"/>
              </a:lnSpc>
            </a:pPr>
            <a:r>
              <a:rPr lang="en-US" altLang="zh-CN" sz="2400" b="1" dirty="0">
                <a:latin typeface="微软雅黑" panose="020B0503020204020204" charset="-122"/>
                <a:ea typeface="微软雅黑" panose="020B0503020204020204" charset="-122"/>
              </a:rPr>
              <a:t>                 A. hundreds       B. hundred</a:t>
            </a:r>
          </a:p>
          <a:p>
            <a:pPr>
              <a:lnSpc>
                <a:spcPct val="130000"/>
              </a:lnSpc>
            </a:pPr>
            <a:r>
              <a:rPr lang="en-US" altLang="zh-CN" sz="2400" b="1" dirty="0">
                <a:latin typeface="微软雅黑" panose="020B0503020204020204" charset="-122"/>
                <a:ea typeface="微软雅黑" panose="020B0503020204020204" charset="-122"/>
              </a:rPr>
              <a:t>                 C. hundred of    D. hundreds of</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此题考查数词的用法。根据数词的用法，当hundred，thousand，million等词前有具体数字时，hundred，thousand，million必须用单数形式，故选B。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663575" y="1179830"/>
            <a:ext cx="1137793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26. More and more trees _____ every year to make our city greener.</a:t>
            </a:r>
          </a:p>
          <a:p>
            <a:pPr>
              <a:lnSpc>
                <a:spcPct val="130000"/>
              </a:lnSpc>
            </a:pPr>
            <a:r>
              <a:rPr lang="en-US" altLang="zh-CN" sz="2400" b="1" dirty="0">
                <a:latin typeface="微软雅黑" panose="020B0503020204020204" charset="-122"/>
                <a:ea typeface="微软雅黑" panose="020B0503020204020204" charset="-122"/>
              </a:rPr>
              <a:t>                A. is planted       B. was planted</a:t>
            </a:r>
          </a:p>
          <a:p>
            <a:pPr>
              <a:lnSpc>
                <a:spcPct val="130000"/>
              </a:lnSpc>
            </a:pPr>
            <a:r>
              <a:rPr lang="en-US" altLang="zh-CN" sz="2400" b="1" dirty="0">
                <a:latin typeface="微软雅黑" panose="020B0503020204020204" charset="-122"/>
                <a:ea typeface="微软雅黑" panose="020B0503020204020204" charset="-122"/>
              </a:rPr>
              <a:t>                C. are planted     D. were planted</a:t>
            </a:r>
          </a:p>
        </p:txBody>
      </p:sp>
      <p:sp>
        <p:nvSpPr>
          <p:cNvPr id="11" name="文本框 10"/>
          <p:cNvSpPr txBox="1"/>
          <p:nvPr>
            <p:custDataLst>
              <p:tags r:id="rId3"/>
            </p:custDataLst>
          </p:nvPr>
        </p:nvSpPr>
        <p:spPr>
          <a:xfrm>
            <a:off x="936454"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此题考查被动语态。主语“More and more trees”是动作的承受着，所以要用被动语态，其构成形式为：be+及物动词的过去分词。根据关键词“every year”可知时态为一般现在时，trees为复数，be动词要用are，故选C。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402590" y="1179830"/>
            <a:ext cx="11638915"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27. The coffee is too bitter for me. I want to drink _____.</a:t>
            </a:r>
          </a:p>
          <a:p>
            <a:pPr>
              <a:lnSpc>
                <a:spcPct val="130000"/>
              </a:lnSpc>
            </a:pPr>
            <a:r>
              <a:rPr lang="en-US" altLang="zh-CN" sz="2400" b="1" dirty="0">
                <a:latin typeface="微软雅黑" panose="020B0503020204020204" charset="-122"/>
                <a:ea typeface="微软雅黑" panose="020B0503020204020204" charset="-122"/>
              </a:rPr>
              <a:t>                A. something else      B. else something</a:t>
            </a:r>
          </a:p>
          <a:p>
            <a:pPr>
              <a:lnSpc>
                <a:spcPct val="130000"/>
              </a:lnSpc>
            </a:pPr>
            <a:r>
              <a:rPr lang="en-US" altLang="zh-CN" sz="2400" b="1" dirty="0">
                <a:latin typeface="微软雅黑" panose="020B0503020204020204" charset="-122"/>
                <a:ea typeface="微软雅黑" panose="020B0503020204020204" charset="-122"/>
              </a:rPr>
              <a:t>                C. anything else         D. else anything</a:t>
            </a:r>
          </a:p>
        </p:txBody>
      </p:sp>
      <p:sp>
        <p:nvSpPr>
          <p:cNvPr id="11" name="文本框 10"/>
          <p:cNvSpPr txBox="1"/>
          <p:nvPr>
            <p:custDataLst>
              <p:tags r:id="rId3"/>
            </p:custDataLst>
          </p:nvPr>
        </p:nvSpPr>
        <p:spPr>
          <a:xfrm>
            <a:off x="723729"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此题考查复合不定代词。形容词修饰复合不定代词要后置。something一般用于肯定句；anything一般用于疑问句、否定句和条件状语从句中，故选A。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28. </a:t>
            </a:r>
            <a:r>
              <a:rPr lang="en-US" altLang="zh-CN" sz="2400" b="1" i="1" dirty="0">
                <a:latin typeface="微软雅黑" panose="020B0503020204020204" charset="-122"/>
                <a:ea typeface="微软雅黑" panose="020B0503020204020204" charset="-122"/>
              </a:rPr>
              <a:t>Amazing China</a:t>
            </a:r>
            <a:r>
              <a:rPr lang="en-US" altLang="zh-CN" sz="2400" b="1" dirty="0">
                <a:latin typeface="微软雅黑" panose="020B0503020204020204" charset="-122"/>
                <a:ea typeface="微软雅黑" panose="020B0503020204020204" charset="-122"/>
              </a:rPr>
              <a:t> is worth _____.</a:t>
            </a:r>
          </a:p>
          <a:p>
            <a:pPr>
              <a:lnSpc>
                <a:spcPct val="130000"/>
              </a:lnSpc>
            </a:pPr>
            <a:r>
              <a:rPr lang="en-US" altLang="zh-CN" sz="2400" b="1" dirty="0">
                <a:latin typeface="微软雅黑" panose="020B0503020204020204" charset="-122"/>
                <a:ea typeface="微软雅黑" panose="020B0503020204020204" charset="-122"/>
              </a:rPr>
              <a:t>               A. watch     B.to watch</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watching</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be watched</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此题考查非谓语动词。be worth doing为固定用法，意为“值得做……”，故选C。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86690" y="1179830"/>
            <a:ext cx="11854815"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29. —I will not give up my dreams though there are many difficulties.</a:t>
            </a:r>
          </a:p>
          <a:p>
            <a:pPr>
              <a:lnSpc>
                <a:spcPct val="130000"/>
              </a:lnSpc>
            </a:pPr>
            <a:r>
              <a:rPr lang="en-US" altLang="zh-CN" sz="2400" b="1" dirty="0">
                <a:latin typeface="微软雅黑" panose="020B0503020204020204" charset="-122"/>
                <a:ea typeface="微软雅黑" panose="020B0503020204020204" charset="-122"/>
              </a:rPr>
              <a:t>                —_____.</a:t>
            </a:r>
          </a:p>
          <a:p>
            <a:pPr>
              <a:lnSpc>
                <a:spcPct val="130000"/>
              </a:lnSpc>
            </a:pPr>
            <a:r>
              <a:rPr lang="en-US" altLang="zh-CN" sz="2400" b="1" dirty="0">
                <a:latin typeface="微软雅黑" panose="020B0503020204020204" charset="-122"/>
                <a:ea typeface="微软雅黑" panose="020B0503020204020204" charset="-122"/>
              </a:rPr>
              <a:t>               A. So will I               B. So won’t I</a:t>
            </a:r>
          </a:p>
          <a:p>
            <a:pPr>
              <a:lnSpc>
                <a:spcPct val="130000"/>
              </a:lnSpc>
            </a:pPr>
            <a:r>
              <a:rPr lang="en-US" altLang="zh-CN" sz="2400" b="1" dirty="0">
                <a:latin typeface="微软雅黑" panose="020B0503020204020204" charset="-122"/>
                <a:ea typeface="微软雅黑" panose="020B0503020204020204" charset="-122"/>
              </a:rPr>
              <a:t>               C. Neither will I       D. Neither won’t I</a:t>
            </a:r>
          </a:p>
        </p:txBody>
      </p:sp>
      <p:sp>
        <p:nvSpPr>
          <p:cNvPr id="11" name="文本框 10"/>
          <p:cNvSpPr txBox="1"/>
          <p:nvPr>
            <p:custDataLst>
              <p:tags r:id="rId3"/>
            </p:custDataLst>
          </p:nvPr>
        </p:nvSpPr>
        <p:spPr>
          <a:xfrm>
            <a:off x="4011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此题考查倒装句。根据上下句的意思，答句应表示“我也不”。“neither+be动词/助动词/情态动词+主语”，表示某人或某物也不，故选C。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30. This movie is much _____ than that one.</a:t>
            </a:r>
          </a:p>
          <a:p>
            <a:pPr>
              <a:lnSpc>
                <a:spcPct val="130000"/>
              </a:lnSpc>
            </a:pPr>
            <a:r>
              <a:rPr lang="en-US" altLang="zh-CN" sz="2400" b="1" dirty="0">
                <a:latin typeface="微软雅黑" panose="020B0503020204020204" charset="-122"/>
                <a:ea typeface="微软雅黑" panose="020B0503020204020204" charset="-122"/>
              </a:rPr>
              <a:t>                A. interesting              B. more interesting </a:t>
            </a:r>
          </a:p>
          <a:p>
            <a:pPr>
              <a:lnSpc>
                <a:spcPct val="130000"/>
              </a:lnSpc>
            </a:pPr>
            <a:r>
              <a:rPr lang="en-US" altLang="zh-CN" sz="2400" b="1" dirty="0">
                <a:latin typeface="微软雅黑" panose="020B0503020204020204" charset="-122"/>
                <a:ea typeface="微软雅黑" panose="020B0503020204020204" charset="-122"/>
              </a:rPr>
              <a:t>                C. most interesting     D. the most interesting</a:t>
            </a:r>
          </a:p>
          <a:p>
            <a:pPr>
              <a:lnSpc>
                <a:spcPct val="130000"/>
              </a:lnSpc>
            </a:pPr>
            <a:r>
              <a:rPr lang="en-US" altLang="zh-CN" sz="2400" b="1" dirty="0">
                <a:latin typeface="微软雅黑" panose="020B0503020204020204" charset="-122"/>
                <a:ea typeface="微软雅黑" panose="020B0503020204020204" charset="-122"/>
                <a:sym typeface="+mn-ea"/>
              </a:rPr>
              <a:t>                </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此题考查形容词比较级的用法。由“than”可知，空格处要使用形容词比较级。interesting为多音节词，其比较级在前加more构成，故选B。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617855" y="1179830"/>
            <a:ext cx="1142365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31. I _____ to most of the cities in China since three years ago.</a:t>
            </a:r>
          </a:p>
          <a:p>
            <a:pPr>
              <a:lnSpc>
                <a:spcPct val="130000"/>
              </a:lnSpc>
            </a:pPr>
            <a:r>
              <a:rPr lang="en-US" altLang="zh-CN" sz="2400" b="1" dirty="0">
                <a:latin typeface="微软雅黑" panose="020B0503020204020204" charset="-122"/>
                <a:ea typeface="微软雅黑" panose="020B0503020204020204" charset="-122"/>
              </a:rPr>
              <a:t>                A. travelled               B. had travelled</a:t>
            </a:r>
          </a:p>
          <a:p>
            <a:pPr>
              <a:lnSpc>
                <a:spcPct val="130000"/>
              </a:lnSpc>
            </a:pPr>
            <a:r>
              <a:rPr lang="en-US" altLang="zh-CN" sz="2400" b="1" dirty="0">
                <a:latin typeface="微软雅黑" panose="020B0503020204020204" charset="-122"/>
                <a:ea typeface="微软雅黑" panose="020B0503020204020204" charset="-122"/>
              </a:rPr>
              <a:t>                C. has travelled        D. have travelled</a:t>
            </a:r>
          </a:p>
        </p:txBody>
      </p:sp>
      <p:sp>
        <p:nvSpPr>
          <p:cNvPr id="11" name="文本框 10"/>
          <p:cNvSpPr txBox="1"/>
          <p:nvPr>
            <p:custDataLst>
              <p:tags r:id="rId3"/>
            </p:custDataLst>
          </p:nvPr>
        </p:nvSpPr>
        <p:spPr>
          <a:xfrm>
            <a:off x="101201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此题考查现在完成时和主谓一致。since是现在完成时的特征词，现在完成时的结构形式为has/ have+过去分词。此句主语为I，所以助动词要用have，故选D。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32. Could you tell me _____ this 5G mobile phone?</a:t>
            </a:r>
          </a:p>
          <a:p>
            <a:pPr>
              <a:lnSpc>
                <a:spcPct val="130000"/>
              </a:lnSpc>
            </a:pPr>
            <a:r>
              <a:rPr lang="en-US" altLang="zh-CN" sz="2400" b="1" dirty="0">
                <a:latin typeface="微软雅黑" panose="020B0503020204020204" charset="-122"/>
                <a:ea typeface="微软雅黑" panose="020B0503020204020204" charset="-122"/>
              </a:rPr>
              <a:t>                A. where did you buy       B. where you bought</a:t>
            </a:r>
          </a:p>
          <a:p>
            <a:pPr>
              <a:lnSpc>
                <a:spcPct val="130000"/>
              </a:lnSpc>
            </a:pPr>
            <a:r>
              <a:rPr lang="en-US" altLang="zh-CN" sz="2400" b="1" dirty="0">
                <a:latin typeface="微软雅黑" panose="020B0503020204020204" charset="-122"/>
                <a:ea typeface="微软雅黑" panose="020B0503020204020204" charset="-122"/>
              </a:rPr>
              <a:t>                C. where do you buy        D. where you buy</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此题考查宾语从句。疑问句作宾语从句时要使用陈述语序，根据句意时态为过去时，故选B。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280"/>
          <p:cNvSpPr txBox="1"/>
          <p:nvPr>
            <p:custDataLst>
              <p:tags r:id="rId1"/>
            </p:custDataLst>
          </p:nvPr>
        </p:nvSpPr>
        <p:spPr>
          <a:xfrm>
            <a:off x="5263848" y="2792275"/>
            <a:ext cx="5759107" cy="722630"/>
          </a:xfrm>
          <a:prstGeom prst="rect">
            <a:avLst/>
          </a:prstGeom>
          <a:noFill/>
          <a:ln>
            <a:noFill/>
          </a:ln>
        </p:spPr>
        <p:txBody>
          <a:bodyPr wrap="square" lIns="45720" tIns="22860" rIns="45720" bIns="22860" rtlCol="0">
            <a:spAutoFit/>
          </a:bodyPr>
          <a:lstStyle/>
          <a:p>
            <a:pPr algn="ctr"/>
            <a:r>
              <a:rPr sz="4400" b="1" dirty="0">
                <a:solidFill>
                  <a:schemeClr val="tx1"/>
                </a:solidFill>
                <a:latin typeface="微软雅黑" panose="020B0503020204020204" charset="-122"/>
                <a:ea typeface="微软雅黑" panose="020B0503020204020204" charset="-122"/>
                <a:cs typeface="Lato Regular"/>
              </a:rPr>
              <a:t>第一部分：语音知识</a:t>
            </a: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6">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7"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33. China can _____ rejuvenation.</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what 		B. what a		 C. how 		D. how a</a:t>
            </a:r>
          </a:p>
        </p:txBody>
      </p:sp>
      <p:sp>
        <p:nvSpPr>
          <p:cNvPr id="11" name="文本框 10"/>
          <p:cNvSpPr txBox="1"/>
          <p:nvPr>
            <p:custDataLst>
              <p:tags r:id="rId3"/>
            </p:custDataLst>
          </p:nvPr>
        </p:nvSpPr>
        <p:spPr>
          <a:xfrm>
            <a:off x="1264749"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此题考查情态动词的用法。根据情态动词的用法，此处用情态动词can+动词原形，故选A。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092575"/>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645795" y="12560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34. The 5G technology will _____ boost industrial development, 	       _____ improve people’s lives.</a:t>
            </a:r>
          </a:p>
          <a:p>
            <a:pPr>
              <a:lnSpc>
                <a:spcPct val="130000"/>
              </a:lnSpc>
            </a:pPr>
            <a:r>
              <a:rPr lang="en-US" altLang="zh-CN" sz="2400" b="1" dirty="0">
                <a:latin typeface="微软雅黑" panose="020B0503020204020204" charset="-122"/>
                <a:ea typeface="微软雅黑" panose="020B0503020204020204" charset="-122"/>
              </a:rPr>
              <a:t>               A. either; or           B. neither; nor</a:t>
            </a:r>
          </a:p>
          <a:p>
            <a:pPr>
              <a:lnSpc>
                <a:spcPct val="130000"/>
              </a:lnSpc>
            </a:pPr>
            <a:r>
              <a:rPr lang="en-US" altLang="zh-CN" sz="2400" b="1" dirty="0">
                <a:latin typeface="微软雅黑" panose="020B0503020204020204" charset="-122"/>
                <a:ea typeface="微软雅黑" panose="020B0503020204020204" charset="-122"/>
              </a:rPr>
              <a:t>               C. whether; or       D. not only; but also</a:t>
            </a:r>
          </a:p>
        </p:txBody>
      </p:sp>
      <p:sp>
        <p:nvSpPr>
          <p:cNvPr id="11" name="文本框 10"/>
          <p:cNvSpPr txBox="1"/>
          <p:nvPr>
            <p:custDataLst>
              <p:tags r:id="rId3"/>
            </p:custDataLst>
          </p:nvPr>
        </p:nvSpPr>
        <p:spPr>
          <a:xfrm>
            <a:off x="965029" y="1387368"/>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180840"/>
            <a:ext cx="8625205" cy="230695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此题考查连词。either…or…（或者……或者……），neither…nor…（既不……也不），whether…or…（无论是……还是……），not only…but also…（不仅……而且）。根据句意“5G技术将不仅会促进产业的发展，还会改善人民生活”可知，此空格应该为not only…but also…，故选D。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35. Do you know the girl _____ skirt is pink?</a:t>
            </a:r>
          </a:p>
          <a:p>
            <a:pPr>
              <a:lnSpc>
                <a:spcPct val="130000"/>
              </a:lnSpc>
            </a:pPr>
            <a:r>
              <a:rPr lang="en-US" altLang="zh-CN" sz="2400" b="1" dirty="0">
                <a:latin typeface="微软雅黑" panose="020B0503020204020204" charset="-122"/>
                <a:ea typeface="微软雅黑" panose="020B0503020204020204" charset="-122"/>
              </a:rPr>
              <a:t>              A. whose      B. who</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whom</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what</a:t>
            </a:r>
          </a:p>
        </p:txBody>
      </p:sp>
      <p:sp>
        <p:nvSpPr>
          <p:cNvPr id="11" name="文本框 10"/>
          <p:cNvSpPr txBox="1"/>
          <p:nvPr>
            <p:custDataLst>
              <p:tags r:id="rId3"/>
            </p:custDataLst>
          </p:nvPr>
        </p:nvSpPr>
        <p:spPr>
          <a:xfrm>
            <a:off x="1264749"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此题考查定语从句关系代词词义辨析。根据句意，whose（……的）在从句中作定语，故选A。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357505" y="1179830"/>
            <a:ext cx="11684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36. Neither my parents nor my elder sister _____ playing baseball.</a:t>
            </a:r>
          </a:p>
          <a:p>
            <a:pPr>
              <a:lnSpc>
                <a:spcPct val="130000"/>
              </a:lnSpc>
            </a:pPr>
            <a:r>
              <a:rPr lang="en-US" altLang="zh-CN" sz="2400" b="1" dirty="0">
                <a:latin typeface="微软雅黑" panose="020B0503020204020204" charset="-122"/>
                <a:ea typeface="微软雅黑" panose="020B0503020204020204" charset="-122"/>
              </a:rPr>
              <a:t>               A. like       B. likes</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are liking</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have liked</a:t>
            </a:r>
          </a:p>
        </p:txBody>
      </p:sp>
      <p:sp>
        <p:nvSpPr>
          <p:cNvPr id="11" name="文本框 10"/>
          <p:cNvSpPr txBox="1"/>
          <p:nvPr>
            <p:custDataLst>
              <p:tags r:id="rId3"/>
            </p:custDataLst>
          </p:nvPr>
        </p:nvSpPr>
        <p:spPr>
          <a:xfrm>
            <a:off x="64625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此题考查就近原则。“neither…nor…”、“either…or…”等并列成分作主语时，谓语动词的单复数与最邻近的名词或代词一致，故选B。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001395" y="1179830"/>
            <a:ext cx="1104011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37. If everyone makes a contribution to protecting the 	   	      environment, the world _____ much more beautiful.</a:t>
            </a:r>
          </a:p>
          <a:p>
            <a:pPr>
              <a:lnSpc>
                <a:spcPct val="130000"/>
              </a:lnSpc>
            </a:pPr>
            <a:r>
              <a:rPr lang="en-US" altLang="zh-CN" sz="2400" b="1" dirty="0">
                <a:latin typeface="微软雅黑" panose="020B0503020204020204" charset="-122"/>
                <a:ea typeface="微软雅黑" panose="020B0503020204020204" charset="-122"/>
              </a:rPr>
              <a:t>          </a:t>
            </a:r>
          </a:p>
          <a:p>
            <a:pPr>
              <a:lnSpc>
                <a:spcPct val="130000"/>
              </a:lnSpc>
            </a:pPr>
            <a:r>
              <a:rPr lang="en-US" altLang="zh-CN" sz="2400" b="1" dirty="0">
                <a:latin typeface="微软雅黑" panose="020B0503020204020204" charset="-122"/>
                <a:ea typeface="微软雅黑" panose="020B0503020204020204" charset="-122"/>
              </a:rPr>
              <a:t>              A. will become    B. become</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becomes</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became</a:t>
            </a:r>
          </a:p>
        </p:txBody>
      </p:sp>
      <p:sp>
        <p:nvSpPr>
          <p:cNvPr id="11" name="文本框 10"/>
          <p:cNvSpPr txBox="1"/>
          <p:nvPr>
            <p:custDataLst>
              <p:tags r:id="rId3"/>
            </p:custDataLst>
          </p:nvPr>
        </p:nvSpPr>
        <p:spPr>
          <a:xfrm>
            <a:off x="1264749"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此题考查条件状语从句。if引导条件状语从句时，主句用一般将来时，从句用一般现在时，故选A。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38. Sarah eats _____ meat, so she is _____ fat.</a:t>
            </a:r>
          </a:p>
          <a:p>
            <a:pPr>
              <a:lnSpc>
                <a:spcPct val="130000"/>
              </a:lnSpc>
            </a:pPr>
            <a:r>
              <a:rPr lang="en-US" altLang="zh-CN" sz="2400" b="1" dirty="0">
                <a:latin typeface="微软雅黑" panose="020B0503020204020204" charset="-122"/>
                <a:ea typeface="微软雅黑" panose="020B0503020204020204" charset="-122"/>
              </a:rPr>
              <a:t>                A. too much; many too      B. much too; too much</a:t>
            </a:r>
          </a:p>
          <a:p>
            <a:pPr>
              <a:lnSpc>
                <a:spcPct val="130000"/>
              </a:lnSpc>
            </a:pPr>
            <a:r>
              <a:rPr lang="en-US" altLang="zh-CN" sz="2400" b="1" dirty="0">
                <a:latin typeface="微软雅黑" panose="020B0503020204020204" charset="-122"/>
                <a:ea typeface="微软雅黑" panose="020B0503020204020204" charset="-122"/>
              </a:rPr>
              <a:t>                C. much too; many too      D. too much; much too</a:t>
            </a: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此题考查too much 与much too的辨析。too much（太多）+不可数名词，much too（太）+形容词/副词，故选D。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39. _____ country is very large and beautiful. What about _____?</a:t>
            </a:r>
          </a:p>
          <a:p>
            <a:pPr>
              <a:lnSpc>
                <a:spcPct val="130000"/>
              </a:lnSpc>
            </a:pPr>
            <a:r>
              <a:rPr lang="en-US" altLang="zh-CN" sz="2400" b="1" dirty="0">
                <a:latin typeface="微软雅黑" panose="020B0503020204020204" charset="-122"/>
                <a:ea typeface="微软雅黑" panose="020B0503020204020204" charset="-122"/>
              </a:rPr>
              <a:t>               A. Our; your          B. Our; yours</a:t>
            </a:r>
          </a:p>
          <a:p>
            <a:pPr>
              <a:lnSpc>
                <a:spcPct val="130000"/>
              </a:lnSpc>
            </a:pPr>
            <a:r>
              <a:rPr lang="en-US" altLang="zh-CN" sz="2400" b="1" dirty="0">
                <a:latin typeface="微软雅黑" panose="020B0503020204020204" charset="-122"/>
                <a:ea typeface="微软雅黑" panose="020B0503020204020204" charset="-122"/>
              </a:rPr>
              <a:t>               C. Ours; your         D. Ours; yours</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93802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物主代词。形容词性物主代词用作定语，后面须接名词；名词性物主代词本身具有名词的特征，其后不可接名词。第一个空格后有名词，所以要用形容词性物主代词；第二个空格后没有名词，所以要用名词性物主代词，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571500"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40. The boy is only 13 years old. He is not _____ to get a driver’s 	       license.</a:t>
            </a:r>
          </a:p>
          <a:p>
            <a:pPr>
              <a:lnSpc>
                <a:spcPct val="130000"/>
              </a:lnSpc>
            </a:pPr>
            <a:r>
              <a:rPr lang="en-US" altLang="zh-CN" sz="2400" b="1" dirty="0">
                <a:latin typeface="微软雅黑" panose="020B0503020204020204" charset="-122"/>
                <a:ea typeface="微软雅黑" panose="020B0503020204020204" charset="-122"/>
              </a:rPr>
              <a:t>                A. enough old          B. old enough</a:t>
            </a:r>
          </a:p>
          <a:p>
            <a:pPr>
              <a:lnSpc>
                <a:spcPct val="130000"/>
              </a:lnSpc>
            </a:pPr>
            <a:r>
              <a:rPr lang="en-US" altLang="zh-CN" sz="2400" b="1" dirty="0">
                <a:latin typeface="微软雅黑" panose="020B0503020204020204" charset="-122"/>
                <a:ea typeface="微软雅黑" panose="020B0503020204020204" charset="-122"/>
              </a:rPr>
              <a:t>                C. young enough     D. enough young</a:t>
            </a:r>
          </a:p>
        </p:txBody>
      </p:sp>
      <p:sp>
        <p:nvSpPr>
          <p:cNvPr id="11" name="文本框 10"/>
          <p:cNvSpPr txBox="1"/>
          <p:nvPr>
            <p:custDataLst>
              <p:tags r:id="rId3"/>
            </p:custDataLst>
          </p:nvPr>
        </p:nvSpPr>
        <p:spPr>
          <a:xfrm>
            <a:off x="91803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此题考查enough的用法。enough位于名词之前，形容词或副词之后，排除选项A和D，根据句意可知这个男孩仅仅只有13岁，还不到有驾照的年龄，故选B。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280"/>
          <p:cNvSpPr txBox="1"/>
          <p:nvPr>
            <p:custDataLst>
              <p:tags r:id="rId1"/>
            </p:custDataLst>
          </p:nvPr>
        </p:nvSpPr>
        <p:spPr>
          <a:xfrm>
            <a:off x="5123815" y="2792095"/>
            <a:ext cx="6019800" cy="857885"/>
          </a:xfrm>
          <a:prstGeom prst="rect">
            <a:avLst/>
          </a:prstGeom>
          <a:noFill/>
          <a:ln>
            <a:noFill/>
          </a:ln>
        </p:spPr>
        <p:txBody>
          <a:bodyPr wrap="square" lIns="45720" tIns="22860" rIns="45720" bIns="22860" rtlCol="0">
            <a:spAutoFit/>
          </a:bodyPr>
          <a:lstStyle/>
          <a:p>
            <a:pPr algn="ctr">
              <a:lnSpc>
                <a:spcPct val="120000"/>
              </a:lnSpc>
            </a:pPr>
            <a:r>
              <a:rPr sz="4400" b="1" dirty="0">
                <a:solidFill>
                  <a:schemeClr val="tx1"/>
                </a:solidFill>
                <a:latin typeface="微软雅黑" panose="020B0503020204020204" charset="-122"/>
                <a:ea typeface="微软雅黑" panose="020B0503020204020204" charset="-122"/>
                <a:cs typeface="Lato Regular"/>
              </a:rPr>
              <a:t>第四部分：语篇知识</a:t>
            </a: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6">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7"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userDrawn="1">
            <p:custDataLst>
              <p:tags r:id="rId1"/>
            </p:custDataLst>
          </p:nvPr>
        </p:nvSpPr>
        <p:spPr>
          <a:xfrm>
            <a:off x="377190" y="30480"/>
            <a:ext cx="7840345" cy="553085"/>
          </a:xfrm>
          <a:prstGeom prst="rect">
            <a:avLst/>
          </a:prstGeom>
          <a:noFill/>
        </p:spPr>
        <p:txBody>
          <a:bodyPr wrap="square" rtlCol="0">
            <a:spAutoFit/>
          </a:bodyPr>
          <a:lstStyle/>
          <a:p>
            <a:pPr algn="dist"/>
            <a:r>
              <a:rPr lang="zh-CN" altLang="en-US" sz="3000" b="1">
                <a:solidFill>
                  <a:schemeClr val="bg1"/>
                </a:solidFill>
                <a:uFillTx/>
              </a:rPr>
              <a:t>第四部分：语篇知识（共25小题，满分30分）</a:t>
            </a:r>
          </a:p>
        </p:txBody>
      </p:sp>
      <p:sp>
        <p:nvSpPr>
          <p:cNvPr id="12" name="文本框 11"/>
          <p:cNvSpPr txBox="1"/>
          <p:nvPr>
            <p:custDataLst>
              <p:tags r:id="rId2"/>
            </p:custDataLst>
          </p:nvPr>
        </p:nvSpPr>
        <p:spPr>
          <a:xfrm>
            <a:off x="377190" y="625475"/>
            <a:ext cx="11368405" cy="1537970"/>
          </a:xfrm>
          <a:prstGeom prst="rect">
            <a:avLst/>
          </a:prstGeom>
          <a:noFill/>
        </p:spPr>
        <p:txBody>
          <a:bodyPr wrap="square" rtlCol="0">
            <a:spAutoFit/>
          </a:bodyPr>
          <a:lstStyle/>
          <a:p>
            <a:pPr indent="0" fontAlgn="auto">
              <a:spcAft>
                <a:spcPts val="1200"/>
              </a:spcAft>
            </a:pPr>
            <a:r>
              <a:rPr sz="2800" b="1" dirty="0">
                <a:latin typeface="微软雅黑" panose="020B0503020204020204" charset="-122"/>
                <a:ea typeface="微软雅黑" panose="020B0503020204020204" charset="-122"/>
                <a:cs typeface="微软雅黑" panose="020B0503020204020204" charset="-122"/>
              </a:rPr>
              <a:t>V. 完形填空（共10小题，每题1.5分，满分15分）</a:t>
            </a:r>
          </a:p>
          <a:p>
            <a:pPr indent="0" fontAlgn="auto"/>
            <a:r>
              <a:rPr sz="2800" dirty="0">
                <a:latin typeface="微软雅黑" panose="020B0503020204020204" charset="-122"/>
                <a:ea typeface="微软雅黑" panose="020B0503020204020204" charset="-122"/>
                <a:cs typeface="微软雅黑" panose="020B0503020204020204" charset="-122"/>
              </a:rPr>
              <a:t>阅读下列短文，掌握其大意，然后从每题所给的四个选项中选出一个最佳选项。</a:t>
            </a:r>
          </a:p>
        </p:txBody>
      </p:sp>
      <p:sp>
        <p:nvSpPr>
          <p:cNvPr id="7" name="文本框 6"/>
          <p:cNvSpPr txBox="1"/>
          <p:nvPr>
            <p:custDataLst>
              <p:tags r:id="rId3"/>
            </p:custDataLst>
          </p:nvPr>
        </p:nvSpPr>
        <p:spPr>
          <a:xfrm>
            <a:off x="283845" y="2084070"/>
            <a:ext cx="11049000" cy="2489200"/>
          </a:xfrm>
          <a:prstGeom prst="rect">
            <a:avLst/>
          </a:prstGeom>
          <a:noFill/>
        </p:spPr>
        <p:txBody>
          <a:bodyPr wrap="square" rtlCol="0">
            <a:spAutoFit/>
          </a:bodyPr>
          <a:lstStyle/>
          <a:p>
            <a:pPr indent="457200" algn="just">
              <a:lnSpc>
                <a:spcPct val="13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When I arrived in China, the first Chinese word I learned was about food. I learned the names of </a:t>
            </a:r>
            <a:r>
              <a:rPr lang="en-US" altLang="zh-CN" sz="2400" u="sng" dirty="0">
                <a:latin typeface="Times New Roman" panose="02020603050405020304" pitchFamily="18" charset="0"/>
                <a:ea typeface="微软雅黑" panose="020B0503020204020204" charset="-122"/>
                <a:cs typeface="Times New Roman" panose="02020603050405020304" pitchFamily="18" charset="0"/>
                <a:sym typeface="+mn-ea"/>
              </a:rPr>
              <a:t>   41   </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dirty="0">
                <a:latin typeface="Times New Roman" panose="02020603050405020304" pitchFamily="18" charset="0"/>
                <a:ea typeface="微软雅黑" panose="020B0503020204020204" charset="-122"/>
                <a:cs typeface="Times New Roman" panose="02020603050405020304" pitchFamily="18" charset="0"/>
              </a:rPr>
              <a:t>dishes, but still didn’t know most dishes I saw on the menus of Chinese restaurant menus. Luckily, there were</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sym typeface="+mn-ea"/>
              </a:rPr>
              <a:t>   42   </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dirty="0">
                <a:latin typeface="Times New Roman" panose="02020603050405020304" pitchFamily="18" charset="0"/>
                <a:ea typeface="微软雅黑" panose="020B0503020204020204" charset="-122"/>
                <a:cs typeface="Times New Roman" panose="02020603050405020304" pitchFamily="18" charset="0"/>
              </a:rPr>
              <a:t>to help me. Some menus are almost like works of art, with nice photos.</a:t>
            </a:r>
          </a:p>
          <a:p>
            <a:pPr indent="457200" algn="just">
              <a:lnSpc>
                <a:spcPct val="13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Most Western restaurant menus do not have as many pictures</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sym typeface="+mn-ea"/>
              </a:rPr>
              <a:t>   43   </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dirty="0">
                <a:latin typeface="Times New Roman" panose="02020603050405020304" pitchFamily="18" charset="0"/>
                <a:ea typeface="微软雅黑" panose="020B0503020204020204" charset="-122"/>
                <a:cs typeface="Times New Roman" panose="02020603050405020304" pitchFamily="18" charset="0"/>
              </a:rPr>
              <a:t>Chinese ones do.</a:t>
            </a:r>
          </a:p>
        </p:txBody>
      </p:sp>
      <p:sp>
        <p:nvSpPr>
          <p:cNvPr id="3" name="矩形 2"/>
          <p:cNvSpPr/>
          <p:nvPr/>
        </p:nvSpPr>
        <p:spPr>
          <a:xfrm>
            <a:off x="957580" y="4573270"/>
            <a:ext cx="8468360" cy="1614170"/>
          </a:xfrm>
          <a:prstGeom prst="rect">
            <a:avLst/>
          </a:prstGeom>
          <a:solidFill>
            <a:schemeClr val="accent3">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lnSpc>
                <a:spcPct val="13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41. A. a little</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B. little</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C. a few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few</a:t>
            </a:r>
          </a:p>
          <a:p>
            <a:pPr algn="l">
              <a:lnSpc>
                <a:spcPct val="130000"/>
              </a:lnSpc>
            </a:pPr>
            <a:r>
              <a:rPr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42. A. pictures</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B. videos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covers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materials</a:t>
            </a:r>
          </a:p>
          <a:p>
            <a:pPr algn="l">
              <a:lnSpc>
                <a:spcPct val="13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43. A. since</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B. than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like</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D. as</a:t>
            </a:r>
          </a:p>
        </p:txBody>
      </p:sp>
      <p:sp>
        <p:nvSpPr>
          <p:cNvPr id="11" name="文本框 10"/>
          <p:cNvSpPr txBox="1"/>
          <p:nvPr>
            <p:custDataLst>
              <p:tags r:id="rId4"/>
            </p:custDataLst>
          </p:nvPr>
        </p:nvSpPr>
        <p:spPr>
          <a:xfrm>
            <a:off x="1173944" y="4695083"/>
            <a:ext cx="387985"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C</a:t>
            </a:r>
          </a:p>
        </p:txBody>
      </p:sp>
      <p:sp>
        <p:nvSpPr>
          <p:cNvPr id="4" name="文本框 3"/>
          <p:cNvSpPr txBox="1"/>
          <p:nvPr>
            <p:custDataLst>
              <p:tags r:id="rId5"/>
            </p:custDataLst>
          </p:nvPr>
        </p:nvSpPr>
        <p:spPr>
          <a:xfrm>
            <a:off x="1173944" y="5211338"/>
            <a:ext cx="412115"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A</a:t>
            </a:r>
          </a:p>
        </p:txBody>
      </p:sp>
      <p:sp>
        <p:nvSpPr>
          <p:cNvPr id="5" name="文本框 4"/>
          <p:cNvSpPr txBox="1"/>
          <p:nvPr>
            <p:custDataLst>
              <p:tags r:id="rId6"/>
            </p:custDataLst>
          </p:nvPr>
        </p:nvSpPr>
        <p:spPr>
          <a:xfrm>
            <a:off x="1173944" y="5726958"/>
            <a:ext cx="42418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D</a:t>
            </a:r>
          </a:p>
        </p:txBody>
      </p:sp>
      <p:sp>
        <p:nvSpPr>
          <p:cNvPr id="10" name="圆角矩形 9">
            <a:hlinkClick r:id="rId11" action="ppaction://hlinksldjump"/>
          </p:cNvPr>
          <p:cNvSpPr/>
          <p:nvPr>
            <p:custDataLst>
              <p:tags r:id="rId7"/>
            </p:custDataLst>
          </p:nvPr>
        </p:nvSpPr>
        <p:spPr>
          <a:xfrm>
            <a:off x="168275" y="469519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8" name="圆角矩形 7">
            <a:hlinkClick r:id="rId12" action="ppaction://hlinksldjump"/>
          </p:cNvPr>
          <p:cNvSpPr/>
          <p:nvPr>
            <p:custDataLst>
              <p:tags r:id="rId8"/>
            </p:custDataLst>
          </p:nvPr>
        </p:nvSpPr>
        <p:spPr>
          <a:xfrm>
            <a:off x="168275" y="519430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9" name="圆角矩形 8">
            <a:hlinkClick r:id="rId13" action="ppaction://hlinksldjump"/>
          </p:cNvPr>
          <p:cNvSpPr/>
          <p:nvPr>
            <p:custDataLst>
              <p:tags r:id="rId9"/>
            </p:custDataLst>
          </p:nvPr>
        </p:nvSpPr>
        <p:spPr>
          <a:xfrm>
            <a:off x="168275" y="569341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p:bldP spid="10" grpId="0" bldLvl="0" animBg="1"/>
      <p:bldP spid="8" grpId="0" bldLvl="0" animBg="1"/>
      <p:bldP spid="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userDrawn="1">
            <p:custDataLst>
              <p:tags r:id="rId2"/>
            </p:custDataLst>
          </p:nvPr>
        </p:nvSpPr>
        <p:spPr>
          <a:xfrm>
            <a:off x="443230" y="0"/>
            <a:ext cx="10250805" cy="583565"/>
          </a:xfrm>
          <a:prstGeom prst="rect">
            <a:avLst/>
          </a:prstGeom>
          <a:noFill/>
        </p:spPr>
        <p:txBody>
          <a:bodyPr wrap="square" rtlCol="0">
            <a:spAutoFit/>
          </a:bodyPr>
          <a:lstStyle/>
          <a:p>
            <a:pPr algn="dist"/>
            <a:r>
              <a:rPr lang="zh-CN" altLang="en-US" sz="3200" b="1">
                <a:solidFill>
                  <a:schemeClr val="bg1"/>
                </a:solidFill>
              </a:rPr>
              <a:t>第一部分：语音知识（共5小题，每小题1分，满分5分）</a:t>
            </a:r>
          </a:p>
        </p:txBody>
      </p:sp>
      <p:sp>
        <p:nvSpPr>
          <p:cNvPr id="12" name="文本框 11"/>
          <p:cNvSpPr txBox="1"/>
          <p:nvPr>
            <p:custDataLst>
              <p:tags r:id="rId3"/>
            </p:custDataLst>
          </p:nvPr>
        </p:nvSpPr>
        <p:spPr>
          <a:xfrm>
            <a:off x="762000" y="1066262"/>
            <a:ext cx="10668000" cy="953135"/>
          </a:xfrm>
          <a:prstGeom prst="rect">
            <a:avLst/>
          </a:prstGeom>
          <a:noFill/>
        </p:spPr>
        <p:txBody>
          <a:bodyPr wrap="square" rtlCol="0">
            <a:spAutoFit/>
          </a:bodyPr>
          <a:lstStyle/>
          <a:p>
            <a:pPr marL="360045" indent="-457200" fontAlgn="auto"/>
            <a:r>
              <a:rPr sz="2800" b="1" dirty="0">
                <a:latin typeface="微软雅黑" panose="020B0503020204020204" charset="-122"/>
                <a:ea typeface="微软雅黑" panose="020B0503020204020204" charset="-122"/>
                <a:cs typeface="微软雅黑" panose="020B0503020204020204" charset="-122"/>
              </a:rPr>
              <a:t>Ⅰ. 从A、B、C、D四个选项中选出画线部分读音与所给单词的画线部分读音相同的选项。</a:t>
            </a:r>
          </a:p>
        </p:txBody>
      </p:sp>
      <p:sp>
        <p:nvSpPr>
          <p:cNvPr id="7" name="文本框 6"/>
          <p:cNvSpPr txBox="1"/>
          <p:nvPr>
            <p:custDataLst>
              <p:tags r:id="rId4"/>
            </p:custDataLst>
          </p:nvPr>
        </p:nvSpPr>
        <p:spPr>
          <a:xfrm>
            <a:off x="664845" y="2501900"/>
            <a:ext cx="11049000" cy="57086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  c</a:t>
            </a:r>
            <a:r>
              <a:rPr lang="en-US" altLang="zh-CN" sz="2400" b="1" u="sng" dirty="0">
                <a:latin typeface="微软雅黑" panose="020B0503020204020204" charset="-122"/>
                <a:ea typeface="微软雅黑" panose="020B0503020204020204" charset="-122"/>
              </a:rPr>
              <a:t>y</a:t>
            </a:r>
            <a:r>
              <a:rPr lang="en-US" altLang="zh-CN" sz="2400" b="1" dirty="0">
                <a:latin typeface="微软雅黑" panose="020B0503020204020204" charset="-122"/>
                <a:ea typeface="微软雅黑" panose="020B0503020204020204" charset="-122"/>
              </a:rPr>
              <a:t>cle     A. cit</a:t>
            </a:r>
            <a:r>
              <a:rPr lang="en-US" altLang="zh-CN" sz="2400" b="1" u="sng" dirty="0">
                <a:latin typeface="微软雅黑" panose="020B0503020204020204" charset="-122"/>
                <a:ea typeface="微软雅黑" panose="020B0503020204020204" charset="-122"/>
              </a:rPr>
              <a:t>y</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sh</a:t>
            </a:r>
            <a:r>
              <a:rPr lang="en-US" altLang="zh-CN" sz="2400" b="1" u="sng" dirty="0">
                <a:latin typeface="微软雅黑" panose="020B0503020204020204" charset="-122"/>
                <a:ea typeface="微软雅黑" panose="020B0503020204020204" charset="-122"/>
              </a:rPr>
              <a:t>y</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empt</a:t>
            </a:r>
            <a:r>
              <a:rPr lang="en-US" altLang="zh-CN" sz="2400" b="1" u="sng" dirty="0">
                <a:latin typeface="微软雅黑" panose="020B0503020204020204" charset="-122"/>
                <a:ea typeface="微软雅黑" panose="020B0503020204020204" charset="-122"/>
              </a:rPr>
              <a:t>y</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bic</a:t>
            </a:r>
            <a:r>
              <a:rPr lang="en-US" altLang="zh-CN" sz="2400" b="1" u="sng" dirty="0">
                <a:latin typeface="微软雅黑" panose="020B0503020204020204" charset="-122"/>
                <a:ea typeface="微软雅黑" panose="020B0503020204020204" charset="-122"/>
              </a:rPr>
              <a:t>y</a:t>
            </a:r>
            <a:r>
              <a:rPr lang="en-US" altLang="zh-CN" sz="2400" b="1" dirty="0">
                <a:latin typeface="微软雅黑" panose="020B0503020204020204" charset="-122"/>
                <a:ea typeface="微软雅黑" panose="020B0503020204020204" charset="-122"/>
              </a:rPr>
              <a:t>cle</a:t>
            </a:r>
          </a:p>
        </p:txBody>
      </p:sp>
      <p:sp>
        <p:nvSpPr>
          <p:cNvPr id="13" name="文本框 12"/>
          <p:cNvSpPr txBox="1"/>
          <p:nvPr>
            <p:custDataLst>
              <p:tags r:id="rId5"/>
            </p:custDataLst>
          </p:nvPr>
        </p:nvSpPr>
        <p:spPr>
          <a:xfrm>
            <a:off x="1244600" y="4728845"/>
            <a:ext cx="8935720" cy="1568450"/>
          </a:xfrm>
          <a:prstGeom prst="rect">
            <a:avLst/>
          </a:prstGeom>
          <a:noFill/>
        </p:spPr>
        <p:txBody>
          <a:bodyPr wrap="square" rtlCol="0">
            <a:spAutoFit/>
          </a:bodyPr>
          <a:lstStyle/>
          <a:p>
            <a:pPr marL="899795" indent="-899795" algn="just"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解析：此题考查字母y的不同发音。字母y在重读开音节中读/</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aɪ</a:t>
            </a:r>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/，在重读闭音节中读/ɪ/，在非重读音</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节中读/</a:t>
            </a:r>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ɪ</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/。题干单词cycle中的y字母是重读开音节，读/aɪ/。四个选项中只有B选项shy中的y属于重读开音节，因此y读/</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aɪ</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/，故选B。</a:t>
            </a:r>
          </a:p>
        </p:txBody>
      </p:sp>
      <p:sp>
        <p:nvSpPr>
          <p:cNvPr id="11" name="文本框 10"/>
          <p:cNvSpPr txBox="1"/>
          <p:nvPr>
            <p:custDataLst>
              <p:tags r:id="rId6"/>
            </p:custDataLst>
          </p:nvPr>
        </p:nvSpPr>
        <p:spPr>
          <a:xfrm>
            <a:off x="899624" y="250179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571500" y="939800"/>
            <a:ext cx="11049000" cy="2489200"/>
          </a:xfrm>
          <a:prstGeom prst="rect">
            <a:avLst/>
          </a:prstGeom>
          <a:noFill/>
        </p:spPr>
        <p:txBody>
          <a:bodyPr wrap="square" rtlCol="0">
            <a:spAutoFit/>
          </a:bodyPr>
          <a:lstStyle/>
          <a:p>
            <a:pPr indent="0" algn="just" fontAlgn="auto">
              <a:lnSpc>
                <a:spcPct val="13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In some Western restaurants, the menus might not have any pictures at all. But most Western menus can tell you</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sym typeface="+mn-ea"/>
              </a:rPr>
              <a:t>  44  </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dirty="0">
                <a:latin typeface="Times New Roman" panose="02020603050405020304" pitchFamily="18" charset="0"/>
                <a:ea typeface="微软雅黑" panose="020B0503020204020204" charset="-122"/>
                <a:cs typeface="Times New Roman" panose="02020603050405020304" pitchFamily="18" charset="0"/>
              </a:rPr>
              <a:t>the food is cooked, for example,</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sym typeface="+mn-ea"/>
              </a:rPr>
              <a:t>  45  </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dirty="0">
                <a:latin typeface="Times New Roman" panose="02020603050405020304" pitchFamily="18" charset="0"/>
                <a:ea typeface="微软雅黑" panose="020B0503020204020204" charset="-122"/>
                <a:cs typeface="Times New Roman" panose="02020603050405020304" pitchFamily="18" charset="0"/>
              </a:rPr>
              <a:t>it is fried or steamed. What is the</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sym typeface="+mn-ea"/>
              </a:rPr>
              <a:t>  46  </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dirty="0">
                <a:latin typeface="Times New Roman" panose="02020603050405020304" pitchFamily="18" charset="0"/>
                <a:ea typeface="微软雅黑" panose="020B0503020204020204" charset="-122"/>
                <a:cs typeface="Times New Roman" panose="02020603050405020304" pitchFamily="18" charset="0"/>
              </a:rPr>
              <a:t>for the difference?</a:t>
            </a:r>
          </a:p>
          <a:p>
            <a:pPr indent="457200" algn="just" fontAlgn="auto">
              <a:lnSpc>
                <a:spcPct val="13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One thing I’ve noticed is that food is a</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sym typeface="+mn-ea"/>
              </a:rPr>
              <a:t>  47  </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dirty="0">
                <a:latin typeface="Times New Roman" panose="02020603050405020304" pitchFamily="18" charset="0"/>
                <a:ea typeface="微软雅黑" panose="020B0503020204020204" charset="-122"/>
                <a:cs typeface="Times New Roman" panose="02020603050405020304" pitchFamily="18" charset="0"/>
              </a:rPr>
              <a:t>part of Chinese culture than it is in most Western countries.</a:t>
            </a:r>
          </a:p>
        </p:txBody>
      </p:sp>
      <p:sp>
        <p:nvSpPr>
          <p:cNvPr id="3" name="矩形 2"/>
          <p:cNvSpPr/>
          <p:nvPr>
            <p:custDataLst>
              <p:tags r:id="rId2"/>
            </p:custDataLst>
          </p:nvPr>
        </p:nvSpPr>
        <p:spPr>
          <a:xfrm>
            <a:off x="1165225" y="4122420"/>
            <a:ext cx="9434195" cy="2065020"/>
          </a:xfrm>
          <a:prstGeom prst="rect">
            <a:avLst/>
          </a:prstGeom>
          <a:solidFill>
            <a:schemeClr val="accent3">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lnSpc>
                <a:spcPct val="14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44. A. where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when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what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D. how</a:t>
            </a:r>
          </a:p>
          <a:p>
            <a:pPr algn="l">
              <a:lnSpc>
                <a:spcPct val="14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45. A. if</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B. whether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which</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D. that</a:t>
            </a:r>
          </a:p>
          <a:p>
            <a:pPr algn="l">
              <a:lnSpc>
                <a:spcPct val="14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46. A. result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reason</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C. choice</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D. fact</a:t>
            </a:r>
          </a:p>
          <a:p>
            <a:pPr algn="l">
              <a:lnSpc>
                <a:spcPct val="14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47. A. smaller</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B. better</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C. bigger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less</a:t>
            </a:r>
          </a:p>
        </p:txBody>
      </p:sp>
      <p:sp>
        <p:nvSpPr>
          <p:cNvPr id="11" name="文本框 10"/>
          <p:cNvSpPr txBox="1"/>
          <p:nvPr>
            <p:custDataLst>
              <p:tags r:id="rId3"/>
            </p:custDataLst>
          </p:nvPr>
        </p:nvSpPr>
        <p:spPr>
          <a:xfrm>
            <a:off x="1370794" y="4227088"/>
            <a:ext cx="42418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D</a:t>
            </a:r>
          </a:p>
        </p:txBody>
      </p:sp>
      <p:sp>
        <p:nvSpPr>
          <p:cNvPr id="4" name="文本框 3"/>
          <p:cNvSpPr txBox="1"/>
          <p:nvPr>
            <p:custDataLst>
              <p:tags r:id="rId4"/>
            </p:custDataLst>
          </p:nvPr>
        </p:nvSpPr>
        <p:spPr>
          <a:xfrm>
            <a:off x="1370794" y="4750963"/>
            <a:ext cx="39116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B</a:t>
            </a:r>
          </a:p>
        </p:txBody>
      </p:sp>
      <p:sp>
        <p:nvSpPr>
          <p:cNvPr id="5" name="文本框 4"/>
          <p:cNvSpPr txBox="1"/>
          <p:nvPr>
            <p:custDataLst>
              <p:tags r:id="rId5"/>
            </p:custDataLst>
          </p:nvPr>
        </p:nvSpPr>
        <p:spPr>
          <a:xfrm>
            <a:off x="1370794" y="5274838"/>
            <a:ext cx="39116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B</a:t>
            </a:r>
          </a:p>
        </p:txBody>
      </p:sp>
      <p:sp>
        <p:nvSpPr>
          <p:cNvPr id="10" name="圆角矩形 9">
            <a:hlinkClick r:id="rId12" action="ppaction://hlinksldjump"/>
          </p:cNvPr>
          <p:cNvSpPr/>
          <p:nvPr>
            <p:custDataLst>
              <p:tags r:id="rId6"/>
            </p:custDataLst>
          </p:nvPr>
        </p:nvSpPr>
        <p:spPr>
          <a:xfrm>
            <a:off x="308610" y="424561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8" name="圆角矩形 7">
            <a:hlinkClick r:id="rId13" action="ppaction://hlinksldjump"/>
          </p:cNvPr>
          <p:cNvSpPr/>
          <p:nvPr>
            <p:custDataLst>
              <p:tags r:id="rId7"/>
            </p:custDataLst>
          </p:nvPr>
        </p:nvSpPr>
        <p:spPr>
          <a:xfrm>
            <a:off x="308610" y="474980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9" name="圆角矩形 8">
            <a:hlinkClick r:id="rId14" action="ppaction://hlinksldjump"/>
          </p:cNvPr>
          <p:cNvSpPr/>
          <p:nvPr>
            <p:custDataLst>
              <p:tags r:id="rId8"/>
            </p:custDataLst>
          </p:nvPr>
        </p:nvSpPr>
        <p:spPr>
          <a:xfrm>
            <a:off x="308610" y="525399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2" name="文本框 1"/>
          <p:cNvSpPr txBox="1"/>
          <p:nvPr>
            <p:custDataLst>
              <p:tags r:id="rId9"/>
            </p:custDataLst>
          </p:nvPr>
        </p:nvSpPr>
        <p:spPr>
          <a:xfrm>
            <a:off x="1380490" y="5765165"/>
            <a:ext cx="402590" cy="425450"/>
          </a:xfrm>
          <a:prstGeom prst="rect">
            <a:avLst/>
          </a:prstGeom>
          <a:noFill/>
        </p:spPr>
        <p:txBody>
          <a:bodyPr wrap="none" rtlCol="0">
            <a:noAutofit/>
          </a:bodyPr>
          <a:lstStyle/>
          <a:p>
            <a:pPr algn="l"/>
            <a:r>
              <a:rPr lang="en-US" altLang="zh-CN" sz="2400" b="1" dirty="0">
                <a:solidFill>
                  <a:srgbClr val="C00000"/>
                </a:solidFill>
                <a:latin typeface="微软雅黑" panose="020B0503020204020204" charset="-122"/>
                <a:ea typeface="微软雅黑" panose="020B0503020204020204" charset="-122"/>
              </a:rPr>
              <a:t>C</a:t>
            </a:r>
          </a:p>
        </p:txBody>
      </p:sp>
      <p:sp>
        <p:nvSpPr>
          <p:cNvPr id="6" name="圆角矩形 5">
            <a:hlinkClick r:id="rId15" action="ppaction://hlinksldjump"/>
          </p:cNvPr>
          <p:cNvSpPr/>
          <p:nvPr>
            <p:custDataLst>
              <p:tags r:id="rId10"/>
            </p:custDataLst>
          </p:nvPr>
        </p:nvSpPr>
        <p:spPr>
          <a:xfrm>
            <a:off x="308610" y="575818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linds(horizont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p:bldP spid="10" grpId="0" bldLvl="0" animBg="1"/>
      <p:bldP spid="8" grpId="0" bldLvl="0" animBg="1"/>
      <p:bldP spid="9" grpId="0" bldLvl="0" animBg="1"/>
      <p:bldP spid="2" grpId="0"/>
      <p:bldP spid="6"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458470" y="1278255"/>
            <a:ext cx="11049000" cy="2968625"/>
          </a:xfrm>
          <a:prstGeom prst="rect">
            <a:avLst/>
          </a:prstGeom>
          <a:noFill/>
        </p:spPr>
        <p:txBody>
          <a:bodyPr wrap="square" rtlCol="0">
            <a:spAutoFit/>
          </a:bodyPr>
          <a:lstStyle/>
          <a:p>
            <a:pPr indent="0" algn="just" fontAlgn="auto">
              <a:lnSpc>
                <a:spcPct val="13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A common way to</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sym typeface="+mn-ea"/>
              </a:rPr>
              <a:t>  48  </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dirty="0">
                <a:latin typeface="Times New Roman" panose="02020603050405020304" pitchFamily="18" charset="0"/>
                <a:ea typeface="微软雅黑" panose="020B0503020204020204" charset="-122"/>
                <a:cs typeface="Times New Roman" panose="02020603050405020304" pitchFamily="18" charset="0"/>
              </a:rPr>
              <a:t>someone in China is to ask them if they’ve eaten yet. We know that Chinese pride themselves on</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sym typeface="+mn-ea"/>
              </a:rPr>
              <a:t>  49  </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dirty="0">
                <a:latin typeface="Times New Roman" panose="02020603050405020304" pitchFamily="18" charset="0"/>
                <a:ea typeface="微软雅黑" panose="020B0503020204020204" charset="-122"/>
                <a:cs typeface="Times New Roman" panose="02020603050405020304" pitchFamily="18" charset="0"/>
              </a:rPr>
              <a:t>a wide range of foods.</a:t>
            </a:r>
          </a:p>
          <a:p>
            <a:pPr indent="457200" algn="just" fontAlgn="auto">
              <a:lnSpc>
                <a:spcPct val="13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Another factor is about the names of dishes. Some Chinese dishes have</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sym typeface="+mn-ea"/>
              </a:rPr>
              <a:t>  50  </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dirty="0">
                <a:latin typeface="Times New Roman" panose="02020603050405020304" pitchFamily="18" charset="0"/>
                <a:ea typeface="微软雅黑" panose="020B0503020204020204" charset="-122"/>
                <a:cs typeface="Times New Roman" panose="02020603050405020304" pitchFamily="18" charset="0"/>
              </a:rPr>
              <a:t>names, like “beggar’s chicken” and “bamboo rice”. They are interesting, but they don’t really tell you what the dishes are like. Therefore, it’s helpful to have pictures so that you can actually see what you’re going to eat.</a:t>
            </a:r>
          </a:p>
        </p:txBody>
      </p:sp>
      <p:sp>
        <p:nvSpPr>
          <p:cNvPr id="3" name="矩形 2"/>
          <p:cNvSpPr/>
          <p:nvPr>
            <p:custDataLst>
              <p:tags r:id="rId2"/>
            </p:custDataLst>
          </p:nvPr>
        </p:nvSpPr>
        <p:spPr>
          <a:xfrm>
            <a:off x="1247775" y="4320540"/>
            <a:ext cx="8496935" cy="1614170"/>
          </a:xfrm>
          <a:prstGeom prst="rect">
            <a:avLst/>
          </a:prstGeom>
          <a:solidFill>
            <a:schemeClr val="accent3">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lnSpc>
                <a:spcPct val="130000"/>
              </a:lnSpc>
            </a:pPr>
            <a:r>
              <a:rPr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48. A. talk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remember</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C. respect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D. greet</a:t>
            </a:r>
          </a:p>
          <a:p>
            <a:pPr algn="l">
              <a:lnSpc>
                <a:spcPct val="130000"/>
              </a:lnSpc>
            </a:pPr>
            <a:r>
              <a:rPr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49. A. eat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eating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eaten</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D. ate</a:t>
            </a:r>
          </a:p>
          <a:p>
            <a:pPr algn="l">
              <a:lnSpc>
                <a:spcPct val="130000"/>
              </a:lnSpc>
            </a:pPr>
            <a:r>
              <a:rPr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50. A. special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common</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C. important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D. usual</a:t>
            </a:r>
          </a:p>
        </p:txBody>
      </p:sp>
      <p:sp>
        <p:nvSpPr>
          <p:cNvPr id="11" name="文本框 10"/>
          <p:cNvSpPr txBox="1"/>
          <p:nvPr>
            <p:custDataLst>
              <p:tags r:id="rId3"/>
            </p:custDataLst>
          </p:nvPr>
        </p:nvSpPr>
        <p:spPr>
          <a:xfrm>
            <a:off x="1464139" y="4442353"/>
            <a:ext cx="42418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D</a:t>
            </a:r>
          </a:p>
        </p:txBody>
      </p:sp>
      <p:sp>
        <p:nvSpPr>
          <p:cNvPr id="4" name="文本框 3"/>
          <p:cNvSpPr txBox="1"/>
          <p:nvPr>
            <p:custDataLst>
              <p:tags r:id="rId4"/>
            </p:custDataLst>
          </p:nvPr>
        </p:nvSpPr>
        <p:spPr>
          <a:xfrm>
            <a:off x="1464139" y="4958608"/>
            <a:ext cx="39116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B</a:t>
            </a:r>
          </a:p>
        </p:txBody>
      </p:sp>
      <p:sp>
        <p:nvSpPr>
          <p:cNvPr id="5" name="文本框 4"/>
          <p:cNvSpPr txBox="1"/>
          <p:nvPr>
            <p:custDataLst>
              <p:tags r:id="rId5"/>
            </p:custDataLst>
          </p:nvPr>
        </p:nvSpPr>
        <p:spPr>
          <a:xfrm>
            <a:off x="1464139" y="5474228"/>
            <a:ext cx="412115"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A</a:t>
            </a:r>
          </a:p>
        </p:txBody>
      </p:sp>
      <p:sp>
        <p:nvSpPr>
          <p:cNvPr id="10" name="圆角矩形 9">
            <a:hlinkClick r:id="rId10" action="ppaction://hlinksldjump"/>
          </p:cNvPr>
          <p:cNvSpPr/>
          <p:nvPr>
            <p:custDataLst>
              <p:tags r:id="rId6"/>
            </p:custDataLst>
          </p:nvPr>
        </p:nvSpPr>
        <p:spPr>
          <a:xfrm>
            <a:off x="458470" y="444246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8" name="圆角矩形 7">
            <a:hlinkClick r:id="rId11" action="ppaction://hlinksldjump"/>
          </p:cNvPr>
          <p:cNvSpPr/>
          <p:nvPr>
            <p:custDataLst>
              <p:tags r:id="rId7"/>
            </p:custDataLst>
          </p:nvPr>
        </p:nvSpPr>
        <p:spPr>
          <a:xfrm>
            <a:off x="458470" y="494157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9" name="圆角矩形 8">
            <a:hlinkClick r:id="rId12" action="ppaction://hlinksldjump"/>
          </p:cNvPr>
          <p:cNvSpPr/>
          <p:nvPr>
            <p:custDataLst>
              <p:tags r:id="rId8"/>
            </p:custDataLst>
          </p:nvPr>
        </p:nvSpPr>
        <p:spPr>
          <a:xfrm>
            <a:off x="458470" y="544068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p:bldP spid="10" grpId="0" bldLvl="0" animBg="1"/>
      <p:bldP spid="8" grpId="0" bldLvl="0" animBg="1"/>
      <p:bldP spid="9"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4</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此题考查不定代词的用法。little意为“很少，几乎没有”，表示否定意义；a little意为“有几个”，表肯定意义，它们都是修饰不可数名词；few意为“很少，几乎没有”，表否定，a few意为“有几个”，表肯定，它们都修饰可数名词；句中“dish”是可数名词，句意为“我知道几个中国菜名，但多数菜名都不了解”，故选C。</a:t>
            </a:r>
          </a:p>
        </p:txBody>
      </p:sp>
      <p:sp>
        <p:nvSpPr>
          <p:cNvPr id="10" name="圆角矩形 9">
            <a:hlinkClick r:id="rId3"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42</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此题考查名词词义的辨析。下句出现了“photo”，可推断空格可能为photo的同义词；根据上下文可知，本句意为“有图片的菜单对点菜有帮助”，故选A。</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43</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此题考查状语从句连词的用法。比较结构“as+many+as”和“as+many+名词+as”意为“和……一样多”，第二个as为连词，后接比较状语从句，故选D。</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44</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此题考查宾语从句的连接词。空格后为“for example…it is fried or steamed”，意为“例如……油炸或蒸”，据此可知，本句描述食物是如何烹饪的，连接副词how表“如何”，引导宾语从句，故选D。</a:t>
            </a:r>
          </a:p>
        </p:txBody>
      </p:sp>
      <p:sp>
        <p:nvSpPr>
          <p:cNvPr id="10" name="圆角矩形 9">
            <a:hlinkClick r:id="rId3"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734185"/>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45</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此题考查固定搭配的用法。连词短语whether…or…意为“或者……或者……”，表示两种选择情况的任何一种，故选B。</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46</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此题考查名词词义的辨析。本句意为“这一差异的原因是什么？”reason符合题意，故选B。</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47</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此题考查形容词比较级的用法。句中有than，可判断空格需填入比较级。句意：我注意到，与多数西方国家相比，中国的饮食在其文化里更重要。bigger符合句意，故选C。</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48</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此题考查动词的词义辨析。greet意为“和……打招呼”，本句意为“在中国，问候别人是否吃饭了是普遍的打招呼的方式”，故选D。</a:t>
            </a:r>
          </a:p>
        </p:txBody>
      </p:sp>
      <p:sp>
        <p:nvSpPr>
          <p:cNvPr id="10" name="圆角矩形 9">
            <a:hlinkClick r:id="rId3"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custDataLst>
              <p:tags r:id="rId2"/>
            </p:custDataLst>
          </p:nvPr>
        </p:nvSpPr>
        <p:spPr>
          <a:xfrm>
            <a:off x="1174115" y="4728845"/>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此题考查r音节字母组合or的发音。or</a:t>
            </a:r>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在</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重读音节中读/ɔ:/ 或/ɔ:/，在非重读音节中读/ə/。题干单词mirror中的or字母组合是非重读音节，发/ə/的音。四个选项中只有D选项forget中的or字母组合发/</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ə</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/的音，故选D。</a:t>
            </a:r>
          </a:p>
        </p:txBody>
      </p:sp>
      <p:sp>
        <p:nvSpPr>
          <p:cNvPr id="7" name="文本框 6"/>
          <p:cNvSpPr txBox="1"/>
          <p:nvPr>
            <p:custDataLst>
              <p:tags r:id="rId3"/>
            </p:custDataLst>
          </p:nvPr>
        </p:nvSpPr>
        <p:spPr>
          <a:xfrm>
            <a:off x="721360" y="2220595"/>
            <a:ext cx="11049000" cy="57086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  mirr</a:t>
            </a:r>
            <a:r>
              <a:rPr lang="en-US" altLang="zh-CN" sz="2400" b="1" u="sng" dirty="0">
                <a:latin typeface="微软雅黑" panose="020B0503020204020204" charset="-122"/>
                <a:ea typeface="微软雅黑" panose="020B0503020204020204" charset="-122"/>
              </a:rPr>
              <a:t>or</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c</a:t>
            </a:r>
            <a:r>
              <a:rPr lang="en-US" altLang="zh-CN" sz="2400" b="1" u="sng" dirty="0">
                <a:latin typeface="微软雅黑" panose="020B0503020204020204" charset="-122"/>
                <a:ea typeface="微软雅黑" panose="020B0503020204020204" charset="-122"/>
              </a:rPr>
              <a:t>or</a:t>
            </a:r>
            <a:r>
              <a:rPr lang="en-US" altLang="zh-CN" sz="2400" b="1" dirty="0">
                <a:latin typeface="微软雅黑" panose="020B0503020204020204" charset="-122"/>
                <a:ea typeface="微软雅黑" panose="020B0503020204020204" charset="-122"/>
              </a:rPr>
              <a:t>ner</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h</a:t>
            </a:r>
            <a:r>
              <a:rPr lang="en-US" altLang="zh-CN" sz="2400" b="1" u="sng" dirty="0">
                <a:latin typeface="微软雅黑" panose="020B0503020204020204" charset="-122"/>
                <a:ea typeface="微软雅黑" panose="020B0503020204020204" charset="-122"/>
              </a:rPr>
              <a:t>or</a:t>
            </a:r>
            <a:r>
              <a:rPr lang="en-US" altLang="zh-CN" sz="2400" b="1" dirty="0">
                <a:latin typeface="微软雅黑" panose="020B0503020204020204" charset="-122"/>
                <a:ea typeface="微软雅黑" panose="020B0503020204020204" charset="-122"/>
              </a:rPr>
              <a:t>se</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w</a:t>
            </a:r>
            <a:r>
              <a:rPr lang="en-US" altLang="zh-CN" sz="2400" b="1" u="sng" dirty="0">
                <a:latin typeface="微软雅黑" panose="020B0503020204020204" charset="-122"/>
                <a:ea typeface="微软雅黑" panose="020B0503020204020204" charset="-122"/>
              </a:rPr>
              <a:t>or</a:t>
            </a:r>
            <a:r>
              <a:rPr lang="en-US" altLang="zh-CN" sz="2400" b="1" dirty="0">
                <a:latin typeface="微软雅黑" panose="020B0503020204020204" charset="-122"/>
                <a:ea typeface="微软雅黑" panose="020B0503020204020204" charset="-122"/>
              </a:rPr>
              <a:t>th</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f</a:t>
            </a:r>
            <a:r>
              <a:rPr lang="en-US" altLang="zh-CN" sz="2400" b="1" u="sng" dirty="0">
                <a:latin typeface="微软雅黑" panose="020B0503020204020204" charset="-122"/>
                <a:ea typeface="微软雅黑" panose="020B0503020204020204" charset="-122"/>
              </a:rPr>
              <a:t>or</a:t>
            </a:r>
            <a:r>
              <a:rPr lang="en-US" altLang="zh-CN" sz="2400" b="1" dirty="0">
                <a:latin typeface="微软雅黑" panose="020B0503020204020204" charset="-122"/>
                <a:ea typeface="微软雅黑" panose="020B0503020204020204" charset="-122"/>
              </a:rPr>
              <a:t>get</a:t>
            </a:r>
          </a:p>
        </p:txBody>
      </p:sp>
      <p:sp>
        <p:nvSpPr>
          <p:cNvPr id="11" name="文本框 10"/>
          <p:cNvSpPr txBox="1"/>
          <p:nvPr>
            <p:custDataLst>
              <p:tags r:id="rId4"/>
            </p:custDataLst>
          </p:nvPr>
        </p:nvSpPr>
        <p:spPr>
          <a:xfrm>
            <a:off x="1049484" y="2333518"/>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49</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此题考查非谓语动词的用法。空格前有介词on，需填入名词或动名词充当介词宾语，句意为“中国人以吃各种各样的食物而自豪不已”。故选B。</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50</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此题考查形容词的词义辨析。本句谈论中国的菜名，空格需填入形容词修饰菜名；根据空格后的举例“beggar’s chicken”（叫花鸡）和“bamboo rice”（竹筒饭）可判断，有些中国菜名很特别，special符合句意，故选A。</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377190" y="400685"/>
            <a:ext cx="11368405" cy="1106805"/>
          </a:xfrm>
          <a:prstGeom prst="rect">
            <a:avLst/>
          </a:prstGeom>
          <a:noFill/>
        </p:spPr>
        <p:txBody>
          <a:bodyPr wrap="square" rtlCol="0">
            <a:spAutoFit/>
          </a:bodyPr>
          <a:lstStyle/>
          <a:p>
            <a:pPr indent="0" fontAlgn="auto">
              <a:spcAft>
                <a:spcPts val="1200"/>
              </a:spcAft>
            </a:pPr>
            <a:r>
              <a:rPr sz="2800" b="1" dirty="0">
                <a:latin typeface="微软雅黑" panose="020B0503020204020204" charset="-122"/>
                <a:ea typeface="微软雅黑" panose="020B0503020204020204" charset="-122"/>
                <a:cs typeface="微软雅黑" panose="020B0503020204020204" charset="-122"/>
              </a:rPr>
              <a:t>VI. 阅读理解（共15小题，每小题1分，满分15分）</a:t>
            </a:r>
          </a:p>
          <a:p>
            <a:pPr indent="0" fontAlgn="auto"/>
            <a:r>
              <a:rPr sz="2800" dirty="0">
                <a:latin typeface="微软雅黑" panose="020B0503020204020204" charset="-122"/>
                <a:ea typeface="微软雅黑" panose="020B0503020204020204" charset="-122"/>
                <a:cs typeface="微软雅黑" panose="020B0503020204020204" charset="-122"/>
              </a:rPr>
              <a:t>阅读下列材料，从每题所给的四个选项中选出一个最佳答案。</a:t>
            </a:r>
          </a:p>
        </p:txBody>
      </p:sp>
      <p:sp>
        <p:nvSpPr>
          <p:cNvPr id="7" name="文本框 6"/>
          <p:cNvSpPr txBox="1"/>
          <p:nvPr>
            <p:custDataLst>
              <p:tags r:id="rId2"/>
            </p:custDataLst>
          </p:nvPr>
        </p:nvSpPr>
        <p:spPr>
          <a:xfrm>
            <a:off x="476885" y="1689100"/>
            <a:ext cx="11049000" cy="4276725"/>
          </a:xfrm>
          <a:prstGeom prst="rect">
            <a:avLst/>
          </a:prstGeom>
          <a:solidFill>
            <a:srgbClr val="FFF9E5"/>
          </a:solidFill>
        </p:spPr>
        <p:txBody>
          <a:bodyPr wrap="square" rtlCol="0">
            <a:spAutoFit/>
          </a:bodyPr>
          <a:lstStyle/>
          <a:p>
            <a:pPr indent="457200" algn="ctr">
              <a:lnSpc>
                <a:spcPct val="100000"/>
              </a:lnSpc>
            </a:pPr>
            <a:r>
              <a:rPr lang="en-US" altLang="zh-CN" sz="3200" b="1" dirty="0">
                <a:solidFill>
                  <a:srgbClr val="00B0F0"/>
                </a:solidFill>
                <a:latin typeface="Times New Roman" panose="02020603050405020304" pitchFamily="18" charset="0"/>
                <a:ea typeface="微软雅黑" panose="020B0503020204020204" charset="-122"/>
                <a:cs typeface="Times New Roman" panose="02020603050405020304" pitchFamily="18" charset="0"/>
              </a:rPr>
              <a:t>A</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When we talk about Chinese handmade paper, you probably think of Xuan paper. However, there are different kinds of papers in different places of China, and Lianshi paper from Fujian is one of them. </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Lianshi handmade paper is made from bamboo. It weighs only 19 grams (克) per square meter, but it is very strong. It takes 72 steps to make Lianshi paper, including cutting bamboo, soaking (浸湿), making pulp (纸浆), and drying. What makes it stand out is its bleaching (漂白) </a:t>
            </a:r>
            <a:r>
              <a:rPr lang="en-US" altLang="zh-CN" sz="2400" dirty="0" smtClean="0">
                <a:latin typeface="Times New Roman" panose="02020603050405020304" pitchFamily="18" charset="0"/>
                <a:ea typeface="微软雅黑" panose="020B0503020204020204" charset="-122"/>
                <a:cs typeface="Times New Roman" panose="02020603050405020304" pitchFamily="18" charset="0"/>
              </a:rPr>
              <a:t>technique. </a:t>
            </a:r>
            <a:r>
              <a:rPr lang="en-US" altLang="zh-CN" sz="2400" dirty="0">
                <a:latin typeface="Times New Roman" panose="02020603050405020304" pitchFamily="18" charset="0"/>
                <a:ea typeface="微软雅黑" panose="020B0503020204020204" charset="-122"/>
                <a:cs typeface="Times New Roman" panose="02020603050405020304" pitchFamily="18" charset="0"/>
              </a:rPr>
              <a:t>Deng Jinkun, a local inheritor (传承人) of Lianshi paper said, “In May, bamboo is cut off, and soaked in lime (石灰) twice. The bamboo is then steamed at a high temperature. After that, it’s bleached on the mountain for four months. The natural bleaching process makes it white.”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571500" y="1576705"/>
            <a:ext cx="11049000" cy="1852295"/>
          </a:xfrm>
          <a:prstGeom prst="rect">
            <a:avLst/>
          </a:prstGeom>
          <a:solidFill>
            <a:srgbClr val="FFF9E5"/>
          </a:solidFill>
        </p:spPr>
        <p:txBody>
          <a:bodyPr wrap="square" rtlCol="0">
            <a:noAutofit/>
          </a:bodyPr>
          <a:lstStyle/>
          <a:p>
            <a:pPr indent="0" algn="just" fontAlgn="auto">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Apart from carrying on traditional art, Deng also had new ideas to keep the craft alive. Unlike using lime to make the wall, the baking wall is unique of Lianshi paper. “After a trip to the University of Science and Technology of China in 2018, I decided to use tabia (三合土) to make the wall so that it lasts longer,” Deng said. After it is built, the tabia baking wall can be used to make paper for 40 years.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001395" y="1179830"/>
            <a:ext cx="1104011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51. What is Lianshi paper made from?</a:t>
            </a:r>
          </a:p>
          <a:p>
            <a:pPr>
              <a:lnSpc>
                <a:spcPct val="130000"/>
              </a:lnSpc>
            </a:pPr>
            <a:r>
              <a:rPr lang="en-US" altLang="zh-CN" sz="2400" b="1" dirty="0">
                <a:latin typeface="微软雅黑" panose="020B0503020204020204" charset="-122"/>
                <a:ea typeface="微软雅黑" panose="020B0503020204020204" charset="-122"/>
              </a:rPr>
              <a:t>                A. Tree.    B. Bamboo.</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Leaf.</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Silk.</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细节理解题。题干问连史纸是用什么做成的。从文章第二段第一句“Lianshi paper is made from bamboo”可得知答案。因此选B。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599440" y="1179830"/>
            <a:ext cx="11442065"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52. What is the advantage of Lianshi paper?</a:t>
            </a:r>
          </a:p>
          <a:p>
            <a:pPr>
              <a:lnSpc>
                <a:spcPct val="130000"/>
              </a:lnSpc>
            </a:pPr>
            <a:r>
              <a:rPr lang="en-US" altLang="zh-CN" sz="2400" b="1" dirty="0">
                <a:latin typeface="微软雅黑" panose="020B0503020204020204" charset="-122"/>
                <a:ea typeface="微软雅黑" panose="020B0503020204020204" charset="-122"/>
              </a:rPr>
              <a:t>                A. It is very light but very strong.</a:t>
            </a:r>
          </a:p>
          <a:p>
            <a:pPr>
              <a:lnSpc>
                <a:spcPct val="130000"/>
              </a:lnSpc>
            </a:pPr>
            <a:r>
              <a:rPr lang="en-US" altLang="zh-CN" sz="2400" b="1" dirty="0">
                <a:latin typeface="微软雅黑" panose="020B0503020204020204" charset="-122"/>
                <a:ea typeface="微软雅黑" panose="020B0503020204020204" charset="-122"/>
              </a:rPr>
              <a:t>                B. The steps of making it is too many.</a:t>
            </a:r>
          </a:p>
          <a:p>
            <a:pPr>
              <a:lnSpc>
                <a:spcPct val="130000"/>
              </a:lnSpc>
            </a:pPr>
            <a:r>
              <a:rPr lang="en-US" altLang="zh-CN" sz="2400" b="1" dirty="0">
                <a:latin typeface="微软雅黑" panose="020B0503020204020204" charset="-122"/>
                <a:ea typeface="微软雅黑" panose="020B0503020204020204" charset="-122"/>
              </a:rPr>
              <a:t>                C. It was used in different places of China.</a:t>
            </a:r>
          </a:p>
          <a:p>
            <a:pPr>
              <a:lnSpc>
                <a:spcPct val="130000"/>
              </a:lnSpc>
            </a:pPr>
            <a:r>
              <a:rPr lang="en-US" altLang="zh-CN" sz="2400" b="1" dirty="0">
                <a:latin typeface="微软雅黑" panose="020B0503020204020204" charset="-122"/>
                <a:ea typeface="微软雅黑" panose="020B0503020204020204" charset="-122"/>
              </a:rPr>
              <a:t>                D. It is easy to make.</a:t>
            </a:r>
          </a:p>
        </p:txBody>
      </p:sp>
      <p:sp>
        <p:nvSpPr>
          <p:cNvPr id="11" name="文本框 10"/>
          <p:cNvSpPr txBox="1"/>
          <p:nvPr>
            <p:custDataLst>
              <p:tags r:id="rId3"/>
            </p:custDataLst>
          </p:nvPr>
        </p:nvSpPr>
        <p:spPr>
          <a:xfrm>
            <a:off x="936454"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细节理解题。题干问连史纸的优点是什么。从文章第二段第二句“It weighs only 19 grams per square meter, but it is very strong”可知答案。因此选A。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001395" y="1179830"/>
            <a:ext cx="1104011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53. Which step is NOT needed to make Lianshi paper?</a:t>
            </a:r>
          </a:p>
          <a:p>
            <a:pPr>
              <a:lnSpc>
                <a:spcPct val="130000"/>
              </a:lnSpc>
            </a:pPr>
            <a:r>
              <a:rPr lang="en-US" altLang="zh-CN" sz="2400" b="1" dirty="0">
                <a:latin typeface="微软雅黑" panose="020B0503020204020204" charset="-122"/>
                <a:ea typeface="微软雅黑" panose="020B0503020204020204" charset="-122"/>
              </a:rPr>
              <a:t>                A. Cutting bamboo.        B. Soaking and dying.</a:t>
            </a:r>
          </a:p>
          <a:p>
            <a:pPr>
              <a:lnSpc>
                <a:spcPct val="130000"/>
              </a:lnSpc>
            </a:pPr>
            <a:r>
              <a:rPr lang="en-US" altLang="zh-CN" sz="2400" b="1" dirty="0">
                <a:latin typeface="微软雅黑" panose="020B0503020204020204" charset="-122"/>
                <a:ea typeface="微软雅黑" panose="020B0503020204020204" charset="-122"/>
              </a:rPr>
              <a:t>                C. Making pulp               D. Washing bamboo with water.</a:t>
            </a: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细节理解题。题干问制作连史纸不需要的步骤是什么。从文章第二段第三句“It takes 72 steps to make Lianshi paper, including cutting bamboo, soaking, making pulp, and drying”可得知答案。因此选D。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368935" y="3962400"/>
            <a:ext cx="10770235" cy="289560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711200" y="795655"/>
            <a:ext cx="11040110" cy="902970"/>
          </a:xfrm>
          <a:prstGeom prst="rect">
            <a:avLst/>
          </a:prstGeom>
          <a:noFill/>
        </p:spPr>
        <p:txBody>
          <a:bodyPr wrap="square" rtlCol="0">
            <a:spAutoFit/>
          </a:bodyPr>
          <a:lstStyle/>
          <a:p>
            <a:pPr>
              <a:lnSpc>
                <a:spcPct val="110000"/>
              </a:lnSpc>
            </a:pPr>
            <a:r>
              <a:rPr lang="en-US" altLang="zh-CN" sz="2400" b="1" dirty="0">
                <a:latin typeface="微软雅黑" panose="020B0503020204020204" charset="-122"/>
                <a:ea typeface="微软雅黑" panose="020B0503020204020204" charset="-122"/>
              </a:rPr>
              <a:t>(       ) 54. What is used to make baking wall in other places?</a:t>
            </a:r>
          </a:p>
          <a:p>
            <a:pPr>
              <a:lnSpc>
                <a:spcPct val="110000"/>
              </a:lnSpc>
            </a:pPr>
            <a:r>
              <a:rPr lang="en-US" altLang="zh-CN" sz="2400" b="1" dirty="0">
                <a:latin typeface="微软雅黑" panose="020B0503020204020204" charset="-122"/>
                <a:ea typeface="微软雅黑" panose="020B0503020204020204" charset="-122"/>
              </a:rPr>
              <a:t>                 A. Tabia.       B. Lime.</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Soil.</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Sand.</a:t>
            </a:r>
          </a:p>
        </p:txBody>
      </p:sp>
      <p:sp>
        <p:nvSpPr>
          <p:cNvPr id="11" name="文本框 10"/>
          <p:cNvSpPr txBox="1"/>
          <p:nvPr>
            <p:custDataLst>
              <p:tags r:id="rId3"/>
            </p:custDataLst>
          </p:nvPr>
        </p:nvSpPr>
        <p:spPr>
          <a:xfrm>
            <a:off x="1011384" y="795548"/>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603250" y="3962400"/>
            <a:ext cx="10403840"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细节理解题。题干问其他地方用什么来作纸焙墙。从文章第二段倒数第三句“Unlike using lime to make the wall, the baking wall is unique of Lianshi paper.”可知答案，因此选B。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001395" y="1179830"/>
            <a:ext cx="1104011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55. Why did Deng Jinkun decide to use tabia to make baking  	       wall?</a:t>
            </a:r>
          </a:p>
          <a:p>
            <a:pPr>
              <a:lnSpc>
                <a:spcPct val="130000"/>
              </a:lnSpc>
            </a:pPr>
            <a:r>
              <a:rPr lang="en-US" altLang="zh-CN" sz="2400" b="1" dirty="0">
                <a:latin typeface="微软雅黑" panose="020B0503020204020204" charset="-122"/>
                <a:ea typeface="微软雅黑" panose="020B0503020204020204" charset="-122"/>
              </a:rPr>
              <a:t>               A. Because it can last longer.       B. Because it is cheaper.</a:t>
            </a:r>
          </a:p>
          <a:p>
            <a:pPr>
              <a:lnSpc>
                <a:spcPct val="130000"/>
              </a:lnSpc>
            </a:pPr>
            <a:r>
              <a:rPr lang="en-US" altLang="zh-CN" sz="2400" b="1" dirty="0">
                <a:latin typeface="微软雅黑" panose="020B0503020204020204" charset="-122"/>
                <a:ea typeface="微软雅黑" panose="020B0503020204020204" charset="-122"/>
              </a:rPr>
              <a:t>               C. Because it is unique.                D. Because it is traditional</a:t>
            </a:r>
          </a:p>
        </p:txBody>
      </p:sp>
      <p:sp>
        <p:nvSpPr>
          <p:cNvPr id="11" name="文本框 10"/>
          <p:cNvSpPr txBox="1"/>
          <p:nvPr>
            <p:custDataLst>
              <p:tags r:id="rId3"/>
            </p:custDataLst>
          </p:nvPr>
        </p:nvSpPr>
        <p:spPr>
          <a:xfrm>
            <a:off x="1264749"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细节理解题。题干问邓金坤为什么决定用三合土来作纸焙墙。从文章倒数第二句“...I decided to use tabia to make the wall so that it lasts longer”可知答案，因此选A。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nvGraphicFramePr>
        <p:xfrm>
          <a:off x="1612900" y="2366010"/>
          <a:ext cx="8532495" cy="3627120"/>
        </p:xfrm>
        <a:graphic>
          <a:graphicData uri="http://schemas.openxmlformats.org/drawingml/2006/table">
            <a:tbl>
              <a:tblPr firstRow="1" bandRow="1">
                <a:tableStyleId>{5C22544A-7EE6-4342-B048-85BDC9FD1C3A}</a:tableStyleId>
              </a:tblPr>
              <a:tblGrid>
                <a:gridCol w="2844165">
                  <a:extLst>
                    <a:ext uri="{9D8B030D-6E8A-4147-A177-3AD203B41FA5}">
                      <a16:colId xmlns:a16="http://schemas.microsoft.com/office/drawing/2014/main" val="20000"/>
                    </a:ext>
                  </a:extLst>
                </a:gridCol>
                <a:gridCol w="2844165">
                  <a:extLst>
                    <a:ext uri="{9D8B030D-6E8A-4147-A177-3AD203B41FA5}">
                      <a16:colId xmlns:a16="http://schemas.microsoft.com/office/drawing/2014/main" val="20001"/>
                    </a:ext>
                  </a:extLst>
                </a:gridCol>
                <a:gridCol w="2844165">
                  <a:extLst>
                    <a:ext uri="{9D8B030D-6E8A-4147-A177-3AD203B41FA5}">
                      <a16:colId xmlns:a16="http://schemas.microsoft.com/office/drawing/2014/main" val="20002"/>
                    </a:ext>
                  </a:extLst>
                </a:gridCol>
              </a:tblGrid>
              <a:tr h="381000">
                <a:tc>
                  <a:txBody>
                    <a:bodyPr/>
                    <a:lstStyle/>
                    <a:p>
                      <a:pPr algn="ctr">
                        <a:buNone/>
                      </a:pPr>
                      <a:r>
                        <a:rPr lang="zh-CN" altLang="en-US" sz="2800">
                          <a:latin typeface="Times New Roman" panose="02020603050405020304" pitchFamily="18" charset="0"/>
                        </a:rPr>
                        <a:t>词汇</a:t>
                      </a:r>
                    </a:p>
                  </a:txBody>
                  <a:tcPr/>
                </a:tc>
                <a:tc>
                  <a:txBody>
                    <a:bodyPr/>
                    <a:lstStyle/>
                    <a:p>
                      <a:pPr algn="ctr">
                        <a:buNone/>
                      </a:pPr>
                      <a:r>
                        <a:rPr lang="zh-CN" altLang="en-US" sz="2800">
                          <a:latin typeface="Times New Roman" panose="02020603050405020304" pitchFamily="18" charset="0"/>
                        </a:rPr>
                        <a:t>词性</a:t>
                      </a:r>
                    </a:p>
                  </a:txBody>
                  <a:tcPr/>
                </a:tc>
                <a:tc>
                  <a:txBody>
                    <a:bodyPr/>
                    <a:lstStyle/>
                    <a:p>
                      <a:pPr algn="ctr">
                        <a:buNone/>
                      </a:pPr>
                      <a:r>
                        <a:rPr lang="zh-CN" altLang="en-US" sz="2800">
                          <a:latin typeface="Times New Roman" panose="02020603050405020304" pitchFamily="18" charset="0"/>
                        </a:rPr>
                        <a:t>中文词义</a:t>
                      </a:r>
                    </a:p>
                  </a:txBody>
                  <a:tcPr/>
                </a:tc>
                <a:extLst>
                  <a:ext uri="{0D108BD9-81ED-4DB2-BD59-A6C34878D82A}">
                    <a16:rowId xmlns:a16="http://schemas.microsoft.com/office/drawing/2014/main" val="10000"/>
                  </a:ext>
                </a:extLst>
              </a:tr>
              <a:tr h="381000">
                <a:tc>
                  <a:txBody>
                    <a:bodyPr/>
                    <a:lstStyle/>
                    <a:p>
                      <a:pPr algn="ctr">
                        <a:buNone/>
                      </a:pPr>
                      <a:r>
                        <a:rPr lang="en-US" altLang="zh-CN" sz="2800">
                          <a:latin typeface="Times New Roman" panose="02020603050405020304" pitchFamily="18" charset="0"/>
                          <a:cs typeface="Times New Roman" panose="02020603050405020304" pitchFamily="18" charset="0"/>
                        </a:rPr>
                        <a:t>handmade</a:t>
                      </a:r>
                    </a:p>
                  </a:txBody>
                  <a:tcPr/>
                </a:tc>
                <a:tc>
                  <a:txBody>
                    <a:bodyPr/>
                    <a:lstStyle/>
                    <a:p>
                      <a:pPr algn="ctr">
                        <a:buNone/>
                      </a:pPr>
                      <a:r>
                        <a:rPr lang="en-US" altLang="zh-CN" sz="2800" i="1">
                          <a:latin typeface="Times New Roman" panose="02020603050405020304" pitchFamily="18" charset="0"/>
                          <a:cs typeface="Times New Roman" panose="02020603050405020304" pitchFamily="18" charset="0"/>
                        </a:rPr>
                        <a:t>adj.</a:t>
                      </a:r>
                    </a:p>
                  </a:txBody>
                  <a:tcPr/>
                </a:tc>
                <a:tc>
                  <a:txBody>
                    <a:bodyPr/>
                    <a:lstStyle/>
                    <a:p>
                      <a:pPr algn="ctr">
                        <a:buNone/>
                      </a:pPr>
                      <a:r>
                        <a:rPr lang="zh-CN" altLang="zh-CN" sz="2800">
                          <a:latin typeface="Times New Roman" panose="02020603050405020304" pitchFamily="18" charset="0"/>
                        </a:rPr>
                        <a:t>手工的</a:t>
                      </a:r>
                    </a:p>
                  </a:txBody>
                  <a:tcPr/>
                </a:tc>
                <a:extLst>
                  <a:ext uri="{0D108BD9-81ED-4DB2-BD59-A6C34878D82A}">
                    <a16:rowId xmlns:a16="http://schemas.microsoft.com/office/drawing/2014/main" val="10001"/>
                  </a:ext>
                </a:extLst>
              </a:tr>
              <a:tr h="381000">
                <a:tc>
                  <a:txBody>
                    <a:bodyPr/>
                    <a:lstStyle/>
                    <a:p>
                      <a:pPr algn="ctr">
                        <a:buNone/>
                      </a:pPr>
                      <a:r>
                        <a:rPr lang="en-US" altLang="zh-CN" sz="2800">
                          <a:latin typeface="Times New Roman" panose="02020603050405020304" pitchFamily="18" charset="0"/>
                          <a:cs typeface="Times New Roman" panose="02020603050405020304" pitchFamily="18" charset="0"/>
                        </a:rPr>
                        <a:t>square meter</a:t>
                      </a:r>
                    </a:p>
                  </a:txBody>
                  <a:tcPr/>
                </a:tc>
                <a:tc>
                  <a:txBody>
                    <a:bodyPr/>
                    <a:lstStyle/>
                    <a:p>
                      <a:pPr algn="ctr">
                        <a:buNone/>
                      </a:pPr>
                      <a:r>
                        <a:rPr lang="en-US" altLang="zh-CN" sz="2800" i="1">
                          <a:latin typeface="Times New Roman" panose="02020603050405020304" pitchFamily="18" charset="0"/>
                          <a:cs typeface="Times New Roman" panose="02020603050405020304" pitchFamily="18" charset="0"/>
                        </a:rPr>
                        <a:t>phrase</a:t>
                      </a:r>
                    </a:p>
                  </a:txBody>
                  <a:tcPr/>
                </a:tc>
                <a:tc>
                  <a:txBody>
                    <a:bodyPr/>
                    <a:lstStyle/>
                    <a:p>
                      <a:pPr algn="ctr">
                        <a:buNone/>
                      </a:pPr>
                      <a:r>
                        <a:rPr lang="zh-CN" altLang="zh-CN" sz="2800">
                          <a:latin typeface="Times New Roman" panose="02020603050405020304" pitchFamily="18" charset="0"/>
                        </a:rPr>
                        <a:t>平方米</a:t>
                      </a:r>
                    </a:p>
                  </a:txBody>
                  <a:tcPr/>
                </a:tc>
                <a:extLst>
                  <a:ext uri="{0D108BD9-81ED-4DB2-BD59-A6C34878D82A}">
                    <a16:rowId xmlns:a16="http://schemas.microsoft.com/office/drawing/2014/main" val="10002"/>
                  </a:ext>
                </a:extLst>
              </a:tr>
              <a:tr h="381000">
                <a:tc>
                  <a:txBody>
                    <a:bodyPr/>
                    <a:lstStyle/>
                    <a:p>
                      <a:pPr algn="ctr">
                        <a:buNone/>
                      </a:pPr>
                      <a:r>
                        <a:rPr lang="en-US" altLang="zh-CN" sz="2800">
                          <a:latin typeface="Times New Roman" panose="02020603050405020304" pitchFamily="18" charset="0"/>
                          <a:cs typeface="Times New Roman" panose="02020603050405020304" pitchFamily="18" charset="0"/>
                        </a:rPr>
                        <a:t>apart from</a:t>
                      </a:r>
                    </a:p>
                  </a:txBody>
                  <a:tcPr/>
                </a:tc>
                <a:tc>
                  <a:txBody>
                    <a:bodyPr/>
                    <a:lstStyle/>
                    <a:p>
                      <a:pPr algn="ctr">
                        <a:buNone/>
                      </a:pPr>
                      <a:r>
                        <a:rPr lang="en-US" altLang="zh-CN" sz="2800" i="1">
                          <a:latin typeface="Times New Roman" panose="02020603050405020304" pitchFamily="18" charset="0"/>
                          <a:cs typeface="Times New Roman" panose="02020603050405020304" pitchFamily="18" charset="0"/>
                          <a:sym typeface="+mn-ea"/>
                        </a:rPr>
                        <a:t>phrase</a:t>
                      </a:r>
                      <a:endParaRPr lang="zh-CN" altLang="en-US" sz="2800" i="1">
                        <a:latin typeface="Times New Roman" panose="02020603050405020304" pitchFamily="18" charset="0"/>
                        <a:cs typeface="Times New Roman" panose="02020603050405020304" pitchFamily="18" charset="0"/>
                      </a:endParaRPr>
                    </a:p>
                  </a:txBody>
                  <a:tcPr/>
                </a:tc>
                <a:tc>
                  <a:txBody>
                    <a:bodyPr/>
                    <a:lstStyle/>
                    <a:p>
                      <a:pPr algn="ctr">
                        <a:buNone/>
                      </a:pPr>
                      <a:r>
                        <a:rPr lang="zh-CN" altLang="zh-CN" sz="2800">
                          <a:latin typeface="Times New Roman" panose="02020603050405020304" pitchFamily="18" charset="0"/>
                        </a:rPr>
                        <a:t>除</a:t>
                      </a:r>
                      <a:r>
                        <a:rPr lang="zh-CN" altLang="zh-CN" sz="2800">
                          <a:latin typeface="Times New Roman" panose="02020603050405020304" pitchFamily="18" charset="0"/>
                          <a:sym typeface="+mn-ea"/>
                        </a:rPr>
                        <a:t>……以外</a:t>
                      </a:r>
                      <a:endParaRPr lang="zh-CN" altLang="zh-CN" sz="2800">
                        <a:latin typeface="Times New Roman" panose="02020603050405020304" pitchFamily="18" charset="0"/>
                      </a:endParaRPr>
                    </a:p>
                  </a:txBody>
                  <a:tcPr/>
                </a:tc>
                <a:extLst>
                  <a:ext uri="{0D108BD9-81ED-4DB2-BD59-A6C34878D82A}">
                    <a16:rowId xmlns:a16="http://schemas.microsoft.com/office/drawing/2014/main" val="10003"/>
                  </a:ext>
                </a:extLst>
              </a:tr>
              <a:tr h="381000">
                <a:tc>
                  <a:txBody>
                    <a:bodyPr/>
                    <a:lstStyle/>
                    <a:p>
                      <a:pPr algn="ctr">
                        <a:buNone/>
                      </a:pPr>
                      <a:r>
                        <a:rPr lang="en-US" altLang="zh-CN" sz="2800">
                          <a:latin typeface="Times New Roman" panose="02020603050405020304" pitchFamily="18" charset="0"/>
                          <a:cs typeface="Times New Roman" panose="02020603050405020304" pitchFamily="18" charset="0"/>
                        </a:rPr>
                        <a:t>carry on</a:t>
                      </a:r>
                    </a:p>
                  </a:txBody>
                  <a:tcPr/>
                </a:tc>
                <a:tc>
                  <a:txBody>
                    <a:bodyPr/>
                    <a:lstStyle/>
                    <a:p>
                      <a:pPr algn="ctr">
                        <a:buNone/>
                      </a:pPr>
                      <a:r>
                        <a:rPr lang="en-US" altLang="zh-CN" sz="2800" i="1">
                          <a:latin typeface="Times New Roman" panose="02020603050405020304" pitchFamily="18" charset="0"/>
                          <a:cs typeface="Times New Roman" panose="02020603050405020304" pitchFamily="18" charset="0"/>
                          <a:sym typeface="+mn-ea"/>
                        </a:rPr>
                        <a:t>phrase</a:t>
                      </a:r>
                      <a:endParaRPr lang="zh-CN" altLang="en-US" sz="2800" i="1">
                        <a:latin typeface="Times New Roman" panose="02020603050405020304" pitchFamily="18" charset="0"/>
                        <a:cs typeface="Times New Roman" panose="02020603050405020304" pitchFamily="18" charset="0"/>
                      </a:endParaRPr>
                    </a:p>
                  </a:txBody>
                  <a:tcPr/>
                </a:tc>
                <a:tc>
                  <a:txBody>
                    <a:bodyPr/>
                    <a:lstStyle/>
                    <a:p>
                      <a:pPr algn="ctr">
                        <a:buNone/>
                      </a:pPr>
                      <a:r>
                        <a:rPr lang="zh-CN" altLang="en-US" sz="2800">
                          <a:latin typeface="Times New Roman" panose="02020603050405020304" pitchFamily="18" charset="0"/>
                          <a:cs typeface="Times New Roman" panose="02020603050405020304" pitchFamily="18" charset="0"/>
                        </a:rPr>
                        <a:t>继续做，从事</a:t>
                      </a:r>
                    </a:p>
                  </a:txBody>
                  <a:tcPr/>
                </a:tc>
                <a:extLst>
                  <a:ext uri="{0D108BD9-81ED-4DB2-BD59-A6C34878D82A}">
                    <a16:rowId xmlns:a16="http://schemas.microsoft.com/office/drawing/2014/main" val="10004"/>
                  </a:ext>
                </a:extLst>
              </a:tr>
            </a:tbl>
          </a:graphicData>
        </a:graphic>
      </p:graphicFrame>
      <p:sp>
        <p:nvSpPr>
          <p:cNvPr id="3" name="文本框 2"/>
          <p:cNvSpPr txBox="1"/>
          <p:nvPr/>
        </p:nvSpPr>
        <p:spPr>
          <a:xfrm>
            <a:off x="1428115" y="1628775"/>
            <a:ext cx="3540760" cy="521970"/>
          </a:xfrm>
          <a:prstGeom prst="rect">
            <a:avLst/>
          </a:prstGeom>
          <a:noFill/>
        </p:spPr>
        <p:txBody>
          <a:bodyPr wrap="square" rtlCol="0">
            <a:spAutoFit/>
          </a:bodyPr>
          <a:lstStyle/>
          <a:p>
            <a:r>
              <a:rPr lang="zh-CN" altLang="en-US" sz="2800"/>
              <a:t>本自测我学会了：</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custDataLst>
              <p:tags r:id="rId2"/>
            </p:custDataLst>
          </p:nvPr>
        </p:nvSpPr>
        <p:spPr>
          <a:xfrm>
            <a:off x="1174115" y="4728845"/>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此题考查字母组合ey的不同发音。ey主要有三种读音/i:/、/eɪ/和/ɪ/。题干单词they中的ey字母组合发/</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eɪ</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/的音。四个选项中只有C选项survey中的ey字母组合发/eɪ/的音，故选C。</a:t>
            </a:r>
          </a:p>
        </p:txBody>
      </p:sp>
      <p:sp>
        <p:nvSpPr>
          <p:cNvPr id="7" name="文本框 6"/>
          <p:cNvSpPr txBox="1"/>
          <p:nvPr>
            <p:custDataLst>
              <p:tags r:id="rId3"/>
            </p:custDataLst>
          </p:nvPr>
        </p:nvSpPr>
        <p:spPr>
          <a:xfrm>
            <a:off x="721360" y="2220595"/>
            <a:ext cx="11049000" cy="57086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  th</a:t>
            </a:r>
            <a:r>
              <a:rPr lang="en-US" altLang="zh-CN" sz="2400" b="1" u="sng" dirty="0">
                <a:latin typeface="微软雅黑" panose="020B0503020204020204" charset="-122"/>
                <a:ea typeface="微软雅黑" panose="020B0503020204020204" charset="-122"/>
              </a:rPr>
              <a:t>ey</a:t>
            </a:r>
            <a:r>
              <a:rPr lang="en-US" altLang="zh-CN" sz="2400" b="1" dirty="0">
                <a:latin typeface="微软雅黑" panose="020B0503020204020204" charset="-122"/>
                <a:ea typeface="微软雅黑" panose="020B0503020204020204" charset="-122"/>
              </a:rPr>
              <a:t>       A. k</a:t>
            </a:r>
            <a:r>
              <a:rPr lang="en-US" altLang="zh-CN" sz="2400" b="1" u="sng" dirty="0">
                <a:latin typeface="微软雅黑" panose="020B0503020204020204" charset="-122"/>
                <a:ea typeface="微软雅黑" panose="020B0503020204020204" charset="-122"/>
              </a:rPr>
              <a:t>ey</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monk</a:t>
            </a:r>
            <a:r>
              <a:rPr lang="en-US" altLang="zh-CN" sz="2400" b="1" u="sng" dirty="0">
                <a:latin typeface="微软雅黑" panose="020B0503020204020204" charset="-122"/>
                <a:ea typeface="微软雅黑" panose="020B0503020204020204" charset="-122"/>
              </a:rPr>
              <a:t>ey</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surv</a:t>
            </a:r>
            <a:r>
              <a:rPr lang="en-US" altLang="zh-CN" sz="2400" b="1" u="sng" dirty="0">
                <a:latin typeface="微软雅黑" panose="020B0503020204020204" charset="-122"/>
                <a:ea typeface="微软雅黑" panose="020B0503020204020204" charset="-122"/>
              </a:rPr>
              <a:t>ey</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hon</a:t>
            </a:r>
            <a:r>
              <a:rPr lang="en-US" altLang="zh-CN" sz="2400" b="1" u="sng" dirty="0">
                <a:latin typeface="微软雅黑" panose="020B0503020204020204" charset="-122"/>
                <a:ea typeface="微软雅黑" panose="020B0503020204020204" charset="-122"/>
              </a:rPr>
              <a:t>ey</a:t>
            </a:r>
          </a:p>
        </p:txBody>
      </p:sp>
      <p:sp>
        <p:nvSpPr>
          <p:cNvPr id="11" name="文本框 10"/>
          <p:cNvSpPr txBox="1"/>
          <p:nvPr>
            <p:custDataLst>
              <p:tags r:id="rId4"/>
            </p:custDataLst>
          </p:nvPr>
        </p:nvSpPr>
        <p:spPr>
          <a:xfrm>
            <a:off x="1105535" y="2362200"/>
            <a:ext cx="426720" cy="521970"/>
          </a:xfrm>
          <a:prstGeom prst="rect">
            <a:avLst/>
          </a:prstGeom>
          <a:noFill/>
        </p:spPr>
        <p:txBody>
          <a:bodyPr wrap="square" rtlCol="0">
            <a:spAutoFit/>
          </a:bodyPr>
          <a:lstStyle/>
          <a:p>
            <a:r>
              <a:rPr lang="en-US" altLang="zh-CN" sz="2800" b="1" dirty="0">
                <a:solidFill>
                  <a:srgbClr val="C00000"/>
                </a:solidFill>
                <a:latin typeface="微软雅黑" panose="020B0503020204020204" charset="-122"/>
                <a:ea typeface="微软雅黑" panose="020B0503020204020204" charset="-122"/>
              </a:rPr>
              <a:t>C</a:t>
            </a:r>
            <a:endParaRPr lang="zh-CN" altLang="en-US" sz="2800" b="1"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327025" y="589915"/>
            <a:ext cx="11236325" cy="5754370"/>
          </a:xfrm>
          <a:prstGeom prst="rect">
            <a:avLst/>
          </a:prstGeom>
          <a:solidFill>
            <a:srgbClr val="FFF9E5"/>
          </a:solidFill>
        </p:spPr>
        <p:txBody>
          <a:bodyPr wrap="square" rtlCol="0">
            <a:spAutoFit/>
          </a:bodyPr>
          <a:lstStyle/>
          <a:p>
            <a:pPr indent="457200" algn="ctr">
              <a:lnSpc>
                <a:spcPct val="100000"/>
              </a:lnSpc>
            </a:pPr>
            <a:r>
              <a:rPr lang="en-US" altLang="zh-CN" sz="3200" b="1" dirty="0">
                <a:solidFill>
                  <a:srgbClr val="00B0F0"/>
                </a:solidFill>
                <a:latin typeface="Times New Roman" panose="02020603050405020304" pitchFamily="18" charset="0"/>
                <a:ea typeface="微软雅黑" panose="020B0503020204020204" charset="-122"/>
                <a:cs typeface="Times New Roman" panose="02020603050405020304" pitchFamily="18" charset="0"/>
              </a:rPr>
              <a:t>B</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Dopamine (多巴胺) dressing has been a trend (潮流) on social media for a while. It encourages people to choose colorful clothing so that they can get more dopamine and feel happier. But is there any scientific basis for this? </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Dopamine is a chemical in our brain. It can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affect</a:t>
            </a:r>
            <a:r>
              <a:rPr lang="en-US" altLang="zh-CN" sz="2400" dirty="0">
                <a:latin typeface="Times New Roman" panose="02020603050405020304" pitchFamily="18" charset="0"/>
                <a:ea typeface="微软雅黑" panose="020B0503020204020204" charset="-122"/>
                <a:cs typeface="Times New Roman" panose="02020603050405020304" pitchFamily="18" charset="0"/>
              </a:rPr>
              <a:t> how we feel. According to </a:t>
            </a:r>
            <a:r>
              <a:rPr lang="en-US" altLang="zh-CN" sz="2400" i="1" dirty="0">
                <a:latin typeface="Times New Roman" panose="02020603050405020304" pitchFamily="18" charset="0"/>
                <a:ea typeface="微软雅黑" panose="020B0503020204020204" charset="-122"/>
                <a:cs typeface="Times New Roman" panose="02020603050405020304" pitchFamily="18" charset="0"/>
              </a:rPr>
              <a:t>Science Focus</a:t>
            </a:r>
            <a:r>
              <a:rPr lang="en-US" altLang="zh-CN" sz="2400" dirty="0">
                <a:latin typeface="Times New Roman" panose="02020603050405020304" pitchFamily="18" charset="0"/>
                <a:ea typeface="微软雅黑" panose="020B0503020204020204" charset="-122"/>
                <a:cs typeface="Times New Roman" panose="02020603050405020304" pitchFamily="18" charset="0"/>
              </a:rPr>
              <a:t> magazine, although no studies have shown that brightly colored clothes increase our dopamine, several studies have shown a relationship between the clothes we wear and how we act and feel.</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One study showed that wearing red could lead to better physical performance. Researchers found that in soccer matches over the last 55 years, teams with a red kit (队服) always played better in home games than any other kit color. Another study showed that wearing green could make people more creative. Green also made people more relaxed, probably because it reminds us of nature.</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But there are some problems with these studies, as people from different cultures have different ideas about colors. That’s what scientists need to study further.</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642620" y="718820"/>
            <a:ext cx="11040110" cy="344868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56. What do we learn from the first paragraph?</a:t>
            </a:r>
          </a:p>
          <a:p>
            <a:pPr>
              <a:lnSpc>
                <a:spcPct val="130000"/>
              </a:lnSpc>
            </a:pPr>
            <a:r>
              <a:rPr lang="en-US" altLang="zh-CN" sz="2400" b="1" dirty="0">
                <a:latin typeface="微软雅黑" panose="020B0503020204020204" charset="-122"/>
                <a:ea typeface="微软雅黑" panose="020B0503020204020204" charset="-122"/>
              </a:rPr>
              <a:t>A. Dopamine dressing has always been popular with people.</a:t>
            </a:r>
          </a:p>
          <a:p>
            <a:pPr>
              <a:lnSpc>
                <a:spcPct val="130000"/>
              </a:lnSpc>
            </a:pPr>
            <a:r>
              <a:rPr lang="en-US" altLang="zh-CN" sz="2400" b="1" dirty="0">
                <a:latin typeface="微软雅黑" panose="020B0503020204020204" charset="-122"/>
                <a:ea typeface="微软雅黑" panose="020B0503020204020204" charset="-122"/>
              </a:rPr>
              <a:t>B. Dopamine dressing has been a trend on short video platforms for many years.</a:t>
            </a:r>
          </a:p>
          <a:p>
            <a:pPr>
              <a:lnSpc>
                <a:spcPct val="130000"/>
              </a:lnSpc>
            </a:pPr>
            <a:r>
              <a:rPr lang="en-US" altLang="zh-CN" sz="2400" b="1" dirty="0">
                <a:latin typeface="微软雅黑" panose="020B0503020204020204" charset="-122"/>
                <a:ea typeface="微软雅黑" panose="020B0503020204020204" charset="-122"/>
              </a:rPr>
              <a:t>C. Dopamine dressing can make people more productive and happier.</a:t>
            </a:r>
          </a:p>
          <a:p>
            <a:pPr>
              <a:lnSpc>
                <a:spcPct val="130000"/>
              </a:lnSpc>
            </a:pPr>
            <a:r>
              <a:rPr lang="en-US" altLang="zh-CN" sz="2400" b="1" dirty="0">
                <a:latin typeface="微软雅黑" panose="020B0503020204020204" charset="-122"/>
                <a:ea typeface="微软雅黑" panose="020B0503020204020204" charset="-122"/>
              </a:rPr>
              <a:t>D. Dopamine dressing encourages people to choose colorful clothing so that they can get more dopamine and feel happier.</a:t>
            </a:r>
          </a:p>
        </p:txBody>
      </p:sp>
      <p:sp>
        <p:nvSpPr>
          <p:cNvPr id="11" name="文本框 10"/>
          <p:cNvSpPr txBox="1"/>
          <p:nvPr>
            <p:custDataLst>
              <p:tags r:id="rId3"/>
            </p:custDataLst>
          </p:nvPr>
        </p:nvSpPr>
        <p:spPr>
          <a:xfrm>
            <a:off x="886924" y="848888"/>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直接细节题。题干问从第一段可以知道什么。从文章第一段第二句“It encourages people to choose colorful clothing so that they can get more dopamine and feel happier”可知答案，因此选D。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63195" y="1179830"/>
            <a:ext cx="12468860" cy="1534160"/>
          </a:xfrm>
          <a:prstGeom prst="rect">
            <a:avLst/>
          </a:prstGeom>
          <a:noFill/>
        </p:spPr>
        <p:txBody>
          <a:bodyPr wrap="square" rtlCol="0">
            <a:noAutofit/>
          </a:bodyPr>
          <a:lstStyle/>
          <a:p>
            <a:pPr>
              <a:lnSpc>
                <a:spcPct val="130000"/>
              </a:lnSpc>
            </a:pPr>
            <a:r>
              <a:rPr lang="en-US" altLang="zh-CN" sz="2400" b="1" dirty="0">
                <a:latin typeface="微软雅黑" panose="020B0503020204020204" charset="-122"/>
                <a:ea typeface="微软雅黑" panose="020B0503020204020204" charset="-122"/>
              </a:rPr>
              <a:t>(       ) 57. What does the underlined word “affect” mean in Paragraph 2?</a:t>
            </a:r>
          </a:p>
          <a:p>
            <a:pPr>
              <a:lnSpc>
                <a:spcPct val="130000"/>
              </a:lnSpc>
            </a:pPr>
            <a:r>
              <a:rPr lang="en-US" altLang="zh-CN" sz="2400" b="1" dirty="0">
                <a:latin typeface="微软雅黑" panose="020B0503020204020204" charset="-122"/>
                <a:ea typeface="微软雅黑" panose="020B0503020204020204" charset="-122"/>
              </a:rPr>
              <a:t>                A. Influence.     B. Bother.</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Drive.</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Meet</a:t>
            </a:r>
          </a:p>
        </p:txBody>
      </p:sp>
      <p:sp>
        <p:nvSpPr>
          <p:cNvPr id="11" name="文本框 10"/>
          <p:cNvSpPr txBox="1"/>
          <p:nvPr>
            <p:custDataLst>
              <p:tags r:id="rId3"/>
            </p:custDataLst>
          </p:nvPr>
        </p:nvSpPr>
        <p:spPr>
          <a:xfrm>
            <a:off x="486239"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词义推测题。题干要求找出与下划线单词意思相近的词。从文章第二段的内容可知，我们所穿的衣服与我们的行为和感受有关联，可推测，affect的意思为“影响”，因此选A。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309245" y="3667760"/>
            <a:ext cx="11124565" cy="318960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889000" y="412115"/>
            <a:ext cx="11040110" cy="296862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58. What do some studies show in the second paragraph?</a:t>
            </a:r>
          </a:p>
          <a:p>
            <a:pPr>
              <a:lnSpc>
                <a:spcPct val="130000"/>
              </a:lnSpc>
            </a:pPr>
            <a:r>
              <a:rPr lang="en-US" altLang="zh-CN" sz="2400" b="1" dirty="0">
                <a:latin typeface="微软雅黑" panose="020B0503020204020204" charset="-122"/>
                <a:ea typeface="微软雅黑" panose="020B0503020204020204" charset="-122"/>
              </a:rPr>
              <a:t>A. Brightly colored clothes increase our dopamine.</a:t>
            </a:r>
          </a:p>
          <a:p>
            <a:pPr>
              <a:lnSpc>
                <a:spcPct val="130000"/>
              </a:lnSpc>
            </a:pPr>
            <a:r>
              <a:rPr lang="en-US" altLang="zh-CN" sz="2400" b="1" dirty="0">
                <a:latin typeface="微软雅黑" panose="020B0503020204020204" charset="-122"/>
                <a:ea typeface="微软雅黑" panose="020B0503020204020204" charset="-122"/>
              </a:rPr>
              <a:t>B. There is a relationship between the clothes we wear and how we act and feel.</a:t>
            </a:r>
          </a:p>
          <a:p>
            <a:pPr>
              <a:lnSpc>
                <a:spcPct val="130000"/>
              </a:lnSpc>
            </a:pPr>
            <a:r>
              <a:rPr lang="en-US" altLang="zh-CN" sz="2400" b="1" dirty="0">
                <a:latin typeface="微软雅黑" panose="020B0503020204020204" charset="-122"/>
                <a:ea typeface="微软雅黑" panose="020B0503020204020204" charset="-122"/>
              </a:rPr>
              <a:t>C. Bright colored clothes are associated with mood.</a:t>
            </a:r>
          </a:p>
          <a:p>
            <a:pPr>
              <a:lnSpc>
                <a:spcPct val="130000"/>
              </a:lnSpc>
            </a:pPr>
            <a:r>
              <a:rPr lang="en-US" altLang="zh-CN" sz="2400" b="1" dirty="0">
                <a:latin typeface="微软雅黑" panose="020B0503020204020204" charset="-122"/>
                <a:ea typeface="微软雅黑" panose="020B0503020204020204" charset="-122"/>
              </a:rPr>
              <a:t>D. Dress preferences and color have a certain relationship.</a:t>
            </a:r>
          </a:p>
        </p:txBody>
      </p:sp>
      <p:sp>
        <p:nvSpPr>
          <p:cNvPr id="11" name="文本框 10"/>
          <p:cNvSpPr txBox="1"/>
          <p:nvPr>
            <p:custDataLst>
              <p:tags r:id="rId3"/>
            </p:custDataLst>
          </p:nvPr>
        </p:nvSpPr>
        <p:spPr>
          <a:xfrm>
            <a:off x="1208234" y="52440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406400" y="4095115"/>
            <a:ext cx="11379200"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直接细节题。题干问第二段中的一些研究表明了什么。从文章“...several studies have shown that showed a relationship between the clothes we wear and how we act and feel.”可知答案。因此选B。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261485"/>
            <a:ext cx="9150350" cy="259651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711200" y="795655"/>
            <a:ext cx="11040110" cy="2120900"/>
          </a:xfrm>
          <a:prstGeom prst="rect">
            <a:avLst/>
          </a:prstGeom>
          <a:noFill/>
        </p:spPr>
        <p:txBody>
          <a:bodyPr wrap="square" rtlCol="0">
            <a:spAutoFit/>
          </a:bodyPr>
          <a:lstStyle/>
          <a:p>
            <a:pPr>
              <a:lnSpc>
                <a:spcPct val="110000"/>
              </a:lnSpc>
            </a:pPr>
            <a:r>
              <a:rPr lang="en-US" altLang="zh-CN" sz="2400" b="1" dirty="0">
                <a:latin typeface="微软雅黑" panose="020B0503020204020204" charset="-122"/>
                <a:ea typeface="微软雅黑" panose="020B0503020204020204" charset="-122"/>
              </a:rPr>
              <a:t>(       ) 59. Which of the following is true?</a:t>
            </a:r>
          </a:p>
          <a:p>
            <a:pPr>
              <a:lnSpc>
                <a:spcPct val="110000"/>
              </a:lnSpc>
            </a:pPr>
            <a:r>
              <a:rPr lang="en-US" altLang="zh-CN" sz="2400" b="1" dirty="0">
                <a:latin typeface="微软雅黑" panose="020B0503020204020204" charset="-122"/>
                <a:ea typeface="微软雅黑" panose="020B0503020204020204" charset="-122"/>
              </a:rPr>
              <a:t>A. Wearing red can lead to better physical performance.</a:t>
            </a:r>
          </a:p>
          <a:p>
            <a:pPr>
              <a:lnSpc>
                <a:spcPct val="110000"/>
              </a:lnSpc>
            </a:pPr>
            <a:r>
              <a:rPr lang="en-US" altLang="zh-CN" sz="2400" b="1" dirty="0">
                <a:latin typeface="微软雅黑" panose="020B0503020204020204" charset="-122"/>
                <a:ea typeface="微软雅黑" panose="020B0503020204020204" charset="-122"/>
              </a:rPr>
              <a:t>B. The team in red played badly in the football match.</a:t>
            </a:r>
          </a:p>
          <a:p>
            <a:pPr>
              <a:lnSpc>
                <a:spcPct val="110000"/>
              </a:lnSpc>
            </a:pPr>
            <a:r>
              <a:rPr lang="en-US" altLang="zh-CN" sz="2400" b="1" dirty="0">
                <a:latin typeface="微软雅黑" panose="020B0503020204020204" charset="-122"/>
                <a:ea typeface="微软雅黑" panose="020B0503020204020204" charset="-122"/>
              </a:rPr>
              <a:t>C. Most people like green.</a:t>
            </a:r>
          </a:p>
          <a:p>
            <a:pPr>
              <a:lnSpc>
                <a:spcPct val="110000"/>
              </a:lnSpc>
            </a:pPr>
            <a:r>
              <a:rPr lang="en-US" altLang="zh-CN" sz="2400" b="1" dirty="0">
                <a:latin typeface="微软雅黑" panose="020B0503020204020204" charset="-122"/>
                <a:ea typeface="微软雅黑" panose="020B0503020204020204" charset="-122"/>
              </a:rPr>
              <a:t>D. Green can make people forget about nature.</a:t>
            </a:r>
          </a:p>
        </p:txBody>
      </p:sp>
      <p:sp>
        <p:nvSpPr>
          <p:cNvPr id="11" name="文本框 10"/>
          <p:cNvSpPr txBox="1"/>
          <p:nvPr>
            <p:custDataLst>
              <p:tags r:id="rId3"/>
            </p:custDataLst>
          </p:nvPr>
        </p:nvSpPr>
        <p:spPr>
          <a:xfrm>
            <a:off x="1011384" y="795548"/>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直接细节题。题干问选项中哪一项是正确的。从文章第三段第一句“One study showed that wearing red can lead to better physical performance”可知答案，因此选A。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149090"/>
            <a:ext cx="9890760" cy="270891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635635" y="936625"/>
            <a:ext cx="11405870"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60. Which of the following titles best fits the passage?</a:t>
            </a:r>
          </a:p>
          <a:p>
            <a:pPr>
              <a:lnSpc>
                <a:spcPct val="130000"/>
              </a:lnSpc>
            </a:pPr>
            <a:r>
              <a:rPr lang="en-US" altLang="zh-CN" sz="2400" b="1" dirty="0">
                <a:latin typeface="微软雅黑" panose="020B0503020204020204" charset="-122"/>
                <a:ea typeface="微软雅黑" panose="020B0503020204020204" charset="-122"/>
              </a:rPr>
              <a:t>A. The Cause of Dopamine Production</a:t>
            </a:r>
          </a:p>
          <a:p>
            <a:pPr>
              <a:lnSpc>
                <a:spcPct val="130000"/>
              </a:lnSpc>
            </a:pPr>
            <a:r>
              <a:rPr lang="en-US" altLang="zh-CN" sz="2400" b="1" dirty="0">
                <a:latin typeface="微软雅黑" panose="020B0503020204020204" charset="-122"/>
                <a:ea typeface="微软雅黑" panose="020B0503020204020204" charset="-122"/>
              </a:rPr>
              <a:t>B. The Significance of Dopamine</a:t>
            </a:r>
          </a:p>
          <a:p>
            <a:pPr>
              <a:lnSpc>
                <a:spcPct val="130000"/>
              </a:lnSpc>
            </a:pPr>
            <a:r>
              <a:rPr lang="en-US" altLang="zh-CN" sz="2400" b="1" dirty="0">
                <a:latin typeface="微软雅黑" panose="020B0503020204020204" charset="-122"/>
                <a:ea typeface="微软雅黑" panose="020B0503020204020204" charset="-122"/>
              </a:rPr>
              <a:t>C. Wearing Bright Colors May Brighten Your Day</a:t>
            </a:r>
          </a:p>
          <a:p>
            <a:pPr>
              <a:lnSpc>
                <a:spcPct val="130000"/>
              </a:lnSpc>
            </a:pPr>
            <a:r>
              <a:rPr lang="en-US" altLang="zh-CN" sz="2400" b="1" dirty="0">
                <a:latin typeface="微软雅黑" panose="020B0503020204020204" charset="-122"/>
                <a:ea typeface="微软雅黑" panose="020B0503020204020204" charset="-122"/>
              </a:rPr>
              <a:t>D. Why Do Scientists Study Dopamine</a:t>
            </a:r>
          </a:p>
        </p:txBody>
      </p:sp>
      <p:sp>
        <p:nvSpPr>
          <p:cNvPr id="11" name="文本框 10"/>
          <p:cNvSpPr txBox="1"/>
          <p:nvPr>
            <p:custDataLst>
              <p:tags r:id="rId3"/>
            </p:custDataLst>
          </p:nvPr>
        </p:nvSpPr>
        <p:spPr>
          <a:xfrm>
            <a:off x="927564" y="1012718"/>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349750"/>
            <a:ext cx="979614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主旨大意题。题干问哪一项最适合做文章的标题。根据文章主要内容可知，穿亮一点的颜色会让一天过得更开心，因此选C。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1184275" y="1653540"/>
          <a:ext cx="9938385" cy="2372360"/>
        </p:xfrm>
        <a:graphic>
          <a:graphicData uri="http://schemas.openxmlformats.org/drawingml/2006/table">
            <a:tbl>
              <a:tblPr firstRow="1" bandRow="1">
                <a:tableStyleId>{5C22544A-7EE6-4342-B048-85BDC9FD1C3A}</a:tableStyleId>
              </a:tblPr>
              <a:tblGrid>
                <a:gridCol w="2282190">
                  <a:extLst>
                    <a:ext uri="{9D8B030D-6E8A-4147-A177-3AD203B41FA5}">
                      <a16:colId xmlns:a16="http://schemas.microsoft.com/office/drawing/2014/main" val="20000"/>
                    </a:ext>
                  </a:extLst>
                </a:gridCol>
                <a:gridCol w="2600325">
                  <a:extLst>
                    <a:ext uri="{9D8B030D-6E8A-4147-A177-3AD203B41FA5}">
                      <a16:colId xmlns:a16="http://schemas.microsoft.com/office/drawing/2014/main" val="20001"/>
                    </a:ext>
                  </a:extLst>
                </a:gridCol>
                <a:gridCol w="5055870">
                  <a:extLst>
                    <a:ext uri="{9D8B030D-6E8A-4147-A177-3AD203B41FA5}">
                      <a16:colId xmlns:a16="http://schemas.microsoft.com/office/drawing/2014/main" val="20002"/>
                    </a:ext>
                  </a:extLst>
                </a:gridCol>
              </a:tblGrid>
              <a:tr h="546100">
                <a:tc>
                  <a:txBody>
                    <a:bodyPr/>
                    <a:lstStyle/>
                    <a:p>
                      <a:pPr algn="ctr">
                        <a:buNone/>
                      </a:pPr>
                      <a:r>
                        <a:rPr lang="zh-CN" altLang="en-US" sz="2800">
                          <a:latin typeface="Times New Roman" panose="02020603050405020304" pitchFamily="18" charset="0"/>
                        </a:rPr>
                        <a:t>词汇</a:t>
                      </a:r>
                    </a:p>
                  </a:txBody>
                  <a:tcPr/>
                </a:tc>
                <a:tc>
                  <a:txBody>
                    <a:bodyPr/>
                    <a:lstStyle/>
                    <a:p>
                      <a:pPr algn="ctr">
                        <a:buNone/>
                      </a:pPr>
                      <a:r>
                        <a:rPr lang="zh-CN" altLang="en-US" sz="2800">
                          <a:latin typeface="Times New Roman" panose="02020603050405020304" pitchFamily="18" charset="0"/>
                        </a:rPr>
                        <a:t>词性</a:t>
                      </a:r>
                    </a:p>
                  </a:txBody>
                  <a:tcPr/>
                </a:tc>
                <a:tc>
                  <a:txBody>
                    <a:bodyPr/>
                    <a:lstStyle/>
                    <a:p>
                      <a:pPr algn="ctr">
                        <a:buNone/>
                      </a:pPr>
                      <a:r>
                        <a:rPr lang="zh-CN" altLang="en-US" sz="2800">
                          <a:latin typeface="Times New Roman" panose="02020603050405020304" pitchFamily="18" charset="0"/>
                        </a:rPr>
                        <a:t>中文词义</a:t>
                      </a:r>
                    </a:p>
                  </a:txBody>
                  <a:tcPr/>
                </a:tc>
                <a:extLst>
                  <a:ext uri="{0D108BD9-81ED-4DB2-BD59-A6C34878D82A}">
                    <a16:rowId xmlns:a16="http://schemas.microsoft.com/office/drawing/2014/main" val="10000"/>
                  </a:ext>
                </a:extLst>
              </a:tr>
              <a:tr h="546100">
                <a:tc>
                  <a:txBody>
                    <a:bodyPr/>
                    <a:lstStyle/>
                    <a:p>
                      <a:pPr algn="ctr">
                        <a:buNone/>
                      </a:pPr>
                      <a:r>
                        <a:rPr lang="zh-CN" altLang="en-US" sz="2800">
                          <a:latin typeface="Times New Roman" panose="02020603050405020304" pitchFamily="18" charset="0"/>
                          <a:cs typeface="Times New Roman" panose="02020603050405020304" pitchFamily="18" charset="0"/>
                        </a:rPr>
                        <a:t>brightly</a:t>
                      </a:r>
                    </a:p>
                  </a:txBody>
                  <a:tcPr/>
                </a:tc>
                <a:tc>
                  <a:txBody>
                    <a:bodyPr/>
                    <a:lstStyle/>
                    <a:p>
                      <a:pPr algn="ctr">
                        <a:buNone/>
                      </a:pPr>
                      <a:r>
                        <a:rPr lang="en-US" altLang="zh-CN" sz="2800" i="1">
                          <a:latin typeface="Times New Roman" panose="02020603050405020304" pitchFamily="18" charset="0"/>
                          <a:cs typeface="Times New Roman" panose="02020603050405020304" pitchFamily="18" charset="0"/>
                        </a:rPr>
                        <a:t>adv</a:t>
                      </a:r>
                      <a:r>
                        <a:rPr lang="zh-CN" altLang="en-US" sz="2800" i="1">
                          <a:latin typeface="Times New Roman" panose="02020603050405020304" pitchFamily="18" charset="0"/>
                          <a:cs typeface="Times New Roman" panose="02020603050405020304" pitchFamily="18" charset="0"/>
                        </a:rPr>
                        <a:t>.</a:t>
                      </a:r>
                    </a:p>
                  </a:txBody>
                  <a:tcPr/>
                </a:tc>
                <a:tc>
                  <a:txBody>
                    <a:bodyPr/>
                    <a:lstStyle/>
                    <a:p>
                      <a:pPr algn="ctr">
                        <a:buNone/>
                      </a:pPr>
                      <a:r>
                        <a:rPr lang="zh-CN" altLang="en-US" sz="2800">
                          <a:latin typeface="Times New Roman" panose="02020603050405020304" pitchFamily="18" charset="0"/>
                        </a:rPr>
                        <a:t>明亮地</a:t>
                      </a:r>
                    </a:p>
                  </a:txBody>
                  <a:tcPr/>
                </a:tc>
                <a:extLst>
                  <a:ext uri="{0D108BD9-81ED-4DB2-BD59-A6C34878D82A}">
                    <a16:rowId xmlns:a16="http://schemas.microsoft.com/office/drawing/2014/main" val="10001"/>
                  </a:ext>
                </a:extLst>
              </a:tr>
              <a:tr h="723900">
                <a:tc>
                  <a:txBody>
                    <a:bodyPr/>
                    <a:lstStyle/>
                    <a:p>
                      <a:pPr algn="ctr">
                        <a:buNone/>
                      </a:pPr>
                      <a:r>
                        <a:rPr lang="zh-CN" altLang="en-US" sz="2800">
                          <a:latin typeface="Times New Roman" panose="02020603050405020304" pitchFamily="18" charset="0"/>
                          <a:cs typeface="Times New Roman" panose="02020603050405020304" pitchFamily="18" charset="0"/>
                        </a:rPr>
                        <a:t>relationship</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n.</a:t>
                      </a:r>
                    </a:p>
                  </a:txBody>
                  <a:tcPr/>
                </a:tc>
                <a:tc>
                  <a:txBody>
                    <a:bodyPr/>
                    <a:lstStyle/>
                    <a:p>
                      <a:pPr algn="ctr">
                        <a:buNone/>
                      </a:pPr>
                      <a:r>
                        <a:rPr lang="zh-CN" altLang="en-US" sz="2800">
                          <a:latin typeface="Times New Roman" panose="02020603050405020304" pitchFamily="18" charset="0"/>
                        </a:rPr>
                        <a:t>关系</a:t>
                      </a:r>
                    </a:p>
                  </a:txBody>
                  <a:tcPr/>
                </a:tc>
                <a:extLst>
                  <a:ext uri="{0D108BD9-81ED-4DB2-BD59-A6C34878D82A}">
                    <a16:rowId xmlns:a16="http://schemas.microsoft.com/office/drawing/2014/main" val="10002"/>
                  </a:ext>
                </a:extLst>
              </a:tr>
              <a:tr h="556260">
                <a:tc>
                  <a:txBody>
                    <a:bodyPr/>
                    <a:lstStyle/>
                    <a:p>
                      <a:pPr algn="ctr">
                        <a:buNone/>
                      </a:pPr>
                      <a:r>
                        <a:rPr lang="zh-CN" altLang="en-US" sz="2800">
                          <a:latin typeface="Times New Roman" panose="02020603050405020304" pitchFamily="18" charset="0"/>
                          <a:cs typeface="Times New Roman" panose="02020603050405020304" pitchFamily="18" charset="0"/>
                        </a:rPr>
                        <a:t>performance</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n.</a:t>
                      </a:r>
                    </a:p>
                  </a:txBody>
                  <a:tcPr/>
                </a:tc>
                <a:tc>
                  <a:txBody>
                    <a:bodyPr/>
                    <a:lstStyle/>
                    <a:p>
                      <a:pPr algn="ctr">
                        <a:buNone/>
                      </a:pPr>
                      <a:r>
                        <a:rPr lang="zh-CN" altLang="en-US" sz="2800">
                          <a:latin typeface="Times New Roman" panose="02020603050405020304" pitchFamily="18" charset="0"/>
                        </a:rPr>
                        <a:t>表现；表演，演出</a:t>
                      </a:r>
                    </a:p>
                  </a:txBody>
                  <a:tcPr/>
                </a:tc>
                <a:extLst>
                  <a:ext uri="{0D108BD9-81ED-4DB2-BD59-A6C34878D82A}">
                    <a16:rowId xmlns:a16="http://schemas.microsoft.com/office/drawing/2014/main" val="10003"/>
                  </a:ext>
                </a:extLst>
              </a:tr>
            </a:tbl>
          </a:graphicData>
        </a:graphic>
      </p:graphicFrame>
      <p:sp>
        <p:nvSpPr>
          <p:cNvPr id="3" name="文本框 2"/>
          <p:cNvSpPr txBox="1"/>
          <p:nvPr/>
        </p:nvSpPr>
        <p:spPr>
          <a:xfrm>
            <a:off x="1184275" y="916940"/>
            <a:ext cx="3540760" cy="521970"/>
          </a:xfrm>
          <a:prstGeom prst="rect">
            <a:avLst/>
          </a:prstGeom>
          <a:noFill/>
        </p:spPr>
        <p:txBody>
          <a:bodyPr wrap="square" rtlCol="0">
            <a:spAutoFit/>
          </a:bodyPr>
          <a:lstStyle/>
          <a:p>
            <a:r>
              <a:rPr lang="zh-CN" altLang="en-US" sz="2800"/>
              <a:t>本自测我学会了：</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571500" y="736600"/>
            <a:ext cx="11245215" cy="4276725"/>
          </a:xfrm>
          <a:prstGeom prst="rect">
            <a:avLst/>
          </a:prstGeom>
          <a:solidFill>
            <a:srgbClr val="FFF9E5"/>
          </a:solidFill>
        </p:spPr>
        <p:txBody>
          <a:bodyPr wrap="square" rtlCol="0">
            <a:spAutoFit/>
          </a:bodyPr>
          <a:lstStyle/>
          <a:p>
            <a:pPr indent="457200" algn="ctr">
              <a:lnSpc>
                <a:spcPct val="100000"/>
              </a:lnSpc>
            </a:pPr>
            <a:r>
              <a:rPr lang="en-US" altLang="zh-CN" sz="3200" b="1" dirty="0">
                <a:solidFill>
                  <a:srgbClr val="00B0F0"/>
                </a:solidFill>
                <a:latin typeface="Times New Roman" panose="02020603050405020304" pitchFamily="18" charset="0"/>
                <a:ea typeface="微软雅黑" panose="020B0503020204020204" charset="-122"/>
                <a:cs typeface="Times New Roman" panose="02020603050405020304" pitchFamily="18" charset="0"/>
              </a:rPr>
              <a:t>C</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The Chinese men’s </a:t>
            </a:r>
            <a:r>
              <a:rPr lang="en-US" altLang="zh-CN" sz="2400">
                <a:latin typeface="Times New Roman" panose="02020603050405020304" pitchFamily="18" charset="0"/>
                <a:ea typeface="微软雅黑" panose="020B0503020204020204" charset="-122"/>
                <a:cs typeface="Times New Roman" panose="02020603050405020304" pitchFamily="18" charset="0"/>
              </a:rPr>
              <a:t>artistic </a:t>
            </a:r>
            <a:r>
              <a:rPr lang="en-US" altLang="zh-CN" sz="2400" smtClean="0">
                <a:latin typeface="Times New Roman" panose="02020603050405020304" pitchFamily="18" charset="0"/>
                <a:ea typeface="微软雅黑" panose="020B0503020204020204" charset="-122"/>
                <a:cs typeface="Times New Roman" panose="02020603050405020304" pitchFamily="18" charset="0"/>
              </a:rPr>
              <a:t>gymnastics </a:t>
            </a:r>
            <a:r>
              <a:rPr lang="en-US" altLang="zh-CN" sz="2400" dirty="0">
                <a:latin typeface="Times New Roman" panose="02020603050405020304" pitchFamily="18" charset="0"/>
                <a:ea typeface="微软雅黑" panose="020B0503020204020204" charset="-122"/>
                <a:cs typeface="Times New Roman" panose="02020603050405020304" pitchFamily="18" charset="0"/>
              </a:rPr>
              <a:t>(竞技体操) team has returned to the top of the sport with excellent performance. On November 2, 2022, Team China won its 13th world men’s gymnastics championship in Liverpool, UK. The last time they won a team world championship title was four years ago in Qatar.</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In qualification round (资格赛), Team China had eight falls and finished as No. 4. But they proved themselves in the final with the highest scores in five of the six events. They finally got 257.858 points, outscoring (得分超过) longtime competitor Japan by 4.463 points, which is the biggest win since the 2007 World Championships, reported </a:t>
            </a:r>
            <a:r>
              <a:rPr lang="en-US" altLang="zh-CN" sz="2400" i="1" dirty="0">
                <a:latin typeface="Times New Roman" panose="02020603050405020304" pitchFamily="18" charset="0"/>
                <a:ea typeface="微软雅黑" panose="020B0503020204020204" charset="-122"/>
                <a:cs typeface="Times New Roman" panose="02020603050405020304" pitchFamily="18" charset="0"/>
              </a:rPr>
              <a:t>China Daily</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p>
          <a:p>
            <a:pPr indent="457200" algn="just">
              <a:lnSpc>
                <a:spcPct val="100000"/>
              </a:lnSpc>
            </a:pP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571500" y="736600"/>
            <a:ext cx="11245215" cy="3784600"/>
          </a:xfrm>
          <a:prstGeom prst="rect">
            <a:avLst/>
          </a:prstGeom>
          <a:solidFill>
            <a:srgbClr val="FFF9E5"/>
          </a:solidFill>
        </p:spPr>
        <p:txBody>
          <a:bodyPr wrap="square" rtlCol="0">
            <a:spAutoFit/>
          </a:bodyPr>
          <a:lstStyle/>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China’s men’s gymnastics team seemed to have had its golden age around 2008—they won a team gold medal at the Beijing Summer Olympics. Star athletes like Li Xiaopeng, Yang Wei and Chen Yibing made up the “golden generation (黄金一代)”. Now, the world title may suggest a comeback (回归).</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Zhang Boheng, an all-rounder (全能选手), took part in all six events and made no big mistakes. Zou Jingyuan, also a rising star, was on the same team as Zhang. This time, Zou got a personal gold medal in parallel bars (双杠) and a silver in the still rings (吊环) competition.</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“The Chinese men’s gymnastics team is rising again. There’s a great future for gymnastics,” said Zhang.</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869315" y="3858895"/>
            <a:ext cx="10241915" cy="299910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869950" y="833120"/>
            <a:ext cx="1104011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61. When did Team China win a team world championship title 	       last time, according to Paragraph 1?</a:t>
            </a:r>
          </a:p>
          <a:p>
            <a:pPr>
              <a:lnSpc>
                <a:spcPct val="130000"/>
              </a:lnSpc>
            </a:pPr>
            <a:r>
              <a:rPr lang="en-US" altLang="zh-CN" sz="2400" b="1" dirty="0">
                <a:latin typeface="微软雅黑" panose="020B0503020204020204" charset="-122"/>
                <a:ea typeface="微软雅黑" panose="020B0503020204020204" charset="-122"/>
              </a:rPr>
              <a:t>              A. In 2022.     B. In 2021.</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In 2019.</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In 2018.</a:t>
            </a:r>
          </a:p>
        </p:txBody>
      </p:sp>
      <p:sp>
        <p:nvSpPr>
          <p:cNvPr id="11" name="文本框 10"/>
          <p:cNvSpPr txBox="1"/>
          <p:nvPr>
            <p:custDataLst>
              <p:tags r:id="rId3"/>
            </p:custDataLst>
          </p:nvPr>
        </p:nvSpPr>
        <p:spPr>
          <a:xfrm>
            <a:off x="1173944" y="946678"/>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052830" y="4116070"/>
            <a:ext cx="96539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细节理解题。题干问根据第一段，中国队上次赢得团体世界冠军是什么时候。从第一段最后一句“The last time they won a team world championship title was four years ago”和前面提到的2022年夺得金牌可得知答案，因此选D。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custDataLst>
              <p:tags r:id="rId2"/>
            </p:custDataLst>
          </p:nvPr>
        </p:nvSpPr>
        <p:spPr>
          <a:xfrm>
            <a:off x="1174115" y="4728845"/>
            <a:ext cx="8625205" cy="193802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此题考查辅音字母g的发音。辅音字母g在字母a，o，u前、在辅音字母前以及在音节末尾时发/ɡ/的音，在e，i，y前发/dʒ/的音。题干单词</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g</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lad中的g在字母l前发/ɡ/的音。四个选项中B选项</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g</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lass中的g字母在辅音字母l前，发/ɡ/的音，故选B。</a:t>
            </a:r>
          </a:p>
        </p:txBody>
      </p:sp>
      <p:sp>
        <p:nvSpPr>
          <p:cNvPr id="7" name="文本框 6"/>
          <p:cNvSpPr txBox="1"/>
          <p:nvPr>
            <p:custDataLst>
              <p:tags r:id="rId3"/>
            </p:custDataLst>
          </p:nvPr>
        </p:nvSpPr>
        <p:spPr>
          <a:xfrm>
            <a:off x="721360" y="2220595"/>
            <a:ext cx="11049000" cy="57086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4. </a:t>
            </a:r>
            <a:r>
              <a:rPr lang="en-US" altLang="zh-CN" sz="2400" b="1" u="sng" dirty="0">
                <a:latin typeface="微软雅黑" panose="020B0503020204020204" charset="-122"/>
                <a:ea typeface="微软雅黑" panose="020B0503020204020204" charset="-122"/>
              </a:rPr>
              <a:t>g</a:t>
            </a:r>
            <a:r>
              <a:rPr lang="en-US" altLang="zh-CN" sz="2400" b="1" dirty="0">
                <a:latin typeface="微软雅黑" panose="020B0503020204020204" charset="-122"/>
                <a:ea typeface="微软雅黑" panose="020B0503020204020204" charset="-122"/>
              </a:rPr>
              <a:t>lad</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pa</a:t>
            </a:r>
            <a:r>
              <a:rPr lang="en-US" altLang="zh-CN" sz="2400" b="1" u="sng" dirty="0">
                <a:latin typeface="微软雅黑" panose="020B0503020204020204" charset="-122"/>
                <a:ea typeface="微软雅黑" panose="020B0503020204020204" charset="-122"/>
              </a:rPr>
              <a:t>g</a:t>
            </a:r>
            <a:r>
              <a:rPr lang="en-US" altLang="zh-CN" sz="2400" b="1" dirty="0">
                <a:latin typeface="微软雅黑" panose="020B0503020204020204" charset="-122"/>
                <a:ea typeface="微软雅黑" panose="020B0503020204020204" charset="-122"/>
              </a:rPr>
              <a:t>e</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a:t>
            </a:r>
            <a:r>
              <a:rPr lang="en-US" altLang="zh-CN" sz="2400" b="1" u="sng" dirty="0">
                <a:latin typeface="微软雅黑" panose="020B0503020204020204" charset="-122"/>
                <a:ea typeface="微软雅黑" panose="020B0503020204020204" charset="-122"/>
              </a:rPr>
              <a:t>g</a:t>
            </a:r>
            <a:r>
              <a:rPr lang="en-US" altLang="zh-CN" sz="2400" b="1" dirty="0">
                <a:latin typeface="微软雅黑" panose="020B0503020204020204" charset="-122"/>
                <a:ea typeface="微软雅黑" panose="020B0503020204020204" charset="-122"/>
              </a:rPr>
              <a:t>lass</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a:t>
            </a:r>
            <a:r>
              <a:rPr lang="en-US" altLang="zh-CN" sz="2400" b="1" u="sng" dirty="0">
                <a:latin typeface="微软雅黑" panose="020B0503020204020204" charset="-122"/>
                <a:ea typeface="微软雅黑" panose="020B0503020204020204" charset="-122"/>
              </a:rPr>
              <a:t>g</a:t>
            </a:r>
            <a:r>
              <a:rPr lang="en-US" altLang="zh-CN" sz="2400" b="1" dirty="0">
                <a:latin typeface="微软雅黑" panose="020B0503020204020204" charset="-122"/>
                <a:ea typeface="微软雅黑" panose="020B0503020204020204" charset="-122"/>
              </a:rPr>
              <a:t>eneral</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si</a:t>
            </a:r>
            <a:r>
              <a:rPr lang="en-US" altLang="zh-CN" sz="2400" b="1" u="sng" dirty="0">
                <a:latin typeface="微软雅黑" panose="020B0503020204020204" charset="-122"/>
                <a:ea typeface="微软雅黑" panose="020B0503020204020204" charset="-122"/>
              </a:rPr>
              <a:t>g</a:t>
            </a:r>
            <a:r>
              <a:rPr lang="en-US" altLang="zh-CN" sz="2400" b="1" dirty="0">
                <a:latin typeface="微软雅黑" panose="020B0503020204020204" charset="-122"/>
                <a:ea typeface="微软雅黑" panose="020B0503020204020204" charset="-122"/>
              </a:rPr>
              <a:t>n</a:t>
            </a:r>
          </a:p>
        </p:txBody>
      </p:sp>
      <p:sp>
        <p:nvSpPr>
          <p:cNvPr id="11" name="文本框 10"/>
          <p:cNvSpPr txBox="1"/>
          <p:nvPr>
            <p:custDataLst>
              <p:tags r:id="rId4"/>
            </p:custDataLst>
          </p:nvPr>
        </p:nvSpPr>
        <p:spPr>
          <a:xfrm>
            <a:off x="1058374" y="2334153"/>
            <a:ext cx="426085" cy="521970"/>
          </a:xfrm>
          <a:prstGeom prst="rect">
            <a:avLst/>
          </a:prstGeom>
          <a:noFill/>
        </p:spPr>
        <p:txBody>
          <a:bodyPr wrap="none" rtlCol="0">
            <a:spAutoFit/>
          </a:bodyPr>
          <a:lstStyle/>
          <a:p>
            <a:r>
              <a:rPr lang="en-US" altLang="zh-CN" sz="2800" b="1" dirty="0">
                <a:solidFill>
                  <a:srgbClr val="C00000"/>
                </a:solidFill>
                <a:latin typeface="微软雅黑" panose="020B0503020204020204" charset="-122"/>
                <a:ea typeface="微软雅黑" panose="020B0503020204020204" charset="-122"/>
              </a:rPr>
              <a:t>B</a:t>
            </a:r>
            <a:endParaRPr lang="zh-CN" altLang="en-US" sz="2800" b="1"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242570" y="1002030"/>
            <a:ext cx="11798935"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62. Which of the following is true?</a:t>
            </a:r>
          </a:p>
          <a:p>
            <a:pPr>
              <a:lnSpc>
                <a:spcPct val="130000"/>
              </a:lnSpc>
            </a:pPr>
            <a:r>
              <a:rPr lang="en-US" altLang="zh-CN" sz="2400" b="1" dirty="0">
                <a:latin typeface="微软雅黑" panose="020B0503020204020204" charset="-122"/>
                <a:ea typeface="微软雅黑" panose="020B0503020204020204" charset="-122"/>
              </a:rPr>
              <a:t>                 A. Team Japan got 4.463 points.</a:t>
            </a:r>
          </a:p>
          <a:p>
            <a:pPr>
              <a:lnSpc>
                <a:spcPct val="130000"/>
              </a:lnSpc>
            </a:pPr>
            <a:r>
              <a:rPr lang="en-US" altLang="zh-CN" sz="2400" b="1" dirty="0">
                <a:latin typeface="微软雅黑" panose="020B0503020204020204" charset="-122"/>
                <a:ea typeface="微软雅黑" panose="020B0503020204020204" charset="-122"/>
              </a:rPr>
              <a:t>                 B. Team Japan got lower points than Team China.</a:t>
            </a:r>
          </a:p>
          <a:p>
            <a:pPr>
              <a:lnSpc>
                <a:spcPct val="130000"/>
              </a:lnSpc>
            </a:pPr>
            <a:r>
              <a:rPr lang="en-US" altLang="zh-CN" sz="2400" b="1" dirty="0">
                <a:latin typeface="微软雅黑" panose="020B0503020204020204" charset="-122"/>
                <a:ea typeface="微软雅黑" panose="020B0503020204020204" charset="-122"/>
              </a:rPr>
              <a:t>                 C. In qualification round, Team China had six falls.</a:t>
            </a:r>
          </a:p>
          <a:p>
            <a:pPr>
              <a:lnSpc>
                <a:spcPct val="130000"/>
              </a:lnSpc>
            </a:pPr>
            <a:r>
              <a:rPr lang="en-US" altLang="zh-CN" sz="2400" b="1" dirty="0">
                <a:latin typeface="微软雅黑" panose="020B0503020204020204" charset="-122"/>
                <a:ea typeface="微软雅黑" panose="020B0503020204020204" charset="-122"/>
              </a:rPr>
              <a:t>                 D. All of the above.</a:t>
            </a:r>
          </a:p>
        </p:txBody>
      </p:sp>
      <p:sp>
        <p:nvSpPr>
          <p:cNvPr id="11" name="文本框 10"/>
          <p:cNvSpPr txBox="1"/>
          <p:nvPr>
            <p:custDataLst>
              <p:tags r:id="rId3"/>
            </p:custDataLst>
          </p:nvPr>
        </p:nvSpPr>
        <p:spPr>
          <a:xfrm>
            <a:off x="547199" y="108701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algn="just"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直接细节题。题干要求选正确一项。根据第二段第三句“They finally got 257.858 points, outscore longtime</a:t>
            </a:r>
            <a:r>
              <a:rPr 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competitor Japan by 4.463 points”可知，中国队得分领先日本队。因此选B。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001395" y="1179830"/>
            <a:ext cx="11040110" cy="1529715"/>
          </a:xfrm>
          <a:prstGeom prst="rect">
            <a:avLst/>
          </a:prstGeom>
          <a:noFill/>
        </p:spPr>
        <p:txBody>
          <a:bodyPr wrap="square" rtlCol="0">
            <a:spAutoFit/>
          </a:bodyPr>
          <a:lstStyle/>
          <a:p>
            <a:pPr algn="just">
              <a:lnSpc>
                <a:spcPct val="130000"/>
              </a:lnSpc>
            </a:pPr>
            <a:r>
              <a:rPr lang="en-US" altLang="zh-CN" sz="2400" b="1" dirty="0">
                <a:latin typeface="微软雅黑" panose="020B0503020204020204" charset="-122"/>
                <a:ea typeface="微软雅黑" panose="020B0503020204020204" charset="-122"/>
              </a:rPr>
              <a:t>(       ) 63. Which of the following can be used to replace the 	      	        underlined word “suggest” in Paragraph 3?</a:t>
            </a:r>
          </a:p>
          <a:p>
            <a:pPr algn="just">
              <a:lnSpc>
                <a:spcPct val="130000"/>
              </a:lnSpc>
            </a:pPr>
            <a:r>
              <a:rPr lang="en-US" altLang="zh-CN" sz="2400" b="1" dirty="0">
                <a:latin typeface="微软雅黑" panose="020B0503020204020204" charset="-122"/>
                <a:ea typeface="微软雅黑" panose="020B0503020204020204" charset="-122"/>
              </a:rPr>
              <a:t>                 A. advise     B. mean</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end</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cancel</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词义猜测题。本题考察suggest除“建议”之外的另一个含义“暗示，意味着”。因此选B。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889635" y="4196080"/>
            <a:ext cx="10116185" cy="266128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271145" y="570865"/>
            <a:ext cx="11536045" cy="1308735"/>
          </a:xfrm>
          <a:prstGeom prst="rect">
            <a:avLst/>
          </a:prstGeom>
          <a:noFill/>
        </p:spPr>
        <p:txBody>
          <a:bodyPr wrap="square" rtlCol="0">
            <a:spAutoFit/>
          </a:bodyPr>
          <a:lstStyle/>
          <a:p>
            <a:pPr>
              <a:lnSpc>
                <a:spcPct val="110000"/>
              </a:lnSpc>
            </a:pPr>
            <a:r>
              <a:rPr lang="en-US" altLang="zh-CN" sz="2400" b="1" dirty="0">
                <a:latin typeface="微软雅黑" panose="020B0503020204020204" charset="-122"/>
                <a:ea typeface="微软雅黑" panose="020B0503020204020204" charset="-122"/>
              </a:rPr>
              <a:t>(       ) 64. What’s the relationship between Zhang Boheng and Zou          	      Jingyuan?</a:t>
            </a:r>
          </a:p>
          <a:p>
            <a:pPr>
              <a:lnSpc>
                <a:spcPct val="110000"/>
              </a:lnSpc>
            </a:pPr>
            <a:r>
              <a:rPr lang="en-US" altLang="zh-CN" sz="2400" b="1" dirty="0">
                <a:latin typeface="微软雅黑" panose="020B0503020204020204" charset="-122"/>
                <a:ea typeface="微软雅黑" panose="020B0503020204020204" charset="-122"/>
              </a:rPr>
              <a:t>               A. Teammate.        B. Enemy.</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Stranger.</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Relative.</a:t>
            </a:r>
          </a:p>
        </p:txBody>
      </p:sp>
      <p:sp>
        <p:nvSpPr>
          <p:cNvPr id="11" name="文本框 10"/>
          <p:cNvSpPr txBox="1"/>
          <p:nvPr>
            <p:custDataLst>
              <p:tags r:id="rId3"/>
            </p:custDataLst>
          </p:nvPr>
        </p:nvSpPr>
        <p:spPr>
          <a:xfrm>
            <a:off x="629749" y="570758"/>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9830" y="4759325"/>
            <a:ext cx="9386570"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细节理解题。题干问两人的关系。从第四段的介绍“on the same team as Zhang”可得知，两人在同一队伍，是队友关系，因此选A。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149090"/>
            <a:ext cx="9890760" cy="270891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48590" y="936625"/>
            <a:ext cx="12146280" cy="296862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65. In which newspaper are you more likely to see the people 	      	 	      mentioned in the passage?</a:t>
            </a:r>
          </a:p>
          <a:p>
            <a:pPr>
              <a:lnSpc>
                <a:spcPct val="130000"/>
              </a:lnSpc>
            </a:pPr>
            <a:r>
              <a:rPr lang="en-US" altLang="zh-CN" sz="2400" b="1" dirty="0">
                <a:latin typeface="微软雅黑" panose="020B0503020204020204" charset="-122"/>
                <a:ea typeface="微软雅黑" panose="020B0503020204020204" charset="-122"/>
              </a:rPr>
              <a:t>               A. Newspaper about computer games.</a:t>
            </a:r>
          </a:p>
          <a:p>
            <a:pPr>
              <a:lnSpc>
                <a:spcPct val="130000"/>
              </a:lnSpc>
            </a:pPr>
            <a:r>
              <a:rPr lang="en-US" altLang="zh-CN" sz="2400" b="1" dirty="0">
                <a:latin typeface="微软雅黑" panose="020B0503020204020204" charset="-122"/>
                <a:ea typeface="微软雅黑" panose="020B0503020204020204" charset="-122"/>
              </a:rPr>
              <a:t>               B. Newspaper about film stars.</a:t>
            </a:r>
          </a:p>
          <a:p>
            <a:pPr>
              <a:lnSpc>
                <a:spcPct val="130000"/>
              </a:lnSpc>
            </a:pPr>
            <a:r>
              <a:rPr lang="en-US" altLang="zh-CN" sz="2400" b="1" dirty="0">
                <a:latin typeface="微软雅黑" panose="020B0503020204020204" charset="-122"/>
                <a:ea typeface="微软雅黑" panose="020B0503020204020204" charset="-122"/>
              </a:rPr>
              <a:t>               C. Newspaper about sports.</a:t>
            </a:r>
          </a:p>
          <a:p>
            <a:pPr>
              <a:lnSpc>
                <a:spcPct val="130000"/>
              </a:lnSpc>
            </a:pPr>
            <a:r>
              <a:rPr lang="en-US" altLang="zh-CN" sz="2400" b="1" dirty="0">
                <a:latin typeface="微软雅黑" panose="020B0503020204020204" charset="-122"/>
                <a:ea typeface="微软雅黑" panose="020B0503020204020204" charset="-122"/>
              </a:rPr>
              <a:t>               D. Newspaper about politics.</a:t>
            </a:r>
          </a:p>
        </p:txBody>
      </p:sp>
      <p:sp>
        <p:nvSpPr>
          <p:cNvPr id="11" name="文本框 10"/>
          <p:cNvSpPr txBox="1"/>
          <p:nvPr>
            <p:custDataLst>
              <p:tags r:id="rId3"/>
            </p:custDataLst>
          </p:nvPr>
        </p:nvSpPr>
        <p:spPr>
          <a:xfrm>
            <a:off x="402419" y="1012718"/>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349750"/>
            <a:ext cx="979614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理解判断题。题干问在哪种报纸能看到这些人。文章通篇在讲体育赛事中的选手，应当在关于运动的报纸上更有可能看到他们，因此答案为C。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778510" y="1758950"/>
          <a:ext cx="9667875" cy="4145280"/>
        </p:xfrm>
        <a:graphic>
          <a:graphicData uri="http://schemas.openxmlformats.org/drawingml/2006/table">
            <a:tbl>
              <a:tblPr firstRow="1" bandRow="1">
                <a:tableStyleId>{5C22544A-7EE6-4342-B048-85BDC9FD1C3A}</a:tableStyleId>
              </a:tblPr>
              <a:tblGrid>
                <a:gridCol w="3222625">
                  <a:extLst>
                    <a:ext uri="{9D8B030D-6E8A-4147-A177-3AD203B41FA5}">
                      <a16:colId xmlns:a16="http://schemas.microsoft.com/office/drawing/2014/main" val="20000"/>
                    </a:ext>
                  </a:extLst>
                </a:gridCol>
                <a:gridCol w="3222625">
                  <a:extLst>
                    <a:ext uri="{9D8B030D-6E8A-4147-A177-3AD203B41FA5}">
                      <a16:colId xmlns:a16="http://schemas.microsoft.com/office/drawing/2014/main" val="20001"/>
                    </a:ext>
                  </a:extLst>
                </a:gridCol>
                <a:gridCol w="3222625">
                  <a:extLst>
                    <a:ext uri="{9D8B030D-6E8A-4147-A177-3AD203B41FA5}">
                      <a16:colId xmlns:a16="http://schemas.microsoft.com/office/drawing/2014/main" val="20002"/>
                    </a:ext>
                  </a:extLst>
                </a:gridCol>
              </a:tblGrid>
              <a:tr h="518160">
                <a:tc>
                  <a:txBody>
                    <a:bodyPr/>
                    <a:lstStyle/>
                    <a:p>
                      <a:pPr algn="ctr">
                        <a:buNone/>
                      </a:pPr>
                      <a:r>
                        <a:rPr lang="zh-CN" altLang="en-US" sz="2800">
                          <a:latin typeface="Times New Roman" panose="02020603050405020304" pitchFamily="18" charset="0"/>
                        </a:rPr>
                        <a:t>词汇</a:t>
                      </a:r>
                    </a:p>
                  </a:txBody>
                  <a:tcPr/>
                </a:tc>
                <a:tc>
                  <a:txBody>
                    <a:bodyPr/>
                    <a:lstStyle/>
                    <a:p>
                      <a:pPr algn="ctr">
                        <a:buNone/>
                      </a:pPr>
                      <a:r>
                        <a:rPr lang="zh-CN" altLang="en-US" sz="2800">
                          <a:latin typeface="Times New Roman" panose="02020603050405020304" pitchFamily="18" charset="0"/>
                        </a:rPr>
                        <a:t>词性</a:t>
                      </a:r>
                    </a:p>
                  </a:txBody>
                  <a:tcPr/>
                </a:tc>
                <a:tc>
                  <a:txBody>
                    <a:bodyPr/>
                    <a:lstStyle/>
                    <a:p>
                      <a:pPr algn="ctr">
                        <a:buNone/>
                      </a:pPr>
                      <a:r>
                        <a:rPr lang="zh-CN" altLang="en-US" sz="2800">
                          <a:latin typeface="Times New Roman" panose="02020603050405020304" pitchFamily="18" charset="0"/>
                        </a:rPr>
                        <a:t>中文词义</a:t>
                      </a:r>
                    </a:p>
                  </a:txBody>
                  <a:tcPr/>
                </a:tc>
                <a:extLst>
                  <a:ext uri="{0D108BD9-81ED-4DB2-BD59-A6C34878D82A}">
                    <a16:rowId xmlns:a16="http://schemas.microsoft.com/office/drawing/2014/main" val="10000"/>
                  </a:ext>
                </a:extLst>
              </a:tr>
              <a:tr h="518160">
                <a:tc>
                  <a:txBody>
                    <a:bodyPr/>
                    <a:lstStyle/>
                    <a:p>
                      <a:pPr algn="ctr">
                        <a:buNone/>
                      </a:pPr>
                      <a:r>
                        <a:rPr lang="en-US" altLang="zh-CN" sz="2800">
                          <a:latin typeface="Times New Roman" panose="02020603050405020304" pitchFamily="18" charset="0"/>
                          <a:cs typeface="Times New Roman" panose="02020603050405020304" pitchFamily="18" charset="0"/>
                        </a:rPr>
                        <a:t>outscore by…</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phrase</a:t>
                      </a:r>
                    </a:p>
                  </a:txBody>
                  <a:tcPr/>
                </a:tc>
                <a:tc>
                  <a:txBody>
                    <a:bodyPr/>
                    <a:lstStyle/>
                    <a:p>
                      <a:pPr algn="ctr">
                        <a:buNone/>
                      </a:pPr>
                      <a:r>
                        <a:rPr lang="zh-CN" altLang="en-US" sz="2800">
                          <a:latin typeface="Times New Roman" panose="02020603050405020304" pitchFamily="18" charset="0"/>
                        </a:rPr>
                        <a:t>超过……分</a:t>
                      </a:r>
                    </a:p>
                  </a:txBody>
                  <a:tcPr/>
                </a:tc>
                <a:extLst>
                  <a:ext uri="{0D108BD9-81ED-4DB2-BD59-A6C34878D82A}">
                    <a16:rowId xmlns:a16="http://schemas.microsoft.com/office/drawing/2014/main" val="10001"/>
                  </a:ext>
                </a:extLst>
              </a:tr>
              <a:tr h="518160">
                <a:tc>
                  <a:txBody>
                    <a:bodyPr/>
                    <a:lstStyle/>
                    <a:p>
                      <a:pPr algn="ctr">
                        <a:buNone/>
                      </a:pPr>
                      <a:r>
                        <a:rPr lang="zh-CN" altLang="en-US" sz="2800">
                          <a:latin typeface="Times New Roman" panose="02020603050405020304" pitchFamily="18" charset="0"/>
                          <a:cs typeface="Times New Roman" panose="02020603050405020304" pitchFamily="18" charset="0"/>
                        </a:rPr>
                        <a:t>generation</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n.</a:t>
                      </a:r>
                    </a:p>
                  </a:txBody>
                  <a:tcPr/>
                </a:tc>
                <a:tc>
                  <a:txBody>
                    <a:bodyPr/>
                    <a:lstStyle/>
                    <a:p>
                      <a:pPr algn="ctr">
                        <a:buNone/>
                      </a:pPr>
                      <a:r>
                        <a:rPr lang="zh-CN" altLang="en-US" sz="2800">
                          <a:latin typeface="Times New Roman" panose="02020603050405020304" pitchFamily="18" charset="0"/>
                          <a:cs typeface="Times New Roman" panose="02020603050405020304" pitchFamily="18" charset="0"/>
                        </a:rPr>
                        <a:t>一代（人）</a:t>
                      </a:r>
                    </a:p>
                  </a:txBody>
                  <a:tcPr/>
                </a:tc>
                <a:extLst>
                  <a:ext uri="{0D108BD9-81ED-4DB2-BD59-A6C34878D82A}">
                    <a16:rowId xmlns:a16="http://schemas.microsoft.com/office/drawing/2014/main" val="10002"/>
                  </a:ext>
                </a:extLst>
              </a:tr>
            </a:tbl>
          </a:graphicData>
        </a:graphic>
      </p:graphicFrame>
      <p:sp>
        <p:nvSpPr>
          <p:cNvPr id="3" name="文本框 2"/>
          <p:cNvSpPr txBox="1"/>
          <p:nvPr/>
        </p:nvSpPr>
        <p:spPr>
          <a:xfrm>
            <a:off x="778510" y="869315"/>
            <a:ext cx="3540760" cy="521970"/>
          </a:xfrm>
          <a:prstGeom prst="rect">
            <a:avLst/>
          </a:prstGeom>
          <a:noFill/>
        </p:spPr>
        <p:txBody>
          <a:bodyPr wrap="square" rtlCol="0">
            <a:spAutoFit/>
          </a:bodyPr>
          <a:lstStyle/>
          <a:p>
            <a:r>
              <a:rPr lang="zh-CN" altLang="en-US" sz="2800"/>
              <a:t>本自测我学会了：</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280"/>
          <p:cNvSpPr txBox="1"/>
          <p:nvPr>
            <p:custDataLst>
              <p:tags r:id="rId1"/>
            </p:custDataLst>
          </p:nvPr>
        </p:nvSpPr>
        <p:spPr>
          <a:xfrm>
            <a:off x="5123815" y="2792095"/>
            <a:ext cx="6422390" cy="857885"/>
          </a:xfrm>
          <a:prstGeom prst="rect">
            <a:avLst/>
          </a:prstGeom>
          <a:noFill/>
          <a:ln>
            <a:noFill/>
          </a:ln>
        </p:spPr>
        <p:txBody>
          <a:bodyPr wrap="square" lIns="45720" tIns="22860" rIns="45720" bIns="22860" rtlCol="0">
            <a:spAutoFit/>
          </a:bodyPr>
          <a:lstStyle/>
          <a:p>
            <a:pPr algn="ctr">
              <a:lnSpc>
                <a:spcPct val="120000"/>
              </a:lnSpc>
            </a:pPr>
            <a:r>
              <a:rPr sz="4400" b="1" dirty="0">
                <a:solidFill>
                  <a:schemeClr val="tx1"/>
                </a:solidFill>
                <a:latin typeface="微软雅黑" panose="020B0503020204020204" charset="-122"/>
                <a:ea typeface="微软雅黑" panose="020B0503020204020204" charset="-122"/>
                <a:cs typeface="Lato Regular"/>
              </a:rPr>
              <a:t>第五部分：语言技能知识</a:t>
            </a: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6">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7"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userDrawn="1">
            <p:custDataLst>
              <p:tags r:id="rId1"/>
            </p:custDataLst>
          </p:nvPr>
        </p:nvSpPr>
        <p:spPr>
          <a:xfrm>
            <a:off x="377190" y="30480"/>
            <a:ext cx="9282430" cy="553085"/>
          </a:xfrm>
          <a:prstGeom prst="rect">
            <a:avLst/>
          </a:prstGeom>
          <a:noFill/>
        </p:spPr>
        <p:txBody>
          <a:bodyPr wrap="square" rtlCol="0">
            <a:spAutoFit/>
          </a:bodyPr>
          <a:lstStyle/>
          <a:p>
            <a:pPr algn="dist"/>
            <a:r>
              <a:rPr lang="zh-CN" altLang="en-US" sz="3000" b="1">
                <a:solidFill>
                  <a:schemeClr val="bg1"/>
                </a:solidFill>
                <a:uFillTx/>
              </a:rPr>
              <a:t>第五部分：语言技能知识（共11个小题，满分30分）</a:t>
            </a:r>
          </a:p>
        </p:txBody>
      </p:sp>
      <p:sp>
        <p:nvSpPr>
          <p:cNvPr id="12" name="文本框 11"/>
          <p:cNvSpPr txBox="1"/>
          <p:nvPr>
            <p:custDataLst>
              <p:tags r:id="rId2"/>
            </p:custDataLst>
          </p:nvPr>
        </p:nvSpPr>
        <p:spPr>
          <a:xfrm>
            <a:off x="458470" y="675640"/>
            <a:ext cx="11368405" cy="1106805"/>
          </a:xfrm>
          <a:prstGeom prst="rect">
            <a:avLst/>
          </a:prstGeom>
          <a:noFill/>
        </p:spPr>
        <p:txBody>
          <a:bodyPr wrap="square" rtlCol="0">
            <a:spAutoFit/>
          </a:bodyPr>
          <a:lstStyle/>
          <a:p>
            <a:pPr indent="0" fontAlgn="auto">
              <a:spcAft>
                <a:spcPts val="1200"/>
              </a:spcAft>
            </a:pPr>
            <a:r>
              <a:rPr sz="2800" b="1" dirty="0">
                <a:latin typeface="微软雅黑" panose="020B0503020204020204" charset="-122"/>
                <a:ea typeface="微软雅黑" panose="020B0503020204020204" charset="-122"/>
                <a:cs typeface="微软雅黑" panose="020B0503020204020204" charset="-122"/>
              </a:rPr>
              <a:t>VII. 词形转换（共10小题，每小题1分，满分10分）</a:t>
            </a:r>
          </a:p>
          <a:p>
            <a:pPr indent="0" fontAlgn="auto"/>
            <a:r>
              <a:rPr sz="2800" dirty="0">
                <a:latin typeface="微软雅黑" panose="020B0503020204020204" charset="-122"/>
                <a:ea typeface="微软雅黑" panose="020B0503020204020204" charset="-122"/>
                <a:cs typeface="微软雅黑" panose="020B0503020204020204" charset="-122"/>
              </a:rPr>
              <a:t>用括号内所给单词的适当形式填空。</a:t>
            </a:r>
          </a:p>
        </p:txBody>
      </p:sp>
      <p:sp>
        <p:nvSpPr>
          <p:cNvPr id="7" name="文本框 6"/>
          <p:cNvSpPr txBox="1"/>
          <p:nvPr>
            <p:custDataLst>
              <p:tags r:id="rId3"/>
            </p:custDataLst>
          </p:nvPr>
        </p:nvSpPr>
        <p:spPr>
          <a:xfrm>
            <a:off x="377190" y="1945005"/>
            <a:ext cx="11049000" cy="2009775"/>
          </a:xfrm>
          <a:prstGeom prst="rect">
            <a:avLst/>
          </a:prstGeom>
          <a:noFill/>
        </p:spPr>
        <p:txBody>
          <a:bodyPr wrap="square" rtlCol="0">
            <a:spAutoFit/>
          </a:bodyPr>
          <a:lstStyle/>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66. What a _____ (sun) day it is!</a:t>
            </a: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67. Betty doesn’t like math, but her father says it is _____ (use).</a:t>
            </a:r>
          </a:p>
        </p:txBody>
      </p:sp>
      <p:sp>
        <p:nvSpPr>
          <p:cNvPr id="13" name="文本框 12"/>
          <p:cNvSpPr txBox="1"/>
          <p:nvPr>
            <p:custDataLst>
              <p:tags r:id="rId4"/>
            </p:custDataLst>
          </p:nvPr>
        </p:nvSpPr>
        <p:spPr>
          <a:xfrm>
            <a:off x="1965154" y="1908068"/>
            <a:ext cx="110109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sunny</a:t>
            </a:r>
          </a:p>
        </p:txBody>
      </p:sp>
      <p:sp>
        <p:nvSpPr>
          <p:cNvPr id="14" name="文本框 13"/>
          <p:cNvSpPr txBox="1"/>
          <p:nvPr>
            <p:custDataLst>
              <p:tags r:id="rId5"/>
            </p:custDataLst>
          </p:nvPr>
        </p:nvSpPr>
        <p:spPr>
          <a:xfrm>
            <a:off x="438785" y="2599055"/>
            <a:ext cx="10792460"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本句意为“多么晴朗的一天啊！”sun为名词，意为“太阳”，这里应用形容词形式“sunny”修饰名词“day”，意为“晴朗的，阳光充足的”。</a:t>
            </a:r>
          </a:p>
        </p:txBody>
      </p:sp>
      <p:sp>
        <p:nvSpPr>
          <p:cNvPr id="15" name="文本框 14"/>
          <p:cNvSpPr txBox="1"/>
          <p:nvPr>
            <p:custDataLst>
              <p:tags r:id="rId6"/>
            </p:custDataLst>
          </p:nvPr>
        </p:nvSpPr>
        <p:spPr>
          <a:xfrm>
            <a:off x="8398510" y="3494405"/>
            <a:ext cx="1139190"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useful</a:t>
            </a:r>
          </a:p>
        </p:txBody>
      </p:sp>
      <p:sp>
        <p:nvSpPr>
          <p:cNvPr id="16" name="文本框 15"/>
          <p:cNvSpPr txBox="1"/>
          <p:nvPr>
            <p:custDataLst>
              <p:tags r:id="rId7"/>
            </p:custDataLst>
          </p:nvPr>
        </p:nvSpPr>
        <p:spPr>
          <a:xfrm>
            <a:off x="530860" y="4117340"/>
            <a:ext cx="9589770"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useful。本句意为“贝蒂不喜欢数学，但她父亲说数学很有用”。根据句子中的be动词可知，此处用use的形容词形式useful，作is的表语，意为“有用的”。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458470" y="892175"/>
            <a:ext cx="11049000" cy="3448685"/>
          </a:xfrm>
          <a:prstGeom prst="rect">
            <a:avLst/>
          </a:prstGeom>
          <a:noFill/>
        </p:spPr>
        <p:txBody>
          <a:bodyPr wrap="square" rtlCol="0">
            <a:spAutoFit/>
          </a:bodyPr>
          <a:lstStyle/>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68. He has problems _____ (work) out the English problem because it is too difficult for him.</a:t>
            </a: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69. David always thinks it is _____ (fair) for him to do so much housework.</a:t>
            </a:r>
          </a:p>
        </p:txBody>
      </p:sp>
      <p:sp>
        <p:nvSpPr>
          <p:cNvPr id="13" name="文本框 12"/>
          <p:cNvSpPr txBox="1"/>
          <p:nvPr>
            <p:custDataLst>
              <p:tags r:id="rId2"/>
            </p:custDataLst>
          </p:nvPr>
        </p:nvSpPr>
        <p:spPr>
          <a:xfrm>
            <a:off x="3519170" y="678815"/>
            <a:ext cx="1666240"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working</a:t>
            </a:r>
          </a:p>
        </p:txBody>
      </p:sp>
      <p:sp>
        <p:nvSpPr>
          <p:cNvPr id="14" name="文本框 13"/>
          <p:cNvSpPr txBox="1"/>
          <p:nvPr>
            <p:custDataLst>
              <p:tags r:id="rId3"/>
            </p:custDataLst>
          </p:nvPr>
        </p:nvSpPr>
        <p:spPr>
          <a:xfrm>
            <a:off x="594360" y="1896110"/>
            <a:ext cx="1100391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working。本句意为“他做这道英语题有困难，因为这对他来说太难了”。此处work可作动词也可作名词使用，意为“工作”，根据“have problems doing sth.”的用法，这里使用动名词形式working。</a:t>
            </a:r>
          </a:p>
        </p:txBody>
      </p:sp>
      <p:sp>
        <p:nvSpPr>
          <p:cNvPr id="2" name="文本框 1"/>
          <p:cNvSpPr txBox="1"/>
          <p:nvPr>
            <p:custDataLst>
              <p:tags r:id="rId4"/>
            </p:custDataLst>
          </p:nvPr>
        </p:nvSpPr>
        <p:spPr>
          <a:xfrm>
            <a:off x="5330825" y="3094990"/>
            <a:ext cx="1666240"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unfair</a:t>
            </a:r>
          </a:p>
        </p:txBody>
      </p:sp>
      <p:sp>
        <p:nvSpPr>
          <p:cNvPr id="3" name="文本框 2"/>
          <p:cNvSpPr txBox="1"/>
          <p:nvPr>
            <p:custDataLst>
              <p:tags r:id="rId5"/>
            </p:custDataLst>
          </p:nvPr>
        </p:nvSpPr>
        <p:spPr>
          <a:xfrm>
            <a:off x="594360" y="441198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本句意为“戴维总认为做这么多家务对他不公平”。fair意为“公平的”，根据“do so much housework”可知，这里使用unfair符合句意，意为“不公平的”。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1104900" y="892175"/>
            <a:ext cx="10402570" cy="4407535"/>
          </a:xfrm>
          <a:prstGeom prst="rect">
            <a:avLst/>
          </a:prstGeom>
          <a:noFill/>
        </p:spPr>
        <p:txBody>
          <a:bodyPr wrap="square" rtlCol="0">
            <a:spAutoFit/>
          </a:bodyPr>
          <a:lstStyle/>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70. We should learn to have _____ (communicate) with different people.</a:t>
            </a: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71. They were climbing up the mountain when it began to rain _____ (heavy).</a:t>
            </a:r>
          </a:p>
        </p:txBody>
      </p:sp>
      <p:sp>
        <p:nvSpPr>
          <p:cNvPr id="13" name="文本框 12"/>
          <p:cNvSpPr txBox="1"/>
          <p:nvPr>
            <p:custDataLst>
              <p:tags r:id="rId2"/>
            </p:custDataLst>
          </p:nvPr>
        </p:nvSpPr>
        <p:spPr>
          <a:xfrm>
            <a:off x="5448935" y="645160"/>
            <a:ext cx="2588895"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communication</a:t>
            </a:r>
          </a:p>
        </p:txBody>
      </p:sp>
      <p:sp>
        <p:nvSpPr>
          <p:cNvPr id="14" name="文本框 13"/>
          <p:cNvSpPr txBox="1"/>
          <p:nvPr>
            <p:custDataLst>
              <p:tags r:id="rId3"/>
            </p:custDataLst>
          </p:nvPr>
        </p:nvSpPr>
        <p:spPr>
          <a:xfrm>
            <a:off x="637540" y="1891665"/>
            <a:ext cx="9185275" cy="1537335"/>
          </a:xfrm>
          <a:prstGeom prst="rect">
            <a:avLst/>
          </a:prstGeom>
          <a:noFill/>
        </p:spPr>
        <p:txBody>
          <a:bodyPr wrap="square" rtlCol="0">
            <a:noAutofit/>
          </a:bodyPr>
          <a:lstStyle/>
          <a:p>
            <a:pPr marL="899795" indent="-899795" algn="just"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本句意为“我们应该学会与不同的人进行交流”。communicate意为“交流”，是动词词性，这里应当用“have a communication”（进行交流）的短语形式，故应当填写communication。</a:t>
            </a:r>
          </a:p>
        </p:txBody>
      </p:sp>
      <p:sp>
        <p:nvSpPr>
          <p:cNvPr id="2" name="文本框 1"/>
          <p:cNvSpPr txBox="1"/>
          <p:nvPr>
            <p:custDataLst>
              <p:tags r:id="rId4"/>
            </p:custDataLst>
          </p:nvPr>
        </p:nvSpPr>
        <p:spPr>
          <a:xfrm>
            <a:off x="348615" y="4664075"/>
            <a:ext cx="1666240"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heavily</a:t>
            </a:r>
          </a:p>
        </p:txBody>
      </p:sp>
      <p:sp>
        <p:nvSpPr>
          <p:cNvPr id="3" name="文本框 2"/>
          <p:cNvSpPr txBox="1"/>
          <p:nvPr>
            <p:custDataLst>
              <p:tags r:id="rId5"/>
            </p:custDataLst>
          </p:nvPr>
        </p:nvSpPr>
        <p:spPr>
          <a:xfrm>
            <a:off x="637540" y="5226050"/>
            <a:ext cx="1004887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本句意为“他们正在爬山，突然下起了大雨”。heavy是形容词，此处需要使用副词形式heavily修饰动词rain，意为“大量地”。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458470" y="892175"/>
            <a:ext cx="11049000" cy="3928110"/>
          </a:xfrm>
          <a:prstGeom prst="rect">
            <a:avLst/>
          </a:prstGeom>
          <a:noFill/>
        </p:spPr>
        <p:txBody>
          <a:bodyPr wrap="square" rtlCol="0">
            <a:spAutoFit/>
          </a:bodyPr>
          <a:lstStyle/>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72. The old man has two _____ (marry) daughters. And they with their children often come to see him</a:t>
            </a: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73. I can solve these _____ (difficult).</a:t>
            </a:r>
          </a:p>
        </p:txBody>
      </p:sp>
      <p:sp>
        <p:nvSpPr>
          <p:cNvPr id="13" name="文本框 12"/>
          <p:cNvSpPr txBox="1"/>
          <p:nvPr>
            <p:custDataLst>
              <p:tags r:id="rId2"/>
            </p:custDataLst>
          </p:nvPr>
        </p:nvSpPr>
        <p:spPr>
          <a:xfrm>
            <a:off x="4504055" y="772795"/>
            <a:ext cx="1591310" cy="82994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mar</a:t>
            </a:r>
            <a:r>
              <a:rPr lang="en-US" altLang="zh-CN" sz="2400" b="1" dirty="0">
                <a:solidFill>
                  <a:srgbClr val="C00000"/>
                </a:solidFill>
                <a:latin typeface="微软雅黑" panose="020B0503020204020204" charset="-122"/>
                <a:ea typeface="微软雅黑" panose="020B0503020204020204" charset="-122"/>
                <a:sym typeface="+mn-ea"/>
              </a:rPr>
              <a:t>ried</a:t>
            </a:r>
            <a:endParaRPr lang="en-US" altLang="zh-CN" sz="2400" b="1" dirty="0">
              <a:solidFill>
                <a:srgbClr val="C00000"/>
              </a:solidFill>
              <a:latin typeface="微软雅黑" panose="020B0503020204020204" charset="-122"/>
              <a:ea typeface="微软雅黑" panose="020B0503020204020204" charset="-122"/>
            </a:endParaRPr>
          </a:p>
          <a:p>
            <a:pPr algn="l"/>
            <a:endParaRPr lang="en-US" altLang="zh-CN" sz="2400" b="1" dirty="0">
              <a:solidFill>
                <a:srgbClr val="C00000"/>
              </a:solidFill>
              <a:latin typeface="微软雅黑" panose="020B0503020204020204" charset="-122"/>
              <a:ea typeface="微软雅黑" panose="020B0503020204020204" charset="-122"/>
            </a:endParaRPr>
          </a:p>
        </p:txBody>
      </p:sp>
      <p:sp>
        <p:nvSpPr>
          <p:cNvPr id="14" name="文本框 13"/>
          <p:cNvSpPr txBox="1"/>
          <p:nvPr>
            <p:custDataLst>
              <p:tags r:id="rId3"/>
            </p:custDataLst>
          </p:nvPr>
        </p:nvSpPr>
        <p:spPr>
          <a:xfrm>
            <a:off x="676275" y="1982470"/>
            <a:ext cx="101238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本句意为“老人有两位已婚的女儿,他们经常带着他们的孩子来看他”。此处marry为动词，意为“结婚”。根据题意，老人的女儿是有孩子的，说明都是已婚的了，形容词形式married，表示“已婚的”。</a:t>
            </a:r>
          </a:p>
        </p:txBody>
      </p:sp>
      <p:sp>
        <p:nvSpPr>
          <p:cNvPr id="2" name="文本框 1"/>
          <p:cNvSpPr txBox="1"/>
          <p:nvPr>
            <p:custDataLst>
              <p:tags r:id="rId4"/>
            </p:custDataLst>
          </p:nvPr>
        </p:nvSpPr>
        <p:spPr>
          <a:xfrm>
            <a:off x="3476625" y="3766820"/>
            <a:ext cx="2102485"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difficulties</a:t>
            </a:r>
          </a:p>
        </p:txBody>
      </p:sp>
      <p:sp>
        <p:nvSpPr>
          <p:cNvPr id="3" name="文本框 2"/>
          <p:cNvSpPr txBox="1"/>
          <p:nvPr>
            <p:custDataLst>
              <p:tags r:id="rId5"/>
            </p:custDataLst>
          </p:nvPr>
        </p:nvSpPr>
        <p:spPr>
          <a:xfrm>
            <a:off x="676275" y="4885055"/>
            <a:ext cx="1046543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本句意为“我觉得我能解决这些困难”。difficult是形容词，意为“困难的”，这里应使用名词形式difficulty表示“难事，麻烦”，difficulty是可数名词，被these修饰，应用复数，故填写difficulties。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custDataLst>
              <p:tags r:id="rId2"/>
            </p:custDataLst>
          </p:nvPr>
        </p:nvSpPr>
        <p:spPr>
          <a:xfrm>
            <a:off x="1174115" y="4728845"/>
            <a:ext cx="8962390"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此题考查辅音字母组合th的发音。题干单词with中的th字母组合发/ð/的音，四个选项中只有A选项father中的th字母组合发/ð/的音，故选A。</a:t>
            </a:r>
          </a:p>
        </p:txBody>
      </p:sp>
      <p:sp>
        <p:nvSpPr>
          <p:cNvPr id="7" name="文本框 6"/>
          <p:cNvSpPr txBox="1"/>
          <p:nvPr>
            <p:custDataLst>
              <p:tags r:id="rId3"/>
            </p:custDataLst>
          </p:nvPr>
        </p:nvSpPr>
        <p:spPr>
          <a:xfrm>
            <a:off x="721360" y="2220595"/>
            <a:ext cx="11049000" cy="57086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 wi</a:t>
            </a:r>
            <a:r>
              <a:rPr lang="en-US" altLang="zh-CN" sz="2400" b="1" u="sng" dirty="0">
                <a:latin typeface="微软雅黑" panose="020B0503020204020204" charset="-122"/>
                <a:ea typeface="微软雅黑" panose="020B0503020204020204" charset="-122"/>
              </a:rPr>
              <a:t>th</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fa</a:t>
            </a:r>
            <a:r>
              <a:rPr lang="en-US" altLang="zh-CN" sz="2400" b="1" u="sng" dirty="0">
                <a:latin typeface="微软雅黑" panose="020B0503020204020204" charset="-122"/>
                <a:ea typeface="微软雅黑" panose="020B0503020204020204" charset="-122"/>
              </a:rPr>
              <a:t>th</a:t>
            </a:r>
            <a:r>
              <a:rPr lang="en-US" altLang="zh-CN" sz="2400" b="1" dirty="0">
                <a:latin typeface="微软雅黑" panose="020B0503020204020204" charset="-122"/>
                <a:ea typeface="微软雅黑" panose="020B0503020204020204" charset="-122"/>
              </a:rPr>
              <a:t>er</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a:t>
            </a:r>
            <a:r>
              <a:rPr lang="en-US" altLang="zh-CN" sz="2400" b="1" u="sng" dirty="0">
                <a:latin typeface="微软雅黑" panose="020B0503020204020204" charset="-122"/>
                <a:ea typeface="微软雅黑" panose="020B0503020204020204" charset="-122"/>
              </a:rPr>
              <a:t>th</a:t>
            </a:r>
            <a:r>
              <a:rPr lang="en-US" altLang="zh-CN" sz="2400" b="1" dirty="0">
                <a:latin typeface="微软雅黑" panose="020B0503020204020204" charset="-122"/>
                <a:ea typeface="微软雅黑" panose="020B0503020204020204" charset="-122"/>
              </a:rPr>
              <a:t>ree</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ba</a:t>
            </a:r>
            <a:r>
              <a:rPr lang="en-US" altLang="zh-CN" sz="2400" b="1" u="sng" dirty="0">
                <a:latin typeface="微软雅黑" panose="020B0503020204020204" charset="-122"/>
                <a:ea typeface="微软雅黑" panose="020B0503020204020204" charset="-122"/>
              </a:rPr>
              <a:t>th</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eigh</a:t>
            </a:r>
            <a:r>
              <a:rPr lang="en-US" altLang="zh-CN" sz="2400" b="1" u="sng" dirty="0">
                <a:latin typeface="微软雅黑" panose="020B0503020204020204" charset="-122"/>
                <a:ea typeface="微软雅黑" panose="020B0503020204020204" charset="-122"/>
              </a:rPr>
              <a:t>th</a:t>
            </a:r>
          </a:p>
        </p:txBody>
      </p:sp>
      <p:sp>
        <p:nvSpPr>
          <p:cNvPr id="11" name="文本框 10"/>
          <p:cNvSpPr txBox="1"/>
          <p:nvPr>
            <p:custDataLst>
              <p:tags r:id="rId4"/>
            </p:custDataLst>
          </p:nvPr>
        </p:nvSpPr>
        <p:spPr>
          <a:xfrm>
            <a:off x="992969" y="2369078"/>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458470" y="892175"/>
            <a:ext cx="11049000" cy="2489200"/>
          </a:xfrm>
          <a:prstGeom prst="rect">
            <a:avLst/>
          </a:prstGeom>
          <a:noFill/>
        </p:spPr>
        <p:txBody>
          <a:bodyPr wrap="square" rtlCol="0">
            <a:spAutoFit/>
          </a:bodyPr>
          <a:lstStyle/>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74. Mother’s Day is on the _____ (two) Sunday of May</a:t>
            </a: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75. The street is _____ (crowd) because of the Spring Festival.</a:t>
            </a:r>
          </a:p>
        </p:txBody>
      </p:sp>
      <p:sp>
        <p:nvSpPr>
          <p:cNvPr id="13" name="文本框 12"/>
          <p:cNvSpPr txBox="1"/>
          <p:nvPr>
            <p:custDataLst>
              <p:tags r:id="rId2"/>
            </p:custDataLst>
          </p:nvPr>
        </p:nvSpPr>
        <p:spPr>
          <a:xfrm>
            <a:off x="4645660" y="588645"/>
            <a:ext cx="1374140"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second</a:t>
            </a:r>
          </a:p>
        </p:txBody>
      </p:sp>
      <p:sp>
        <p:nvSpPr>
          <p:cNvPr id="14" name="文本框 13"/>
          <p:cNvSpPr txBox="1"/>
          <p:nvPr>
            <p:custDataLst>
              <p:tags r:id="rId3"/>
            </p:custDataLst>
          </p:nvPr>
        </p:nvSpPr>
        <p:spPr>
          <a:xfrm>
            <a:off x="796290" y="1650365"/>
            <a:ext cx="101238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本句意为“母亲节在五月的第二个星期天”。这里是表示第二个星期，the的后面用序数词，two的序数词为second，表示“第二个”。</a:t>
            </a:r>
          </a:p>
        </p:txBody>
      </p:sp>
      <p:sp>
        <p:nvSpPr>
          <p:cNvPr id="2" name="文本框 1"/>
          <p:cNvSpPr txBox="1"/>
          <p:nvPr>
            <p:custDataLst>
              <p:tags r:id="rId4"/>
            </p:custDataLst>
          </p:nvPr>
        </p:nvSpPr>
        <p:spPr>
          <a:xfrm>
            <a:off x="2533015" y="2618105"/>
            <a:ext cx="1666240"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crowded</a:t>
            </a:r>
          </a:p>
        </p:txBody>
      </p:sp>
      <p:sp>
        <p:nvSpPr>
          <p:cNvPr id="3" name="文本框 2"/>
          <p:cNvSpPr txBox="1"/>
          <p:nvPr>
            <p:custDataLst>
              <p:tags r:id="rId5"/>
            </p:custDataLst>
          </p:nvPr>
        </p:nvSpPr>
        <p:spPr>
          <a:xfrm>
            <a:off x="864235" y="4403090"/>
            <a:ext cx="9224010"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本句意为“由于春节，这条街很拥挤”。此处crowd作动词，意为“聚集”，be动词的表语用形容词crowded，意为“拥挤的”。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3"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458470" y="431800"/>
            <a:ext cx="11368405" cy="521970"/>
          </a:xfrm>
          <a:prstGeom prst="rect">
            <a:avLst/>
          </a:prstGeom>
          <a:noFill/>
        </p:spPr>
        <p:txBody>
          <a:bodyPr wrap="square" rtlCol="0">
            <a:spAutoFit/>
          </a:bodyPr>
          <a:lstStyle/>
          <a:p>
            <a:pPr indent="0" fontAlgn="auto">
              <a:spcAft>
                <a:spcPts val="1200"/>
              </a:spcAft>
            </a:pPr>
            <a:r>
              <a:rPr sz="2800" b="1" dirty="0">
                <a:latin typeface="微软雅黑" panose="020B0503020204020204" charset="-122"/>
                <a:ea typeface="微软雅黑" panose="020B0503020204020204" charset="-122"/>
                <a:cs typeface="微软雅黑" panose="020B0503020204020204" charset="-122"/>
              </a:rPr>
              <a:t>VIII. 书面表达（共1题，满分20分）</a:t>
            </a:r>
          </a:p>
        </p:txBody>
      </p:sp>
      <p:sp>
        <p:nvSpPr>
          <p:cNvPr id="7" name="文本框 6"/>
          <p:cNvSpPr txBox="1"/>
          <p:nvPr>
            <p:custDataLst>
              <p:tags r:id="rId2"/>
            </p:custDataLst>
          </p:nvPr>
        </p:nvSpPr>
        <p:spPr>
          <a:xfrm>
            <a:off x="571500" y="1139825"/>
            <a:ext cx="11049000" cy="4521835"/>
          </a:xfrm>
          <a:prstGeom prst="rect">
            <a:avLst/>
          </a:prstGeom>
          <a:noFill/>
        </p:spPr>
        <p:txBody>
          <a:bodyPr wrap="square" rtlCol="0">
            <a:spAutoFit/>
          </a:bodyPr>
          <a:lstStyle/>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76. 假如你是市场营销6班的李华，2024年3月7日下午你在学校自助餐厅丢失了一件粉色的外套。请根据提示内容写一则60—80词的寻物启事，请拾到者与你联系，你的电话号码是6790879，你的电子邮箱地址是lihua123@qq.com。部分内容已经为你写好，不计入总词数。</a:t>
            </a:r>
          </a:p>
          <a:p>
            <a:pPr marL="431800" indent="-457200" algn="just" fontAlgn="auto">
              <a:lnSpc>
                <a:spcPct val="12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提示内容:</a:t>
            </a: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（1）描述遗失物品的特征；</a:t>
            </a: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（2）说明遗失时间、地点等；</a:t>
            </a: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（3）注明姓名及联系方式。</a:t>
            </a:r>
          </a:p>
          <a:p>
            <a:pPr marL="431800" indent="-457200" algn="just" fontAlgn="auto">
              <a:lnSpc>
                <a:spcPct val="12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参考词汇：</a:t>
            </a: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自助餐厅（cafeteria）   市场营销（marketing）   身份证（ID card）</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478155" y="813435"/>
            <a:ext cx="11049000" cy="4556125"/>
          </a:xfrm>
          <a:prstGeom prst="rect">
            <a:avLst/>
          </a:prstGeom>
          <a:noFill/>
        </p:spPr>
        <p:txBody>
          <a:bodyPr wrap="square" rtlCol="0">
            <a:spAutoFit/>
          </a:bodyPr>
          <a:lstStyle/>
          <a:p>
            <a:pPr indent="0" algn="r"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March 7, 2024</a:t>
            </a:r>
          </a:p>
          <a:p>
            <a:pPr indent="0" algn="ctr"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a:latin typeface="Times New Roman" panose="02020603050405020304" pitchFamily="18" charset="0"/>
                <a:ea typeface="微软雅黑" panose="020B0503020204020204" charset="-122"/>
                <a:cs typeface="Times New Roman" panose="02020603050405020304" pitchFamily="18" charset="0"/>
              </a:rPr>
              <a:t>Lost</a:t>
            </a:r>
          </a:p>
          <a:p>
            <a:pPr indent="0" algn="just"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______________________________________________________________________________________________________________________________________________</a:t>
            </a:r>
          </a:p>
          <a:p>
            <a:pPr indent="0" algn="just"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______________________________________________________________________________________________________________________________________________</a:t>
            </a:r>
          </a:p>
          <a:p>
            <a:pPr indent="0" algn="just"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______________________________________________________________________________________________________________________________________________</a:t>
            </a:r>
          </a:p>
          <a:p>
            <a:pPr indent="0" algn="just"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I’m looking forward to hearing from you soon.</a:t>
            </a:r>
          </a:p>
          <a:p>
            <a:pPr indent="0" algn="r"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p>
          <a:p>
            <a:pPr indent="0" algn="r"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Li Hua</a:t>
            </a:r>
          </a:p>
        </p:txBody>
      </p:sp>
      <p:sp>
        <p:nvSpPr>
          <p:cNvPr id="13" name="文本框 12"/>
          <p:cNvSpPr txBox="1"/>
          <p:nvPr>
            <p:custDataLst>
              <p:tags r:id="rId2"/>
            </p:custDataLst>
          </p:nvPr>
        </p:nvSpPr>
        <p:spPr>
          <a:xfrm>
            <a:off x="598805" y="1585595"/>
            <a:ext cx="10826115" cy="2120900"/>
          </a:xfrm>
          <a:prstGeom prst="rect">
            <a:avLst/>
          </a:prstGeom>
          <a:noFill/>
        </p:spPr>
        <p:txBody>
          <a:bodyPr wrap="square" rtlCol="0">
            <a:spAutoFit/>
          </a:bodyPr>
          <a:lstStyle/>
          <a:p>
            <a:pPr indent="457200" algn="just" fontAlgn="auto">
              <a:lnSpc>
                <a:spcPct val="110000"/>
              </a:lnSpc>
            </a:pPr>
            <a:r>
              <a:rPr lang="en-US" altLang="zh-CN"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I lost a coat in the school cafeteria this afternoon. The coat is size M and its color is pink. There is an ID card and a set of keys in the pocket. I am Li Hua from Marketing Class 6. If you happen to find it, please call me at 6790879, or email me at lihua123@qq.com. The finder can also come and meet me in my classroom. </a:t>
            </a:r>
          </a:p>
          <a:p>
            <a:pPr indent="457200" algn="just" fontAlgn="auto">
              <a:lnSpc>
                <a:spcPct val="110000"/>
              </a:lnSpc>
            </a:pPr>
            <a:r>
              <a:rPr lang="en-US" altLang="zh-CN"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Thank you very much! Your help will be highly appreciated.</a:t>
            </a:r>
          </a:p>
        </p:txBody>
      </p:sp>
      <p:sp>
        <p:nvSpPr>
          <p:cNvPr id="10" name="圆角矩形 9">
            <a:hlinkClick r:id="rId4" action="ppaction://hlinksldjump"/>
          </p:cNvPr>
          <p:cNvSpPr/>
          <p:nvPr/>
        </p:nvSpPr>
        <p:spPr>
          <a:xfrm>
            <a:off x="3606800" y="5594985"/>
            <a:ext cx="1623060" cy="49974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400" b="1">
                <a:solidFill>
                  <a:schemeClr val="bg1"/>
                </a:solidFill>
              </a:rPr>
              <a:t>解题思路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740410" y="1059815"/>
            <a:ext cx="10638790" cy="4626610"/>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720090" indent="-720090" algn="just" fontAlgn="auto">
              <a:lnSpc>
                <a:spcPct val="130000"/>
              </a:lnSpc>
            </a:pPr>
            <a:r>
              <a:rPr sz="2400" b="1">
                <a:solidFill>
                  <a:srgbClr val="C00000"/>
                </a:solidFill>
                <a:latin typeface="微软雅黑" panose="020B0503020204020204" charset="-122"/>
                <a:ea typeface="微软雅黑" panose="020B0503020204020204" charset="-122"/>
                <a:cs typeface="微软雅黑" panose="020B0503020204020204" charset="-122"/>
              </a:rPr>
              <a:t>【解题思路】</a:t>
            </a:r>
          </a:p>
          <a:p>
            <a:pPr marL="720090" indent="-720090" algn="just" fontAlgn="auto">
              <a:lnSpc>
                <a:spcPct val="130000"/>
              </a:lnSpc>
            </a:pPr>
            <a:r>
              <a:rPr sz="2400">
                <a:solidFill>
                  <a:srgbClr val="C00000"/>
                </a:solidFill>
                <a:latin typeface="微软雅黑" panose="020B0503020204020204" charset="-122"/>
                <a:ea typeface="微软雅黑" panose="020B0503020204020204" charset="-122"/>
                <a:cs typeface="微软雅黑" panose="020B0503020204020204" charset="-122"/>
              </a:rPr>
              <a:t>（1）体裁及格式：本题考查寻物启事的写作，写作时需说明何时、何地丢失了何物，并对遗失物品进行清晰具体的描述，同时需提供电话号码、邮箱等信息，方便拾到者联系。</a:t>
            </a:r>
          </a:p>
          <a:p>
            <a:pPr marL="720090" indent="-720090" algn="just" fontAlgn="auto">
              <a:lnSpc>
                <a:spcPct val="130000"/>
              </a:lnSpc>
            </a:pPr>
            <a:r>
              <a:rPr sz="2400">
                <a:solidFill>
                  <a:srgbClr val="C00000"/>
                </a:solidFill>
                <a:latin typeface="微软雅黑" panose="020B0503020204020204" charset="-122"/>
                <a:ea typeface="微软雅黑" panose="020B0503020204020204" charset="-122"/>
                <a:cs typeface="微软雅黑" panose="020B0503020204020204" charset="-122"/>
              </a:rPr>
              <a:t>（2）时态：题目要求写寻物启事，是对客观事物的描述，因此文章采用一般现在时。</a:t>
            </a:r>
          </a:p>
          <a:p>
            <a:pPr marL="720090" indent="-720090" algn="just" fontAlgn="auto">
              <a:lnSpc>
                <a:spcPct val="130000"/>
              </a:lnSpc>
            </a:pPr>
            <a:r>
              <a:rPr sz="2400">
                <a:solidFill>
                  <a:srgbClr val="C00000"/>
                </a:solidFill>
                <a:latin typeface="微软雅黑" panose="020B0503020204020204" charset="-122"/>
                <a:ea typeface="微软雅黑" panose="020B0503020204020204" charset="-122"/>
                <a:cs typeface="微软雅黑" panose="020B0503020204020204" charset="-122"/>
              </a:rPr>
              <a:t>（3）人称：主要是“我”丢失东西的详细描述，应当采用第一人称。</a:t>
            </a:r>
          </a:p>
          <a:p>
            <a:pPr marL="720090" indent="-720090" algn="just" fontAlgn="auto">
              <a:lnSpc>
                <a:spcPct val="130000"/>
              </a:lnSpc>
            </a:pPr>
            <a:r>
              <a:rPr sz="2400">
                <a:solidFill>
                  <a:srgbClr val="C00000"/>
                </a:solidFill>
                <a:latin typeface="微软雅黑" panose="020B0503020204020204" charset="-122"/>
                <a:ea typeface="微软雅黑" panose="020B0503020204020204" charset="-122"/>
                <a:cs typeface="微软雅黑" panose="020B0503020204020204" charset="-122"/>
              </a:rPr>
              <a:t>（4）语言：在结尾处需表达感谢，注意礼貌。</a:t>
            </a:r>
          </a:p>
        </p:txBody>
      </p:sp>
      <p:sp>
        <p:nvSpPr>
          <p:cNvPr id="10" name="圆角矩形 9">
            <a:hlinkClick r:id="rId3"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zZiMTlhZGE2ZDUwZjk2YzViZjA2NWFmNzNjMWJjMzM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8.xml><?xml version="1.0" encoding="utf-8"?>
<p:tagLst xmlns:a="http://schemas.openxmlformats.org/drawingml/2006/main" xmlns:r="http://schemas.openxmlformats.org/officeDocument/2006/relationships" xmlns:p="http://schemas.openxmlformats.org/presentationml/2006/main">
  <p:tag name="TABLE_ENDDRAG_ORIGIN_RECT" val="782*372"/>
  <p:tag name="TABLE_ENDDRAG_RECT" val="127*169*782*372"/>
</p:tagLst>
</file>

<file path=ppt/tags/tag3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1.xml><?xml version="1.0" encoding="utf-8"?>
<p:tagLst xmlns:a="http://schemas.openxmlformats.org/drawingml/2006/main" xmlns:r="http://schemas.openxmlformats.org/officeDocument/2006/relationships" xmlns:p="http://schemas.openxmlformats.org/presentationml/2006/main">
  <p:tag name="TABLE_ENDDRAG_ORIGIN_RECT" val="761*318"/>
  <p:tag name="TABLE_ENDDRAG_RECT" val="67*105*761*318"/>
</p:tagLst>
</file>

<file path=ppt/tags/tag3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6495</Words>
  <Application>Microsoft Office PowerPoint</Application>
  <PresentationFormat>宽屏</PresentationFormat>
  <Paragraphs>501</Paragraphs>
  <Slides>93</Slides>
  <Notes>0</Notes>
  <HiddenSlides>16</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93</vt:i4>
      </vt:variant>
    </vt:vector>
  </HeadingPairs>
  <TitlesOfParts>
    <vt:vector size="101" baseType="lpstr">
      <vt:lpstr>Lato Regular</vt:lpstr>
      <vt:lpstr>宋体</vt:lpstr>
      <vt:lpstr>微软雅黑</vt:lpstr>
      <vt:lpstr>微软雅黑 Light</vt:lpstr>
      <vt:lpstr>Arial</vt:lpstr>
      <vt:lpstr>Calibri</vt:lpstr>
      <vt:lpstr>Times New Roman</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fanxiaona</dc:creator>
  <cp:lastModifiedBy>admin</cp:lastModifiedBy>
  <cp:revision>30</cp:revision>
  <dcterms:created xsi:type="dcterms:W3CDTF">2023-08-09T12:44:00Z</dcterms:created>
  <dcterms:modified xsi:type="dcterms:W3CDTF">2024-12-16T01:25:48Z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2052-12.1.0.17857</vt:lpwstr>
  </property>
</Properties>
</file>