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3362" r:id="rId2"/>
    <p:sldId id="257" r:id="rId3"/>
    <p:sldId id="260" r:id="rId4"/>
    <p:sldId id="969" r:id="rId5"/>
    <p:sldId id="3389" r:id="rId6"/>
    <p:sldId id="3388" r:id="rId7"/>
    <p:sldId id="3498" r:id="rId8"/>
    <p:sldId id="3499" r:id="rId9"/>
    <p:sldId id="3393" r:id="rId10"/>
    <p:sldId id="3501" r:id="rId11"/>
    <p:sldId id="3397" r:id="rId12"/>
    <p:sldId id="3502" r:id="rId13"/>
    <p:sldId id="3398" r:id="rId14"/>
    <p:sldId id="3526" r:id="rId15"/>
    <p:sldId id="3551" r:id="rId16"/>
    <p:sldId id="3552" r:id="rId17"/>
    <p:sldId id="3553" r:id="rId18"/>
    <p:sldId id="3554" r:id="rId19"/>
    <p:sldId id="3555" r:id="rId20"/>
    <p:sldId id="3556" r:id="rId21"/>
    <p:sldId id="3557" r:id="rId22"/>
    <p:sldId id="3558" r:id="rId23"/>
    <p:sldId id="3402" r:id="rId24"/>
    <p:sldId id="3403" r:id="rId25"/>
    <p:sldId id="3404" r:id="rId26"/>
    <p:sldId id="3405" r:id="rId27"/>
    <p:sldId id="3406" r:id="rId28"/>
    <p:sldId id="3407" r:id="rId29"/>
    <p:sldId id="3529" r:id="rId30"/>
    <p:sldId id="3411" r:id="rId31"/>
    <p:sldId id="3412" r:id="rId32"/>
    <p:sldId id="3559" r:id="rId33"/>
    <p:sldId id="3560" r:id="rId34"/>
    <p:sldId id="3561" r:id="rId35"/>
    <p:sldId id="3414" r:id="rId36"/>
    <p:sldId id="3510" r:id="rId37"/>
    <p:sldId id="3562" r:id="rId38"/>
    <p:sldId id="3415" r:id="rId39"/>
  </p:sldIdLst>
  <p:sldSz cx="12192000" cy="6858000"/>
  <p:notesSz cx="6858000" cy="9144000"/>
  <p:custDataLst>
    <p:tags r:id="rId4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7F4"/>
    <a:srgbClr val="85BF53"/>
    <a:srgbClr val="C0DAA4"/>
    <a:srgbClr val="86BF53"/>
    <a:srgbClr val="AAE0F9"/>
    <a:srgbClr val="00AEEF"/>
    <a:srgbClr val="FF9637"/>
    <a:srgbClr val="2A1B86"/>
    <a:srgbClr val="E6E6E6"/>
    <a:srgbClr val="FF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4" autoAdjust="0"/>
    <p:restoredTop sz="95250" autoAdjust="0"/>
  </p:normalViewPr>
  <p:slideViewPr>
    <p:cSldViewPr snapToGrid="0" showGuides="1">
      <p:cViewPr varScale="1">
        <p:scale>
          <a:sx n="101" d="100"/>
          <a:sy n="101" d="100"/>
        </p:scale>
        <p:origin x="288" y="114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F02C1-E4E0-4C45-BBE3-54208589B2B8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E0A46-F346-4012-9D21-04BA17A351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3.xml"/><Relationship Id="rId5" Type="http://schemas.openxmlformats.org/officeDocument/2006/relationships/slide" Target="../slides/slide11.xml"/><Relationship Id="rId4" Type="http://schemas.openxmlformats.org/officeDocument/2006/relationships/slide" Target="../slides/slide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3.xml"/><Relationship Id="rId5" Type="http://schemas.openxmlformats.org/officeDocument/2006/relationships/slide" Target="../slides/slide11.xml"/><Relationship Id="rId4" Type="http://schemas.openxmlformats.org/officeDocument/2006/relationships/slide" Target="../slides/slide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3.xml"/><Relationship Id="rId5" Type="http://schemas.openxmlformats.org/officeDocument/2006/relationships/slide" Target="../slides/slide11.xml"/><Relationship Id="rId4" Type="http://schemas.openxmlformats.org/officeDocument/2006/relationships/slide" Target="../slides/slide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3.xml"/><Relationship Id="rId5" Type="http://schemas.openxmlformats.org/officeDocument/2006/relationships/slide" Target="../slides/slide11.xml"/><Relationship Id="rId4" Type="http://schemas.openxmlformats.org/officeDocument/2006/relationships/slide" Target="../slides/slide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3.xml"/><Relationship Id="rId5" Type="http://schemas.openxmlformats.org/officeDocument/2006/relationships/slide" Target="../slides/slide11.xml"/><Relationship Id="rId4" Type="http://schemas.openxmlformats.org/officeDocument/2006/relationships/slide" Target="../slides/slide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685800" y="591820"/>
            <a:ext cx="10820400" cy="54921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4" name="文本框 13">
            <a:hlinkClick r:id="rId3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3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3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3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4" name="文本框 13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考纲要求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知识梳理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6" name="文本框 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典型例题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6" name="文本框 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真题感知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0" name="文本框 9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6" name="文本框 1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7" name="文本框 1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8" name="文本框 1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9" name="文本框 1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金榜通关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6" name="文本框 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slide" Target="slide23.xml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" Target="slide11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" Target="slide6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" Target="slide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1.xml"/><Relationship Id="rId27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1303655" y="1148715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职教高考新实践基础篇·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2630" y="3149600"/>
            <a:ext cx="10800080" cy="3079115"/>
            <a:chOff x="1138" y="4816"/>
            <a:chExt cx="17008" cy="4849"/>
          </a:xfrm>
        </p:grpSpPr>
        <p:sp>
          <p:nvSpPr>
            <p:cNvPr id="7" name="矩形 6"/>
            <p:cNvSpPr/>
            <p:nvPr/>
          </p:nvSpPr>
          <p:spPr>
            <a:xfrm>
              <a:off x="1138" y="4817"/>
              <a:ext cx="17008" cy="4848"/>
            </a:xfrm>
            <a:prstGeom prst="rect">
              <a:avLst/>
            </a:prstGeom>
            <a:solidFill>
              <a:srgbClr val="C0DAA4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t="13370" b="20653"/>
            <a:stretch>
              <a:fillRect/>
            </a:stretch>
          </p:blipFill>
          <p:spPr>
            <a:xfrm>
              <a:off x="6050" y="4816"/>
              <a:ext cx="6764" cy="4838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4333240" y="257429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唐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975" y="1338580"/>
            <a:ext cx="5962650" cy="3571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1395" y="13392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考点一　由通项公式求数列中的项</a:t>
            </a:r>
            <a:endParaRPr lang="zh-CN" altLang="en-US" sz="2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035" y="1878965"/>
            <a:ext cx="4686300" cy="1828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245" y="3707765"/>
            <a:ext cx="9115425" cy="1962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405" y="1898650"/>
            <a:ext cx="7286625" cy="790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025" y="3604895"/>
            <a:ext cx="9505950" cy="35242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80261FE-C61D-9580-6472-87B4492DC339}"/>
              </a:ext>
            </a:extLst>
          </p:cNvPr>
          <p:cNvSpPr txBox="1"/>
          <p:nvPr/>
        </p:nvSpPr>
        <p:spPr>
          <a:xfrm>
            <a:off x="7864745" y="1898650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6393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考点二　数列的通项公式的求解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340" y="2050415"/>
            <a:ext cx="7372350" cy="1733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245" y="4121785"/>
            <a:ext cx="10048875" cy="10001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6480E85-96BD-CFAD-DF2E-D08434E0BD6E}"/>
              </a:ext>
            </a:extLst>
          </p:cNvPr>
          <p:cNvSpPr txBox="1"/>
          <p:nvPr/>
        </p:nvSpPr>
        <p:spPr>
          <a:xfrm>
            <a:off x="6580694" y="1919092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360" y="1859915"/>
            <a:ext cx="8029575" cy="1171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95" y="3620135"/>
            <a:ext cx="10086975" cy="78105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2A35C4A-2EF5-AA5D-B36C-36E24E86D7BD}"/>
              </a:ext>
            </a:extLst>
          </p:cNvPr>
          <p:cNvSpPr txBox="1"/>
          <p:nvPr/>
        </p:nvSpPr>
        <p:spPr>
          <a:xfrm>
            <a:off x="6989255" y="1802995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63930"/>
            <a:ext cx="9763125" cy="5095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 dirty="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考点三　由数列的前</a:t>
            </a:r>
            <a:r>
              <a:rPr lang="zh-CN" altLang="en-US" sz="2600" i="1" dirty="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n</a:t>
            </a:r>
            <a:r>
              <a:rPr lang="zh-CN" altLang="en-US" sz="2600" dirty="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项和公式求数列的通项公式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085" y="2433955"/>
            <a:ext cx="8277225" cy="771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085" y="4257675"/>
            <a:ext cx="7019925" cy="3905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FE7B895-FE6C-4A2F-616A-03615EECEA76}"/>
              </a:ext>
            </a:extLst>
          </p:cNvPr>
          <p:cNvSpPr txBox="1"/>
          <p:nvPr/>
        </p:nvSpPr>
        <p:spPr>
          <a:xfrm>
            <a:off x="9361805" y="2359342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6393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考点四　等差数列的概念及判定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610" y="2257425"/>
            <a:ext cx="7867650" cy="876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095" y="3750945"/>
            <a:ext cx="8953500" cy="7334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CE2A568-F4B3-CB37-32AE-8415D9D1D4C6}"/>
              </a:ext>
            </a:extLst>
          </p:cNvPr>
          <p:cNvSpPr txBox="1"/>
          <p:nvPr/>
        </p:nvSpPr>
        <p:spPr>
          <a:xfrm>
            <a:off x="5640704" y="2235200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915" y="1824990"/>
            <a:ext cx="7839075" cy="800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580" y="3429000"/>
            <a:ext cx="10077450" cy="77152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C79BD87-1984-8D75-215D-9561E8D585BA}"/>
              </a:ext>
            </a:extLst>
          </p:cNvPr>
          <p:cNvSpPr txBox="1"/>
          <p:nvPr/>
        </p:nvSpPr>
        <p:spPr>
          <a:xfrm>
            <a:off x="8876422" y="1824990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855" y="1786255"/>
            <a:ext cx="8343900" cy="628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" y="2959735"/>
            <a:ext cx="10077450" cy="14097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635D1D3-A135-AFB7-0DE2-397B28412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0136" y="1080507"/>
            <a:ext cx="647619" cy="8666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305" y="1954530"/>
            <a:ext cx="7229475" cy="790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70" y="3267075"/>
            <a:ext cx="10182225" cy="115252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1124F7D-2523-AFCE-9B15-A38DC3924B7E}"/>
              </a:ext>
            </a:extLst>
          </p:cNvPr>
          <p:cNvSpPr txBox="1"/>
          <p:nvPr/>
        </p:nvSpPr>
        <p:spPr>
          <a:xfrm>
            <a:off x="7475639" y="1954530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1912620" y="1707515"/>
            <a:ext cx="1323340" cy="331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800" b="1" spc="-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 录</a:t>
            </a:r>
          </a:p>
        </p:txBody>
      </p:sp>
      <p:sp>
        <p:nvSpPr>
          <p:cNvPr id="9" name="矩形 8">
            <a:hlinkClick r:id="rId2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449915" y="1402676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考纲要求</a:t>
            </a:r>
          </a:p>
        </p:txBody>
      </p:sp>
      <p:sp>
        <p:nvSpPr>
          <p:cNvPr id="10" name="矩形 9">
            <a:hlinkClick r:id="rId24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5449915" y="2335627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  <p:sp>
        <p:nvSpPr>
          <p:cNvPr id="11" name="矩形 10">
            <a:hlinkClick r:id="rId25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449915" y="3283687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典型例题</a:t>
            </a:r>
          </a:p>
        </p:txBody>
      </p:sp>
      <p:sp>
        <p:nvSpPr>
          <p:cNvPr id="14" name="矩形 13">
            <a:hlinkClick r:id="rId26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449915" y="4236192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真题感知</a:t>
            </a:r>
          </a:p>
        </p:txBody>
      </p:sp>
      <p:grpSp>
        <p:nvGrpSpPr>
          <p:cNvPr id="15" name="组合 14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255370" y="1331026"/>
            <a:ext cx="680133" cy="560988"/>
            <a:chOff x="2971064" y="1795564"/>
            <a:chExt cx="612717" cy="505382"/>
          </a:xfrm>
        </p:grpSpPr>
        <p:sp>
          <p:nvSpPr>
            <p:cNvPr id="16" name="矩形 45"/>
            <p:cNvSpPr/>
            <p:nvPr>
              <p:custDataLst>
                <p:tags r:id="rId19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50"/>
            <p:cNvSpPr txBox="1"/>
            <p:nvPr>
              <p:custDataLst>
                <p:tags r:id="rId20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2" name="组合 31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255370" y="2285492"/>
            <a:ext cx="680133" cy="559454"/>
            <a:chOff x="2971064" y="1796946"/>
            <a:chExt cx="612717" cy="504000"/>
          </a:xfrm>
        </p:grpSpPr>
        <p:sp>
          <p:nvSpPr>
            <p:cNvPr id="33" name="矩形 45"/>
            <p:cNvSpPr/>
            <p:nvPr>
              <p:custDataLst>
                <p:tags r:id="rId17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TextBox 53"/>
            <p:cNvSpPr txBox="1"/>
            <p:nvPr>
              <p:custDataLst>
                <p:tags r:id="rId18"/>
              </p:custDataLst>
            </p:nvPr>
          </p:nvSpPr>
          <p:spPr>
            <a:xfrm>
              <a:off x="2986250" y="1818448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5" name="组合 3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255370" y="3236890"/>
            <a:ext cx="680133" cy="560353"/>
            <a:chOff x="2971064" y="1795564"/>
            <a:chExt cx="612717" cy="504810"/>
          </a:xfrm>
        </p:grpSpPr>
        <p:sp>
          <p:nvSpPr>
            <p:cNvPr id="36" name="矩形 45"/>
            <p:cNvSpPr/>
            <p:nvPr>
              <p:custDataLst>
                <p:tags r:id="rId15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TextBox 56"/>
            <p:cNvSpPr txBox="1"/>
            <p:nvPr>
              <p:custDataLst>
                <p:tags r:id="rId16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8" name="组合 37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255867" y="4189823"/>
            <a:ext cx="679337" cy="559453"/>
            <a:chOff x="2971064" y="1796946"/>
            <a:chExt cx="612000" cy="504000"/>
          </a:xfrm>
        </p:grpSpPr>
        <p:sp>
          <p:nvSpPr>
            <p:cNvPr id="39" name="矩形 45"/>
            <p:cNvSpPr/>
            <p:nvPr>
              <p:custDataLst>
                <p:tags r:id="rId13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TextBox 59"/>
            <p:cNvSpPr txBox="1"/>
            <p:nvPr>
              <p:custDataLst>
                <p:tags r:id="rId14"/>
              </p:custDataLst>
            </p:nvPr>
          </p:nvSpPr>
          <p:spPr>
            <a:xfrm>
              <a:off x="3044464" y="1818950"/>
              <a:ext cx="481100" cy="451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7" name="矩形 46">
            <a:hlinkClick r:id="rId27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450550" y="5203292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金榜通关</a:t>
            </a:r>
          </a:p>
        </p:txBody>
      </p:sp>
      <p:grpSp>
        <p:nvGrpSpPr>
          <p:cNvPr id="48" name="组合 47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4256005" y="5156495"/>
            <a:ext cx="680133" cy="560353"/>
            <a:chOff x="2971064" y="1795564"/>
            <a:chExt cx="612717" cy="504810"/>
          </a:xfrm>
        </p:grpSpPr>
        <p:sp>
          <p:nvSpPr>
            <p:cNvPr id="49" name="矩形 45"/>
            <p:cNvSpPr/>
            <p:nvPr>
              <p:custDataLst>
                <p:tags r:id="rId11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Box 56"/>
            <p:cNvSpPr txBox="1"/>
            <p:nvPr>
              <p:custDataLst>
                <p:tags r:id="rId12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05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 bldLvl="0" animBg="1"/>
      <p:bldP spid="11" grpId="0" bldLvl="0" animBg="1"/>
      <p:bldP spid="14" grpId="0" bldLvl="0" animBg="1"/>
      <p:bldP spid="4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63930"/>
            <a:ext cx="9763125" cy="5095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 dirty="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考点五　等差数列的前</a:t>
            </a:r>
            <a:r>
              <a:rPr lang="en-US" altLang="zh-CN" sz="2600" i="1" dirty="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n</a:t>
            </a:r>
            <a:r>
              <a:rPr lang="zh-CN" altLang="en-US" sz="2600" dirty="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项和的求解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405" y="2054860"/>
            <a:ext cx="7791450" cy="809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395" y="3322320"/>
            <a:ext cx="10182225" cy="139065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40224B8-776A-1A52-0F26-F1E5ED282ACD}"/>
              </a:ext>
            </a:extLst>
          </p:cNvPr>
          <p:cNvSpPr txBox="1"/>
          <p:nvPr/>
        </p:nvSpPr>
        <p:spPr>
          <a:xfrm>
            <a:off x="7028167" y="2054860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420" y="1237615"/>
            <a:ext cx="3695700" cy="1200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20" y="2666365"/>
            <a:ext cx="10144125" cy="2714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6393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考点六　等差数列的性质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314575"/>
            <a:ext cx="7734300" cy="7429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3976370"/>
            <a:ext cx="5905500" cy="37147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49A88C0-BEFD-0476-F1FF-5E9C78919A30}"/>
              </a:ext>
            </a:extLst>
          </p:cNvPr>
          <p:cNvSpPr txBox="1"/>
          <p:nvPr/>
        </p:nvSpPr>
        <p:spPr>
          <a:xfrm>
            <a:off x="7415847" y="2279649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925" y="2368550"/>
            <a:ext cx="9582150" cy="371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670" y="3235325"/>
            <a:ext cx="10106025" cy="11811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63F3817-E427-2071-567C-EFB008A07253}"/>
              </a:ext>
            </a:extLst>
          </p:cNvPr>
          <p:cNvSpPr txBox="1"/>
          <p:nvPr/>
        </p:nvSpPr>
        <p:spPr>
          <a:xfrm>
            <a:off x="9596269" y="2196931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0" y="2399030"/>
            <a:ext cx="8010525" cy="12287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9325" y="139382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一、选择题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327775" y="2399030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7390" b="-202"/>
          <a:stretch>
            <a:fillRect/>
          </a:stretch>
        </p:blipFill>
        <p:spPr>
          <a:xfrm>
            <a:off x="1685925" y="4309110"/>
            <a:ext cx="8044815" cy="314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655" y="1607820"/>
            <a:ext cx="7267575" cy="11715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258435" y="1527810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8989" b="-3434"/>
          <a:stretch>
            <a:fillRect/>
          </a:stretch>
        </p:blipFill>
        <p:spPr>
          <a:xfrm>
            <a:off x="1857375" y="3963670"/>
            <a:ext cx="6146165" cy="32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429385"/>
            <a:ext cx="10058400" cy="11334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00250" y="1796415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6729"/>
          <a:stretch>
            <a:fillRect/>
          </a:stretch>
        </p:blipFill>
        <p:spPr>
          <a:xfrm>
            <a:off x="1442085" y="3705225"/>
            <a:ext cx="9434830" cy="552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885" y="1506855"/>
            <a:ext cx="7877175" cy="7715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555990" y="1437640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7552" b="-541"/>
          <a:stretch>
            <a:fillRect/>
          </a:stretch>
        </p:blipFill>
        <p:spPr>
          <a:xfrm>
            <a:off x="1637665" y="3820160"/>
            <a:ext cx="7229475" cy="354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170" y="1520825"/>
            <a:ext cx="7696200" cy="7810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528050" y="1494155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6236" b="-2407"/>
          <a:stretch>
            <a:fillRect/>
          </a:stretch>
        </p:blipFill>
        <p:spPr>
          <a:xfrm>
            <a:off x="1464310" y="3310890"/>
            <a:ext cx="9127490" cy="351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640" y="1783715"/>
            <a:ext cx="7705725" cy="7334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950200" y="1680845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6730"/>
          <a:stretch>
            <a:fillRect/>
          </a:stretch>
        </p:blipFill>
        <p:spPr>
          <a:xfrm>
            <a:off x="1627505" y="3816985"/>
            <a:ext cx="8439785" cy="552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769296" y="1341145"/>
            <a:ext cx="2847372" cy="2847372"/>
          </a:xfrm>
          <a:prstGeom prst="ellipse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solidFill>
                  <a:srgbClr val="2A1B86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思源宋体" panose="02020700000000000000" pitchFamily="18" charset="-122"/>
              </a:rPr>
              <a:t>09</a:t>
            </a:r>
            <a:endParaRPr lang="zh-CN" altLang="en-US" sz="7200" dirty="0">
              <a:solidFill>
                <a:srgbClr val="2A1B86"/>
              </a:solidFill>
              <a:latin typeface="思源宋体" panose="02020700000000000000" pitchFamily="18" charset="-122"/>
              <a:ea typeface="思源宋体" panose="02020700000000000000" pitchFamily="18" charset="-122"/>
              <a:sym typeface="思源宋体" panose="02020700000000000000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50790" y="4525645"/>
            <a:ext cx="22847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spc="600" dirty="0">
                <a:solidFill>
                  <a:srgbClr val="2A1B86"/>
                </a:solidFill>
                <a:latin typeface="微软雅黑" panose="020B0503020204020204" charset="-122"/>
                <a:ea typeface="微软雅黑" panose="020B0503020204020204" charset="-122"/>
                <a:sym typeface="思源宋体" panose="02020700000000000000" pitchFamily="18" charset="-122"/>
              </a:rPr>
              <a:t>数列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二、填空题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145" y="2258695"/>
            <a:ext cx="10125075" cy="1066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670" y="3783330"/>
            <a:ext cx="10115550" cy="8667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305" y="2651125"/>
            <a:ext cx="200025" cy="447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295" y="1776095"/>
            <a:ext cx="7362825" cy="371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295" y="3728085"/>
            <a:ext cx="7048500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145" y="1776095"/>
            <a:ext cx="565785" cy="242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805" y="1702435"/>
            <a:ext cx="8639175" cy="381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0" y="3033395"/>
            <a:ext cx="10096500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150" y="1742440"/>
            <a:ext cx="470535" cy="215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740" y="1762760"/>
            <a:ext cx="7658100" cy="371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420" y="3700145"/>
            <a:ext cx="8772525" cy="5429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6245" y="1519555"/>
            <a:ext cx="1762125" cy="523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20" y="1377950"/>
            <a:ext cx="10144125" cy="105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425" y="3152775"/>
            <a:ext cx="9201150" cy="5524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7515" y="2145030"/>
            <a:ext cx="680720" cy="223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85407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三、解答题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255" y="1628775"/>
            <a:ext cx="3752850" cy="1200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856"/>
          <a:stretch>
            <a:fillRect/>
          </a:stretch>
        </p:blipFill>
        <p:spPr>
          <a:xfrm>
            <a:off x="1519555" y="3429000"/>
            <a:ext cx="7875270" cy="1114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1299845"/>
            <a:ext cx="9201150" cy="1419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4092"/>
          <a:stretch>
            <a:fillRect/>
          </a:stretch>
        </p:blipFill>
        <p:spPr>
          <a:xfrm>
            <a:off x="1240155" y="2778125"/>
            <a:ext cx="9747250" cy="2581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70" y="1735455"/>
            <a:ext cx="10106025" cy="1028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4006"/>
          <a:stretch>
            <a:fillRect/>
          </a:stretch>
        </p:blipFill>
        <p:spPr>
          <a:xfrm>
            <a:off x="1339215" y="2983865"/>
            <a:ext cx="9737725" cy="1876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4463784" y="2588104"/>
            <a:ext cx="3264431" cy="857915"/>
            <a:chOff x="3407" y="1313"/>
            <a:chExt cx="12287" cy="1517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313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4500" b="1" spc="1000" dirty="0">
                  <a:solidFill>
                    <a:srgbClr val="4047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</a:t>
              </a:r>
              <a:r>
                <a:rPr lang="zh-CN" altLang="en-US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谢收看</a:t>
              </a:r>
              <a:endParaRPr sz="4500" b="1" spc="1000" dirty="0">
                <a:solidFill>
                  <a:srgbClr val="404753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896620" y="3377764"/>
            <a:ext cx="10800080" cy="3078480"/>
          </a:xfrm>
          <a:prstGeom prst="rect">
            <a:avLst/>
          </a:prstGeom>
          <a:solidFill>
            <a:srgbClr val="C0DAA4">
              <a:alpha val="3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https://img8.file.cache.docer.com/storage/image/0/7/4/d/e/f348095672a1caa34f3327e8dfac54e4.png">
            <a:extLst>
              <a:ext uri="{FF2B5EF4-FFF2-40B4-BE49-F238E27FC236}">
                <a16:creationId xmlns:a16="http://schemas.microsoft.com/office/drawing/2014/main" id="{F198973C-663F-3062-0B13-48533848B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10" y="1723107"/>
            <a:ext cx="1264174" cy="12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145" y="1847850"/>
            <a:ext cx="10125075" cy="3162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197100" y="2254250"/>
            <a:ext cx="1327150" cy="1327150"/>
          </a:xfrm>
          <a:prstGeom prst="ellipse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2A1B86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思源宋体" panose="02020700000000000000" pitchFamily="18" charset="-122"/>
              </a:rPr>
              <a:t>9.1</a:t>
            </a:r>
            <a:endParaRPr lang="zh-CN" altLang="en-US" sz="3600" dirty="0">
              <a:solidFill>
                <a:srgbClr val="2A1B86"/>
              </a:solidFill>
              <a:latin typeface="思源宋体" panose="02020700000000000000" pitchFamily="18" charset="-122"/>
              <a:ea typeface="思源宋体" panose="02020700000000000000" pitchFamily="18" charset="-122"/>
              <a:sym typeface="思源宋体" panose="02020700000000000000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08730" y="2625090"/>
            <a:ext cx="6954520" cy="628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000" b="1" spc="600" dirty="0">
                <a:solidFill>
                  <a:srgbClr val="2A1B86"/>
                </a:solidFill>
                <a:latin typeface="微软雅黑" panose="020B0503020204020204" charset="-122"/>
                <a:ea typeface="微软雅黑" panose="020B0503020204020204" charset="-122"/>
                <a:sym typeface="思源宋体" panose="02020700000000000000" pitchFamily="18" charset="-122"/>
              </a:rPr>
              <a:t>等差数列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0935" y="14662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一、数列的概念及其表示</a:t>
            </a:r>
            <a:endParaRPr lang="zh-CN" altLang="en-US" sz="2200">
              <a:solidFill>
                <a:schemeClr val="accent4"/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39875" y="2005965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1.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数列的概念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70" y="3171825"/>
            <a:ext cx="10106025" cy="1181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0805" y="128016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2.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数列的分类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270" y="2295525"/>
            <a:ext cx="5048250" cy="2266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0805" y="128016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3.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数列的通项公式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808605"/>
            <a:ext cx="10058400" cy="714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16965" y="946785"/>
            <a:ext cx="1005141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二、等差数列</a:t>
            </a:r>
            <a:endParaRPr lang="zh-CN" altLang="en-US" sz="2200">
              <a:solidFill>
                <a:schemeClr val="accent4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50" y="1977390"/>
            <a:ext cx="4371975" cy="2266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1"/>
  <p:tag name="COMMONDATA" val="eyJoZGlkIjoiZDA1Yjk0MjM1Yjg1MzI1YTQzNzk5OTA3OGMzYTFkNT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heme/theme1.xml><?xml version="1.0" encoding="utf-8"?>
<a:theme xmlns:a="http://schemas.openxmlformats.org/drawingml/2006/main" name="Office Theme">
  <a:themeElements>
    <a:clrScheme name="自定义 1">
      <a:dk1>
        <a:srgbClr val="333F50"/>
      </a:dk1>
      <a:lt1>
        <a:srgbClr val="333F50"/>
      </a:lt1>
      <a:dk2>
        <a:srgbClr val="333F50"/>
      </a:dk2>
      <a:lt2>
        <a:srgbClr val="333F50"/>
      </a:lt2>
      <a:accent1>
        <a:srgbClr val="FFFFFF"/>
      </a:accent1>
      <a:accent2>
        <a:srgbClr val="FFD966"/>
      </a:accent2>
      <a:accent3>
        <a:srgbClr val="FFFFFF"/>
      </a:accent3>
      <a:accent4>
        <a:srgbClr val="FFC000"/>
      </a:accent4>
      <a:accent5>
        <a:srgbClr val="FFFFFF"/>
      </a:accent5>
      <a:accent6>
        <a:srgbClr val="FFD96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172</Words>
  <Application>Microsoft Office PowerPoint</Application>
  <PresentationFormat>宽屏</PresentationFormat>
  <Paragraphs>74</Paragraphs>
  <Slides>38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8" baseType="lpstr">
      <vt:lpstr>创艺简中圆</vt:lpstr>
      <vt:lpstr>等线</vt:lpstr>
      <vt:lpstr>方正黑体简体</vt:lpstr>
      <vt:lpstr>思源宋体</vt:lpstr>
      <vt:lpstr>微软雅黑</vt:lpstr>
      <vt:lpstr>Arial</vt:lpstr>
      <vt:lpstr>Calibri</vt:lpstr>
      <vt:lpstr>Impact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</dc:title>
  <dc:creator>007</dc:creator>
  <cp:lastModifiedBy>LUYAO HAN</cp:lastModifiedBy>
  <cp:revision>259</cp:revision>
  <dcterms:created xsi:type="dcterms:W3CDTF">2019-02-04T14:34:00Z</dcterms:created>
  <dcterms:modified xsi:type="dcterms:W3CDTF">2024-09-06T01:35:33Z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794CD30737AF4095962862DE5A3B9E93_13</vt:lpwstr>
  </property>
  <property fmtid="{D5CDD505-2E9C-101B-9397-08002B2CF9AE}" pid="3" name="KSOProductBuildVer">
    <vt:lpwstr>2052-12.1.0.16929</vt:lpwstr>
  </property>
</Properties>
</file>