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3362" r:id="rId2"/>
    <p:sldId id="257" r:id="rId3"/>
    <p:sldId id="3389" r:id="rId4"/>
    <p:sldId id="969" r:id="rId5"/>
    <p:sldId id="3525" r:id="rId6"/>
    <p:sldId id="3388" r:id="rId7"/>
    <p:sldId id="3770" r:id="rId8"/>
    <p:sldId id="3675" r:id="rId9"/>
    <p:sldId id="3802" r:id="rId10"/>
    <p:sldId id="3771" r:id="rId11"/>
    <p:sldId id="3803" r:id="rId12"/>
    <p:sldId id="3809" r:id="rId13"/>
    <p:sldId id="3804" r:id="rId14"/>
    <p:sldId id="3397" r:id="rId15"/>
    <p:sldId id="3652" r:id="rId16"/>
    <p:sldId id="3653" r:id="rId17"/>
    <p:sldId id="3751" r:id="rId18"/>
    <p:sldId id="3776" r:id="rId19"/>
    <p:sldId id="3402" r:id="rId20"/>
    <p:sldId id="3777" r:id="rId21"/>
    <p:sldId id="3778" r:id="rId22"/>
    <p:sldId id="3403" r:id="rId23"/>
    <p:sldId id="3404" r:id="rId24"/>
    <p:sldId id="3405" r:id="rId25"/>
    <p:sldId id="3406" r:id="rId26"/>
    <p:sldId id="3407" r:id="rId27"/>
    <p:sldId id="3688" r:id="rId28"/>
    <p:sldId id="3805" r:id="rId29"/>
    <p:sldId id="3806" r:id="rId30"/>
    <p:sldId id="3807" r:id="rId31"/>
    <p:sldId id="3808" r:id="rId32"/>
    <p:sldId id="3411" r:id="rId33"/>
    <p:sldId id="3412" r:id="rId34"/>
    <p:sldId id="3553" r:id="rId35"/>
    <p:sldId id="3729" r:id="rId36"/>
    <p:sldId id="3752" r:id="rId37"/>
    <p:sldId id="3753" r:id="rId38"/>
    <p:sldId id="3414" r:id="rId39"/>
    <p:sldId id="3779" r:id="rId40"/>
    <p:sldId id="3810" r:id="rId41"/>
    <p:sldId id="3780" r:id="rId42"/>
    <p:sldId id="3781" r:id="rId43"/>
    <p:sldId id="3415" r:id="rId44"/>
  </p:sldIdLst>
  <p:sldSz cx="12192000" cy="6858000"/>
  <p:notesSz cx="6858000" cy="9144000"/>
  <p:custDataLst>
    <p:tags r:id="rId4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豆文宇" initials="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2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4.xml"/><Relationship Id="rId4" Type="http://schemas.openxmlformats.org/officeDocument/2006/relationships/slide" Target="../slides/slide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2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4.xml"/><Relationship Id="rId4" Type="http://schemas.openxmlformats.org/officeDocument/2006/relationships/slide" Target="../slides/slide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2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4.xml"/><Relationship Id="rId4" Type="http://schemas.openxmlformats.org/officeDocument/2006/relationships/slide" Target="../slides/slide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2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4.xml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2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4.xml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2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4.xml"/><Relationship Id="rId4" Type="http://schemas.openxmlformats.org/officeDocument/2006/relationships/slide" Target="../slides/slide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7" name="文本框 6">
            <a:hlinkClick r:id="rId3" action="ppaction://hlinksldjump"/>
            <a:extLst>
              <a:ext uri="{FF2B5EF4-FFF2-40B4-BE49-F238E27FC236}">
                <a16:creationId xmlns:a16="http://schemas.microsoft.com/office/drawing/2014/main" id="{166E3930-F5B8-220E-B883-2634ED07D2CB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8" name="文本框 7">
            <a:hlinkClick r:id="rId4" action="ppaction://hlinksldjump"/>
            <a:extLst>
              <a:ext uri="{FF2B5EF4-FFF2-40B4-BE49-F238E27FC236}">
                <a16:creationId xmlns:a16="http://schemas.microsoft.com/office/drawing/2014/main" id="{8BDC5BD2-8A19-1BE2-F733-E08D10C626EA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9" name="文本框 8">
            <a:hlinkClick r:id="rId5" action="ppaction://hlinksldjump"/>
            <a:extLst>
              <a:ext uri="{FF2B5EF4-FFF2-40B4-BE49-F238E27FC236}">
                <a16:creationId xmlns:a16="http://schemas.microsoft.com/office/drawing/2014/main" id="{160D495E-D17E-9F04-3604-CA467B9DB204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0" name="文本框 9">
            <a:hlinkClick r:id="rId6" action="ppaction://hlinksldjump"/>
            <a:extLst>
              <a:ext uri="{FF2B5EF4-FFF2-40B4-BE49-F238E27FC236}">
                <a16:creationId xmlns:a16="http://schemas.microsoft.com/office/drawing/2014/main" id="{AA7E4587-00E5-A0EB-AF83-F58BF37D9F6F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2" name="文本框 11">
            <a:hlinkClick r:id="rId7" action="ppaction://hlinksldjump"/>
            <a:extLst>
              <a:ext uri="{FF2B5EF4-FFF2-40B4-BE49-F238E27FC236}">
                <a16:creationId xmlns:a16="http://schemas.microsoft.com/office/drawing/2014/main" id="{93D241A3-71F9-D1E9-25B1-26E65C9883B1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E23B8E4C-AC2B-264F-0E5C-4283E2168638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84A84D31-349E-D1DE-14FD-74C56B26A21A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A343583F-13DF-0D03-B69A-51DE4A1D5E9F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3F1E8456-12D2-1882-ED79-D1ADB17EF402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823EE266-2677-50A1-B17E-21FAF9578C07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D46AF893-85B3-7407-4CE9-3217E626D7F9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95BFEFE3-51FC-BF17-4A44-75E3A0216FE1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BC28689A-6E33-1010-326B-AA355AEC1C20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D2E60FD2-232D-17A1-B48D-48AD7BB51F35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178706A8-5FC2-5495-8705-A72A57BB4A35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  <a:extLst>
              <a:ext uri="{FF2B5EF4-FFF2-40B4-BE49-F238E27FC236}">
                <a16:creationId xmlns:a16="http://schemas.microsoft.com/office/drawing/2014/main" id="{F5220BA3-8FC0-ADA6-72DC-4AC0D827028F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5" name="文本框 4">
            <a:hlinkClick r:id="rId4" action="ppaction://hlinksldjump"/>
            <a:extLst>
              <a:ext uri="{FF2B5EF4-FFF2-40B4-BE49-F238E27FC236}">
                <a16:creationId xmlns:a16="http://schemas.microsoft.com/office/drawing/2014/main" id="{85C9394E-431C-22E0-6C4F-D6F80C5451FC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6" name="文本框 5">
            <a:hlinkClick r:id="rId5" action="ppaction://hlinksldjump"/>
            <a:extLst>
              <a:ext uri="{FF2B5EF4-FFF2-40B4-BE49-F238E27FC236}">
                <a16:creationId xmlns:a16="http://schemas.microsoft.com/office/drawing/2014/main" id="{BB9AEB72-BCDF-A269-4D7B-8531EC6B0292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7" name="文本框 6">
            <a:hlinkClick r:id="rId6" action="ppaction://hlinksldjump"/>
            <a:extLst>
              <a:ext uri="{FF2B5EF4-FFF2-40B4-BE49-F238E27FC236}">
                <a16:creationId xmlns:a16="http://schemas.microsoft.com/office/drawing/2014/main" id="{7D73A4A1-8517-32B7-DBCB-22B43FE06069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8" name="文本框 7">
            <a:hlinkClick r:id="rId7" action="ppaction://hlinksldjump"/>
            <a:extLst>
              <a:ext uri="{FF2B5EF4-FFF2-40B4-BE49-F238E27FC236}">
                <a16:creationId xmlns:a16="http://schemas.microsoft.com/office/drawing/2014/main" id="{AFE0600C-E569-211E-853E-695A31359A94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D6F0BC6F-9B14-36B1-0811-13EE1BDD0D34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70DB6B60-F4E8-C63A-10C0-F7AAE9FA2E90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B8BB2C34-73D2-1686-2BFA-206E1C585696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C64814FD-7523-F58D-B0C6-A0856881B0A1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AE8A4935-FE9F-EB77-787F-43468DC87827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9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4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6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82804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直线与圆相交的弦长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2040255"/>
            <a:ext cx="8934450" cy="3152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568325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四、圆与圆的位置关系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64920" y="960755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位置关系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04035"/>
            <a:ext cx="9144000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45" y="1617290"/>
            <a:ext cx="9134475" cy="447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95" y="2006600"/>
            <a:ext cx="9153525" cy="1257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30389" b="-1"/>
          <a:stretch/>
        </p:blipFill>
        <p:spPr>
          <a:xfrm>
            <a:off x="1509800" y="3244445"/>
            <a:ext cx="9172575" cy="11072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130683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两圆公共弦所在直线方程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95" y="3048000"/>
            <a:ext cx="10163175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求圆的方程</a:t>
            </a:r>
            <a:endParaRPr lang="en-US" altLang="zh-CN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42765"/>
          <a:stretch>
            <a:fillRect/>
          </a:stretch>
        </p:blipFill>
        <p:spPr>
          <a:xfrm>
            <a:off x="1042670" y="2395220"/>
            <a:ext cx="10106025" cy="11830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57235"/>
          <a:stretch>
            <a:fillRect/>
          </a:stretch>
        </p:blipFill>
        <p:spPr>
          <a:xfrm>
            <a:off x="1042670" y="3909695"/>
            <a:ext cx="10106025" cy="8839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7F7D3B5-014F-4E2E-1E5E-672E30C93AA5}"/>
              </a:ext>
            </a:extLst>
          </p:cNvPr>
          <p:cNvSpPr txBox="1"/>
          <p:nvPr/>
        </p:nvSpPr>
        <p:spPr>
          <a:xfrm>
            <a:off x="6236970" y="23952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由圆的一般方程求圆心和半径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9344"/>
          <a:stretch>
            <a:fillRect/>
          </a:stretch>
        </p:blipFill>
        <p:spPr>
          <a:xfrm>
            <a:off x="1057275" y="2847975"/>
            <a:ext cx="10077450" cy="356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30656"/>
          <a:stretch>
            <a:fillRect/>
          </a:stretch>
        </p:blipFill>
        <p:spPr>
          <a:xfrm>
            <a:off x="1057275" y="3719830"/>
            <a:ext cx="10077450" cy="80581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13ED32A-7E41-B9A0-8410-751E2E26C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266" y="2418932"/>
            <a:ext cx="885714" cy="45714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F1E77E6-CA37-6F69-4C37-03BFD938E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936" y="2647503"/>
            <a:ext cx="219048" cy="3523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　直线与圆位置关系的判断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1743"/>
          <a:stretch>
            <a:fillRect/>
          </a:stretch>
        </p:blipFill>
        <p:spPr>
          <a:xfrm>
            <a:off x="1052195" y="2390775"/>
            <a:ext cx="10086975" cy="794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8257"/>
          <a:stretch>
            <a:fillRect/>
          </a:stretch>
        </p:blipFill>
        <p:spPr>
          <a:xfrm>
            <a:off x="1052195" y="3516630"/>
            <a:ext cx="10086975" cy="128206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418F2A8-2703-AB1C-3679-B77EC2784BBF}"/>
              </a:ext>
            </a:extLst>
          </p:cNvPr>
          <p:cNvSpPr txBox="1"/>
          <p:nvPr/>
        </p:nvSpPr>
        <p:spPr>
          <a:xfrm>
            <a:off x="7501566" y="2291397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考点四　　直线与圆相交求弦长的值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5062"/>
          <a:stretch>
            <a:fillRect/>
          </a:stretch>
        </p:blipFill>
        <p:spPr>
          <a:xfrm>
            <a:off x="1052195" y="2271395"/>
            <a:ext cx="10086975" cy="5772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24938"/>
          <a:stretch>
            <a:fillRect/>
          </a:stretch>
        </p:blipFill>
        <p:spPr>
          <a:xfrm>
            <a:off x="1052195" y="3088005"/>
            <a:ext cx="10086975" cy="17373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69361BB-7852-72C6-12F8-84BFEF14C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1904" y="1942523"/>
            <a:ext cx="664667" cy="6577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考点五　　直线与圆相切求切线方程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5223"/>
          <a:stretch>
            <a:fillRect/>
          </a:stretch>
        </p:blipFill>
        <p:spPr>
          <a:xfrm>
            <a:off x="995045" y="2538095"/>
            <a:ext cx="10201275" cy="441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24777"/>
          <a:stretch>
            <a:fillRect/>
          </a:stretch>
        </p:blipFill>
        <p:spPr>
          <a:xfrm>
            <a:off x="995045" y="3255645"/>
            <a:ext cx="10201275" cy="13398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D444E84-86B5-88BD-5C64-7199999E9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213" y="2142840"/>
            <a:ext cx="1580952" cy="514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5" y="1931035"/>
            <a:ext cx="10086975" cy="120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30" y="3429000"/>
            <a:ext cx="10106025" cy="12668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E595BBE-9618-6079-A47E-684AA6A1CEEE}"/>
              </a:ext>
            </a:extLst>
          </p:cNvPr>
          <p:cNvSpPr txBox="1"/>
          <p:nvPr/>
        </p:nvSpPr>
        <p:spPr>
          <a:xfrm>
            <a:off x="1052195" y="2300922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860550"/>
            <a:ext cx="9334500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80" y="3429000"/>
            <a:ext cx="10172700" cy="8858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42D4CB7-6C31-5CBA-AA4A-06165B5786B7}"/>
              </a:ext>
            </a:extLst>
          </p:cNvPr>
          <p:cNvSpPr txBox="1"/>
          <p:nvPr/>
        </p:nvSpPr>
        <p:spPr>
          <a:xfrm>
            <a:off x="10011302" y="18097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45" y="1794510"/>
            <a:ext cx="10201275" cy="86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3005455"/>
            <a:ext cx="10248900" cy="1362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145" y="2080895"/>
            <a:ext cx="7820025" cy="12668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21220" y="20624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14942" b="-9143"/>
          <a:stretch>
            <a:fillRect/>
          </a:stretch>
        </p:blipFill>
        <p:spPr>
          <a:xfrm>
            <a:off x="2051685" y="4334510"/>
            <a:ext cx="3491865" cy="363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60" y="1504950"/>
            <a:ext cx="9372600" cy="12668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894570" y="14865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993" t="-3148"/>
          <a:stretch>
            <a:fillRect/>
          </a:stretch>
        </p:blipFill>
        <p:spPr>
          <a:xfrm>
            <a:off x="1633220" y="4075430"/>
            <a:ext cx="8141335" cy="353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45" y="1360170"/>
            <a:ext cx="8601075" cy="8763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42070" y="13601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8534" b="-4167"/>
          <a:stretch>
            <a:fillRect/>
          </a:stretch>
        </p:blipFill>
        <p:spPr>
          <a:xfrm>
            <a:off x="1949450" y="3780790"/>
            <a:ext cx="6934835" cy="396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490" y="1616075"/>
            <a:ext cx="8220075" cy="8096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698865" y="16160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747"/>
          <a:stretch>
            <a:fillRect/>
          </a:stretch>
        </p:blipFill>
        <p:spPr>
          <a:xfrm>
            <a:off x="1421130" y="3705225"/>
            <a:ext cx="8900160" cy="55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195" y="1466850"/>
            <a:ext cx="6896100" cy="12096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83730" y="14484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428"/>
          <a:stretch>
            <a:fillRect/>
          </a:stretch>
        </p:blipFill>
        <p:spPr>
          <a:xfrm>
            <a:off x="1688465" y="3881120"/>
            <a:ext cx="9465310" cy="904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275" y="1751330"/>
            <a:ext cx="8134350" cy="12096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42095" y="16833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5670"/>
          <a:stretch>
            <a:fillRect/>
          </a:stretch>
        </p:blipFill>
        <p:spPr>
          <a:xfrm>
            <a:off x="1347470" y="4118610"/>
            <a:ext cx="9497060" cy="67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75" y="1290955"/>
            <a:ext cx="8305800" cy="1333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63075" y="12541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7018"/>
          <a:stretch>
            <a:fillRect/>
          </a:stretch>
        </p:blipFill>
        <p:spPr>
          <a:xfrm>
            <a:off x="1755775" y="3835400"/>
            <a:ext cx="8245475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385" y="1574800"/>
            <a:ext cx="6334125" cy="13525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96810" y="15563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454"/>
          <a:stretch>
            <a:fillRect/>
          </a:stretch>
        </p:blipFill>
        <p:spPr>
          <a:xfrm>
            <a:off x="1418590" y="3930650"/>
            <a:ext cx="9507220" cy="704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7.3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圆</a:t>
            </a:r>
            <a:endParaRPr lang="en-US" altLang="zh-CN" sz="3000" b="1" spc="600" dirty="0">
              <a:solidFill>
                <a:srgbClr val="2A1B86"/>
              </a:solidFill>
              <a:latin typeface="微软雅黑" panose="020B0503020204020204" charset="-122"/>
              <a:ea typeface="微软雅黑" panose="020B0503020204020204" charset="-122"/>
              <a:sym typeface="思源宋体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740" y="1290955"/>
            <a:ext cx="8724900" cy="19145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64065" y="12541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763"/>
          <a:stretch>
            <a:fillRect/>
          </a:stretch>
        </p:blipFill>
        <p:spPr>
          <a:xfrm>
            <a:off x="1643380" y="4171315"/>
            <a:ext cx="8561070" cy="64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765" y="1751330"/>
            <a:ext cx="9086850" cy="1276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815195" y="17145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381"/>
          <a:stretch>
            <a:fillRect/>
          </a:stretch>
        </p:blipFill>
        <p:spPr>
          <a:xfrm>
            <a:off x="1421765" y="4100195"/>
            <a:ext cx="9559290" cy="752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945" y="2294255"/>
            <a:ext cx="7124700" cy="400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945" y="3850640"/>
            <a:ext cx="7791450" cy="352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095" y="2294255"/>
            <a:ext cx="752475" cy="228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8825" y="2256155"/>
            <a:ext cx="333375" cy="26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795" y="1807845"/>
            <a:ext cx="9629775" cy="400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" y="3429000"/>
            <a:ext cx="10172700" cy="6572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9615" y="1789430"/>
            <a:ext cx="3009900" cy="333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812925"/>
            <a:ext cx="10153650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" y="3733165"/>
            <a:ext cx="10134600" cy="962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895" y="2298700"/>
            <a:ext cx="504825" cy="238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1817370"/>
            <a:ext cx="9467850" cy="381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95" y="3121025"/>
            <a:ext cx="10163175" cy="1438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0650" y="1817370"/>
            <a:ext cx="1819275" cy="285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145" y="2041525"/>
            <a:ext cx="9363075" cy="381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3302000"/>
            <a:ext cx="10134600" cy="10382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2610" y="1949450"/>
            <a:ext cx="720725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470" y="1933575"/>
            <a:ext cx="9496425" cy="447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25" y="3803650"/>
            <a:ext cx="7791450" cy="371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810" y="2007235"/>
            <a:ext cx="470535" cy="266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72199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2051050"/>
            <a:ext cx="10239375" cy="809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020"/>
          <a:stretch>
            <a:fillRect/>
          </a:stretch>
        </p:blipFill>
        <p:spPr>
          <a:xfrm>
            <a:off x="1409700" y="3348355"/>
            <a:ext cx="9626600" cy="1228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235" y="1233170"/>
            <a:ext cx="7143750" cy="1362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4484"/>
          <a:stretch>
            <a:fillRect/>
          </a:stretch>
        </p:blipFill>
        <p:spPr>
          <a:xfrm>
            <a:off x="1474470" y="3059430"/>
            <a:ext cx="9698355" cy="1600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235" y="4659630"/>
            <a:ext cx="5791200" cy="333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812925"/>
            <a:ext cx="10153650" cy="32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45" y="2317750"/>
            <a:ext cx="9439275" cy="1362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1671320"/>
            <a:ext cx="8562975" cy="485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4013"/>
          <a:stretch>
            <a:fillRect/>
          </a:stretch>
        </p:blipFill>
        <p:spPr>
          <a:xfrm>
            <a:off x="1567815" y="3429000"/>
            <a:ext cx="9645650" cy="971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532890"/>
            <a:ext cx="10134600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4386"/>
          <a:stretch>
            <a:fillRect/>
          </a:stretch>
        </p:blipFill>
        <p:spPr>
          <a:xfrm>
            <a:off x="1474470" y="2823210"/>
            <a:ext cx="9717405" cy="2333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20" y="2038350"/>
            <a:ext cx="10144125" cy="2781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3310" y="1339215"/>
            <a:ext cx="976312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一、圆的定义与方程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</a:rPr>
              <a:t>圆的定义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3219450"/>
            <a:ext cx="7991475" cy="41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82804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圆的方程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20" y="1654175"/>
            <a:ext cx="10144125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73406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二、点与圆的位置关系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85" y="1290320"/>
            <a:ext cx="7696835" cy="4777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80772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三、直线与圆的位置关系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64920" y="134747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位置关系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70" y="2018030"/>
            <a:ext cx="8658225" cy="3790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201</Words>
  <Application>Microsoft Office PowerPoint</Application>
  <PresentationFormat>宽屏</PresentationFormat>
  <Paragraphs>79</Paragraphs>
  <Slides>43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3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311</cp:revision>
  <dcterms:created xsi:type="dcterms:W3CDTF">2019-02-04T14:34:00Z</dcterms:created>
  <dcterms:modified xsi:type="dcterms:W3CDTF">2024-09-06T01:35:09Z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3807D1A7F9EB40BAB2F2BC3ADDF42C14_13</vt:lpwstr>
  </property>
  <property fmtid="{D5CDD505-2E9C-101B-9397-08002B2CF9AE}" pid="3" name="KSOProductBuildVer">
    <vt:lpwstr>2052-12.1.0.16929</vt:lpwstr>
  </property>
</Properties>
</file>