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3362" r:id="rId2"/>
    <p:sldId id="257" r:id="rId3"/>
    <p:sldId id="3389" r:id="rId4"/>
    <p:sldId id="969" r:id="rId5"/>
    <p:sldId id="3472" r:id="rId6"/>
    <p:sldId id="3388" r:id="rId7"/>
    <p:sldId id="3635" r:id="rId8"/>
    <p:sldId id="3397" r:id="rId9"/>
    <p:sldId id="3619" r:id="rId10"/>
    <p:sldId id="3651" r:id="rId11"/>
    <p:sldId id="3417" r:id="rId12"/>
    <p:sldId id="3652" r:id="rId13"/>
    <p:sldId id="3653" r:id="rId14"/>
    <p:sldId id="3654" r:id="rId15"/>
    <p:sldId id="3402" r:id="rId16"/>
    <p:sldId id="3655" r:id="rId17"/>
    <p:sldId id="3656" r:id="rId18"/>
    <p:sldId id="3657" r:id="rId19"/>
    <p:sldId id="3658" r:id="rId20"/>
    <p:sldId id="3659" r:id="rId21"/>
    <p:sldId id="3660" r:id="rId22"/>
    <p:sldId id="3661" r:id="rId23"/>
    <p:sldId id="3662" r:id="rId24"/>
    <p:sldId id="3403" r:id="rId25"/>
    <p:sldId id="3404" r:id="rId26"/>
    <p:sldId id="3405" r:id="rId27"/>
    <p:sldId id="3406" r:id="rId28"/>
    <p:sldId id="3407" r:id="rId29"/>
    <p:sldId id="3411" r:id="rId30"/>
    <p:sldId id="3412" r:id="rId31"/>
    <p:sldId id="3553" r:id="rId32"/>
    <p:sldId id="3414" r:id="rId33"/>
    <p:sldId id="3622" r:id="rId34"/>
    <p:sldId id="3415" r:id="rId35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豆文宇" initials="豆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7F4"/>
    <a:srgbClr val="85BF53"/>
    <a:srgbClr val="C0DAA4"/>
    <a:srgbClr val="86BF53"/>
    <a:srgbClr val="AAE0F9"/>
    <a:srgbClr val="00AEEF"/>
    <a:srgbClr val="FF9637"/>
    <a:srgbClr val="2A1B86"/>
    <a:srgbClr val="E6E6E6"/>
    <a:srgbClr val="FF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4" autoAdjust="0"/>
    <p:restoredTop sz="95250" autoAdjust="0"/>
  </p:normalViewPr>
  <p:slideViewPr>
    <p:cSldViewPr snapToGrid="0" showGuides="1">
      <p:cViewPr varScale="1">
        <p:scale>
          <a:sx n="101" d="100"/>
          <a:sy n="101" d="100"/>
        </p:scale>
        <p:origin x="288" y="114"/>
      </p:cViewPr>
      <p:guideLst>
        <p:guide orient="horz" pos="2085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F02C1-E4E0-4C45-BBE3-54208589B2B8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E0A46-F346-4012-9D21-04BA17A351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5.xml"/><Relationship Id="rId5" Type="http://schemas.openxmlformats.org/officeDocument/2006/relationships/slide" Target="../slides/slide8.xml"/><Relationship Id="rId4" Type="http://schemas.openxmlformats.org/officeDocument/2006/relationships/slide" Target="../slides/slide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5.xml"/><Relationship Id="rId5" Type="http://schemas.openxmlformats.org/officeDocument/2006/relationships/slide" Target="../slides/slide8.xml"/><Relationship Id="rId4" Type="http://schemas.openxmlformats.org/officeDocument/2006/relationships/slide" Target="../slides/slide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5.xml"/><Relationship Id="rId5" Type="http://schemas.openxmlformats.org/officeDocument/2006/relationships/slide" Target="../slides/slide8.xml"/><Relationship Id="rId4" Type="http://schemas.openxmlformats.org/officeDocument/2006/relationships/slide" Target="../slides/slide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5.xml"/><Relationship Id="rId5" Type="http://schemas.openxmlformats.org/officeDocument/2006/relationships/slide" Target="../slides/slide8.xml"/><Relationship Id="rId4" Type="http://schemas.openxmlformats.org/officeDocument/2006/relationships/slide" Target="../slides/slide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5.xml"/><Relationship Id="rId5" Type="http://schemas.openxmlformats.org/officeDocument/2006/relationships/slide" Target="../slides/slide8.xml"/><Relationship Id="rId4" Type="http://schemas.openxmlformats.org/officeDocument/2006/relationships/slide" Target="../slides/slide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5.xml"/><Relationship Id="rId5" Type="http://schemas.openxmlformats.org/officeDocument/2006/relationships/slide" Target="../slides/slide8.xml"/><Relationship Id="rId4" Type="http://schemas.openxmlformats.org/officeDocument/2006/relationships/slide" Target="../slides/slide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685800" y="591820"/>
            <a:ext cx="10820400" cy="54921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5" name="文本框 14">
            <a:hlinkClick r:id="rId3" action="ppaction://hlinksldjump"/>
            <a:extLst>
              <a:ext uri="{FF2B5EF4-FFF2-40B4-BE49-F238E27FC236}">
                <a16:creationId xmlns:a16="http://schemas.microsoft.com/office/drawing/2014/main" id="{07A2C7FF-723D-7638-3742-570F4D6470DE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6" name="文本框 15">
            <a:hlinkClick r:id="rId4" action="ppaction://hlinksldjump"/>
            <a:extLst>
              <a:ext uri="{FF2B5EF4-FFF2-40B4-BE49-F238E27FC236}">
                <a16:creationId xmlns:a16="http://schemas.microsoft.com/office/drawing/2014/main" id="{7BC990A6-C8D8-BB63-76D1-F9847E0C3487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7" name="文本框 16">
            <a:hlinkClick r:id="rId5" action="ppaction://hlinksldjump"/>
            <a:extLst>
              <a:ext uri="{FF2B5EF4-FFF2-40B4-BE49-F238E27FC236}">
                <a16:creationId xmlns:a16="http://schemas.microsoft.com/office/drawing/2014/main" id="{6A6F5A45-0761-5C78-24D0-DF1AF599D732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8" name="文本框 17">
            <a:hlinkClick r:id="rId6" action="ppaction://hlinksldjump"/>
            <a:extLst>
              <a:ext uri="{FF2B5EF4-FFF2-40B4-BE49-F238E27FC236}">
                <a16:creationId xmlns:a16="http://schemas.microsoft.com/office/drawing/2014/main" id="{FB577373-3C07-CE49-86A7-F5FF52E68D53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9" name="文本框 18">
            <a:hlinkClick r:id="rId7" action="ppaction://hlinksldjump"/>
            <a:extLst>
              <a:ext uri="{FF2B5EF4-FFF2-40B4-BE49-F238E27FC236}">
                <a16:creationId xmlns:a16="http://schemas.microsoft.com/office/drawing/2014/main" id="{4FB7791E-3613-77E0-0075-B018221586B7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考纲要求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知识梳理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5B58B9F1-0688-9157-3E93-93A39F40E862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B7000CFD-CEFB-4172-7B78-62C1158B3DC1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122828D4-0F48-1EAC-DF5A-24B0C014C235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EA06C752-3DBB-26D7-1079-647DB38C20D0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12A44A84-C220-33DA-5ACF-724DA14E1A9A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典型例题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68FB7A30-EDEB-8219-91BA-33EE5E0C7CD7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5850E558-F5D9-DBCF-7F79-D703E49BB1A9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C5147A76-3AFD-804A-02A1-5162207428B4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B337B77A-288F-FF17-C072-EFC5F4F81E85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462B53E0-0A01-18FD-3386-9D97679D5C6A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真题感知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  <a:extLst>
              <a:ext uri="{FF2B5EF4-FFF2-40B4-BE49-F238E27FC236}">
                <a16:creationId xmlns:a16="http://schemas.microsoft.com/office/drawing/2014/main" id="{AFDE22D3-3700-4DE5-6840-956D4CE67F0D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5" name="文本框 4">
            <a:hlinkClick r:id="rId4" action="ppaction://hlinksldjump"/>
            <a:extLst>
              <a:ext uri="{FF2B5EF4-FFF2-40B4-BE49-F238E27FC236}">
                <a16:creationId xmlns:a16="http://schemas.microsoft.com/office/drawing/2014/main" id="{21991390-B514-21BD-78F6-05E603A76750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6" name="文本框 5">
            <a:hlinkClick r:id="rId5" action="ppaction://hlinksldjump"/>
            <a:extLst>
              <a:ext uri="{FF2B5EF4-FFF2-40B4-BE49-F238E27FC236}">
                <a16:creationId xmlns:a16="http://schemas.microsoft.com/office/drawing/2014/main" id="{1A54AA35-E48F-F4CC-DB3E-D70E75A37DCA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7" name="文本框 6">
            <a:hlinkClick r:id="rId6" action="ppaction://hlinksldjump"/>
            <a:extLst>
              <a:ext uri="{FF2B5EF4-FFF2-40B4-BE49-F238E27FC236}">
                <a16:creationId xmlns:a16="http://schemas.microsoft.com/office/drawing/2014/main" id="{055196AB-8164-2B6B-3644-5FDCE5C45FAE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8" name="文本框 7">
            <a:hlinkClick r:id="rId7" action="ppaction://hlinksldjump"/>
            <a:extLst>
              <a:ext uri="{FF2B5EF4-FFF2-40B4-BE49-F238E27FC236}">
                <a16:creationId xmlns:a16="http://schemas.microsoft.com/office/drawing/2014/main" id="{0F8226D1-B84E-A1C4-57C5-CAA373CA5B17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金榜通关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64620606-F630-FCF6-9AC9-D131B640D517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5836241C-7039-4EF3-B473-0851295D5A17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99644DF9-39E5-5634-3AE8-05700095881A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E12BE254-79A5-C903-98DA-17CCD2D58367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3C705E04-294D-83DF-3C89-3C625B113A43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slide" Target="slide15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" Target="slide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" Target="slide6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" Target="slide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1.xml"/><Relationship Id="rId27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303655" y="1148715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职教高考新实践基础篇·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2630" y="3149600"/>
            <a:ext cx="10800080" cy="3079115"/>
            <a:chOff x="1138" y="4816"/>
            <a:chExt cx="17008" cy="4849"/>
          </a:xfrm>
        </p:grpSpPr>
        <p:sp>
          <p:nvSpPr>
            <p:cNvPr id="7" name="矩形 6"/>
            <p:cNvSpPr/>
            <p:nvPr/>
          </p:nvSpPr>
          <p:spPr>
            <a:xfrm>
              <a:off x="1138" y="4817"/>
              <a:ext cx="17008" cy="4848"/>
            </a:xfrm>
            <a:prstGeom prst="rect">
              <a:avLst/>
            </a:prstGeom>
            <a:solidFill>
              <a:srgbClr val="C0DAA4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t="13370" b="20653"/>
            <a:stretch>
              <a:fillRect/>
            </a:stretch>
          </p:blipFill>
          <p:spPr>
            <a:xfrm>
              <a:off x="6050" y="4816"/>
              <a:ext cx="6764" cy="483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4333240" y="257429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唐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74237"/>
          <a:stretch>
            <a:fillRect/>
          </a:stretch>
        </p:blipFill>
        <p:spPr>
          <a:xfrm>
            <a:off x="975995" y="1699260"/>
            <a:ext cx="10239375" cy="669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25763"/>
          <a:stretch>
            <a:fillRect/>
          </a:stretch>
        </p:blipFill>
        <p:spPr>
          <a:xfrm>
            <a:off x="975995" y="2604770"/>
            <a:ext cx="10239375" cy="193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考点二　　两角和差公式的运用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65565"/>
          <a:stretch>
            <a:fillRect/>
          </a:stretch>
        </p:blipFill>
        <p:spPr>
          <a:xfrm>
            <a:off x="1001395" y="1692275"/>
            <a:ext cx="10229850" cy="15481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35367"/>
          <a:stretch>
            <a:fillRect/>
          </a:stretch>
        </p:blipFill>
        <p:spPr>
          <a:xfrm>
            <a:off x="1001395" y="3293745"/>
            <a:ext cx="9316085" cy="264604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91145B5-E822-A420-E3FF-FFD9F98D5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581" y="1692275"/>
            <a:ext cx="441664" cy="65962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5EB6DA7-E98B-DB7C-1843-957786733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833" y="2351903"/>
            <a:ext cx="291208" cy="49811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2E7FBD8-5FB8-6085-A104-46295C4BBA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7708" y="3041781"/>
            <a:ext cx="286582" cy="802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考点三　　公式的灵活应用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8727"/>
          <a:stretch>
            <a:fillRect/>
          </a:stretch>
        </p:blipFill>
        <p:spPr>
          <a:xfrm>
            <a:off x="1023620" y="1633220"/>
            <a:ext cx="10144125" cy="7639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21273" b="16286"/>
          <a:stretch>
            <a:fillRect/>
          </a:stretch>
        </p:blipFill>
        <p:spPr>
          <a:xfrm>
            <a:off x="1023620" y="2494280"/>
            <a:ext cx="10144125" cy="22421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83714"/>
          <a:stretch>
            <a:fillRect/>
          </a:stretch>
        </p:blipFill>
        <p:spPr>
          <a:xfrm>
            <a:off x="1001395" y="4832985"/>
            <a:ext cx="10144125" cy="584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考点四　　辅助角公式的应用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2096"/>
          <a:stretch>
            <a:fillRect/>
          </a:stretch>
        </p:blipFill>
        <p:spPr>
          <a:xfrm>
            <a:off x="981075" y="1671320"/>
            <a:ext cx="10229850" cy="6292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17904" b="39187"/>
          <a:stretch>
            <a:fillRect/>
          </a:stretch>
        </p:blipFill>
        <p:spPr>
          <a:xfrm>
            <a:off x="981075" y="2445385"/>
            <a:ext cx="10229850" cy="15081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60416"/>
          <a:stretch>
            <a:fillRect/>
          </a:stretch>
        </p:blipFill>
        <p:spPr>
          <a:xfrm>
            <a:off x="1001395" y="4098290"/>
            <a:ext cx="10229850" cy="1391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考点五　　倍角公式的应用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51407"/>
          <a:stretch>
            <a:fillRect/>
          </a:stretch>
        </p:blipFill>
        <p:spPr>
          <a:xfrm>
            <a:off x="1718945" y="2024380"/>
            <a:ext cx="7867650" cy="12172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46388" b="25982"/>
          <a:stretch>
            <a:fillRect/>
          </a:stretch>
        </p:blipFill>
        <p:spPr>
          <a:xfrm>
            <a:off x="1718945" y="3612515"/>
            <a:ext cx="7867650" cy="692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72902"/>
          <a:stretch>
            <a:fillRect/>
          </a:stretch>
        </p:blipFill>
        <p:spPr>
          <a:xfrm>
            <a:off x="1733550" y="4486275"/>
            <a:ext cx="7867650" cy="67881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4BE81EA-FFB3-6490-0AF2-53C18E834F68}"/>
              </a:ext>
            </a:extLst>
          </p:cNvPr>
          <p:cNvSpPr txBox="1"/>
          <p:nvPr/>
        </p:nvSpPr>
        <p:spPr>
          <a:xfrm>
            <a:off x="3959821" y="20243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89027"/>
          <a:stretch>
            <a:fillRect/>
          </a:stretch>
        </p:blipFill>
        <p:spPr>
          <a:xfrm>
            <a:off x="985520" y="1747520"/>
            <a:ext cx="10220325" cy="690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10761" b="54735"/>
          <a:stretch>
            <a:fillRect/>
          </a:stretch>
        </p:blipFill>
        <p:spPr>
          <a:xfrm>
            <a:off x="985520" y="2618740"/>
            <a:ext cx="10220325" cy="217233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9644514-ECA9-2F14-62EB-57877268C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582" y="1350103"/>
            <a:ext cx="647619" cy="742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44387" b="43742"/>
          <a:stretch>
            <a:fillRect/>
          </a:stretch>
        </p:blipFill>
        <p:spPr>
          <a:xfrm>
            <a:off x="985520" y="1760855"/>
            <a:ext cx="10220325" cy="7473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55814" b="20222"/>
          <a:stretch>
            <a:fillRect/>
          </a:stretch>
        </p:blipFill>
        <p:spPr>
          <a:xfrm>
            <a:off x="985520" y="2880995"/>
            <a:ext cx="10220325" cy="1508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79334"/>
          <a:stretch>
            <a:fillRect/>
          </a:stretch>
        </p:blipFill>
        <p:spPr>
          <a:xfrm>
            <a:off x="986155" y="1124585"/>
            <a:ext cx="10220325" cy="13011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385" y="2900680"/>
            <a:ext cx="5895975" cy="1333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3472DB6-4F5B-F280-4864-11FAEBAB0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844" y="700775"/>
            <a:ext cx="742857" cy="847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80082"/>
          <a:stretch>
            <a:fillRect/>
          </a:stretch>
        </p:blipFill>
        <p:spPr>
          <a:xfrm>
            <a:off x="1066800" y="1202690"/>
            <a:ext cx="10058400" cy="13887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20710" b="51284"/>
          <a:stretch>
            <a:fillRect/>
          </a:stretch>
        </p:blipFill>
        <p:spPr>
          <a:xfrm>
            <a:off x="1066800" y="2922905"/>
            <a:ext cx="10058400" cy="19526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5A6713E-F9C0-652B-B2B4-F9916372C3F5}"/>
              </a:ext>
            </a:extLst>
          </p:cNvPr>
          <p:cNvSpPr txBox="1"/>
          <p:nvPr/>
        </p:nvSpPr>
        <p:spPr>
          <a:xfrm>
            <a:off x="8531821" y="1246914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50000" b="30647"/>
          <a:stretch>
            <a:fillRect/>
          </a:stretch>
        </p:blipFill>
        <p:spPr>
          <a:xfrm>
            <a:off x="1066800" y="1533525"/>
            <a:ext cx="10058400" cy="1349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69344" b="20128"/>
          <a:stretch>
            <a:fillRect/>
          </a:stretch>
        </p:blipFill>
        <p:spPr>
          <a:xfrm>
            <a:off x="1066800" y="3560445"/>
            <a:ext cx="10058400" cy="73406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28BEB51-72F2-DFBC-6C02-322049B8C171}"/>
              </a:ext>
            </a:extLst>
          </p:cNvPr>
          <p:cNvSpPr txBox="1"/>
          <p:nvPr/>
        </p:nvSpPr>
        <p:spPr>
          <a:xfrm>
            <a:off x="5555615" y="15335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1912620" y="1707515"/>
            <a:ext cx="1323340" cy="331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 spc="-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 录</a:t>
            </a:r>
          </a:p>
        </p:txBody>
      </p:sp>
      <p:sp>
        <p:nvSpPr>
          <p:cNvPr id="9" name="矩形 8">
            <a:hlinkClick r:id="rId2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449915" y="1402676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考纲要求</a:t>
            </a:r>
          </a:p>
        </p:txBody>
      </p:sp>
      <p:sp>
        <p:nvSpPr>
          <p:cNvPr id="10" name="矩形 9">
            <a:hlinkClick r:id="rId24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449915" y="2335627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  <p:sp>
        <p:nvSpPr>
          <p:cNvPr id="11" name="矩形 10">
            <a:hlinkClick r:id="rId2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449915" y="3283687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典型例题</a:t>
            </a:r>
          </a:p>
        </p:txBody>
      </p:sp>
      <p:sp>
        <p:nvSpPr>
          <p:cNvPr id="14" name="矩形 13">
            <a:hlinkClick r:id="rId2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449915" y="4236192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真题感知</a:t>
            </a:r>
          </a:p>
        </p:txBody>
      </p:sp>
      <p:grpSp>
        <p:nvGrpSpPr>
          <p:cNvPr id="15" name="组合 14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255370" y="1331026"/>
            <a:ext cx="680133" cy="560988"/>
            <a:chOff x="2971064" y="1795564"/>
            <a:chExt cx="612717" cy="505382"/>
          </a:xfrm>
        </p:grpSpPr>
        <p:sp>
          <p:nvSpPr>
            <p:cNvPr id="16" name="矩形 45"/>
            <p:cNvSpPr/>
            <p:nvPr>
              <p:custDataLst>
                <p:tags r:id="rId19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50"/>
            <p:cNvSpPr txBox="1"/>
            <p:nvPr>
              <p:custDataLst>
                <p:tags r:id="rId20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255370" y="2285492"/>
            <a:ext cx="680133" cy="559454"/>
            <a:chOff x="2971064" y="1796946"/>
            <a:chExt cx="612717" cy="504000"/>
          </a:xfrm>
        </p:grpSpPr>
        <p:sp>
          <p:nvSpPr>
            <p:cNvPr id="33" name="矩形 45"/>
            <p:cNvSpPr/>
            <p:nvPr>
              <p:custDataLst>
                <p:tags r:id="rId17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TextBox 53"/>
            <p:cNvSpPr txBox="1"/>
            <p:nvPr>
              <p:custDataLst>
                <p:tags r:id="rId18"/>
              </p:custDataLst>
            </p:nvPr>
          </p:nvSpPr>
          <p:spPr>
            <a:xfrm>
              <a:off x="2986250" y="1818448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5" name="组合 3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255370" y="3236890"/>
            <a:ext cx="680133" cy="560353"/>
            <a:chOff x="2971064" y="1795564"/>
            <a:chExt cx="612717" cy="504810"/>
          </a:xfrm>
        </p:grpSpPr>
        <p:sp>
          <p:nvSpPr>
            <p:cNvPr id="36" name="矩形 45"/>
            <p:cNvSpPr/>
            <p:nvPr>
              <p:custDataLst>
                <p:tags r:id="rId15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Box 56"/>
            <p:cNvSpPr txBox="1"/>
            <p:nvPr>
              <p:custDataLst>
                <p:tags r:id="rId16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255867" y="4189823"/>
            <a:ext cx="679337" cy="559453"/>
            <a:chOff x="2971064" y="1796946"/>
            <a:chExt cx="612000" cy="504000"/>
          </a:xfrm>
        </p:grpSpPr>
        <p:sp>
          <p:nvSpPr>
            <p:cNvPr id="39" name="矩形 45"/>
            <p:cNvSpPr/>
            <p:nvPr>
              <p:custDataLst>
                <p:tags r:id="rId13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TextBox 59"/>
            <p:cNvSpPr txBox="1"/>
            <p:nvPr>
              <p:custDataLst>
                <p:tags r:id="rId14"/>
              </p:custDataLst>
            </p:nvPr>
          </p:nvSpPr>
          <p:spPr>
            <a:xfrm>
              <a:off x="3044464" y="1818950"/>
              <a:ext cx="481100" cy="451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7" name="矩形 46">
            <a:hlinkClick r:id="rId27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450550" y="5203292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金榜通关</a:t>
            </a:r>
          </a:p>
        </p:txBody>
      </p:sp>
      <p:grpSp>
        <p:nvGrpSpPr>
          <p:cNvPr id="48" name="组合 47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256005" y="5156495"/>
            <a:ext cx="680133" cy="560353"/>
            <a:chOff x="2971064" y="1795564"/>
            <a:chExt cx="612717" cy="504810"/>
          </a:xfrm>
        </p:grpSpPr>
        <p:sp>
          <p:nvSpPr>
            <p:cNvPr id="49" name="矩形 45"/>
            <p:cNvSpPr/>
            <p:nvPr>
              <p:custDataLst>
                <p:tags r:id="rId11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Box 56"/>
            <p:cNvSpPr txBox="1"/>
            <p:nvPr>
              <p:custDataLst>
                <p:tags r:id="rId12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05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1" grpId="0" bldLvl="0" animBg="1"/>
      <p:bldP spid="14" grpId="0" bldLvl="0" animBg="1"/>
      <p:bldP spid="4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79463"/>
          <a:stretch>
            <a:fillRect/>
          </a:stretch>
        </p:blipFill>
        <p:spPr>
          <a:xfrm>
            <a:off x="1066800" y="1400810"/>
            <a:ext cx="10058400" cy="1431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70082"/>
          <a:stretch>
            <a:fillRect/>
          </a:stretch>
        </p:blipFill>
        <p:spPr>
          <a:xfrm>
            <a:off x="1066800" y="2958465"/>
            <a:ext cx="10201275" cy="184658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949FB85-F7DF-6502-56BB-79CF3953716F}"/>
              </a:ext>
            </a:extLst>
          </p:cNvPr>
          <p:cNvSpPr txBox="1"/>
          <p:nvPr/>
        </p:nvSpPr>
        <p:spPr>
          <a:xfrm>
            <a:off x="8195918" y="1426372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29023" b="47438"/>
          <a:stretch>
            <a:fillRect/>
          </a:stretch>
        </p:blipFill>
        <p:spPr>
          <a:xfrm>
            <a:off x="995045" y="1331595"/>
            <a:ext cx="10201275" cy="14528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52346" b="36224"/>
          <a:stretch>
            <a:fillRect/>
          </a:stretch>
        </p:blipFill>
        <p:spPr>
          <a:xfrm>
            <a:off x="995045" y="3573780"/>
            <a:ext cx="10201275" cy="70548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BE34DD3-5FB3-AE20-D349-58AD9492ECEA}"/>
              </a:ext>
            </a:extLst>
          </p:cNvPr>
          <p:cNvSpPr txBox="1"/>
          <p:nvPr/>
        </p:nvSpPr>
        <p:spPr>
          <a:xfrm>
            <a:off x="8233242" y="159766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64228" b="24115"/>
          <a:stretch>
            <a:fillRect/>
          </a:stretch>
        </p:blipFill>
        <p:spPr>
          <a:xfrm>
            <a:off x="995045" y="1511935"/>
            <a:ext cx="10201275" cy="7194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76327"/>
          <a:stretch>
            <a:fillRect/>
          </a:stretch>
        </p:blipFill>
        <p:spPr>
          <a:xfrm>
            <a:off x="995045" y="2548890"/>
            <a:ext cx="10201275" cy="14611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57358"/>
          <a:stretch>
            <a:fillRect/>
          </a:stretch>
        </p:blipFill>
        <p:spPr>
          <a:xfrm>
            <a:off x="995045" y="4010025"/>
            <a:ext cx="10239375" cy="1567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42263" b="38912"/>
          <a:stretch>
            <a:fillRect/>
          </a:stretch>
        </p:blipFill>
        <p:spPr>
          <a:xfrm>
            <a:off x="975995" y="1331595"/>
            <a:ext cx="10239375" cy="692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60708"/>
          <a:stretch>
            <a:fillRect/>
          </a:stretch>
        </p:blipFill>
        <p:spPr>
          <a:xfrm>
            <a:off x="975995" y="2590800"/>
            <a:ext cx="10239375" cy="1444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b="78472"/>
          <a:stretch>
            <a:fillRect/>
          </a:stretch>
        </p:blipFill>
        <p:spPr>
          <a:xfrm>
            <a:off x="1495425" y="2098040"/>
            <a:ext cx="8562975" cy="14497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9325" y="139382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一、选择题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880860" y="21812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l="5814"/>
          <a:stretch>
            <a:fillRect/>
          </a:stretch>
        </p:blipFill>
        <p:spPr>
          <a:xfrm>
            <a:off x="1351915" y="3712210"/>
            <a:ext cx="9608185" cy="1257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21122" b="62235"/>
          <a:stretch>
            <a:fillRect/>
          </a:stretch>
        </p:blipFill>
        <p:spPr>
          <a:xfrm>
            <a:off x="1592580" y="1802130"/>
            <a:ext cx="8562975" cy="11207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57595" y="17621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5809" r="13948" b="90550"/>
          <a:stretch>
            <a:fillRect/>
          </a:stretch>
        </p:blipFill>
        <p:spPr>
          <a:xfrm>
            <a:off x="1435100" y="3540760"/>
            <a:ext cx="8201025" cy="627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36530" b="39830"/>
          <a:stretch>
            <a:fillRect/>
          </a:stretch>
        </p:blipFill>
        <p:spPr>
          <a:xfrm>
            <a:off x="1412875" y="1181100"/>
            <a:ext cx="8562975" cy="15919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09715" y="13335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6145" t="9029" b="72626"/>
          <a:stretch>
            <a:fillRect/>
          </a:stretch>
        </p:blipFill>
        <p:spPr>
          <a:xfrm>
            <a:off x="1316355" y="3034030"/>
            <a:ext cx="9592310" cy="1217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9142" b="19698"/>
          <a:stretch>
            <a:fillRect/>
          </a:stretch>
        </p:blipFill>
        <p:spPr>
          <a:xfrm>
            <a:off x="1247140" y="1359535"/>
            <a:ext cx="8562975" cy="14249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25055" y="14554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6375" t="27212" b="64706"/>
          <a:stretch>
            <a:fillRect/>
          </a:stretch>
        </p:blipFill>
        <p:spPr>
          <a:xfrm>
            <a:off x="1352550" y="3549015"/>
            <a:ext cx="9568815" cy="536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80302"/>
          <a:stretch>
            <a:fillRect/>
          </a:stretch>
        </p:blipFill>
        <p:spPr>
          <a:xfrm>
            <a:off x="1468120" y="1398270"/>
            <a:ext cx="8562975" cy="13265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02830" y="149923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6176" t="34883" r="10606" b="57618"/>
          <a:stretch>
            <a:fillRect/>
          </a:stretch>
        </p:blipFill>
        <p:spPr>
          <a:xfrm>
            <a:off x="1491615" y="3725545"/>
            <a:ext cx="8505190" cy="497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二、填空题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64385"/>
          <a:stretch>
            <a:fillRect/>
          </a:stretch>
        </p:blipFill>
        <p:spPr>
          <a:xfrm>
            <a:off x="1371600" y="2538095"/>
            <a:ext cx="9448800" cy="6343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t="50005" b="33439"/>
          <a:stretch>
            <a:fillRect/>
          </a:stretch>
        </p:blipFill>
        <p:spPr>
          <a:xfrm>
            <a:off x="985520" y="3761105"/>
            <a:ext cx="10220325" cy="10991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3778" t="42181" r="93066" b="49995"/>
          <a:stretch>
            <a:fillRect/>
          </a:stretch>
        </p:blipFill>
        <p:spPr>
          <a:xfrm>
            <a:off x="9605645" y="2390140"/>
            <a:ext cx="322580" cy="519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197100" y="2254250"/>
            <a:ext cx="1327150" cy="1327150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5.5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08730" y="2625090"/>
            <a:ext cx="6394450" cy="628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000" b="1" spc="600" dirty="0">
                <a:solidFill>
                  <a:srgbClr val="2A1B86"/>
                </a:solidFill>
                <a:latin typeface="微软雅黑" panose="020B0503020204020204" charset="-122"/>
                <a:ea typeface="微软雅黑" panose="020B0503020204020204" charset="-122"/>
                <a:sym typeface="思源宋体" panose="02020700000000000000" pitchFamily="18" charset="-122"/>
              </a:rPr>
              <a:t>两角和、差与二倍角公式</a:t>
            </a:r>
            <a:endParaRPr lang="en-US" altLang="zh-CN" sz="3000" b="1" spc="600" dirty="0">
              <a:solidFill>
                <a:srgbClr val="2A1B86"/>
              </a:solidFill>
              <a:latin typeface="微软雅黑" panose="020B0503020204020204" charset="-122"/>
              <a:ea typeface="微软雅黑" panose="020B0503020204020204" charset="-122"/>
              <a:sym typeface="思源宋体" panose="020207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4831" r="51331" b="24777"/>
          <a:stretch>
            <a:fillRect/>
          </a:stretch>
        </p:blipFill>
        <p:spPr>
          <a:xfrm>
            <a:off x="1371600" y="1705610"/>
            <a:ext cx="4598670" cy="7194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71564" r="16160" b="20507"/>
          <a:stretch>
            <a:fillRect/>
          </a:stretch>
        </p:blipFill>
        <p:spPr>
          <a:xfrm>
            <a:off x="1068705" y="3642995"/>
            <a:ext cx="8568690" cy="5264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3778" t="66361" r="90494" b="29058"/>
          <a:stretch>
            <a:fillRect/>
          </a:stretch>
        </p:blipFill>
        <p:spPr>
          <a:xfrm>
            <a:off x="4028440" y="1830070"/>
            <a:ext cx="585470" cy="304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1337" r="34194"/>
          <a:stretch>
            <a:fillRect/>
          </a:stretch>
        </p:blipFill>
        <p:spPr>
          <a:xfrm>
            <a:off x="1288415" y="1666240"/>
            <a:ext cx="6217920" cy="5105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-3" t="87609" r="3" b="5"/>
          <a:stretch>
            <a:fillRect/>
          </a:stretch>
        </p:blipFill>
        <p:spPr>
          <a:xfrm>
            <a:off x="1137920" y="3559810"/>
            <a:ext cx="10220325" cy="822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3778" t="79694" r="91985" b="12798"/>
          <a:stretch>
            <a:fillRect/>
          </a:stretch>
        </p:blipFill>
        <p:spPr>
          <a:xfrm>
            <a:off x="5772150" y="1539240"/>
            <a:ext cx="433070" cy="498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72199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三、解答题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90470"/>
          <a:stretch>
            <a:fillRect/>
          </a:stretch>
        </p:blipFill>
        <p:spPr>
          <a:xfrm>
            <a:off x="1548765" y="1976755"/>
            <a:ext cx="7543800" cy="6699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630" b="64963"/>
          <a:stretch>
            <a:fillRect/>
          </a:stretch>
        </p:blipFill>
        <p:spPr>
          <a:xfrm>
            <a:off x="1257300" y="3665220"/>
            <a:ext cx="9794240" cy="600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90253"/>
          <a:stretch>
            <a:fillRect/>
          </a:stretch>
        </p:blipFill>
        <p:spPr>
          <a:xfrm>
            <a:off x="1327785" y="1781810"/>
            <a:ext cx="7543800" cy="6851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4652" t="32593" r="3"/>
          <a:stretch>
            <a:fillRect/>
          </a:stretch>
        </p:blipFill>
        <p:spPr>
          <a:xfrm>
            <a:off x="1178560" y="3130550"/>
            <a:ext cx="9690100" cy="1155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4463784" y="2588104"/>
            <a:ext cx="3264431" cy="857915"/>
            <a:chOff x="3407" y="1313"/>
            <a:chExt cx="12287" cy="1517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313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500" b="1" spc="1000" dirty="0">
                  <a:solidFill>
                    <a:srgbClr val="4047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  <a:r>
                <a:rPr lang="zh-CN" altLang="en-US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谢收看</a:t>
              </a:r>
              <a:endParaRPr sz="4500" b="1" spc="1000" dirty="0">
                <a:solidFill>
                  <a:srgbClr val="404753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896620" y="3377764"/>
            <a:ext cx="10800080" cy="3078480"/>
          </a:xfrm>
          <a:prstGeom prst="rect">
            <a:avLst/>
          </a:prstGeom>
          <a:solidFill>
            <a:srgbClr val="C0DAA4">
              <a:alpha val="3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https://img8.file.cache.docer.com/storage/image/0/7/4/d/e/f348095672a1caa34f3327e8dfac54e4.png">
            <a:extLst>
              <a:ext uri="{FF2B5EF4-FFF2-40B4-BE49-F238E27FC236}">
                <a16:creationId xmlns:a16="http://schemas.microsoft.com/office/drawing/2014/main" id="{F198973C-663F-3062-0B13-48533848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10" y="1723107"/>
            <a:ext cx="1264174" cy="12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485" y="1080135"/>
            <a:ext cx="9480550" cy="4938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204595"/>
            <a:ext cx="10191750" cy="444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52837"/>
          <a:stretch>
            <a:fillRect/>
          </a:stretch>
        </p:blipFill>
        <p:spPr>
          <a:xfrm>
            <a:off x="1821180" y="1820545"/>
            <a:ext cx="8549005" cy="15043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1821180" y="3692525"/>
            <a:ext cx="8067675" cy="1504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41010"/>
          <a:stretch>
            <a:fillRect/>
          </a:stretch>
        </p:blipFill>
        <p:spPr>
          <a:xfrm>
            <a:off x="1219200" y="1298575"/>
            <a:ext cx="9753600" cy="20396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58990"/>
          <a:stretch>
            <a:fillRect/>
          </a:stretch>
        </p:blipFill>
        <p:spPr>
          <a:xfrm>
            <a:off x="1219200" y="3739515"/>
            <a:ext cx="9753600" cy="1417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1395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考点一　求特殊角的三角函数值</a:t>
            </a:r>
            <a:endParaRPr lang="en-US" altLang="zh-CN" sz="2600">
              <a:solidFill>
                <a:srgbClr val="00B0F0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68368"/>
          <a:stretch>
            <a:fillRect/>
          </a:stretch>
        </p:blipFill>
        <p:spPr>
          <a:xfrm>
            <a:off x="1106805" y="2130425"/>
            <a:ext cx="10144125" cy="12985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30271" b="17154"/>
          <a:stretch>
            <a:fillRect/>
          </a:stretch>
        </p:blipFill>
        <p:spPr>
          <a:xfrm>
            <a:off x="1015365" y="3429000"/>
            <a:ext cx="10144125" cy="215836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544C6D3-F566-115F-B64D-6AEDC3BD6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386" y="1799655"/>
            <a:ext cx="1285440" cy="97050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A726E48-FD60-908F-909E-AFA2157CA4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4386" y="2923651"/>
            <a:ext cx="1051450" cy="71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85553"/>
          <a:stretch>
            <a:fillRect/>
          </a:stretch>
        </p:blipFill>
        <p:spPr>
          <a:xfrm>
            <a:off x="1023620" y="1760220"/>
            <a:ext cx="10144125" cy="5930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20" y="2642870"/>
            <a:ext cx="10191750" cy="2428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1"/>
  <p:tag name="COMMONDATA" val="eyJoZGlkIjoiZDA1Yjk0MjM1Yjg1MzI1YTQzNzk5OTA3OGMzYTFkNT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heme/theme1.xml><?xml version="1.0" encoding="utf-8"?>
<a:theme xmlns:a="http://schemas.openxmlformats.org/drawingml/2006/main" name="Office Theme">
  <a:themeElements>
    <a:clrScheme name="自定义 1">
      <a:dk1>
        <a:srgbClr val="333F50"/>
      </a:dk1>
      <a:lt1>
        <a:srgbClr val="333F50"/>
      </a:lt1>
      <a:dk2>
        <a:srgbClr val="333F50"/>
      </a:dk2>
      <a:lt2>
        <a:srgbClr val="333F50"/>
      </a:lt2>
      <a:accent1>
        <a:srgbClr val="FFFFFF"/>
      </a:accent1>
      <a:accent2>
        <a:srgbClr val="FFD966"/>
      </a:accent2>
      <a:accent3>
        <a:srgbClr val="FFFFFF"/>
      </a:accent3>
      <a:accent4>
        <a:srgbClr val="FFC000"/>
      </a:accent4>
      <a:accent5>
        <a:srgbClr val="FFFFFF"/>
      </a:accent5>
      <a:accent6>
        <a:srgbClr val="FFD96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119</Words>
  <Application>Microsoft Office PowerPoint</Application>
  <PresentationFormat>宽屏</PresentationFormat>
  <Paragraphs>55</Paragraphs>
  <Slides>34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4" baseType="lpstr">
      <vt:lpstr>创艺简中圆</vt:lpstr>
      <vt:lpstr>等线</vt:lpstr>
      <vt:lpstr>方正黑体简体</vt:lpstr>
      <vt:lpstr>思源宋体</vt:lpstr>
      <vt:lpstr>微软雅黑</vt:lpstr>
      <vt:lpstr>Arial</vt:lpstr>
      <vt:lpstr>Calibri</vt:lpstr>
      <vt:lpstr>Impact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</dc:title>
  <dc:creator>007</dc:creator>
  <cp:lastModifiedBy>LUYAO HAN</cp:lastModifiedBy>
  <cp:revision>300</cp:revision>
  <dcterms:created xsi:type="dcterms:W3CDTF">2019-02-04T14:34:00Z</dcterms:created>
  <dcterms:modified xsi:type="dcterms:W3CDTF">2024-09-06T01:36:04Z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1416347287CF4B4EBCBAE3041F27F914_13</vt:lpwstr>
  </property>
  <property fmtid="{D5CDD505-2E9C-101B-9397-08002B2CF9AE}" pid="3" name="KSOProductBuildVer">
    <vt:lpwstr>2052-12.1.0.16929</vt:lpwstr>
  </property>
</Properties>
</file>