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362" r:id="rId2"/>
    <p:sldId id="257" r:id="rId3"/>
    <p:sldId id="3389" r:id="rId4"/>
    <p:sldId id="969" r:id="rId5"/>
    <p:sldId id="3388" r:id="rId6"/>
    <p:sldId id="3498" r:id="rId7"/>
    <p:sldId id="3499" r:id="rId8"/>
    <p:sldId id="3390" r:id="rId9"/>
    <p:sldId id="3497" r:id="rId10"/>
    <p:sldId id="3500" r:id="rId11"/>
    <p:sldId id="3501" r:id="rId12"/>
    <p:sldId id="3502" r:id="rId13"/>
    <p:sldId id="3503" r:id="rId14"/>
    <p:sldId id="3504" r:id="rId15"/>
    <p:sldId id="3505" r:id="rId16"/>
    <p:sldId id="3506" r:id="rId17"/>
    <p:sldId id="3397" r:id="rId18"/>
    <p:sldId id="3507" r:id="rId19"/>
    <p:sldId id="3508" r:id="rId20"/>
    <p:sldId id="3417" r:id="rId21"/>
    <p:sldId id="3439" r:id="rId22"/>
    <p:sldId id="3459" r:id="rId23"/>
    <p:sldId id="3476" r:id="rId24"/>
    <p:sldId id="3509" r:id="rId25"/>
    <p:sldId id="3514" r:id="rId26"/>
    <p:sldId id="3402" r:id="rId27"/>
    <p:sldId id="3510" r:id="rId28"/>
    <p:sldId id="3511" r:id="rId29"/>
    <p:sldId id="3403" r:id="rId30"/>
    <p:sldId id="3404" r:id="rId31"/>
    <p:sldId id="3405" r:id="rId32"/>
    <p:sldId id="3406" r:id="rId33"/>
    <p:sldId id="3407" r:id="rId34"/>
    <p:sldId id="3408" r:id="rId35"/>
    <p:sldId id="3512" r:id="rId36"/>
    <p:sldId id="3513" r:id="rId37"/>
    <p:sldId id="3411" r:id="rId38"/>
    <p:sldId id="3412" r:id="rId39"/>
    <p:sldId id="3480" r:id="rId40"/>
    <p:sldId id="3414" r:id="rId41"/>
    <p:sldId id="3422" r:id="rId42"/>
    <p:sldId id="3415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17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17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17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17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17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4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4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i="1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6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0130" y="80962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3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.平移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934"/>
          <a:stretch>
            <a:fillRect/>
          </a:stretch>
        </p:blipFill>
        <p:spPr>
          <a:xfrm>
            <a:off x="1040130" y="2449830"/>
            <a:ext cx="10096500" cy="1204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0935" y="92519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三、幂函数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.幂函数的定义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10" y="2773045"/>
            <a:ext cx="673417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0130" y="80962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2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.常见的幂函数图像及其性质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80" y="1493520"/>
            <a:ext cx="9515475" cy="414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0130" y="80962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3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.图像法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65" y="1620520"/>
            <a:ext cx="6248400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576" b="7061"/>
          <a:stretch>
            <a:fillRect/>
          </a:stretch>
        </p:blipFill>
        <p:spPr>
          <a:xfrm>
            <a:off x="3804920" y="1991995"/>
            <a:ext cx="4034155" cy="385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0935" y="92519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四、函数的图像变换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.平移变换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70" y="2458720"/>
            <a:ext cx="10258425" cy="215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0130" y="80962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2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.对称变换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10" y="2095500"/>
            <a:ext cx="7816850" cy="159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0130" y="80962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3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.翻折变换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33270"/>
            <a:ext cx="10210800" cy="179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</a:t>
            </a:r>
            <a:r>
              <a:rPr lang="zh-CN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一次函数的图像和性质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-2901" b="18020"/>
          <a:stretch>
            <a:fillRect/>
          </a:stretch>
        </p:blipFill>
        <p:spPr>
          <a:xfrm>
            <a:off x="1471295" y="2161540"/>
            <a:ext cx="6958965" cy="20770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84987" r="-2685"/>
          <a:stretch>
            <a:fillRect/>
          </a:stretch>
        </p:blipFill>
        <p:spPr>
          <a:xfrm>
            <a:off x="1379855" y="4685030"/>
            <a:ext cx="6944360" cy="38036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D37D979-E7A4-C3B0-1FDB-F39C1CABD635}"/>
              </a:ext>
            </a:extLst>
          </p:cNvPr>
          <p:cNvSpPr txBox="1"/>
          <p:nvPr/>
        </p:nvSpPr>
        <p:spPr>
          <a:xfrm>
            <a:off x="7084993" y="21615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3338195"/>
            <a:ext cx="10172700" cy="2371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555" y="671195"/>
            <a:ext cx="25527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18738"/>
          <a:stretch>
            <a:fillRect/>
          </a:stretch>
        </p:blipFill>
        <p:spPr>
          <a:xfrm>
            <a:off x="1019175" y="1114425"/>
            <a:ext cx="10153650" cy="3761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1262"/>
          <a:stretch>
            <a:fillRect/>
          </a:stretch>
        </p:blipFill>
        <p:spPr>
          <a:xfrm>
            <a:off x="1019175" y="4876165"/>
            <a:ext cx="10153650" cy="86741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AAE3C52-DC6A-ED90-A1E9-823500166E3E}"/>
              </a:ext>
            </a:extLst>
          </p:cNvPr>
          <p:cNvSpPr txBox="1"/>
          <p:nvPr/>
        </p:nvSpPr>
        <p:spPr>
          <a:xfrm>
            <a:off x="10406691" y="884237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二次函数的图像和性质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985520" y="2181225"/>
            <a:ext cx="10220325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1001395" y="3776345"/>
            <a:ext cx="10220325" cy="12477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BE7EF92-4633-7459-99E6-55F1506F8FD7}"/>
              </a:ext>
            </a:extLst>
          </p:cNvPr>
          <p:cNvSpPr txBox="1"/>
          <p:nvPr/>
        </p:nvSpPr>
        <p:spPr>
          <a:xfrm>
            <a:off x="7514201" y="21812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9480" y="946150"/>
            <a:ext cx="1040066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函数的图像变换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95" y="1927225"/>
            <a:ext cx="9705975" cy="485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64108"/>
          <a:stretch>
            <a:fillRect/>
          </a:stretch>
        </p:blipFill>
        <p:spPr>
          <a:xfrm>
            <a:off x="971550" y="2486025"/>
            <a:ext cx="10248900" cy="6769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35892"/>
          <a:stretch>
            <a:fillRect/>
          </a:stretch>
        </p:blipFill>
        <p:spPr>
          <a:xfrm>
            <a:off x="838835" y="3618230"/>
            <a:ext cx="10248900" cy="120904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C60CE9-5765-0CB5-C4E6-96D465F76B0C}"/>
              </a:ext>
            </a:extLst>
          </p:cNvPr>
          <p:cNvSpPr txBox="1"/>
          <p:nvPr/>
        </p:nvSpPr>
        <p:spPr>
          <a:xfrm>
            <a:off x="10408285" y="186150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函数的最值问题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4020"/>
          <a:stretch>
            <a:fillRect/>
          </a:stretch>
        </p:blipFill>
        <p:spPr>
          <a:xfrm>
            <a:off x="1485900" y="2804795"/>
            <a:ext cx="9220200" cy="448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5980"/>
          <a:stretch>
            <a:fillRect/>
          </a:stretch>
        </p:blipFill>
        <p:spPr>
          <a:xfrm>
            <a:off x="1485900" y="3814445"/>
            <a:ext cx="9220200" cy="7988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F8B025-CE16-9BDC-602E-BB518580F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171" y="2084613"/>
            <a:ext cx="273448" cy="878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　函数的应用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45" y="2176145"/>
            <a:ext cx="10277475" cy="2505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-496" b="57092"/>
          <a:stretch>
            <a:fillRect/>
          </a:stretch>
        </p:blipFill>
        <p:spPr>
          <a:xfrm>
            <a:off x="981075" y="1670685"/>
            <a:ext cx="10229850" cy="294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2515"/>
          <a:stretch>
            <a:fillRect/>
          </a:stretch>
        </p:blipFill>
        <p:spPr>
          <a:xfrm>
            <a:off x="844550" y="1101090"/>
            <a:ext cx="10229850" cy="3903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1291"/>
          <a:stretch>
            <a:fillRect/>
          </a:stretch>
        </p:blipFill>
        <p:spPr>
          <a:xfrm>
            <a:off x="971550" y="2016760"/>
            <a:ext cx="10248900" cy="1115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9493" b="54118"/>
          <a:stretch>
            <a:fillRect/>
          </a:stretch>
        </p:blipFill>
        <p:spPr>
          <a:xfrm>
            <a:off x="971550" y="3663315"/>
            <a:ext cx="10248900" cy="63690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68ABFB3-4708-D3D6-118B-3953E187A3CB}"/>
              </a:ext>
            </a:extLst>
          </p:cNvPr>
          <p:cNvSpPr txBox="1"/>
          <p:nvPr/>
        </p:nvSpPr>
        <p:spPr>
          <a:xfrm>
            <a:off x="8000987" y="178657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882" b="31879"/>
          <a:stretch>
            <a:fillRect/>
          </a:stretch>
        </p:blipFill>
        <p:spPr>
          <a:xfrm>
            <a:off x="971550" y="1873885"/>
            <a:ext cx="10248900" cy="864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7729" r="34027" b="20556"/>
          <a:stretch>
            <a:fillRect/>
          </a:stretch>
        </p:blipFill>
        <p:spPr>
          <a:xfrm>
            <a:off x="971550" y="3662680"/>
            <a:ext cx="6761480" cy="45529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C58FDE6-8245-2DBC-4651-D7833F327763}"/>
              </a:ext>
            </a:extLst>
          </p:cNvPr>
          <p:cNvSpPr txBox="1"/>
          <p:nvPr/>
        </p:nvSpPr>
        <p:spPr>
          <a:xfrm>
            <a:off x="8000987" y="178657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268"/>
          <a:stretch>
            <a:fillRect/>
          </a:stretch>
        </p:blipFill>
        <p:spPr>
          <a:xfrm>
            <a:off x="971550" y="963930"/>
            <a:ext cx="10248900" cy="844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983105"/>
            <a:ext cx="10229850" cy="380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2548"/>
          <a:stretch>
            <a:fillRect/>
          </a:stretch>
        </p:blipFill>
        <p:spPr>
          <a:xfrm>
            <a:off x="1599565" y="2286000"/>
            <a:ext cx="7810500" cy="1265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11495" y="22860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075" t="-395" b="94947"/>
          <a:stretch>
            <a:fillRect/>
          </a:stretch>
        </p:blipFill>
        <p:spPr>
          <a:xfrm>
            <a:off x="1410970" y="4057015"/>
            <a:ext cx="9581515" cy="39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3.3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函数的应用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7782" b="45248"/>
          <a:stretch>
            <a:fillRect/>
          </a:stretch>
        </p:blipFill>
        <p:spPr>
          <a:xfrm>
            <a:off x="1286510" y="1581150"/>
            <a:ext cx="7810500" cy="1243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95540" y="15811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324" t="5219" r="38506" b="90799"/>
          <a:stretch>
            <a:fillRect/>
          </a:stretch>
        </p:blipFill>
        <p:spPr>
          <a:xfrm>
            <a:off x="1417320" y="3583940"/>
            <a:ext cx="5628005" cy="288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083" b="27163"/>
          <a:stretch>
            <a:fillRect/>
          </a:stretch>
        </p:blipFill>
        <p:spPr>
          <a:xfrm>
            <a:off x="1297940" y="1585595"/>
            <a:ext cx="7810500" cy="8185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90890" y="15106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486" t="9027" r="4868" b="86509"/>
          <a:stretch>
            <a:fillRect/>
          </a:stretch>
        </p:blipFill>
        <p:spPr>
          <a:xfrm>
            <a:off x="1468120" y="3249295"/>
            <a:ext cx="9043035" cy="323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2837"/>
          <a:stretch>
            <a:fillRect/>
          </a:stretch>
        </p:blipFill>
        <p:spPr>
          <a:xfrm>
            <a:off x="1109345" y="1398905"/>
            <a:ext cx="7810500" cy="12522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83475" y="13989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181" t="13851" b="72895"/>
          <a:stretch>
            <a:fillRect/>
          </a:stretch>
        </p:blipFill>
        <p:spPr>
          <a:xfrm>
            <a:off x="1156970" y="3165475"/>
            <a:ext cx="9570720" cy="959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105" r="16945" b="82844"/>
          <a:stretch>
            <a:fillRect/>
          </a:stretch>
        </p:blipFill>
        <p:spPr>
          <a:xfrm>
            <a:off x="1101090" y="1762125"/>
            <a:ext cx="7988935" cy="9232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26630" y="17621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268" t="27053" b="61667"/>
          <a:stretch>
            <a:fillRect/>
          </a:stretch>
        </p:blipFill>
        <p:spPr>
          <a:xfrm>
            <a:off x="1249045" y="3429000"/>
            <a:ext cx="9561830" cy="816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6319" b="58891"/>
          <a:stretch>
            <a:fillRect/>
          </a:stretch>
        </p:blipFill>
        <p:spPr>
          <a:xfrm>
            <a:off x="830580" y="1778635"/>
            <a:ext cx="10248900" cy="1334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77400" y="17786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262" t="37833" r="30520" b="57070"/>
          <a:stretch>
            <a:fillRect/>
          </a:stretch>
        </p:blipFill>
        <p:spPr>
          <a:xfrm>
            <a:off x="1504315" y="3791585"/>
            <a:ext cx="6449060" cy="368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1109" b="21971"/>
          <a:stretch>
            <a:fillRect/>
          </a:stretch>
        </p:blipFill>
        <p:spPr>
          <a:xfrm>
            <a:off x="956310" y="1442085"/>
            <a:ext cx="10248900" cy="1986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92270" y="22053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231" t="42763" r="29250" b="43772"/>
          <a:stretch>
            <a:fillRect/>
          </a:stretch>
        </p:blipFill>
        <p:spPr>
          <a:xfrm>
            <a:off x="1446530" y="3648075"/>
            <a:ext cx="6581775" cy="97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7746"/>
          <a:stretch>
            <a:fillRect/>
          </a:stretch>
        </p:blipFill>
        <p:spPr>
          <a:xfrm>
            <a:off x="971550" y="1267460"/>
            <a:ext cx="10248900" cy="11976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40040" y="16363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362" t="55956" r="21345" b="36649"/>
          <a:stretch>
            <a:fillRect/>
          </a:stretch>
        </p:blipFill>
        <p:spPr>
          <a:xfrm>
            <a:off x="1630680" y="3223895"/>
            <a:ext cx="7374890" cy="535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4863"/>
          <a:stretch>
            <a:fillRect/>
          </a:stretch>
        </p:blipFill>
        <p:spPr>
          <a:xfrm>
            <a:off x="1009650" y="2212340"/>
            <a:ext cx="10172700" cy="407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67895" r="46436" b="27640"/>
          <a:stretch>
            <a:fillRect/>
          </a:stretch>
        </p:blipFill>
        <p:spPr>
          <a:xfrm>
            <a:off x="1626870" y="3461385"/>
            <a:ext cx="5464175" cy="3232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3958" t="63495" r="88106" b="32116"/>
          <a:stretch>
            <a:fillRect/>
          </a:stretch>
        </p:blipFill>
        <p:spPr>
          <a:xfrm>
            <a:off x="5958205" y="2179955"/>
            <a:ext cx="808355" cy="31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3255" b="50000"/>
          <a:stretch>
            <a:fillRect/>
          </a:stretch>
        </p:blipFill>
        <p:spPr>
          <a:xfrm>
            <a:off x="812165" y="2085975"/>
            <a:ext cx="10172700" cy="4330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41485" y="2058670"/>
            <a:ext cx="81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26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76281" r="654" b="14868"/>
          <a:stretch>
            <a:fillRect/>
          </a:stretch>
        </p:blipFill>
        <p:spPr>
          <a:xfrm>
            <a:off x="1167130" y="3429000"/>
            <a:ext cx="10134600" cy="64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842645" y="1604010"/>
            <a:ext cx="10172700" cy="809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92825" r="30532"/>
          <a:stretch>
            <a:fillRect/>
          </a:stretch>
        </p:blipFill>
        <p:spPr>
          <a:xfrm>
            <a:off x="1222375" y="3556635"/>
            <a:ext cx="7086600" cy="5194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75665" y="2138045"/>
            <a:ext cx="2057400" cy="723900"/>
            <a:chOff x="3524" y="5400"/>
            <a:chExt cx="3240" cy="11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4" y="5400"/>
              <a:ext cx="3240" cy="114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rcRect l="4805" t="85491" r="79732" b="7114"/>
            <a:stretch>
              <a:fillRect/>
            </a:stretch>
          </p:blipFill>
          <p:spPr>
            <a:xfrm>
              <a:off x="4070" y="5400"/>
              <a:ext cx="2484" cy="8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85" y="1794510"/>
            <a:ext cx="10429240" cy="338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65615"/>
          <a:stretch>
            <a:fillRect/>
          </a:stretch>
        </p:blipFill>
        <p:spPr>
          <a:xfrm>
            <a:off x="1000125" y="1557020"/>
            <a:ext cx="10191750" cy="1287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831" b="59627"/>
          <a:stretch>
            <a:fillRect/>
          </a:stretch>
        </p:blipFill>
        <p:spPr>
          <a:xfrm>
            <a:off x="1350645" y="3326130"/>
            <a:ext cx="9744710" cy="1307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861"/>
          <a:stretch>
            <a:fillRect/>
          </a:stretch>
        </p:blipFill>
        <p:spPr>
          <a:xfrm>
            <a:off x="1000125" y="1312545"/>
            <a:ext cx="10191750" cy="1652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980" t="40843"/>
          <a:stretch>
            <a:fillRect/>
          </a:stretch>
        </p:blipFill>
        <p:spPr>
          <a:xfrm>
            <a:off x="1247140" y="3429000"/>
            <a:ext cx="9729470" cy="1915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195" y="122745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一、一次函数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1.一次函数的定义</a:t>
            </a:r>
            <a:endParaRPr lang="zh-CN" altLang="en-US" sz="2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2940685"/>
            <a:ext cx="10086975" cy="790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9170" y="64960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2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.一次函数的图像及其性质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1156970"/>
            <a:ext cx="10182225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0130" y="80962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3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.平移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5" y="2747010"/>
            <a:ext cx="10125075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0935" y="92519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二、二次函数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.二次函数的定义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0935" y="284861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2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.二次函数的图像及其性质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35" y="2196465"/>
            <a:ext cx="8305800" cy="523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3429000"/>
            <a:ext cx="10172700" cy="245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871220"/>
            <a:ext cx="10153650" cy="511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209</Words>
  <Application>Microsoft Office PowerPoint</Application>
  <PresentationFormat>宽屏</PresentationFormat>
  <Paragraphs>96</Paragraphs>
  <Slides>42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2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271</cp:revision>
  <dcterms:created xsi:type="dcterms:W3CDTF">2019-02-04T14:34:00Z</dcterms:created>
  <dcterms:modified xsi:type="dcterms:W3CDTF">2024-09-06T01:36:29Z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D428D94C7852492A9B08BF200FA7B1D0_13</vt:lpwstr>
  </property>
  <property fmtid="{D5CDD505-2E9C-101B-9397-08002B2CF9AE}" pid="3" name="KSOProductBuildVer">
    <vt:lpwstr>2052-12.1.0.16929</vt:lpwstr>
  </property>
</Properties>
</file>