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3362" r:id="rId2"/>
    <p:sldId id="257" r:id="rId3"/>
    <p:sldId id="3389" r:id="rId4"/>
    <p:sldId id="969" r:id="rId5"/>
    <p:sldId id="3388" r:id="rId6"/>
    <p:sldId id="3472" r:id="rId7"/>
    <p:sldId id="3473" r:id="rId8"/>
    <p:sldId id="3474" r:id="rId9"/>
    <p:sldId id="3390" r:id="rId10"/>
    <p:sldId id="3475" r:id="rId11"/>
    <p:sldId id="3397" r:id="rId12"/>
    <p:sldId id="3417" r:id="rId13"/>
    <p:sldId id="3439" r:id="rId14"/>
    <p:sldId id="3459" r:id="rId15"/>
    <p:sldId id="3476" r:id="rId16"/>
    <p:sldId id="3477" r:id="rId17"/>
    <p:sldId id="3478" r:id="rId18"/>
    <p:sldId id="3479" r:id="rId19"/>
    <p:sldId id="3402" r:id="rId20"/>
    <p:sldId id="3403" r:id="rId21"/>
    <p:sldId id="3404" r:id="rId22"/>
    <p:sldId id="3405" r:id="rId23"/>
    <p:sldId id="3406" r:id="rId24"/>
    <p:sldId id="3407" r:id="rId25"/>
    <p:sldId id="3408" r:id="rId26"/>
    <p:sldId id="3411" r:id="rId27"/>
    <p:sldId id="3412" r:id="rId28"/>
    <p:sldId id="3480" r:id="rId29"/>
    <p:sldId id="3414" r:id="rId30"/>
    <p:sldId id="3422" r:id="rId31"/>
    <p:sldId id="3415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085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0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1.xml"/><Relationship Id="rId4" Type="http://schemas.openxmlformats.org/officeDocument/2006/relationships/slide" Target="../slides/slide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0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1.xml"/><Relationship Id="rId4" Type="http://schemas.openxmlformats.org/officeDocument/2006/relationships/slide" Target="../slides/slide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0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1.xml"/><Relationship Id="rId4" Type="http://schemas.openxmlformats.org/officeDocument/2006/relationships/slide" Target="../slides/sl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0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1.xml"/><Relationship Id="rId4" Type="http://schemas.openxmlformats.org/officeDocument/2006/relationships/slide" Target="../slides/slide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0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1.xml"/><Relationship Id="rId4" Type="http://schemas.openxmlformats.org/officeDocument/2006/relationships/slide" Target="../slides/slide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4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4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4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0" name="文本框 9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7" name="文本框 1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9" name="文本框 1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19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11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87145" y="133477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2</a:t>
            </a: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.奇、偶函数的图像特征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87145" y="288925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3</a:t>
            </a: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.常用的奇、偶函数的</a:t>
            </a:r>
            <a:r>
              <a:rPr lang="en-US" altLang="zh-CN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“</a:t>
            </a: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运算</a:t>
            </a:r>
            <a:r>
              <a:rPr lang="en-US" altLang="zh-CN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”</a:t>
            </a: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（共同定义域上）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61886" b="25989"/>
          <a:stretch>
            <a:fillRect/>
          </a:stretch>
        </p:blipFill>
        <p:spPr>
          <a:xfrm>
            <a:off x="1420495" y="2056765"/>
            <a:ext cx="8191500" cy="4203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85311"/>
          <a:stretch>
            <a:fillRect/>
          </a:stretch>
        </p:blipFill>
        <p:spPr>
          <a:xfrm>
            <a:off x="1420495" y="3670300"/>
            <a:ext cx="8191500" cy="509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</a:t>
            </a:r>
            <a:r>
              <a:rPr lang="zh-CN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判断函数的单调性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66516"/>
          <a:stretch>
            <a:fillRect/>
          </a:stretch>
        </p:blipFill>
        <p:spPr>
          <a:xfrm>
            <a:off x="1001395" y="2056765"/>
            <a:ext cx="10229850" cy="11322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34329"/>
          <a:stretch>
            <a:fillRect/>
          </a:stretch>
        </p:blipFill>
        <p:spPr>
          <a:xfrm>
            <a:off x="981075" y="3188970"/>
            <a:ext cx="10229850" cy="222059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9E8E415-11AC-F6F3-EA7C-65A55F2A8C7B}"/>
              </a:ext>
            </a:extLst>
          </p:cNvPr>
          <p:cNvSpPr txBox="1"/>
          <p:nvPr/>
        </p:nvSpPr>
        <p:spPr>
          <a:xfrm>
            <a:off x="6543830" y="20567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12941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　求函数的单调区间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33849"/>
          <a:stretch>
            <a:fillRect/>
          </a:stretch>
        </p:blipFill>
        <p:spPr>
          <a:xfrm>
            <a:off x="1242695" y="2690495"/>
            <a:ext cx="9705975" cy="976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66151"/>
          <a:stretch>
            <a:fillRect/>
          </a:stretch>
        </p:blipFill>
        <p:spPr>
          <a:xfrm>
            <a:off x="1242695" y="3928110"/>
            <a:ext cx="9705975" cy="49974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C1AE0B5-62D7-E189-5064-1928E1455C9F}"/>
              </a:ext>
            </a:extLst>
          </p:cNvPr>
          <p:cNvSpPr txBox="1"/>
          <p:nvPr/>
        </p:nvSpPr>
        <p:spPr>
          <a:xfrm>
            <a:off x="5342572" y="27329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19480" y="946150"/>
            <a:ext cx="1040066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考点三　　利用单调性比较大小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005" y="2019300"/>
            <a:ext cx="7629525" cy="1409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" y="3607435"/>
            <a:ext cx="10325100" cy="132397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183C998-65BA-41DB-676E-D9F6395512A7}"/>
              </a:ext>
            </a:extLst>
          </p:cNvPr>
          <p:cNvSpPr txBox="1"/>
          <p:nvPr/>
        </p:nvSpPr>
        <p:spPr>
          <a:xfrm>
            <a:off x="7962084" y="20193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12941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考点四　　复合函数单调性的判断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89121"/>
          <a:stretch>
            <a:fillRect/>
          </a:stretch>
        </p:blipFill>
        <p:spPr>
          <a:xfrm>
            <a:off x="802640" y="2272030"/>
            <a:ext cx="10353675" cy="5543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10879" b="48162"/>
          <a:stretch>
            <a:fillRect/>
          </a:stretch>
        </p:blipFill>
        <p:spPr>
          <a:xfrm>
            <a:off x="918845" y="3044825"/>
            <a:ext cx="10353675" cy="2087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92117D2-D4C4-53B4-7B5C-A8CCB2EE4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449" y="2141815"/>
            <a:ext cx="1200000" cy="5142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060DC25-70E0-AEA8-EEBC-51233497C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8748" y="2141815"/>
            <a:ext cx="1352381" cy="457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12941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考点五　　利用函数的单调性解不等式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67489" b="16586"/>
          <a:stretch>
            <a:fillRect/>
          </a:stretch>
        </p:blipFill>
        <p:spPr>
          <a:xfrm>
            <a:off x="706120" y="2348230"/>
            <a:ext cx="10353675" cy="8115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83128"/>
          <a:stretch>
            <a:fillRect/>
          </a:stretch>
        </p:blipFill>
        <p:spPr>
          <a:xfrm>
            <a:off x="807085" y="3429000"/>
            <a:ext cx="10353675" cy="85979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DC0ED2A-6CAB-6947-326B-1220C3743E21}"/>
              </a:ext>
            </a:extLst>
          </p:cNvPr>
          <p:cNvSpPr txBox="1"/>
          <p:nvPr/>
        </p:nvSpPr>
        <p:spPr>
          <a:xfrm>
            <a:off x="10052141" y="22818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12941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考点六　　利用单调性求参数的取值范围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84302"/>
          <a:stretch>
            <a:fillRect/>
          </a:stretch>
        </p:blipFill>
        <p:spPr>
          <a:xfrm>
            <a:off x="1023620" y="1938020"/>
            <a:ext cx="10144125" cy="4679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15698" b="15740"/>
          <a:stretch>
            <a:fillRect/>
          </a:stretch>
        </p:blipFill>
        <p:spPr>
          <a:xfrm>
            <a:off x="1023620" y="2666365"/>
            <a:ext cx="10144125" cy="20440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86219"/>
          <a:stretch>
            <a:fillRect/>
          </a:stretch>
        </p:blipFill>
        <p:spPr>
          <a:xfrm>
            <a:off x="1023620" y="4928870"/>
            <a:ext cx="10144125" cy="410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12941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考点七　　函数的奇偶性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61172"/>
          <a:stretch>
            <a:fillRect/>
          </a:stretch>
        </p:blipFill>
        <p:spPr>
          <a:xfrm>
            <a:off x="975995" y="2290445"/>
            <a:ext cx="10239375" cy="8839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38828" b="23598"/>
          <a:stretch>
            <a:fillRect/>
          </a:stretch>
        </p:blipFill>
        <p:spPr>
          <a:xfrm>
            <a:off x="946785" y="3429000"/>
            <a:ext cx="10239375" cy="85534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2FB4E6C-00C6-C4F0-F1CF-9B3DE6D170C8}"/>
              </a:ext>
            </a:extLst>
          </p:cNvPr>
          <p:cNvSpPr txBox="1"/>
          <p:nvPr/>
        </p:nvSpPr>
        <p:spPr>
          <a:xfrm>
            <a:off x="10224135" y="2218003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12941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考点七　　函数的奇偶性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75760"/>
          <a:stretch>
            <a:fillRect/>
          </a:stretch>
        </p:blipFill>
        <p:spPr>
          <a:xfrm>
            <a:off x="763270" y="2332990"/>
            <a:ext cx="10239375" cy="5518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b="63803"/>
          <a:stretch>
            <a:fillRect/>
          </a:stretch>
        </p:blipFill>
        <p:spPr>
          <a:xfrm>
            <a:off x="947420" y="2719070"/>
            <a:ext cx="10296525" cy="5137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t="36197"/>
          <a:stretch>
            <a:fillRect/>
          </a:stretch>
        </p:blipFill>
        <p:spPr>
          <a:xfrm>
            <a:off x="947420" y="3595370"/>
            <a:ext cx="10296525" cy="90551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35D9209-DCE2-3905-3F5A-722F9EC3C653}"/>
              </a:ext>
            </a:extLst>
          </p:cNvPr>
          <p:cNvSpPr txBox="1"/>
          <p:nvPr/>
        </p:nvSpPr>
        <p:spPr>
          <a:xfrm>
            <a:off x="1897186" y="27190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58956"/>
          <a:stretch>
            <a:fillRect/>
          </a:stretch>
        </p:blipFill>
        <p:spPr>
          <a:xfrm>
            <a:off x="995045" y="2090420"/>
            <a:ext cx="10201275" cy="1098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41044"/>
          <a:stretch>
            <a:fillRect/>
          </a:stretch>
        </p:blipFill>
        <p:spPr>
          <a:xfrm>
            <a:off x="980440" y="3429000"/>
            <a:ext cx="10201275" cy="157797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CEDBE62-226F-302D-3191-23ED4699BC7B}"/>
              </a:ext>
            </a:extLst>
          </p:cNvPr>
          <p:cNvSpPr txBox="1"/>
          <p:nvPr/>
        </p:nvSpPr>
        <p:spPr>
          <a:xfrm>
            <a:off x="7458231" y="2050998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0615"/>
          <a:stretch>
            <a:fillRect/>
          </a:stretch>
        </p:blipFill>
        <p:spPr>
          <a:xfrm>
            <a:off x="1204595" y="2204720"/>
            <a:ext cx="9782175" cy="1460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73855" y="22860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6085" b="88946"/>
          <a:stretch>
            <a:fillRect/>
          </a:stretch>
        </p:blipFill>
        <p:spPr>
          <a:xfrm>
            <a:off x="1304925" y="3936365"/>
            <a:ext cx="963422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19115" b="68066"/>
          <a:stretch>
            <a:fillRect/>
          </a:stretch>
        </p:blipFill>
        <p:spPr>
          <a:xfrm>
            <a:off x="1204595" y="1670685"/>
            <a:ext cx="9782175" cy="9658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677275" y="16706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636" t="10656" r="37245" b="82832"/>
          <a:stretch>
            <a:fillRect/>
          </a:stretch>
        </p:blipFill>
        <p:spPr>
          <a:xfrm>
            <a:off x="1501140" y="3342005"/>
            <a:ext cx="5756910" cy="478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32389" b="50004"/>
          <a:stretch>
            <a:fillRect/>
          </a:stretch>
        </p:blipFill>
        <p:spPr>
          <a:xfrm>
            <a:off x="995680" y="1459865"/>
            <a:ext cx="9782175" cy="13265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037445" y="13893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6363" t="17168" b="74059"/>
          <a:stretch>
            <a:fillRect/>
          </a:stretch>
        </p:blipFill>
        <p:spPr>
          <a:xfrm>
            <a:off x="1168400" y="3429000"/>
            <a:ext cx="9605645" cy="645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9996" b="33620"/>
          <a:stretch>
            <a:fillRect/>
          </a:stretch>
        </p:blipFill>
        <p:spPr>
          <a:xfrm>
            <a:off x="922655" y="1556385"/>
            <a:ext cx="9782175" cy="12344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72605" y="14655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623" t="25639" b="65976"/>
          <a:stretch>
            <a:fillRect/>
          </a:stretch>
        </p:blipFill>
        <p:spPr>
          <a:xfrm>
            <a:off x="1087755" y="3429000"/>
            <a:ext cx="9578975" cy="616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65866" b="16688"/>
          <a:stretch>
            <a:fillRect/>
          </a:stretch>
        </p:blipFill>
        <p:spPr>
          <a:xfrm>
            <a:off x="966470" y="1567180"/>
            <a:ext cx="9782175" cy="13144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77895" y="15671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6196" t="34516" b="46649"/>
          <a:stretch>
            <a:fillRect/>
          </a:stretch>
        </p:blipFill>
        <p:spPr>
          <a:xfrm>
            <a:off x="1110615" y="3101975"/>
            <a:ext cx="9622790" cy="1384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3759"/>
          <a:stretch>
            <a:fillRect/>
          </a:stretch>
        </p:blipFill>
        <p:spPr>
          <a:xfrm>
            <a:off x="1040130" y="1849755"/>
            <a:ext cx="9782175" cy="12236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677400" y="17786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6537" t="53048" r="20990" b="39948"/>
          <a:stretch>
            <a:fillRect/>
          </a:stretch>
        </p:blipFill>
        <p:spPr>
          <a:xfrm>
            <a:off x="1214120" y="3653155"/>
            <a:ext cx="7434580" cy="514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65012"/>
          <a:stretch>
            <a:fillRect/>
          </a:stretch>
        </p:blipFill>
        <p:spPr>
          <a:xfrm>
            <a:off x="949325" y="2533650"/>
            <a:ext cx="9096375" cy="4565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64283" r="2340" b="31373"/>
          <a:stretch>
            <a:fillRect/>
          </a:stretch>
        </p:blipFill>
        <p:spPr>
          <a:xfrm>
            <a:off x="949325" y="3547110"/>
            <a:ext cx="10018395" cy="3194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4030" t="58972" r="87502" b="35760"/>
          <a:stretch>
            <a:fillRect/>
          </a:stretch>
        </p:blipFill>
        <p:spPr>
          <a:xfrm>
            <a:off x="6198235" y="2470150"/>
            <a:ext cx="868680" cy="387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6058" b="35036"/>
          <a:stretch>
            <a:fillRect/>
          </a:stretch>
        </p:blipFill>
        <p:spPr>
          <a:xfrm>
            <a:off x="1286510" y="2000250"/>
            <a:ext cx="9096375" cy="3771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72763" r="8208" b="22599"/>
          <a:stretch>
            <a:fillRect/>
          </a:stretch>
        </p:blipFill>
        <p:spPr>
          <a:xfrm>
            <a:off x="1286510" y="3258820"/>
            <a:ext cx="9416415" cy="3409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70065" y="1917065"/>
            <a:ext cx="812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7202"/>
          <a:stretch>
            <a:fillRect/>
          </a:stretch>
        </p:blipFill>
        <p:spPr>
          <a:xfrm>
            <a:off x="1199515" y="1985645"/>
            <a:ext cx="9096375" cy="427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81434" r="-489" b="9784"/>
          <a:stretch>
            <a:fillRect/>
          </a:stretch>
        </p:blipFill>
        <p:spPr>
          <a:xfrm>
            <a:off x="906145" y="3429000"/>
            <a:ext cx="10308590" cy="6457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773160" y="1953260"/>
            <a:ext cx="812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-2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0824"/>
          <a:stretch>
            <a:fillRect/>
          </a:stretch>
        </p:blipFill>
        <p:spPr>
          <a:xfrm>
            <a:off x="949325" y="1774825"/>
            <a:ext cx="7734300" cy="1285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779" t="89914" r="-3033"/>
          <a:stretch>
            <a:fillRect/>
          </a:stretch>
        </p:blipFill>
        <p:spPr>
          <a:xfrm>
            <a:off x="1224280" y="3429000"/>
            <a:ext cx="10079355" cy="741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3.2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39445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函数的基本性质</a:t>
            </a:r>
            <a:endParaRPr lang="en-US" altLang="zh-CN" sz="3000" b="1" spc="600" dirty="0">
              <a:solidFill>
                <a:srgbClr val="2A1B86"/>
              </a:solidFill>
              <a:latin typeface="微软雅黑" panose="020B0503020204020204" charset="-122"/>
              <a:ea typeface="微软雅黑" panose="020B0503020204020204" charset="-122"/>
              <a:sym typeface="思源宋体" panose="020207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91392"/>
          <a:stretch>
            <a:fillRect/>
          </a:stretch>
        </p:blipFill>
        <p:spPr>
          <a:xfrm>
            <a:off x="890905" y="1406525"/>
            <a:ext cx="7734300" cy="5772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4779"/>
          <a:stretch>
            <a:fillRect/>
          </a:stretch>
        </p:blipFill>
        <p:spPr>
          <a:xfrm>
            <a:off x="1201420" y="2124075"/>
            <a:ext cx="9704705" cy="2609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85" y="1794510"/>
            <a:ext cx="10429240" cy="3388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0935" y="1029970"/>
            <a:ext cx="9763125" cy="1143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一、函数的单调性</a:t>
            </a:r>
          </a:p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1.单调性的概念</a:t>
            </a:r>
            <a:endParaRPr lang="zh-CN" altLang="en-US" sz="2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11033"/>
          <a:stretch>
            <a:fillRect/>
          </a:stretch>
        </p:blipFill>
        <p:spPr>
          <a:xfrm>
            <a:off x="975995" y="2172970"/>
            <a:ext cx="10073005" cy="3819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0935" y="118935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2</a:t>
            </a: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.单调区间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214245"/>
            <a:ext cx="10248900" cy="2428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0935" y="118935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3</a:t>
            </a: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.判断函数单调性的方法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" y="2205355"/>
            <a:ext cx="10210800" cy="2447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0935" y="118935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3</a:t>
            </a: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.判断函数单调性的方法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2070735"/>
            <a:ext cx="7172325" cy="16954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045" y="3766185"/>
            <a:ext cx="10201275" cy="1419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30935" y="925195"/>
            <a:ext cx="9763125" cy="174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二、函数的奇偶性</a:t>
            </a:r>
          </a:p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1</a:t>
            </a: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.奇偶性的概念</a:t>
            </a:r>
            <a:endParaRPr lang="zh-CN" altLang="en-US" sz="2600">
              <a:solidFill>
                <a:srgbClr val="00B0F0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  <a:p>
            <a:pPr fontAlgn="auto">
              <a:lnSpc>
                <a:spcPts val="3500"/>
              </a:lnSpc>
              <a:spcAft>
                <a:spcPts val="1200"/>
              </a:spcAft>
            </a:pPr>
            <a:endParaRPr lang="zh-CN" altLang="en-US" sz="2600">
              <a:solidFill>
                <a:srgbClr val="00B0F0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2967" b="50000"/>
          <a:stretch>
            <a:fillRect/>
          </a:stretch>
        </p:blipFill>
        <p:spPr>
          <a:xfrm>
            <a:off x="1565275" y="2536190"/>
            <a:ext cx="8191500" cy="1283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209</Words>
  <Application>Microsoft Office PowerPoint</Application>
  <PresentationFormat>宽屏</PresentationFormat>
  <Paragraphs>81</Paragraphs>
  <Slides>31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1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268</cp:revision>
  <dcterms:created xsi:type="dcterms:W3CDTF">2019-02-04T14:34:00Z</dcterms:created>
  <dcterms:modified xsi:type="dcterms:W3CDTF">2024-09-06T01:36:32Z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B91BF33DFF9F42659C83E67ABB44CCE8_13</vt:lpwstr>
  </property>
  <property fmtid="{D5CDD505-2E9C-101B-9397-08002B2CF9AE}" pid="3" name="KSOProductBuildVer">
    <vt:lpwstr>2052-12.1.0.16929</vt:lpwstr>
  </property>
</Properties>
</file>