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3362" r:id="rId2"/>
    <p:sldId id="3424" r:id="rId3"/>
    <p:sldId id="3389" r:id="rId4"/>
    <p:sldId id="969" r:id="rId5"/>
    <p:sldId id="3388" r:id="rId6"/>
    <p:sldId id="3390" r:id="rId7"/>
    <p:sldId id="3391" r:id="rId8"/>
    <p:sldId id="3392" r:id="rId9"/>
    <p:sldId id="3438" r:id="rId10"/>
    <p:sldId id="3397" r:id="rId11"/>
    <p:sldId id="3460" r:id="rId12"/>
    <p:sldId id="3417" r:id="rId13"/>
    <p:sldId id="3441" r:id="rId14"/>
    <p:sldId id="3439" r:id="rId15"/>
    <p:sldId id="3442" r:id="rId16"/>
    <p:sldId id="3402" r:id="rId17"/>
    <p:sldId id="3445" r:id="rId18"/>
    <p:sldId id="3446" r:id="rId19"/>
    <p:sldId id="3403" r:id="rId20"/>
    <p:sldId id="3404" r:id="rId21"/>
    <p:sldId id="3405" r:id="rId22"/>
    <p:sldId id="3406" r:id="rId23"/>
    <p:sldId id="3407" r:id="rId24"/>
    <p:sldId id="3408" r:id="rId25"/>
    <p:sldId id="3409" r:id="rId26"/>
    <p:sldId id="3411" r:id="rId27"/>
    <p:sldId id="3412" r:id="rId28"/>
    <p:sldId id="3414" r:id="rId29"/>
    <p:sldId id="3422" r:id="rId30"/>
    <p:sldId id="3415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7F4"/>
    <a:srgbClr val="85BF53"/>
    <a:srgbClr val="C0DAA4"/>
    <a:srgbClr val="86BF53"/>
    <a:srgbClr val="AAE0F9"/>
    <a:srgbClr val="00AEEF"/>
    <a:srgbClr val="FF9637"/>
    <a:srgbClr val="2A1B86"/>
    <a:srgbClr val="E6E6E6"/>
    <a:srgbClr val="FFB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4" autoAdjust="0"/>
    <p:restoredTop sz="95250" autoAdjust="0"/>
  </p:normalViewPr>
  <p:slideViewPr>
    <p:cSldViewPr snapToGrid="0" showGuides="1">
      <p:cViewPr varScale="1">
        <p:scale>
          <a:sx n="101" d="100"/>
          <a:sy n="101" d="100"/>
        </p:scale>
        <p:origin x="288" y="114"/>
      </p:cViewPr>
      <p:guideLst>
        <p:guide orient="horz" pos="208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F02C1-E4E0-4C45-BBE3-54208589B2B8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E0A46-F346-4012-9D21-04BA17A351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2E0A46-F346-4012-9D21-04BA17A351B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66DFD-D77D-44AB-A44B-39D08D78940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7" Type="http://schemas.openxmlformats.org/officeDocument/2006/relationships/slide" Target="../slides/slide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9.xml"/><Relationship Id="rId5" Type="http://schemas.openxmlformats.org/officeDocument/2006/relationships/slide" Target="../slides/slide16.xml"/><Relationship Id="rId4" Type="http://schemas.openxmlformats.org/officeDocument/2006/relationships/slide" Target="../slides/slide1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7" Type="http://schemas.openxmlformats.org/officeDocument/2006/relationships/slide" Target="../slides/slide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9.xml"/><Relationship Id="rId5" Type="http://schemas.openxmlformats.org/officeDocument/2006/relationships/slide" Target="../slides/slide16.xml"/><Relationship Id="rId4" Type="http://schemas.openxmlformats.org/officeDocument/2006/relationships/slide" Target="../slides/slide1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7" Type="http://schemas.openxmlformats.org/officeDocument/2006/relationships/slide" Target="../slides/slide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9.xml"/><Relationship Id="rId5" Type="http://schemas.openxmlformats.org/officeDocument/2006/relationships/slide" Target="../slides/slide16.xml"/><Relationship Id="rId4" Type="http://schemas.openxmlformats.org/officeDocument/2006/relationships/slide" Target="../slides/slide1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7" Type="http://schemas.openxmlformats.org/officeDocument/2006/relationships/slide" Target="../slides/slide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9.xml"/><Relationship Id="rId5" Type="http://schemas.openxmlformats.org/officeDocument/2006/relationships/slide" Target="../slides/slide16.xml"/><Relationship Id="rId4" Type="http://schemas.openxmlformats.org/officeDocument/2006/relationships/slide" Target="../slides/slide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7" Type="http://schemas.openxmlformats.org/officeDocument/2006/relationships/slide" Target="../slides/slide4.xml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9.xml"/><Relationship Id="rId5" Type="http://schemas.openxmlformats.org/officeDocument/2006/relationships/slide" Target="../slides/slide16.xml"/><Relationship Id="rId4" Type="http://schemas.openxmlformats.org/officeDocument/2006/relationships/slide" Target="../slides/slide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pan dir="u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0"/>
          <p:cNvSpPr/>
          <p:nvPr userDrawn="1"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 userDrawn="1"/>
        </p:nvSpPr>
        <p:spPr>
          <a:xfrm>
            <a:off x="685800" y="591820"/>
            <a:ext cx="10820400" cy="54921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4" name="文本框 13">
            <a:hlinkClick r:id="rId3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3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3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3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sp>
        <p:nvSpPr>
          <p:cNvPr id="7" name="文本框 6">
            <a:hlinkClick r:id="rId4" action="ppaction://hlinksldjump"/>
            <a:extLst>
              <a:ext uri="{FF2B5EF4-FFF2-40B4-BE49-F238E27FC236}">
                <a16:creationId xmlns:a16="http://schemas.microsoft.com/office/drawing/2014/main" id="{6F26F795-EF84-7D8E-D5AB-50A6CFB8F364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4" name="文本框 13">
            <a:hlinkClick r:id="rId3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21" name="文本框 20">
            <a:hlinkClick r:id="rId4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22" name="文本框 21">
            <a:hlinkClick r:id="rId5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23" name="文本框 22">
            <a:hlinkClick r:id="rId6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考纲要求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7" action="ppaction://hlinksldjump"/>
            <a:extLst>
              <a:ext uri="{FF2B5EF4-FFF2-40B4-BE49-F238E27FC236}">
                <a16:creationId xmlns:a16="http://schemas.microsoft.com/office/drawing/2014/main" id="{AA66A8E6-1C8A-1A29-6794-FE0F2E8027D2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知识梳理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6" name="文本框 5">
            <a:hlinkClick r:id="rId3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4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5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6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sp>
        <p:nvSpPr>
          <p:cNvPr id="4" name="文本框 3">
            <a:hlinkClick r:id="rId7" action="ppaction://hlinksldjump"/>
            <a:extLst>
              <a:ext uri="{FF2B5EF4-FFF2-40B4-BE49-F238E27FC236}">
                <a16:creationId xmlns:a16="http://schemas.microsoft.com/office/drawing/2014/main" id="{D91D096F-83E8-49E0-0DA9-93E6508AD9A4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典型例题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6" name="文本框 5">
            <a:hlinkClick r:id="rId3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4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5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6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sp>
        <p:nvSpPr>
          <p:cNvPr id="4" name="文本框 3">
            <a:hlinkClick r:id="rId7" action="ppaction://hlinksldjump"/>
            <a:extLst>
              <a:ext uri="{FF2B5EF4-FFF2-40B4-BE49-F238E27FC236}">
                <a16:creationId xmlns:a16="http://schemas.microsoft.com/office/drawing/2014/main" id="{53153E11-FB5C-D467-E819-22CF542C614A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真题感知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16" name="文本框 15">
            <a:hlinkClick r:id="rId3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17" name="文本框 16">
            <a:hlinkClick r:id="rId4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18" name="文本框 17">
            <a:hlinkClick r:id="rId5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19" name="文本框 18">
            <a:hlinkClick r:id="rId6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sp>
        <p:nvSpPr>
          <p:cNvPr id="4" name="文本框 3">
            <a:hlinkClick r:id="rId7" action="ppaction://hlinksldjump"/>
            <a:extLst>
              <a:ext uri="{FF2B5EF4-FFF2-40B4-BE49-F238E27FC236}">
                <a16:creationId xmlns:a16="http://schemas.microsoft.com/office/drawing/2014/main" id="{09B7C389-FC68-1742-CE62-3554FB1EF4E5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 userDrawn="1"/>
        </p:nvSpPr>
        <p:spPr>
          <a:xfrm rot="10800000">
            <a:off x="-635" y="0"/>
            <a:ext cx="12208510" cy="43815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 userDrawn="1"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495300" y="438150"/>
            <a:ext cx="11201400" cy="581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685800" y="1010920"/>
            <a:ext cx="10820400" cy="5073015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647065" y="494030"/>
            <a:ext cx="2253615" cy="460375"/>
            <a:chOff x="1115" y="586"/>
            <a:chExt cx="3549" cy="725"/>
          </a:xfrm>
        </p:grpSpPr>
        <p:sp>
          <p:nvSpPr>
            <p:cNvPr id="3" name="文本框 2"/>
            <p:cNvSpPr txBox="1"/>
            <p:nvPr userDrawn="1"/>
          </p:nvSpPr>
          <p:spPr>
            <a:xfrm>
              <a:off x="1115" y="586"/>
              <a:ext cx="3549" cy="725"/>
            </a:xfrm>
            <a:prstGeom prst="rect">
              <a:avLst/>
            </a:prstGeom>
            <a:solidFill>
              <a:schemeClr val="accent1">
                <a:lumMod val="85000"/>
              </a:schemeClr>
            </a:solidFill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     </a:t>
              </a:r>
              <a:r>
                <a:rPr lang="zh-CN" altLang="en-US" sz="2400" b="1">
                  <a:solidFill>
                    <a:schemeClr val="bg1"/>
                  </a:solidFill>
                  <a:latin typeface="方正黑体简体" panose="03000509000000000000" charset="-122"/>
                  <a:ea typeface="方正黑体简体" panose="03000509000000000000" charset="-122"/>
                </a:rPr>
                <a:t>金榜通关</a:t>
              </a:r>
            </a:p>
          </p:txBody>
        </p:sp>
        <p:sp>
          <p:nvSpPr>
            <p:cNvPr id="24" name="文本框 23"/>
            <p:cNvSpPr txBox="1"/>
            <p:nvPr userDrawn="1"/>
          </p:nvSpPr>
          <p:spPr>
            <a:xfrm>
              <a:off x="1116" y="586"/>
              <a:ext cx="714" cy="7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algn="ctr"/>
              <a:endParaRPr lang="zh-CN" altLang="en-US" sz="2400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</a:endParaRPr>
            </a:p>
          </p:txBody>
        </p:sp>
      </p:grpSp>
      <p:sp>
        <p:nvSpPr>
          <p:cNvPr id="2" name="文本框 1">
            <a:hlinkClick r:id="rId2" action="ppaction://hlinksldjump"/>
          </p:cNvPr>
          <p:cNvSpPr txBox="1"/>
          <p:nvPr userDrawn="1"/>
        </p:nvSpPr>
        <p:spPr>
          <a:xfrm>
            <a:off x="10892155" y="6383020"/>
            <a:ext cx="1080135" cy="3683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目</a:t>
            </a:r>
            <a:r>
              <a:rPr lang="en-US" altLang="zh-CN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录</a:t>
            </a:r>
          </a:p>
        </p:txBody>
      </p:sp>
      <p:sp>
        <p:nvSpPr>
          <p:cNvPr id="6" name="文本框 5">
            <a:hlinkClick r:id="rId3" action="ppaction://hlinksldjump"/>
          </p:cNvPr>
          <p:cNvSpPr txBox="1"/>
          <p:nvPr userDrawn="1"/>
        </p:nvSpPr>
        <p:spPr>
          <a:xfrm>
            <a:off x="276352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</a:p>
        </p:txBody>
      </p:sp>
      <p:sp>
        <p:nvSpPr>
          <p:cNvPr id="7" name="文本框 6">
            <a:hlinkClick r:id="rId4" action="ppaction://hlinksldjump"/>
          </p:cNvPr>
          <p:cNvSpPr txBox="1"/>
          <p:nvPr userDrawn="1"/>
        </p:nvSpPr>
        <p:spPr>
          <a:xfrm>
            <a:off x="481330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典型例题</a:t>
            </a:r>
          </a:p>
        </p:txBody>
      </p:sp>
      <p:sp>
        <p:nvSpPr>
          <p:cNvPr id="8" name="文本框 7">
            <a:hlinkClick r:id="rId5" action="ppaction://hlinksldjump"/>
          </p:cNvPr>
          <p:cNvSpPr txBox="1"/>
          <p:nvPr userDrawn="1"/>
        </p:nvSpPr>
        <p:spPr>
          <a:xfrm>
            <a:off x="686308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真题感知</a:t>
            </a:r>
          </a:p>
        </p:txBody>
      </p:sp>
      <p:sp>
        <p:nvSpPr>
          <p:cNvPr id="9" name="文本框 8">
            <a:hlinkClick r:id="rId6" action="ppaction://hlinksldjump"/>
          </p:cNvPr>
          <p:cNvSpPr txBox="1"/>
          <p:nvPr userDrawn="1"/>
        </p:nvSpPr>
        <p:spPr>
          <a:xfrm>
            <a:off x="891286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金榜通关</a:t>
            </a:r>
          </a:p>
        </p:txBody>
      </p:sp>
      <p:sp>
        <p:nvSpPr>
          <p:cNvPr id="4" name="文本框 3">
            <a:hlinkClick r:id="rId7" action="ppaction://hlinksldjump"/>
            <a:extLst>
              <a:ext uri="{FF2B5EF4-FFF2-40B4-BE49-F238E27FC236}">
                <a16:creationId xmlns:a16="http://schemas.microsoft.com/office/drawing/2014/main" id="{21B559C3-D655-EEB0-CB76-9DD94A7D88FA}"/>
              </a:ext>
            </a:extLst>
          </p:cNvPr>
          <p:cNvSpPr txBox="1"/>
          <p:nvPr userDrawn="1"/>
        </p:nvSpPr>
        <p:spPr>
          <a:xfrm>
            <a:off x="713740" y="6392545"/>
            <a:ext cx="1388110" cy="3683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5875"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>
                <a:latin typeface="方正黑体简体" panose="03000509000000000000" charset="-122"/>
                <a:ea typeface="方正黑体简体" panose="03000509000000000000" charset="-122"/>
              </a:rPr>
              <a:t>考纲要求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B53F-77AF-4442-8CEF-E553A6736B37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3977-943D-4DFE-BA59-089AEF7A6E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slide" Target="slide16.xml"/><Relationship Id="rId3" Type="http://schemas.openxmlformats.org/officeDocument/2006/relationships/tags" Target="../tags/tag4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" Target="slide10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slide" Target="slide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" Target="slide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notesSlide" Target="../notesSlides/notesSlide1.xml"/><Relationship Id="rId27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1303655" y="1148715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职教高考新实践基础篇·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22630" y="3149600"/>
            <a:ext cx="10800080" cy="3079115"/>
            <a:chOff x="1138" y="4816"/>
            <a:chExt cx="17008" cy="4849"/>
          </a:xfrm>
        </p:grpSpPr>
        <p:sp>
          <p:nvSpPr>
            <p:cNvPr id="7" name="矩形 6"/>
            <p:cNvSpPr/>
            <p:nvPr/>
          </p:nvSpPr>
          <p:spPr>
            <a:xfrm>
              <a:off x="1138" y="4817"/>
              <a:ext cx="17008" cy="4848"/>
            </a:xfrm>
            <a:prstGeom prst="rect">
              <a:avLst/>
            </a:prstGeom>
            <a:solidFill>
              <a:srgbClr val="C0DAA4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t="13370" b="20653"/>
            <a:stretch>
              <a:fillRect/>
            </a:stretch>
          </p:blipFill>
          <p:spPr>
            <a:xfrm>
              <a:off x="6050" y="4816"/>
              <a:ext cx="6764" cy="483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4333240" y="257429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唐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01395" y="133921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考点一　解一元二次不等式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b="90183"/>
          <a:stretch>
            <a:fillRect/>
          </a:stretch>
        </p:blipFill>
        <p:spPr>
          <a:xfrm>
            <a:off x="883285" y="1878965"/>
            <a:ext cx="10248900" cy="5105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t="11404" b="10598"/>
          <a:stretch>
            <a:fillRect/>
          </a:stretch>
        </p:blipFill>
        <p:spPr>
          <a:xfrm>
            <a:off x="1099820" y="2466340"/>
            <a:ext cx="8628380" cy="3415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b="90183"/>
          <a:stretch>
            <a:fillRect/>
          </a:stretch>
        </p:blipFill>
        <p:spPr>
          <a:xfrm>
            <a:off x="883285" y="1878965"/>
            <a:ext cx="10248900" cy="5105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05" y="2846705"/>
            <a:ext cx="8395970" cy="4806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t="58685"/>
          <a:stretch>
            <a:fillRect/>
          </a:stretch>
        </p:blipFill>
        <p:spPr>
          <a:xfrm>
            <a:off x="883285" y="3599180"/>
            <a:ext cx="4333875" cy="5111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1645" y="2846705"/>
            <a:ext cx="1673860" cy="527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12941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考点二　　解含参数的一元二次不等式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83914"/>
          <a:stretch>
            <a:fillRect/>
          </a:stretch>
        </p:blipFill>
        <p:spPr>
          <a:xfrm>
            <a:off x="990600" y="2171700"/>
            <a:ext cx="10210800" cy="4044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16086"/>
          <a:stretch>
            <a:fillRect/>
          </a:stretch>
        </p:blipFill>
        <p:spPr>
          <a:xfrm>
            <a:off x="990600" y="2576195"/>
            <a:ext cx="10210800" cy="2110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6228"/>
          <a:stretch>
            <a:fillRect/>
          </a:stretch>
        </p:blipFill>
        <p:spPr>
          <a:xfrm>
            <a:off x="990600" y="1038225"/>
            <a:ext cx="10210800" cy="6584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15378" b="43001"/>
          <a:stretch>
            <a:fillRect/>
          </a:stretch>
        </p:blipFill>
        <p:spPr>
          <a:xfrm>
            <a:off x="990600" y="1773555"/>
            <a:ext cx="10210800" cy="199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t="58606"/>
          <a:stretch>
            <a:fillRect/>
          </a:stretch>
        </p:blipFill>
        <p:spPr>
          <a:xfrm>
            <a:off x="990600" y="3840480"/>
            <a:ext cx="10210800" cy="1979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01395" y="1294130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考点三　　不等式恒成立问题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87590"/>
          <a:stretch>
            <a:fillRect/>
          </a:stretch>
        </p:blipFill>
        <p:spPr>
          <a:xfrm>
            <a:off x="956945" y="1995170"/>
            <a:ext cx="10277475" cy="4267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t="14663" b="40591"/>
          <a:stretch>
            <a:fillRect/>
          </a:stretch>
        </p:blipFill>
        <p:spPr>
          <a:xfrm>
            <a:off x="956945" y="2828925"/>
            <a:ext cx="10277475" cy="1538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1016" b="29067"/>
          <a:stretch>
            <a:fillRect/>
          </a:stretch>
        </p:blipFill>
        <p:spPr>
          <a:xfrm>
            <a:off x="890905" y="1740535"/>
            <a:ext cx="10277475" cy="340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71560"/>
          <a:stretch>
            <a:fillRect/>
          </a:stretch>
        </p:blipFill>
        <p:spPr>
          <a:xfrm>
            <a:off x="824865" y="2543175"/>
            <a:ext cx="10277475" cy="977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t="3318" b="69085"/>
          <a:stretch>
            <a:fillRect/>
          </a:stretch>
        </p:blipFill>
        <p:spPr>
          <a:xfrm>
            <a:off x="824865" y="3341370"/>
            <a:ext cx="10306050" cy="565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t="34140"/>
          <a:stretch>
            <a:fillRect/>
          </a:stretch>
        </p:blipFill>
        <p:spPr>
          <a:xfrm>
            <a:off x="796290" y="3982720"/>
            <a:ext cx="10306050" cy="1348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78864"/>
          <a:stretch>
            <a:fillRect/>
          </a:stretch>
        </p:blipFill>
        <p:spPr>
          <a:xfrm>
            <a:off x="942975" y="1750695"/>
            <a:ext cx="10306050" cy="1276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22408" b="64669"/>
          <a:stretch>
            <a:fillRect/>
          </a:stretch>
        </p:blipFill>
        <p:spPr>
          <a:xfrm>
            <a:off x="866140" y="3429000"/>
            <a:ext cx="10306050" cy="78041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8FC1018-5123-EAF2-9736-4048D4A78BAF}"/>
              </a:ext>
            </a:extLst>
          </p:cNvPr>
          <p:cNvSpPr txBox="1"/>
          <p:nvPr/>
        </p:nvSpPr>
        <p:spPr>
          <a:xfrm>
            <a:off x="7335740" y="17506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36057" b="53565"/>
          <a:stretch>
            <a:fillRect/>
          </a:stretch>
        </p:blipFill>
        <p:spPr>
          <a:xfrm>
            <a:off x="942975" y="1543050"/>
            <a:ext cx="10306050" cy="6267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46435"/>
          <a:stretch>
            <a:fillRect/>
          </a:stretch>
        </p:blipFill>
        <p:spPr>
          <a:xfrm>
            <a:off x="855345" y="2268220"/>
            <a:ext cx="10306050" cy="3234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84884"/>
          <a:stretch>
            <a:fillRect/>
          </a:stretch>
        </p:blipFill>
        <p:spPr>
          <a:xfrm>
            <a:off x="966470" y="1166495"/>
            <a:ext cx="10258425" cy="6838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15116"/>
          <a:stretch>
            <a:fillRect/>
          </a:stretch>
        </p:blipFill>
        <p:spPr>
          <a:xfrm>
            <a:off x="966470" y="1850390"/>
            <a:ext cx="10258425" cy="3840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393825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一、选择题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1329"/>
          <a:stretch>
            <a:fillRect/>
          </a:stretch>
        </p:blipFill>
        <p:spPr>
          <a:xfrm>
            <a:off x="1156970" y="2324735"/>
            <a:ext cx="9734550" cy="12128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7802" b="94798"/>
          <a:stretch>
            <a:fillRect/>
          </a:stretch>
        </p:blipFill>
        <p:spPr>
          <a:xfrm>
            <a:off x="1478915" y="4116070"/>
            <a:ext cx="9695180" cy="3676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022975" y="232473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0"/>
          <p:cNvSpPr txBox="1">
            <a:spLocks noChangeArrowheads="1"/>
          </p:cNvSpPr>
          <p:nvPr/>
        </p:nvSpPr>
        <p:spPr bwMode="auto">
          <a:xfrm>
            <a:off x="1912620" y="1707515"/>
            <a:ext cx="1323340" cy="331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8800" b="1" spc="-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sp>
        <p:nvSpPr>
          <p:cNvPr id="9" name="矩形 8">
            <a:hlinkClick r:id="rId23" action="ppaction://hlinksldjump"/>
          </p:cNvPr>
          <p:cNvSpPr/>
          <p:nvPr>
            <p:custDataLst>
              <p:tags r:id="rId1"/>
            </p:custDataLst>
          </p:nvPr>
        </p:nvSpPr>
        <p:spPr>
          <a:xfrm>
            <a:off x="5449915" y="1402676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135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考纲要求</a:t>
            </a:r>
          </a:p>
        </p:txBody>
      </p:sp>
      <p:sp>
        <p:nvSpPr>
          <p:cNvPr id="10" name="矩形 9">
            <a:hlinkClick r:id="rId24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5449915" y="2335627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</a:p>
        </p:txBody>
      </p:sp>
      <p:sp>
        <p:nvSpPr>
          <p:cNvPr id="11" name="矩形 10">
            <a:hlinkClick r:id="rId2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449915" y="3283687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典型例题</a:t>
            </a:r>
          </a:p>
        </p:txBody>
      </p:sp>
      <p:sp>
        <p:nvSpPr>
          <p:cNvPr id="14" name="矩形 13">
            <a:hlinkClick r:id="rId26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5449915" y="4236192"/>
            <a:ext cx="4560000" cy="480000"/>
          </a:xfrm>
          <a:prstGeom prst="rect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真题感知</a:t>
            </a:r>
          </a:p>
        </p:txBody>
      </p:sp>
      <p:grpSp>
        <p:nvGrpSpPr>
          <p:cNvPr id="15" name="组合 14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4255370" y="1331026"/>
            <a:ext cx="680133" cy="560988"/>
            <a:chOff x="2971064" y="1795564"/>
            <a:chExt cx="612717" cy="505382"/>
          </a:xfrm>
        </p:grpSpPr>
        <p:sp>
          <p:nvSpPr>
            <p:cNvPr id="16" name="矩形 45"/>
            <p:cNvSpPr/>
            <p:nvPr>
              <p:custDataLst>
                <p:tags r:id="rId19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50"/>
            <p:cNvSpPr txBox="1"/>
            <p:nvPr>
              <p:custDataLst>
                <p:tags r:id="rId20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2" name="组合 31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4255370" y="2285492"/>
            <a:ext cx="680133" cy="559454"/>
            <a:chOff x="2971064" y="1796946"/>
            <a:chExt cx="612717" cy="504000"/>
          </a:xfrm>
        </p:grpSpPr>
        <p:sp>
          <p:nvSpPr>
            <p:cNvPr id="33" name="矩形 45"/>
            <p:cNvSpPr/>
            <p:nvPr>
              <p:custDataLst>
                <p:tags r:id="rId17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TextBox 53"/>
            <p:cNvSpPr txBox="1"/>
            <p:nvPr>
              <p:custDataLst>
                <p:tags r:id="rId18"/>
              </p:custDataLst>
            </p:nvPr>
          </p:nvSpPr>
          <p:spPr>
            <a:xfrm>
              <a:off x="2986250" y="1818448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5" name="组合 34"/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4255370" y="3236890"/>
            <a:ext cx="680133" cy="560353"/>
            <a:chOff x="2971064" y="1795564"/>
            <a:chExt cx="612717" cy="504810"/>
          </a:xfrm>
        </p:grpSpPr>
        <p:sp>
          <p:nvSpPr>
            <p:cNvPr id="36" name="矩形 45"/>
            <p:cNvSpPr/>
            <p:nvPr>
              <p:custDataLst>
                <p:tags r:id="rId15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TextBox 56"/>
            <p:cNvSpPr txBox="1"/>
            <p:nvPr>
              <p:custDataLst>
                <p:tags r:id="rId16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38" name="组合 37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4255867" y="4189823"/>
            <a:ext cx="679337" cy="559453"/>
            <a:chOff x="2971064" y="1796946"/>
            <a:chExt cx="612000" cy="504000"/>
          </a:xfrm>
        </p:grpSpPr>
        <p:sp>
          <p:nvSpPr>
            <p:cNvPr id="39" name="矩形 45"/>
            <p:cNvSpPr/>
            <p:nvPr>
              <p:custDataLst>
                <p:tags r:id="rId13"/>
              </p:custDataLst>
            </p:nvPr>
          </p:nvSpPr>
          <p:spPr>
            <a:xfrm>
              <a:off x="2971064" y="1796946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40C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TextBox 59"/>
            <p:cNvSpPr txBox="1"/>
            <p:nvPr>
              <p:custDataLst>
                <p:tags r:id="rId14"/>
              </p:custDataLst>
            </p:nvPr>
          </p:nvSpPr>
          <p:spPr>
            <a:xfrm>
              <a:off x="3044464" y="1818950"/>
              <a:ext cx="481100" cy="4519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7" name="矩形 46">
            <a:hlinkClick r:id="rId27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450550" y="5203292"/>
            <a:ext cx="4560000" cy="480000"/>
          </a:xfrm>
          <a:prstGeom prst="rect">
            <a:avLst/>
          </a:prstGeom>
          <a:solidFill>
            <a:srgbClr val="503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135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金榜通关</a:t>
            </a:r>
          </a:p>
        </p:txBody>
      </p:sp>
      <p:grpSp>
        <p:nvGrpSpPr>
          <p:cNvPr id="48" name="组合 47"/>
          <p:cNvGrpSpPr>
            <a:grpSpLocks noChangeAspect="1"/>
          </p:cNvGrpSpPr>
          <p:nvPr>
            <p:custDataLst>
              <p:tags r:id="rId10"/>
            </p:custDataLst>
          </p:nvPr>
        </p:nvGrpSpPr>
        <p:grpSpPr>
          <a:xfrm>
            <a:off x="4256005" y="5156495"/>
            <a:ext cx="680133" cy="560353"/>
            <a:chOff x="2971064" y="1795564"/>
            <a:chExt cx="612717" cy="504810"/>
          </a:xfrm>
        </p:grpSpPr>
        <p:sp>
          <p:nvSpPr>
            <p:cNvPr id="49" name="矩形 45"/>
            <p:cNvSpPr/>
            <p:nvPr>
              <p:custDataLst>
                <p:tags r:id="rId11"/>
              </p:custDataLst>
            </p:nvPr>
          </p:nvSpPr>
          <p:spPr>
            <a:xfrm>
              <a:off x="2971064" y="1796374"/>
              <a:ext cx="612000" cy="504000"/>
            </a:xfrm>
            <a:custGeom>
              <a:avLst/>
              <a:gdLst/>
              <a:ahLst/>
              <a:cxnLst/>
              <a:rect l="l" t="t" r="r" b="b"/>
              <a:pathLst>
                <a:path w="612000" h="504000">
                  <a:moveTo>
                    <a:pt x="576000" y="235074"/>
                  </a:moveTo>
                  <a:lnTo>
                    <a:pt x="612000" y="235074"/>
                  </a:lnTo>
                  <a:lnTo>
                    <a:pt x="612000" y="504000"/>
                  </a:lnTo>
                  <a:lnTo>
                    <a:pt x="306000" y="504000"/>
                  </a:lnTo>
                  <a:lnTo>
                    <a:pt x="306000" y="468000"/>
                  </a:lnTo>
                  <a:lnTo>
                    <a:pt x="576000" y="468000"/>
                  </a:lnTo>
                  <a:close/>
                  <a:moveTo>
                    <a:pt x="0" y="0"/>
                  </a:moveTo>
                  <a:lnTo>
                    <a:pt x="306000" y="0"/>
                  </a:lnTo>
                  <a:lnTo>
                    <a:pt x="306000" y="36000"/>
                  </a:lnTo>
                  <a:lnTo>
                    <a:pt x="36000" y="36000"/>
                  </a:lnTo>
                  <a:lnTo>
                    <a:pt x="36000" y="253355"/>
                  </a:lnTo>
                  <a:lnTo>
                    <a:pt x="0" y="253355"/>
                  </a:lnTo>
                  <a:close/>
                </a:path>
              </a:pathLst>
            </a:custGeom>
            <a:solidFill>
              <a:srgbClr val="5034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65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Box 56"/>
            <p:cNvSpPr txBox="1"/>
            <p:nvPr>
              <p:custDataLst>
                <p:tags r:id="rId12"/>
              </p:custDataLst>
            </p:nvPr>
          </p:nvSpPr>
          <p:spPr>
            <a:xfrm>
              <a:off x="2986250" y="1795564"/>
              <a:ext cx="597531" cy="451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6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mpact" panose="020B0806030902050204" pitchFamily="34" charset="0"/>
                </a:rPr>
                <a:t>05</a:t>
              </a:r>
              <a:endParaRPr lang="zh-CN" altLang="en-US" sz="2665" dirty="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 bldLvl="0" animBg="1"/>
      <p:bldP spid="11" grpId="0" bldLvl="0" animBg="1"/>
      <p:bldP spid="14" grpId="0" bldLvl="0" animBg="1"/>
      <p:bldP spid="4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20283" b="60254"/>
          <a:stretch>
            <a:fillRect/>
          </a:stretch>
        </p:blipFill>
        <p:spPr>
          <a:xfrm>
            <a:off x="1228725" y="1463040"/>
            <a:ext cx="9734550" cy="12642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8122" t="5373" r="11479" b="89991"/>
          <a:stretch>
            <a:fillRect/>
          </a:stretch>
        </p:blipFill>
        <p:spPr>
          <a:xfrm>
            <a:off x="1556385" y="3429000"/>
            <a:ext cx="8454390" cy="3276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474075" y="146304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39413" b="40117"/>
          <a:stretch>
            <a:fillRect/>
          </a:stretch>
        </p:blipFill>
        <p:spPr>
          <a:xfrm>
            <a:off x="887730" y="1349375"/>
            <a:ext cx="9734550" cy="13296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19090" y="14147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7748" t="10521" b="84097"/>
          <a:stretch>
            <a:fillRect/>
          </a:stretch>
        </p:blipFill>
        <p:spPr>
          <a:xfrm>
            <a:off x="1163955" y="3429000"/>
            <a:ext cx="9700895" cy="380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9550" b="19804"/>
          <a:stretch>
            <a:fillRect/>
          </a:stretch>
        </p:blipFill>
        <p:spPr>
          <a:xfrm>
            <a:off x="1075055" y="1784985"/>
            <a:ext cx="9734550" cy="13411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056495" y="178498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7874" t="15903" b="79209"/>
          <a:stretch>
            <a:fillRect/>
          </a:stretch>
        </p:blipFill>
        <p:spPr>
          <a:xfrm>
            <a:off x="1429385" y="3745230"/>
            <a:ext cx="9687560" cy="345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79521" b="1183"/>
          <a:stretch>
            <a:fillRect/>
          </a:stretch>
        </p:blipFill>
        <p:spPr>
          <a:xfrm>
            <a:off x="1327785" y="1586230"/>
            <a:ext cx="9734550" cy="12534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66715" y="15862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7923" t="20530" r="36353" b="74852"/>
          <a:stretch>
            <a:fillRect/>
          </a:stretch>
        </p:blipFill>
        <p:spPr>
          <a:xfrm>
            <a:off x="1532890" y="3687445"/>
            <a:ext cx="5859780" cy="326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41132"/>
          <a:stretch>
            <a:fillRect/>
          </a:stretch>
        </p:blipFill>
        <p:spPr>
          <a:xfrm>
            <a:off x="1136650" y="1389380"/>
            <a:ext cx="8972550" cy="17830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224645" y="13893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7923" t="25175" b="62408"/>
          <a:stretch>
            <a:fillRect/>
          </a:stretch>
        </p:blipFill>
        <p:spPr>
          <a:xfrm>
            <a:off x="1336675" y="3565525"/>
            <a:ext cx="9682480" cy="877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8134"/>
          <a:stretch>
            <a:fillRect/>
          </a:stretch>
        </p:blipFill>
        <p:spPr>
          <a:xfrm>
            <a:off x="1191895" y="1528445"/>
            <a:ext cx="8972550" cy="12680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7554" t="37314" b="50000"/>
          <a:stretch>
            <a:fillRect/>
          </a:stretch>
        </p:blipFill>
        <p:spPr>
          <a:xfrm>
            <a:off x="1405890" y="3543935"/>
            <a:ext cx="9721215" cy="8966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447530" y="15284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二、填空题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b="50000"/>
          <a:stretch>
            <a:fillRect/>
          </a:stretch>
        </p:blipFill>
        <p:spPr>
          <a:xfrm>
            <a:off x="1905000" y="2847975"/>
            <a:ext cx="8382000" cy="5810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t="55202" b="30054"/>
          <a:stretch>
            <a:fillRect/>
          </a:stretch>
        </p:blipFill>
        <p:spPr>
          <a:xfrm>
            <a:off x="838200" y="3796665"/>
            <a:ext cx="10515600" cy="10420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rcRect l="3053" r="10654" b="1333"/>
          <a:stretch>
            <a:fillRect/>
          </a:stretch>
        </p:blipFill>
        <p:spPr>
          <a:xfrm>
            <a:off x="8596630" y="2928620"/>
            <a:ext cx="879475" cy="328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1817370" y="1746885"/>
            <a:ext cx="8382000" cy="5810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74951" r="1630" b="15741"/>
          <a:stretch>
            <a:fillRect/>
          </a:stretch>
        </p:blipFill>
        <p:spPr>
          <a:xfrm>
            <a:off x="1025525" y="3169285"/>
            <a:ext cx="10344150" cy="6578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l="1240"/>
          <a:stretch>
            <a:fillRect/>
          </a:stretch>
        </p:blipFill>
        <p:spPr>
          <a:xfrm>
            <a:off x="6006465" y="1848485"/>
            <a:ext cx="2426970" cy="247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949325" y="1018540"/>
            <a:ext cx="98647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三、解答题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2043"/>
          <a:stretch>
            <a:fillRect/>
          </a:stretch>
        </p:blipFill>
        <p:spPr>
          <a:xfrm>
            <a:off x="1470025" y="1787525"/>
            <a:ext cx="9344025" cy="12725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6280" t="84906"/>
          <a:stretch>
            <a:fillRect/>
          </a:stretch>
        </p:blipFill>
        <p:spPr>
          <a:xfrm>
            <a:off x="1498600" y="3193415"/>
            <a:ext cx="9855200" cy="1066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rcRect b="50000"/>
          <a:stretch>
            <a:fillRect/>
          </a:stretch>
        </p:blipFill>
        <p:spPr>
          <a:xfrm>
            <a:off x="1057275" y="4393565"/>
            <a:ext cx="10296525" cy="1047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92258"/>
          <a:stretch>
            <a:fillRect/>
          </a:stretch>
        </p:blipFill>
        <p:spPr>
          <a:xfrm>
            <a:off x="1024255" y="1673860"/>
            <a:ext cx="9344025" cy="5486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4268" t="50000"/>
          <a:stretch>
            <a:fillRect/>
          </a:stretch>
        </p:blipFill>
        <p:spPr>
          <a:xfrm>
            <a:off x="1246505" y="2835910"/>
            <a:ext cx="9857105" cy="1047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2197100" y="2254250"/>
            <a:ext cx="1327150" cy="1327150"/>
          </a:xfrm>
          <a:prstGeom prst="ellipse">
            <a:avLst/>
          </a:prstGeom>
          <a:solidFill>
            <a:srgbClr val="40C7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rgbClr val="2A1B86"/>
                </a:solidFill>
                <a:latin typeface="思源宋体" panose="02020700000000000000" pitchFamily="18" charset="-122"/>
                <a:ea typeface="思源宋体" panose="02020700000000000000" pitchFamily="18" charset="-122"/>
                <a:sym typeface="思源宋体" panose="02020700000000000000" pitchFamily="18" charset="-122"/>
              </a:rPr>
              <a:t>2.2</a:t>
            </a:r>
            <a:endParaRPr lang="zh-CN" altLang="en-US" sz="3600" dirty="0">
              <a:solidFill>
                <a:srgbClr val="2A1B86"/>
              </a:solidFill>
              <a:latin typeface="思源宋体" panose="02020700000000000000" pitchFamily="18" charset="-122"/>
              <a:ea typeface="思源宋体" panose="02020700000000000000" pitchFamily="18" charset="-122"/>
              <a:sym typeface="思源宋体" panose="02020700000000000000" pitchFamily="18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08730" y="2625090"/>
            <a:ext cx="6394450" cy="6280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000" b="1" spc="600" dirty="0">
                <a:solidFill>
                  <a:srgbClr val="2A1B86"/>
                </a:solidFill>
                <a:latin typeface="微软雅黑" panose="020B0503020204020204" charset="-122"/>
                <a:ea typeface="微软雅黑" panose="020B0503020204020204" charset="-122"/>
                <a:sym typeface="思源宋体" panose="02020700000000000000" pitchFamily="18" charset="-122"/>
              </a:rPr>
              <a:t>一元二次不等式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图: 手动输入 10"/>
          <p:cNvSpPr/>
          <p:nvPr/>
        </p:nvSpPr>
        <p:spPr>
          <a:xfrm rot="10800000">
            <a:off x="0" y="0"/>
            <a:ext cx="12207850" cy="438162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53 h 10000"/>
              <a:gd name="connsiteX1-43" fmla="*/ 9997 w 10013"/>
              <a:gd name="connsiteY1-44" fmla="*/ 0 h 10000"/>
              <a:gd name="connsiteX2-45" fmla="*/ 10013 w 10013"/>
              <a:gd name="connsiteY2-46" fmla="*/ 10000 h 10000"/>
              <a:gd name="connsiteX3-47" fmla="*/ 13 w 10013"/>
              <a:gd name="connsiteY3-48" fmla="*/ 10000 h 10000"/>
              <a:gd name="connsiteX4-49" fmla="*/ 3 w 10013"/>
              <a:gd name="connsiteY4-50" fmla="*/ 3853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10000">
                <a:moveTo>
                  <a:pt x="3" y="3853"/>
                </a:moveTo>
                <a:lnTo>
                  <a:pt x="9997" y="0"/>
                </a:lnTo>
                <a:cubicBezTo>
                  <a:pt x="10002" y="3333"/>
                  <a:pt x="10008" y="6667"/>
                  <a:pt x="10013" y="10000"/>
                </a:cubicBezTo>
                <a:lnTo>
                  <a:pt x="13" y="10000"/>
                </a:lnTo>
                <a:cubicBezTo>
                  <a:pt x="30" y="8139"/>
                  <a:pt x="-14" y="5714"/>
                  <a:pt x="3" y="3853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流程图: 手动输入 10"/>
          <p:cNvSpPr/>
          <p:nvPr/>
        </p:nvSpPr>
        <p:spPr>
          <a:xfrm>
            <a:off x="-103175" y="2666979"/>
            <a:ext cx="12398350" cy="419102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52 w 10000"/>
              <a:gd name="connsiteY0-2" fmla="*/ 6691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52 w 10000"/>
              <a:gd name="connsiteY4-10" fmla="*/ 6691 h 10000"/>
              <a:gd name="connsiteX0-11" fmla="*/ 52 w 10000"/>
              <a:gd name="connsiteY0-12" fmla="*/ 2619 h 5928"/>
              <a:gd name="connsiteX1-13" fmla="*/ 9984 w 10000"/>
              <a:gd name="connsiteY1-14" fmla="*/ 0 h 5928"/>
              <a:gd name="connsiteX2-15" fmla="*/ 10000 w 10000"/>
              <a:gd name="connsiteY2-16" fmla="*/ 5928 h 5928"/>
              <a:gd name="connsiteX3-17" fmla="*/ 0 w 10000"/>
              <a:gd name="connsiteY3-18" fmla="*/ 5928 h 5928"/>
              <a:gd name="connsiteX4-19" fmla="*/ 52 w 10000"/>
              <a:gd name="connsiteY4-20" fmla="*/ 2619 h 5928"/>
              <a:gd name="connsiteX0-21" fmla="*/ 21 w 10000"/>
              <a:gd name="connsiteY0-22" fmla="*/ 4331 h 10000"/>
              <a:gd name="connsiteX1-23" fmla="*/ 9984 w 10000"/>
              <a:gd name="connsiteY1-24" fmla="*/ 0 h 10000"/>
              <a:gd name="connsiteX2-25" fmla="*/ 10000 w 10000"/>
              <a:gd name="connsiteY2-26" fmla="*/ 10000 h 10000"/>
              <a:gd name="connsiteX3-27" fmla="*/ 0 w 10000"/>
              <a:gd name="connsiteY3-28" fmla="*/ 10000 h 10000"/>
              <a:gd name="connsiteX4-29" fmla="*/ 21 w 10000"/>
              <a:gd name="connsiteY4-30" fmla="*/ 4331 h 10000"/>
              <a:gd name="connsiteX0-31" fmla="*/ 3 w 10013"/>
              <a:gd name="connsiteY0-32" fmla="*/ 4331 h 10000"/>
              <a:gd name="connsiteX1-33" fmla="*/ 9997 w 10013"/>
              <a:gd name="connsiteY1-34" fmla="*/ 0 h 10000"/>
              <a:gd name="connsiteX2-35" fmla="*/ 10013 w 10013"/>
              <a:gd name="connsiteY2-36" fmla="*/ 10000 h 10000"/>
              <a:gd name="connsiteX3-37" fmla="*/ 13 w 10013"/>
              <a:gd name="connsiteY3-38" fmla="*/ 10000 h 10000"/>
              <a:gd name="connsiteX4-39" fmla="*/ 3 w 10013"/>
              <a:gd name="connsiteY4-40" fmla="*/ 4331 h 10000"/>
              <a:gd name="connsiteX0-41" fmla="*/ 3 w 10013"/>
              <a:gd name="connsiteY0-42" fmla="*/ 3896 h 9565"/>
              <a:gd name="connsiteX1-43" fmla="*/ 9982 w 10013"/>
              <a:gd name="connsiteY1-44" fmla="*/ 0 h 9565"/>
              <a:gd name="connsiteX2-45" fmla="*/ 10013 w 10013"/>
              <a:gd name="connsiteY2-46" fmla="*/ 9565 h 9565"/>
              <a:gd name="connsiteX3-47" fmla="*/ 13 w 10013"/>
              <a:gd name="connsiteY3-48" fmla="*/ 9565 h 9565"/>
              <a:gd name="connsiteX4-49" fmla="*/ 3 w 10013"/>
              <a:gd name="connsiteY4-50" fmla="*/ 3896 h 956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13" h="9565">
                <a:moveTo>
                  <a:pt x="3" y="3896"/>
                </a:moveTo>
                <a:lnTo>
                  <a:pt x="9982" y="0"/>
                </a:lnTo>
                <a:cubicBezTo>
                  <a:pt x="9987" y="3333"/>
                  <a:pt x="10008" y="6232"/>
                  <a:pt x="10013" y="9565"/>
                </a:cubicBezTo>
                <a:lnTo>
                  <a:pt x="13" y="9565"/>
                </a:lnTo>
                <a:cubicBezTo>
                  <a:pt x="30" y="7704"/>
                  <a:pt x="-14" y="5757"/>
                  <a:pt x="3" y="3896"/>
                </a:cubicBezTo>
                <a:close/>
              </a:path>
            </a:pathLst>
          </a:custGeom>
          <a:solidFill>
            <a:srgbClr val="86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95300" y="438150"/>
            <a:ext cx="11201400" cy="5981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85800" y="609600"/>
            <a:ext cx="10820400" cy="5638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4463784" y="2588104"/>
            <a:ext cx="3264431" cy="857915"/>
            <a:chOff x="3407" y="1313"/>
            <a:chExt cx="12287" cy="1517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313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500" b="1" spc="1000" dirty="0">
                  <a:solidFill>
                    <a:srgbClr val="40475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</a:t>
              </a:r>
              <a:r>
                <a:rPr lang="zh-CN" altLang="en-US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谢收看</a:t>
              </a:r>
              <a:endParaRPr sz="4500" b="1" spc="1000" dirty="0">
                <a:solidFill>
                  <a:srgbClr val="404753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896620" y="3377764"/>
            <a:ext cx="10800080" cy="3078480"/>
          </a:xfrm>
          <a:prstGeom prst="rect">
            <a:avLst/>
          </a:prstGeom>
          <a:solidFill>
            <a:srgbClr val="C0DAA4">
              <a:alpha val="32000"/>
            </a:srgb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https://img8.file.cache.docer.com/storage/image/0/7/4/d/e/f348095672a1caa34f3327e8dfac54e4.png">
            <a:extLst>
              <a:ext uri="{FF2B5EF4-FFF2-40B4-BE49-F238E27FC236}">
                <a16:creationId xmlns:a16="http://schemas.microsoft.com/office/drawing/2014/main" id="{F198973C-663F-3062-0B13-48533848B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10" y="1723107"/>
            <a:ext cx="1264174" cy="126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70" y="1985645"/>
            <a:ext cx="10182225" cy="2886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0935" y="118935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一、一元二次不等式的概念</a:t>
            </a:r>
            <a:endParaRPr lang="zh-CN" altLang="en-US" sz="22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20" y="2613660"/>
            <a:ext cx="10220325" cy="1657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30935" y="92519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二、一元二次函数、一元二次方程、一元二次不等式的解的关系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140" y="1464945"/>
            <a:ext cx="6534150" cy="4486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30935" y="92519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三、一元二次不等式的解法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19175" y="1697355"/>
            <a:ext cx="1022477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4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1. 抛物线图解法</a:t>
            </a:r>
            <a:endParaRPr lang="zh-CN" altLang="en-US" sz="2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75" y="2566670"/>
            <a:ext cx="9544050" cy="1724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019175" y="1202055"/>
            <a:ext cx="10224770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400">
                <a:solidFill>
                  <a:srgbClr val="DAA400"/>
                </a:solidFill>
                <a:latin typeface="方正黑体简体" panose="03000509000000000000" charset="-122"/>
                <a:ea typeface="方正黑体简体" panose="03000509000000000000" charset="-122"/>
                <a:cs typeface="方正黑体简体" panose="03000509000000000000" charset="-122"/>
              </a:rPr>
              <a:t>2. 因式分解法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1909445"/>
            <a:ext cx="10191750" cy="3038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30935" y="925195"/>
            <a:ext cx="9763125" cy="5397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500"/>
              </a:lnSpc>
              <a:spcAft>
                <a:spcPts val="1200"/>
              </a:spcAft>
            </a:pPr>
            <a:r>
              <a:rPr lang="zh-CN" altLang="en-US" sz="2600">
                <a:solidFill>
                  <a:srgbClr val="00B0F0"/>
                </a:solidFill>
                <a:latin typeface="方正黑体简体" panose="03000509000000000000" charset="-122"/>
                <a:ea typeface="方正黑体简体" panose="03000509000000000000" charset="-122"/>
              </a:rPr>
              <a:t>四、分式不等式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315" y="1580515"/>
            <a:ext cx="7077075" cy="3829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1"/>
  <p:tag name="COMMONDATA" val="eyJoZGlkIjoiZDA1Yjk0MjM1Yjg1MzI1YTQzNzk5OTA3OGMzYTFkNT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45.3403149606298,&quot;left&quot;:335.0685039370077,&quot;top&quot;:104.80519685039367,&quot;width&quot;:453.1637795275592}"/>
</p:tagLst>
</file>

<file path=ppt/theme/theme1.xml><?xml version="1.0" encoding="utf-8"?>
<a:theme xmlns:a="http://schemas.openxmlformats.org/drawingml/2006/main" name="Office Theme">
  <a:themeElements>
    <a:clrScheme name="自定义 1">
      <a:dk1>
        <a:srgbClr val="333F50"/>
      </a:dk1>
      <a:lt1>
        <a:srgbClr val="333F50"/>
      </a:lt1>
      <a:dk2>
        <a:srgbClr val="333F50"/>
      </a:dk2>
      <a:lt2>
        <a:srgbClr val="333F50"/>
      </a:lt2>
      <a:accent1>
        <a:srgbClr val="FFFFFF"/>
      </a:accent1>
      <a:accent2>
        <a:srgbClr val="FFD966"/>
      </a:accent2>
      <a:accent3>
        <a:srgbClr val="FFFFFF"/>
      </a:accent3>
      <a:accent4>
        <a:srgbClr val="FFC000"/>
      </a:accent4>
      <a:accent5>
        <a:srgbClr val="FFFFFF"/>
      </a:accent5>
      <a:accent6>
        <a:srgbClr val="FFD96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152</Words>
  <Application>Microsoft Office PowerPoint</Application>
  <PresentationFormat>宽屏</PresentationFormat>
  <Paragraphs>64</Paragraphs>
  <Slides>30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0" baseType="lpstr">
      <vt:lpstr>创艺简中圆</vt:lpstr>
      <vt:lpstr>等线</vt:lpstr>
      <vt:lpstr>方正黑体简体</vt:lpstr>
      <vt:lpstr>思源宋体</vt:lpstr>
      <vt:lpstr>微软雅黑</vt:lpstr>
      <vt:lpstr>Arial</vt:lpstr>
      <vt:lpstr>Calibri</vt:lpstr>
      <vt:lpstr>Impact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</dc:title>
  <dc:creator>007</dc:creator>
  <cp:lastModifiedBy>LUYAO HAN</cp:lastModifiedBy>
  <cp:revision>266</cp:revision>
  <dcterms:created xsi:type="dcterms:W3CDTF">2019-02-04T14:34:00Z</dcterms:created>
  <dcterms:modified xsi:type="dcterms:W3CDTF">2024-09-06T01:36:39Z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B9364E21F6D0457DAC2C2FE01B505DEC_13</vt:lpwstr>
  </property>
  <property fmtid="{D5CDD505-2E9C-101B-9397-08002B2CF9AE}" pid="3" name="KSOProductBuildVer">
    <vt:lpwstr>2052-12.1.0.16929</vt:lpwstr>
  </property>
</Properties>
</file>