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390" r:id="rId8"/>
    <p:sldId id="3392" r:id="rId9"/>
    <p:sldId id="3393" r:id="rId10"/>
    <p:sldId id="3416" r:id="rId11"/>
    <p:sldId id="3417" r:id="rId12"/>
    <p:sldId id="3419" r:id="rId13"/>
    <p:sldId id="3418" r:id="rId14"/>
    <p:sldId id="3420" r:id="rId15"/>
    <p:sldId id="3397" r:id="rId16"/>
    <p:sldId id="3421" r:id="rId17"/>
    <p:sldId id="3398" r:id="rId18"/>
    <p:sldId id="3399" r:id="rId19"/>
    <p:sldId id="3422" r:id="rId20"/>
    <p:sldId id="3423" r:id="rId21"/>
    <p:sldId id="3402" r:id="rId22"/>
    <p:sldId id="3403" r:id="rId23"/>
    <p:sldId id="3404" r:id="rId24"/>
    <p:sldId id="3405" r:id="rId25"/>
    <p:sldId id="3406" r:id="rId26"/>
    <p:sldId id="3407" r:id="rId27"/>
    <p:sldId id="3408" r:id="rId28"/>
    <p:sldId id="3411" r:id="rId29"/>
    <p:sldId id="3412" r:id="rId30"/>
    <p:sldId id="3413" r:id="rId31"/>
    <p:sldId id="3414" r:id="rId32"/>
    <p:sldId id="3424" r:id="rId33"/>
    <p:sldId id="3425" r:id="rId34"/>
    <p:sldId id="341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5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1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5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三、区间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65" y="1631315"/>
            <a:ext cx="10097770" cy="387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四、一元一次不等式及其解法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解一元一次不等式的一般步骤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865" y="2461895"/>
            <a:ext cx="2669540" cy="250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838200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一元一次不等式的解集在数轴上的表示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65" y="1962785"/>
            <a:ext cx="10043160" cy="319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74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五、一元一次不等式组及其解法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解一元一次不等式的一般步骤</a:t>
            </a:r>
            <a:endParaRPr lang="zh-CN" altLang="en-US" sz="2200"/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35" y="2567305"/>
            <a:ext cx="5041900" cy="1047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一元一次不等式组的解集的四种情况</a:t>
            </a:r>
            <a:endParaRPr lang="zh-CN" altLang="en-US" sz="2200"/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65" y="1658620"/>
            <a:ext cx="9858375" cy="391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比较两个实数（式子）的大小</a:t>
            </a:r>
            <a:endParaRPr lang="zh-CN" altLang="en-US" sz="2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31655" b="17389"/>
          <a:stretch>
            <a:fillRect/>
          </a:stretch>
        </p:blipFill>
        <p:spPr>
          <a:xfrm>
            <a:off x="971550" y="3117215"/>
            <a:ext cx="10248900" cy="1388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82028"/>
          <a:stretch>
            <a:fillRect/>
          </a:stretch>
        </p:blipFill>
        <p:spPr>
          <a:xfrm>
            <a:off x="971550" y="4693285"/>
            <a:ext cx="10248900" cy="4895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181600"/>
            <a:ext cx="10467975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95" y="2100580"/>
            <a:ext cx="10353675" cy="8286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2F83448-63F1-4FDA-A750-A07C8550077C}"/>
              </a:ext>
            </a:extLst>
          </p:cNvPr>
          <p:cNvSpPr txBox="1"/>
          <p:nvPr/>
        </p:nvSpPr>
        <p:spPr>
          <a:xfrm>
            <a:off x="8752062" y="2088515"/>
            <a:ext cx="48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7526"/>
          <a:stretch>
            <a:fillRect/>
          </a:stretch>
        </p:blipFill>
        <p:spPr>
          <a:xfrm>
            <a:off x="933450" y="1766570"/>
            <a:ext cx="10325100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2474" b="16714"/>
          <a:stretch>
            <a:fillRect/>
          </a:stretch>
        </p:blipFill>
        <p:spPr>
          <a:xfrm>
            <a:off x="933450" y="2181225"/>
            <a:ext cx="10325100" cy="2353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83286"/>
          <a:stretch>
            <a:fillRect/>
          </a:stretch>
        </p:blipFill>
        <p:spPr>
          <a:xfrm>
            <a:off x="933450" y="4535170"/>
            <a:ext cx="10325100" cy="55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不等式性质的应用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54275"/>
          <a:stretch>
            <a:fillRect/>
          </a:stretch>
        </p:blipFill>
        <p:spPr>
          <a:xfrm>
            <a:off x="895350" y="2147570"/>
            <a:ext cx="10401300" cy="1171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5725"/>
          <a:stretch>
            <a:fillRect/>
          </a:stretch>
        </p:blipFill>
        <p:spPr>
          <a:xfrm>
            <a:off x="895350" y="3319145"/>
            <a:ext cx="10401300" cy="139065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979FBFA-CA7C-ED20-02F2-3C3C79D4F229}"/>
              </a:ext>
            </a:extLst>
          </p:cNvPr>
          <p:cNvSpPr txBox="1"/>
          <p:nvPr/>
        </p:nvSpPr>
        <p:spPr>
          <a:xfrm>
            <a:off x="5803590" y="2218833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利用不等式的基本性质求代数式的取值范围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6120"/>
          <a:stretch>
            <a:fillRect/>
          </a:stretch>
        </p:blipFill>
        <p:spPr>
          <a:xfrm>
            <a:off x="847725" y="2557145"/>
            <a:ext cx="10496550" cy="590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3880"/>
          <a:stretch>
            <a:fillRect/>
          </a:stretch>
        </p:blipFill>
        <p:spPr>
          <a:xfrm>
            <a:off x="847725" y="3147695"/>
            <a:ext cx="10496550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解一元一次不等式（组）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4095"/>
          <a:stretch>
            <a:fillRect/>
          </a:stretch>
        </p:blipFill>
        <p:spPr>
          <a:xfrm>
            <a:off x="890270" y="1823720"/>
            <a:ext cx="104108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905"/>
          <a:stretch>
            <a:fillRect/>
          </a:stretch>
        </p:blipFill>
        <p:spPr>
          <a:xfrm>
            <a:off x="890270" y="2976245"/>
            <a:ext cx="10410825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解一元一次不等式（组）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10515600" cy="397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7521"/>
          <a:stretch>
            <a:fillRect/>
          </a:stretch>
        </p:blipFill>
        <p:spPr>
          <a:xfrm>
            <a:off x="861695" y="1699895"/>
            <a:ext cx="10467975" cy="777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2479" b="49991"/>
          <a:stretch>
            <a:fillRect/>
          </a:stretch>
        </p:blipFill>
        <p:spPr>
          <a:xfrm>
            <a:off x="861695" y="2477135"/>
            <a:ext cx="10467975" cy="951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0009" b="25657"/>
          <a:stretch>
            <a:fillRect/>
          </a:stretch>
        </p:blipFill>
        <p:spPr>
          <a:xfrm>
            <a:off x="861695" y="3429000"/>
            <a:ext cx="10467975" cy="841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74343"/>
          <a:stretch>
            <a:fillRect/>
          </a:stretch>
        </p:blipFill>
        <p:spPr>
          <a:xfrm>
            <a:off x="861695" y="4270375"/>
            <a:ext cx="10467975" cy="8870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338BC4-E695-D44F-56E3-B1637807B33C}"/>
              </a:ext>
            </a:extLst>
          </p:cNvPr>
          <p:cNvSpPr txBox="1"/>
          <p:nvPr/>
        </p:nvSpPr>
        <p:spPr>
          <a:xfrm>
            <a:off x="9035163" y="1622185"/>
            <a:ext cx="48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86CB73-045A-A238-DC79-EA06E7B5B0B9}"/>
              </a:ext>
            </a:extLst>
          </p:cNvPr>
          <p:cNvSpPr txBox="1"/>
          <p:nvPr/>
        </p:nvSpPr>
        <p:spPr>
          <a:xfrm>
            <a:off x="9535834" y="338931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7418"/>
          <a:stretch>
            <a:fillRect/>
          </a:stretch>
        </p:blipFill>
        <p:spPr>
          <a:xfrm>
            <a:off x="1276350" y="2319020"/>
            <a:ext cx="9096375" cy="1077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964" r="5953" b="89912"/>
          <a:stretch>
            <a:fillRect/>
          </a:stretch>
        </p:blipFill>
        <p:spPr>
          <a:xfrm>
            <a:off x="1276350" y="3782060"/>
            <a:ext cx="9465310" cy="450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71540" y="22561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903" b="55888"/>
          <a:stretch>
            <a:fillRect/>
          </a:stretch>
        </p:blipFill>
        <p:spPr>
          <a:xfrm>
            <a:off x="1192530" y="1710055"/>
            <a:ext cx="9096375" cy="1059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030" t="10008" r="3492" b="63749"/>
          <a:stretch>
            <a:fillRect/>
          </a:stretch>
        </p:blipFill>
        <p:spPr>
          <a:xfrm>
            <a:off x="1192530" y="3104515"/>
            <a:ext cx="9899650" cy="11950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36280" y="17100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112" b="33999"/>
          <a:stretch>
            <a:fillRect/>
          </a:stretch>
        </p:blipFill>
        <p:spPr>
          <a:xfrm>
            <a:off x="970280" y="1323340"/>
            <a:ext cx="10252075" cy="1177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411" t="35420" r="57543" b="55902"/>
          <a:stretch>
            <a:fillRect/>
          </a:stretch>
        </p:blipFill>
        <p:spPr>
          <a:xfrm>
            <a:off x="1369060" y="3182620"/>
            <a:ext cx="4951730" cy="504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20790" y="132334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6001"/>
          <a:stretch>
            <a:fillRect/>
          </a:stretch>
        </p:blipFill>
        <p:spPr>
          <a:xfrm>
            <a:off x="1282700" y="1338580"/>
            <a:ext cx="9968230" cy="177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524" t="44156" r="32300" b="49992"/>
          <a:stretch>
            <a:fillRect/>
          </a:stretch>
        </p:blipFill>
        <p:spPr>
          <a:xfrm>
            <a:off x="1475105" y="3555365"/>
            <a:ext cx="7785735" cy="3117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87035" y="14128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8942"/>
          <a:stretch>
            <a:fillRect/>
          </a:stretch>
        </p:blipFill>
        <p:spPr>
          <a:xfrm>
            <a:off x="784225" y="1294765"/>
            <a:ext cx="9385935" cy="1743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484" t="50008" b="15437"/>
          <a:stretch>
            <a:fillRect/>
          </a:stretch>
        </p:blipFill>
        <p:spPr>
          <a:xfrm>
            <a:off x="1313815" y="3429000"/>
            <a:ext cx="9827895" cy="1510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14033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510"/>
          <a:stretch>
            <a:fillRect/>
          </a:stretch>
        </p:blipFill>
        <p:spPr>
          <a:xfrm>
            <a:off x="1262380" y="997585"/>
            <a:ext cx="8886825" cy="2431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681" t="84563" r="33424" b="-814"/>
          <a:stretch>
            <a:fillRect/>
          </a:stretch>
        </p:blipFill>
        <p:spPr>
          <a:xfrm>
            <a:off x="1637030" y="3989705"/>
            <a:ext cx="6587490" cy="7480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73315" y="117030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66992"/>
          <a:stretch>
            <a:fillRect/>
          </a:stretch>
        </p:blipFill>
        <p:spPr>
          <a:xfrm>
            <a:off x="1045210" y="2024380"/>
            <a:ext cx="7981950" cy="515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065" y="2024380"/>
            <a:ext cx="27622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42838"/>
          <a:stretch>
            <a:fillRect/>
          </a:stretch>
        </p:blipFill>
        <p:spPr>
          <a:xfrm>
            <a:off x="1045210" y="3006090"/>
            <a:ext cx="10344150" cy="106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9024" b="26098"/>
          <a:stretch>
            <a:fillRect/>
          </a:stretch>
        </p:blipFill>
        <p:spPr>
          <a:xfrm>
            <a:off x="1575435" y="1853565"/>
            <a:ext cx="798195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223" t="57538" r="88244" b="24000"/>
          <a:stretch>
            <a:fillRect/>
          </a:stretch>
        </p:blipFill>
        <p:spPr>
          <a:xfrm>
            <a:off x="7394575" y="1929765"/>
            <a:ext cx="779145" cy="3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76855" r="8361"/>
          <a:stretch>
            <a:fillRect/>
          </a:stretch>
        </p:blipFill>
        <p:spPr>
          <a:xfrm>
            <a:off x="1356360" y="3214370"/>
            <a:ext cx="9479280" cy="42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02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4070" y="4525645"/>
            <a:ext cx="3138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不等式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68943"/>
          <a:stretch>
            <a:fillRect/>
          </a:stretch>
        </p:blipFill>
        <p:spPr>
          <a:xfrm>
            <a:off x="1216660" y="1729740"/>
            <a:ext cx="7981950" cy="485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38835" r="8196"/>
          <a:stretch>
            <a:fillRect/>
          </a:stretch>
        </p:blipFill>
        <p:spPr>
          <a:xfrm>
            <a:off x="1165860" y="2828925"/>
            <a:ext cx="8193405" cy="600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632" t="5502" r="91526" b="61165"/>
          <a:stretch>
            <a:fillRect/>
          </a:stretch>
        </p:blipFill>
        <p:spPr>
          <a:xfrm>
            <a:off x="5464810" y="1729740"/>
            <a:ext cx="342900" cy="32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85601"/>
          <a:stretch>
            <a:fillRect/>
          </a:stretch>
        </p:blipFill>
        <p:spPr>
          <a:xfrm>
            <a:off x="1665605" y="1878330"/>
            <a:ext cx="7705725" cy="832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321" b="69267"/>
          <a:stretch>
            <a:fillRect/>
          </a:stretch>
        </p:blipFill>
        <p:spPr>
          <a:xfrm>
            <a:off x="1400175" y="3168015"/>
            <a:ext cx="9784715" cy="945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9484" b="45689"/>
          <a:stretch>
            <a:fillRect/>
          </a:stretch>
        </p:blipFill>
        <p:spPr>
          <a:xfrm>
            <a:off x="1463675" y="1760855"/>
            <a:ext cx="7705725" cy="857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008" t="29530" b="40577"/>
          <a:stretch>
            <a:fillRect/>
          </a:stretch>
        </p:blipFill>
        <p:spPr>
          <a:xfrm>
            <a:off x="1463675" y="2984500"/>
            <a:ext cx="9817100" cy="88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9923"/>
          <a:stretch>
            <a:fillRect/>
          </a:stretch>
        </p:blipFill>
        <p:spPr>
          <a:xfrm>
            <a:off x="1557020" y="1868805"/>
            <a:ext cx="7705725" cy="11607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59425C-2037-2934-A9FD-B810A11A4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167" y="3014580"/>
            <a:ext cx="6571429" cy="12571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11283E-236B-A4CB-D8B3-69D93BD6A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138" y="4282973"/>
            <a:ext cx="6208458" cy="1556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985645"/>
            <a:ext cx="10182225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2.1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不等式的基本性质及区间的概念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2910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一、两个实数大小的比较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1.作差法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65" y="3071495"/>
            <a:ext cx="3620135" cy="202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2. 平方法</a:t>
            </a:r>
            <a:endParaRPr lang="zh-CN" altLang="en-US" sz="2200"/>
          </a:p>
        </p:txBody>
      </p:sp>
      <p:sp>
        <p:nvSpPr>
          <p:cNvPr id="5" name="文本框 4"/>
          <p:cNvSpPr txBox="1"/>
          <p:nvPr/>
        </p:nvSpPr>
        <p:spPr>
          <a:xfrm>
            <a:off x="1019175" y="252920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3</a:t>
            </a: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. 作商法</a:t>
            </a:r>
            <a:endParaRPr lang="zh-CN" altLang="en-US" sz="2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" y="1548765"/>
            <a:ext cx="9591040" cy="474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945" y="3068955"/>
            <a:ext cx="6713220" cy="1486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5" y="4380230"/>
            <a:ext cx="3717290" cy="155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129984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4</a:t>
            </a: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. 中间量法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70" y="2170430"/>
            <a:ext cx="6494145" cy="61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二、不等式的性质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65" y="1871980"/>
            <a:ext cx="8882380" cy="259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253</Words>
  <Application>Microsoft Office PowerPoint</Application>
  <PresentationFormat>宽屏</PresentationFormat>
  <Paragraphs>84</Paragraphs>
  <Slides>34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252</cp:revision>
  <dcterms:created xsi:type="dcterms:W3CDTF">2019-02-04T14:34:00Z</dcterms:created>
  <dcterms:modified xsi:type="dcterms:W3CDTF">2024-09-06T01:36:41Z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1A380C49C5BC4DE79FA53072C6D40433_13</vt:lpwstr>
  </property>
  <property fmtid="{D5CDD505-2E9C-101B-9397-08002B2CF9AE}" pid="3" name="KSOProductBuildVer">
    <vt:lpwstr>2052-12.1.0.16929</vt:lpwstr>
  </property>
</Properties>
</file>