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3362" r:id="rId2"/>
    <p:sldId id="257" r:id="rId3"/>
    <p:sldId id="3389" r:id="rId4"/>
    <p:sldId id="969" r:id="rId5"/>
    <p:sldId id="3388" r:id="rId6"/>
    <p:sldId id="3770" r:id="rId7"/>
    <p:sldId id="3802" r:id="rId8"/>
    <p:sldId id="3803" r:id="rId9"/>
    <p:sldId id="3804" r:id="rId10"/>
    <p:sldId id="3675" r:id="rId11"/>
    <p:sldId id="3805" r:id="rId12"/>
    <p:sldId id="3771" r:id="rId13"/>
    <p:sldId id="3772" r:id="rId14"/>
    <p:sldId id="3773" r:id="rId15"/>
    <p:sldId id="3397" r:id="rId16"/>
    <p:sldId id="3652" r:id="rId17"/>
    <p:sldId id="3653" r:id="rId18"/>
    <p:sldId id="3751" r:id="rId19"/>
    <p:sldId id="3774" r:id="rId20"/>
    <p:sldId id="3806" r:id="rId21"/>
    <p:sldId id="3807" r:id="rId22"/>
    <p:sldId id="3808" r:id="rId23"/>
    <p:sldId id="3814" r:id="rId24"/>
    <p:sldId id="3815" r:id="rId25"/>
    <p:sldId id="3776" r:id="rId26"/>
    <p:sldId id="3775" r:id="rId27"/>
    <p:sldId id="3402" r:id="rId28"/>
    <p:sldId id="3777" r:id="rId29"/>
    <p:sldId id="3778" r:id="rId30"/>
    <p:sldId id="3809" r:id="rId31"/>
    <p:sldId id="3403" r:id="rId32"/>
    <p:sldId id="3404" r:id="rId33"/>
    <p:sldId id="3405" r:id="rId34"/>
    <p:sldId id="3406" r:id="rId35"/>
    <p:sldId id="3407" r:id="rId36"/>
    <p:sldId id="3688" r:id="rId37"/>
    <p:sldId id="3810" r:id="rId38"/>
    <p:sldId id="3811" r:id="rId39"/>
    <p:sldId id="3812" r:id="rId40"/>
    <p:sldId id="3411" r:id="rId41"/>
    <p:sldId id="3412" r:id="rId42"/>
    <p:sldId id="3553" r:id="rId43"/>
    <p:sldId id="3729" r:id="rId44"/>
    <p:sldId id="3752" r:id="rId45"/>
    <p:sldId id="3753" r:id="rId46"/>
    <p:sldId id="3816" r:id="rId47"/>
    <p:sldId id="3414" r:id="rId48"/>
    <p:sldId id="3779" r:id="rId49"/>
    <p:sldId id="3817" r:id="rId50"/>
    <p:sldId id="3780" r:id="rId51"/>
    <p:sldId id="3781" r:id="rId52"/>
    <p:sldId id="3415" r:id="rId53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5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5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5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5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5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5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5" name="文本框 14">
            <a:hlinkClick r:id="rId3" action="ppaction://hlinksldjump"/>
            <a:extLst>
              <a:ext uri="{FF2B5EF4-FFF2-40B4-BE49-F238E27FC236}">
                <a16:creationId xmlns:a16="http://schemas.microsoft.com/office/drawing/2014/main" id="{203AECBE-9171-F913-7498-E0CFC95C1B8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id="{5B8EA9BD-286B-CE7C-F9B3-9F21C8B5A30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  <a:extLst>
              <a:ext uri="{FF2B5EF4-FFF2-40B4-BE49-F238E27FC236}">
                <a16:creationId xmlns:a16="http://schemas.microsoft.com/office/drawing/2014/main" id="{870375E9-CFD9-2ED0-39E8-247AE913880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  <a:extLst>
              <a:ext uri="{FF2B5EF4-FFF2-40B4-BE49-F238E27FC236}">
                <a16:creationId xmlns:a16="http://schemas.microsoft.com/office/drawing/2014/main" id="{D1113B67-26EE-B07F-0C08-AD068511082B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  <a:extLst>
              <a:ext uri="{FF2B5EF4-FFF2-40B4-BE49-F238E27FC236}">
                <a16:creationId xmlns:a16="http://schemas.microsoft.com/office/drawing/2014/main" id="{A8545557-420B-8455-7412-C4DD129C088A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780A8219-4E3B-C5A8-3623-4BB58EF6C41E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3C6F5856-E36E-9E90-590A-040BEA95799B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1E7A94D2-BFC7-5738-02D7-AA3D9EDD1CBC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02AE7D39-6206-6C17-D38A-08D550A4D12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B4B33AF3-4803-5927-FB2D-A6643F492625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D0024959-74DC-870B-D53F-2EFD4BD513CC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B3D91830-9031-20AC-6D9A-50E8ABEA919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9F210F67-2391-E368-2CA0-9CED1A13D4A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1F3006E3-BAD4-174E-278A-10567F618964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17FD41C9-FC6B-76C1-B27E-30E0D82795E8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58035A33-A967-84CB-F267-8790B3B4225C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909AB8EF-3AD7-6D8D-2C28-D8F1DA63378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45EEB414-C21A-953A-FB46-66EBBA528EE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2C3AD568-83E9-4109-D702-B88B3400294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73BD4537-95D7-54CD-2238-F0B372AA06F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D7B8E4AF-CBD9-9432-D3F5-10E7BB0F9C7D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11A4A383-07FE-AAF1-C2C1-9CA625F3AD4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31EBA818-CF93-797C-1B20-72B900A0CF8B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EBF6E3C7-A3BC-BCF6-BFEE-8D48EF4B6F0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32A9EB28-2FF7-1D5B-5A63-E9409415D6D5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7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5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6120" y="3124835"/>
            <a:ext cx="10799445" cy="3095625"/>
            <a:chOff x="1112" y="4816"/>
            <a:chExt cx="16876" cy="4875"/>
          </a:xfrm>
        </p:grpSpPr>
        <p:sp>
          <p:nvSpPr>
            <p:cNvPr id="7" name="矩形 6"/>
            <p:cNvSpPr/>
            <p:nvPr/>
          </p:nvSpPr>
          <p:spPr>
            <a:xfrm>
              <a:off x="1112" y="4843"/>
              <a:ext cx="16876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二、统计图表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2071370"/>
            <a:ext cx="1008697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566545"/>
            <a:ext cx="10125075" cy="2657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4536440"/>
            <a:ext cx="1009650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4595" y="149542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样本平均值（均值）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2830" y="955675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三、样本的均值和标准差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2700020"/>
            <a:ext cx="10125075" cy="145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125666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样本方差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20" y="2343150"/>
            <a:ext cx="706755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19253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样本标准差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75" y="2458085"/>
            <a:ext cx="5419725" cy="80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抽样的概念、简单随机抽样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549525"/>
            <a:ext cx="10096500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3458210"/>
            <a:ext cx="10106025" cy="733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015" y="4378325"/>
            <a:ext cx="9401175" cy="75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系统抽样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2755"/>
          <a:stretch>
            <a:fillRect/>
          </a:stretch>
        </p:blipFill>
        <p:spPr>
          <a:xfrm>
            <a:off x="1014095" y="1947545"/>
            <a:ext cx="10163175" cy="8070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7245" b="39035"/>
          <a:stretch>
            <a:fillRect/>
          </a:stretch>
        </p:blipFill>
        <p:spPr>
          <a:xfrm>
            <a:off x="1014095" y="2861310"/>
            <a:ext cx="10163175" cy="998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0965"/>
          <a:stretch>
            <a:fillRect/>
          </a:stretch>
        </p:blipFill>
        <p:spPr>
          <a:xfrm>
            <a:off x="1014095" y="4088765"/>
            <a:ext cx="10163175" cy="115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分层抽样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3653"/>
          <a:stretch>
            <a:fillRect/>
          </a:stretch>
        </p:blipFill>
        <p:spPr>
          <a:xfrm>
            <a:off x="1052195" y="1890395"/>
            <a:ext cx="10086975" cy="1118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9443" b="25015"/>
          <a:stretch>
            <a:fillRect/>
          </a:stretch>
        </p:blipFill>
        <p:spPr>
          <a:xfrm>
            <a:off x="1052195" y="3210560"/>
            <a:ext cx="10086975" cy="1093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4985"/>
          <a:stretch>
            <a:fillRect/>
          </a:stretch>
        </p:blipFill>
        <p:spPr>
          <a:xfrm>
            <a:off x="1052195" y="4441190"/>
            <a:ext cx="10086975" cy="76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用样本的频率分布估计总体的分布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4278"/>
          <a:stretch>
            <a:fillRect/>
          </a:stretch>
        </p:blipFill>
        <p:spPr>
          <a:xfrm>
            <a:off x="1028700" y="2219325"/>
            <a:ext cx="10134600" cy="1106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5722"/>
          <a:stretch>
            <a:fillRect/>
          </a:stretch>
        </p:blipFill>
        <p:spPr>
          <a:xfrm>
            <a:off x="1028700" y="3493135"/>
            <a:ext cx="10134600" cy="13131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E8FEF7B-7A2D-A061-933E-2CF73CF89FCA}"/>
              </a:ext>
            </a:extLst>
          </p:cNvPr>
          <p:cNvSpPr txBox="1"/>
          <p:nvPr/>
        </p:nvSpPr>
        <p:spPr>
          <a:xfrm>
            <a:off x="5555615" y="254222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03630"/>
            <a:ext cx="9677400" cy="361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49694"/>
          <a:stretch>
            <a:fillRect/>
          </a:stretch>
        </p:blipFill>
        <p:spPr>
          <a:xfrm>
            <a:off x="982980" y="1464310"/>
            <a:ext cx="10144125" cy="2299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735" y="3764280"/>
            <a:ext cx="2771775" cy="223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2338070"/>
            <a:ext cx="10106025" cy="107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20" y="1276350"/>
            <a:ext cx="8467725" cy="430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10" y="1903095"/>
            <a:ext cx="8077200" cy="12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049655"/>
            <a:ext cx="10115550" cy="3448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95" y="4474845"/>
            <a:ext cx="3476625" cy="117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2505075"/>
            <a:ext cx="10125075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用样本的数字特征估计总体的数字特征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2038350"/>
            <a:ext cx="10106025" cy="2476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4683125"/>
            <a:ext cx="10115550" cy="7524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A12E06E-7D03-552B-8022-82D191E86126}"/>
              </a:ext>
            </a:extLst>
          </p:cNvPr>
          <p:cNvSpPr txBox="1"/>
          <p:nvPr/>
        </p:nvSpPr>
        <p:spPr>
          <a:xfrm>
            <a:off x="9891436" y="24142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85" y="1854200"/>
            <a:ext cx="8001000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407"/>
          <a:stretch>
            <a:fillRect/>
          </a:stretch>
        </p:blipFill>
        <p:spPr>
          <a:xfrm>
            <a:off x="1556385" y="2865120"/>
            <a:ext cx="8082280" cy="1381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385" y="4485640"/>
            <a:ext cx="6591300" cy="390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15DBDCC-4AA9-8780-83FE-A3307741E858}"/>
              </a:ext>
            </a:extLst>
          </p:cNvPr>
          <p:cNvSpPr txBox="1"/>
          <p:nvPr/>
        </p:nvSpPr>
        <p:spPr>
          <a:xfrm>
            <a:off x="5825807" y="177958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021205"/>
            <a:ext cx="10153650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320" y="3623310"/>
            <a:ext cx="9610725" cy="647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BF88007-75A9-0E9E-04B2-5737B8BCCBE4}"/>
              </a:ext>
            </a:extLst>
          </p:cNvPr>
          <p:cNvSpPr txBox="1"/>
          <p:nvPr/>
        </p:nvSpPr>
        <p:spPr>
          <a:xfrm>
            <a:off x="5358346" y="2731770"/>
            <a:ext cx="102299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939925"/>
            <a:ext cx="1007745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5" y="3334385"/>
            <a:ext cx="962977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4010660"/>
            <a:ext cx="704850" cy="3333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98A9B96-AED2-75E9-2E4D-36B18072AC71}"/>
              </a:ext>
            </a:extLst>
          </p:cNvPr>
          <p:cNvSpPr txBox="1"/>
          <p:nvPr/>
        </p:nvSpPr>
        <p:spPr>
          <a:xfrm>
            <a:off x="3763010" y="26257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898015"/>
            <a:ext cx="101536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40405"/>
            <a:ext cx="10058400" cy="10477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3C554A4-564A-B61E-EB19-6654BA2AADAB}"/>
              </a:ext>
            </a:extLst>
          </p:cNvPr>
          <p:cNvSpPr txBox="1"/>
          <p:nvPr/>
        </p:nvSpPr>
        <p:spPr>
          <a:xfrm>
            <a:off x="6700764" y="2464435"/>
            <a:ext cx="10813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469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11.2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统计初步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948815"/>
            <a:ext cx="962025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3271520"/>
            <a:ext cx="10220325" cy="1381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EF7BE04-4B78-3AC5-CEFC-1FED817DC410}"/>
              </a:ext>
            </a:extLst>
          </p:cNvPr>
          <p:cNvSpPr txBox="1"/>
          <p:nvPr/>
        </p:nvSpPr>
        <p:spPr>
          <a:xfrm>
            <a:off x="10365740" y="19488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129790"/>
            <a:ext cx="10153650" cy="1562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59710" y="28702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95" y="4166235"/>
            <a:ext cx="10026015" cy="659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70" y="1589405"/>
            <a:ext cx="9420225" cy="752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63810" y="15049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85" y="3690620"/>
            <a:ext cx="510286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790700"/>
            <a:ext cx="10153650" cy="1143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18345" y="2122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2422"/>
          <a:stretch>
            <a:fillRect/>
          </a:stretch>
        </p:blipFill>
        <p:spPr>
          <a:xfrm>
            <a:off x="1532890" y="3799840"/>
            <a:ext cx="4718685" cy="55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30" y="1644650"/>
            <a:ext cx="7686675" cy="781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59475" y="15836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0" y="3910965"/>
            <a:ext cx="6567805" cy="52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501775"/>
            <a:ext cx="10115550" cy="2847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80880" y="35140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4517390"/>
            <a:ext cx="10033000" cy="65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673225"/>
            <a:ext cx="10096500" cy="2047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0835" y="29229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05" y="4123055"/>
            <a:ext cx="3484245" cy="608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20" y="1957705"/>
            <a:ext cx="9229725" cy="79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44430" y="19119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675" y="3627120"/>
            <a:ext cx="4378325" cy="58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95" y="1655445"/>
            <a:ext cx="10163175" cy="1619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43225" y="24231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548"/>
          <a:stretch>
            <a:fillRect/>
          </a:stretch>
        </p:blipFill>
        <p:spPr>
          <a:xfrm>
            <a:off x="1524635" y="3883660"/>
            <a:ext cx="9471025" cy="61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1438910"/>
            <a:ext cx="10106025" cy="1114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04480" y="17659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105" y="3655060"/>
            <a:ext cx="3060065" cy="62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033270"/>
            <a:ext cx="10115550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2596515"/>
            <a:ext cx="10106025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75" y="3966210"/>
            <a:ext cx="1092200" cy="304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210" y="2615565"/>
            <a:ext cx="2009140" cy="279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880" y="3025140"/>
            <a:ext cx="1715770" cy="25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594485"/>
            <a:ext cx="10153650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3547745"/>
            <a:ext cx="10086975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615" y="2454910"/>
            <a:ext cx="307340" cy="24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442210"/>
            <a:ext cx="9391650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778250"/>
            <a:ext cx="10096500" cy="581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070" y="2533650"/>
            <a:ext cx="216535" cy="22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021205"/>
            <a:ext cx="1009650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830" y="3563620"/>
            <a:ext cx="4410075" cy="587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805" y="2475865"/>
            <a:ext cx="436245" cy="22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2152650"/>
            <a:ext cx="9201150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90" y="3552190"/>
            <a:ext cx="9150985" cy="544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915" y="2251710"/>
            <a:ext cx="392430" cy="21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547495"/>
            <a:ext cx="10077450" cy="3762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290" y="1983105"/>
            <a:ext cx="481965" cy="27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114675"/>
            <a:ext cx="10134600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三、简答题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18920"/>
            <a:ext cx="10134600" cy="427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7781"/>
          <a:stretch>
            <a:fillRect/>
          </a:stretch>
        </p:blipFill>
        <p:spPr>
          <a:xfrm>
            <a:off x="3181350" y="1489075"/>
            <a:ext cx="5993765" cy="3041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91163" b="87388"/>
          <a:stretch>
            <a:fillRect/>
          </a:stretch>
        </p:blipFill>
        <p:spPr>
          <a:xfrm>
            <a:off x="2558415" y="1362075"/>
            <a:ext cx="733425" cy="38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35ECB6-91F4-70A0-2228-63103852A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05" y="1790905"/>
            <a:ext cx="7876190" cy="32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一、抽样方法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2405" y="2030095"/>
            <a:ext cx="60960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总体和样本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2959100"/>
            <a:ext cx="10144125" cy="160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90" y="1859280"/>
            <a:ext cx="8343900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95" y="1899285"/>
            <a:ext cx="9945370" cy="263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600" y="10693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简单随机抽样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863090"/>
            <a:ext cx="1015365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0566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系统抽样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814320"/>
            <a:ext cx="10191750" cy="122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752600"/>
            <a:ext cx="1019175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4.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分层抽样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15" y="2301875"/>
            <a:ext cx="9620250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95" y="2656205"/>
            <a:ext cx="8934450" cy="242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168</Words>
  <Application>Microsoft Office PowerPoint</Application>
  <PresentationFormat>宽屏</PresentationFormat>
  <Paragraphs>80</Paragraphs>
  <Slides>52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2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313</cp:revision>
  <dcterms:created xsi:type="dcterms:W3CDTF">2019-02-04T14:34:00Z</dcterms:created>
  <dcterms:modified xsi:type="dcterms:W3CDTF">2024-09-06T01:34:51Z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592592BBA84E45A2BF10FB6C929A5509_13</vt:lpwstr>
  </property>
  <property fmtid="{D5CDD505-2E9C-101B-9397-08002B2CF9AE}" pid="3" name="KSOProductBuildVer">
    <vt:lpwstr>2052-12.1.0.16929</vt:lpwstr>
  </property>
</Properties>
</file>