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3362" r:id="rId2"/>
    <p:sldId id="257" r:id="rId3"/>
    <p:sldId id="3389" r:id="rId4"/>
    <p:sldId id="969" r:id="rId5"/>
    <p:sldId id="3388" r:id="rId6"/>
    <p:sldId id="3770" r:id="rId7"/>
    <p:sldId id="3802" r:id="rId8"/>
    <p:sldId id="3675" r:id="rId9"/>
    <p:sldId id="3771" r:id="rId10"/>
    <p:sldId id="3803" r:id="rId11"/>
    <p:sldId id="3804" r:id="rId12"/>
    <p:sldId id="3814" r:id="rId13"/>
    <p:sldId id="3772" r:id="rId14"/>
    <p:sldId id="3773" r:id="rId15"/>
    <p:sldId id="3805" r:id="rId16"/>
    <p:sldId id="3806" r:id="rId17"/>
    <p:sldId id="3807" r:id="rId18"/>
    <p:sldId id="3397" r:id="rId19"/>
    <p:sldId id="3808" r:id="rId20"/>
    <p:sldId id="3809" r:id="rId21"/>
    <p:sldId id="3810" r:id="rId22"/>
    <p:sldId id="3652" r:id="rId23"/>
    <p:sldId id="3811" r:id="rId24"/>
    <p:sldId id="3653" r:id="rId25"/>
    <p:sldId id="3774" r:id="rId26"/>
    <p:sldId id="3751" r:id="rId27"/>
    <p:sldId id="3402" r:id="rId28"/>
    <p:sldId id="3777" r:id="rId29"/>
    <p:sldId id="3403" r:id="rId30"/>
    <p:sldId id="3404" r:id="rId31"/>
    <p:sldId id="3405" r:id="rId32"/>
    <p:sldId id="3406" r:id="rId33"/>
    <p:sldId id="3407" r:id="rId34"/>
    <p:sldId id="3688" r:id="rId35"/>
    <p:sldId id="3813" r:id="rId36"/>
    <p:sldId id="3411" r:id="rId37"/>
    <p:sldId id="3553" r:id="rId38"/>
    <p:sldId id="3412" r:id="rId39"/>
    <p:sldId id="3414" r:id="rId40"/>
    <p:sldId id="3780" r:id="rId41"/>
    <p:sldId id="3781" r:id="rId42"/>
    <p:sldId id="3415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18.xml"/><Relationship Id="rId4" Type="http://schemas.openxmlformats.org/officeDocument/2006/relationships/slide" Target="../slides/sl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18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18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18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18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9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7.xml"/><Relationship Id="rId5" Type="http://schemas.openxmlformats.org/officeDocument/2006/relationships/slide" Target="../slides/slide18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F6ABEDD9-0D62-A809-ED08-745F7AFBEE92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8185ED75-DA12-B5D8-8D3C-A1178E8A0201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F21F0811-1EBE-4680-6B9F-BB6FB79F522C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8B0D020B-52ED-5DF8-BEBB-860227651072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D4AC2EC9-751F-01D9-8E59-B3C0CB6DE63C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7DF9074C-4CDD-2076-850B-B0C5A7FA29DB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E736CDCD-9C47-1B05-4FC0-9DB653C32783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323446ED-811A-D57D-72C7-75AA7B4F5D80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DEAC4377-021F-F9EB-78F1-BB91A2487261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BD69A140-DD84-524E-5E3C-05EB1BF834FC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096D3657-9854-BA7A-6FAD-EBC0F7F3D41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550506DF-6FF4-9D0D-AD82-65D87F38E9B3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C77ACDD8-5383-569E-1837-F92BB8F439FF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B618C5AA-50B7-0957-549F-4506410B1763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E218D6D1-F8D4-7F12-8ABA-743B4AF6A42B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8AEE9F40-13F1-C9FA-C733-D36F5FF6EDBA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65C4566B-4599-E336-3B8F-A2DA82CCFB24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91676C52-9BD6-E076-B586-53E1B4B7DA1F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593C4178-C428-93F5-D1CA-5FEF936825CB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561959FD-2DF9-0640-5728-B83CF80FB6C8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95DDAAFD-5990-EAF7-C8EB-AC0CA50E08B9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714574DC-6B42-3233-A4AC-3E25848EE6D9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F41C368C-0711-FE87-F66C-471241AF065B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7603C963-F44F-7534-FEBE-4B130C921273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9674538F-3D5D-F4B0-B330-44EE0413DA06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27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108585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三、复数的乘法运算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3042920"/>
            <a:ext cx="10229850" cy="7715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2D022F3-9B80-FBD6-4F3B-76CC4EC47793}"/>
              </a:ext>
            </a:extLst>
          </p:cNvPr>
          <p:cNvSpPr txBox="1"/>
          <p:nvPr/>
        </p:nvSpPr>
        <p:spPr>
          <a:xfrm>
            <a:off x="1400999" y="2322046"/>
            <a:ext cx="6096000" cy="4971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200" dirty="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复数的乘法法则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四、复数的三角形式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64920" y="134747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复数的幅角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66055"/>
          <a:stretch>
            <a:fillRect/>
          </a:stretch>
        </p:blipFill>
        <p:spPr>
          <a:xfrm>
            <a:off x="1052830" y="2480945"/>
            <a:ext cx="10106025" cy="1516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34940"/>
          <a:stretch>
            <a:fillRect/>
          </a:stretch>
        </p:blipFill>
        <p:spPr>
          <a:xfrm>
            <a:off x="1042670" y="2084070"/>
            <a:ext cx="10106025" cy="2906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复数的三角形式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2352040"/>
            <a:ext cx="4314825" cy="127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3.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复数的指数形式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60" y="2235200"/>
            <a:ext cx="6915150" cy="866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五、实系数一元二次方程的解法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64920" y="134747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根的判定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2604770"/>
            <a:ext cx="8820150" cy="1647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根与系数的关系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95625"/>
            <a:ext cx="8686800" cy="66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828040"/>
            <a:ext cx="963803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3.</a:t>
            </a:r>
            <a:r>
              <a:rPr lang="zh-CN" altLang="en-US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在复数范围内，实数系方程</a:t>
            </a:r>
            <a:r>
              <a:rPr lang="zh-CN" altLang="en-US" sz="2200" i="1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ax</a:t>
            </a:r>
            <a:r>
              <a:rPr lang="zh-CN" altLang="en-US" sz="2200" baseline="300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 + </a:t>
            </a:r>
            <a:r>
              <a:rPr lang="zh-CN" altLang="en-US" sz="2200" i="1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bx</a:t>
            </a:r>
            <a:r>
              <a:rPr lang="zh-CN" altLang="en-US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 + </a:t>
            </a:r>
            <a:r>
              <a:rPr lang="zh-CN" altLang="en-US" sz="2200" i="1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c</a:t>
            </a:r>
            <a:r>
              <a:rPr lang="zh-CN" altLang="en-US" sz="2200">
                <a:solidFill>
                  <a:schemeClr val="accent4"/>
                </a:solidFill>
                <a:latin typeface="Times New Roman" panose="02020603050405020304" charset="0"/>
                <a:ea typeface="方正黑体简体" panose="03000509000000000000" charset="-122"/>
                <a:cs typeface="Times New Roman" panose="02020603050405020304" charset="0"/>
                <a:sym typeface="+mn-ea"/>
              </a:rPr>
              <a:t> = 0的求解方法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114550"/>
            <a:ext cx="10248900" cy="262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复数的加法和减法及其几何意义</a:t>
            </a:r>
            <a:endParaRPr lang="en-US" altLang="zh-CN" sz="2600">
              <a:solidFill>
                <a:srgbClr val="00B0F0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645" y="2600325"/>
            <a:ext cx="8162925" cy="828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645" y="3905885"/>
            <a:ext cx="6905625" cy="3905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1525F73-8A6A-ABD5-D0B3-FA1682388BA1}"/>
              </a:ext>
            </a:extLst>
          </p:cNvPr>
          <p:cNvSpPr txBox="1"/>
          <p:nvPr/>
        </p:nvSpPr>
        <p:spPr>
          <a:xfrm>
            <a:off x="6685415" y="2554287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811020"/>
            <a:ext cx="82200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890" y="3623945"/>
            <a:ext cx="8277225" cy="3905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79C085F-D503-6CB7-CBAA-8559548D8AC7}"/>
              </a:ext>
            </a:extLst>
          </p:cNvPr>
          <p:cNvSpPr txBox="1"/>
          <p:nvPr/>
        </p:nvSpPr>
        <p:spPr>
          <a:xfrm>
            <a:off x="6315764" y="17697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030" y="2025650"/>
            <a:ext cx="3800475" cy="409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530" y="3429000"/>
            <a:ext cx="7962900" cy="419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C443BF-6013-DFDE-6ADC-8D7F5778B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58" y="1968608"/>
            <a:ext cx="1444842" cy="699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665" y="2030095"/>
            <a:ext cx="8477250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3648710"/>
            <a:ext cx="10096500" cy="7905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345C12-ED15-6FB6-7EE4-633A2D907927}"/>
              </a:ext>
            </a:extLst>
          </p:cNvPr>
          <p:cNvSpPr txBox="1"/>
          <p:nvPr/>
        </p:nvSpPr>
        <p:spPr>
          <a:xfrm>
            <a:off x="8786590" y="19602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复数的乘法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2200275"/>
            <a:ext cx="8210550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5" y="3838575"/>
            <a:ext cx="6296025" cy="4191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2528321-7EA1-B624-1F7D-1D5646B712E9}"/>
              </a:ext>
            </a:extLst>
          </p:cNvPr>
          <p:cNvSpPr txBox="1"/>
          <p:nvPr/>
        </p:nvSpPr>
        <p:spPr>
          <a:xfrm>
            <a:off x="4598352" y="21494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945" y="1614170"/>
            <a:ext cx="8315325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3429000"/>
            <a:ext cx="7800975" cy="77152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32AB53C-CB6E-CF02-BED0-C5EC55C96537}"/>
              </a:ext>
            </a:extLst>
          </p:cNvPr>
          <p:cNvSpPr txBox="1"/>
          <p:nvPr/>
        </p:nvSpPr>
        <p:spPr>
          <a:xfrm>
            <a:off x="4948548" y="1577793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复数的三角形式和指数形式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140" y="2068195"/>
            <a:ext cx="80010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781425"/>
            <a:ext cx="10172700" cy="12954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D6B13BA-88F6-3DE9-0445-0355D006BBE3}"/>
              </a:ext>
            </a:extLst>
          </p:cNvPr>
          <p:cNvSpPr txBox="1"/>
          <p:nvPr/>
        </p:nvSpPr>
        <p:spPr>
          <a:xfrm>
            <a:off x="7613927" y="19634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1856105"/>
            <a:ext cx="7181850" cy="514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2900680"/>
            <a:ext cx="10096500" cy="1552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4223DC-7274-1885-CDD9-E546612FD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893" y="1406953"/>
            <a:ext cx="3139587" cy="825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8679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实系数一元二次方程的解法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905" y="2095500"/>
            <a:ext cx="9677400" cy="133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3793490"/>
            <a:ext cx="10153650" cy="1143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29D5556-1200-64CB-B8CD-39C7566037DE}"/>
              </a:ext>
            </a:extLst>
          </p:cNvPr>
          <p:cNvSpPr txBox="1"/>
          <p:nvPr/>
        </p:nvSpPr>
        <p:spPr>
          <a:xfrm>
            <a:off x="10224135" y="2199639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60" y="2028825"/>
            <a:ext cx="10134600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385" y="3848100"/>
            <a:ext cx="7296150" cy="8382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CB530EB-3638-4872-572D-42C0E1D1CDBD}"/>
              </a:ext>
            </a:extLst>
          </p:cNvPr>
          <p:cNvSpPr txBox="1"/>
          <p:nvPr/>
        </p:nvSpPr>
        <p:spPr>
          <a:xfrm>
            <a:off x="6096000" y="2498724"/>
            <a:ext cx="54038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010" y="1776095"/>
            <a:ext cx="7686675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3374390"/>
            <a:ext cx="8820150" cy="78105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B75A5E7-8DD0-DE58-F8AA-4B1EEFFC2515}"/>
              </a:ext>
            </a:extLst>
          </p:cNvPr>
          <p:cNvSpPr txBox="1"/>
          <p:nvPr/>
        </p:nvSpPr>
        <p:spPr>
          <a:xfrm>
            <a:off x="6796803" y="1939607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940" y="2651125"/>
            <a:ext cx="8277225" cy="7905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59730" y="26073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1685" b="-3905"/>
          <a:stretch>
            <a:fillRect/>
          </a:stretch>
        </p:blipFill>
        <p:spPr>
          <a:xfrm>
            <a:off x="1775460" y="4159250"/>
            <a:ext cx="5351145" cy="388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10.2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复数的运算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10" y="1870075"/>
            <a:ext cx="8420100" cy="781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12535" y="18116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4836" b="-3879"/>
          <a:stretch>
            <a:fillRect/>
          </a:stretch>
        </p:blipFill>
        <p:spPr>
          <a:xfrm>
            <a:off x="1881505" y="3827145"/>
            <a:ext cx="4086225" cy="39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1542415"/>
            <a:ext cx="8220075" cy="790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30340" y="151320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7296" b="-5792"/>
          <a:stretch>
            <a:fillRect/>
          </a:stretch>
        </p:blipFill>
        <p:spPr>
          <a:xfrm>
            <a:off x="1717040" y="3695700"/>
            <a:ext cx="7761605" cy="34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20" y="2234565"/>
            <a:ext cx="8515350" cy="790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62470" y="22053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5932" b="-3636"/>
          <a:stretch>
            <a:fillRect/>
          </a:stretch>
        </p:blipFill>
        <p:spPr>
          <a:xfrm>
            <a:off x="1338580" y="4070350"/>
            <a:ext cx="9515475" cy="651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885" y="1927225"/>
            <a:ext cx="8239125" cy="781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20490" y="18542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0832" b="-323"/>
          <a:stretch>
            <a:fillRect/>
          </a:stretch>
        </p:blipFill>
        <p:spPr>
          <a:xfrm>
            <a:off x="1969135" y="3862070"/>
            <a:ext cx="4981575" cy="394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645" y="1751330"/>
            <a:ext cx="7791450" cy="1304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63490" y="17951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290" b="-902"/>
          <a:stretch>
            <a:fillRect/>
          </a:stretch>
        </p:blipFill>
        <p:spPr>
          <a:xfrm>
            <a:off x="1350645" y="3599180"/>
            <a:ext cx="9470390" cy="1278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05" y="1502410"/>
            <a:ext cx="8067675" cy="11334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24145" y="15170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7491" b="-10741"/>
          <a:stretch>
            <a:fillRect/>
          </a:stretch>
        </p:blipFill>
        <p:spPr>
          <a:xfrm>
            <a:off x="1901190" y="4119880"/>
            <a:ext cx="1059815" cy="379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10" y="2317750"/>
            <a:ext cx="4371975" cy="38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890" y="4022725"/>
            <a:ext cx="5010150" cy="361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995" y="2317750"/>
            <a:ext cx="256540" cy="28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185" y="1942465"/>
            <a:ext cx="3390900" cy="400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185" y="3600450"/>
            <a:ext cx="5019675" cy="342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325" y="2015490"/>
            <a:ext cx="827405" cy="214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190" y="2093595"/>
            <a:ext cx="6781800" cy="419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925" y="3585845"/>
            <a:ext cx="8820150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790" y="2195830"/>
            <a:ext cx="373380" cy="219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225" y="1619885"/>
            <a:ext cx="5191125" cy="752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4319" b="452"/>
          <a:stretch>
            <a:fillRect/>
          </a:stretch>
        </p:blipFill>
        <p:spPr>
          <a:xfrm>
            <a:off x="1348740" y="3429000"/>
            <a:ext cx="9678670" cy="1118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2652395"/>
            <a:ext cx="10077450" cy="155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065" y="1477645"/>
            <a:ext cx="7305675" cy="657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326" b="-12708"/>
          <a:stretch>
            <a:fillRect/>
          </a:stretch>
        </p:blipFill>
        <p:spPr>
          <a:xfrm>
            <a:off x="1391285" y="3124200"/>
            <a:ext cx="9395460" cy="68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485" y="1588770"/>
            <a:ext cx="7248525" cy="552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375" b="-3256"/>
          <a:stretch>
            <a:fillRect/>
          </a:stretch>
        </p:blipFill>
        <p:spPr>
          <a:xfrm>
            <a:off x="1644015" y="3223895"/>
            <a:ext cx="8771255" cy="422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83310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一、复数的加法运算</a:t>
            </a:r>
            <a:endParaRPr lang="zh-CN" altLang="en-US" sz="2200">
              <a:solidFill>
                <a:schemeClr val="accent4"/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28750" y="179641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复数的加法法则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023870"/>
            <a:ext cx="10134600" cy="80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5845" y="112077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复数加法满足的运算律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35" y="2420620"/>
            <a:ext cx="3962400" cy="125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6810" y="897255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3.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复数加法的几何意义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746885"/>
            <a:ext cx="10172700" cy="371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830" y="807720"/>
            <a:ext cx="819912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二、复数的减法运算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64920" y="134747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1.</a:t>
            </a:r>
            <a:r>
              <a:rPr lang="zh-CN" altLang="en-US" sz="220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复数的减法法则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0" y="2053590"/>
            <a:ext cx="10182225" cy="371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8080" y="1018540"/>
            <a:ext cx="609600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en-US" altLang="zh-CN" sz="2200" dirty="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2.</a:t>
            </a:r>
            <a:r>
              <a:rPr lang="zh-CN" altLang="en-US" sz="2200" dirty="0">
                <a:solidFill>
                  <a:schemeClr val="accent4"/>
                </a:solidFill>
                <a:latin typeface="方正黑体简体" panose="03000509000000000000" charset="-122"/>
                <a:ea typeface="方正黑体简体" panose="03000509000000000000" charset="-122"/>
                <a:sym typeface="+mn-ea"/>
              </a:rPr>
              <a:t>复数减法的几何意义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15" y="1844675"/>
            <a:ext cx="6096000" cy="2466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229</Words>
  <Application>Microsoft Office PowerPoint</Application>
  <PresentationFormat>宽屏</PresentationFormat>
  <Paragraphs>79</Paragraphs>
  <Slides>42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2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310</cp:revision>
  <dcterms:created xsi:type="dcterms:W3CDTF">2019-02-04T14:34:00Z</dcterms:created>
  <dcterms:modified xsi:type="dcterms:W3CDTF">2024-09-06T01:35:39Z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BA2C48DB08B64ABA8D2CFF771ADE9C77_13</vt:lpwstr>
  </property>
  <property fmtid="{D5CDD505-2E9C-101B-9397-08002B2CF9AE}" pid="3" name="KSOProductBuildVer">
    <vt:lpwstr>2052-12.1.0.16929</vt:lpwstr>
  </property>
</Properties>
</file>