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362" r:id="rId2"/>
    <p:sldId id="3424" r:id="rId3"/>
    <p:sldId id="3389" r:id="rId4"/>
    <p:sldId id="969" r:id="rId5"/>
    <p:sldId id="3388" r:id="rId6"/>
    <p:sldId id="3390" r:id="rId7"/>
    <p:sldId id="3391" r:id="rId8"/>
    <p:sldId id="3392" r:id="rId9"/>
    <p:sldId id="3416" r:id="rId10"/>
    <p:sldId id="3397" r:id="rId11"/>
    <p:sldId id="3398" r:id="rId12"/>
    <p:sldId id="3417" r:id="rId13"/>
    <p:sldId id="3418" r:id="rId14"/>
    <p:sldId id="3419" r:id="rId15"/>
    <p:sldId id="3420" r:id="rId16"/>
    <p:sldId id="3421" r:id="rId17"/>
    <p:sldId id="3402" r:id="rId18"/>
    <p:sldId id="3403" r:id="rId19"/>
    <p:sldId id="3404" r:id="rId20"/>
    <p:sldId id="3405" r:id="rId21"/>
    <p:sldId id="3406" r:id="rId22"/>
    <p:sldId id="3407" r:id="rId23"/>
    <p:sldId id="3408" r:id="rId24"/>
    <p:sldId id="3409" r:id="rId25"/>
    <p:sldId id="3411" r:id="rId26"/>
    <p:sldId id="3412" r:id="rId27"/>
    <p:sldId id="3413" r:id="rId28"/>
    <p:sldId id="3414" r:id="rId29"/>
    <p:sldId id="3422" r:id="rId30"/>
    <p:sldId id="3423" r:id="rId31"/>
    <p:sldId id="341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7" name="文本框 6">
            <a:hlinkClick r:id="rId4" action="ppaction://hlinksldjump"/>
            <a:extLst>
              <a:ext uri="{FF2B5EF4-FFF2-40B4-BE49-F238E27FC236}">
                <a16:creationId xmlns:a16="http://schemas.microsoft.com/office/drawing/2014/main" id="{362FB719-2974-A661-9070-7EAB5C5ED97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7" action="ppaction://hlinksldjump"/>
            <a:extLst>
              <a:ext uri="{FF2B5EF4-FFF2-40B4-BE49-F238E27FC236}">
                <a16:creationId xmlns:a16="http://schemas.microsoft.com/office/drawing/2014/main" id="{06C1EB6B-CA06-4B11-00EF-CCF98730218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EB254204-1EF6-F92B-E345-CC05B86353A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61B0E59E-CDD7-959C-6595-5E05659411D1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3D5CA8CF-2A17-5F48-BB08-B95CB863DBC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集合的基本概念</a:t>
            </a:r>
            <a:endParaRPr lang="zh-CN" altLang="en-US" sz="2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8687"/>
          <a:stretch>
            <a:fillRect/>
          </a:stretch>
        </p:blipFill>
        <p:spPr>
          <a:xfrm>
            <a:off x="1348740" y="1928495"/>
            <a:ext cx="9067800" cy="45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3906" b="63138"/>
          <a:stretch>
            <a:fillRect/>
          </a:stretch>
        </p:blipFill>
        <p:spPr>
          <a:xfrm>
            <a:off x="1348740" y="2887980"/>
            <a:ext cx="906780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1566" b="76868"/>
          <a:stretch>
            <a:fillRect/>
          </a:stretch>
        </p:blipFill>
        <p:spPr>
          <a:xfrm>
            <a:off x="1348740" y="2421890"/>
            <a:ext cx="9067800" cy="464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5946"/>
          <a:stretch>
            <a:fillRect/>
          </a:stretch>
        </p:blipFill>
        <p:spPr>
          <a:xfrm>
            <a:off x="1348740" y="3373120"/>
            <a:ext cx="9067800" cy="25742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410CAD-A571-4339-D6B6-2D4B6ABCB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71" y="1835541"/>
            <a:ext cx="742857" cy="390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4368"/>
          <a:stretch>
            <a:fillRect/>
          </a:stretch>
        </p:blipFill>
        <p:spPr>
          <a:xfrm>
            <a:off x="977265" y="1735455"/>
            <a:ext cx="10187305" cy="131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7244"/>
          <a:stretch>
            <a:fillRect/>
          </a:stretch>
        </p:blipFill>
        <p:spPr>
          <a:xfrm>
            <a:off x="977265" y="3232150"/>
            <a:ext cx="10187305" cy="3943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82AAF9-E367-5D4C-8D20-9CD4053E365E}"/>
              </a:ext>
            </a:extLst>
          </p:cNvPr>
          <p:cNvSpPr txBox="1"/>
          <p:nvPr/>
        </p:nvSpPr>
        <p:spPr>
          <a:xfrm>
            <a:off x="8161265" y="1735455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利用集合的运算求参数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9259"/>
          <a:stretch>
            <a:fillRect/>
          </a:stretch>
        </p:blipFill>
        <p:spPr>
          <a:xfrm>
            <a:off x="836295" y="2125980"/>
            <a:ext cx="10534650" cy="891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8572"/>
          <a:stretch>
            <a:fillRect/>
          </a:stretch>
        </p:blipFill>
        <p:spPr>
          <a:xfrm>
            <a:off x="836295" y="3309620"/>
            <a:ext cx="10534650" cy="9036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7AE8AE-6392-F7F6-2B6E-44FABCC724C6}"/>
              </a:ext>
            </a:extLst>
          </p:cNvPr>
          <p:cNvSpPr txBox="1"/>
          <p:nvPr/>
        </p:nvSpPr>
        <p:spPr>
          <a:xfrm>
            <a:off x="8574220" y="2125980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2160" y="1113790"/>
            <a:ext cx="10668000" cy="2931795"/>
            <a:chOff x="1632" y="1416"/>
            <a:chExt cx="16800" cy="46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" y="1416"/>
              <a:ext cx="13230" cy="229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2" y="3633"/>
              <a:ext cx="16800" cy="2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5495"/>
          <a:stretch>
            <a:fillRect/>
          </a:stretch>
        </p:blipFill>
        <p:spPr>
          <a:xfrm>
            <a:off x="866775" y="1060450"/>
            <a:ext cx="10422255" cy="1913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4638"/>
          <a:stretch>
            <a:fillRect/>
          </a:stretch>
        </p:blipFill>
        <p:spPr>
          <a:xfrm>
            <a:off x="866775" y="3284855"/>
            <a:ext cx="10422255" cy="2379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1394"/>
          <a:stretch>
            <a:fillRect/>
          </a:stretch>
        </p:blipFill>
        <p:spPr>
          <a:xfrm>
            <a:off x="2162810" y="808355"/>
            <a:ext cx="7585710" cy="24904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878"/>
          <a:stretch>
            <a:fillRect/>
          </a:stretch>
        </p:blipFill>
        <p:spPr>
          <a:xfrm>
            <a:off x="2162810" y="3429000"/>
            <a:ext cx="758571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0" y="1169035"/>
            <a:ext cx="7496175" cy="286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888490"/>
            <a:ext cx="10119360" cy="597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59609"/>
          <a:stretch/>
        </p:blipFill>
        <p:spPr>
          <a:xfrm>
            <a:off x="1353820" y="2474357"/>
            <a:ext cx="9893300" cy="762000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3BACBC0-ACD2-6131-1CB9-07B1ED01D770}"/>
              </a:ext>
            </a:extLst>
          </p:cNvPr>
          <p:cNvSpPr txBox="1"/>
          <p:nvPr/>
        </p:nvSpPr>
        <p:spPr>
          <a:xfrm>
            <a:off x="1632155" y="2486025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97388A-1069-7048-3BCF-AE367C160E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306"/>
          <a:stretch/>
        </p:blipFill>
        <p:spPr>
          <a:xfrm>
            <a:off x="944880" y="3539613"/>
            <a:ext cx="9893300" cy="110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55" y="2324735"/>
            <a:ext cx="10420350" cy="990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59065" y="2324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80" y="3706495"/>
            <a:ext cx="80295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93240"/>
            <a:ext cx="9820275" cy="923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94545" y="1717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90" y="3049905"/>
            <a:ext cx="6353175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" y="1360170"/>
            <a:ext cx="10307955" cy="1263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5525" y="17614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45" y="2976245"/>
            <a:ext cx="10353675" cy="90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898525"/>
            <a:ext cx="10316845" cy="3304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15360" y="13246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4565015"/>
            <a:ext cx="1008697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1539240"/>
            <a:ext cx="10627995" cy="16992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78380" y="19646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" y="3429000"/>
            <a:ext cx="10524490" cy="70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13E5690-6338-0CC4-FBC0-80F31E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41" y="1350158"/>
            <a:ext cx="10221582" cy="16322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2805" y="1775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49" y="3875639"/>
            <a:ext cx="873442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5" y="1068070"/>
            <a:ext cx="10215245" cy="1480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15270" y="1068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" y="2814320"/>
            <a:ext cx="93154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" y="2114550"/>
            <a:ext cx="8229600" cy="5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66405" y="2086610"/>
            <a:ext cx="1098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{ 6,10 }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2913380"/>
            <a:ext cx="42100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" y="1361440"/>
            <a:ext cx="9439275" cy="581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7500" y="1333500"/>
            <a:ext cx="8680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35" y="2272665"/>
            <a:ext cx="504825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1250950"/>
            <a:ext cx="10724515" cy="1127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" y="2881630"/>
            <a:ext cx="10374630" cy="652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0" y="1696843"/>
            <a:ext cx="1233805" cy="41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" y="1852930"/>
            <a:ext cx="10487025" cy="104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5" y="3082290"/>
            <a:ext cx="10486390" cy="2567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" y="617220"/>
            <a:ext cx="7063740" cy="1670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E79B3F-45B1-6270-AB4E-31CC4D3E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100"/>
          <a:stretch/>
        </p:blipFill>
        <p:spPr>
          <a:xfrm>
            <a:off x="1362666" y="3050446"/>
            <a:ext cx="9466667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1.2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" panose="02020700000000000000" pitchFamily="18" charset="-122"/>
              </a:rPr>
              <a:t>集合的运算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A446ED-6704-A582-C1C1-6ADC420F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574"/>
          <a:stretch/>
        </p:blipFill>
        <p:spPr>
          <a:xfrm>
            <a:off x="1187569" y="1167319"/>
            <a:ext cx="9466667" cy="3321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43940" y="1471295"/>
            <a:ext cx="10104120" cy="4035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200" dirty="0"/>
              <a:t>（1）了解集合的概念；理解元素与集合的关系；会用符号表示元素与集合之间的关系；了解空集、有限集和无限集的含义；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（2）掌握常用数集的表示符号；掌握元素与集合、集合与集合之间的关系符号；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3）掌握列举法和描述法等集合的表示方法；会用适当方法表示一些简单的集合；（4）理解子集、真子集和两集合相等的概念；掌握集合之间基本关系的符号表示；（5）了解全集的含义；理解交集、并集和补集的含义，会求集合的交集、并集和补集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（6）理解“充分条件“”必要条件”和“充要条件”的概念，掌握充要条件的判定方法.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一、交集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1895475"/>
            <a:ext cx="10256520" cy="368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二、并集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65" y="1756410"/>
            <a:ext cx="10415270" cy="3735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三、补集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5" y="169735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 全集</a:t>
            </a:r>
            <a:endParaRPr lang="zh-CN" altLang="en-US" sz="22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b="60491"/>
          <a:stretch>
            <a:fillRect/>
          </a:stretch>
        </p:blipFill>
        <p:spPr>
          <a:xfrm>
            <a:off x="1019175" y="2353945"/>
            <a:ext cx="10324465" cy="85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45" y="3123565"/>
            <a:ext cx="2657475" cy="2295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9175" y="120205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2. 补集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54705"/>
          <a:stretch>
            <a:fillRect/>
          </a:stretch>
        </p:blipFill>
        <p:spPr>
          <a:xfrm>
            <a:off x="919480" y="1941195"/>
            <a:ext cx="10324465" cy="98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19175" y="120205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3. 补集的运算性质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85" y="2106930"/>
            <a:ext cx="220980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ODE2YmZkMGQyZjMwMmQ1ODE1MTk2MTJhNTliMmFj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286</Words>
  <Application>Microsoft Office PowerPoint</Application>
  <PresentationFormat>宽屏</PresentationFormat>
  <Paragraphs>73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255</cp:revision>
  <dcterms:created xsi:type="dcterms:W3CDTF">2019-02-04T14:34:00Z</dcterms:created>
  <dcterms:modified xsi:type="dcterms:W3CDTF">2024-09-06T01:36:45Z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DCD507DAAAA546D0B687F3A3DF1E6A35_12</vt:lpwstr>
  </property>
  <property fmtid="{D5CDD505-2E9C-101B-9397-08002B2CF9AE}" pid="3" name="KSOProductBuildVer">
    <vt:lpwstr>2052-12.1.0.17147</vt:lpwstr>
  </property>
</Properties>
</file>