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3362" r:id="rId2"/>
    <p:sldId id="257" r:id="rId3"/>
    <p:sldId id="260" r:id="rId4"/>
    <p:sldId id="969" r:id="rId5"/>
    <p:sldId id="3389" r:id="rId6"/>
    <p:sldId id="3388" r:id="rId7"/>
    <p:sldId id="3390" r:id="rId8"/>
    <p:sldId id="3391" r:id="rId9"/>
    <p:sldId id="3392" r:id="rId10"/>
    <p:sldId id="3393" r:id="rId11"/>
    <p:sldId id="3394" r:id="rId12"/>
    <p:sldId id="3395" r:id="rId13"/>
    <p:sldId id="3396" r:id="rId14"/>
    <p:sldId id="3397" r:id="rId15"/>
    <p:sldId id="3398" r:id="rId16"/>
    <p:sldId id="3399" r:id="rId17"/>
    <p:sldId id="3400" r:id="rId18"/>
    <p:sldId id="3401" r:id="rId19"/>
    <p:sldId id="3402" r:id="rId20"/>
    <p:sldId id="3403" r:id="rId21"/>
    <p:sldId id="3404" r:id="rId22"/>
    <p:sldId id="3405" r:id="rId23"/>
    <p:sldId id="3406" r:id="rId24"/>
    <p:sldId id="3407" r:id="rId25"/>
    <p:sldId id="3408" r:id="rId26"/>
    <p:sldId id="3409" r:id="rId27"/>
    <p:sldId id="3410" r:id="rId28"/>
    <p:sldId id="3411" r:id="rId29"/>
    <p:sldId id="3412" r:id="rId30"/>
    <p:sldId id="3413" r:id="rId31"/>
    <p:sldId id="3414" r:id="rId32"/>
    <p:sldId id="3415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88" d="100"/>
          <a:sy n="88" d="100"/>
        </p:scale>
        <p:origin x="120" y="384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4.xml"/><Relationship Id="rId4" Type="http://schemas.openxmlformats.org/officeDocument/2006/relationships/slide" Target="../slides/slide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4.xml"/><Relationship Id="rId4" Type="http://schemas.openxmlformats.org/officeDocument/2006/relationships/slide" Target="../slides/slide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4.xml"/><Relationship Id="rId4" Type="http://schemas.openxmlformats.org/officeDocument/2006/relationships/slide" Target="../slides/slide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4.xml"/><Relationship Id="rId4" Type="http://schemas.openxmlformats.org/officeDocument/2006/relationships/slide" Target="../slides/sl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7" Type="http://schemas.openxmlformats.org/officeDocument/2006/relationships/slide" Target="../slides/slide20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4.xml"/><Relationship Id="rId4" Type="http://schemas.openxmlformats.org/officeDocument/2006/relationships/slide" Target="../slides/slide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3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3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4" name="文本框 13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0" name="文本框 9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4" name="文本框 3">
            <a:hlinkClick r:id="rId3" action="ppaction://hlinksldjump"/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  <p:sp>
        <p:nvSpPr>
          <p:cNvPr id="6" name="文本框 5">
            <a:hlinkClick r:id="rId4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5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6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7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9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4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6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16965" y="946785"/>
            <a:ext cx="1005141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二、集合与集合之间的关系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1.包含关系</a:t>
            </a:r>
            <a:endParaRPr lang="zh-CN" altLang="en-US" sz="2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45" y="2221230"/>
            <a:ext cx="10391775" cy="3382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2786" r="1908"/>
          <a:stretch>
            <a:fillRect/>
          </a:stretch>
        </p:blipFill>
        <p:spPr>
          <a:xfrm>
            <a:off x="818515" y="1197610"/>
            <a:ext cx="10561320" cy="2790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75" y="89471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2.相等关系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475" y="2849245"/>
            <a:ext cx="3829050" cy="2486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45" y="1681480"/>
            <a:ext cx="10363200" cy="80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75" y="89471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3. 真子集关系</a:t>
            </a:r>
            <a:endParaRPr lang="zh-CN" altLang="en-US" sz="2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1758315"/>
            <a:ext cx="10506710" cy="3081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集合的基本概念</a:t>
            </a:r>
            <a:endParaRPr lang="zh-CN" altLang="en-US" sz="2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0050"/>
          <a:stretch>
            <a:fillRect/>
          </a:stretch>
        </p:blipFill>
        <p:spPr>
          <a:xfrm>
            <a:off x="1001395" y="2051685"/>
            <a:ext cx="10369550" cy="983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54698" b="17479"/>
          <a:stretch>
            <a:fillRect/>
          </a:stretch>
        </p:blipFill>
        <p:spPr>
          <a:xfrm>
            <a:off x="1001395" y="4257040"/>
            <a:ext cx="10369550" cy="913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29176" b="44142"/>
          <a:stretch>
            <a:fillRect/>
          </a:stretch>
        </p:blipFill>
        <p:spPr>
          <a:xfrm>
            <a:off x="1001395" y="3208020"/>
            <a:ext cx="10369550" cy="8763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83681"/>
          <a:stretch>
            <a:fillRect/>
          </a:stretch>
        </p:blipFill>
        <p:spPr>
          <a:xfrm>
            <a:off x="1001395" y="5343525"/>
            <a:ext cx="10369550" cy="5359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D2B409D-60F5-6913-DD41-29AD0A245DA3}"/>
              </a:ext>
            </a:extLst>
          </p:cNvPr>
          <p:cNvSpPr txBox="1"/>
          <p:nvPr/>
        </p:nvSpPr>
        <p:spPr>
          <a:xfrm>
            <a:off x="9350477" y="2615381"/>
            <a:ext cx="10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②③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D99E89F-20AB-6D13-56BC-8C7A50AE9146}"/>
              </a:ext>
            </a:extLst>
          </p:cNvPr>
          <p:cNvSpPr txBox="1"/>
          <p:nvPr/>
        </p:nvSpPr>
        <p:spPr>
          <a:xfrm>
            <a:off x="6799006" y="4169976"/>
            <a:ext cx="10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集合的表示方法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b="58915"/>
          <a:stretch>
            <a:fillRect/>
          </a:stretch>
        </p:blipFill>
        <p:spPr>
          <a:xfrm>
            <a:off x="1123950" y="1790700"/>
            <a:ext cx="9944100" cy="1346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0620"/>
          <a:stretch>
            <a:fillRect/>
          </a:stretch>
        </p:blipFill>
        <p:spPr>
          <a:xfrm>
            <a:off x="1123950" y="4876800"/>
            <a:ext cx="9944100" cy="63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1279" b="33527"/>
          <a:stretch>
            <a:fillRect/>
          </a:stretch>
        </p:blipFill>
        <p:spPr>
          <a:xfrm>
            <a:off x="1123950" y="3213100"/>
            <a:ext cx="9944100" cy="825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65891" b="18217"/>
          <a:stretch>
            <a:fillRect/>
          </a:stretch>
        </p:blipFill>
        <p:spPr>
          <a:xfrm>
            <a:off x="1123950" y="4191000"/>
            <a:ext cx="9944100" cy="5207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3BACBC0-ACD2-6131-1CB9-07B1ED01D770}"/>
              </a:ext>
            </a:extLst>
          </p:cNvPr>
          <p:cNvSpPr txBox="1"/>
          <p:nvPr/>
        </p:nvSpPr>
        <p:spPr>
          <a:xfrm>
            <a:off x="7060052" y="1884599"/>
            <a:ext cx="1002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58AAC55-AFA1-EDAA-6679-653E0E2E7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580" y="4038600"/>
            <a:ext cx="1000000" cy="53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9639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集合之间的基本关系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530" y="1985645"/>
            <a:ext cx="7734300" cy="552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51708"/>
          <a:stretch>
            <a:fillRect/>
          </a:stretch>
        </p:blipFill>
        <p:spPr>
          <a:xfrm>
            <a:off x="876300" y="2581910"/>
            <a:ext cx="10410825" cy="2414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49156" b="33308"/>
          <a:stretch>
            <a:fillRect/>
          </a:stretch>
        </p:blipFill>
        <p:spPr>
          <a:xfrm>
            <a:off x="890270" y="1245235"/>
            <a:ext cx="10410825" cy="876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454"/>
          <a:stretch>
            <a:fillRect/>
          </a:stretch>
        </p:blipFill>
        <p:spPr>
          <a:xfrm>
            <a:off x="890270" y="2515870"/>
            <a:ext cx="10410825" cy="162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0363"/>
          <a:stretch>
            <a:fillRect/>
          </a:stretch>
        </p:blipFill>
        <p:spPr>
          <a:xfrm>
            <a:off x="913765" y="1019175"/>
            <a:ext cx="10391775" cy="8585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8693"/>
          <a:stretch>
            <a:fillRect/>
          </a:stretch>
        </p:blipFill>
        <p:spPr>
          <a:xfrm>
            <a:off x="913765" y="1877695"/>
            <a:ext cx="10391775" cy="3554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42397"/>
          <a:stretch>
            <a:fillRect/>
          </a:stretch>
        </p:blipFill>
        <p:spPr>
          <a:xfrm>
            <a:off x="1393190" y="1557020"/>
            <a:ext cx="9058275" cy="9766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4607"/>
          <a:stretch>
            <a:fillRect/>
          </a:stretch>
        </p:blipFill>
        <p:spPr>
          <a:xfrm>
            <a:off x="1393190" y="2813050"/>
            <a:ext cx="9058275" cy="7696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38B73DF-8CC9-2459-6E4A-69199E21F0BB}"/>
              </a:ext>
            </a:extLst>
          </p:cNvPr>
          <p:cNvSpPr txBox="1"/>
          <p:nvPr/>
        </p:nvSpPr>
        <p:spPr>
          <a:xfrm>
            <a:off x="9376922" y="15849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55" y="2326005"/>
            <a:ext cx="10144125" cy="1171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255" y="3833495"/>
            <a:ext cx="10172065" cy="6648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039735" y="23247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55" y="2025015"/>
            <a:ext cx="9818370" cy="10242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51950" y="20250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360" y="4014470"/>
            <a:ext cx="5568950" cy="416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60" y="2066925"/>
            <a:ext cx="9286875" cy="1009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59315" y="20529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760" y="3642995"/>
            <a:ext cx="7448550" cy="428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1516380"/>
            <a:ext cx="8134350" cy="1533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659880" y="14598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20" y="3596640"/>
            <a:ext cx="10434320" cy="736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" y="1745615"/>
            <a:ext cx="9648825" cy="9715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46920" y="17316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45ED4E-5AB7-E216-85B4-7F73BF42B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956" y="3018775"/>
            <a:ext cx="8380952" cy="2571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65" y="1480820"/>
            <a:ext cx="8943975" cy="962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70165" y="14808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100" y="2994660"/>
            <a:ext cx="10111740" cy="619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80" y="1331595"/>
            <a:ext cx="8886825" cy="990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12760" y="13315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0" y="2800350"/>
            <a:ext cx="7486650" cy="419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5" y="1417955"/>
            <a:ext cx="10550525" cy="984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191115" y="15017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0" y="3065780"/>
            <a:ext cx="10093325" cy="372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1802130"/>
            <a:ext cx="6810375" cy="7429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3119120"/>
            <a:ext cx="10077450" cy="6191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410" y="1852930"/>
            <a:ext cx="1292860" cy="372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2127885"/>
            <a:ext cx="8924925" cy="581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35" y="3100705"/>
            <a:ext cx="10615930" cy="6800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0145" y="2127885"/>
            <a:ext cx="663575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69296" y="1341145"/>
            <a:ext cx="2847372" cy="2847372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01</a:t>
            </a:r>
            <a:endParaRPr lang="zh-CN" altLang="en-US" sz="72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60010" y="4525645"/>
            <a:ext cx="21240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spc="600" dirty="0">
                <a:solidFill>
                  <a:srgbClr val="2A1B8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" panose="02020700000000000000" pitchFamily="18" charset="-122"/>
              </a:rPr>
              <a:t>集合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9791"/>
          <a:stretch>
            <a:fillRect/>
          </a:stretch>
        </p:blipFill>
        <p:spPr>
          <a:xfrm>
            <a:off x="725805" y="2169160"/>
            <a:ext cx="10530840" cy="6026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45" y="3252470"/>
            <a:ext cx="7867650" cy="352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2695" y="2240280"/>
            <a:ext cx="790575" cy="33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05" y="1723390"/>
            <a:ext cx="7972425" cy="15049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25" y="3666490"/>
            <a:ext cx="10351770" cy="1421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43940" y="1471295"/>
            <a:ext cx="10104120" cy="40354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fontAlgn="auto">
              <a:lnSpc>
                <a:spcPts val="3500"/>
              </a:lnSpc>
            </a:pPr>
            <a:r>
              <a:rPr lang="zh-CN" altLang="en-US" sz="2200" dirty="0"/>
              <a:t>（1）了解集合的概念；理解元素与集合的关系；会用符号表示元素与集合之间的关系；了解空集、有限集和无限集的含义；</a:t>
            </a:r>
          </a:p>
          <a:p>
            <a:pPr fontAlgn="auto">
              <a:lnSpc>
                <a:spcPts val="3500"/>
              </a:lnSpc>
            </a:pPr>
            <a:r>
              <a:rPr lang="zh-CN" altLang="en-US" sz="2200" dirty="0"/>
              <a:t>（2）掌握常用数集的表示符号；掌握元素与集合、集合与集合之间的关系符号；</a:t>
            </a:r>
          </a:p>
          <a:p>
            <a:pPr fontAlgn="auto">
              <a:lnSpc>
                <a:spcPts val="3500"/>
              </a:lnSpc>
            </a:pPr>
            <a:r>
              <a:rPr lang="zh-CN" altLang="en-US" sz="2200" dirty="0"/>
              <a:t>（3）掌握列举法和描述法等集合的表示方法；会用适当方法表示一些简单的集合；（4）理解子集、真子集和两集合相等的概念；掌握集合之间基本关系的符号表示；（5）了解全集的含义；理解交集、并集和补集的含义，会求集合的交集、并集和补集；</a:t>
            </a:r>
          </a:p>
          <a:p>
            <a:pPr fontAlgn="auto">
              <a:lnSpc>
                <a:spcPts val="3500"/>
              </a:lnSpc>
            </a:pPr>
            <a:r>
              <a:rPr lang="zh-CN" altLang="en-US" sz="2200" dirty="0"/>
              <a:t>（6）理解“充分条件“”必要条件”和“充要条件”的概念，掌握充要条件的判定方法.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1.1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" panose="02020700000000000000" pitchFamily="18" charset="-122"/>
              </a:rPr>
              <a:t>集合的概念及集合之间的关系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729105"/>
            <a:ext cx="9763125" cy="1143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一、集合及其表示</a:t>
            </a:r>
          </a:p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1.集合与元素</a:t>
            </a:r>
            <a:endParaRPr lang="zh-CN" altLang="en-US" sz="2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0" y="3091180"/>
            <a:ext cx="10372725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75" y="89471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2. 常见集合</a:t>
            </a:r>
            <a:endParaRPr lang="zh-CN" altLang="en-US" sz="2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3655695"/>
            <a:ext cx="9799955" cy="1264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1630680"/>
            <a:ext cx="9154795" cy="1428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75" y="89471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200"/>
              <a:t>关系图用图形表示（如图1–1所示）：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620" y="2095500"/>
            <a:ext cx="4810125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9175" y="89471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3. 集合的表示</a:t>
            </a:r>
            <a:endParaRPr lang="zh-CN" altLang="en-US" sz="2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25" y="1640205"/>
            <a:ext cx="10691495" cy="2148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ODE2YmZkMGQyZjMwMmQ1ODE1MTk2MTJhNTliMmFjYz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333</Words>
  <Application>Microsoft Office PowerPoint</Application>
  <PresentationFormat>宽屏</PresentationFormat>
  <Paragraphs>80</Paragraphs>
  <Slides>32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246</cp:revision>
  <dcterms:created xsi:type="dcterms:W3CDTF">2019-02-04T14:34:00Z</dcterms:created>
  <dcterms:modified xsi:type="dcterms:W3CDTF">2024-09-06T01:35:00Z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DCD507DAAAA546D0B687F3A3DF1E6A35_12</vt:lpwstr>
  </property>
  <property fmtid="{D5CDD505-2E9C-101B-9397-08002B2CF9AE}" pid="3" name="KSOProductBuildVer">
    <vt:lpwstr>2052-12.1.0.17147</vt:lpwstr>
  </property>
</Properties>
</file>