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8"/>
  </p:handoutMasterIdLst>
  <p:sldIdLst>
    <p:sldId id="370" r:id="rId3"/>
    <p:sldId id="443" r:id="rId5"/>
    <p:sldId id="361" r:id="rId6"/>
    <p:sldId id="265" r:id="rId7"/>
    <p:sldId id="401" r:id="rId8"/>
    <p:sldId id="595" r:id="rId9"/>
    <p:sldId id="421" r:id="rId10"/>
    <p:sldId id="590" r:id="rId11"/>
    <p:sldId id="422" r:id="rId12"/>
    <p:sldId id="407" r:id="rId13"/>
    <p:sldId id="432" r:id="rId14"/>
    <p:sldId id="433" r:id="rId15"/>
    <p:sldId id="408" r:id="rId16"/>
    <p:sldId id="444" r:id="rId17"/>
    <p:sldId id="451" r:id="rId18"/>
    <p:sldId id="452" r:id="rId19"/>
    <p:sldId id="458" r:id="rId20"/>
    <p:sldId id="460" r:id="rId21"/>
    <p:sldId id="453" r:id="rId22"/>
    <p:sldId id="454" r:id="rId23"/>
    <p:sldId id="467" r:id="rId24"/>
    <p:sldId id="455" r:id="rId25"/>
    <p:sldId id="445" r:id="rId26"/>
    <p:sldId id="449" r:id="rId27"/>
    <p:sldId id="499" r:id="rId28"/>
    <p:sldId id="500" r:id="rId29"/>
    <p:sldId id="501" r:id="rId30"/>
    <p:sldId id="495" r:id="rId31"/>
    <p:sldId id="515" r:id="rId32"/>
    <p:sldId id="516" r:id="rId33"/>
    <p:sldId id="518" r:id="rId34"/>
    <p:sldId id="496" r:id="rId35"/>
    <p:sldId id="567" r:id="rId36"/>
    <p:sldId id="568" r:id="rId37"/>
    <p:sldId id="569" r:id="rId38"/>
    <p:sldId id="591" r:id="rId39"/>
    <p:sldId id="570" r:id="rId40"/>
    <p:sldId id="579" r:id="rId41"/>
    <p:sldId id="580" r:id="rId42"/>
    <p:sldId id="581" r:id="rId43"/>
    <p:sldId id="582" r:id="rId44"/>
    <p:sldId id="586" r:id="rId45"/>
    <p:sldId id="446" r:id="rId46"/>
    <p:sldId id="450" r:id="rId47"/>
    <p:sldId id="525" r:id="rId48"/>
    <p:sldId id="592" r:id="rId49"/>
    <p:sldId id="526" r:id="rId50"/>
    <p:sldId id="527" r:id="rId51"/>
    <p:sldId id="528" r:id="rId52"/>
    <p:sldId id="529" r:id="rId53"/>
    <p:sldId id="593" r:id="rId54"/>
    <p:sldId id="530" r:id="rId55"/>
    <p:sldId id="531" r:id="rId56"/>
    <p:sldId id="532" r:id="rId57"/>
    <p:sldId id="533" r:id="rId58"/>
    <p:sldId id="534" r:id="rId59"/>
    <p:sldId id="548" r:id="rId60"/>
    <p:sldId id="549" r:id="rId61"/>
    <p:sldId id="594" r:id="rId62"/>
    <p:sldId id="551" r:id="rId63"/>
    <p:sldId id="550" r:id="rId64"/>
    <p:sldId id="552" r:id="rId65"/>
    <p:sldId id="553" r:id="rId66"/>
    <p:sldId id="558" r:id="rId67"/>
  </p:sldIdLst>
  <p:sldSz cx="12190095" cy="6859270"/>
  <p:notesSz cx="6858000" cy="9144000"/>
  <p:custDataLst>
    <p:tags r:id="rId72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orient="horz" pos="3809" userDrawn="1">
          <p15:clr>
            <a:srgbClr val="A4A3A4"/>
          </p15:clr>
        </p15:guide>
        <p15:guide id="3" pos="3818" userDrawn="1">
          <p15:clr>
            <a:srgbClr val="A4A3A4"/>
          </p15:clr>
        </p15:guide>
        <p15:guide id="4" pos="7257" userDrawn="1">
          <p15:clr>
            <a:srgbClr val="A4A3A4"/>
          </p15:clr>
        </p15:guide>
        <p15:guide id="5" pos="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55"/>
        <p:guide orient="horz" pos="3809"/>
        <p:guide pos="3818"/>
        <p:guide pos="72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72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2" Type="http://schemas.openxmlformats.org/officeDocument/2006/relationships/tags" Target="tags/tag183.xml"/><Relationship Id="rId71" Type="http://schemas.openxmlformats.org/officeDocument/2006/relationships/tableStyles" Target="tableStyles.xml"/><Relationship Id="rId70" Type="http://schemas.openxmlformats.org/officeDocument/2006/relationships/viewProps" Target="viewProps.xml"/><Relationship Id="rId7" Type="http://schemas.openxmlformats.org/officeDocument/2006/relationships/slide" Target="slides/slide4.xml"/><Relationship Id="rId69" Type="http://schemas.openxmlformats.org/officeDocument/2006/relationships/presProps" Target="presProps.xml"/><Relationship Id="rId68" Type="http://schemas.openxmlformats.org/officeDocument/2006/relationships/handoutMaster" Target="handoutMasters/handoutMaster1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>
            <a:hlinkClick r:id="rId2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15557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23.xml"/><Relationship Id="rId8" Type="http://schemas.openxmlformats.org/officeDocument/2006/relationships/tags" Target="../tags/tag7.xml"/><Relationship Id="rId7" Type="http://schemas.openxmlformats.org/officeDocument/2006/relationships/slide" Target="slide14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16.xml"/><Relationship Id="rId2" Type="http://schemas.openxmlformats.org/officeDocument/2006/relationships/slide" Target="slide4.xml"/><Relationship Id="rId19" Type="http://schemas.openxmlformats.org/officeDocument/2006/relationships/tags" Target="../tags/tag15.xml"/><Relationship Id="rId18" Type="http://schemas.openxmlformats.org/officeDocument/2006/relationships/slide" Target="slide43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slide" Target="slide33.xml"/><Relationship Id="rId10" Type="http://schemas.openxmlformats.org/officeDocument/2006/relationships/tags" Target="../tags/tag8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0.xml"/><Relationship Id="rId1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46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6.xml"/><Relationship Id="rId2" Type="http://schemas.openxmlformats.org/officeDocument/2006/relationships/slide" Target="slide45.xml"/><Relationship Id="rId1" Type="http://schemas.openxmlformats.org/officeDocument/2006/relationships/tags" Target="../tags/tag1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slide" Target="slide6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51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6.xml"/><Relationship Id="rId2" Type="http://schemas.openxmlformats.org/officeDocument/2006/relationships/slide" Target="slide50.xml"/><Relationship Id="rId1" Type="http://schemas.openxmlformats.org/officeDocument/2006/relationships/tags" Target="../tags/tag135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53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2" Type="http://schemas.openxmlformats.org/officeDocument/2006/relationships/slide" Target="slide5.xml"/><Relationship Id="rId1" Type="http://schemas.openxmlformats.org/officeDocument/2006/relationships/tags" Target="../tags/tag25.xml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6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6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　编　邓绍艺　</a:t>
            </a:r>
            <a:endParaRPr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457200" lvl="1" indent="457200" defTabSz="914400">
              <a:spcBef>
                <a:spcPct val="50000"/>
              </a:spcBef>
            </a:pPr>
            <a:r>
              <a:rPr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沙开梅 </a:t>
            </a:r>
            <a:endParaRPr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457200" lvl="1" indent="457200" defTabSz="914400">
              <a:spcBef>
                <a:spcPct val="50000"/>
              </a:spcBef>
            </a:pPr>
            <a:r>
              <a:rPr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王洪碧</a:t>
            </a:r>
            <a:endParaRPr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职教高考新实践专题篇</a:t>
              </a:r>
              <a:endParaRPr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645" y="105346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7520" y="198945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5. 真正接纳自我的人，是在面对赞扬时保持清醒，不骄傲自满；在面对批评时，则保持有则改之，无则加勉的态度，不妄自菲薄。（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839470" y="4147185"/>
            <a:ext cx="1110869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8183245" y="249301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5370" y="328358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112903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把收集到的他人对自我的评价放在一起，就能对自我进行全面、客观的评价。（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790" y="3717290"/>
            <a:ext cx="10897870" cy="186372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本题考查认识自我的方法。在搜集到关于自我的不同信息之后，我们还要学会对信息进行理性分析和整合，最终得出关于“我是谁”的全面而客观的答案。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1343025" y="164465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231838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77025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7. 接纳自我就是认为自己的一切都是好的。（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1998345"/>
            <a:ext cx="10897870" cy="14878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本题考查接纳自我的概念。接纳自我，是个体对自我采取积极的态度，在充分、深入地认识自我的基础上，正确对待自己的优点和缺点，认可自己的想法、行为和情绪。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7247890" y="72961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145732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34035" y="376745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8. 觉得自己不如别人甚至一无是处，对自己感到失望甚至厌恶，都是低自尊的表现。（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6"/>
            </p:custDataLst>
          </p:nvPr>
        </p:nvSpPr>
        <p:spPr>
          <a:xfrm>
            <a:off x="461645" y="5354320"/>
            <a:ext cx="10897870" cy="72136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7"/>
            </p:custDataLst>
          </p:nvPr>
        </p:nvSpPr>
        <p:spPr>
          <a:xfrm>
            <a:off x="1847215" y="422402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41145" y="47415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0045" y="1487170"/>
            <a:ext cx="11466830" cy="3297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9. 认识自我的方法多种多样，我们可以通过自我觉察、他人反馈、_________ 等方法来认识自我。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10. 完善自我，就是要坚信自己人生的目标，勇于向着自己的目标坚定前行，不断变得更好、更优秀。要持续不断地自我反思，学会 _________，要善于听取他人的建议，要向榜样学习。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71247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9695815" y="1413510"/>
            <a:ext cx="184150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 社会比较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Text Box 27"/>
          <p:cNvSpPr txBox="1"/>
          <p:nvPr>
            <p:custDataLst>
              <p:tags r:id="rId2"/>
            </p:custDataLst>
          </p:nvPr>
        </p:nvSpPr>
        <p:spPr>
          <a:xfrm>
            <a:off x="7300595" y="3429635"/>
            <a:ext cx="184150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自我调控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962660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67" y="3587"/>
              <a:ext cx="2788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4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649345" y="2207260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直面挫折　积极应对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1770" y="765175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300" y="1990725"/>
            <a:ext cx="110553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1. 一般来说，（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）与挫折不直接相关。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所学专业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挫折情境</a:t>
            </a:r>
            <a:endParaRPr sz="2400">
              <a:latin typeface="+mn-ea"/>
            </a:endParaRPr>
          </a:p>
          <a:p>
            <a:pPr marL="914400" lvl="1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挫折认知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D. 挫折反应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68655" y="3717290"/>
            <a:ext cx="10897870" cy="20015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本题考查挫折的概念。一般来说，挫折与挫折情境、挫折认知和挫折反应相关。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2926715" y="199072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766445"/>
            <a:ext cx="11055350" cy="350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2. 小李是电子商务专业的应届毕业生。对于找工作，他本来信心满满，但是在求职中却屡次遭遇失败。他非常沮丧，开始怀疑自己的能力。面对挫折，小李不应该（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向老师咨询求职公司看重的技能和品质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抄袭优秀同学的简历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安慰自己失败是提醒自己要更加努力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不轻易放弃，相信风雨后总有彩虹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3570" y="4149725"/>
            <a:ext cx="10897870" cy="236791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本题考查面对挫折，积极应对。面对挫折，我们要以积极主动的策略来应对，以关怀和友善的态度对待遭遇挫折的自己，积极寻找解决问题的方法，积极寻求他人帮助，牢记生命至上。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2063115" y="170180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0545" y="1131570"/>
            <a:ext cx="110553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3. （ </a:t>
            </a:r>
            <a:r>
              <a:rPr lang="en-US" sz="2400">
                <a:latin typeface="+mn-ea"/>
              </a:rPr>
              <a:t>	    </a:t>
            </a:r>
            <a:r>
              <a:rPr sz="2400">
                <a:latin typeface="+mn-ea"/>
              </a:rPr>
              <a:t>）是那些使行动目标不能实现的各种阻碍和干扰因素，可能是人或物，可能是自然环境或社会环境，也可能是自身的疾病或心理冲突等。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挫折情境</a:t>
            </a:r>
            <a:r>
              <a:rPr lang="en-US" sz="2400">
                <a:latin typeface="+mn-ea"/>
              </a:rPr>
              <a:t>	           </a:t>
            </a:r>
            <a:r>
              <a:rPr sz="2400">
                <a:latin typeface="+mn-ea"/>
              </a:rPr>
              <a:t> B. 挫折认知 </a:t>
            </a:r>
            <a:r>
              <a:rPr lang="en-US" sz="2400">
                <a:latin typeface="+mn-ea"/>
              </a:rPr>
              <a:t>	   </a:t>
            </a:r>
            <a:r>
              <a:rPr sz="2400">
                <a:latin typeface="+mn-ea"/>
              </a:rPr>
              <a:t>C. 挫折反应 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D. 抗逆力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549910" y="3291840"/>
            <a:ext cx="10897870" cy="16402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本题考查挫折情境的概念。挫折情境是那些使行动目标不能实现的各种阻碍和干扰因素，可能是人或物，可能是自然环境或社会环境，也可能是自身的疾病或心理冲突等。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2"/>
            </p:custDataLst>
          </p:nvPr>
        </p:nvSpPr>
        <p:spPr>
          <a:xfrm>
            <a:off x="1198880" y="112585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622935" y="98171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4. 提升抗逆力，在挫折中成长，要做到（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在情况好转前什么也不做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靠自己，不需要建立良好人际关系</a:t>
            </a:r>
            <a:endParaRPr sz="2400">
              <a:latin typeface="+mn-ea"/>
            </a:endParaRPr>
          </a:p>
          <a:p>
            <a:pPr marL="914400" lvl="1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遇到挫折时要想到最坏的结果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心存高远、保持乐观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2"/>
            </p:custDataLst>
          </p:nvPr>
        </p:nvSpPr>
        <p:spPr>
          <a:xfrm>
            <a:off x="623570" y="3785235"/>
            <a:ext cx="10897870" cy="163576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本题考查如何提升抗逆力。提升抗逆力，要确立明确的人生目标；心存高远、保持乐观；学会积极看待自己、照顾好自己；与重要他人建立良好的关系。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3"/>
            </p:custDataLst>
          </p:nvPr>
        </p:nvSpPr>
        <p:spPr>
          <a:xfrm>
            <a:off x="6239510" y="98171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1770" y="107124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545" y="220535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5. 只有自己犯了错，才会遇到挫折。（</a:t>
            </a:r>
            <a:r>
              <a:rPr lang="en-US" sz="2400">
                <a:latin typeface="+mn-ea"/>
              </a:rPr>
              <a:t>	 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4150995"/>
            <a:ext cx="10897870" cy="113855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本题考查挫折的概念。当人们有目的、有动机的活动遭到阻碍或失败时，就会产生挫折。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5807710" y="220535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310769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直接连接符 70"/>
          <p:cNvCxnSpPr/>
          <p:nvPr>
            <p:custDataLst>
              <p:tags r:id="rId1"/>
            </p:custDataLst>
          </p:nvPr>
        </p:nvCxnSpPr>
        <p:spPr>
          <a:xfrm>
            <a:off x="3239758" y="1418985"/>
            <a:ext cx="0" cy="59343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2" action="ppaction://hlinksldjump"/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3329305" y="1343660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发现自我　完善自我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4"/>
            </p:custDataLst>
          </p:nvPr>
        </p:nvCxnSpPr>
        <p:spPr>
          <a:xfrm>
            <a:off x="3239758" y="2377108"/>
            <a:ext cx="0" cy="59343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96" name="直接连接符 95"/>
          <p:cNvCxnSpPr/>
          <p:nvPr>
            <p:custDataLst>
              <p:tags r:id="rId5"/>
            </p:custDataLst>
          </p:nvPr>
        </p:nvCxnSpPr>
        <p:spPr>
          <a:xfrm>
            <a:off x="3239758" y="3478741"/>
            <a:ext cx="0" cy="59343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层">
            <a:hlinkClick r:id="rId2" action="ppaction://hlinksldjump"/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3273425" y="2376805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直面挫折　积极应对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层">
            <a:hlinkClick r:id="rId2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29305" y="3486785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认识情绪　管理情绪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层">
            <a:hlinkClick r:id="rId2" action="ppaction://hlinksldjump"/>
          </p:cNvPr>
          <p:cNvSpPr txBox="1"/>
          <p:nvPr>
            <p:custDataLst>
              <p:tags r:id="rId10"/>
            </p:custDataLst>
          </p:nvPr>
        </p:nvSpPr>
        <p:spPr bwMode="auto">
          <a:xfrm>
            <a:off x="3358515" y="4438015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 tooltip="" action="ppaction://hlinksldjump"/>
              </a:rPr>
              <a:t>呵护花季　激扬青春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层"/>
          <p:cNvSpPr txBox="1"/>
          <p:nvPr>
            <p:custDataLst>
              <p:tags r:id="rId12"/>
            </p:custDataLst>
          </p:nvPr>
        </p:nvSpPr>
        <p:spPr bwMode="auto">
          <a:xfrm>
            <a:off x="2107459" y="1343710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2107459" y="2282163"/>
            <a:ext cx="799176" cy="69723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标题层"/>
          <p:cNvSpPr txBox="1"/>
          <p:nvPr>
            <p:custDataLst>
              <p:tags r:id="rId14"/>
            </p:custDataLst>
          </p:nvPr>
        </p:nvSpPr>
        <p:spPr bwMode="auto">
          <a:xfrm>
            <a:off x="2107459" y="3363568"/>
            <a:ext cx="799176" cy="69723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标题层"/>
          <p:cNvSpPr txBox="1"/>
          <p:nvPr>
            <p:custDataLst>
              <p:tags r:id="rId15"/>
            </p:custDataLst>
          </p:nvPr>
        </p:nvSpPr>
        <p:spPr bwMode="auto">
          <a:xfrm>
            <a:off x="2082694" y="4442433"/>
            <a:ext cx="799176" cy="69723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6"/>
            </p:custDataLst>
          </p:nvPr>
        </p:nvCxnSpPr>
        <p:spPr>
          <a:xfrm>
            <a:off x="3248686" y="451146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" name="标题层">
            <a:hlinkClick r:id="rId2" action="ppaction://hlinksldjump"/>
          </p:cNvPr>
          <p:cNvSpPr txBox="1"/>
          <p:nvPr>
            <p:custDataLst>
              <p:tags r:id="rId17"/>
            </p:custDataLst>
          </p:nvPr>
        </p:nvSpPr>
        <p:spPr bwMode="auto">
          <a:xfrm>
            <a:off x="3376295" y="5371465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 action="ppaction://hlinksldjump"/>
              </a:rPr>
              <a:t>第</a:t>
            </a: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 action="ppaction://hlinksldjump"/>
              </a:rPr>
              <a:t>二单元测试卷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层"/>
          <p:cNvSpPr txBox="1"/>
          <p:nvPr>
            <p:custDataLst>
              <p:tags r:id="rId19"/>
            </p:custDataLst>
          </p:nvPr>
        </p:nvSpPr>
        <p:spPr bwMode="auto">
          <a:xfrm>
            <a:off x="2100474" y="5375883"/>
            <a:ext cx="799176" cy="69723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20"/>
            </p:custDataLst>
          </p:nvPr>
        </p:nvCxnSpPr>
        <p:spPr>
          <a:xfrm>
            <a:off x="3266466" y="544491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32" grpId="0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2" grpId="0" bldLvl="0" animBg="1"/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“吃一堑，长一智”的意思是指挫折也有其价值。（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550545" y="2279650"/>
            <a:ext cx="10897870" cy="749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7463155" y="80708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160083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34035" y="304990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7. 面对挫折，不能有沮丧、愤怒或失望的情绪，因为这是脆弱的表现。（</a:t>
            </a:r>
            <a:r>
              <a:rPr lang="en-US" sz="2400">
                <a:latin typeface="+mn-ea"/>
              </a:rPr>
              <a:t>	  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6"/>
            </p:custDataLst>
          </p:nvPr>
        </p:nvSpPr>
        <p:spPr>
          <a:xfrm>
            <a:off x="534035" y="4559300"/>
            <a:ext cx="10897870" cy="17424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8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本题考查了解挫折。在挫折面前，产生沮丧、愤怒或失望等情绪都是正常的。但是，如果不采用恰当的方式应对，就可能产生无助感，甚至严重危害身心健康。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7"/>
            </p:custDataLst>
          </p:nvPr>
        </p:nvSpPr>
        <p:spPr>
          <a:xfrm>
            <a:off x="10343515" y="300291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41145" y="380873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112903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8. 健康的生活方式、良好的人际网络，可以帮助我们提升抗逆力。（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550545" y="2781935"/>
            <a:ext cx="10897870" cy="749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9695815" y="112458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8290" y="206057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0045" y="1917700"/>
            <a:ext cx="11466830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9. 当人们有目的、有动机的活动遭到阻碍或失败时，就会产生 _________。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10. ____</a:t>
            </a:r>
            <a:r>
              <a:rPr lang="zh-CN" altLang="en-US" sz="2400">
                <a:latin typeface="+mn-ea"/>
                <a:sym typeface="+mn-ea"/>
              </a:rPr>
              <a:t>__</a:t>
            </a:r>
            <a:r>
              <a:rPr lang="zh-CN" altLang="en-US" sz="2400">
                <a:latin typeface="+mn-ea"/>
              </a:rPr>
              <a:t>_____ 是指个体从所拥有的社会关系（包括家人、亲友、同学、同事、团体、单位和社区等）中获得的精神和物质上的支持。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4300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9047480" y="1987550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挫折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1198880" y="2564130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社会支持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962660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49" y="3587"/>
              <a:ext cx="2825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5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649345" y="2709545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认识情绪　管理情绪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91770" y="1123950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300" y="242125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1. 情绪由（ </a:t>
            </a:r>
            <a:r>
              <a:rPr lang="en-US" sz="2400">
                <a:latin typeface="+mn-ea"/>
              </a:rPr>
              <a:t>	  </a:t>
            </a:r>
            <a:r>
              <a:rPr sz="2400">
                <a:latin typeface="+mn-ea"/>
              </a:rPr>
              <a:t>）因素构成。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主观体验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外部表现 </a:t>
            </a:r>
            <a:r>
              <a:rPr lang="en-US" sz="2400">
                <a:latin typeface="+mn-ea"/>
              </a:rPr>
              <a:t>	   </a:t>
            </a:r>
            <a:r>
              <a:rPr sz="2400">
                <a:latin typeface="+mn-ea"/>
              </a:rPr>
              <a:t>C. 生理反应 </a:t>
            </a:r>
            <a:r>
              <a:rPr lang="en-US" sz="2400">
                <a:latin typeface="+mn-ea"/>
              </a:rPr>
              <a:t>	        </a:t>
            </a:r>
            <a:r>
              <a:rPr sz="2400">
                <a:latin typeface="+mn-ea"/>
              </a:rPr>
              <a:t>D. 以上都是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401002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本题考查情绪是什么。主观体验、外部表现和生理反应三者共同构成了我们丰富的情绪世界。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2134870" y="241935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986155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2. 下列关于影响情绪的因素，说法错误的是（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A. 自然环境，重大社会事件，家庭、校园和社会环境等因素都可能影响情绪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B. 睡眠、饮食、药物、激素等可能影响人的生理状态，从而影响人的情绪体验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C. 个体对事件的看法和评价可能影响情绪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D. 情绪受环境、生理状态等因素影响，不受人自身控制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422084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情绪从哪里来。情绪的产生和变化既受到环境因素的影响，也受到个体内部因素的影响。环境会影响情绪，生理状态会影响情绪，个体对事件的看法和评价也会影响情绪。可以通过调整想法来改变负性情绪，通过正确的方式来适度宣泄，也可以通过调整自己的身体状态来提升正性情绪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6814820" y="98171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914400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3. 下列对正性情绪和负性情绪的说法，正确的是（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A. 正性情绪是好的情绪，负性情绪是不好的情绪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B. 开心、兴奋等正性情绪对我们有益无害，愤怒、悲伤等负性情绪对我们有害无益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C. 正性情绪也要避免过于强烈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D. 负性情绪能提醒我们远离危险和伤害，因此比正性情绪的作用更大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4005580"/>
            <a:ext cx="10897870" cy="19380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正视情绪。情绪有正性和负性，没有绝对好坏之分。正性情绪使人心情舒畅，能提高学习、工作的效率，也是维系和谐人际关系的纽带。负性情绪使人心情压抑，会影响人的身心健康，但能提醒我们远离危险和伤害。需要注意的是，过于强烈和持久的情绪可能会影响人的学习、工作效率和身心健康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7463155" y="90995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986155"/>
            <a:ext cx="1105535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4. 小张是个“暴脾气”，只要和别人发生争执就要争个你输我赢，甚至说不过还会动手。每当平静之后，他就开始后悔，总是觉得自己控制不住自己的脾气。我们可以帮助小张普及调节情绪的知识有（</a:t>
            </a:r>
            <a:r>
              <a:rPr lang="en-US" sz="2400">
                <a:latin typeface="+mn-ea"/>
              </a:rPr>
              <a:t>	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	 ①情绪是可以调节和控制的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	 ②改变对事件的看法和评价，情绪也会发生相应变化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	 ③避免身体疲倦，保持精力充沛，有助于调节情绪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	 ④通过运动、转移注意力等方式可以缓解情绪的强度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  <a:spcAft>
                <a:spcPts val="0"/>
              </a:spcAft>
            </a:pPr>
            <a:r>
              <a:rPr sz="2400">
                <a:latin typeface="+mn-ea"/>
              </a:rPr>
              <a:t>A. ①②③④ 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B. ①②③ </a:t>
            </a:r>
            <a:r>
              <a:rPr lang="en-US" sz="2400">
                <a:latin typeface="+mn-ea"/>
              </a:rPr>
              <a:t>		 </a:t>
            </a:r>
            <a:r>
              <a:rPr sz="2400">
                <a:latin typeface="+mn-ea"/>
              </a:rPr>
              <a:t>C. ②③④ </a:t>
            </a:r>
            <a:r>
              <a:rPr lang="en-US" sz="2400">
                <a:latin typeface="+mn-ea"/>
              </a:rPr>
              <a:t> 	   </a:t>
            </a:r>
            <a:r>
              <a:rPr sz="2400">
                <a:latin typeface="+mn-ea"/>
              </a:rPr>
              <a:t>D. ①②④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5010150"/>
            <a:ext cx="10897870" cy="11176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本题考查学会管理情绪。我们可以通过调整想法来改变负性情绪，通过正确的方式来适度宣泄，也可以通过调整自己的身体状态来提升正性情绪。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6599555" y="191770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1770" y="107124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545" y="220535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5. 情绪是一个人内心的感受，与外界环境没有太大关系。（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4079240"/>
            <a:ext cx="10897870" cy="8007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本题考查情绪从哪里来。情绪的产生和变化既受到环境因素的影响，也受到个体内部因素的影响。环境会影响情绪，生理状态会影响情绪，个体对事件的看法和评价也会影响情绪。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8471535" y="223393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31794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120078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改变对事件的看法和评价，情绪也会发生相应变化。（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3002915"/>
            <a:ext cx="10897870" cy="8007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8399780" y="120078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210312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二单元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4635" y="314452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认识自我　健康成长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120078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7. 悲伤、愤怒、抑郁等都是负性情绪，应该压抑或回避它们。（</a:t>
            </a:r>
            <a:r>
              <a:rPr lang="en-US" sz="2400">
                <a:latin typeface="+mn-ea"/>
              </a:rPr>
              <a:t>	  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3074670"/>
            <a:ext cx="10897870" cy="8007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本题考查正视情绪。无论体验到正性情绪还是负性情绪，都要坦然接纳自己正在经历的情绪，而不要刻意压抑或回避这些情绪。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9191625" y="119761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217487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120078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8. 对于同一事件的不同认知，会导致不同的情绪反应及行为结果。（ </a:t>
            </a:r>
            <a:r>
              <a:rPr lang="en-US" sz="2400">
                <a:latin typeface="+mn-ea"/>
              </a:rPr>
              <a:t>	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3002915"/>
            <a:ext cx="10897870" cy="8007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9767570" y="122936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210312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917700"/>
            <a:ext cx="11466830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9. _________ 是一种非常复杂的心理现象。它不仅包括个人内心的主观体验也伴随着个体相应的外部表现，还表现出相应的生理反应。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10. 一般来说，情绪具有 _________、动机、组织和信号等功能。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4300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982980" y="1916430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情绪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4006850" y="3195320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适应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962660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46" y="3587"/>
              <a:ext cx="2830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6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649345" y="2709545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呵护花季　激扬青春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1770" y="836930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300" y="2205990"/>
            <a:ext cx="1105535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1. 在青少年时期，个体身体和心理的发展不包括（</a:t>
            </a:r>
            <a:r>
              <a:rPr lang="en-US" sz="2400">
                <a:latin typeface="+mn-ea"/>
              </a:rPr>
              <a:t>	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性机能逐渐发育成熟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感觉能力显著增强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C. 自我意识进一步增强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情绪管理能力逐渐提高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68655" y="4147820"/>
            <a:ext cx="10897870" cy="16910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本题考查青春期身体和心灵的变化。青少年时期是从儿童到成年的过渡期，我们的身体和心理都会发生巨大变化：身体逐渐发育成熟，更加关注自我，抽象思维能力、情绪管理能力等方面也逐渐提升。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7751445" y="220599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838200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2. 小张认为与同学相比，自己长得不高，为此感到有些自卑。如果你是小张的朋友，不能用来劝慰小张的说法是（ </a:t>
            </a:r>
            <a:r>
              <a:rPr lang="en-US" sz="2400">
                <a:latin typeface="+mn-ea"/>
              </a:rPr>
              <a:t>	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生长发育上的差异是正常现象，高有高的好，矮有矮的好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大家没有那么在意你的身高，都夸你心地善良，是个好人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我们现在正值青春期，加强锻炼和营养，还是可能再长高的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你想太多了，以后少想这些没用的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3570" y="400050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理解青春期个体差异。青少年的身心发展特点存在一定普遍性，但人与人之间又具有一定的个体差异。由于每个人的遗传基础和成长环境不同，个体的成长也会表现出自己的独特性。我们既要了解这些身心发展的个体差异，也要尊重这些差异的存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5662930" y="1269365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2255" y="119507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3. 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）是爱情不可或缺的部分。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责任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健康的生活方式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心理健康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爱心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549910" y="3937635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本题考查爱与责任。责任是爱情不可或缺的部分。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2"/>
            </p:custDataLst>
          </p:nvPr>
        </p:nvSpPr>
        <p:spPr>
          <a:xfrm>
            <a:off x="1557655" y="116014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76644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4. 关于呵护花季健康，以下观点中错误的是（ </a:t>
            </a:r>
            <a:r>
              <a:rPr lang="en-US" sz="2400">
                <a:latin typeface="+mn-ea"/>
              </a:rPr>
              <a:t>	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在青少年时期出现性欲望是正常的，要注意养成健康向上的生活方式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过早性行为会给青少年身心带来很大伤害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青少年遭遇性骚扰、性侵害的可能性较小，不用担心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青少年要有自我保护的意识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478155" y="3288665"/>
            <a:ext cx="10897870" cy="29616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6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呵护花季健康。在青少年时期，出现性欲望、性幻想以及性梦是人的生殖系统逐渐发育成熟、身心发展的正常现象，要注意养成健康向上的生活方式。青少年的身心发展尚未成熟，也缺乏社会阅历，还没有能力承担过早性行为带来的后果。过早性行为会给青少年身心造成很大伤害；青少年遭遇性骚扰和性侵害的风险较高，要注意防范性骚扰、性伤害。我们要有自我保护的意识，必要时积极求助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6743065" y="69469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645" y="105346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24765" y="20612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5. 在青少年时期，出现性欲望或性幻想是身心发展的正常现象。（ </a:t>
            </a:r>
            <a:r>
              <a:rPr lang="en-US" sz="2400">
                <a:latin typeface="+mn-ea"/>
              </a:rPr>
              <a:t>	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839470" y="3573145"/>
            <a:ext cx="1110869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9191625" y="206121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5370" y="27095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112903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要先自立自强自爱，才能有爱的能力。（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790" y="3286760"/>
            <a:ext cx="10897870" cy="8807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6383020" y="115760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217487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962660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52" y="3587"/>
              <a:ext cx="2818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3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649345" y="2709545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发现自我　完善自我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112903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7. 拥有爱情就是拥有了人生的全部。（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3218180"/>
            <a:ext cx="10897870" cy="78613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本题考查爱与责任。责任是爱情不可或缺的部分，拥有美好的爱情还需要有爱的能力，爱情不是人生的全部。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6311265" y="112903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210312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112903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8. 性骚扰和性侵害的侵害者主要是陌生人。（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3289935"/>
            <a:ext cx="10897870" cy="136207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本题考查呵护花季健康。性骚扰和性侵害的侵害者可能是陌生人，也可能是周围的熟人。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7319645" y="112522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217487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0045" y="1917700"/>
            <a:ext cx="11466830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9. 个体身心发展差异的主要表现是 ______</a:t>
            </a:r>
            <a:r>
              <a:rPr lang="zh-CN" altLang="en-US" sz="2400">
                <a:latin typeface="+mn-ea"/>
                <a:sym typeface="+mn-ea"/>
              </a:rPr>
              <a:t>______</a:t>
            </a:r>
            <a:r>
              <a:rPr lang="zh-CN" altLang="en-US" sz="2400">
                <a:latin typeface="+mn-ea"/>
              </a:rPr>
              <a:t>___ 和心理特征差异。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10. 责任是爱情不可或缺的部分，拥有美好的爱情还需要有 ______</a:t>
            </a:r>
            <a:r>
              <a:rPr lang="zh-CN" altLang="en-US" sz="2400">
                <a:latin typeface="+mn-ea"/>
                <a:sym typeface="+mn-ea"/>
              </a:rPr>
              <a:t>__</a:t>
            </a:r>
            <a:r>
              <a:rPr lang="zh-CN" altLang="en-US" sz="2400">
                <a:latin typeface="+mn-ea"/>
              </a:rPr>
              <a:t>___，爱情不是人生的全部。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4300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5662930" y="1915795"/>
            <a:ext cx="249428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身体发育差异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8615045" y="2564130"/>
            <a:ext cx="249428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爱的能力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标题层"/>
          <p:cNvSpPr txBox="1"/>
          <p:nvPr>
            <p:custDataLst>
              <p:tags r:id="rId2"/>
            </p:custDataLst>
          </p:nvPr>
        </p:nvSpPr>
        <p:spPr bwMode="auto">
          <a:xfrm>
            <a:off x="2422525" y="2709545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二单元测试卷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91770" y="621665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300" y="170370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1. 下列做法中不能帮助我们认识自我的是（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和同学讨论对彼此的看法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全盘接受别人的意见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进行专业化心理测验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写日记，并时常把过去的我和现在的我进行对比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472757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本题考查认识自我的方法。认识自我的方法多种多样，我们可以通过自我觉察、他人反馈、社会比较等方法来认识自我。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6527165" y="170370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842645"/>
            <a:ext cx="11055350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2. 小张是农村电气技术专业的学生，他觉得自己的学习基础不够扎实，性格也偏内向，想努力完善自我，实现自己的理想。小张可以完善自我的方式有（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	 ①树立明确目标，例如成为一名高级电气工程师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	 ②不断反思、总结，增强自信，提高行动的实际效果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	 ③善于听取他人建议，尤其关注他人建议中那些重要、具体和有建设性的部分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	 ④以先进人物或本专业的劳动模范为榜样，改进学习方法，汲取精神力量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①②③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①③④ </a:t>
            </a:r>
            <a:r>
              <a:rPr lang="en-US" sz="2400">
                <a:latin typeface="+mn-ea"/>
              </a:rPr>
              <a:t>  	     </a:t>
            </a:r>
            <a:r>
              <a:rPr sz="2400">
                <a:latin typeface="+mn-ea"/>
              </a:rPr>
              <a:t>C. ③④ 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D. ①②③④</a:t>
            </a:r>
            <a:endParaRPr sz="2400">
              <a:latin typeface="+mn-ea"/>
            </a:endParaRPr>
          </a:p>
        </p:txBody>
      </p:sp>
      <p:sp>
        <p:nvSpPr>
          <p:cNvPr id="16" name="Text Box 27"/>
          <p:cNvSpPr txBox="1"/>
          <p:nvPr>
            <p:custDataLst>
              <p:tags r:id="rId1"/>
            </p:custDataLst>
          </p:nvPr>
        </p:nvSpPr>
        <p:spPr>
          <a:xfrm>
            <a:off x="1343025" y="184658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Text Box 27"/>
          <p:cNvSpPr txBox="1"/>
          <p:nvPr>
            <p:custDataLst>
              <p:tags r:id="rId2"/>
            </p:custDataLst>
          </p:nvPr>
        </p:nvSpPr>
        <p:spPr>
          <a:xfrm>
            <a:off x="910590" y="5298440"/>
            <a:ext cx="10835005" cy="6756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tooltip="" action="ppaction://hlinksldjump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tooltip="" action="ppaction://hlinksldjump"/>
              </a:rPr>
              <a:t>解析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tooltip="" action="ppaction://hlinksldjump"/>
              </a:rPr>
              <a:t>】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838835" y="1557020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本题考查如何完善自我。完善自我就是要坚信自己人生的目标，勇于向着自己的目标坚定前行，不断变得更好、更优秀。要持续不断地自我反思，学会自我调控；要善于听取他人的建议；要向榜样学习。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1" name="圆角矩形 10">
            <a:hlinkClick r:id="rId2" tooltip="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10824845" y="6292215"/>
            <a:ext cx="1052830" cy="450215"/>
          </a:xfrm>
          <a:prstGeom prst="roundRect">
            <a:avLst/>
          </a:prstGeom>
          <a:solidFill>
            <a:srgbClr val="C69274"/>
          </a:solidFill>
          <a:ln>
            <a:solidFill>
              <a:srgbClr val="C69274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返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回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20142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3. 在挫折中不能改变的因素是（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目标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认知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C. 事实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心态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286194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本题考查正视挫折。挫折是生活的一部分；各种挫折都有其独特的价值；我们应接纳挫折中无法改变的事实。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5159375" y="126873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05791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4. 下列关于积极应对挫折的表述，正确的是（</a:t>
            </a:r>
            <a:r>
              <a:rPr lang="en-US" sz="2400">
                <a:latin typeface="+mn-ea"/>
              </a:rPr>
              <a:t>	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为了应对挫折，可以不择手段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无论如何也不要向他人求助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要以恰当的方式应对自己的消极情绪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遇到挫折时要回避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794760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本题考查如何积极应对挫折。面对挫折，我们要以关怀和友善的态度对待遭遇挫折的自己，积极寻找解决问题的方法，积极寻求他人帮助，牢记生命至上。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6743065" y="105791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057910"/>
            <a:ext cx="110553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5. 小赵想要在日常生活中提升抗逆力，不能帮助她的是（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品读励志故事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记录日常生活中有成就感的事件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有目标、有计划地锻炼自己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D. 经常向朋友说自己坚持不下去了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29247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本题考查如何提升抗逆力。提升抗逆力，要确立明确的人生目标；心存高远、保持乐观；学会积极看待自己、照顾好自己；与他人建立良好的关系。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8399780" y="112522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1770" y="836930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300" y="2062480"/>
            <a:ext cx="11055350" cy="2656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1. 关于心理健康的说法，正确的是（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人的心理健康分为健康和不健康两种 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B. 只有心理“有病”的人，才需要心理咨询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C. 健康包括生理健康和心理健康 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D. 心理健康看不见摸不着，不用太在意</a:t>
            </a:r>
            <a:endParaRPr sz="2400">
              <a:latin typeface="+mn-ea"/>
            </a:endParaRPr>
          </a:p>
        </p:txBody>
      </p:sp>
      <p:sp>
        <p:nvSpPr>
          <p:cNvPr id="16" name="Text Box 27"/>
          <p:cNvSpPr txBox="1"/>
          <p:nvPr>
            <p:custDataLst>
              <p:tags r:id="rId1"/>
            </p:custDataLst>
          </p:nvPr>
        </p:nvSpPr>
        <p:spPr>
          <a:xfrm>
            <a:off x="6167120" y="213423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Text Box 27"/>
          <p:cNvSpPr txBox="1"/>
          <p:nvPr>
            <p:custDataLst>
              <p:tags r:id="rId2"/>
            </p:custDataLst>
          </p:nvPr>
        </p:nvSpPr>
        <p:spPr>
          <a:xfrm>
            <a:off x="682625" y="5220970"/>
            <a:ext cx="10835005" cy="6756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tooltip="" action="ppaction://hlinksldjump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tooltip="" action="ppaction://hlinksldjump"/>
              </a:rPr>
              <a:t>解析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tooltip="" action="ppaction://hlinksldjump"/>
              </a:rPr>
              <a:t>】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057910"/>
            <a:ext cx="1105535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小程是大家眼中的“乖乖女”，她从不与人发生冲突，即使生气也表现得“若无其事”。但是，大家发现，小程好像越来越沉默了。下列给小程的建议中合理的是（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我们要坦然接纳自己正在体验的情绪，并通过语言文字或其他合理的方式表达出来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出现负性情绪时，我们要学会压抑，不能让其他同学看出来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压抑负性情绪，能让我们情绪稳定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出现负性情绪时，我们可以随意宣泄，不必顾虑周围环境</a:t>
            </a:r>
            <a:endParaRPr sz="2400">
              <a:latin typeface="+mn-ea"/>
            </a:endParaRPr>
          </a:p>
        </p:txBody>
      </p:sp>
      <p:sp>
        <p:nvSpPr>
          <p:cNvPr id="16" name="Text Box 27"/>
          <p:cNvSpPr txBox="1"/>
          <p:nvPr>
            <p:custDataLst>
              <p:tags r:id="rId1"/>
            </p:custDataLst>
          </p:nvPr>
        </p:nvSpPr>
        <p:spPr>
          <a:xfrm>
            <a:off x="1846580" y="206184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Text Box 27"/>
          <p:cNvSpPr txBox="1"/>
          <p:nvPr>
            <p:custDataLst>
              <p:tags r:id="rId2"/>
            </p:custDataLst>
          </p:nvPr>
        </p:nvSpPr>
        <p:spPr>
          <a:xfrm>
            <a:off x="910590" y="5154930"/>
            <a:ext cx="10835005" cy="6756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tooltip="" action="ppaction://hlinksldjump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tooltip="" action="ppaction://hlinksldjump"/>
              </a:rPr>
              <a:t>解析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tooltip="" action="ppaction://hlinksldjump"/>
              </a:rPr>
              <a:t>】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1701800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本题考查正视情绪。试图压抑或回避自然产生的情绪，可能让人陷入更深的困扰之中。我们要通过接纳并主动体验情绪及合理表达情绪的方式正视情绪，做情绪的主人。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1" name="圆角矩形 10">
            <a:hlinkClick r:id="rId2" tooltip="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10824845" y="6292215"/>
            <a:ext cx="1052830" cy="450215"/>
          </a:xfrm>
          <a:prstGeom prst="roundRect">
            <a:avLst/>
          </a:prstGeom>
          <a:solidFill>
            <a:srgbClr val="C69274"/>
          </a:solidFill>
          <a:ln>
            <a:solidFill>
              <a:srgbClr val="C69274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返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回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12966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7. 下列观点中不合理的是（ </a:t>
            </a:r>
            <a:r>
              <a:rPr lang="en-US" sz="2400">
                <a:latin typeface="+mn-ea"/>
              </a:rPr>
              <a:t>	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诗词、美术、音乐作品等可以纾解情绪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适当的运动和睡眠能促进正性情绪的产生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适度宣泄可以帮助降低情绪强度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情绪管理就是让自己在任何时候都保持正性情绪</a:t>
            </a:r>
            <a:endParaRPr sz="2400">
              <a:latin typeface="+mn-ea"/>
            </a:endParaRPr>
          </a:p>
        </p:txBody>
      </p:sp>
      <p:sp>
        <p:nvSpPr>
          <p:cNvPr id="16" name="Text Box 27"/>
          <p:cNvSpPr txBox="1"/>
          <p:nvPr>
            <p:custDataLst>
              <p:tags r:id="rId1"/>
            </p:custDataLst>
          </p:nvPr>
        </p:nvSpPr>
        <p:spPr>
          <a:xfrm>
            <a:off x="4439285" y="112966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Text Box 27"/>
          <p:cNvSpPr txBox="1"/>
          <p:nvPr>
            <p:custDataLst>
              <p:tags r:id="rId2"/>
            </p:custDataLst>
          </p:nvPr>
        </p:nvSpPr>
        <p:spPr>
          <a:xfrm>
            <a:off x="910590" y="5011420"/>
            <a:ext cx="10835005" cy="6756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action="ppaction://hlinksldjump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action="ppaction://hlinksldjump"/>
              </a:rPr>
              <a:t>解析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action="ppaction://hlinksldjump"/>
              </a:rPr>
              <a:t>】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1" name="圆角矩形 10">
            <a:hlinkClick r:id="rId1" action="ppaction://hlinksldjump"/>
          </p:cNvPr>
          <p:cNvSpPr/>
          <p:nvPr userDrawn="1">
            <p:custDataLst>
              <p:tags r:id="rId2"/>
            </p:custDataLst>
          </p:nvPr>
        </p:nvSpPr>
        <p:spPr>
          <a:xfrm>
            <a:off x="10824845" y="6292215"/>
            <a:ext cx="1052830" cy="450215"/>
          </a:xfrm>
          <a:prstGeom prst="roundRect">
            <a:avLst/>
          </a:prstGeom>
          <a:solidFill>
            <a:srgbClr val="C69274"/>
          </a:solidFill>
          <a:ln>
            <a:solidFill>
              <a:srgbClr val="C69274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返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回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 Box 27"/>
          <p:cNvSpPr txBox="1"/>
          <p:nvPr>
            <p:custDataLst>
              <p:tags r:id="rId3"/>
            </p:custDataLst>
          </p:nvPr>
        </p:nvSpPr>
        <p:spPr>
          <a:xfrm>
            <a:off x="622300" y="1710690"/>
            <a:ext cx="10897870" cy="239585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学会管理情绪。在经历强烈情绪时，适度宣泄可以降低情绪的强度。宣泄的方式多种多样，可以把心中的不快、郁闷、困惑等向亲人、朋友、老师或专业人员倾诉，以减轻自己的心理负担，得到安慰和建议；也可以把自己经历的情绪事件记录下来，通过书面文字来表达自己的情绪；还可以用诗词、美术和音乐作品等纾解情绪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05791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8. 下列关于爱情的表述，不正确的是（</a:t>
            </a:r>
            <a:r>
              <a:rPr lang="en-US" sz="2400">
                <a:latin typeface="+mn-ea"/>
              </a:rPr>
              <a:t>	 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在学生时期，爱情是最重要的，凌驾于学习之上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责任是爱情不可或缺的部分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拥有美好爱情需要具备维护良好关系的能力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事业是维系爱情的重要基础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72300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本题考查爱与责任。在学生时期，最重要的是以认真负责的态度完成自己的学业，获得未来就业的专业技能，培养健全的人格和适应社会的能力，这些也是未来维系爱情和家庭的重要基础。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5878830" y="98171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20142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9. 不属于影响青少年个体身心发展主要因素的是（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营养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 B. 睡眠</a:t>
            </a:r>
            <a:r>
              <a:rPr lang="en-US" sz="2400">
                <a:latin typeface="+mn-ea"/>
              </a:rPr>
              <a:t>		   </a:t>
            </a:r>
            <a:r>
              <a:rPr sz="2400">
                <a:latin typeface="+mn-ea"/>
              </a:rPr>
              <a:t> C. 遗传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天气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2861945"/>
            <a:ext cx="10897870" cy="19596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本题考查青春期青少年身体和心理变化的影响因素。青少年生理上的这些变化与激素水平存在密切关系，也受到遗传、环境和营养等多种因素的影响。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7463155" y="126873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05791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10. 当朋友遭遇性骚扰、性侵害时，我们不可以做的有（ </a:t>
            </a:r>
            <a:r>
              <a:rPr lang="en-US" sz="2400">
                <a:latin typeface="+mn-ea"/>
              </a:rPr>
              <a:t>	   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耐心倾听朋友对痛苦遭遇的讲述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鼓励并陪同朋友向老师、家长求助或报警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将这件事当“八卦”告诉其他同学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安慰朋友，告诉朋友这不是你的错，错的是侵害者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4222115"/>
            <a:ext cx="10897870" cy="112331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维护花季健康。身边人遭遇性骚扰、性侵害时，正确的行为：鼓励和陪伴当事人报警；做一个耐心的倾听者；和当事人一起寻求家长、老师等的帮助。错误的行为：把他（她）的事当“八卦”四处传播；批评当事人行为不当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8111490" y="105346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1770" y="107124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545" y="220535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11. 认识自我主要是对自己身高、体重和相貌的认识。（</a:t>
            </a:r>
            <a:r>
              <a:rPr lang="en-US" sz="2400">
                <a:latin typeface="+mn-ea"/>
              </a:rPr>
              <a:t>	 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4366260"/>
            <a:ext cx="10897870" cy="8007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本题考查认识自我的方法。认识自我的方法多种多样，我们可以通过自我觉察、他人反馈、社会比较等方法来认识自我。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8039100" y="213360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325120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112903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12. 觉得自己一无是处，对自己感到失望甚至厌恶，都是低自尊的表现。（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2644140"/>
            <a:ext cx="10897870" cy="9264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10343515" y="112458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195961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4035" y="118427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13. 看到他人的优点、要学会欣赏和学习；发现别人做得不好之处，要反省自我是否有同样的问题。这种做法有助于完善自我。（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461645" y="3201670"/>
            <a:ext cx="10897870" cy="6934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2"/>
            </p:custDataLst>
          </p:nvPr>
        </p:nvSpPr>
        <p:spPr>
          <a:xfrm>
            <a:off x="7463155" y="169989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41145" y="251714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94690" y="1423670"/>
            <a:ext cx="10897870" cy="117856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心理健康的概念。心理健康是人在成长和发展过程中自我认识恰当、情绪体验良好、认知效能良好、行为举止适当、人际交往良好、环境适应良好的一种状态。心理健康是个人健康的重要组成部分，会对身体健康产生重要影响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1" name="圆角矩形 10">
            <a:hlinkClick r:id="rId2" tooltip="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10824845" y="6292215"/>
            <a:ext cx="1052830" cy="450215"/>
          </a:xfrm>
          <a:prstGeom prst="roundRect">
            <a:avLst/>
          </a:prstGeom>
          <a:solidFill>
            <a:srgbClr val="C69274"/>
          </a:solidFill>
          <a:ln>
            <a:solidFill>
              <a:srgbClr val="C69274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返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回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84201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14. 面对挫折，我们要积极地靠自己寻找解决问题的方法，不能向他人求助。（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2644140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【解析】本题考查面对挫折，积极应对。面对挫折时，以关怀和友善的态度对待遭遇挫折的自己；积极寻找解决问题的方法；积极寻求他人帮助；牢记生命至上。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1198880" y="134175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188785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4035" y="38392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15. 远大的理想和坚定的信念可以帮助我们更好地应对挫折。（ 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3"/>
            </p:custDataLst>
          </p:nvPr>
        </p:nvSpPr>
        <p:spPr>
          <a:xfrm>
            <a:off x="461645" y="5354320"/>
            <a:ext cx="10897870" cy="6934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4"/>
            </p:custDataLst>
          </p:nvPr>
        </p:nvSpPr>
        <p:spPr>
          <a:xfrm>
            <a:off x="8903335" y="383921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41145" y="466979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16. 情绪是自发产生的，控制不了。（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2357120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【解析】本题考查情绪的管理。情绪是可以调节和控制的。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5662930" y="86868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167259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34035" y="319341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17. 生理状态对情绪没有影响。（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6"/>
            </p:custDataLst>
          </p:nvPr>
        </p:nvSpPr>
        <p:spPr>
          <a:xfrm>
            <a:off x="461645" y="4708525"/>
            <a:ext cx="10897870" cy="6934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【解析】本题考查情绪从哪里来。环境会影响情绪，生理状态会影响情绪，个体对事件的看法和评价也会影响情绪。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7"/>
            </p:custDataLst>
          </p:nvPr>
        </p:nvSpPr>
        <p:spPr>
          <a:xfrm>
            <a:off x="5159375" y="323088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41145" y="402399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18. 因为考试紧张会让大脑一片空白，所以只有一点儿都不紧张才能考出好成绩。（</a:t>
            </a:r>
            <a:r>
              <a:rPr lang="en-US" sz="2400">
                <a:latin typeface="+mn-ea"/>
              </a:rPr>
              <a:t>	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2572385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【解析】本题考查要正视情绪。每一种情绪都有自己独特的作用，没有绝对的好坏之分。试图压抑或回避自然产生的情绪，可能让人陷入更深的困扰之中。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1343025" y="134175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188785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34035" y="38392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19. 过早性行为会大大增加青少年感染疾病的风险。（</a:t>
            </a:r>
            <a:r>
              <a:rPr lang="en-US" sz="2400">
                <a:latin typeface="+mn-ea"/>
              </a:rPr>
              <a:t>	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6"/>
            </p:custDataLst>
          </p:nvPr>
        </p:nvSpPr>
        <p:spPr>
          <a:xfrm>
            <a:off x="461645" y="5354320"/>
            <a:ext cx="10897870" cy="6934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7"/>
            </p:custDataLst>
          </p:nvPr>
        </p:nvSpPr>
        <p:spPr>
          <a:xfrm>
            <a:off x="7751445" y="385064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41145" y="466979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112903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20. 拥有美好的爱情离不开责任，也离不开爱的能力。（</a:t>
            </a:r>
            <a:r>
              <a:rPr lang="en-US" sz="2400">
                <a:latin typeface="+mn-ea"/>
              </a:rPr>
              <a:t>	 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2644140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8039735" y="112903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195961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774190"/>
            <a:ext cx="11466830" cy="3297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21. ______</a:t>
            </a:r>
            <a:r>
              <a:rPr lang="zh-CN" altLang="en-US" sz="2400">
                <a:latin typeface="+mn-ea"/>
                <a:sym typeface="+mn-ea"/>
              </a:rPr>
              <a:t>____</a:t>
            </a:r>
            <a:r>
              <a:rPr lang="zh-CN" altLang="en-US" sz="2400">
                <a:latin typeface="+mn-ea"/>
              </a:rPr>
              <a:t>___ 是人在成长和发展过程中自我认识恰当、情绪体验良好、认识效能良好、行为举止适当、人际交往良好、环境适应良好的一种状态。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22. ____</a:t>
            </a:r>
            <a:r>
              <a:rPr lang="zh-CN" altLang="en-US" sz="2400">
                <a:latin typeface="+mn-ea"/>
                <a:sym typeface="+mn-ea"/>
              </a:rPr>
              <a:t>__</a:t>
            </a:r>
            <a:r>
              <a:rPr lang="zh-CN" altLang="en-US" sz="2400">
                <a:latin typeface="+mn-ea"/>
              </a:rPr>
              <a:t>_____ 是对挫折情境的认识、态度和评价。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23. 根据愉悦度，情绪通常可以分为 ______</a:t>
            </a:r>
            <a:r>
              <a:rPr lang="zh-CN" altLang="en-US" sz="2400">
                <a:latin typeface="+mn-ea"/>
                <a:sym typeface="+mn-ea"/>
              </a:rPr>
              <a:t>____</a:t>
            </a:r>
            <a:r>
              <a:rPr lang="zh-CN" altLang="en-US" sz="2400">
                <a:latin typeface="+mn-ea"/>
              </a:rPr>
              <a:t>___ 和 ___</a:t>
            </a:r>
            <a:r>
              <a:rPr lang="zh-CN" altLang="en-US" sz="2400">
                <a:latin typeface="+mn-ea"/>
                <a:sym typeface="+mn-ea"/>
              </a:rPr>
              <a:t>____</a:t>
            </a:r>
            <a:r>
              <a:rPr lang="zh-CN" altLang="en-US" sz="2400">
                <a:latin typeface="+mn-ea"/>
              </a:rPr>
              <a:t>______。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24. 在与异性交往时，应遵循 ____</a:t>
            </a:r>
            <a:r>
              <a:rPr lang="zh-CN" altLang="en-US" sz="2400">
                <a:latin typeface="+mn-ea"/>
                <a:sym typeface="+mn-ea"/>
              </a:rPr>
              <a:t>__</a:t>
            </a:r>
            <a:r>
              <a:rPr lang="zh-CN" altLang="en-US" sz="2400">
                <a:latin typeface="+mn-ea"/>
              </a:rPr>
              <a:t>__</a:t>
            </a:r>
            <a:r>
              <a:rPr lang="zh-CN" altLang="en-US" sz="2400">
                <a:latin typeface="+mn-ea"/>
                <a:sym typeface="+mn-ea"/>
              </a:rPr>
              <a:t>__</a:t>
            </a:r>
            <a:r>
              <a:rPr lang="zh-CN" altLang="en-US" sz="2400">
                <a:latin typeface="+mn-ea"/>
              </a:rPr>
              <a:t>___、___</a:t>
            </a:r>
            <a:r>
              <a:rPr lang="zh-CN" altLang="en-US" sz="2400">
                <a:latin typeface="+mn-ea"/>
                <a:sym typeface="+mn-ea"/>
              </a:rPr>
              <a:t>__</a:t>
            </a:r>
            <a:r>
              <a:rPr lang="zh-CN" altLang="en-US" sz="2400">
                <a:latin typeface="+mn-ea"/>
              </a:rPr>
              <a:t>_____</a:t>
            </a:r>
            <a:r>
              <a:rPr lang="zh-CN" altLang="en-US" sz="2400">
                <a:latin typeface="+mn-ea"/>
                <a:sym typeface="+mn-ea"/>
              </a:rPr>
              <a:t>__</a:t>
            </a:r>
            <a:r>
              <a:rPr lang="zh-CN" altLang="en-US" sz="2400">
                <a:latin typeface="+mn-ea"/>
              </a:rPr>
              <a:t>_ 原则。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99949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1414780" y="1772285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心理健康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Text Box 27"/>
          <p:cNvSpPr txBox="1"/>
          <p:nvPr>
            <p:custDataLst>
              <p:tags r:id="rId2"/>
            </p:custDataLst>
          </p:nvPr>
        </p:nvSpPr>
        <p:spPr>
          <a:xfrm>
            <a:off x="1198880" y="3068955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挫折认知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Text Box 27"/>
          <p:cNvSpPr txBox="1"/>
          <p:nvPr>
            <p:custDataLst>
              <p:tags r:id="rId3"/>
            </p:custDataLst>
          </p:nvPr>
        </p:nvSpPr>
        <p:spPr>
          <a:xfrm>
            <a:off x="5875020" y="3716655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正性情绪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0" name="Text Box 27"/>
          <p:cNvSpPr txBox="1"/>
          <p:nvPr>
            <p:custDataLst>
              <p:tags r:id="rId4"/>
            </p:custDataLst>
          </p:nvPr>
        </p:nvSpPr>
        <p:spPr>
          <a:xfrm>
            <a:off x="8399780" y="3644900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负性情绪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1" name="Text Box 27"/>
          <p:cNvSpPr txBox="1"/>
          <p:nvPr>
            <p:custDataLst>
              <p:tags r:id="rId5"/>
            </p:custDataLst>
          </p:nvPr>
        </p:nvSpPr>
        <p:spPr>
          <a:xfrm>
            <a:off x="4871085" y="4292600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公开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2" name="Text Box 27"/>
          <p:cNvSpPr txBox="1"/>
          <p:nvPr>
            <p:custDataLst>
              <p:tags r:id="rId6"/>
            </p:custDataLst>
          </p:nvPr>
        </p:nvSpPr>
        <p:spPr>
          <a:xfrm>
            <a:off x="7319645" y="4292600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适度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1125220"/>
            <a:ext cx="110553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2. “小我融入大我，青春献给祖国”是从（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）角度来认识自我的。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身高、体重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兴趣、能力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我与社会之间的关系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和自我没有关系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3570" y="3211195"/>
            <a:ext cx="10897870" cy="23374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认识自我的方法。“小我融入大我，青春献给祖国”体现了认识自我中的社会我。社会我是对自身所扮演的社会角色，在家庭、学校和社会中的地位等自我与他人、社会之间关系的认识。因此本题体现的是我与社会之间的关系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6239510" y="1125855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2255" y="836295"/>
            <a:ext cx="11055350" cy="350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3. 小郑平时学习认真，对自我要求高。但是，无论他怎么努力，他有一门课程的考试成绩总是达不到理想要求。小郑觉得自己很没用，同学告诉小郑要学会接纳自我。下列说法中错误的是（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小郑要接纳不完善的自我，要对自己充满自信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小郑可以不管这科的成绩，学会满足现状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小郑可以通过写日记或说话的形式与自我对话，保持心态平和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小郑要看到自己的优势，不要妄自菲薄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694690" y="4524375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本题考查接纳自我。接纳自我，就要学会善待自己、正确对待他人的评价、学会理性地进行社会比较。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2"/>
            </p:custDataLst>
          </p:nvPr>
        </p:nvSpPr>
        <p:spPr>
          <a:xfrm>
            <a:off x="4942205" y="177355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105346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4. 关于认识自我、接纳自我和完善自我的关系，以下说法中错误的是（</a:t>
            </a:r>
            <a:r>
              <a:rPr lang="en-US" sz="2400">
                <a:latin typeface="+mn-ea"/>
              </a:rPr>
              <a:t>	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认识自我是接纳和完善自我的基础 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接纳自我是个体对自我采取积极的态度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完善自我是接纳自我的延续与发展 </a:t>
            </a:r>
            <a:r>
              <a:rPr lang="zh-CN" sz="2400">
                <a:latin typeface="+mn-ea"/>
              </a:rPr>
              <a:t>、</a:t>
            </a:r>
            <a:endParaRPr lang="zh-CN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三者之间没有什么必然联系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478155" y="3862705"/>
            <a:ext cx="10897870" cy="17183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本题考查认识自我、接纳自我、完善自我三者的关系。认识自我是接纳和完善自我的基础，接纳自我是个体对自我采取积极的态度，完善自我是接纳自我的延续与发展。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10127615" y="105410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10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10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120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DIAGRAM_VIRTUALLY_FRAME" val="{&quot;height&quot;:426.55,&quot;left&quot;:36.35,&quot;top&quot;:-1.2,&quot;width&quot;:885.85}"/>
</p:tagLst>
</file>

<file path=ppt/tags/tag158.xml><?xml version="1.0" encoding="utf-8"?>
<p:tagLst xmlns:p="http://schemas.openxmlformats.org/presentationml/2006/main">
  <p:tag name="KSO_WM_BEAUTIFY_FLAG" val=""/>
  <p:tag name="KSO_WM_DIAGRAM_VIRTUALLY_FRAME" val="{&quot;height&quot;:426.55,&quot;left&quot;:36.35,&quot;top&quot;:-1.2,&quot;width&quot;:885.85}"/>
</p:tagLst>
</file>

<file path=ppt/tags/tag159.xml><?xml version="1.0" encoding="utf-8"?>
<p:tagLst xmlns:p="http://schemas.openxmlformats.org/presentationml/2006/main">
  <p:tag name="KSO_WM_BEAUTIFY_FLAG" val=""/>
  <p:tag name="KSO_WM_DIAGRAM_VIRTUALLY_FRAME" val="{&quot;height&quot;:426.55,&quot;left&quot;:36.35,&quot;top&quot;:-1.2,&quot;width&quot;:885.85}"/>
</p:tagLst>
</file>

<file path=ppt/tags/tag16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160.xml><?xml version="1.0" encoding="utf-8"?>
<p:tagLst xmlns:p="http://schemas.openxmlformats.org/presentationml/2006/main">
  <p:tag name="KSO_WM_DIAGRAM_VIRTUALLY_FRAME" val="{&quot;height&quot;:426.55,&quot;left&quot;:36.35,&quot;top&quot;:-1.2,&quot;width&quot;:885.85}"/>
</p:tagLst>
</file>

<file path=ppt/tags/tag161.xml><?xml version="1.0" encoding="utf-8"?>
<p:tagLst xmlns:p="http://schemas.openxmlformats.org/presentationml/2006/main">
  <p:tag name="KSO_WM_DIAGRAM_VIRTUALLY_FRAME" val="{&quot;height&quot;:426.55,&quot;left&quot;:36.35,&quot;top&quot;:-1.2,&quot;width&quot;:885.85}"/>
</p:tagLst>
</file>

<file path=ppt/tags/tag162.xml><?xml version="1.0" encoding="utf-8"?>
<p:tagLst xmlns:p="http://schemas.openxmlformats.org/presentationml/2006/main">
  <p:tag name="KSO_WM_BEAUTIFY_FLAG" val=""/>
  <p:tag name="KSO_WM_DIAGRAM_VIRTUALLY_FRAME" val="{&quot;height&quot;:426.55,&quot;left&quot;:36.35,&quot;top&quot;:-1.2,&quot;width&quot;:885.85}"/>
</p:tagLst>
</file>

<file path=ppt/tags/tag163.xml><?xml version="1.0" encoding="utf-8"?>
<p:tagLst xmlns:p="http://schemas.openxmlformats.org/presentationml/2006/main">
  <p:tag name="KSO_WM_BEAUTIFY_FLAG" val=""/>
  <p:tag name="KSO_WM_DIAGRAM_VIRTUALLY_FRAME" val="{&quot;height&quot;:426.55,&quot;left&quot;:36.35,&quot;top&quot;:-1.2,&quot;width&quot;:885.85}"/>
</p:tagLst>
</file>

<file path=ppt/tags/tag164.xml><?xml version="1.0" encoding="utf-8"?>
<p:tagLst xmlns:p="http://schemas.openxmlformats.org/presentationml/2006/main">
  <p:tag name="KSO_WM_DIAGRAM_VIRTUALLY_FRAME" val="{&quot;height&quot;:426.55,&quot;left&quot;:36.35,&quot;top&quot;:-1.2,&quot;width&quot;:885.85}"/>
</p:tagLst>
</file>

<file path=ppt/tags/tag165.xml><?xml version="1.0" encoding="utf-8"?>
<p:tagLst xmlns:p="http://schemas.openxmlformats.org/presentationml/2006/main">
  <p:tag name="KSO_WM_DIAGRAM_VIRTUALLY_FRAME" val="{&quot;height&quot;:392.95,&quot;left&quot;:36.35,&quot;top&quot;:66.3,&quot;width&quot;:885.85}"/>
</p:tagLst>
</file>

<file path=ppt/tags/tag166.xml><?xml version="1.0" encoding="utf-8"?>
<p:tagLst xmlns:p="http://schemas.openxmlformats.org/presentationml/2006/main">
  <p:tag name="KSO_WM_BEAUTIFY_FLAG" val=""/>
  <p:tag name="KSO_WM_DIAGRAM_VIRTUALLY_FRAME" val="{&quot;height&quot;:392.95,&quot;left&quot;:36.35,&quot;top&quot;:66.3,&quot;width&quot;:885.85}"/>
</p:tagLst>
</file>

<file path=ppt/tags/tag167.xml><?xml version="1.0" encoding="utf-8"?>
<p:tagLst xmlns:p="http://schemas.openxmlformats.org/presentationml/2006/main">
  <p:tag name="KSO_WM_BEAUTIFY_FLAG" val=""/>
  <p:tag name="KSO_WM_DIAGRAM_VIRTUALLY_FRAME" val="{&quot;height&quot;:392.95,&quot;left&quot;:36.35,&quot;top&quot;:66.3,&quot;width&quot;:885.85}"/>
</p:tagLst>
</file>

<file path=ppt/tags/tag168.xml><?xml version="1.0" encoding="utf-8"?>
<p:tagLst xmlns:p="http://schemas.openxmlformats.org/presentationml/2006/main">
  <p:tag name="KSO_WM_DIAGRAM_VIRTUALLY_FRAME" val="{&quot;height&quot;:392.95,&quot;left&quot;:36.35,&quot;top&quot;:66.3,&quot;width&quot;:885.85}"/>
</p:tagLst>
</file>

<file path=ppt/tags/tag169.xml><?xml version="1.0" encoding="utf-8"?>
<p:tagLst xmlns:p="http://schemas.openxmlformats.org/presentationml/2006/main">
  <p:tag name="KSO_WM_DIAGRAM_VIRTUALLY_FRAME" val="{&quot;height&quot;:392.95,&quot;left&quot;:36.35,&quot;top&quot;:66.3,&quot;width&quot;:885.85}"/>
</p:tagLst>
</file>

<file path=ppt/tags/tag1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170.xml><?xml version="1.0" encoding="utf-8"?>
<p:tagLst xmlns:p="http://schemas.openxmlformats.org/presentationml/2006/main">
  <p:tag name="KSO_WM_BEAUTIFY_FLAG" val=""/>
  <p:tag name="KSO_WM_DIAGRAM_VIRTUALLY_FRAME" val="{&quot;height&quot;:392.95,&quot;left&quot;:36.35,&quot;top&quot;:66.3,&quot;width&quot;:885.85}"/>
</p:tagLst>
</file>

<file path=ppt/tags/tag171.xml><?xml version="1.0" encoding="utf-8"?>
<p:tagLst xmlns:p="http://schemas.openxmlformats.org/presentationml/2006/main">
  <p:tag name="KSO_WM_BEAUTIFY_FLAG" val=""/>
  <p:tag name="KSO_WM_DIAGRAM_VIRTUALLY_FRAME" val="{&quot;height&quot;:392.95,&quot;left&quot;:36.35,&quot;top&quot;:66.3,&quot;width&quot;:885.85}"/>
</p:tagLst>
</file>

<file path=ppt/tags/tag172.xml><?xml version="1.0" encoding="utf-8"?>
<p:tagLst xmlns:p="http://schemas.openxmlformats.org/presentationml/2006/main">
  <p:tag name="KSO_WM_DIAGRAM_VIRTUALLY_FRAME" val="{&quot;height&quot;:392.95,&quot;left&quot;:36.35,&quot;top&quot;:66.3,&quot;width&quot;:885.85}"/>
</p:tagLst>
</file>

<file path=ppt/tags/tag173.xml><?xml version="1.0" encoding="utf-8"?>
<p:tagLst xmlns:p="http://schemas.openxmlformats.org/presentationml/2006/main">
  <p:tag name="KSO_WM_DIAGRAM_VIRTUALLY_FRAME" val="{&quot;height&quot;:359.05,&quot;left&quot;:36.35,&quot;top&quot;:66.3,&quot;width&quot;:885.85}"/>
</p:tagLst>
</file>

<file path=ppt/tags/tag174.xml><?xml version="1.0" encoding="utf-8"?>
<p:tagLst xmlns:p="http://schemas.openxmlformats.org/presentationml/2006/main">
  <p:tag name="KSO_WM_BEAUTIFY_FLAG" val=""/>
  <p:tag name="KSO_WM_DIAGRAM_VIRTUALLY_FRAME" val="{&quot;height&quot;:359.05,&quot;left&quot;:36.35,&quot;top&quot;:66.3,&quot;width&quot;:885.85}"/>
</p:tagLst>
</file>

<file path=ppt/tags/tag175.xml><?xml version="1.0" encoding="utf-8"?>
<p:tagLst xmlns:p="http://schemas.openxmlformats.org/presentationml/2006/main">
  <p:tag name="KSO_WM_BEAUTIFY_FLAG" val=""/>
  <p:tag name="KSO_WM_DIAGRAM_VIRTUALLY_FRAME" val="{&quot;height&quot;:359.05,&quot;left&quot;:36.35,&quot;top&quot;:66.3,&quot;width&quot;:885.85}"/>
</p:tagLst>
</file>

<file path=ppt/tags/tag176.xml><?xml version="1.0" encoding="utf-8"?>
<p:tagLst xmlns:p="http://schemas.openxmlformats.org/presentationml/2006/main">
  <p:tag name="KSO_WM_DIAGRAM_VIRTUALLY_FRAME" val="{&quot;height&quot;:359.05,&quot;left&quot;:36.35,&quot;top&quot;:66.3,&quot;width&quot;:885.85}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commondata" val="eyJoZGlkIjoiMzhmNGY5YTAyODliNGZmMTAzZGJiYmYwNjA5ZWIyMmIifQ=="/>
</p:tagLst>
</file>

<file path=ppt/tags/tag1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2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2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21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22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DIAGRAM_VIRTUALLY_FRAME" val="{&quot;height&quot;:361.45,&quot;left&quot;:42.05,&quot;top&quot;:57.45,&quot;width&quot;:880.15}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361.45,&quot;left&quot;:42.05,&quot;top&quot;:57.45,&quot;width&quot;:880.15}"/>
</p:tagLst>
</file>

<file path=ppt/tags/tag4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40.xml><?xml version="1.0" encoding="utf-8"?>
<p:tagLst xmlns:p="http://schemas.openxmlformats.org/presentationml/2006/main">
  <p:tag name="KSO_WM_DIAGRAM_VIRTUALLY_FRAME" val="{&quot;height&quot;:361.45,&quot;left&quot;:42.05,&quot;top&quot;:57.45,&quot;width&quot;:880.15}"/>
</p:tagLst>
</file>

<file path=ppt/tags/tag41.xml><?xml version="1.0" encoding="utf-8"?>
<p:tagLst xmlns:p="http://schemas.openxmlformats.org/presentationml/2006/main">
  <p:tag name="KSO_WM_DIAGRAM_VIRTUALLY_FRAME" val="{&quot;height&quot;:361.45,&quot;left&quot;:42.05,&quot;top&quot;:57.45,&quot;width&quot;:880.15}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361.45,&quot;left&quot;:42.05,&quot;top&quot;:57.45,&quot;width&quot;:880.15}"/>
</p:tagLst>
</file>

<file path=ppt/tags/tag44.xml><?xml version="1.0" encoding="utf-8"?>
<p:tagLst xmlns:p="http://schemas.openxmlformats.org/presentationml/2006/main">
  <p:tag name="KSO_WM_DIAGRAM_VIRTUALLY_FRAME" val="{&quot;height&quot;:361.45,&quot;left&quot;:42.05,&quot;top&quot;:57.45,&quot;width&quot;:880.15}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4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4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5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50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DIAGRAM_VIRTUALLY_FRAME" val="{&quot;height&quot;:405.95,&quot;left&quot;:47.75,&quot;top&quot;:49.05,&quot;width&quot;:871.8}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405.95,&quot;left&quot;:47.75,&quot;top&quot;:49.05,&quot;width&quot;:871.8}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405.95,&quot;left&quot;:47.75,&quot;top&quot;:49.05,&quot;width&quot;:871.8}"/>
</p:tagLst>
</file>

<file path=ppt/tags/tag6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DIAGRAM_VIRTUALLY_FRAME" val="{&quot;height&quot;:443.95,&quot;left&quot;:42.05,&quot;top&quot;:63.55,&quot;width&quot;:888.85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443.95,&quot;left&quot;:42.05,&quot;top&quot;:63.55,&quot;width&quot;:888.85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443.95,&quot;left&quot;:42.05,&quot;top&quot;:63.55,&quot;width&quot;:888.85}"/>
</p:tagLst>
</file>

<file path=ppt/tags/tag65.xml><?xml version="1.0" encoding="utf-8"?>
<p:tagLst xmlns:p="http://schemas.openxmlformats.org/presentationml/2006/main">
  <p:tag name="KSO_WM_DIAGRAM_VIRTUALLY_FRAME" val="{&quot;height&quot;:443.95,&quot;left&quot;:42.05,&quot;top&quot;:63.55,&quot;width&quot;:888.85}"/>
</p:tagLst>
</file>

<file path=ppt/tags/tag66.xml><?xml version="1.0" encoding="utf-8"?>
<p:tagLst xmlns:p="http://schemas.openxmlformats.org/presentationml/2006/main">
  <p:tag name="KSO_WM_DIAGRAM_VIRTUALLY_FRAME" val="{&quot;height&quot;:443.95,&quot;left&quot;:42.05,&quot;top&quot;:63.55,&quot;width&quot;:888.85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443.95,&quot;left&quot;:42.05,&quot;top&quot;:63.55,&quot;width&quot;:888.85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443.95,&quot;left&quot;:42.05,&quot;top&quot;:63.55,&quot;width&quot;:888.85}"/>
</p:tagLst>
</file>

<file path=ppt/tags/tag69.xml><?xml version="1.0" encoding="utf-8"?>
<p:tagLst xmlns:p="http://schemas.openxmlformats.org/presentationml/2006/main">
  <p:tag name="KSO_WM_DIAGRAM_VIRTUALLY_FRAME" val="{&quot;height&quot;:443.95,&quot;left&quot;:42.05,&quot;top&quot;:63.55,&quot;width&quot;:888.85}"/>
</p:tagLst>
</file>

<file path=ppt/tags/tag7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70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72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73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7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372.397874015748,&quot;left&quot;:163.99165354330708,&quot;top&quot;:105.8,&quot;width&quot;:739.508346456693}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9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8769</Words>
  <Application>WPS 演示</Application>
  <PresentationFormat>自定义</PresentationFormat>
  <Paragraphs>593</Paragraphs>
  <Slides>64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80" baseType="lpstr">
      <vt:lpstr>Arial</vt:lpstr>
      <vt:lpstr>宋体</vt:lpstr>
      <vt:lpstr>Wingdings</vt:lpstr>
      <vt:lpstr>Calibri</vt:lpstr>
      <vt:lpstr>Times New Roman</vt:lpstr>
      <vt:lpstr>思源黑体 CN Heavy</vt:lpstr>
      <vt:lpstr>黑体</vt:lpstr>
      <vt:lpstr>Arial</vt:lpstr>
      <vt:lpstr>微软雅黑</vt:lpstr>
      <vt:lpstr>Impact</vt:lpstr>
      <vt:lpstr>方正准圆简体</vt:lpstr>
      <vt:lpstr>Arial Unicode MS</vt:lpstr>
      <vt:lpstr>楷体</vt:lpstr>
      <vt:lpstr>华文细黑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Simmer^_^</cp:lastModifiedBy>
  <cp:revision>253</cp:revision>
  <dcterms:created xsi:type="dcterms:W3CDTF">2015-04-23T03:04:00Z</dcterms:created>
  <dcterms:modified xsi:type="dcterms:W3CDTF">2024-09-18T14:13:18Z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61F72E6544E8430F96A0094616C99745_12</vt:lpwstr>
  </property>
</Properties>
</file>