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97"/>
  </p:handoutMasterIdLst>
  <p:sldIdLst>
    <p:sldId id="370" r:id="rId3"/>
    <p:sldId id="443" r:id="rId5"/>
    <p:sldId id="361" r:id="rId6"/>
    <p:sldId id="265" r:id="rId7"/>
    <p:sldId id="401" r:id="rId8"/>
    <p:sldId id="421" r:id="rId9"/>
    <p:sldId id="691" r:id="rId10"/>
    <p:sldId id="422" r:id="rId11"/>
    <p:sldId id="423" r:id="rId12"/>
    <p:sldId id="424" r:id="rId13"/>
    <p:sldId id="425" r:id="rId14"/>
    <p:sldId id="426" r:id="rId15"/>
    <p:sldId id="427" r:id="rId16"/>
    <p:sldId id="692" r:id="rId17"/>
    <p:sldId id="428" r:id="rId18"/>
    <p:sldId id="430" r:id="rId19"/>
    <p:sldId id="407" r:id="rId20"/>
    <p:sldId id="432" r:id="rId21"/>
    <p:sldId id="433" r:id="rId22"/>
    <p:sldId id="434" r:id="rId23"/>
    <p:sldId id="693" r:id="rId24"/>
    <p:sldId id="436" r:id="rId25"/>
    <p:sldId id="437" r:id="rId26"/>
    <p:sldId id="408" r:id="rId27"/>
    <p:sldId id="438" r:id="rId28"/>
    <p:sldId id="439" r:id="rId29"/>
    <p:sldId id="694" r:id="rId30"/>
    <p:sldId id="440" r:id="rId31"/>
    <p:sldId id="444" r:id="rId32"/>
    <p:sldId id="451" r:id="rId33"/>
    <p:sldId id="452" r:id="rId34"/>
    <p:sldId id="458" r:id="rId35"/>
    <p:sldId id="460" r:id="rId36"/>
    <p:sldId id="466" r:id="rId37"/>
    <p:sldId id="464" r:id="rId38"/>
    <p:sldId id="459" r:id="rId39"/>
    <p:sldId id="461" r:id="rId40"/>
    <p:sldId id="462" r:id="rId41"/>
    <p:sldId id="567" r:id="rId42"/>
    <p:sldId id="463" r:id="rId43"/>
    <p:sldId id="465" r:id="rId44"/>
    <p:sldId id="453" r:id="rId45"/>
    <p:sldId id="454" r:id="rId46"/>
    <p:sldId id="467" r:id="rId47"/>
    <p:sldId id="781" r:id="rId48"/>
    <p:sldId id="468" r:id="rId49"/>
    <p:sldId id="782" r:id="rId50"/>
    <p:sldId id="469" r:id="rId51"/>
    <p:sldId id="471" r:id="rId52"/>
    <p:sldId id="455" r:id="rId53"/>
    <p:sldId id="472" r:id="rId54"/>
    <p:sldId id="456" r:id="rId55"/>
    <p:sldId id="783" r:id="rId56"/>
    <p:sldId id="457" r:id="rId57"/>
    <p:sldId id="446" r:id="rId58"/>
    <p:sldId id="450" r:id="rId59"/>
    <p:sldId id="525" r:id="rId60"/>
    <p:sldId id="526" r:id="rId61"/>
    <p:sldId id="784" r:id="rId62"/>
    <p:sldId id="528" r:id="rId63"/>
    <p:sldId id="529" r:id="rId64"/>
    <p:sldId id="785" r:id="rId65"/>
    <p:sldId id="532" r:id="rId66"/>
    <p:sldId id="533" r:id="rId67"/>
    <p:sldId id="534" r:id="rId68"/>
    <p:sldId id="535" r:id="rId69"/>
    <p:sldId id="536" r:id="rId70"/>
    <p:sldId id="537" r:id="rId71"/>
    <p:sldId id="538" r:id="rId72"/>
    <p:sldId id="540" r:id="rId73"/>
    <p:sldId id="786" r:id="rId74"/>
    <p:sldId id="544" r:id="rId75"/>
    <p:sldId id="545" r:id="rId76"/>
    <p:sldId id="546" r:id="rId77"/>
    <p:sldId id="547" r:id="rId78"/>
    <p:sldId id="548" r:id="rId79"/>
    <p:sldId id="549" r:id="rId80"/>
    <p:sldId id="551" r:id="rId81"/>
    <p:sldId id="787" r:id="rId82"/>
    <p:sldId id="550" r:id="rId83"/>
    <p:sldId id="552" r:id="rId84"/>
    <p:sldId id="553" r:id="rId85"/>
    <p:sldId id="788" r:id="rId86"/>
    <p:sldId id="554" r:id="rId87"/>
    <p:sldId id="555" r:id="rId88"/>
    <p:sldId id="556" r:id="rId89"/>
    <p:sldId id="558" r:id="rId90"/>
    <p:sldId id="559" r:id="rId91"/>
    <p:sldId id="541" r:id="rId92"/>
    <p:sldId id="560" r:id="rId93"/>
    <p:sldId id="542" r:id="rId94"/>
    <p:sldId id="561" r:id="rId95"/>
    <p:sldId id="562" r:id="rId96"/>
  </p:sldIdLst>
  <p:sldSz cx="12190095" cy="6859270"/>
  <p:notesSz cx="6858000" cy="9144000"/>
  <p:custDataLst>
    <p:tags r:id="rId101"/>
  </p:custDataLst>
  <p:defaultTextStyle>
    <a:defPPr>
      <a:defRPr lang="zh-CN"/>
    </a:defPPr>
    <a:lvl1pPr marL="0" algn="l" defTabSz="108839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44195" algn="l" defTabSz="108839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88390" algn="l" defTabSz="108839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632585" algn="l" defTabSz="108839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176780" algn="l" defTabSz="108839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720975" algn="l" defTabSz="108839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265805" algn="l" defTabSz="108839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810000" algn="l" defTabSz="108839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354195" algn="l" defTabSz="108839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3" userDrawn="1">
          <p15:clr>
            <a:srgbClr val="A4A3A4"/>
          </p15:clr>
        </p15:guide>
        <p15:guide id="2" orient="horz" pos="3877" userDrawn="1">
          <p15:clr>
            <a:srgbClr val="A4A3A4"/>
          </p15:clr>
        </p15:guide>
        <p15:guide id="3" pos="3846" userDrawn="1">
          <p15:clr>
            <a:srgbClr val="A4A3A4"/>
          </p15:clr>
        </p15:guide>
        <p15:guide id="4" pos="7257" userDrawn="1">
          <p15:clr>
            <a:srgbClr val="A4A3A4"/>
          </p15:clr>
        </p15:guide>
        <p15:guide id="5" pos="57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EEF"/>
    <a:srgbClr val="C69274"/>
    <a:srgbClr val="DDC5B7"/>
    <a:srgbClr val="F3EAE5"/>
    <a:srgbClr val="595959"/>
    <a:srgbClr val="FFFFFF"/>
    <a:srgbClr val="CE9F7A"/>
    <a:srgbClr val="E9D3C0"/>
    <a:srgbClr val="5FCACC"/>
    <a:srgbClr val="3090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512" autoAdjust="0"/>
    <p:restoredTop sz="94660"/>
  </p:normalViewPr>
  <p:slideViewPr>
    <p:cSldViewPr showGuides="1">
      <p:cViewPr>
        <p:scale>
          <a:sx n="68" d="100"/>
          <a:sy n="68" d="100"/>
        </p:scale>
        <p:origin x="1880" y="1496"/>
      </p:cViewPr>
      <p:guideLst>
        <p:guide orient="horz" pos="2193"/>
        <p:guide orient="horz" pos="3877"/>
        <p:guide pos="3846"/>
        <p:guide pos="7257"/>
        <p:guide pos="573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83" d="100"/>
          <a:sy n="83" d="100"/>
        </p:scale>
        <p:origin x="-3840" y="-96"/>
      </p:cViewPr>
      <p:guideLst>
        <p:guide orient="horz" pos="2924"/>
        <p:guide pos="216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9" Type="http://schemas.openxmlformats.org/officeDocument/2006/relationships/viewProps" Target="viewProps.xml"/><Relationship Id="rId98" Type="http://schemas.openxmlformats.org/officeDocument/2006/relationships/presProps" Target="presProps.xml"/><Relationship Id="rId97" Type="http://schemas.openxmlformats.org/officeDocument/2006/relationships/handoutMaster" Target="handoutMasters/handoutMaster1.xml"/><Relationship Id="rId96" Type="http://schemas.openxmlformats.org/officeDocument/2006/relationships/slide" Target="slides/slide93.xml"/><Relationship Id="rId95" Type="http://schemas.openxmlformats.org/officeDocument/2006/relationships/slide" Target="slides/slide92.xml"/><Relationship Id="rId94" Type="http://schemas.openxmlformats.org/officeDocument/2006/relationships/slide" Target="slides/slide91.xml"/><Relationship Id="rId93" Type="http://schemas.openxmlformats.org/officeDocument/2006/relationships/slide" Target="slides/slide90.xml"/><Relationship Id="rId92" Type="http://schemas.openxmlformats.org/officeDocument/2006/relationships/slide" Target="slides/slide89.xml"/><Relationship Id="rId91" Type="http://schemas.openxmlformats.org/officeDocument/2006/relationships/slide" Target="slides/slide88.xml"/><Relationship Id="rId90" Type="http://schemas.openxmlformats.org/officeDocument/2006/relationships/slide" Target="slides/slide87.xml"/><Relationship Id="rId9" Type="http://schemas.openxmlformats.org/officeDocument/2006/relationships/slide" Target="slides/slide6.xml"/><Relationship Id="rId89" Type="http://schemas.openxmlformats.org/officeDocument/2006/relationships/slide" Target="slides/slide86.xml"/><Relationship Id="rId88" Type="http://schemas.openxmlformats.org/officeDocument/2006/relationships/slide" Target="slides/slide85.xml"/><Relationship Id="rId87" Type="http://schemas.openxmlformats.org/officeDocument/2006/relationships/slide" Target="slides/slide84.xml"/><Relationship Id="rId86" Type="http://schemas.openxmlformats.org/officeDocument/2006/relationships/slide" Target="slides/slide83.xml"/><Relationship Id="rId85" Type="http://schemas.openxmlformats.org/officeDocument/2006/relationships/slide" Target="slides/slide82.xml"/><Relationship Id="rId84" Type="http://schemas.openxmlformats.org/officeDocument/2006/relationships/slide" Target="slides/slide81.xml"/><Relationship Id="rId83" Type="http://schemas.openxmlformats.org/officeDocument/2006/relationships/slide" Target="slides/slide80.xml"/><Relationship Id="rId82" Type="http://schemas.openxmlformats.org/officeDocument/2006/relationships/slide" Target="slides/slide79.xml"/><Relationship Id="rId81" Type="http://schemas.openxmlformats.org/officeDocument/2006/relationships/slide" Target="slides/slide78.xml"/><Relationship Id="rId80" Type="http://schemas.openxmlformats.org/officeDocument/2006/relationships/slide" Target="slides/slide77.xml"/><Relationship Id="rId8" Type="http://schemas.openxmlformats.org/officeDocument/2006/relationships/slide" Target="slides/slide5.xml"/><Relationship Id="rId79" Type="http://schemas.openxmlformats.org/officeDocument/2006/relationships/slide" Target="slides/slide76.xml"/><Relationship Id="rId78" Type="http://schemas.openxmlformats.org/officeDocument/2006/relationships/slide" Target="slides/slide75.xml"/><Relationship Id="rId77" Type="http://schemas.openxmlformats.org/officeDocument/2006/relationships/slide" Target="slides/slide74.xml"/><Relationship Id="rId76" Type="http://schemas.openxmlformats.org/officeDocument/2006/relationships/slide" Target="slides/slide73.xml"/><Relationship Id="rId75" Type="http://schemas.openxmlformats.org/officeDocument/2006/relationships/slide" Target="slides/slide72.xml"/><Relationship Id="rId74" Type="http://schemas.openxmlformats.org/officeDocument/2006/relationships/slide" Target="slides/slide71.xml"/><Relationship Id="rId73" Type="http://schemas.openxmlformats.org/officeDocument/2006/relationships/slide" Target="slides/slide70.xml"/><Relationship Id="rId72" Type="http://schemas.openxmlformats.org/officeDocument/2006/relationships/slide" Target="slides/slide69.xml"/><Relationship Id="rId71" Type="http://schemas.openxmlformats.org/officeDocument/2006/relationships/slide" Target="slides/slide68.xml"/><Relationship Id="rId70" Type="http://schemas.openxmlformats.org/officeDocument/2006/relationships/slide" Target="slides/slide67.xml"/><Relationship Id="rId7" Type="http://schemas.openxmlformats.org/officeDocument/2006/relationships/slide" Target="slides/slide4.xml"/><Relationship Id="rId69" Type="http://schemas.openxmlformats.org/officeDocument/2006/relationships/slide" Target="slides/slide66.xml"/><Relationship Id="rId68" Type="http://schemas.openxmlformats.org/officeDocument/2006/relationships/slide" Target="slides/slide65.xml"/><Relationship Id="rId67" Type="http://schemas.openxmlformats.org/officeDocument/2006/relationships/slide" Target="slides/slide64.xml"/><Relationship Id="rId66" Type="http://schemas.openxmlformats.org/officeDocument/2006/relationships/slide" Target="slides/slide63.xml"/><Relationship Id="rId65" Type="http://schemas.openxmlformats.org/officeDocument/2006/relationships/slide" Target="slides/slide62.xml"/><Relationship Id="rId64" Type="http://schemas.openxmlformats.org/officeDocument/2006/relationships/slide" Target="slides/slide61.xml"/><Relationship Id="rId63" Type="http://schemas.openxmlformats.org/officeDocument/2006/relationships/slide" Target="slides/slide60.xml"/><Relationship Id="rId62" Type="http://schemas.openxmlformats.org/officeDocument/2006/relationships/slide" Target="slides/slide59.xml"/><Relationship Id="rId61" Type="http://schemas.openxmlformats.org/officeDocument/2006/relationships/slide" Target="slides/slide58.xml"/><Relationship Id="rId60" Type="http://schemas.openxmlformats.org/officeDocument/2006/relationships/slide" Target="slides/slide57.xml"/><Relationship Id="rId6" Type="http://schemas.openxmlformats.org/officeDocument/2006/relationships/slide" Target="slides/slide3.xml"/><Relationship Id="rId59" Type="http://schemas.openxmlformats.org/officeDocument/2006/relationships/slide" Target="slides/slide56.xml"/><Relationship Id="rId58" Type="http://schemas.openxmlformats.org/officeDocument/2006/relationships/slide" Target="slides/slide55.xml"/><Relationship Id="rId57" Type="http://schemas.openxmlformats.org/officeDocument/2006/relationships/slide" Target="slides/slide54.xml"/><Relationship Id="rId56" Type="http://schemas.openxmlformats.org/officeDocument/2006/relationships/slide" Target="slides/slide53.xml"/><Relationship Id="rId55" Type="http://schemas.openxmlformats.org/officeDocument/2006/relationships/slide" Target="slides/slide52.xml"/><Relationship Id="rId54" Type="http://schemas.openxmlformats.org/officeDocument/2006/relationships/slide" Target="slides/slide51.xml"/><Relationship Id="rId53" Type="http://schemas.openxmlformats.org/officeDocument/2006/relationships/slide" Target="slides/slide50.xml"/><Relationship Id="rId52" Type="http://schemas.openxmlformats.org/officeDocument/2006/relationships/slide" Target="slides/slide49.xml"/><Relationship Id="rId51" Type="http://schemas.openxmlformats.org/officeDocument/2006/relationships/slide" Target="slides/slide48.xml"/><Relationship Id="rId50" Type="http://schemas.openxmlformats.org/officeDocument/2006/relationships/slide" Target="slides/slide47.xml"/><Relationship Id="rId5" Type="http://schemas.openxmlformats.org/officeDocument/2006/relationships/slide" Target="slides/slide2.xml"/><Relationship Id="rId49" Type="http://schemas.openxmlformats.org/officeDocument/2006/relationships/slide" Target="slides/slide46.xml"/><Relationship Id="rId48" Type="http://schemas.openxmlformats.org/officeDocument/2006/relationships/slide" Target="slides/slide45.xml"/><Relationship Id="rId47" Type="http://schemas.openxmlformats.org/officeDocument/2006/relationships/slide" Target="slides/slide44.xml"/><Relationship Id="rId46" Type="http://schemas.openxmlformats.org/officeDocument/2006/relationships/slide" Target="slides/slide43.xml"/><Relationship Id="rId45" Type="http://schemas.openxmlformats.org/officeDocument/2006/relationships/slide" Target="slides/slide42.xml"/><Relationship Id="rId44" Type="http://schemas.openxmlformats.org/officeDocument/2006/relationships/slide" Target="slides/slide41.xml"/><Relationship Id="rId43" Type="http://schemas.openxmlformats.org/officeDocument/2006/relationships/slide" Target="slides/slide40.xml"/><Relationship Id="rId42" Type="http://schemas.openxmlformats.org/officeDocument/2006/relationships/slide" Target="slides/slide39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notesMaster" Target="notesMasters/notesMaster1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1" Type="http://schemas.openxmlformats.org/officeDocument/2006/relationships/tags" Target="tags/tag264.xml"/><Relationship Id="rId100" Type="http://schemas.openxmlformats.org/officeDocument/2006/relationships/tableStyles" Target="tableStyles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1C15E6-6BD2-4E4B-B1D4-218C26E1B228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55EDCA-2189-4435-B38B-6F3C2C04435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17430C-5A66-4BD0-A971-34190B6C601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AC173A-3DA8-4893-B28A-1E15F55C330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5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C173A-3DA8-4893-B28A-1E15F55C330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C173A-3DA8-4893-B28A-1E15F55C330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C173A-3DA8-4893-B28A-1E15F55C330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C173A-3DA8-4893-B28A-1E15F55C330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C173A-3DA8-4893-B28A-1E15F55C330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C173A-3DA8-4893-B28A-1E15F55C330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C173A-3DA8-4893-B28A-1E15F55C330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C173A-3DA8-4893-B28A-1E15F55C330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C173A-3DA8-4893-B28A-1E15F55C330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C173A-3DA8-4893-B28A-1E15F55C330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C173A-3DA8-4893-B28A-1E15F55C330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1.xml"/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两栏内容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 userDrawn="1"/>
        </p:nvCxnSpPr>
        <p:spPr>
          <a:xfrm>
            <a:off x="0" y="522799"/>
            <a:ext cx="12200731" cy="0"/>
          </a:xfrm>
          <a:prstGeom prst="line">
            <a:avLst/>
          </a:prstGeom>
          <a:ln w="34925">
            <a:solidFill>
              <a:srgbClr val="DDC5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矩形 21"/>
          <p:cNvSpPr/>
          <p:nvPr userDrawn="1"/>
        </p:nvSpPr>
        <p:spPr>
          <a:xfrm rot="10800000">
            <a:off x="12700" y="6112510"/>
            <a:ext cx="12188190" cy="747395"/>
          </a:xfrm>
          <a:prstGeom prst="rect">
            <a:avLst/>
          </a:prstGeom>
          <a:solidFill>
            <a:srgbClr val="DDC5B7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1" name="圆角矩形 20">
            <a:hlinkClick r:id="rId2" action="ppaction://hlinksldjump"/>
          </p:cNvPr>
          <p:cNvSpPr/>
          <p:nvPr userDrawn="1">
            <p:custDataLst>
              <p:tags r:id="rId3"/>
            </p:custDataLst>
          </p:nvPr>
        </p:nvSpPr>
        <p:spPr>
          <a:xfrm>
            <a:off x="155575" y="6253480"/>
            <a:ext cx="1261110" cy="539115"/>
          </a:xfrm>
          <a:prstGeom prst="roundRect">
            <a:avLst/>
          </a:prstGeom>
          <a:solidFill>
            <a:srgbClr val="4F3331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目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录</a:t>
            </a:r>
            <a:endParaRPr kumimoji="0" lang="zh-CN" sz="24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 advClick="0" advTm="0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两栏内容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0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0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0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0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0">
    <p:wipe/>
  </p:transition>
</p:sldLayout>
</file>

<file path=ppt/slideMasters/_rels/slideMaster1.xml.rels><?xml version="1.0" encoding="UTF-8" standalone="yes"?>
<Relationships xmlns="http://schemas.openxmlformats.org/package/2006/relationships"><Relationship Id="rId7" Type="http://schemas.openxmlformats.org/officeDocument/2006/relationships/theme" Target="../theme/theme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ransition spd="slow" advClick="0" advTm="0">
    <p:wipe/>
  </p:transition>
  <p:txStyles>
    <p:titleStyle>
      <a:lvl1pPr algn="ctr" defTabSz="1088390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8305" indent="-408305" algn="l" defTabSz="1088390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4555" indent="-340360" algn="l" defTabSz="1088390" rtl="0" eaLnBrk="1" latinLnBrk="0" hangingPunct="1">
        <a:spcBef>
          <a:spcPct val="20000"/>
        </a:spcBef>
        <a:buFont typeface="Arial" panose="020B0604020202020204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60805" indent="-272415" algn="l" defTabSz="10883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5000" indent="-272415" algn="l" defTabSz="108839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9195" indent="-272415" algn="l" defTabSz="1088390" rtl="0" eaLnBrk="1" latinLnBrk="0" hangingPunct="1">
        <a:spcBef>
          <a:spcPct val="20000"/>
        </a:spcBef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3390" indent="-272415" algn="l" defTabSz="10883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7585" indent="-272415" algn="l" defTabSz="10883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1780" indent="-272415" algn="l" defTabSz="10883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5975" indent="-272415" algn="l" defTabSz="10883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195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390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2585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6780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0975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5805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10000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4195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1.xml"/><Relationship Id="rId1" Type="http://schemas.openxmlformats.org/officeDocument/2006/relationships/tags" Target="../tags/tag3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3.xml"/><Relationship Id="rId1" Type="http://schemas.openxmlformats.org/officeDocument/2006/relationships/tags" Target="../tags/tag3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5.xml"/><Relationship Id="rId1" Type="http://schemas.openxmlformats.org/officeDocument/2006/relationships/tags" Target="../tags/tag34.xml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tags" Target="../tags/tag36.xml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41.xml"/><Relationship Id="rId2" Type="http://schemas.openxmlformats.org/officeDocument/2006/relationships/tags" Target="../tags/tag40.xml"/><Relationship Id="rId1" Type="http://schemas.openxmlformats.org/officeDocument/2006/relationships/tags" Target="../tags/tag3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43.xml"/><Relationship Id="rId1" Type="http://schemas.openxmlformats.org/officeDocument/2006/relationships/tags" Target="../tags/tag4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45.xml"/><Relationship Id="rId1" Type="http://schemas.openxmlformats.org/officeDocument/2006/relationships/tags" Target="../tags/tag44.xml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47.xml"/><Relationship Id="rId1" Type="http://schemas.openxmlformats.org/officeDocument/2006/relationships/tags" Target="../tags/tag4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49.xml"/><Relationship Id="rId1" Type="http://schemas.openxmlformats.org/officeDocument/2006/relationships/tags" Target="../tags/tag48.xml"/></Relationships>
</file>

<file path=ppt/slides/_rels/slide1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53.xml"/><Relationship Id="rId3" Type="http://schemas.openxmlformats.org/officeDocument/2006/relationships/tags" Target="../tags/tag52.xml"/><Relationship Id="rId2" Type="http://schemas.openxmlformats.org/officeDocument/2006/relationships/tags" Target="../tags/tag51.xml"/><Relationship Id="rId1" Type="http://schemas.openxmlformats.org/officeDocument/2006/relationships/tags" Target="../tags/tag50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slide" Target="slide55.xml"/><Relationship Id="rId8" Type="http://schemas.openxmlformats.org/officeDocument/2006/relationships/tags" Target="../tags/tag7.xml"/><Relationship Id="rId7" Type="http://schemas.openxmlformats.org/officeDocument/2006/relationships/slide" Target="slide29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slide" Target="slide4.xml"/><Relationship Id="rId13" Type="http://schemas.openxmlformats.org/officeDocument/2006/relationships/slideLayout" Target="../slideLayouts/slideLayout3.xml"/><Relationship Id="rId12" Type="http://schemas.openxmlformats.org/officeDocument/2006/relationships/tags" Target="../tags/tag10.xml"/><Relationship Id="rId11" Type="http://schemas.openxmlformats.org/officeDocument/2006/relationships/tags" Target="../tags/tag9.xml"/><Relationship Id="rId10" Type="http://schemas.openxmlformats.org/officeDocument/2006/relationships/tags" Target="../tags/tag8.xml"/><Relationship Id="rId1" Type="http://schemas.openxmlformats.org/officeDocument/2006/relationships/tags" Target="../tags/tag2.xml"/></Relationships>
</file>

<file path=ppt/slides/_rels/slide2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57.xml"/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tags" Target="../tags/tag54.xml"/></Relationships>
</file>

<file path=ppt/slides/_rels/slide2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61.xml"/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tags" Target="../tags/tag58.xml"/></Relationships>
</file>

<file path=ppt/slides/_rels/slide2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65.xml"/><Relationship Id="rId3" Type="http://schemas.openxmlformats.org/officeDocument/2006/relationships/tags" Target="../tags/tag64.xml"/><Relationship Id="rId2" Type="http://schemas.openxmlformats.org/officeDocument/2006/relationships/tags" Target="../tags/tag63.xml"/><Relationship Id="rId1" Type="http://schemas.openxmlformats.org/officeDocument/2006/relationships/tags" Target="../tags/tag62.xml"/></Relationships>
</file>

<file path=ppt/slides/_rels/slide2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tags" Target="../tags/tag73.xml"/><Relationship Id="rId7" Type="http://schemas.openxmlformats.org/officeDocument/2006/relationships/tags" Target="../tags/tag72.xml"/><Relationship Id="rId6" Type="http://schemas.openxmlformats.org/officeDocument/2006/relationships/tags" Target="../tags/tag71.xml"/><Relationship Id="rId5" Type="http://schemas.openxmlformats.org/officeDocument/2006/relationships/tags" Target="../tags/tag70.xml"/><Relationship Id="rId4" Type="http://schemas.openxmlformats.org/officeDocument/2006/relationships/tags" Target="../tags/tag69.xml"/><Relationship Id="rId3" Type="http://schemas.openxmlformats.org/officeDocument/2006/relationships/tags" Target="../tags/tag68.xml"/><Relationship Id="rId2" Type="http://schemas.openxmlformats.org/officeDocument/2006/relationships/tags" Target="../tags/tag67.xml"/><Relationship Id="rId1" Type="http://schemas.openxmlformats.org/officeDocument/2006/relationships/tags" Target="../tags/tag66.xml"/></Relationships>
</file>

<file path=ppt/slides/_rels/slide2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76.xml"/><Relationship Id="rId2" Type="http://schemas.openxmlformats.org/officeDocument/2006/relationships/tags" Target="../tags/tag75.xml"/><Relationship Id="rId1" Type="http://schemas.openxmlformats.org/officeDocument/2006/relationships/tags" Target="../tags/tag74.xml"/></Relationships>
</file>

<file path=ppt/slides/_rels/slide2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80.xml"/><Relationship Id="rId3" Type="http://schemas.openxmlformats.org/officeDocument/2006/relationships/tags" Target="../tags/tag79.xml"/><Relationship Id="rId2" Type="http://schemas.openxmlformats.org/officeDocument/2006/relationships/tags" Target="../tags/tag78.xml"/><Relationship Id="rId1" Type="http://schemas.openxmlformats.org/officeDocument/2006/relationships/tags" Target="../tags/tag7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81.xml"/></Relationships>
</file>

<file path=ppt/slides/_rels/slide29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7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85.xml"/><Relationship Id="rId4" Type="http://schemas.openxmlformats.org/officeDocument/2006/relationships/tags" Target="../tags/tag84.xml"/><Relationship Id="rId3" Type="http://schemas.openxmlformats.org/officeDocument/2006/relationships/tags" Target="../tags/tag83.xml"/><Relationship Id="rId2" Type="http://schemas.openxmlformats.org/officeDocument/2006/relationships/tags" Target="../tags/tag82.xml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87.xml"/><Relationship Id="rId1" Type="http://schemas.openxmlformats.org/officeDocument/2006/relationships/tags" Target="../tags/tag8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89.xml"/><Relationship Id="rId1" Type="http://schemas.openxmlformats.org/officeDocument/2006/relationships/tags" Target="../tags/tag8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91.xml"/><Relationship Id="rId1" Type="http://schemas.openxmlformats.org/officeDocument/2006/relationships/tags" Target="../tags/tag90.xml"/></Relationships>
</file>

<file path=ppt/slides/_rels/slide3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94.xml"/><Relationship Id="rId2" Type="http://schemas.openxmlformats.org/officeDocument/2006/relationships/tags" Target="../tags/tag93.xml"/><Relationship Id="rId1" Type="http://schemas.openxmlformats.org/officeDocument/2006/relationships/tags" Target="../tags/tag92.xml"/></Relationships>
</file>

<file path=ppt/slides/_rels/slide3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97.xml"/><Relationship Id="rId2" Type="http://schemas.openxmlformats.org/officeDocument/2006/relationships/tags" Target="../tags/tag96.xml"/><Relationship Id="rId1" Type="http://schemas.openxmlformats.org/officeDocument/2006/relationships/tags" Target="../tags/tag9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99.xml"/><Relationship Id="rId1" Type="http://schemas.openxmlformats.org/officeDocument/2006/relationships/tags" Target="../tags/tag98.xml"/></Relationships>
</file>

<file path=ppt/slides/_rels/slide3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102.xml"/><Relationship Id="rId2" Type="http://schemas.openxmlformats.org/officeDocument/2006/relationships/tags" Target="../tags/tag101.xml"/><Relationship Id="rId1" Type="http://schemas.openxmlformats.org/officeDocument/2006/relationships/tags" Target="../tags/tag100.xml"/></Relationships>
</file>

<file path=ppt/slides/_rels/slide3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105.xml"/><Relationship Id="rId2" Type="http://schemas.openxmlformats.org/officeDocument/2006/relationships/tags" Target="../tags/tag104.xml"/><Relationship Id="rId1" Type="http://schemas.openxmlformats.org/officeDocument/2006/relationships/tags" Target="../tags/tag103.xml"/></Relationships>
</file>

<file path=ppt/slides/_rels/slide3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108.xml"/><Relationship Id="rId2" Type="http://schemas.openxmlformats.org/officeDocument/2006/relationships/tags" Target="../tags/tag107.xml"/><Relationship Id="rId1" Type="http://schemas.openxmlformats.org/officeDocument/2006/relationships/tags" Target="../tags/tag106.xml"/></Relationships>
</file>

<file path=ppt/slides/_rels/slide3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111.xml"/><Relationship Id="rId2" Type="http://schemas.openxmlformats.org/officeDocument/2006/relationships/tags" Target="../tags/tag110.xml"/><Relationship Id="rId1" Type="http://schemas.openxmlformats.org/officeDocument/2006/relationships/tags" Target="../tags/tag109.xml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3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16.xml"/><Relationship Id="rId4" Type="http://schemas.openxmlformats.org/officeDocument/2006/relationships/tags" Target="../tags/tag15.xml"/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image" Target="../media/image2.jpeg"/></Relationships>
</file>

<file path=ppt/slides/_rels/slide4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114.xml"/><Relationship Id="rId2" Type="http://schemas.openxmlformats.org/officeDocument/2006/relationships/tags" Target="../tags/tag113.xml"/><Relationship Id="rId1" Type="http://schemas.openxmlformats.org/officeDocument/2006/relationships/tags" Target="../tags/tag11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16.xml"/><Relationship Id="rId1" Type="http://schemas.openxmlformats.org/officeDocument/2006/relationships/tags" Target="../tags/tag115.xml"/></Relationships>
</file>

<file path=ppt/slides/_rels/slide4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118.xml"/><Relationship Id="rId1" Type="http://schemas.openxmlformats.org/officeDocument/2006/relationships/tags" Target="../tags/tag117.xml"/></Relationships>
</file>

<file path=ppt/slides/_rels/slide4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tags" Target="../tags/tag126.xml"/><Relationship Id="rId7" Type="http://schemas.openxmlformats.org/officeDocument/2006/relationships/tags" Target="../tags/tag125.xml"/><Relationship Id="rId6" Type="http://schemas.openxmlformats.org/officeDocument/2006/relationships/tags" Target="../tags/tag124.xml"/><Relationship Id="rId5" Type="http://schemas.openxmlformats.org/officeDocument/2006/relationships/tags" Target="../tags/tag123.xml"/><Relationship Id="rId4" Type="http://schemas.openxmlformats.org/officeDocument/2006/relationships/tags" Target="../tags/tag122.xml"/><Relationship Id="rId3" Type="http://schemas.openxmlformats.org/officeDocument/2006/relationships/tags" Target="../tags/tag121.xml"/><Relationship Id="rId2" Type="http://schemas.openxmlformats.org/officeDocument/2006/relationships/tags" Target="../tags/tag120.xml"/><Relationship Id="rId1" Type="http://schemas.openxmlformats.org/officeDocument/2006/relationships/tags" Target="../tags/tag119.xml"/></Relationships>
</file>

<file path=ppt/slides/_rels/slide4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130.xml"/><Relationship Id="rId3" Type="http://schemas.openxmlformats.org/officeDocument/2006/relationships/tags" Target="../tags/tag129.xml"/><Relationship Id="rId2" Type="http://schemas.openxmlformats.org/officeDocument/2006/relationships/tags" Target="../tags/tag128.xml"/><Relationship Id="rId1" Type="http://schemas.openxmlformats.org/officeDocument/2006/relationships/tags" Target="../tags/tag127.xml"/></Relationships>
</file>

<file path=ppt/slides/_rels/slide4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134.xml"/><Relationship Id="rId3" Type="http://schemas.openxmlformats.org/officeDocument/2006/relationships/tags" Target="../tags/tag133.xml"/><Relationship Id="rId2" Type="http://schemas.openxmlformats.org/officeDocument/2006/relationships/tags" Target="../tags/tag132.xml"/><Relationship Id="rId1" Type="http://schemas.openxmlformats.org/officeDocument/2006/relationships/tags" Target="../tags/tag131.xml"/></Relationships>
</file>

<file path=ppt/slides/_rels/slide4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138.xml"/><Relationship Id="rId3" Type="http://schemas.openxmlformats.org/officeDocument/2006/relationships/tags" Target="../tags/tag137.xml"/><Relationship Id="rId2" Type="http://schemas.openxmlformats.org/officeDocument/2006/relationships/tags" Target="../tags/tag136.xml"/><Relationship Id="rId1" Type="http://schemas.openxmlformats.org/officeDocument/2006/relationships/tags" Target="../tags/tag135.xml"/></Relationships>
</file>

<file path=ppt/slides/_rels/slide4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142.xml"/><Relationship Id="rId3" Type="http://schemas.openxmlformats.org/officeDocument/2006/relationships/tags" Target="../tags/tag141.xml"/><Relationship Id="rId2" Type="http://schemas.openxmlformats.org/officeDocument/2006/relationships/tags" Target="../tags/tag140.xml"/><Relationship Id="rId1" Type="http://schemas.openxmlformats.org/officeDocument/2006/relationships/tags" Target="../tags/tag139.xml"/></Relationships>
</file>

<file path=ppt/slides/_rels/slide4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tags" Target="../tags/tag150.xml"/><Relationship Id="rId7" Type="http://schemas.openxmlformats.org/officeDocument/2006/relationships/tags" Target="../tags/tag149.xml"/><Relationship Id="rId6" Type="http://schemas.openxmlformats.org/officeDocument/2006/relationships/tags" Target="../tags/tag148.xml"/><Relationship Id="rId5" Type="http://schemas.openxmlformats.org/officeDocument/2006/relationships/tags" Target="../tags/tag147.xml"/><Relationship Id="rId4" Type="http://schemas.openxmlformats.org/officeDocument/2006/relationships/tags" Target="../tags/tag146.xml"/><Relationship Id="rId3" Type="http://schemas.openxmlformats.org/officeDocument/2006/relationships/tags" Target="../tags/tag145.xml"/><Relationship Id="rId2" Type="http://schemas.openxmlformats.org/officeDocument/2006/relationships/tags" Target="../tags/tag144.xml"/><Relationship Id="rId1" Type="http://schemas.openxmlformats.org/officeDocument/2006/relationships/tags" Target="../tags/tag143.xml"/></Relationships>
</file>

<file path=ppt/slides/_rels/slide4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154.xml"/><Relationship Id="rId3" Type="http://schemas.openxmlformats.org/officeDocument/2006/relationships/tags" Target="../tags/tag153.xml"/><Relationship Id="rId2" Type="http://schemas.openxmlformats.org/officeDocument/2006/relationships/tags" Target="../tags/tag152.xml"/><Relationship Id="rId1" Type="http://schemas.openxmlformats.org/officeDocument/2006/relationships/tags" Target="../tags/tag151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18.xml"/><Relationship Id="rId1" Type="http://schemas.openxmlformats.org/officeDocument/2006/relationships/tags" Target="../tags/tag17.xml"/></Relationships>
</file>

<file path=ppt/slides/_rels/slide5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157.xml"/><Relationship Id="rId2" Type="http://schemas.openxmlformats.org/officeDocument/2006/relationships/tags" Target="../tags/tag156.xml"/><Relationship Id="rId1" Type="http://schemas.openxmlformats.org/officeDocument/2006/relationships/tags" Target="../tags/tag155.xml"/></Relationships>
</file>

<file path=ppt/slides/_rels/slide5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161.xml"/><Relationship Id="rId3" Type="http://schemas.openxmlformats.org/officeDocument/2006/relationships/tags" Target="../tags/tag160.xml"/><Relationship Id="rId2" Type="http://schemas.openxmlformats.org/officeDocument/2006/relationships/tags" Target="../tags/tag159.xml"/><Relationship Id="rId1" Type="http://schemas.openxmlformats.org/officeDocument/2006/relationships/tags" Target="../tags/tag158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62.xml"/></Relationships>
</file>

<file path=ppt/slides/_rels/slide5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1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163.xml"/><Relationship Id="rId1" Type="http://schemas.openxmlformats.org/officeDocument/2006/relationships/image" Target="../media/image2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65.xml"/><Relationship Id="rId1" Type="http://schemas.openxmlformats.org/officeDocument/2006/relationships/tags" Target="../tags/tag164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67.xml"/><Relationship Id="rId1" Type="http://schemas.openxmlformats.org/officeDocument/2006/relationships/tags" Target="../tags/tag166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69.xml"/><Relationship Id="rId1" Type="http://schemas.openxmlformats.org/officeDocument/2006/relationships/tags" Target="../tags/tag168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71.xml"/><Relationship Id="rId1" Type="http://schemas.openxmlformats.org/officeDocument/2006/relationships/tags" Target="../tags/tag170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tags" Target="../tags/tag19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73.xml"/><Relationship Id="rId1" Type="http://schemas.openxmlformats.org/officeDocument/2006/relationships/tags" Target="../tags/tag172.xml"/></Relationships>
</file>

<file path=ppt/slides/_rels/slide6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176.xml"/><Relationship Id="rId2" Type="http://schemas.openxmlformats.org/officeDocument/2006/relationships/tags" Target="../tags/tag175.xml"/><Relationship Id="rId1" Type="http://schemas.openxmlformats.org/officeDocument/2006/relationships/tags" Target="../tags/tag174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78.xml"/><Relationship Id="rId1" Type="http://schemas.openxmlformats.org/officeDocument/2006/relationships/tags" Target="../tags/tag17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80.xml"/><Relationship Id="rId1" Type="http://schemas.openxmlformats.org/officeDocument/2006/relationships/tags" Target="../tags/tag179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82.xml"/><Relationship Id="rId1" Type="http://schemas.openxmlformats.org/officeDocument/2006/relationships/tags" Target="../tags/tag181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84.xml"/><Relationship Id="rId1" Type="http://schemas.openxmlformats.org/officeDocument/2006/relationships/tags" Target="../tags/tag183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86.xml"/><Relationship Id="rId1" Type="http://schemas.openxmlformats.org/officeDocument/2006/relationships/tags" Target="../tags/tag185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88.xml"/><Relationship Id="rId1" Type="http://schemas.openxmlformats.org/officeDocument/2006/relationships/tags" Target="../tags/tag18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90.xml"/><Relationship Id="rId1" Type="http://schemas.openxmlformats.org/officeDocument/2006/relationships/tags" Target="../tags/tag189.xml"/></Relationships>
</file>

<file path=ppt/slides/_rels/slide6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193.xml"/><Relationship Id="rId2" Type="http://schemas.openxmlformats.org/officeDocument/2006/relationships/tags" Target="../tags/tag192.xml"/><Relationship Id="rId1" Type="http://schemas.openxmlformats.org/officeDocument/2006/relationships/tags" Target="../tags/tag191.xml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25.xml"/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tags" Target="../tags/tag2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95.xml"/><Relationship Id="rId1" Type="http://schemas.openxmlformats.org/officeDocument/2006/relationships/tags" Target="../tags/tag194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97.xml"/><Relationship Id="rId1" Type="http://schemas.openxmlformats.org/officeDocument/2006/relationships/tags" Target="../tags/tag196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99.xml"/><Relationship Id="rId1" Type="http://schemas.openxmlformats.org/officeDocument/2006/relationships/tags" Target="../tags/tag198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01.xml"/><Relationship Id="rId1" Type="http://schemas.openxmlformats.org/officeDocument/2006/relationships/tags" Target="../tags/tag200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03.xml"/><Relationship Id="rId1" Type="http://schemas.openxmlformats.org/officeDocument/2006/relationships/tags" Target="../tags/tag20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05.xml"/><Relationship Id="rId1" Type="http://schemas.openxmlformats.org/officeDocument/2006/relationships/tags" Target="../tags/tag204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07.xml"/><Relationship Id="rId1" Type="http://schemas.openxmlformats.org/officeDocument/2006/relationships/tags" Target="../tags/tag206.xml"/></Relationships>
</file>

<file path=ppt/slides/_rels/slide7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tags" Target="../tags/tag215.xml"/><Relationship Id="rId7" Type="http://schemas.openxmlformats.org/officeDocument/2006/relationships/tags" Target="../tags/tag214.xml"/><Relationship Id="rId6" Type="http://schemas.openxmlformats.org/officeDocument/2006/relationships/tags" Target="../tags/tag213.xml"/><Relationship Id="rId5" Type="http://schemas.openxmlformats.org/officeDocument/2006/relationships/tags" Target="../tags/tag212.xml"/><Relationship Id="rId4" Type="http://schemas.openxmlformats.org/officeDocument/2006/relationships/tags" Target="../tags/tag211.xml"/><Relationship Id="rId3" Type="http://schemas.openxmlformats.org/officeDocument/2006/relationships/tags" Target="../tags/tag210.xml"/><Relationship Id="rId2" Type="http://schemas.openxmlformats.org/officeDocument/2006/relationships/tags" Target="../tags/tag209.xml"/><Relationship Id="rId1" Type="http://schemas.openxmlformats.org/officeDocument/2006/relationships/tags" Target="../tags/tag208.xml"/></Relationships>
</file>

<file path=ppt/slides/_rels/slide7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219.xml"/><Relationship Id="rId3" Type="http://schemas.openxmlformats.org/officeDocument/2006/relationships/tags" Target="../tags/tag218.xml"/><Relationship Id="rId2" Type="http://schemas.openxmlformats.org/officeDocument/2006/relationships/tags" Target="../tags/tag217.xml"/><Relationship Id="rId1" Type="http://schemas.openxmlformats.org/officeDocument/2006/relationships/tags" Target="../tags/tag216.xml"/></Relationships>
</file>

<file path=ppt/slides/_rels/slide7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223.xml"/><Relationship Id="rId3" Type="http://schemas.openxmlformats.org/officeDocument/2006/relationships/tags" Target="../tags/tag222.xml"/><Relationship Id="rId2" Type="http://schemas.openxmlformats.org/officeDocument/2006/relationships/tags" Target="../tags/tag221.xml"/><Relationship Id="rId1" Type="http://schemas.openxmlformats.org/officeDocument/2006/relationships/tags" Target="../tags/tag22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7.xml"/><Relationship Id="rId1" Type="http://schemas.openxmlformats.org/officeDocument/2006/relationships/tags" Target="../tags/tag26.xml"/></Relationships>
</file>

<file path=ppt/slides/_rels/slide8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227.xml"/><Relationship Id="rId3" Type="http://schemas.openxmlformats.org/officeDocument/2006/relationships/tags" Target="../tags/tag226.xml"/><Relationship Id="rId2" Type="http://schemas.openxmlformats.org/officeDocument/2006/relationships/tags" Target="../tags/tag225.xml"/><Relationship Id="rId1" Type="http://schemas.openxmlformats.org/officeDocument/2006/relationships/tags" Target="../tags/tag224.xml"/></Relationships>
</file>

<file path=ppt/slides/_rels/slide8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231.xml"/><Relationship Id="rId3" Type="http://schemas.openxmlformats.org/officeDocument/2006/relationships/tags" Target="../tags/tag230.xml"/><Relationship Id="rId2" Type="http://schemas.openxmlformats.org/officeDocument/2006/relationships/tags" Target="../tags/tag229.xml"/><Relationship Id="rId1" Type="http://schemas.openxmlformats.org/officeDocument/2006/relationships/tags" Target="../tags/tag228.xml"/></Relationships>
</file>

<file path=ppt/slides/_rels/slide8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235.xml"/><Relationship Id="rId3" Type="http://schemas.openxmlformats.org/officeDocument/2006/relationships/tags" Target="../tags/tag234.xml"/><Relationship Id="rId2" Type="http://schemas.openxmlformats.org/officeDocument/2006/relationships/tags" Target="../tags/tag233.xml"/><Relationship Id="rId1" Type="http://schemas.openxmlformats.org/officeDocument/2006/relationships/tags" Target="../tags/tag232.xml"/></Relationships>
</file>

<file path=ppt/slides/_rels/slide8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239.xml"/><Relationship Id="rId3" Type="http://schemas.openxmlformats.org/officeDocument/2006/relationships/tags" Target="../tags/tag238.xml"/><Relationship Id="rId2" Type="http://schemas.openxmlformats.org/officeDocument/2006/relationships/tags" Target="../tags/tag237.xml"/><Relationship Id="rId1" Type="http://schemas.openxmlformats.org/officeDocument/2006/relationships/tags" Target="../tags/tag236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41.xml"/><Relationship Id="rId1" Type="http://schemas.openxmlformats.org/officeDocument/2006/relationships/tags" Target="../tags/tag240.xml"/></Relationships>
</file>

<file path=ppt/slides/_rels/slide8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245.xml"/><Relationship Id="rId3" Type="http://schemas.openxmlformats.org/officeDocument/2006/relationships/tags" Target="../tags/tag244.xml"/><Relationship Id="rId2" Type="http://schemas.openxmlformats.org/officeDocument/2006/relationships/tags" Target="../tags/tag243.xml"/><Relationship Id="rId1" Type="http://schemas.openxmlformats.org/officeDocument/2006/relationships/tags" Target="../tags/tag242.xml"/></Relationships>
</file>

<file path=ppt/slides/_rels/slide8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tags" Target="../tags/tag253.xml"/><Relationship Id="rId7" Type="http://schemas.openxmlformats.org/officeDocument/2006/relationships/tags" Target="../tags/tag252.xml"/><Relationship Id="rId6" Type="http://schemas.openxmlformats.org/officeDocument/2006/relationships/tags" Target="../tags/tag251.xml"/><Relationship Id="rId5" Type="http://schemas.openxmlformats.org/officeDocument/2006/relationships/tags" Target="../tags/tag250.xml"/><Relationship Id="rId4" Type="http://schemas.openxmlformats.org/officeDocument/2006/relationships/tags" Target="../tags/tag249.xml"/><Relationship Id="rId3" Type="http://schemas.openxmlformats.org/officeDocument/2006/relationships/tags" Target="../tags/tag248.xml"/><Relationship Id="rId2" Type="http://schemas.openxmlformats.org/officeDocument/2006/relationships/tags" Target="../tags/tag247.xml"/><Relationship Id="rId1" Type="http://schemas.openxmlformats.org/officeDocument/2006/relationships/tags" Target="../tags/tag246.xml"/></Relationships>
</file>

<file path=ppt/slides/_rels/slide8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257.xml"/><Relationship Id="rId3" Type="http://schemas.openxmlformats.org/officeDocument/2006/relationships/tags" Target="../tags/tag256.xml"/><Relationship Id="rId2" Type="http://schemas.openxmlformats.org/officeDocument/2006/relationships/tags" Target="../tags/tag255.xml"/><Relationship Id="rId1" Type="http://schemas.openxmlformats.org/officeDocument/2006/relationships/tags" Target="../tags/tag254.xml"/></Relationships>
</file>

<file path=ppt/slides/_rels/slide8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261.xml"/><Relationship Id="rId3" Type="http://schemas.openxmlformats.org/officeDocument/2006/relationships/tags" Target="../tags/tag260.xml"/><Relationship Id="rId2" Type="http://schemas.openxmlformats.org/officeDocument/2006/relationships/tags" Target="../tags/tag259.xml"/><Relationship Id="rId1" Type="http://schemas.openxmlformats.org/officeDocument/2006/relationships/tags" Target="../tags/tag258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9.xml"/><Relationship Id="rId1" Type="http://schemas.openxmlformats.org/officeDocument/2006/relationships/tags" Target="../tags/tag28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6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6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-38100" y="3294380"/>
            <a:ext cx="12228195" cy="3623945"/>
            <a:chOff x="-4142" y="2895"/>
            <a:chExt cx="15366" cy="5482"/>
          </a:xfrm>
        </p:grpSpPr>
        <p:sp>
          <p:nvSpPr>
            <p:cNvPr id="8" name="矩形 7"/>
            <p:cNvSpPr/>
            <p:nvPr/>
          </p:nvSpPr>
          <p:spPr>
            <a:xfrm>
              <a:off x="-4142" y="5175"/>
              <a:ext cx="15366" cy="3202"/>
            </a:xfrm>
            <a:prstGeom prst="rect">
              <a:avLst/>
            </a:prstGeom>
            <a:solidFill>
              <a:srgbClr val="CE9F7A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/>
          </p:nvSpPr>
          <p:spPr>
            <a:xfrm>
              <a:off x="-4142" y="2895"/>
              <a:ext cx="15366" cy="2345"/>
            </a:xfrm>
            <a:prstGeom prst="rect">
              <a:avLst/>
            </a:prstGeom>
            <a:solidFill>
              <a:srgbClr val="E9D3C0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sp>
        <p:nvSpPr>
          <p:cNvPr id="16" name="矩形 15"/>
          <p:cNvSpPr/>
          <p:nvPr/>
        </p:nvSpPr>
        <p:spPr>
          <a:xfrm>
            <a:off x="8255000" y="982345"/>
            <a:ext cx="3333115" cy="1665605"/>
          </a:xfrm>
          <a:prstGeom prst="rect">
            <a:avLst/>
          </a:prstGeom>
          <a:ln w="38100">
            <a:noFill/>
          </a:ln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wrap="none">
            <a:noAutofit/>
          </a:bodyPr>
          <a:p>
            <a:pPr algn="ctr"/>
            <a:r>
              <a:rPr lang="en-US" sz="11000" b="1" dirty="0">
                <a:solidFill>
                  <a:schemeClr val="accent2">
                    <a:lumMod val="75000"/>
                  </a:schemeClr>
                </a:solidFill>
                <a:latin typeface="思源黑体 CN Heavy" panose="020B0A00000000000000" charset="-122"/>
                <a:ea typeface="思源黑体 CN Heavy" panose="020B0A00000000000000" charset="-122"/>
                <a:sym typeface="Arial" panose="020B0604020202020204"/>
              </a:rPr>
              <a:t> </a:t>
            </a:r>
            <a:r>
              <a:rPr lang="zh-CN" altLang="en-US" sz="11000" b="1" dirty="0">
                <a:solidFill>
                  <a:schemeClr val="accent2">
                    <a:lumMod val="75000"/>
                  </a:schemeClr>
                </a:solidFill>
                <a:latin typeface="思源黑体 CN Heavy" panose="020B0A00000000000000" charset="-122"/>
                <a:ea typeface="思源黑体 CN Heavy" panose="020B0A00000000000000" charset="-122"/>
                <a:sym typeface="Arial" panose="020B0604020202020204"/>
              </a:rPr>
              <a:t>政治</a:t>
            </a:r>
            <a:endParaRPr lang="zh-CN" altLang="en-US" sz="11000" b="1" dirty="0">
              <a:solidFill>
                <a:schemeClr val="accent2">
                  <a:lumMod val="75000"/>
                </a:schemeClr>
              </a:solidFill>
              <a:latin typeface="思源黑体 CN Heavy" panose="020B0A00000000000000" charset="-122"/>
              <a:ea typeface="思源黑体 CN Heavy" panose="020B0A00000000000000" charset="-122"/>
              <a:sym typeface="Arial" panose="020B0604020202020204"/>
            </a:endParaRPr>
          </a:p>
        </p:txBody>
      </p:sp>
      <p:sp>
        <p:nvSpPr>
          <p:cNvPr id="33815" name="Text Box 9"/>
          <p:cNvSpPr txBox="1">
            <a:spLocks noChangeArrowheads="1"/>
          </p:cNvSpPr>
          <p:nvPr/>
        </p:nvSpPr>
        <p:spPr bwMode="auto">
          <a:xfrm>
            <a:off x="1414780" y="5247005"/>
            <a:ext cx="2285365" cy="13487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noAutofit/>
          </a:bodyPr>
          <a:p>
            <a:pPr defTabSz="914400">
              <a:spcBef>
                <a:spcPct val="50000"/>
              </a:spcBef>
            </a:pPr>
            <a:r>
              <a:rPr sz="1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主　编　邓绍艺　</a:t>
            </a:r>
            <a:endParaRPr sz="1800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L="457200" lvl="1" indent="457200" defTabSz="914400">
              <a:spcBef>
                <a:spcPct val="50000"/>
              </a:spcBef>
            </a:pPr>
            <a:r>
              <a:rPr sz="1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沙开梅 </a:t>
            </a:r>
            <a:endParaRPr sz="1800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L="457200" lvl="1" indent="457200" defTabSz="914400">
              <a:spcBef>
                <a:spcPct val="50000"/>
              </a:spcBef>
            </a:pPr>
            <a:r>
              <a:rPr sz="1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王洪碧</a:t>
            </a:r>
            <a:endParaRPr sz="1800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551815" y="1308735"/>
            <a:ext cx="7959090" cy="1336675"/>
            <a:chOff x="1660" y="2061"/>
            <a:chExt cx="12534" cy="2105"/>
          </a:xfrm>
        </p:grpSpPr>
        <p:sp>
          <p:nvSpPr>
            <p:cNvPr id="33806" name="Text Box 9"/>
            <p:cNvSpPr txBox="1">
              <a:spLocks noChangeArrowheads="1"/>
            </p:cNvSpPr>
            <p:nvPr/>
          </p:nvSpPr>
          <p:spPr bwMode="auto">
            <a:xfrm>
              <a:off x="1660" y="2339"/>
              <a:ext cx="12534" cy="158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noAutofit/>
            </a:bodyPr>
            <a:p>
              <a:pPr defTabSz="914400">
                <a:spcBef>
                  <a:spcPct val="50000"/>
                </a:spcBef>
              </a:pPr>
              <a:r>
                <a:rPr sz="6000" b="1" dirty="0">
                  <a:solidFill>
                    <a:srgbClr val="CE9F7A"/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职教高考新实践专题篇</a:t>
              </a:r>
              <a:endParaRPr sz="6000" b="1" dirty="0">
                <a:solidFill>
                  <a:srgbClr val="CE9F7A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endParaRPr>
            </a:p>
          </p:txBody>
        </p:sp>
        <p:cxnSp>
          <p:nvCxnSpPr>
            <p:cNvPr id="12" name="直接连接符 11"/>
            <p:cNvCxnSpPr/>
            <p:nvPr/>
          </p:nvCxnSpPr>
          <p:spPr>
            <a:xfrm flipH="1">
              <a:off x="1773" y="4128"/>
              <a:ext cx="12187" cy="38"/>
            </a:xfrm>
            <a:prstGeom prst="line">
              <a:avLst/>
            </a:prstGeom>
            <a:ln w="38100">
              <a:solidFill>
                <a:srgbClr val="CE9F7A"/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 flipH="1">
              <a:off x="1773" y="2061"/>
              <a:ext cx="12187" cy="38"/>
            </a:xfrm>
            <a:prstGeom prst="line">
              <a:avLst/>
            </a:prstGeom>
            <a:ln w="38100">
              <a:solidFill>
                <a:srgbClr val="CE9F7A"/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</p:grpSp>
      <p:pic>
        <p:nvPicPr>
          <p:cNvPr id="25" name="图片 24"/>
          <p:cNvPicPr>
            <a:picLocks noChangeAspect="1"/>
          </p:cNvPicPr>
          <p:nvPr/>
        </p:nvPicPr>
        <p:blipFill>
          <a:blip r:embed="rId1"/>
          <a:srcRect l="16662" t="20503" r="2931" b="18552"/>
          <a:stretch>
            <a:fillRect/>
          </a:stretch>
        </p:blipFill>
        <p:spPr>
          <a:xfrm>
            <a:off x="7103110" y="3478530"/>
            <a:ext cx="4313555" cy="32607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38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38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38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38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33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ldLvl="0" animBg="1"/>
      <p:bldP spid="338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550545" y="1125855"/>
            <a:ext cx="11055350" cy="25279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431800" indent="-431800" algn="just" fontAlgn="auto">
              <a:lnSpc>
                <a:spcPts val="3800"/>
              </a:lnSpc>
            </a:pPr>
            <a:r>
              <a:rPr sz="2400">
                <a:latin typeface="+mn-ea"/>
              </a:rPr>
              <a:t>6. （</a:t>
            </a:r>
            <a:r>
              <a:rPr lang="en-US" sz="2400">
                <a:latin typeface="+mn-ea"/>
              </a:rPr>
              <a:t>	</a:t>
            </a:r>
            <a:r>
              <a:rPr sz="2400">
                <a:latin typeface="+mn-ea"/>
              </a:rPr>
              <a:t> ）是最基本的民生。</a:t>
            </a:r>
            <a:endParaRPr sz="2400">
              <a:latin typeface="+mn-ea"/>
            </a:endParaRPr>
          </a:p>
          <a:p>
            <a:pPr marL="457200" lvl="1" indent="0" algn="just" fontAlgn="auto">
              <a:lnSpc>
                <a:spcPts val="3800"/>
              </a:lnSpc>
            </a:pPr>
            <a:r>
              <a:rPr sz="2400">
                <a:latin typeface="+mn-ea"/>
              </a:rPr>
              <a:t>A. 教育 </a:t>
            </a:r>
            <a:endParaRPr sz="2400">
              <a:latin typeface="+mn-ea"/>
            </a:endParaRPr>
          </a:p>
          <a:p>
            <a:pPr marL="457200" lvl="1" indent="0" algn="just" fontAlgn="auto">
              <a:lnSpc>
                <a:spcPts val="3800"/>
              </a:lnSpc>
            </a:pPr>
            <a:r>
              <a:rPr sz="2400">
                <a:latin typeface="+mn-ea"/>
              </a:rPr>
              <a:t>B. 收入 </a:t>
            </a:r>
            <a:endParaRPr sz="2400">
              <a:latin typeface="+mn-ea"/>
            </a:endParaRPr>
          </a:p>
          <a:p>
            <a:pPr marL="457200" lvl="1" indent="0" algn="just" fontAlgn="auto">
              <a:lnSpc>
                <a:spcPts val="3800"/>
              </a:lnSpc>
            </a:pPr>
            <a:r>
              <a:rPr sz="2400">
                <a:latin typeface="+mn-ea"/>
              </a:rPr>
              <a:t>C. 就业 </a:t>
            </a:r>
            <a:endParaRPr sz="2400">
              <a:latin typeface="+mn-ea"/>
            </a:endParaRPr>
          </a:p>
          <a:p>
            <a:pPr marL="457200" lvl="1" indent="0" algn="just" fontAlgn="auto">
              <a:lnSpc>
                <a:spcPts val="3800"/>
              </a:lnSpc>
            </a:pPr>
            <a:r>
              <a:rPr sz="2400">
                <a:latin typeface="+mn-ea"/>
              </a:rPr>
              <a:t>D. 分配</a:t>
            </a:r>
            <a:endParaRPr sz="2400">
              <a:latin typeface="+mn-ea"/>
            </a:endParaRPr>
          </a:p>
        </p:txBody>
      </p:sp>
      <p:sp>
        <p:nvSpPr>
          <p:cNvPr id="3" name="Text Box 27"/>
          <p:cNvSpPr txBox="1"/>
          <p:nvPr>
            <p:custDataLst>
              <p:tags r:id="rId1"/>
            </p:custDataLst>
          </p:nvPr>
        </p:nvSpPr>
        <p:spPr>
          <a:xfrm>
            <a:off x="622300" y="3789680"/>
            <a:ext cx="10897870" cy="1257935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l" fontAlgn="auto">
              <a:lnSpc>
                <a:spcPts val="40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【解析】本题考查就业与民生的关系。就业是最基本的民生。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  <p:sp>
        <p:nvSpPr>
          <p:cNvPr id="4" name="Text Box 27"/>
          <p:cNvSpPr txBox="1"/>
          <p:nvPr>
            <p:custDataLst>
              <p:tags r:id="rId2"/>
            </p:custDataLst>
          </p:nvPr>
        </p:nvSpPr>
        <p:spPr>
          <a:xfrm>
            <a:off x="1099820" y="1125855"/>
            <a:ext cx="919480" cy="549910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ctr" fontAlgn="auto">
              <a:lnSpc>
                <a:spcPts val="40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C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469900" y="1125855"/>
            <a:ext cx="11251565" cy="30149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457200" indent="-457200" algn="just" fontAlgn="auto">
              <a:lnSpc>
                <a:spcPts val="3800"/>
              </a:lnSpc>
            </a:pPr>
            <a:r>
              <a:rPr sz="2400">
                <a:latin typeface="+mn-ea"/>
              </a:rPr>
              <a:t>7. 党和国家实施就业优先战略，推动实现更加充分、更高质量就业，始终把（</a:t>
            </a:r>
            <a:r>
              <a:rPr lang="en-US" sz="2400">
                <a:latin typeface="+mn-ea"/>
              </a:rPr>
              <a:t>     </a:t>
            </a:r>
            <a:r>
              <a:rPr sz="2400">
                <a:latin typeface="+mn-ea"/>
              </a:rPr>
              <a:t> ）摆在突出位置。</a:t>
            </a:r>
            <a:endParaRPr sz="2400">
              <a:latin typeface="+mn-ea"/>
            </a:endParaRPr>
          </a:p>
          <a:p>
            <a:pPr marL="457200" lvl="1" indent="0" algn="just" fontAlgn="auto">
              <a:lnSpc>
                <a:spcPts val="3800"/>
              </a:lnSpc>
            </a:pPr>
            <a:r>
              <a:rPr sz="2400">
                <a:latin typeface="+mn-ea"/>
              </a:rPr>
              <a:t>A. 稳预期 </a:t>
            </a:r>
            <a:endParaRPr sz="2400">
              <a:latin typeface="+mn-ea"/>
            </a:endParaRPr>
          </a:p>
          <a:p>
            <a:pPr marL="457200" lvl="1" indent="0" algn="just" fontAlgn="auto">
              <a:lnSpc>
                <a:spcPts val="3800"/>
              </a:lnSpc>
            </a:pPr>
            <a:r>
              <a:rPr sz="2400">
                <a:latin typeface="+mn-ea"/>
              </a:rPr>
              <a:t>B. 促发展 </a:t>
            </a:r>
            <a:endParaRPr sz="2400">
              <a:latin typeface="+mn-ea"/>
            </a:endParaRPr>
          </a:p>
          <a:p>
            <a:pPr marL="457200" lvl="1" indent="0" algn="just" fontAlgn="auto">
              <a:lnSpc>
                <a:spcPts val="3800"/>
              </a:lnSpc>
            </a:pPr>
            <a:r>
              <a:rPr sz="2400">
                <a:latin typeface="+mn-ea"/>
              </a:rPr>
              <a:t>C. 增收入 </a:t>
            </a:r>
            <a:endParaRPr sz="2400">
              <a:latin typeface="+mn-ea"/>
            </a:endParaRPr>
          </a:p>
          <a:p>
            <a:pPr marL="457200" lvl="1" indent="0" algn="just" fontAlgn="auto">
              <a:lnSpc>
                <a:spcPts val="3800"/>
              </a:lnSpc>
            </a:pPr>
            <a:r>
              <a:rPr sz="2400">
                <a:latin typeface="+mn-ea"/>
              </a:rPr>
              <a:t>D. 稳就业</a:t>
            </a:r>
            <a:endParaRPr sz="2400">
              <a:latin typeface="+mn-ea"/>
            </a:endParaRPr>
          </a:p>
        </p:txBody>
      </p:sp>
      <p:sp>
        <p:nvSpPr>
          <p:cNvPr id="3" name="Text Box 27"/>
          <p:cNvSpPr txBox="1"/>
          <p:nvPr>
            <p:custDataLst>
              <p:tags r:id="rId1"/>
            </p:custDataLst>
          </p:nvPr>
        </p:nvSpPr>
        <p:spPr>
          <a:xfrm>
            <a:off x="622300" y="4077970"/>
            <a:ext cx="10897870" cy="1257935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l" fontAlgn="auto">
              <a:lnSpc>
                <a:spcPts val="40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【解析】 本题考查促进充分就业。党和国家实施就业优先战略，推动实现更加充分、更高质量就业，始终把稳就业摆在突出位置。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  <p:sp>
        <p:nvSpPr>
          <p:cNvPr id="5" name="Text Box 27"/>
          <p:cNvSpPr txBox="1"/>
          <p:nvPr>
            <p:custDataLst>
              <p:tags r:id="rId2"/>
            </p:custDataLst>
          </p:nvPr>
        </p:nvSpPr>
        <p:spPr>
          <a:xfrm>
            <a:off x="10744200" y="1125220"/>
            <a:ext cx="919480" cy="549910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ctr" fontAlgn="auto">
              <a:lnSpc>
                <a:spcPts val="40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D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550545" y="838835"/>
            <a:ext cx="11237595" cy="25279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457200" indent="-720090" algn="just" fontAlgn="auto">
              <a:lnSpc>
                <a:spcPts val="3800"/>
              </a:lnSpc>
            </a:pPr>
            <a:r>
              <a:rPr sz="2400">
                <a:latin typeface="+mn-ea"/>
              </a:rPr>
              <a:t>8. 大规模开展职业技能培训，注重解决结构性就业矛盾，鼓励（</a:t>
            </a:r>
            <a:r>
              <a:rPr lang="en-US" sz="2400">
                <a:latin typeface="+mn-ea"/>
              </a:rPr>
              <a:t>     </a:t>
            </a:r>
            <a:r>
              <a:rPr sz="2400">
                <a:latin typeface="+mn-ea"/>
              </a:rPr>
              <a:t> ）带动就业。</a:t>
            </a:r>
            <a:endParaRPr sz="2400">
              <a:latin typeface="+mn-ea"/>
            </a:endParaRPr>
          </a:p>
          <a:p>
            <a:pPr marL="457200" lvl="1" indent="0" algn="just" fontAlgn="auto">
              <a:lnSpc>
                <a:spcPts val="3800"/>
              </a:lnSpc>
            </a:pPr>
            <a:r>
              <a:rPr sz="2400">
                <a:latin typeface="+mn-ea"/>
              </a:rPr>
              <a:t>A. 创业 </a:t>
            </a:r>
            <a:endParaRPr sz="2400">
              <a:latin typeface="+mn-ea"/>
            </a:endParaRPr>
          </a:p>
          <a:p>
            <a:pPr marL="457200" lvl="1" indent="0" algn="just" fontAlgn="auto">
              <a:lnSpc>
                <a:spcPts val="3800"/>
              </a:lnSpc>
            </a:pPr>
            <a:r>
              <a:rPr sz="2400">
                <a:latin typeface="+mn-ea"/>
              </a:rPr>
              <a:t>B. 政府 </a:t>
            </a:r>
            <a:endParaRPr sz="2400">
              <a:latin typeface="+mn-ea"/>
            </a:endParaRPr>
          </a:p>
          <a:p>
            <a:pPr marL="457200" lvl="1" indent="0" algn="just" fontAlgn="auto">
              <a:lnSpc>
                <a:spcPts val="3800"/>
              </a:lnSpc>
            </a:pPr>
            <a:r>
              <a:rPr sz="2400">
                <a:latin typeface="+mn-ea"/>
              </a:rPr>
              <a:t>C. 地方 </a:t>
            </a:r>
            <a:endParaRPr sz="2400">
              <a:latin typeface="+mn-ea"/>
            </a:endParaRPr>
          </a:p>
          <a:p>
            <a:pPr marL="457200" lvl="1" indent="0" algn="just" fontAlgn="auto">
              <a:lnSpc>
                <a:spcPts val="3800"/>
              </a:lnSpc>
            </a:pPr>
            <a:r>
              <a:rPr sz="2400">
                <a:latin typeface="+mn-ea"/>
              </a:rPr>
              <a:t>D. 企业</a:t>
            </a:r>
            <a:endParaRPr sz="2400">
              <a:latin typeface="+mn-ea"/>
            </a:endParaRPr>
          </a:p>
        </p:txBody>
      </p:sp>
      <p:sp>
        <p:nvSpPr>
          <p:cNvPr id="3" name="Text Box 27"/>
          <p:cNvSpPr txBox="1"/>
          <p:nvPr>
            <p:custDataLst>
              <p:tags r:id="rId1"/>
            </p:custDataLst>
          </p:nvPr>
        </p:nvSpPr>
        <p:spPr>
          <a:xfrm>
            <a:off x="622300" y="3646170"/>
            <a:ext cx="10897870" cy="1257935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l" fontAlgn="auto">
              <a:lnSpc>
                <a:spcPts val="40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【解析】 本题考查促进充分就业。大规模开展职业技能培训，注重解决结构性就业矛盾，鼓励创业带动就业。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  <p:sp>
        <p:nvSpPr>
          <p:cNvPr id="5" name="Text Box 27"/>
          <p:cNvSpPr txBox="1"/>
          <p:nvPr>
            <p:custDataLst>
              <p:tags r:id="rId2"/>
            </p:custDataLst>
          </p:nvPr>
        </p:nvSpPr>
        <p:spPr>
          <a:xfrm>
            <a:off x="9022715" y="796290"/>
            <a:ext cx="919480" cy="549910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ctr" fontAlgn="auto">
              <a:lnSpc>
                <a:spcPts val="40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A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" name="文本框 11"/>
          <p:cNvSpPr txBox="1"/>
          <p:nvPr>
            <p:custDataLst>
              <p:tags r:id="rId1"/>
            </p:custDataLst>
          </p:nvPr>
        </p:nvSpPr>
        <p:spPr>
          <a:xfrm>
            <a:off x="622935" y="766445"/>
            <a:ext cx="11055350" cy="30149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-720090" algn="just" fontAlgn="auto">
              <a:lnSpc>
                <a:spcPts val="3800"/>
              </a:lnSpc>
            </a:pPr>
            <a:r>
              <a:rPr sz="2400">
                <a:latin typeface="+mn-ea"/>
              </a:rPr>
              <a:t>9. 党的十八大以来，以习近平同志为核心的党中央坚持以人民为中心的发展思想，提出了全面建成（</a:t>
            </a:r>
            <a:r>
              <a:rPr lang="en-US" sz="2400">
                <a:latin typeface="+mn-ea"/>
              </a:rPr>
              <a:t>     </a:t>
            </a:r>
            <a:r>
              <a:rPr sz="2400">
                <a:latin typeface="+mn-ea"/>
              </a:rPr>
              <a:t> ）社会保障体系的目标。</a:t>
            </a:r>
            <a:endParaRPr sz="2400">
              <a:latin typeface="+mn-ea"/>
            </a:endParaRPr>
          </a:p>
          <a:p>
            <a:pPr marL="457200" lvl="1" indent="0" algn="just" fontAlgn="auto">
              <a:lnSpc>
                <a:spcPts val="3800"/>
              </a:lnSpc>
            </a:pPr>
            <a:r>
              <a:rPr sz="2400">
                <a:latin typeface="+mn-ea"/>
              </a:rPr>
              <a:t>A. 多方位 </a:t>
            </a:r>
            <a:endParaRPr sz="2400">
              <a:latin typeface="+mn-ea"/>
            </a:endParaRPr>
          </a:p>
          <a:p>
            <a:pPr marL="457200" lvl="1" indent="0" algn="just" fontAlgn="auto">
              <a:lnSpc>
                <a:spcPts val="3800"/>
              </a:lnSpc>
            </a:pPr>
            <a:r>
              <a:rPr sz="2400">
                <a:latin typeface="+mn-ea"/>
              </a:rPr>
              <a:t>B. 多层次 </a:t>
            </a:r>
            <a:endParaRPr sz="2400">
              <a:latin typeface="+mn-ea"/>
            </a:endParaRPr>
          </a:p>
          <a:p>
            <a:pPr marL="457200" lvl="1" indent="0" algn="just" fontAlgn="auto">
              <a:lnSpc>
                <a:spcPts val="3800"/>
              </a:lnSpc>
            </a:pPr>
            <a:r>
              <a:rPr sz="2400">
                <a:latin typeface="+mn-ea"/>
              </a:rPr>
              <a:t>C. 深层次 </a:t>
            </a:r>
            <a:endParaRPr sz="2400">
              <a:latin typeface="+mn-ea"/>
            </a:endParaRPr>
          </a:p>
          <a:p>
            <a:pPr marL="457200" lvl="1" indent="0" algn="just" fontAlgn="auto">
              <a:lnSpc>
                <a:spcPts val="3800"/>
              </a:lnSpc>
            </a:pPr>
            <a:r>
              <a:rPr sz="2400">
                <a:latin typeface="+mn-ea"/>
              </a:rPr>
              <a:t>D. 高质量</a:t>
            </a:r>
            <a:endParaRPr sz="2400">
              <a:latin typeface="+mn-ea"/>
            </a:endParaRPr>
          </a:p>
        </p:txBody>
      </p:sp>
      <p:sp>
        <p:nvSpPr>
          <p:cNvPr id="14" name="Text Box 27"/>
          <p:cNvSpPr txBox="1"/>
          <p:nvPr>
            <p:custDataLst>
              <p:tags r:id="rId2"/>
            </p:custDataLst>
          </p:nvPr>
        </p:nvSpPr>
        <p:spPr>
          <a:xfrm>
            <a:off x="623570" y="3717290"/>
            <a:ext cx="10897870" cy="1257935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l" fontAlgn="auto">
              <a:lnSpc>
                <a:spcPts val="40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【解析】 本题考查加强社会保障体系建设。党的十八大以来，以习近平同志为核心的党中央坚持以人民为中心的发展思想，从增强公平性、适应流动性、保证可持续性出发，提出了全面建成多层次社会保障体系的目标，让人民群众更多地分享经济社会发展成果。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  <p:sp>
        <p:nvSpPr>
          <p:cNvPr id="16" name="Text Box 27"/>
          <p:cNvSpPr txBox="1"/>
          <p:nvPr>
            <p:custDataLst>
              <p:tags r:id="rId3"/>
            </p:custDataLst>
          </p:nvPr>
        </p:nvSpPr>
        <p:spPr>
          <a:xfrm>
            <a:off x="2958465" y="1252855"/>
            <a:ext cx="919480" cy="629920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ctr" fontAlgn="auto">
              <a:lnSpc>
                <a:spcPts val="40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B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550545" y="909320"/>
            <a:ext cx="11055350" cy="25279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539750" indent="-539750" algn="just" fontAlgn="auto">
              <a:lnSpc>
                <a:spcPts val="3800"/>
              </a:lnSpc>
            </a:pPr>
            <a:r>
              <a:rPr sz="2400">
                <a:latin typeface="+mn-ea"/>
              </a:rPr>
              <a:t>10. 要加快体育强国建设，广泛开展全民健身活动，大力弘扬中华（ </a:t>
            </a:r>
            <a:r>
              <a:rPr lang="en-US" sz="2400">
                <a:latin typeface="+mn-ea"/>
              </a:rPr>
              <a:t>     </a:t>
            </a:r>
            <a:r>
              <a:rPr sz="2400">
                <a:latin typeface="+mn-ea"/>
              </a:rPr>
              <a:t>）精神。</a:t>
            </a:r>
            <a:endParaRPr sz="2400">
              <a:latin typeface="+mn-ea"/>
            </a:endParaRPr>
          </a:p>
          <a:p>
            <a:pPr marL="457200" lvl="1" indent="0" algn="just" fontAlgn="auto">
              <a:lnSpc>
                <a:spcPts val="3800"/>
              </a:lnSpc>
            </a:pPr>
            <a:r>
              <a:rPr sz="2400">
                <a:latin typeface="+mn-ea"/>
              </a:rPr>
              <a:t>A. 传统 </a:t>
            </a:r>
            <a:endParaRPr sz="2400">
              <a:latin typeface="+mn-ea"/>
            </a:endParaRPr>
          </a:p>
          <a:p>
            <a:pPr marL="457200" lvl="1" indent="0" algn="just" fontAlgn="auto">
              <a:lnSpc>
                <a:spcPts val="3800"/>
              </a:lnSpc>
            </a:pPr>
            <a:r>
              <a:rPr sz="2400">
                <a:latin typeface="+mn-ea"/>
              </a:rPr>
              <a:t>B. 运动 </a:t>
            </a:r>
            <a:endParaRPr sz="2400">
              <a:latin typeface="+mn-ea"/>
            </a:endParaRPr>
          </a:p>
          <a:p>
            <a:pPr marL="457200" lvl="1" indent="0" algn="just" fontAlgn="auto">
              <a:lnSpc>
                <a:spcPts val="3800"/>
              </a:lnSpc>
            </a:pPr>
            <a:r>
              <a:rPr sz="2400">
                <a:latin typeface="+mn-ea"/>
              </a:rPr>
              <a:t>C. 体育 </a:t>
            </a:r>
            <a:endParaRPr sz="2400">
              <a:latin typeface="+mn-ea"/>
            </a:endParaRPr>
          </a:p>
          <a:p>
            <a:pPr marL="457200" lvl="1" indent="0" algn="just" fontAlgn="auto">
              <a:lnSpc>
                <a:spcPts val="3800"/>
              </a:lnSpc>
            </a:pPr>
            <a:r>
              <a:rPr sz="2400">
                <a:latin typeface="+mn-ea"/>
              </a:rPr>
              <a:t>D. 拼搏</a:t>
            </a:r>
            <a:endParaRPr sz="2400">
              <a:latin typeface="+mn-ea"/>
            </a:endParaRPr>
          </a:p>
        </p:txBody>
      </p:sp>
      <p:sp>
        <p:nvSpPr>
          <p:cNvPr id="3" name="Text Box 27"/>
          <p:cNvSpPr txBox="1"/>
          <p:nvPr>
            <p:custDataLst>
              <p:tags r:id="rId2"/>
            </p:custDataLst>
          </p:nvPr>
        </p:nvSpPr>
        <p:spPr>
          <a:xfrm>
            <a:off x="549910" y="3501390"/>
            <a:ext cx="10897870" cy="1257935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l" fontAlgn="auto">
              <a:lnSpc>
                <a:spcPts val="40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【解析】 本题考查实施健康中国战略。要加快体育强国建设，广泛开展全民健身活动，大力弘扬中华体育精神。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  <p:sp>
        <p:nvSpPr>
          <p:cNvPr id="4" name="Text Box 27"/>
          <p:cNvSpPr txBox="1"/>
          <p:nvPr>
            <p:custDataLst>
              <p:tags r:id="rId3"/>
            </p:custDataLst>
          </p:nvPr>
        </p:nvSpPr>
        <p:spPr>
          <a:xfrm>
            <a:off x="9504045" y="909320"/>
            <a:ext cx="919480" cy="549910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ctr" fontAlgn="auto">
              <a:lnSpc>
                <a:spcPts val="40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C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550545" y="1269365"/>
            <a:ext cx="11237595" cy="25279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457200" indent="-457200" algn="just" fontAlgn="auto">
              <a:lnSpc>
                <a:spcPts val="3800"/>
              </a:lnSpc>
            </a:pPr>
            <a:r>
              <a:rPr sz="2400">
                <a:latin typeface="+mn-ea"/>
              </a:rPr>
              <a:t>11. 最先形成的、历史最悠久的社会保障形式是（</a:t>
            </a:r>
            <a:r>
              <a:rPr lang="en-US" sz="2400">
                <a:latin typeface="+mn-ea"/>
              </a:rPr>
              <a:t>     </a:t>
            </a:r>
            <a:r>
              <a:rPr sz="2400">
                <a:latin typeface="+mn-ea"/>
              </a:rPr>
              <a:t> ）。</a:t>
            </a:r>
            <a:endParaRPr sz="2400">
              <a:latin typeface="+mn-ea"/>
            </a:endParaRPr>
          </a:p>
          <a:p>
            <a:pPr marL="457200" lvl="2" indent="0" algn="just" fontAlgn="auto">
              <a:lnSpc>
                <a:spcPts val="3800"/>
              </a:lnSpc>
            </a:pPr>
            <a:r>
              <a:rPr sz="2400">
                <a:latin typeface="+mn-ea"/>
              </a:rPr>
              <a:t>A. 社会救济 </a:t>
            </a:r>
            <a:endParaRPr sz="2400">
              <a:latin typeface="+mn-ea"/>
            </a:endParaRPr>
          </a:p>
          <a:p>
            <a:pPr marL="457200" lvl="2" indent="0" algn="just" fontAlgn="auto">
              <a:lnSpc>
                <a:spcPts val="3800"/>
              </a:lnSpc>
            </a:pPr>
            <a:r>
              <a:rPr sz="2400">
                <a:latin typeface="+mn-ea"/>
              </a:rPr>
              <a:t>B. 社会救助 </a:t>
            </a:r>
            <a:endParaRPr sz="2400">
              <a:latin typeface="+mn-ea"/>
            </a:endParaRPr>
          </a:p>
          <a:p>
            <a:pPr marL="457200" lvl="2" indent="0" algn="just" fontAlgn="auto">
              <a:lnSpc>
                <a:spcPts val="3800"/>
              </a:lnSpc>
            </a:pPr>
            <a:r>
              <a:rPr sz="2400">
                <a:latin typeface="+mn-ea"/>
              </a:rPr>
              <a:t>C. 社会保险 </a:t>
            </a:r>
            <a:endParaRPr sz="2400">
              <a:latin typeface="+mn-ea"/>
            </a:endParaRPr>
          </a:p>
          <a:p>
            <a:pPr marL="457200" lvl="2" indent="0" algn="just" fontAlgn="auto">
              <a:lnSpc>
                <a:spcPts val="3800"/>
              </a:lnSpc>
            </a:pPr>
            <a:r>
              <a:rPr sz="2400">
                <a:latin typeface="+mn-ea"/>
              </a:rPr>
              <a:t>D. 社会福利</a:t>
            </a:r>
            <a:endParaRPr sz="2400">
              <a:latin typeface="+mn-ea"/>
            </a:endParaRPr>
          </a:p>
        </p:txBody>
      </p:sp>
      <p:sp>
        <p:nvSpPr>
          <p:cNvPr id="4" name="Text Box 27"/>
          <p:cNvSpPr txBox="1"/>
          <p:nvPr>
            <p:custDataLst>
              <p:tags r:id="rId1"/>
            </p:custDataLst>
          </p:nvPr>
        </p:nvSpPr>
        <p:spPr>
          <a:xfrm>
            <a:off x="7038975" y="1269365"/>
            <a:ext cx="919480" cy="549910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ctr" fontAlgn="auto">
              <a:lnSpc>
                <a:spcPts val="40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B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  <p:sp>
        <p:nvSpPr>
          <p:cNvPr id="3" name="Text Box 27"/>
          <p:cNvSpPr txBox="1"/>
          <p:nvPr>
            <p:custDataLst>
              <p:tags r:id="rId2"/>
            </p:custDataLst>
          </p:nvPr>
        </p:nvSpPr>
        <p:spPr>
          <a:xfrm>
            <a:off x="549910" y="4220210"/>
            <a:ext cx="10897870" cy="1257935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l" fontAlgn="auto">
              <a:lnSpc>
                <a:spcPts val="40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【解析】 本题考查社会救助。社会救助是最先形成的、历史最悠久的社会保障形式。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550545" y="767080"/>
            <a:ext cx="11237595" cy="25279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457200" indent="-457200" algn="just" fontAlgn="auto">
              <a:lnSpc>
                <a:spcPts val="3800"/>
              </a:lnSpc>
            </a:pPr>
            <a:r>
              <a:rPr sz="2400">
                <a:latin typeface="+mn-ea"/>
              </a:rPr>
              <a:t>12. （</a:t>
            </a:r>
            <a:r>
              <a:rPr lang="en-US" sz="2400">
                <a:latin typeface="+mn-ea"/>
              </a:rPr>
              <a:t>     </a:t>
            </a:r>
            <a:r>
              <a:rPr sz="2400">
                <a:latin typeface="+mn-ea"/>
              </a:rPr>
              <a:t> ）是我国社会保障体系的核心。</a:t>
            </a:r>
            <a:endParaRPr sz="2400">
              <a:latin typeface="+mn-ea"/>
            </a:endParaRPr>
          </a:p>
          <a:p>
            <a:pPr marL="457200" lvl="1" indent="0" algn="just" fontAlgn="auto">
              <a:lnSpc>
                <a:spcPts val="3800"/>
              </a:lnSpc>
            </a:pPr>
            <a:r>
              <a:rPr sz="2400">
                <a:latin typeface="+mn-ea"/>
              </a:rPr>
              <a:t>A. 社会救济 </a:t>
            </a:r>
            <a:endParaRPr sz="2400">
              <a:latin typeface="+mn-ea"/>
            </a:endParaRPr>
          </a:p>
          <a:p>
            <a:pPr marL="457200" lvl="1" indent="0" algn="just" fontAlgn="auto">
              <a:lnSpc>
                <a:spcPts val="3800"/>
              </a:lnSpc>
            </a:pPr>
            <a:r>
              <a:rPr sz="2400">
                <a:latin typeface="+mn-ea"/>
              </a:rPr>
              <a:t>B. 社会优抚 </a:t>
            </a:r>
            <a:endParaRPr sz="2400">
              <a:latin typeface="+mn-ea"/>
            </a:endParaRPr>
          </a:p>
          <a:p>
            <a:pPr marL="457200" lvl="1" indent="0" algn="just" fontAlgn="auto">
              <a:lnSpc>
                <a:spcPts val="3800"/>
              </a:lnSpc>
            </a:pPr>
            <a:r>
              <a:rPr sz="2400">
                <a:latin typeface="+mn-ea"/>
              </a:rPr>
              <a:t>C. 社会保险 </a:t>
            </a:r>
            <a:endParaRPr sz="2400">
              <a:latin typeface="+mn-ea"/>
            </a:endParaRPr>
          </a:p>
          <a:p>
            <a:pPr marL="457200" lvl="1" indent="0" algn="just" fontAlgn="auto">
              <a:lnSpc>
                <a:spcPts val="3800"/>
              </a:lnSpc>
            </a:pPr>
            <a:r>
              <a:rPr sz="2400">
                <a:latin typeface="+mn-ea"/>
              </a:rPr>
              <a:t>D. 社会福利</a:t>
            </a:r>
            <a:endParaRPr sz="2400">
              <a:latin typeface="+mn-ea"/>
            </a:endParaRPr>
          </a:p>
        </p:txBody>
      </p:sp>
      <p:sp>
        <p:nvSpPr>
          <p:cNvPr id="3" name="Text Box 27"/>
          <p:cNvSpPr txBox="1"/>
          <p:nvPr>
            <p:custDataLst>
              <p:tags r:id="rId1"/>
            </p:custDataLst>
          </p:nvPr>
        </p:nvSpPr>
        <p:spPr>
          <a:xfrm>
            <a:off x="622300" y="3573780"/>
            <a:ext cx="10897870" cy="1477645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l" fontAlgn="auto">
              <a:lnSpc>
                <a:spcPts val="35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【解析】 本题考查社会保险。社会保险是我国社会保障体系的核心。它通过政府、单位、个人三方共同筹集资金，保障公民在年老、疾病、工伤、失业等情况下依法从国家和社会获得物质帮助。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  <p:sp>
        <p:nvSpPr>
          <p:cNvPr id="5" name="Text Box 27"/>
          <p:cNvSpPr txBox="1"/>
          <p:nvPr>
            <p:custDataLst>
              <p:tags r:id="rId2"/>
            </p:custDataLst>
          </p:nvPr>
        </p:nvSpPr>
        <p:spPr>
          <a:xfrm>
            <a:off x="1245870" y="765810"/>
            <a:ext cx="919480" cy="549910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ctr" fontAlgn="auto">
              <a:lnSpc>
                <a:spcPts val="40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C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34645" y="1053465"/>
            <a:ext cx="1154430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791845" indent="-791845" fontAlgn="auto"/>
            <a:r>
              <a:rPr lang="zh-CN" altLang="en-US" sz="3200" b="1">
                <a:solidFill>
                  <a:srgbClr val="00AEE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二、判断题。请判断正误，正确的选“A”，错误的选“B”。</a:t>
            </a:r>
            <a:endParaRPr lang="zh-CN" altLang="en-US" sz="3200" b="1">
              <a:solidFill>
                <a:srgbClr val="00AEE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-24765" y="2061210"/>
            <a:ext cx="11055350" cy="5784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457200" algn="just" fontAlgn="auto">
              <a:lnSpc>
                <a:spcPts val="3800"/>
              </a:lnSpc>
            </a:pPr>
            <a:r>
              <a:rPr sz="2400">
                <a:latin typeface="+mn-ea"/>
              </a:rPr>
              <a:t>13. 新时代贯彻党的教育方针，要扎根中国大地办教育。（ </a:t>
            </a:r>
            <a:r>
              <a:rPr lang="en-US" sz="2400">
                <a:latin typeface="+mn-ea"/>
              </a:rPr>
              <a:t>	</a:t>
            </a:r>
            <a:r>
              <a:rPr sz="2400">
                <a:latin typeface="+mn-ea"/>
              </a:rPr>
              <a:t>）</a:t>
            </a:r>
            <a:endParaRPr sz="2400">
              <a:latin typeface="+mn-ea"/>
            </a:endParaRPr>
          </a:p>
        </p:txBody>
      </p:sp>
      <p:sp>
        <p:nvSpPr>
          <p:cNvPr id="6" name="Text Box 27"/>
          <p:cNvSpPr txBox="1"/>
          <p:nvPr>
            <p:custDataLst>
              <p:tags r:id="rId1"/>
            </p:custDataLst>
          </p:nvPr>
        </p:nvSpPr>
        <p:spPr>
          <a:xfrm>
            <a:off x="839470" y="3573145"/>
            <a:ext cx="11108690" cy="1257935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l" fontAlgn="auto">
              <a:lnSpc>
                <a:spcPts val="40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【解析】略。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  <p:sp>
        <p:nvSpPr>
          <p:cNvPr id="7" name="Text Box 27"/>
          <p:cNvSpPr txBox="1"/>
          <p:nvPr>
            <p:custDataLst>
              <p:tags r:id="rId2"/>
            </p:custDataLst>
          </p:nvPr>
        </p:nvSpPr>
        <p:spPr>
          <a:xfrm>
            <a:off x="8102600" y="2035175"/>
            <a:ext cx="919480" cy="549910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ctr" fontAlgn="auto">
              <a:lnSpc>
                <a:spcPts val="40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A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055370" y="2709545"/>
            <a:ext cx="10154285" cy="5784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just" fontAlgn="auto">
              <a:lnSpc>
                <a:spcPts val="3800"/>
              </a:lnSpc>
            </a:pPr>
            <a:r>
              <a:rPr sz="2400">
                <a:latin typeface="+mn-ea"/>
              </a:rPr>
              <a:t>A. 正确 </a:t>
            </a:r>
            <a:r>
              <a:rPr lang="en-US" sz="2400">
                <a:latin typeface="+mn-ea"/>
              </a:rPr>
              <a:t>			</a:t>
            </a:r>
            <a:r>
              <a:rPr sz="2400">
                <a:latin typeface="+mn-ea"/>
              </a:rPr>
              <a:t>B. 错误</a:t>
            </a:r>
            <a:endParaRPr sz="2400">
              <a:latin typeface="+mn-ea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文本框 4"/>
          <p:cNvSpPr txBox="1"/>
          <p:nvPr/>
        </p:nvSpPr>
        <p:spPr>
          <a:xfrm>
            <a:off x="550545" y="1129030"/>
            <a:ext cx="11055350" cy="5784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457200" indent="-457200" algn="just" fontAlgn="auto">
              <a:lnSpc>
                <a:spcPts val="3800"/>
              </a:lnSpc>
            </a:pPr>
            <a:r>
              <a:rPr sz="2400">
                <a:latin typeface="+mn-ea"/>
              </a:rPr>
              <a:t>14. 保障社会基本民生，要促进充分就业和完善产业结构。（</a:t>
            </a:r>
            <a:r>
              <a:rPr lang="en-US" sz="2400">
                <a:latin typeface="+mn-ea"/>
              </a:rPr>
              <a:t>	  </a:t>
            </a:r>
            <a:r>
              <a:rPr sz="2400">
                <a:latin typeface="+mn-ea"/>
              </a:rPr>
              <a:t> ）</a:t>
            </a:r>
            <a:endParaRPr sz="2400">
              <a:latin typeface="+mn-ea"/>
            </a:endParaRPr>
          </a:p>
        </p:txBody>
      </p:sp>
      <p:sp>
        <p:nvSpPr>
          <p:cNvPr id="6" name="Text Box 27"/>
          <p:cNvSpPr txBox="1"/>
          <p:nvPr>
            <p:custDataLst>
              <p:tags r:id="rId1"/>
            </p:custDataLst>
          </p:nvPr>
        </p:nvSpPr>
        <p:spPr>
          <a:xfrm>
            <a:off x="478790" y="2853055"/>
            <a:ext cx="10897870" cy="922020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l" fontAlgn="auto">
              <a:lnSpc>
                <a:spcPts val="40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【解析】本题考查保障社会基本民生。保障社会基本民生，要办好人民满意的教育，促进充分就业和完善收入分配结构。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  <p:sp>
        <p:nvSpPr>
          <p:cNvPr id="7" name="Text Box 27"/>
          <p:cNvSpPr txBox="1"/>
          <p:nvPr>
            <p:custDataLst>
              <p:tags r:id="rId2"/>
            </p:custDataLst>
          </p:nvPr>
        </p:nvSpPr>
        <p:spPr>
          <a:xfrm>
            <a:off x="8687435" y="1129030"/>
            <a:ext cx="919480" cy="549910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ctr" fontAlgn="auto">
              <a:lnSpc>
                <a:spcPts val="40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B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557655" y="1917065"/>
            <a:ext cx="10154285" cy="5784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just" fontAlgn="auto">
              <a:lnSpc>
                <a:spcPts val="3800"/>
              </a:lnSpc>
            </a:pPr>
            <a:r>
              <a:rPr sz="2400">
                <a:latin typeface="+mn-ea"/>
              </a:rPr>
              <a:t>A. 正确 </a:t>
            </a:r>
            <a:r>
              <a:rPr lang="en-US" sz="2400">
                <a:latin typeface="+mn-ea"/>
              </a:rPr>
              <a:t>			</a:t>
            </a:r>
            <a:r>
              <a:rPr sz="2400">
                <a:latin typeface="+mn-ea"/>
              </a:rPr>
              <a:t>B. 错误</a:t>
            </a:r>
            <a:endParaRPr sz="2400">
              <a:latin typeface="+mn-ea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文本框 4"/>
          <p:cNvSpPr txBox="1"/>
          <p:nvPr/>
        </p:nvSpPr>
        <p:spPr>
          <a:xfrm>
            <a:off x="550545" y="770255"/>
            <a:ext cx="11055350" cy="10655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467995" indent="-467995" algn="just" fontAlgn="auto">
              <a:lnSpc>
                <a:spcPts val="3800"/>
              </a:lnSpc>
            </a:pPr>
            <a:r>
              <a:rPr sz="2400">
                <a:latin typeface="+mn-ea"/>
              </a:rPr>
              <a:t>15. 建设全民终身学习的学习型社会、学习型大国，要通过推进教育数字化。</a:t>
            </a:r>
            <a:endParaRPr sz="2400">
              <a:latin typeface="+mn-ea"/>
            </a:endParaRPr>
          </a:p>
          <a:p>
            <a:pPr marL="467995" indent="-467995" algn="just" fontAlgn="auto">
              <a:lnSpc>
                <a:spcPts val="3800"/>
              </a:lnSpc>
            </a:pPr>
            <a:r>
              <a:rPr lang="en-US" sz="2400">
                <a:latin typeface="+mn-ea"/>
              </a:rPr>
              <a:t>   </a:t>
            </a:r>
            <a:r>
              <a:rPr sz="2400">
                <a:latin typeface="+mn-ea"/>
              </a:rPr>
              <a:t>（ </a:t>
            </a:r>
            <a:r>
              <a:rPr lang="en-US" sz="2400">
                <a:latin typeface="+mn-ea"/>
              </a:rPr>
              <a:t>	  </a:t>
            </a:r>
            <a:r>
              <a:rPr sz="2400">
                <a:latin typeface="+mn-ea"/>
              </a:rPr>
              <a:t>）</a:t>
            </a:r>
            <a:endParaRPr sz="2400">
              <a:latin typeface="+mn-ea"/>
            </a:endParaRPr>
          </a:p>
        </p:txBody>
      </p:sp>
      <p:sp>
        <p:nvSpPr>
          <p:cNvPr id="6" name="Text Box 27"/>
          <p:cNvSpPr txBox="1"/>
          <p:nvPr>
            <p:custDataLst>
              <p:tags r:id="rId1"/>
            </p:custDataLst>
          </p:nvPr>
        </p:nvSpPr>
        <p:spPr>
          <a:xfrm>
            <a:off x="694055" y="2426335"/>
            <a:ext cx="10897870" cy="786130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l" fontAlgn="auto">
              <a:lnSpc>
                <a:spcPts val="40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【解析】略。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  <p:sp>
        <p:nvSpPr>
          <p:cNvPr id="7" name="Text Box 27"/>
          <p:cNvSpPr txBox="1"/>
          <p:nvPr>
            <p:custDataLst>
              <p:tags r:id="rId2"/>
            </p:custDataLst>
          </p:nvPr>
        </p:nvSpPr>
        <p:spPr>
          <a:xfrm>
            <a:off x="1054735" y="1202055"/>
            <a:ext cx="919480" cy="549910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ctr" fontAlgn="auto">
              <a:lnSpc>
                <a:spcPts val="40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A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054100" y="1835785"/>
            <a:ext cx="10154285" cy="5784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just" fontAlgn="auto">
              <a:lnSpc>
                <a:spcPts val="3800"/>
              </a:lnSpc>
            </a:pPr>
            <a:r>
              <a:rPr sz="2400">
                <a:latin typeface="+mn-ea"/>
              </a:rPr>
              <a:t>A. 正确 </a:t>
            </a:r>
            <a:r>
              <a:rPr lang="en-US" sz="2400">
                <a:latin typeface="+mn-ea"/>
              </a:rPr>
              <a:t>			</a:t>
            </a:r>
            <a:r>
              <a:rPr sz="2400">
                <a:latin typeface="+mn-ea"/>
              </a:rPr>
              <a:t>B. 错误</a:t>
            </a:r>
            <a:endParaRPr sz="2400">
              <a:latin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34035" y="3460750"/>
            <a:ext cx="11055350" cy="5784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467995" indent="-467995" algn="just" fontAlgn="auto">
              <a:lnSpc>
                <a:spcPts val="3800"/>
              </a:lnSpc>
            </a:pPr>
            <a:r>
              <a:rPr sz="2400">
                <a:latin typeface="+mn-ea"/>
              </a:rPr>
              <a:t>16. 社会主义国家的劳动者实现了体面劳动、全面发展。（</a:t>
            </a:r>
            <a:r>
              <a:rPr lang="en-US" sz="2400">
                <a:latin typeface="+mn-ea"/>
              </a:rPr>
              <a:t>       </a:t>
            </a:r>
            <a:r>
              <a:rPr sz="2400">
                <a:latin typeface="+mn-ea"/>
              </a:rPr>
              <a:t>）</a:t>
            </a:r>
            <a:endParaRPr sz="2400">
              <a:latin typeface="+mn-ea"/>
            </a:endParaRPr>
          </a:p>
        </p:txBody>
      </p:sp>
      <p:sp>
        <p:nvSpPr>
          <p:cNvPr id="3" name="Text Box 27"/>
          <p:cNvSpPr txBox="1"/>
          <p:nvPr>
            <p:custDataLst>
              <p:tags r:id="rId3"/>
            </p:custDataLst>
          </p:nvPr>
        </p:nvSpPr>
        <p:spPr>
          <a:xfrm>
            <a:off x="461645" y="4904105"/>
            <a:ext cx="10897870" cy="755015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l" fontAlgn="auto">
              <a:lnSpc>
                <a:spcPts val="40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【解析】本题考查促进充分就业。我国现阶段仍需全面提升劳动者素质，努力让劳动者实现体面劳动、全面发展。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  <p:sp>
        <p:nvSpPr>
          <p:cNvPr id="4" name="Text Box 27"/>
          <p:cNvSpPr txBox="1"/>
          <p:nvPr>
            <p:custDataLst>
              <p:tags r:id="rId4"/>
            </p:custDataLst>
          </p:nvPr>
        </p:nvSpPr>
        <p:spPr>
          <a:xfrm>
            <a:off x="8327390" y="3420745"/>
            <a:ext cx="919480" cy="549910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ctr" fontAlgn="auto">
              <a:lnSpc>
                <a:spcPts val="40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B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126490" y="4182745"/>
            <a:ext cx="10154285" cy="5784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just" fontAlgn="auto">
              <a:lnSpc>
                <a:spcPts val="3800"/>
              </a:lnSpc>
            </a:pPr>
            <a:r>
              <a:rPr sz="2400">
                <a:latin typeface="+mn-ea"/>
              </a:rPr>
              <a:t>A. 正确 </a:t>
            </a:r>
            <a:r>
              <a:rPr lang="en-US" sz="2400">
                <a:latin typeface="+mn-ea"/>
              </a:rPr>
              <a:t>			</a:t>
            </a:r>
            <a:r>
              <a:rPr sz="2400">
                <a:latin typeface="+mn-ea"/>
              </a:rPr>
              <a:t>B. 错误</a:t>
            </a:r>
            <a:endParaRPr sz="2400">
              <a:latin typeface="+mn-ea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1" name="直接连接符 70"/>
          <p:cNvCxnSpPr/>
          <p:nvPr>
            <p:custDataLst>
              <p:tags r:id="rId1"/>
            </p:custDataLst>
          </p:nvPr>
        </p:nvCxnSpPr>
        <p:spPr>
          <a:xfrm>
            <a:off x="3239758" y="2424825"/>
            <a:ext cx="0" cy="593432"/>
          </a:xfrm>
          <a:prstGeom prst="line">
            <a:avLst/>
          </a:prstGeom>
          <a:noFill/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/>
        </p:spPr>
      </p:cxnSp>
      <p:sp>
        <p:nvSpPr>
          <p:cNvPr id="72" name="标题层">
            <a:hlinkClick r:id="rId2" action="ppaction://hlinksldjump"/>
          </p:cNvPr>
          <p:cNvSpPr txBox="1"/>
          <p:nvPr>
            <p:custDataLst>
              <p:tags r:id="rId3"/>
            </p:custDataLst>
          </p:nvPr>
        </p:nvSpPr>
        <p:spPr bwMode="auto">
          <a:xfrm>
            <a:off x="3329305" y="2349500"/>
            <a:ext cx="8091170" cy="689610"/>
          </a:xfrm>
          <a:prstGeom prst="rect">
            <a:avLst/>
          </a:prstGeom>
          <a:noFill/>
          <a:effectLst/>
        </p:spPr>
        <p:txBody>
          <a:bodyPr wrap="square" lIns="121898" tIns="60948" rIns="121898" bIns="60948">
            <a:spAutoFit/>
          </a:bodyPr>
          <a:lstStyle/>
          <a:p>
            <a:pPr defTabSz="1218565">
              <a:defRPr/>
            </a:pPr>
            <a:r>
              <a:rPr lang="zh-CN" altLang="en-US" sz="3700" b="1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 action="ppaction://hlinksldjump"/>
              </a:rPr>
              <a:t>增进民生福祉</a:t>
            </a:r>
            <a:endParaRPr lang="zh-CN" altLang="en-US" sz="3700" b="1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91" name="直接连接符 90"/>
          <p:cNvCxnSpPr/>
          <p:nvPr>
            <p:custDataLst>
              <p:tags r:id="rId4"/>
            </p:custDataLst>
          </p:nvPr>
        </p:nvCxnSpPr>
        <p:spPr>
          <a:xfrm>
            <a:off x="3239758" y="3526458"/>
            <a:ext cx="0" cy="593432"/>
          </a:xfrm>
          <a:prstGeom prst="line">
            <a:avLst/>
          </a:prstGeom>
          <a:noFill/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/>
        </p:spPr>
      </p:cxnSp>
      <p:cxnSp>
        <p:nvCxnSpPr>
          <p:cNvPr id="96" name="直接连接符 95"/>
          <p:cNvCxnSpPr/>
          <p:nvPr>
            <p:custDataLst>
              <p:tags r:id="rId5"/>
            </p:custDataLst>
          </p:nvPr>
        </p:nvCxnSpPr>
        <p:spPr>
          <a:xfrm>
            <a:off x="3239758" y="4628091"/>
            <a:ext cx="0" cy="593432"/>
          </a:xfrm>
          <a:prstGeom prst="line">
            <a:avLst/>
          </a:prstGeom>
          <a:noFill/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/>
        </p:spPr>
      </p:cxnSp>
      <p:sp>
        <p:nvSpPr>
          <p:cNvPr id="31" name="矩形 30"/>
          <p:cNvSpPr/>
          <p:nvPr/>
        </p:nvSpPr>
        <p:spPr>
          <a:xfrm>
            <a:off x="0" y="0"/>
            <a:ext cx="12192000" cy="1125538"/>
          </a:xfrm>
          <a:prstGeom prst="rect">
            <a:avLst/>
          </a:prstGeom>
          <a:solidFill>
            <a:srgbClr val="DDC5B7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3774410" y="212081"/>
            <a:ext cx="464159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44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 </a:t>
            </a:r>
            <a:r>
              <a:rPr lang="en-US" altLang="zh-CN" sz="44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CONTENTS</a:t>
            </a:r>
            <a:endParaRPr lang="en-US" altLang="zh-CN" sz="44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0" y="6310189"/>
            <a:ext cx="12200731" cy="0"/>
          </a:xfrm>
          <a:prstGeom prst="line">
            <a:avLst/>
          </a:prstGeom>
          <a:ln w="38100">
            <a:solidFill>
              <a:srgbClr val="C692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标题层">
            <a:hlinkClick r:id="rId2" action="ppaction://hlinksldjump"/>
          </p:cNvPr>
          <p:cNvSpPr txBox="1"/>
          <p:nvPr>
            <p:custDataLst>
              <p:tags r:id="rId6"/>
            </p:custDataLst>
          </p:nvPr>
        </p:nvSpPr>
        <p:spPr bwMode="auto">
          <a:xfrm>
            <a:off x="3273425" y="3526155"/>
            <a:ext cx="8091170" cy="689610"/>
          </a:xfrm>
          <a:prstGeom prst="rect">
            <a:avLst/>
          </a:prstGeom>
          <a:noFill/>
          <a:effectLst/>
        </p:spPr>
        <p:txBody>
          <a:bodyPr wrap="square" lIns="121898" tIns="60948" rIns="121898" bIns="60948">
            <a:spAutoFit/>
          </a:bodyPr>
          <a:p>
            <a:pPr defTabSz="1218565">
              <a:defRPr/>
            </a:pPr>
            <a:r>
              <a:rPr lang="zh-CN" altLang="en-US" sz="3700" b="1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7" action="ppaction://hlinksldjump"/>
              </a:rPr>
              <a:t>社会治理与总体国家安全观</a:t>
            </a:r>
            <a:endParaRPr lang="zh-CN" altLang="en-US" sz="3700" b="1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标题层">
            <a:hlinkClick r:id="rId2" action="ppaction://hlinksldjump"/>
          </p:cNvPr>
          <p:cNvSpPr txBox="1"/>
          <p:nvPr>
            <p:custDataLst>
              <p:tags r:id="rId8"/>
            </p:custDataLst>
          </p:nvPr>
        </p:nvSpPr>
        <p:spPr bwMode="auto">
          <a:xfrm>
            <a:off x="3383280" y="4581525"/>
            <a:ext cx="8091170" cy="689610"/>
          </a:xfrm>
          <a:prstGeom prst="rect">
            <a:avLst/>
          </a:prstGeom>
          <a:noFill/>
          <a:effectLst/>
        </p:spPr>
        <p:txBody>
          <a:bodyPr wrap="square" lIns="121898" tIns="60948" rIns="121898" bIns="60948">
            <a:spAutoFit/>
          </a:bodyPr>
          <a:p>
            <a:pPr defTabSz="1218565">
              <a:defRPr/>
            </a:pPr>
            <a:r>
              <a:rPr lang="zh-CN" altLang="en-US" sz="3700" b="1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 action="ppaction://hlinksldjump"/>
              </a:rPr>
              <a:t>第五单元测试卷</a:t>
            </a:r>
            <a:endParaRPr lang="zh-CN" altLang="en-US" sz="3700" b="1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标题层"/>
          <p:cNvSpPr txBox="1"/>
          <p:nvPr>
            <p:custDataLst>
              <p:tags r:id="rId10"/>
            </p:custDataLst>
          </p:nvPr>
        </p:nvSpPr>
        <p:spPr bwMode="auto">
          <a:xfrm>
            <a:off x="2107459" y="2349550"/>
            <a:ext cx="799176" cy="689610"/>
          </a:xfrm>
          <a:prstGeom prst="rect">
            <a:avLst/>
          </a:prstGeom>
          <a:noFill/>
          <a:effectLst/>
        </p:spPr>
        <p:txBody>
          <a:bodyPr wrap="square" lIns="121898" tIns="60948" rIns="121898" bIns="60948">
            <a:spAutoFit/>
          </a:bodyPr>
          <a:p>
            <a:pPr algn="ctr" defTabSz="1218565">
              <a:defRPr/>
            </a:pPr>
            <a:r>
              <a:rPr lang="en-US" altLang="zh-CN" sz="3700" kern="0" dirty="0">
                <a:solidFill>
                  <a:srgbClr val="595959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01</a:t>
            </a:r>
            <a:endParaRPr lang="en-US" altLang="zh-CN" sz="3700" kern="0" dirty="0">
              <a:solidFill>
                <a:srgbClr val="595959"/>
              </a:solidFill>
              <a:latin typeface="Impact" panose="020B080603090205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0" name="标题层"/>
          <p:cNvSpPr txBox="1"/>
          <p:nvPr>
            <p:custDataLst>
              <p:tags r:id="rId11"/>
            </p:custDataLst>
          </p:nvPr>
        </p:nvSpPr>
        <p:spPr bwMode="auto">
          <a:xfrm>
            <a:off x="2107459" y="3431513"/>
            <a:ext cx="799176" cy="689610"/>
          </a:xfrm>
          <a:prstGeom prst="rect">
            <a:avLst/>
          </a:prstGeom>
          <a:noFill/>
          <a:effectLst/>
        </p:spPr>
        <p:txBody>
          <a:bodyPr wrap="square" lIns="121898" tIns="60948" rIns="121898" bIns="60948">
            <a:spAutoFit/>
          </a:bodyPr>
          <a:p>
            <a:pPr algn="ctr" defTabSz="1218565">
              <a:defRPr/>
            </a:pPr>
            <a:r>
              <a:rPr lang="en-US" altLang="zh-CN" sz="3700" kern="0" dirty="0">
                <a:solidFill>
                  <a:prstClr val="black">
                    <a:lumMod val="65000"/>
                    <a:lumOff val="35000"/>
                  </a:prstClr>
                </a:solidFill>
                <a:latin typeface="Impact" panose="020B080603090205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02</a:t>
            </a:r>
            <a:endParaRPr lang="zh-CN" altLang="en-US" sz="3700" kern="0" dirty="0">
              <a:solidFill>
                <a:prstClr val="black">
                  <a:lumMod val="65000"/>
                  <a:lumOff val="35000"/>
                </a:prstClr>
              </a:solidFill>
              <a:latin typeface="Impact" panose="020B080603090205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1" name="标题层"/>
          <p:cNvSpPr txBox="1"/>
          <p:nvPr>
            <p:custDataLst>
              <p:tags r:id="rId12"/>
            </p:custDataLst>
          </p:nvPr>
        </p:nvSpPr>
        <p:spPr bwMode="auto">
          <a:xfrm>
            <a:off x="2107459" y="4512918"/>
            <a:ext cx="799176" cy="689610"/>
          </a:xfrm>
          <a:prstGeom prst="rect">
            <a:avLst/>
          </a:prstGeom>
          <a:noFill/>
          <a:effectLst/>
        </p:spPr>
        <p:txBody>
          <a:bodyPr wrap="square" lIns="121898" tIns="60948" rIns="121898" bIns="60948">
            <a:spAutoFit/>
          </a:bodyPr>
          <a:p>
            <a:pPr algn="ctr" defTabSz="1218565">
              <a:defRPr/>
            </a:pPr>
            <a:r>
              <a:rPr lang="en-US" altLang="zh-CN" sz="3700" kern="0" dirty="0">
                <a:solidFill>
                  <a:prstClr val="black">
                    <a:lumMod val="65000"/>
                    <a:lumOff val="35000"/>
                  </a:prstClr>
                </a:solidFill>
                <a:latin typeface="Impact" panose="020B080603090205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03</a:t>
            </a:r>
            <a:endParaRPr lang="zh-CN" altLang="en-US" sz="3700" kern="0" dirty="0">
              <a:solidFill>
                <a:prstClr val="black">
                  <a:lumMod val="65000"/>
                  <a:lumOff val="35000"/>
                </a:prstClr>
              </a:solidFill>
              <a:latin typeface="Impact" panose="020B080603090205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6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6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6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6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6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6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decel="52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4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4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decel="52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2" decel="52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" presetClass="entr" presetSubtype="8" decel="52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500"/>
                            </p:stCondLst>
                            <p:childTnLst>
                              <p:par>
                                <p:cTn id="48" presetID="2" presetClass="entr" presetSubtype="8" decel="52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2" presetClass="entr" presetSubtype="8" decel="52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bldLvl="0" animBg="1"/>
      <p:bldP spid="32" grpId="0"/>
      <p:bldP spid="6" grpId="0" bldLvl="0" animBg="1"/>
      <p:bldP spid="8" grpId="0" bldLvl="0" animBg="1"/>
      <p:bldP spid="9" grpId="0" bldLvl="0" animBg="1"/>
      <p:bldP spid="10" grpId="0" bldLvl="0" animBg="1"/>
      <p:bldP spid="11" grpId="0" bldLvl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文本框 4"/>
          <p:cNvSpPr txBox="1"/>
          <p:nvPr>
            <p:custDataLst>
              <p:tags r:id="rId1"/>
            </p:custDataLst>
          </p:nvPr>
        </p:nvSpPr>
        <p:spPr>
          <a:xfrm>
            <a:off x="550545" y="842010"/>
            <a:ext cx="11055350" cy="10655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467995" indent="-467995" algn="just" fontAlgn="auto">
              <a:lnSpc>
                <a:spcPts val="3800"/>
              </a:lnSpc>
            </a:pPr>
            <a:r>
              <a:rPr sz="2400">
                <a:latin typeface="+mn-ea"/>
              </a:rPr>
              <a:t>17. 充分就业是民生之源，是改善民生、实现发展成果由人民共享最重要最直接的方式。（</a:t>
            </a:r>
            <a:r>
              <a:rPr lang="en-US" sz="2400">
                <a:latin typeface="+mn-ea"/>
              </a:rPr>
              <a:t>	</a:t>
            </a:r>
            <a:r>
              <a:rPr sz="2400">
                <a:latin typeface="+mn-ea"/>
              </a:rPr>
              <a:t> ）</a:t>
            </a:r>
            <a:endParaRPr sz="2400">
              <a:latin typeface="+mn-ea"/>
            </a:endParaRPr>
          </a:p>
        </p:txBody>
      </p:sp>
      <p:sp>
        <p:nvSpPr>
          <p:cNvPr id="6" name="Text Box 27"/>
          <p:cNvSpPr txBox="1"/>
          <p:nvPr>
            <p:custDataLst>
              <p:tags r:id="rId2"/>
            </p:custDataLst>
          </p:nvPr>
        </p:nvSpPr>
        <p:spPr>
          <a:xfrm>
            <a:off x="814070" y="2675890"/>
            <a:ext cx="10897870" cy="690880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l" fontAlgn="auto">
              <a:lnSpc>
                <a:spcPts val="40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【解析】本题考查完善收入分配结构。收入分配是民生之源，是改善民生、实现发展成果由人民共享最重要最直接的方式。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  <p:sp>
        <p:nvSpPr>
          <p:cNvPr id="7" name="Text Box 27"/>
          <p:cNvSpPr txBox="1"/>
          <p:nvPr>
            <p:custDataLst>
              <p:tags r:id="rId3"/>
            </p:custDataLst>
          </p:nvPr>
        </p:nvSpPr>
        <p:spPr>
          <a:xfrm>
            <a:off x="2143125" y="1309370"/>
            <a:ext cx="919480" cy="549910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ctr" fontAlgn="auto">
              <a:lnSpc>
                <a:spcPts val="40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B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  <p:sp>
        <p:nvSpPr>
          <p:cNvPr id="8" name="文本框 7"/>
          <p:cNvSpPr txBox="1"/>
          <p:nvPr>
            <p:custDataLst>
              <p:tags r:id="rId4"/>
            </p:custDataLst>
          </p:nvPr>
        </p:nvSpPr>
        <p:spPr>
          <a:xfrm>
            <a:off x="1126490" y="1990725"/>
            <a:ext cx="10154285" cy="5784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just" fontAlgn="auto">
              <a:lnSpc>
                <a:spcPts val="3800"/>
              </a:lnSpc>
            </a:pPr>
            <a:r>
              <a:rPr sz="2400">
                <a:latin typeface="+mn-ea"/>
              </a:rPr>
              <a:t>A. 正确 </a:t>
            </a:r>
            <a:r>
              <a:rPr lang="en-US" sz="2400">
                <a:latin typeface="+mn-ea"/>
              </a:rPr>
              <a:t>			</a:t>
            </a:r>
            <a:r>
              <a:rPr sz="2400">
                <a:latin typeface="+mn-ea"/>
              </a:rPr>
              <a:t>B. 错误</a:t>
            </a:r>
            <a:endParaRPr sz="2400">
              <a:latin typeface="+mn-ea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550545" y="1053465"/>
            <a:ext cx="11055350" cy="10655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457200" indent="-457200" algn="just" fontAlgn="auto">
              <a:lnSpc>
                <a:spcPts val="3800"/>
              </a:lnSpc>
            </a:pPr>
            <a:r>
              <a:rPr sz="2400">
                <a:latin typeface="+mn-ea"/>
              </a:rPr>
              <a:t>18. 要形成橄榄型分配格局，更加积极有为地促进共同富裕，就要增加低收入者收入，扩大高等收入群体。（</a:t>
            </a:r>
            <a:r>
              <a:rPr lang="en-US" sz="2400">
                <a:latin typeface="+mn-ea"/>
              </a:rPr>
              <a:t>      </a:t>
            </a:r>
            <a:r>
              <a:rPr sz="2400">
                <a:latin typeface="+mn-ea"/>
              </a:rPr>
              <a:t>）</a:t>
            </a:r>
            <a:endParaRPr sz="2400">
              <a:latin typeface="+mn-ea"/>
            </a:endParaRPr>
          </a:p>
        </p:txBody>
      </p:sp>
      <p:sp>
        <p:nvSpPr>
          <p:cNvPr id="3" name="Text Box 27"/>
          <p:cNvSpPr txBox="1"/>
          <p:nvPr>
            <p:custDataLst>
              <p:tags r:id="rId2"/>
            </p:custDataLst>
          </p:nvPr>
        </p:nvSpPr>
        <p:spPr>
          <a:xfrm>
            <a:off x="478155" y="3070860"/>
            <a:ext cx="10897870" cy="704215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l" fontAlgn="auto">
              <a:lnSpc>
                <a:spcPts val="40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【解析】本题考查完善收入分配结构。要优化收入分配结构，努力提高居民收入在国民收入分配中的比重，提高劳动报酬在初次分配中的比重，增加低收入者收入，扩大中等收入群体，保护合法收入，调节过高收入，取缔非法收入，推动形成橄榄型分配格局，更加积极有为地促进共同富裕。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  <p:sp>
        <p:nvSpPr>
          <p:cNvPr id="4" name="Text Box 27"/>
          <p:cNvSpPr txBox="1"/>
          <p:nvPr>
            <p:custDataLst>
              <p:tags r:id="rId3"/>
            </p:custDataLst>
          </p:nvPr>
        </p:nvSpPr>
        <p:spPr>
          <a:xfrm>
            <a:off x="4582795" y="1538605"/>
            <a:ext cx="919480" cy="549910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ctr" fontAlgn="auto">
              <a:lnSpc>
                <a:spcPts val="40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B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  <p:sp>
        <p:nvSpPr>
          <p:cNvPr id="9" name="文本框 8"/>
          <p:cNvSpPr txBox="1"/>
          <p:nvPr>
            <p:custDataLst>
              <p:tags r:id="rId4"/>
            </p:custDataLst>
          </p:nvPr>
        </p:nvSpPr>
        <p:spPr>
          <a:xfrm>
            <a:off x="1054100" y="2277110"/>
            <a:ext cx="10154285" cy="5784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just" fontAlgn="auto">
              <a:lnSpc>
                <a:spcPts val="3800"/>
              </a:lnSpc>
            </a:pPr>
            <a:r>
              <a:rPr sz="2400">
                <a:latin typeface="+mn-ea"/>
              </a:rPr>
              <a:t>A. 正确 </a:t>
            </a:r>
            <a:r>
              <a:rPr lang="en-US" sz="2400">
                <a:latin typeface="+mn-ea"/>
              </a:rPr>
              <a:t>			</a:t>
            </a:r>
            <a:r>
              <a:rPr sz="2400">
                <a:latin typeface="+mn-ea"/>
              </a:rPr>
              <a:t>B. 错误</a:t>
            </a:r>
            <a:endParaRPr sz="2400">
              <a:latin typeface="+mn-ea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文本框 4"/>
          <p:cNvSpPr txBox="1"/>
          <p:nvPr/>
        </p:nvSpPr>
        <p:spPr>
          <a:xfrm>
            <a:off x="550545" y="770255"/>
            <a:ext cx="11438255" cy="5784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457200" indent="-457200" algn="just" fontAlgn="auto">
              <a:lnSpc>
                <a:spcPts val="3800"/>
              </a:lnSpc>
            </a:pPr>
            <a:r>
              <a:rPr sz="2400">
                <a:latin typeface="+mn-ea"/>
              </a:rPr>
              <a:t>19. 我国脱贫攻坚能够取得举世瞩目的成就，靠的是良好的国际国内形势。（ </a:t>
            </a:r>
            <a:r>
              <a:rPr lang="en-US" sz="2400">
                <a:latin typeface="+mn-ea"/>
              </a:rPr>
              <a:t>     </a:t>
            </a:r>
            <a:r>
              <a:rPr sz="2400">
                <a:latin typeface="+mn-ea"/>
              </a:rPr>
              <a:t>）</a:t>
            </a:r>
            <a:endParaRPr sz="2400">
              <a:latin typeface="+mn-ea"/>
            </a:endParaRPr>
          </a:p>
        </p:txBody>
      </p:sp>
      <p:sp>
        <p:nvSpPr>
          <p:cNvPr id="6" name="Text Box 27"/>
          <p:cNvSpPr txBox="1"/>
          <p:nvPr>
            <p:custDataLst>
              <p:tags r:id="rId1"/>
            </p:custDataLst>
          </p:nvPr>
        </p:nvSpPr>
        <p:spPr>
          <a:xfrm>
            <a:off x="478155" y="1990725"/>
            <a:ext cx="11365230" cy="786130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l" fontAlgn="auto">
              <a:lnSpc>
                <a:spcPts val="40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【解析】本题考查脱贫攻坚取得全面胜利。脱贫攻坚取得举世瞩目的成就，靠的是党的坚强领导，靠的是中华民族自力更生、艰苦奋斗的精神品质，靠的是新中国成立以来特别是改革开放以来积累的坚实物质基础，靠的是一任接着一任干的坚守执着，靠的是全党全国各族人民的团结奋斗。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  <p:sp>
        <p:nvSpPr>
          <p:cNvPr id="7" name="Text Box 27"/>
          <p:cNvSpPr txBox="1"/>
          <p:nvPr>
            <p:custDataLst>
              <p:tags r:id="rId2"/>
            </p:custDataLst>
          </p:nvPr>
        </p:nvSpPr>
        <p:spPr>
          <a:xfrm>
            <a:off x="10695940" y="765810"/>
            <a:ext cx="919480" cy="549910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ctr" fontAlgn="auto">
              <a:lnSpc>
                <a:spcPts val="40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B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198245" y="1485265"/>
            <a:ext cx="10154285" cy="5784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just" fontAlgn="auto">
              <a:lnSpc>
                <a:spcPts val="3800"/>
              </a:lnSpc>
            </a:pPr>
            <a:r>
              <a:rPr sz="2400">
                <a:latin typeface="+mn-ea"/>
              </a:rPr>
              <a:t>A. 正确 </a:t>
            </a:r>
            <a:r>
              <a:rPr lang="en-US" sz="2400">
                <a:latin typeface="+mn-ea"/>
              </a:rPr>
              <a:t>			</a:t>
            </a:r>
            <a:r>
              <a:rPr sz="2400">
                <a:latin typeface="+mn-ea"/>
              </a:rPr>
              <a:t>B. 错误</a:t>
            </a:r>
            <a:endParaRPr sz="2400">
              <a:latin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34035" y="4197985"/>
            <a:ext cx="11055350" cy="5784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457200" indent="-457200" algn="just" fontAlgn="auto">
              <a:lnSpc>
                <a:spcPts val="3800"/>
              </a:lnSpc>
            </a:pPr>
            <a:r>
              <a:rPr sz="2400">
                <a:latin typeface="+mn-ea"/>
              </a:rPr>
              <a:t>20. 健全社会保障必须加强社会保障体系建设。（</a:t>
            </a:r>
            <a:r>
              <a:rPr lang="en-US" sz="2400">
                <a:latin typeface="+mn-ea"/>
              </a:rPr>
              <a:t>     </a:t>
            </a:r>
            <a:r>
              <a:rPr sz="2400">
                <a:latin typeface="+mn-ea"/>
              </a:rPr>
              <a:t>）</a:t>
            </a:r>
            <a:endParaRPr sz="2400">
              <a:latin typeface="+mn-ea"/>
            </a:endParaRPr>
          </a:p>
        </p:txBody>
      </p:sp>
      <p:sp>
        <p:nvSpPr>
          <p:cNvPr id="9" name="Text Box 27"/>
          <p:cNvSpPr txBox="1"/>
          <p:nvPr>
            <p:custDataLst>
              <p:tags r:id="rId3"/>
            </p:custDataLst>
          </p:nvPr>
        </p:nvSpPr>
        <p:spPr>
          <a:xfrm>
            <a:off x="622300" y="5300980"/>
            <a:ext cx="10897870" cy="786130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l" fontAlgn="auto">
              <a:lnSpc>
                <a:spcPts val="40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【解析】略。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  <p:sp>
        <p:nvSpPr>
          <p:cNvPr id="10" name="Text Box 27"/>
          <p:cNvSpPr txBox="1"/>
          <p:nvPr>
            <p:custDataLst>
              <p:tags r:id="rId4"/>
            </p:custDataLst>
          </p:nvPr>
        </p:nvSpPr>
        <p:spPr>
          <a:xfrm>
            <a:off x="6967855" y="4145915"/>
            <a:ext cx="919480" cy="549910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ctr" fontAlgn="auto">
              <a:lnSpc>
                <a:spcPts val="40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A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126490" y="4796155"/>
            <a:ext cx="10154285" cy="5784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just" fontAlgn="auto">
              <a:lnSpc>
                <a:spcPts val="3800"/>
              </a:lnSpc>
            </a:pPr>
            <a:r>
              <a:rPr sz="2400">
                <a:latin typeface="+mn-ea"/>
              </a:rPr>
              <a:t>A. 正确 </a:t>
            </a:r>
            <a:r>
              <a:rPr lang="en-US" sz="2400">
                <a:latin typeface="+mn-ea"/>
              </a:rPr>
              <a:t>			</a:t>
            </a:r>
            <a:r>
              <a:rPr sz="2400">
                <a:latin typeface="+mn-ea"/>
              </a:rPr>
              <a:t>B. 错误</a:t>
            </a:r>
            <a:endParaRPr sz="2400">
              <a:latin typeface="+mn-ea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文本框 4"/>
          <p:cNvSpPr txBox="1"/>
          <p:nvPr>
            <p:custDataLst>
              <p:tags r:id="rId1"/>
            </p:custDataLst>
          </p:nvPr>
        </p:nvSpPr>
        <p:spPr>
          <a:xfrm>
            <a:off x="550545" y="770255"/>
            <a:ext cx="11055350" cy="5784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457200" indent="-457200" algn="just" fontAlgn="auto">
              <a:lnSpc>
                <a:spcPts val="3800"/>
              </a:lnSpc>
            </a:pPr>
            <a:r>
              <a:rPr sz="2400">
                <a:latin typeface="+mn-ea"/>
              </a:rPr>
              <a:t>21. 没有健康，人民群众就没有获得感、幸福感、安全感。（ </a:t>
            </a:r>
            <a:r>
              <a:rPr lang="en-US" sz="2400">
                <a:latin typeface="+mn-ea"/>
              </a:rPr>
              <a:t>       </a:t>
            </a:r>
            <a:r>
              <a:rPr sz="2400">
                <a:latin typeface="+mn-ea"/>
              </a:rPr>
              <a:t>）</a:t>
            </a:r>
            <a:endParaRPr sz="2400">
              <a:latin typeface="+mn-ea"/>
            </a:endParaRPr>
          </a:p>
        </p:txBody>
      </p:sp>
      <p:sp>
        <p:nvSpPr>
          <p:cNvPr id="6" name="Text Box 27"/>
          <p:cNvSpPr txBox="1"/>
          <p:nvPr>
            <p:custDataLst>
              <p:tags r:id="rId2"/>
            </p:custDataLst>
          </p:nvPr>
        </p:nvSpPr>
        <p:spPr>
          <a:xfrm>
            <a:off x="1001395" y="2062480"/>
            <a:ext cx="10897870" cy="786130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l" fontAlgn="auto">
              <a:lnSpc>
                <a:spcPts val="40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【解析】略。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  <p:sp>
        <p:nvSpPr>
          <p:cNvPr id="7" name="Text Box 27"/>
          <p:cNvSpPr txBox="1"/>
          <p:nvPr>
            <p:custDataLst>
              <p:tags r:id="rId3"/>
            </p:custDataLst>
          </p:nvPr>
        </p:nvSpPr>
        <p:spPr>
          <a:xfrm>
            <a:off x="8687435" y="727075"/>
            <a:ext cx="919480" cy="549910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ctr" fontAlgn="auto">
              <a:lnSpc>
                <a:spcPts val="40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A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  <p:sp>
        <p:nvSpPr>
          <p:cNvPr id="8" name="文本框 7"/>
          <p:cNvSpPr txBox="1"/>
          <p:nvPr>
            <p:custDataLst>
              <p:tags r:id="rId4"/>
            </p:custDataLst>
          </p:nvPr>
        </p:nvSpPr>
        <p:spPr>
          <a:xfrm>
            <a:off x="1001395" y="1414145"/>
            <a:ext cx="10154285" cy="5784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just" fontAlgn="auto">
              <a:lnSpc>
                <a:spcPts val="3800"/>
              </a:lnSpc>
            </a:pPr>
            <a:r>
              <a:rPr sz="2400">
                <a:latin typeface="+mn-ea"/>
              </a:rPr>
              <a:t>A. 正确 </a:t>
            </a:r>
            <a:r>
              <a:rPr lang="en-US" sz="2400">
                <a:latin typeface="+mn-ea"/>
              </a:rPr>
              <a:t>			</a:t>
            </a:r>
            <a:r>
              <a:rPr sz="2400">
                <a:latin typeface="+mn-ea"/>
              </a:rPr>
              <a:t>B. 错误</a:t>
            </a:r>
            <a:endParaRPr sz="2400">
              <a:latin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5"/>
            </p:custDataLst>
          </p:nvPr>
        </p:nvSpPr>
        <p:spPr>
          <a:xfrm>
            <a:off x="534035" y="3049905"/>
            <a:ext cx="11571605" cy="5784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457200" indent="-457200" algn="just" fontAlgn="auto">
              <a:lnSpc>
                <a:spcPts val="3800"/>
              </a:lnSpc>
            </a:pPr>
            <a:r>
              <a:rPr sz="2400">
                <a:latin typeface="+mn-ea"/>
              </a:rPr>
              <a:t>22. 在学校教育中学习第一，健康第二。（ </a:t>
            </a:r>
            <a:r>
              <a:rPr lang="en-US" sz="2400">
                <a:latin typeface="+mn-ea"/>
              </a:rPr>
              <a:t>       </a:t>
            </a:r>
            <a:r>
              <a:rPr sz="2400">
                <a:latin typeface="+mn-ea"/>
              </a:rPr>
              <a:t>）</a:t>
            </a:r>
            <a:endParaRPr sz="2400">
              <a:latin typeface="+mn-ea"/>
            </a:endParaRPr>
          </a:p>
        </p:txBody>
      </p:sp>
      <p:sp>
        <p:nvSpPr>
          <p:cNvPr id="9" name="Text Box 27"/>
          <p:cNvSpPr txBox="1"/>
          <p:nvPr>
            <p:custDataLst>
              <p:tags r:id="rId6"/>
            </p:custDataLst>
          </p:nvPr>
        </p:nvSpPr>
        <p:spPr>
          <a:xfrm>
            <a:off x="770255" y="4464050"/>
            <a:ext cx="10836275" cy="786130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l" fontAlgn="auto">
              <a:lnSpc>
                <a:spcPts val="40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【解析】本题考查实施健康中国战略。坚持健康第一的教育理念，加强学校体育工作，推动青少年文化学习和体育锻炼协调发展，帮助学生在体育锻炼中享受乐趣、增强体质、健全人格、锻炼意志、培养团队精神。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  <p:sp>
        <p:nvSpPr>
          <p:cNvPr id="10" name="Text Box 27"/>
          <p:cNvSpPr txBox="1"/>
          <p:nvPr>
            <p:custDataLst>
              <p:tags r:id="rId7"/>
            </p:custDataLst>
          </p:nvPr>
        </p:nvSpPr>
        <p:spPr>
          <a:xfrm>
            <a:off x="6191250" y="3032760"/>
            <a:ext cx="919480" cy="549910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ctr" fontAlgn="auto">
              <a:lnSpc>
                <a:spcPts val="40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B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  <p:sp>
        <p:nvSpPr>
          <p:cNvPr id="11" name="文本框 10"/>
          <p:cNvSpPr txBox="1"/>
          <p:nvPr>
            <p:custDataLst>
              <p:tags r:id="rId8"/>
            </p:custDataLst>
          </p:nvPr>
        </p:nvSpPr>
        <p:spPr>
          <a:xfrm>
            <a:off x="1126490" y="3791585"/>
            <a:ext cx="10154285" cy="5784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just" fontAlgn="auto">
              <a:lnSpc>
                <a:spcPts val="3800"/>
              </a:lnSpc>
            </a:pPr>
            <a:r>
              <a:rPr sz="2400">
                <a:latin typeface="+mn-ea"/>
              </a:rPr>
              <a:t>A. 正确 </a:t>
            </a:r>
            <a:r>
              <a:rPr lang="en-US" sz="2400">
                <a:latin typeface="+mn-ea"/>
              </a:rPr>
              <a:t>			</a:t>
            </a:r>
            <a:r>
              <a:rPr sz="2400">
                <a:latin typeface="+mn-ea"/>
              </a:rPr>
              <a:t>B. 错误</a:t>
            </a:r>
            <a:endParaRPr sz="2400">
              <a:latin typeface="+mn-ea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60045" y="1343660"/>
            <a:ext cx="11447780" cy="45796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457200" algn="just" fontAlgn="auto">
              <a:lnSpc>
                <a:spcPts val="5000"/>
              </a:lnSpc>
            </a:pPr>
            <a:r>
              <a:rPr lang="zh-CN" altLang="en-US" sz="2400">
                <a:latin typeface="+mn-ea"/>
              </a:rPr>
              <a:t>23. _______ 主要是指人民的基本生存和生活状态，以及人民的基本发展机会、基本发展能力和基本权益保护状况等。</a:t>
            </a:r>
            <a:endParaRPr lang="zh-CN" altLang="en-US" sz="2400">
              <a:latin typeface="+mn-ea"/>
            </a:endParaRPr>
          </a:p>
          <a:p>
            <a:pPr indent="457200" algn="just" fontAlgn="auto">
              <a:lnSpc>
                <a:spcPts val="5000"/>
              </a:lnSpc>
            </a:pPr>
            <a:r>
              <a:rPr lang="zh-CN" altLang="en-US" sz="2400">
                <a:latin typeface="+mn-ea"/>
              </a:rPr>
              <a:t>24. 新时代我国要加快推进教育现代化、建设教育强国、办好人民满意的教育，努力培养担当民族复兴大任的时代新人，培养德智体美劳全面发展的社会主义______________ 和接班人。</a:t>
            </a:r>
            <a:endParaRPr lang="zh-CN" altLang="en-US" sz="2400">
              <a:latin typeface="+mn-ea"/>
            </a:endParaRPr>
          </a:p>
          <a:p>
            <a:pPr indent="457200" algn="just" fontAlgn="auto">
              <a:lnSpc>
                <a:spcPts val="5000"/>
              </a:lnSpc>
            </a:pPr>
            <a:r>
              <a:rPr lang="zh-CN" altLang="en-US" sz="2400">
                <a:latin typeface="+mn-ea"/>
              </a:rPr>
              <a:t>25. 办好人民满意的教育，要坚持以人民为中心发展教育，加快建设高质量教育体系，发展素质教育，促进教育______________。</a:t>
            </a:r>
            <a:endParaRPr lang="zh-CN" altLang="en-US" sz="2400">
              <a:latin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91770" y="712470"/>
            <a:ext cx="1154430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3200" b="1">
                <a:solidFill>
                  <a:srgbClr val="00AEE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三、填空题。</a:t>
            </a:r>
            <a:endParaRPr lang="zh-CN" altLang="en-US" sz="3200" b="1">
              <a:solidFill>
                <a:srgbClr val="00AEE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Text Box 27"/>
          <p:cNvSpPr txBox="1"/>
          <p:nvPr>
            <p:custDataLst>
              <p:tags r:id="rId1"/>
            </p:custDataLst>
          </p:nvPr>
        </p:nvSpPr>
        <p:spPr>
          <a:xfrm>
            <a:off x="1343025" y="1374140"/>
            <a:ext cx="1476375" cy="737235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ctr" fontAlgn="auto">
              <a:lnSpc>
                <a:spcPts val="40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民生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  <p:sp>
        <p:nvSpPr>
          <p:cNvPr id="8" name="Text Box 27"/>
          <p:cNvSpPr txBox="1"/>
          <p:nvPr>
            <p:custDataLst>
              <p:tags r:id="rId2"/>
            </p:custDataLst>
          </p:nvPr>
        </p:nvSpPr>
        <p:spPr>
          <a:xfrm>
            <a:off x="838200" y="3861435"/>
            <a:ext cx="1476375" cy="737235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ctr" fontAlgn="auto">
              <a:lnSpc>
                <a:spcPts val="40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建设者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  <p:sp>
        <p:nvSpPr>
          <p:cNvPr id="9" name="Text Box 27"/>
          <p:cNvSpPr txBox="1"/>
          <p:nvPr>
            <p:custDataLst>
              <p:tags r:id="rId3"/>
            </p:custDataLst>
          </p:nvPr>
        </p:nvSpPr>
        <p:spPr>
          <a:xfrm>
            <a:off x="5158740" y="5157470"/>
            <a:ext cx="1476375" cy="737235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ctr" fontAlgn="auto">
              <a:lnSpc>
                <a:spcPts val="40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公平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262255" y="617220"/>
            <a:ext cx="11466830" cy="45796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457200" algn="just" fontAlgn="auto">
              <a:lnSpc>
                <a:spcPts val="5000"/>
              </a:lnSpc>
            </a:pPr>
            <a:r>
              <a:rPr lang="zh-CN" altLang="en-US" sz="2400">
                <a:latin typeface="+mn-ea"/>
                <a:sym typeface="+mn-ea"/>
              </a:rPr>
              <a:t>26. 党和国家健全______________ 社会保障体系。</a:t>
            </a:r>
            <a:endParaRPr lang="zh-CN" altLang="en-US" sz="2400">
              <a:latin typeface="+mn-ea"/>
              <a:sym typeface="+mn-ea"/>
            </a:endParaRPr>
          </a:p>
          <a:p>
            <a:pPr indent="457200" algn="just" fontAlgn="auto">
              <a:lnSpc>
                <a:spcPts val="5000"/>
              </a:lnSpc>
            </a:pPr>
            <a:r>
              <a:rPr lang="zh-CN" altLang="en-US" sz="2400">
                <a:latin typeface="+mn-ea"/>
                <a:sym typeface="+mn-ea"/>
              </a:rPr>
              <a:t>27. ______________ 是促进人的全面发展的必然要求，是经济社会发展的基础条件，既是民生问题，也是社会政治问题。</a:t>
            </a:r>
            <a:endParaRPr lang="zh-CN" altLang="en-US" sz="2400">
              <a:latin typeface="+mn-ea"/>
              <a:sym typeface="+mn-ea"/>
            </a:endParaRPr>
          </a:p>
          <a:p>
            <a:pPr indent="457200" algn="just" fontAlgn="auto">
              <a:lnSpc>
                <a:spcPts val="5000"/>
              </a:lnSpc>
            </a:pPr>
            <a:r>
              <a:rPr lang="zh-CN" altLang="en-US" sz="2400">
                <a:latin typeface="+mn-ea"/>
                <a:sym typeface="+mn-ea"/>
              </a:rPr>
              <a:t>28. 卫生与健康事业涉及每个人的生命安全和千家万户的幸福安康，所以党和国家全面推进______________ 建设。</a:t>
            </a:r>
            <a:endParaRPr lang="zh-CN" altLang="en-US" sz="2400">
              <a:latin typeface="+mn-ea"/>
              <a:sym typeface="+mn-ea"/>
            </a:endParaRPr>
          </a:p>
          <a:p>
            <a:pPr indent="457200" algn="just" fontAlgn="auto">
              <a:lnSpc>
                <a:spcPts val="5000"/>
              </a:lnSpc>
            </a:pPr>
            <a:r>
              <a:rPr lang="zh-CN" altLang="en-US" sz="2400">
                <a:latin typeface="+mn-ea"/>
                <a:sym typeface="+mn-ea"/>
              </a:rPr>
              <a:t>29. ______________ 承载着国家强盛、民族振兴的梦想，是提高人民健康水平的重要途径。</a:t>
            </a:r>
            <a:endParaRPr lang="zh-CN" altLang="en-US" sz="2400">
              <a:latin typeface="+mn-ea"/>
              <a:sym typeface="+mn-ea"/>
            </a:endParaRPr>
          </a:p>
        </p:txBody>
      </p:sp>
      <p:sp>
        <p:nvSpPr>
          <p:cNvPr id="8" name="Text Box 27"/>
          <p:cNvSpPr txBox="1"/>
          <p:nvPr>
            <p:custDataLst>
              <p:tags r:id="rId1"/>
            </p:custDataLst>
          </p:nvPr>
        </p:nvSpPr>
        <p:spPr>
          <a:xfrm>
            <a:off x="3502660" y="617220"/>
            <a:ext cx="1763395" cy="669290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ctr" fontAlgn="auto">
              <a:lnSpc>
                <a:spcPts val="40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多层次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  <p:sp>
        <p:nvSpPr>
          <p:cNvPr id="2" name="Text Box 27"/>
          <p:cNvSpPr txBox="1"/>
          <p:nvPr>
            <p:custDataLst>
              <p:tags r:id="rId2"/>
            </p:custDataLst>
          </p:nvPr>
        </p:nvSpPr>
        <p:spPr>
          <a:xfrm>
            <a:off x="1702435" y="1269365"/>
            <a:ext cx="1763395" cy="669290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ctr" fontAlgn="auto">
              <a:lnSpc>
                <a:spcPts val="40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健康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  <p:sp>
        <p:nvSpPr>
          <p:cNvPr id="3" name="Text Box 27"/>
          <p:cNvSpPr txBox="1"/>
          <p:nvPr>
            <p:custDataLst>
              <p:tags r:id="rId3"/>
            </p:custDataLst>
          </p:nvPr>
        </p:nvSpPr>
        <p:spPr>
          <a:xfrm>
            <a:off x="2134870" y="3166745"/>
            <a:ext cx="1763395" cy="669290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ctr" fontAlgn="auto">
              <a:lnSpc>
                <a:spcPts val="40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健康中国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  <p:sp>
        <p:nvSpPr>
          <p:cNvPr id="12" name="Text Box 27"/>
          <p:cNvSpPr txBox="1"/>
          <p:nvPr>
            <p:custDataLst>
              <p:tags r:id="rId4"/>
            </p:custDataLst>
          </p:nvPr>
        </p:nvSpPr>
        <p:spPr>
          <a:xfrm>
            <a:off x="1486535" y="3789680"/>
            <a:ext cx="1763395" cy="669290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ctr" fontAlgn="auto">
              <a:lnSpc>
                <a:spcPts val="40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体育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/>
      <p:bldP spid="3" grpId="0"/>
      <p:bldP spid="1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360045" y="1271905"/>
            <a:ext cx="11466830" cy="47720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457200" algn="just" fontAlgn="auto">
              <a:lnSpc>
                <a:spcPts val="5000"/>
              </a:lnSpc>
            </a:pPr>
            <a:r>
              <a:rPr lang="zh-CN" altLang="en-US" sz="2400">
                <a:latin typeface="+mn-ea"/>
              </a:rPr>
              <a:t>30. 阅读材料，回答问题。</a:t>
            </a:r>
            <a:endParaRPr lang="zh-CN" altLang="en-US" sz="2400">
              <a:latin typeface="+mn-ea"/>
            </a:endParaRPr>
          </a:p>
          <a:p>
            <a:pPr indent="457200" algn="just" fontAlgn="auto">
              <a:lnSpc>
                <a:spcPts val="4500"/>
              </a:lnSpc>
            </a:pP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</a:rPr>
              <a:t>材料一：我国义务教育阶段进城务工人员随迁子女、农村和贫困地区学生等群体受教育权益得到充分保障。2020 年，85.8% 的进城务工人员随迁子女在公办学校就读或享受政府购买学位服务；2012 年至2021 年，农村和贫困地区重点高校专项招生计划定向招生超过82 万人，让更多的青年公平享有接受更好教育的机会，阻断贫困的代际传递。</a:t>
            </a: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indent="457200" algn="r" fontAlgn="auto">
              <a:lnSpc>
                <a:spcPts val="4500"/>
              </a:lnSpc>
            </a:pP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</a:rPr>
              <a:t>——2022 年4 月21 日，国务院新闻办公室发布《新时代的中国青年》白皮书（节选）</a:t>
            </a: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91770" y="712470"/>
            <a:ext cx="1154430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3200" b="1">
                <a:solidFill>
                  <a:srgbClr val="00AEE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四、材料分析题。</a:t>
            </a:r>
            <a:endParaRPr lang="zh-CN" altLang="en-US" sz="3200" b="1">
              <a:solidFill>
                <a:srgbClr val="00AEE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334010" y="692150"/>
            <a:ext cx="11466830" cy="51695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457200" algn="just" fontAlgn="auto">
              <a:lnSpc>
                <a:spcPts val="3600"/>
              </a:lnSpc>
            </a:pP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</a:rPr>
              <a:t>材料二：促进教育公平和质量提升。百年大计，教育为本。财政性教育经费占国内生产总值比例每年都保持在4% 以上，学生人均经费投入大幅增加。持续加强农村义务教育薄弱环节建设，基本消除城镇大班额，推动解决进城务工人员子女入学问题，义务教育巩固率由93.8% 提高到95.5%。坚持义务教育由国家统一实施，引导规范民办教育发展。减轻义务教育阶段学生负担。提升青少年健康水平。持续实施营养改善计划，每年惠及3 700 多万学生。保障教师特别是乡村教师工资待遇。多渠道增加幼儿园供给。高中阶段教育毛入学率提高到90% 以上。职业教育适应性增强，职业院校办学条件持续改善。积极稳妥推进高考综合改革，高等教育毛入学率从45.7% 提高到59.6%，高校招生持续加大对中西部地区和农村地区倾斜力度。大幅提高经济困难高校学生国家助学贷款额度。</a:t>
            </a: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indent="457200" algn="r" fontAlgn="auto">
              <a:lnSpc>
                <a:spcPts val="3600"/>
              </a:lnSpc>
            </a:pP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</a:rPr>
              <a:t>——2023 年3 月5 日在第十四届全国人民代表大会上政府工作报告（节选）</a:t>
            </a: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360045" y="1052830"/>
            <a:ext cx="11466830" cy="11169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457200" algn="just" fontAlgn="auto">
              <a:lnSpc>
                <a:spcPts val="4000"/>
              </a:lnSpc>
            </a:pPr>
            <a:r>
              <a:rPr lang="zh-CN" altLang="en-US" sz="2400">
                <a:latin typeface="+mn-ea"/>
              </a:rPr>
              <a:t>根据上述材料中我国政府对教育投入的相关举措和成效，谈谈党和政府是怎样落实办好人民满意的教育的。</a:t>
            </a:r>
            <a:endParaRPr lang="zh-CN" altLang="en-US" sz="2400">
              <a:latin typeface="+mn-ea"/>
            </a:endParaRPr>
          </a:p>
        </p:txBody>
      </p:sp>
      <p:sp>
        <p:nvSpPr>
          <p:cNvPr id="6" name="Text Box 27"/>
          <p:cNvSpPr txBox="1"/>
          <p:nvPr>
            <p:custDataLst>
              <p:tags r:id="rId1"/>
            </p:custDataLst>
          </p:nvPr>
        </p:nvSpPr>
        <p:spPr>
          <a:xfrm>
            <a:off x="478155" y="2493010"/>
            <a:ext cx="10897870" cy="2414270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l" fontAlgn="auto">
              <a:lnSpc>
                <a:spcPts val="40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办好人民满意的教育，要坚持以人民为中心发展教育，加快建设高质量教育体系，发展素质教育，促进教育公平。加快义务教育优质均衡发展和城乡一体化。统筹职业教育、高等教育、继续教育协同创新，推进职普融通、产教融合、科教融汇，优化职业教育类型定位。推进教育数字化，建设全民终身学习的学习型社会、学习型大国。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6" descr="0006.jpg"/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-26670"/>
            <a:ext cx="12190730" cy="6936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" name="组合 21"/>
          <p:cNvGrpSpPr/>
          <p:nvPr/>
        </p:nvGrpSpPr>
        <p:grpSpPr>
          <a:xfrm>
            <a:off x="1034415" y="1542415"/>
            <a:ext cx="2556510" cy="2556510"/>
            <a:chOff x="2533" y="2203"/>
            <a:chExt cx="4026" cy="4026"/>
          </a:xfrm>
        </p:grpSpPr>
        <p:grpSp>
          <p:nvGrpSpPr>
            <p:cNvPr id="19" name="组合 18"/>
            <p:cNvGrpSpPr/>
            <p:nvPr/>
          </p:nvGrpSpPr>
          <p:grpSpPr>
            <a:xfrm>
              <a:off x="2533" y="2203"/>
              <a:ext cx="4026" cy="4026"/>
              <a:chOff x="2533" y="2203"/>
              <a:chExt cx="3168" cy="3168"/>
            </a:xfrm>
          </p:grpSpPr>
          <p:sp>
            <p:nvSpPr>
              <p:cNvPr id="11" name="空心弧 10"/>
              <p:cNvSpPr>
                <a:spLocks noChangeAspect="1"/>
              </p:cNvSpPr>
              <p:nvPr>
                <p:custDataLst>
                  <p:tags r:id="rId2"/>
                </p:custDataLst>
              </p:nvPr>
            </p:nvSpPr>
            <p:spPr>
              <a:xfrm rot="9198756">
                <a:off x="2712" y="2371"/>
                <a:ext cx="2833" cy="2833"/>
              </a:xfrm>
              <a:prstGeom prst="blockArc">
                <a:avLst>
                  <a:gd name="adj1" fmla="val 6741740"/>
                  <a:gd name="adj2" fmla="val 1597257"/>
                  <a:gd name="adj3" fmla="val 5428"/>
                </a:avLst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txBody>
              <a:bodyPr vert="horz" wrap="square" lIns="58066" tIns="29033" rIns="58066" bIns="29033" numCol="1" anchor="t" anchorCtr="0" compatLnSpc="1"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145">
                  <a:solidFill>
                    <a:prstClr val="black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12" name="空心弧 11"/>
              <p:cNvSpPr>
                <a:spLocks noChangeAspect="1"/>
              </p:cNvSpPr>
              <p:nvPr>
                <p:custDataLst>
                  <p:tags r:id="rId3"/>
                </p:custDataLst>
              </p:nvPr>
            </p:nvSpPr>
            <p:spPr>
              <a:xfrm rot="14609616">
                <a:off x="2533" y="2203"/>
                <a:ext cx="3169" cy="3169"/>
              </a:xfrm>
              <a:prstGeom prst="blockArc">
                <a:avLst>
                  <a:gd name="adj1" fmla="val 6812137"/>
                  <a:gd name="adj2" fmla="val 1623635"/>
                  <a:gd name="adj3" fmla="val 14268"/>
                </a:avLst>
              </a:prstGeom>
              <a:solidFill>
                <a:srgbClr val="DDC5B7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>
                  <a:solidFill>
                    <a:prstClr val="black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18" name="TextBox 240"/>
            <p:cNvSpPr txBox="1"/>
            <p:nvPr>
              <p:custDataLst>
                <p:tags r:id="rId4"/>
              </p:custDataLst>
            </p:nvPr>
          </p:nvSpPr>
          <p:spPr>
            <a:xfrm>
              <a:off x="2963" y="3587"/>
              <a:ext cx="3199" cy="13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5000" kern="0" dirty="0">
                  <a:solidFill>
                    <a:srgbClr val="C69274"/>
                  </a:solidFill>
                  <a:latin typeface="Impact" panose="020B0806030902050204" pitchFamily="34" charset="0"/>
                  <a:ea typeface="Arial Unicode MS" panose="020B0604020202020204" charset="-122"/>
                  <a:cs typeface="Arial Unicode MS" panose="020B0604020202020204" charset="-122"/>
                </a:rPr>
                <a:t>第</a:t>
              </a:r>
              <a:r>
                <a:rPr lang="en-US" altLang="zh-CN" sz="5000" kern="0" dirty="0">
                  <a:solidFill>
                    <a:srgbClr val="C69274"/>
                  </a:solidFill>
                  <a:latin typeface="Impact" panose="020B0806030902050204" pitchFamily="34" charset="0"/>
                  <a:ea typeface="Arial Unicode MS" panose="020B0604020202020204" charset="-122"/>
                  <a:cs typeface="Arial Unicode MS" panose="020B0604020202020204" charset="-122"/>
                </a:rPr>
                <a:t>13</a:t>
              </a:r>
              <a:r>
                <a:rPr lang="zh-CN" altLang="en-US" sz="5000" kern="0" dirty="0">
                  <a:solidFill>
                    <a:srgbClr val="C69274"/>
                  </a:solidFill>
                  <a:latin typeface="Impact" panose="020B0806030902050204" pitchFamily="34" charset="0"/>
                  <a:ea typeface="Arial Unicode MS" panose="020B0604020202020204" charset="-122"/>
                  <a:cs typeface="Arial Unicode MS" panose="020B0604020202020204" charset="-122"/>
                </a:rPr>
                <a:t>课</a:t>
              </a:r>
              <a:endParaRPr lang="zh-CN" altLang="en-US" sz="5000" kern="0" dirty="0">
                <a:solidFill>
                  <a:srgbClr val="C69274"/>
                </a:solidFill>
                <a:latin typeface="Impact" panose="020B0806030902050204" pitchFamily="34" charset="0"/>
                <a:ea typeface="Arial Unicode MS" panose="020B0604020202020204" charset="-122"/>
                <a:cs typeface="Arial Unicode MS" panose="020B0604020202020204" charset="-122"/>
              </a:endParaRPr>
            </a:p>
          </p:txBody>
        </p:sp>
      </p:grpSp>
      <p:sp>
        <p:nvSpPr>
          <p:cNvPr id="72" name="标题层"/>
          <p:cNvSpPr txBox="1"/>
          <p:nvPr>
            <p:custDataLst>
              <p:tags r:id="rId5"/>
            </p:custDataLst>
          </p:nvPr>
        </p:nvSpPr>
        <p:spPr bwMode="auto">
          <a:xfrm>
            <a:off x="3721100" y="2207260"/>
            <a:ext cx="7717790" cy="812800"/>
          </a:xfrm>
          <a:prstGeom prst="rect">
            <a:avLst/>
          </a:prstGeom>
          <a:noFill/>
          <a:effectLst/>
        </p:spPr>
        <p:txBody>
          <a:bodyPr wrap="square" lIns="121898" tIns="60948" rIns="121898" bIns="60948">
            <a:spAutoFit/>
          </a:bodyPr>
          <a:p>
            <a:pPr algn="ctr" defTabSz="1218565">
              <a:defRPr/>
            </a:pPr>
            <a:r>
              <a:rPr lang="zh-CN" altLang="en-US" sz="4500" b="1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社会治理与总体国家安全观</a:t>
            </a:r>
            <a:endParaRPr lang="zh-CN" altLang="en-US" sz="4500" b="1" dirty="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52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4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4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6" descr="0006.jpg"/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-26670"/>
            <a:ext cx="12190730" cy="6936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圆角矩形 21"/>
          <p:cNvSpPr/>
          <p:nvPr>
            <p:custDataLst>
              <p:tags r:id="rId2"/>
            </p:custDataLst>
          </p:nvPr>
        </p:nvSpPr>
        <p:spPr>
          <a:xfrm>
            <a:off x="1070610" y="2136775"/>
            <a:ext cx="10131425" cy="343916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72" tIns="45736" rIns="91472" bIns="45736" rtlCol="0" anchor="ctr"/>
          <a:lstStyle/>
          <a:p>
            <a:pPr algn="ctr"/>
            <a:endParaRPr lang="zh-CN" altLang="en-US"/>
          </a:p>
        </p:txBody>
      </p:sp>
      <p:sp>
        <p:nvSpPr>
          <p:cNvPr id="23" name="六边形 22"/>
          <p:cNvSpPr/>
          <p:nvPr>
            <p:custDataLst>
              <p:tags r:id="rId3"/>
            </p:custDataLst>
          </p:nvPr>
        </p:nvSpPr>
        <p:spPr>
          <a:xfrm>
            <a:off x="2710815" y="1703070"/>
            <a:ext cx="6707505" cy="930910"/>
          </a:xfrm>
          <a:prstGeom prst="hexagon">
            <a:avLst/>
          </a:prstGeom>
          <a:solidFill>
            <a:srgbClr val="C692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72" tIns="45736" rIns="91472" bIns="45736" rtlCol="0" anchor="ctr"/>
          <a:lstStyle/>
          <a:p>
            <a:pPr algn="ctr"/>
            <a:r>
              <a:rPr lang="zh-CN" altLang="en-US" sz="4000" b="1" spc="1500" dirty="0">
                <a:solidFill>
                  <a:schemeClr val="bg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第五单元</a:t>
            </a:r>
            <a:endParaRPr lang="zh-CN" altLang="en-US" sz="4000" b="1" spc="1500" dirty="0">
              <a:solidFill>
                <a:schemeClr val="bg1"/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524635" y="3144520"/>
            <a:ext cx="9483725" cy="1014730"/>
          </a:xfrm>
          <a:prstGeom prst="rect">
            <a:avLst/>
          </a:prstGeom>
        </p:spPr>
        <p:txBody>
          <a:bodyPr wrap="square">
            <a:spAutoFit/>
          </a:bodyPr>
          <a:p>
            <a:pPr indent="0" algn="ctr" fontAlgn="auto">
              <a:lnSpc>
                <a:spcPct val="150000"/>
              </a:lnSpc>
            </a:pPr>
            <a:r>
              <a:rPr lang="zh-CN" altLang="en-US" sz="4000">
                <a:solidFill>
                  <a:srgbClr val="231F20"/>
                </a:solidFill>
                <a:latin typeface="方正准圆简体" panose="02010601030101010101" charset="-122"/>
                <a:ea typeface="方正准圆简体" panose="02010601030101010101" charset="-122"/>
              </a:rPr>
              <a:t>中国特色社会主义社会建设</a:t>
            </a:r>
            <a:endParaRPr lang="zh-CN" altLang="en-US" sz="4000">
              <a:solidFill>
                <a:srgbClr val="231F20"/>
              </a:solidFill>
              <a:latin typeface="方正准圆简体" panose="02010601030101010101" charset="-122"/>
              <a:ea typeface="方正准圆简体" panose="02010601030101010101" charset="-122"/>
            </a:endParaRPr>
          </a:p>
        </p:txBody>
      </p:sp>
    </p:spTree>
  </p:cSld>
  <p:clrMapOvr>
    <a:masterClrMapping/>
  </p:clrMapOvr>
  <p:transition spd="slow">
    <p:push/>
  </p:transition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7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1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2" grpId="0" bldLvl="0" animBg="1"/>
          <p:bldP spid="23" grpId="0" bldLvl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7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2" grpId="0" bldLvl="0" animBg="1"/>
          <p:bldP spid="23" grpId="0" bldLvl="0" animBg="1"/>
        </p:bldLst>
      </p:timing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>
            <a:off x="191770" y="765175"/>
            <a:ext cx="11772900" cy="10763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791845" indent="-791845" fontAlgn="auto"/>
            <a:r>
              <a:rPr lang="zh-CN" altLang="en-US" sz="3200" b="1">
                <a:solidFill>
                  <a:srgbClr val="00AEE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一、单项选择题。在每小题给出的四个选项中，只有一项是符合题目要求的。</a:t>
            </a:r>
            <a:endParaRPr lang="zh-CN" altLang="en-US" sz="3200" b="1">
              <a:solidFill>
                <a:srgbClr val="00AEE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622300" y="2205990"/>
            <a:ext cx="11055350" cy="15532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457200" indent="-457200" algn="just" fontAlgn="auto">
              <a:lnSpc>
                <a:spcPts val="3800"/>
              </a:lnSpc>
            </a:pPr>
            <a:r>
              <a:rPr sz="2400">
                <a:latin typeface="+mn-ea"/>
              </a:rPr>
              <a:t>1. 社会治理包括对重大安全事故的遏制、对社会矛盾的排查预警、对社会稳定风险的评估、对社会矛盾纠纷的化解、对（</a:t>
            </a:r>
            <a:r>
              <a:rPr lang="en-US" sz="2400">
                <a:latin typeface="+mn-ea"/>
              </a:rPr>
              <a:t>      </a:t>
            </a:r>
            <a:r>
              <a:rPr sz="2400">
                <a:latin typeface="+mn-ea"/>
              </a:rPr>
              <a:t> ）的综合治理等。</a:t>
            </a:r>
            <a:endParaRPr sz="2400">
              <a:latin typeface="+mn-ea"/>
            </a:endParaRPr>
          </a:p>
          <a:p>
            <a:pPr marL="457200" indent="0" algn="just" fontAlgn="auto">
              <a:lnSpc>
                <a:spcPts val="3800"/>
              </a:lnSpc>
            </a:pPr>
            <a:r>
              <a:rPr sz="2400">
                <a:latin typeface="+mn-ea"/>
              </a:rPr>
              <a:t>A. 犯罪 </a:t>
            </a:r>
            <a:r>
              <a:rPr lang="en-US" sz="2400">
                <a:latin typeface="+mn-ea"/>
              </a:rPr>
              <a:t>	</a:t>
            </a:r>
            <a:r>
              <a:rPr sz="2400">
                <a:latin typeface="+mn-ea"/>
              </a:rPr>
              <a:t>B. 违法行为 </a:t>
            </a:r>
            <a:r>
              <a:rPr lang="en-US" sz="2400">
                <a:latin typeface="+mn-ea"/>
              </a:rPr>
              <a:t>	</a:t>
            </a:r>
            <a:r>
              <a:rPr sz="2400">
                <a:latin typeface="+mn-ea"/>
              </a:rPr>
              <a:t>C. 公共安全 </a:t>
            </a:r>
            <a:r>
              <a:rPr lang="en-US" sz="2400">
                <a:latin typeface="+mn-ea"/>
              </a:rPr>
              <a:t>	  </a:t>
            </a:r>
            <a:r>
              <a:rPr sz="2400">
                <a:latin typeface="+mn-ea"/>
              </a:rPr>
              <a:t>D. 社会治安</a:t>
            </a:r>
            <a:endParaRPr sz="2400">
              <a:latin typeface="+mn-ea"/>
            </a:endParaRPr>
          </a:p>
        </p:txBody>
      </p:sp>
      <p:sp>
        <p:nvSpPr>
          <p:cNvPr id="14" name="Text Box 27"/>
          <p:cNvSpPr txBox="1"/>
          <p:nvPr>
            <p:custDataLst>
              <p:tags r:id="rId1"/>
            </p:custDataLst>
          </p:nvPr>
        </p:nvSpPr>
        <p:spPr>
          <a:xfrm>
            <a:off x="668655" y="4077970"/>
            <a:ext cx="10897870" cy="1330325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l" fontAlgn="auto">
              <a:lnSpc>
                <a:spcPts val="40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【解析】 本题考查认识社会治理。社会治理是国家治理的重要领域。它包括对重大安全事故的遏制、对社会矛盾的排查预警、对社会稳定风险的评估、对社会矛盾纠纷的化解、对社会治安的综合治理等。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  <p:sp>
        <p:nvSpPr>
          <p:cNvPr id="16" name="Text Box 27"/>
          <p:cNvSpPr txBox="1"/>
          <p:nvPr>
            <p:custDataLst>
              <p:tags r:id="rId2"/>
            </p:custDataLst>
          </p:nvPr>
        </p:nvSpPr>
        <p:spPr>
          <a:xfrm>
            <a:off x="6487160" y="2637790"/>
            <a:ext cx="919480" cy="502285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ctr" fontAlgn="auto">
              <a:lnSpc>
                <a:spcPts val="40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D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" name="文本框 11"/>
          <p:cNvSpPr txBox="1"/>
          <p:nvPr/>
        </p:nvSpPr>
        <p:spPr>
          <a:xfrm>
            <a:off x="622935" y="766445"/>
            <a:ext cx="11055350" cy="30149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457200" indent="-457200" algn="just" fontAlgn="auto">
              <a:lnSpc>
                <a:spcPts val="3800"/>
              </a:lnSpc>
            </a:pPr>
            <a:r>
              <a:rPr sz="2400">
                <a:latin typeface="+mn-ea"/>
              </a:rPr>
              <a:t>2. 加强和创新社会治理，逐步实现社会治理结构的合理化、治理方式的科学化、治理过程的民主化，将有力推进（ </a:t>
            </a:r>
            <a:r>
              <a:rPr lang="en-US" sz="2400">
                <a:latin typeface="+mn-ea"/>
              </a:rPr>
              <a:t>      </a:t>
            </a:r>
            <a:r>
              <a:rPr sz="2400">
                <a:latin typeface="+mn-ea"/>
              </a:rPr>
              <a:t>）现代化的进程。</a:t>
            </a:r>
            <a:endParaRPr sz="2400">
              <a:latin typeface="+mn-ea"/>
            </a:endParaRPr>
          </a:p>
          <a:p>
            <a:pPr marL="457200" indent="0" algn="just" fontAlgn="auto">
              <a:lnSpc>
                <a:spcPts val="3800"/>
              </a:lnSpc>
            </a:pPr>
            <a:r>
              <a:rPr sz="2400">
                <a:latin typeface="+mn-ea"/>
              </a:rPr>
              <a:t>A. 社会治理 </a:t>
            </a:r>
            <a:endParaRPr sz="2400">
              <a:latin typeface="+mn-ea"/>
            </a:endParaRPr>
          </a:p>
          <a:p>
            <a:pPr marL="457200" indent="0" algn="just" fontAlgn="auto">
              <a:lnSpc>
                <a:spcPts val="3800"/>
              </a:lnSpc>
            </a:pPr>
            <a:r>
              <a:rPr sz="2400">
                <a:latin typeface="+mn-ea"/>
              </a:rPr>
              <a:t>B. 国家治理 </a:t>
            </a:r>
            <a:endParaRPr sz="2400">
              <a:latin typeface="+mn-ea"/>
            </a:endParaRPr>
          </a:p>
          <a:p>
            <a:pPr marL="457200" indent="0" algn="just" fontAlgn="auto">
              <a:lnSpc>
                <a:spcPts val="3800"/>
              </a:lnSpc>
            </a:pPr>
            <a:r>
              <a:rPr sz="2400">
                <a:latin typeface="+mn-ea"/>
              </a:rPr>
              <a:t>C. 社会主义 </a:t>
            </a:r>
            <a:endParaRPr sz="2400">
              <a:latin typeface="+mn-ea"/>
            </a:endParaRPr>
          </a:p>
          <a:p>
            <a:pPr marL="457200" indent="0" algn="just" fontAlgn="auto">
              <a:lnSpc>
                <a:spcPts val="3800"/>
              </a:lnSpc>
            </a:pPr>
            <a:r>
              <a:rPr sz="2400">
                <a:latin typeface="+mn-ea"/>
              </a:rPr>
              <a:t>D. 社会管理</a:t>
            </a:r>
            <a:endParaRPr sz="2400">
              <a:latin typeface="+mn-ea"/>
            </a:endParaRPr>
          </a:p>
        </p:txBody>
      </p:sp>
      <p:sp>
        <p:nvSpPr>
          <p:cNvPr id="14" name="Text Box 27"/>
          <p:cNvSpPr txBox="1"/>
          <p:nvPr>
            <p:custDataLst>
              <p:tags r:id="rId1"/>
            </p:custDataLst>
          </p:nvPr>
        </p:nvSpPr>
        <p:spPr>
          <a:xfrm>
            <a:off x="623570" y="3861435"/>
            <a:ext cx="10897870" cy="2367915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l" fontAlgn="auto">
              <a:lnSpc>
                <a:spcPts val="40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  <a:sym typeface="+mn-ea"/>
              </a:rPr>
              <a:t>【解析】</a:t>
            </a: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本题考查如何推进国家治理现代化的进程。加强和创新社会治理，逐步实现社会治理结构的合理化、治理方式的科学化、治理过程的民主化，将有力推进国家治理现代化的进程。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  <p:sp>
        <p:nvSpPr>
          <p:cNvPr id="16" name="Text Box 27"/>
          <p:cNvSpPr txBox="1"/>
          <p:nvPr>
            <p:custDataLst>
              <p:tags r:id="rId2"/>
            </p:custDataLst>
          </p:nvPr>
        </p:nvSpPr>
        <p:spPr>
          <a:xfrm>
            <a:off x="5591175" y="1269365"/>
            <a:ext cx="919480" cy="629920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ctr" fontAlgn="auto">
              <a:lnSpc>
                <a:spcPts val="40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B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550545" y="772795"/>
            <a:ext cx="11055350" cy="35026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457200" indent="-457200" algn="just" fontAlgn="auto">
              <a:lnSpc>
                <a:spcPts val="3800"/>
              </a:lnSpc>
            </a:pPr>
            <a:r>
              <a:rPr sz="2400">
                <a:latin typeface="+mn-ea"/>
              </a:rPr>
              <a:t>3. 习近平同志指出要加强和创新基层社会治理，使每个社会细胞都健康活跃，将矛盾纠纷化解在基层，将和谐稳定创建在基层。强调要坚持和发展新时代（ </a:t>
            </a:r>
            <a:r>
              <a:rPr lang="en-US" sz="2400">
                <a:latin typeface="+mn-ea"/>
              </a:rPr>
              <a:t>      </a:t>
            </a:r>
            <a:r>
              <a:rPr sz="2400">
                <a:latin typeface="+mn-ea"/>
              </a:rPr>
              <a:t>）。</a:t>
            </a:r>
            <a:endParaRPr sz="2400">
              <a:latin typeface="+mn-ea"/>
            </a:endParaRPr>
          </a:p>
          <a:p>
            <a:pPr indent="457200" algn="just" fontAlgn="auto">
              <a:lnSpc>
                <a:spcPts val="3800"/>
              </a:lnSpc>
            </a:pPr>
            <a:r>
              <a:rPr sz="2400">
                <a:latin typeface="+mn-ea"/>
              </a:rPr>
              <a:t>A. “枫桥经验” </a:t>
            </a:r>
            <a:endParaRPr sz="2400">
              <a:latin typeface="+mn-ea"/>
            </a:endParaRPr>
          </a:p>
          <a:p>
            <a:pPr indent="457200" algn="just" fontAlgn="auto">
              <a:lnSpc>
                <a:spcPts val="3800"/>
              </a:lnSpc>
            </a:pPr>
            <a:r>
              <a:rPr sz="2400">
                <a:latin typeface="+mn-ea"/>
              </a:rPr>
              <a:t>B. 雷锋精神 </a:t>
            </a:r>
            <a:endParaRPr sz="2400">
              <a:latin typeface="+mn-ea"/>
            </a:endParaRPr>
          </a:p>
          <a:p>
            <a:pPr indent="457200" algn="just" fontAlgn="auto">
              <a:lnSpc>
                <a:spcPts val="3800"/>
              </a:lnSpc>
            </a:pPr>
            <a:r>
              <a:rPr sz="2400">
                <a:latin typeface="+mn-ea"/>
              </a:rPr>
              <a:t>C. 核心价值观 </a:t>
            </a:r>
            <a:endParaRPr sz="2400">
              <a:latin typeface="+mn-ea"/>
            </a:endParaRPr>
          </a:p>
          <a:p>
            <a:pPr indent="457200" algn="just" fontAlgn="auto">
              <a:lnSpc>
                <a:spcPts val="3800"/>
              </a:lnSpc>
            </a:pPr>
            <a:r>
              <a:rPr sz="2400">
                <a:latin typeface="+mn-ea"/>
              </a:rPr>
              <a:t>D. 创新精神</a:t>
            </a:r>
            <a:endParaRPr sz="2400">
              <a:latin typeface="+mn-ea"/>
            </a:endParaRPr>
          </a:p>
        </p:txBody>
      </p:sp>
      <p:sp>
        <p:nvSpPr>
          <p:cNvPr id="3" name="Text Box 27"/>
          <p:cNvSpPr txBox="1"/>
          <p:nvPr>
            <p:custDataLst>
              <p:tags r:id="rId1"/>
            </p:custDataLst>
          </p:nvPr>
        </p:nvSpPr>
        <p:spPr>
          <a:xfrm>
            <a:off x="549910" y="4224020"/>
            <a:ext cx="11178540" cy="1257935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l" fontAlgn="auto">
              <a:lnSpc>
                <a:spcPts val="40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  <a:sym typeface="+mn-ea"/>
              </a:rPr>
              <a:t>【解析】</a:t>
            </a: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本题考查“枫桥经验”。习近平同志高度重视“枫桥经验”，多次作出重要指示批示，强调要坚持和发展新时代“枫桥经验”。习近平同志指出要加强和创新基层社会治理，使每个社会细胞都健康活跃，将矛盾纠纷化解在基层，将和谐稳定创建在基层。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  <p:sp>
        <p:nvSpPr>
          <p:cNvPr id="4" name="Text Box 27"/>
          <p:cNvSpPr txBox="1"/>
          <p:nvPr>
            <p:custDataLst>
              <p:tags r:id="rId2"/>
            </p:custDataLst>
          </p:nvPr>
        </p:nvSpPr>
        <p:spPr>
          <a:xfrm>
            <a:off x="1238885" y="1726565"/>
            <a:ext cx="919480" cy="549910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ctr" fontAlgn="auto">
              <a:lnSpc>
                <a:spcPts val="40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A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" name="文本框 11"/>
          <p:cNvSpPr txBox="1"/>
          <p:nvPr>
            <p:custDataLst>
              <p:tags r:id="rId1"/>
            </p:custDataLst>
          </p:nvPr>
        </p:nvSpPr>
        <p:spPr>
          <a:xfrm>
            <a:off x="622935" y="981710"/>
            <a:ext cx="11055350" cy="30149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457200" indent="-457200" algn="just" fontAlgn="auto">
              <a:lnSpc>
                <a:spcPts val="3800"/>
              </a:lnSpc>
            </a:pPr>
            <a:r>
              <a:rPr sz="2400">
                <a:latin typeface="+mn-ea"/>
              </a:rPr>
              <a:t>4. 新时代党和国家坚持以最广大人民根本利益为坐标，坚持问题导向，坚定不移走中国特色社会主义（</a:t>
            </a:r>
            <a:r>
              <a:rPr lang="en-US" sz="2400">
                <a:latin typeface="+mn-ea"/>
              </a:rPr>
              <a:t>     </a:t>
            </a:r>
            <a:r>
              <a:rPr sz="2400">
                <a:latin typeface="+mn-ea"/>
              </a:rPr>
              <a:t> ）之路。</a:t>
            </a:r>
            <a:endParaRPr sz="2400">
              <a:latin typeface="+mn-ea"/>
            </a:endParaRPr>
          </a:p>
          <a:p>
            <a:pPr marL="457200" indent="0" algn="just" fontAlgn="auto">
              <a:lnSpc>
                <a:spcPts val="3800"/>
              </a:lnSpc>
            </a:pPr>
            <a:r>
              <a:rPr sz="2400">
                <a:latin typeface="+mn-ea"/>
              </a:rPr>
              <a:t>A. 特色治理 </a:t>
            </a:r>
            <a:endParaRPr sz="2400">
              <a:latin typeface="+mn-ea"/>
            </a:endParaRPr>
          </a:p>
          <a:p>
            <a:pPr marL="457200" indent="0" algn="just" fontAlgn="auto">
              <a:lnSpc>
                <a:spcPts val="3800"/>
              </a:lnSpc>
            </a:pPr>
            <a:r>
              <a:rPr sz="2400">
                <a:latin typeface="+mn-ea"/>
              </a:rPr>
              <a:t>B. 社会治理 </a:t>
            </a:r>
            <a:endParaRPr sz="2400">
              <a:latin typeface="+mn-ea"/>
            </a:endParaRPr>
          </a:p>
          <a:p>
            <a:pPr marL="457200" indent="0" algn="just" fontAlgn="auto">
              <a:lnSpc>
                <a:spcPts val="3800"/>
              </a:lnSpc>
            </a:pPr>
            <a:r>
              <a:rPr sz="2400">
                <a:latin typeface="+mn-ea"/>
              </a:rPr>
              <a:t>C. 综合治理 </a:t>
            </a:r>
            <a:endParaRPr sz="2400">
              <a:latin typeface="+mn-ea"/>
            </a:endParaRPr>
          </a:p>
          <a:p>
            <a:pPr marL="457200" indent="0" algn="just" fontAlgn="auto">
              <a:lnSpc>
                <a:spcPts val="3800"/>
              </a:lnSpc>
            </a:pPr>
            <a:r>
              <a:rPr sz="2400">
                <a:latin typeface="+mn-ea"/>
              </a:rPr>
              <a:t>D. 科学治理</a:t>
            </a:r>
            <a:endParaRPr sz="2400">
              <a:latin typeface="+mn-ea"/>
            </a:endParaRPr>
          </a:p>
        </p:txBody>
      </p:sp>
      <p:sp>
        <p:nvSpPr>
          <p:cNvPr id="14" name="Text Box 27"/>
          <p:cNvSpPr txBox="1"/>
          <p:nvPr>
            <p:custDataLst>
              <p:tags r:id="rId2"/>
            </p:custDataLst>
          </p:nvPr>
        </p:nvSpPr>
        <p:spPr>
          <a:xfrm>
            <a:off x="623570" y="4006850"/>
            <a:ext cx="10897870" cy="1303655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l" fontAlgn="auto">
              <a:lnSpc>
                <a:spcPts val="40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  <a:sym typeface="+mn-ea"/>
              </a:rPr>
              <a:t>【解析】</a:t>
            </a: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本题考查打造社会治理新格局。新时代党和国家坚持以最广大人民根本利益为坐标，坚持问题导向，把专项治理和系统治理、依法治理、综合治理、源头治理结合起来，坚定不移走中国特色社会主义社会治理之路。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  <p:sp>
        <p:nvSpPr>
          <p:cNvPr id="16" name="Text Box 27"/>
          <p:cNvSpPr txBox="1"/>
          <p:nvPr>
            <p:custDataLst>
              <p:tags r:id="rId3"/>
            </p:custDataLst>
          </p:nvPr>
        </p:nvSpPr>
        <p:spPr>
          <a:xfrm>
            <a:off x="4038600" y="1420495"/>
            <a:ext cx="919480" cy="629920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ctr" fontAlgn="auto">
              <a:lnSpc>
                <a:spcPts val="40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B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622300" y="1196975"/>
            <a:ext cx="11055350" cy="30149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457200" indent="-457200" algn="l" fontAlgn="auto">
              <a:lnSpc>
                <a:spcPts val="3800"/>
              </a:lnSpc>
            </a:pPr>
            <a:r>
              <a:rPr sz="2400">
                <a:latin typeface="+mn-ea"/>
              </a:rPr>
              <a:t>5. 构建社会治理新格局，要更多运用互联网、大数据等信息技术手段，推进社会治理的科学化、精细化。这是提高社会治理（</a:t>
            </a:r>
            <a:r>
              <a:rPr lang="en-US" sz="2400">
                <a:latin typeface="+mn-ea"/>
              </a:rPr>
              <a:t>     </a:t>
            </a:r>
            <a:r>
              <a:rPr sz="2400">
                <a:latin typeface="+mn-ea"/>
              </a:rPr>
              <a:t> ）水平。</a:t>
            </a:r>
            <a:endParaRPr sz="2400">
              <a:latin typeface="+mn-ea"/>
            </a:endParaRPr>
          </a:p>
          <a:p>
            <a:pPr marL="457200" indent="0" algn="just" fontAlgn="auto">
              <a:lnSpc>
                <a:spcPts val="3800"/>
              </a:lnSpc>
            </a:pPr>
            <a:r>
              <a:rPr sz="2400">
                <a:latin typeface="+mn-ea"/>
              </a:rPr>
              <a:t>A. 社会化 </a:t>
            </a:r>
            <a:r>
              <a:rPr lang="en-US" sz="2400">
                <a:latin typeface="+mn-ea"/>
              </a:rPr>
              <a:t>	</a:t>
            </a:r>
            <a:endParaRPr lang="en-US" sz="2400">
              <a:latin typeface="+mn-ea"/>
            </a:endParaRPr>
          </a:p>
          <a:p>
            <a:pPr marL="457200" indent="0" algn="just" fontAlgn="auto">
              <a:lnSpc>
                <a:spcPts val="3800"/>
              </a:lnSpc>
            </a:pPr>
            <a:r>
              <a:rPr sz="2400">
                <a:latin typeface="+mn-ea"/>
              </a:rPr>
              <a:t>B. 法治化 </a:t>
            </a:r>
            <a:endParaRPr sz="2400">
              <a:latin typeface="+mn-ea"/>
            </a:endParaRPr>
          </a:p>
          <a:p>
            <a:pPr marL="457200" indent="0" algn="just" fontAlgn="auto">
              <a:lnSpc>
                <a:spcPts val="3800"/>
              </a:lnSpc>
            </a:pPr>
            <a:r>
              <a:rPr sz="2400">
                <a:latin typeface="+mn-ea"/>
              </a:rPr>
              <a:t>C. 智能化 </a:t>
            </a:r>
            <a:endParaRPr sz="2400">
              <a:latin typeface="+mn-ea"/>
            </a:endParaRPr>
          </a:p>
          <a:p>
            <a:pPr marL="457200" indent="0" algn="just" fontAlgn="auto">
              <a:lnSpc>
                <a:spcPts val="3800"/>
              </a:lnSpc>
            </a:pPr>
            <a:r>
              <a:rPr sz="2400">
                <a:latin typeface="+mn-ea"/>
              </a:rPr>
              <a:t>D. 专业化</a:t>
            </a:r>
            <a:endParaRPr sz="2400">
              <a:latin typeface="+mn-ea"/>
            </a:endParaRPr>
          </a:p>
        </p:txBody>
      </p:sp>
      <p:sp>
        <p:nvSpPr>
          <p:cNvPr id="3" name="Text Box 27"/>
          <p:cNvSpPr txBox="1"/>
          <p:nvPr>
            <p:custDataLst>
              <p:tags r:id="rId2"/>
            </p:custDataLst>
          </p:nvPr>
        </p:nvSpPr>
        <p:spPr>
          <a:xfrm>
            <a:off x="622935" y="4293235"/>
            <a:ext cx="10897870" cy="1257935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l" fontAlgn="auto">
              <a:lnSpc>
                <a:spcPts val="40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  <a:sym typeface="+mn-ea"/>
              </a:rPr>
              <a:t>【解析】</a:t>
            </a: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本题考查打造社会治理新格局。构建社会治理新格局，必须提高社会化、法治化、智能化、专业化水平。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  <p:sp>
        <p:nvSpPr>
          <p:cNvPr id="4" name="Text Box 27"/>
          <p:cNvSpPr txBox="1"/>
          <p:nvPr>
            <p:custDataLst>
              <p:tags r:id="rId3"/>
            </p:custDataLst>
          </p:nvPr>
        </p:nvSpPr>
        <p:spPr>
          <a:xfrm>
            <a:off x="7038340" y="1658620"/>
            <a:ext cx="919480" cy="629920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ctr" fontAlgn="auto">
              <a:lnSpc>
                <a:spcPts val="40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C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" name="文本框 11"/>
          <p:cNvSpPr txBox="1"/>
          <p:nvPr/>
        </p:nvSpPr>
        <p:spPr>
          <a:xfrm>
            <a:off x="622935" y="1125220"/>
            <a:ext cx="11055350" cy="20402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457200" indent="-457200" algn="just" fontAlgn="auto">
              <a:lnSpc>
                <a:spcPts val="3800"/>
              </a:lnSpc>
            </a:pPr>
            <a:r>
              <a:rPr sz="2400">
                <a:latin typeface="+mn-ea"/>
              </a:rPr>
              <a:t>6. 健全社会矛盾综合治理机制，加强社会治安防控，推进社会治安防控体系现代化，编织（</a:t>
            </a:r>
            <a:r>
              <a:rPr lang="en-US" sz="2400">
                <a:latin typeface="+mn-ea"/>
              </a:rPr>
              <a:t>      </a:t>
            </a:r>
            <a:r>
              <a:rPr sz="2400">
                <a:latin typeface="+mn-ea"/>
              </a:rPr>
              <a:t> ）、立体化、智能化社会安全网，维护社会稳定和安全。</a:t>
            </a:r>
            <a:endParaRPr sz="2400">
              <a:latin typeface="+mn-ea"/>
            </a:endParaRPr>
          </a:p>
          <a:p>
            <a:pPr marL="457200" indent="0" algn="just" fontAlgn="auto">
              <a:lnSpc>
                <a:spcPts val="3800"/>
              </a:lnSpc>
            </a:pPr>
            <a:r>
              <a:rPr sz="2400">
                <a:latin typeface="+mn-ea"/>
              </a:rPr>
              <a:t>A. 多层次 </a:t>
            </a:r>
            <a:r>
              <a:rPr lang="en-US" sz="2400">
                <a:latin typeface="+mn-ea"/>
              </a:rPr>
              <a:t>		</a:t>
            </a:r>
            <a:r>
              <a:rPr sz="2400">
                <a:latin typeface="+mn-ea"/>
              </a:rPr>
              <a:t>B. 全方位 </a:t>
            </a:r>
            <a:endParaRPr sz="2400">
              <a:latin typeface="+mn-ea"/>
            </a:endParaRPr>
          </a:p>
          <a:p>
            <a:pPr marL="457200" indent="0" algn="just" fontAlgn="auto">
              <a:lnSpc>
                <a:spcPts val="3800"/>
              </a:lnSpc>
            </a:pPr>
            <a:r>
              <a:rPr sz="2400">
                <a:latin typeface="+mn-ea"/>
              </a:rPr>
              <a:t>C. 多功能 </a:t>
            </a:r>
            <a:r>
              <a:rPr lang="en-US" sz="2400">
                <a:latin typeface="+mn-ea"/>
              </a:rPr>
              <a:t>		</a:t>
            </a:r>
            <a:r>
              <a:rPr sz="2400">
                <a:latin typeface="+mn-ea"/>
              </a:rPr>
              <a:t>D. 社会化</a:t>
            </a:r>
            <a:endParaRPr sz="2400">
              <a:latin typeface="+mn-ea"/>
            </a:endParaRPr>
          </a:p>
        </p:txBody>
      </p:sp>
      <p:sp>
        <p:nvSpPr>
          <p:cNvPr id="14" name="Text Box 27"/>
          <p:cNvSpPr txBox="1"/>
          <p:nvPr>
            <p:custDataLst>
              <p:tags r:id="rId1"/>
            </p:custDataLst>
          </p:nvPr>
        </p:nvSpPr>
        <p:spPr>
          <a:xfrm>
            <a:off x="623570" y="3573145"/>
            <a:ext cx="10897870" cy="1830705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l" fontAlgn="auto">
              <a:lnSpc>
                <a:spcPts val="40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【解析】 本题考查打造社会治理新格局。构建社会治理新格局，要健全社会矛盾综合治理机制，加强社会治安防控，推进社会治安防控体系现代化，编织全方位、立体化、智能化社会安全网，维护社会稳定和安全。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  <p:sp>
        <p:nvSpPr>
          <p:cNvPr id="16" name="Text Box 27"/>
          <p:cNvSpPr txBox="1"/>
          <p:nvPr>
            <p:custDataLst>
              <p:tags r:id="rId2"/>
            </p:custDataLst>
          </p:nvPr>
        </p:nvSpPr>
        <p:spPr>
          <a:xfrm>
            <a:off x="2543175" y="1564640"/>
            <a:ext cx="919480" cy="629920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ctr" fontAlgn="auto">
              <a:lnSpc>
                <a:spcPts val="40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B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" name="文本框 11"/>
          <p:cNvSpPr txBox="1"/>
          <p:nvPr>
            <p:custDataLst>
              <p:tags r:id="rId1"/>
            </p:custDataLst>
          </p:nvPr>
        </p:nvSpPr>
        <p:spPr>
          <a:xfrm>
            <a:off x="622935" y="1125220"/>
            <a:ext cx="11055350" cy="30149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457200" indent="-457200" algn="just" fontAlgn="auto">
              <a:lnSpc>
                <a:spcPts val="3800"/>
              </a:lnSpc>
            </a:pPr>
            <a:r>
              <a:rPr sz="2400">
                <a:latin typeface="+mn-ea"/>
              </a:rPr>
              <a:t>7. 国家安全是安邦定国的重要基石，是人民安居乐业的保证，维护国家安全是全国各族人民（ </a:t>
            </a:r>
            <a:r>
              <a:rPr lang="en-US" sz="2400">
                <a:latin typeface="+mn-ea"/>
              </a:rPr>
              <a:t>     </a:t>
            </a:r>
            <a:r>
              <a:rPr sz="2400">
                <a:latin typeface="+mn-ea"/>
              </a:rPr>
              <a:t>）所在。</a:t>
            </a:r>
            <a:endParaRPr sz="2400">
              <a:latin typeface="+mn-ea"/>
            </a:endParaRPr>
          </a:p>
          <a:p>
            <a:pPr marL="457200" indent="0" algn="just" fontAlgn="auto">
              <a:lnSpc>
                <a:spcPts val="3800"/>
              </a:lnSpc>
            </a:pPr>
            <a:r>
              <a:rPr sz="2400">
                <a:latin typeface="+mn-ea"/>
              </a:rPr>
              <a:t>A. 根本利益 </a:t>
            </a:r>
            <a:endParaRPr sz="2400">
              <a:latin typeface="+mn-ea"/>
            </a:endParaRPr>
          </a:p>
          <a:p>
            <a:pPr marL="457200" indent="0" algn="just" fontAlgn="auto">
              <a:lnSpc>
                <a:spcPts val="3800"/>
              </a:lnSpc>
            </a:pPr>
            <a:r>
              <a:rPr sz="2400">
                <a:latin typeface="+mn-ea"/>
              </a:rPr>
              <a:t>B. 安全感 </a:t>
            </a:r>
            <a:endParaRPr sz="2400">
              <a:latin typeface="+mn-ea"/>
            </a:endParaRPr>
          </a:p>
          <a:p>
            <a:pPr marL="457200" indent="0" algn="just" fontAlgn="auto">
              <a:lnSpc>
                <a:spcPts val="3800"/>
              </a:lnSpc>
            </a:pPr>
            <a:r>
              <a:rPr sz="2400">
                <a:latin typeface="+mn-ea"/>
              </a:rPr>
              <a:t>C. 幸福感 </a:t>
            </a:r>
            <a:endParaRPr sz="2400">
              <a:latin typeface="+mn-ea"/>
            </a:endParaRPr>
          </a:p>
          <a:p>
            <a:pPr marL="457200" indent="0" algn="just" fontAlgn="auto">
              <a:lnSpc>
                <a:spcPts val="3800"/>
              </a:lnSpc>
            </a:pPr>
            <a:r>
              <a:rPr sz="2400">
                <a:latin typeface="+mn-ea"/>
              </a:rPr>
              <a:t>D. 共同期盼</a:t>
            </a:r>
            <a:endParaRPr sz="2400">
              <a:latin typeface="+mn-ea"/>
            </a:endParaRPr>
          </a:p>
        </p:txBody>
      </p:sp>
      <p:sp>
        <p:nvSpPr>
          <p:cNvPr id="14" name="Text Box 27"/>
          <p:cNvSpPr txBox="1"/>
          <p:nvPr>
            <p:custDataLst>
              <p:tags r:id="rId2"/>
            </p:custDataLst>
          </p:nvPr>
        </p:nvSpPr>
        <p:spPr>
          <a:xfrm>
            <a:off x="623570" y="4293870"/>
            <a:ext cx="10897870" cy="1257935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l" fontAlgn="auto">
              <a:lnSpc>
                <a:spcPts val="40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  <a:sym typeface="+mn-ea"/>
              </a:rPr>
              <a:t>【解析】</a:t>
            </a: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本题考查国家安全。国家安全是安邦定国的重要基石，是人民安居乐业的保证，维护国家安全是全国各族人民根本利益所在。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  <p:sp>
        <p:nvSpPr>
          <p:cNvPr id="16" name="Text Box 27"/>
          <p:cNvSpPr txBox="1"/>
          <p:nvPr>
            <p:custDataLst>
              <p:tags r:id="rId3"/>
            </p:custDataLst>
          </p:nvPr>
        </p:nvSpPr>
        <p:spPr>
          <a:xfrm>
            <a:off x="2775585" y="1597660"/>
            <a:ext cx="919480" cy="629920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ctr" fontAlgn="auto">
              <a:lnSpc>
                <a:spcPts val="40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A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606425" y="1323975"/>
            <a:ext cx="11055350" cy="20402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457200" indent="-457200" algn="just" fontAlgn="auto">
              <a:lnSpc>
                <a:spcPts val="3800"/>
              </a:lnSpc>
            </a:pPr>
            <a:r>
              <a:rPr sz="2400">
                <a:latin typeface="+mn-ea"/>
                <a:sym typeface="+mn-ea"/>
              </a:rPr>
              <a:t>8. （</a:t>
            </a:r>
            <a:r>
              <a:rPr lang="en-US" sz="2400">
                <a:latin typeface="+mn-ea"/>
                <a:sym typeface="+mn-ea"/>
              </a:rPr>
              <a:t>      </a:t>
            </a:r>
            <a:r>
              <a:rPr sz="2400">
                <a:latin typeface="+mn-ea"/>
                <a:sym typeface="+mn-ea"/>
              </a:rPr>
              <a:t> ）以来，党创造性提出了总体国家安全观，重塑了中国国家安全体制机制，指明了中国特色国家安全道路方向。</a:t>
            </a:r>
            <a:endParaRPr sz="2400">
              <a:latin typeface="+mn-ea"/>
              <a:sym typeface="+mn-ea"/>
            </a:endParaRPr>
          </a:p>
          <a:p>
            <a:pPr marL="457200" indent="0" algn="just" fontAlgn="auto">
              <a:lnSpc>
                <a:spcPts val="3800"/>
              </a:lnSpc>
            </a:pPr>
            <a:r>
              <a:rPr sz="2400">
                <a:latin typeface="+mn-ea"/>
                <a:sym typeface="+mn-ea"/>
              </a:rPr>
              <a:t>A. 党的十七大 </a:t>
            </a:r>
            <a:r>
              <a:rPr lang="en-US" sz="2400">
                <a:latin typeface="+mn-ea"/>
                <a:sym typeface="+mn-ea"/>
              </a:rPr>
              <a:t>		</a:t>
            </a:r>
            <a:r>
              <a:rPr sz="2400">
                <a:latin typeface="+mn-ea"/>
                <a:sym typeface="+mn-ea"/>
              </a:rPr>
              <a:t>B. 党的十八大 </a:t>
            </a:r>
            <a:endParaRPr sz="2400">
              <a:latin typeface="+mn-ea"/>
              <a:sym typeface="+mn-ea"/>
            </a:endParaRPr>
          </a:p>
          <a:p>
            <a:pPr marL="457200" indent="0" algn="just" fontAlgn="auto">
              <a:lnSpc>
                <a:spcPts val="3800"/>
              </a:lnSpc>
            </a:pPr>
            <a:r>
              <a:rPr sz="2400">
                <a:latin typeface="+mn-ea"/>
                <a:sym typeface="+mn-ea"/>
              </a:rPr>
              <a:t>C. 党的十九大 </a:t>
            </a:r>
            <a:r>
              <a:rPr lang="en-US" sz="2400">
                <a:latin typeface="+mn-ea"/>
                <a:sym typeface="+mn-ea"/>
              </a:rPr>
              <a:t>		</a:t>
            </a:r>
            <a:r>
              <a:rPr sz="2400">
                <a:latin typeface="+mn-ea"/>
                <a:sym typeface="+mn-ea"/>
              </a:rPr>
              <a:t>D. 改革开放</a:t>
            </a:r>
            <a:endParaRPr sz="2400">
              <a:latin typeface="+mn-ea"/>
              <a:sym typeface="+mn-ea"/>
            </a:endParaRPr>
          </a:p>
        </p:txBody>
      </p:sp>
      <p:sp>
        <p:nvSpPr>
          <p:cNvPr id="3" name="Text Box 27"/>
          <p:cNvSpPr txBox="1"/>
          <p:nvPr>
            <p:custDataLst>
              <p:tags r:id="rId2"/>
            </p:custDataLst>
          </p:nvPr>
        </p:nvSpPr>
        <p:spPr>
          <a:xfrm>
            <a:off x="607060" y="3502660"/>
            <a:ext cx="10897870" cy="1991995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l" fontAlgn="auto">
              <a:lnSpc>
                <a:spcPts val="40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  <a:sym typeface="+mn-ea"/>
              </a:rPr>
              <a:t>【解析】</a:t>
            </a: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本题考查总体国家安全观提出的时间。党的十八大以来，党创造性提出了总体国家安全观，重塑了中国国家安全体制机制，指明了中国特色国家安全道路方向。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  <p:sp>
        <p:nvSpPr>
          <p:cNvPr id="4" name="Text Box 27"/>
          <p:cNvSpPr txBox="1"/>
          <p:nvPr>
            <p:custDataLst>
              <p:tags r:id="rId3"/>
            </p:custDataLst>
          </p:nvPr>
        </p:nvSpPr>
        <p:spPr>
          <a:xfrm>
            <a:off x="1224915" y="1323340"/>
            <a:ext cx="919480" cy="629920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ctr" fontAlgn="auto">
              <a:lnSpc>
                <a:spcPts val="40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B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" name="文本框 11"/>
          <p:cNvSpPr txBox="1"/>
          <p:nvPr>
            <p:custDataLst>
              <p:tags r:id="rId1"/>
            </p:custDataLst>
          </p:nvPr>
        </p:nvSpPr>
        <p:spPr>
          <a:xfrm>
            <a:off x="622935" y="1269365"/>
            <a:ext cx="11055350" cy="25279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457200" indent="-457200" algn="just" fontAlgn="auto">
              <a:lnSpc>
                <a:spcPts val="3800"/>
              </a:lnSpc>
            </a:pPr>
            <a:r>
              <a:rPr sz="2400">
                <a:latin typeface="+mn-ea"/>
              </a:rPr>
              <a:t>9. 总体国家安全观既重视外部安全又重视（</a:t>
            </a:r>
            <a:r>
              <a:rPr lang="en-US" sz="2400">
                <a:latin typeface="+mn-ea"/>
              </a:rPr>
              <a:t>     </a:t>
            </a:r>
            <a:r>
              <a:rPr sz="2400">
                <a:latin typeface="+mn-ea"/>
              </a:rPr>
              <a:t> ）。</a:t>
            </a:r>
            <a:endParaRPr sz="2400">
              <a:latin typeface="+mn-ea"/>
            </a:endParaRPr>
          </a:p>
          <a:p>
            <a:pPr marL="457200" indent="0" algn="just" fontAlgn="auto">
              <a:lnSpc>
                <a:spcPts val="3800"/>
              </a:lnSpc>
            </a:pPr>
            <a:r>
              <a:rPr sz="2400">
                <a:latin typeface="+mn-ea"/>
              </a:rPr>
              <a:t>A. 国民安全 </a:t>
            </a:r>
            <a:endParaRPr sz="2400">
              <a:latin typeface="+mn-ea"/>
            </a:endParaRPr>
          </a:p>
          <a:p>
            <a:pPr marL="457200" indent="0" algn="just" fontAlgn="auto">
              <a:lnSpc>
                <a:spcPts val="3800"/>
              </a:lnSpc>
            </a:pPr>
            <a:r>
              <a:rPr sz="2400">
                <a:latin typeface="+mn-ea"/>
              </a:rPr>
              <a:t>B. 国土安全 </a:t>
            </a:r>
            <a:endParaRPr sz="2400">
              <a:latin typeface="+mn-ea"/>
            </a:endParaRPr>
          </a:p>
          <a:p>
            <a:pPr marL="457200" indent="0" algn="just" fontAlgn="auto">
              <a:lnSpc>
                <a:spcPts val="3800"/>
              </a:lnSpc>
            </a:pPr>
            <a:r>
              <a:rPr sz="2400">
                <a:latin typeface="+mn-ea"/>
              </a:rPr>
              <a:t>C. 传统安全 </a:t>
            </a:r>
            <a:endParaRPr sz="2400">
              <a:latin typeface="+mn-ea"/>
            </a:endParaRPr>
          </a:p>
          <a:p>
            <a:pPr marL="457200" indent="0" algn="just" fontAlgn="auto">
              <a:lnSpc>
                <a:spcPts val="3800"/>
              </a:lnSpc>
            </a:pPr>
            <a:r>
              <a:rPr sz="2400">
                <a:latin typeface="+mn-ea"/>
              </a:rPr>
              <a:t>D. 内部安全</a:t>
            </a:r>
            <a:endParaRPr sz="2400">
              <a:latin typeface="+mn-ea"/>
            </a:endParaRPr>
          </a:p>
        </p:txBody>
      </p:sp>
      <p:sp>
        <p:nvSpPr>
          <p:cNvPr id="14" name="Text Box 27"/>
          <p:cNvSpPr txBox="1"/>
          <p:nvPr>
            <p:custDataLst>
              <p:tags r:id="rId2"/>
            </p:custDataLst>
          </p:nvPr>
        </p:nvSpPr>
        <p:spPr>
          <a:xfrm>
            <a:off x="623570" y="3790315"/>
            <a:ext cx="10897870" cy="1257935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l" fontAlgn="auto">
              <a:lnSpc>
                <a:spcPts val="40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  <a:sym typeface="+mn-ea"/>
              </a:rPr>
              <a:t>【解析】</a:t>
            </a: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本题考查总体国家安全观。总体国家安全观强调的是系统思维和方法，既重视发展问题又重视安全问题，既重视外部安全又重视内部安全，既重视国土安全又重视国民安全，既重视传统安全又重视非传统安全，既重视自身安全又重视共同安全。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  <p:sp>
        <p:nvSpPr>
          <p:cNvPr id="16" name="Text Box 27"/>
          <p:cNvSpPr txBox="1"/>
          <p:nvPr>
            <p:custDataLst>
              <p:tags r:id="rId3"/>
            </p:custDataLst>
          </p:nvPr>
        </p:nvSpPr>
        <p:spPr>
          <a:xfrm>
            <a:off x="6311265" y="1268095"/>
            <a:ext cx="919480" cy="629920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ctr" fontAlgn="auto">
              <a:lnSpc>
                <a:spcPts val="40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D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606425" y="1341755"/>
            <a:ext cx="11055350" cy="25279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457200" indent="-457200" algn="l" fontAlgn="auto">
              <a:lnSpc>
                <a:spcPts val="3800"/>
              </a:lnSpc>
            </a:pPr>
            <a:r>
              <a:rPr sz="2400">
                <a:latin typeface="+mn-ea"/>
              </a:rPr>
              <a:t>10.（</a:t>
            </a:r>
            <a:r>
              <a:rPr lang="en-US" sz="2400">
                <a:latin typeface="+mn-ea"/>
              </a:rPr>
              <a:t>      </a:t>
            </a:r>
            <a:r>
              <a:rPr sz="2400">
                <a:latin typeface="+mn-ea"/>
              </a:rPr>
              <a:t> ）是坚持总体国家安全观的宗旨。</a:t>
            </a:r>
            <a:endParaRPr sz="2400">
              <a:latin typeface="+mn-ea"/>
            </a:endParaRPr>
          </a:p>
          <a:p>
            <a:pPr marL="457200" indent="0" algn="l" fontAlgn="auto">
              <a:lnSpc>
                <a:spcPts val="3800"/>
              </a:lnSpc>
            </a:pPr>
            <a:r>
              <a:rPr sz="2400">
                <a:latin typeface="+mn-ea"/>
              </a:rPr>
              <a:t>A. 经济 </a:t>
            </a:r>
            <a:endParaRPr sz="2400">
              <a:latin typeface="+mn-ea"/>
            </a:endParaRPr>
          </a:p>
          <a:p>
            <a:pPr marL="457200" indent="0" algn="l" fontAlgn="auto">
              <a:lnSpc>
                <a:spcPts val="3800"/>
              </a:lnSpc>
            </a:pPr>
            <a:r>
              <a:rPr sz="2400">
                <a:latin typeface="+mn-ea"/>
              </a:rPr>
              <a:t>B. 人民安全 </a:t>
            </a:r>
            <a:endParaRPr sz="2400">
              <a:latin typeface="+mn-ea"/>
            </a:endParaRPr>
          </a:p>
          <a:p>
            <a:pPr marL="457200" indent="0" algn="l" fontAlgn="auto">
              <a:lnSpc>
                <a:spcPts val="3800"/>
              </a:lnSpc>
            </a:pPr>
            <a:r>
              <a:rPr sz="2400">
                <a:latin typeface="+mn-ea"/>
              </a:rPr>
              <a:t>C. 军事科技 </a:t>
            </a:r>
            <a:endParaRPr sz="2400">
              <a:latin typeface="+mn-ea"/>
            </a:endParaRPr>
          </a:p>
          <a:p>
            <a:pPr marL="457200" indent="0" algn="l" fontAlgn="auto">
              <a:lnSpc>
                <a:spcPts val="3800"/>
              </a:lnSpc>
            </a:pPr>
            <a:r>
              <a:rPr sz="2400">
                <a:latin typeface="+mn-ea"/>
              </a:rPr>
              <a:t>D. 国际安全</a:t>
            </a:r>
            <a:endParaRPr sz="2400">
              <a:latin typeface="+mn-ea"/>
            </a:endParaRPr>
          </a:p>
        </p:txBody>
      </p:sp>
      <p:sp>
        <p:nvSpPr>
          <p:cNvPr id="3" name="Text Box 27"/>
          <p:cNvSpPr txBox="1"/>
          <p:nvPr>
            <p:custDataLst>
              <p:tags r:id="rId2"/>
            </p:custDataLst>
          </p:nvPr>
        </p:nvSpPr>
        <p:spPr>
          <a:xfrm>
            <a:off x="607060" y="4077335"/>
            <a:ext cx="10897870" cy="1257935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l" fontAlgn="auto">
              <a:lnSpc>
                <a:spcPts val="40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  <a:sym typeface="+mn-ea"/>
              </a:rPr>
              <a:t>【解析】</a:t>
            </a: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本题考查坚持总体国家安全观。坚持总体国家安全观就是坚持国家利益至上，以人民安全为宗旨，以政治安全为根本，以经济安全为基础，以军事科技文化社会安全为保障，以促进国际安全为依托。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  <p:sp>
        <p:nvSpPr>
          <p:cNvPr id="4" name="Text Box 27"/>
          <p:cNvSpPr txBox="1"/>
          <p:nvPr>
            <p:custDataLst>
              <p:tags r:id="rId3"/>
            </p:custDataLst>
          </p:nvPr>
        </p:nvSpPr>
        <p:spPr>
          <a:xfrm>
            <a:off x="1247140" y="1310640"/>
            <a:ext cx="919480" cy="629920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ctr" fontAlgn="auto">
              <a:lnSpc>
                <a:spcPts val="40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B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6" descr="0006.jpg"/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-26670"/>
            <a:ext cx="12190730" cy="6936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" name="组合 21"/>
          <p:cNvGrpSpPr/>
          <p:nvPr/>
        </p:nvGrpSpPr>
        <p:grpSpPr>
          <a:xfrm>
            <a:off x="1994535" y="1542415"/>
            <a:ext cx="2556510" cy="2556510"/>
            <a:chOff x="2533" y="2203"/>
            <a:chExt cx="4026" cy="4026"/>
          </a:xfrm>
        </p:grpSpPr>
        <p:grpSp>
          <p:nvGrpSpPr>
            <p:cNvPr id="19" name="组合 18"/>
            <p:cNvGrpSpPr/>
            <p:nvPr/>
          </p:nvGrpSpPr>
          <p:grpSpPr>
            <a:xfrm>
              <a:off x="2533" y="2203"/>
              <a:ext cx="4026" cy="4026"/>
              <a:chOff x="2533" y="2203"/>
              <a:chExt cx="3168" cy="3168"/>
            </a:xfrm>
          </p:grpSpPr>
          <p:sp>
            <p:nvSpPr>
              <p:cNvPr id="11" name="空心弧 10"/>
              <p:cNvSpPr>
                <a:spLocks noChangeAspect="1"/>
              </p:cNvSpPr>
              <p:nvPr>
                <p:custDataLst>
                  <p:tags r:id="rId2"/>
                </p:custDataLst>
              </p:nvPr>
            </p:nvSpPr>
            <p:spPr>
              <a:xfrm rot="9198756">
                <a:off x="2712" y="2371"/>
                <a:ext cx="2833" cy="2833"/>
              </a:xfrm>
              <a:prstGeom prst="blockArc">
                <a:avLst>
                  <a:gd name="adj1" fmla="val 6741740"/>
                  <a:gd name="adj2" fmla="val 1597257"/>
                  <a:gd name="adj3" fmla="val 5428"/>
                </a:avLst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txBody>
              <a:bodyPr vert="horz" wrap="square" lIns="58066" tIns="29033" rIns="58066" bIns="29033" numCol="1" anchor="t" anchorCtr="0" compatLnSpc="1"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145">
                  <a:solidFill>
                    <a:prstClr val="black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12" name="空心弧 11"/>
              <p:cNvSpPr>
                <a:spLocks noChangeAspect="1"/>
              </p:cNvSpPr>
              <p:nvPr>
                <p:custDataLst>
                  <p:tags r:id="rId3"/>
                </p:custDataLst>
              </p:nvPr>
            </p:nvSpPr>
            <p:spPr>
              <a:xfrm rot="14609616">
                <a:off x="2533" y="2203"/>
                <a:ext cx="3169" cy="3169"/>
              </a:xfrm>
              <a:prstGeom prst="blockArc">
                <a:avLst>
                  <a:gd name="adj1" fmla="val 6812137"/>
                  <a:gd name="adj2" fmla="val 1623635"/>
                  <a:gd name="adj3" fmla="val 14268"/>
                </a:avLst>
              </a:prstGeom>
              <a:solidFill>
                <a:srgbClr val="DDC5B7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>
                  <a:solidFill>
                    <a:prstClr val="black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18" name="TextBox 240"/>
            <p:cNvSpPr txBox="1"/>
            <p:nvPr>
              <p:custDataLst>
                <p:tags r:id="rId4"/>
              </p:custDataLst>
            </p:nvPr>
          </p:nvSpPr>
          <p:spPr>
            <a:xfrm>
              <a:off x="2975" y="3587"/>
              <a:ext cx="3171" cy="13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5000" kern="0" dirty="0">
                  <a:solidFill>
                    <a:srgbClr val="C69274"/>
                  </a:solidFill>
                  <a:latin typeface="Impact" panose="020B0806030902050204" pitchFamily="34" charset="0"/>
                  <a:ea typeface="Arial Unicode MS" panose="020B0604020202020204" charset="-122"/>
                  <a:cs typeface="Arial Unicode MS" panose="020B0604020202020204" charset="-122"/>
                </a:rPr>
                <a:t>第</a:t>
              </a:r>
              <a:r>
                <a:rPr lang="en-US" altLang="zh-CN" sz="5000" kern="0" dirty="0">
                  <a:solidFill>
                    <a:srgbClr val="C69274"/>
                  </a:solidFill>
                  <a:latin typeface="Impact" panose="020B0806030902050204" pitchFamily="34" charset="0"/>
                  <a:ea typeface="Arial Unicode MS" panose="020B0604020202020204" charset="-122"/>
                  <a:cs typeface="Arial Unicode MS" panose="020B0604020202020204" charset="-122"/>
                </a:rPr>
                <a:t>12</a:t>
              </a:r>
              <a:r>
                <a:rPr lang="zh-CN" altLang="en-US" sz="5000" kern="0" dirty="0">
                  <a:solidFill>
                    <a:srgbClr val="C69274"/>
                  </a:solidFill>
                  <a:latin typeface="Impact" panose="020B0806030902050204" pitchFamily="34" charset="0"/>
                  <a:ea typeface="Arial Unicode MS" panose="020B0604020202020204" charset="-122"/>
                  <a:cs typeface="Arial Unicode MS" panose="020B0604020202020204" charset="-122"/>
                </a:rPr>
                <a:t>课</a:t>
              </a:r>
              <a:endParaRPr lang="zh-CN" altLang="en-US" sz="5000" kern="0" dirty="0">
                <a:solidFill>
                  <a:srgbClr val="C69274"/>
                </a:solidFill>
                <a:latin typeface="Impact" panose="020B0806030902050204" pitchFamily="34" charset="0"/>
                <a:ea typeface="Arial Unicode MS" panose="020B0604020202020204" charset="-122"/>
                <a:cs typeface="Arial Unicode MS" panose="020B0604020202020204" charset="-122"/>
              </a:endParaRPr>
            </a:p>
          </p:txBody>
        </p:sp>
      </p:grpSp>
      <p:sp>
        <p:nvSpPr>
          <p:cNvPr id="72" name="标题层"/>
          <p:cNvSpPr txBox="1"/>
          <p:nvPr>
            <p:custDataLst>
              <p:tags r:id="rId5"/>
            </p:custDataLst>
          </p:nvPr>
        </p:nvSpPr>
        <p:spPr bwMode="auto">
          <a:xfrm>
            <a:off x="3430905" y="2709545"/>
            <a:ext cx="7717790" cy="812800"/>
          </a:xfrm>
          <a:prstGeom prst="rect">
            <a:avLst/>
          </a:prstGeom>
          <a:noFill/>
          <a:effectLst/>
        </p:spPr>
        <p:txBody>
          <a:bodyPr wrap="square" lIns="121898" tIns="60948" rIns="121898" bIns="60948">
            <a:spAutoFit/>
          </a:bodyPr>
          <a:p>
            <a:pPr algn="ctr" defTabSz="1218565">
              <a:defRPr/>
            </a:pPr>
            <a:r>
              <a:rPr lang="zh-CN" altLang="en-US" sz="4500" b="1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增进民生福祉</a:t>
            </a:r>
            <a:endParaRPr lang="zh-CN" altLang="en-US" sz="4500" b="1" dirty="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52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4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4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bldLvl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606425" y="821690"/>
            <a:ext cx="11055350" cy="25279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457200" indent="-457200" algn="just" fontAlgn="auto">
              <a:lnSpc>
                <a:spcPts val="3800"/>
              </a:lnSpc>
            </a:pPr>
            <a:r>
              <a:rPr sz="2400">
                <a:latin typeface="+mn-ea"/>
                <a:sym typeface="+mn-ea"/>
              </a:rPr>
              <a:t>11. 增强全党全国人民（</a:t>
            </a:r>
            <a:r>
              <a:rPr lang="en-US" sz="2400">
                <a:latin typeface="+mn-ea"/>
                <a:sym typeface="+mn-ea"/>
              </a:rPr>
              <a:t>      </a:t>
            </a:r>
            <a:r>
              <a:rPr sz="2400">
                <a:latin typeface="+mn-ea"/>
                <a:sym typeface="+mn-ea"/>
              </a:rPr>
              <a:t> ）意识，推动全社会形成维护国家安全的强大合力。</a:t>
            </a:r>
            <a:endParaRPr sz="2400">
              <a:latin typeface="+mn-ea"/>
              <a:sym typeface="+mn-ea"/>
            </a:endParaRPr>
          </a:p>
          <a:p>
            <a:pPr marL="457200" indent="0" algn="just" fontAlgn="auto">
              <a:lnSpc>
                <a:spcPts val="3800"/>
              </a:lnSpc>
            </a:pPr>
            <a:r>
              <a:rPr sz="2400">
                <a:latin typeface="+mn-ea"/>
                <a:sym typeface="+mn-ea"/>
              </a:rPr>
              <a:t>A. 独立自主 </a:t>
            </a:r>
            <a:endParaRPr sz="2400">
              <a:latin typeface="+mn-ea"/>
              <a:sym typeface="+mn-ea"/>
            </a:endParaRPr>
          </a:p>
          <a:p>
            <a:pPr marL="457200" indent="0" algn="just" fontAlgn="auto">
              <a:lnSpc>
                <a:spcPts val="3800"/>
              </a:lnSpc>
            </a:pPr>
            <a:r>
              <a:rPr sz="2400">
                <a:latin typeface="+mn-ea"/>
                <a:sym typeface="+mn-ea"/>
              </a:rPr>
              <a:t>B. 国家安全 </a:t>
            </a:r>
            <a:endParaRPr sz="2400">
              <a:latin typeface="+mn-ea"/>
              <a:sym typeface="+mn-ea"/>
            </a:endParaRPr>
          </a:p>
          <a:p>
            <a:pPr marL="457200" indent="0" algn="just" fontAlgn="auto">
              <a:lnSpc>
                <a:spcPts val="3800"/>
              </a:lnSpc>
            </a:pPr>
            <a:r>
              <a:rPr sz="2400">
                <a:latin typeface="+mn-ea"/>
                <a:sym typeface="+mn-ea"/>
              </a:rPr>
              <a:t>C. 国家主权 </a:t>
            </a:r>
            <a:endParaRPr sz="2400">
              <a:latin typeface="+mn-ea"/>
              <a:sym typeface="+mn-ea"/>
            </a:endParaRPr>
          </a:p>
          <a:p>
            <a:pPr marL="457200" indent="0" algn="just" fontAlgn="auto">
              <a:lnSpc>
                <a:spcPts val="3800"/>
              </a:lnSpc>
            </a:pPr>
            <a:r>
              <a:rPr sz="2400">
                <a:latin typeface="+mn-ea"/>
                <a:sym typeface="+mn-ea"/>
              </a:rPr>
              <a:t>D. 民族自觉</a:t>
            </a:r>
            <a:endParaRPr sz="2400">
              <a:latin typeface="+mn-ea"/>
              <a:sym typeface="+mn-ea"/>
            </a:endParaRPr>
          </a:p>
        </p:txBody>
      </p:sp>
      <p:sp>
        <p:nvSpPr>
          <p:cNvPr id="3" name="Text Box 27"/>
          <p:cNvSpPr txBox="1"/>
          <p:nvPr>
            <p:custDataLst>
              <p:tags r:id="rId2"/>
            </p:custDataLst>
          </p:nvPr>
        </p:nvSpPr>
        <p:spPr>
          <a:xfrm>
            <a:off x="607060" y="3717290"/>
            <a:ext cx="10897870" cy="1257935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l" fontAlgn="auto">
              <a:lnSpc>
                <a:spcPts val="40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【解析】本题考查坚持总体国家安全观。要增强全党全国人民国家安全意识，推动全社会形成维护国家安全的强大合力。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  <p:sp>
        <p:nvSpPr>
          <p:cNvPr id="4" name="Text Box 27"/>
          <p:cNvSpPr txBox="1"/>
          <p:nvPr>
            <p:custDataLst>
              <p:tags r:id="rId3"/>
            </p:custDataLst>
          </p:nvPr>
        </p:nvSpPr>
        <p:spPr>
          <a:xfrm>
            <a:off x="3742055" y="821690"/>
            <a:ext cx="919480" cy="629920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ctr" fontAlgn="auto">
              <a:lnSpc>
                <a:spcPts val="40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B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" name="文本框 11"/>
          <p:cNvSpPr txBox="1"/>
          <p:nvPr/>
        </p:nvSpPr>
        <p:spPr>
          <a:xfrm>
            <a:off x="622935" y="1198880"/>
            <a:ext cx="11055350" cy="30149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457200" indent="-457200" algn="just" fontAlgn="auto">
              <a:lnSpc>
                <a:spcPts val="3800"/>
              </a:lnSpc>
            </a:pPr>
            <a:r>
              <a:rPr sz="2400">
                <a:latin typeface="+mn-ea"/>
              </a:rPr>
              <a:t>12. 党在新时代的强军目标是建设一支听党指挥、能打胜仗、作风优良的（ </a:t>
            </a:r>
            <a:r>
              <a:rPr lang="en-US" sz="2400">
                <a:latin typeface="+mn-ea"/>
              </a:rPr>
              <a:t>     </a:t>
            </a:r>
            <a:r>
              <a:rPr sz="2400">
                <a:latin typeface="+mn-ea"/>
              </a:rPr>
              <a:t>），把人民军队建设成为世界一流军队。</a:t>
            </a:r>
            <a:endParaRPr sz="2400">
              <a:latin typeface="+mn-ea"/>
            </a:endParaRPr>
          </a:p>
          <a:p>
            <a:pPr marL="457200" indent="0" algn="just" fontAlgn="auto">
              <a:lnSpc>
                <a:spcPts val="3800"/>
              </a:lnSpc>
            </a:pPr>
            <a:r>
              <a:rPr sz="2400">
                <a:latin typeface="+mn-ea"/>
              </a:rPr>
              <a:t>A. 铁血军队 </a:t>
            </a:r>
            <a:endParaRPr sz="2400">
              <a:latin typeface="+mn-ea"/>
            </a:endParaRPr>
          </a:p>
          <a:p>
            <a:pPr marL="457200" indent="0" algn="just" fontAlgn="auto">
              <a:lnSpc>
                <a:spcPts val="3800"/>
              </a:lnSpc>
            </a:pPr>
            <a:r>
              <a:rPr sz="2400">
                <a:latin typeface="+mn-ea"/>
              </a:rPr>
              <a:t>B. 民族军队 </a:t>
            </a:r>
            <a:endParaRPr sz="2400">
              <a:latin typeface="+mn-ea"/>
            </a:endParaRPr>
          </a:p>
          <a:p>
            <a:pPr marL="457200" indent="0" algn="just" fontAlgn="auto">
              <a:lnSpc>
                <a:spcPts val="3800"/>
              </a:lnSpc>
            </a:pPr>
            <a:r>
              <a:rPr sz="2400">
                <a:latin typeface="+mn-ea"/>
              </a:rPr>
              <a:t>C. 人民军队 </a:t>
            </a:r>
            <a:endParaRPr sz="2400">
              <a:latin typeface="+mn-ea"/>
            </a:endParaRPr>
          </a:p>
          <a:p>
            <a:pPr marL="457200" indent="0" algn="just" fontAlgn="auto">
              <a:lnSpc>
                <a:spcPts val="3800"/>
              </a:lnSpc>
            </a:pPr>
            <a:r>
              <a:rPr sz="2400">
                <a:latin typeface="+mn-ea"/>
              </a:rPr>
              <a:t>D. 先锋军队</a:t>
            </a:r>
            <a:endParaRPr sz="2400">
              <a:latin typeface="+mn-ea"/>
            </a:endParaRPr>
          </a:p>
        </p:txBody>
      </p:sp>
      <p:sp>
        <p:nvSpPr>
          <p:cNvPr id="14" name="Text Box 27"/>
          <p:cNvSpPr txBox="1"/>
          <p:nvPr>
            <p:custDataLst>
              <p:tags r:id="rId1"/>
            </p:custDataLst>
          </p:nvPr>
        </p:nvSpPr>
        <p:spPr>
          <a:xfrm>
            <a:off x="623570" y="4213860"/>
            <a:ext cx="10897870" cy="1538605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l" fontAlgn="auto">
              <a:lnSpc>
                <a:spcPts val="40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  <a:sym typeface="+mn-ea"/>
              </a:rPr>
              <a:t>【解析】</a:t>
            </a: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本题考查新时代的强军目标。党在新时代的强军目标是建设一支听党指挥、能打胜仗、作风优良的人民军队，把人民军队建设成为世界一流军队。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  <p:sp>
        <p:nvSpPr>
          <p:cNvPr id="16" name="Text Box 27"/>
          <p:cNvSpPr txBox="1"/>
          <p:nvPr>
            <p:custDataLst>
              <p:tags r:id="rId2"/>
            </p:custDataLst>
          </p:nvPr>
        </p:nvSpPr>
        <p:spPr>
          <a:xfrm>
            <a:off x="10487660" y="1197610"/>
            <a:ext cx="919480" cy="629920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ctr" fontAlgn="auto">
              <a:lnSpc>
                <a:spcPts val="40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C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91770" y="855980"/>
            <a:ext cx="1154430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3200" b="1">
                <a:solidFill>
                  <a:srgbClr val="00AEE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二、判断题。请判断正误，正确的选“A”，错误的选“B”。</a:t>
            </a:r>
            <a:endParaRPr lang="zh-CN" altLang="en-US" sz="3200" b="1">
              <a:solidFill>
                <a:srgbClr val="00AEE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50545" y="1631315"/>
            <a:ext cx="11055350" cy="10655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457200" indent="-457200" algn="just" fontAlgn="auto">
              <a:lnSpc>
                <a:spcPts val="3800"/>
              </a:lnSpc>
            </a:pPr>
            <a:r>
              <a:rPr sz="2400">
                <a:latin typeface="+mn-ea"/>
              </a:rPr>
              <a:t>13. 当前我国社会治理体系不断完善，社会安全稳定形势持续向好，人民生命财产安全得到有效维护，社会治理工作不存在更多的挑战。（</a:t>
            </a:r>
            <a:r>
              <a:rPr lang="en-US" sz="2400">
                <a:latin typeface="+mn-ea"/>
              </a:rPr>
              <a:t>         </a:t>
            </a:r>
            <a:r>
              <a:rPr sz="2400">
                <a:latin typeface="+mn-ea"/>
              </a:rPr>
              <a:t> ）</a:t>
            </a:r>
            <a:endParaRPr sz="2400">
              <a:latin typeface="+mn-ea"/>
            </a:endParaRPr>
          </a:p>
        </p:txBody>
      </p:sp>
      <p:sp>
        <p:nvSpPr>
          <p:cNvPr id="6" name="Text Box 27"/>
          <p:cNvSpPr txBox="1"/>
          <p:nvPr>
            <p:custDataLst>
              <p:tags r:id="rId1"/>
            </p:custDataLst>
          </p:nvPr>
        </p:nvSpPr>
        <p:spPr>
          <a:xfrm>
            <a:off x="478155" y="3433445"/>
            <a:ext cx="10897870" cy="800735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l" fontAlgn="auto">
              <a:lnSpc>
                <a:spcPts val="40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【解析】本题考查认识社会治理。我国社会治理体系不断完善，社会安全稳定形势持续向好，人民生命财产安全得到有效维护，广大人民群众的安全感和满意度不断增强。同时，社会治理面临的形势和环境更为复杂，如果利益关系协调不好、各种矛盾处理不好，就会导致问题激化，严重的就会影响发展进程。这对社会治理工作提出了更高的要求和更多的挑战。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  <p:sp>
        <p:nvSpPr>
          <p:cNvPr id="7" name="Text Box 27"/>
          <p:cNvSpPr txBox="1"/>
          <p:nvPr>
            <p:custDataLst>
              <p:tags r:id="rId2"/>
            </p:custDataLst>
          </p:nvPr>
        </p:nvSpPr>
        <p:spPr>
          <a:xfrm>
            <a:off x="8615045" y="2063750"/>
            <a:ext cx="919480" cy="549910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ctr" fontAlgn="auto">
              <a:lnSpc>
                <a:spcPts val="40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B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557655" y="2855595"/>
            <a:ext cx="10154285" cy="5784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just" fontAlgn="auto">
              <a:lnSpc>
                <a:spcPts val="3800"/>
              </a:lnSpc>
            </a:pPr>
            <a:r>
              <a:rPr sz="2400">
                <a:latin typeface="+mn-ea"/>
              </a:rPr>
              <a:t>A. 正确 </a:t>
            </a:r>
            <a:r>
              <a:rPr lang="en-US" sz="2400">
                <a:latin typeface="+mn-ea"/>
              </a:rPr>
              <a:t>			</a:t>
            </a:r>
            <a:r>
              <a:rPr sz="2400">
                <a:latin typeface="+mn-ea"/>
              </a:rPr>
              <a:t>B. 错误</a:t>
            </a:r>
            <a:endParaRPr sz="2400">
              <a:latin typeface="+mn-ea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文本框 4"/>
          <p:cNvSpPr txBox="1"/>
          <p:nvPr>
            <p:custDataLst>
              <p:tags r:id="rId1"/>
            </p:custDataLst>
          </p:nvPr>
        </p:nvSpPr>
        <p:spPr>
          <a:xfrm>
            <a:off x="550545" y="842010"/>
            <a:ext cx="11055350" cy="5784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457200" indent="-457200" algn="just" fontAlgn="auto">
              <a:lnSpc>
                <a:spcPts val="3800"/>
              </a:lnSpc>
            </a:pPr>
            <a:r>
              <a:rPr sz="2400">
                <a:latin typeface="+mn-ea"/>
              </a:rPr>
              <a:t>14. 促进社会治理体系现代化，必须打造社会治理新格局。（ </a:t>
            </a:r>
            <a:r>
              <a:rPr lang="en-US" sz="2400">
                <a:latin typeface="+mn-ea"/>
              </a:rPr>
              <a:t>       </a:t>
            </a:r>
            <a:r>
              <a:rPr sz="2400">
                <a:latin typeface="+mn-ea"/>
              </a:rPr>
              <a:t>）</a:t>
            </a:r>
            <a:endParaRPr sz="2400">
              <a:latin typeface="+mn-ea"/>
            </a:endParaRPr>
          </a:p>
        </p:txBody>
      </p:sp>
      <p:sp>
        <p:nvSpPr>
          <p:cNvPr id="6" name="Text Box 27"/>
          <p:cNvSpPr txBox="1"/>
          <p:nvPr>
            <p:custDataLst>
              <p:tags r:id="rId2"/>
            </p:custDataLst>
          </p:nvPr>
        </p:nvSpPr>
        <p:spPr>
          <a:xfrm>
            <a:off x="550545" y="2205990"/>
            <a:ext cx="11134725" cy="749935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l" fontAlgn="auto">
              <a:lnSpc>
                <a:spcPts val="40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【解析】略。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  <p:sp>
        <p:nvSpPr>
          <p:cNvPr id="7" name="Text Box 27"/>
          <p:cNvSpPr txBox="1"/>
          <p:nvPr>
            <p:custDataLst>
              <p:tags r:id="rId3"/>
            </p:custDataLst>
          </p:nvPr>
        </p:nvSpPr>
        <p:spPr>
          <a:xfrm>
            <a:off x="8615045" y="779780"/>
            <a:ext cx="919480" cy="549910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ctr" fontAlgn="auto">
              <a:lnSpc>
                <a:spcPts val="40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A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  <p:sp>
        <p:nvSpPr>
          <p:cNvPr id="8" name="文本框 7"/>
          <p:cNvSpPr txBox="1"/>
          <p:nvPr>
            <p:custDataLst>
              <p:tags r:id="rId4"/>
            </p:custDataLst>
          </p:nvPr>
        </p:nvSpPr>
        <p:spPr>
          <a:xfrm>
            <a:off x="1557655" y="1529080"/>
            <a:ext cx="10154285" cy="5784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just" fontAlgn="auto">
              <a:lnSpc>
                <a:spcPts val="3800"/>
              </a:lnSpc>
            </a:pPr>
            <a:r>
              <a:rPr sz="2400">
                <a:latin typeface="+mn-ea"/>
              </a:rPr>
              <a:t>A. 正确 </a:t>
            </a:r>
            <a:r>
              <a:rPr lang="en-US" sz="2400">
                <a:latin typeface="+mn-ea"/>
              </a:rPr>
              <a:t>			</a:t>
            </a:r>
            <a:r>
              <a:rPr sz="2400">
                <a:latin typeface="+mn-ea"/>
              </a:rPr>
              <a:t>B. 错误</a:t>
            </a:r>
            <a:endParaRPr sz="2400">
              <a:latin typeface="+mn-ea"/>
            </a:endParaRPr>
          </a:p>
        </p:txBody>
      </p:sp>
      <p:sp>
        <p:nvSpPr>
          <p:cNvPr id="2" name="文本框 1"/>
          <p:cNvSpPr txBox="1"/>
          <p:nvPr>
            <p:custDataLst>
              <p:tags r:id="rId5"/>
            </p:custDataLst>
          </p:nvPr>
        </p:nvSpPr>
        <p:spPr>
          <a:xfrm>
            <a:off x="534035" y="3265170"/>
            <a:ext cx="11055350" cy="10655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457200" indent="-457200" algn="just" fontAlgn="auto">
              <a:lnSpc>
                <a:spcPts val="3800"/>
              </a:lnSpc>
            </a:pPr>
            <a:r>
              <a:rPr sz="2400">
                <a:latin typeface="+mn-ea"/>
              </a:rPr>
              <a:t>15. 构建社会治理新格局，必须提高社会化、法治化、数字化、专业化水平。（</a:t>
            </a:r>
            <a:r>
              <a:rPr lang="en-US" sz="2400">
                <a:latin typeface="+mn-ea"/>
              </a:rPr>
              <a:t>   </a:t>
            </a:r>
            <a:r>
              <a:rPr sz="2400">
                <a:latin typeface="+mn-ea"/>
              </a:rPr>
              <a:t> </a:t>
            </a:r>
            <a:r>
              <a:rPr lang="en-US" sz="2400">
                <a:latin typeface="+mn-ea"/>
              </a:rPr>
              <a:t>   </a:t>
            </a:r>
            <a:r>
              <a:rPr sz="2400">
                <a:latin typeface="+mn-ea"/>
              </a:rPr>
              <a:t>）</a:t>
            </a:r>
            <a:endParaRPr sz="2400">
              <a:latin typeface="+mn-ea"/>
            </a:endParaRPr>
          </a:p>
        </p:txBody>
      </p:sp>
      <p:sp>
        <p:nvSpPr>
          <p:cNvPr id="3" name="Text Box 27"/>
          <p:cNvSpPr txBox="1"/>
          <p:nvPr>
            <p:custDataLst>
              <p:tags r:id="rId6"/>
            </p:custDataLst>
          </p:nvPr>
        </p:nvSpPr>
        <p:spPr>
          <a:xfrm>
            <a:off x="534035" y="5061585"/>
            <a:ext cx="10897870" cy="749935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l" fontAlgn="auto">
              <a:lnSpc>
                <a:spcPts val="40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【解析】本题考查打造社会治理新格局。构建社会治理新格局，必须提高社会化、法治化、智能化、专业化水平。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  <p:sp>
        <p:nvSpPr>
          <p:cNvPr id="4" name="Text Box 27"/>
          <p:cNvSpPr txBox="1"/>
          <p:nvPr>
            <p:custDataLst>
              <p:tags r:id="rId7"/>
            </p:custDataLst>
          </p:nvPr>
        </p:nvSpPr>
        <p:spPr>
          <a:xfrm>
            <a:off x="1213485" y="3721735"/>
            <a:ext cx="919480" cy="549910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ctr" fontAlgn="auto">
              <a:lnSpc>
                <a:spcPts val="40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B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  <p:sp>
        <p:nvSpPr>
          <p:cNvPr id="9" name="文本框 8"/>
          <p:cNvSpPr txBox="1"/>
          <p:nvPr>
            <p:custDataLst>
              <p:tags r:id="rId8"/>
            </p:custDataLst>
          </p:nvPr>
        </p:nvSpPr>
        <p:spPr>
          <a:xfrm>
            <a:off x="1541145" y="4311015"/>
            <a:ext cx="10154285" cy="5784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just" fontAlgn="auto">
              <a:lnSpc>
                <a:spcPts val="3800"/>
              </a:lnSpc>
            </a:pPr>
            <a:r>
              <a:rPr sz="2400">
                <a:latin typeface="+mn-ea"/>
              </a:rPr>
              <a:t>A. 正确 </a:t>
            </a:r>
            <a:r>
              <a:rPr lang="en-US" sz="2400">
                <a:latin typeface="+mn-ea"/>
              </a:rPr>
              <a:t>			</a:t>
            </a:r>
            <a:r>
              <a:rPr sz="2400">
                <a:latin typeface="+mn-ea"/>
              </a:rPr>
              <a:t>B. 错误</a:t>
            </a:r>
            <a:endParaRPr sz="2400">
              <a:latin typeface="+mn-ea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3" grpId="0"/>
      <p:bldP spid="4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文本框 4"/>
          <p:cNvSpPr txBox="1"/>
          <p:nvPr>
            <p:custDataLst>
              <p:tags r:id="rId1"/>
            </p:custDataLst>
          </p:nvPr>
        </p:nvSpPr>
        <p:spPr>
          <a:xfrm>
            <a:off x="550545" y="842010"/>
            <a:ext cx="11055350" cy="10655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457200" indent="-457200" algn="just" fontAlgn="auto">
              <a:lnSpc>
                <a:spcPts val="3800"/>
              </a:lnSpc>
            </a:pPr>
            <a:r>
              <a:rPr sz="2400">
                <a:latin typeface="+mn-ea"/>
              </a:rPr>
              <a:t>16. 构建社会治理新格局，发挥法治对社会治理的引领、规范和保障作用，这是提高社会治理社会化水平。（ </a:t>
            </a:r>
            <a:r>
              <a:rPr lang="en-US" sz="2400">
                <a:latin typeface="+mn-ea"/>
              </a:rPr>
              <a:t>        </a:t>
            </a:r>
            <a:r>
              <a:rPr sz="2400">
                <a:latin typeface="+mn-ea"/>
              </a:rPr>
              <a:t>）</a:t>
            </a:r>
            <a:endParaRPr sz="2400">
              <a:latin typeface="+mn-ea"/>
            </a:endParaRPr>
          </a:p>
        </p:txBody>
      </p:sp>
      <p:sp>
        <p:nvSpPr>
          <p:cNvPr id="6" name="Text Box 27"/>
          <p:cNvSpPr txBox="1"/>
          <p:nvPr>
            <p:custDataLst>
              <p:tags r:id="rId2"/>
            </p:custDataLst>
          </p:nvPr>
        </p:nvSpPr>
        <p:spPr>
          <a:xfrm>
            <a:off x="550545" y="2853690"/>
            <a:ext cx="10897870" cy="749935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l" fontAlgn="auto">
              <a:lnSpc>
                <a:spcPts val="40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【解析】本题考查打造社会治理新格局。构建社会治理新格局，必须提高社会化、法治化、智能化、专业化水平。坚持群众观点和群众路线，激发全社会活力，提高社会治理社会化水平。发挥法治对社会治理的引领、规范和保障作用，提高社会治理的法治化水平。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  <p:sp>
        <p:nvSpPr>
          <p:cNvPr id="7" name="Text Box 27"/>
          <p:cNvSpPr txBox="1"/>
          <p:nvPr>
            <p:custDataLst>
              <p:tags r:id="rId3"/>
            </p:custDataLst>
          </p:nvPr>
        </p:nvSpPr>
        <p:spPr>
          <a:xfrm>
            <a:off x="4655185" y="1285875"/>
            <a:ext cx="919480" cy="549910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ctr" fontAlgn="auto">
              <a:lnSpc>
                <a:spcPts val="40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B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  <p:sp>
        <p:nvSpPr>
          <p:cNvPr id="8" name="文本框 7"/>
          <p:cNvSpPr txBox="1"/>
          <p:nvPr>
            <p:custDataLst>
              <p:tags r:id="rId4"/>
            </p:custDataLst>
          </p:nvPr>
        </p:nvSpPr>
        <p:spPr>
          <a:xfrm>
            <a:off x="1557655" y="2031365"/>
            <a:ext cx="10154285" cy="5784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just" fontAlgn="auto">
              <a:lnSpc>
                <a:spcPts val="3800"/>
              </a:lnSpc>
            </a:pPr>
            <a:r>
              <a:rPr sz="2400">
                <a:latin typeface="+mn-ea"/>
              </a:rPr>
              <a:t>A. 正确 </a:t>
            </a:r>
            <a:r>
              <a:rPr lang="en-US" sz="2400">
                <a:latin typeface="+mn-ea"/>
              </a:rPr>
              <a:t>			</a:t>
            </a:r>
            <a:r>
              <a:rPr sz="2400">
                <a:latin typeface="+mn-ea"/>
              </a:rPr>
              <a:t>B. 错误</a:t>
            </a:r>
            <a:endParaRPr sz="2400">
              <a:latin typeface="+mn-ea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534035" y="981075"/>
            <a:ext cx="11055350" cy="10655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457200" indent="-457200" algn="just" fontAlgn="auto">
              <a:lnSpc>
                <a:spcPts val="3800"/>
              </a:lnSpc>
            </a:pPr>
            <a:r>
              <a:rPr sz="2400">
                <a:latin typeface="+mn-ea"/>
              </a:rPr>
              <a:t>17. 构建社会治理新格局，要积极引导社会力量参与基层治理，完善基层民主协商制度，只需通过法治即可健全城乡基层社会治理体系。（ </a:t>
            </a:r>
            <a:r>
              <a:rPr lang="en-US" sz="2400">
                <a:latin typeface="+mn-ea"/>
              </a:rPr>
              <a:t>       </a:t>
            </a:r>
            <a:r>
              <a:rPr sz="2400">
                <a:latin typeface="+mn-ea"/>
              </a:rPr>
              <a:t>）</a:t>
            </a:r>
            <a:endParaRPr sz="2400">
              <a:latin typeface="+mn-ea"/>
            </a:endParaRPr>
          </a:p>
        </p:txBody>
      </p:sp>
      <p:sp>
        <p:nvSpPr>
          <p:cNvPr id="3" name="Text Box 27"/>
          <p:cNvSpPr txBox="1"/>
          <p:nvPr>
            <p:custDataLst>
              <p:tags r:id="rId2"/>
            </p:custDataLst>
          </p:nvPr>
        </p:nvSpPr>
        <p:spPr>
          <a:xfrm>
            <a:off x="534035" y="3143250"/>
            <a:ext cx="10897870" cy="795655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l" fontAlgn="auto">
              <a:lnSpc>
                <a:spcPts val="40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【解析】本题考查打造社会治理新格局。构建社会治理新格局，要积极引导社会力量参与基层治理，完善基层民主协商制度，健全党组织领导的自治、法治、德治相结合的城乡基层社会治理体系。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  <p:sp>
        <p:nvSpPr>
          <p:cNvPr id="4" name="Text Box 27"/>
          <p:cNvSpPr txBox="1"/>
          <p:nvPr>
            <p:custDataLst>
              <p:tags r:id="rId3"/>
            </p:custDataLst>
          </p:nvPr>
        </p:nvSpPr>
        <p:spPr>
          <a:xfrm>
            <a:off x="8543290" y="1413510"/>
            <a:ext cx="919480" cy="549910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ctr" fontAlgn="auto">
              <a:lnSpc>
                <a:spcPts val="40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B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  <p:sp>
        <p:nvSpPr>
          <p:cNvPr id="9" name="文本框 8"/>
          <p:cNvSpPr txBox="1"/>
          <p:nvPr>
            <p:custDataLst>
              <p:tags r:id="rId4"/>
            </p:custDataLst>
          </p:nvPr>
        </p:nvSpPr>
        <p:spPr>
          <a:xfrm>
            <a:off x="1435100" y="2277745"/>
            <a:ext cx="10154285" cy="5784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just" fontAlgn="auto">
              <a:lnSpc>
                <a:spcPts val="3800"/>
              </a:lnSpc>
            </a:pPr>
            <a:r>
              <a:rPr sz="2400">
                <a:latin typeface="+mn-ea"/>
              </a:rPr>
              <a:t>A. 正确 </a:t>
            </a:r>
            <a:r>
              <a:rPr lang="en-US" sz="2400">
                <a:latin typeface="+mn-ea"/>
              </a:rPr>
              <a:t>			</a:t>
            </a:r>
            <a:r>
              <a:rPr sz="2400">
                <a:latin typeface="+mn-ea"/>
              </a:rPr>
              <a:t>B. 错误</a:t>
            </a:r>
            <a:endParaRPr sz="2400">
              <a:latin typeface="+mn-ea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文本框 4"/>
          <p:cNvSpPr txBox="1"/>
          <p:nvPr>
            <p:custDataLst>
              <p:tags r:id="rId1"/>
            </p:custDataLst>
          </p:nvPr>
        </p:nvSpPr>
        <p:spPr>
          <a:xfrm>
            <a:off x="550545" y="842010"/>
            <a:ext cx="11055350" cy="5784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457200" indent="-457200" algn="just" fontAlgn="auto">
              <a:lnSpc>
                <a:spcPts val="3800"/>
              </a:lnSpc>
            </a:pPr>
            <a:r>
              <a:rPr sz="2400">
                <a:latin typeface="+mn-ea"/>
              </a:rPr>
              <a:t>18. 总体国家安全观关键在“大安全”，突出的是“总体”理念。（ </a:t>
            </a:r>
            <a:r>
              <a:rPr lang="en-US" sz="2400">
                <a:latin typeface="+mn-ea"/>
              </a:rPr>
              <a:t>        </a:t>
            </a:r>
            <a:r>
              <a:rPr sz="2400">
                <a:latin typeface="+mn-ea"/>
              </a:rPr>
              <a:t>）</a:t>
            </a:r>
            <a:endParaRPr sz="2400">
              <a:latin typeface="+mn-ea"/>
            </a:endParaRPr>
          </a:p>
        </p:txBody>
      </p:sp>
      <p:sp>
        <p:nvSpPr>
          <p:cNvPr id="6" name="Text Box 27"/>
          <p:cNvSpPr txBox="1"/>
          <p:nvPr>
            <p:custDataLst>
              <p:tags r:id="rId2"/>
            </p:custDataLst>
          </p:nvPr>
        </p:nvSpPr>
        <p:spPr>
          <a:xfrm>
            <a:off x="550545" y="2494915"/>
            <a:ext cx="10897870" cy="749935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l" fontAlgn="auto">
              <a:lnSpc>
                <a:spcPts val="40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【解析】本题考查对总体国家安全观的理解。总体国家安全观关键在“总体”，突出的是“大安全”理念。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  <p:sp>
        <p:nvSpPr>
          <p:cNvPr id="7" name="Text Box 27"/>
          <p:cNvSpPr txBox="1"/>
          <p:nvPr>
            <p:custDataLst>
              <p:tags r:id="rId3"/>
            </p:custDataLst>
          </p:nvPr>
        </p:nvSpPr>
        <p:spPr>
          <a:xfrm>
            <a:off x="8759190" y="837565"/>
            <a:ext cx="919480" cy="549910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ctr" fontAlgn="auto">
              <a:lnSpc>
                <a:spcPts val="40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B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  <p:sp>
        <p:nvSpPr>
          <p:cNvPr id="8" name="文本框 7"/>
          <p:cNvSpPr txBox="1"/>
          <p:nvPr>
            <p:custDataLst>
              <p:tags r:id="rId4"/>
            </p:custDataLst>
          </p:nvPr>
        </p:nvSpPr>
        <p:spPr>
          <a:xfrm>
            <a:off x="1557655" y="1887855"/>
            <a:ext cx="10154285" cy="5784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just" fontAlgn="auto">
              <a:lnSpc>
                <a:spcPts val="3800"/>
              </a:lnSpc>
            </a:pPr>
            <a:r>
              <a:rPr sz="2400">
                <a:latin typeface="+mn-ea"/>
              </a:rPr>
              <a:t>A. 正确 </a:t>
            </a:r>
            <a:r>
              <a:rPr lang="en-US" sz="2400">
                <a:latin typeface="+mn-ea"/>
              </a:rPr>
              <a:t>			</a:t>
            </a:r>
            <a:r>
              <a:rPr sz="2400">
                <a:latin typeface="+mn-ea"/>
              </a:rPr>
              <a:t>B. 错误</a:t>
            </a:r>
            <a:endParaRPr sz="2400">
              <a:latin typeface="+mn-ea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534035" y="1125220"/>
            <a:ext cx="11055350" cy="5784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457200" indent="-457200" algn="just" fontAlgn="auto">
              <a:lnSpc>
                <a:spcPts val="3800"/>
              </a:lnSpc>
            </a:pPr>
            <a:r>
              <a:rPr sz="2400">
                <a:latin typeface="+mn-ea"/>
              </a:rPr>
              <a:t>19. 总体国家安全观强调的是自身安全而非共同安全。（ </a:t>
            </a:r>
            <a:r>
              <a:rPr lang="en-US" sz="2400">
                <a:latin typeface="+mn-ea"/>
              </a:rPr>
              <a:t>       </a:t>
            </a:r>
            <a:r>
              <a:rPr sz="2400">
                <a:latin typeface="+mn-ea"/>
              </a:rPr>
              <a:t>）</a:t>
            </a:r>
            <a:endParaRPr sz="2400">
              <a:latin typeface="+mn-ea"/>
            </a:endParaRPr>
          </a:p>
        </p:txBody>
      </p:sp>
      <p:sp>
        <p:nvSpPr>
          <p:cNvPr id="3" name="Text Box 27"/>
          <p:cNvSpPr txBox="1"/>
          <p:nvPr>
            <p:custDataLst>
              <p:tags r:id="rId2"/>
            </p:custDataLst>
          </p:nvPr>
        </p:nvSpPr>
        <p:spPr>
          <a:xfrm>
            <a:off x="534035" y="2562860"/>
            <a:ext cx="10897870" cy="673100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l" fontAlgn="auto">
              <a:lnSpc>
                <a:spcPts val="40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【解析】本题考查对总体国家安全观的理解。总体国家安全观强调的是系统思维和方法，既重视发展问题又重视安全问题，既重视外部安全又重视内部安全，既重视国土安全又重视国民安全，既重视传统安全又重视非传统安全，既重视自身安全又重视共同安全。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  <p:sp>
        <p:nvSpPr>
          <p:cNvPr id="4" name="Text Box 27"/>
          <p:cNvSpPr txBox="1"/>
          <p:nvPr>
            <p:custDataLst>
              <p:tags r:id="rId3"/>
            </p:custDataLst>
          </p:nvPr>
        </p:nvSpPr>
        <p:spPr>
          <a:xfrm>
            <a:off x="7966710" y="1101090"/>
            <a:ext cx="919480" cy="549910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ctr" fontAlgn="auto">
              <a:lnSpc>
                <a:spcPts val="40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B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  <p:sp>
        <p:nvSpPr>
          <p:cNvPr id="9" name="文本框 8"/>
          <p:cNvSpPr txBox="1"/>
          <p:nvPr>
            <p:custDataLst>
              <p:tags r:id="rId4"/>
            </p:custDataLst>
          </p:nvPr>
        </p:nvSpPr>
        <p:spPr>
          <a:xfrm>
            <a:off x="1541145" y="1884045"/>
            <a:ext cx="10154285" cy="5784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just" fontAlgn="auto">
              <a:lnSpc>
                <a:spcPts val="3800"/>
              </a:lnSpc>
            </a:pPr>
            <a:r>
              <a:rPr sz="2400">
                <a:latin typeface="+mn-ea"/>
              </a:rPr>
              <a:t>A. 正确 </a:t>
            </a:r>
            <a:r>
              <a:rPr lang="en-US" sz="2400">
                <a:latin typeface="+mn-ea"/>
              </a:rPr>
              <a:t>			</a:t>
            </a:r>
            <a:r>
              <a:rPr sz="2400">
                <a:latin typeface="+mn-ea"/>
              </a:rPr>
              <a:t>B. 错误</a:t>
            </a:r>
            <a:endParaRPr sz="2400">
              <a:latin typeface="+mn-ea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文本框 4"/>
          <p:cNvSpPr txBox="1"/>
          <p:nvPr>
            <p:custDataLst>
              <p:tags r:id="rId1"/>
            </p:custDataLst>
          </p:nvPr>
        </p:nvSpPr>
        <p:spPr>
          <a:xfrm>
            <a:off x="550545" y="908685"/>
            <a:ext cx="11055350" cy="10655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457200" indent="-457200" algn="just" fontAlgn="auto">
              <a:lnSpc>
                <a:spcPts val="3800"/>
              </a:lnSpc>
            </a:pPr>
            <a:r>
              <a:rPr sz="2400">
                <a:latin typeface="+mn-ea"/>
              </a:rPr>
              <a:t>20. 推进新时代国家安全事业全面发展，增强忧患意识、防范风险挑战，只要高度警惕“黑天鹅”事件，“灰犀牛”事件概率较低一般不会发生。（ </a:t>
            </a:r>
            <a:r>
              <a:rPr lang="en-US" sz="2400">
                <a:latin typeface="+mn-ea"/>
              </a:rPr>
              <a:t>        </a:t>
            </a:r>
            <a:r>
              <a:rPr sz="2400">
                <a:latin typeface="+mn-ea"/>
              </a:rPr>
              <a:t>）</a:t>
            </a:r>
            <a:endParaRPr sz="2400">
              <a:latin typeface="+mn-ea"/>
            </a:endParaRPr>
          </a:p>
        </p:txBody>
      </p:sp>
      <p:sp>
        <p:nvSpPr>
          <p:cNvPr id="6" name="Text Box 27"/>
          <p:cNvSpPr txBox="1"/>
          <p:nvPr>
            <p:custDataLst>
              <p:tags r:id="rId2"/>
            </p:custDataLst>
          </p:nvPr>
        </p:nvSpPr>
        <p:spPr>
          <a:xfrm>
            <a:off x="550545" y="2563495"/>
            <a:ext cx="10897870" cy="749935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l" fontAlgn="auto">
              <a:lnSpc>
                <a:spcPts val="40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【解析】本题考查推进新时代国家安全事业全面发展。要增强忧患意识、防范风险挑战，尤其要高度警惕“黑天鹅”和“灰犀牛”事件。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  <p:sp>
        <p:nvSpPr>
          <p:cNvPr id="7" name="Text Box 27"/>
          <p:cNvSpPr txBox="1"/>
          <p:nvPr>
            <p:custDataLst>
              <p:tags r:id="rId3"/>
            </p:custDataLst>
          </p:nvPr>
        </p:nvSpPr>
        <p:spPr>
          <a:xfrm>
            <a:off x="9046845" y="1341120"/>
            <a:ext cx="919480" cy="549910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ctr" fontAlgn="auto">
              <a:lnSpc>
                <a:spcPts val="40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B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  <p:sp>
        <p:nvSpPr>
          <p:cNvPr id="8" name="文本框 7"/>
          <p:cNvSpPr txBox="1"/>
          <p:nvPr>
            <p:custDataLst>
              <p:tags r:id="rId4"/>
            </p:custDataLst>
          </p:nvPr>
        </p:nvSpPr>
        <p:spPr>
          <a:xfrm>
            <a:off x="1198245" y="1987550"/>
            <a:ext cx="10154285" cy="5784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just" fontAlgn="auto">
              <a:lnSpc>
                <a:spcPts val="3800"/>
              </a:lnSpc>
            </a:pPr>
            <a:r>
              <a:rPr sz="2400">
                <a:latin typeface="+mn-ea"/>
              </a:rPr>
              <a:t>A. 正确 </a:t>
            </a:r>
            <a:r>
              <a:rPr lang="en-US" sz="2400">
                <a:latin typeface="+mn-ea"/>
              </a:rPr>
              <a:t>			</a:t>
            </a:r>
            <a:r>
              <a:rPr sz="2400">
                <a:latin typeface="+mn-ea"/>
              </a:rPr>
              <a:t>B. 错误</a:t>
            </a:r>
            <a:endParaRPr sz="2400">
              <a:latin typeface="+mn-ea"/>
            </a:endParaRPr>
          </a:p>
        </p:txBody>
      </p:sp>
      <p:sp>
        <p:nvSpPr>
          <p:cNvPr id="2" name="文本框 1"/>
          <p:cNvSpPr txBox="1"/>
          <p:nvPr>
            <p:custDataLst>
              <p:tags r:id="rId5"/>
            </p:custDataLst>
          </p:nvPr>
        </p:nvSpPr>
        <p:spPr>
          <a:xfrm>
            <a:off x="534035" y="3933825"/>
            <a:ext cx="11055350" cy="5784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-457200" algn="just" fontAlgn="auto">
              <a:lnSpc>
                <a:spcPts val="3800"/>
              </a:lnSpc>
            </a:pPr>
            <a:r>
              <a:rPr sz="2400">
                <a:latin typeface="+mn-ea"/>
              </a:rPr>
              <a:t>21. 新时代要建设社会主义现代化强国，必须建设强大的人民军队。（ </a:t>
            </a:r>
            <a:r>
              <a:rPr lang="en-US" sz="2400">
                <a:latin typeface="+mn-ea"/>
              </a:rPr>
              <a:t>       </a:t>
            </a:r>
            <a:r>
              <a:rPr sz="2400">
                <a:latin typeface="+mn-ea"/>
              </a:rPr>
              <a:t>）</a:t>
            </a:r>
            <a:endParaRPr sz="2400">
              <a:latin typeface="+mn-ea"/>
            </a:endParaRPr>
          </a:p>
        </p:txBody>
      </p:sp>
      <p:sp>
        <p:nvSpPr>
          <p:cNvPr id="3" name="Text Box 27"/>
          <p:cNvSpPr txBox="1"/>
          <p:nvPr>
            <p:custDataLst>
              <p:tags r:id="rId6"/>
            </p:custDataLst>
          </p:nvPr>
        </p:nvSpPr>
        <p:spPr>
          <a:xfrm>
            <a:off x="534035" y="5226050"/>
            <a:ext cx="10897870" cy="673100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l" fontAlgn="auto">
              <a:lnSpc>
                <a:spcPts val="40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【解析】略。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  <p:sp>
        <p:nvSpPr>
          <p:cNvPr id="4" name="Text Box 27"/>
          <p:cNvSpPr txBox="1"/>
          <p:nvPr>
            <p:custDataLst>
              <p:tags r:id="rId7"/>
            </p:custDataLst>
          </p:nvPr>
        </p:nvSpPr>
        <p:spPr>
          <a:xfrm>
            <a:off x="9850120" y="3934460"/>
            <a:ext cx="919480" cy="549910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ctr" fontAlgn="auto">
              <a:lnSpc>
                <a:spcPts val="40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A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  <p:sp>
        <p:nvSpPr>
          <p:cNvPr id="9" name="文本框 8"/>
          <p:cNvSpPr txBox="1"/>
          <p:nvPr>
            <p:custDataLst>
              <p:tags r:id="rId8"/>
            </p:custDataLst>
          </p:nvPr>
        </p:nvSpPr>
        <p:spPr>
          <a:xfrm>
            <a:off x="622300" y="4665980"/>
            <a:ext cx="10154285" cy="5784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just" fontAlgn="auto">
              <a:lnSpc>
                <a:spcPts val="3800"/>
              </a:lnSpc>
            </a:pPr>
            <a:r>
              <a:rPr sz="2400">
                <a:latin typeface="+mn-ea"/>
              </a:rPr>
              <a:t>A. 正确 </a:t>
            </a:r>
            <a:r>
              <a:rPr lang="en-US" sz="2400">
                <a:latin typeface="+mn-ea"/>
              </a:rPr>
              <a:t>			</a:t>
            </a:r>
            <a:r>
              <a:rPr sz="2400">
                <a:latin typeface="+mn-ea"/>
              </a:rPr>
              <a:t>B. 错误</a:t>
            </a:r>
            <a:endParaRPr sz="2400">
              <a:latin typeface="+mn-ea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3" grpId="0"/>
      <p:bldP spid="4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534035" y="1112520"/>
            <a:ext cx="11055350" cy="10655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457200" indent="-457200" algn="just" fontAlgn="auto">
              <a:lnSpc>
                <a:spcPts val="3800"/>
              </a:lnSpc>
            </a:pPr>
            <a:r>
              <a:rPr sz="2400">
                <a:latin typeface="+mn-ea"/>
              </a:rPr>
              <a:t>22. 必须全面贯彻毛泽东军事思想，才能把新时代强军事业不断推向前进。（ </a:t>
            </a:r>
            <a:r>
              <a:rPr lang="en-US" sz="2400">
                <a:latin typeface="+mn-ea"/>
              </a:rPr>
              <a:t>       </a:t>
            </a:r>
            <a:r>
              <a:rPr sz="2400">
                <a:latin typeface="+mn-ea"/>
              </a:rPr>
              <a:t>）</a:t>
            </a:r>
            <a:endParaRPr sz="2400">
              <a:latin typeface="+mn-ea"/>
            </a:endParaRPr>
          </a:p>
        </p:txBody>
      </p:sp>
      <p:sp>
        <p:nvSpPr>
          <p:cNvPr id="3" name="Text Box 27"/>
          <p:cNvSpPr txBox="1"/>
          <p:nvPr>
            <p:custDataLst>
              <p:tags r:id="rId2"/>
            </p:custDataLst>
          </p:nvPr>
        </p:nvSpPr>
        <p:spPr>
          <a:xfrm>
            <a:off x="534035" y="3124200"/>
            <a:ext cx="10897870" cy="673100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l" fontAlgn="auto">
              <a:lnSpc>
                <a:spcPts val="40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【解析】本题考查实行强军战略的目的。必须全面贯彻习近平强军思想，把新时代强军事业不断推向前进。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  <p:sp>
        <p:nvSpPr>
          <p:cNvPr id="4" name="Text Box 27"/>
          <p:cNvSpPr txBox="1"/>
          <p:nvPr>
            <p:custDataLst>
              <p:tags r:id="rId3"/>
            </p:custDataLst>
          </p:nvPr>
        </p:nvSpPr>
        <p:spPr>
          <a:xfrm>
            <a:off x="1270000" y="1529080"/>
            <a:ext cx="919480" cy="549910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ctr" fontAlgn="auto">
              <a:lnSpc>
                <a:spcPts val="40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B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  <p:sp>
        <p:nvSpPr>
          <p:cNvPr id="9" name="文本框 8"/>
          <p:cNvSpPr txBox="1"/>
          <p:nvPr>
            <p:custDataLst>
              <p:tags r:id="rId4"/>
            </p:custDataLst>
          </p:nvPr>
        </p:nvSpPr>
        <p:spPr>
          <a:xfrm>
            <a:off x="1541145" y="2373630"/>
            <a:ext cx="10154285" cy="5784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just" fontAlgn="auto">
              <a:lnSpc>
                <a:spcPts val="3800"/>
              </a:lnSpc>
            </a:pPr>
            <a:r>
              <a:rPr sz="2400">
                <a:latin typeface="+mn-ea"/>
              </a:rPr>
              <a:t>A. 正确 </a:t>
            </a:r>
            <a:r>
              <a:rPr lang="en-US" sz="2400">
                <a:latin typeface="+mn-ea"/>
              </a:rPr>
              <a:t>			</a:t>
            </a:r>
            <a:r>
              <a:rPr sz="2400">
                <a:latin typeface="+mn-ea"/>
              </a:rPr>
              <a:t>B. 错误</a:t>
            </a:r>
            <a:endParaRPr sz="2400">
              <a:latin typeface="+mn-ea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>
            <a:off x="191770" y="836930"/>
            <a:ext cx="11772900" cy="10763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791845" indent="-791845" fontAlgn="auto"/>
            <a:r>
              <a:rPr lang="zh-CN" altLang="en-US" sz="3200" b="1">
                <a:solidFill>
                  <a:srgbClr val="00AEE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一、单项选择题。在每小题给出的四个选项中，只有一项是符合题目要求的。</a:t>
            </a:r>
            <a:endParaRPr lang="zh-CN" altLang="en-US" sz="3200" b="1">
              <a:solidFill>
                <a:srgbClr val="00AEE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-23495" y="1918970"/>
            <a:ext cx="11567795" cy="11169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457200" algn="just" fontAlgn="auto">
              <a:lnSpc>
                <a:spcPts val="4000"/>
              </a:lnSpc>
            </a:pPr>
            <a:r>
              <a:rPr sz="2400">
                <a:latin typeface="+mn-ea"/>
              </a:rPr>
              <a:t>1. 党的十八大以来，我们经受住了来自政治、经济、（ </a:t>
            </a:r>
            <a:r>
              <a:rPr lang="en-US" sz="2400">
                <a:latin typeface="+mn-ea"/>
              </a:rPr>
              <a:t>     </a:t>
            </a:r>
            <a:r>
              <a:rPr sz="2400">
                <a:latin typeface="+mn-ea"/>
              </a:rPr>
              <a:t>）、自然界等方面的风</a:t>
            </a:r>
            <a:br>
              <a:rPr sz="2400">
                <a:latin typeface="+mn-ea"/>
              </a:rPr>
            </a:br>
            <a:r>
              <a:rPr sz="2400">
                <a:latin typeface="+mn-ea"/>
              </a:rPr>
              <a:t> </a:t>
            </a:r>
            <a:r>
              <a:rPr lang="en-US" sz="2400">
                <a:latin typeface="+mn-ea"/>
              </a:rPr>
              <a:t>         </a:t>
            </a:r>
            <a:r>
              <a:rPr sz="2400">
                <a:latin typeface="+mn-ea"/>
              </a:rPr>
              <a:t>险挑战考验。</a:t>
            </a:r>
            <a:endParaRPr sz="2400">
              <a:latin typeface="+mn-ea"/>
            </a:endParaRPr>
          </a:p>
        </p:txBody>
      </p:sp>
      <p:sp>
        <p:nvSpPr>
          <p:cNvPr id="14" name="Text Box 27"/>
          <p:cNvSpPr txBox="1"/>
          <p:nvPr>
            <p:custDataLst>
              <p:tags r:id="rId1"/>
            </p:custDataLst>
          </p:nvPr>
        </p:nvSpPr>
        <p:spPr>
          <a:xfrm>
            <a:off x="668655" y="3648710"/>
            <a:ext cx="10897870" cy="1178560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l" fontAlgn="auto">
              <a:lnSpc>
                <a:spcPts val="40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【解析】本题考查党和国家事业取得的历史性成就。党的十八大以来，以习近平同志为核心的党中央，按照坚守底线、突出重点、完善制度、引导预期的思路推出一系列重大举措，社会治理社会化、法治化、智能化、专业化水平大幅度提升，国家安全得到全面加强，经受住了来自政治、经济、意识形态、自然界等方面的风险挑战考验。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  <p:sp>
        <p:nvSpPr>
          <p:cNvPr id="16" name="Text Box 27"/>
          <p:cNvSpPr txBox="1"/>
          <p:nvPr>
            <p:custDataLst>
              <p:tags r:id="rId2"/>
            </p:custDataLst>
          </p:nvPr>
        </p:nvSpPr>
        <p:spPr>
          <a:xfrm>
            <a:off x="7680960" y="1878330"/>
            <a:ext cx="919480" cy="502285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ctr" fontAlgn="auto">
              <a:lnSpc>
                <a:spcPts val="40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C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35280" y="2998470"/>
            <a:ext cx="11567795" cy="6038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457200" algn="just" fontAlgn="auto">
              <a:lnSpc>
                <a:spcPts val="4000"/>
              </a:lnSpc>
            </a:pPr>
            <a:r>
              <a:rPr sz="2400">
                <a:latin typeface="+mn-ea"/>
              </a:rPr>
              <a:t>A. 文化 </a:t>
            </a:r>
            <a:r>
              <a:rPr lang="en-US" sz="2400">
                <a:latin typeface="+mn-ea"/>
              </a:rPr>
              <a:t>	</a:t>
            </a:r>
            <a:r>
              <a:rPr sz="2400">
                <a:latin typeface="+mn-ea"/>
              </a:rPr>
              <a:t>B. 金融 </a:t>
            </a:r>
            <a:r>
              <a:rPr lang="en-US" sz="2400">
                <a:latin typeface="+mn-ea"/>
              </a:rPr>
              <a:t>		</a:t>
            </a:r>
            <a:r>
              <a:rPr sz="2400">
                <a:latin typeface="+mn-ea"/>
              </a:rPr>
              <a:t>C. 意识形态 </a:t>
            </a:r>
            <a:r>
              <a:rPr lang="en-US" sz="2400">
                <a:latin typeface="+mn-ea"/>
              </a:rPr>
              <a:t>		</a:t>
            </a:r>
            <a:r>
              <a:rPr sz="2400">
                <a:latin typeface="+mn-ea"/>
              </a:rPr>
              <a:t>D. 就业</a:t>
            </a:r>
            <a:endParaRPr sz="2400">
              <a:latin typeface="+mn-ea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60045" y="1487170"/>
            <a:ext cx="11466830" cy="45796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457200" algn="just" fontAlgn="auto">
              <a:lnSpc>
                <a:spcPts val="5000"/>
              </a:lnSpc>
            </a:pPr>
            <a:r>
              <a:rPr lang="zh-CN" altLang="en-US" sz="2400">
                <a:latin typeface="+mn-ea"/>
              </a:rPr>
              <a:t>23. ______________ 是国家治理的重要领域，它包括对重大安全事故的遏制、对社会矛盾的排查预警、对社会稳定风险的评估、对社会矛盾纠纷的化解、对社会治安的综合治理等。</a:t>
            </a:r>
            <a:endParaRPr lang="zh-CN" altLang="en-US" sz="2400">
              <a:latin typeface="+mn-ea"/>
            </a:endParaRPr>
          </a:p>
          <a:p>
            <a:pPr indent="457200" algn="just" fontAlgn="auto">
              <a:lnSpc>
                <a:spcPts val="5000"/>
              </a:lnSpc>
            </a:pPr>
            <a:r>
              <a:rPr lang="zh-CN" altLang="en-US" sz="2400">
                <a:latin typeface="+mn-ea"/>
              </a:rPr>
              <a:t>24. 我们要完善党委领导、政府负责、民主协商、社会协同、公众参与、法治保障、科技支撑的社会治理体系，健全共建共治共享的社会治理制度，提升社会治理______________。</a:t>
            </a:r>
            <a:endParaRPr lang="zh-CN" altLang="en-US" sz="2400">
              <a:latin typeface="+mn-ea"/>
            </a:endParaRPr>
          </a:p>
          <a:p>
            <a:pPr indent="457200" algn="just" fontAlgn="auto">
              <a:lnSpc>
                <a:spcPts val="5000"/>
              </a:lnSpc>
            </a:pPr>
            <a:r>
              <a:rPr lang="zh-CN" altLang="en-US" sz="2400">
                <a:latin typeface="+mn-ea"/>
              </a:rPr>
              <a:t>25. 坚持___________</a:t>
            </a:r>
            <a:r>
              <a:rPr lang="zh-CN" altLang="en-US" sz="2400">
                <a:latin typeface="+mn-ea"/>
                <a:sym typeface="+mn-ea"/>
              </a:rPr>
              <a:t>____</a:t>
            </a:r>
            <a:r>
              <a:rPr lang="zh-CN" altLang="en-US" sz="2400">
                <a:latin typeface="+mn-ea"/>
                <a:sym typeface="+mn-ea"/>
              </a:rPr>
              <a:t>__</a:t>
            </a:r>
            <a:r>
              <a:rPr lang="zh-CN" altLang="en-US" sz="2400">
                <a:latin typeface="+mn-ea"/>
                <a:sym typeface="+mn-ea"/>
              </a:rPr>
              <a:t>__</a:t>
            </a:r>
            <a:r>
              <a:rPr lang="zh-CN" altLang="en-US" sz="2400">
                <a:latin typeface="+mn-ea"/>
              </a:rPr>
              <a:t>___，激发全社会活力，提高社会治理社会化水平。</a:t>
            </a:r>
            <a:endParaRPr lang="zh-CN" altLang="en-US" sz="2400">
              <a:latin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91770" y="712470"/>
            <a:ext cx="1154430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3200" b="1">
                <a:solidFill>
                  <a:srgbClr val="00AEE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三、填空题。</a:t>
            </a:r>
            <a:endParaRPr lang="zh-CN" altLang="en-US" sz="3200" b="1">
              <a:solidFill>
                <a:srgbClr val="00AEE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Text Box 27"/>
          <p:cNvSpPr txBox="1"/>
          <p:nvPr>
            <p:custDataLst>
              <p:tags r:id="rId1"/>
            </p:custDataLst>
          </p:nvPr>
        </p:nvSpPr>
        <p:spPr>
          <a:xfrm>
            <a:off x="1414780" y="1463040"/>
            <a:ext cx="2263140" cy="583565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ctr" fontAlgn="auto">
              <a:lnSpc>
                <a:spcPts val="40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社会治理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  <p:sp>
        <p:nvSpPr>
          <p:cNvPr id="10" name="Text Box 27"/>
          <p:cNvSpPr txBox="1"/>
          <p:nvPr>
            <p:custDataLst>
              <p:tags r:id="rId2"/>
            </p:custDataLst>
          </p:nvPr>
        </p:nvSpPr>
        <p:spPr>
          <a:xfrm>
            <a:off x="334645" y="4653915"/>
            <a:ext cx="2263140" cy="583565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ctr" fontAlgn="auto">
              <a:lnSpc>
                <a:spcPts val="40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效能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  <p:sp>
        <p:nvSpPr>
          <p:cNvPr id="11" name="Text Box 27"/>
          <p:cNvSpPr txBox="1"/>
          <p:nvPr>
            <p:custDataLst>
              <p:tags r:id="rId3"/>
            </p:custDataLst>
          </p:nvPr>
        </p:nvSpPr>
        <p:spPr>
          <a:xfrm>
            <a:off x="2206625" y="5343525"/>
            <a:ext cx="3273425" cy="583565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ctr" fontAlgn="auto">
              <a:lnSpc>
                <a:spcPts val="40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群众观点和群众路线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1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360045" y="1487170"/>
            <a:ext cx="11466830" cy="39382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457200" algn="just" fontAlgn="auto">
              <a:lnSpc>
                <a:spcPts val="5000"/>
              </a:lnSpc>
            </a:pPr>
            <a:r>
              <a:rPr lang="zh-CN" altLang="en-US" sz="2400">
                <a:latin typeface="+mn-ea"/>
              </a:rPr>
              <a:t>26. 构建社会治理新格局，要发挥______________ 对社会治理的引领、规范和保障作用。</a:t>
            </a:r>
            <a:endParaRPr lang="zh-CN" altLang="en-US" sz="2400">
              <a:latin typeface="+mn-ea"/>
            </a:endParaRPr>
          </a:p>
          <a:p>
            <a:pPr indent="457200" algn="just" fontAlgn="auto">
              <a:lnSpc>
                <a:spcPts val="5000"/>
              </a:lnSpc>
            </a:pPr>
            <a:r>
              <a:rPr lang="zh-CN" altLang="en-US" sz="2400">
                <a:latin typeface="+mn-ea"/>
              </a:rPr>
              <a:t>27. 统筹______________ 和安全，统筹开放和安全，增强忧患意识，做到居安思危，是党治国理政的一个重大原则。</a:t>
            </a:r>
            <a:endParaRPr lang="zh-CN" altLang="en-US" sz="2400">
              <a:latin typeface="+mn-ea"/>
            </a:endParaRPr>
          </a:p>
          <a:p>
            <a:pPr indent="457200" algn="just" fontAlgn="auto">
              <a:lnSpc>
                <a:spcPts val="5000"/>
              </a:lnSpc>
            </a:pPr>
            <a:r>
              <a:rPr lang="zh-CN" altLang="en-US" sz="2400">
                <a:latin typeface="+mn-ea"/>
              </a:rPr>
              <a:t>28. ______________ 是人民群众最基本、最普遍的愿望。</a:t>
            </a:r>
            <a:endParaRPr lang="zh-CN" altLang="en-US" sz="2400">
              <a:latin typeface="+mn-ea"/>
            </a:endParaRPr>
          </a:p>
          <a:p>
            <a:pPr indent="457200" algn="just" fontAlgn="auto">
              <a:lnSpc>
                <a:spcPts val="5000"/>
              </a:lnSpc>
            </a:pPr>
            <a:r>
              <a:rPr lang="zh-CN" altLang="en-US" sz="2400">
                <a:latin typeface="+mn-ea"/>
              </a:rPr>
              <a:t>29. 维护国家主权、安全、发展利益，必须坚持______________ 安全观。</a:t>
            </a:r>
            <a:endParaRPr lang="zh-CN" altLang="en-US" sz="2400">
              <a:latin typeface="+mn-ea"/>
            </a:endParaRPr>
          </a:p>
        </p:txBody>
      </p:sp>
      <p:sp>
        <p:nvSpPr>
          <p:cNvPr id="8" name="Text Box 27"/>
          <p:cNvSpPr txBox="1"/>
          <p:nvPr>
            <p:custDataLst>
              <p:tags r:id="rId1"/>
            </p:custDataLst>
          </p:nvPr>
        </p:nvSpPr>
        <p:spPr>
          <a:xfrm>
            <a:off x="5375275" y="1485265"/>
            <a:ext cx="2635885" cy="737235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ctr" fontAlgn="auto">
              <a:lnSpc>
                <a:spcPts val="40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法治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  <p:sp>
        <p:nvSpPr>
          <p:cNvPr id="3" name="Text Box 27"/>
          <p:cNvSpPr txBox="1"/>
          <p:nvPr>
            <p:custDataLst>
              <p:tags r:id="rId2"/>
            </p:custDataLst>
          </p:nvPr>
        </p:nvSpPr>
        <p:spPr>
          <a:xfrm>
            <a:off x="1846580" y="2709545"/>
            <a:ext cx="2635885" cy="737235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ctr" fontAlgn="auto">
              <a:lnSpc>
                <a:spcPts val="40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发展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  <p:sp>
        <p:nvSpPr>
          <p:cNvPr id="10" name="Text Box 27"/>
          <p:cNvSpPr txBox="1"/>
          <p:nvPr>
            <p:custDataLst>
              <p:tags r:id="rId3"/>
            </p:custDataLst>
          </p:nvPr>
        </p:nvSpPr>
        <p:spPr>
          <a:xfrm>
            <a:off x="1414780" y="4040505"/>
            <a:ext cx="2635885" cy="737235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ctr" fontAlgn="auto">
              <a:lnSpc>
                <a:spcPts val="40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国泰民安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  <p:sp>
        <p:nvSpPr>
          <p:cNvPr id="11" name="Text Box 27"/>
          <p:cNvSpPr txBox="1"/>
          <p:nvPr>
            <p:custDataLst>
              <p:tags r:id="rId4"/>
            </p:custDataLst>
          </p:nvPr>
        </p:nvSpPr>
        <p:spPr>
          <a:xfrm>
            <a:off x="7175500" y="4688205"/>
            <a:ext cx="2635885" cy="737235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ctr" fontAlgn="auto">
              <a:lnSpc>
                <a:spcPts val="40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总体国家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/>
      <p:bldP spid="10" grpId="0"/>
      <p:bldP spid="11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360045" y="1630680"/>
            <a:ext cx="11466830" cy="41948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457200" algn="just" fontAlgn="auto">
              <a:lnSpc>
                <a:spcPts val="5000"/>
              </a:lnSpc>
            </a:pPr>
            <a:r>
              <a:rPr lang="zh-CN" altLang="en-US" sz="2400">
                <a:latin typeface="+mn-ea"/>
              </a:rPr>
              <a:t>30. 阅读材料，回答问题。</a:t>
            </a:r>
            <a:endParaRPr lang="zh-CN" altLang="en-US" sz="2400">
              <a:latin typeface="+mn-ea"/>
            </a:endParaRPr>
          </a:p>
          <a:p>
            <a:pPr indent="457200" algn="just" fontAlgn="auto">
              <a:lnSpc>
                <a:spcPts val="4500"/>
              </a:lnSpc>
            </a:pP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</a:rPr>
              <a:t>材料一：日前，国务院办公厅转发国家发展改革委《城市社区嵌入式服务设施建设工程实施方案》。方案提出，城市社区嵌入式服务设施面向社区居民提供养老托育、社区助餐、家政便民、健康服务、体育健身、文化休闲、儿童游憩等一种或多种服务，打通城市治理“最后一公里”，实现服务群众“零距离”。方案明确，选择50 个左右城市开展试点，每个试点城市选择100 个左右社区作为社区嵌入式服务设施建设先行试点项目。</a:t>
            </a: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91770" y="855980"/>
            <a:ext cx="1154430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3200" b="1">
                <a:solidFill>
                  <a:srgbClr val="00AEE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四、材料分析题。</a:t>
            </a:r>
            <a:endParaRPr lang="zh-CN" altLang="en-US" sz="3200" b="1">
              <a:solidFill>
                <a:srgbClr val="00AEE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360045" y="1630680"/>
            <a:ext cx="11466830" cy="35534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457200" algn="just" fontAlgn="auto">
              <a:lnSpc>
                <a:spcPts val="4500"/>
              </a:lnSpc>
            </a:pP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</a:rPr>
              <a:t>材料二：《中华人民共和国民法典》（以下简称《民法典》）作为“民事权利的宣言书和保障书”，是实现公民权利、保障法治化的基本依据，也是实现国家治理体系和治理能力现代化的重要法律制度依托。《民法典》颁布实施，不仅标志着我国依法保护民事权利进入了全新的“民法典时代”，而且也意味着开启了社会治理法治化新时代。党的二十大将“加快建设法治社会”纳入法治中国建设整体布局，强调“推进多层次多领域依法治理，提升社会治理法治化水平”。</a:t>
            </a: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549910" y="765175"/>
            <a:ext cx="11466830" cy="7321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just" fontAlgn="auto">
              <a:lnSpc>
                <a:spcPts val="5000"/>
              </a:lnSpc>
            </a:pPr>
            <a:r>
              <a:rPr lang="zh-CN" altLang="en-US" sz="2400">
                <a:latin typeface="+mn-ea"/>
              </a:rPr>
              <a:t>根据以上材料谈谈我国是如何打造社会治理新格局的。</a:t>
            </a:r>
            <a:endParaRPr lang="zh-CN" altLang="en-US" sz="2400">
              <a:latin typeface="+mn-ea"/>
            </a:endParaRPr>
          </a:p>
        </p:txBody>
      </p:sp>
      <p:sp>
        <p:nvSpPr>
          <p:cNvPr id="6" name="Text Box 27"/>
          <p:cNvSpPr txBox="1"/>
          <p:nvPr>
            <p:custDataLst>
              <p:tags r:id="rId1"/>
            </p:custDataLst>
          </p:nvPr>
        </p:nvSpPr>
        <p:spPr>
          <a:xfrm>
            <a:off x="550545" y="1557020"/>
            <a:ext cx="10897870" cy="3851275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l" fontAlgn="auto">
              <a:lnSpc>
                <a:spcPts val="35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构建社会治理新格局，必须提高社会化、法治化、智能化、专业化水平。坚持群众观点和群众路线，激发全社会活力，提高社会治理社会化水平。发挥法治对社会治理的引领、规范和保障作用。更多运用互联网、大数据等信息技术手段，推进社会治理的科学化、精细化。建设高素质专业化干部队伍和社会治理各类人才队伍。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6" descr="0006.jpg"/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-26670"/>
            <a:ext cx="12190730" cy="6936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" name="标题层"/>
          <p:cNvSpPr txBox="1"/>
          <p:nvPr>
            <p:custDataLst>
              <p:tags r:id="rId2"/>
            </p:custDataLst>
          </p:nvPr>
        </p:nvSpPr>
        <p:spPr bwMode="auto">
          <a:xfrm>
            <a:off x="2422525" y="2709545"/>
            <a:ext cx="7717790" cy="812800"/>
          </a:xfrm>
          <a:prstGeom prst="rect">
            <a:avLst/>
          </a:prstGeom>
          <a:noFill/>
          <a:effectLst/>
        </p:spPr>
        <p:txBody>
          <a:bodyPr wrap="square" lIns="121898" tIns="60948" rIns="121898" bIns="60948">
            <a:spAutoFit/>
          </a:bodyPr>
          <a:p>
            <a:pPr algn="ctr" defTabSz="1218565">
              <a:defRPr/>
            </a:pPr>
            <a:r>
              <a:rPr lang="zh-CN" altLang="en-US" sz="4500" b="1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第五单元测试卷</a:t>
            </a:r>
            <a:endParaRPr lang="zh-CN" altLang="en-US" sz="4500" b="1" dirty="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52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4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4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bldLvl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" name="文本框 9"/>
          <p:cNvSpPr txBox="1"/>
          <p:nvPr/>
        </p:nvSpPr>
        <p:spPr>
          <a:xfrm>
            <a:off x="191770" y="621665"/>
            <a:ext cx="11772900" cy="10763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791845" indent="-791845" fontAlgn="auto"/>
            <a:r>
              <a:rPr lang="zh-CN" altLang="en-US" sz="3200" b="1">
                <a:solidFill>
                  <a:srgbClr val="00AEE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一、单项选择题。在每小题给出的四个选项中，只有一项是符合题目要求的。</a:t>
            </a:r>
            <a:endParaRPr lang="zh-CN" altLang="en-US" sz="3200" b="1">
              <a:solidFill>
                <a:srgbClr val="00AEE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622300" y="1703705"/>
            <a:ext cx="11055350" cy="27844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457200" indent="-457200" algn="just" fontAlgn="auto">
              <a:lnSpc>
                <a:spcPts val="3500"/>
              </a:lnSpc>
            </a:pPr>
            <a:r>
              <a:rPr sz="2400">
                <a:latin typeface="+mn-ea"/>
              </a:rPr>
              <a:t>1. （</a:t>
            </a:r>
            <a:r>
              <a:rPr lang="en-US" sz="2400">
                <a:latin typeface="+mn-ea"/>
              </a:rPr>
              <a:t>      </a:t>
            </a:r>
            <a:r>
              <a:rPr sz="2400">
                <a:latin typeface="+mn-ea"/>
              </a:rPr>
              <a:t> ）对提高人民综合素质、促进人的全面发展、增强中华民族创新创造活力、实现中华民族伟大复兴具有基础性意义。</a:t>
            </a:r>
            <a:endParaRPr sz="2400">
              <a:latin typeface="+mn-ea"/>
            </a:endParaRPr>
          </a:p>
          <a:p>
            <a:pPr marL="457200" indent="0" algn="just" fontAlgn="auto">
              <a:lnSpc>
                <a:spcPts val="3500"/>
              </a:lnSpc>
            </a:pPr>
            <a:r>
              <a:rPr sz="2400">
                <a:latin typeface="+mn-ea"/>
              </a:rPr>
              <a:t>A. 教育 </a:t>
            </a:r>
            <a:endParaRPr sz="2400">
              <a:latin typeface="+mn-ea"/>
            </a:endParaRPr>
          </a:p>
          <a:p>
            <a:pPr marL="457200" indent="0" algn="just" fontAlgn="auto">
              <a:lnSpc>
                <a:spcPts val="3500"/>
              </a:lnSpc>
            </a:pPr>
            <a:r>
              <a:rPr sz="2400">
                <a:latin typeface="+mn-ea"/>
              </a:rPr>
              <a:t>B. 就业 </a:t>
            </a:r>
            <a:endParaRPr sz="2400">
              <a:latin typeface="+mn-ea"/>
            </a:endParaRPr>
          </a:p>
          <a:p>
            <a:pPr marL="457200" indent="0" algn="just" fontAlgn="auto">
              <a:lnSpc>
                <a:spcPts val="3500"/>
              </a:lnSpc>
            </a:pPr>
            <a:r>
              <a:rPr sz="2400">
                <a:latin typeface="+mn-ea"/>
              </a:rPr>
              <a:t>C. 收入 </a:t>
            </a:r>
            <a:endParaRPr sz="2400">
              <a:latin typeface="+mn-ea"/>
            </a:endParaRPr>
          </a:p>
          <a:p>
            <a:pPr marL="457200" indent="0" algn="just" fontAlgn="auto">
              <a:lnSpc>
                <a:spcPts val="3500"/>
              </a:lnSpc>
            </a:pPr>
            <a:r>
              <a:rPr sz="2400">
                <a:latin typeface="+mn-ea"/>
              </a:rPr>
              <a:t>D. 民生</a:t>
            </a:r>
            <a:endParaRPr sz="2400">
              <a:latin typeface="+mn-ea"/>
            </a:endParaRPr>
          </a:p>
        </p:txBody>
      </p:sp>
      <p:sp>
        <p:nvSpPr>
          <p:cNvPr id="14" name="Text Box 27"/>
          <p:cNvSpPr txBox="1"/>
          <p:nvPr>
            <p:custDataLst>
              <p:tags r:id="rId1"/>
            </p:custDataLst>
          </p:nvPr>
        </p:nvSpPr>
        <p:spPr>
          <a:xfrm>
            <a:off x="837565" y="4365625"/>
            <a:ext cx="10897870" cy="1540510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l" fontAlgn="auto">
              <a:lnSpc>
                <a:spcPts val="35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【解析】本题考查教育对国家发展的作用和意义。教育是民族振兴、社会进步的重要基石，是国之大计、党之大计，对提高人民综合素质、促进人的全面发展、增强中华民族创新创造活力、实现中华民族伟大复兴具有基础性意义。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  <p:sp>
        <p:nvSpPr>
          <p:cNvPr id="16" name="Text Box 27"/>
          <p:cNvSpPr txBox="1"/>
          <p:nvPr>
            <p:custDataLst>
              <p:tags r:id="rId2"/>
            </p:custDataLst>
          </p:nvPr>
        </p:nvSpPr>
        <p:spPr>
          <a:xfrm>
            <a:off x="1198880" y="1631950"/>
            <a:ext cx="919480" cy="502285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ctr" fontAlgn="auto">
              <a:lnSpc>
                <a:spcPts val="40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A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" name="文本框 11"/>
          <p:cNvSpPr txBox="1"/>
          <p:nvPr/>
        </p:nvSpPr>
        <p:spPr>
          <a:xfrm>
            <a:off x="622300" y="699135"/>
            <a:ext cx="11055350" cy="27844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457200" indent="-457200" algn="just" fontAlgn="auto">
              <a:lnSpc>
                <a:spcPts val="3500"/>
              </a:lnSpc>
            </a:pPr>
            <a:r>
              <a:rPr sz="2400">
                <a:latin typeface="+mn-ea"/>
              </a:rPr>
              <a:t>2. 新时代贯彻党的教育方针，要坚持马克思主义指导地位，贯彻习近平新时代中国特色社会主义思想，坚持社会主义办学方向，落实（ </a:t>
            </a:r>
            <a:r>
              <a:rPr lang="en-US" sz="2400">
                <a:latin typeface="+mn-ea"/>
              </a:rPr>
              <a:t>     </a:t>
            </a:r>
            <a:r>
              <a:rPr sz="2400">
                <a:latin typeface="+mn-ea"/>
              </a:rPr>
              <a:t>）的根本任务，坚持教育为人民服务、为中国共产党治国理政服务、为巩固和发展中国特色社会主义制度服务、为改革开放和社会主义现代化建设服务，扎根中国大地办教育。</a:t>
            </a:r>
            <a:endParaRPr sz="2400">
              <a:latin typeface="+mn-ea"/>
            </a:endParaRPr>
          </a:p>
          <a:p>
            <a:pPr marL="457200" indent="0" algn="just" fontAlgn="auto">
              <a:lnSpc>
                <a:spcPts val="3500"/>
              </a:lnSpc>
            </a:pPr>
            <a:r>
              <a:rPr sz="2400">
                <a:latin typeface="+mn-ea"/>
              </a:rPr>
              <a:t>A. 因材施教 </a:t>
            </a:r>
            <a:r>
              <a:rPr lang="en-US" sz="2400">
                <a:latin typeface="+mn-ea"/>
              </a:rPr>
              <a:t>		</a:t>
            </a:r>
            <a:r>
              <a:rPr sz="2400">
                <a:latin typeface="+mn-ea"/>
              </a:rPr>
              <a:t>B. 全面发展 </a:t>
            </a:r>
            <a:r>
              <a:rPr lang="en-US" sz="2400">
                <a:latin typeface="+mn-ea"/>
              </a:rPr>
              <a:t>	</a:t>
            </a:r>
            <a:endParaRPr lang="en-US" sz="2400">
              <a:latin typeface="+mn-ea"/>
            </a:endParaRPr>
          </a:p>
          <a:p>
            <a:pPr marL="457200" indent="0" algn="just" fontAlgn="auto">
              <a:lnSpc>
                <a:spcPts val="3500"/>
              </a:lnSpc>
            </a:pPr>
            <a:r>
              <a:rPr sz="2400">
                <a:latin typeface="+mn-ea"/>
              </a:rPr>
              <a:t>C. 立德树人 </a:t>
            </a:r>
            <a:r>
              <a:rPr lang="en-US" sz="2400">
                <a:latin typeface="+mn-ea"/>
              </a:rPr>
              <a:t>		</a:t>
            </a:r>
            <a:r>
              <a:rPr sz="2400">
                <a:latin typeface="+mn-ea"/>
              </a:rPr>
              <a:t>D. 育人为本</a:t>
            </a:r>
            <a:endParaRPr sz="2400">
              <a:latin typeface="+mn-ea"/>
            </a:endParaRPr>
          </a:p>
        </p:txBody>
      </p:sp>
      <p:sp>
        <p:nvSpPr>
          <p:cNvPr id="14" name="Text Box 27"/>
          <p:cNvSpPr txBox="1"/>
          <p:nvPr>
            <p:custDataLst>
              <p:tags r:id="rId1"/>
            </p:custDataLst>
          </p:nvPr>
        </p:nvSpPr>
        <p:spPr>
          <a:xfrm>
            <a:off x="622300" y="3573780"/>
            <a:ext cx="10897870" cy="1540510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l" fontAlgn="auto">
              <a:lnSpc>
                <a:spcPts val="35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【解析】本题考查对新时代贯彻党的教育方针的理解。新时代贯彻党的教育方针，要坚持马克思主义指导地位，贯彻习近平新时代中国特色社会主义思想，坚持社会主义办学方向，落实立德树人的根本任务，坚持教育为人民服务、为中国共产党治国理政服务、为巩固和发展中国特色社会主义制度服务、为改革开放和社会主义现代化建设服务，扎根中国大地办教育。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  <p:sp>
        <p:nvSpPr>
          <p:cNvPr id="16" name="Text Box 27"/>
          <p:cNvSpPr txBox="1"/>
          <p:nvPr>
            <p:custDataLst>
              <p:tags r:id="rId2"/>
            </p:custDataLst>
          </p:nvPr>
        </p:nvSpPr>
        <p:spPr>
          <a:xfrm>
            <a:off x="8399145" y="1084580"/>
            <a:ext cx="919480" cy="502285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ctr" fontAlgn="auto">
              <a:lnSpc>
                <a:spcPts val="40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C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" name="文本框 11"/>
          <p:cNvSpPr txBox="1"/>
          <p:nvPr/>
        </p:nvSpPr>
        <p:spPr>
          <a:xfrm>
            <a:off x="335280" y="981710"/>
            <a:ext cx="11590020" cy="23355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457200" indent="-457200" algn="just" fontAlgn="auto">
              <a:lnSpc>
                <a:spcPts val="3500"/>
              </a:lnSpc>
            </a:pPr>
            <a:r>
              <a:rPr sz="2400">
                <a:latin typeface="+mn-ea"/>
              </a:rPr>
              <a:t>3. 保障社会基本民生，要促进充分（</a:t>
            </a:r>
            <a:r>
              <a:rPr lang="en-US" sz="2400">
                <a:latin typeface="+mn-ea"/>
              </a:rPr>
              <a:t>      </a:t>
            </a:r>
            <a:r>
              <a:rPr sz="2400">
                <a:latin typeface="+mn-ea"/>
              </a:rPr>
              <a:t> ）和完善收入分配结构。</a:t>
            </a:r>
            <a:endParaRPr sz="2400">
              <a:latin typeface="+mn-ea"/>
            </a:endParaRPr>
          </a:p>
          <a:p>
            <a:pPr marL="457200" indent="0" algn="just" fontAlgn="auto">
              <a:lnSpc>
                <a:spcPts val="3500"/>
              </a:lnSpc>
            </a:pPr>
            <a:r>
              <a:rPr sz="2400">
                <a:latin typeface="+mn-ea"/>
              </a:rPr>
              <a:t>A. 就业 </a:t>
            </a:r>
            <a:endParaRPr sz="2400">
              <a:latin typeface="+mn-ea"/>
            </a:endParaRPr>
          </a:p>
          <a:p>
            <a:pPr marL="457200" indent="0" algn="just" fontAlgn="auto">
              <a:lnSpc>
                <a:spcPts val="3500"/>
              </a:lnSpc>
            </a:pPr>
            <a:r>
              <a:rPr sz="2400">
                <a:latin typeface="+mn-ea"/>
              </a:rPr>
              <a:t>B. 劳动 </a:t>
            </a:r>
            <a:endParaRPr sz="2400">
              <a:latin typeface="+mn-ea"/>
            </a:endParaRPr>
          </a:p>
          <a:p>
            <a:pPr marL="457200" indent="0" algn="just" fontAlgn="auto">
              <a:lnSpc>
                <a:spcPts val="3500"/>
              </a:lnSpc>
            </a:pPr>
            <a:r>
              <a:rPr sz="2400">
                <a:latin typeface="+mn-ea"/>
              </a:rPr>
              <a:t>C. 教育 </a:t>
            </a:r>
            <a:endParaRPr sz="2400">
              <a:latin typeface="+mn-ea"/>
            </a:endParaRPr>
          </a:p>
          <a:p>
            <a:pPr marL="457200" indent="0" algn="just" fontAlgn="auto">
              <a:lnSpc>
                <a:spcPts val="3500"/>
              </a:lnSpc>
            </a:pPr>
            <a:r>
              <a:rPr sz="2400">
                <a:latin typeface="+mn-ea"/>
              </a:rPr>
              <a:t>D. 发展</a:t>
            </a:r>
            <a:endParaRPr sz="2400">
              <a:latin typeface="+mn-ea"/>
            </a:endParaRPr>
          </a:p>
        </p:txBody>
      </p:sp>
      <p:sp>
        <p:nvSpPr>
          <p:cNvPr id="14" name="Text Box 27"/>
          <p:cNvSpPr txBox="1"/>
          <p:nvPr>
            <p:custDataLst>
              <p:tags r:id="rId1"/>
            </p:custDataLst>
          </p:nvPr>
        </p:nvSpPr>
        <p:spPr>
          <a:xfrm>
            <a:off x="855980" y="3573780"/>
            <a:ext cx="10880090" cy="1540510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just" fontAlgn="auto">
              <a:lnSpc>
                <a:spcPts val="32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【解析】本题考查保障社会基本民生。保障社会基本民生，要促进充分就业和完善收入分配结构。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  <p:sp>
        <p:nvSpPr>
          <p:cNvPr id="16" name="Text Box 27"/>
          <p:cNvSpPr txBox="1"/>
          <p:nvPr>
            <p:custDataLst>
              <p:tags r:id="rId2"/>
            </p:custDataLst>
          </p:nvPr>
        </p:nvSpPr>
        <p:spPr>
          <a:xfrm>
            <a:off x="5169535" y="909320"/>
            <a:ext cx="919480" cy="502285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ctr" fontAlgn="auto">
              <a:lnSpc>
                <a:spcPts val="40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A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" name="文本框 11"/>
          <p:cNvSpPr txBox="1"/>
          <p:nvPr/>
        </p:nvSpPr>
        <p:spPr>
          <a:xfrm>
            <a:off x="335280" y="981710"/>
            <a:ext cx="11590020" cy="27844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457200" indent="-457200" algn="just" fontAlgn="auto">
              <a:lnSpc>
                <a:spcPts val="3500"/>
              </a:lnSpc>
            </a:pPr>
            <a:r>
              <a:rPr lang="en-US" sz="2400">
                <a:latin typeface="+mn-ea"/>
              </a:rPr>
              <a:t>4</a:t>
            </a:r>
            <a:r>
              <a:rPr sz="2400">
                <a:latin typeface="+mn-ea"/>
              </a:rPr>
              <a:t>. 我国要通过扩大就业容量，提升就业质量，缓解结构性就业矛盾，实现更高质量和更充分（</a:t>
            </a:r>
            <a:r>
              <a:rPr lang="en-US" sz="2400">
                <a:latin typeface="+mn-ea"/>
              </a:rPr>
              <a:t>      </a:t>
            </a:r>
            <a:r>
              <a:rPr sz="2400">
                <a:latin typeface="+mn-ea"/>
              </a:rPr>
              <a:t> ）。</a:t>
            </a:r>
            <a:endParaRPr sz="2400">
              <a:latin typeface="+mn-ea"/>
            </a:endParaRPr>
          </a:p>
          <a:p>
            <a:pPr marL="457200" indent="0" algn="just" fontAlgn="auto">
              <a:lnSpc>
                <a:spcPts val="3500"/>
              </a:lnSpc>
            </a:pPr>
            <a:r>
              <a:rPr sz="2400">
                <a:latin typeface="+mn-ea"/>
              </a:rPr>
              <a:t>A. 创业 </a:t>
            </a:r>
            <a:endParaRPr sz="2400">
              <a:latin typeface="+mn-ea"/>
            </a:endParaRPr>
          </a:p>
          <a:p>
            <a:pPr marL="457200" indent="0" algn="just" fontAlgn="auto">
              <a:lnSpc>
                <a:spcPts val="3500"/>
              </a:lnSpc>
            </a:pPr>
            <a:r>
              <a:rPr sz="2400">
                <a:latin typeface="+mn-ea"/>
              </a:rPr>
              <a:t>B. 劳动 </a:t>
            </a:r>
            <a:endParaRPr sz="2400">
              <a:latin typeface="+mn-ea"/>
            </a:endParaRPr>
          </a:p>
          <a:p>
            <a:pPr marL="457200" indent="0" algn="just" fontAlgn="auto">
              <a:lnSpc>
                <a:spcPts val="3500"/>
              </a:lnSpc>
            </a:pPr>
            <a:r>
              <a:rPr sz="2400">
                <a:latin typeface="+mn-ea"/>
              </a:rPr>
              <a:t>C. 发展 </a:t>
            </a:r>
            <a:endParaRPr sz="2400">
              <a:latin typeface="+mn-ea"/>
            </a:endParaRPr>
          </a:p>
          <a:p>
            <a:pPr marL="457200" indent="0" algn="just" fontAlgn="auto">
              <a:lnSpc>
                <a:spcPts val="3500"/>
              </a:lnSpc>
            </a:pPr>
            <a:r>
              <a:rPr sz="2400">
                <a:latin typeface="+mn-ea"/>
              </a:rPr>
              <a:t>D. 就业</a:t>
            </a:r>
            <a:endParaRPr sz="2400">
              <a:latin typeface="+mn-ea"/>
            </a:endParaRPr>
          </a:p>
        </p:txBody>
      </p:sp>
      <p:sp>
        <p:nvSpPr>
          <p:cNvPr id="14" name="Text Box 27"/>
          <p:cNvSpPr txBox="1"/>
          <p:nvPr>
            <p:custDataLst>
              <p:tags r:id="rId1"/>
            </p:custDataLst>
          </p:nvPr>
        </p:nvSpPr>
        <p:spPr>
          <a:xfrm>
            <a:off x="766445" y="4005580"/>
            <a:ext cx="10880090" cy="1540510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just" fontAlgn="auto">
              <a:lnSpc>
                <a:spcPts val="32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【解析】本题考查我国如何完善劳动就业制度。健全就业促进机制和就业公共服务体系，保障公平有序的就业市场，扩大就业容量，提升就业质量，缓解结构性就业矛盾，实现更高质量和更充分就业。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  <p:sp>
        <p:nvSpPr>
          <p:cNvPr id="16" name="Text Box 27"/>
          <p:cNvSpPr txBox="1"/>
          <p:nvPr>
            <p:custDataLst>
              <p:tags r:id="rId2"/>
            </p:custDataLst>
          </p:nvPr>
        </p:nvSpPr>
        <p:spPr>
          <a:xfrm>
            <a:off x="1918970" y="1411605"/>
            <a:ext cx="919480" cy="502285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ctr" fontAlgn="auto">
              <a:lnSpc>
                <a:spcPts val="40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D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" name="文本框 11"/>
          <p:cNvSpPr txBox="1"/>
          <p:nvPr>
            <p:custDataLst>
              <p:tags r:id="rId1"/>
            </p:custDataLst>
          </p:nvPr>
        </p:nvSpPr>
        <p:spPr>
          <a:xfrm>
            <a:off x="622935" y="909955"/>
            <a:ext cx="11055350" cy="18097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457200" indent="-457200" algn="just" fontAlgn="auto">
              <a:lnSpc>
                <a:spcPts val="3800"/>
              </a:lnSpc>
            </a:pPr>
            <a:r>
              <a:rPr sz="2400">
                <a:latin typeface="+mn-ea"/>
              </a:rPr>
              <a:t>2. （</a:t>
            </a:r>
            <a:r>
              <a:rPr lang="en-US" sz="2400">
                <a:latin typeface="+mn-ea"/>
              </a:rPr>
              <a:t>     </a:t>
            </a:r>
            <a:r>
              <a:rPr sz="2400">
                <a:latin typeface="+mn-ea"/>
              </a:rPr>
              <a:t> ）是民族振兴、社会进步的重要基石，是国之大计、党之大计。</a:t>
            </a:r>
            <a:endParaRPr sz="2400">
              <a:latin typeface="+mn-ea"/>
            </a:endParaRPr>
          </a:p>
          <a:p>
            <a:pPr marL="457200" indent="-457200" algn="just" fontAlgn="auto">
              <a:lnSpc>
                <a:spcPts val="2000"/>
              </a:lnSpc>
            </a:pPr>
            <a:endParaRPr sz="2400">
              <a:latin typeface="+mn-ea"/>
            </a:endParaRPr>
          </a:p>
          <a:p>
            <a:pPr marL="457200" lvl="1" indent="0" algn="l" fontAlgn="auto">
              <a:lnSpc>
                <a:spcPts val="3800"/>
              </a:lnSpc>
            </a:pPr>
            <a:r>
              <a:rPr sz="2400">
                <a:latin typeface="+mn-ea"/>
              </a:rPr>
              <a:t>A. 民生 </a:t>
            </a:r>
            <a:r>
              <a:rPr lang="en-US" sz="2400">
                <a:latin typeface="+mn-ea"/>
              </a:rPr>
              <a:t>		</a:t>
            </a:r>
            <a:r>
              <a:rPr sz="2400">
                <a:latin typeface="+mn-ea"/>
              </a:rPr>
              <a:t>B. 就业 </a:t>
            </a:r>
            <a:endParaRPr sz="2400">
              <a:latin typeface="+mn-ea"/>
            </a:endParaRPr>
          </a:p>
          <a:p>
            <a:pPr marL="457200" lvl="1" indent="0" algn="l" fontAlgn="auto">
              <a:lnSpc>
                <a:spcPts val="3800"/>
              </a:lnSpc>
            </a:pPr>
            <a:r>
              <a:rPr sz="2400">
                <a:latin typeface="+mn-ea"/>
              </a:rPr>
              <a:t>C. 收入 </a:t>
            </a:r>
            <a:r>
              <a:rPr lang="en-US" sz="2400">
                <a:latin typeface="+mn-ea"/>
              </a:rPr>
              <a:t>		</a:t>
            </a:r>
            <a:r>
              <a:rPr sz="2400">
                <a:latin typeface="+mn-ea"/>
              </a:rPr>
              <a:t>D. 教育</a:t>
            </a:r>
            <a:endParaRPr sz="2400">
              <a:latin typeface="+mn-ea"/>
            </a:endParaRPr>
          </a:p>
        </p:txBody>
      </p:sp>
      <p:sp>
        <p:nvSpPr>
          <p:cNvPr id="14" name="Text Box 27"/>
          <p:cNvSpPr txBox="1"/>
          <p:nvPr>
            <p:custDataLst>
              <p:tags r:id="rId2"/>
            </p:custDataLst>
          </p:nvPr>
        </p:nvSpPr>
        <p:spPr>
          <a:xfrm>
            <a:off x="623570" y="3285490"/>
            <a:ext cx="10897870" cy="1257935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l" fontAlgn="auto">
              <a:lnSpc>
                <a:spcPts val="40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【解析】 本题考查教育对国家发展的作用和意义。教育是民族振兴、社会进步的重要基石，是国之大计、党之大计，对提高人民综合素质、促进人的全面发展、增强中华民族创新创造活力、实现中华民族伟大复兴具有基础性意义。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  <p:sp>
        <p:nvSpPr>
          <p:cNvPr id="16" name="Text Box 27"/>
          <p:cNvSpPr txBox="1"/>
          <p:nvPr>
            <p:custDataLst>
              <p:tags r:id="rId3"/>
            </p:custDataLst>
          </p:nvPr>
        </p:nvSpPr>
        <p:spPr>
          <a:xfrm>
            <a:off x="1198245" y="910590"/>
            <a:ext cx="919480" cy="629920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ctr" fontAlgn="auto">
              <a:lnSpc>
                <a:spcPts val="40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D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" name="文本框 11"/>
          <p:cNvSpPr txBox="1"/>
          <p:nvPr/>
        </p:nvSpPr>
        <p:spPr>
          <a:xfrm>
            <a:off x="622300" y="1129665"/>
            <a:ext cx="11055350" cy="27844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457200" indent="-457200" algn="just" fontAlgn="auto">
              <a:lnSpc>
                <a:spcPts val="3500"/>
              </a:lnSpc>
            </a:pPr>
            <a:r>
              <a:rPr sz="2400">
                <a:latin typeface="+mn-ea"/>
              </a:rPr>
              <a:t>5. （</a:t>
            </a:r>
            <a:r>
              <a:rPr lang="en-US" sz="2400">
                <a:latin typeface="+mn-ea"/>
              </a:rPr>
              <a:t>      </a:t>
            </a:r>
            <a:r>
              <a:rPr sz="2400">
                <a:latin typeface="+mn-ea"/>
              </a:rPr>
              <a:t> ）是民生之源，是改善民生、实现发展成果由人民共享最重要最直接的方式。</a:t>
            </a:r>
            <a:endParaRPr sz="2400">
              <a:latin typeface="+mn-ea"/>
            </a:endParaRPr>
          </a:p>
          <a:p>
            <a:pPr marL="457200" indent="0" algn="just" fontAlgn="auto">
              <a:lnSpc>
                <a:spcPts val="3500"/>
              </a:lnSpc>
            </a:pPr>
            <a:r>
              <a:rPr sz="2400">
                <a:latin typeface="+mn-ea"/>
              </a:rPr>
              <a:t>A. 收入分配 </a:t>
            </a:r>
            <a:endParaRPr sz="2400">
              <a:latin typeface="+mn-ea"/>
            </a:endParaRPr>
          </a:p>
          <a:p>
            <a:pPr marL="457200" indent="0" algn="just" fontAlgn="auto">
              <a:lnSpc>
                <a:spcPts val="3500"/>
              </a:lnSpc>
            </a:pPr>
            <a:r>
              <a:rPr sz="2400">
                <a:latin typeface="+mn-ea"/>
              </a:rPr>
              <a:t>B. 充分就业 </a:t>
            </a:r>
            <a:endParaRPr sz="2400">
              <a:latin typeface="+mn-ea"/>
            </a:endParaRPr>
          </a:p>
          <a:p>
            <a:pPr marL="457200" indent="0" algn="just" fontAlgn="auto">
              <a:lnSpc>
                <a:spcPts val="3500"/>
              </a:lnSpc>
            </a:pPr>
            <a:r>
              <a:rPr sz="2400">
                <a:latin typeface="+mn-ea"/>
              </a:rPr>
              <a:t>C. 养老保障 </a:t>
            </a:r>
            <a:endParaRPr sz="2400">
              <a:latin typeface="+mn-ea"/>
            </a:endParaRPr>
          </a:p>
          <a:p>
            <a:pPr marL="457200" indent="0" algn="just" fontAlgn="auto">
              <a:lnSpc>
                <a:spcPts val="3500"/>
              </a:lnSpc>
            </a:pPr>
            <a:r>
              <a:rPr sz="2400">
                <a:latin typeface="+mn-ea"/>
              </a:rPr>
              <a:t>D. 收入保障</a:t>
            </a:r>
            <a:endParaRPr sz="2400">
              <a:latin typeface="+mn-ea"/>
            </a:endParaRPr>
          </a:p>
        </p:txBody>
      </p:sp>
      <p:sp>
        <p:nvSpPr>
          <p:cNvPr id="14" name="Text Box 27"/>
          <p:cNvSpPr txBox="1"/>
          <p:nvPr>
            <p:custDataLst>
              <p:tags r:id="rId1"/>
            </p:custDataLst>
          </p:nvPr>
        </p:nvSpPr>
        <p:spPr>
          <a:xfrm>
            <a:off x="622300" y="4273550"/>
            <a:ext cx="10897870" cy="1540510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l" fontAlgn="auto">
              <a:lnSpc>
                <a:spcPts val="35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【解析】本题考查收入分配的作用。收入分配是民生之源，是改善民生、实现发展成果由人民共享最重要最直接的方式。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  <p:sp>
        <p:nvSpPr>
          <p:cNvPr id="16" name="Text Box 27"/>
          <p:cNvSpPr txBox="1"/>
          <p:nvPr>
            <p:custDataLst>
              <p:tags r:id="rId2"/>
            </p:custDataLst>
          </p:nvPr>
        </p:nvSpPr>
        <p:spPr>
          <a:xfrm>
            <a:off x="1198880" y="1067435"/>
            <a:ext cx="919480" cy="502285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ctr" fontAlgn="auto">
              <a:lnSpc>
                <a:spcPts val="40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A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" name="文本框 11"/>
          <p:cNvSpPr txBox="1"/>
          <p:nvPr/>
        </p:nvSpPr>
        <p:spPr>
          <a:xfrm>
            <a:off x="622300" y="627380"/>
            <a:ext cx="11055350" cy="30149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457200" indent="-457200" algn="just" fontAlgn="auto">
              <a:lnSpc>
                <a:spcPts val="3800"/>
              </a:lnSpc>
            </a:pPr>
            <a:r>
              <a:rPr sz="2400">
                <a:latin typeface="+mn-ea"/>
              </a:rPr>
              <a:t>6. 党的十八大以来，党中央提出实现脱贫攻坚目标的总体要求，实行“（</a:t>
            </a:r>
            <a:r>
              <a:rPr lang="en-US" sz="2400">
                <a:latin typeface="+mn-ea"/>
              </a:rPr>
              <a:t>     </a:t>
            </a:r>
            <a:r>
              <a:rPr sz="2400">
                <a:latin typeface="+mn-ea"/>
              </a:rPr>
              <a:t> ）个精准”“（</a:t>
            </a:r>
            <a:r>
              <a:rPr lang="en-US" sz="2400">
                <a:latin typeface="+mn-ea"/>
              </a:rPr>
              <a:t>     </a:t>
            </a:r>
            <a:r>
              <a:rPr sz="2400">
                <a:latin typeface="+mn-ea"/>
              </a:rPr>
              <a:t> ）个一批”。</a:t>
            </a:r>
            <a:endParaRPr sz="2400">
              <a:latin typeface="+mn-ea"/>
            </a:endParaRPr>
          </a:p>
          <a:p>
            <a:pPr marL="457200" indent="0" algn="just" fontAlgn="auto">
              <a:lnSpc>
                <a:spcPts val="3800"/>
              </a:lnSpc>
            </a:pPr>
            <a:r>
              <a:rPr sz="2400">
                <a:latin typeface="+mn-ea"/>
              </a:rPr>
              <a:t>A. 五、六 </a:t>
            </a:r>
            <a:endParaRPr sz="2400">
              <a:latin typeface="+mn-ea"/>
            </a:endParaRPr>
          </a:p>
          <a:p>
            <a:pPr marL="457200" indent="0" algn="just" fontAlgn="auto">
              <a:lnSpc>
                <a:spcPts val="3800"/>
              </a:lnSpc>
            </a:pPr>
            <a:r>
              <a:rPr sz="2400">
                <a:latin typeface="+mn-ea"/>
              </a:rPr>
              <a:t>B. 六、五 </a:t>
            </a:r>
            <a:endParaRPr sz="2400">
              <a:latin typeface="+mn-ea"/>
            </a:endParaRPr>
          </a:p>
          <a:p>
            <a:pPr marL="457200" indent="0" algn="just" fontAlgn="auto">
              <a:lnSpc>
                <a:spcPts val="3800"/>
              </a:lnSpc>
            </a:pPr>
            <a:r>
              <a:rPr sz="2400">
                <a:latin typeface="+mn-ea"/>
              </a:rPr>
              <a:t>C. 五、五 </a:t>
            </a:r>
            <a:endParaRPr sz="2400">
              <a:latin typeface="+mn-ea"/>
            </a:endParaRPr>
          </a:p>
          <a:p>
            <a:pPr marL="457200" indent="0" algn="just" fontAlgn="auto">
              <a:lnSpc>
                <a:spcPts val="3800"/>
              </a:lnSpc>
            </a:pPr>
            <a:r>
              <a:rPr sz="2400">
                <a:latin typeface="+mn-ea"/>
              </a:rPr>
              <a:t>D. 六、六</a:t>
            </a:r>
            <a:endParaRPr sz="2400">
              <a:latin typeface="+mn-ea"/>
            </a:endParaRPr>
          </a:p>
        </p:txBody>
      </p:sp>
      <p:sp>
        <p:nvSpPr>
          <p:cNvPr id="14" name="Text Box 27"/>
          <p:cNvSpPr txBox="1"/>
          <p:nvPr>
            <p:custDataLst>
              <p:tags r:id="rId1"/>
            </p:custDataLst>
          </p:nvPr>
        </p:nvSpPr>
        <p:spPr>
          <a:xfrm>
            <a:off x="622300" y="3717925"/>
            <a:ext cx="10897870" cy="1540510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l" fontAlgn="auto">
              <a:lnSpc>
                <a:spcPts val="35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【解析】本题考查为了消除贫困问题党和国家采取的措施。党的十八大以来，党中央提出实现脱贫攻坚目标的总体要求，实行“六个精准”，即扶持对象精准、项目安排精准、资金使用精准、措施到户精准、因村派人精准、脱贫成效精准；实行“五个一批”，即发展生产脱贫一批、易地搬迁脱贫一批、生态补偿脱贫一批、发展教育脱贫一批、社会保障兜底一批。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  <p:sp>
        <p:nvSpPr>
          <p:cNvPr id="16" name="Text Box 27"/>
          <p:cNvSpPr txBox="1"/>
          <p:nvPr>
            <p:custDataLst>
              <p:tags r:id="rId2"/>
            </p:custDataLst>
          </p:nvPr>
        </p:nvSpPr>
        <p:spPr>
          <a:xfrm>
            <a:off x="10234295" y="617220"/>
            <a:ext cx="919480" cy="502285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ctr" fontAlgn="auto">
              <a:lnSpc>
                <a:spcPts val="40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B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  <p:sp>
        <p:nvSpPr>
          <p:cNvPr id="2" name="Text Box 27"/>
          <p:cNvSpPr txBox="1"/>
          <p:nvPr>
            <p:custDataLst>
              <p:tags r:id="rId3"/>
            </p:custDataLst>
          </p:nvPr>
        </p:nvSpPr>
        <p:spPr>
          <a:xfrm>
            <a:off x="2062480" y="1075690"/>
            <a:ext cx="919480" cy="502285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ctr" fontAlgn="auto">
              <a:lnSpc>
                <a:spcPts val="40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B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2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" name="文本框 11"/>
          <p:cNvSpPr txBox="1"/>
          <p:nvPr/>
        </p:nvSpPr>
        <p:spPr>
          <a:xfrm>
            <a:off x="622300" y="842645"/>
            <a:ext cx="11055350" cy="30149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457200" indent="-457200" algn="just" fontAlgn="auto">
              <a:lnSpc>
                <a:spcPts val="3800"/>
              </a:lnSpc>
            </a:pPr>
            <a:r>
              <a:rPr lang="en-US" sz="2400">
                <a:latin typeface="+mn-ea"/>
              </a:rPr>
              <a:t>7</a:t>
            </a:r>
            <a:r>
              <a:rPr sz="2400">
                <a:latin typeface="+mn-ea"/>
              </a:rPr>
              <a:t>. 我国脱贫攻坚战取得了全面胜利，提前（ </a:t>
            </a:r>
            <a:r>
              <a:rPr lang="en-US" sz="2400">
                <a:latin typeface="+mn-ea"/>
              </a:rPr>
              <a:t>      </a:t>
            </a:r>
            <a:r>
              <a:rPr sz="2400">
                <a:latin typeface="+mn-ea"/>
              </a:rPr>
              <a:t>）年实现联合国2030 年可持续发展议程减贫目标，创造了人类减贫史上的奇迹。</a:t>
            </a:r>
            <a:endParaRPr sz="2400">
              <a:latin typeface="+mn-ea"/>
            </a:endParaRPr>
          </a:p>
          <a:p>
            <a:pPr marL="457200" indent="0" algn="just" fontAlgn="auto">
              <a:lnSpc>
                <a:spcPts val="3800"/>
              </a:lnSpc>
            </a:pPr>
            <a:r>
              <a:rPr sz="2400">
                <a:latin typeface="+mn-ea"/>
              </a:rPr>
              <a:t>A. 八 </a:t>
            </a:r>
            <a:endParaRPr sz="2400">
              <a:latin typeface="+mn-ea"/>
            </a:endParaRPr>
          </a:p>
          <a:p>
            <a:pPr marL="457200" indent="0" algn="just" fontAlgn="auto">
              <a:lnSpc>
                <a:spcPts val="3800"/>
              </a:lnSpc>
            </a:pPr>
            <a:r>
              <a:rPr sz="2400">
                <a:latin typeface="+mn-ea"/>
              </a:rPr>
              <a:t>B. 九 </a:t>
            </a:r>
            <a:endParaRPr sz="2400">
              <a:latin typeface="+mn-ea"/>
            </a:endParaRPr>
          </a:p>
          <a:p>
            <a:pPr marL="457200" indent="0" algn="just" fontAlgn="auto">
              <a:lnSpc>
                <a:spcPts val="3800"/>
              </a:lnSpc>
            </a:pPr>
            <a:r>
              <a:rPr sz="2400">
                <a:latin typeface="+mn-ea"/>
              </a:rPr>
              <a:t>C. 十 </a:t>
            </a:r>
            <a:endParaRPr sz="2400">
              <a:latin typeface="+mn-ea"/>
            </a:endParaRPr>
          </a:p>
          <a:p>
            <a:pPr marL="457200" indent="0" algn="just" fontAlgn="auto">
              <a:lnSpc>
                <a:spcPts val="3800"/>
              </a:lnSpc>
            </a:pPr>
            <a:r>
              <a:rPr sz="2400">
                <a:latin typeface="+mn-ea"/>
              </a:rPr>
              <a:t>D. 二十</a:t>
            </a:r>
            <a:endParaRPr sz="2400">
              <a:latin typeface="+mn-ea"/>
            </a:endParaRPr>
          </a:p>
        </p:txBody>
      </p:sp>
      <p:sp>
        <p:nvSpPr>
          <p:cNvPr id="14" name="Text Box 27"/>
          <p:cNvSpPr txBox="1"/>
          <p:nvPr>
            <p:custDataLst>
              <p:tags r:id="rId1"/>
            </p:custDataLst>
          </p:nvPr>
        </p:nvSpPr>
        <p:spPr>
          <a:xfrm>
            <a:off x="622300" y="3933190"/>
            <a:ext cx="10897870" cy="1540510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l" fontAlgn="auto">
              <a:lnSpc>
                <a:spcPts val="35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【解析】本题考查我国打赢脱贫攻坚战的成果。我国脱贫攻坚战取得了全面胜利，区域性整体贫困得到解决，完成了消除绝对贫困的艰巨任务，提前十年实现联合国2030年可持续发展议程减贫目标，创造了人类减贫史上的奇迹。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  <p:sp>
        <p:nvSpPr>
          <p:cNvPr id="2" name="Text Box 27"/>
          <p:cNvSpPr txBox="1"/>
          <p:nvPr>
            <p:custDataLst>
              <p:tags r:id="rId2"/>
            </p:custDataLst>
          </p:nvPr>
        </p:nvSpPr>
        <p:spPr>
          <a:xfrm>
            <a:off x="6398260" y="832485"/>
            <a:ext cx="919480" cy="502285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ctr" fontAlgn="auto">
              <a:lnSpc>
                <a:spcPts val="40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C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622300" y="842645"/>
            <a:ext cx="11055350" cy="30149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457200" indent="-457200" algn="just" fontAlgn="auto">
              <a:lnSpc>
                <a:spcPts val="3800"/>
              </a:lnSpc>
            </a:pPr>
            <a:r>
              <a:rPr lang="en-US" sz="2400">
                <a:latin typeface="+mn-ea"/>
              </a:rPr>
              <a:t>8</a:t>
            </a:r>
            <a:r>
              <a:rPr sz="2400">
                <a:latin typeface="+mn-ea"/>
              </a:rPr>
              <a:t>. 我国的社会保障体系主要包括主要由社会保险、社会救助、社会福利、（ </a:t>
            </a:r>
            <a:r>
              <a:rPr lang="en-US" sz="2400">
                <a:latin typeface="+mn-ea"/>
              </a:rPr>
              <a:t>     </a:t>
            </a:r>
            <a:r>
              <a:rPr sz="2400">
                <a:latin typeface="+mn-ea"/>
              </a:rPr>
              <a:t>）。</a:t>
            </a:r>
            <a:endParaRPr sz="2400">
              <a:latin typeface="+mn-ea"/>
            </a:endParaRPr>
          </a:p>
          <a:p>
            <a:pPr marL="457200" indent="0" algn="just" fontAlgn="auto">
              <a:lnSpc>
                <a:spcPts val="3800"/>
              </a:lnSpc>
            </a:pPr>
            <a:r>
              <a:rPr sz="2400">
                <a:latin typeface="+mn-ea"/>
              </a:rPr>
              <a:t>A. 个人保险 </a:t>
            </a:r>
            <a:endParaRPr sz="2400">
              <a:latin typeface="+mn-ea"/>
            </a:endParaRPr>
          </a:p>
          <a:p>
            <a:pPr marL="457200" indent="0" algn="just" fontAlgn="auto">
              <a:lnSpc>
                <a:spcPts val="3800"/>
              </a:lnSpc>
            </a:pPr>
            <a:r>
              <a:rPr sz="2400">
                <a:latin typeface="+mn-ea"/>
              </a:rPr>
              <a:t>B. 公益救济 </a:t>
            </a:r>
            <a:endParaRPr sz="2400">
              <a:latin typeface="+mn-ea"/>
            </a:endParaRPr>
          </a:p>
          <a:p>
            <a:pPr marL="457200" indent="0" algn="just" fontAlgn="auto">
              <a:lnSpc>
                <a:spcPts val="3800"/>
              </a:lnSpc>
            </a:pPr>
            <a:r>
              <a:rPr sz="2400">
                <a:latin typeface="+mn-ea"/>
              </a:rPr>
              <a:t>C. 社会救济 </a:t>
            </a:r>
            <a:endParaRPr sz="2400">
              <a:latin typeface="+mn-ea"/>
            </a:endParaRPr>
          </a:p>
          <a:p>
            <a:pPr marL="457200" indent="0" algn="just" fontAlgn="auto">
              <a:lnSpc>
                <a:spcPts val="3800"/>
              </a:lnSpc>
            </a:pPr>
            <a:r>
              <a:rPr sz="2400">
                <a:latin typeface="+mn-ea"/>
              </a:rPr>
              <a:t>D. 社会优抚</a:t>
            </a:r>
            <a:endParaRPr sz="2400">
              <a:latin typeface="+mn-ea"/>
            </a:endParaRPr>
          </a:p>
        </p:txBody>
      </p:sp>
      <p:sp>
        <p:nvSpPr>
          <p:cNvPr id="14" name="Text Box 27"/>
          <p:cNvSpPr txBox="1"/>
          <p:nvPr>
            <p:custDataLst>
              <p:tags r:id="rId1"/>
            </p:custDataLst>
          </p:nvPr>
        </p:nvSpPr>
        <p:spPr>
          <a:xfrm>
            <a:off x="622300" y="3933190"/>
            <a:ext cx="10897870" cy="1540510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l" fontAlgn="auto">
              <a:lnSpc>
                <a:spcPts val="35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【解析】本题考查我国的社会保障体系的组成。社会保障主要由社会保险、社会救助、社会福利、社会优抚组成，还包括其他社会保障形式，它们共同构成了我国的社会保障体系。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  <p:sp>
        <p:nvSpPr>
          <p:cNvPr id="3" name="Text Box 27"/>
          <p:cNvSpPr txBox="1"/>
          <p:nvPr>
            <p:custDataLst>
              <p:tags r:id="rId2"/>
            </p:custDataLst>
          </p:nvPr>
        </p:nvSpPr>
        <p:spPr>
          <a:xfrm>
            <a:off x="1270635" y="1334770"/>
            <a:ext cx="919480" cy="502285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ctr" fontAlgn="auto">
              <a:lnSpc>
                <a:spcPts val="40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D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3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622300" y="842645"/>
            <a:ext cx="11055350" cy="25279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457200" indent="-457200" algn="just" fontAlgn="auto">
              <a:lnSpc>
                <a:spcPts val="3800"/>
              </a:lnSpc>
            </a:pPr>
            <a:r>
              <a:rPr lang="en-US" sz="2400">
                <a:latin typeface="+mn-ea"/>
              </a:rPr>
              <a:t>9</a:t>
            </a:r>
            <a:r>
              <a:rPr sz="2400">
                <a:latin typeface="+mn-ea"/>
              </a:rPr>
              <a:t>. 我国社会保险主要包括基本养老保险、基本医疗保险、工伤保险、（ </a:t>
            </a:r>
            <a:r>
              <a:rPr lang="en-US" sz="2400">
                <a:latin typeface="+mn-ea"/>
              </a:rPr>
              <a:t>      </a:t>
            </a:r>
            <a:r>
              <a:rPr sz="2400">
                <a:latin typeface="+mn-ea"/>
              </a:rPr>
              <a:t>）等。</a:t>
            </a:r>
            <a:endParaRPr sz="2400">
              <a:latin typeface="+mn-ea"/>
            </a:endParaRPr>
          </a:p>
          <a:p>
            <a:pPr marL="457200" indent="0" algn="just" fontAlgn="auto">
              <a:lnSpc>
                <a:spcPts val="3800"/>
              </a:lnSpc>
            </a:pPr>
            <a:r>
              <a:rPr sz="2400">
                <a:latin typeface="+mn-ea"/>
              </a:rPr>
              <a:t>A. 职工保险 </a:t>
            </a:r>
            <a:endParaRPr sz="2400">
              <a:latin typeface="+mn-ea"/>
            </a:endParaRPr>
          </a:p>
          <a:p>
            <a:pPr marL="457200" indent="0" algn="just" fontAlgn="auto">
              <a:lnSpc>
                <a:spcPts val="3800"/>
              </a:lnSpc>
            </a:pPr>
            <a:r>
              <a:rPr sz="2400">
                <a:latin typeface="+mn-ea"/>
              </a:rPr>
              <a:t>B. 生育保险 </a:t>
            </a:r>
            <a:endParaRPr sz="2400">
              <a:latin typeface="+mn-ea"/>
            </a:endParaRPr>
          </a:p>
          <a:p>
            <a:pPr marL="457200" indent="0" algn="just" fontAlgn="auto">
              <a:lnSpc>
                <a:spcPts val="3800"/>
              </a:lnSpc>
            </a:pPr>
            <a:r>
              <a:rPr sz="2400">
                <a:latin typeface="+mn-ea"/>
              </a:rPr>
              <a:t>C. 失业保险 </a:t>
            </a:r>
            <a:endParaRPr sz="2400">
              <a:latin typeface="+mn-ea"/>
            </a:endParaRPr>
          </a:p>
          <a:p>
            <a:pPr marL="457200" indent="0" algn="just" fontAlgn="auto">
              <a:lnSpc>
                <a:spcPts val="3800"/>
              </a:lnSpc>
            </a:pPr>
            <a:r>
              <a:rPr sz="2400">
                <a:latin typeface="+mn-ea"/>
              </a:rPr>
              <a:t>D. 意外伤害保险</a:t>
            </a:r>
            <a:endParaRPr sz="2400">
              <a:latin typeface="+mn-ea"/>
            </a:endParaRPr>
          </a:p>
        </p:txBody>
      </p:sp>
      <p:sp>
        <p:nvSpPr>
          <p:cNvPr id="14" name="Text Box 27"/>
          <p:cNvSpPr txBox="1"/>
          <p:nvPr>
            <p:custDataLst>
              <p:tags r:id="rId1"/>
            </p:custDataLst>
          </p:nvPr>
        </p:nvSpPr>
        <p:spPr>
          <a:xfrm>
            <a:off x="622300" y="3933190"/>
            <a:ext cx="10897870" cy="1540510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l" fontAlgn="auto">
              <a:lnSpc>
                <a:spcPts val="35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【解析】本题考查我国社会保险。我国社会保险主要包括基本养老保险、基本医疗保险、工伤保险、失业保险等。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  <p:sp>
        <p:nvSpPr>
          <p:cNvPr id="3" name="Text Box 27"/>
          <p:cNvSpPr txBox="1"/>
          <p:nvPr>
            <p:custDataLst>
              <p:tags r:id="rId2"/>
            </p:custDataLst>
          </p:nvPr>
        </p:nvSpPr>
        <p:spPr>
          <a:xfrm>
            <a:off x="10033635" y="832485"/>
            <a:ext cx="919480" cy="502285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ctr" fontAlgn="auto">
              <a:lnSpc>
                <a:spcPts val="40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C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3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622300" y="842645"/>
            <a:ext cx="11055350" cy="30149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457200" indent="-457200" algn="just" fontAlgn="auto">
              <a:lnSpc>
                <a:spcPts val="3800"/>
              </a:lnSpc>
            </a:pPr>
            <a:r>
              <a:rPr lang="en-US" sz="2400">
                <a:latin typeface="+mn-ea"/>
              </a:rPr>
              <a:t>10</a:t>
            </a:r>
            <a:r>
              <a:rPr sz="2400">
                <a:latin typeface="+mn-ea"/>
              </a:rPr>
              <a:t>. 我们要完善党委领导、政府负责、民主协商、社会协同、公众参与、法治保障、科技支撑的社会治理体系，健全（ </a:t>
            </a:r>
            <a:r>
              <a:rPr lang="en-US" sz="2400">
                <a:latin typeface="+mn-ea"/>
              </a:rPr>
              <a:t>      </a:t>
            </a:r>
            <a:r>
              <a:rPr sz="2400">
                <a:latin typeface="+mn-ea"/>
              </a:rPr>
              <a:t>）的社会治理制度，提升社会治理效能。</a:t>
            </a:r>
            <a:endParaRPr sz="2400">
              <a:latin typeface="+mn-ea"/>
            </a:endParaRPr>
          </a:p>
          <a:p>
            <a:pPr marL="457200" indent="0" algn="just" fontAlgn="auto">
              <a:lnSpc>
                <a:spcPts val="3800"/>
              </a:lnSpc>
            </a:pPr>
            <a:r>
              <a:rPr sz="2400">
                <a:latin typeface="+mn-ea"/>
              </a:rPr>
              <a:t>A. 科学规范 </a:t>
            </a:r>
            <a:endParaRPr sz="2400">
              <a:latin typeface="+mn-ea"/>
            </a:endParaRPr>
          </a:p>
          <a:p>
            <a:pPr marL="457200" indent="0" algn="just" fontAlgn="auto">
              <a:lnSpc>
                <a:spcPts val="3800"/>
              </a:lnSpc>
            </a:pPr>
            <a:r>
              <a:rPr sz="2400">
                <a:latin typeface="+mn-ea"/>
              </a:rPr>
              <a:t>B. 共建共治共享 </a:t>
            </a:r>
            <a:endParaRPr sz="2400">
              <a:latin typeface="+mn-ea"/>
            </a:endParaRPr>
          </a:p>
          <a:p>
            <a:pPr marL="457200" indent="0" algn="just" fontAlgn="auto">
              <a:lnSpc>
                <a:spcPts val="3800"/>
              </a:lnSpc>
            </a:pPr>
            <a:r>
              <a:rPr sz="2400">
                <a:latin typeface="+mn-ea"/>
              </a:rPr>
              <a:t>C. 民主科学 </a:t>
            </a:r>
            <a:endParaRPr sz="2400">
              <a:latin typeface="+mn-ea"/>
            </a:endParaRPr>
          </a:p>
          <a:p>
            <a:pPr marL="457200" indent="0" algn="just" fontAlgn="auto">
              <a:lnSpc>
                <a:spcPts val="3800"/>
              </a:lnSpc>
            </a:pPr>
            <a:r>
              <a:rPr sz="2400">
                <a:latin typeface="+mn-ea"/>
              </a:rPr>
              <a:t>D. 现代高效</a:t>
            </a:r>
            <a:endParaRPr sz="2400">
              <a:latin typeface="+mn-ea"/>
            </a:endParaRPr>
          </a:p>
        </p:txBody>
      </p:sp>
      <p:sp>
        <p:nvSpPr>
          <p:cNvPr id="14" name="Text Box 27"/>
          <p:cNvSpPr txBox="1"/>
          <p:nvPr>
            <p:custDataLst>
              <p:tags r:id="rId1"/>
            </p:custDataLst>
          </p:nvPr>
        </p:nvSpPr>
        <p:spPr>
          <a:xfrm>
            <a:off x="622300" y="3933190"/>
            <a:ext cx="10897870" cy="1540510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l" fontAlgn="auto">
              <a:lnSpc>
                <a:spcPts val="35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【解析】本题考查打造社会治理新格局。要完善党委领导、政府负责、民主协商、社会协同、公众参与、法治保障、科技支撑的社会治理体系，健全共建共治共享的社会治理制度，提升社会治理效能。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  <p:sp>
        <p:nvSpPr>
          <p:cNvPr id="3" name="Text Box 27"/>
          <p:cNvSpPr txBox="1"/>
          <p:nvPr>
            <p:custDataLst>
              <p:tags r:id="rId2"/>
            </p:custDataLst>
          </p:nvPr>
        </p:nvSpPr>
        <p:spPr>
          <a:xfrm>
            <a:off x="5591175" y="1341755"/>
            <a:ext cx="919480" cy="502285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ctr" fontAlgn="auto">
              <a:lnSpc>
                <a:spcPts val="40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B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3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" name="文本框 11"/>
          <p:cNvSpPr txBox="1"/>
          <p:nvPr/>
        </p:nvSpPr>
        <p:spPr>
          <a:xfrm>
            <a:off x="622300" y="1057910"/>
            <a:ext cx="11055350" cy="25279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457200" indent="-457200" algn="just" fontAlgn="auto">
              <a:lnSpc>
                <a:spcPts val="3800"/>
              </a:lnSpc>
            </a:pPr>
            <a:r>
              <a:rPr sz="2400">
                <a:latin typeface="+mn-ea"/>
              </a:rPr>
              <a:t>11. 构建社会治理新格局，必须提高社会化、法治化、（ </a:t>
            </a:r>
            <a:r>
              <a:rPr lang="en-US" sz="2400">
                <a:latin typeface="+mn-ea"/>
              </a:rPr>
              <a:t>      </a:t>
            </a:r>
            <a:r>
              <a:rPr sz="2400">
                <a:latin typeface="+mn-ea"/>
              </a:rPr>
              <a:t>）、专业化水平。</a:t>
            </a:r>
            <a:endParaRPr sz="2400">
              <a:latin typeface="+mn-ea"/>
            </a:endParaRPr>
          </a:p>
          <a:p>
            <a:pPr marL="457200" indent="0" algn="just" fontAlgn="auto">
              <a:lnSpc>
                <a:spcPts val="3800"/>
              </a:lnSpc>
            </a:pPr>
            <a:r>
              <a:rPr sz="2400">
                <a:latin typeface="+mn-ea"/>
              </a:rPr>
              <a:t>A. 数字化 </a:t>
            </a:r>
            <a:endParaRPr sz="2400">
              <a:latin typeface="+mn-ea"/>
            </a:endParaRPr>
          </a:p>
          <a:p>
            <a:pPr marL="457200" indent="0" algn="just" fontAlgn="auto">
              <a:lnSpc>
                <a:spcPts val="3800"/>
              </a:lnSpc>
            </a:pPr>
            <a:r>
              <a:rPr sz="2400">
                <a:latin typeface="+mn-ea"/>
              </a:rPr>
              <a:t>B. 现代化 </a:t>
            </a:r>
            <a:endParaRPr sz="2400">
              <a:latin typeface="+mn-ea"/>
            </a:endParaRPr>
          </a:p>
          <a:p>
            <a:pPr marL="457200" indent="0" algn="just" fontAlgn="auto">
              <a:lnSpc>
                <a:spcPts val="3800"/>
              </a:lnSpc>
            </a:pPr>
            <a:r>
              <a:rPr sz="2400">
                <a:latin typeface="+mn-ea"/>
              </a:rPr>
              <a:t>C. 规范化 </a:t>
            </a:r>
            <a:endParaRPr sz="2400">
              <a:latin typeface="+mn-ea"/>
            </a:endParaRPr>
          </a:p>
          <a:p>
            <a:pPr marL="457200" indent="0" algn="just" fontAlgn="auto">
              <a:lnSpc>
                <a:spcPts val="3800"/>
              </a:lnSpc>
            </a:pPr>
            <a:r>
              <a:rPr sz="2400">
                <a:latin typeface="+mn-ea"/>
              </a:rPr>
              <a:t>D. 智能化</a:t>
            </a:r>
            <a:endParaRPr sz="2400">
              <a:latin typeface="+mn-ea"/>
            </a:endParaRPr>
          </a:p>
        </p:txBody>
      </p:sp>
      <p:sp>
        <p:nvSpPr>
          <p:cNvPr id="14" name="Text Box 27"/>
          <p:cNvSpPr txBox="1"/>
          <p:nvPr>
            <p:custDataLst>
              <p:tags r:id="rId1"/>
            </p:custDataLst>
          </p:nvPr>
        </p:nvSpPr>
        <p:spPr>
          <a:xfrm>
            <a:off x="622300" y="3794760"/>
            <a:ext cx="10897870" cy="1532890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l" fontAlgn="auto">
              <a:lnSpc>
                <a:spcPts val="35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【解析】本题考查打造社会治理新格局。构建社会治理新格局，必须提高社会化、法治化、智能化、专业化水平。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  <p:sp>
        <p:nvSpPr>
          <p:cNvPr id="16" name="Text Box 27"/>
          <p:cNvSpPr txBox="1"/>
          <p:nvPr>
            <p:custDataLst>
              <p:tags r:id="rId2"/>
            </p:custDataLst>
          </p:nvPr>
        </p:nvSpPr>
        <p:spPr>
          <a:xfrm>
            <a:off x="8028305" y="1014095"/>
            <a:ext cx="919480" cy="502285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ctr" fontAlgn="auto">
              <a:lnSpc>
                <a:spcPts val="40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D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" name="文本框 11"/>
          <p:cNvSpPr txBox="1"/>
          <p:nvPr/>
        </p:nvSpPr>
        <p:spPr>
          <a:xfrm>
            <a:off x="622300" y="627380"/>
            <a:ext cx="11055350" cy="30149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457200" indent="-457200" algn="just" fontAlgn="auto">
              <a:lnSpc>
                <a:spcPts val="3800"/>
              </a:lnSpc>
            </a:pPr>
            <a:r>
              <a:rPr sz="2400">
                <a:latin typeface="+mn-ea"/>
              </a:rPr>
              <a:t>12. 构建社会治理新格局，要建设高素质专业化干部队伍和社会治理各类人才队伍。这是提高社会治理（</a:t>
            </a:r>
            <a:r>
              <a:rPr lang="en-US" sz="2400">
                <a:latin typeface="+mn-ea"/>
              </a:rPr>
              <a:t>      </a:t>
            </a:r>
            <a:r>
              <a:rPr sz="2400">
                <a:latin typeface="+mn-ea"/>
              </a:rPr>
              <a:t> ）水平。</a:t>
            </a:r>
            <a:endParaRPr sz="2400">
              <a:latin typeface="+mn-ea"/>
            </a:endParaRPr>
          </a:p>
          <a:p>
            <a:pPr marL="457200" indent="0" algn="just" fontAlgn="auto">
              <a:lnSpc>
                <a:spcPts val="3800"/>
              </a:lnSpc>
            </a:pPr>
            <a:r>
              <a:rPr sz="2400">
                <a:latin typeface="+mn-ea"/>
              </a:rPr>
              <a:t>A. 社会化 </a:t>
            </a:r>
            <a:endParaRPr sz="2400">
              <a:latin typeface="+mn-ea"/>
            </a:endParaRPr>
          </a:p>
          <a:p>
            <a:pPr marL="457200" indent="0" algn="just" fontAlgn="auto">
              <a:lnSpc>
                <a:spcPts val="3800"/>
              </a:lnSpc>
            </a:pPr>
            <a:r>
              <a:rPr sz="2400">
                <a:latin typeface="+mn-ea"/>
              </a:rPr>
              <a:t>B. 法治化 </a:t>
            </a:r>
            <a:endParaRPr sz="2400">
              <a:latin typeface="+mn-ea"/>
            </a:endParaRPr>
          </a:p>
          <a:p>
            <a:pPr marL="457200" indent="0" algn="just" fontAlgn="auto">
              <a:lnSpc>
                <a:spcPts val="3800"/>
              </a:lnSpc>
            </a:pPr>
            <a:r>
              <a:rPr sz="2400">
                <a:latin typeface="+mn-ea"/>
              </a:rPr>
              <a:t>C. 智能化 </a:t>
            </a:r>
            <a:endParaRPr sz="2400">
              <a:latin typeface="+mn-ea"/>
            </a:endParaRPr>
          </a:p>
          <a:p>
            <a:pPr marL="457200" indent="0" algn="just" fontAlgn="auto">
              <a:lnSpc>
                <a:spcPts val="3800"/>
              </a:lnSpc>
            </a:pPr>
            <a:r>
              <a:rPr sz="2400">
                <a:latin typeface="+mn-ea"/>
              </a:rPr>
              <a:t>D. 专业化</a:t>
            </a:r>
            <a:endParaRPr sz="2400">
              <a:latin typeface="+mn-ea"/>
            </a:endParaRPr>
          </a:p>
        </p:txBody>
      </p:sp>
      <p:sp>
        <p:nvSpPr>
          <p:cNvPr id="14" name="Text Box 27"/>
          <p:cNvSpPr txBox="1"/>
          <p:nvPr>
            <p:custDataLst>
              <p:tags r:id="rId1"/>
            </p:custDataLst>
          </p:nvPr>
        </p:nvSpPr>
        <p:spPr>
          <a:xfrm>
            <a:off x="622300" y="3721735"/>
            <a:ext cx="10897870" cy="1532890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l" fontAlgn="auto">
              <a:lnSpc>
                <a:spcPts val="35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【解析】本题考查打造社会治理新格局。构建社会治理新格局，必须提高社会化、法治化、智能化、专业化水平，要建设高素质专业化干部队伍和社会治理各类人才队伍，提高社会治理专业化水平。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  <p:sp>
        <p:nvSpPr>
          <p:cNvPr id="16" name="Text Box 27"/>
          <p:cNvSpPr txBox="1"/>
          <p:nvPr>
            <p:custDataLst>
              <p:tags r:id="rId2"/>
            </p:custDataLst>
          </p:nvPr>
        </p:nvSpPr>
        <p:spPr>
          <a:xfrm>
            <a:off x="3719195" y="1105535"/>
            <a:ext cx="919480" cy="502285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ctr" fontAlgn="auto">
              <a:lnSpc>
                <a:spcPts val="40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D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" name="文本框 11"/>
          <p:cNvSpPr txBox="1"/>
          <p:nvPr/>
        </p:nvSpPr>
        <p:spPr>
          <a:xfrm>
            <a:off x="622300" y="693420"/>
            <a:ext cx="11055350" cy="30149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457200" indent="-457200" algn="just" fontAlgn="auto">
              <a:lnSpc>
                <a:spcPts val="3800"/>
              </a:lnSpc>
            </a:pPr>
            <a:r>
              <a:rPr sz="2400">
                <a:latin typeface="+mn-ea"/>
              </a:rPr>
              <a:t>13. 健全社会矛盾综合治理机制，加强社会治安防控，推进社会治安防控体系现代化，编织全方位、立体化、（</a:t>
            </a:r>
            <a:r>
              <a:rPr lang="en-US" sz="2400">
                <a:latin typeface="+mn-ea"/>
              </a:rPr>
              <a:t>      </a:t>
            </a:r>
            <a:r>
              <a:rPr sz="2400">
                <a:latin typeface="+mn-ea"/>
              </a:rPr>
              <a:t> ）社会安全网，维护社会稳定和安全。</a:t>
            </a:r>
            <a:endParaRPr sz="2400">
              <a:latin typeface="+mn-ea"/>
            </a:endParaRPr>
          </a:p>
          <a:p>
            <a:pPr marL="457200" indent="0" algn="just" fontAlgn="auto">
              <a:lnSpc>
                <a:spcPts val="3800"/>
              </a:lnSpc>
            </a:pPr>
            <a:r>
              <a:rPr sz="2400">
                <a:latin typeface="+mn-ea"/>
              </a:rPr>
              <a:t>A. 多层次 </a:t>
            </a:r>
            <a:endParaRPr sz="2400">
              <a:latin typeface="+mn-ea"/>
            </a:endParaRPr>
          </a:p>
          <a:p>
            <a:pPr marL="457200" indent="0" algn="just" fontAlgn="auto">
              <a:lnSpc>
                <a:spcPts val="3800"/>
              </a:lnSpc>
            </a:pPr>
            <a:r>
              <a:rPr sz="2400">
                <a:latin typeface="+mn-ea"/>
              </a:rPr>
              <a:t>B. 智能化 </a:t>
            </a:r>
            <a:endParaRPr sz="2400">
              <a:latin typeface="+mn-ea"/>
            </a:endParaRPr>
          </a:p>
          <a:p>
            <a:pPr marL="457200" indent="0" algn="just" fontAlgn="auto">
              <a:lnSpc>
                <a:spcPts val="3800"/>
              </a:lnSpc>
            </a:pPr>
            <a:r>
              <a:rPr sz="2400">
                <a:latin typeface="+mn-ea"/>
              </a:rPr>
              <a:t>C. 多功能 </a:t>
            </a:r>
            <a:endParaRPr sz="2400">
              <a:latin typeface="+mn-ea"/>
            </a:endParaRPr>
          </a:p>
          <a:p>
            <a:pPr marL="457200" indent="0" algn="just" fontAlgn="auto">
              <a:lnSpc>
                <a:spcPts val="3800"/>
              </a:lnSpc>
            </a:pPr>
            <a:r>
              <a:rPr sz="2400">
                <a:latin typeface="+mn-ea"/>
              </a:rPr>
              <a:t>D. 全景式</a:t>
            </a:r>
            <a:endParaRPr sz="2400">
              <a:latin typeface="+mn-ea"/>
            </a:endParaRPr>
          </a:p>
        </p:txBody>
      </p:sp>
      <p:sp>
        <p:nvSpPr>
          <p:cNvPr id="14" name="Text Box 27"/>
          <p:cNvSpPr txBox="1"/>
          <p:nvPr>
            <p:custDataLst>
              <p:tags r:id="rId1"/>
            </p:custDataLst>
          </p:nvPr>
        </p:nvSpPr>
        <p:spPr>
          <a:xfrm>
            <a:off x="622300" y="3758565"/>
            <a:ext cx="10897870" cy="1134110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l" fontAlgn="auto">
              <a:lnSpc>
                <a:spcPts val="35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【解析】本题考查打造社会治理新格局。要健全社会矛盾综合治理机制，加强社会治安防控，推进社会治安防控体系现代化，编织全方位、立体化、智能化社会安全网，维护社会稳定和安全。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  <p:sp>
        <p:nvSpPr>
          <p:cNvPr id="16" name="Text Box 27"/>
          <p:cNvSpPr txBox="1"/>
          <p:nvPr>
            <p:custDataLst>
              <p:tags r:id="rId2"/>
            </p:custDataLst>
          </p:nvPr>
        </p:nvSpPr>
        <p:spPr>
          <a:xfrm>
            <a:off x="4988560" y="1182370"/>
            <a:ext cx="919480" cy="502285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ctr" fontAlgn="auto">
              <a:lnSpc>
                <a:spcPts val="40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B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" name="文本框 11"/>
          <p:cNvSpPr txBox="1"/>
          <p:nvPr/>
        </p:nvSpPr>
        <p:spPr>
          <a:xfrm>
            <a:off x="622300" y="770890"/>
            <a:ext cx="11122660" cy="30149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457200" indent="-457200" algn="just" fontAlgn="auto">
              <a:lnSpc>
                <a:spcPts val="3800"/>
              </a:lnSpc>
            </a:pPr>
            <a:r>
              <a:rPr sz="2400">
                <a:latin typeface="+mn-ea"/>
              </a:rPr>
              <a:t>14. 统筹发展和（ </a:t>
            </a:r>
            <a:r>
              <a:rPr lang="en-US" sz="2400">
                <a:latin typeface="+mn-ea"/>
              </a:rPr>
              <a:t>     </a:t>
            </a:r>
            <a:r>
              <a:rPr sz="2400">
                <a:latin typeface="+mn-ea"/>
              </a:rPr>
              <a:t>），统筹开放和（</a:t>
            </a:r>
            <a:r>
              <a:rPr lang="en-US" sz="2400">
                <a:latin typeface="+mn-ea"/>
              </a:rPr>
              <a:t>     </a:t>
            </a:r>
            <a:r>
              <a:rPr sz="2400">
                <a:latin typeface="+mn-ea"/>
              </a:rPr>
              <a:t> ），增强忧患意识，做到居安思危，是党治国理政的一个重大原则。</a:t>
            </a:r>
            <a:endParaRPr sz="2400">
              <a:latin typeface="+mn-ea"/>
            </a:endParaRPr>
          </a:p>
          <a:p>
            <a:pPr marL="457200" indent="0" algn="just" fontAlgn="auto">
              <a:lnSpc>
                <a:spcPts val="3800"/>
              </a:lnSpc>
            </a:pPr>
            <a:r>
              <a:rPr sz="2400">
                <a:latin typeface="+mn-ea"/>
              </a:rPr>
              <a:t>A. 和平、和平 </a:t>
            </a:r>
            <a:endParaRPr sz="2400">
              <a:latin typeface="+mn-ea"/>
            </a:endParaRPr>
          </a:p>
          <a:p>
            <a:pPr marL="457200" indent="0" algn="just" fontAlgn="auto">
              <a:lnSpc>
                <a:spcPts val="3800"/>
              </a:lnSpc>
            </a:pPr>
            <a:r>
              <a:rPr sz="2400">
                <a:latin typeface="+mn-ea"/>
              </a:rPr>
              <a:t>B. 民主、共享 </a:t>
            </a:r>
            <a:endParaRPr sz="2400">
              <a:latin typeface="+mn-ea"/>
            </a:endParaRPr>
          </a:p>
          <a:p>
            <a:pPr marL="457200" indent="0" algn="just" fontAlgn="auto">
              <a:lnSpc>
                <a:spcPts val="3800"/>
              </a:lnSpc>
            </a:pPr>
            <a:r>
              <a:rPr sz="2400">
                <a:latin typeface="+mn-ea"/>
              </a:rPr>
              <a:t>C. 安全、安全 </a:t>
            </a:r>
            <a:endParaRPr sz="2400">
              <a:latin typeface="+mn-ea"/>
            </a:endParaRPr>
          </a:p>
          <a:p>
            <a:pPr marL="457200" indent="0" algn="just" fontAlgn="auto">
              <a:lnSpc>
                <a:spcPts val="3800"/>
              </a:lnSpc>
            </a:pPr>
            <a:r>
              <a:rPr sz="2400">
                <a:latin typeface="+mn-ea"/>
              </a:rPr>
              <a:t>D. 独立、共赢</a:t>
            </a:r>
            <a:endParaRPr sz="2400">
              <a:latin typeface="+mn-ea"/>
            </a:endParaRPr>
          </a:p>
        </p:txBody>
      </p:sp>
      <p:sp>
        <p:nvSpPr>
          <p:cNvPr id="16" name="Text Box 27"/>
          <p:cNvSpPr txBox="1"/>
          <p:nvPr>
            <p:custDataLst>
              <p:tags r:id="rId1"/>
            </p:custDataLst>
          </p:nvPr>
        </p:nvSpPr>
        <p:spPr>
          <a:xfrm>
            <a:off x="2885440" y="755650"/>
            <a:ext cx="919480" cy="502285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ctr" fontAlgn="auto">
              <a:lnSpc>
                <a:spcPts val="40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C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  <p:sp>
        <p:nvSpPr>
          <p:cNvPr id="14" name="Text Box 27"/>
          <p:cNvSpPr txBox="1"/>
          <p:nvPr>
            <p:custDataLst>
              <p:tags r:id="rId2"/>
            </p:custDataLst>
          </p:nvPr>
        </p:nvSpPr>
        <p:spPr>
          <a:xfrm>
            <a:off x="622300" y="4077335"/>
            <a:ext cx="10897870" cy="1134110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l" fontAlgn="auto">
              <a:lnSpc>
                <a:spcPts val="35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【解析】本题考查认识总体国家安全观。统筹发展和安全，统筹开放和安全，增强忧患意识，做到居安思危，是党治国理政的一个重大原则。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  <p:sp>
        <p:nvSpPr>
          <p:cNvPr id="2" name="Text Box 27"/>
          <p:cNvSpPr txBox="1"/>
          <p:nvPr>
            <p:custDataLst>
              <p:tags r:id="rId3"/>
            </p:custDataLst>
          </p:nvPr>
        </p:nvSpPr>
        <p:spPr>
          <a:xfrm>
            <a:off x="5950585" y="755650"/>
            <a:ext cx="919480" cy="502285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ctr" fontAlgn="auto">
              <a:lnSpc>
                <a:spcPts val="40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C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4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262255" y="765810"/>
            <a:ext cx="11749405" cy="5784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431800" indent="-431800" algn="just" fontAlgn="auto">
              <a:lnSpc>
                <a:spcPts val="3800"/>
              </a:lnSpc>
            </a:pPr>
            <a:r>
              <a:rPr sz="2400">
                <a:latin typeface="+mn-ea"/>
              </a:rPr>
              <a:t>3. 新时代贯彻党的教育方针，要坚持（ </a:t>
            </a:r>
            <a:r>
              <a:rPr lang="en-US" sz="2400">
                <a:latin typeface="+mn-ea"/>
              </a:rPr>
              <a:t>     </a:t>
            </a:r>
            <a:r>
              <a:rPr sz="2400">
                <a:latin typeface="+mn-ea"/>
              </a:rPr>
              <a:t>）指导地位。</a:t>
            </a:r>
            <a:endParaRPr sz="2400">
              <a:latin typeface="+mn-ea"/>
            </a:endParaRPr>
          </a:p>
        </p:txBody>
      </p:sp>
      <p:sp>
        <p:nvSpPr>
          <p:cNvPr id="3" name="Text Box 27"/>
          <p:cNvSpPr txBox="1"/>
          <p:nvPr>
            <p:custDataLst>
              <p:tags r:id="rId2"/>
            </p:custDataLst>
          </p:nvPr>
        </p:nvSpPr>
        <p:spPr>
          <a:xfrm>
            <a:off x="549910" y="3502660"/>
            <a:ext cx="10897870" cy="1257935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just" fontAlgn="auto">
              <a:lnSpc>
                <a:spcPts val="40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【解析】 本题考查对新时代贯彻党的教育方针的理解。新时代贯彻党的教育方针，要坚持马克思主义指导地位，贯彻习近平新时代中国特色社会主义思想，坚持社会主义办学方向，落实立德树人的根本任务，坚持教育为人民服务、为中国共产党治国理政服务、为巩固和发展中国特色社会主义制度服务、为改革开放和社会主义现代化建设服务，扎根中国大地办教育。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  <p:sp>
        <p:nvSpPr>
          <p:cNvPr id="4" name="Text Box 27"/>
          <p:cNvSpPr txBox="1"/>
          <p:nvPr>
            <p:custDataLst>
              <p:tags r:id="rId3"/>
            </p:custDataLst>
          </p:nvPr>
        </p:nvSpPr>
        <p:spPr>
          <a:xfrm>
            <a:off x="5375275" y="708025"/>
            <a:ext cx="919480" cy="549910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ctr" fontAlgn="auto">
              <a:lnSpc>
                <a:spcPts val="40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B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  <p:sp>
        <p:nvSpPr>
          <p:cNvPr id="5" name="文本框 4"/>
          <p:cNvSpPr txBox="1"/>
          <p:nvPr>
            <p:custDataLst>
              <p:tags r:id="rId4"/>
            </p:custDataLst>
          </p:nvPr>
        </p:nvSpPr>
        <p:spPr>
          <a:xfrm>
            <a:off x="897890" y="1485900"/>
            <a:ext cx="11113770" cy="20402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lvl="1" indent="0" algn="just" fontAlgn="auto">
              <a:lnSpc>
                <a:spcPts val="3800"/>
              </a:lnSpc>
            </a:pPr>
            <a:r>
              <a:rPr sz="2400">
                <a:latin typeface="+mn-ea"/>
                <a:sym typeface="+mn-ea"/>
              </a:rPr>
              <a:t>A. 习近平新时代中国特色社会主义思想 </a:t>
            </a:r>
            <a:endParaRPr sz="2400">
              <a:latin typeface="+mn-ea"/>
              <a:sym typeface="+mn-ea"/>
            </a:endParaRPr>
          </a:p>
          <a:p>
            <a:pPr marL="0" lvl="1" indent="0" algn="just" fontAlgn="auto">
              <a:lnSpc>
                <a:spcPts val="3800"/>
              </a:lnSpc>
            </a:pPr>
            <a:r>
              <a:rPr sz="2400">
                <a:latin typeface="+mn-ea"/>
                <a:sym typeface="+mn-ea"/>
              </a:rPr>
              <a:t>B. 马克思主义</a:t>
            </a:r>
            <a:endParaRPr sz="2400">
              <a:latin typeface="+mn-ea"/>
              <a:sym typeface="+mn-ea"/>
            </a:endParaRPr>
          </a:p>
          <a:p>
            <a:pPr marL="0" lvl="1" indent="0" algn="just" fontAlgn="auto">
              <a:lnSpc>
                <a:spcPts val="3800"/>
              </a:lnSpc>
            </a:pPr>
            <a:r>
              <a:rPr sz="2400">
                <a:latin typeface="+mn-ea"/>
                <a:sym typeface="+mn-ea"/>
              </a:rPr>
              <a:t>C. 社会主义 </a:t>
            </a:r>
            <a:endParaRPr sz="2400">
              <a:latin typeface="+mn-ea"/>
              <a:sym typeface="+mn-ea"/>
            </a:endParaRPr>
          </a:p>
          <a:p>
            <a:pPr marL="0" lvl="1" indent="0" algn="just" fontAlgn="auto">
              <a:lnSpc>
                <a:spcPts val="3800"/>
              </a:lnSpc>
            </a:pPr>
            <a:r>
              <a:rPr sz="2400">
                <a:latin typeface="+mn-ea"/>
                <a:sym typeface="+mn-ea"/>
              </a:rPr>
              <a:t>D. 中国共产党</a:t>
            </a:r>
            <a:endParaRPr sz="2400">
              <a:latin typeface="+mn-ea"/>
              <a:sym typeface="+mn-ea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622300" y="770890"/>
            <a:ext cx="11122660" cy="25279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457200" indent="-457200" algn="just" fontAlgn="auto">
              <a:lnSpc>
                <a:spcPts val="3800"/>
              </a:lnSpc>
            </a:pPr>
            <a:r>
              <a:rPr sz="2400">
                <a:latin typeface="+mn-ea"/>
              </a:rPr>
              <a:t>1</a:t>
            </a:r>
            <a:r>
              <a:rPr lang="en-US" sz="2400">
                <a:latin typeface="+mn-ea"/>
              </a:rPr>
              <a:t>5</a:t>
            </a:r>
            <a:r>
              <a:rPr sz="2400">
                <a:latin typeface="+mn-ea"/>
              </a:rPr>
              <a:t>. 总体国家安全观强调的是系统思维和方法，既重视发展问题又重视（ </a:t>
            </a:r>
            <a:r>
              <a:rPr lang="en-US" sz="2400">
                <a:latin typeface="+mn-ea"/>
              </a:rPr>
              <a:t>     </a:t>
            </a:r>
            <a:r>
              <a:rPr sz="2400">
                <a:latin typeface="+mn-ea"/>
              </a:rPr>
              <a:t>）。</a:t>
            </a:r>
            <a:endParaRPr sz="2400">
              <a:latin typeface="+mn-ea"/>
            </a:endParaRPr>
          </a:p>
          <a:p>
            <a:pPr marL="457200" indent="0" algn="just" fontAlgn="auto">
              <a:lnSpc>
                <a:spcPts val="3800"/>
              </a:lnSpc>
            </a:pPr>
            <a:r>
              <a:rPr sz="2400">
                <a:latin typeface="+mn-ea"/>
              </a:rPr>
              <a:t>A. 内部问题 </a:t>
            </a:r>
            <a:endParaRPr sz="2400">
              <a:latin typeface="+mn-ea"/>
            </a:endParaRPr>
          </a:p>
          <a:p>
            <a:pPr marL="457200" indent="0" algn="just" fontAlgn="auto">
              <a:lnSpc>
                <a:spcPts val="3800"/>
              </a:lnSpc>
            </a:pPr>
            <a:r>
              <a:rPr sz="2400">
                <a:latin typeface="+mn-ea"/>
              </a:rPr>
              <a:t>B. 非传统安全 </a:t>
            </a:r>
            <a:endParaRPr sz="2400">
              <a:latin typeface="+mn-ea"/>
            </a:endParaRPr>
          </a:p>
          <a:p>
            <a:pPr marL="457200" indent="0" algn="just" fontAlgn="auto">
              <a:lnSpc>
                <a:spcPts val="3800"/>
              </a:lnSpc>
            </a:pPr>
            <a:r>
              <a:rPr sz="2400">
                <a:latin typeface="+mn-ea"/>
              </a:rPr>
              <a:t>C. 自身问题 </a:t>
            </a:r>
            <a:endParaRPr sz="2400">
              <a:latin typeface="+mn-ea"/>
            </a:endParaRPr>
          </a:p>
          <a:p>
            <a:pPr marL="457200" indent="0" algn="just" fontAlgn="auto">
              <a:lnSpc>
                <a:spcPts val="3800"/>
              </a:lnSpc>
            </a:pPr>
            <a:r>
              <a:rPr sz="2400">
                <a:latin typeface="+mn-ea"/>
              </a:rPr>
              <a:t>D. 安全问题</a:t>
            </a:r>
            <a:endParaRPr sz="2400">
              <a:latin typeface="+mn-ea"/>
            </a:endParaRPr>
          </a:p>
        </p:txBody>
      </p:sp>
      <p:sp>
        <p:nvSpPr>
          <p:cNvPr id="3" name="Text Box 27"/>
          <p:cNvSpPr txBox="1"/>
          <p:nvPr>
            <p:custDataLst>
              <p:tags r:id="rId1"/>
            </p:custDataLst>
          </p:nvPr>
        </p:nvSpPr>
        <p:spPr>
          <a:xfrm>
            <a:off x="10132060" y="755650"/>
            <a:ext cx="919480" cy="502285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ctr" fontAlgn="auto">
              <a:lnSpc>
                <a:spcPts val="40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D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  <p:sp>
        <p:nvSpPr>
          <p:cNvPr id="14" name="Text Box 27"/>
          <p:cNvSpPr txBox="1"/>
          <p:nvPr>
            <p:custDataLst>
              <p:tags r:id="rId2"/>
            </p:custDataLst>
          </p:nvPr>
        </p:nvSpPr>
        <p:spPr>
          <a:xfrm>
            <a:off x="622300" y="3501390"/>
            <a:ext cx="10897870" cy="1134110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l" fontAlgn="auto">
              <a:lnSpc>
                <a:spcPts val="35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【解析】本题考查对总体国家安全观的理解。总体国家安全观强调的是系统思维和方法，既重视发展问题又重视安全问题，既重视外部安全又重视内部安全，既重视国土安全又重视国民安全，既重视传统安全又重视非传统安全，既重视自身安全又重视共同安全。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4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622300" y="770890"/>
            <a:ext cx="11122660" cy="25279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457200" indent="-457200" algn="just" fontAlgn="auto">
              <a:lnSpc>
                <a:spcPts val="3800"/>
              </a:lnSpc>
            </a:pPr>
            <a:r>
              <a:rPr sz="2400">
                <a:latin typeface="+mn-ea"/>
              </a:rPr>
              <a:t>1</a:t>
            </a:r>
            <a:r>
              <a:rPr lang="en-US" sz="2400">
                <a:latin typeface="+mn-ea"/>
              </a:rPr>
              <a:t>6</a:t>
            </a:r>
            <a:r>
              <a:rPr sz="2400">
                <a:latin typeface="+mn-ea"/>
              </a:rPr>
              <a:t>. （ </a:t>
            </a:r>
            <a:r>
              <a:rPr lang="en-US" sz="2400">
                <a:latin typeface="+mn-ea"/>
              </a:rPr>
              <a:t>     </a:t>
            </a:r>
            <a:r>
              <a:rPr sz="2400">
                <a:latin typeface="+mn-ea"/>
              </a:rPr>
              <a:t>）是坚持总体国家安全观的基础。</a:t>
            </a:r>
            <a:endParaRPr sz="2400">
              <a:latin typeface="+mn-ea"/>
            </a:endParaRPr>
          </a:p>
          <a:p>
            <a:pPr marL="457200" indent="0" algn="just" fontAlgn="auto">
              <a:lnSpc>
                <a:spcPts val="3800"/>
              </a:lnSpc>
            </a:pPr>
            <a:r>
              <a:rPr sz="2400">
                <a:latin typeface="+mn-ea"/>
              </a:rPr>
              <a:t>A. 人民安全 </a:t>
            </a:r>
            <a:endParaRPr sz="2400">
              <a:latin typeface="+mn-ea"/>
            </a:endParaRPr>
          </a:p>
          <a:p>
            <a:pPr marL="457200" indent="0" algn="just" fontAlgn="auto">
              <a:lnSpc>
                <a:spcPts val="3800"/>
              </a:lnSpc>
            </a:pPr>
            <a:r>
              <a:rPr sz="2400">
                <a:latin typeface="+mn-ea"/>
              </a:rPr>
              <a:t>B. 政治安全 </a:t>
            </a:r>
            <a:endParaRPr sz="2400">
              <a:latin typeface="+mn-ea"/>
            </a:endParaRPr>
          </a:p>
          <a:p>
            <a:pPr marL="457200" indent="0" algn="just" fontAlgn="auto">
              <a:lnSpc>
                <a:spcPts val="3800"/>
              </a:lnSpc>
            </a:pPr>
            <a:r>
              <a:rPr sz="2400">
                <a:latin typeface="+mn-ea"/>
              </a:rPr>
              <a:t>C. 经济安全 </a:t>
            </a:r>
            <a:endParaRPr sz="2400">
              <a:latin typeface="+mn-ea"/>
            </a:endParaRPr>
          </a:p>
          <a:p>
            <a:pPr marL="457200" indent="0" algn="just" fontAlgn="auto">
              <a:lnSpc>
                <a:spcPts val="3800"/>
              </a:lnSpc>
            </a:pPr>
            <a:r>
              <a:rPr sz="2400">
                <a:latin typeface="+mn-ea"/>
              </a:rPr>
              <a:t>D. 国际安全</a:t>
            </a:r>
            <a:endParaRPr sz="2400">
              <a:latin typeface="+mn-ea"/>
            </a:endParaRPr>
          </a:p>
        </p:txBody>
      </p:sp>
      <p:sp>
        <p:nvSpPr>
          <p:cNvPr id="3" name="Text Box 27"/>
          <p:cNvSpPr txBox="1"/>
          <p:nvPr>
            <p:custDataLst>
              <p:tags r:id="rId1"/>
            </p:custDataLst>
          </p:nvPr>
        </p:nvSpPr>
        <p:spPr>
          <a:xfrm>
            <a:off x="1285875" y="755650"/>
            <a:ext cx="919480" cy="502285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ctr" fontAlgn="auto">
              <a:lnSpc>
                <a:spcPts val="40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C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  <p:sp>
        <p:nvSpPr>
          <p:cNvPr id="14" name="Text Box 27"/>
          <p:cNvSpPr txBox="1"/>
          <p:nvPr>
            <p:custDataLst>
              <p:tags r:id="rId2"/>
            </p:custDataLst>
          </p:nvPr>
        </p:nvSpPr>
        <p:spPr>
          <a:xfrm>
            <a:off x="622300" y="3501390"/>
            <a:ext cx="10897870" cy="1134110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l" fontAlgn="auto">
              <a:lnSpc>
                <a:spcPts val="35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【解析】本题考查坚持总体国家安全观。坚持总体国家安全观就是坚持国家利益至上，以人民安全为宗旨，以政治安全为根本，以经济安全为基础，以军事科技文化社会安全为保障，以促进国际安全为依托。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4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" name="文本框 11"/>
          <p:cNvSpPr txBox="1"/>
          <p:nvPr/>
        </p:nvSpPr>
        <p:spPr>
          <a:xfrm>
            <a:off x="622300" y="699135"/>
            <a:ext cx="11055350" cy="30149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457200" indent="-457200" algn="just" fontAlgn="auto">
              <a:lnSpc>
                <a:spcPts val="3800"/>
              </a:lnSpc>
            </a:pPr>
            <a:r>
              <a:rPr sz="2400">
                <a:latin typeface="+mn-ea"/>
              </a:rPr>
              <a:t>17. 推进新时代国家安全事业全面发展，要坚持（</a:t>
            </a:r>
            <a:r>
              <a:rPr lang="en-US" sz="2400">
                <a:latin typeface="+mn-ea"/>
              </a:rPr>
              <a:t>      </a:t>
            </a:r>
            <a:r>
              <a:rPr sz="2400">
                <a:latin typeface="+mn-ea"/>
              </a:rPr>
              <a:t> ）对国家安全工作的绝对领导，把维护国家安全贯穿党和国家工作各方面全过程。</a:t>
            </a:r>
            <a:endParaRPr sz="2400">
              <a:latin typeface="+mn-ea"/>
            </a:endParaRPr>
          </a:p>
          <a:p>
            <a:pPr marL="457200" indent="0" algn="just" fontAlgn="auto">
              <a:lnSpc>
                <a:spcPts val="3800"/>
              </a:lnSpc>
            </a:pPr>
            <a:r>
              <a:rPr sz="2400">
                <a:latin typeface="+mn-ea"/>
              </a:rPr>
              <a:t>A. 党 </a:t>
            </a:r>
            <a:endParaRPr sz="2400">
              <a:latin typeface="+mn-ea"/>
            </a:endParaRPr>
          </a:p>
          <a:p>
            <a:pPr marL="457200" indent="0" algn="just" fontAlgn="auto">
              <a:lnSpc>
                <a:spcPts val="3800"/>
              </a:lnSpc>
            </a:pPr>
            <a:r>
              <a:rPr sz="2400">
                <a:latin typeface="+mn-ea"/>
              </a:rPr>
              <a:t>B. 人民 </a:t>
            </a:r>
            <a:endParaRPr sz="2400">
              <a:latin typeface="+mn-ea"/>
            </a:endParaRPr>
          </a:p>
          <a:p>
            <a:pPr marL="457200" indent="0" algn="just" fontAlgn="auto">
              <a:lnSpc>
                <a:spcPts val="3800"/>
              </a:lnSpc>
            </a:pPr>
            <a:r>
              <a:rPr sz="2400">
                <a:latin typeface="+mn-ea"/>
              </a:rPr>
              <a:t>C. 军委 </a:t>
            </a:r>
            <a:endParaRPr sz="2400">
              <a:latin typeface="+mn-ea"/>
            </a:endParaRPr>
          </a:p>
          <a:p>
            <a:pPr marL="457200" indent="0" algn="just" fontAlgn="auto">
              <a:lnSpc>
                <a:spcPts val="3800"/>
              </a:lnSpc>
            </a:pPr>
            <a:r>
              <a:rPr sz="2400">
                <a:latin typeface="+mn-ea"/>
              </a:rPr>
              <a:t>D. 中央</a:t>
            </a:r>
            <a:endParaRPr sz="2400">
              <a:latin typeface="+mn-ea"/>
            </a:endParaRPr>
          </a:p>
        </p:txBody>
      </p:sp>
      <p:sp>
        <p:nvSpPr>
          <p:cNvPr id="14" name="Text Box 27"/>
          <p:cNvSpPr txBox="1"/>
          <p:nvPr>
            <p:custDataLst>
              <p:tags r:id="rId1"/>
            </p:custDataLst>
          </p:nvPr>
        </p:nvSpPr>
        <p:spPr>
          <a:xfrm>
            <a:off x="478790" y="4293870"/>
            <a:ext cx="11160760" cy="1929130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l" fontAlgn="auto">
              <a:lnSpc>
                <a:spcPts val="35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【解析】本题考查推进新时代国家安全事业全面发展。要坚持党对国家安全工作的绝对领导，把维护国家安全贯穿党和国家工作各方面全过程。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  <p:sp>
        <p:nvSpPr>
          <p:cNvPr id="16" name="Text Box 27"/>
          <p:cNvSpPr txBox="1"/>
          <p:nvPr>
            <p:custDataLst>
              <p:tags r:id="rId2"/>
            </p:custDataLst>
          </p:nvPr>
        </p:nvSpPr>
        <p:spPr>
          <a:xfrm>
            <a:off x="7148830" y="699135"/>
            <a:ext cx="919480" cy="502285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ctr" fontAlgn="auto">
              <a:lnSpc>
                <a:spcPts val="40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A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" name="文本框 11"/>
          <p:cNvSpPr txBox="1"/>
          <p:nvPr/>
        </p:nvSpPr>
        <p:spPr>
          <a:xfrm>
            <a:off x="335280" y="842645"/>
            <a:ext cx="11708130" cy="27844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457200" indent="-457200" algn="just" fontAlgn="auto">
              <a:lnSpc>
                <a:spcPts val="3500"/>
              </a:lnSpc>
            </a:pPr>
            <a:r>
              <a:rPr sz="2400">
                <a:latin typeface="+mn-ea"/>
              </a:rPr>
              <a:t>18. 推进新时代国家安全事业全面发展，要维护政治安全、国土安全、经济安全、社会安全、（</a:t>
            </a:r>
            <a:r>
              <a:rPr lang="en-US" sz="2400">
                <a:latin typeface="+mn-ea"/>
              </a:rPr>
              <a:t>      </a:t>
            </a:r>
            <a:r>
              <a:rPr sz="2400">
                <a:latin typeface="+mn-ea"/>
              </a:rPr>
              <a:t> ）等重点领域国家安全。</a:t>
            </a:r>
            <a:endParaRPr sz="2400">
              <a:latin typeface="+mn-ea"/>
            </a:endParaRPr>
          </a:p>
          <a:p>
            <a:pPr marL="457200" indent="0" algn="just" fontAlgn="auto">
              <a:lnSpc>
                <a:spcPts val="3500"/>
              </a:lnSpc>
            </a:pPr>
            <a:r>
              <a:rPr sz="2400">
                <a:latin typeface="+mn-ea"/>
              </a:rPr>
              <a:t>A. 食品安全 </a:t>
            </a:r>
            <a:endParaRPr sz="2400">
              <a:latin typeface="+mn-ea"/>
            </a:endParaRPr>
          </a:p>
          <a:p>
            <a:pPr marL="457200" indent="0" algn="just" fontAlgn="auto">
              <a:lnSpc>
                <a:spcPts val="3500"/>
              </a:lnSpc>
            </a:pPr>
            <a:r>
              <a:rPr sz="2400">
                <a:latin typeface="+mn-ea"/>
              </a:rPr>
              <a:t>B. 交通安全 </a:t>
            </a:r>
            <a:endParaRPr sz="2400">
              <a:latin typeface="+mn-ea"/>
            </a:endParaRPr>
          </a:p>
          <a:p>
            <a:pPr marL="457200" indent="0" algn="just" fontAlgn="auto">
              <a:lnSpc>
                <a:spcPts val="3500"/>
              </a:lnSpc>
            </a:pPr>
            <a:r>
              <a:rPr sz="2400">
                <a:latin typeface="+mn-ea"/>
              </a:rPr>
              <a:t>C. 生物安全 </a:t>
            </a:r>
            <a:endParaRPr sz="2400">
              <a:latin typeface="+mn-ea"/>
            </a:endParaRPr>
          </a:p>
          <a:p>
            <a:pPr marL="457200" indent="0" algn="just" fontAlgn="auto">
              <a:lnSpc>
                <a:spcPts val="3500"/>
              </a:lnSpc>
            </a:pPr>
            <a:r>
              <a:rPr sz="2400">
                <a:latin typeface="+mn-ea"/>
              </a:rPr>
              <a:t>D. 网络安全</a:t>
            </a:r>
            <a:endParaRPr sz="2400">
              <a:latin typeface="+mn-ea"/>
            </a:endParaRPr>
          </a:p>
        </p:txBody>
      </p:sp>
      <p:sp>
        <p:nvSpPr>
          <p:cNvPr id="14" name="Text Box 27"/>
          <p:cNvSpPr txBox="1"/>
          <p:nvPr>
            <p:custDataLst>
              <p:tags r:id="rId1"/>
            </p:custDataLst>
          </p:nvPr>
        </p:nvSpPr>
        <p:spPr>
          <a:xfrm>
            <a:off x="478790" y="3717925"/>
            <a:ext cx="11160760" cy="1929130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l" fontAlgn="auto">
              <a:lnSpc>
                <a:spcPts val="32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【解析】本题考查推进新时代国家安全事业全面发展。要维护政治安全、国土安全、经济安全、社会安全、网络安全等重点领域国家安全。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  <p:sp>
        <p:nvSpPr>
          <p:cNvPr id="16" name="Text Box 27"/>
          <p:cNvSpPr txBox="1"/>
          <p:nvPr>
            <p:custDataLst>
              <p:tags r:id="rId2"/>
            </p:custDataLst>
          </p:nvPr>
        </p:nvSpPr>
        <p:spPr>
          <a:xfrm>
            <a:off x="1934210" y="1238250"/>
            <a:ext cx="919480" cy="502285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ctr" fontAlgn="auto">
              <a:lnSpc>
                <a:spcPts val="40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D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" name="文本框 11"/>
          <p:cNvSpPr txBox="1"/>
          <p:nvPr/>
        </p:nvSpPr>
        <p:spPr>
          <a:xfrm>
            <a:off x="622300" y="1197610"/>
            <a:ext cx="11055350" cy="21431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457200" indent="-457200" algn="just" fontAlgn="auto">
              <a:lnSpc>
                <a:spcPts val="3200"/>
              </a:lnSpc>
            </a:pPr>
            <a:r>
              <a:rPr sz="2400">
                <a:latin typeface="+mn-ea"/>
              </a:rPr>
              <a:t>19. （</a:t>
            </a:r>
            <a:r>
              <a:rPr lang="en-US" sz="2400">
                <a:latin typeface="+mn-ea"/>
              </a:rPr>
              <a:t>     </a:t>
            </a:r>
            <a:r>
              <a:rPr sz="2400">
                <a:latin typeface="+mn-ea"/>
              </a:rPr>
              <a:t> ）是国家治理体系和治理能力现代化的重要方面。</a:t>
            </a:r>
            <a:endParaRPr sz="2400">
              <a:latin typeface="+mn-ea"/>
            </a:endParaRPr>
          </a:p>
          <a:p>
            <a:pPr marL="457200" indent="0" algn="just" fontAlgn="auto">
              <a:lnSpc>
                <a:spcPts val="3200"/>
              </a:lnSpc>
            </a:pPr>
            <a:r>
              <a:rPr sz="2400">
                <a:latin typeface="+mn-ea"/>
              </a:rPr>
              <a:t>A. 社会管理现代化 </a:t>
            </a:r>
            <a:endParaRPr sz="2400">
              <a:latin typeface="+mn-ea"/>
            </a:endParaRPr>
          </a:p>
          <a:p>
            <a:pPr marL="457200" indent="0" algn="just" fontAlgn="auto">
              <a:lnSpc>
                <a:spcPts val="3200"/>
              </a:lnSpc>
            </a:pPr>
            <a:r>
              <a:rPr sz="2400">
                <a:latin typeface="+mn-ea"/>
              </a:rPr>
              <a:t>B. 法治化</a:t>
            </a:r>
            <a:endParaRPr sz="2400">
              <a:latin typeface="+mn-ea"/>
            </a:endParaRPr>
          </a:p>
          <a:p>
            <a:pPr marL="457200" indent="0" algn="just" fontAlgn="auto">
              <a:lnSpc>
                <a:spcPts val="3200"/>
              </a:lnSpc>
            </a:pPr>
            <a:r>
              <a:rPr sz="2400">
                <a:latin typeface="+mn-ea"/>
              </a:rPr>
              <a:t>C. 社会治理系统化 </a:t>
            </a:r>
            <a:endParaRPr sz="2400">
              <a:latin typeface="+mn-ea"/>
            </a:endParaRPr>
          </a:p>
          <a:p>
            <a:pPr marL="457200" indent="0" algn="just" fontAlgn="auto">
              <a:lnSpc>
                <a:spcPts val="3200"/>
              </a:lnSpc>
            </a:pPr>
            <a:r>
              <a:rPr sz="2400">
                <a:latin typeface="+mn-ea"/>
              </a:rPr>
              <a:t>D. 社会治理现代化</a:t>
            </a:r>
            <a:endParaRPr sz="2400">
              <a:latin typeface="+mn-ea"/>
            </a:endParaRPr>
          </a:p>
        </p:txBody>
      </p:sp>
      <p:sp>
        <p:nvSpPr>
          <p:cNvPr id="14" name="Text Box 27"/>
          <p:cNvSpPr txBox="1"/>
          <p:nvPr>
            <p:custDataLst>
              <p:tags r:id="rId1"/>
            </p:custDataLst>
          </p:nvPr>
        </p:nvSpPr>
        <p:spPr>
          <a:xfrm>
            <a:off x="478790" y="3723005"/>
            <a:ext cx="11160760" cy="1929130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l" fontAlgn="auto">
              <a:lnSpc>
                <a:spcPts val="35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【解析】本题考查社会治理现代化。社会治理现代化是国家治理体系和治理能力现代化的重要方面。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  <p:sp>
        <p:nvSpPr>
          <p:cNvPr id="16" name="Text Box 27"/>
          <p:cNvSpPr txBox="1"/>
          <p:nvPr>
            <p:custDataLst>
              <p:tags r:id="rId2"/>
            </p:custDataLst>
          </p:nvPr>
        </p:nvSpPr>
        <p:spPr>
          <a:xfrm>
            <a:off x="1301115" y="1121410"/>
            <a:ext cx="919480" cy="502285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ctr" fontAlgn="auto">
              <a:lnSpc>
                <a:spcPts val="40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D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" name="文本框 11"/>
          <p:cNvSpPr txBox="1"/>
          <p:nvPr/>
        </p:nvSpPr>
        <p:spPr>
          <a:xfrm>
            <a:off x="622300" y="1344930"/>
            <a:ext cx="11055350" cy="25279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457200" indent="-457200" algn="just" fontAlgn="auto">
              <a:lnSpc>
                <a:spcPts val="3800"/>
              </a:lnSpc>
            </a:pPr>
            <a:r>
              <a:rPr sz="2400">
                <a:latin typeface="+mn-ea"/>
              </a:rPr>
              <a:t>20. 必须全面贯彻（ </a:t>
            </a:r>
            <a:r>
              <a:rPr lang="en-US" sz="2400">
                <a:latin typeface="+mn-ea"/>
              </a:rPr>
              <a:t>      </a:t>
            </a:r>
            <a:r>
              <a:rPr sz="2400">
                <a:latin typeface="+mn-ea"/>
              </a:rPr>
              <a:t>），把新时代强军事业不断推向前进。</a:t>
            </a:r>
            <a:endParaRPr sz="2400">
              <a:latin typeface="+mn-ea"/>
            </a:endParaRPr>
          </a:p>
          <a:p>
            <a:pPr marL="457200" indent="0" algn="just" fontAlgn="auto">
              <a:lnSpc>
                <a:spcPts val="3800"/>
              </a:lnSpc>
            </a:pPr>
            <a:r>
              <a:rPr sz="2400">
                <a:latin typeface="+mn-ea"/>
              </a:rPr>
              <a:t>A. 毛泽东军事思想 </a:t>
            </a:r>
            <a:endParaRPr sz="2400">
              <a:latin typeface="+mn-ea"/>
            </a:endParaRPr>
          </a:p>
          <a:p>
            <a:pPr marL="457200" indent="0" algn="just" fontAlgn="auto">
              <a:lnSpc>
                <a:spcPts val="3800"/>
              </a:lnSpc>
            </a:pPr>
            <a:r>
              <a:rPr sz="2400">
                <a:latin typeface="+mn-ea"/>
              </a:rPr>
              <a:t>B. 习近平强军思想</a:t>
            </a:r>
            <a:endParaRPr sz="2400">
              <a:latin typeface="+mn-ea"/>
            </a:endParaRPr>
          </a:p>
          <a:p>
            <a:pPr marL="457200" indent="0" algn="just" fontAlgn="auto">
              <a:lnSpc>
                <a:spcPts val="3800"/>
              </a:lnSpc>
            </a:pPr>
            <a:r>
              <a:rPr sz="2400">
                <a:latin typeface="+mn-ea"/>
              </a:rPr>
              <a:t>C. 马克思军事思想 </a:t>
            </a:r>
            <a:endParaRPr sz="2400">
              <a:latin typeface="+mn-ea"/>
            </a:endParaRPr>
          </a:p>
          <a:p>
            <a:pPr marL="457200" indent="0" algn="just" fontAlgn="auto">
              <a:lnSpc>
                <a:spcPts val="3800"/>
              </a:lnSpc>
            </a:pPr>
            <a:r>
              <a:rPr sz="2400">
                <a:latin typeface="+mn-ea"/>
              </a:rPr>
              <a:t>D. 邓小平理论</a:t>
            </a:r>
            <a:endParaRPr sz="2400">
              <a:latin typeface="+mn-ea"/>
            </a:endParaRPr>
          </a:p>
        </p:txBody>
      </p:sp>
      <p:sp>
        <p:nvSpPr>
          <p:cNvPr id="14" name="Text Box 27"/>
          <p:cNvSpPr txBox="1"/>
          <p:nvPr>
            <p:custDataLst>
              <p:tags r:id="rId1"/>
            </p:custDataLst>
          </p:nvPr>
        </p:nvSpPr>
        <p:spPr>
          <a:xfrm>
            <a:off x="478790" y="4296410"/>
            <a:ext cx="11160760" cy="828040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l" fontAlgn="auto">
              <a:lnSpc>
                <a:spcPts val="35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【解析】本题考查实行强军战略的原因。必须全面贯彻习近平强军思想，把新时代强军事业不断推向前进。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  <p:sp>
        <p:nvSpPr>
          <p:cNvPr id="16" name="Text Box 27"/>
          <p:cNvSpPr txBox="1"/>
          <p:nvPr>
            <p:custDataLst>
              <p:tags r:id="rId2"/>
            </p:custDataLst>
          </p:nvPr>
        </p:nvSpPr>
        <p:spPr>
          <a:xfrm>
            <a:off x="3173095" y="1319530"/>
            <a:ext cx="919480" cy="502285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ctr" fontAlgn="auto">
              <a:lnSpc>
                <a:spcPts val="40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B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91770" y="1071245"/>
            <a:ext cx="1154430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3200" b="1">
                <a:solidFill>
                  <a:srgbClr val="00AEE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二、判断题。请判断正误，正确的选“A”，错误的选“B”。</a:t>
            </a:r>
            <a:endParaRPr lang="zh-CN" altLang="en-US" sz="3200" b="1">
              <a:solidFill>
                <a:srgbClr val="00AEE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50545" y="2205355"/>
            <a:ext cx="11055350" cy="5784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457200" indent="-457200" algn="just" fontAlgn="auto">
              <a:lnSpc>
                <a:spcPts val="3800"/>
              </a:lnSpc>
            </a:pPr>
            <a:r>
              <a:rPr sz="2400">
                <a:latin typeface="+mn-ea"/>
              </a:rPr>
              <a:t>21. 保障社会基本民生，脱贫攻坚必须取得全面胜利。（</a:t>
            </a:r>
            <a:r>
              <a:rPr lang="en-US" sz="2400">
                <a:latin typeface="+mn-ea"/>
              </a:rPr>
              <a:t>     </a:t>
            </a:r>
            <a:r>
              <a:rPr sz="2400">
                <a:latin typeface="+mn-ea"/>
              </a:rPr>
              <a:t> ）</a:t>
            </a:r>
            <a:endParaRPr sz="2400">
              <a:latin typeface="+mn-ea"/>
            </a:endParaRPr>
          </a:p>
        </p:txBody>
      </p:sp>
      <p:sp>
        <p:nvSpPr>
          <p:cNvPr id="6" name="Text Box 27"/>
          <p:cNvSpPr txBox="1"/>
          <p:nvPr>
            <p:custDataLst>
              <p:tags r:id="rId1"/>
            </p:custDataLst>
          </p:nvPr>
        </p:nvSpPr>
        <p:spPr>
          <a:xfrm>
            <a:off x="478155" y="4153535"/>
            <a:ext cx="10897870" cy="800735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l" fontAlgn="auto">
              <a:lnSpc>
                <a:spcPts val="40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【解析】略。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  <p:sp>
        <p:nvSpPr>
          <p:cNvPr id="7" name="Text Box 27"/>
          <p:cNvSpPr txBox="1"/>
          <p:nvPr>
            <p:custDataLst>
              <p:tags r:id="rId2"/>
            </p:custDataLst>
          </p:nvPr>
        </p:nvSpPr>
        <p:spPr>
          <a:xfrm>
            <a:off x="7962900" y="2157730"/>
            <a:ext cx="919480" cy="549910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ctr" fontAlgn="auto">
              <a:lnSpc>
                <a:spcPts val="40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A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557655" y="3179445"/>
            <a:ext cx="10154285" cy="5784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just" fontAlgn="auto">
              <a:lnSpc>
                <a:spcPts val="3800"/>
              </a:lnSpc>
            </a:pPr>
            <a:r>
              <a:rPr sz="2400">
                <a:latin typeface="+mn-ea"/>
              </a:rPr>
              <a:t>A. 正确 </a:t>
            </a:r>
            <a:r>
              <a:rPr lang="en-US" sz="2400">
                <a:latin typeface="+mn-ea"/>
              </a:rPr>
              <a:t>			</a:t>
            </a:r>
            <a:r>
              <a:rPr sz="2400">
                <a:latin typeface="+mn-ea"/>
              </a:rPr>
              <a:t>B. 错误</a:t>
            </a:r>
            <a:endParaRPr sz="2400">
              <a:latin typeface="+mn-ea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文本框 4"/>
          <p:cNvSpPr txBox="1"/>
          <p:nvPr>
            <p:custDataLst>
              <p:tags r:id="rId1"/>
            </p:custDataLst>
          </p:nvPr>
        </p:nvSpPr>
        <p:spPr>
          <a:xfrm>
            <a:off x="550545" y="842010"/>
            <a:ext cx="11055350" cy="5784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457200" indent="-457200" algn="just" fontAlgn="auto">
              <a:lnSpc>
                <a:spcPts val="3800"/>
              </a:lnSpc>
            </a:pPr>
            <a:r>
              <a:rPr sz="2400">
                <a:latin typeface="+mn-ea"/>
              </a:rPr>
              <a:t>22. 要办好人民满意的教育，就要坚持以人民为中心发展教育。（ </a:t>
            </a:r>
            <a:r>
              <a:rPr lang="en-US" sz="2400">
                <a:latin typeface="+mn-ea"/>
              </a:rPr>
              <a:t>      </a:t>
            </a:r>
            <a:r>
              <a:rPr sz="2400">
                <a:latin typeface="+mn-ea"/>
              </a:rPr>
              <a:t>）</a:t>
            </a:r>
            <a:endParaRPr sz="2400">
              <a:latin typeface="+mn-ea"/>
            </a:endParaRPr>
          </a:p>
        </p:txBody>
      </p:sp>
      <p:sp>
        <p:nvSpPr>
          <p:cNvPr id="6" name="Text Box 27"/>
          <p:cNvSpPr txBox="1"/>
          <p:nvPr>
            <p:custDataLst>
              <p:tags r:id="rId2"/>
            </p:custDataLst>
          </p:nvPr>
        </p:nvSpPr>
        <p:spPr>
          <a:xfrm>
            <a:off x="694055" y="2206625"/>
            <a:ext cx="10897870" cy="1052830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l" fontAlgn="auto">
              <a:lnSpc>
                <a:spcPts val="40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【解析】略。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  <p:sp>
        <p:nvSpPr>
          <p:cNvPr id="7" name="Text Box 27"/>
          <p:cNvSpPr txBox="1"/>
          <p:nvPr>
            <p:custDataLst>
              <p:tags r:id="rId3"/>
            </p:custDataLst>
          </p:nvPr>
        </p:nvSpPr>
        <p:spPr>
          <a:xfrm>
            <a:off x="9237345" y="822325"/>
            <a:ext cx="919480" cy="549910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ctr" fontAlgn="auto">
              <a:lnSpc>
                <a:spcPts val="40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A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  <p:sp>
        <p:nvSpPr>
          <p:cNvPr id="8" name="文本框 7"/>
          <p:cNvSpPr txBox="1"/>
          <p:nvPr>
            <p:custDataLst>
              <p:tags r:id="rId4"/>
            </p:custDataLst>
          </p:nvPr>
        </p:nvSpPr>
        <p:spPr>
          <a:xfrm>
            <a:off x="1054100" y="1604010"/>
            <a:ext cx="10154285" cy="5784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just" fontAlgn="auto">
              <a:lnSpc>
                <a:spcPts val="3800"/>
              </a:lnSpc>
            </a:pPr>
            <a:r>
              <a:rPr sz="2400">
                <a:latin typeface="+mn-ea"/>
              </a:rPr>
              <a:t>A. 正确 </a:t>
            </a:r>
            <a:r>
              <a:rPr lang="en-US" sz="2400">
                <a:latin typeface="+mn-ea"/>
              </a:rPr>
              <a:t>			</a:t>
            </a:r>
            <a:r>
              <a:rPr sz="2400">
                <a:latin typeface="+mn-ea"/>
              </a:rPr>
              <a:t>B. 错误</a:t>
            </a:r>
            <a:endParaRPr sz="2400">
              <a:latin typeface="+mn-ea"/>
            </a:endParaRPr>
          </a:p>
        </p:txBody>
      </p:sp>
      <p:sp>
        <p:nvSpPr>
          <p:cNvPr id="2" name="文本框 1"/>
          <p:cNvSpPr txBox="1"/>
          <p:nvPr>
            <p:custDataLst>
              <p:tags r:id="rId5"/>
            </p:custDataLst>
          </p:nvPr>
        </p:nvSpPr>
        <p:spPr>
          <a:xfrm>
            <a:off x="534035" y="3193415"/>
            <a:ext cx="11055350" cy="10655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457200" indent="-457200" algn="just" fontAlgn="auto">
              <a:lnSpc>
                <a:spcPts val="3800"/>
              </a:lnSpc>
            </a:pPr>
            <a:r>
              <a:rPr sz="2400">
                <a:latin typeface="+mn-ea"/>
              </a:rPr>
              <a:t>23. 教育对于实现个人价值、融入社会生活、改变生活方式、促进家庭和睦，对于促进民族团结、维护社会稳定、促进社会和谐等具有重要作用。（</a:t>
            </a:r>
            <a:r>
              <a:rPr lang="en-US" sz="2400">
                <a:latin typeface="+mn-ea"/>
              </a:rPr>
              <a:t>        </a:t>
            </a:r>
            <a:r>
              <a:rPr sz="2400">
                <a:latin typeface="+mn-ea"/>
              </a:rPr>
              <a:t> ）</a:t>
            </a:r>
            <a:endParaRPr sz="2400">
              <a:latin typeface="+mn-ea"/>
            </a:endParaRPr>
          </a:p>
        </p:txBody>
      </p:sp>
      <p:sp>
        <p:nvSpPr>
          <p:cNvPr id="3" name="Text Box 27"/>
          <p:cNvSpPr txBox="1"/>
          <p:nvPr>
            <p:custDataLst>
              <p:tags r:id="rId6"/>
            </p:custDataLst>
          </p:nvPr>
        </p:nvSpPr>
        <p:spPr>
          <a:xfrm>
            <a:off x="766445" y="4727575"/>
            <a:ext cx="10897870" cy="693420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l" fontAlgn="auto">
              <a:lnSpc>
                <a:spcPts val="40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【解析】本题考查就业的作用。促进充分就业，对于实现个人价值、融入社会生活、改变生活方式、促进家庭和睦，对于促进民族团结、维护社会稳定、促进社会和谐等具有重要作用。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  <p:sp>
        <p:nvSpPr>
          <p:cNvPr id="4" name="Text Box 27"/>
          <p:cNvSpPr txBox="1"/>
          <p:nvPr>
            <p:custDataLst>
              <p:tags r:id="rId7"/>
            </p:custDataLst>
          </p:nvPr>
        </p:nvSpPr>
        <p:spPr>
          <a:xfrm>
            <a:off x="9813290" y="3646805"/>
            <a:ext cx="919480" cy="549910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ctr" fontAlgn="auto">
              <a:lnSpc>
                <a:spcPts val="40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B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  <p:sp>
        <p:nvSpPr>
          <p:cNvPr id="9" name="文本框 8"/>
          <p:cNvSpPr txBox="1"/>
          <p:nvPr>
            <p:custDataLst>
              <p:tags r:id="rId8"/>
            </p:custDataLst>
          </p:nvPr>
        </p:nvSpPr>
        <p:spPr>
          <a:xfrm>
            <a:off x="1054100" y="4264025"/>
            <a:ext cx="10154285" cy="5784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just" fontAlgn="auto">
              <a:lnSpc>
                <a:spcPts val="3800"/>
              </a:lnSpc>
            </a:pPr>
            <a:r>
              <a:rPr sz="2400">
                <a:latin typeface="+mn-ea"/>
              </a:rPr>
              <a:t>A. 正确 </a:t>
            </a:r>
            <a:r>
              <a:rPr lang="en-US" sz="2400">
                <a:latin typeface="+mn-ea"/>
              </a:rPr>
              <a:t>			</a:t>
            </a:r>
            <a:r>
              <a:rPr sz="2400">
                <a:latin typeface="+mn-ea"/>
              </a:rPr>
              <a:t>B. 错误</a:t>
            </a:r>
            <a:endParaRPr sz="2400">
              <a:latin typeface="+mn-ea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3" grpId="0"/>
      <p:bldP spid="4" grpId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文本框 4"/>
          <p:cNvSpPr txBox="1"/>
          <p:nvPr>
            <p:custDataLst>
              <p:tags r:id="rId1"/>
            </p:custDataLst>
          </p:nvPr>
        </p:nvSpPr>
        <p:spPr>
          <a:xfrm>
            <a:off x="550545" y="842010"/>
            <a:ext cx="11055350" cy="15532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457200" indent="-457200" algn="just" fontAlgn="auto">
              <a:lnSpc>
                <a:spcPts val="3800"/>
              </a:lnSpc>
            </a:pPr>
            <a:r>
              <a:rPr sz="2400">
                <a:latin typeface="+mn-ea"/>
              </a:rPr>
              <a:t>24. 党的十八大以来，党团结带领人民实施了大规模、有计划、有组织的扶贫开发，着力解放和发展社会生产力，着力保障和改善民生，取得了前所未有的伟大成就。（</a:t>
            </a:r>
            <a:r>
              <a:rPr lang="en-US" sz="2400">
                <a:latin typeface="+mn-ea"/>
              </a:rPr>
              <a:t>     </a:t>
            </a:r>
            <a:r>
              <a:rPr sz="2400">
                <a:latin typeface="+mn-ea"/>
              </a:rPr>
              <a:t> </a:t>
            </a:r>
            <a:r>
              <a:rPr lang="en-US" sz="2400">
                <a:latin typeface="+mn-ea"/>
              </a:rPr>
              <a:t>  </a:t>
            </a:r>
            <a:r>
              <a:rPr sz="2400">
                <a:latin typeface="+mn-ea"/>
              </a:rPr>
              <a:t>）</a:t>
            </a:r>
            <a:endParaRPr sz="2400">
              <a:latin typeface="+mn-ea"/>
            </a:endParaRPr>
          </a:p>
        </p:txBody>
      </p:sp>
      <p:sp>
        <p:nvSpPr>
          <p:cNvPr id="6" name="Text Box 27"/>
          <p:cNvSpPr txBox="1"/>
          <p:nvPr>
            <p:custDataLst>
              <p:tags r:id="rId2"/>
            </p:custDataLst>
          </p:nvPr>
        </p:nvSpPr>
        <p:spPr>
          <a:xfrm>
            <a:off x="478155" y="3429635"/>
            <a:ext cx="10897870" cy="571500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l" fontAlgn="auto">
              <a:lnSpc>
                <a:spcPts val="40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【解析】本题考查脱贫攻坚取得全面胜利。新中国成立以来特别是改革开放以来，党团结带领人民实施了大规模、有计划、有组织的扶贫开发，着力解放和发展社会生产力，着力保障和改善民生，取得了前所未有的伟大成就。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  <p:sp>
        <p:nvSpPr>
          <p:cNvPr id="7" name="Text Box 27"/>
          <p:cNvSpPr txBox="1"/>
          <p:nvPr>
            <p:custDataLst>
              <p:tags r:id="rId3"/>
            </p:custDataLst>
          </p:nvPr>
        </p:nvSpPr>
        <p:spPr>
          <a:xfrm>
            <a:off x="1903730" y="1784350"/>
            <a:ext cx="919480" cy="549910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ctr" fontAlgn="auto">
              <a:lnSpc>
                <a:spcPts val="40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B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  <p:sp>
        <p:nvSpPr>
          <p:cNvPr id="8" name="文本框 7"/>
          <p:cNvSpPr txBox="1"/>
          <p:nvPr>
            <p:custDataLst>
              <p:tags r:id="rId4"/>
            </p:custDataLst>
          </p:nvPr>
        </p:nvSpPr>
        <p:spPr>
          <a:xfrm>
            <a:off x="1557655" y="2709545"/>
            <a:ext cx="10154285" cy="5784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just" fontAlgn="auto">
              <a:lnSpc>
                <a:spcPts val="3800"/>
              </a:lnSpc>
            </a:pPr>
            <a:r>
              <a:rPr sz="2400">
                <a:latin typeface="+mn-ea"/>
              </a:rPr>
              <a:t>A. 正确 </a:t>
            </a:r>
            <a:r>
              <a:rPr lang="en-US" sz="2400">
                <a:latin typeface="+mn-ea"/>
              </a:rPr>
              <a:t>			</a:t>
            </a:r>
            <a:r>
              <a:rPr sz="2400">
                <a:latin typeface="+mn-ea"/>
              </a:rPr>
              <a:t>B. 错误</a:t>
            </a:r>
            <a:endParaRPr sz="2400">
              <a:latin typeface="+mn-ea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534035" y="1269365"/>
            <a:ext cx="11055350" cy="5784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457200" indent="-457200" algn="just" fontAlgn="auto">
              <a:lnSpc>
                <a:spcPts val="3800"/>
              </a:lnSpc>
            </a:pPr>
            <a:r>
              <a:rPr sz="2400">
                <a:latin typeface="+mn-ea"/>
              </a:rPr>
              <a:t>25. 脱贫攻坚战的全面胜利，脱贫摘帽已经走到终点。（ </a:t>
            </a:r>
            <a:r>
              <a:rPr lang="en-US" sz="2400">
                <a:latin typeface="+mn-ea"/>
              </a:rPr>
              <a:t>        </a:t>
            </a:r>
            <a:r>
              <a:rPr sz="2400">
                <a:latin typeface="+mn-ea"/>
              </a:rPr>
              <a:t>）</a:t>
            </a:r>
            <a:endParaRPr sz="2400">
              <a:latin typeface="+mn-ea"/>
            </a:endParaRPr>
          </a:p>
        </p:txBody>
      </p:sp>
      <p:sp>
        <p:nvSpPr>
          <p:cNvPr id="3" name="Text Box 27"/>
          <p:cNvSpPr txBox="1"/>
          <p:nvPr>
            <p:custDataLst>
              <p:tags r:id="rId2"/>
            </p:custDataLst>
          </p:nvPr>
        </p:nvSpPr>
        <p:spPr>
          <a:xfrm>
            <a:off x="461645" y="2784475"/>
            <a:ext cx="10897870" cy="693420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l" fontAlgn="auto">
              <a:lnSpc>
                <a:spcPts val="40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【解析】本题考查脱贫攻坚取得全面胜利的意义。脱贫摘帽不是终点，而是新生活、新奋斗的起点。要做好同乡村振兴有效衔接，保持帮扶政策总体稳定，让脱贫基础更加稳固、成效更可持续。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  <p:sp>
        <p:nvSpPr>
          <p:cNvPr id="4" name="Text Box 27"/>
          <p:cNvSpPr txBox="1"/>
          <p:nvPr>
            <p:custDataLst>
              <p:tags r:id="rId3"/>
            </p:custDataLst>
          </p:nvPr>
        </p:nvSpPr>
        <p:spPr>
          <a:xfrm>
            <a:off x="8039100" y="1198880"/>
            <a:ext cx="919480" cy="549910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ctr" fontAlgn="auto">
              <a:lnSpc>
                <a:spcPts val="40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B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  <p:sp>
        <p:nvSpPr>
          <p:cNvPr id="9" name="文本框 8"/>
          <p:cNvSpPr txBox="1"/>
          <p:nvPr>
            <p:custDataLst>
              <p:tags r:id="rId4"/>
            </p:custDataLst>
          </p:nvPr>
        </p:nvSpPr>
        <p:spPr>
          <a:xfrm>
            <a:off x="1541145" y="2099945"/>
            <a:ext cx="10154285" cy="5784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just" fontAlgn="auto">
              <a:lnSpc>
                <a:spcPts val="3800"/>
              </a:lnSpc>
            </a:pPr>
            <a:r>
              <a:rPr sz="2400">
                <a:latin typeface="+mn-ea"/>
              </a:rPr>
              <a:t>A. 正确 </a:t>
            </a:r>
            <a:r>
              <a:rPr lang="en-US" sz="2400">
                <a:latin typeface="+mn-ea"/>
              </a:rPr>
              <a:t>			</a:t>
            </a:r>
            <a:r>
              <a:rPr sz="2400">
                <a:latin typeface="+mn-ea"/>
              </a:rPr>
              <a:t>B. 错误</a:t>
            </a:r>
            <a:endParaRPr sz="2400">
              <a:latin typeface="+mn-ea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" name="文本框 11"/>
          <p:cNvSpPr txBox="1"/>
          <p:nvPr/>
        </p:nvSpPr>
        <p:spPr>
          <a:xfrm>
            <a:off x="622935" y="1053465"/>
            <a:ext cx="11055350" cy="20402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just" fontAlgn="auto">
              <a:lnSpc>
                <a:spcPts val="3800"/>
              </a:lnSpc>
            </a:pPr>
            <a:r>
              <a:rPr sz="2400">
                <a:latin typeface="+mn-ea"/>
              </a:rPr>
              <a:t>4. 保障社会基本民生，要办好（</a:t>
            </a:r>
            <a:r>
              <a:rPr lang="en-US" sz="2400">
                <a:latin typeface="+mn-ea"/>
              </a:rPr>
              <a:t>     </a:t>
            </a:r>
            <a:r>
              <a:rPr sz="2400">
                <a:latin typeface="+mn-ea"/>
              </a:rPr>
              <a:t> ）的教育。</a:t>
            </a:r>
            <a:endParaRPr sz="2400">
              <a:latin typeface="+mn-ea"/>
            </a:endParaRPr>
          </a:p>
          <a:p>
            <a:pPr indent="0" algn="just" fontAlgn="auto">
              <a:lnSpc>
                <a:spcPts val="3800"/>
              </a:lnSpc>
            </a:pPr>
            <a:endParaRPr sz="2400">
              <a:latin typeface="+mn-ea"/>
            </a:endParaRPr>
          </a:p>
          <a:p>
            <a:pPr indent="360045" algn="just" fontAlgn="auto">
              <a:lnSpc>
                <a:spcPts val="3800"/>
              </a:lnSpc>
            </a:pPr>
            <a:r>
              <a:rPr sz="2400">
                <a:latin typeface="+mn-ea"/>
              </a:rPr>
              <a:t>A. 高水平 </a:t>
            </a:r>
            <a:r>
              <a:rPr lang="en-US" sz="2400">
                <a:latin typeface="+mn-ea"/>
              </a:rPr>
              <a:t>		</a:t>
            </a:r>
            <a:r>
              <a:rPr sz="2400">
                <a:latin typeface="+mn-ea"/>
              </a:rPr>
              <a:t>B. 人民满意 </a:t>
            </a:r>
            <a:endParaRPr sz="2400">
              <a:latin typeface="+mn-ea"/>
            </a:endParaRPr>
          </a:p>
          <a:p>
            <a:pPr indent="360045" algn="just" fontAlgn="auto">
              <a:lnSpc>
                <a:spcPts val="3800"/>
              </a:lnSpc>
            </a:pPr>
            <a:r>
              <a:rPr sz="2400">
                <a:latin typeface="+mn-ea"/>
              </a:rPr>
              <a:t>C. 义务 </a:t>
            </a:r>
            <a:r>
              <a:rPr lang="en-US" sz="2400">
                <a:latin typeface="+mn-ea"/>
              </a:rPr>
              <a:t>		</a:t>
            </a:r>
            <a:r>
              <a:rPr sz="2400">
                <a:latin typeface="+mn-ea"/>
              </a:rPr>
              <a:t>D. 全民</a:t>
            </a:r>
            <a:endParaRPr sz="2400">
              <a:latin typeface="+mn-ea"/>
            </a:endParaRPr>
          </a:p>
        </p:txBody>
      </p:sp>
      <p:sp>
        <p:nvSpPr>
          <p:cNvPr id="14" name="Text Box 27"/>
          <p:cNvSpPr txBox="1"/>
          <p:nvPr>
            <p:custDataLst>
              <p:tags r:id="rId1"/>
            </p:custDataLst>
          </p:nvPr>
        </p:nvSpPr>
        <p:spPr>
          <a:xfrm>
            <a:off x="478155" y="3862705"/>
            <a:ext cx="10897870" cy="1718310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l" fontAlgn="auto">
              <a:lnSpc>
                <a:spcPts val="40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【解析】 本题考查保障社会基本民生。保障社会基本民生，首先要办好人民满意的教育。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  <p:sp>
        <p:nvSpPr>
          <p:cNvPr id="16" name="Text Box 27"/>
          <p:cNvSpPr txBox="1"/>
          <p:nvPr>
            <p:custDataLst>
              <p:tags r:id="rId2"/>
            </p:custDataLst>
          </p:nvPr>
        </p:nvSpPr>
        <p:spPr>
          <a:xfrm>
            <a:off x="4791075" y="1054100"/>
            <a:ext cx="919480" cy="629920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ctr" fontAlgn="auto">
              <a:lnSpc>
                <a:spcPts val="40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B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文本框 4"/>
          <p:cNvSpPr txBox="1"/>
          <p:nvPr/>
        </p:nvSpPr>
        <p:spPr>
          <a:xfrm>
            <a:off x="550545" y="698500"/>
            <a:ext cx="11055350" cy="10655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457200" indent="-457200" algn="just" fontAlgn="auto">
              <a:lnSpc>
                <a:spcPts val="3800"/>
              </a:lnSpc>
            </a:pPr>
            <a:r>
              <a:rPr sz="2400">
                <a:latin typeface="+mn-ea"/>
              </a:rPr>
              <a:t>26. 党和国家通过改革完善社会保险制度，优化社会救助和慈善制度，健全退役军人工作体系和保障制度等，就是为了建立多层次社会保障体系。（ </a:t>
            </a:r>
            <a:r>
              <a:rPr lang="en-US" sz="2400">
                <a:latin typeface="+mn-ea"/>
              </a:rPr>
              <a:t>        </a:t>
            </a:r>
            <a:r>
              <a:rPr sz="2400">
                <a:latin typeface="+mn-ea"/>
              </a:rPr>
              <a:t>）</a:t>
            </a:r>
            <a:endParaRPr sz="2400">
              <a:latin typeface="+mn-ea"/>
            </a:endParaRPr>
          </a:p>
        </p:txBody>
      </p:sp>
      <p:sp>
        <p:nvSpPr>
          <p:cNvPr id="6" name="Text Box 27"/>
          <p:cNvSpPr txBox="1"/>
          <p:nvPr>
            <p:custDataLst>
              <p:tags r:id="rId1"/>
            </p:custDataLst>
          </p:nvPr>
        </p:nvSpPr>
        <p:spPr>
          <a:xfrm>
            <a:off x="478155" y="2647950"/>
            <a:ext cx="10897870" cy="571500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l" fontAlgn="auto">
              <a:lnSpc>
                <a:spcPts val="40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【解析】略。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  <p:sp>
        <p:nvSpPr>
          <p:cNvPr id="7" name="Text Box 27"/>
          <p:cNvSpPr txBox="1"/>
          <p:nvPr>
            <p:custDataLst>
              <p:tags r:id="rId2"/>
            </p:custDataLst>
          </p:nvPr>
        </p:nvSpPr>
        <p:spPr>
          <a:xfrm>
            <a:off x="9839325" y="1125220"/>
            <a:ext cx="919480" cy="549910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ctr" fontAlgn="auto">
              <a:lnSpc>
                <a:spcPts val="40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A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557655" y="1989455"/>
            <a:ext cx="10154285" cy="5784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just" fontAlgn="auto">
              <a:lnSpc>
                <a:spcPts val="3800"/>
              </a:lnSpc>
            </a:pPr>
            <a:r>
              <a:rPr sz="2400">
                <a:latin typeface="+mn-ea"/>
              </a:rPr>
              <a:t>A. 正确 </a:t>
            </a:r>
            <a:r>
              <a:rPr lang="en-US" sz="2400">
                <a:latin typeface="+mn-ea"/>
              </a:rPr>
              <a:t>			</a:t>
            </a:r>
            <a:r>
              <a:rPr sz="2400">
                <a:latin typeface="+mn-ea"/>
              </a:rPr>
              <a:t>B. 错误</a:t>
            </a:r>
            <a:endParaRPr sz="2400">
              <a:latin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34035" y="3623945"/>
            <a:ext cx="11055350" cy="5784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457200" indent="-457200" algn="just" fontAlgn="auto">
              <a:lnSpc>
                <a:spcPts val="3800"/>
              </a:lnSpc>
            </a:pPr>
            <a:r>
              <a:rPr sz="2400">
                <a:latin typeface="+mn-ea"/>
              </a:rPr>
              <a:t>27. 健康既是民生问题，也是社会政治问题。（</a:t>
            </a:r>
            <a:r>
              <a:rPr lang="en-US" sz="2400">
                <a:latin typeface="+mn-ea"/>
              </a:rPr>
              <a:t>        </a:t>
            </a:r>
            <a:r>
              <a:rPr sz="2400">
                <a:latin typeface="+mn-ea"/>
              </a:rPr>
              <a:t> ）</a:t>
            </a:r>
            <a:endParaRPr sz="2400">
              <a:latin typeface="+mn-ea"/>
            </a:endParaRPr>
          </a:p>
        </p:txBody>
      </p:sp>
      <p:sp>
        <p:nvSpPr>
          <p:cNvPr id="3" name="Text Box 27"/>
          <p:cNvSpPr txBox="1"/>
          <p:nvPr>
            <p:custDataLst>
              <p:tags r:id="rId3"/>
            </p:custDataLst>
          </p:nvPr>
        </p:nvSpPr>
        <p:spPr>
          <a:xfrm>
            <a:off x="461645" y="5139055"/>
            <a:ext cx="10897870" cy="693420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l" fontAlgn="auto">
              <a:lnSpc>
                <a:spcPts val="40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【解析】略。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  <p:sp>
        <p:nvSpPr>
          <p:cNvPr id="4" name="Text Box 27"/>
          <p:cNvSpPr txBox="1"/>
          <p:nvPr>
            <p:custDataLst>
              <p:tags r:id="rId4"/>
            </p:custDataLst>
          </p:nvPr>
        </p:nvSpPr>
        <p:spPr>
          <a:xfrm>
            <a:off x="6815455" y="3599180"/>
            <a:ext cx="919480" cy="549910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ctr" fontAlgn="auto">
              <a:lnSpc>
                <a:spcPts val="40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A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541145" y="4382770"/>
            <a:ext cx="10154285" cy="5784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just" fontAlgn="auto">
              <a:lnSpc>
                <a:spcPts val="3800"/>
              </a:lnSpc>
            </a:pPr>
            <a:r>
              <a:rPr sz="2400">
                <a:latin typeface="+mn-ea"/>
              </a:rPr>
              <a:t>A. 正确 </a:t>
            </a:r>
            <a:r>
              <a:rPr lang="en-US" sz="2400">
                <a:latin typeface="+mn-ea"/>
              </a:rPr>
              <a:t>			</a:t>
            </a:r>
            <a:r>
              <a:rPr sz="2400">
                <a:latin typeface="+mn-ea"/>
              </a:rPr>
              <a:t>B. 错误</a:t>
            </a:r>
            <a:endParaRPr sz="2400">
              <a:latin typeface="+mn-ea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3" grpId="0"/>
      <p:bldP spid="4" grpId="0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文本框 4"/>
          <p:cNvSpPr txBox="1"/>
          <p:nvPr/>
        </p:nvSpPr>
        <p:spPr>
          <a:xfrm>
            <a:off x="550545" y="626745"/>
            <a:ext cx="11055350" cy="10655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457200" indent="-457200" algn="just" fontAlgn="auto">
              <a:lnSpc>
                <a:spcPts val="3800"/>
              </a:lnSpc>
            </a:pPr>
            <a:r>
              <a:rPr sz="2400">
                <a:latin typeface="+mn-ea"/>
              </a:rPr>
              <a:t>28. 要加快体育强国建设，广泛开展全民健身活动，大力弘扬中华运动精神。（ </a:t>
            </a:r>
            <a:r>
              <a:rPr lang="en-US" sz="2400">
                <a:latin typeface="+mn-ea"/>
              </a:rPr>
              <a:t>        </a:t>
            </a:r>
            <a:r>
              <a:rPr sz="2400">
                <a:latin typeface="+mn-ea"/>
              </a:rPr>
              <a:t>）</a:t>
            </a:r>
            <a:endParaRPr sz="2400">
              <a:latin typeface="+mn-ea"/>
            </a:endParaRPr>
          </a:p>
        </p:txBody>
      </p:sp>
      <p:sp>
        <p:nvSpPr>
          <p:cNvPr id="6" name="Text Box 27"/>
          <p:cNvSpPr txBox="1"/>
          <p:nvPr>
            <p:custDataLst>
              <p:tags r:id="rId1"/>
            </p:custDataLst>
          </p:nvPr>
        </p:nvSpPr>
        <p:spPr>
          <a:xfrm>
            <a:off x="478155" y="2376805"/>
            <a:ext cx="10897870" cy="571500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l" fontAlgn="auto">
              <a:lnSpc>
                <a:spcPts val="40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【解析】本题考查实施健康中国战略。要加快体育强国建设，广泛开展全民健身活动，大力弘扬中华体育精神。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  <p:sp>
        <p:nvSpPr>
          <p:cNvPr id="7" name="Text Box 27"/>
          <p:cNvSpPr txBox="1"/>
          <p:nvPr>
            <p:custDataLst>
              <p:tags r:id="rId2"/>
            </p:custDataLst>
          </p:nvPr>
        </p:nvSpPr>
        <p:spPr>
          <a:xfrm>
            <a:off x="1353820" y="1101090"/>
            <a:ext cx="919480" cy="549910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ctr" fontAlgn="auto">
              <a:lnSpc>
                <a:spcPts val="40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B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557655" y="1692275"/>
            <a:ext cx="10154285" cy="5784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just" fontAlgn="auto">
              <a:lnSpc>
                <a:spcPts val="3800"/>
              </a:lnSpc>
            </a:pPr>
            <a:r>
              <a:rPr sz="2400">
                <a:latin typeface="+mn-ea"/>
              </a:rPr>
              <a:t>A. 正确 </a:t>
            </a:r>
            <a:r>
              <a:rPr lang="en-US" sz="2400">
                <a:latin typeface="+mn-ea"/>
              </a:rPr>
              <a:t>			</a:t>
            </a:r>
            <a:r>
              <a:rPr sz="2400">
                <a:latin typeface="+mn-ea"/>
              </a:rPr>
              <a:t>B. 错误</a:t>
            </a:r>
            <a:endParaRPr sz="2400">
              <a:latin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34035" y="3839210"/>
            <a:ext cx="11055350" cy="5784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457200" indent="-457200" algn="just" fontAlgn="auto">
              <a:lnSpc>
                <a:spcPts val="3800"/>
              </a:lnSpc>
            </a:pPr>
            <a:r>
              <a:rPr sz="2400">
                <a:latin typeface="+mn-ea"/>
              </a:rPr>
              <a:t>29. 社会治理是国家治理的重要领域。（ </a:t>
            </a:r>
            <a:r>
              <a:rPr lang="en-US" sz="2400">
                <a:latin typeface="+mn-ea"/>
              </a:rPr>
              <a:t>        </a:t>
            </a:r>
            <a:r>
              <a:rPr sz="2400">
                <a:latin typeface="+mn-ea"/>
              </a:rPr>
              <a:t>）</a:t>
            </a:r>
            <a:endParaRPr sz="2400">
              <a:latin typeface="+mn-ea"/>
            </a:endParaRPr>
          </a:p>
        </p:txBody>
      </p:sp>
      <p:sp>
        <p:nvSpPr>
          <p:cNvPr id="3" name="Text Box 27"/>
          <p:cNvSpPr txBox="1"/>
          <p:nvPr>
            <p:custDataLst>
              <p:tags r:id="rId3"/>
            </p:custDataLst>
          </p:nvPr>
        </p:nvSpPr>
        <p:spPr>
          <a:xfrm>
            <a:off x="461645" y="5354320"/>
            <a:ext cx="10897870" cy="693420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l" fontAlgn="auto">
              <a:lnSpc>
                <a:spcPts val="40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【解析】略。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  <p:sp>
        <p:nvSpPr>
          <p:cNvPr id="4" name="Text Box 27"/>
          <p:cNvSpPr txBox="1"/>
          <p:nvPr>
            <p:custDataLst>
              <p:tags r:id="rId4"/>
            </p:custDataLst>
          </p:nvPr>
        </p:nvSpPr>
        <p:spPr>
          <a:xfrm>
            <a:off x="5878830" y="3848100"/>
            <a:ext cx="919480" cy="549910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ctr" fontAlgn="auto">
              <a:lnSpc>
                <a:spcPts val="40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A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541145" y="4669790"/>
            <a:ext cx="10154285" cy="5784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just" fontAlgn="auto">
              <a:lnSpc>
                <a:spcPts val="3800"/>
              </a:lnSpc>
            </a:pPr>
            <a:r>
              <a:rPr sz="2400">
                <a:latin typeface="+mn-ea"/>
              </a:rPr>
              <a:t>A. 正确 </a:t>
            </a:r>
            <a:r>
              <a:rPr lang="en-US" sz="2400">
                <a:latin typeface="+mn-ea"/>
              </a:rPr>
              <a:t>			</a:t>
            </a:r>
            <a:r>
              <a:rPr sz="2400">
                <a:latin typeface="+mn-ea"/>
              </a:rPr>
              <a:t>B. 错误</a:t>
            </a:r>
            <a:endParaRPr sz="2400">
              <a:latin typeface="+mn-ea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3" grpId="0"/>
      <p:bldP spid="4" grpId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文本框 4"/>
          <p:cNvSpPr txBox="1"/>
          <p:nvPr>
            <p:custDataLst>
              <p:tags r:id="rId1"/>
            </p:custDataLst>
          </p:nvPr>
        </p:nvSpPr>
        <p:spPr>
          <a:xfrm>
            <a:off x="550545" y="842010"/>
            <a:ext cx="11055350" cy="10655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457200" indent="-457200" algn="just" fontAlgn="auto">
              <a:lnSpc>
                <a:spcPts val="3800"/>
              </a:lnSpc>
            </a:pPr>
            <a:r>
              <a:rPr sz="2400">
                <a:latin typeface="+mn-ea"/>
              </a:rPr>
              <a:t>30. 当前对我国社会治理工作仍然存在更高的要求和更多的挑战，因为广大人民群众的安全感和满意度仍然不高。（ </a:t>
            </a:r>
            <a:r>
              <a:rPr lang="en-US" sz="2400">
                <a:latin typeface="+mn-ea"/>
              </a:rPr>
              <a:t>      </a:t>
            </a:r>
            <a:r>
              <a:rPr sz="2400">
                <a:latin typeface="+mn-ea"/>
              </a:rPr>
              <a:t>）</a:t>
            </a:r>
            <a:endParaRPr sz="2400">
              <a:latin typeface="+mn-ea"/>
            </a:endParaRPr>
          </a:p>
        </p:txBody>
      </p:sp>
      <p:sp>
        <p:nvSpPr>
          <p:cNvPr id="6" name="Text Box 27"/>
          <p:cNvSpPr txBox="1"/>
          <p:nvPr>
            <p:custDataLst>
              <p:tags r:id="rId2"/>
            </p:custDataLst>
          </p:nvPr>
        </p:nvSpPr>
        <p:spPr>
          <a:xfrm>
            <a:off x="478155" y="2855595"/>
            <a:ext cx="10897870" cy="571500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l" fontAlgn="auto">
              <a:lnSpc>
                <a:spcPts val="40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【解析】本题考查当前我国社会治理面临的形势和环境。我国社会治理体系不断完善，社会安全稳定形势持续向好，人民生命财产安全得到有效维护，广大人民群众的安全感和满意度不断增强。同时，社会治理面临的形势和环境更为复杂，如果利益关系协调不好、各种矛盾处理不好，就会导致问题激化，严重的就会影响发展进程。这对社会治理工作提出了更高的要求和更多的挑战。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  <p:sp>
        <p:nvSpPr>
          <p:cNvPr id="7" name="Text Box 27"/>
          <p:cNvSpPr txBox="1"/>
          <p:nvPr>
            <p:custDataLst>
              <p:tags r:id="rId3"/>
            </p:custDataLst>
          </p:nvPr>
        </p:nvSpPr>
        <p:spPr>
          <a:xfrm>
            <a:off x="5518785" y="1299845"/>
            <a:ext cx="919480" cy="549910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ctr" fontAlgn="auto">
              <a:lnSpc>
                <a:spcPts val="40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B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  <p:sp>
        <p:nvSpPr>
          <p:cNvPr id="8" name="文本框 7"/>
          <p:cNvSpPr txBox="1"/>
          <p:nvPr>
            <p:custDataLst>
              <p:tags r:id="rId4"/>
            </p:custDataLst>
          </p:nvPr>
        </p:nvSpPr>
        <p:spPr>
          <a:xfrm>
            <a:off x="1557655" y="2061845"/>
            <a:ext cx="10154285" cy="5784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just" fontAlgn="auto">
              <a:lnSpc>
                <a:spcPts val="3800"/>
              </a:lnSpc>
            </a:pPr>
            <a:r>
              <a:rPr sz="2400">
                <a:latin typeface="+mn-ea"/>
              </a:rPr>
              <a:t>A. 正确 </a:t>
            </a:r>
            <a:r>
              <a:rPr lang="en-US" sz="2400">
                <a:latin typeface="+mn-ea"/>
              </a:rPr>
              <a:t>			</a:t>
            </a:r>
            <a:r>
              <a:rPr sz="2400">
                <a:latin typeface="+mn-ea"/>
              </a:rPr>
              <a:t>B. 错误</a:t>
            </a:r>
            <a:endParaRPr sz="2400">
              <a:latin typeface="+mn-ea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534035" y="1269365"/>
            <a:ext cx="11055350" cy="10655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457200" indent="-457200" algn="just" fontAlgn="auto">
              <a:lnSpc>
                <a:spcPts val="3800"/>
              </a:lnSpc>
            </a:pPr>
            <a:r>
              <a:rPr sz="2400">
                <a:latin typeface="+mn-ea"/>
              </a:rPr>
              <a:t>31. 坚持群众观点和群众路线，激发全社会活力，这是构建社会治理新格局，提高社会治理智能化水平。（</a:t>
            </a:r>
            <a:r>
              <a:rPr lang="en-US" sz="2400">
                <a:latin typeface="+mn-ea"/>
              </a:rPr>
              <a:t>       </a:t>
            </a:r>
            <a:r>
              <a:rPr sz="2400">
                <a:latin typeface="+mn-ea"/>
              </a:rPr>
              <a:t> ）</a:t>
            </a:r>
            <a:endParaRPr sz="2400">
              <a:latin typeface="+mn-ea"/>
            </a:endParaRPr>
          </a:p>
        </p:txBody>
      </p:sp>
      <p:sp>
        <p:nvSpPr>
          <p:cNvPr id="3" name="Text Box 27"/>
          <p:cNvSpPr txBox="1"/>
          <p:nvPr>
            <p:custDataLst>
              <p:tags r:id="rId2"/>
            </p:custDataLst>
          </p:nvPr>
        </p:nvSpPr>
        <p:spPr>
          <a:xfrm>
            <a:off x="461645" y="3429635"/>
            <a:ext cx="10897870" cy="693420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l" fontAlgn="auto">
              <a:lnSpc>
                <a:spcPts val="40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【解析】本题考查打造社会治理新格局。构建社会治理新格局，必须提高社会化、法治化、智能化、专业化水平。坚持群众观点和群众路线，激发全社会活力，提高社会治理社会化水平。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  <p:sp>
        <p:nvSpPr>
          <p:cNvPr id="4" name="Text Box 27"/>
          <p:cNvSpPr txBox="1"/>
          <p:nvPr>
            <p:custDataLst>
              <p:tags r:id="rId3"/>
            </p:custDataLst>
          </p:nvPr>
        </p:nvSpPr>
        <p:spPr>
          <a:xfrm>
            <a:off x="4321175" y="1717040"/>
            <a:ext cx="919480" cy="549910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ctr" fontAlgn="auto">
              <a:lnSpc>
                <a:spcPts val="40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B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  <p:sp>
        <p:nvSpPr>
          <p:cNvPr id="9" name="文本框 8"/>
          <p:cNvSpPr txBox="1"/>
          <p:nvPr>
            <p:custDataLst>
              <p:tags r:id="rId4"/>
            </p:custDataLst>
          </p:nvPr>
        </p:nvSpPr>
        <p:spPr>
          <a:xfrm>
            <a:off x="1541145" y="2592705"/>
            <a:ext cx="10154285" cy="5784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just" fontAlgn="auto">
              <a:lnSpc>
                <a:spcPts val="3800"/>
              </a:lnSpc>
            </a:pPr>
            <a:r>
              <a:rPr sz="2400">
                <a:latin typeface="+mn-ea"/>
              </a:rPr>
              <a:t>A. 正确 </a:t>
            </a:r>
            <a:r>
              <a:rPr lang="en-US" sz="2400">
                <a:latin typeface="+mn-ea"/>
              </a:rPr>
              <a:t>			</a:t>
            </a:r>
            <a:r>
              <a:rPr sz="2400">
                <a:latin typeface="+mn-ea"/>
              </a:rPr>
              <a:t>B. 错误</a:t>
            </a:r>
            <a:endParaRPr sz="2400">
              <a:latin typeface="+mn-ea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文本框 4"/>
          <p:cNvSpPr txBox="1"/>
          <p:nvPr/>
        </p:nvSpPr>
        <p:spPr>
          <a:xfrm>
            <a:off x="550545" y="842010"/>
            <a:ext cx="11055350" cy="5784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457200" indent="-457200" algn="just" fontAlgn="auto">
              <a:lnSpc>
                <a:spcPts val="3800"/>
              </a:lnSpc>
            </a:pPr>
            <a:r>
              <a:rPr sz="2400">
                <a:latin typeface="+mn-ea"/>
              </a:rPr>
              <a:t>32. 总体国家安全观强调的是国土安全而非国民安全。（ </a:t>
            </a:r>
            <a:r>
              <a:rPr lang="en-US" sz="2400">
                <a:latin typeface="+mn-ea"/>
              </a:rPr>
              <a:t>      </a:t>
            </a:r>
            <a:r>
              <a:rPr sz="2400">
                <a:latin typeface="+mn-ea"/>
              </a:rPr>
              <a:t>）</a:t>
            </a:r>
            <a:endParaRPr sz="2400">
              <a:latin typeface="+mn-ea"/>
            </a:endParaRPr>
          </a:p>
        </p:txBody>
      </p:sp>
      <p:sp>
        <p:nvSpPr>
          <p:cNvPr id="6" name="Text Box 27"/>
          <p:cNvSpPr txBox="1"/>
          <p:nvPr>
            <p:custDataLst>
              <p:tags r:id="rId1"/>
            </p:custDataLst>
          </p:nvPr>
        </p:nvSpPr>
        <p:spPr>
          <a:xfrm>
            <a:off x="478155" y="2931160"/>
            <a:ext cx="10897870" cy="1718310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l" fontAlgn="auto">
              <a:lnSpc>
                <a:spcPts val="40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【解析】本题考查对总体国家安全观的理解。总体国家安全观强调的是系统思维和方法，既重视发展问题又重视安全问题，既重视外部安全又重视内部安全，既重视国土安全又重视国民安全，既重视传统安全又重视非传统安全，既重视自身安全又重视共同安全。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  <p:sp>
        <p:nvSpPr>
          <p:cNvPr id="7" name="Text Box 27"/>
          <p:cNvSpPr txBox="1"/>
          <p:nvPr>
            <p:custDataLst>
              <p:tags r:id="rId2"/>
            </p:custDataLst>
          </p:nvPr>
        </p:nvSpPr>
        <p:spPr>
          <a:xfrm>
            <a:off x="7967345" y="826770"/>
            <a:ext cx="919480" cy="549910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ctr" fontAlgn="auto">
              <a:lnSpc>
                <a:spcPts val="40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B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557655" y="1773555"/>
            <a:ext cx="10154285" cy="5784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just" fontAlgn="auto">
              <a:lnSpc>
                <a:spcPts val="3800"/>
              </a:lnSpc>
            </a:pPr>
            <a:r>
              <a:rPr sz="2400">
                <a:latin typeface="+mn-ea"/>
              </a:rPr>
              <a:t>A. 正确 </a:t>
            </a:r>
            <a:r>
              <a:rPr lang="en-US" sz="2400">
                <a:latin typeface="+mn-ea"/>
              </a:rPr>
              <a:t>			</a:t>
            </a:r>
            <a:r>
              <a:rPr sz="2400">
                <a:latin typeface="+mn-ea"/>
              </a:rPr>
              <a:t>B. 错误</a:t>
            </a:r>
            <a:endParaRPr sz="2400">
              <a:latin typeface="+mn-ea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534035" y="897255"/>
            <a:ext cx="11055350" cy="5784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457200" indent="-457200" algn="just" fontAlgn="auto">
              <a:lnSpc>
                <a:spcPts val="3800"/>
              </a:lnSpc>
            </a:pPr>
            <a:r>
              <a:rPr sz="2400">
                <a:latin typeface="+mn-ea"/>
              </a:rPr>
              <a:t>33. 国泰民安是每一个中国人最基本、最普遍的愿望。（</a:t>
            </a:r>
            <a:r>
              <a:rPr lang="en-US" sz="2400">
                <a:latin typeface="+mn-ea"/>
              </a:rPr>
              <a:t>      </a:t>
            </a:r>
            <a:r>
              <a:rPr sz="2400">
                <a:latin typeface="+mn-ea"/>
              </a:rPr>
              <a:t> ）</a:t>
            </a:r>
            <a:endParaRPr sz="2400">
              <a:latin typeface="+mn-ea"/>
            </a:endParaRPr>
          </a:p>
        </p:txBody>
      </p:sp>
      <p:sp>
        <p:nvSpPr>
          <p:cNvPr id="3" name="Text Box 27"/>
          <p:cNvSpPr txBox="1"/>
          <p:nvPr>
            <p:custDataLst>
              <p:tags r:id="rId1"/>
            </p:custDataLst>
          </p:nvPr>
        </p:nvSpPr>
        <p:spPr>
          <a:xfrm>
            <a:off x="550545" y="2261235"/>
            <a:ext cx="10897870" cy="685165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l" fontAlgn="auto">
              <a:lnSpc>
                <a:spcPts val="40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【解析】略。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  <p:sp>
        <p:nvSpPr>
          <p:cNvPr id="4" name="Text Box 27"/>
          <p:cNvSpPr txBox="1"/>
          <p:nvPr>
            <p:custDataLst>
              <p:tags r:id="rId2"/>
            </p:custDataLst>
          </p:nvPr>
        </p:nvSpPr>
        <p:spPr>
          <a:xfrm>
            <a:off x="7982585" y="883920"/>
            <a:ext cx="919480" cy="549910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ctr" fontAlgn="auto">
              <a:lnSpc>
                <a:spcPts val="40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A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541145" y="1558290"/>
            <a:ext cx="10154285" cy="5784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just" fontAlgn="auto">
              <a:lnSpc>
                <a:spcPts val="3800"/>
              </a:lnSpc>
            </a:pPr>
            <a:r>
              <a:rPr sz="2400">
                <a:latin typeface="+mn-ea"/>
              </a:rPr>
              <a:t>A. 正确 </a:t>
            </a:r>
            <a:r>
              <a:rPr lang="en-US" sz="2400">
                <a:latin typeface="+mn-ea"/>
              </a:rPr>
              <a:t>			</a:t>
            </a:r>
            <a:r>
              <a:rPr sz="2400">
                <a:latin typeface="+mn-ea"/>
              </a:rPr>
              <a:t>B. 错误</a:t>
            </a:r>
            <a:endParaRPr sz="2400">
              <a:latin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34035" y="3141980"/>
            <a:ext cx="11055350" cy="5784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457200" indent="-457200" algn="just" fontAlgn="auto">
              <a:lnSpc>
                <a:spcPts val="3800"/>
              </a:lnSpc>
            </a:pPr>
            <a:r>
              <a:rPr sz="2400">
                <a:latin typeface="+mn-ea"/>
              </a:rPr>
              <a:t>3</a:t>
            </a:r>
            <a:r>
              <a:rPr lang="en-US" sz="2400">
                <a:latin typeface="+mn-ea"/>
              </a:rPr>
              <a:t>4</a:t>
            </a:r>
            <a:r>
              <a:rPr sz="2400">
                <a:latin typeface="+mn-ea"/>
              </a:rPr>
              <a:t>. 坚持总体国家安全观就是坚持国家利益至上，要以经济安全为根本。（</a:t>
            </a:r>
            <a:r>
              <a:rPr lang="en-US" sz="2400">
                <a:latin typeface="+mn-ea"/>
              </a:rPr>
              <a:t>      </a:t>
            </a:r>
            <a:r>
              <a:rPr sz="2400">
                <a:latin typeface="+mn-ea"/>
              </a:rPr>
              <a:t> ）</a:t>
            </a:r>
            <a:endParaRPr sz="2400">
              <a:latin typeface="+mn-ea"/>
            </a:endParaRPr>
          </a:p>
        </p:txBody>
      </p:sp>
      <p:sp>
        <p:nvSpPr>
          <p:cNvPr id="10" name="Text Box 27"/>
          <p:cNvSpPr txBox="1"/>
          <p:nvPr>
            <p:custDataLst>
              <p:tags r:id="rId3"/>
            </p:custDataLst>
          </p:nvPr>
        </p:nvSpPr>
        <p:spPr>
          <a:xfrm>
            <a:off x="550545" y="4362450"/>
            <a:ext cx="10897870" cy="1266190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l" fontAlgn="auto">
              <a:lnSpc>
                <a:spcPts val="40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【解析】本题考查坚持总体国家安全观。坚持总体国家安全观就是坚持国家利益至上，以人民安全为宗旨，以政治安全为根本，以经济安全为基础，以军事科技文化社会安全为保障，以促进国际安全为依托。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  <p:sp>
        <p:nvSpPr>
          <p:cNvPr id="11" name="Text Box 27"/>
          <p:cNvSpPr txBox="1"/>
          <p:nvPr>
            <p:custDataLst>
              <p:tags r:id="rId4"/>
            </p:custDataLst>
          </p:nvPr>
        </p:nvSpPr>
        <p:spPr>
          <a:xfrm>
            <a:off x="10389235" y="3128645"/>
            <a:ext cx="919480" cy="549910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ctr" fontAlgn="auto">
              <a:lnSpc>
                <a:spcPts val="40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B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541145" y="3803015"/>
            <a:ext cx="10154285" cy="5784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just" fontAlgn="auto">
              <a:lnSpc>
                <a:spcPts val="3800"/>
              </a:lnSpc>
            </a:pPr>
            <a:r>
              <a:rPr sz="2400">
                <a:latin typeface="+mn-ea"/>
              </a:rPr>
              <a:t>A. 正确 </a:t>
            </a:r>
            <a:r>
              <a:rPr lang="en-US" sz="2400">
                <a:latin typeface="+mn-ea"/>
              </a:rPr>
              <a:t>			</a:t>
            </a:r>
            <a:r>
              <a:rPr sz="2400">
                <a:latin typeface="+mn-ea"/>
              </a:rPr>
              <a:t>B. 错误</a:t>
            </a:r>
            <a:endParaRPr sz="2400">
              <a:latin typeface="+mn-ea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0" grpId="0"/>
      <p:bldP spid="11" grpId="0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文本框 4"/>
          <p:cNvSpPr txBox="1"/>
          <p:nvPr>
            <p:custDataLst>
              <p:tags r:id="rId1"/>
            </p:custDataLst>
          </p:nvPr>
        </p:nvSpPr>
        <p:spPr>
          <a:xfrm>
            <a:off x="550545" y="698500"/>
            <a:ext cx="11055350" cy="10655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457200" indent="-457200" algn="just" fontAlgn="auto">
              <a:lnSpc>
                <a:spcPts val="3800"/>
              </a:lnSpc>
            </a:pPr>
            <a:r>
              <a:rPr sz="2400">
                <a:latin typeface="+mn-ea"/>
              </a:rPr>
              <a:t>3</a:t>
            </a:r>
            <a:r>
              <a:rPr lang="en-US" sz="2400">
                <a:latin typeface="+mn-ea"/>
              </a:rPr>
              <a:t>5</a:t>
            </a:r>
            <a:r>
              <a:rPr sz="2400">
                <a:latin typeface="+mn-ea"/>
              </a:rPr>
              <a:t>. 推进新时代国家安全事业全面发展，我们要增强全党全国人民国家主权意识，推动全社会形成维护国家安全的强大合力。（ </a:t>
            </a:r>
            <a:r>
              <a:rPr lang="en-US" sz="2400">
                <a:latin typeface="+mn-ea"/>
              </a:rPr>
              <a:t>     </a:t>
            </a:r>
            <a:r>
              <a:rPr sz="2400">
                <a:latin typeface="+mn-ea"/>
              </a:rPr>
              <a:t>）</a:t>
            </a:r>
            <a:endParaRPr sz="2400">
              <a:latin typeface="+mn-ea"/>
            </a:endParaRPr>
          </a:p>
        </p:txBody>
      </p:sp>
      <p:sp>
        <p:nvSpPr>
          <p:cNvPr id="6" name="Text Box 27"/>
          <p:cNvSpPr txBox="1"/>
          <p:nvPr>
            <p:custDataLst>
              <p:tags r:id="rId2"/>
            </p:custDataLst>
          </p:nvPr>
        </p:nvSpPr>
        <p:spPr>
          <a:xfrm>
            <a:off x="478155" y="2285365"/>
            <a:ext cx="10897870" cy="571500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l" fontAlgn="auto">
              <a:lnSpc>
                <a:spcPts val="40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【解析】本题考查推进新时代国家安全事业全面发展。我们要增强全党全国人民国家安全意识，推动全社会形成维护国家安全的强大合力。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  <p:sp>
        <p:nvSpPr>
          <p:cNvPr id="7" name="Text Box 27"/>
          <p:cNvSpPr txBox="1"/>
          <p:nvPr>
            <p:custDataLst>
              <p:tags r:id="rId3"/>
            </p:custDataLst>
          </p:nvPr>
        </p:nvSpPr>
        <p:spPr>
          <a:xfrm>
            <a:off x="6978650" y="1136650"/>
            <a:ext cx="919480" cy="549910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ctr" fontAlgn="auto">
              <a:lnSpc>
                <a:spcPts val="40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B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  <p:sp>
        <p:nvSpPr>
          <p:cNvPr id="8" name="文本框 7"/>
          <p:cNvSpPr txBox="1"/>
          <p:nvPr>
            <p:custDataLst>
              <p:tags r:id="rId4"/>
            </p:custDataLst>
          </p:nvPr>
        </p:nvSpPr>
        <p:spPr>
          <a:xfrm>
            <a:off x="1557655" y="1744345"/>
            <a:ext cx="10154285" cy="5784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just" fontAlgn="auto">
              <a:lnSpc>
                <a:spcPts val="3800"/>
              </a:lnSpc>
            </a:pPr>
            <a:r>
              <a:rPr sz="2400">
                <a:latin typeface="+mn-ea"/>
              </a:rPr>
              <a:t>A. 正确 </a:t>
            </a:r>
            <a:r>
              <a:rPr lang="en-US" sz="2400">
                <a:latin typeface="+mn-ea"/>
              </a:rPr>
              <a:t>			</a:t>
            </a:r>
            <a:r>
              <a:rPr sz="2400">
                <a:latin typeface="+mn-ea"/>
              </a:rPr>
              <a:t>B. 错误</a:t>
            </a:r>
            <a:endParaRPr sz="2400">
              <a:latin typeface="+mn-ea"/>
            </a:endParaRPr>
          </a:p>
        </p:txBody>
      </p:sp>
      <p:sp>
        <p:nvSpPr>
          <p:cNvPr id="2" name="文本框 1"/>
          <p:cNvSpPr txBox="1"/>
          <p:nvPr>
            <p:custDataLst>
              <p:tags r:id="rId5"/>
            </p:custDataLst>
          </p:nvPr>
        </p:nvSpPr>
        <p:spPr>
          <a:xfrm>
            <a:off x="534035" y="3552190"/>
            <a:ext cx="11055350" cy="10655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457200" indent="-457200" algn="just" fontAlgn="auto">
              <a:lnSpc>
                <a:spcPts val="3800"/>
              </a:lnSpc>
            </a:pPr>
            <a:r>
              <a:rPr sz="2400">
                <a:latin typeface="+mn-ea"/>
              </a:rPr>
              <a:t>3</a:t>
            </a:r>
            <a:r>
              <a:rPr lang="en-US" sz="2400">
                <a:latin typeface="+mn-ea"/>
              </a:rPr>
              <a:t>6</a:t>
            </a:r>
            <a:r>
              <a:rPr sz="2400">
                <a:latin typeface="+mn-ea"/>
              </a:rPr>
              <a:t>. 我们提出的总体国家安全观，完全继承了马克思主义的国家安全观，没有创新。（ </a:t>
            </a:r>
            <a:r>
              <a:rPr lang="en-US" sz="2400">
                <a:latin typeface="+mn-ea"/>
              </a:rPr>
              <a:t>      </a:t>
            </a:r>
            <a:r>
              <a:rPr sz="2400">
                <a:latin typeface="+mn-ea"/>
              </a:rPr>
              <a:t>）</a:t>
            </a:r>
            <a:endParaRPr sz="2400">
              <a:latin typeface="+mn-ea"/>
            </a:endParaRPr>
          </a:p>
        </p:txBody>
      </p:sp>
      <p:sp>
        <p:nvSpPr>
          <p:cNvPr id="3" name="Text Box 27"/>
          <p:cNvSpPr txBox="1"/>
          <p:nvPr>
            <p:custDataLst>
              <p:tags r:id="rId6"/>
            </p:custDataLst>
          </p:nvPr>
        </p:nvSpPr>
        <p:spPr>
          <a:xfrm>
            <a:off x="461645" y="5085715"/>
            <a:ext cx="11308715" cy="693420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l" fontAlgn="auto">
              <a:lnSpc>
                <a:spcPts val="40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【解析】本题考查对总体国家安全观的认识。党的十八大以来，党创造性提出了总体国家安全观，重塑了中国国家安全体制机制，指明了中国特色国家安全道路方向。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  <p:sp>
        <p:nvSpPr>
          <p:cNvPr id="4" name="Text Box 27"/>
          <p:cNvSpPr txBox="1"/>
          <p:nvPr>
            <p:custDataLst>
              <p:tags r:id="rId7"/>
            </p:custDataLst>
          </p:nvPr>
        </p:nvSpPr>
        <p:spPr>
          <a:xfrm>
            <a:off x="1224915" y="4022090"/>
            <a:ext cx="919480" cy="549910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ctr" fontAlgn="auto">
              <a:lnSpc>
                <a:spcPts val="40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B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  <p:sp>
        <p:nvSpPr>
          <p:cNvPr id="9" name="文本框 8"/>
          <p:cNvSpPr txBox="1"/>
          <p:nvPr>
            <p:custDataLst>
              <p:tags r:id="rId8"/>
            </p:custDataLst>
          </p:nvPr>
        </p:nvSpPr>
        <p:spPr>
          <a:xfrm>
            <a:off x="1541145" y="4610735"/>
            <a:ext cx="10154285" cy="5784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just" fontAlgn="auto">
              <a:lnSpc>
                <a:spcPts val="3800"/>
              </a:lnSpc>
            </a:pPr>
            <a:r>
              <a:rPr sz="2400">
                <a:latin typeface="+mn-ea"/>
              </a:rPr>
              <a:t>A. 正确 </a:t>
            </a:r>
            <a:r>
              <a:rPr lang="en-US" sz="2400">
                <a:latin typeface="+mn-ea"/>
              </a:rPr>
              <a:t>			</a:t>
            </a:r>
            <a:r>
              <a:rPr sz="2400">
                <a:latin typeface="+mn-ea"/>
              </a:rPr>
              <a:t>B. 错误</a:t>
            </a:r>
            <a:endParaRPr sz="2400">
              <a:latin typeface="+mn-ea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3" grpId="0"/>
      <p:bldP spid="4" grpId="0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360045" y="1487170"/>
            <a:ext cx="11466830" cy="39382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457200" algn="just" fontAlgn="auto">
              <a:lnSpc>
                <a:spcPts val="5000"/>
              </a:lnSpc>
            </a:pPr>
            <a:r>
              <a:rPr lang="zh-CN" altLang="en-US" sz="2400">
                <a:latin typeface="+mn-ea"/>
              </a:rPr>
              <a:t>37. ______________ 是最基本的民生。</a:t>
            </a:r>
            <a:endParaRPr lang="zh-CN" altLang="en-US" sz="2400">
              <a:latin typeface="+mn-ea"/>
            </a:endParaRPr>
          </a:p>
          <a:p>
            <a:pPr indent="457200" algn="just" fontAlgn="auto">
              <a:lnSpc>
                <a:spcPts val="5000"/>
              </a:lnSpc>
            </a:pPr>
            <a:r>
              <a:rPr lang="zh-CN" altLang="en-US" sz="2400">
                <a:latin typeface="+mn-ea"/>
              </a:rPr>
              <a:t>38. 我国立足国情，把握减贫规律，走出了一条______________ 减贫道路。</a:t>
            </a:r>
            <a:endParaRPr lang="zh-CN" altLang="en-US" sz="2400">
              <a:latin typeface="+mn-ea"/>
            </a:endParaRPr>
          </a:p>
          <a:p>
            <a:pPr indent="457200" algn="just" fontAlgn="auto">
              <a:lnSpc>
                <a:spcPts val="5000"/>
              </a:lnSpc>
            </a:pPr>
            <a:r>
              <a:rPr lang="zh-CN" altLang="en-US" sz="2400">
                <a:latin typeface="+mn-ea"/>
              </a:rPr>
              <a:t>39. 社会保障主要由社会保险、社会救助、社会福利、社会优抚组成，还包括其他社会保障形式，它们共同构成了我国的______________。</a:t>
            </a:r>
            <a:endParaRPr lang="zh-CN" altLang="en-US" sz="2400">
              <a:latin typeface="+mn-ea"/>
            </a:endParaRPr>
          </a:p>
          <a:p>
            <a:pPr indent="457200" algn="just" fontAlgn="auto">
              <a:lnSpc>
                <a:spcPts val="5000"/>
              </a:lnSpc>
            </a:pPr>
            <a:r>
              <a:rPr lang="zh-CN" altLang="en-US" sz="2400">
                <a:latin typeface="+mn-ea"/>
              </a:rPr>
              <a:t>40. ______________ 是民族昌盛和国家强盛的重要标志，也是全国各族人民的共同愿望。</a:t>
            </a:r>
            <a:endParaRPr lang="zh-CN" altLang="en-US" sz="2400">
              <a:latin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91770" y="712470"/>
            <a:ext cx="1154430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3200" b="1">
                <a:solidFill>
                  <a:srgbClr val="00AEE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三、填空题。</a:t>
            </a:r>
            <a:endParaRPr lang="zh-CN" altLang="en-US" sz="3200" b="1">
              <a:solidFill>
                <a:srgbClr val="00AEE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Text Box 27"/>
          <p:cNvSpPr txBox="1"/>
          <p:nvPr>
            <p:custDataLst>
              <p:tags r:id="rId1"/>
            </p:custDataLst>
          </p:nvPr>
        </p:nvSpPr>
        <p:spPr>
          <a:xfrm>
            <a:off x="1270635" y="1557655"/>
            <a:ext cx="2588260" cy="737235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ctr" fontAlgn="auto">
              <a:lnSpc>
                <a:spcPts val="40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就业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  <p:sp>
        <p:nvSpPr>
          <p:cNvPr id="3" name="Text Box 27"/>
          <p:cNvSpPr txBox="1"/>
          <p:nvPr>
            <p:custDataLst>
              <p:tags r:id="rId2"/>
            </p:custDataLst>
          </p:nvPr>
        </p:nvSpPr>
        <p:spPr>
          <a:xfrm>
            <a:off x="7103110" y="2133600"/>
            <a:ext cx="2588260" cy="737235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ctr" fontAlgn="auto">
              <a:lnSpc>
                <a:spcPts val="40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中国特色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  <p:sp>
        <p:nvSpPr>
          <p:cNvPr id="6" name="Text Box 27"/>
          <p:cNvSpPr txBox="1"/>
          <p:nvPr>
            <p:custDataLst>
              <p:tags r:id="rId3"/>
            </p:custDataLst>
          </p:nvPr>
        </p:nvSpPr>
        <p:spPr>
          <a:xfrm>
            <a:off x="5736590" y="3429635"/>
            <a:ext cx="2588260" cy="737235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ctr" fontAlgn="auto">
              <a:lnSpc>
                <a:spcPts val="40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社会保障体系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  <p:sp>
        <p:nvSpPr>
          <p:cNvPr id="7" name="Text Box 27"/>
          <p:cNvSpPr txBox="1"/>
          <p:nvPr>
            <p:custDataLst>
              <p:tags r:id="rId4"/>
            </p:custDataLst>
          </p:nvPr>
        </p:nvSpPr>
        <p:spPr>
          <a:xfrm>
            <a:off x="1292860" y="4047490"/>
            <a:ext cx="2588260" cy="737235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ctr" fontAlgn="auto">
              <a:lnSpc>
                <a:spcPts val="40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人民健康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  <p:bldP spid="6" grpId="0"/>
      <p:bldP spid="7" grpId="0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360045" y="1125220"/>
            <a:ext cx="11466830" cy="32975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457200" algn="just" fontAlgn="auto">
              <a:lnSpc>
                <a:spcPts val="5000"/>
              </a:lnSpc>
            </a:pPr>
            <a:r>
              <a:rPr lang="zh-CN" altLang="en-US" sz="2400">
                <a:latin typeface="+mn-ea"/>
              </a:rPr>
              <a:t>41. 社会治理现代化是国家治理体系和______________ 现代化的重要方面。</a:t>
            </a:r>
            <a:endParaRPr lang="zh-CN" altLang="en-US" sz="2400">
              <a:latin typeface="+mn-ea"/>
            </a:endParaRPr>
          </a:p>
          <a:p>
            <a:pPr indent="457200" algn="just" fontAlgn="auto">
              <a:lnSpc>
                <a:spcPts val="5000"/>
              </a:lnSpc>
            </a:pPr>
            <a:r>
              <a:rPr lang="zh-CN" altLang="en-US" sz="2400">
                <a:latin typeface="+mn-ea"/>
              </a:rPr>
              <a:t>42. ______________ 是安邦定国的重要基石，是人民安居乐业的保证。</a:t>
            </a:r>
            <a:endParaRPr lang="zh-CN" altLang="en-US" sz="2400">
              <a:latin typeface="+mn-ea"/>
            </a:endParaRPr>
          </a:p>
          <a:p>
            <a:pPr indent="457200" algn="just" fontAlgn="auto">
              <a:lnSpc>
                <a:spcPts val="5000"/>
              </a:lnSpc>
            </a:pPr>
            <a:r>
              <a:rPr lang="zh-CN" altLang="en-US" sz="2400">
                <a:latin typeface="+mn-ea"/>
              </a:rPr>
              <a:t>43. 党的十八大以来，党创造性提出了____________</a:t>
            </a:r>
            <a:r>
              <a:rPr lang="zh-CN" altLang="en-US" sz="2400">
                <a:latin typeface="+mn-ea"/>
                <a:sym typeface="+mn-ea"/>
              </a:rPr>
              <a:t>____</a:t>
            </a:r>
            <a:r>
              <a:rPr lang="zh-CN" altLang="en-US" sz="2400">
                <a:latin typeface="+mn-ea"/>
              </a:rPr>
              <a:t>__，重塑了中国国家安全体制机制，指明了中国特色国家安全道路方向。</a:t>
            </a:r>
            <a:endParaRPr lang="zh-CN" altLang="en-US" sz="2400">
              <a:latin typeface="+mn-ea"/>
            </a:endParaRPr>
          </a:p>
          <a:p>
            <a:pPr indent="457200" algn="just" fontAlgn="auto">
              <a:lnSpc>
                <a:spcPts val="5000"/>
              </a:lnSpc>
            </a:pPr>
            <a:r>
              <a:rPr lang="zh-CN" altLang="en-US" sz="2400">
                <a:latin typeface="+mn-ea"/>
              </a:rPr>
              <a:t>44. 强国必须______________，军强才能国安。</a:t>
            </a:r>
            <a:endParaRPr lang="zh-CN" altLang="en-US" sz="2400">
              <a:latin typeface="+mn-ea"/>
            </a:endParaRPr>
          </a:p>
        </p:txBody>
      </p:sp>
      <p:sp>
        <p:nvSpPr>
          <p:cNvPr id="2" name="Text Box 27"/>
          <p:cNvSpPr txBox="1"/>
          <p:nvPr>
            <p:custDataLst>
              <p:tags r:id="rId1"/>
            </p:custDataLst>
          </p:nvPr>
        </p:nvSpPr>
        <p:spPr>
          <a:xfrm>
            <a:off x="6383020" y="1125220"/>
            <a:ext cx="1629410" cy="534670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ctr" fontAlgn="auto">
              <a:lnSpc>
                <a:spcPts val="40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治理能力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  <p:sp>
        <p:nvSpPr>
          <p:cNvPr id="5" name="Text Box 27"/>
          <p:cNvSpPr txBox="1"/>
          <p:nvPr>
            <p:custDataLst>
              <p:tags r:id="rId2"/>
            </p:custDataLst>
          </p:nvPr>
        </p:nvSpPr>
        <p:spPr>
          <a:xfrm>
            <a:off x="1702435" y="1753870"/>
            <a:ext cx="1629410" cy="534670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ctr" fontAlgn="auto">
              <a:lnSpc>
                <a:spcPts val="40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国家安全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  <p:sp>
        <p:nvSpPr>
          <p:cNvPr id="6" name="Text Box 27"/>
          <p:cNvSpPr txBox="1"/>
          <p:nvPr>
            <p:custDataLst>
              <p:tags r:id="rId3"/>
            </p:custDataLst>
          </p:nvPr>
        </p:nvSpPr>
        <p:spPr>
          <a:xfrm>
            <a:off x="6311265" y="2397760"/>
            <a:ext cx="2416175" cy="534670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ctr" fontAlgn="auto">
              <a:lnSpc>
                <a:spcPts val="40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总体国家安全观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  <p:sp>
        <p:nvSpPr>
          <p:cNvPr id="7" name="Text Box 27"/>
          <p:cNvSpPr txBox="1"/>
          <p:nvPr>
            <p:custDataLst>
              <p:tags r:id="rId4"/>
            </p:custDataLst>
          </p:nvPr>
        </p:nvSpPr>
        <p:spPr>
          <a:xfrm>
            <a:off x="2710815" y="3717925"/>
            <a:ext cx="2416175" cy="534670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ctr" fontAlgn="auto">
              <a:lnSpc>
                <a:spcPts val="40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强军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360045" y="1558925"/>
            <a:ext cx="11466830" cy="45027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457200" algn="just" fontAlgn="auto">
              <a:lnSpc>
                <a:spcPts val="5000"/>
              </a:lnSpc>
            </a:pPr>
            <a:r>
              <a:rPr lang="zh-CN" altLang="en-US" sz="2400">
                <a:latin typeface="+mn-ea"/>
              </a:rPr>
              <a:t>45. 阅读材料，回答问题。</a:t>
            </a:r>
            <a:endParaRPr lang="zh-CN" altLang="en-US" sz="2400">
              <a:latin typeface="+mn-ea"/>
            </a:endParaRPr>
          </a:p>
          <a:p>
            <a:pPr indent="457200" algn="just" fontAlgn="auto">
              <a:lnSpc>
                <a:spcPts val="4200"/>
              </a:lnSpc>
            </a:pP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</a:rPr>
              <a:t>2023 年3 月2 日，国务院新闻办公室举行“权威部门话开局”系列主题新闻发布会，人力资源和社会保障部部长王晓萍表示，这10 年，我国社会保障体系建设进入快车道，建成具有鲜明中国特色、世界上覆盖人口规模最大、功能完备的社会保障体系，是社会保障改革力度最大、发展速度最快的时期。党中央制定实施改革和完善基本养老保险制度总体方案，企业职工基本养老保险实现全国统筹，统一城乡居民养老保险制度，机关事业单位和企业养老保险制度实现并轨，多层次、多支柱养老保险体系进一步健全。</a:t>
            </a: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91770" y="784225"/>
            <a:ext cx="1154430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3200" b="1">
                <a:solidFill>
                  <a:srgbClr val="00AEE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四、材料分析题。</a:t>
            </a:r>
            <a:endParaRPr lang="zh-CN" altLang="en-US" sz="3200" b="1">
              <a:solidFill>
                <a:srgbClr val="00AEE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550545" y="1125855"/>
            <a:ext cx="11055350" cy="30149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457200" indent="-457200" algn="just" fontAlgn="auto">
              <a:lnSpc>
                <a:spcPts val="3800"/>
              </a:lnSpc>
            </a:pPr>
            <a:r>
              <a:rPr sz="2400">
                <a:latin typeface="+mn-ea"/>
              </a:rPr>
              <a:t>5. 办好人民满意的教育，要统筹（</a:t>
            </a:r>
            <a:r>
              <a:rPr lang="en-US" sz="2400">
                <a:latin typeface="+mn-ea"/>
              </a:rPr>
              <a:t>     </a:t>
            </a:r>
            <a:r>
              <a:rPr sz="2400">
                <a:latin typeface="+mn-ea"/>
              </a:rPr>
              <a:t> ）、高等教育、继续教育协同创新，推进职普融通、产教融合、科教融汇，优化职业教育类型定位。</a:t>
            </a:r>
            <a:endParaRPr sz="2400">
              <a:latin typeface="+mn-ea"/>
            </a:endParaRPr>
          </a:p>
          <a:p>
            <a:pPr marL="457200" indent="0" algn="just" fontAlgn="auto">
              <a:lnSpc>
                <a:spcPts val="3800"/>
              </a:lnSpc>
            </a:pPr>
            <a:r>
              <a:rPr sz="2400">
                <a:latin typeface="+mn-ea"/>
              </a:rPr>
              <a:t>A. 义务教育 </a:t>
            </a:r>
            <a:endParaRPr sz="2400">
              <a:latin typeface="+mn-ea"/>
            </a:endParaRPr>
          </a:p>
          <a:p>
            <a:pPr marL="457200" indent="0" algn="just" fontAlgn="auto">
              <a:lnSpc>
                <a:spcPts val="3800"/>
              </a:lnSpc>
            </a:pPr>
            <a:r>
              <a:rPr sz="2400">
                <a:latin typeface="+mn-ea"/>
              </a:rPr>
              <a:t>B. 职业教育 </a:t>
            </a:r>
            <a:endParaRPr sz="2400">
              <a:latin typeface="+mn-ea"/>
            </a:endParaRPr>
          </a:p>
          <a:p>
            <a:pPr marL="457200" indent="0" algn="just" fontAlgn="auto">
              <a:lnSpc>
                <a:spcPts val="3800"/>
              </a:lnSpc>
            </a:pPr>
            <a:r>
              <a:rPr sz="2400">
                <a:latin typeface="+mn-ea"/>
              </a:rPr>
              <a:t>C. 学前教育 </a:t>
            </a:r>
            <a:endParaRPr sz="2400">
              <a:latin typeface="+mn-ea"/>
            </a:endParaRPr>
          </a:p>
          <a:p>
            <a:pPr marL="457200" indent="0" algn="just" fontAlgn="auto">
              <a:lnSpc>
                <a:spcPts val="3800"/>
              </a:lnSpc>
            </a:pPr>
            <a:r>
              <a:rPr sz="2400">
                <a:latin typeface="+mn-ea"/>
              </a:rPr>
              <a:t>D. 特殊教育</a:t>
            </a:r>
            <a:endParaRPr sz="2400">
              <a:latin typeface="+mn-ea"/>
            </a:endParaRPr>
          </a:p>
        </p:txBody>
      </p:sp>
      <p:sp>
        <p:nvSpPr>
          <p:cNvPr id="3" name="Text Box 27"/>
          <p:cNvSpPr txBox="1"/>
          <p:nvPr>
            <p:custDataLst>
              <p:tags r:id="rId1"/>
            </p:custDataLst>
          </p:nvPr>
        </p:nvSpPr>
        <p:spPr>
          <a:xfrm>
            <a:off x="694690" y="4221480"/>
            <a:ext cx="10897870" cy="1257935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l" fontAlgn="auto">
              <a:lnSpc>
                <a:spcPts val="40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【解析】 本题考查国家对职业教育的定位。办好人民满意的教育，要统筹职业教育、高等教育、继续教育协同创新，推进职普融通、产教融合、科教融汇，优化职业教育类型定位。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  <p:sp>
        <p:nvSpPr>
          <p:cNvPr id="4" name="Text Box 27"/>
          <p:cNvSpPr txBox="1"/>
          <p:nvPr>
            <p:custDataLst>
              <p:tags r:id="rId2"/>
            </p:custDataLst>
          </p:nvPr>
        </p:nvSpPr>
        <p:spPr>
          <a:xfrm>
            <a:off x="5166360" y="1125855"/>
            <a:ext cx="919480" cy="549910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ctr" fontAlgn="auto">
              <a:lnSpc>
                <a:spcPts val="40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B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360045" y="841375"/>
            <a:ext cx="11466830" cy="32975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just" fontAlgn="auto">
              <a:lnSpc>
                <a:spcPts val="5000"/>
              </a:lnSpc>
            </a:pP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</a:rPr>
              <a:t>失业保险和工伤保险制度功能更加完善。深入实施全民参保计划，截至2022 年末，基本养老、失业、工伤保险参保人数分别达到10.5 亿人、2.4 亿人、2.9 亿人。社保基金运行总体平稳，基金管理不断加强，2022 年三项社会保险基金收支规模13.7 万亿元，各项社会保险待遇按时足额发放。五级社保经办管理服务网络基本形成，社会保障卡应用范围持续拓展，管理服务规范化、标准化、信息化水平显著提升。</a:t>
            </a: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 spd="slow">
    <p:wipe/>
  </p:transition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360045" y="1124585"/>
            <a:ext cx="11466830" cy="68389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indent="457200" algn="just" fontAlgn="auto">
              <a:lnSpc>
                <a:spcPts val="3500"/>
              </a:lnSpc>
            </a:pPr>
            <a:r>
              <a:rPr lang="zh-CN" altLang="en-US" sz="2400">
                <a:latin typeface="+mn-ea"/>
              </a:rPr>
              <a:t>根据上述材料对我国社会保障体系建设的情况描述，谈谈党和国家加强社会保障体系建设的目标、举措和成效。</a:t>
            </a:r>
            <a:endParaRPr lang="zh-CN" altLang="en-US" sz="2400">
              <a:latin typeface="+mn-ea"/>
            </a:endParaRPr>
          </a:p>
        </p:txBody>
      </p:sp>
      <p:sp>
        <p:nvSpPr>
          <p:cNvPr id="6" name="Text Box 27"/>
          <p:cNvSpPr txBox="1"/>
          <p:nvPr>
            <p:custDataLst>
              <p:tags r:id="rId1"/>
            </p:custDataLst>
          </p:nvPr>
        </p:nvSpPr>
        <p:spPr>
          <a:xfrm>
            <a:off x="550545" y="2637790"/>
            <a:ext cx="10897870" cy="2916555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l" fontAlgn="auto">
              <a:lnSpc>
                <a:spcPts val="32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①党的十八大以来，党中央提出了全面建成多层次社会保障体系的目标，让人民群众更多地分享经济社会发展成果。②党和国家健全多层次社会保障体系，主要措施包括改革完善社会保险制度，优化社会救助和慈善制度，健全退役军人工作体系和保障制度等。③目前以全覆盖、保基本、多层次、可持续为目标的社会保障制度和体系全面加强，人民群众的基本生活和多样化需求得到了更加可靠的保障。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360045" y="482600"/>
            <a:ext cx="11466830" cy="58623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457200" algn="just" fontAlgn="auto">
              <a:lnSpc>
                <a:spcPts val="5000"/>
              </a:lnSpc>
            </a:pPr>
            <a:r>
              <a:rPr lang="zh-CN" altLang="en-US" sz="2400">
                <a:latin typeface="+mn-ea"/>
              </a:rPr>
              <a:t>46. 阅读材料，回答问题。</a:t>
            </a:r>
            <a:endParaRPr lang="zh-CN" altLang="en-US" sz="2400">
              <a:latin typeface="+mn-ea"/>
            </a:endParaRPr>
          </a:p>
          <a:p>
            <a:pPr indent="457200" algn="just" fontAlgn="auto">
              <a:lnSpc>
                <a:spcPts val="4000"/>
              </a:lnSpc>
            </a:pP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</a:rPr>
              <a:t>材料一：2022 年1 月17 日，江苏召开“沿海国家安全人民防线专项表彰奖励大会”，对在我国领海海域打捞上缴水下可疑窃密装置的11 位渔民及5 名相关人员进行表彰并给予奖励。自2020年至今，江苏渔民发现10 个可疑装置，这些装置均系他国制造。这些可疑装置具有水下调查、识别、窃密等特殊功能，给我国国家安全造成威胁。近年来，江苏、浙江、海南等地渔民曾多次在海上打捞出各种“硬核海产”，其中不乏境外国家秘密投放的侦察装置。</a:t>
            </a: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indent="457200" algn="just" fontAlgn="auto">
              <a:lnSpc>
                <a:spcPts val="4000"/>
              </a:lnSpc>
            </a:pP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</a:rPr>
              <a:t>材料二：美国能源部前部长、核威胁倡议首席执行官欧内斯特·莫尼兹（Ernest Moniz）表示“生物威胁是一个重大的全球安全风险。”生物安全专家近日发起成立了一个新的国际非营利组织——国际生物防护和生物安全科学倡议，旨在防止现代生物技术造成的危害。</a:t>
            </a: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 spd="slow">
    <p:wipe/>
  </p:transition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360045" y="765175"/>
            <a:ext cx="11466830" cy="58166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indent="457200" algn="just" fontAlgn="auto">
              <a:lnSpc>
                <a:spcPts val="3200"/>
              </a:lnSpc>
            </a:pPr>
            <a:r>
              <a:rPr lang="zh-CN" altLang="en-US" sz="2400">
                <a:latin typeface="+mn-ea"/>
              </a:rPr>
              <a:t>根据上述材料，简述你对总体国家安全观的认识。</a:t>
            </a:r>
            <a:endParaRPr lang="zh-CN" altLang="en-US" sz="2400">
              <a:latin typeface="+mn-ea"/>
            </a:endParaRPr>
          </a:p>
        </p:txBody>
      </p:sp>
      <p:sp>
        <p:nvSpPr>
          <p:cNvPr id="6" name="Text Box 27"/>
          <p:cNvSpPr txBox="1"/>
          <p:nvPr>
            <p:custDataLst>
              <p:tags r:id="rId1"/>
            </p:custDataLst>
          </p:nvPr>
        </p:nvSpPr>
        <p:spPr>
          <a:xfrm>
            <a:off x="407035" y="1485265"/>
            <a:ext cx="11400155" cy="3728085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l" fontAlgn="auto">
              <a:lnSpc>
                <a:spcPts val="32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党的十八大以来，党创造性提出了总体国家安全观。总体国家安全观关键在“总体”，突出的是“大安全”理念。总体国家安全观强调的是系统思维和方法，既重视发展问题又重视安全问题，既重视外部安全又重视内部安全，既重视国土安全又重视国民安全，既重视传统安全又重视非传统安全，既重视自身安全又重视共同安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  <a:p>
            <a:pPr indent="0" algn="l" fontAlgn="auto">
              <a:lnSpc>
                <a:spcPts val="32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全。总体国家安全观涵盖政治、军事、国土、经济、文化、社会、科技、网络、生态、资源、核、海外利益、太空、深海、极地、生物等诸多领域，将随着社会发展不断动态调整。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DIAGRAM_VIRTUALLY_FRAME" val="{&quot;height&quot;:264.05,&quot;left&quot;:165.94165354330707,&quot;top&quot;:151,&quot;width&quot;:737.5583464566929}"/>
</p:tagLst>
</file>

<file path=ppt/tags/tag100.xml><?xml version="1.0" encoding="utf-8"?>
<p:tagLst xmlns:p="http://schemas.openxmlformats.org/presentationml/2006/main">
  <p:tag name="KSO_WM_DIAGRAM_VIRTUALLY_FRAME" val="{&quot;height&quot;:448.45,&quot;left&quot;:47.75,&quot;top&quot;:49.05,&quot;width&quot;:871.8}"/>
</p:tagLst>
</file>

<file path=ppt/tags/tag101.xml><?xml version="1.0" encoding="utf-8"?>
<p:tagLst xmlns:p="http://schemas.openxmlformats.org/presentationml/2006/main">
  <p:tag name="KSO_WM_BEAUTIFY_FLAG" val=""/>
  <p:tag name="KSO_WM_DIAGRAM_VIRTUALLY_FRAME" val="{&quot;height&quot;:448.45,&quot;left&quot;:47.75,&quot;top&quot;:49.05,&quot;width&quot;:871.8}"/>
</p:tagLst>
</file>

<file path=ppt/tags/tag102.xml><?xml version="1.0" encoding="utf-8"?>
<p:tagLst xmlns:p="http://schemas.openxmlformats.org/presentationml/2006/main">
  <p:tag name="KSO_WM_BEAUTIFY_FLAG" val=""/>
  <p:tag name="KSO_WM_DIAGRAM_VIRTUALLY_FRAME" val="{&quot;height&quot;:448.45,&quot;left&quot;:47.75,&quot;top&quot;:49.05,&quot;width&quot;:871.8}"/>
</p:tagLst>
</file>

<file path=ppt/tags/tag103.xml><?xml version="1.0" encoding="utf-8"?>
<p:tagLst xmlns:p="http://schemas.openxmlformats.org/presentationml/2006/main">
  <p:tag name="KSO_WM_DIAGRAM_VIRTUALLY_FRAME" val="{&quot;height&quot;:448.45,&quot;left&quot;:47.75,&quot;top&quot;:49.05,&quot;width&quot;:871.8}"/>
</p:tagLst>
</file>

<file path=ppt/tags/tag104.xml><?xml version="1.0" encoding="utf-8"?>
<p:tagLst xmlns:p="http://schemas.openxmlformats.org/presentationml/2006/main">
  <p:tag name="KSO_WM_BEAUTIFY_FLAG" val=""/>
  <p:tag name="KSO_WM_DIAGRAM_VIRTUALLY_FRAME" val="{&quot;height&quot;:448.45,&quot;left&quot;:47.75,&quot;top&quot;:49.05,&quot;width&quot;:871.8}"/>
</p:tagLst>
</file>

<file path=ppt/tags/tag105.xml><?xml version="1.0" encoding="utf-8"?>
<p:tagLst xmlns:p="http://schemas.openxmlformats.org/presentationml/2006/main">
  <p:tag name="KSO_WM_BEAUTIFY_FLAG" val=""/>
  <p:tag name="KSO_WM_DIAGRAM_VIRTUALLY_FRAME" val="{&quot;height&quot;:448.45,&quot;left&quot;:47.75,&quot;top&quot;:49.05,&quot;width&quot;:871.8}"/>
</p:tagLst>
</file>

<file path=ppt/tags/tag106.xml><?xml version="1.0" encoding="utf-8"?>
<p:tagLst xmlns:p="http://schemas.openxmlformats.org/presentationml/2006/main">
  <p:tag name="KSO_WM_DIAGRAM_VIRTUALLY_FRAME" val="{&quot;height&quot;:454.2,&quot;left&quot;:47.75,&quot;top&quot;:43.3,&quot;width&quot;:871.8}"/>
</p:tagLst>
</file>

<file path=ppt/tags/tag107.xml><?xml version="1.0" encoding="utf-8"?>
<p:tagLst xmlns:p="http://schemas.openxmlformats.org/presentationml/2006/main">
  <p:tag name="KSO_WM_BEAUTIFY_FLAG" val=""/>
  <p:tag name="KSO_WM_DIAGRAM_VIRTUALLY_FRAME" val="{&quot;height&quot;:454.2,&quot;left&quot;:47.75,&quot;top&quot;:43.3,&quot;width&quot;:871.8}"/>
</p:tagLst>
</file>

<file path=ppt/tags/tag108.xml><?xml version="1.0" encoding="utf-8"?>
<p:tagLst xmlns:p="http://schemas.openxmlformats.org/presentationml/2006/main">
  <p:tag name="KSO_WM_BEAUTIFY_FLAG" val=""/>
  <p:tag name="KSO_WM_DIAGRAM_VIRTUALLY_FRAME" val="{&quot;height&quot;:454.2,&quot;left&quot;:47.75,&quot;top&quot;:43.3,&quot;width&quot;:871.8}"/>
</p:tagLst>
</file>

<file path=ppt/tags/tag109.xml><?xml version="1.0" encoding="utf-8"?>
<p:tagLst xmlns:p="http://schemas.openxmlformats.org/presentationml/2006/main">
  <p:tag name="KSO_WM_DIAGRAM_VIRTUALLY_FRAME" val="{&quot;height&quot;:454.2,&quot;left&quot;:47.75,&quot;top&quot;:43.3,&quot;width&quot;:871.8}"/>
</p:tagLst>
</file>

<file path=ppt/tags/tag11.xml><?xml version="1.0" encoding="utf-8"?>
<p:tagLst xmlns:p="http://schemas.openxmlformats.org/presentationml/2006/main">
  <p:tag name="KSO_WM_DIAGRAM_VIRTUALLY_FRAME" val="{&quot;height&quot;:379.88472440944884,&quot;left&quot;:152.02874015748026,&quot;top&quot;:116.97464566929133,&quot;width&quot;:721.4712598425198}"/>
</p:tagLst>
</file>

<file path=ppt/tags/tag110.xml><?xml version="1.0" encoding="utf-8"?>
<p:tagLst xmlns:p="http://schemas.openxmlformats.org/presentationml/2006/main">
  <p:tag name="KSO_WM_BEAUTIFY_FLAG" val=""/>
  <p:tag name="KSO_WM_DIAGRAM_VIRTUALLY_FRAME" val="{&quot;height&quot;:454.2,&quot;left&quot;:47.75,&quot;top&quot;:43.3,&quot;width&quot;:871.8}"/>
</p:tagLst>
</file>

<file path=ppt/tags/tag111.xml><?xml version="1.0" encoding="utf-8"?>
<p:tagLst xmlns:p="http://schemas.openxmlformats.org/presentationml/2006/main">
  <p:tag name="KSO_WM_BEAUTIFY_FLAG" val=""/>
  <p:tag name="KSO_WM_DIAGRAM_VIRTUALLY_FRAME" val="{&quot;height&quot;:454.2,&quot;left&quot;:47.75,&quot;top&quot;:43.3,&quot;width&quot;:871.8}"/>
</p:tagLst>
</file>

<file path=ppt/tags/tag112.xml><?xml version="1.0" encoding="utf-8"?>
<p:tagLst xmlns:p="http://schemas.openxmlformats.org/presentationml/2006/main">
  <p:tag name="KSO_WM_DIAGRAM_VIRTUALLY_FRAME" val="{&quot;height&quot;:448.45,&quot;left&quot;:47.75,&quot;top&quot;:49.05,&quot;width&quot;:871.8}"/>
</p:tagLst>
</file>

<file path=ppt/tags/tag113.xml><?xml version="1.0" encoding="utf-8"?>
<p:tagLst xmlns:p="http://schemas.openxmlformats.org/presentationml/2006/main">
  <p:tag name="KSO_WM_BEAUTIFY_FLAG" val=""/>
  <p:tag name="KSO_WM_DIAGRAM_VIRTUALLY_FRAME" val="{&quot;height&quot;:448.45,&quot;left&quot;:47.75,&quot;top&quot;:49.05,&quot;width&quot;:871.8}"/>
</p:tagLst>
</file>

<file path=ppt/tags/tag114.xml><?xml version="1.0" encoding="utf-8"?>
<p:tagLst xmlns:p="http://schemas.openxmlformats.org/presentationml/2006/main">
  <p:tag name="KSO_WM_BEAUTIFY_FLAG" val=""/>
  <p:tag name="KSO_WM_DIAGRAM_VIRTUALLY_FRAME" val="{&quot;height&quot;:448.45,&quot;left&quot;:47.75,&quot;top&quot;:49.05,&quot;width&quot;:871.8}"/>
</p:tagLst>
</file>

<file path=ppt/tags/tag115.xml><?xml version="1.0" encoding="utf-8"?>
<p:tagLst xmlns:p="http://schemas.openxmlformats.org/presentationml/2006/main">
  <p:tag name="KSO_WM_BEAUTIFY_FLAG" val=""/>
</p:tagLst>
</file>

<file path=ppt/tags/tag116.xml><?xml version="1.0" encoding="utf-8"?>
<p:tagLst xmlns:p="http://schemas.openxmlformats.org/presentationml/2006/main">
  <p:tag name="KSO_WM_BEAUTIFY_FLAG" val=""/>
</p:tagLst>
</file>

<file path=ppt/tags/tag117.xml><?xml version="1.0" encoding="utf-8"?>
<p:tagLst xmlns:p="http://schemas.openxmlformats.org/presentationml/2006/main">
  <p:tag name="KSO_WM_BEAUTIFY_FLAG" val=""/>
</p:tagLst>
</file>

<file path=ppt/tags/tag118.xml><?xml version="1.0" encoding="utf-8"?>
<p:tagLst xmlns:p="http://schemas.openxmlformats.org/presentationml/2006/main">
  <p:tag name="KSO_WM_BEAUTIFY_FLAG" val=""/>
</p:tagLst>
</file>

<file path=ppt/tags/tag119.xml><?xml version="1.0" encoding="utf-8"?>
<p:tagLst xmlns:p="http://schemas.openxmlformats.org/presentationml/2006/main">
  <p:tag name="KSO_WM_DIAGRAM_VIRTUALLY_FRAME" val="{&quot;height&quot;:430.1,&quot;left&quot;:42.05,&quot;top&quot;:61.4,&quot;width&quot;:888.85}"/>
</p:tagLst>
</file>

<file path=ppt/tags/tag12.xml><?xml version="1.0" encoding="utf-8"?>
<p:tagLst xmlns:p="http://schemas.openxmlformats.org/presentationml/2006/main">
  <p:tag name="KSO_WM_DIAGRAM_VIRTUALLY_FRAME" val="{&quot;height&quot;:379.88472440944884,&quot;left&quot;:152.02874015748026,&quot;top&quot;:116.97464566929133,&quot;width&quot;:721.4712598425198}"/>
</p:tagLst>
</file>

<file path=ppt/tags/tag120.xml><?xml version="1.0" encoding="utf-8"?>
<p:tagLst xmlns:p="http://schemas.openxmlformats.org/presentationml/2006/main">
  <p:tag name="KSO_WM_BEAUTIFY_FLAG" val=""/>
  <p:tag name="KSO_WM_DIAGRAM_VIRTUALLY_FRAME" val="{&quot;height&quot;:430.1,&quot;left&quot;:42.05,&quot;top&quot;:61.4,&quot;width&quot;:888.85}"/>
</p:tagLst>
</file>

<file path=ppt/tags/tag121.xml><?xml version="1.0" encoding="utf-8"?>
<p:tagLst xmlns:p="http://schemas.openxmlformats.org/presentationml/2006/main">
  <p:tag name="KSO_WM_BEAUTIFY_FLAG" val=""/>
  <p:tag name="KSO_WM_DIAGRAM_VIRTUALLY_FRAME" val="{&quot;height&quot;:430.1,&quot;left&quot;:42.05,&quot;top&quot;:61.4,&quot;width&quot;:888.85}"/>
</p:tagLst>
</file>

<file path=ppt/tags/tag122.xml><?xml version="1.0" encoding="utf-8"?>
<p:tagLst xmlns:p="http://schemas.openxmlformats.org/presentationml/2006/main">
  <p:tag name="KSO_WM_DIAGRAM_VIRTUALLY_FRAME" val="{&quot;height&quot;:430.1,&quot;left&quot;:42.05,&quot;top&quot;:61.4,&quot;width&quot;:888.85}"/>
</p:tagLst>
</file>

<file path=ppt/tags/tag123.xml><?xml version="1.0" encoding="utf-8"?>
<p:tagLst xmlns:p="http://schemas.openxmlformats.org/presentationml/2006/main">
  <p:tag name="KSO_WM_DIAGRAM_VIRTUALLY_FRAME" val="{&quot;height&quot;:430.1,&quot;left&quot;:42.05,&quot;top&quot;:61.4,&quot;width&quot;:888.85}"/>
</p:tagLst>
</file>

<file path=ppt/tags/tag124.xml><?xml version="1.0" encoding="utf-8"?>
<p:tagLst xmlns:p="http://schemas.openxmlformats.org/presentationml/2006/main">
  <p:tag name="KSO_WM_BEAUTIFY_FLAG" val=""/>
  <p:tag name="KSO_WM_DIAGRAM_VIRTUALLY_FRAME" val="{&quot;height&quot;:430.1,&quot;left&quot;:42.05,&quot;top&quot;:61.4,&quot;width&quot;:888.85}"/>
</p:tagLst>
</file>

<file path=ppt/tags/tag125.xml><?xml version="1.0" encoding="utf-8"?>
<p:tagLst xmlns:p="http://schemas.openxmlformats.org/presentationml/2006/main">
  <p:tag name="KSO_WM_BEAUTIFY_FLAG" val=""/>
  <p:tag name="KSO_WM_DIAGRAM_VIRTUALLY_FRAME" val="{&quot;height&quot;:430.1,&quot;left&quot;:42.05,&quot;top&quot;:61.4,&quot;width&quot;:888.85}"/>
</p:tagLst>
</file>

<file path=ppt/tags/tag126.xml><?xml version="1.0" encoding="utf-8"?>
<p:tagLst xmlns:p="http://schemas.openxmlformats.org/presentationml/2006/main">
  <p:tag name="KSO_WM_DIAGRAM_VIRTUALLY_FRAME" val="{&quot;height&quot;:430.1,&quot;left&quot;:42.05,&quot;top&quot;:61.4,&quot;width&quot;:888.85}"/>
</p:tagLst>
</file>

<file path=ppt/tags/tag127.xml><?xml version="1.0" encoding="utf-8"?>
<p:tagLst xmlns:p="http://schemas.openxmlformats.org/presentationml/2006/main">
  <p:tag name="KSO_WM_DIAGRAM_VIRTUALLY_FRAME" val="{&quot;height&quot;:404.2,&quot;left&quot;:42.05,&quot;top&quot;:64.7,&quot;width&quot;:888.85}"/>
</p:tagLst>
</file>

<file path=ppt/tags/tag128.xml><?xml version="1.0" encoding="utf-8"?>
<p:tagLst xmlns:p="http://schemas.openxmlformats.org/presentationml/2006/main">
  <p:tag name="KSO_WM_BEAUTIFY_FLAG" val=""/>
  <p:tag name="KSO_WM_DIAGRAM_VIRTUALLY_FRAME" val="{&quot;height&quot;:404.2,&quot;left&quot;:42.05,&quot;top&quot;:64.7,&quot;width&quot;:888.85}"/>
</p:tagLst>
</file>

<file path=ppt/tags/tag129.xml><?xml version="1.0" encoding="utf-8"?>
<p:tagLst xmlns:p="http://schemas.openxmlformats.org/presentationml/2006/main">
  <p:tag name="KSO_WM_BEAUTIFY_FLAG" val=""/>
  <p:tag name="KSO_WM_DIAGRAM_VIRTUALLY_FRAME" val="{&quot;height&quot;:404.2,&quot;left&quot;:42.05,&quot;top&quot;:64.7,&quot;width&quot;:888.85}"/>
</p:tagLst>
</file>

<file path=ppt/tags/tag13.xml><?xml version="1.0" encoding="utf-8"?>
<p:tagLst xmlns:p="http://schemas.openxmlformats.org/presentationml/2006/main">
  <p:tag name="KSO_WM_DIAGRAM_VIRTUALLY_FRAME" val="{&quot;height&quot;:318.6167716535433,&quot;left&quot;:66.0332283464567,&quot;top&quot;:138.5531496062992,&quot;width&quot;:836.0701574803152}"/>
</p:tagLst>
</file>

<file path=ppt/tags/tag130.xml><?xml version="1.0" encoding="utf-8"?>
<p:tagLst xmlns:p="http://schemas.openxmlformats.org/presentationml/2006/main">
  <p:tag name="KSO_WM_DIAGRAM_VIRTUALLY_FRAME" val="{&quot;height&quot;:404.2,&quot;left&quot;:42.05,&quot;top&quot;:64.7,&quot;width&quot;:888.85}"/>
</p:tagLst>
</file>

<file path=ppt/tags/tag131.xml><?xml version="1.0" encoding="utf-8"?>
<p:tagLst xmlns:p="http://schemas.openxmlformats.org/presentationml/2006/main">
  <p:tag name="KSO_WM_DIAGRAM_VIRTUALLY_FRAME" val="{&quot;height&quot;:404.2,&quot;left&quot;:42.05,&quot;top&quot;:64.7,&quot;width&quot;:888.85}"/>
</p:tagLst>
</file>

<file path=ppt/tags/tag132.xml><?xml version="1.0" encoding="utf-8"?>
<p:tagLst xmlns:p="http://schemas.openxmlformats.org/presentationml/2006/main">
  <p:tag name="KSO_WM_BEAUTIFY_FLAG" val=""/>
  <p:tag name="KSO_WM_DIAGRAM_VIRTUALLY_FRAME" val="{&quot;height&quot;:404.2,&quot;left&quot;:42.05,&quot;top&quot;:64.7,&quot;width&quot;:888.85}"/>
</p:tagLst>
</file>

<file path=ppt/tags/tag133.xml><?xml version="1.0" encoding="utf-8"?>
<p:tagLst xmlns:p="http://schemas.openxmlformats.org/presentationml/2006/main">
  <p:tag name="KSO_WM_BEAUTIFY_FLAG" val=""/>
  <p:tag name="KSO_WM_DIAGRAM_VIRTUALLY_FRAME" val="{&quot;height&quot;:404.2,&quot;left&quot;:42.05,&quot;top&quot;:64.7,&quot;width&quot;:888.85}"/>
</p:tagLst>
</file>

<file path=ppt/tags/tag134.xml><?xml version="1.0" encoding="utf-8"?>
<p:tagLst xmlns:p="http://schemas.openxmlformats.org/presentationml/2006/main">
  <p:tag name="KSO_WM_DIAGRAM_VIRTUALLY_FRAME" val="{&quot;height&quot;:404.2,&quot;left&quot;:42.05,&quot;top&quot;:64.7,&quot;width&quot;:888.85}"/>
</p:tagLst>
</file>

<file path=ppt/tags/tag135.xml><?xml version="1.0" encoding="utf-8"?>
<p:tagLst xmlns:p="http://schemas.openxmlformats.org/presentationml/2006/main">
  <p:tag name="KSO_WM_DIAGRAM_VIRTUALLY_FRAME" val="{&quot;height&quot;:404.2,&quot;left&quot;:42.05,&quot;top&quot;:64.7,&quot;width&quot;:888.85}"/>
</p:tagLst>
</file>

<file path=ppt/tags/tag136.xml><?xml version="1.0" encoding="utf-8"?>
<p:tagLst xmlns:p="http://schemas.openxmlformats.org/presentationml/2006/main">
  <p:tag name="KSO_WM_BEAUTIFY_FLAG" val=""/>
  <p:tag name="KSO_WM_DIAGRAM_VIRTUALLY_FRAME" val="{&quot;height&quot;:404.2,&quot;left&quot;:42.05,&quot;top&quot;:64.7,&quot;width&quot;:888.85}"/>
</p:tagLst>
</file>

<file path=ppt/tags/tag137.xml><?xml version="1.0" encoding="utf-8"?>
<p:tagLst xmlns:p="http://schemas.openxmlformats.org/presentationml/2006/main">
  <p:tag name="KSO_WM_BEAUTIFY_FLAG" val=""/>
  <p:tag name="KSO_WM_DIAGRAM_VIRTUALLY_FRAME" val="{&quot;height&quot;:404.2,&quot;left&quot;:42.05,&quot;top&quot;:64.7,&quot;width&quot;:888.85}"/>
</p:tagLst>
</file>

<file path=ppt/tags/tag138.xml><?xml version="1.0" encoding="utf-8"?>
<p:tagLst xmlns:p="http://schemas.openxmlformats.org/presentationml/2006/main">
  <p:tag name="KSO_WM_DIAGRAM_VIRTUALLY_FRAME" val="{&quot;height&quot;:404.2,&quot;left&quot;:42.05,&quot;top&quot;:64.7,&quot;width&quot;:888.85}"/>
</p:tagLst>
</file>

<file path=ppt/tags/tag139.xml><?xml version="1.0" encoding="utf-8"?>
<p:tagLst xmlns:p="http://schemas.openxmlformats.org/presentationml/2006/main">
  <p:tag name="KSO_WM_DIAGRAM_VIRTUALLY_FRAME" val="{&quot;height&quot;:404.2,&quot;left&quot;:42.05,&quot;top&quot;:64.7,&quot;width&quot;:888.85}"/>
</p:tagLst>
</file>

<file path=ppt/tags/tag14.xml><?xml version="1.0" encoding="utf-8"?>
<p:tagLst xmlns:p="http://schemas.openxmlformats.org/presentationml/2006/main">
  <p:tag name="KSO_WM_DIAGRAM_VIRTUALLY_FRAME" val="{&quot;height&quot;:318.6167716535433,&quot;left&quot;:66.0332283464567,&quot;top&quot;:138.5531496062992,&quot;width&quot;:836.0701574803152}"/>
</p:tagLst>
</file>

<file path=ppt/tags/tag140.xml><?xml version="1.0" encoding="utf-8"?>
<p:tagLst xmlns:p="http://schemas.openxmlformats.org/presentationml/2006/main">
  <p:tag name="KSO_WM_BEAUTIFY_FLAG" val=""/>
  <p:tag name="KSO_WM_DIAGRAM_VIRTUALLY_FRAME" val="{&quot;height&quot;:404.2,&quot;left&quot;:42.05,&quot;top&quot;:64.7,&quot;width&quot;:888.85}"/>
</p:tagLst>
</file>

<file path=ppt/tags/tag141.xml><?xml version="1.0" encoding="utf-8"?>
<p:tagLst xmlns:p="http://schemas.openxmlformats.org/presentationml/2006/main">
  <p:tag name="KSO_WM_BEAUTIFY_FLAG" val=""/>
  <p:tag name="KSO_WM_DIAGRAM_VIRTUALLY_FRAME" val="{&quot;height&quot;:404.2,&quot;left&quot;:42.05,&quot;top&quot;:64.7,&quot;width&quot;:888.85}"/>
</p:tagLst>
</file>

<file path=ppt/tags/tag142.xml><?xml version="1.0" encoding="utf-8"?>
<p:tagLst xmlns:p="http://schemas.openxmlformats.org/presentationml/2006/main">
  <p:tag name="KSO_WM_DIAGRAM_VIRTUALLY_FRAME" val="{&quot;height&quot;:404.2,&quot;left&quot;:42.05,&quot;top&quot;:64.7,&quot;width&quot;:888.85}"/>
</p:tagLst>
</file>

<file path=ppt/tags/tag143.xml><?xml version="1.0" encoding="utf-8"?>
<p:tagLst xmlns:p="http://schemas.openxmlformats.org/presentationml/2006/main">
  <p:tag name="KSO_WM_DIAGRAM_VIRTUALLY_FRAME" val="{&quot;height&quot;:404.2,&quot;left&quot;:42.05,&quot;top&quot;:64.7,&quot;width&quot;:888.85}"/>
</p:tagLst>
</file>

<file path=ppt/tags/tag144.xml><?xml version="1.0" encoding="utf-8"?>
<p:tagLst xmlns:p="http://schemas.openxmlformats.org/presentationml/2006/main">
  <p:tag name="KSO_WM_BEAUTIFY_FLAG" val=""/>
  <p:tag name="KSO_WM_DIAGRAM_VIRTUALLY_FRAME" val="{&quot;height&quot;:404.2,&quot;left&quot;:42.05,&quot;top&quot;:64.7,&quot;width&quot;:888.85}"/>
</p:tagLst>
</file>

<file path=ppt/tags/tag145.xml><?xml version="1.0" encoding="utf-8"?>
<p:tagLst xmlns:p="http://schemas.openxmlformats.org/presentationml/2006/main">
  <p:tag name="KSO_WM_BEAUTIFY_FLAG" val=""/>
  <p:tag name="KSO_WM_DIAGRAM_VIRTUALLY_FRAME" val="{&quot;height&quot;:404.2,&quot;left&quot;:42.05,&quot;top&quot;:64.7,&quot;width&quot;:888.85}"/>
</p:tagLst>
</file>

<file path=ppt/tags/tag146.xml><?xml version="1.0" encoding="utf-8"?>
<p:tagLst xmlns:p="http://schemas.openxmlformats.org/presentationml/2006/main">
  <p:tag name="KSO_WM_DIAGRAM_VIRTUALLY_FRAME" val="{&quot;height&quot;:404.2,&quot;left&quot;:42.05,&quot;top&quot;:64.7,&quot;width&quot;:888.85}"/>
</p:tagLst>
</file>

<file path=ppt/tags/tag147.xml><?xml version="1.0" encoding="utf-8"?>
<p:tagLst xmlns:p="http://schemas.openxmlformats.org/presentationml/2006/main">
  <p:tag name="KSO_WM_DIAGRAM_VIRTUALLY_FRAME" val="{&quot;height&quot;:404.2,&quot;left&quot;:42.05,&quot;top&quot;:64.7,&quot;width&quot;:888.85}"/>
</p:tagLst>
</file>

<file path=ppt/tags/tag148.xml><?xml version="1.0" encoding="utf-8"?>
<p:tagLst xmlns:p="http://schemas.openxmlformats.org/presentationml/2006/main">
  <p:tag name="KSO_WM_BEAUTIFY_FLAG" val=""/>
  <p:tag name="KSO_WM_DIAGRAM_VIRTUALLY_FRAME" val="{&quot;height&quot;:404.2,&quot;left&quot;:42.05,&quot;top&quot;:64.7,&quot;width&quot;:888.85}"/>
</p:tagLst>
</file>

<file path=ppt/tags/tag149.xml><?xml version="1.0" encoding="utf-8"?>
<p:tagLst xmlns:p="http://schemas.openxmlformats.org/presentationml/2006/main">
  <p:tag name="KSO_WM_BEAUTIFY_FLAG" val=""/>
  <p:tag name="KSO_WM_DIAGRAM_VIRTUALLY_FRAME" val="{&quot;height&quot;:404.2,&quot;left&quot;:42.05,&quot;top&quot;:64.7,&quot;width&quot;:888.85}"/>
</p:tagLst>
</file>

<file path=ppt/tags/tag15.xml><?xml version="1.0" encoding="utf-8"?>
<p:tagLst xmlns:p="http://schemas.openxmlformats.org/presentationml/2006/main">
  <p:tag name="KSO_WM_DIAGRAM_VIRTUALLY_FRAME" val="{&quot;height&quot;:318.6167716535433,&quot;left&quot;:66.0332283464567,&quot;top&quot;:138.5531496062992,&quot;width&quot;:836.0701574803152}"/>
</p:tagLst>
</file>

<file path=ppt/tags/tag150.xml><?xml version="1.0" encoding="utf-8"?>
<p:tagLst xmlns:p="http://schemas.openxmlformats.org/presentationml/2006/main">
  <p:tag name="KSO_WM_DIAGRAM_VIRTUALLY_FRAME" val="{&quot;height&quot;:404.2,&quot;left&quot;:42.05,&quot;top&quot;:64.7,&quot;width&quot;:888.85}"/>
</p:tagLst>
</file>

<file path=ppt/tags/tag151.xml><?xml version="1.0" encoding="utf-8"?>
<p:tagLst xmlns:p="http://schemas.openxmlformats.org/presentationml/2006/main">
  <p:tag name="KSO_WM_DIAGRAM_VIRTUALLY_FRAME" val="{&quot;height&quot;:404.2,&quot;left&quot;:42.05,&quot;top&quot;:64.7,&quot;width&quot;:888.85}"/>
</p:tagLst>
</file>

<file path=ppt/tags/tag152.xml><?xml version="1.0" encoding="utf-8"?>
<p:tagLst xmlns:p="http://schemas.openxmlformats.org/presentationml/2006/main">
  <p:tag name="KSO_WM_BEAUTIFY_FLAG" val=""/>
  <p:tag name="KSO_WM_DIAGRAM_VIRTUALLY_FRAME" val="{&quot;height&quot;:404.2,&quot;left&quot;:42.05,&quot;top&quot;:64.7,&quot;width&quot;:888.85}"/>
</p:tagLst>
</file>

<file path=ppt/tags/tag153.xml><?xml version="1.0" encoding="utf-8"?>
<p:tagLst xmlns:p="http://schemas.openxmlformats.org/presentationml/2006/main">
  <p:tag name="KSO_WM_BEAUTIFY_FLAG" val=""/>
  <p:tag name="KSO_WM_DIAGRAM_VIRTUALLY_FRAME" val="{&quot;height&quot;:404.2,&quot;left&quot;:42.05,&quot;top&quot;:64.7,&quot;width&quot;:888.85}"/>
</p:tagLst>
</file>

<file path=ppt/tags/tag154.xml><?xml version="1.0" encoding="utf-8"?>
<p:tagLst xmlns:p="http://schemas.openxmlformats.org/presentationml/2006/main">
  <p:tag name="KSO_WM_DIAGRAM_VIRTUALLY_FRAME" val="{&quot;height&quot;:404.2,&quot;left&quot;:42.05,&quot;top&quot;:64.7,&quot;width&quot;:888.85}"/>
</p:tagLst>
</file>

<file path=ppt/tags/tag155.xml><?xml version="1.0" encoding="utf-8"?>
<p:tagLst xmlns:p="http://schemas.openxmlformats.org/presentationml/2006/main">
  <p:tag name="KSO_WM_BEAUTIFY_FLAG" val=""/>
</p:tagLst>
</file>

<file path=ppt/tags/tag156.xml><?xml version="1.0" encoding="utf-8"?>
<p:tagLst xmlns:p="http://schemas.openxmlformats.org/presentationml/2006/main">
  <p:tag name="KSO_WM_BEAUTIFY_FLAG" val=""/>
</p:tagLst>
</file>

<file path=ppt/tags/tag157.xml><?xml version="1.0" encoding="utf-8"?>
<p:tagLst xmlns:p="http://schemas.openxmlformats.org/presentationml/2006/main">
  <p:tag name="KSO_WM_BEAUTIFY_FLAG" val=""/>
</p:tagLst>
</file>

<file path=ppt/tags/tag158.xml><?xml version="1.0" encoding="utf-8"?>
<p:tagLst xmlns:p="http://schemas.openxmlformats.org/presentationml/2006/main">
  <p:tag name="KSO_WM_BEAUTIFY_FLAG" val=""/>
</p:tagLst>
</file>

<file path=ppt/tags/tag159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DIAGRAM_VIRTUALLY_FRAME" val="{&quot;height&quot;:299.0146456692913,&quot;left&quot;:228.84165354330707,&quot;top&quot;:168.00393700787401,&quot;width&quot;:468.4558267716535}"/>
</p:tagLst>
</file>

<file path=ppt/tags/tag160.xml><?xml version="1.0" encoding="utf-8"?>
<p:tagLst xmlns:p="http://schemas.openxmlformats.org/presentationml/2006/main">
  <p:tag name="KSO_WM_BEAUTIFY_FLAG" val=""/>
</p:tagLst>
</file>

<file path=ppt/tags/tag161.xml><?xml version="1.0" encoding="utf-8"?>
<p:tagLst xmlns:p="http://schemas.openxmlformats.org/presentationml/2006/main">
  <p:tag name="KSO_WM_BEAUTIFY_FLAG" val=""/>
</p:tagLst>
</file>

<file path=ppt/tags/tag162.xml><?xml version="1.0" encoding="utf-8"?>
<p:tagLst xmlns:p="http://schemas.openxmlformats.org/presentationml/2006/main">
  <p:tag name="KSO_WM_BEAUTIFY_FLAG" val=""/>
</p:tagLst>
</file>

<file path=ppt/tags/tag163.xml><?xml version="1.0" encoding="utf-8"?>
<p:tagLst xmlns:p="http://schemas.openxmlformats.org/presentationml/2006/main">
  <p:tag name="KSO_WM_DIAGRAM_VIRTUALLY_FRAME" val="{&quot;height&quot;:299.0146456692913,&quot;left&quot;:228.84165354330707,&quot;top&quot;:168.00393700787401,&quot;width&quot;:468.4558267716535}"/>
</p:tagLst>
</file>

<file path=ppt/tags/tag164.xml><?xml version="1.0" encoding="utf-8"?>
<p:tagLst xmlns:p="http://schemas.openxmlformats.org/presentationml/2006/main">
  <p:tag name="KSO_WM_BEAUTIFY_FLAG" val=""/>
</p:tagLst>
</file>

<file path=ppt/tags/tag165.xml><?xml version="1.0" encoding="utf-8"?>
<p:tagLst xmlns:p="http://schemas.openxmlformats.org/presentationml/2006/main">
  <p:tag name="KSO_WM_BEAUTIFY_FLAG" val=""/>
</p:tagLst>
</file>

<file path=ppt/tags/tag166.xml><?xml version="1.0" encoding="utf-8"?>
<p:tagLst xmlns:p="http://schemas.openxmlformats.org/presentationml/2006/main">
  <p:tag name="KSO_WM_BEAUTIFY_FLAG" val=""/>
</p:tagLst>
</file>

<file path=ppt/tags/tag167.xml><?xml version="1.0" encoding="utf-8"?>
<p:tagLst xmlns:p="http://schemas.openxmlformats.org/presentationml/2006/main">
  <p:tag name="KSO_WM_BEAUTIFY_FLAG" val=""/>
</p:tagLst>
</file>

<file path=ppt/tags/tag168.xml><?xml version="1.0" encoding="utf-8"?>
<p:tagLst xmlns:p="http://schemas.openxmlformats.org/presentationml/2006/main">
  <p:tag name="KSO_WM_BEAUTIFY_FLAG" val=""/>
</p:tagLst>
</file>

<file path=ppt/tags/tag169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70.xml><?xml version="1.0" encoding="utf-8"?>
<p:tagLst xmlns:p="http://schemas.openxmlformats.org/presentationml/2006/main">
  <p:tag name="KSO_WM_BEAUTIFY_FLAG" val=""/>
</p:tagLst>
</file>

<file path=ppt/tags/tag171.xml><?xml version="1.0" encoding="utf-8"?>
<p:tagLst xmlns:p="http://schemas.openxmlformats.org/presentationml/2006/main">
  <p:tag name="KSO_WM_BEAUTIFY_FLAG" val=""/>
</p:tagLst>
</file>

<file path=ppt/tags/tag172.xml><?xml version="1.0" encoding="utf-8"?>
<p:tagLst xmlns:p="http://schemas.openxmlformats.org/presentationml/2006/main">
  <p:tag name="KSO_WM_BEAUTIFY_FLAG" val=""/>
</p:tagLst>
</file>

<file path=ppt/tags/tag173.xml><?xml version="1.0" encoding="utf-8"?>
<p:tagLst xmlns:p="http://schemas.openxmlformats.org/presentationml/2006/main">
  <p:tag name="KSO_WM_BEAUTIFY_FLAG" val=""/>
</p:tagLst>
</file>

<file path=ppt/tags/tag174.xml><?xml version="1.0" encoding="utf-8"?>
<p:tagLst xmlns:p="http://schemas.openxmlformats.org/presentationml/2006/main">
  <p:tag name="KSO_WM_BEAUTIFY_FLAG" val=""/>
</p:tagLst>
</file>

<file path=ppt/tags/tag175.xml><?xml version="1.0" encoding="utf-8"?>
<p:tagLst xmlns:p="http://schemas.openxmlformats.org/presentationml/2006/main">
  <p:tag name="KSO_WM_BEAUTIFY_FLAG" val=""/>
</p:tagLst>
</file>

<file path=ppt/tags/tag176.xml><?xml version="1.0" encoding="utf-8"?>
<p:tagLst xmlns:p="http://schemas.openxmlformats.org/presentationml/2006/main">
  <p:tag name="KSO_WM_BEAUTIFY_FLAG" val=""/>
</p:tagLst>
</file>

<file path=ppt/tags/tag177.xml><?xml version="1.0" encoding="utf-8"?>
<p:tagLst xmlns:p="http://schemas.openxmlformats.org/presentationml/2006/main">
  <p:tag name="KSO_WM_BEAUTIFY_FLAG" val=""/>
</p:tagLst>
</file>

<file path=ppt/tags/tag178.xml><?xml version="1.0" encoding="utf-8"?>
<p:tagLst xmlns:p="http://schemas.openxmlformats.org/presentationml/2006/main">
  <p:tag name="KSO_WM_BEAUTIFY_FLAG" val=""/>
</p:tagLst>
</file>

<file path=ppt/tags/tag179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80.xml><?xml version="1.0" encoding="utf-8"?>
<p:tagLst xmlns:p="http://schemas.openxmlformats.org/presentationml/2006/main">
  <p:tag name="KSO_WM_BEAUTIFY_FLAG" val=""/>
</p:tagLst>
</file>

<file path=ppt/tags/tag181.xml><?xml version="1.0" encoding="utf-8"?>
<p:tagLst xmlns:p="http://schemas.openxmlformats.org/presentationml/2006/main">
  <p:tag name="KSO_WM_BEAUTIFY_FLAG" val=""/>
</p:tagLst>
</file>

<file path=ppt/tags/tag182.xml><?xml version="1.0" encoding="utf-8"?>
<p:tagLst xmlns:p="http://schemas.openxmlformats.org/presentationml/2006/main">
  <p:tag name="KSO_WM_BEAUTIFY_FLAG" val=""/>
</p:tagLst>
</file>

<file path=ppt/tags/tag183.xml><?xml version="1.0" encoding="utf-8"?>
<p:tagLst xmlns:p="http://schemas.openxmlformats.org/presentationml/2006/main">
  <p:tag name="KSO_WM_BEAUTIFY_FLAG" val=""/>
</p:tagLst>
</file>

<file path=ppt/tags/tag184.xml><?xml version="1.0" encoding="utf-8"?>
<p:tagLst xmlns:p="http://schemas.openxmlformats.org/presentationml/2006/main">
  <p:tag name="KSO_WM_BEAUTIFY_FLAG" val=""/>
</p:tagLst>
</file>

<file path=ppt/tags/tag185.xml><?xml version="1.0" encoding="utf-8"?>
<p:tagLst xmlns:p="http://schemas.openxmlformats.org/presentationml/2006/main">
  <p:tag name="KSO_WM_BEAUTIFY_FLAG" val=""/>
</p:tagLst>
</file>

<file path=ppt/tags/tag186.xml><?xml version="1.0" encoding="utf-8"?>
<p:tagLst xmlns:p="http://schemas.openxmlformats.org/presentationml/2006/main">
  <p:tag name="KSO_WM_BEAUTIFY_FLAG" val=""/>
</p:tagLst>
</file>

<file path=ppt/tags/tag187.xml><?xml version="1.0" encoding="utf-8"?>
<p:tagLst xmlns:p="http://schemas.openxmlformats.org/presentationml/2006/main">
  <p:tag name="KSO_WM_BEAUTIFY_FLAG" val=""/>
</p:tagLst>
</file>

<file path=ppt/tags/tag188.xml><?xml version="1.0" encoding="utf-8"?>
<p:tagLst xmlns:p="http://schemas.openxmlformats.org/presentationml/2006/main">
  <p:tag name="KSO_WM_BEAUTIFY_FLAG" val=""/>
</p:tagLst>
</file>

<file path=ppt/tags/tag189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DIAGRAM_VIRTUALLY_FRAME" val="{&quot;height&quot;:427.85,&quot;left&quot;:20.65,&quot;top&quot;:60.35,&quot;width&quot;:925.15}"/>
</p:tagLst>
</file>

<file path=ppt/tags/tag190.xml><?xml version="1.0" encoding="utf-8"?>
<p:tagLst xmlns:p="http://schemas.openxmlformats.org/presentationml/2006/main">
  <p:tag name="KSO_WM_BEAUTIFY_FLAG" val=""/>
</p:tagLst>
</file>

<file path=ppt/tags/tag191.xml><?xml version="1.0" encoding="utf-8"?>
<p:tagLst xmlns:p="http://schemas.openxmlformats.org/presentationml/2006/main">
  <p:tag name="KSO_WM_BEAUTIFY_FLAG" val=""/>
</p:tagLst>
</file>

<file path=ppt/tags/tag192.xml><?xml version="1.0" encoding="utf-8"?>
<p:tagLst xmlns:p="http://schemas.openxmlformats.org/presentationml/2006/main">
  <p:tag name="KSO_WM_BEAUTIFY_FLAG" val=""/>
</p:tagLst>
</file>

<file path=ppt/tags/tag193.xml><?xml version="1.0" encoding="utf-8"?>
<p:tagLst xmlns:p="http://schemas.openxmlformats.org/presentationml/2006/main">
  <p:tag name="KSO_WM_BEAUTIFY_FLAG" val=""/>
</p:tagLst>
</file>

<file path=ppt/tags/tag194.xml><?xml version="1.0" encoding="utf-8"?>
<p:tagLst xmlns:p="http://schemas.openxmlformats.org/presentationml/2006/main">
  <p:tag name="KSO_WM_BEAUTIFY_FLAG" val=""/>
</p:tagLst>
</file>

<file path=ppt/tags/tag195.xml><?xml version="1.0" encoding="utf-8"?>
<p:tagLst xmlns:p="http://schemas.openxmlformats.org/presentationml/2006/main">
  <p:tag name="KSO_WM_BEAUTIFY_FLAG" val=""/>
</p:tagLst>
</file>

<file path=ppt/tags/tag196.xml><?xml version="1.0" encoding="utf-8"?>
<p:tagLst xmlns:p="http://schemas.openxmlformats.org/presentationml/2006/main">
  <p:tag name="KSO_WM_BEAUTIFY_FLAG" val=""/>
</p:tagLst>
</file>

<file path=ppt/tags/tag197.xml><?xml version="1.0" encoding="utf-8"?>
<p:tagLst xmlns:p="http://schemas.openxmlformats.org/presentationml/2006/main">
  <p:tag name="KSO_WM_BEAUTIFY_FLAG" val=""/>
</p:tagLst>
</file>

<file path=ppt/tags/tag198.xml><?xml version="1.0" encoding="utf-8"?>
<p:tagLst xmlns:p="http://schemas.openxmlformats.org/presentationml/2006/main">
  <p:tag name="KSO_WM_BEAUTIFY_FLAG" val=""/>
</p:tagLst>
</file>

<file path=ppt/tags/tag19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DIAGRAM_VIRTUALLY_FRAME" val="{&quot;height&quot;:264.05,&quot;left&quot;:165.94165354330707,&quot;top&quot;:151,&quot;width&quot;:737.5583464566929}"/>
</p:tagLst>
</file>

<file path=ppt/tags/tag20.xml><?xml version="1.0" encoding="utf-8"?>
<p:tagLst xmlns:p="http://schemas.openxmlformats.org/presentationml/2006/main">
  <p:tag name="KSO_WM_BEAUTIFY_FLAG" val=""/>
  <p:tag name="KSO_WM_DIAGRAM_VIRTUALLY_FRAME" val="{&quot;height&quot;:427.85,&quot;left&quot;:20.65,&quot;top&quot;:60.35,&quot;width&quot;:925.15}"/>
</p:tagLst>
</file>

<file path=ppt/tags/tag200.xml><?xml version="1.0" encoding="utf-8"?>
<p:tagLst xmlns:p="http://schemas.openxmlformats.org/presentationml/2006/main">
  <p:tag name="KSO_WM_BEAUTIFY_FLAG" val=""/>
</p:tagLst>
</file>

<file path=ppt/tags/tag201.xml><?xml version="1.0" encoding="utf-8"?>
<p:tagLst xmlns:p="http://schemas.openxmlformats.org/presentationml/2006/main">
  <p:tag name="KSO_WM_BEAUTIFY_FLAG" val=""/>
</p:tagLst>
</file>

<file path=ppt/tags/tag202.xml><?xml version="1.0" encoding="utf-8"?>
<p:tagLst xmlns:p="http://schemas.openxmlformats.org/presentationml/2006/main">
  <p:tag name="KSO_WM_BEAUTIFY_FLAG" val=""/>
</p:tagLst>
</file>

<file path=ppt/tags/tag203.xml><?xml version="1.0" encoding="utf-8"?>
<p:tagLst xmlns:p="http://schemas.openxmlformats.org/presentationml/2006/main">
  <p:tag name="KSO_WM_BEAUTIFY_FLAG" val=""/>
</p:tagLst>
</file>

<file path=ppt/tags/tag204.xml><?xml version="1.0" encoding="utf-8"?>
<p:tagLst xmlns:p="http://schemas.openxmlformats.org/presentationml/2006/main">
  <p:tag name="KSO_WM_BEAUTIFY_FLAG" val=""/>
</p:tagLst>
</file>

<file path=ppt/tags/tag205.xml><?xml version="1.0" encoding="utf-8"?>
<p:tagLst xmlns:p="http://schemas.openxmlformats.org/presentationml/2006/main">
  <p:tag name="KSO_WM_BEAUTIFY_FLAG" val=""/>
</p:tagLst>
</file>

<file path=ppt/tags/tag206.xml><?xml version="1.0" encoding="utf-8"?>
<p:tagLst xmlns:p="http://schemas.openxmlformats.org/presentationml/2006/main">
  <p:tag name="KSO_WM_BEAUTIFY_FLAG" val=""/>
</p:tagLst>
</file>

<file path=ppt/tags/tag207.xml><?xml version="1.0" encoding="utf-8"?>
<p:tagLst xmlns:p="http://schemas.openxmlformats.org/presentationml/2006/main">
  <p:tag name="KSO_WM_BEAUTIFY_FLAG" val=""/>
</p:tagLst>
</file>

<file path=ppt/tags/tag208.xml><?xml version="1.0" encoding="utf-8"?>
<p:tagLst xmlns:p="http://schemas.openxmlformats.org/presentationml/2006/main">
  <p:tag name="KSO_WM_DIAGRAM_VIRTUALLY_FRAME" val="{&quot;height&quot;:401.65,&quot;left&quot;:42.05,&quot;top&quot;:64.75,&quot;width&quot;:876.4}"/>
</p:tagLst>
</file>

<file path=ppt/tags/tag209.xml><?xml version="1.0" encoding="utf-8"?>
<p:tagLst xmlns:p="http://schemas.openxmlformats.org/presentationml/2006/main">
  <p:tag name="KSO_WM_BEAUTIFY_FLAG" val=""/>
  <p:tag name="KSO_WM_DIAGRAM_VIRTUALLY_FRAME" val="{&quot;height&quot;:401.65,&quot;left&quot;:42.05,&quot;top&quot;:64.75,&quot;width&quot;:876.4}"/>
</p:tagLst>
</file>

<file path=ppt/tags/tag21.xml><?xml version="1.0" encoding="utf-8"?>
<p:tagLst xmlns:p="http://schemas.openxmlformats.org/presentationml/2006/main">
  <p:tag name="KSO_WM_BEAUTIFY_FLAG" val=""/>
  <p:tag name="KSO_WM_DIAGRAM_VIRTUALLY_FRAME" val="{&quot;height&quot;:427.85,&quot;left&quot;:20.65,&quot;top&quot;:60.35,&quot;width&quot;:925.15}"/>
</p:tagLst>
</file>

<file path=ppt/tags/tag210.xml><?xml version="1.0" encoding="utf-8"?>
<p:tagLst xmlns:p="http://schemas.openxmlformats.org/presentationml/2006/main">
  <p:tag name="KSO_WM_BEAUTIFY_FLAG" val=""/>
  <p:tag name="KSO_WM_DIAGRAM_VIRTUALLY_FRAME" val="{&quot;height&quot;:401.65,&quot;left&quot;:42.05,&quot;top&quot;:64.75,&quot;width&quot;:876.4}"/>
</p:tagLst>
</file>

<file path=ppt/tags/tag211.xml><?xml version="1.0" encoding="utf-8"?>
<p:tagLst xmlns:p="http://schemas.openxmlformats.org/presentationml/2006/main">
  <p:tag name="KSO_WM_DIAGRAM_VIRTUALLY_FRAME" val="{&quot;height&quot;:401.65,&quot;left&quot;:42.05,&quot;top&quot;:64.75,&quot;width&quot;:876.4}"/>
</p:tagLst>
</file>

<file path=ppt/tags/tag212.xml><?xml version="1.0" encoding="utf-8"?>
<p:tagLst xmlns:p="http://schemas.openxmlformats.org/presentationml/2006/main">
  <p:tag name="KSO_WM_DIAGRAM_VIRTUALLY_FRAME" val="{&quot;height&quot;:401.65,&quot;left&quot;:42.05,&quot;top&quot;:64.75,&quot;width&quot;:876.4}"/>
</p:tagLst>
</file>

<file path=ppt/tags/tag213.xml><?xml version="1.0" encoding="utf-8"?>
<p:tagLst xmlns:p="http://schemas.openxmlformats.org/presentationml/2006/main">
  <p:tag name="KSO_WM_BEAUTIFY_FLAG" val=""/>
  <p:tag name="KSO_WM_DIAGRAM_VIRTUALLY_FRAME" val="{&quot;height&quot;:401.65,&quot;left&quot;:42.05,&quot;top&quot;:64.75,&quot;width&quot;:876.4}"/>
</p:tagLst>
</file>

<file path=ppt/tags/tag214.xml><?xml version="1.0" encoding="utf-8"?>
<p:tagLst xmlns:p="http://schemas.openxmlformats.org/presentationml/2006/main">
  <p:tag name="KSO_WM_BEAUTIFY_FLAG" val=""/>
  <p:tag name="KSO_WM_DIAGRAM_VIRTUALLY_FRAME" val="{&quot;height&quot;:401.65,&quot;left&quot;:42.05,&quot;top&quot;:64.75,&quot;width&quot;:876.4}"/>
</p:tagLst>
</file>

<file path=ppt/tags/tag215.xml><?xml version="1.0" encoding="utf-8"?>
<p:tagLst xmlns:p="http://schemas.openxmlformats.org/presentationml/2006/main">
  <p:tag name="KSO_WM_DIAGRAM_VIRTUALLY_FRAME" val="{&quot;height&quot;:401.65,&quot;left&quot;:42.05,&quot;top&quot;:64.75,&quot;width&quot;:876.4}"/>
</p:tagLst>
</file>

<file path=ppt/tags/tag216.xml><?xml version="1.0" encoding="utf-8"?>
<p:tagLst xmlns:p="http://schemas.openxmlformats.org/presentationml/2006/main">
  <p:tag name="KSO_WM_DIAGRAM_VIRTUALLY_FRAME" val="{&quot;height&quot;:362.6,&quot;left&quot;:36.35,&quot;top&quot;:62.75,&quot;width&quot;:885.85}"/>
</p:tagLst>
</file>

<file path=ppt/tags/tag217.xml><?xml version="1.0" encoding="utf-8"?>
<p:tagLst xmlns:p="http://schemas.openxmlformats.org/presentationml/2006/main">
  <p:tag name="KSO_WM_BEAUTIFY_FLAG" val=""/>
  <p:tag name="KSO_WM_DIAGRAM_VIRTUALLY_FRAME" val="{&quot;height&quot;:362.6,&quot;left&quot;:36.35,&quot;top&quot;:62.75,&quot;width&quot;:885.85}"/>
</p:tagLst>
</file>

<file path=ppt/tags/tag218.xml><?xml version="1.0" encoding="utf-8"?>
<p:tagLst xmlns:p="http://schemas.openxmlformats.org/presentationml/2006/main">
  <p:tag name="KSO_WM_BEAUTIFY_FLAG" val=""/>
  <p:tag name="KSO_WM_DIAGRAM_VIRTUALLY_FRAME" val="{&quot;height&quot;:362.6,&quot;left&quot;:36.35,&quot;top&quot;:62.75,&quot;width&quot;:885.85}"/>
</p:tagLst>
</file>

<file path=ppt/tags/tag219.xml><?xml version="1.0" encoding="utf-8"?>
<p:tagLst xmlns:p="http://schemas.openxmlformats.org/presentationml/2006/main">
  <p:tag name="KSO_WM_DIAGRAM_VIRTUALLY_FRAME" val="{&quot;height&quot;:362.6,&quot;left&quot;:36.35,&quot;top&quot;:62.75,&quot;width&quot;:885.85}"/>
</p:tagLst>
</file>

<file path=ppt/tags/tag22.xml><?xml version="1.0" encoding="utf-8"?>
<p:tagLst xmlns:p="http://schemas.openxmlformats.org/presentationml/2006/main">
  <p:tag name="KSO_WM_DIAGRAM_VIRTUALLY_FRAME" val="{&quot;height&quot;:427.85,&quot;left&quot;:20.65,&quot;top&quot;:60.35,&quot;width&quot;:925.15}"/>
</p:tagLst>
</file>

<file path=ppt/tags/tag220.xml><?xml version="1.0" encoding="utf-8"?>
<p:tagLst xmlns:p="http://schemas.openxmlformats.org/presentationml/2006/main">
  <p:tag name="KSO_WM_DIAGRAM_VIRTUALLY_FRAME" val="{&quot;height&quot;:362.6,&quot;left&quot;:36.35,&quot;top&quot;:62.75,&quot;width&quot;:885.85}"/>
</p:tagLst>
</file>

<file path=ppt/tags/tag221.xml><?xml version="1.0" encoding="utf-8"?>
<p:tagLst xmlns:p="http://schemas.openxmlformats.org/presentationml/2006/main">
  <p:tag name="KSO_WM_BEAUTIFY_FLAG" val=""/>
  <p:tag name="KSO_WM_DIAGRAM_VIRTUALLY_FRAME" val="{&quot;height&quot;:362.6,&quot;left&quot;:36.35,&quot;top&quot;:62.75,&quot;width&quot;:885.85}"/>
</p:tagLst>
</file>

<file path=ppt/tags/tag222.xml><?xml version="1.0" encoding="utf-8"?>
<p:tagLst xmlns:p="http://schemas.openxmlformats.org/presentationml/2006/main">
  <p:tag name="KSO_WM_BEAUTIFY_FLAG" val=""/>
  <p:tag name="KSO_WM_DIAGRAM_VIRTUALLY_FRAME" val="{&quot;height&quot;:362.6,&quot;left&quot;:36.35,&quot;top&quot;:62.75,&quot;width&quot;:885.85}"/>
</p:tagLst>
</file>

<file path=ppt/tags/tag223.xml><?xml version="1.0" encoding="utf-8"?>
<p:tagLst xmlns:p="http://schemas.openxmlformats.org/presentationml/2006/main">
  <p:tag name="KSO_WM_DIAGRAM_VIRTUALLY_FRAME" val="{&quot;height&quot;:362.6,&quot;left&quot;:36.35,&quot;top&quot;:62.75,&quot;width&quot;:885.85}"/>
</p:tagLst>
</file>

<file path=ppt/tags/tag224.xml><?xml version="1.0" encoding="utf-8"?>
<p:tagLst xmlns:p="http://schemas.openxmlformats.org/presentationml/2006/main">
  <p:tag name="KSO_WM_BEAUTIFY_FLAG" val=""/>
</p:tagLst>
</file>

<file path=ppt/tags/tag225.xml><?xml version="1.0" encoding="utf-8"?>
<p:tagLst xmlns:p="http://schemas.openxmlformats.org/presentationml/2006/main">
  <p:tag name="KSO_WM_BEAUTIFY_FLAG" val=""/>
</p:tagLst>
</file>

<file path=ppt/tags/tag226.xml><?xml version="1.0" encoding="utf-8"?>
<p:tagLst xmlns:p="http://schemas.openxmlformats.org/presentationml/2006/main">
  <p:tag name="KSO_WM_BEAUTIFY_FLAG" val=""/>
</p:tagLst>
</file>

<file path=ppt/tags/tag227.xml><?xml version="1.0" encoding="utf-8"?>
<p:tagLst xmlns:p="http://schemas.openxmlformats.org/presentationml/2006/main">
  <p:tag name="KSO_WM_BEAUTIFY_FLAG" val=""/>
</p:tagLst>
</file>

<file path=ppt/tags/tag228.xml><?xml version="1.0" encoding="utf-8"?>
<p:tagLst xmlns:p="http://schemas.openxmlformats.org/presentationml/2006/main">
  <p:tag name="KSO_WM_BEAUTIFY_FLAG" val=""/>
</p:tagLst>
</file>

<file path=ppt/tags/tag229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  <p:tag name="KSO_WM_DIAGRAM_VIRTUALLY_FRAME" val="{&quot;height&quot;:427.85,&quot;left&quot;:20.65,&quot;top&quot;:60.35,&quot;width&quot;:925.15}"/>
</p:tagLst>
</file>

<file path=ppt/tags/tag230.xml><?xml version="1.0" encoding="utf-8"?>
<p:tagLst xmlns:p="http://schemas.openxmlformats.org/presentationml/2006/main">
  <p:tag name="KSO_WM_BEAUTIFY_FLAG" val=""/>
</p:tagLst>
</file>

<file path=ppt/tags/tag231.xml><?xml version="1.0" encoding="utf-8"?>
<p:tagLst xmlns:p="http://schemas.openxmlformats.org/presentationml/2006/main">
  <p:tag name="KSO_WM_BEAUTIFY_FLAG" val=""/>
</p:tagLst>
</file>

<file path=ppt/tags/tag232.xml><?xml version="1.0" encoding="utf-8"?>
<p:tagLst xmlns:p="http://schemas.openxmlformats.org/presentationml/2006/main">
  <p:tag name="KSO_WM_DIAGRAM_VIRTUALLY_FRAME" val="{&quot;height&quot;:359.05,&quot;left&quot;:36.35,&quot;top&quot;:66.3,&quot;width&quot;:885.85}"/>
</p:tagLst>
</file>

<file path=ppt/tags/tag233.xml><?xml version="1.0" encoding="utf-8"?>
<p:tagLst xmlns:p="http://schemas.openxmlformats.org/presentationml/2006/main">
  <p:tag name="KSO_WM_BEAUTIFY_FLAG" val=""/>
  <p:tag name="KSO_WM_DIAGRAM_VIRTUALLY_FRAME" val="{&quot;height&quot;:359.05,&quot;left&quot;:36.35,&quot;top&quot;:66.3,&quot;width&quot;:885.85}"/>
</p:tagLst>
</file>

<file path=ppt/tags/tag234.xml><?xml version="1.0" encoding="utf-8"?>
<p:tagLst xmlns:p="http://schemas.openxmlformats.org/presentationml/2006/main">
  <p:tag name="KSO_WM_BEAUTIFY_FLAG" val=""/>
  <p:tag name="KSO_WM_DIAGRAM_VIRTUALLY_FRAME" val="{&quot;height&quot;:359.05,&quot;left&quot;:36.35,&quot;top&quot;:66.3,&quot;width&quot;:885.85}"/>
</p:tagLst>
</file>

<file path=ppt/tags/tag235.xml><?xml version="1.0" encoding="utf-8"?>
<p:tagLst xmlns:p="http://schemas.openxmlformats.org/presentationml/2006/main">
  <p:tag name="KSO_WM_DIAGRAM_VIRTUALLY_FRAME" val="{&quot;height&quot;:359.05,&quot;left&quot;:36.35,&quot;top&quot;:66.3,&quot;width&quot;:885.85}"/>
</p:tagLst>
</file>

<file path=ppt/tags/tag236.xml><?xml version="1.0" encoding="utf-8"?>
<p:tagLst xmlns:p="http://schemas.openxmlformats.org/presentationml/2006/main">
  <p:tag name="KSO_WM_DIAGRAM_VIRTUALLY_FRAME" val="{&quot;height&quot;:359.05,&quot;left&quot;:36.35,&quot;top&quot;:66.3,&quot;width&quot;:885.85}"/>
</p:tagLst>
</file>

<file path=ppt/tags/tag237.xml><?xml version="1.0" encoding="utf-8"?>
<p:tagLst xmlns:p="http://schemas.openxmlformats.org/presentationml/2006/main">
  <p:tag name="KSO_WM_BEAUTIFY_FLAG" val=""/>
  <p:tag name="KSO_WM_DIAGRAM_VIRTUALLY_FRAME" val="{&quot;height&quot;:359.05,&quot;left&quot;:36.35,&quot;top&quot;:66.3,&quot;width&quot;:885.85}"/>
</p:tagLst>
</file>

<file path=ppt/tags/tag238.xml><?xml version="1.0" encoding="utf-8"?>
<p:tagLst xmlns:p="http://schemas.openxmlformats.org/presentationml/2006/main">
  <p:tag name="KSO_WM_BEAUTIFY_FLAG" val=""/>
  <p:tag name="KSO_WM_DIAGRAM_VIRTUALLY_FRAME" val="{&quot;height&quot;:359.05,&quot;left&quot;:36.35,&quot;top&quot;:66.3,&quot;width&quot;:885.85}"/>
</p:tagLst>
</file>

<file path=ppt/tags/tag239.xml><?xml version="1.0" encoding="utf-8"?>
<p:tagLst xmlns:p="http://schemas.openxmlformats.org/presentationml/2006/main">
  <p:tag name="KSO_WM_DIAGRAM_VIRTUALLY_FRAME" val="{&quot;height&quot;:359.05,&quot;left&quot;:36.35,&quot;top&quot;:66.3,&quot;width&quot;:885.85}"/>
</p:tagLst>
</file>

<file path=ppt/tags/tag24.xml><?xml version="1.0" encoding="utf-8"?>
<p:tagLst xmlns:p="http://schemas.openxmlformats.org/presentationml/2006/main">
  <p:tag name="KSO_WM_BEAUTIFY_FLAG" val=""/>
  <p:tag name="KSO_WM_DIAGRAM_VIRTUALLY_FRAME" val="{&quot;height&quot;:427.85,&quot;left&quot;:20.65,&quot;top&quot;:60.35,&quot;width&quot;:925.15}"/>
</p:tagLst>
</file>

<file path=ppt/tags/tag240.xml><?xml version="1.0" encoding="utf-8"?>
<p:tagLst xmlns:p="http://schemas.openxmlformats.org/presentationml/2006/main">
  <p:tag name="KSO_WM_BEAUTIFY_FLAG" val=""/>
</p:tagLst>
</file>

<file path=ppt/tags/tag241.xml><?xml version="1.0" encoding="utf-8"?>
<p:tagLst xmlns:p="http://schemas.openxmlformats.org/presentationml/2006/main">
  <p:tag name="KSO_WM_BEAUTIFY_FLAG" val=""/>
</p:tagLst>
</file>

<file path=ppt/tags/tag242.xml><?xml version="1.0" encoding="utf-8"?>
<p:tagLst xmlns:p="http://schemas.openxmlformats.org/presentationml/2006/main">
  <p:tag name="KSO_WM_BEAUTIFY_FLAG" val=""/>
</p:tagLst>
</file>

<file path=ppt/tags/tag243.xml><?xml version="1.0" encoding="utf-8"?>
<p:tagLst xmlns:p="http://schemas.openxmlformats.org/presentationml/2006/main">
  <p:tag name="KSO_WM_BEAUTIFY_FLAG" val=""/>
</p:tagLst>
</file>

<file path=ppt/tags/tag244.xml><?xml version="1.0" encoding="utf-8"?>
<p:tagLst xmlns:p="http://schemas.openxmlformats.org/presentationml/2006/main">
  <p:tag name="KSO_WM_BEAUTIFY_FLAG" val=""/>
</p:tagLst>
</file>

<file path=ppt/tags/tag245.xml><?xml version="1.0" encoding="utf-8"?>
<p:tagLst xmlns:p="http://schemas.openxmlformats.org/presentationml/2006/main">
  <p:tag name="KSO_WM_BEAUTIFY_FLAG" val=""/>
</p:tagLst>
</file>

<file path=ppt/tags/tag246.xml><?xml version="1.0" encoding="utf-8"?>
<p:tagLst xmlns:p="http://schemas.openxmlformats.org/presentationml/2006/main">
  <p:tag name="KSO_WM_DIAGRAM_VIRTUALLY_FRAME" val="{&quot;height&quot;:422.65,&quot;left&quot;:36.35,&quot;top&quot;:55,&quot;width&quot;:890.45}"/>
</p:tagLst>
</file>

<file path=ppt/tags/tag247.xml><?xml version="1.0" encoding="utf-8"?>
<p:tagLst xmlns:p="http://schemas.openxmlformats.org/presentationml/2006/main">
  <p:tag name="KSO_WM_BEAUTIFY_FLAG" val=""/>
  <p:tag name="KSO_WM_DIAGRAM_VIRTUALLY_FRAME" val="{&quot;height&quot;:422.65,&quot;left&quot;:36.35,&quot;top&quot;:55,&quot;width&quot;:890.45}"/>
</p:tagLst>
</file>

<file path=ppt/tags/tag248.xml><?xml version="1.0" encoding="utf-8"?>
<p:tagLst xmlns:p="http://schemas.openxmlformats.org/presentationml/2006/main">
  <p:tag name="KSO_WM_BEAUTIFY_FLAG" val=""/>
  <p:tag name="KSO_WM_DIAGRAM_VIRTUALLY_FRAME" val="{&quot;height&quot;:422.65,&quot;left&quot;:36.35,&quot;top&quot;:55,&quot;width&quot;:890.45}"/>
</p:tagLst>
</file>

<file path=ppt/tags/tag249.xml><?xml version="1.0" encoding="utf-8"?>
<p:tagLst xmlns:p="http://schemas.openxmlformats.org/presentationml/2006/main">
  <p:tag name="KSO_WM_DIAGRAM_VIRTUALLY_FRAME" val="{&quot;height&quot;:422.65,&quot;left&quot;:36.35,&quot;top&quot;:55,&quot;width&quot;:890.45}"/>
</p:tagLst>
</file>

<file path=ppt/tags/tag25.xml><?xml version="1.0" encoding="utf-8"?>
<p:tagLst xmlns:p="http://schemas.openxmlformats.org/presentationml/2006/main">
  <p:tag name="KSO_WM_DIAGRAM_VIRTUALLY_FRAME" val="{&quot;height&quot;:427.85,&quot;left&quot;:20.65,&quot;top&quot;:60.35,&quot;width&quot;:925.15}"/>
</p:tagLst>
</file>

<file path=ppt/tags/tag250.xml><?xml version="1.0" encoding="utf-8"?>
<p:tagLst xmlns:p="http://schemas.openxmlformats.org/presentationml/2006/main">
  <p:tag name="KSO_WM_DIAGRAM_VIRTUALLY_FRAME" val="{&quot;height&quot;:422.65,&quot;left&quot;:36.35,&quot;top&quot;:55,&quot;width&quot;:890.45}"/>
</p:tagLst>
</file>

<file path=ppt/tags/tag251.xml><?xml version="1.0" encoding="utf-8"?>
<p:tagLst xmlns:p="http://schemas.openxmlformats.org/presentationml/2006/main">
  <p:tag name="KSO_WM_BEAUTIFY_FLAG" val=""/>
  <p:tag name="KSO_WM_DIAGRAM_VIRTUALLY_FRAME" val="{&quot;height&quot;:422.65,&quot;left&quot;:36.35,&quot;top&quot;:55,&quot;width&quot;:890.45}"/>
</p:tagLst>
</file>

<file path=ppt/tags/tag252.xml><?xml version="1.0" encoding="utf-8"?>
<p:tagLst xmlns:p="http://schemas.openxmlformats.org/presentationml/2006/main">
  <p:tag name="KSO_WM_BEAUTIFY_FLAG" val=""/>
  <p:tag name="KSO_WM_DIAGRAM_VIRTUALLY_FRAME" val="{&quot;height&quot;:422.65,&quot;left&quot;:36.35,&quot;top&quot;:55,&quot;width&quot;:890.45}"/>
</p:tagLst>
</file>

<file path=ppt/tags/tag253.xml><?xml version="1.0" encoding="utf-8"?>
<p:tagLst xmlns:p="http://schemas.openxmlformats.org/presentationml/2006/main">
  <p:tag name="KSO_WM_DIAGRAM_VIRTUALLY_FRAME" val="{&quot;height&quot;:422.65,&quot;left&quot;:36.35,&quot;top&quot;:55,&quot;width&quot;:890.45}"/>
</p:tagLst>
</file>

<file path=ppt/tags/tag254.xml><?xml version="1.0" encoding="utf-8"?>
<p:tagLst xmlns:p="http://schemas.openxmlformats.org/presentationml/2006/main">
  <p:tag name="KSO_WM_BEAUTIFY_FLAG" val=""/>
</p:tagLst>
</file>

<file path=ppt/tags/tag255.xml><?xml version="1.0" encoding="utf-8"?>
<p:tagLst xmlns:p="http://schemas.openxmlformats.org/presentationml/2006/main">
  <p:tag name="KSO_WM_BEAUTIFY_FLAG" val=""/>
</p:tagLst>
</file>

<file path=ppt/tags/tag256.xml><?xml version="1.0" encoding="utf-8"?>
<p:tagLst xmlns:p="http://schemas.openxmlformats.org/presentationml/2006/main">
  <p:tag name="KSO_WM_BEAUTIFY_FLAG" val=""/>
</p:tagLst>
</file>

<file path=ppt/tags/tag257.xml><?xml version="1.0" encoding="utf-8"?>
<p:tagLst xmlns:p="http://schemas.openxmlformats.org/presentationml/2006/main">
  <p:tag name="KSO_WM_BEAUTIFY_FLAG" val=""/>
</p:tagLst>
</file>

<file path=ppt/tags/tag258.xml><?xml version="1.0" encoding="utf-8"?>
<p:tagLst xmlns:p="http://schemas.openxmlformats.org/presentationml/2006/main">
  <p:tag name="KSO_WM_BEAUTIFY_FLAG" val=""/>
</p:tagLst>
</file>

<file path=ppt/tags/tag259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60.xml><?xml version="1.0" encoding="utf-8"?>
<p:tagLst xmlns:p="http://schemas.openxmlformats.org/presentationml/2006/main">
  <p:tag name="KSO_WM_BEAUTIFY_FLAG" val=""/>
</p:tagLst>
</file>

<file path=ppt/tags/tag261.xml><?xml version="1.0" encoding="utf-8"?>
<p:tagLst xmlns:p="http://schemas.openxmlformats.org/presentationml/2006/main">
  <p:tag name="KSO_WM_BEAUTIFY_FLAG" val=""/>
</p:tagLst>
</file>

<file path=ppt/tags/tag262.xml><?xml version="1.0" encoding="utf-8"?>
<p:tagLst xmlns:p="http://schemas.openxmlformats.org/presentationml/2006/main">
  <p:tag name="KSO_WM_BEAUTIFY_FLAG" val=""/>
</p:tagLst>
</file>

<file path=ppt/tags/tag263.xml><?xml version="1.0" encoding="utf-8"?>
<p:tagLst xmlns:p="http://schemas.openxmlformats.org/presentationml/2006/main">
  <p:tag name="KSO_WM_BEAUTIFY_FLAG" val=""/>
</p:tagLst>
</file>

<file path=ppt/tags/tag264.xml><?xml version="1.0" encoding="utf-8"?>
<p:tagLst xmlns:p="http://schemas.openxmlformats.org/presentationml/2006/main">
  <p:tag name="commondata" val="eyJoZGlkIjoiODE2YmZkMGQyZjMwMmQ1ODE1MTk2MTJhNTliMmFjYzMifQ==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DIAGRAM_VIRTUALLY_FRAME" val="{&quot;height&quot;:264.05,&quot;left&quot;:165.94165354330707,&quot;top&quot;:151,&quot;width&quot;:737.5583464566929}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KSO_WM_BEAUTIFY_FLAG" val=""/>
</p:tagLst>
</file>

<file path=ppt/tags/tag33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KSO_WM_BEAUTIFY_FLAG" val=""/>
</p:tagLst>
</file>

<file path=ppt/tags/tag35.xml><?xml version="1.0" encoding="utf-8"?>
<p:tagLst xmlns:p="http://schemas.openxmlformats.org/presentationml/2006/main">
  <p:tag name="KSO_WM_BEAUTIFY_FLAG" val=""/>
</p:tagLst>
</file>

<file path=ppt/tags/tag36.xml><?xml version="1.0" encoding="utf-8"?>
<p:tagLst xmlns:p="http://schemas.openxmlformats.org/presentationml/2006/main">
  <p:tag name="KSO_WM_DIAGRAM_VIRTUALLY_FRAME" val="{&quot;height&quot;:490.25,&quot;left&quot;:43.3,&quot;top&quot;:60.3,&quot;width&quot;:876.25}"/>
</p:tagLst>
</file>

<file path=ppt/tags/tag37.xml><?xml version="1.0" encoding="utf-8"?>
<p:tagLst xmlns:p="http://schemas.openxmlformats.org/presentationml/2006/main">
  <p:tag name="KSO_WM_BEAUTIFY_FLAG" val=""/>
  <p:tag name="KSO_WM_DIAGRAM_VIRTUALLY_FRAME" val="{&quot;height&quot;:490.25,&quot;left&quot;:43.3,&quot;top&quot;:60.3,&quot;width&quot;:876.25}"/>
</p:tagLst>
</file>

<file path=ppt/tags/tag38.xml><?xml version="1.0" encoding="utf-8"?>
<p:tagLst xmlns:p="http://schemas.openxmlformats.org/presentationml/2006/main">
  <p:tag name="KSO_WM_BEAUTIFY_FLAG" val=""/>
  <p:tag name="KSO_WM_DIAGRAM_VIRTUALLY_FRAME" val="{&quot;height&quot;:490.25,&quot;left&quot;:43.3,&quot;top&quot;:60.3,&quot;width&quot;:876.25}"/>
</p:tagLst>
</file>

<file path=ppt/tags/tag39.xml><?xml version="1.0" encoding="utf-8"?>
<p:tagLst xmlns:p="http://schemas.openxmlformats.org/presentationml/2006/main">
  <p:tag name="KSO_WM_DIAGRAM_VIRTUALLY_FRAME" val="{&quot;height&quot;:490.25,&quot;left&quot;:43.3,&quot;top&quot;:60.3,&quot;width&quot;:876.25}"/>
</p:tagLst>
</file>

<file path=ppt/tags/tag4.xml><?xml version="1.0" encoding="utf-8"?>
<p:tagLst xmlns:p="http://schemas.openxmlformats.org/presentationml/2006/main">
  <p:tag name="KSO_WM_DIAGRAM_VIRTUALLY_FRAME" val="{&quot;height&quot;:264.05,&quot;left&quot;:165.94165354330707,&quot;top&quot;:151,&quot;width&quot;:737.5583464566929}"/>
</p:tagLst>
</file>

<file path=ppt/tags/tag40.xml><?xml version="1.0" encoding="utf-8"?>
<p:tagLst xmlns:p="http://schemas.openxmlformats.org/presentationml/2006/main">
  <p:tag name="KSO_WM_BEAUTIFY_FLAG" val=""/>
  <p:tag name="KSO_WM_DIAGRAM_VIRTUALLY_FRAME" val="{&quot;height&quot;:490.25,&quot;left&quot;:43.3,&quot;top&quot;:60.3,&quot;width&quot;:876.25}"/>
</p:tagLst>
</file>

<file path=ppt/tags/tag41.xml><?xml version="1.0" encoding="utf-8"?>
<p:tagLst xmlns:p="http://schemas.openxmlformats.org/presentationml/2006/main">
  <p:tag name="KSO_WM_BEAUTIFY_FLAG" val=""/>
  <p:tag name="KSO_WM_DIAGRAM_VIRTUALLY_FRAME" val="{&quot;height&quot;:490.25,&quot;left&quot;:43.3,&quot;top&quot;:60.3,&quot;width&quot;:876.25}"/>
</p:tagLst>
</file>

<file path=ppt/tags/tag42.xml><?xml version="1.0" encoding="utf-8"?>
<p:tagLst xmlns:p="http://schemas.openxmlformats.org/presentationml/2006/main">
  <p:tag name="KSO_WM_BEAUTIFY_FLAG" val=""/>
</p:tagLst>
</file>

<file path=ppt/tags/tag43.xml><?xml version="1.0" encoding="utf-8"?>
<p:tagLst xmlns:p="http://schemas.openxmlformats.org/presentationml/2006/main">
  <p:tag name="KSO_WM_BEAUTIFY_FLAG" val=""/>
  <p:tag name="KSO_WM_DIAGRAM_VIRTUALLY_FRAME" val="{&quot;height&quot;:490.25,&quot;left&quot;:43.3,&quot;top&quot;:60.3,&quot;width&quot;:876.25}"/>
</p:tagLst>
</file>

<file path=ppt/tags/tag44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KSO_WM_BEAUTIFY_FLAG" val=""/>
</p:tagLst>
</file>

<file path=ppt/tags/tag46.xml><?xml version="1.0" encoding="utf-8"?>
<p:tagLst xmlns:p="http://schemas.openxmlformats.org/presentationml/2006/main">
  <p:tag name="KSO_WM_BEAUTIFY_FLAG" val=""/>
</p:tagLst>
</file>

<file path=ppt/tags/tag47.xml><?xml version="1.0" encoding="utf-8"?>
<p:tagLst xmlns:p="http://schemas.openxmlformats.org/presentationml/2006/main">
  <p:tag name="KSO_WM_BEAUTIFY_FLAG" val=""/>
</p:tagLst>
</file>

<file path=ppt/tags/tag48.xml><?xml version="1.0" encoding="utf-8"?>
<p:tagLst xmlns:p="http://schemas.openxmlformats.org/presentationml/2006/main">
  <p:tag name="KSO_WM_BEAUTIFY_FLAG" val=""/>
</p:tagLst>
</file>

<file path=ppt/tags/tag49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DIAGRAM_VIRTUALLY_FRAME" val="{&quot;height&quot;:264.05,&quot;left&quot;:165.94165354330707,&quot;top&quot;:151,&quot;width&quot;:737.5583464566929}"/>
</p:tagLst>
</file>

<file path=ppt/tags/tag50.xml><?xml version="1.0" encoding="utf-8"?>
<p:tagLst xmlns:p="http://schemas.openxmlformats.org/presentationml/2006/main">
  <p:tag name="KSO_WM_BEAUTIFY_FLAG" val=""/>
</p:tagLst>
</file>

<file path=ppt/tags/tag51.xml><?xml version="1.0" encoding="utf-8"?>
<p:tagLst xmlns:p="http://schemas.openxmlformats.org/presentationml/2006/main">
  <p:tag name="KSO_WM_BEAUTIFY_FLAG" val=""/>
</p:tagLst>
</file>

<file path=ppt/tags/tag52.xml><?xml version="1.0" encoding="utf-8"?>
<p:tagLst xmlns:p="http://schemas.openxmlformats.org/presentationml/2006/main">
  <p:tag name="KSO_WM_BEAUTIFY_FLAG" val=""/>
</p:tagLst>
</file>

<file path=ppt/tags/tag53.xml><?xml version="1.0" encoding="utf-8"?>
<p:tagLst xmlns:p="http://schemas.openxmlformats.org/presentationml/2006/main">
  <p:tag name="KSO_WM_BEAUTIFY_FLAG" val=""/>
</p:tagLst>
</file>

<file path=ppt/tags/tag54.xml><?xml version="1.0" encoding="utf-8"?>
<p:tagLst xmlns:p="http://schemas.openxmlformats.org/presentationml/2006/main">
  <p:tag name="KSO_WM_DIAGRAM_VIRTUALLY_FRAME" val="{&quot;height&quot;:401.35,&quot;left&quot;:37.65,&quot;top&quot;:66.3,&quot;width&quot;:884.55}"/>
</p:tagLst>
</file>

<file path=ppt/tags/tag55.xml><?xml version="1.0" encoding="utf-8"?>
<p:tagLst xmlns:p="http://schemas.openxmlformats.org/presentationml/2006/main">
  <p:tag name="KSO_WM_BEAUTIFY_FLAG" val=""/>
  <p:tag name="KSO_WM_DIAGRAM_VIRTUALLY_FRAME" val="{&quot;height&quot;:401.35,&quot;left&quot;:37.65,&quot;top&quot;:66.3,&quot;width&quot;:884.55}"/>
</p:tagLst>
</file>

<file path=ppt/tags/tag56.xml><?xml version="1.0" encoding="utf-8"?>
<p:tagLst xmlns:p="http://schemas.openxmlformats.org/presentationml/2006/main">
  <p:tag name="KSO_WM_BEAUTIFY_FLAG" val=""/>
  <p:tag name="KSO_WM_DIAGRAM_VIRTUALLY_FRAME" val="{&quot;height&quot;:401.35,&quot;left&quot;:37.65,&quot;top&quot;:66.3,&quot;width&quot;:884.55}"/>
</p:tagLst>
</file>

<file path=ppt/tags/tag57.xml><?xml version="1.0" encoding="utf-8"?>
<p:tagLst xmlns:p="http://schemas.openxmlformats.org/presentationml/2006/main">
  <p:tag name="KSO_WM_DIAGRAM_VIRTUALLY_FRAME" val="{&quot;height&quot;:401.35,&quot;left&quot;:37.65,&quot;top&quot;:66.3,&quot;width&quot;:884.55}"/>
</p:tagLst>
</file>

<file path=ppt/tags/tag58.xml><?xml version="1.0" encoding="utf-8"?>
<p:tagLst xmlns:p="http://schemas.openxmlformats.org/presentationml/2006/main">
  <p:tag name="KSO_WM_DIAGRAM_VIRTUALLY_FRAME" val="{&quot;height&quot;:401.35,&quot;left&quot;:37.65,&quot;top&quot;:66.3,&quot;width&quot;:884.55}"/>
</p:tagLst>
</file>

<file path=ppt/tags/tag59.xml><?xml version="1.0" encoding="utf-8"?>
<p:tagLst xmlns:p="http://schemas.openxmlformats.org/presentationml/2006/main">
  <p:tag name="KSO_WM_BEAUTIFY_FLAG" val=""/>
  <p:tag name="KSO_WM_DIAGRAM_VIRTUALLY_FRAME" val="{&quot;height&quot;:401.35,&quot;left&quot;:37.65,&quot;top&quot;:66.3,&quot;width&quot;:884.55}"/>
</p:tagLst>
</file>

<file path=ppt/tags/tag6.xml><?xml version="1.0" encoding="utf-8"?>
<p:tagLst xmlns:p="http://schemas.openxmlformats.org/presentationml/2006/main">
  <p:tag name="KSO_WM_DIAGRAM_VIRTUALLY_FRAME" val="{&quot;height&quot;:264.05,&quot;left&quot;:165.94165354330707,&quot;top&quot;:151,&quot;width&quot;:737.5583464566929}"/>
</p:tagLst>
</file>

<file path=ppt/tags/tag60.xml><?xml version="1.0" encoding="utf-8"?>
<p:tagLst xmlns:p="http://schemas.openxmlformats.org/presentationml/2006/main">
  <p:tag name="KSO_WM_BEAUTIFY_FLAG" val=""/>
  <p:tag name="KSO_WM_DIAGRAM_VIRTUALLY_FRAME" val="{&quot;height&quot;:401.35,&quot;left&quot;:37.65,&quot;top&quot;:66.3,&quot;width&quot;:884.55}"/>
</p:tagLst>
</file>

<file path=ppt/tags/tag61.xml><?xml version="1.0" encoding="utf-8"?>
<p:tagLst xmlns:p="http://schemas.openxmlformats.org/presentationml/2006/main">
  <p:tag name="KSO_WM_DIAGRAM_VIRTUALLY_FRAME" val="{&quot;height&quot;:401.35,&quot;left&quot;:37.65,&quot;top&quot;:66.3,&quot;width&quot;:884.55}"/>
</p:tagLst>
</file>

<file path=ppt/tags/tag62.xml><?xml version="1.0" encoding="utf-8"?>
<p:tagLst xmlns:p="http://schemas.openxmlformats.org/presentationml/2006/main">
  <p:tag name="KSO_WM_BEAUTIFY_FLAG" val=""/>
</p:tagLst>
</file>

<file path=ppt/tags/tag63.xml><?xml version="1.0" encoding="utf-8"?>
<p:tagLst xmlns:p="http://schemas.openxmlformats.org/presentationml/2006/main">
  <p:tag name="KSO_WM_BEAUTIFY_FLAG" val=""/>
</p:tagLst>
</file>

<file path=ppt/tags/tag64.xml><?xml version="1.0" encoding="utf-8"?>
<p:tagLst xmlns:p="http://schemas.openxmlformats.org/presentationml/2006/main">
  <p:tag name="KSO_WM_BEAUTIFY_FLAG" val=""/>
</p:tagLst>
</file>

<file path=ppt/tags/tag65.xml><?xml version="1.0" encoding="utf-8"?>
<p:tagLst xmlns:p="http://schemas.openxmlformats.org/presentationml/2006/main">
  <p:tag name="KSO_WM_BEAUTIFY_FLAG" val=""/>
</p:tagLst>
</file>

<file path=ppt/tags/tag66.xml><?xml version="1.0" encoding="utf-8"?>
<p:tagLst xmlns:p="http://schemas.openxmlformats.org/presentationml/2006/main">
  <p:tag name="KSO_WM_DIAGRAM_VIRTUALLY_FRAME" val="{&quot;height&quot;:414.95,&quot;left&quot;:36.35,&quot;top&quot;:57.25,&quot;width&quot;:916.85}"/>
</p:tagLst>
</file>

<file path=ppt/tags/tag67.xml><?xml version="1.0" encoding="utf-8"?>
<p:tagLst xmlns:p="http://schemas.openxmlformats.org/presentationml/2006/main">
  <p:tag name="KSO_WM_BEAUTIFY_FLAG" val=""/>
  <p:tag name="KSO_WM_DIAGRAM_VIRTUALLY_FRAME" val="{&quot;height&quot;:414.95,&quot;left&quot;:36.35,&quot;top&quot;:57.25,&quot;width&quot;:916.85}"/>
</p:tagLst>
</file>

<file path=ppt/tags/tag68.xml><?xml version="1.0" encoding="utf-8"?>
<p:tagLst xmlns:p="http://schemas.openxmlformats.org/presentationml/2006/main">
  <p:tag name="KSO_WM_BEAUTIFY_FLAG" val=""/>
  <p:tag name="KSO_WM_DIAGRAM_VIRTUALLY_FRAME" val="{&quot;height&quot;:414.95,&quot;left&quot;:36.35,&quot;top&quot;:57.25,&quot;width&quot;:916.85}"/>
</p:tagLst>
</file>

<file path=ppt/tags/tag69.xml><?xml version="1.0" encoding="utf-8"?>
<p:tagLst xmlns:p="http://schemas.openxmlformats.org/presentationml/2006/main">
  <p:tag name="KSO_WM_DIAGRAM_VIRTUALLY_FRAME" val="{&quot;height&quot;:414.95,&quot;left&quot;:36.35,&quot;top&quot;:57.25,&quot;width&quot;:916.85}"/>
</p:tagLst>
</file>

<file path=ppt/tags/tag7.xml><?xml version="1.0" encoding="utf-8"?>
<p:tagLst xmlns:p="http://schemas.openxmlformats.org/presentationml/2006/main">
  <p:tag name="KSO_WM_DIAGRAM_VIRTUALLY_FRAME" val="{&quot;height&quot;:264.05,&quot;left&quot;:165.94165354330707,&quot;top&quot;:151,&quot;width&quot;:737.5583464566929}"/>
</p:tagLst>
</file>

<file path=ppt/tags/tag70.xml><?xml version="1.0" encoding="utf-8"?>
<p:tagLst xmlns:p="http://schemas.openxmlformats.org/presentationml/2006/main">
  <p:tag name="KSO_WM_DIAGRAM_VIRTUALLY_FRAME" val="{&quot;height&quot;:414.95,&quot;left&quot;:36.35,&quot;top&quot;:57.25,&quot;width&quot;:916.85}"/>
</p:tagLst>
</file>

<file path=ppt/tags/tag71.xml><?xml version="1.0" encoding="utf-8"?>
<p:tagLst xmlns:p="http://schemas.openxmlformats.org/presentationml/2006/main">
  <p:tag name="KSO_WM_BEAUTIFY_FLAG" val=""/>
  <p:tag name="KSO_WM_DIAGRAM_VIRTUALLY_FRAME" val="{&quot;height&quot;:414.95,&quot;left&quot;:36.35,&quot;top&quot;:57.25,&quot;width&quot;:916.85}"/>
</p:tagLst>
</file>

<file path=ppt/tags/tag72.xml><?xml version="1.0" encoding="utf-8"?>
<p:tagLst xmlns:p="http://schemas.openxmlformats.org/presentationml/2006/main">
  <p:tag name="KSO_WM_BEAUTIFY_FLAG" val=""/>
  <p:tag name="KSO_WM_DIAGRAM_VIRTUALLY_FRAME" val="{&quot;height&quot;:414.95,&quot;left&quot;:36.35,&quot;top&quot;:57.25,&quot;width&quot;:916.85}"/>
</p:tagLst>
</file>

<file path=ppt/tags/tag73.xml><?xml version="1.0" encoding="utf-8"?>
<p:tagLst xmlns:p="http://schemas.openxmlformats.org/presentationml/2006/main">
  <p:tag name="KSO_WM_DIAGRAM_VIRTUALLY_FRAME" val="{&quot;height&quot;:414.95,&quot;left&quot;:36.35,&quot;top&quot;:57.25,&quot;width&quot;:916.85}"/>
</p:tagLst>
</file>

<file path=ppt/tags/tag74.xml><?xml version="1.0" encoding="utf-8"?>
<p:tagLst xmlns:p="http://schemas.openxmlformats.org/presentationml/2006/main">
  <p:tag name="KSO_WM_BEAUTIFY_FLAG" val=""/>
</p:tagLst>
</file>

<file path=ppt/tags/tag75.xml><?xml version="1.0" encoding="utf-8"?>
<p:tagLst xmlns:p="http://schemas.openxmlformats.org/presentationml/2006/main">
  <p:tag name="KSO_WM_BEAUTIFY_FLAG" val=""/>
</p:tagLst>
</file>

<file path=ppt/tags/tag76.xml><?xml version="1.0" encoding="utf-8"?>
<p:tagLst xmlns:p="http://schemas.openxmlformats.org/presentationml/2006/main">
  <p:tag name="KSO_WM_BEAUTIFY_FLAG" val=""/>
</p:tagLst>
</file>

<file path=ppt/tags/tag77.xml><?xml version="1.0" encoding="utf-8"?>
<p:tagLst xmlns:p="http://schemas.openxmlformats.org/presentationml/2006/main">
  <p:tag name="KSO_WM_BEAUTIFY_FLAG" val=""/>
</p:tagLst>
</file>

<file path=ppt/tags/tag78.xml><?xml version="1.0" encoding="utf-8"?>
<p:tagLst xmlns:p="http://schemas.openxmlformats.org/presentationml/2006/main">
  <p:tag name="KSO_WM_BEAUTIFY_FLAG" val=""/>
</p:tagLst>
</file>

<file path=ppt/tags/tag79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DIAGRAM_VIRTUALLY_FRAME" val="{&quot;height&quot;:264.05,&quot;left&quot;:165.94165354330707,&quot;top&quot;:151,&quot;width&quot;:737.5583464566929}"/>
</p:tagLst>
</file>

<file path=ppt/tags/tag80.xml><?xml version="1.0" encoding="utf-8"?>
<p:tagLst xmlns:p="http://schemas.openxmlformats.org/presentationml/2006/main">
  <p:tag name="KSO_WM_BEAUTIFY_FLAG" val=""/>
</p:tagLst>
</file>

<file path=ppt/tags/tag81.xml><?xml version="1.0" encoding="utf-8"?>
<p:tagLst xmlns:p="http://schemas.openxmlformats.org/presentationml/2006/main">
  <p:tag name="KSO_WM_BEAUTIFY_FLAG" val=""/>
</p:tagLst>
</file>

<file path=ppt/tags/tag82.xml><?xml version="1.0" encoding="utf-8"?>
<p:tagLst xmlns:p="http://schemas.openxmlformats.org/presentationml/2006/main">
  <p:tag name="KSO_WM_DIAGRAM_VIRTUALLY_FRAME" val="{&quot;height&quot;:318.6167716535433,&quot;left&quot;:66.0332283464567,&quot;top&quot;:138.5531496062992,&quot;width&quot;:836.0701574803152}"/>
</p:tagLst>
</file>

<file path=ppt/tags/tag83.xml><?xml version="1.0" encoding="utf-8"?>
<p:tagLst xmlns:p="http://schemas.openxmlformats.org/presentationml/2006/main">
  <p:tag name="KSO_WM_DIAGRAM_VIRTUALLY_FRAME" val="{&quot;height&quot;:318.6167716535433,&quot;left&quot;:66.0332283464567,&quot;top&quot;:138.5531496062992,&quot;width&quot;:836.0701574803152}"/>
</p:tagLst>
</file>

<file path=ppt/tags/tag84.xml><?xml version="1.0" encoding="utf-8"?>
<p:tagLst xmlns:p="http://schemas.openxmlformats.org/presentationml/2006/main">
  <p:tag name="KSO_WM_DIAGRAM_VIRTUALLY_FRAME" val="{&quot;height&quot;:318.6167716535433,&quot;left&quot;:66.0332283464567,&quot;top&quot;:138.5531496062992,&quot;width&quot;:836.0701574803152}"/>
</p:tagLst>
</file>

<file path=ppt/tags/tag85.xml><?xml version="1.0" encoding="utf-8"?>
<p:tagLst xmlns:p="http://schemas.openxmlformats.org/presentationml/2006/main">
  <p:tag name="KSO_WM_DIAGRAM_VIRTUALLY_FRAME" val="{&quot;height&quot;:299.0146456692913,&quot;left&quot;:228.84165354330707,&quot;top&quot;:168.00393700787401,&quot;width&quot;:468.4558267716535}"/>
</p:tagLst>
</file>

<file path=ppt/tags/tag86.xml><?xml version="1.0" encoding="utf-8"?>
<p:tagLst xmlns:p="http://schemas.openxmlformats.org/presentationml/2006/main">
  <p:tag name="KSO_WM_BEAUTIFY_FLAG" val=""/>
</p:tagLst>
</file>

<file path=ppt/tags/tag87.xml><?xml version="1.0" encoding="utf-8"?>
<p:tagLst xmlns:p="http://schemas.openxmlformats.org/presentationml/2006/main">
  <p:tag name="KSO_WM_BEAUTIFY_FLAG" val=""/>
</p:tagLst>
</file>

<file path=ppt/tags/tag88.xml><?xml version="1.0" encoding="utf-8"?>
<p:tagLst xmlns:p="http://schemas.openxmlformats.org/presentationml/2006/main">
  <p:tag name="KSO_WM_BEAUTIFY_FLAG" val=""/>
</p:tagLst>
</file>

<file path=ppt/tags/tag89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DIAGRAM_VIRTUALLY_FRAME" val="{&quot;height&quot;:264.05,&quot;left&quot;:165.94165354330707,&quot;top&quot;:151,&quot;width&quot;:737.5583464566929}"/>
</p:tagLst>
</file>

<file path=ppt/tags/tag90.xml><?xml version="1.0" encoding="utf-8"?>
<p:tagLst xmlns:p="http://schemas.openxmlformats.org/presentationml/2006/main">
  <p:tag name="KSO_WM_BEAUTIFY_FLAG" val=""/>
</p:tagLst>
</file>

<file path=ppt/tags/tag91.xml><?xml version="1.0" encoding="utf-8"?>
<p:tagLst xmlns:p="http://schemas.openxmlformats.org/presentationml/2006/main">
  <p:tag name="KSO_WM_BEAUTIFY_FLAG" val=""/>
</p:tagLst>
</file>

<file path=ppt/tags/tag92.xml><?xml version="1.0" encoding="utf-8"?>
<p:tagLst xmlns:p="http://schemas.openxmlformats.org/presentationml/2006/main">
  <p:tag name="KSO_WM_DIAGRAM_VIRTUALLY_FRAME" val="{&quot;height&quot;:405.95,&quot;left&quot;:47.75,&quot;top&quot;:49.05,&quot;width&quot;:871.8}"/>
</p:tagLst>
</file>

<file path=ppt/tags/tag93.xml><?xml version="1.0" encoding="utf-8"?>
<p:tagLst xmlns:p="http://schemas.openxmlformats.org/presentationml/2006/main">
  <p:tag name="KSO_WM_BEAUTIFY_FLAG" val=""/>
  <p:tag name="KSO_WM_DIAGRAM_VIRTUALLY_FRAME" val="{&quot;height&quot;:405.95,&quot;left&quot;:47.75,&quot;top&quot;:49.05,&quot;width&quot;:871.8}"/>
</p:tagLst>
</file>

<file path=ppt/tags/tag94.xml><?xml version="1.0" encoding="utf-8"?>
<p:tagLst xmlns:p="http://schemas.openxmlformats.org/presentationml/2006/main">
  <p:tag name="KSO_WM_BEAUTIFY_FLAG" val=""/>
  <p:tag name="KSO_WM_DIAGRAM_VIRTUALLY_FRAME" val="{&quot;height&quot;:405.95,&quot;left&quot;:47.75,&quot;top&quot;:49.05,&quot;width&quot;:871.8}"/>
</p:tagLst>
</file>

<file path=ppt/tags/tag95.xml><?xml version="1.0" encoding="utf-8"?>
<p:tagLst xmlns:p="http://schemas.openxmlformats.org/presentationml/2006/main">
  <p:tag name="KSO_WM_DIAGRAM_VIRTUALLY_FRAME" val="{&quot;height&quot;:448.45,&quot;left&quot;:47.75,&quot;top&quot;:49.05,&quot;width&quot;:871.8}"/>
</p:tagLst>
</file>

<file path=ppt/tags/tag96.xml><?xml version="1.0" encoding="utf-8"?>
<p:tagLst xmlns:p="http://schemas.openxmlformats.org/presentationml/2006/main">
  <p:tag name="KSO_WM_BEAUTIFY_FLAG" val=""/>
  <p:tag name="KSO_WM_DIAGRAM_VIRTUALLY_FRAME" val="{&quot;height&quot;:448.45,&quot;left&quot;:47.75,&quot;top&quot;:49.05,&quot;width&quot;:871.8}"/>
</p:tagLst>
</file>

<file path=ppt/tags/tag97.xml><?xml version="1.0" encoding="utf-8"?>
<p:tagLst xmlns:p="http://schemas.openxmlformats.org/presentationml/2006/main">
  <p:tag name="KSO_WM_BEAUTIFY_FLAG" val=""/>
  <p:tag name="KSO_WM_DIAGRAM_VIRTUALLY_FRAME" val="{&quot;height&quot;:448.45,&quot;left&quot;:47.75,&quot;top&quot;:49.05,&quot;width&quot;:871.8}"/>
</p:tagLst>
</file>

<file path=ppt/tags/tag98.xml><?xml version="1.0" encoding="utf-8"?>
<p:tagLst xmlns:p="http://schemas.openxmlformats.org/presentationml/2006/main">
  <p:tag name="KSO_WM_BEAUTIFY_FLAG" val=""/>
</p:tagLst>
</file>

<file path=ppt/tags/tag9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自定义 81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EF7768"/>
      </a:accent1>
      <a:accent2>
        <a:srgbClr val="C7C7C7"/>
      </a:accent2>
      <a:accent3>
        <a:srgbClr val="38B1BF"/>
      </a:accent3>
      <a:accent4>
        <a:srgbClr val="FF9933"/>
      </a:accent4>
      <a:accent5>
        <a:srgbClr val="7F7F7F"/>
      </a:accent5>
      <a:accent6>
        <a:srgbClr val="878787"/>
      </a:accent6>
      <a:hlink>
        <a:srgbClr val="006387"/>
      </a:hlink>
      <a:folHlink>
        <a:srgbClr val="8B8B8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15950</Words>
  <Application>WPS 演示</Application>
  <PresentationFormat>自定义</PresentationFormat>
  <Paragraphs>891</Paragraphs>
  <Slides>93</Slides>
  <Notes>27</Notes>
  <HiddenSlides>0</HiddenSlides>
  <MMClips>1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93</vt:i4>
      </vt:variant>
    </vt:vector>
  </HeadingPairs>
  <TitlesOfParts>
    <vt:vector size="109" baseType="lpstr">
      <vt:lpstr>Arial</vt:lpstr>
      <vt:lpstr>宋体</vt:lpstr>
      <vt:lpstr>Wingdings</vt:lpstr>
      <vt:lpstr>Calibri</vt:lpstr>
      <vt:lpstr>Times New Roman</vt:lpstr>
      <vt:lpstr>思源黑体 CN Heavy</vt:lpstr>
      <vt:lpstr>Arial</vt:lpstr>
      <vt:lpstr>黑体</vt:lpstr>
      <vt:lpstr>微软雅黑</vt:lpstr>
      <vt:lpstr>Impact</vt:lpstr>
      <vt:lpstr>方正准圆简体</vt:lpstr>
      <vt:lpstr>Arial Unicode MS</vt:lpstr>
      <vt:lpstr>楷体</vt:lpstr>
      <vt:lpstr>华文细黑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</dc:creator>
  <dc:subject>哎呀小小草</dc:subject>
  <cp:lastModifiedBy>李莉</cp:lastModifiedBy>
  <cp:revision>304</cp:revision>
  <dcterms:created xsi:type="dcterms:W3CDTF">2015-04-23T03:04:00Z</dcterms:created>
  <dcterms:modified xsi:type="dcterms:W3CDTF">2024-09-13T06:22:07Z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2052-12.1.0.17857</vt:lpwstr>
  </property>
  <property fmtid="{D5CDD505-2E9C-101B-9397-08002B2CF9AE}" pid="3" name="ICV">
    <vt:lpwstr>61F72E6544E8430F96A0094616C99745_12</vt:lpwstr>
  </property>
</Properties>
</file>