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9"/>
  </p:handoutMasterIdLst>
  <p:sldIdLst>
    <p:sldId id="370" r:id="rId3"/>
    <p:sldId id="443" r:id="rId5"/>
    <p:sldId id="361" r:id="rId6"/>
    <p:sldId id="265" r:id="rId7"/>
    <p:sldId id="401" r:id="rId8"/>
    <p:sldId id="421" r:id="rId9"/>
    <p:sldId id="691" r:id="rId10"/>
    <p:sldId id="422" r:id="rId11"/>
    <p:sldId id="407" r:id="rId12"/>
    <p:sldId id="432" r:id="rId13"/>
    <p:sldId id="433" r:id="rId14"/>
    <p:sldId id="831" r:id="rId15"/>
    <p:sldId id="408" r:id="rId16"/>
    <p:sldId id="444" r:id="rId17"/>
    <p:sldId id="451" r:id="rId18"/>
    <p:sldId id="452" r:id="rId19"/>
    <p:sldId id="458" r:id="rId20"/>
    <p:sldId id="460" r:id="rId21"/>
    <p:sldId id="453" r:id="rId22"/>
    <p:sldId id="454" r:id="rId23"/>
    <p:sldId id="467" r:id="rId24"/>
    <p:sldId id="781" r:id="rId25"/>
    <p:sldId id="455" r:id="rId26"/>
    <p:sldId id="865" r:id="rId27"/>
    <p:sldId id="866" r:id="rId28"/>
    <p:sldId id="867" r:id="rId29"/>
    <p:sldId id="868" r:id="rId30"/>
    <p:sldId id="869" r:id="rId31"/>
    <p:sldId id="870" r:id="rId32"/>
    <p:sldId id="871" r:id="rId33"/>
    <p:sldId id="872" r:id="rId34"/>
    <p:sldId id="873" r:id="rId35"/>
    <p:sldId id="874" r:id="rId36"/>
    <p:sldId id="446" r:id="rId37"/>
    <p:sldId id="450" r:id="rId38"/>
    <p:sldId id="525" r:id="rId39"/>
    <p:sldId id="526" r:id="rId40"/>
    <p:sldId id="784" r:id="rId41"/>
    <p:sldId id="528" r:id="rId42"/>
    <p:sldId id="529" r:id="rId43"/>
    <p:sldId id="785" r:id="rId44"/>
    <p:sldId id="532" r:id="rId45"/>
    <p:sldId id="533" r:id="rId46"/>
    <p:sldId id="534" r:id="rId47"/>
    <p:sldId id="548" r:id="rId48"/>
    <p:sldId id="551" r:id="rId49"/>
    <p:sldId id="787" r:id="rId50"/>
    <p:sldId id="550" r:id="rId51"/>
    <p:sldId id="552" r:id="rId52"/>
    <p:sldId id="553" r:id="rId53"/>
    <p:sldId id="788" r:id="rId54"/>
    <p:sldId id="554" r:id="rId55"/>
    <p:sldId id="555" r:id="rId56"/>
    <p:sldId id="556" r:id="rId57"/>
    <p:sldId id="558" r:id="rId58"/>
  </p:sldIdLst>
  <p:sldSz cx="12190095" cy="6859270"/>
  <p:notesSz cx="6858000" cy="9144000"/>
  <p:custDataLst>
    <p:tags r:id="rId63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orient="horz" pos="3877" userDrawn="1">
          <p15:clr>
            <a:srgbClr val="A4A3A4"/>
          </p15:clr>
        </p15:guide>
        <p15:guide id="3" pos="3828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pos="5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14"/>
        <p:guide orient="horz" pos="3877"/>
        <p:guide pos="3828"/>
        <p:guide pos="7310"/>
        <p:guide pos="5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18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3" Type="http://schemas.openxmlformats.org/officeDocument/2006/relationships/tags" Target="tags/tag156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handoutMaster" Target="handoutMasters/handoutMaster1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5557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34.xml"/><Relationship Id="rId8" Type="http://schemas.openxmlformats.org/officeDocument/2006/relationships/tags" Target="../tags/tag7.xml"/><Relationship Id="rId7" Type="http://schemas.openxmlformats.org/officeDocument/2006/relationships/slide" Target="slide14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slide" Target="slide4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13.xml"/><Relationship Id="rId15" Type="http://schemas.openxmlformats.org/officeDocument/2006/relationships/slide" Target="slide24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　编　邓绍艺　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57200" lvl="1" indent="457200"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沙开梅 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57200" lvl="1" indent="457200"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王洪碧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职教高考新实践专题篇</a:t>
              </a:r>
              <a:endParaRPr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职业素养是恒定不变的，即使刻苦训练也不可能得到提升。（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790" y="3285490"/>
            <a:ext cx="10897870" cy="9220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【解析】本题考查对职业素养的理解。提升职业素养需要把实干和创新结合起来，多下苦功夫，敢于突破常规，练出真本领。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953500" y="111188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49555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7702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7995" indent="-467995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虽然职业兴趣是可以培养的，但职业性格是稳定的、不可调适的。</a:t>
            </a:r>
            <a:r>
              <a:rPr lang="en-US" sz="2400">
                <a:latin typeface="+mn-ea"/>
              </a:rPr>
              <a:t> </a:t>
            </a:r>
            <a:r>
              <a:rPr sz="2400">
                <a:latin typeface="+mn-ea"/>
              </a:rPr>
              <a:t>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694055" y="3072130"/>
            <a:ext cx="10897870" cy="786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【解析】本题考查对职业性格的理解。每个人的性格都不会百分之百地适合某种职业，我们可以有意识地自我锻炼、自我完善，通过调适自己的性格，主动适应职业的要求。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0044430" y="78359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4100" y="219456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26936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7995" indent="-467995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国家、区域、行业发展和家庭状况等外部环境，会影响个人的职业生涯发展，是制订职业生涯规划时必须考虑的重要条件。</a:t>
            </a:r>
            <a:r>
              <a:rPr lang="en-US" sz="2400">
                <a:latin typeface="+mn-ea"/>
              </a:rPr>
              <a:t> </a:t>
            </a:r>
            <a:r>
              <a:rPr sz="2400">
                <a:latin typeface="+mn-ea"/>
              </a:rPr>
              <a:t>（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694055" y="3651250"/>
            <a:ext cx="10897870" cy="786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7524115" y="174434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4735" y="278130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343660"/>
            <a:ext cx="11447780" cy="329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9. 专业职业都是社会分工的产物。每个专业既可以对应一个职业，也可以对应一个或几个相关的_______</a:t>
            </a:r>
            <a:r>
              <a:rPr lang="zh-CN" altLang="en-US" sz="2400">
                <a:latin typeface="+mn-ea"/>
                <a:sym typeface="+mn-ea"/>
              </a:rPr>
              <a:t>_________</a:t>
            </a:r>
            <a:r>
              <a:rPr lang="zh-CN" altLang="en-US" sz="2400">
                <a:latin typeface="+mn-ea"/>
              </a:rPr>
              <a:t>__。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10. 在综合评估自身和外部条件的基础上，确定__________________，制订职业生涯行动计划，并在执行规划、逐步实现目标的实际行动中持续完善规划，构成相对完整的职业规划过程。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3286760" y="1995805"/>
            <a:ext cx="2079625" cy="5676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职业群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7823200" y="2642235"/>
            <a:ext cx="208788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职业生涯目标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03441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79" y="3587"/>
              <a:ext cx="3169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14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721100" y="2207260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执行规划　夯实基础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62166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184594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1. 没有（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），一切都是空谈。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目标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执行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计划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学习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68655" y="4438015"/>
            <a:ext cx="10897870" cy="13303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本题考查认真执行规划各项措施。认真执行职业生涯规划的各项措施，是职业生涯规划成功的重要保证。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763395" y="182943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76644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有效执行生涯规划的办法不包括（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不需要记录规划执行情况，不用进行自我检查、自我约束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坚持自我激励、自我鞭策，学会珍惜时间，提高时间利用效率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按日、周、月、年的时间周期作出具体计划，每天坚持完成小目标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请他人监督自己的规划落实情况，并随时督促、激励自己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3359150"/>
            <a:ext cx="10897870" cy="23679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如何有效地执行生涯规划。要及时记录规划执行情况，通过自我检查、自我约束，提醒自己严格执行，A项错误。坚持自我激励、自我鞭策，学会时间管理，珍惜时间、善用时间，提高时间利用效率，B项正确。每天坚持完成小目标，逐步实现大目标，C项正确。请他人监督，向老师、家人、同学等公开自己的规划，请他们督促、激励自己，D项正确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5414010" y="77914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772795"/>
            <a:ext cx="116395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定期检查规划执行效果是提高规划执行力的重要手段，其检查内容不包括（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规划的任务是否如期完成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执行环节是否存在问题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调整和改善的措施有哪些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外部环境变化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49910" y="3291205"/>
            <a:ext cx="1117854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定期检查规划执行效果。定期检查的内容包括：是否按规划时间进度执行，规划的任务是否如期完成，是否达到预期效果，执行环节是否存在问题，没有完成规划的原因有哪些，是否需要调整和改善，调整和改善的措施有哪些，等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10808970" y="7658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9817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有利于提高职业适应能力的做法不包括（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</a:rPr>
              <a:t>A. 积极参与班级活动，提高沟通协调能力</a:t>
            </a:r>
            <a:endParaRPr sz="2400">
              <a:ea typeface="宋体" panose="02010600030101010101" pitchFamily="2" charset="-122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</a:rPr>
              <a:t>B. 认真参加实习实训，磨炼自己的意志</a:t>
            </a:r>
            <a:endParaRPr sz="2400">
              <a:ea typeface="宋体" panose="02010600030101010101" pitchFamily="2" charset="-122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</a:rPr>
              <a:t>C. 尽可能不做那些重复、单调的工作</a:t>
            </a:r>
            <a:endParaRPr sz="2400">
              <a:ea typeface="宋体" panose="02010600030101010101" pitchFamily="2" charset="-122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</a:rPr>
              <a:t>D. 对实习单位交给的任务，认真落实执行</a:t>
            </a:r>
            <a:endParaRPr sz="2400">
              <a:ea typeface="宋体" panose="02010600030101010101" pitchFamily="2" charset="-122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3570" y="3719830"/>
            <a:ext cx="10897870" cy="13036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增强职业适应性。要在日常学习和社会实践中，主动锻炼自己，参加班级活动属于实践活动，A项正确。注意利用一切机会，增强自己的学习能力、创新能力、自我控制能力和执行能力等，全面提高职业适应力，B、D项正确。不断在学习和实践中锻炼才能提高自己的职业适应能力，C项错误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6311265" y="98171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770" y="85598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163131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5</a:t>
            </a:r>
            <a:r>
              <a:rPr sz="2400">
                <a:latin typeface="+mn-ea"/>
              </a:rPr>
              <a:t>. 只要职业目标清晰，就一定能获得事业成功。（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433445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【解析】本题考查认真执行规划各项措施。认真执行职业生涯规划的各项措施，是职业生涯规划成功的重要保证，除了职业目标清晰，还要落实到具体的行动当中才能获得事业成功。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7247255" y="161226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6371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3239758" y="2134630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3329305" y="205930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立足专业　谋划发展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4"/>
            </p:custDataLst>
          </p:nvPr>
        </p:nvCxnSpPr>
        <p:spPr>
          <a:xfrm>
            <a:off x="3239758" y="3052748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96" name="直接连接符 95"/>
          <p:cNvCxnSpPr/>
          <p:nvPr>
            <p:custDataLst>
              <p:tags r:id="rId5"/>
            </p:custDataLst>
          </p:nvPr>
        </p:nvCxnSpPr>
        <p:spPr>
          <a:xfrm>
            <a:off x="3257538" y="4990041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层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3273425" y="300291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执行规划　夯实基础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层">
            <a:hlinkClick r:id="rId2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401060" y="494347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第五单元测试卷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层"/>
          <p:cNvSpPr txBox="1"/>
          <p:nvPr>
            <p:custDataLst>
              <p:tags r:id="rId10"/>
            </p:custDataLst>
          </p:nvPr>
        </p:nvSpPr>
        <p:spPr bwMode="auto">
          <a:xfrm>
            <a:off x="2107459" y="2059355"/>
            <a:ext cx="799176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题层"/>
          <p:cNvSpPr txBox="1"/>
          <p:nvPr>
            <p:custDataLst>
              <p:tags r:id="rId11"/>
            </p:custDataLst>
          </p:nvPr>
        </p:nvSpPr>
        <p:spPr bwMode="auto">
          <a:xfrm>
            <a:off x="2107459" y="2908273"/>
            <a:ext cx="799176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层"/>
          <p:cNvSpPr txBox="1"/>
          <p:nvPr>
            <p:custDataLst>
              <p:tags r:id="rId12"/>
            </p:custDataLst>
          </p:nvPr>
        </p:nvSpPr>
        <p:spPr bwMode="auto">
          <a:xfrm>
            <a:off x="2125239" y="4874868"/>
            <a:ext cx="799176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13"/>
            </p:custDataLst>
          </p:nvPr>
        </p:nvCxnSpPr>
        <p:spPr>
          <a:xfrm>
            <a:off x="3239758" y="4079635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" name="标题层">
            <a:hlinkClick r:id="rId2" action="ppaction://hlinksldjump"/>
          </p:cNvPr>
          <p:cNvSpPr txBox="1"/>
          <p:nvPr>
            <p:custDataLst>
              <p:tags r:id="rId14"/>
            </p:custDataLst>
          </p:nvPr>
        </p:nvSpPr>
        <p:spPr bwMode="auto">
          <a:xfrm>
            <a:off x="3329305" y="4004310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完善规划　奋发有为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层"/>
          <p:cNvSpPr txBox="1"/>
          <p:nvPr>
            <p:custDataLst>
              <p:tags r:id="rId16"/>
            </p:custDataLst>
          </p:nvPr>
        </p:nvSpPr>
        <p:spPr bwMode="auto">
          <a:xfrm>
            <a:off x="2107459" y="4004360"/>
            <a:ext cx="799176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32" grpId="0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3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个人可以通过对规划执行过程和执行结果进行反思总结，来提高自己的规划执行力。（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3645535"/>
            <a:ext cx="11134725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2130425" y="131381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48729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一切结果都是行动的积累，只有行动才能达成规划的目标。（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2495550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9020810" y="8420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343025" y="162941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98107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职场中的领导和同事都会像学校老师那样关心和爱护我们，原谅我们犯的错误。（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34035" y="3143250"/>
            <a:ext cx="10897870" cy="7956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【解析】本题考查增强职业适应性。学生与职业人面对的人际关系不同。在职场，人际关系会变得相对复杂。职业人不仅要有个人能力，还更强调团队精神，要学会与他人团结协作。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1270635" y="144526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435100" y="199072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487170"/>
            <a:ext cx="1146683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9. 定期检查规划执行效果，是管理__________________ 的重要手段。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10. 要明确学校与职场的区别、学生与职业人的角色定位，强化自己的_________ 意识。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5951220" y="1509395"/>
            <a:ext cx="2263140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职业生涯规划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" name="Text Box 27"/>
          <p:cNvSpPr txBox="1"/>
          <p:nvPr>
            <p:custDataLst>
              <p:tags r:id="rId2"/>
            </p:custDataLst>
          </p:nvPr>
        </p:nvSpPr>
        <p:spPr>
          <a:xfrm>
            <a:off x="9957435" y="2164715"/>
            <a:ext cx="2263140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责任担当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03441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62" y="3587"/>
              <a:ext cx="3206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15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721100" y="2207260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完善规划　奋发有为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62166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184594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1. 下列关于职业生涯规划评价标准的说法，错误的是（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职业生涯规划完全是个人的事，不需要考虑个人以外的其他因素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职业生涯规划的内容要完整，也要详尽、具体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评价职业生涯规划要看是否可行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评价职业生涯要看是否考虑了未来可能的变化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68655" y="4438015"/>
            <a:ext cx="10897870" cy="13303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本题考查职业生涯规划的评价标准。职业生涯规划要符合国家需要，对社会发展有益。职业生涯规划的内容要完整，要详尽且能够具体地指导自己实施职业生涯规划的行动。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7894955" y="182943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76644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评价职业生涯规划时，需要制订具体的评价细则，保持发展条件、发展目标、行动计划等各环节的（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连续性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可行性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有效性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变通性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87070" y="3932555"/>
            <a:ext cx="10897870" cy="19024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本题考查职业生涯规划的评价方式。评价职业生涯规划，要依据评价标准，制订具体评价细则。评价细则包括发展条件、发展目标、行动计划等环节，要保持各环节的完整性、可行性、激励性和灵活性。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4006850" y="122809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 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629285"/>
            <a:ext cx="1105535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小周的专业是茶叶生产与加工技术，原本计划毕业后到家乡茶厂工作。但看到网络直播带货越来越火，加上自己尝试做的网络美食直播效果不错，小周在毕业前就调整了原有的规划。毕业后她选择从事网络直播销售茶叶的工作。这说明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计划赶不上变化，没有必要进行职业生涯规划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我们的职业生涯与经济社会发展密切相关，可以根据情况变化调整自己的职业生涯规划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我们可以随时调整自己的职业生涯规划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我们不必严格执行自己的职业生涯规划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49910" y="5013325"/>
            <a:ext cx="1117854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本题考查把握时机，调整规划。我们的职业生涯与经济社会发展密切相关。可以根据情况变化调整自己的职业生涯规划。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1569720" y="20624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9817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调整职业生涯规划时，要（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</a:rPr>
              <a:t>A. 更换岗位 </a:t>
            </a:r>
            <a:endParaRPr sz="2400">
              <a:ea typeface="宋体" panose="02010600030101010101" pitchFamily="2" charset="-122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</a:rPr>
              <a:t>B. 挑战更有难度的目标</a:t>
            </a:r>
            <a:endParaRPr sz="2400">
              <a:ea typeface="宋体" panose="02010600030101010101" pitchFamily="2" charset="-122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</a:rPr>
              <a:t>C. 重新评估职业生涯发展机会 </a:t>
            </a:r>
            <a:endParaRPr sz="2400">
              <a:ea typeface="宋体" panose="02010600030101010101" pitchFamily="2" charset="-122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</a:rPr>
              <a:t>D. 不需要考虑自身实际</a:t>
            </a:r>
            <a:endParaRPr sz="2400">
              <a:ea typeface="宋体" panose="02010600030101010101" pitchFamily="2" charset="-122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3570" y="3719830"/>
            <a:ext cx="10897870" cy="13036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本题考查调整职业生涯规划的方法。我们要重新评估职业生涯发展机会，对求职、从业环境进行再分析，评估职业生涯的机遇和挑战，明确“什么可以做”。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4548505" y="98171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770" y="85598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163131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5</a:t>
            </a:r>
            <a:r>
              <a:rPr sz="2400">
                <a:latin typeface="+mn-ea"/>
              </a:rPr>
              <a:t>. 我们的职业生涯与经济社会发展密切相关。（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863975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6906260" y="163004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78193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第五单元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635" y="314452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规划生涯　放飞梦想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职业生涯规划的内容要完整，要详尽且能够具体地指导自己实施职业生涯规划的行动。（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3645535"/>
            <a:ext cx="11134725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2422525" y="13131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48729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老师和同学的评价内容，不会影响我们的职业生涯规划。（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2495550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【解析】本题考查职业生涯规划的评价方式。我们要主动邀请他人提出意见和建议，借助他人的智慧不断完善自己的职业生涯规划。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8761095" y="85661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343025" y="162941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9810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调整职业生涯规划时，只需要考虑自身兴趣爱好的变化就可以了。（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34035" y="3646170"/>
            <a:ext cx="10897870" cy="7956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【解析】本题考查调整职业生涯规划的时机。在调整职业生涯规划时，我们要结合社会大环境、个人小环境和自身变化进行调整。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9983470" y="96393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435100" y="227838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487170"/>
            <a:ext cx="11466830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9. 评价职业生涯规划，有_________ 和他人评价两种形式。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10. 毕业前夕和_________ 初期是调整职业生涯规划的两个重要时机。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3976370" y="1534160"/>
            <a:ext cx="2263140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自我评价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" name="Text Box 27"/>
          <p:cNvSpPr txBox="1"/>
          <p:nvPr>
            <p:custDataLst>
              <p:tags r:id="rId2"/>
            </p:custDataLst>
          </p:nvPr>
        </p:nvSpPr>
        <p:spPr>
          <a:xfrm>
            <a:off x="2680335" y="2185670"/>
            <a:ext cx="2263140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从业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标题层"/>
          <p:cNvSpPr txBox="1"/>
          <p:nvPr>
            <p:custDataLst>
              <p:tags r:id="rId2"/>
            </p:custDataLst>
          </p:nvPr>
        </p:nvSpPr>
        <p:spPr bwMode="auto">
          <a:xfrm>
            <a:off x="242252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第五单元测试卷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91770" y="62166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1703705"/>
            <a:ext cx="11055350" cy="233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1. 以下关于职业的说法，不正确的是（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职业有专门的社会分工，要承担相应的责任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职业会随着社会经济、科技的发展而产生变化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所有的工作都可以成为职业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职业要有合法的收入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837565" y="414972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的特点。能够被称为职业的工作需具备的特征：相互关联、相互服务的社会活动；有合法收入；在一定的历史时期内形成，并具有较长的生命周期；符合国家法律和社会道德规范；具有一定的从业人数。职业与我们的工作和生活关系最密切，每个人都会从事某项工作，但不是所有的工作都是职业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5735320" y="163195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699135"/>
            <a:ext cx="1105535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2. 钟表维修专业的小李毕业后自主创业，他坚持诚信经营、童叟无欺，工作细致，维修技术好，获得了顾客的高度认可。可见职业素养可从（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）来体现。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个人喜好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收入高低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职业价值观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社会影响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00558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【解析】本题考查职业信念。职业信念包括良好的职业道德、积极的职业心态和正确的职业价值观。小李诚信经营、童叟无欺、工作细致都是职业价值观的体现。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8958580" y="106997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35280" y="981710"/>
            <a:ext cx="11590020" cy="233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3. 小吴很想提高自身的职业素养，以下方法中不恰当的是（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认真学习专业课程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积极参加专业实训与实践，熟悉职业岗位要求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投机取巧，试图通过冥思苦想找到成功的捷径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钻研技术，磨炼专业技能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838835" y="3429635"/>
            <a:ext cx="10880090" cy="11385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just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提升职业素养的途径。提升职业素养需要把实干和创新结合起来，多下苦功夫，敢于突破常规，练出真本领；认真学习专业课程，磨炼专业技能；在学习中培养职业兴趣，发挥想象力和创造力；培养良好的职业道德，坚定职业理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8255635" y="90932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35280" y="981710"/>
            <a:ext cx="11590020" cy="233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lang="en-US" sz="2400">
                <a:latin typeface="+mn-ea"/>
              </a:rPr>
              <a:t>4</a:t>
            </a:r>
            <a:r>
              <a:rPr sz="2400">
                <a:latin typeface="+mn-ea"/>
              </a:rPr>
              <a:t>. 小陈在确定职业目标上存在诸多困惑。以下建议中正确的是（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根据自己的个人喜好选择，不要思虑过多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了解未来产业发展趋势是确立职业目标的重要依据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不需要考虑职业兴趣、职业性格和职业能力等自身情况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确定职业目标时，只需要了解个人实际情况即可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07035" y="3501390"/>
            <a:ext cx="1088009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just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【解析】本题考查如何制订职业生涯规划。制订职业生涯规划，需要充分认识自己的职业兴趣、职业性格、职业能力和职业价值观等，立足实际、着眼未来、不断发展。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8828405" y="93408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129665"/>
            <a:ext cx="1105535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5. “不积跬步，无以至千里；不积小流，无以成江海。”对此理解不正确的是（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行动是达成目标的重要保证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一切结果都是行动的积累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只有坚定目标、不断前行，才能实现梦想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职业生涯规划的落实是很容易就能实现的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94690" y="407733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【解析】本题考查认真执行规划各项措施。职业生涯的落实不是一蹴而就，而是一步一步实现的，因此D项中很容易实现的观点是错误的。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339215" y="150177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779270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63" y="3587"/>
              <a:ext cx="3199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13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43090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立足专业　谋划发展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62738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下列说法中正确的是（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只要学习成绩好，职场适应能力就一定强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职场适应能力可以在职业生活中自然提升，不必提前训练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学生在校期间就应该对接职场要求，提升个人的职业适应性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“职业人”与“学生”差不多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42963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次考查学校与职场的不同。学校与职场的环境氛围不同；学生与职业人面对的人际关系不同；学生与职业人承担的责任不同。在校期间，我们要脚踏实地、积极作为，做好角色转换的充分准备，培养自己各方面的能力，为迈好职业生涯的第一步奠定基础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Text Box 27"/>
          <p:cNvSpPr txBox="1"/>
          <p:nvPr>
            <p:custDataLst>
              <p:tags r:id="rId2"/>
            </p:custDataLst>
          </p:nvPr>
        </p:nvSpPr>
        <p:spPr>
          <a:xfrm>
            <a:off x="3921125" y="62738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84264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7</a:t>
            </a:r>
            <a:r>
              <a:rPr sz="2400">
                <a:latin typeface="+mn-ea"/>
              </a:rPr>
              <a:t>. 做好职业适应的准备，就是要做好从“学生”到“（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）”的角色转换。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成年人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公民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职业人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居民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57441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【解析】本题考查做好职业适应中角色转变。从学校走向职场，从学生转变为职业人，是我们人生的重大飞跃。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Text Box 27"/>
          <p:cNvSpPr txBox="1"/>
          <p:nvPr>
            <p:custDataLst>
              <p:tags r:id="rId2"/>
            </p:custDataLst>
          </p:nvPr>
        </p:nvSpPr>
        <p:spPr>
          <a:xfrm>
            <a:off x="7295515" y="80772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8790" y="770890"/>
            <a:ext cx="11245215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lang="en-US" sz="2400">
                <a:latin typeface="+mn-ea"/>
              </a:rPr>
              <a:t>8</a:t>
            </a:r>
            <a:r>
              <a:rPr sz="2400">
                <a:latin typeface="+mn-ea"/>
              </a:rPr>
              <a:t>. 要实现职业生涯的可持续发展，必须根据国家和社会的需要、（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）的变化，定期对职业生涯规划进行评价。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他人要求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公司要求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自身条件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学校要求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551180" y="3645535"/>
            <a:ext cx="1131824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生涯规划的外部环境分析。制订职业生涯规划时要分析外部环境，包括国家、区域、行业发展和家庭状况。其中，家庭状况属于自身条件，因此除了考虑国家和社会需求，还需要考虑自身条件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9329420" y="69088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300" y="84264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9</a:t>
            </a:r>
            <a:r>
              <a:rPr sz="2400">
                <a:latin typeface="+mn-ea"/>
              </a:rPr>
              <a:t>. 评价职业生涯规划时，需要考虑的内容不包括（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规划是否符合他人需要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自己是否具备支持条件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规划是否具体、可衡量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规划是否可操作、能执行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64553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【解析】本题考查职业生涯规划的评价标准。职业生涯规划要符合本人实际，具备支持条件，具体、可衡量，可操作、能执行。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7247255" y="83248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300" y="91440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10</a:t>
            </a:r>
            <a:r>
              <a:rPr sz="2400">
                <a:latin typeface="+mn-ea"/>
              </a:rPr>
              <a:t>. 小李想要对自己的职业生涯规划进行调整，以下做法中正确的是（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基本重复原规划的制定过程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基于新情况、新要求，有针对性地修正、完善原有规划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对原有规划全盘否定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仅根据网上看到的就业趋势分析来修正职业生涯目标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71919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调整职业生涯规划的方法。调整不是对原有规划制订过程的简单重复，也不是对原有规划的直接否定，而是基于新情况新要求，有针对性地修正、完善原有规划。网上的就业趋势可以作为参考，但还需要结合国家和社会需要、自身条件来调整职业生涯规划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9911715" y="90868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1770" y="107124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22053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11. 劳动创造幸福生活，推动社会发展，是人类特有的基本社会实践活动。（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4153535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0703560" y="219011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31794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12. 在制订职业生涯行动方案时，我们只要充分考虑自身实际就可以了。（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2709545"/>
            <a:ext cx="11167745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【解析】本题考查综合评估，制订规划。在制订职业生涯规划行动方案时，我们不仅要分析自身条件，还要分析外部环境。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10394950" y="8210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70116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26936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13. 职业生涯规划是一个动态、发展的过程，我们要懂得因时因地合理调整目标和计划。（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3429635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2134870" y="170116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4936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69850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14. 入职以后职业适应能力会自然形成，不必提前准备或训练。（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2493645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【解析】本题考查从学校走向职场。在校期间，我们要脚踏实地、积极作为，做好角色转换的充分准备，培养自己各方面的能力，为迈好职业生涯的第一步奠定基础。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9211945" y="6686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70116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62674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15. 对规划的执行过程与执行结果进行反思总结，不利于提高规划执行力。（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2376805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【解析】本题考查定期检查规划执行效果。定期检查规划执行效果，是管理职业生涯规划的重要手段。通过对规划的执行过程与执行结果进行反思总结，可有效提高规划执行力。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0714355" y="6134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147701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836930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23495" y="1918970"/>
            <a:ext cx="11567795" cy="603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1. 下列关于劳动的说法，错误的是（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766445" y="4350385"/>
            <a:ext cx="10897870" cy="11785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马克思主义劳动观。劳动是创造物质财富和精神财富的过程。马克思主义认为，人是劳动的产物，劳动创造了人类生存所必需的全部物质条件和精神条件。劳动是人的生命存在和全部社会活动的前提；劳动是人类社会关系形成和发展的基础；劳动是推动人类社会进步的根本力量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5276850" y="193103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2494280"/>
            <a:ext cx="11567795" cy="1732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200"/>
              </a:lnSpc>
            </a:pPr>
            <a:r>
              <a:rPr sz="2400">
                <a:latin typeface="+mn-ea"/>
              </a:rPr>
              <a:t>A. 劳动是创造物质财富和精神财富的过程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200"/>
              </a:lnSpc>
            </a:pPr>
            <a:r>
              <a:rPr sz="2400">
                <a:latin typeface="+mn-ea"/>
              </a:rPr>
              <a:t>B. 人是劳动的产物，劳动创造了人类生存所必需的全部物质条件和精神条件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200"/>
              </a:lnSpc>
            </a:pPr>
            <a:r>
              <a:rPr sz="2400">
                <a:latin typeface="+mn-ea"/>
              </a:rPr>
              <a:t>C. 劳动的目的只是为了创造财富，让人过上丰衣足食的生活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200"/>
              </a:lnSpc>
            </a:pPr>
            <a:r>
              <a:rPr sz="2400">
                <a:latin typeface="+mn-ea"/>
              </a:rPr>
              <a:t>D. 劳动是促使社会历史发展的根本推动力量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16. 评价职业生涯规划，要依据评价标准，制订具体的评价细则。（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3357880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9479915" y="81470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20599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26936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17. 难以预料的自然灾难或社会事件不会影响我们的职业生涯发展。（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3142615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【解析】本题考查调整职业生涯规划的时机。当今时代，国际形势、产业结构调整、信息化等各种因素都会影响我们的职业生涯发展。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9781540" y="12528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30568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8420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18. 认真学习知识技能，积极参加实习实训，强化责任担当意识，这些都有利于提高我们的职业适应能力。（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717290"/>
            <a:ext cx="10897870" cy="9620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4586605" y="128460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78130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4035" y="8972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19. 职业生涯规划调整就是对原有规划的全盘否定。（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50545" y="2997835"/>
            <a:ext cx="10897870" cy="6851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【解析】本题考查调整职业生涯规划的方法。调整不是对原有规划制订过程的简单重复，也不是对原有规划的直接否定，而是基于新情况新要求，有针对性地修正、完善原有规划。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7623810" y="86423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86535" y="17735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69850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20. 大多情况下，我们不需要邀请他人为我们的职业生涯规划提出建议。（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2715895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【解析】本题考查职业生涯规划的评价方式。我们要主动邀请他人提出意见和建议，借助他人的智慧不断完善自己的职业生涯规划。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10394950" y="6527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7443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487170"/>
            <a:ext cx="1146683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21. 职业素养是劳动者在职业活动中表现出来的综合品质，包括职业信念、_______</a:t>
            </a:r>
            <a:r>
              <a:rPr lang="zh-CN" altLang="en-US" sz="2400">
                <a:latin typeface="+mn-ea"/>
                <a:sym typeface="+mn-ea"/>
              </a:rPr>
              <a:t>_____</a:t>
            </a:r>
            <a:r>
              <a:rPr lang="zh-CN" altLang="en-US" sz="2400">
                <a:latin typeface="+mn-ea"/>
              </a:rPr>
              <a:t>__ 和职业行为习惯。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22. _________ 是个体形成的与职业相关的比较稳定的心理特征，以及与之相适应的习惯化的行为方式。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23. 学生现在处于职业生涯的准备时期，要充分利用在校时光，强化角色转换的意识，提高________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_，为顺利就业和职业生涯的可持续发展夯实基础。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24. 职业生涯规划的内容要完整， 要详尽且能够具体地指导自己实施职业生涯规划的______________。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291465" y="2044700"/>
            <a:ext cx="258826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职业知识技能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Text Box 27"/>
          <p:cNvSpPr txBox="1"/>
          <p:nvPr>
            <p:custDataLst>
              <p:tags r:id="rId2"/>
            </p:custDataLst>
          </p:nvPr>
        </p:nvSpPr>
        <p:spPr>
          <a:xfrm>
            <a:off x="966470" y="2598420"/>
            <a:ext cx="258826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职业性格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2" name="Text Box 27"/>
          <p:cNvSpPr txBox="1"/>
          <p:nvPr>
            <p:custDataLst>
              <p:tags r:id="rId3"/>
            </p:custDataLst>
          </p:nvPr>
        </p:nvSpPr>
        <p:spPr>
          <a:xfrm>
            <a:off x="1647825" y="4326890"/>
            <a:ext cx="258826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职业适应力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3" name="Text Box 27"/>
          <p:cNvSpPr txBox="1"/>
          <p:nvPr>
            <p:custDataLst>
              <p:tags r:id="rId4"/>
            </p:custDataLst>
          </p:nvPr>
        </p:nvSpPr>
        <p:spPr>
          <a:xfrm>
            <a:off x="622935" y="5457825"/>
            <a:ext cx="258826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行动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90995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小夏是机械加工技术专业的学生，下列与她所学专业相对应的职业是（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lvl="1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A. 钳工 </a:t>
            </a:r>
            <a:endParaRPr sz="2400">
              <a:latin typeface="+mn-ea"/>
            </a:endParaRPr>
          </a:p>
          <a:p>
            <a:pPr marL="457200" lvl="1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B. 导游 </a:t>
            </a:r>
            <a:endParaRPr sz="2400">
              <a:latin typeface="+mn-ea"/>
            </a:endParaRPr>
          </a:p>
          <a:p>
            <a:pPr marL="457200" lvl="1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C. 会计 </a:t>
            </a:r>
            <a:endParaRPr sz="2400">
              <a:latin typeface="+mn-ea"/>
            </a:endParaRPr>
          </a:p>
          <a:p>
            <a:pPr marL="457200" lvl="1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D. 幼师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94690" y="357378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本题考查专业、职业与职业群。专业对应的职业，本题中小夏的专业是机械加工技术，选项中与之相对应的职业只有钳工。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10323830" y="88455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2255" y="765810"/>
            <a:ext cx="11749405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31800" indent="-4318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在加工零件时，师傅对徒弟说：“机械工业工艺复杂，技术密集。工程师在图纸上画得再好、再精确，工人操作时如果差那么1 毫米，最终出来的就可能是废品。”这强调了（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）的重要性。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49910" y="368173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just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本题考查职业岗位对劳动者职业素养的要求。职业素养是劳动者在职业活动中表现出来的综合品质，包括职业信念、职业知识技能和职业行为习惯。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1500505" y="171704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97890" y="2421255"/>
            <a:ext cx="1111377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  <a:sym typeface="+mn-ea"/>
              </a:rPr>
              <a:t>A. 职业素养 </a:t>
            </a:r>
            <a:r>
              <a:rPr lang="en-US" sz="2400">
                <a:ea typeface="宋体" panose="02010600030101010101" pitchFamily="2" charset="-122"/>
                <a:sym typeface="+mn-ea"/>
              </a:rPr>
              <a:t>				</a:t>
            </a:r>
            <a:r>
              <a:rPr sz="2400">
                <a:ea typeface="宋体" panose="02010600030101010101" pitchFamily="2" charset="-122"/>
                <a:sym typeface="+mn-ea"/>
              </a:rPr>
              <a:t>B. 心理素质 </a:t>
            </a:r>
            <a:endParaRPr sz="2400">
              <a:ea typeface="宋体" panose="02010600030101010101" pitchFamily="2" charset="-122"/>
              <a:sym typeface="+mn-ea"/>
            </a:endParaRPr>
          </a:p>
          <a:p>
            <a:pPr marL="0" lvl="1" indent="0" algn="just" fontAlgn="auto">
              <a:lnSpc>
                <a:spcPts val="3800"/>
              </a:lnSpc>
            </a:pPr>
            <a:r>
              <a:rPr sz="2400">
                <a:ea typeface="宋体" panose="02010600030101010101" pitchFamily="2" charset="-122"/>
                <a:sym typeface="+mn-ea"/>
              </a:rPr>
              <a:t>C. 社会公德 </a:t>
            </a:r>
            <a:r>
              <a:rPr lang="en-US" sz="2400">
                <a:ea typeface="宋体" panose="02010600030101010101" pitchFamily="2" charset="-122"/>
                <a:sym typeface="+mn-ea"/>
              </a:rPr>
              <a:t>				</a:t>
            </a:r>
            <a:r>
              <a:rPr sz="2400">
                <a:ea typeface="宋体" panose="02010600030101010101" pitchFamily="2" charset="-122"/>
                <a:sym typeface="+mn-ea"/>
              </a:rPr>
              <a:t>D. 个人修养</a:t>
            </a:r>
            <a:endParaRPr sz="24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981710"/>
            <a:ext cx="11055350" cy="2143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60045" indent="-360045" algn="just" fontAlgn="auto">
              <a:lnSpc>
                <a:spcPts val="3200"/>
              </a:lnSpc>
            </a:pPr>
            <a:r>
              <a:rPr sz="2400">
                <a:latin typeface="+mn-ea"/>
              </a:rPr>
              <a:t>4. 在分析自身条件时，职业规划不需要考虑（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360045" indent="0" algn="just" fontAlgn="auto">
              <a:lnSpc>
                <a:spcPts val="3200"/>
              </a:lnSpc>
            </a:pPr>
            <a:r>
              <a:rPr sz="2400">
                <a:latin typeface="+mn-ea"/>
              </a:rPr>
              <a:t>A. 职业兴趣 </a:t>
            </a:r>
            <a:endParaRPr sz="2400">
              <a:latin typeface="+mn-ea"/>
            </a:endParaRPr>
          </a:p>
          <a:p>
            <a:pPr marL="360045" indent="0" algn="just" fontAlgn="auto">
              <a:lnSpc>
                <a:spcPts val="3200"/>
              </a:lnSpc>
            </a:pPr>
            <a:r>
              <a:rPr sz="2400">
                <a:latin typeface="+mn-ea"/>
              </a:rPr>
              <a:t>B. 职业能力 </a:t>
            </a:r>
            <a:endParaRPr sz="2400">
              <a:latin typeface="+mn-ea"/>
            </a:endParaRPr>
          </a:p>
          <a:p>
            <a:pPr marL="360045" indent="0" algn="just" fontAlgn="auto">
              <a:lnSpc>
                <a:spcPts val="3200"/>
              </a:lnSpc>
            </a:pPr>
            <a:r>
              <a:rPr sz="2400">
                <a:latin typeface="+mn-ea"/>
              </a:rPr>
              <a:t>C. 职业价值观 </a:t>
            </a:r>
            <a:endParaRPr sz="2400">
              <a:latin typeface="+mn-ea"/>
            </a:endParaRPr>
          </a:p>
          <a:p>
            <a:pPr marL="360045" indent="0" algn="just" fontAlgn="auto">
              <a:lnSpc>
                <a:spcPts val="3200"/>
              </a:lnSpc>
            </a:pPr>
            <a:r>
              <a:rPr sz="2400">
                <a:latin typeface="+mn-ea"/>
              </a:rPr>
              <a:t>D. 职业范围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78155" y="3212465"/>
            <a:ext cx="11411585" cy="17183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【解析】本题考查分析自身条件。可以从职业兴趣、职业性格、职业能力、职业价值观四个方面来分析自身条件。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651625" y="90868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645" y="105346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4765" y="20612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人们通过劳动不仅能获得物质回报，还能通过服务社会来体现个人的人生价</a:t>
            </a:r>
            <a:br>
              <a:rPr sz="2400">
                <a:latin typeface="+mn-ea"/>
              </a:rPr>
            </a:br>
            <a:r>
              <a:rPr sz="2400">
                <a:latin typeface="+mn-ea"/>
              </a:rPr>
              <a:t>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值。（ </a:t>
            </a:r>
            <a:r>
              <a:rPr lang="en-US" sz="2400">
                <a:latin typeface="+mn-ea"/>
              </a:rPr>
              <a:t>	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622935" y="4149725"/>
            <a:ext cx="1110869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558290" y="254254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370" y="342963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DIAGRAM_VIRTUALLY_FRAME" val="{&quot;height&quot;:362.6,&quot;left&quot;:36.35,&quot;top&quot;:62.75,&quot;width&quot;:885.85}"/>
</p:tagLst>
</file>

<file path=ppt/tags/tag123.xml><?xml version="1.0" encoding="utf-8"?>
<p:tagLst xmlns:p="http://schemas.openxmlformats.org/presentationml/2006/main">
  <p:tag name="KSO_WM_BEAUTIFY_FLAG" val=""/>
  <p:tag name="KSO_WM_DIAGRAM_VIRTUALLY_FRAME" val="{&quot;height&quot;:362.6,&quot;left&quot;:36.35,&quot;top&quot;:62.75,&quot;width&quot;:885.85}"/>
</p:tagLst>
</file>

<file path=ppt/tags/tag124.xml><?xml version="1.0" encoding="utf-8"?>
<p:tagLst xmlns:p="http://schemas.openxmlformats.org/presentationml/2006/main">
  <p:tag name="KSO_WM_BEAUTIFY_FLAG" val=""/>
  <p:tag name="KSO_WM_DIAGRAM_VIRTUALLY_FRAME" val="{&quot;height&quot;:362.6,&quot;left&quot;:36.35,&quot;top&quot;:62.75,&quot;width&quot;:885.85}"/>
</p:tagLst>
</file>

<file path=ppt/tags/tag125.xml><?xml version="1.0" encoding="utf-8"?>
<p:tagLst xmlns:p="http://schemas.openxmlformats.org/presentationml/2006/main">
  <p:tag name="KSO_WM_DIAGRAM_VIRTUALLY_FRAME" val="{&quot;height&quot;:362.6,&quot;left&quot;:36.35,&quot;top&quot;:62.75,&quot;width&quot;:885.85}"/>
</p:tagLst>
</file>

<file path=ppt/tags/tag126.xml><?xml version="1.0" encoding="utf-8"?>
<p:tagLst xmlns:p="http://schemas.openxmlformats.org/presentationml/2006/main">
  <p:tag name="KSO_WM_DIAGRAM_VIRTUALLY_FRAME" val="{&quot;height&quot;:362.6,&quot;left&quot;:36.35,&quot;top&quot;:62.75,&quot;width&quot;:885.85}"/>
</p:tagLst>
</file>

<file path=ppt/tags/tag127.xml><?xml version="1.0" encoding="utf-8"?>
<p:tagLst xmlns:p="http://schemas.openxmlformats.org/presentationml/2006/main">
  <p:tag name="KSO_WM_BEAUTIFY_FLAG" val=""/>
  <p:tag name="KSO_WM_DIAGRAM_VIRTUALLY_FRAME" val="{&quot;height&quot;:362.6,&quot;left&quot;:36.35,&quot;top&quot;:62.75,&quot;width&quot;:885.85}"/>
</p:tagLst>
</file>

<file path=ppt/tags/tag128.xml><?xml version="1.0" encoding="utf-8"?>
<p:tagLst xmlns:p="http://schemas.openxmlformats.org/presentationml/2006/main">
  <p:tag name="KSO_WM_BEAUTIFY_FLAG" val=""/>
  <p:tag name="KSO_WM_DIAGRAM_VIRTUALLY_FRAME" val="{&quot;height&quot;:362.6,&quot;left&quot;:36.35,&quot;top&quot;:62.75,&quot;width&quot;:885.85}"/>
</p:tagLst>
</file>

<file path=ppt/tags/tag129.xml><?xml version="1.0" encoding="utf-8"?>
<p:tagLst xmlns:p="http://schemas.openxmlformats.org/presentationml/2006/main">
  <p:tag name="KSO_WM_DIAGRAM_VIRTUALLY_FRAME" val="{&quot;height&quot;:362.6,&quot;left&quot;:36.35,&quot;top&quot;:62.75,&quot;width&quot;:885.85}"/>
</p:tagLst>
</file>

<file path=ppt/tags/tag13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130.xml><?xml version="1.0" encoding="utf-8"?>
<p:tagLst xmlns:p="http://schemas.openxmlformats.org/presentationml/2006/main">
  <p:tag name="KSO_WM_DIAGRAM_VIRTUALLY_FRAME" val="{&quot;height&quot;:407.75,&quot;left&quot;:36.35,&quot;top&quot;:51.5,&quot;width&quot;:885.85}"/>
</p:tagLst>
</file>

<file path=ppt/tags/tag131.xml><?xml version="1.0" encoding="utf-8"?>
<p:tagLst xmlns:p="http://schemas.openxmlformats.org/presentationml/2006/main">
  <p:tag name="KSO_WM_BEAUTIFY_FLAG" val=""/>
  <p:tag name="KSO_WM_DIAGRAM_VIRTUALLY_FRAME" val="{&quot;height&quot;:407.75,&quot;left&quot;:36.35,&quot;top&quot;:51.5,&quot;width&quot;:885.85}"/>
</p:tagLst>
</file>

<file path=ppt/tags/tag132.xml><?xml version="1.0" encoding="utf-8"?>
<p:tagLst xmlns:p="http://schemas.openxmlformats.org/presentationml/2006/main">
  <p:tag name="KSO_WM_BEAUTIFY_FLAG" val=""/>
  <p:tag name="KSO_WM_DIAGRAM_VIRTUALLY_FRAME" val="{&quot;height&quot;:407.75,&quot;left&quot;:36.35,&quot;top&quot;:51.5,&quot;width&quot;:885.85}"/>
</p:tagLst>
</file>

<file path=ppt/tags/tag133.xml><?xml version="1.0" encoding="utf-8"?>
<p:tagLst xmlns:p="http://schemas.openxmlformats.org/presentationml/2006/main">
  <p:tag name="KSO_WM_DIAGRAM_VIRTUALLY_FRAME" val="{&quot;height&quot;:407.75,&quot;left&quot;:36.35,&quot;top&quot;:51.5,&quot;width&quot;:885.85}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137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138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139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14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140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141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142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143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DIAGRAM_VIRTUALLY_FRAME" val="{&quot;height&quot;:428.75,&quot;left&quot;:36.35,&quot;top&quot;:48.9,&quot;width&quot;:890.45}"/>
</p:tagLst>
</file>

<file path=ppt/tags/tag149.xml><?xml version="1.0" encoding="utf-8"?>
<p:tagLst xmlns:p="http://schemas.openxmlformats.org/presentationml/2006/main">
  <p:tag name="KSO_WM_BEAUTIFY_FLAG" val=""/>
  <p:tag name="KSO_WM_DIAGRAM_VIRTUALLY_FRAME" val="{&quot;height&quot;:428.75,&quot;left&quot;:36.35,&quot;top&quot;:48.9,&quot;width&quot;:890.45}"/>
</p:tagLst>
</file>

<file path=ppt/tags/tag15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150.xml><?xml version="1.0" encoding="utf-8"?>
<p:tagLst xmlns:p="http://schemas.openxmlformats.org/presentationml/2006/main">
  <p:tag name="KSO_WM_BEAUTIFY_FLAG" val=""/>
  <p:tag name="KSO_WM_DIAGRAM_VIRTUALLY_FRAME" val="{&quot;height&quot;:428.75,&quot;left&quot;:36.35,&quot;top&quot;:48.9,&quot;width&quot;:890.45}"/>
</p:tagLst>
</file>

<file path=ppt/tags/tag151.xml><?xml version="1.0" encoding="utf-8"?>
<p:tagLst xmlns:p="http://schemas.openxmlformats.org/presentationml/2006/main">
  <p:tag name="KSO_WM_DIAGRAM_VIRTUALLY_FRAME" val="{&quot;height&quot;:428.75,&quot;left&quot;:36.35,&quot;top&quot;:48.9,&quot;width&quot;:890.45}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commondata" val="eyJoZGlkIjoiODE2YmZkMGQyZjMwMmQ1ODE1MTk2MTJhNTliMmFjYzMifQ=="/>
</p:tagLst>
</file>

<file path=ppt/tags/tag16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7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9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2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427.85,&quot;left&quot;:20.65,&quot;top&quot;:60.35,&quot;width&quot;:925.1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427.85,&quot;left&quot;:20.65,&quot;top&quot;:60.35,&quot;width&quot;:925.1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427.85,&quot;left&quot;:20.65,&quot;top&quot;:60.35,&quot;width&quot;:925.15}"/>
</p:tagLst>
</file>

<file path=ppt/tags/tag25.xml><?xml version="1.0" encoding="utf-8"?>
<p:tagLst xmlns:p="http://schemas.openxmlformats.org/presentationml/2006/main">
  <p:tag name="KSO_WM_DIAGRAM_VIRTUALLY_FRAME" val="{&quot;height&quot;:427.85,&quot;left&quot;:20.65,&quot;top&quot;:60.35,&quot;width&quot;:925.1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427.85,&quot;left&quot;:20.65,&quot;top&quot;:60.35,&quot;width&quot;:925.1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427.85,&quot;left&quot;:20.65,&quot;top&quot;:60.35,&quot;width&quot;:925.15}"/>
</p:tagLst>
</file>

<file path=ppt/tags/tag28.xml><?xml version="1.0" encoding="utf-8"?>
<p:tagLst xmlns:p="http://schemas.openxmlformats.org/presentationml/2006/main">
  <p:tag name="KSO_WM_DIAGRAM_VIRTUALLY_FRAME" val="{&quot;height&quot;:427.85,&quot;left&quot;:20.65,&quot;top&quot;:60.35,&quot;width&quot;:925.15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42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43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44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DIAGRAM_VIRTUALLY_FRAME" val="{&quot;height&quot;:405.95,&quot;left&quot;:47.75,&quot;top&quot;:49.05,&quot;width&quot;:871.8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405.95,&quot;left&quot;:47.75,&quot;top&quot;:49.05,&quot;width&quot;:871.8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405.95,&quot;left&quot;:47.75,&quot;top&quot;:49.05,&quot;width&quot;:871.8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430.1,&quot;left&quot;:42.05,&quot;top&quot;:61.4,&quot;width&quot;:888.8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430.1,&quot;left&quot;:42.05,&quot;top&quot;:61.4,&quot;width&quot;:888.8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430.1,&quot;left&quot;:42.05,&quot;top&quot;:61.4,&quot;width&quot;:888.85}"/>
</p:tagLst>
</file>

<file path=ppt/tags/tag59.xml><?xml version="1.0" encoding="utf-8"?>
<p:tagLst xmlns:p="http://schemas.openxmlformats.org/presentationml/2006/main">
  <p:tag name="KSO_WM_DIAGRAM_VIRTUALLY_FRAME" val="{&quot;height&quot;:430.1,&quot;left&quot;:42.05,&quot;top&quot;:61.4,&quot;width&quot;:888.85}"/>
</p:tagLst>
</file>

<file path=ppt/tags/tag6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60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63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64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67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7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1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2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3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80.xml><?xml version="1.0" encoding="utf-8"?>
<p:tagLst xmlns:p="http://schemas.openxmlformats.org/presentationml/2006/main">
  <p:tag name="KSO_WM_DIAGRAM_VIRTUALLY_FRAME" val="{&quot;height&quot;:405.95,&quot;left&quot;:47.75,&quot;top&quot;:49.05,&quot;width&quot;:871.8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405.95,&quot;left&quot;:47.75,&quot;top&quot;:49.05,&quot;width&quot;:871.8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405.95,&quot;left&quot;:47.75,&quot;top&quot;:49.05,&quot;width&quot;:871.8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DIAGRAM_VIRTUALLY_FRAME" val="{&quot;height&quot;:430.1,&quot;left&quot;:42.05,&quot;top&quot;:61.4,&quot;width&quot;:888.8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430.1,&quot;left&quot;:42.05,&quot;top&quot;:61.4,&quot;width&quot;:888.8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430.1,&quot;left&quot;:42.05,&quot;top&quot;:61.4,&quot;width&quot;:888.85}"/>
</p:tagLst>
</file>

<file path=ppt/tags/tag88.xml><?xml version="1.0" encoding="utf-8"?>
<p:tagLst xmlns:p="http://schemas.openxmlformats.org/presentationml/2006/main">
  <p:tag name="KSO_WM_DIAGRAM_VIRTUALLY_FRAME" val="{&quot;height&quot;:430.1,&quot;left&quot;:42.05,&quot;top&quot;:61.4,&quot;width&quot;:888.85}"/>
</p:tagLst>
</file>

<file path=ppt/tags/tag89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9.xml><?xml version="1.0" encoding="utf-8"?>
<p:tagLst xmlns:p="http://schemas.openxmlformats.org/presentationml/2006/main">
  <p:tag name="KSO_WM_DIAGRAM_VIRTUALLY_FRAME" val="{&quot;height&quot;:360.5,&quot;left&quot;:161.69165354330707,&quot;top&quot;:116.95,&quot;width&quot;:743.2083464566929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92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93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94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95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96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7489</Words>
  <Application>WPS 演示</Application>
  <PresentationFormat>自定义</PresentationFormat>
  <Paragraphs>498</Paragraphs>
  <Slides>55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71" baseType="lpstr">
      <vt:lpstr>Arial</vt:lpstr>
      <vt:lpstr>宋体</vt:lpstr>
      <vt:lpstr>Wingdings</vt:lpstr>
      <vt:lpstr>Calibri</vt:lpstr>
      <vt:lpstr>Times New Roman</vt:lpstr>
      <vt:lpstr>思源黑体 CN Heavy</vt:lpstr>
      <vt:lpstr>Arial</vt:lpstr>
      <vt:lpstr>黑体</vt:lpstr>
      <vt:lpstr>微软雅黑</vt:lpstr>
      <vt:lpstr>Impact</vt:lpstr>
      <vt:lpstr>方正准圆简体</vt:lpstr>
      <vt:lpstr>Arial Unicode MS</vt:lpstr>
      <vt:lpstr>楷体</vt:lpstr>
      <vt:lpstr>华文细黑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李莉</cp:lastModifiedBy>
  <cp:revision>343</cp:revision>
  <dcterms:created xsi:type="dcterms:W3CDTF">2015-04-23T03:04:00Z</dcterms:created>
  <dcterms:modified xsi:type="dcterms:W3CDTF">2024-09-21T03:36:51Z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