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1"/>
  </p:handoutMasterIdLst>
  <p:sldIdLst>
    <p:sldId id="370" r:id="rId3"/>
    <p:sldId id="361" r:id="rId5"/>
    <p:sldId id="443" r:id="rId6"/>
    <p:sldId id="265" r:id="rId7"/>
    <p:sldId id="401" r:id="rId8"/>
    <p:sldId id="749" r:id="rId9"/>
    <p:sldId id="421" r:id="rId10"/>
    <p:sldId id="567" r:id="rId11"/>
    <p:sldId id="1020" r:id="rId12"/>
    <p:sldId id="422" r:id="rId13"/>
    <p:sldId id="407" r:id="rId14"/>
    <p:sldId id="432" r:id="rId15"/>
    <p:sldId id="941" r:id="rId16"/>
    <p:sldId id="433" r:id="rId17"/>
    <p:sldId id="408" r:id="rId18"/>
    <p:sldId id="444" r:id="rId19"/>
    <p:sldId id="451" r:id="rId20"/>
    <p:sldId id="452" r:id="rId21"/>
    <p:sldId id="862" r:id="rId22"/>
    <p:sldId id="458" r:id="rId23"/>
    <p:sldId id="453" r:id="rId24"/>
    <p:sldId id="454" r:id="rId25"/>
    <p:sldId id="939" r:id="rId26"/>
    <p:sldId id="467" r:id="rId27"/>
    <p:sldId id="455" r:id="rId28"/>
    <p:sldId id="446" r:id="rId29"/>
    <p:sldId id="450" r:id="rId30"/>
    <p:sldId id="525" r:id="rId31"/>
    <p:sldId id="526" r:id="rId32"/>
    <p:sldId id="527" r:id="rId33"/>
    <p:sldId id="528" r:id="rId34"/>
    <p:sldId id="529" r:id="rId35"/>
    <p:sldId id="869" r:id="rId36"/>
    <p:sldId id="532" r:id="rId37"/>
    <p:sldId id="870" r:id="rId38"/>
    <p:sldId id="533" r:id="rId39"/>
    <p:sldId id="548" r:id="rId40"/>
    <p:sldId id="549" r:id="rId41"/>
    <p:sldId id="1019" r:id="rId42"/>
    <p:sldId id="551" r:id="rId43"/>
    <p:sldId id="944" r:id="rId44"/>
    <p:sldId id="1021" r:id="rId45"/>
    <p:sldId id="550" r:id="rId46"/>
    <p:sldId id="552" r:id="rId47"/>
    <p:sldId id="553" r:id="rId48"/>
    <p:sldId id="1022" r:id="rId49"/>
    <p:sldId id="558" r:id="rId50"/>
  </p:sldIdLst>
  <p:sldSz cx="12190095" cy="6859270"/>
  <p:notesSz cx="6858000" cy="9144000"/>
  <p:custDataLst>
    <p:tags r:id="rId55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orient="horz" pos="3771" userDrawn="1">
          <p15:clr>
            <a:srgbClr val="A4A3A4"/>
          </p15:clr>
        </p15:guide>
        <p15:guide id="3" pos="3757" userDrawn="1">
          <p15:clr>
            <a:srgbClr val="A4A3A4"/>
          </p15:clr>
        </p15:guide>
        <p15:guide id="4" pos="7211" userDrawn="1">
          <p15:clr>
            <a:srgbClr val="A4A3A4"/>
          </p15:clr>
        </p15:guide>
        <p15:guide id="5" pos="5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87"/>
    <a:srgbClr val="00AEEF"/>
    <a:srgbClr val="C69274"/>
    <a:srgbClr val="DDC5B7"/>
    <a:srgbClr val="F3EAE5"/>
    <a:srgbClr val="595959"/>
    <a:srgbClr val="FFFFFF"/>
    <a:srgbClr val="CE9F7A"/>
    <a:srgbClr val="E9D3C0"/>
    <a:srgbClr val="5FC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206"/>
        <p:guide orient="horz" pos="3771"/>
        <p:guide pos="3757"/>
        <p:guide pos="7211"/>
        <p:guide pos="5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40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gs" Target="tags/tag136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handoutMaster" Target="handoutMasters/handoutMaster1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>
            <a:hlinkClick r:id="rId2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5557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slide" Target="slide26.xml"/><Relationship Id="rId6" Type="http://schemas.openxmlformats.org/officeDocument/2006/relationships/tags" Target="../tags/tag7.xml"/><Relationship Id="rId5" Type="http://schemas.openxmlformats.org/officeDocument/2006/relationships/slide" Target="slide16.xml"/><Relationship Id="rId4" Type="http://schemas.openxmlformats.org/officeDocument/2006/relationships/tags" Target="../tags/tag6.xml"/><Relationship Id="rId3" Type="http://schemas.openxmlformats.org/officeDocument/2006/relationships/slide" Target="slide4.xml"/><Relationship Id="rId2" Type="http://schemas.openxmlformats.org/officeDocument/2006/relationships/tags" Target="../tags/tag5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slide" Target="slide6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slide" Target="slide5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9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" Type="http://schemas.openxmlformats.org/officeDocument/2006/relationships/slide" Target="slide8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　编　邓绍艺　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457200" lvl="1" indent="457200"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沙开梅 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457200" lvl="1" indent="457200"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王洪碧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职教高考新实践专题篇</a:t>
              </a:r>
              <a:endParaRPr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105346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4. 关于学习之道，以下表述中不正确的是（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利用好宝贵的学习时光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有效利用零散时间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当日事当日毕，战胜拖延，立即行动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不管是否重要，优先处理紧急的事情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406400" y="3717290"/>
            <a:ext cx="10897870" cy="17183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本题考查珍惜时间，合理规划。要珍惜在校学习时间，利用好宝贵的学习时光；战胜拖延，立即行动；了解自己的最佳学习时间；优先安排重要不紧急的学习任务；有效利用零碎时间。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6383020" y="1053465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645" y="105346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0895" y="2061210"/>
            <a:ext cx="1027557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5. 学习动机越强，学习效率越高。（</a:t>
            </a:r>
            <a:r>
              <a:rPr lang="en-US" sz="2400">
                <a:latin typeface="+mn-ea"/>
              </a:rPr>
              <a:t>	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839470" y="3931920"/>
            <a:ext cx="11108690" cy="89217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本题考查学习动机对学习效率的影响。适宜的学习动机既能够调动人的学习热情，使人进入学习状态，也能够避免因过于关注成绩而产生焦虑情绪。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5647055" y="213296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5370" y="2996565"/>
            <a:ext cx="10154285" cy="623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112903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设置学习目标时，要有清晰、详细的行为描述，也要有明确的评估标准。（ </a:t>
            </a:r>
            <a:r>
              <a:rPr lang="en-US" sz="2400">
                <a:latin typeface="+mn-ea"/>
              </a:rPr>
              <a:t>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790" y="2784475"/>
            <a:ext cx="10897870" cy="164338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10829925" y="11258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03136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25603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心理学家艾宾浩斯发现：遗忘遵循先慢后快的规律。遵循艾宾浩斯遗忘规律，运用记忆策略，是巩固学习成效的重要方法。（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62280" y="3270250"/>
            <a:ext cx="10897870" cy="12738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本题考查艾宾浩斯遗忘曲线。心理学家艾宾浩斯发现，遗忘遵循先快后慢的规律。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7391400" y="170180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51714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120078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“纸上得来终觉浅，绝知此事要躬行”告诉我们，要认真学习书本知识，也要善于把握实训实习中的学习机会，将书本知识运用于解决实际问题中。（ 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3002915"/>
            <a:ext cx="10897870" cy="6115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10415905" y="170307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31838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045" y="1989455"/>
            <a:ext cx="1146683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+mn-ea"/>
              </a:rPr>
              <a:t>9. 主动学习者具备积极的学习态度、清晰的学习目标、适宜的学习动机、__________________、灵活多样的学习形式等特点。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+mn-ea"/>
              </a:rPr>
              <a:t>10. ____________是指先前掌握的知识或技能会影响随后的学习活动。在学习中，我们要举一反三，触类旁通，利用已学的知识和技能促进新的学习。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21475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478790" y="2491740"/>
            <a:ext cx="270002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浓厚的学习兴趣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1054735" y="3069590"/>
            <a:ext cx="270002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学习迁移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962660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77" y="3587"/>
              <a:ext cx="3171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12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649345" y="242252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终身学习　持续发展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1770" y="765175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206248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1. 下列对学习无止境的理解，不正确的是（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在学校教育结束后学习终止，只在工作需要时，才有学习的必要。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无论年龄大小，每个人都需要不断学习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任何人在任何时间、任何地点都可以学习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学习与人的生命共始终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68655" y="4580890"/>
            <a:ext cx="10897870" cy="15709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本题考查学习无止境。学习与人的生命共始终。无论年龄大小，每个人都需要不断学习；无论是在学校，还是在家庭、社会，任何人在任何时间、任何地点都可以学习。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6455410" y="206184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105346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我国正在完善全民终身学习推进机制，构建方式更加灵活、资源更加丰富、学习更加便捷的终身学习体系，建设“人人皆学、处处能学、时时可学”的（</a:t>
            </a:r>
            <a:r>
              <a:rPr lang="en-US" sz="2400">
                <a:latin typeface="+mn-ea"/>
              </a:rPr>
              <a:t>    </a:t>
            </a:r>
            <a:r>
              <a:rPr sz="2400">
                <a:latin typeface="+mn-ea"/>
              </a:rPr>
              <a:t> ），为终身学习奠定基础，为终身学习者提供有力支撑。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服务型社会、服务型大国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学习型社会、学习型大国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创新型社会、创新型大国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科技型社会、科技型大国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3570" y="3931920"/>
            <a:ext cx="10897870" cy="22180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活到老，学到老。我国正在完善全民终身学习推进机制，构建方式更加灵活、资源更加丰富、学习更加便捷的终身学习体系，建设“人人皆学、处处能学、时时可学”的学习型社会、学习型大国，为终身学习奠定基础，为终身学习者提供有力支撑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0560050" y="148590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06425" y="749935"/>
            <a:ext cx="1105535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下列关于提高数字化学习能力的方法，不正确的是（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需要主动适应数字化学习设施、软件、平台工具等数字化学习环境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需要掌握相关信息技术知识，对数字化学习资源进行有效获取、分析、评估和应用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需要把“知”与“行”有机结合起来，以知促行、以行求知、知行合一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需要掌握并运用多种数字化学习方式，满足个性化学习需求，高效完成学习任务</a:t>
            </a:r>
            <a:endParaRPr sz="2400">
              <a:latin typeface="+mn-ea"/>
            </a:endParaRPr>
          </a:p>
        </p:txBody>
      </p:sp>
      <p:sp>
        <p:nvSpPr>
          <p:cNvPr id="4" name="Text Box 27"/>
          <p:cNvSpPr txBox="1"/>
          <p:nvPr>
            <p:custDataLst>
              <p:tags r:id="rId1"/>
            </p:custDataLst>
          </p:nvPr>
        </p:nvSpPr>
        <p:spPr>
          <a:xfrm>
            <a:off x="607060" y="3983990"/>
            <a:ext cx="10897870" cy="211899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认识数字化学习。提高数字化学习能力，需要主动适应数字化学习设施、软件、平台工具等数字化学习环境，采取相应的策略主动学习；需要掌握相关信息技术知识，对数字化学习资源进行有效获取、分析、评估和应用；需要掌握并运用多种数字化学习方式，满足个性化学习需求，高效完成学习任务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7823200" y="766445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四单元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635" y="314452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学会学习　终身受益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0545" y="113157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4. 具有信息素养的学生能够（ 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在不安全的网络环境中泄露个人信息或敏感数据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散布未经核实的消息或者谣言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使用受版权保护的资料而未遵守相应的法律规定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多种渠道，获取信息；去粗取精，甄别信息；利用信息，解决问题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549910" y="3937635"/>
            <a:ext cx="10897870" cy="15081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本题考查提升信息素养。信息素养主要包括信息知识、信息意识、信息能力和信息伦理四个方面。具有信息素养的学生，能够多种渠道，获取信息；去粗取精，甄别信息；利用信息，解决问题。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4511040" y="113157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770" y="107124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545" y="206184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5. 终身学习是自身发展、追求高质量生活的重要前提。（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549910" y="4005580"/>
            <a:ext cx="10897870" cy="7493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略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8399780" y="206057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51610" y="306895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112903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“活到老，学到老”的理念只适用于年轻人。（ 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3355975"/>
            <a:ext cx="10897870" cy="17456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本题考查学习无止境。学习与人的生命共始终。无论年龄大小，每个人都需要不断学习。无论是在学校，还是在家庭、社会，任何人在任何时间、任何地点都可以学习。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6814820" y="108585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24663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19697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拥有数字化学习能力的人只是会使用各种数字设备。（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534035" y="3495675"/>
            <a:ext cx="11177270" cy="22733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数字化学习能力的概念。数字化学习能力是指进行数字化学习应具备的能力，是学习者利用数字化资源、数字化工具和数字化平台开展学习所需具备的知识和技能。不仅仅涉及对数字设备的使用，它还包括了在线协作、信息评估、数字内容创造、数据分析以及安全意识等多方面的技能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8327390" y="112522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31457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1200785"/>
            <a:ext cx="10609580" cy="1369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网络信息资源丰富多彩、海量信息喷涌而出，我们要注意从海量信息中甄别有效信息，去除无效甚至虚假信息。（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3571240"/>
            <a:ext cx="10897870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6311265" y="170180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53365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045" y="2132965"/>
            <a:ext cx="11466830" cy="2656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9. _____</a:t>
            </a:r>
            <a:r>
              <a:rPr lang="zh-CN" altLang="en-US" sz="2400">
                <a:latin typeface="+mn-ea"/>
                <a:sym typeface="+mn-ea"/>
              </a:rPr>
              <a:t>____</a:t>
            </a:r>
            <a:r>
              <a:rPr lang="zh-CN" altLang="en-US" sz="2400">
                <a:latin typeface="+mn-ea"/>
              </a:rPr>
              <a:t>____ 是每个社会成员为适应社会发展和实现个体发展的需要，持续一生的学习过程。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10. ______</a:t>
            </a:r>
            <a:r>
              <a:rPr lang="zh-CN" altLang="en-US" sz="2400">
                <a:latin typeface="+mn-ea"/>
                <a:sym typeface="+mn-ea"/>
              </a:rPr>
              <a:t>____</a:t>
            </a:r>
            <a:r>
              <a:rPr lang="zh-CN" altLang="en-US" sz="2400">
                <a:latin typeface="+mn-ea"/>
              </a:rPr>
              <a:t>___ 是使用数字设备或互联网开展的学习模式，也称为网络化学习。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21475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 Box 27"/>
          <p:cNvSpPr txBox="1"/>
          <p:nvPr>
            <p:custDataLst>
              <p:tags r:id="rId1"/>
            </p:custDataLst>
          </p:nvPr>
        </p:nvSpPr>
        <p:spPr>
          <a:xfrm>
            <a:off x="1198880" y="2060575"/>
            <a:ext cx="237744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终身学习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Text Box 27"/>
          <p:cNvSpPr txBox="1"/>
          <p:nvPr>
            <p:custDataLst>
              <p:tags r:id="rId2"/>
            </p:custDataLst>
          </p:nvPr>
        </p:nvSpPr>
        <p:spPr>
          <a:xfrm>
            <a:off x="1343025" y="3429000"/>
            <a:ext cx="237744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数字化学习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标题层"/>
          <p:cNvSpPr txBox="1"/>
          <p:nvPr>
            <p:custDataLst>
              <p:tags r:id="rId2"/>
            </p:custDataLst>
          </p:nvPr>
        </p:nvSpPr>
        <p:spPr bwMode="auto">
          <a:xfrm>
            <a:off x="2422525" y="270954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四单元测试卷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91770" y="908685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213423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1. 主动学习者具有（</a:t>
            </a:r>
            <a:r>
              <a:rPr lang="en-US" sz="2400">
                <a:latin typeface="+mn-ea"/>
              </a:rPr>
              <a:t>	   </a:t>
            </a:r>
            <a:r>
              <a:rPr sz="2400">
                <a:latin typeface="+mn-ea"/>
              </a:rPr>
              <a:t> ）的特征。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仅在有监督时才完成任务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在学习中寻找联系现实世界的应用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忽视反馈和建议来维持自信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对学习持消极态度，不愿意投入时间和精力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4871085"/>
            <a:ext cx="10897870" cy="11703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本题考查主动学习者的特点。主动学习者具备积极的学习态度、清晰的学习目标、适宜的学习动机、浓厚的学习兴趣、灵活多样的学习形式等特点。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3430905" y="213423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12966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体现学生学习态度端正的是（</a:t>
            </a:r>
            <a:r>
              <a:rPr lang="en-US" sz="2400">
                <a:latin typeface="+mn-ea"/>
              </a:rPr>
              <a:t>	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课上积极回答问题，课后及时复习巩固所学知识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当学习让我们感到烦躁、无聊、挫败的时候，被负性情绪左右，无能为力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只在老师和家长监督下才勉强完成学习任务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对学习内容不感兴趣，经常在课堂上做与学习无关的事情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4153535"/>
            <a:ext cx="10897870" cy="136969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对主动学习者积极学习态度的理解。主动学习者通常具有积极的学习态度，能够将注意力集中在学习内容上，在学习过程中获得积极的情绪体验。即便遇到困难和挫折，主动学习者也能够坚持不懈、努力寻找解决办法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4871085" y="112585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057910"/>
            <a:ext cx="1105535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下列关于主动学习者学习动机的来源，正确的是（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	 ①个人兴趣和能力提升 </a:t>
            </a:r>
            <a:r>
              <a:rPr lang="en-US" sz="2400">
                <a:latin typeface="+mn-ea"/>
              </a:rPr>
              <a:t>	 </a:t>
            </a:r>
            <a:r>
              <a:rPr sz="2400">
                <a:latin typeface="+mn-ea"/>
              </a:rPr>
              <a:t>②获得良好的学习成绩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	 ③同伴和老师的评价	 ④家长的期望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①②③④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B. ①②③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C. ②③④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D. ①②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579495"/>
            <a:ext cx="10897870" cy="22091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对主动学习者学习动机的理解。学习动机是激发、指向并维持学习行为的动力来源，可以分为内部动机和外部动机。内部动机是为了个人兴趣和能力提升等而学习，能够从学习过程中获得愉悦体验。外部动机是为了获得良好的学习成绩、物质奖励或他人表扬等而学习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7607300" y="105791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3239758" y="1993025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91" name="直接连接符 90"/>
          <p:cNvCxnSpPr/>
          <p:nvPr>
            <p:custDataLst>
              <p:tags r:id="rId2"/>
            </p:custDataLst>
          </p:nvPr>
        </p:nvCxnSpPr>
        <p:spPr>
          <a:xfrm>
            <a:off x="3239758" y="3094658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3345180" y="309435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006387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终身学习　持续发展</a:t>
            </a:r>
            <a:endParaRPr lang="zh-CN" altLang="en-US" sz="3700" b="1" dirty="0">
              <a:solidFill>
                <a:srgbClr val="0063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层">
            <a:hlinkClick r:id="rId3" action="ppaction://hlinksldjump"/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3383280" y="415353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第六单元测试卷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层"/>
          <p:cNvSpPr txBox="1"/>
          <p:nvPr>
            <p:custDataLst>
              <p:tags r:id="rId8"/>
            </p:custDataLst>
          </p:nvPr>
        </p:nvSpPr>
        <p:spPr bwMode="auto">
          <a:xfrm>
            <a:off x="2107459" y="1917750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标题层"/>
          <p:cNvSpPr txBox="1"/>
          <p:nvPr>
            <p:custDataLst>
              <p:tags r:id="rId9"/>
            </p:custDataLst>
          </p:nvPr>
        </p:nvSpPr>
        <p:spPr bwMode="auto">
          <a:xfrm>
            <a:off x="2107459" y="2999713"/>
            <a:ext cx="799176" cy="69723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标题层"/>
          <p:cNvSpPr txBox="1"/>
          <p:nvPr>
            <p:custDataLst>
              <p:tags r:id="rId10"/>
            </p:custDataLst>
          </p:nvPr>
        </p:nvSpPr>
        <p:spPr bwMode="auto">
          <a:xfrm>
            <a:off x="2107459" y="4157953"/>
            <a:ext cx="799176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>
            <a:off x="3273451" y="422698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" name="标题层">
            <a:hlinkClick r:id="rId3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3328670" y="199707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006387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主动学习　高效学习</a:t>
            </a:r>
            <a:endParaRPr lang="zh-CN" altLang="en-US" sz="3700" b="1" dirty="0">
              <a:solidFill>
                <a:srgbClr val="0063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2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129665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4. 当面对多个学习任务时，我们应该优先安排（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）的任务。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重要且紧急	 </a:t>
            </a:r>
            <a:r>
              <a:rPr lang="en-US" sz="2400">
                <a:latin typeface="+mn-ea"/>
              </a:rPr>
              <a:t>	 </a:t>
            </a:r>
            <a:r>
              <a:rPr sz="2400">
                <a:latin typeface="+mn-ea"/>
              </a:rPr>
              <a:t>B. 既不重要也不紧急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不重要但紧急	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D. 重要但不紧急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213735"/>
            <a:ext cx="10897870" cy="16167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本题考查珍惜时间，合理规划。在面对多个学习任务时，优先安排重要但不紧急的学习任务有助于长期规划和个人发展，同时也能减少因紧急情况导致的不必要的压力和混乱。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7319645" y="112966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057910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5. 根据艾宾浩斯遗忘曲线理论，关于信息遗忘的情况，以下表述中正确的是（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信息一旦识记，不会被遗忘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信息遗忘的速度随时间而变化，最初很慢，随着时间的推移逐渐加快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信息遗忘的速度随时间而变化，最初很快，随着时间的推移逐渐减慢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信息遗忘的速度不会随时间变化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4225290"/>
            <a:ext cx="10897870" cy="20250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本题考查艾宾浩斯遗忘曲线。心理学家艾宾浩斯发现，遗忘遵循先快后慢的规律。遵循遗忘规律，运用记忆策略，是巩固学习成效的重要方法。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414780" y="155702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129665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以下不属于学习重要性的是（</a:t>
            </a:r>
            <a:r>
              <a:rPr lang="en-US" sz="2400">
                <a:latin typeface="+mn-ea"/>
              </a:rPr>
              <a:t>	 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提升个人技能和知识水平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增强解决复杂问题的能力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直接增加个人财富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促进个人终身学习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211830"/>
            <a:ext cx="10897870" cy="184785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对学习重要性的理解。虽然学习和教育可以间接导致个人财富的增加，例如通过提高就业前景或获得更好的工作机会，但学习本身并不直接增加个人财富。因此，C项不是学习重要性的直接体现。其他选项都是学习重要性的典型表现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4871085" y="112585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5790" y="118491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为了提高自主学习能力，学生应该（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仅依赖课堂教学，不进行额外的学习活动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利用信息技术进行时间管理，优化学习行为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长时间集中学习同一知识点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忽视自我反馈，不对学习效果进行检验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622300" y="3931285"/>
            <a:ext cx="10897870" cy="20008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如何提高自主学习能力。自主学习，就要把学习当成一种发自内心的活动。要确立明确的学习目标，主动寻找和发现自己感兴趣的学习资源，养成自主学习习惯，以持之以恒、刻苦钻研的精神，不断从知识的宝库中汲取精华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5735320" y="119761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22300" y="1201420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对终身学习的理解，以下说法中不正确的是（ </a:t>
            </a:r>
            <a:r>
              <a:rPr lang="en-US" sz="2400">
                <a:latin typeface="+mn-ea"/>
              </a:rPr>
              <a:t>	 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终身学习只包括正式的教育和培训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终身学习使我们获得新知识、增长才干，提高未来事业发展的竞争力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终身学习是迎接时代挑战的“金钥匙”，是自身发展、追求高质量生活的重要前提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终身学习可以帮助个人适应不断变化的社会和经济环境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2300" y="4440555"/>
            <a:ext cx="10897870" cy="14611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本题考查学习无止境。终身学习不仅包括正式的教育和培训，还包括非正式的学习，如自学、工作经验、社交互动等。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3"/>
            </p:custDataLst>
          </p:nvPr>
        </p:nvSpPr>
        <p:spPr>
          <a:xfrm>
            <a:off x="7031355" y="120142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 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5790" y="104140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9. 数字化学习要求我们具有良好的信息素养。信息素养不包括（ </a:t>
            </a:r>
            <a:r>
              <a:rPr lang="en-US" sz="2400">
                <a:latin typeface="+mn-ea"/>
              </a:rPr>
              <a:t>	 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具备有关计算机操作、数字资源和数字平台使用等基本知识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具有积极面对信息技术的挑战、以积极的态度学习新的信息技术的意识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在从事信息活动时，能够自觉遵守道德规范、法律法规等行为准则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传统的读、写、算等基本技能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605790" y="4065270"/>
            <a:ext cx="10897870" cy="18256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本题考查对信息素养的理解。信息素养主要包括信息知识、信息意识、信息能力和信息伦理四个方面。虽然传统的读、写、算等基本学习技能是知识获取的基础，但它们并不直接包含在信息素养的定义之中。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9119870" y="105346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 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05791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10. 下列选项中，不能提高信息素养的是（</a:t>
            </a:r>
            <a:r>
              <a:rPr lang="en-US" sz="2400">
                <a:latin typeface="+mn-ea"/>
              </a:rPr>
              <a:t>   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通过搜索引擎、各大网站、公众号等获取专业和科普信息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针对同一个问题从不同的信息渠道获得多方面信息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随意在网上转载、复制他人的作品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从海量信息中甄别有效信息，去除无效甚至虚假信息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4010025"/>
            <a:ext cx="10897870" cy="13995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如何提升信息素养。提升信息素养要做到：多种渠道，获取信息；去粗取精，甄别信息；利用信息，解决问题。C项中“随意在网上转载、复制他人的作品”无法保证信息合法性，不能提高信息素养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6311265" y="105346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1770" y="107124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545" y="19894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11. 我们要树立终身学习的理念，自觉把学习作为个人成长和职业发展的重要手段和内在动力。（ </a:t>
            </a:r>
            <a:r>
              <a:rPr lang="en-US" sz="2400">
                <a:latin typeface="+mn-ea"/>
              </a:rPr>
              <a:t>	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3935730"/>
            <a:ext cx="10897870" cy="8007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3143250" y="244856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325120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120078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12. 作为主动学习者，在学习上遇到困难时，为不打击个人的自信心，应果断放弃，选择更容易的学习任务。（ 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3361690"/>
            <a:ext cx="10897870" cy="7442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主动性学习者的特点。主动的学习者通常具有积极的学习态度，能够将注意力集中在学习内容上，在学习过程中获得积极的情绪体验。即便遇到困难和挫折，主动学习者也能够坚持不懈、努力寻找解决办法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4582795" y="166243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53365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18427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13. 要利用好课堂时间认真学习，利用课后的零散时间学习并没有太大的意义。（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61645" y="3632200"/>
            <a:ext cx="10897870" cy="12071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【解析】本题考查珍惜时间，合理规划。任何一段时间都是有价值的，哪怕只有几分钟，也能积少成多，做成大事。整块时间与零碎时间的合理利用，能够有效维持有规律的学习习惯，提升学习效率。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1198880" y="169989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51714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962660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037" y="3587"/>
              <a:ext cx="3050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11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649345" y="270954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主动学习　高效学习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12903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14. “少而好学，如日出之阳；壮而好学，如日中之光；老而好学，如炳烛之明”表明学习与人的生命共始终。（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3361690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5159375" y="165798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53365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04076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15. 培养兴趣爱好会分散我们的注意力，不利于学习知识，更不利于未来职业发展。（ 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61645" y="3058160"/>
            <a:ext cx="10897870" cy="17964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主动学习者要培养多种兴趣。兴趣是最好的老师，用认真钻研的态度发展兴趣爱好，就是在积累有益的学习经验，也是在增长技能本领。每一项兴趣爱好，都有可能为我们未来的职业发展增光添彩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1198880" y="150876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30187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120078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16. 学习目标的设定要越高越好，较高的学习目标有利于指导我们的学习。（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3074670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【解析】本题考查如何设定学习目标。学习目标的设定要符合实际，通过努力能够实现。通过设定明确、恰当的学习目标，让学习目标指导每个阶段的学习行为。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10703560" y="120332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24663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11252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17. 时间就如白驹过隙，我们要合理安排时间，珍惜在校的学习时间，利用好宝贵的学习时光。（ 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61645" y="3273425"/>
            <a:ext cx="10897870" cy="8928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3142615" y="159893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44538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18427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18. 遵守网络道德和法律法规是网络信息素养的一部分。（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61645" y="2914650"/>
            <a:ext cx="10897870" cy="12280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8399780" y="118110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08661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112903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19. 为提升自己的专业素养，我们需要努力学习理论知识，实践学习并不重要。（ 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3361690"/>
            <a:ext cx="10897870" cy="162306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【解析】本题考查学习有方，科学高效。善用多种学习形式，既要通过理论学习积累系统的知识，又要坚持做中学、学中做，将所学知识运用到生活和工作中，促进知识的升华，提升解决问题的能力。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1271270" y="155702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53365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18427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20. 网络的便利性使得海量信息喷涌而出。要注意从海量信息中甄别有效信息，去除无效甚至虚假信息。（</a:t>
            </a:r>
            <a:r>
              <a:rPr lang="en-US" sz="2400">
                <a:latin typeface="+mn-ea"/>
              </a:rPr>
              <a:t>  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61645" y="3632200"/>
            <a:ext cx="10897870" cy="8420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4366895" y="163766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66065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271905"/>
            <a:ext cx="1146683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+mn-ea"/>
              </a:rPr>
              <a:t>21. _______</a:t>
            </a:r>
            <a:r>
              <a:rPr lang="zh-CN" altLang="en-US" sz="2400">
                <a:latin typeface="+mn-ea"/>
                <a:sym typeface="+mn-ea"/>
              </a:rPr>
              <a:t>____</a:t>
            </a:r>
            <a:r>
              <a:rPr lang="zh-CN" altLang="en-US" sz="2400">
                <a:latin typeface="+mn-ea"/>
              </a:rPr>
              <a:t>__ 是激发、指向并维持学习行为的动力来源。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+mn-ea"/>
              </a:rPr>
              <a:t>22. 成为主动的学习者需要端正学习态度、__</a:t>
            </a:r>
            <a:r>
              <a:rPr lang="zh-CN" altLang="en-US" sz="2400">
                <a:latin typeface="+mn-ea"/>
                <a:sym typeface="+mn-ea"/>
              </a:rPr>
              <a:t>____</a:t>
            </a:r>
            <a:r>
              <a:rPr lang="zh-CN" altLang="en-US" sz="2400">
                <a:latin typeface="+mn-ea"/>
              </a:rPr>
              <a:t>________、激发学习动机、培养多种兴趣、善用多种学习形式。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+mn-ea"/>
              </a:rPr>
              <a:t>23. _______</a:t>
            </a:r>
            <a:r>
              <a:rPr lang="zh-CN" altLang="en-US" sz="2400">
                <a:latin typeface="+mn-ea"/>
                <a:sym typeface="+mn-ea"/>
              </a:rPr>
              <a:t>____</a:t>
            </a:r>
            <a:r>
              <a:rPr lang="zh-CN" altLang="en-US" sz="2400">
                <a:latin typeface="+mn-ea"/>
              </a:rPr>
              <a:t>____ 就要把学习当成一种发自内心的活动。要确立明确的学习目标，主动寻找发现自己感兴趣的学习资源，养成自主学习习惯，以持之以恒、刻苦钻研的精神，不断从知识的宝库中汲取精华。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+mn-ea"/>
              </a:rPr>
              <a:t>24. 数字化学习要求我们要具有良好的信息素养，信息素养包括信息知识、______</a:t>
            </a:r>
            <a:r>
              <a:rPr lang="zh-CN" altLang="en-US" sz="2400">
                <a:latin typeface="+mn-ea"/>
                <a:sym typeface="+mn-ea"/>
              </a:rPr>
              <a:t>________</a:t>
            </a:r>
            <a:r>
              <a:rPr lang="zh-CN" altLang="en-US" sz="2400">
                <a:latin typeface="+mn-ea"/>
              </a:rPr>
              <a:t>___、信息能力和信息伦理。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71247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1343025" y="1197610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学习动机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6743065" y="1845310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明确学习目标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3"/>
            </p:custDataLst>
          </p:nvPr>
        </p:nvSpPr>
        <p:spPr>
          <a:xfrm>
            <a:off x="1558925" y="2925445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自主学习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4"/>
            </p:custDataLst>
          </p:nvPr>
        </p:nvSpPr>
        <p:spPr>
          <a:xfrm>
            <a:off x="766445" y="5158105"/>
            <a:ext cx="223647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信息意识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1770" y="836930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2277745"/>
            <a:ext cx="11055350" cy="2656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1. 有效的时间管理对于高效学习至关重要，这意味着在学习过程中应该（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尽可能多地填满每一分钟来学习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4000"/>
              </a:lnSpc>
            </a:pPr>
            <a:r>
              <a:rPr sz="2400">
                <a:latin typeface="+mn-ea"/>
              </a:rPr>
              <a:t>B. 设置不切实际的目标来激励自己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为学习、休息和娱乐活动分配合理的时间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4000"/>
              </a:lnSpc>
            </a:pPr>
            <a:r>
              <a:rPr sz="2400">
                <a:latin typeface="+mn-ea"/>
              </a:rPr>
              <a:t>D. 只有在感到压力时才去规划学习时间</a:t>
            </a:r>
            <a:endParaRPr sz="2400">
              <a:latin typeface="+mn-ea"/>
            </a:endParaRPr>
          </a:p>
        </p:txBody>
      </p:sp>
      <p:sp>
        <p:nvSpPr>
          <p:cNvPr id="16" name="Text Box 27"/>
          <p:cNvSpPr txBox="1"/>
          <p:nvPr>
            <p:custDataLst>
              <p:tags r:id="rId1"/>
            </p:custDataLst>
          </p:nvPr>
        </p:nvSpPr>
        <p:spPr>
          <a:xfrm>
            <a:off x="10271760" y="227774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Text Box 27"/>
          <p:cNvSpPr txBox="1"/>
          <p:nvPr>
            <p:custDataLst>
              <p:tags r:id="rId2"/>
            </p:custDataLst>
          </p:nvPr>
        </p:nvSpPr>
        <p:spPr>
          <a:xfrm>
            <a:off x="910590" y="5083175"/>
            <a:ext cx="10835005" cy="6756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action="ppaction://hlinksldjump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action="ppaction://hlinksldjump"/>
              </a:rPr>
              <a:t>解析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action="ppaction://hlinksldjump"/>
              </a:rPr>
              <a:t>】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756920" y="1197610"/>
            <a:ext cx="10897870" cy="22421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本题考查对有效管理时间的理解。高效的时间管理包括合理规划学习时间和休息时间，以及保持工作、学习和生活之间的平衡。这有助于保持精力充沛和避免疲劳，从而提高学习效率。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圆角矩形 10">
            <a:hlinkClick r:id="rId2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0824845" y="6292215"/>
            <a:ext cx="1052830" cy="450215"/>
          </a:xfrm>
          <a:prstGeom prst="roundRect">
            <a:avLst/>
          </a:prstGeom>
          <a:solidFill>
            <a:srgbClr val="C69274"/>
          </a:solidFill>
          <a:ln>
            <a:solidFill>
              <a:srgbClr val="C69274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返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回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98171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面对学习中的困难和挑战，主动学习者会采用的方式是（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坚持不懈，努力寻找解决办法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逃避困难，选择简单的任务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期待别人来解决难题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忽视错误，避免从错误中学习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3570" y="3928745"/>
            <a:ext cx="10897870" cy="14928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本题考查主动学习者的特点。主动学习者通常具有积极的学习态度，能够将注意力集中在学习内容上，在学习过程中获得积极的情绪体验。即便遇到困难和挫折，主动学习者也能够坚持不懈、努力寻找解决办法。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8615680" y="98171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2255" y="908050"/>
            <a:ext cx="1105535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关于学习，以下做法中不正确的是（ </a:t>
            </a:r>
            <a:r>
              <a:rPr lang="en-US" sz="2400">
                <a:latin typeface="+mn-ea"/>
              </a:rPr>
              <a:t>	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既学习理论知识，又坚持做中学、学中做，将所学知识运用到生活和工作中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只要在课上专心听讲，课后就不需要复习巩固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要充分利用课外时间加强学习，灵活运用线上或线下学习资源不断夯实基础、拓展提升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向身边榜样、行业专家、历史人物等学习，提升自己</a:t>
            </a:r>
            <a:endParaRPr sz="2400">
              <a:latin typeface="+mn-ea"/>
            </a:endParaRPr>
          </a:p>
        </p:txBody>
      </p:sp>
      <p:sp>
        <p:nvSpPr>
          <p:cNvPr id="4" name="Text Box 27"/>
          <p:cNvSpPr txBox="1"/>
          <p:nvPr>
            <p:custDataLst>
              <p:tags r:id="rId1"/>
            </p:custDataLst>
          </p:nvPr>
        </p:nvSpPr>
        <p:spPr>
          <a:xfrm>
            <a:off x="5375275" y="83756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Text Box 27"/>
          <p:cNvSpPr txBox="1"/>
          <p:nvPr>
            <p:custDataLst>
              <p:tags r:id="rId2"/>
            </p:custDataLst>
          </p:nvPr>
        </p:nvSpPr>
        <p:spPr>
          <a:xfrm>
            <a:off x="910590" y="5083175"/>
            <a:ext cx="10835005" cy="6756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解析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hlinkClick r:id="rId3" tooltip="" action="ppaction://hlinksldjump"/>
              </a:rPr>
              <a:t>】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549910" y="1205230"/>
            <a:ext cx="10897870" cy="33274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善用多种学习形式学习。既要通过理论学习积累系统的知识，又要坚持做中学、学中做，将所学知识运用到生活和工作中，促进知识的升华，提升解决实际问题的能力。在课上我们要专心听讲、积极思考，在课后要及时复习巩固。要充分利用课外时间加强学习，灵活运用线上或线下学习资源不断夯实基础、拓展提升。此外，还可以向身边榜样、行业专家、历史人物等学习，借鉴和传承他们的宝贵经验，将其内化为自己的智慧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圆角矩形 10">
            <a:hlinkClick r:id="rId2" tooltip="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0824845" y="6292215"/>
            <a:ext cx="1052830" cy="450215"/>
          </a:xfrm>
          <a:prstGeom prst="roundRect">
            <a:avLst/>
          </a:prstGeom>
          <a:solidFill>
            <a:srgbClr val="C69274"/>
          </a:solidFill>
          <a:ln>
            <a:solidFill>
              <a:srgbClr val="C69274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返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回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16.01858267716534,&quot;left&quot;:165.94165354330707,&quot;top&quot;:151,&quot;width&quot;:740.2083464566929}"/>
</p:tagLst>
</file>

<file path=ppt/tags/tag100.xml><?xml version="1.0" encoding="utf-8"?>
<p:tagLst xmlns:p="http://schemas.openxmlformats.org/presentationml/2006/main">
  <p:tag name="KSO_WM_BEAUTIFY_FLAG" val=""/>
  <p:tag name="KSO_WM_DIAGRAM_VIRTUALLY_FRAME" val="{&quot;height&quot;:416.45,&quot;left&quot;:36.35,&quot;top&quot;:66.3,&quot;width&quot;:885.85}"/>
</p:tagLst>
</file>

<file path=ppt/tags/tag101.xml><?xml version="1.0" encoding="utf-8"?>
<p:tagLst xmlns:p="http://schemas.openxmlformats.org/presentationml/2006/main">
  <p:tag name="KSO_WM_DIAGRAM_VIRTUALLY_FRAME" val="{&quot;height&quot;:416.45,&quot;left&quot;:36.35,&quot;top&quot;:66.3,&quot;width&quot;:885.85}"/>
</p:tagLst>
</file>

<file path=ppt/tags/tag102.xml><?xml version="1.0" encoding="utf-8"?>
<p:tagLst xmlns:p="http://schemas.openxmlformats.org/presentationml/2006/main">
  <p:tag name="KSO_WM_DIAGRAM_VIRTUALLY_FRAME" val="{&quot;height&quot;:416.45,&quot;left&quot;:36.35,&quot;top&quot;:66.3,&quot;width&quot;:885.85}"/>
</p:tagLst>
</file>

<file path=ppt/tags/tag103.xml><?xml version="1.0" encoding="utf-8"?>
<p:tagLst xmlns:p="http://schemas.openxmlformats.org/presentationml/2006/main">
  <p:tag name="KSO_WM_BEAUTIFY_FLAG" val=""/>
  <p:tag name="KSO_WM_DIAGRAM_VIRTUALLY_FRAME" val="{&quot;height&quot;:416.45,&quot;left&quot;:36.35,&quot;top&quot;:66.3,&quot;width&quot;:885.85}"/>
</p:tagLst>
</file>

<file path=ppt/tags/tag104.xml><?xml version="1.0" encoding="utf-8"?>
<p:tagLst xmlns:p="http://schemas.openxmlformats.org/presentationml/2006/main">
  <p:tag name="KSO_WM_BEAUTIFY_FLAG" val=""/>
  <p:tag name="KSO_WM_DIAGRAM_VIRTUALLY_FRAME" val="{&quot;height&quot;:416.45,&quot;left&quot;:36.35,&quot;top&quot;:66.3,&quot;width&quot;:885.85}"/>
</p:tagLst>
</file>

<file path=ppt/tags/tag105.xml><?xml version="1.0" encoding="utf-8"?>
<p:tagLst xmlns:p="http://schemas.openxmlformats.org/presentationml/2006/main">
  <p:tag name="KSO_WM_DIAGRAM_VIRTUALLY_FRAME" val="{&quot;height&quot;:416.45,&quot;left&quot;:36.35,&quot;top&quot;:66.3,&quot;width&quot;:885.85}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DIAGRAM_VIRTUALLY_FRAME" val="{&quot;height&quot;:416.85,&quot;left&quot;:36.35,&quot;top&quot;:65,&quot;width&quot;:885.85}"/>
</p:tagLst>
</file>

<file path=ppt/tags/tag109.xml><?xml version="1.0" encoding="utf-8"?>
<p:tagLst xmlns:p="http://schemas.openxmlformats.org/presentationml/2006/main">
  <p:tag name="KSO_WM_BEAUTIFY_FLAG" val=""/>
  <p:tag name="KSO_WM_DIAGRAM_VIRTUALLY_FRAME" val="{&quot;height&quot;:416.85,&quot;left&quot;:36.35,&quot;top&quot;:65,&quot;width&quot;:885.85}"/>
</p:tagLst>
</file>

<file path=ppt/tags/tag11.xml><?xml version="1.0" encoding="utf-8"?>
<p:tagLst xmlns:p="http://schemas.openxmlformats.org/presentationml/2006/main">
  <p:tag name="KSO_WM_DIAGRAM_VIRTUALLY_FRAME" val="{&quot;height&quot;:316.01858267716534,&quot;left&quot;:165.94165354330707,&quot;top&quot;:151,&quot;width&quot;:740.2083464566929}"/>
</p:tagLst>
</file>

<file path=ppt/tags/tag110.xml><?xml version="1.0" encoding="utf-8"?>
<p:tagLst xmlns:p="http://schemas.openxmlformats.org/presentationml/2006/main">
  <p:tag name="KSO_WM_BEAUTIFY_FLAG" val=""/>
  <p:tag name="KSO_WM_DIAGRAM_VIRTUALLY_FRAME" val="{&quot;height&quot;:416.85,&quot;left&quot;:36.35,&quot;top&quot;:65,&quot;width&quot;:885.85}"/>
</p:tagLst>
</file>

<file path=ppt/tags/tag111.xml><?xml version="1.0" encoding="utf-8"?>
<p:tagLst xmlns:p="http://schemas.openxmlformats.org/presentationml/2006/main">
  <p:tag name="KSO_WM_DIAGRAM_VIRTUALLY_FRAME" val="{&quot;height&quot;:416.85,&quot;left&quot;:36.35,&quot;top&quot;:65,&quot;width&quot;:885.85}"/>
</p:tagLst>
</file>

<file path=ppt/tags/tag112.xml><?xml version="1.0" encoding="utf-8"?>
<p:tagLst xmlns:p="http://schemas.openxmlformats.org/presentationml/2006/main">
  <p:tag name="KSO_WM_DIAGRAM_VIRTUALLY_FRAME" val="{&quot;height&quot;:416.85,&quot;left&quot;:36.35,&quot;top&quot;:65,&quot;width&quot;:885.85}"/>
</p:tagLst>
</file>

<file path=ppt/tags/tag113.xml><?xml version="1.0" encoding="utf-8"?>
<p:tagLst xmlns:p="http://schemas.openxmlformats.org/presentationml/2006/main">
  <p:tag name="KSO_WM_BEAUTIFY_FLAG" val=""/>
  <p:tag name="KSO_WM_DIAGRAM_VIRTUALLY_FRAME" val="{&quot;height&quot;:416.85,&quot;left&quot;:36.35,&quot;top&quot;:65,&quot;width&quot;:885.85}"/>
</p:tagLst>
</file>

<file path=ppt/tags/tag114.xml><?xml version="1.0" encoding="utf-8"?>
<p:tagLst xmlns:p="http://schemas.openxmlformats.org/presentationml/2006/main">
  <p:tag name="KSO_WM_BEAUTIFY_FLAG" val=""/>
  <p:tag name="KSO_WM_DIAGRAM_VIRTUALLY_FRAME" val="{&quot;height&quot;:416.85,&quot;left&quot;:36.35,&quot;top&quot;:65,&quot;width&quot;:885.85}"/>
</p:tagLst>
</file>

<file path=ppt/tags/tag115.xml><?xml version="1.0" encoding="utf-8"?>
<p:tagLst xmlns:p="http://schemas.openxmlformats.org/presentationml/2006/main">
  <p:tag name="KSO_WM_DIAGRAM_VIRTUALLY_FRAME" val="{&quot;height&quot;:416.85,&quot;left&quot;:36.35,&quot;top&quot;:65,&quot;width&quot;:885.85}"/>
</p:tagLst>
</file>

<file path=ppt/tags/tag116.xml><?xml version="1.0" encoding="utf-8"?>
<p:tagLst xmlns:p="http://schemas.openxmlformats.org/presentationml/2006/main">
  <p:tag name="KSO_WM_DIAGRAM_VIRTUALLY_FRAME" val="{&quot;height&quot;:415.9,&quot;left&quot;:36.35,&quot;top&quot;:65.95,&quot;width&quot;:885.85}"/>
</p:tagLst>
</file>

<file path=ppt/tags/tag117.xml><?xml version="1.0" encoding="utf-8"?>
<p:tagLst xmlns:p="http://schemas.openxmlformats.org/presentationml/2006/main">
  <p:tag name="KSO_WM_BEAUTIFY_FLAG" val=""/>
  <p:tag name="KSO_WM_DIAGRAM_VIRTUALLY_FRAME" val="{&quot;height&quot;:415.9,&quot;left&quot;:36.35,&quot;top&quot;:65.95,&quot;width&quot;:885.85}"/>
</p:tagLst>
</file>

<file path=ppt/tags/tag118.xml><?xml version="1.0" encoding="utf-8"?>
<p:tagLst xmlns:p="http://schemas.openxmlformats.org/presentationml/2006/main">
  <p:tag name="KSO_WM_BEAUTIFY_FLAG" val=""/>
  <p:tag name="KSO_WM_DIAGRAM_VIRTUALLY_FRAME" val="{&quot;height&quot;:415.9,&quot;left&quot;:36.35,&quot;top&quot;:65.95,&quot;width&quot;:885.85}"/>
</p:tagLst>
</file>

<file path=ppt/tags/tag119.xml><?xml version="1.0" encoding="utf-8"?>
<p:tagLst xmlns:p="http://schemas.openxmlformats.org/presentationml/2006/main">
  <p:tag name="KSO_WM_DIAGRAM_VIRTUALLY_FRAME" val="{&quot;height&quot;:415.9,&quot;left&quot;:36.35,&quot;top&quot;:65.95,&quot;width&quot;:885.85}"/>
</p:tagLst>
</file>

<file path=ppt/tags/tag12.xml><?xml version="1.0" encoding="utf-8"?>
<p:tagLst xmlns:p="http://schemas.openxmlformats.org/presentationml/2006/main">
  <p:tag name="KSO_WM_DIAGRAM_VIRTUALLY_FRAME" val="{&quot;height&quot;:316.01858267716534,&quot;left&quot;:165.94165354330707,&quot;top&quot;:151,&quot;width&quot;:740.2083464566929}"/>
</p:tagLst>
</file>

<file path=ppt/tags/tag120.xml><?xml version="1.0" encoding="utf-8"?>
<p:tagLst xmlns:p="http://schemas.openxmlformats.org/presentationml/2006/main">
  <p:tag name="KSO_WM_DIAGRAM_VIRTUALLY_FRAME" val="{&quot;height&quot;:359.05,&quot;left&quot;:36.35,&quot;top&quot;:66.3,&quot;width&quot;:890.2}"/>
</p:tagLst>
</file>

<file path=ppt/tags/tag121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90.2}"/>
</p:tagLst>
</file>

<file path=ppt/tags/tag122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90.2}"/>
</p:tagLst>
</file>

<file path=ppt/tags/tag123.xml><?xml version="1.0" encoding="utf-8"?>
<p:tagLst xmlns:p="http://schemas.openxmlformats.org/presentationml/2006/main">
  <p:tag name="KSO_WM_DIAGRAM_VIRTUALLY_FRAME" val="{&quot;height&quot;:359.05,&quot;left&quot;:36.35,&quot;top&quot;:66.3,&quot;width&quot;:890.2}"/>
</p:tagLst>
</file>

<file path=ppt/tags/tag124.xml><?xml version="1.0" encoding="utf-8"?>
<p:tagLst xmlns:p="http://schemas.openxmlformats.org/presentationml/2006/main">
  <p:tag name="KSO_WM_DIAGRAM_VIRTUALLY_FRAME" val="{&quot;height&quot;:455.55,&quot;left&quot;:36.35,&quot;top&quot;:26.7,&quot;width&quot;:885.85}"/>
</p:tagLst>
</file>

<file path=ppt/tags/tag125.xml><?xml version="1.0" encoding="utf-8"?>
<p:tagLst xmlns:p="http://schemas.openxmlformats.org/presentationml/2006/main">
  <p:tag name="KSO_WM_BEAUTIFY_FLAG" val=""/>
  <p:tag name="KSO_WM_DIAGRAM_VIRTUALLY_FRAME" val="{&quot;height&quot;:455.55,&quot;left&quot;:36.35,&quot;top&quot;:26.7,&quot;width&quot;:885.85}"/>
</p:tagLst>
</file>

<file path=ppt/tags/tag126.xml><?xml version="1.0" encoding="utf-8"?>
<p:tagLst xmlns:p="http://schemas.openxmlformats.org/presentationml/2006/main">
  <p:tag name="KSO_WM_BEAUTIFY_FLAG" val=""/>
  <p:tag name="KSO_WM_DIAGRAM_VIRTUALLY_FRAME" val="{&quot;height&quot;:455.55,&quot;left&quot;:36.35,&quot;top&quot;:26.7,&quot;width&quot;:885.85}"/>
</p:tagLst>
</file>

<file path=ppt/tags/tag127.xml><?xml version="1.0" encoding="utf-8"?>
<p:tagLst xmlns:p="http://schemas.openxmlformats.org/presentationml/2006/main">
  <p:tag name="KSO_WM_DIAGRAM_VIRTUALLY_FRAME" val="{&quot;height&quot;:455.55,&quot;left&quot;:36.35,&quot;top&quot;:26.7,&quot;width&quot;:885.85}"/>
</p:tagLst>
</file>

<file path=ppt/tags/tag128.xml><?xml version="1.0" encoding="utf-8"?>
<p:tagLst xmlns:p="http://schemas.openxmlformats.org/presentationml/2006/main">
  <p:tag name="KSO_WM_DIAGRAM_VIRTUALLY_FRAME" val="{&quot;height&quot;:455.55,&quot;left&quot;:36.35,&quot;top&quot;:26.7,&quot;width&quot;:885.85}"/>
</p:tagLst>
</file>

<file path=ppt/tags/tag129.xml><?xml version="1.0" encoding="utf-8"?>
<p:tagLst xmlns:p="http://schemas.openxmlformats.org/presentationml/2006/main">
  <p:tag name="KSO_WM_BEAUTIFY_FLAG" val=""/>
  <p:tag name="KSO_WM_DIAGRAM_VIRTUALLY_FRAME" val="{&quot;height&quot;:455.55,&quot;left&quot;:36.35,&quot;top&quot;:26.7,&quot;width&quot;:885.85}"/>
</p:tagLst>
</file>

<file path=ppt/tags/tag13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130.xml><?xml version="1.0" encoding="utf-8"?>
<p:tagLst xmlns:p="http://schemas.openxmlformats.org/presentationml/2006/main">
  <p:tag name="KSO_WM_BEAUTIFY_FLAG" val=""/>
  <p:tag name="KSO_WM_DIAGRAM_VIRTUALLY_FRAME" val="{&quot;height&quot;:455.55,&quot;left&quot;:36.35,&quot;top&quot;:26.7,&quot;width&quot;:885.85}"/>
</p:tagLst>
</file>

<file path=ppt/tags/tag131.xml><?xml version="1.0" encoding="utf-8"?>
<p:tagLst xmlns:p="http://schemas.openxmlformats.org/presentationml/2006/main">
  <p:tag name="KSO_WM_DIAGRAM_VIRTUALLY_FRAME" val="{&quot;height&quot;:455.55,&quot;left&quot;:36.35,&quot;top&quot;:26.7,&quot;width&quot;:885.85}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commondata" val="eyJoZGlkIjoiMzhmNGY5YTAyODliNGZmMTAzZGJiYmYwNjA5ZWIyMmIifQ=="/>
</p:tagLst>
</file>

<file path=ppt/tags/tag14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15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16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DIAGRAM_VIRTUALLY_FRAME" val="{&quot;height&quot;:423.9,&quot;left&quot;:36.4,&quot;top&quot;:54.6,&quot;width&quot;:885.8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423.9,&quot;left&quot;:36.4,&quot;top&quot;:54.6,&quot;width&quot;:885.8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423.9,&quot;left&quot;:36.4,&quot;top&quot;:54.6,&quot;width&quot;:885.8}"/>
</p:tagLst>
</file>

<file path=ppt/tags/tag34.xml><?xml version="1.0" encoding="utf-8"?>
<p:tagLst xmlns:p="http://schemas.openxmlformats.org/presentationml/2006/main">
  <p:tag name="KSO_WM_DIAGRAM_VIRTUALLY_FRAME" val="{&quot;height&quot;:423.9,&quot;left&quot;:36.4,&quot;top&quot;:54.6,&quot;width&quot;:885.8}"/>
</p:tagLst>
</file>

<file path=ppt/tags/tag35.xml><?xml version="1.0" encoding="utf-8"?>
<p:tagLst xmlns:p="http://schemas.openxmlformats.org/presentationml/2006/main">
  <p:tag name="KSO_WM_DIAGRAM_VIRTUALLY_FRAME" val="{&quot;height&quot;:423.9,&quot;left&quot;:36.4,&quot;top&quot;:54.6,&quot;width&quot;:885.8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423.9,&quot;left&quot;:36.4,&quot;top&quot;:54.6,&quot;width&quot;:885.8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423.9,&quot;left&quot;:36.4,&quot;top&quot;:54.6,&quot;width&quot;:885.8}"/>
</p:tagLst>
</file>

<file path=ppt/tags/tag38.xml><?xml version="1.0" encoding="utf-8"?>
<p:tagLst xmlns:p="http://schemas.openxmlformats.org/presentationml/2006/main">
  <p:tag name="KSO_WM_DIAGRAM_VIRTUALLY_FRAME" val="{&quot;height&quot;:423.9,&quot;left&quot;:36.4,&quot;top&quot;:54.6,&quot;width&quot;:885.8}"/>
</p:tagLst>
</file>

<file path=ppt/tags/tag39.xml><?xml version="1.0" encoding="utf-8"?>
<p:tagLst xmlns:p="http://schemas.openxmlformats.org/presentationml/2006/main">
  <p:tag name="KSO_WM_DIAGRAM_VIRTUALLY_FRAME" val="{&quot;height&quot;:394.75,&quot;left&quot;:36.35,&quot;top&quot;:60.65,&quot;width&quot;:885.85}"/>
</p:tagLst>
</file>

<file path=ppt/tags/tag4.xml><?xml version="1.0" encoding="utf-8"?>
<p:tagLst xmlns:p="http://schemas.openxmlformats.org/presentationml/2006/main">
  <p:tag name="KSO_WM_DIAGRAM_VIRTUALLY_FRAME" val="{&quot;height&quot;:316.01858267716534,&quot;left&quot;:165.94165354330707,&quot;top&quot;:151,&quot;width&quot;:740.2083464566929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394.75,&quot;left&quot;:36.35,&quot;top&quot;:60.65,&quot;width&quot;:885.8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394.75,&quot;left&quot;:36.35,&quot;top&quot;:60.65,&quot;width&quot;:885.85}"/>
</p:tagLst>
</file>

<file path=ppt/tags/tag42.xml><?xml version="1.0" encoding="utf-8"?>
<p:tagLst xmlns:p="http://schemas.openxmlformats.org/presentationml/2006/main">
  <p:tag name="KSO_WM_DIAGRAM_VIRTUALLY_FRAME" val="{&quot;height&quot;:394.75,&quot;left&quot;:36.35,&quot;top&quot;:60.65,&quot;width&quot;:885.85}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46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47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48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316.01858267716534,&quot;left&quot;:165.94165354330707,&quot;top&quot;:151,&quot;width&quot;:740.2083464566929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428.05,&quot;left&quot;:42.05,&quot;top&quot;:54.6,&quot;width&quot;:888.85}"/>
</p:tagLst>
</file>

<file path=ppt/tags/tag6.xml><?xml version="1.0" encoding="utf-8"?>
<p:tagLst xmlns:p="http://schemas.openxmlformats.org/presentationml/2006/main">
  <p:tag name="KSO_WM_DIAGRAM_VIRTUALLY_FRAME" val="{&quot;height&quot;:316.01858267716534,&quot;left&quot;:165.94165354330707,&quot;top&quot;:151,&quot;width&quot;:740.2083464566929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428.05,&quot;left&quot;:42.05,&quot;top&quot;:54.6,&quot;width&quot;:888.8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428.05,&quot;left&quot;:42.05,&quot;top&quot;:54.6,&quot;width&quot;:888.85}"/>
</p:tagLst>
</file>

<file path=ppt/tags/tag62.xml><?xml version="1.0" encoding="utf-8"?>
<p:tagLst xmlns:p="http://schemas.openxmlformats.org/presentationml/2006/main">
  <p:tag name="KSO_WM_DIAGRAM_VIRTUALLY_FRAME" val="{&quot;height&quot;:428.05,&quot;left&quot;:42.05,&quot;top&quot;:54.6,&quot;width&quot;:888.85}"/>
</p:tagLst>
</file>

<file path=ppt/tags/tag63.xml><?xml version="1.0" encoding="utf-8"?>
<p:tagLst xmlns:p="http://schemas.openxmlformats.org/presentationml/2006/main">
  <p:tag name="KSO_WM_DIAGRAM_VIRTUALLY_FRAME" val="{&quot;height&quot;:428.05,&quot;left&quot;:42.05,&quot;top&quot;:54.6,&quot;width&quot;:888.8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428.05,&quot;left&quot;:42.05,&quot;top&quot;:54.6,&quot;width&quot;:888.8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428.05,&quot;left&quot;:42.05,&quot;top&quot;:54.6,&quot;width&quot;:888.85}"/>
</p:tagLst>
</file>

<file path=ppt/tags/tag66.xml><?xml version="1.0" encoding="utf-8"?>
<p:tagLst xmlns:p="http://schemas.openxmlformats.org/presentationml/2006/main">
  <p:tag name="KSO_WM_DIAGRAM_VIRTUALLY_FRAME" val="{&quot;height&quot;:428.05,&quot;left&quot;:42.05,&quot;top&quot;:54.6,&quot;width&quot;:888.85}"/>
</p:tagLst>
</file>

<file path=ppt/tags/tag67.xml><?xml version="1.0" encoding="utf-8"?>
<p:tagLst xmlns:p="http://schemas.openxmlformats.org/presentationml/2006/main">
  <p:tag name="KSO_WM_DIAGRAM_VIRTUALLY_FRAME" val="{&quot;height&quot;:425.65,&quot;left&quot;:42.05,&quot;top&quot;:43.25,&quot;width&quot;:888.8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425.65,&quot;left&quot;:42.05,&quot;top&quot;:43.25,&quot;width&quot;:888.8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425.65,&quot;left&quot;:42.05,&quot;top&quot;:43.25,&quot;width&quot;:888.85}"/>
</p:tagLst>
</file>

<file path=ppt/tags/tag7.xml><?xml version="1.0" encoding="utf-8"?>
<p:tagLst xmlns:p="http://schemas.openxmlformats.org/presentationml/2006/main">
  <p:tag name="KSO_WM_DIAGRAM_VIRTUALLY_FRAME" val="{&quot;height&quot;:316.01858267716534,&quot;left&quot;:165.94165354330707,&quot;top&quot;:151,&quot;width&quot;:740.2083464566929}"/>
</p:tagLst>
</file>

<file path=ppt/tags/tag70.xml><?xml version="1.0" encoding="utf-8"?>
<p:tagLst xmlns:p="http://schemas.openxmlformats.org/presentationml/2006/main">
  <p:tag name="KSO_WM_DIAGRAM_VIRTUALLY_FRAME" val="{&quot;height&quot;:425.65,&quot;left&quot;:42.05,&quot;top&quot;:43.25,&quot;width&quot;:888.85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316.01858267716534,&quot;left&quot;:165.94165354330707,&quot;top&quot;:151,&quot;width&quot;:740.2083464566929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DIAGRAM_VIRTUALLY_FRAME" val="{&quot;height&quot;:374.6,&quot;left&quot;:47.7,&quot;top&quot;:60.3,&quot;width&quot;:871.8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374.6,&quot;left&quot;:47.7,&quot;top&quot;:60.3,&quot;width&quot;:871.8}"/>
</p:tagLst>
</file>

<file path=ppt/tags/tag9.xml><?xml version="1.0" encoding="utf-8"?>
<p:tagLst xmlns:p="http://schemas.openxmlformats.org/presentationml/2006/main">
  <p:tag name="KSO_WM_DIAGRAM_VIRTUALLY_FRAME" val="{&quot;height&quot;:316.01858267716534,&quot;left&quot;:165.94165354330707,&quot;top&quot;:151,&quot;width&quot;:740.2083464566929}"/>
</p:tagLst>
</file>

<file path=ppt/tags/tag90.xml><?xml version="1.0" encoding="utf-8"?>
<p:tagLst xmlns:p="http://schemas.openxmlformats.org/presentationml/2006/main">
  <p:tag name="KSO_WM_BEAUTIFY_FLAG" val=""/>
  <p:tag name="KSO_WM_DIAGRAM_VIRTUALLY_FRAME" val="{&quot;height&quot;:374.6,&quot;left&quot;:47.7,&quot;top&quot;:60.3,&quot;width&quot;:871.8}"/>
</p:tagLst>
</file>

<file path=ppt/tags/tag91.xml><?xml version="1.0" encoding="utf-8"?>
<p:tagLst xmlns:p="http://schemas.openxmlformats.org/presentationml/2006/main">
  <p:tag name="KSO_WM_DIAGRAM_VIRTUALLY_FRAME" val="{&quot;height&quot;:374.55,&quot;left&quot;:47.7,&quot;top&quot;:60.35,&quot;width&quot;:871.8}"/>
</p:tagLst>
</file>

<file path=ppt/tags/tag92.xml><?xml version="1.0" encoding="utf-8"?>
<p:tagLst xmlns:p="http://schemas.openxmlformats.org/presentationml/2006/main">
  <p:tag name="KSO_WM_BEAUTIFY_FLAG" val=""/>
  <p:tag name="KSO_WM_DIAGRAM_VIRTUALLY_FRAME" val="{&quot;height&quot;:374.55,&quot;left&quot;:47.7,&quot;top&quot;:60.35,&quot;width&quot;:871.8}"/>
</p:tagLst>
</file>

<file path=ppt/tags/tag93.xml><?xml version="1.0" encoding="utf-8"?>
<p:tagLst xmlns:p="http://schemas.openxmlformats.org/presentationml/2006/main">
  <p:tag name="KSO_WM_BEAUTIFY_FLAG" val=""/>
  <p:tag name="KSO_WM_DIAGRAM_VIRTUALLY_FRAME" val="{&quot;height&quot;:374.55,&quot;left&quot;:47.7,&quot;top&quot;:60.35,&quot;width&quot;:871.8}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DIAGRAM_VIRTUALLY_FRAME" val="{&quot;height&quot;:416.45,&quot;left&quot;:36.35,&quot;top&quot;:66.3,&quot;width&quot;:885.85}"/>
</p:tagLst>
</file>

<file path=ppt/tags/tag99.xml><?xml version="1.0" encoding="utf-8"?>
<p:tagLst xmlns:p="http://schemas.openxmlformats.org/presentationml/2006/main">
  <p:tag name="KSO_WM_BEAUTIFY_FLAG" val=""/>
  <p:tag name="KSO_WM_DIAGRAM_VIRTUALLY_FRAME" val="{&quot;height&quot;:416.45,&quot;left&quot;:36.35,&quot;top&quot;:66.3,&quot;width&quot;:885.85}"/>
</p:tagLst>
</file>

<file path=ppt/theme/theme1.xml><?xml version="1.0" encoding="utf-8"?>
<a:theme xmlns:a="http://schemas.openxmlformats.org/drawingml/2006/main" name="Office 主题">
  <a:themeElements>
    <a:clrScheme name="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0063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6842</Words>
  <Application>WPS 演示</Application>
  <PresentationFormat>自定义</PresentationFormat>
  <Paragraphs>406</Paragraphs>
  <Slides>47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3" baseType="lpstr">
      <vt:lpstr>Arial</vt:lpstr>
      <vt:lpstr>宋体</vt:lpstr>
      <vt:lpstr>Wingdings</vt:lpstr>
      <vt:lpstr>Calibri</vt:lpstr>
      <vt:lpstr>Times New Roman</vt:lpstr>
      <vt:lpstr>思源黑体 CN Heavy</vt:lpstr>
      <vt:lpstr>黑体</vt:lpstr>
      <vt:lpstr>Arial</vt:lpstr>
      <vt:lpstr>微软雅黑</vt:lpstr>
      <vt:lpstr>方正准圆简体</vt:lpstr>
      <vt:lpstr>Impact</vt:lpstr>
      <vt:lpstr>Arial Unicode MS</vt:lpstr>
      <vt:lpstr>楷体</vt:lpstr>
      <vt:lpstr>华文细黑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Simmer^_^</cp:lastModifiedBy>
  <cp:revision>273</cp:revision>
  <dcterms:created xsi:type="dcterms:W3CDTF">2015-04-23T03:04:00Z</dcterms:created>
  <dcterms:modified xsi:type="dcterms:W3CDTF">2024-09-19T13:08:58Z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61F72E6544E8430F96A0094616C99745_12</vt:lpwstr>
  </property>
</Properties>
</file>