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33"/>
  </p:handoutMasterIdLst>
  <p:sldIdLst>
    <p:sldId id="370" r:id="rId4"/>
    <p:sldId id="371" r:id="rId6"/>
    <p:sldId id="361" r:id="rId7"/>
    <p:sldId id="265" r:id="rId8"/>
    <p:sldId id="367" r:id="rId9"/>
    <p:sldId id="289" r:id="rId10"/>
    <p:sldId id="259" r:id="rId11"/>
    <p:sldId id="401" r:id="rId12"/>
    <p:sldId id="403" r:id="rId13"/>
    <p:sldId id="586" r:id="rId14"/>
    <p:sldId id="587" r:id="rId15"/>
    <p:sldId id="404" r:id="rId16"/>
    <p:sldId id="422" r:id="rId17"/>
    <p:sldId id="467" r:id="rId18"/>
    <p:sldId id="475" r:id="rId19"/>
    <p:sldId id="588" r:id="rId20"/>
    <p:sldId id="589" r:id="rId21"/>
    <p:sldId id="476" r:id="rId22"/>
    <p:sldId id="590" r:id="rId23"/>
    <p:sldId id="591" r:id="rId24"/>
    <p:sldId id="592" r:id="rId25"/>
    <p:sldId id="593" r:id="rId26"/>
    <p:sldId id="594" r:id="rId27"/>
    <p:sldId id="596" r:id="rId28"/>
    <p:sldId id="418" r:id="rId29"/>
    <p:sldId id="419" r:id="rId30"/>
    <p:sldId id="420" r:id="rId31"/>
    <p:sldId id="597" r:id="rId32"/>
  </p:sldIdLst>
  <p:sldSz cx="12190095" cy="6859270"/>
  <p:notesSz cx="6858000" cy="9144000"/>
  <p:custDataLst>
    <p:tags r:id="rId37"/>
  </p:custDataLst>
  <p:defaultTextStyle>
    <a:defPPr>
      <a:defRPr lang="zh-CN"/>
    </a:defPPr>
    <a:lvl1pPr marL="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78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97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80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00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orient="horz" pos="3810" userDrawn="1">
          <p15:clr>
            <a:srgbClr val="A4A3A4"/>
          </p15:clr>
        </p15:guide>
        <p15:guide id="3" pos="3820" userDrawn="1">
          <p15:clr>
            <a:srgbClr val="A4A3A4"/>
          </p15:clr>
        </p15:guide>
        <p15:guide id="4" pos="7302" userDrawn="1">
          <p15:clr>
            <a:srgbClr val="A4A3A4"/>
          </p15:clr>
        </p15:guide>
        <p15:guide id="5" pos="5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C69274"/>
    <a:srgbClr val="DDC5B7"/>
    <a:srgbClr val="F3EAE5"/>
    <a:srgbClr val="595959"/>
    <a:srgbClr val="FFFFFF"/>
    <a:srgbClr val="CE9F7A"/>
    <a:srgbClr val="E9D3C0"/>
    <a:srgbClr val="5FCACC"/>
    <a:srgbClr val="309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12" autoAdjust="0"/>
    <p:restoredTop sz="94660"/>
  </p:normalViewPr>
  <p:slideViewPr>
    <p:cSldViewPr showGuides="1">
      <p:cViewPr>
        <p:scale>
          <a:sx n="68" d="100"/>
          <a:sy n="68" d="100"/>
        </p:scale>
        <p:origin x="1880" y="1496"/>
      </p:cViewPr>
      <p:guideLst>
        <p:guide orient="horz" pos="2168"/>
        <p:guide orient="horz" pos="3810"/>
        <p:guide pos="3820"/>
        <p:guide pos="7302"/>
        <p:guide pos="5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840" y="-96"/>
      </p:cViewPr>
      <p:guideLst>
        <p:guide orient="horz" pos="2890"/>
        <p:guide pos="214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7" Type="http://schemas.openxmlformats.org/officeDocument/2006/relationships/tags" Target="tags/tag9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C15E6-6BD2-4E4B-B1D4-218C26E1B2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5EDCA-2189-4435-B38B-6F3C2C0443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7430C-5A66-4BD0-A971-34190B6C60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slide" Target="../slides/slide25.xml"/><Relationship Id="rId7" Type="http://schemas.openxmlformats.org/officeDocument/2006/relationships/tags" Target="../tags/tag3.xml"/><Relationship Id="rId6" Type="http://schemas.openxmlformats.org/officeDocument/2006/relationships/slide" Target="../slides/slide7.xml"/><Relationship Id="rId5" Type="http://schemas.openxmlformats.org/officeDocument/2006/relationships/tags" Target="../tags/tag2.xml"/><Relationship Id="rId4" Type="http://schemas.openxmlformats.org/officeDocument/2006/relationships/slide" Target="../slides/slide6.xml"/><Relationship Id="rId3" Type="http://schemas.openxmlformats.org/officeDocument/2006/relationships/tags" Target="../tags/tag1.xml"/><Relationship Id="rId2" Type="http://schemas.openxmlformats.org/officeDocument/2006/relationships/slide" Target="../slides/slide5.xml"/><Relationship Id="rId12" Type="http://schemas.openxmlformats.org/officeDocument/2006/relationships/tags" Target="../tags/tag6.xml"/><Relationship Id="rId11" Type="http://schemas.openxmlformats.org/officeDocument/2006/relationships/tags" Target="../tags/tag5.xml"/><Relationship Id="rId10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5.xml"/><Relationship Id="rId8" Type="http://schemas.openxmlformats.org/officeDocument/2006/relationships/tags" Target="../tags/tag10.xml"/><Relationship Id="rId7" Type="http://schemas.openxmlformats.org/officeDocument/2006/relationships/slide" Target="../slides/slide7.xml"/><Relationship Id="rId6" Type="http://schemas.openxmlformats.org/officeDocument/2006/relationships/tags" Target="../tags/tag9.xml"/><Relationship Id="rId5" Type="http://schemas.openxmlformats.org/officeDocument/2006/relationships/slide" Target="../slides/slide6.xml"/><Relationship Id="rId4" Type="http://schemas.openxmlformats.org/officeDocument/2006/relationships/tags" Target="../tags/tag8.xml"/><Relationship Id="rId3" Type="http://schemas.openxmlformats.org/officeDocument/2006/relationships/slide" Target="../slides/slide5.xml"/><Relationship Id="rId2" Type="http://schemas.openxmlformats.org/officeDocument/2006/relationships/tags" Target="../tags/tag7.xml"/><Relationship Id="rId12" Type="http://schemas.openxmlformats.org/officeDocument/2006/relationships/tags" Target="../tags/tag12.xml"/><Relationship Id="rId11" Type="http://schemas.openxmlformats.org/officeDocument/2006/relationships/slide" Target="../slides/slide2.xml"/><Relationship Id="rId10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5.xml"/><Relationship Id="rId8" Type="http://schemas.openxmlformats.org/officeDocument/2006/relationships/tags" Target="../tags/tag16.xml"/><Relationship Id="rId7" Type="http://schemas.openxmlformats.org/officeDocument/2006/relationships/slide" Target="../slides/slide7.xml"/><Relationship Id="rId6" Type="http://schemas.openxmlformats.org/officeDocument/2006/relationships/tags" Target="../tags/tag15.xml"/><Relationship Id="rId5" Type="http://schemas.openxmlformats.org/officeDocument/2006/relationships/slide" Target="../slides/slide6.xml"/><Relationship Id="rId4" Type="http://schemas.openxmlformats.org/officeDocument/2006/relationships/tags" Target="../tags/tag14.xml"/><Relationship Id="rId3" Type="http://schemas.openxmlformats.org/officeDocument/2006/relationships/slide" Target="../slides/slide5.xml"/><Relationship Id="rId2" Type="http://schemas.openxmlformats.org/officeDocument/2006/relationships/tags" Target="../tags/tag13.xml"/><Relationship Id="rId12" Type="http://schemas.openxmlformats.org/officeDocument/2006/relationships/tags" Target="../tags/tag18.xml"/><Relationship Id="rId11" Type="http://schemas.openxmlformats.org/officeDocument/2006/relationships/slide" Target="../slides/slide2.xml"/><Relationship Id="rId10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5.xml"/><Relationship Id="rId8" Type="http://schemas.openxmlformats.org/officeDocument/2006/relationships/tags" Target="../tags/tag22.xml"/><Relationship Id="rId7" Type="http://schemas.openxmlformats.org/officeDocument/2006/relationships/slide" Target="../slides/slide7.xml"/><Relationship Id="rId6" Type="http://schemas.openxmlformats.org/officeDocument/2006/relationships/tags" Target="../tags/tag21.xml"/><Relationship Id="rId5" Type="http://schemas.openxmlformats.org/officeDocument/2006/relationships/slide" Target="../slides/slide6.xml"/><Relationship Id="rId4" Type="http://schemas.openxmlformats.org/officeDocument/2006/relationships/tags" Target="../tags/tag20.xml"/><Relationship Id="rId3" Type="http://schemas.openxmlformats.org/officeDocument/2006/relationships/slide" Target="../slides/slide5.xml"/><Relationship Id="rId2" Type="http://schemas.openxmlformats.org/officeDocument/2006/relationships/tags" Target="../tags/tag19.xml"/><Relationship Id="rId12" Type="http://schemas.openxmlformats.org/officeDocument/2006/relationships/tags" Target="../tags/tag24.xml"/><Relationship Id="rId11" Type="http://schemas.openxmlformats.org/officeDocument/2006/relationships/slide" Target="../slides/slide2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slide" Target="../slides/slide25.xml"/><Relationship Id="rId7" Type="http://schemas.openxmlformats.org/officeDocument/2006/relationships/tags" Target="../tags/tag27.xml"/><Relationship Id="rId6" Type="http://schemas.openxmlformats.org/officeDocument/2006/relationships/slide" Target="../slides/slide7.xml"/><Relationship Id="rId5" Type="http://schemas.openxmlformats.org/officeDocument/2006/relationships/tags" Target="../tags/tag26.xml"/><Relationship Id="rId4" Type="http://schemas.openxmlformats.org/officeDocument/2006/relationships/slide" Target="../slides/slide6.xml"/><Relationship Id="rId3" Type="http://schemas.openxmlformats.org/officeDocument/2006/relationships/tags" Target="../tags/tag25.xml"/><Relationship Id="rId2" Type="http://schemas.openxmlformats.org/officeDocument/2006/relationships/slide" Target="../slides/slide5.xml"/><Relationship Id="rId11" Type="http://schemas.openxmlformats.org/officeDocument/2006/relationships/tags" Target="../tags/tag29.xml"/><Relationship Id="rId10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>
            <a:hlinkClick r:id="rId4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>
            <a:hlinkClick r:id="rId6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>
            <a:hlinkClick r:id="rId8" action="ppaction://hlinksldjump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rId10" action="ppaction://hlinksldjump"/>
          </p:cNvPr>
          <p:cNvSpPr/>
          <p:nvPr userDrawn="1">
            <p:custDataLst>
              <p:tags r:id="rId11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1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文本框 9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3" name="圆角矩形 12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典型分析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文本框 22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30" name="圆角矩形 2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0" name="圆角矩形 1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典型分析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0" name="圆角矩形 1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hlinkClick r:id="rId2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rId4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rId6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rId8" action="ppaction://hlinksldjump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1" name="圆角矩形 20">
            <a:hlinkClick r:id="rId10" action="ppaction://hlinksldjump"/>
          </p:cNvPr>
          <p:cNvSpPr/>
          <p:nvPr userDrawn="1">
            <p:custDataLst>
              <p:tags r:id="rId11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5563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7875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8131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0443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61163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63474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84194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6506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圆角矩形 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18745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slide" Target="slide6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slide" Target="slide5.xml"/><Relationship Id="rId2" Type="http://schemas.openxmlformats.org/officeDocument/2006/relationships/tags" Target="../tags/tag65.xml"/><Relationship Id="rId17" Type="http://schemas.openxmlformats.org/officeDocument/2006/relationships/slideLayout" Target="../slideLayouts/slideLayout8.xml"/><Relationship Id="rId16" Type="http://schemas.openxmlformats.org/officeDocument/2006/relationships/tags" Target="../tags/tag75.xml"/><Relationship Id="rId15" Type="http://schemas.openxmlformats.org/officeDocument/2006/relationships/slide" Target="slide25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slide" Target="slide7.xml"/><Relationship Id="rId10" Type="http://schemas.openxmlformats.org/officeDocument/2006/relationships/tags" Target="../tags/tag71.xml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6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8100" y="3294380"/>
            <a:ext cx="12228195" cy="3623945"/>
            <a:chOff x="-4142" y="2895"/>
            <a:chExt cx="15366" cy="5482"/>
          </a:xfrm>
        </p:grpSpPr>
        <p:sp>
          <p:nvSpPr>
            <p:cNvPr id="8" name="矩形 7"/>
            <p:cNvSpPr/>
            <p:nvPr/>
          </p:nvSpPr>
          <p:spPr>
            <a:xfrm>
              <a:off x="-4142" y="5175"/>
              <a:ext cx="15366" cy="3202"/>
            </a:xfrm>
            <a:prstGeom prst="rect">
              <a:avLst/>
            </a:prstGeom>
            <a:solidFill>
              <a:srgbClr val="CE9F7A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-4142" y="2895"/>
              <a:ext cx="15366" cy="2345"/>
            </a:xfrm>
            <a:prstGeom prst="rect">
              <a:avLst/>
            </a:prstGeom>
            <a:solidFill>
              <a:srgbClr val="E9D3C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8255000" y="982345"/>
            <a:ext cx="3333115" cy="1665605"/>
          </a:xfrm>
          <a:prstGeom prst="rect">
            <a:avLst/>
          </a:prstGeom>
          <a:ln w="38100"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none">
            <a:noAutofit/>
          </a:bodyPr>
          <a:p>
            <a:pPr algn="ctr"/>
            <a:r>
              <a:rPr 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 </a:t>
            </a:r>
            <a:r>
              <a:rPr lang="zh-CN" alt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政治</a:t>
            </a:r>
            <a:endParaRPr lang="zh-CN" altLang="en-US" sz="11000" b="1" dirty="0">
              <a:solidFill>
                <a:schemeClr val="accent2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sym typeface="Arial" panose="020B0604020202020204"/>
            </a:endParaRPr>
          </a:p>
        </p:txBody>
      </p:sp>
      <p:sp>
        <p:nvSpPr>
          <p:cNvPr id="33815" name="Text Box 9"/>
          <p:cNvSpPr txBox="1">
            <a:spLocks noChangeArrowheads="1"/>
          </p:cNvSpPr>
          <p:nvPr/>
        </p:nvSpPr>
        <p:spPr bwMode="auto">
          <a:xfrm>
            <a:off x="1414780" y="5247005"/>
            <a:ext cx="2285365" cy="13487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主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编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李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娟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杨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莉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</a:t>
            </a:r>
            <a:r>
              <a:rPr 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戴忠慧</a:t>
            </a:r>
            <a:endParaRPr 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51815" y="1308735"/>
            <a:ext cx="7959090" cy="1336675"/>
            <a:chOff x="1660" y="2061"/>
            <a:chExt cx="12534" cy="2105"/>
          </a:xfrm>
        </p:grpSpPr>
        <p:sp>
          <p:nvSpPr>
            <p:cNvPr id="33806" name="Text Box 9"/>
            <p:cNvSpPr txBox="1">
              <a:spLocks noChangeArrowheads="1"/>
            </p:cNvSpPr>
            <p:nvPr/>
          </p:nvSpPr>
          <p:spPr bwMode="auto">
            <a:xfrm>
              <a:off x="1660" y="2339"/>
              <a:ext cx="12534" cy="15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noAutofit/>
            </a:bodyPr>
            <a:p>
              <a:pPr defTabSz="914400">
                <a:spcBef>
                  <a:spcPct val="50000"/>
                </a:spcBef>
              </a:pPr>
              <a:r>
                <a:rPr lang="zh-CN" altLang="en-US"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职教高考新实践基础篇</a:t>
              </a:r>
              <a:r>
                <a:rPr lang="en-US" altLang="zh-CN"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</a:t>
              </a:r>
              <a:endParaRPr lang="en-US" altLang="zh-CN" sz="6000" b="1" dirty="0">
                <a:solidFill>
                  <a:srgbClr val="CE9F7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1773" y="4128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773" y="2061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rcRect l="16662" t="20503" r="2931" b="18552"/>
          <a:stretch>
            <a:fillRect/>
          </a:stretch>
        </p:blipFill>
        <p:spPr>
          <a:xfrm>
            <a:off x="7103110" y="3478530"/>
            <a:ext cx="4313555" cy="3260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338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60045" y="1343660"/>
            <a:ext cx="11466830" cy="29864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第二，助人为乐，是一种高尚的道德情操，体现了对他人的关爱，有助于形成团结互助的良好社会风尚。要主动承担社会责任，热心社会公益，热诚关爱他人，养成助人为乐的习惯。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爱护公物，是每个公民应承担的法律义务和道德责任，体现了对社会共同劳动成果的珍惜和对劳动人民的尊重，是人们进行公共活动的基本保证。要以主人翁的态度珍惜、爱护公物，敢于同一切破坏或侵占公物的现象作斗争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60045" y="1343660"/>
            <a:ext cx="11466830" cy="42602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  <a:sym typeface="+mn-ea"/>
              </a:rPr>
              <a:t>第四，保护环境，是对人类生存发展的共同利益和长远利益的维护，是功在当代、利在千秋的事业，体现了人类尊重自然、顺应自然、保护自然的道德责任。要遵守生态环境保护相关法律法规，增强节约意识、环保意识和生态意识；遵守公民生态环境行为规范，身体力行简约适度、绿色低碳的生活方式，自觉实行垃圾分类，共建天蓝、地绿、水清的美好家园，促进人与自然和谐共生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五，遵纪守法，既是公民的法定义务，也是社会公德最基本的要求，有助于保障社会有序运转和人民正常生活。要深刻认识遵纪守法的重要性，自觉增强遵纪守法观念，在保证自身安全的情况下，敢于同违法乱纪、危害社会的现象作斗争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05219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  <a:sym typeface="+mn-ea"/>
              </a:rPr>
              <a:t>2. 做讲社会公德的好公民的要求有哪些？</a:t>
            </a:r>
            <a:endParaRPr lang="zh-CN" altLang="en-US" sz="2400" b="1"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90725"/>
            <a:ext cx="1146683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第一，要树立公德观念，恰当处理个人利益与公共利益的关系。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第二，奉献爱心，积极参与公益事业。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第三，增强责任心，主动监督违反社会公德的言行。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第四，从身边小事做起，注重细节，养成遵守社会公德的好习惯，推动良好社会风尚的形成。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256476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家庭美德的含义是什么？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3429635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家庭美德是公民在家庭生活中应该遵守的行为准则，对塑造公民良好品德，促进家庭幸福与社会和谐有重要作用。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177101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（一）家庭美德是家庭幸福的精神滋养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0500" y="854075"/>
            <a:ext cx="9969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二、做守家庭美德的好成员</a:t>
            </a:r>
            <a:endParaRPr lang="zh-CN" altLang="en-US" sz="36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83693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家庭美德有何作用？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701800"/>
            <a:ext cx="11466830" cy="3989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家庭美德是塑造公民良好品德的起点。家庭是人生的第一个课堂，父母是孩子的第一任老师。每个家庭应注重言传身教，把美好的道德观念传递给孩子，引导他们从小就培养做人的气节，扣好人生的第一粒扣子，迈好人生的第一个台阶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家庭美德是家庭幸福美满的保障，是社会和谐的基石。家庭不只是人们身体的住处，更是人们心灵的归宿。家庭美德为人们处理好家庭关系提供了价值标准，有助于促进家庭和睦美满。家庭的前途命运同国家和民族的前途命运紧密相连，建设好自己的“小家”，服务好“大家”，使千千万万个家庭成为国家发展、民族进步、社会和谐的重要基点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56019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家庭美德的主要内容是什么？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353310"/>
            <a:ext cx="11466830" cy="3502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我们倡导的家庭美德，继承了中华民族传统家庭美德，注入了新的时代精神。建设幸福和睦家庭，要注重家庭、注重家教、注重家风，自觉践行以尊老爱幼、男女平等、夫妻和睦、勤俭持家、邻里互助为主要内容的家庭美德，让美德在家庭中生根，在亲情中升华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第一，尊老爱幼，是中华民族的传统美德，是社会发展的必然要求。要树立孝敬父母、尊敬长辈、爱护幼小的责任意识，保护老人、儿童的合法权益，促进家庭和顺美满。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90995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（二）为建设幸福和睦家庭尽责任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60045" y="1276985"/>
            <a:ext cx="11466830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男女平等，是家庭和睦的前提，是社会进步的体现，也是我国的一项基本国策。要树立男女平等观念，承认和尊重不同家庭成员在家庭中的人格平等、地位平等、权利义务平等，还要注重发挥家庭成员各自的独特作用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第三，夫妻和睦，是婚姻美满、家庭幸福的基础。夫妻双方要在人格上平等相待、相互敬重，在爱情上相互忠诚、相互信任，在家庭生活中共担责任、互谅互让，同舟共济、相濡以沫。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第四，勤俭持家，是家庭兴旺和社会富足的保证。要树立幸福源自劳动和奋斗的观念，体谅父母的辛苦操劳，树立合理的消费观念，拒绝奢华和浪费，养成勤俭节约、绿色低碳的生活方式。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60045" y="127698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五，邻里互助，是影响家庭幸福与社会和谐的重要因素。构建守望相助、和睦相处的邻里关系，需要视邻里友情如家庭亲情，本着相互尊重、互谅互让、互帮互助的原则，恰当处理邻里之间的纠纷，热情帮助有困难的邻居，努力实现邻里一家亲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05219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如何践行家庭美德？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06057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我们是家庭的重要成员，要积极弘扬践行家庭美德，感念父母养育之恩，感念长辈关爱之情，孝敬父母、尊重长辈、回报家庭、回馈社会，推动形成爱国爱家、相亲相爱、向上向善、共建共享的社会主义家庭文明新风尚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256476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个人品德的含义是什么？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342963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个人品德是一个人思想境界和道德品质的总和，集中体现了道德认知、道德情感、道德意志、道德信念和道德行为的内在统一。个人品德既是每个人安身立命的根本，也是衡量社会道德水准的重要指标。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177101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（一）个人品德是安身立命的根本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0500" y="854075"/>
            <a:ext cx="9969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三、在日常生活中养成好品行</a:t>
            </a:r>
            <a:endParaRPr lang="zh-CN" altLang="en-US" sz="36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标题层"/>
          <p:cNvSpPr txBox="1"/>
          <p:nvPr>
            <p:custDataLst>
              <p:tags r:id="rId1"/>
            </p:custDataLst>
          </p:nvPr>
        </p:nvSpPr>
        <p:spPr bwMode="auto">
          <a:xfrm>
            <a:off x="4403619" y="1989505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en-US" altLang="zh-CN" sz="3700" kern="0" dirty="0">
              <a:solidFill>
                <a:srgbClr val="595959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1" name="直接连接符 70"/>
          <p:cNvCxnSpPr/>
          <p:nvPr>
            <p:custDataLst>
              <p:tags r:id="rId2"/>
            </p:custDataLst>
          </p:nvPr>
        </p:nvCxnSpPr>
        <p:spPr>
          <a:xfrm>
            <a:off x="5282591" y="2060106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72" name="标题层">
            <a:hlinkClick r:id="rId3" action="ppaction://hlinksldjump"/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5373857" y="1989505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分析解读</a:t>
            </a:r>
            <a:endParaRPr lang="zh-CN" altLang="en-US" sz="37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标题层"/>
          <p:cNvSpPr txBox="1"/>
          <p:nvPr>
            <p:custDataLst>
              <p:tags r:id="rId5"/>
            </p:custDataLst>
          </p:nvPr>
        </p:nvSpPr>
        <p:spPr bwMode="auto">
          <a:xfrm>
            <a:off x="4403619" y="3022738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1" name="直接连接符 90"/>
          <p:cNvCxnSpPr/>
          <p:nvPr>
            <p:custDataLst>
              <p:tags r:id="rId6"/>
            </p:custDataLst>
          </p:nvPr>
        </p:nvCxnSpPr>
        <p:spPr>
          <a:xfrm>
            <a:off x="5282591" y="3093339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2" name="标题层">
            <a:hlinkClick r:id="rId7" action="ppaction://hlinksldjump"/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5373857" y="3022738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知识导图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标题层"/>
          <p:cNvSpPr txBox="1"/>
          <p:nvPr>
            <p:custDataLst>
              <p:tags r:id="rId9"/>
            </p:custDataLst>
          </p:nvPr>
        </p:nvSpPr>
        <p:spPr bwMode="auto">
          <a:xfrm>
            <a:off x="4403619" y="4055971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6" name="直接连接符 95"/>
          <p:cNvCxnSpPr/>
          <p:nvPr>
            <p:custDataLst>
              <p:tags r:id="rId10"/>
            </p:custDataLst>
          </p:nvPr>
        </p:nvCxnSpPr>
        <p:spPr>
          <a:xfrm>
            <a:off x="5282591" y="4126572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7" name="标题层">
            <a:hlinkClick r:id="rId11" action="ppaction://hlinksldjump"/>
          </p:cNvPr>
          <p:cNvSpPr txBox="1"/>
          <p:nvPr>
            <p:custDataLst>
              <p:tags r:id="rId12"/>
            </p:custDataLst>
          </p:nvPr>
        </p:nvSpPr>
        <p:spPr bwMode="auto">
          <a:xfrm>
            <a:off x="5373857" y="4055971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标题层"/>
          <p:cNvSpPr txBox="1"/>
          <p:nvPr>
            <p:custDataLst>
              <p:tags r:id="rId13"/>
            </p:custDataLst>
          </p:nvPr>
        </p:nvSpPr>
        <p:spPr bwMode="auto">
          <a:xfrm>
            <a:off x="4403619" y="5089203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01" name="直接连接符 100"/>
          <p:cNvCxnSpPr/>
          <p:nvPr>
            <p:custDataLst>
              <p:tags r:id="rId14"/>
            </p:custDataLst>
          </p:nvPr>
        </p:nvCxnSpPr>
        <p:spPr>
          <a:xfrm>
            <a:off x="5282591" y="5159804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02" name="标题层">
            <a:hlinkClick r:id="rId15" action="ppaction://hlinksldjump"/>
          </p:cNvPr>
          <p:cNvSpPr txBox="1"/>
          <p:nvPr>
            <p:custDataLst>
              <p:tags r:id="rId16"/>
            </p:custDataLst>
          </p:nvPr>
        </p:nvSpPr>
        <p:spPr bwMode="auto">
          <a:xfrm>
            <a:off x="5373857" y="5089203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典例分析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774410" y="212081"/>
            <a:ext cx="4641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zh-CN" sz="4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6310189"/>
            <a:ext cx="12200731" cy="0"/>
          </a:xfrm>
          <a:prstGeom prst="line">
            <a:avLst/>
          </a:prstGeom>
          <a:ln w="38100">
            <a:solidFill>
              <a:srgbClr val="C69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6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ldLvl="0" animBg="1"/>
      <p:bldP spid="72" grpId="0" bldLvl="0" animBg="1"/>
      <p:bldP spid="90" grpId="0" bldLvl="0" animBg="1"/>
      <p:bldP spid="92" grpId="0" bldLvl="0" animBg="1"/>
      <p:bldP spid="95" grpId="0" bldLvl="0" animBg="1"/>
      <p:bldP spid="97" grpId="0" bldLvl="0" animBg="1"/>
      <p:bldP spid="100" grpId="0" bldLvl="0" animBg="1"/>
      <p:bldP spid="102" grpId="0" bldLvl="0" animBg="1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05219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个人品德有何作用？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060575"/>
            <a:ext cx="11466830" cy="3502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个人品德影响人生发展的方向。个人品德决定着一个人在实际生活和社会实践中的行为选择，也为个人整体素质的培养、锻炼和完善，规划目标、指明方向。一个没有良好道德品质和思想修养的人，即使有丰富的知识、高深的学问，也难成大器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良好的个人品德是人际和谐的基础。在人际交往中，人们通常把个人品德作为交友的首要标准。自私自利、品德差的人，人们都不愿与其交往；具有善良、真诚等良好品德的人，更容易赢得尊重和信任，更容易建立良好的人际关系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60045" y="1271270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加强个人品德建设，奠定全社会道德基石。社会公德、职业道德、家庭美德等社会道德规范，只有内化为公民的个人品德，外化为自觉的道德行为，社会道德水平才能提高。同时，个人品德的提升，可以影响和带动更多的人崇德向善，从而广泛推动社会发展进步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70370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个人品德的主要内容是什么？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496820"/>
            <a:ext cx="11466830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个人品德以爱国奉献、明礼遵规、勤劳善良、宽厚正直、自强自律为主要内容。要在崇德向善的实践中感受道德的力量，逐渐在日常生活中养成好品行。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爱国奉献，是中华民族不竭的精神动力和传统美德，也是推动社会前进的巨大力量。要坚持爱党爱国爱社会主义相统一，维护祖国统一和民族团结，尊重和传承中华民族历史和文化，立足中国又面向世界，自觉把自己的人生理想同祖国的前途、民族的命运紧密联系在一起，扎根人民，奉献国家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105346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（二）以实际行动促进全社会向上向善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60045" y="631190"/>
            <a:ext cx="11466830" cy="55664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明礼遵规，是良好道德素养的具体体现。要继承中华民族重礼仪、讲礼貌的优良传统，遵守行业规章制度、市民公约、乡规民约、学生守则等行为准则，按照现代文明要求的社会礼仪、服装服饰、文明用语规范自己的言行举止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第三，勤劳善良，是获得幸福生活的源泉。要热爱劳动、勤奋努力、不怕苦累，用自己的双手创造美好生活；要与人为善，主动为他人解急救难、雪中送炭。受到他人帮助，要心怀感激、知恩图报。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第四，宽厚正直，是为人处世的重要品行。要宽容厚道、宽以待人，要胸怀坦荡、公正刚直、扬善去恶，要敢于坚持正义、勇于承认并改正错误。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  <a:sym typeface="+mn-ea"/>
              </a:rPr>
              <a:t>第五，自强自律，是个人成功的必备素质。要以积极、乐观、进取的人生态度对待人生的成败得失，自尊自信、自强不息，自我约束、严于律己，在实现人生价值的过程中为社会作出应有的贡献。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05219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如何提升个人品德？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060575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个人品德的提升重在实践，贵在坚持。要投身崇德向善的实践，以实际行动促进全社会向上向善。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90575" y="1268730"/>
            <a:ext cx="1066863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1（选择题）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0575" y="1917065"/>
            <a:ext cx="10668635" cy="1116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（ </a:t>
            </a:r>
            <a:r>
              <a:rPr lang="en-US" sz="2400">
                <a:latin typeface="+mn-ea"/>
              </a:rPr>
              <a:t>	        </a:t>
            </a:r>
            <a:r>
              <a:rPr sz="2400">
                <a:latin typeface="+mn-ea"/>
              </a:rPr>
              <a:t>）是衡量社会文明程度的重要标志。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A. 职业道德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B. 传统美德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C. 家庭美德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D. 社会公德</a:t>
            </a:r>
            <a:endParaRPr sz="2400">
              <a:latin typeface="+mn-ea"/>
            </a:endParaRPr>
          </a:p>
        </p:txBody>
      </p:sp>
      <p:sp>
        <p:nvSpPr>
          <p:cNvPr id="2" name="Text Box 27"/>
          <p:cNvSpPr txBox="1"/>
          <p:nvPr>
            <p:custDataLst>
              <p:tags r:id="rId1"/>
            </p:custDataLst>
          </p:nvPr>
        </p:nvSpPr>
        <p:spPr>
          <a:xfrm>
            <a:off x="1607820" y="1917700"/>
            <a:ext cx="1069975" cy="66992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D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2"/>
            </p:custDataLst>
          </p:nvPr>
        </p:nvSpPr>
        <p:spPr>
          <a:xfrm>
            <a:off x="407670" y="3502660"/>
            <a:ext cx="11190605" cy="107950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【解析】本题考查社会公德的含义。社会公德是衡量社会文明程度的重要标志。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7565" y="1196975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2（判断题）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300" y="1988820"/>
            <a:ext cx="1105535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lvl="1"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家庭美德的主要内容是尊老爱幼、男女平等、夫妻和睦、勤俭持家、自立自强。（ </a:t>
            </a:r>
            <a:r>
              <a:rPr lang="en-US" sz="2400">
                <a:latin typeface="+mn-ea"/>
              </a:rPr>
              <a:t>	 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  <a:p>
            <a:pPr marL="457200" lvl="1"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694690" y="4075430"/>
            <a:ext cx="10897870" cy="115379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【解析】本题考查家庭美德的内容。家庭美德以尊老爱幼、男女平等、夫妻和睦、勤俭持家、邻里互助为主要内容，自立自强是个人品德的内容，所以错误。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2342515" y="2421255"/>
            <a:ext cx="1021715" cy="687070"/>
          </a:xfrm>
          <a:prstGeom prst="rect">
            <a:avLst/>
          </a:prstGeom>
          <a:noFill/>
          <a:ln w="19050">
            <a:noFill/>
          </a:ln>
        </p:spPr>
        <p:txBody>
          <a:bodyPr wrap="square" anchor="ctr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2300" y="1196975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3（填空题）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300" y="2060575"/>
            <a:ext cx="11055350" cy="66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500"/>
              </a:lnSpc>
            </a:pPr>
            <a:r>
              <a:rPr sz="2400">
                <a:latin typeface="+mn-ea"/>
              </a:rPr>
              <a:t>________ 既是每个人安身立命的根本，也是衡量社会道德水准的重要指标。</a:t>
            </a:r>
            <a:endParaRPr sz="2400">
              <a:latin typeface="+mn-ea"/>
            </a:endParaRPr>
          </a:p>
        </p:txBody>
      </p:sp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622935" y="3286760"/>
            <a:ext cx="10897870" cy="146494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【解析】本题考查个人品德的含义。个人品德既是每个人安身立命的根本，也是衡量社会道德水准的重要指标。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622300" y="1990090"/>
            <a:ext cx="2323465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个人品德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圆角矩形 21"/>
          <p:cNvSpPr/>
          <p:nvPr>
            <p:custDataLst>
              <p:tags r:id="rId2"/>
            </p:custDataLst>
          </p:nvPr>
        </p:nvSpPr>
        <p:spPr>
          <a:xfrm>
            <a:off x="503555" y="1347470"/>
            <a:ext cx="11302365" cy="482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endParaRPr lang="zh-CN" altLang="en-US"/>
          </a:p>
        </p:txBody>
      </p:sp>
      <p:sp>
        <p:nvSpPr>
          <p:cNvPr id="23" name="六边形 22"/>
          <p:cNvSpPr/>
          <p:nvPr>
            <p:custDataLst>
              <p:tags r:id="rId3"/>
            </p:custDataLst>
          </p:nvPr>
        </p:nvSpPr>
        <p:spPr>
          <a:xfrm>
            <a:off x="2710815" y="913765"/>
            <a:ext cx="6707505" cy="930910"/>
          </a:xfrm>
          <a:prstGeom prst="hexag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单元小结</a:t>
            </a:r>
            <a:endParaRPr lang="zh-CN" altLang="en-US" sz="4000" b="1" spc="150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1855" y="2205355"/>
            <a:ext cx="10652760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500"/>
              </a:lnSpc>
            </a:pPr>
            <a:r>
              <a:rPr sz="2400">
                <a:latin typeface="+mn-ea"/>
              </a:rPr>
              <a:t>本单元核心内容一是追求向上向善的道德，掌握道德的作用，自觉传承中华传统美德，理解社会主义道德根植于中华民族优良道德之中，始终坚持道德建设的社会主义方向，明确加强新时代公民道德建设的重要意义。二是让美德照亮幸福人生，明确美德对社会文明、家庭幸福、人生发展的重要性，掌握社会公德、家庭美德、个人品德的主要内容，努力在社会上做一个好公民，在家庭里做一个好成员，在日常生活中养成良好的品行。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bldLvl="0" animBg="1"/>
          <p:bldP spid="23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bldLvl="0" animBg="1"/>
          <p:bldP spid="23" grpId="0" bldLvl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1070610" y="2136775"/>
            <a:ext cx="10131425" cy="34391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pPr algn="ctr"/>
            <a:endParaRPr lang="zh-CN" altLang="en-US"/>
          </a:p>
        </p:txBody>
      </p:sp>
      <p:sp>
        <p:nvSpPr>
          <p:cNvPr id="5" name="六边形 4"/>
          <p:cNvSpPr/>
          <p:nvPr>
            <p:custDataLst>
              <p:tags r:id="rId3"/>
            </p:custDataLst>
          </p:nvPr>
        </p:nvSpPr>
        <p:spPr>
          <a:xfrm>
            <a:off x="2710815" y="1703070"/>
            <a:ext cx="6707505" cy="930910"/>
          </a:xfrm>
          <a:prstGeom prst="hexag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pPr algn="ctr"/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二单元</a:t>
            </a:r>
            <a:endParaRPr lang="zh-CN" altLang="en-US" sz="4000" b="1" spc="150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24635" y="3288030"/>
            <a:ext cx="9483725" cy="1014730"/>
          </a:xfrm>
          <a:prstGeom prst="rect">
            <a:avLst/>
          </a:prstGeom>
        </p:spPr>
        <p:txBody>
          <a:bodyPr wrap="square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4000">
                <a:solidFill>
                  <a:srgbClr val="231F20"/>
                </a:solidFill>
                <a:latin typeface="方正准圆简体" panose="02010601030101010101" charset="-122"/>
                <a:ea typeface="方正准圆简体" panose="02010601030101010101" charset="-122"/>
              </a:rPr>
              <a:t>感悟道德力量</a:t>
            </a:r>
            <a:endParaRPr lang="zh-CN" altLang="en-US" sz="4000">
              <a:solidFill>
                <a:srgbClr val="231F20"/>
              </a:solidFill>
              <a:latin typeface="方正准圆简体" panose="02010601030101010101" charset="-122"/>
              <a:ea typeface="方正准圆简体" panose="02010601030101010101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603885" y="1542415"/>
            <a:ext cx="2556510" cy="2556510"/>
            <a:chOff x="2533" y="2203"/>
            <a:chExt cx="4026" cy="4026"/>
          </a:xfrm>
        </p:grpSpPr>
        <p:grpSp>
          <p:nvGrpSpPr>
            <p:cNvPr id="19" name="组合 18"/>
            <p:cNvGrpSpPr/>
            <p:nvPr/>
          </p:nvGrpSpPr>
          <p:grpSpPr>
            <a:xfrm>
              <a:off x="2533" y="2203"/>
              <a:ext cx="4026" cy="4026"/>
              <a:chOff x="2533" y="2203"/>
              <a:chExt cx="3168" cy="3168"/>
            </a:xfrm>
          </p:grpSpPr>
          <p:sp>
            <p:nvSpPr>
              <p:cNvPr id="11" name="空心弧 10"/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>
              <a:xfrm rot="9198756">
                <a:off x="2712" y="2371"/>
                <a:ext cx="2833" cy="2833"/>
              </a:xfrm>
              <a:prstGeom prst="blockArc">
                <a:avLst>
                  <a:gd name="adj1" fmla="val 6741740"/>
                  <a:gd name="adj2" fmla="val 1597257"/>
                  <a:gd name="adj3" fmla="val 5428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58066" tIns="29033" rIns="58066" bIns="29033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145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空心弧 11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>
              <a:xfrm rot="14609616">
                <a:off x="2533" y="2203"/>
                <a:ext cx="3169" cy="3169"/>
              </a:xfrm>
              <a:prstGeom prst="blockArc">
                <a:avLst>
                  <a:gd name="adj1" fmla="val 6812137"/>
                  <a:gd name="adj2" fmla="val 1623635"/>
                  <a:gd name="adj3" fmla="val 14268"/>
                </a:avLst>
              </a:prstGeom>
              <a:solidFill>
                <a:srgbClr val="DDC5B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TextBox 240"/>
            <p:cNvSpPr txBox="1"/>
            <p:nvPr>
              <p:custDataLst>
                <p:tags r:id="rId4"/>
              </p:custDataLst>
            </p:nvPr>
          </p:nvSpPr>
          <p:spPr>
            <a:xfrm>
              <a:off x="3169" y="3587"/>
              <a:ext cx="2790" cy="1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第</a:t>
              </a:r>
              <a:r>
                <a:rPr lang="en-US" altLang="zh-CN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2</a:t>
              </a: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课</a:t>
              </a:r>
              <a:endParaRPr lang="zh-CN" altLang="en-US" sz="5000" kern="0" dirty="0">
                <a:solidFill>
                  <a:srgbClr val="C69274"/>
                </a:solidFill>
                <a:latin typeface="Impact" panose="020B0806030902050204" pitchFamily="34" charset="0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</p:grpSp>
      <p:sp>
        <p:nvSpPr>
          <p:cNvPr id="72" name="标题层"/>
          <p:cNvSpPr txBox="1"/>
          <p:nvPr>
            <p:custDataLst>
              <p:tags r:id="rId5"/>
            </p:custDataLst>
          </p:nvPr>
        </p:nvSpPr>
        <p:spPr bwMode="auto">
          <a:xfrm>
            <a:off x="3290570" y="2709545"/>
            <a:ext cx="8262620" cy="81280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zh-CN" altLang="en-US" sz="45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让美德照亮幸福人生</a:t>
            </a:r>
            <a:endParaRPr lang="zh-CN" altLang="en-US" sz="45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94055" y="1413510"/>
            <a:ext cx="10828020" cy="16884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just" fontAlgn="auto">
              <a:lnSpc>
                <a:spcPts val="4000"/>
              </a:lnSpc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本课要求学生识记社会公德、家庭美德、个人品德的含义与作用，理解社会公德、家庭美德、个人品德的主要内容，掌握在社会上做一个好公民、在家庭里做一个好成员，并在日常生活中养成好品行的措施。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300" y="1774825"/>
            <a:ext cx="10800000" cy="303428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58"/>
          <p:cNvSpPr txBox="1"/>
          <p:nvPr/>
        </p:nvSpPr>
        <p:spPr>
          <a:xfrm>
            <a:off x="120015" y="2008505"/>
            <a:ext cx="116878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（一）社会公德是衡量社会文明程度的重要标志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60045" y="274574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社会公德的含义是什么？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770" y="1125220"/>
            <a:ext cx="9969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一、做讲社会公德的好公民</a:t>
            </a:r>
            <a:endParaRPr lang="zh-CN" altLang="en-US" sz="36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0045" y="350202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社会公德是人们在社会交往和公共生活中应当遵循的行为准则，涵盖了人与人、人与社会、人与自然之间的关系。社会公德要求全体社会成员共同遵守，是衡量社会文明程度的重要标志。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社会公德有何作用？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773555"/>
            <a:ext cx="11466830" cy="3989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第一，社会公德促进公共生活和谐有序。社会公德有助于形成井然有序的公共环境和良好的社会秩序，增进人与人之间的信任，形成团结互助的人际关系，不断提升人们的获得感、幸福感、安全感。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第二，社会公德助力经济社会健康发展。社会公德有助于保证生产经营安全和经济活动有序，营造良好的营商环境，推动形成公正和谐的良好社会风尚。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第三，社会公德提升国家文明形象。在对外交流交往中，要遵守社会公德，尊重他国的文化习俗，维护国家荣誉和利益，展现可信、可爱、可敬的中国形象，为我国发展创造良好的外部舆论环境。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77355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社会公德的主要内容是什么？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778760"/>
            <a:ext cx="11466830" cy="24872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遵守社会公德，人人有责。每个人都要践行以文明礼貌、助人为乐、爱护公物、保护环境、遵纪守法为主要内容的社会公德，自觉在社会上做一个好公民。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文明礼貌，是人际交往的基本要求，体现了对他人的尊重，能促进有效沟通，减少矛盾冲突。要自觉遵守交通出行、旅游就餐、观影观赛等社会交往和公共活动中的文明规范，衣冠整洁、言谈得体、举止文明、待人有礼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105346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（二）遵守社会公德人人有责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5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6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7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8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9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1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2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3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4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5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6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77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78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79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81.xml><?xml version="1.0" encoding="utf-8"?>
<p:tagLst xmlns:p="http://schemas.openxmlformats.org/presentationml/2006/main">
  <p:tag name="KSO_WM_DIAGRAM_VIRTUALLY_FRAME" val="{&quot;height&quot;:299.0146456692913,&quot;left&quot;:228.84165354330707,&quot;top&quot;:168.00393700787401,&quot;width&quot;:468.4558267716535}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91.xml><?xml version="1.0" encoding="utf-8"?>
<p:tagLst xmlns:p="http://schemas.openxmlformats.org/presentationml/2006/main">
  <p:tag name="commondata" val="eyJoZGlkIjoiMDA3ODQ3NDBjMjEwNGJmNmE2NTE5YjgyZWE4YjZkODAifQ=="/>
</p:tagLst>
</file>

<file path=ppt/theme/theme1.xml><?xml version="1.0" encoding="utf-8"?>
<a:theme xmlns:a="http://schemas.openxmlformats.org/drawingml/2006/main" name="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4089</Words>
  <Application>WPS 演示</Application>
  <PresentationFormat>自定义</PresentationFormat>
  <Paragraphs>164</Paragraphs>
  <Slides>28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Calibri</vt:lpstr>
      <vt:lpstr>方正黑体简体</vt:lpstr>
      <vt:lpstr>Times New Roman</vt:lpstr>
      <vt:lpstr>思源黑体 CN Heavy</vt:lpstr>
      <vt:lpstr>黑体</vt:lpstr>
      <vt:lpstr>Arial</vt:lpstr>
      <vt:lpstr>Impact</vt:lpstr>
      <vt:lpstr>方正准圆简体</vt:lpstr>
      <vt:lpstr>Arial Unicode MS</vt:lpstr>
      <vt:lpstr>楷体</vt:lpstr>
      <vt:lpstr>Arial Unicode MS</vt:lpstr>
      <vt:lpstr>华文细黑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dc:subject>哎呀小小草</dc:subject>
  <cp:lastModifiedBy>drei</cp:lastModifiedBy>
  <cp:revision>266</cp:revision>
  <dcterms:created xsi:type="dcterms:W3CDTF">2015-04-23T03:04:00Z</dcterms:created>
  <dcterms:modified xsi:type="dcterms:W3CDTF">2024-09-27T03:27:54Z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61F72E6544E8430F96A0094616C99745_12</vt:lpwstr>
  </property>
</Properties>
</file>