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28"/>
  </p:handoutMasterIdLst>
  <p:sldIdLst>
    <p:sldId id="370" r:id="rId4"/>
    <p:sldId id="371" r:id="rId6"/>
    <p:sldId id="361" r:id="rId7"/>
    <p:sldId id="265" r:id="rId8"/>
    <p:sldId id="367" r:id="rId9"/>
    <p:sldId id="289" r:id="rId10"/>
    <p:sldId id="259" r:id="rId11"/>
    <p:sldId id="570" r:id="rId12"/>
    <p:sldId id="401" r:id="rId13"/>
    <p:sldId id="403" r:id="rId14"/>
    <p:sldId id="404" r:id="rId15"/>
    <p:sldId id="527" r:id="rId16"/>
    <p:sldId id="528" r:id="rId17"/>
    <p:sldId id="422" r:id="rId18"/>
    <p:sldId id="467" r:id="rId19"/>
    <p:sldId id="571" r:id="rId20"/>
    <p:sldId id="572" r:id="rId21"/>
    <p:sldId id="475" r:id="rId22"/>
    <p:sldId id="476" r:id="rId23"/>
    <p:sldId id="573" r:id="rId24"/>
    <p:sldId id="418" r:id="rId25"/>
    <p:sldId id="419" r:id="rId26"/>
    <p:sldId id="420" r:id="rId27"/>
  </p:sldIdLst>
  <p:sldSz cx="12190095" cy="6859270"/>
  <p:notesSz cx="6858000" cy="9144000"/>
  <p:custDataLst>
    <p:tags r:id="rId32"/>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6" userDrawn="1">
          <p15:clr>
            <a:srgbClr val="A4A3A4"/>
          </p15:clr>
        </p15:guide>
        <p15:guide id="2" orient="horz" pos="3798" userDrawn="1">
          <p15:clr>
            <a:srgbClr val="A4A3A4"/>
          </p15:clr>
        </p15:guide>
        <p15:guide id="3" pos="3838" userDrawn="1">
          <p15:clr>
            <a:srgbClr val="A4A3A4"/>
          </p15:clr>
        </p15:guide>
        <p15:guide id="4" pos="7302" userDrawn="1">
          <p15:clr>
            <a:srgbClr val="A4A3A4"/>
          </p15:clr>
        </p15:guide>
        <p15:guide id="5" pos="5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206"/>
        <p:guide orient="horz" pos="3798"/>
        <p:guide pos="3838"/>
        <p:guide pos="7302"/>
        <p:guide pos="57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940"/>
        <p:guide pos="215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2" Type="http://schemas.openxmlformats.org/officeDocument/2006/relationships/tags" Target="tags/tag89.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slide" Target="../slides/slide21.xml"/><Relationship Id="rId7" Type="http://schemas.openxmlformats.org/officeDocument/2006/relationships/tags" Target="../tags/tag3.xml"/><Relationship Id="rId6" Type="http://schemas.openxmlformats.org/officeDocument/2006/relationships/slide" Target="../slides/slide7.xml"/><Relationship Id="rId5" Type="http://schemas.openxmlformats.org/officeDocument/2006/relationships/tags" Target="../tags/tag2.xml"/><Relationship Id="rId4" Type="http://schemas.openxmlformats.org/officeDocument/2006/relationships/slide" Target="../slides/slide6.xml"/><Relationship Id="rId3" Type="http://schemas.openxmlformats.org/officeDocument/2006/relationships/tags" Target="../tags/tag1.xml"/><Relationship Id="rId2" Type="http://schemas.openxmlformats.org/officeDocument/2006/relationships/slide" Target="../slides/slide5.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slide" Target="../slides/slide21.xml"/><Relationship Id="rId8" Type="http://schemas.openxmlformats.org/officeDocument/2006/relationships/tags" Target="../tags/tag10.xml"/><Relationship Id="rId7" Type="http://schemas.openxmlformats.org/officeDocument/2006/relationships/slide" Target="../slides/slide7.xml"/><Relationship Id="rId6" Type="http://schemas.openxmlformats.org/officeDocument/2006/relationships/tags" Target="../tags/tag9.xml"/><Relationship Id="rId5" Type="http://schemas.openxmlformats.org/officeDocument/2006/relationships/slide" Target="../slides/slide6.xml"/><Relationship Id="rId4" Type="http://schemas.openxmlformats.org/officeDocument/2006/relationships/tags" Target="../tags/tag8.xml"/><Relationship Id="rId3" Type="http://schemas.openxmlformats.org/officeDocument/2006/relationships/slide" Target="../slides/slide5.xml"/><Relationship Id="rId2" Type="http://schemas.openxmlformats.org/officeDocument/2006/relationships/tags" Target="../tags/tag7.xml"/><Relationship Id="rId12" Type="http://schemas.openxmlformats.org/officeDocument/2006/relationships/tags" Target="../tags/tag12.xml"/><Relationship Id="rId11" Type="http://schemas.openxmlformats.org/officeDocument/2006/relationships/slide" Target="../slides/slide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slide" Target="../slides/slide21.xml"/><Relationship Id="rId8" Type="http://schemas.openxmlformats.org/officeDocument/2006/relationships/tags" Target="../tags/tag16.xml"/><Relationship Id="rId7" Type="http://schemas.openxmlformats.org/officeDocument/2006/relationships/slide" Target="../slides/slide7.xml"/><Relationship Id="rId6" Type="http://schemas.openxmlformats.org/officeDocument/2006/relationships/tags" Target="../tags/tag15.xml"/><Relationship Id="rId5" Type="http://schemas.openxmlformats.org/officeDocument/2006/relationships/slide" Target="../slides/slide6.xml"/><Relationship Id="rId4" Type="http://schemas.openxmlformats.org/officeDocument/2006/relationships/tags" Target="../tags/tag14.xml"/><Relationship Id="rId3" Type="http://schemas.openxmlformats.org/officeDocument/2006/relationships/slide" Target="../slides/slide5.xml"/><Relationship Id="rId2" Type="http://schemas.openxmlformats.org/officeDocument/2006/relationships/tags" Target="../tags/tag13.xml"/><Relationship Id="rId12" Type="http://schemas.openxmlformats.org/officeDocument/2006/relationships/tags" Target="../tags/tag18.xml"/><Relationship Id="rId11" Type="http://schemas.openxmlformats.org/officeDocument/2006/relationships/slide" Target="../slides/slide2.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slide" Target="../slides/slide21.xml"/><Relationship Id="rId8" Type="http://schemas.openxmlformats.org/officeDocument/2006/relationships/tags" Target="../tags/tag22.xml"/><Relationship Id="rId7" Type="http://schemas.openxmlformats.org/officeDocument/2006/relationships/slide" Target="../slides/slide7.xml"/><Relationship Id="rId6" Type="http://schemas.openxmlformats.org/officeDocument/2006/relationships/tags" Target="../tags/tag21.xml"/><Relationship Id="rId5" Type="http://schemas.openxmlformats.org/officeDocument/2006/relationships/slide" Target="../slides/slide6.xml"/><Relationship Id="rId4" Type="http://schemas.openxmlformats.org/officeDocument/2006/relationships/tags" Target="../tags/tag20.xml"/><Relationship Id="rId3" Type="http://schemas.openxmlformats.org/officeDocument/2006/relationships/slide" Target="../slides/slide5.xml"/><Relationship Id="rId2" Type="http://schemas.openxmlformats.org/officeDocument/2006/relationships/tags" Target="../tags/tag19.xml"/><Relationship Id="rId12" Type="http://schemas.openxmlformats.org/officeDocument/2006/relationships/tags" Target="../tags/tag24.xml"/><Relationship Id="rId11" Type="http://schemas.openxmlformats.org/officeDocument/2006/relationships/slide" Target="../slides/slide2.xml"/><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 Target="../slides/slide21.xml"/><Relationship Id="rId7" Type="http://schemas.openxmlformats.org/officeDocument/2006/relationships/tags" Target="../tags/tag27.xml"/><Relationship Id="rId6" Type="http://schemas.openxmlformats.org/officeDocument/2006/relationships/slide" Target="../slides/slide7.xml"/><Relationship Id="rId5" Type="http://schemas.openxmlformats.org/officeDocument/2006/relationships/tags" Target="../tags/tag26.xml"/><Relationship Id="rId4" Type="http://schemas.openxmlformats.org/officeDocument/2006/relationships/slide" Target="../slides/slide6.xml"/><Relationship Id="rId3" Type="http://schemas.openxmlformats.org/officeDocument/2006/relationships/tags" Target="../tags/tag25.xml"/><Relationship Id="rId2" Type="http://schemas.openxmlformats.org/officeDocument/2006/relationships/slide" Target="../slides/slide5.xml"/><Relationship Id="rId11" Type="http://schemas.openxmlformats.org/officeDocument/2006/relationships/tags" Target="../tags/tag29.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1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7" name="矩形 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9" name="矩形 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1" name="矩形 1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3" name="圆角矩形 12">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文本框 13"/>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21" name="矩形 2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30" name="圆角矩形 2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1" name="圆角矩形 20">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15563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 action="ppaction://noaction"/>
          </p:cNvPr>
          <p:cNvSpPr txBox="1"/>
          <p:nvPr userDrawn="1">
            <p:custDataLst>
              <p:tags r:id="rId2"/>
            </p:custDataLst>
          </p:nvPr>
        </p:nvSpPr>
        <p:spPr>
          <a:xfrm>
            <a:off x="17875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38131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 action="ppaction://noaction"/>
          </p:cNvPr>
          <p:cNvSpPr txBox="1"/>
          <p:nvPr userDrawn="1">
            <p:custDataLst>
              <p:tags r:id="rId3"/>
            </p:custDataLst>
          </p:nvPr>
        </p:nvSpPr>
        <p:spPr>
          <a:xfrm>
            <a:off x="40443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61163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 action="ppaction://noaction"/>
          </p:cNvPr>
          <p:cNvSpPr txBox="1"/>
          <p:nvPr userDrawn="1">
            <p:custDataLst>
              <p:tags r:id="rId4"/>
            </p:custDataLst>
          </p:nvPr>
        </p:nvSpPr>
        <p:spPr>
          <a:xfrm>
            <a:off x="63474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84194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 action="ppaction://noaction"/>
          </p:cNvPr>
          <p:cNvSpPr txBox="1"/>
          <p:nvPr userDrawn="1">
            <p:custDataLst>
              <p:tags r:id="rId5"/>
            </p:custDataLst>
          </p:nvPr>
        </p:nvSpPr>
        <p:spPr>
          <a:xfrm>
            <a:off x="86506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 name="圆角矩形 1">
            <a:hlinkClick r:id="" action="ppaction://noaction"/>
          </p:cNvPr>
          <p:cNvSpPr/>
          <p:nvPr userDrawn="1">
            <p:custDataLst>
              <p:tags r:id="rId6"/>
            </p:custDataLst>
          </p:nvPr>
        </p:nvSpPr>
        <p:spPr>
          <a:xfrm>
            <a:off x="11874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slide" Target="slide6.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slide" Target="slide5.xml"/><Relationship Id="rId2" Type="http://schemas.openxmlformats.org/officeDocument/2006/relationships/tags" Target="../tags/tag65.xml"/><Relationship Id="rId17" Type="http://schemas.openxmlformats.org/officeDocument/2006/relationships/slideLayout" Target="../slideLayouts/slideLayout8.xml"/><Relationship Id="rId16" Type="http://schemas.openxmlformats.org/officeDocument/2006/relationships/tags" Target="../tags/tag75.xml"/><Relationship Id="rId15" Type="http://schemas.openxmlformats.org/officeDocument/2006/relationships/slide" Target="slide21.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slide" Target="slide7.xml"/><Relationship Id="rId10" Type="http://schemas.openxmlformats.org/officeDocument/2006/relationships/tags" Target="../tags/tag71.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xml"/><Relationship Id="rId2" Type="http://schemas.openxmlformats.org/officeDocument/2006/relationships/tags" Target="../tags/tag84.xml"/><Relationship Id="rId1" Type="http://schemas.openxmlformats.org/officeDocument/2006/relationships/tags" Target="../tags/tag83.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6.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5.xml"/><Relationship Id="rId2" Type="http://schemas.openxmlformats.org/officeDocument/2006/relationships/tags" Target="../tags/tag88.xml"/><Relationship Id="rId1" Type="http://schemas.openxmlformats.org/officeDocument/2006/relationships/tags" Target="../tags/tag87.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主</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编</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李</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娟</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杨</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莉</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sym typeface="+mn-ea"/>
              </a:rPr>
              <a:t>           </a:t>
            </a:r>
            <a:r>
              <a:rPr lang="zh-CN" sz="1800" dirty="0">
                <a:solidFill>
                  <a:schemeClr val="bg1"/>
                </a:solidFill>
                <a:latin typeface="黑体" panose="02010609060101010101" charset="-122"/>
                <a:ea typeface="黑体" panose="02010609060101010101" charset="-122"/>
                <a:cs typeface="黑体" panose="02010609060101010101" charset="-122"/>
              </a:rPr>
              <a:t>戴忠慧</a:t>
            </a:r>
            <a:endParaRPr lang="zh-CN"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lang="zh-CN" altLang="en-US" sz="6000" b="1" dirty="0">
                  <a:solidFill>
                    <a:srgbClr val="CE9F7A"/>
                  </a:solidFill>
                  <a:latin typeface="黑体" panose="02010609060101010101" charset="-122"/>
                  <a:ea typeface="黑体" panose="02010609060101010101" charset="-122"/>
                  <a:cs typeface="黑体" panose="02010609060101010101" charset="-122"/>
                </a:rPr>
                <a:t>职教高考新实践基础篇</a:t>
              </a:r>
              <a:r>
                <a:rPr lang="en-US" altLang="zh-CN" sz="6000" b="1" dirty="0">
                  <a:solidFill>
                    <a:srgbClr val="CE9F7A"/>
                  </a:solidFill>
                  <a:latin typeface="黑体" panose="02010609060101010101" charset="-122"/>
                  <a:ea typeface="黑体" panose="02010609060101010101" charset="-122"/>
                  <a:cs typeface="黑体" panose="02010609060101010101" charset="-122"/>
                </a:rPr>
                <a:t> </a:t>
              </a:r>
              <a:endParaRPr lang="en-US" altLang="zh-CN"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77355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中华传统美德与传统道德有什么内在联系？</a:t>
            </a:r>
            <a:endParaRPr lang="zh-CN" altLang="en-US" sz="2400" b="1">
              <a:latin typeface="+mn-ea"/>
            </a:endParaRPr>
          </a:p>
        </p:txBody>
      </p:sp>
      <p:sp>
        <p:nvSpPr>
          <p:cNvPr id="4" name="文本框 3"/>
          <p:cNvSpPr txBox="1"/>
          <p:nvPr/>
        </p:nvSpPr>
        <p:spPr>
          <a:xfrm>
            <a:off x="360045" y="2778760"/>
            <a:ext cx="11466830" cy="1749425"/>
          </a:xfrm>
          <a:prstGeom prst="rect">
            <a:avLst/>
          </a:prstGeom>
          <a:noFill/>
        </p:spPr>
        <p:txBody>
          <a:bodyPr wrap="square" rtlCol="0" anchor="t">
            <a:noAutofit/>
          </a:bodyPr>
          <a:p>
            <a:pPr indent="457200" algn="just" fontAlgn="auto">
              <a:lnSpc>
                <a:spcPts val="3800"/>
              </a:lnSpc>
            </a:pPr>
            <a:r>
              <a:rPr lang="zh-CN" altLang="en-US" sz="2400">
                <a:latin typeface="+mn-ea"/>
              </a:rPr>
              <a:t>传统道德是历史上不同时代人们的行为方式、风俗习惯、价值观念和文化心理的集中体现，是对道德实践经验的提炼和总结。对待传统道德要取其精华，去其糟粕。中华传统美德是传统道德的精华部分，是中华文化的精髓，是道德建设的不竭源泉。</a:t>
            </a:r>
            <a:endParaRPr lang="zh-CN" altLang="en-US" sz="2400">
              <a:latin typeface="+mn-ea"/>
            </a:endParaRPr>
          </a:p>
        </p:txBody>
      </p:sp>
      <p:sp>
        <p:nvSpPr>
          <p:cNvPr id="59" name="文本框 58"/>
          <p:cNvSpPr txBox="1"/>
          <p:nvPr/>
        </p:nvSpPr>
        <p:spPr>
          <a:xfrm>
            <a:off x="120015" y="105346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（二）自觉传承中华传统美德</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052195"/>
            <a:ext cx="11466830" cy="578485"/>
          </a:xfrm>
          <a:prstGeom prst="rect">
            <a:avLst/>
          </a:prstGeom>
          <a:noFill/>
        </p:spPr>
        <p:txBody>
          <a:bodyPr wrap="square" rtlCol="0" anchor="t">
            <a:spAutoFit/>
          </a:bodyPr>
          <a:p>
            <a:pPr marL="457200" indent="-457200" algn="just" fontAlgn="auto">
              <a:lnSpc>
                <a:spcPts val="3800"/>
              </a:lnSpc>
            </a:pPr>
            <a:r>
              <a:rPr lang="zh-CN" altLang="en-US" sz="2400" b="1">
                <a:latin typeface="+mn-ea"/>
                <a:sym typeface="+mn-ea"/>
              </a:rPr>
              <a:t>2. 中华传统美德的基本内涵是什么？</a:t>
            </a:r>
            <a:endParaRPr lang="zh-CN" altLang="en-US" sz="2400" b="1">
              <a:latin typeface="+mn-ea"/>
              <a:sym typeface="+mn-ea"/>
            </a:endParaRPr>
          </a:p>
        </p:txBody>
      </p:sp>
      <p:sp>
        <p:nvSpPr>
          <p:cNvPr id="4" name="文本框 3"/>
          <p:cNvSpPr txBox="1"/>
          <p:nvPr/>
        </p:nvSpPr>
        <p:spPr>
          <a:xfrm>
            <a:off x="360045" y="199072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中华民族在长期实践中培育和形成了独特的思想理念和道德规范，有讲仁爱、重民本、守诚信、崇正义、尚和合、求大同等思想，有自强不息、敬业乐群、扶正扬善、扶危济困、见义勇为、孝老爱亲等传统美德。</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052195"/>
            <a:ext cx="11466830" cy="578485"/>
          </a:xfrm>
          <a:prstGeom prst="rect">
            <a:avLst/>
          </a:prstGeom>
          <a:noFill/>
        </p:spPr>
        <p:txBody>
          <a:bodyPr wrap="square" rtlCol="0" anchor="t">
            <a:spAutoFit/>
          </a:bodyPr>
          <a:p>
            <a:pPr marL="457200" indent="-457200" algn="just" fontAlgn="auto">
              <a:lnSpc>
                <a:spcPts val="3800"/>
              </a:lnSpc>
            </a:pPr>
            <a:r>
              <a:rPr lang="zh-CN" altLang="en-US" sz="2400" b="1">
                <a:latin typeface="+mn-ea"/>
                <a:sym typeface="+mn-ea"/>
              </a:rPr>
              <a:t>3. 传承中华传统美德的重要意义是什么？</a:t>
            </a:r>
            <a:endParaRPr lang="zh-CN" altLang="en-US" sz="2400" b="1">
              <a:latin typeface="+mn-ea"/>
              <a:sym typeface="+mn-ea"/>
            </a:endParaRPr>
          </a:p>
        </p:txBody>
      </p:sp>
      <p:sp>
        <p:nvSpPr>
          <p:cNvPr id="4" name="文本框 3"/>
          <p:cNvSpPr txBox="1"/>
          <p:nvPr/>
        </p:nvSpPr>
        <p:spPr>
          <a:xfrm>
            <a:off x="360045" y="199072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中华传统美德经过长期的积淀，已经深深融入中华民族的思维方式、价值观念、行为方式和风俗习惯之中，为个人成长成才提供精神营养，为道德建设提供有益启发，为治国理政提供重要启示，成为社会主义道德建设的源头活水。</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052195"/>
            <a:ext cx="11466830" cy="578485"/>
          </a:xfrm>
          <a:prstGeom prst="rect">
            <a:avLst/>
          </a:prstGeom>
          <a:noFill/>
        </p:spPr>
        <p:txBody>
          <a:bodyPr wrap="square" rtlCol="0" anchor="t">
            <a:spAutoFit/>
          </a:bodyPr>
          <a:p>
            <a:pPr marL="457200" indent="-457200" algn="just" fontAlgn="auto">
              <a:lnSpc>
                <a:spcPts val="3800"/>
              </a:lnSpc>
            </a:pPr>
            <a:r>
              <a:rPr lang="zh-CN" altLang="en-US" sz="2400" b="1">
                <a:latin typeface="+mn-ea"/>
                <a:sym typeface="+mn-ea"/>
              </a:rPr>
              <a:t>4. 如何传承中华传统美德？</a:t>
            </a:r>
            <a:endParaRPr lang="zh-CN" altLang="en-US" sz="2400" b="1">
              <a:latin typeface="+mn-ea"/>
              <a:sym typeface="+mn-ea"/>
            </a:endParaRPr>
          </a:p>
        </p:txBody>
      </p:sp>
      <p:sp>
        <p:nvSpPr>
          <p:cNvPr id="4" name="文本框 3"/>
          <p:cNvSpPr txBox="1"/>
          <p:nvPr/>
        </p:nvSpPr>
        <p:spPr>
          <a:xfrm>
            <a:off x="360045" y="1990725"/>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源远流长的中华传统美德在几千年的历史长河中熠熠生辉。我们要以礼敬自豪的态度对待中华传统美德，从内心深处真正认可，从情感深处真正接受，大力弘扬古圣先贤、民族英雄、志士仁人的嘉言懿行，把中华传统美德内化为精神追求，外化为自觉行动。</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256476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社会主义道德体系是怎样形成的？</a:t>
            </a:r>
            <a:endParaRPr lang="zh-CN" altLang="en-US" sz="2400" b="1">
              <a:latin typeface="+mn-ea"/>
            </a:endParaRPr>
          </a:p>
        </p:txBody>
      </p:sp>
      <p:sp>
        <p:nvSpPr>
          <p:cNvPr id="4" name="文本框 3"/>
          <p:cNvSpPr txBox="1"/>
          <p:nvPr/>
        </p:nvSpPr>
        <p:spPr>
          <a:xfrm>
            <a:off x="360045" y="3429635"/>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中国共产党领导人民在革命、建设、改革历史进程中，坚持马克思主义关于人类美好社会的理想，继承中华传统美德，发扬中国革命道德，创造形成了引领中国社会发展进步的社会主义道德体系，为新时代开创中国特色社会主义新局面提供了坚强思想保证和强大精神力量。</a:t>
            </a:r>
            <a:endParaRPr lang="zh-CN" altLang="en-US" sz="2400">
              <a:latin typeface="+mn-ea"/>
            </a:endParaRPr>
          </a:p>
        </p:txBody>
      </p:sp>
      <p:sp>
        <p:nvSpPr>
          <p:cNvPr id="59" name="文本框 58"/>
          <p:cNvSpPr txBox="1"/>
          <p:nvPr/>
        </p:nvSpPr>
        <p:spPr>
          <a:xfrm>
            <a:off x="120015" y="177101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（一）坚持道德建设的社会主义方向</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190500" y="854075"/>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二、弘扬社会主义道德</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怎样建设社会主义道德体系？</a:t>
            </a:r>
            <a:endParaRPr lang="zh-CN" altLang="en-US" sz="2400" b="1">
              <a:latin typeface="+mn-ea"/>
            </a:endParaRPr>
          </a:p>
        </p:txBody>
      </p:sp>
      <p:sp>
        <p:nvSpPr>
          <p:cNvPr id="4" name="文本框 3"/>
          <p:cNvSpPr txBox="1"/>
          <p:nvPr/>
        </p:nvSpPr>
        <p:spPr>
          <a:xfrm>
            <a:off x="360045" y="213233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第一，社会主义道德建设以马克思主义为指导。马克思主义是科学的理论，创造性地揭示了人类社会发展规律，是我们立党立国、兴党兴国的根本指导思想。在当代中国，只有以马克思主义道德观、社会主义道德观引领社会文明进步，倡导共产主义道德，才能始终保持公民道德建设的社会主义方向，才能与中国特色社会主义道路同向同行。</a:t>
            </a:r>
            <a:endParaRPr lang="zh-CN" altLang="en-US" sz="2400">
              <a:latin typeface="+mn-ea"/>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199515"/>
            <a:ext cx="11466830" cy="4477385"/>
          </a:xfrm>
          <a:prstGeom prst="rect">
            <a:avLst/>
          </a:prstGeom>
          <a:noFill/>
        </p:spPr>
        <p:txBody>
          <a:bodyPr wrap="square" rtlCol="0" anchor="t">
            <a:spAutoFit/>
          </a:bodyPr>
          <a:p>
            <a:pPr indent="457200" algn="just" fontAlgn="auto">
              <a:lnSpc>
                <a:spcPts val="3800"/>
              </a:lnSpc>
            </a:pPr>
            <a:r>
              <a:rPr lang="zh-CN" altLang="en-US" sz="2400">
                <a:latin typeface="+mn-ea"/>
              </a:rPr>
              <a:t>第二，社会主义道德建设以为人民服务为核心。以为人民服务为核心，是社会主义道德的本质要求，是社会主义道德区别和优越于其他社会形态道德的显著标志。在社会主义社会，人民是国家的主人，每个人都是服务的对象，又都为他人服务，全体人民通过社会分工和相互服务来实现共同利益。只有坚持以为人民服务为核心，调动人民群众的积极性、主动性、创造性，才能充分激发出内在的道德自觉和道德追求。</a:t>
            </a:r>
            <a:endParaRPr lang="zh-CN" altLang="en-US" sz="2400">
              <a:latin typeface="+mn-ea"/>
            </a:endParaRPr>
          </a:p>
          <a:p>
            <a:pPr indent="457200" algn="just" fontAlgn="auto">
              <a:lnSpc>
                <a:spcPts val="3800"/>
              </a:lnSpc>
            </a:pPr>
            <a:r>
              <a:rPr lang="zh-CN" altLang="en-US" sz="2400">
                <a:latin typeface="+mn-ea"/>
              </a:rPr>
              <a:t>第三，社会主义道德建设以集体主义为原则。在我国，国家利益、集体利益和个人利益根本上的一致性，使得集体主义在全社会范围内贯彻实施。只有坚持以集体主义为原则，把国家利益和集体利益放在首位，充分尊重和维护个人的正当利益，才能促进社会和个人和谐发展。</a:t>
            </a:r>
            <a:endParaRPr lang="zh-CN" altLang="en-US" sz="2400">
              <a:latin typeface="+mn-ea"/>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199515"/>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第四，社会主义道德建设以爱祖国、爱人民、爱劳动、爱科学、爱社会主义为基本要求。这为我国全体公民确立了明确的道德目标和人生价值取向。只有以“五爱”为基本要求，倡导心中有他人、心中有集体、心中有人民、心中有祖国，才能把爱国情、强国志、报国行自觉融入实现中华民族伟大复兴中国梦的奋斗之中。</a:t>
            </a:r>
            <a:endParaRPr lang="zh-CN" altLang="en-US" sz="2400">
              <a:latin typeface="+mn-ea"/>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56019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加强新时代公民道德建设的意义是什么？</a:t>
            </a:r>
            <a:endParaRPr lang="zh-CN" altLang="en-US" sz="2400" b="1">
              <a:latin typeface="+mn-ea"/>
            </a:endParaRPr>
          </a:p>
        </p:txBody>
      </p:sp>
      <p:sp>
        <p:nvSpPr>
          <p:cNvPr id="4" name="文本框 3"/>
          <p:cNvSpPr txBox="1"/>
          <p:nvPr/>
        </p:nvSpPr>
        <p:spPr>
          <a:xfrm>
            <a:off x="360045" y="235331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第一，中国特色社会主义进入新时代，加强公民道德建设、提高全社会道德水平，是适应社会主要矛盾变化、满足人民对美好生活向往的迫切需要，是促进社会全面进步、人的全面发展的必然要求。</a:t>
            </a:r>
            <a:endParaRPr lang="zh-CN" altLang="en-US" sz="2400">
              <a:latin typeface="+mn-ea"/>
            </a:endParaRPr>
          </a:p>
          <a:p>
            <a:pPr indent="457200" algn="just" fontAlgn="auto">
              <a:lnSpc>
                <a:spcPts val="3800"/>
              </a:lnSpc>
            </a:pPr>
            <a:r>
              <a:rPr lang="zh-CN" altLang="en-US" sz="2400">
                <a:latin typeface="+mn-ea"/>
              </a:rPr>
              <a:t>第二，加强新时代公民道德建设，是推进中国特色社会主义事业的一项基础性、战略性工程，是一项长期而紧迫、艰巨而复杂的任务。</a:t>
            </a:r>
            <a:endParaRPr lang="zh-CN" altLang="en-US" sz="2400">
              <a:latin typeface="+mn-ea"/>
            </a:endParaRPr>
          </a:p>
        </p:txBody>
      </p:sp>
      <p:sp>
        <p:nvSpPr>
          <p:cNvPr id="59" name="文本框 58"/>
          <p:cNvSpPr txBox="1"/>
          <p:nvPr/>
        </p:nvSpPr>
        <p:spPr>
          <a:xfrm>
            <a:off x="120015" y="90995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（二）加强新时代公民道德建设</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05219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加强新时代公民道德建设的着力点和重点任务是什么？</a:t>
            </a:r>
            <a:endParaRPr lang="zh-CN" altLang="en-US" sz="2400" b="1">
              <a:latin typeface="+mn-ea"/>
            </a:endParaRPr>
          </a:p>
        </p:txBody>
      </p:sp>
      <p:sp>
        <p:nvSpPr>
          <p:cNvPr id="4" name="文本框 3"/>
          <p:cNvSpPr txBox="1"/>
          <p:nvPr/>
        </p:nvSpPr>
        <p:spPr>
          <a:xfrm>
            <a:off x="360045" y="2060575"/>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要把社会公德、职业道德、家庭美德、个人品德建设作为着力点，筑牢理想信念之基，广泛践行社会主义核心价值观，传承中华传统美德，弘扬民族精神和时代精神。</a:t>
            </a:r>
            <a:endParaRPr lang="zh-CN" altLang="en-US" sz="2400">
              <a:latin typeface="+mn-ea"/>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custDataLst>
              <p:tags r:id="rId1"/>
            </p:custDataLst>
          </p:nvPr>
        </p:nvSpPr>
        <p:spPr bwMode="auto">
          <a:xfrm>
            <a:off x="4403619" y="1989505"/>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custDataLst>
              <p:tags r:id="rId2"/>
            </p:custDataLst>
          </p:nvPr>
        </p:nvCxnSpPr>
        <p:spPr>
          <a:xfrm>
            <a:off x="5282591" y="2060106"/>
            <a:ext cx="0" cy="556586"/>
          </a:xfrm>
          <a:prstGeom prst="line">
            <a:avLst/>
          </a:prstGeom>
          <a:noFill/>
          <a:ln w="9525" cap="flat" cmpd="sng" algn="ctr">
            <a:solidFill>
              <a:schemeClr val="tx1">
                <a:lumMod val="65000"/>
                <a:lumOff val="35000"/>
              </a:schemeClr>
            </a:solidFill>
            <a:prstDash val="solid"/>
          </a:ln>
          <a:effectLst/>
        </p:spPr>
      </p:cxnSp>
      <p:sp>
        <p:nvSpPr>
          <p:cNvPr id="72" name="标题层">
            <a:hlinkClick r:id="rId3" action="ppaction://hlinksldjump"/>
          </p:cNvPr>
          <p:cNvSpPr txBox="1"/>
          <p:nvPr>
            <p:custDataLst>
              <p:tags r:id="rId4"/>
            </p:custDataLst>
          </p:nvPr>
        </p:nvSpPr>
        <p:spPr bwMode="auto">
          <a:xfrm>
            <a:off x="5373857" y="1989505"/>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rPr>
              <a:t>分析解读</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0" name="标题层"/>
          <p:cNvSpPr txBox="1"/>
          <p:nvPr>
            <p:custDataLst>
              <p:tags r:id="rId5"/>
            </p:custDataLst>
          </p:nvPr>
        </p:nvSpPr>
        <p:spPr bwMode="auto">
          <a:xfrm>
            <a:off x="4403619" y="3022738"/>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custDataLst>
              <p:tags r:id="rId6"/>
            </p:custDataLst>
          </p:nvPr>
        </p:nvCxnSpPr>
        <p:spPr>
          <a:xfrm>
            <a:off x="5282591" y="3093339"/>
            <a:ext cx="0" cy="556586"/>
          </a:xfrm>
          <a:prstGeom prst="line">
            <a:avLst/>
          </a:prstGeom>
          <a:noFill/>
          <a:ln w="9525" cap="flat" cmpd="sng" algn="ctr">
            <a:solidFill>
              <a:schemeClr val="tx1">
                <a:lumMod val="65000"/>
                <a:lumOff val="35000"/>
              </a:schemeClr>
            </a:solidFill>
            <a:prstDash val="solid"/>
          </a:ln>
          <a:effectLst/>
        </p:spPr>
      </p:cxnSp>
      <p:sp>
        <p:nvSpPr>
          <p:cNvPr id="92" name="标题层">
            <a:hlinkClick r:id="rId7" action="ppaction://hlinksldjump"/>
          </p:cNvPr>
          <p:cNvSpPr txBox="1"/>
          <p:nvPr>
            <p:custDataLst>
              <p:tags r:id="rId8"/>
            </p:custDataLst>
          </p:nvPr>
        </p:nvSpPr>
        <p:spPr bwMode="auto">
          <a:xfrm>
            <a:off x="5373857" y="3022738"/>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知识导图</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5" name="标题层"/>
          <p:cNvSpPr txBox="1"/>
          <p:nvPr>
            <p:custDataLst>
              <p:tags r:id="rId9"/>
            </p:custDataLst>
          </p:nvPr>
        </p:nvSpPr>
        <p:spPr bwMode="auto">
          <a:xfrm>
            <a:off x="4403619" y="4055971"/>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custDataLst>
              <p:tags r:id="rId10"/>
            </p:custDataLst>
          </p:nvPr>
        </p:nvCxnSpPr>
        <p:spPr>
          <a:xfrm>
            <a:off x="5282591" y="4126572"/>
            <a:ext cx="0" cy="556586"/>
          </a:xfrm>
          <a:prstGeom prst="line">
            <a:avLst/>
          </a:prstGeom>
          <a:noFill/>
          <a:ln w="9525" cap="flat" cmpd="sng" algn="ctr">
            <a:solidFill>
              <a:schemeClr val="tx1">
                <a:lumMod val="65000"/>
                <a:lumOff val="35000"/>
              </a:schemeClr>
            </a:solidFill>
            <a:prstDash val="solid"/>
          </a:ln>
          <a:effectLst/>
        </p:spPr>
      </p:cxnSp>
      <p:sp>
        <p:nvSpPr>
          <p:cNvPr id="97" name="标题层">
            <a:hlinkClick r:id="rId11" action="ppaction://hlinksldjump"/>
          </p:cNvPr>
          <p:cNvSpPr txBox="1"/>
          <p:nvPr>
            <p:custDataLst>
              <p:tags r:id="rId12"/>
            </p:custDataLst>
          </p:nvPr>
        </p:nvSpPr>
        <p:spPr bwMode="auto">
          <a:xfrm>
            <a:off x="5373857" y="4055971"/>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知识梳理</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0" name="标题层"/>
          <p:cNvSpPr txBox="1"/>
          <p:nvPr>
            <p:custDataLst>
              <p:tags r:id="rId13"/>
            </p:custDataLst>
          </p:nvPr>
        </p:nvSpPr>
        <p:spPr bwMode="auto">
          <a:xfrm>
            <a:off x="4403619" y="508920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custDataLst>
              <p:tags r:id="rId14"/>
            </p:custDataLst>
          </p:nvPr>
        </p:nvCxnSpPr>
        <p:spPr>
          <a:xfrm>
            <a:off x="5282591" y="5159804"/>
            <a:ext cx="0" cy="556586"/>
          </a:xfrm>
          <a:prstGeom prst="line">
            <a:avLst/>
          </a:prstGeom>
          <a:noFill/>
          <a:ln w="9525" cap="flat" cmpd="sng" algn="ctr">
            <a:solidFill>
              <a:schemeClr val="tx1">
                <a:lumMod val="65000"/>
                <a:lumOff val="35000"/>
              </a:schemeClr>
            </a:solidFill>
            <a:prstDash val="solid"/>
          </a:ln>
          <a:effectLst/>
        </p:spPr>
      </p:cxnSp>
      <p:sp>
        <p:nvSpPr>
          <p:cNvPr id="102" name="标题层">
            <a:hlinkClick r:id="rId15" action="ppaction://hlinksldjump"/>
          </p:cNvPr>
          <p:cNvSpPr txBox="1"/>
          <p:nvPr>
            <p:custDataLst>
              <p:tags r:id="rId16"/>
            </p:custDataLst>
          </p:nvPr>
        </p:nvSpPr>
        <p:spPr bwMode="auto">
          <a:xfrm>
            <a:off x="5373857" y="5089203"/>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典例分析</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600"/>
                                        <p:tgtEl>
                                          <p:spTgt spid="91"/>
                                        </p:tgtEl>
                                      </p:cBhvr>
                                    </p:animEffect>
                                    <p:anim calcmode="lin" valueType="num">
                                      <p:cBhvr>
                                        <p:cTn id="31" dur="600" fill="hold"/>
                                        <p:tgtEl>
                                          <p:spTgt spid="91"/>
                                        </p:tgtEl>
                                        <p:attrNameLst>
                                          <p:attrName>ppt_x</p:attrName>
                                        </p:attrNameLst>
                                      </p:cBhvr>
                                      <p:tavLst>
                                        <p:tav tm="0">
                                          <p:val>
                                            <p:strVal val="#ppt_x"/>
                                          </p:val>
                                        </p:tav>
                                        <p:tav tm="100000">
                                          <p:val>
                                            <p:strVal val="#ppt_x"/>
                                          </p:val>
                                        </p:tav>
                                      </p:tavLst>
                                    </p:anim>
                                    <p:anim calcmode="lin" valueType="num">
                                      <p:cBhvr>
                                        <p:cTn id="32" dur="600" fill="hold"/>
                                        <p:tgtEl>
                                          <p:spTgt spid="9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8" decel="5250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additive="base">
                                        <p:cTn id="36" dur="400" fill="hold"/>
                                        <p:tgtEl>
                                          <p:spTgt spid="90"/>
                                        </p:tgtEl>
                                        <p:attrNameLst>
                                          <p:attrName>ppt_x</p:attrName>
                                        </p:attrNameLst>
                                      </p:cBhvr>
                                      <p:tavLst>
                                        <p:tav tm="0">
                                          <p:val>
                                            <p:strVal val="0-#ppt_w/2"/>
                                          </p:val>
                                        </p:tav>
                                        <p:tav tm="100000">
                                          <p:val>
                                            <p:strVal val="#ppt_x"/>
                                          </p:val>
                                        </p:tav>
                                      </p:tavLst>
                                    </p:anim>
                                    <p:anim calcmode="lin" valueType="num">
                                      <p:cBhvr additive="base">
                                        <p:cTn id="37" dur="400" fill="hold"/>
                                        <p:tgtEl>
                                          <p:spTgt spid="90"/>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400" fill="hold"/>
                                        <p:tgtEl>
                                          <p:spTgt spid="92"/>
                                        </p:tgtEl>
                                        <p:attrNameLst>
                                          <p:attrName>ppt_x</p:attrName>
                                        </p:attrNameLst>
                                      </p:cBhvr>
                                      <p:tavLst>
                                        <p:tav tm="0">
                                          <p:val>
                                            <p:strVal val="1+#ppt_w/2"/>
                                          </p:val>
                                        </p:tav>
                                        <p:tav tm="100000">
                                          <p:val>
                                            <p:strVal val="#ppt_x"/>
                                          </p:val>
                                        </p:tav>
                                      </p:tavLst>
                                    </p:anim>
                                    <p:anim calcmode="lin" valueType="num">
                                      <p:cBhvr additive="base">
                                        <p:cTn id="41" dur="400" fill="hold"/>
                                        <p:tgtEl>
                                          <p:spTgt spid="9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600"/>
                                        <p:tgtEl>
                                          <p:spTgt spid="96"/>
                                        </p:tgtEl>
                                      </p:cBhvr>
                                    </p:animEffect>
                                    <p:anim calcmode="lin" valueType="num">
                                      <p:cBhvr>
                                        <p:cTn id="46" dur="600" fill="hold"/>
                                        <p:tgtEl>
                                          <p:spTgt spid="96"/>
                                        </p:tgtEl>
                                        <p:attrNameLst>
                                          <p:attrName>ppt_x</p:attrName>
                                        </p:attrNameLst>
                                      </p:cBhvr>
                                      <p:tavLst>
                                        <p:tav tm="0">
                                          <p:val>
                                            <p:strVal val="#ppt_x"/>
                                          </p:val>
                                        </p:tav>
                                        <p:tav tm="100000">
                                          <p:val>
                                            <p:strVal val="#ppt_x"/>
                                          </p:val>
                                        </p:tav>
                                      </p:tavLst>
                                    </p:anim>
                                    <p:anim calcmode="lin" valueType="num">
                                      <p:cBhvr>
                                        <p:cTn id="47" dur="600" fill="hold"/>
                                        <p:tgtEl>
                                          <p:spTgt spid="9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 presetClass="entr" presetSubtype="8" decel="5250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400" fill="hold"/>
                                        <p:tgtEl>
                                          <p:spTgt spid="95"/>
                                        </p:tgtEl>
                                        <p:attrNameLst>
                                          <p:attrName>ppt_x</p:attrName>
                                        </p:attrNameLst>
                                      </p:cBhvr>
                                      <p:tavLst>
                                        <p:tav tm="0">
                                          <p:val>
                                            <p:strVal val="0-#ppt_w/2"/>
                                          </p:val>
                                        </p:tav>
                                        <p:tav tm="100000">
                                          <p:val>
                                            <p:strVal val="#ppt_x"/>
                                          </p:val>
                                        </p:tav>
                                      </p:tavLst>
                                    </p:anim>
                                    <p:anim calcmode="lin" valueType="num">
                                      <p:cBhvr additive="base">
                                        <p:cTn id="52" dur="400" fill="hold"/>
                                        <p:tgtEl>
                                          <p:spTgt spid="95"/>
                                        </p:tgtEl>
                                        <p:attrNameLst>
                                          <p:attrName>ppt_y</p:attrName>
                                        </p:attrNameLst>
                                      </p:cBhvr>
                                      <p:tavLst>
                                        <p:tav tm="0">
                                          <p:val>
                                            <p:strVal val="#ppt_y"/>
                                          </p:val>
                                        </p:tav>
                                        <p:tav tm="100000">
                                          <p:val>
                                            <p:strVal val="#ppt_y"/>
                                          </p:val>
                                        </p:tav>
                                      </p:tavLst>
                                    </p:anim>
                                  </p:childTnLst>
                                </p:cTn>
                              </p:par>
                              <p:par>
                                <p:cTn id="53" presetID="2" presetClass="entr" presetSubtype="2" decel="5250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400" fill="hold"/>
                                        <p:tgtEl>
                                          <p:spTgt spid="97"/>
                                        </p:tgtEl>
                                        <p:attrNameLst>
                                          <p:attrName>ppt_x</p:attrName>
                                        </p:attrNameLst>
                                      </p:cBhvr>
                                      <p:tavLst>
                                        <p:tav tm="0">
                                          <p:val>
                                            <p:strVal val="1+#ppt_w/2"/>
                                          </p:val>
                                        </p:tav>
                                        <p:tav tm="100000">
                                          <p:val>
                                            <p:strVal val="#ppt_x"/>
                                          </p:val>
                                        </p:tav>
                                      </p:tavLst>
                                    </p:anim>
                                    <p:anim calcmode="lin" valueType="num">
                                      <p:cBhvr additive="base">
                                        <p:cTn id="56" dur="400" fill="hold"/>
                                        <p:tgtEl>
                                          <p:spTgt spid="9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600"/>
                                        <p:tgtEl>
                                          <p:spTgt spid="101"/>
                                        </p:tgtEl>
                                      </p:cBhvr>
                                    </p:animEffect>
                                    <p:anim calcmode="lin" valueType="num">
                                      <p:cBhvr>
                                        <p:cTn id="61" dur="600" fill="hold"/>
                                        <p:tgtEl>
                                          <p:spTgt spid="101"/>
                                        </p:tgtEl>
                                        <p:attrNameLst>
                                          <p:attrName>ppt_x</p:attrName>
                                        </p:attrNameLst>
                                      </p:cBhvr>
                                      <p:tavLst>
                                        <p:tav tm="0">
                                          <p:val>
                                            <p:strVal val="#ppt_x"/>
                                          </p:val>
                                        </p:tav>
                                        <p:tav tm="100000">
                                          <p:val>
                                            <p:strVal val="#ppt_x"/>
                                          </p:val>
                                        </p:tav>
                                      </p:tavLst>
                                    </p:anim>
                                    <p:anim calcmode="lin" valueType="num">
                                      <p:cBhvr>
                                        <p:cTn id="62" dur="600" fill="hold"/>
                                        <p:tgtEl>
                                          <p:spTgt spid="101"/>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 presetClass="entr" presetSubtype="8" decel="52500" fill="hold" grpId="0"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400" fill="hold"/>
                                        <p:tgtEl>
                                          <p:spTgt spid="100"/>
                                        </p:tgtEl>
                                        <p:attrNameLst>
                                          <p:attrName>ppt_x</p:attrName>
                                        </p:attrNameLst>
                                      </p:cBhvr>
                                      <p:tavLst>
                                        <p:tav tm="0">
                                          <p:val>
                                            <p:strVal val="0-#ppt_w/2"/>
                                          </p:val>
                                        </p:tav>
                                        <p:tav tm="100000">
                                          <p:val>
                                            <p:strVal val="#ppt_x"/>
                                          </p:val>
                                        </p:tav>
                                      </p:tavLst>
                                    </p:anim>
                                    <p:anim calcmode="lin" valueType="num">
                                      <p:cBhvr additive="base">
                                        <p:cTn id="67" dur="400" fill="hold"/>
                                        <p:tgtEl>
                                          <p:spTgt spid="100"/>
                                        </p:tgtEl>
                                        <p:attrNameLst>
                                          <p:attrName>ppt_y</p:attrName>
                                        </p:attrNameLst>
                                      </p:cBhvr>
                                      <p:tavLst>
                                        <p:tav tm="0">
                                          <p:val>
                                            <p:strVal val="#ppt_y"/>
                                          </p:val>
                                        </p:tav>
                                        <p:tav tm="100000">
                                          <p:val>
                                            <p:strVal val="#ppt_y"/>
                                          </p:val>
                                        </p:tav>
                                      </p:tavLst>
                                    </p:anim>
                                  </p:childTnLst>
                                </p:cTn>
                              </p:par>
                              <p:par>
                                <p:cTn id="68" presetID="2" presetClass="entr" presetSubtype="2" decel="5250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400" fill="hold"/>
                                        <p:tgtEl>
                                          <p:spTgt spid="102"/>
                                        </p:tgtEl>
                                        <p:attrNameLst>
                                          <p:attrName>ppt_x</p:attrName>
                                        </p:attrNameLst>
                                      </p:cBhvr>
                                      <p:tavLst>
                                        <p:tav tm="0">
                                          <p:val>
                                            <p:strVal val="1+#ppt_w/2"/>
                                          </p:val>
                                        </p:tav>
                                        <p:tav tm="100000">
                                          <p:val>
                                            <p:strVal val="#ppt_x"/>
                                          </p:val>
                                        </p:tav>
                                      </p:tavLst>
                                    </p:anim>
                                    <p:anim calcmode="lin" valueType="num">
                                      <p:cBhvr additive="base">
                                        <p:cTn id="71"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90" grpId="0" bldLvl="0" animBg="1"/>
      <p:bldP spid="92" grpId="0" bldLvl="0" animBg="1"/>
      <p:bldP spid="95" grpId="0" bldLvl="0" animBg="1"/>
      <p:bldP spid="97" grpId="0" bldLvl="0" animBg="1"/>
      <p:bldP spid="100" grpId="0" bldLvl="0" animBg="1"/>
      <p:bldP spid="102" grpId="0" bldLvl="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05219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青年学生该如何加强新时代道德建设？</a:t>
            </a:r>
            <a:endParaRPr lang="zh-CN" altLang="en-US" sz="2400" b="1">
              <a:latin typeface="+mn-ea"/>
            </a:endParaRPr>
          </a:p>
        </p:txBody>
      </p:sp>
      <p:sp>
        <p:nvSpPr>
          <p:cNvPr id="4" name="文本框 3"/>
          <p:cNvSpPr txBox="1"/>
          <p:nvPr/>
        </p:nvSpPr>
        <p:spPr>
          <a:xfrm>
            <a:off x="360045" y="206057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青年兴则国家兴，青年强则国家强。青年学生要适应新时代新要求，在勤学求知中加强道德修养、注重道德实践，在知行合一上下功夫，努力成为担当民族复兴大任的时代新人。</a:t>
            </a:r>
            <a:endParaRPr lang="zh-CN" altLang="en-US" sz="2400">
              <a:latin typeface="+mn-ea"/>
            </a:endParaRP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0575" y="1268730"/>
            <a:ext cx="10668635" cy="578485"/>
          </a:xfrm>
          <a:prstGeom prst="rect">
            <a:avLst/>
          </a:prstGeom>
          <a:noFill/>
        </p:spPr>
        <p:txBody>
          <a:bodyPr wrap="square" rtlCol="0" anchor="t">
            <a:spAutoFit/>
          </a:bodyPr>
          <a:p>
            <a:pPr indent="0" algn="just" fontAlgn="auto">
              <a:lnSpc>
                <a:spcPts val="3800"/>
              </a:lnSpc>
            </a:pPr>
            <a:r>
              <a:rPr lang="zh-CN" altLang="en-US" sz="2400" b="1">
                <a:latin typeface="+mn-ea"/>
              </a:rPr>
              <a:t>例题 1（选择题）</a:t>
            </a:r>
            <a:endParaRPr lang="zh-CN" altLang="en-US" sz="2400" b="1">
              <a:latin typeface="+mn-ea"/>
            </a:endParaRPr>
          </a:p>
        </p:txBody>
      </p:sp>
      <p:sp>
        <p:nvSpPr>
          <p:cNvPr id="4" name="文本框 3"/>
          <p:cNvSpPr txBox="1"/>
          <p:nvPr/>
        </p:nvSpPr>
        <p:spPr>
          <a:xfrm>
            <a:off x="790575" y="1917065"/>
            <a:ext cx="10668635" cy="1116965"/>
          </a:xfrm>
          <a:prstGeom prst="rect">
            <a:avLst/>
          </a:prstGeom>
          <a:noFill/>
        </p:spPr>
        <p:txBody>
          <a:bodyPr wrap="square" rtlCol="0" anchor="t">
            <a:spAutoFit/>
          </a:bodyPr>
          <a:p>
            <a:pPr indent="457200" algn="just" fontAlgn="auto">
              <a:lnSpc>
                <a:spcPts val="4000"/>
              </a:lnSpc>
            </a:pPr>
            <a:r>
              <a:rPr sz="2400">
                <a:latin typeface="+mn-ea"/>
              </a:rPr>
              <a:t>下列不属于中华民族传统美德的是（</a:t>
            </a:r>
            <a:r>
              <a:rPr lang="en-US" sz="2400">
                <a:latin typeface="+mn-ea"/>
              </a:rPr>
              <a:t>		</a:t>
            </a:r>
            <a:r>
              <a:rPr sz="2400">
                <a:latin typeface="+mn-ea"/>
              </a:rPr>
              <a:t> ）。</a:t>
            </a:r>
            <a:endParaRPr sz="2400">
              <a:latin typeface="+mn-ea"/>
            </a:endParaRPr>
          </a:p>
          <a:p>
            <a:pPr marL="457200" lvl="1" indent="457200" algn="just" fontAlgn="auto">
              <a:lnSpc>
                <a:spcPts val="4000"/>
              </a:lnSpc>
            </a:pPr>
            <a:r>
              <a:rPr sz="2400">
                <a:latin typeface="+mn-ea"/>
              </a:rPr>
              <a:t>A. 明哲保身 </a:t>
            </a:r>
            <a:r>
              <a:rPr lang="en-US" sz="2400">
                <a:latin typeface="+mn-ea"/>
              </a:rPr>
              <a:t>	</a:t>
            </a:r>
            <a:r>
              <a:rPr sz="2400">
                <a:latin typeface="+mn-ea"/>
              </a:rPr>
              <a:t>B. 自强不息 </a:t>
            </a:r>
            <a:r>
              <a:rPr lang="en-US" sz="2400">
                <a:latin typeface="+mn-ea"/>
              </a:rPr>
              <a:t>	</a:t>
            </a:r>
            <a:r>
              <a:rPr sz="2400">
                <a:latin typeface="+mn-ea"/>
              </a:rPr>
              <a:t>C. 敬业乐群 </a:t>
            </a:r>
            <a:r>
              <a:rPr lang="en-US" sz="2400">
                <a:latin typeface="+mn-ea"/>
              </a:rPr>
              <a:t>	</a:t>
            </a:r>
            <a:r>
              <a:rPr sz="2400">
                <a:latin typeface="+mn-ea"/>
              </a:rPr>
              <a:t>D. 扶正扬善</a:t>
            </a:r>
            <a:endParaRPr sz="2400">
              <a:latin typeface="+mn-ea"/>
            </a:endParaRPr>
          </a:p>
        </p:txBody>
      </p:sp>
      <p:sp>
        <p:nvSpPr>
          <p:cNvPr id="2" name="Text Box 27"/>
          <p:cNvSpPr txBox="1"/>
          <p:nvPr>
            <p:custDataLst>
              <p:tags r:id="rId1"/>
            </p:custDataLst>
          </p:nvPr>
        </p:nvSpPr>
        <p:spPr>
          <a:xfrm>
            <a:off x="6312535" y="1917700"/>
            <a:ext cx="919480" cy="52260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480060" y="3502660"/>
            <a:ext cx="11118215" cy="17907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【解析】本题考查自觉传承中华传统美德。中华民族在长期实践中培育和形成了独特的思想理念和道德规范，有自强不息、敬业乐群、扶正扬善、扶危济困、见义勇为、孝老爱亲等传统美德。</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7565" y="1196975"/>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2（判断题）</a:t>
            </a:r>
            <a:endParaRPr lang="zh-CN" altLang="en-US" sz="2400" b="1">
              <a:latin typeface="+mn-ea"/>
            </a:endParaRPr>
          </a:p>
        </p:txBody>
      </p:sp>
      <p:sp>
        <p:nvSpPr>
          <p:cNvPr id="4" name="文本框 3"/>
          <p:cNvSpPr txBox="1"/>
          <p:nvPr/>
        </p:nvSpPr>
        <p:spPr>
          <a:xfrm>
            <a:off x="622300" y="1988820"/>
            <a:ext cx="11055350" cy="1065530"/>
          </a:xfrm>
          <a:prstGeom prst="rect">
            <a:avLst/>
          </a:prstGeom>
          <a:noFill/>
        </p:spPr>
        <p:txBody>
          <a:bodyPr wrap="square" rtlCol="0" anchor="t">
            <a:spAutoFit/>
          </a:bodyPr>
          <a:p>
            <a:pPr marL="457200" lvl="1" indent="457200" algn="just" fontAlgn="auto">
              <a:lnSpc>
                <a:spcPts val="3800"/>
              </a:lnSpc>
            </a:pPr>
            <a:r>
              <a:rPr sz="2400">
                <a:latin typeface="+mn-ea"/>
              </a:rPr>
              <a:t>传统道德是封建过时的东西，我们应该持全盘否定的态度。（ </a:t>
            </a:r>
            <a:r>
              <a:rPr lang="en-US" sz="2400">
                <a:latin typeface="+mn-ea"/>
              </a:rPr>
              <a:t>	</a:t>
            </a:r>
            <a:r>
              <a:rPr sz="2400">
                <a:latin typeface="+mn-ea"/>
              </a:rPr>
              <a:t>）</a:t>
            </a:r>
            <a:endParaRPr sz="2400">
              <a:latin typeface="+mn-ea"/>
            </a:endParaRPr>
          </a:p>
          <a:p>
            <a:pPr marL="457200" lvl="1" indent="45720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5" name="Text Box 27"/>
          <p:cNvSpPr txBox="1"/>
          <p:nvPr>
            <p:custDataLst>
              <p:tags r:id="rId1"/>
            </p:custDataLst>
          </p:nvPr>
        </p:nvSpPr>
        <p:spPr>
          <a:xfrm>
            <a:off x="694690" y="3573145"/>
            <a:ext cx="10897870" cy="17621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中华传统美德与传统道德的内在联系。传统道德是历史上不同时代人们的行为方式、风俗习惯、价值观念和文化心理的集中体现，是对道德实践经验的提炼和总结。对待传统道德要取其精华，去其糟粕。</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2"/>
            </p:custDataLst>
          </p:nvPr>
        </p:nvSpPr>
        <p:spPr>
          <a:xfrm>
            <a:off x="9695180" y="1916430"/>
            <a:ext cx="972185" cy="687070"/>
          </a:xfrm>
          <a:prstGeom prst="rect">
            <a:avLst/>
          </a:prstGeom>
          <a:noFill/>
          <a:ln w="19050">
            <a:noFill/>
          </a:ln>
        </p:spPr>
        <p:txBody>
          <a:bodyPr wrap="square" anchor="ctr"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1196975"/>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3（2022年三校生高考真题）（填空题）</a:t>
            </a:r>
            <a:endParaRPr lang="zh-CN" altLang="en-US" sz="2400" b="1">
              <a:latin typeface="+mn-ea"/>
            </a:endParaRPr>
          </a:p>
        </p:txBody>
      </p:sp>
      <p:sp>
        <p:nvSpPr>
          <p:cNvPr id="4" name="文本框 3"/>
          <p:cNvSpPr txBox="1"/>
          <p:nvPr/>
        </p:nvSpPr>
        <p:spPr>
          <a:xfrm>
            <a:off x="622300" y="2060575"/>
            <a:ext cx="11055350" cy="668020"/>
          </a:xfrm>
          <a:prstGeom prst="rect">
            <a:avLst/>
          </a:prstGeom>
          <a:noFill/>
        </p:spPr>
        <p:txBody>
          <a:bodyPr wrap="square" rtlCol="0" anchor="t">
            <a:spAutoFit/>
          </a:bodyPr>
          <a:p>
            <a:pPr indent="457200" algn="just" fontAlgn="auto">
              <a:lnSpc>
                <a:spcPts val="4500"/>
              </a:lnSpc>
            </a:pPr>
            <a:r>
              <a:rPr sz="2400">
                <a:latin typeface="+mn-ea"/>
              </a:rPr>
              <a:t>社会主义道德体系建设的核心是 ______</a:t>
            </a:r>
            <a:r>
              <a:rPr sz="2400">
                <a:latin typeface="+mn-ea"/>
                <a:sym typeface="+mn-ea"/>
              </a:rPr>
              <a:t>______</a:t>
            </a:r>
            <a:r>
              <a:rPr sz="2400">
                <a:latin typeface="+mn-ea"/>
              </a:rPr>
              <a:t>__。</a:t>
            </a:r>
            <a:endParaRPr sz="2400">
              <a:latin typeface="+mn-ea"/>
            </a:endParaRPr>
          </a:p>
        </p:txBody>
      </p:sp>
      <p:sp>
        <p:nvSpPr>
          <p:cNvPr id="5" name="Text Box 27"/>
          <p:cNvSpPr txBox="1"/>
          <p:nvPr>
            <p:custDataLst>
              <p:tags r:id="rId1"/>
            </p:custDataLst>
          </p:nvPr>
        </p:nvSpPr>
        <p:spPr>
          <a:xfrm>
            <a:off x="622935" y="3286760"/>
            <a:ext cx="10897870" cy="14649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【解析】本题考查社会主义道德体系的建设。社会主义道德建设以为人民服务为核心。以为人民服务为核心，是社会主义道德的本质要求，是社会主义道德区别和优越于其他社会形态道德的显著标志。</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5518785" y="2061210"/>
            <a:ext cx="232346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为人民服务</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endParaRPr lang="zh-CN" altLang="en-US"/>
          </a:p>
        </p:txBody>
      </p:sp>
      <p:sp>
        <p:nvSpPr>
          <p:cNvPr id="5" name="六边形 4"/>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a:t>
            </a:r>
            <a:r>
              <a:rPr lang="zh-CN" altLang="en-US" sz="4000" b="1" spc="1500" dirty="0">
                <a:solidFill>
                  <a:schemeClr val="bg1"/>
                </a:solidFill>
                <a:uFillTx/>
                <a:latin typeface="微软雅黑" panose="020B0503020204020204" pitchFamily="34" charset="-122"/>
                <a:ea typeface="微软雅黑" panose="020B0503020204020204" pitchFamily="34" charset="-122"/>
              </a:rPr>
              <a:t>二单元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1524635" y="328803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感悟道德力量</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60388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229" y="3587"/>
              <a:ext cx="2669"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1</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290570" y="2709545"/>
            <a:ext cx="826262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追求向上向善的道德</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4055" y="1413510"/>
            <a:ext cx="10828020" cy="1688465"/>
          </a:xfrm>
          <a:prstGeom prst="rect">
            <a:avLst/>
          </a:prstGeom>
          <a:noFill/>
        </p:spPr>
        <p:txBody>
          <a:bodyPr wrap="square" rtlCol="0">
            <a:noAutofit/>
          </a:bodyPr>
          <a:p>
            <a:pPr indent="457200" algn="just" fontAlgn="auto">
              <a:lnSpc>
                <a:spcPts val="4000"/>
              </a:lnSpc>
            </a:pPr>
            <a:r>
              <a:rPr lang="zh-CN" altLang="en-US" sz="2400">
                <a:latin typeface="黑体" panose="02010609060101010101" charset="-122"/>
                <a:ea typeface="黑体" panose="02010609060101010101" charset="-122"/>
                <a:cs typeface="黑体" panose="02010609060101010101" charset="-122"/>
              </a:rPr>
              <a:t>本课要求学生识记道德的作用，理解中华传统美德的内涵与意义，理解社会主义道德深深植根于中华民族优良道德传统之中，掌握道德建设的社会主义方向，掌握加强新时代公民道德建设的重要性。</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捕获"/>
          <p:cNvPicPr>
            <a:picLocks noChangeAspect="1"/>
          </p:cNvPicPr>
          <p:nvPr/>
        </p:nvPicPr>
        <p:blipFill>
          <a:blip r:embed="rId1"/>
          <a:stretch>
            <a:fillRect/>
          </a:stretch>
        </p:blipFill>
        <p:spPr>
          <a:xfrm>
            <a:off x="622300" y="1845945"/>
            <a:ext cx="11128375" cy="2181225"/>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120015" y="2008505"/>
            <a:ext cx="11687810"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（一）道德的作用</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60" name="文本框 59"/>
          <p:cNvSpPr txBox="1"/>
          <p:nvPr/>
        </p:nvSpPr>
        <p:spPr>
          <a:xfrm>
            <a:off x="360045" y="274574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道德有何特点？</a:t>
            </a:r>
            <a:endParaRPr lang="zh-CN" altLang="en-US" sz="2400" b="1">
              <a:latin typeface="+mn-ea"/>
            </a:endParaRPr>
          </a:p>
        </p:txBody>
      </p:sp>
      <p:sp>
        <p:nvSpPr>
          <p:cNvPr id="2" name="文本框 1"/>
          <p:cNvSpPr txBox="1"/>
          <p:nvPr/>
        </p:nvSpPr>
        <p:spPr>
          <a:xfrm>
            <a:off x="191770" y="1125220"/>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一、传承中华民族优良道德传统</a:t>
            </a:r>
            <a:endParaRPr lang="zh-CN" altLang="en-US" sz="3600" b="1">
              <a:solidFill>
                <a:srgbClr val="00AEEF"/>
              </a:solidFill>
              <a:latin typeface="楷体" panose="02010609060101010101" pitchFamily="49" charset="-122"/>
              <a:ea typeface="楷体" panose="02010609060101010101" pitchFamily="49" charset="-122"/>
            </a:endParaRPr>
          </a:p>
        </p:txBody>
      </p:sp>
      <p:sp>
        <p:nvSpPr>
          <p:cNvPr id="3" name="文本框 2"/>
          <p:cNvSpPr txBox="1"/>
          <p:nvPr/>
        </p:nvSpPr>
        <p:spPr>
          <a:xfrm>
            <a:off x="360045" y="335788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第一，道德具有广泛性。道德为人类社会所特有，遍及公共生活、职业生活、家庭生活、个人生活的各个角落。不管我们是否意识到，无论我们身在何方，时时处处都会感受到道德的约束或鼓舞。</a:t>
            </a:r>
            <a:endParaRPr lang="zh-CN" altLang="en-US" sz="2400">
              <a:latin typeface="+mn-ea"/>
            </a:endParaRPr>
          </a:p>
          <a:p>
            <a:pPr indent="457200" algn="just" fontAlgn="auto">
              <a:lnSpc>
                <a:spcPts val="3800"/>
              </a:lnSpc>
            </a:pPr>
            <a:r>
              <a:rPr lang="zh-CN" altLang="en-US" sz="2400">
                <a:latin typeface="+mn-ea"/>
              </a:rPr>
              <a:t>第二，道德具有时代性。道德作为反映社会经济关系的特殊社会意识形态，是由社会经济关系决定的，不同的时代有不同的道德要求。</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34937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第三，道德具有阶级性。在阶级社会，不同的阶级有不同的道德观。</a:t>
            </a:r>
            <a:endParaRPr lang="zh-CN" altLang="en-US" sz="2400">
              <a:latin typeface="+mn-ea"/>
            </a:endParaRPr>
          </a:p>
          <a:p>
            <a:pPr indent="457200" algn="just" fontAlgn="auto">
              <a:lnSpc>
                <a:spcPts val="3800"/>
              </a:lnSpc>
            </a:pPr>
            <a:r>
              <a:rPr lang="zh-CN" altLang="en-US" sz="2400">
                <a:latin typeface="+mn-ea"/>
              </a:rPr>
              <a:t>第四，道德具有层次性。道德有不同的层次，人们沿着道德的阶梯循序渐进地向上攀登，不断提升道德境界，就能成为有高尚道德情操的人。</a:t>
            </a:r>
            <a:endParaRPr lang="zh-CN" altLang="en-US" sz="2400">
              <a:latin typeface="+mn-ea"/>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道德的作用是什么？</a:t>
            </a:r>
            <a:endParaRPr lang="zh-CN" altLang="en-US" sz="2400" b="1">
              <a:latin typeface="+mn-ea"/>
            </a:endParaRPr>
          </a:p>
        </p:txBody>
      </p:sp>
      <p:sp>
        <p:nvSpPr>
          <p:cNvPr id="4" name="文本框 3"/>
          <p:cNvSpPr txBox="1"/>
          <p:nvPr/>
        </p:nvSpPr>
        <p:spPr>
          <a:xfrm>
            <a:off x="360045" y="1988820"/>
            <a:ext cx="11466830" cy="3502660"/>
          </a:xfrm>
          <a:prstGeom prst="rect">
            <a:avLst/>
          </a:prstGeom>
          <a:noFill/>
        </p:spPr>
        <p:txBody>
          <a:bodyPr wrap="square" rtlCol="0" anchor="t">
            <a:spAutoFit/>
          </a:bodyPr>
          <a:p>
            <a:pPr indent="457200" algn="just" fontAlgn="auto">
              <a:lnSpc>
                <a:spcPts val="3800"/>
              </a:lnSpc>
            </a:pPr>
            <a:r>
              <a:rPr lang="zh-CN" altLang="en-US" sz="2400">
                <a:latin typeface="+mn-ea"/>
              </a:rPr>
              <a:t>第一，道德是衡量一个国家或民族的发展水平和文明程度的重要标尺，对国家治理和社会发展具有重要意义。道德作为一种国家治理手段，可以规范人们行为，调节人际关系，维护社会秩序，促进社会和谐；道德作为一种精神力量，可以为经济社会的发展提供重要的精神支撑，是实现中华民族伟大复兴的强大精神动力。</a:t>
            </a:r>
            <a:endParaRPr lang="zh-CN" altLang="en-US" sz="2400">
              <a:latin typeface="+mn-ea"/>
            </a:endParaRPr>
          </a:p>
          <a:p>
            <a:pPr indent="457200" algn="just" fontAlgn="auto">
              <a:lnSpc>
                <a:spcPts val="3800"/>
              </a:lnSpc>
            </a:pPr>
            <a:r>
              <a:rPr lang="zh-CN" altLang="en-US" sz="2400">
                <a:latin typeface="+mn-ea"/>
              </a:rPr>
              <a:t>第二，道德是衡量个人素质水平的重要标尺，对每个人的人生发展和成长成才具有重要意义。高尚的道德能够帮助人们建立良好人际关系，培养坚强的意志品质，提高精神境界，促进自我完善和全面发展。</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6.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7.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8.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1.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2.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3.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6.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7.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1.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commondata" val="eyJoZGlkIjoiMDA3ODQ3NDBjMjEwNGJmNmE2NTE5YjgyZWE4YjZkODA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2820</Words>
  <Application>WPS 演示</Application>
  <PresentationFormat>自定义</PresentationFormat>
  <Paragraphs>129</Paragraphs>
  <Slides>23</Slides>
  <Notes>27</Notes>
  <HiddenSlides>0</HiddenSlides>
  <MMClips>1</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23</vt:i4>
      </vt:variant>
    </vt:vector>
  </HeadingPairs>
  <TitlesOfParts>
    <vt:vector size="41" baseType="lpstr">
      <vt:lpstr>Arial</vt:lpstr>
      <vt:lpstr>宋体</vt:lpstr>
      <vt:lpstr>Wingdings</vt:lpstr>
      <vt:lpstr>微软雅黑</vt:lpstr>
      <vt:lpstr>Calibri</vt:lpstr>
      <vt:lpstr>方正黑体简体</vt:lpstr>
      <vt:lpstr>Times New Roman</vt:lpstr>
      <vt:lpstr>思源黑体 CN Heavy</vt:lpstr>
      <vt:lpstr>黑体</vt:lpstr>
      <vt:lpstr>Arial</vt:lpstr>
      <vt:lpstr>Impact</vt:lpstr>
      <vt:lpstr>方正准圆简体</vt:lpstr>
      <vt:lpstr>Arial Unicode MS</vt:lpstr>
      <vt:lpstr>楷体</vt:lpstr>
      <vt:lpstr>Arial Unicode MS</vt:lpstr>
      <vt:lpstr>华文细黑</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drei</cp:lastModifiedBy>
  <cp:revision>264</cp:revision>
  <dcterms:created xsi:type="dcterms:W3CDTF">2015-04-23T03:04:00Z</dcterms:created>
  <dcterms:modified xsi:type="dcterms:W3CDTF">2024-09-27T03:27:51Z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