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5"/>
  </p:notesMasterIdLst>
  <p:handoutMasterIdLst>
    <p:handoutMasterId r:id="rId50"/>
  </p:handoutMasterIdLst>
  <p:sldIdLst>
    <p:sldId id="370" r:id="rId4"/>
    <p:sldId id="371" r:id="rId6"/>
    <p:sldId id="361" r:id="rId7"/>
    <p:sldId id="265" r:id="rId8"/>
    <p:sldId id="367" r:id="rId9"/>
    <p:sldId id="289" r:id="rId10"/>
    <p:sldId id="259" r:id="rId11"/>
    <p:sldId id="401" r:id="rId12"/>
    <p:sldId id="451" r:id="rId13"/>
    <p:sldId id="467" r:id="rId14"/>
    <p:sldId id="468" r:id="rId15"/>
    <p:sldId id="469" r:id="rId16"/>
    <p:sldId id="470" r:id="rId17"/>
    <p:sldId id="471" r:id="rId18"/>
    <p:sldId id="472" r:id="rId19"/>
    <p:sldId id="403" r:id="rId20"/>
    <p:sldId id="405" r:id="rId21"/>
    <p:sldId id="452" r:id="rId22"/>
    <p:sldId id="453" r:id="rId23"/>
    <p:sldId id="454" r:id="rId24"/>
    <p:sldId id="473" r:id="rId25"/>
    <p:sldId id="407" r:id="rId26"/>
    <p:sldId id="408" r:id="rId27"/>
    <p:sldId id="474" r:id="rId28"/>
    <p:sldId id="475" r:id="rId29"/>
    <p:sldId id="476" r:id="rId30"/>
    <p:sldId id="477" r:id="rId31"/>
    <p:sldId id="478" r:id="rId32"/>
    <p:sldId id="479" r:id="rId33"/>
    <p:sldId id="411" r:id="rId34"/>
    <p:sldId id="412" r:id="rId35"/>
    <p:sldId id="480" r:id="rId36"/>
    <p:sldId id="481" r:id="rId37"/>
    <p:sldId id="482" r:id="rId38"/>
    <p:sldId id="483" r:id="rId39"/>
    <p:sldId id="484" r:id="rId40"/>
    <p:sldId id="485" r:id="rId41"/>
    <p:sldId id="486" r:id="rId42"/>
    <p:sldId id="487" r:id="rId43"/>
    <p:sldId id="488" r:id="rId44"/>
    <p:sldId id="489" r:id="rId45"/>
    <p:sldId id="490" r:id="rId46"/>
    <p:sldId id="418" r:id="rId47"/>
    <p:sldId id="419" r:id="rId48"/>
    <p:sldId id="420" r:id="rId49"/>
  </p:sldIdLst>
  <p:sldSz cx="12190095" cy="6859270"/>
  <p:notesSz cx="6858000" cy="9144000"/>
  <p:custDataLst>
    <p:tags r:id="rId54"/>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0" userDrawn="1">
          <p15:clr>
            <a:srgbClr val="A4A3A4"/>
          </p15:clr>
        </p15:guide>
        <p15:guide id="2" orient="horz" pos="3810" userDrawn="1">
          <p15:clr>
            <a:srgbClr val="A4A3A4"/>
          </p15:clr>
        </p15:guide>
        <p15:guide id="3" pos="3838" userDrawn="1">
          <p15:clr>
            <a:srgbClr val="A4A3A4"/>
          </p15:clr>
        </p15:guide>
        <p15:guide id="4" pos="7257" userDrawn="1">
          <p15:clr>
            <a:srgbClr val="A4A3A4"/>
          </p15:clr>
        </p15:guide>
        <p15:guide id="5" pos="5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C69274"/>
    <a:srgbClr val="DDC5B7"/>
    <a:srgbClr val="F3EAE5"/>
    <a:srgbClr val="595959"/>
    <a:srgbClr val="FFFFFF"/>
    <a:srgbClr val="CE9F7A"/>
    <a:srgbClr val="E9D3C0"/>
    <a:srgbClr val="5FCACC"/>
    <a:srgbClr val="309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2" autoAdjust="0"/>
    <p:restoredTop sz="94660"/>
  </p:normalViewPr>
  <p:slideViewPr>
    <p:cSldViewPr showGuides="1">
      <p:cViewPr>
        <p:scale>
          <a:sx n="68" d="100"/>
          <a:sy n="68" d="100"/>
        </p:scale>
        <p:origin x="1880" y="1496"/>
      </p:cViewPr>
      <p:guideLst>
        <p:guide orient="horz" pos="2140"/>
        <p:guide orient="horz" pos="3810"/>
        <p:guide pos="3838"/>
        <p:guide pos="7257"/>
        <p:guide pos="578"/>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854"/>
        <p:guide pos="215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4" Type="http://schemas.openxmlformats.org/officeDocument/2006/relationships/tags" Target="tags/tag84.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handoutMaster" Target="handoutMasters/handoutMaster1.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slide" Target="../slides/slide43.xml"/><Relationship Id="rId7" Type="http://schemas.openxmlformats.org/officeDocument/2006/relationships/tags" Target="../tags/tag3.xml"/><Relationship Id="rId6" Type="http://schemas.openxmlformats.org/officeDocument/2006/relationships/slide" Target="../slides/slide7.xml"/><Relationship Id="rId5" Type="http://schemas.openxmlformats.org/officeDocument/2006/relationships/tags" Target="../tags/tag2.xml"/><Relationship Id="rId4" Type="http://schemas.openxmlformats.org/officeDocument/2006/relationships/slide" Target="../slides/slide6.xml"/><Relationship Id="rId3" Type="http://schemas.openxmlformats.org/officeDocument/2006/relationships/tags" Target="../tags/tag1.xml"/><Relationship Id="rId2" Type="http://schemas.openxmlformats.org/officeDocument/2006/relationships/slide" Target="../slides/slide5.xml"/><Relationship Id="rId12" Type="http://schemas.openxmlformats.org/officeDocument/2006/relationships/tags" Target="../tags/tag6.xml"/><Relationship Id="rId11" Type="http://schemas.openxmlformats.org/officeDocument/2006/relationships/tags" Target="../tags/tag5.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slide" Target="../slides/slide43.xml"/><Relationship Id="rId8" Type="http://schemas.openxmlformats.org/officeDocument/2006/relationships/tags" Target="../tags/tag10.xml"/><Relationship Id="rId7" Type="http://schemas.openxmlformats.org/officeDocument/2006/relationships/slide" Target="../slides/slide7.xml"/><Relationship Id="rId6" Type="http://schemas.openxmlformats.org/officeDocument/2006/relationships/tags" Target="../tags/tag9.xml"/><Relationship Id="rId5" Type="http://schemas.openxmlformats.org/officeDocument/2006/relationships/slide" Target="../slides/slide6.xml"/><Relationship Id="rId4" Type="http://schemas.openxmlformats.org/officeDocument/2006/relationships/tags" Target="../tags/tag8.xml"/><Relationship Id="rId3" Type="http://schemas.openxmlformats.org/officeDocument/2006/relationships/slide" Target="../slides/slide5.xml"/><Relationship Id="rId2" Type="http://schemas.openxmlformats.org/officeDocument/2006/relationships/tags" Target="../tags/tag7.xml"/><Relationship Id="rId12" Type="http://schemas.openxmlformats.org/officeDocument/2006/relationships/tags" Target="../tags/tag12.xml"/><Relationship Id="rId11" Type="http://schemas.openxmlformats.org/officeDocument/2006/relationships/slide" Target="../slides/slide2.xml"/><Relationship Id="rId10" Type="http://schemas.openxmlformats.org/officeDocument/2006/relationships/tags" Target="../tags/tag1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slide" Target="../slides/slide43.xml"/><Relationship Id="rId8" Type="http://schemas.openxmlformats.org/officeDocument/2006/relationships/tags" Target="../tags/tag16.xml"/><Relationship Id="rId7" Type="http://schemas.openxmlformats.org/officeDocument/2006/relationships/slide" Target="../slides/slide7.xml"/><Relationship Id="rId6" Type="http://schemas.openxmlformats.org/officeDocument/2006/relationships/tags" Target="../tags/tag15.xml"/><Relationship Id="rId5" Type="http://schemas.openxmlformats.org/officeDocument/2006/relationships/slide" Target="../slides/slide6.xml"/><Relationship Id="rId4" Type="http://schemas.openxmlformats.org/officeDocument/2006/relationships/tags" Target="../tags/tag14.xml"/><Relationship Id="rId3" Type="http://schemas.openxmlformats.org/officeDocument/2006/relationships/slide" Target="../slides/slide5.xml"/><Relationship Id="rId2" Type="http://schemas.openxmlformats.org/officeDocument/2006/relationships/tags" Target="../tags/tag13.xml"/><Relationship Id="rId12" Type="http://schemas.openxmlformats.org/officeDocument/2006/relationships/tags" Target="../tags/tag18.xml"/><Relationship Id="rId11" Type="http://schemas.openxmlformats.org/officeDocument/2006/relationships/slide" Target="../slides/slide2.xml"/><Relationship Id="rId10" Type="http://schemas.openxmlformats.org/officeDocument/2006/relationships/tags" Target="../tags/tag1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slide" Target="../slides/slide43.xml"/><Relationship Id="rId8" Type="http://schemas.openxmlformats.org/officeDocument/2006/relationships/tags" Target="../tags/tag22.xml"/><Relationship Id="rId7" Type="http://schemas.openxmlformats.org/officeDocument/2006/relationships/slide" Target="../slides/slide7.xml"/><Relationship Id="rId6" Type="http://schemas.openxmlformats.org/officeDocument/2006/relationships/tags" Target="../tags/tag21.xml"/><Relationship Id="rId5" Type="http://schemas.openxmlformats.org/officeDocument/2006/relationships/slide" Target="../slides/slide6.xml"/><Relationship Id="rId4" Type="http://schemas.openxmlformats.org/officeDocument/2006/relationships/tags" Target="../tags/tag20.xml"/><Relationship Id="rId3" Type="http://schemas.openxmlformats.org/officeDocument/2006/relationships/slide" Target="../slides/slide5.xml"/><Relationship Id="rId2" Type="http://schemas.openxmlformats.org/officeDocument/2006/relationships/tags" Target="../tags/tag19.xml"/><Relationship Id="rId12" Type="http://schemas.openxmlformats.org/officeDocument/2006/relationships/tags" Target="../tags/tag24.xml"/><Relationship Id="rId11" Type="http://schemas.openxmlformats.org/officeDocument/2006/relationships/slide" Target="../slides/slide2.xml"/><Relationship Id="rId10" Type="http://schemas.openxmlformats.org/officeDocument/2006/relationships/tags" Target="../tags/tag2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slide" Target="../slides/slide43.xml"/><Relationship Id="rId7" Type="http://schemas.openxmlformats.org/officeDocument/2006/relationships/tags" Target="../tags/tag27.xml"/><Relationship Id="rId6" Type="http://schemas.openxmlformats.org/officeDocument/2006/relationships/slide" Target="../slides/slide7.xml"/><Relationship Id="rId5" Type="http://schemas.openxmlformats.org/officeDocument/2006/relationships/tags" Target="../tags/tag26.xml"/><Relationship Id="rId4" Type="http://schemas.openxmlformats.org/officeDocument/2006/relationships/slide" Target="../slides/slide6.xml"/><Relationship Id="rId3" Type="http://schemas.openxmlformats.org/officeDocument/2006/relationships/tags" Target="../tags/tag25.xml"/><Relationship Id="rId2" Type="http://schemas.openxmlformats.org/officeDocument/2006/relationships/slide" Target="../slides/slide5.xml"/><Relationship Id="rId11" Type="http://schemas.openxmlformats.org/officeDocument/2006/relationships/tags" Target="../tags/tag29.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1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矩形 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文本框 5"/>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7" name="矩形 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文本框 7"/>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9" name="矩形 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文本框 9"/>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1" name="矩形 1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文本框 1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3" name="圆角矩形 12">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4" name="文本框 13"/>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文本框 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21" name="矩形 2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文本框 22">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30" name="圆角矩形 2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5" name="矩形 14"/>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1" name="圆角矩形 20">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1" Type="http://schemas.openxmlformats.org/officeDocument/2006/relationships/theme" Target="../theme/theme2.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slide" Target="slide6.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slide" Target="slide5.xml"/><Relationship Id="rId2" Type="http://schemas.openxmlformats.org/officeDocument/2006/relationships/tags" Target="../tags/tag60.xml"/><Relationship Id="rId17" Type="http://schemas.openxmlformats.org/officeDocument/2006/relationships/slideLayout" Target="../slideLayouts/slideLayout7.xml"/><Relationship Id="rId16" Type="http://schemas.openxmlformats.org/officeDocument/2006/relationships/tags" Target="../tags/tag70.xml"/><Relationship Id="rId15" Type="http://schemas.openxmlformats.org/officeDocument/2006/relationships/slide" Target="slide43.xml"/><Relationship Id="rId14" Type="http://schemas.openxmlformats.org/officeDocument/2006/relationships/tags" Target="../tags/tag69.xml"/><Relationship Id="rId13" Type="http://schemas.openxmlformats.org/officeDocument/2006/relationships/tags" Target="../tags/tag68.xml"/><Relationship Id="rId12" Type="http://schemas.openxmlformats.org/officeDocument/2006/relationships/tags" Target="../tags/tag67.xml"/><Relationship Id="rId11" Type="http://schemas.openxmlformats.org/officeDocument/2006/relationships/slide" Target="slide7.xml"/><Relationship Id="rId10" Type="http://schemas.openxmlformats.org/officeDocument/2006/relationships/tags" Target="../tags/tag66.xml"/><Relationship Id="rId1" Type="http://schemas.openxmlformats.org/officeDocument/2006/relationships/tags" Target="../tags/tag5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5.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5.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4.xml"/><Relationship Id="rId2" Type="http://schemas.openxmlformats.org/officeDocument/2006/relationships/tags" Target="../tags/tag79.xml"/><Relationship Id="rId1" Type="http://schemas.openxmlformats.org/officeDocument/2006/relationships/tags" Target="../tags/tag78.xml"/></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15.xml"/><Relationship Id="rId2" Type="http://schemas.openxmlformats.org/officeDocument/2006/relationships/tags" Target="../tags/tag81.xml"/><Relationship Id="rId1" Type="http://schemas.openxmlformats.org/officeDocument/2006/relationships/tags" Target="../tags/tag80.xml"/></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5.xml"/><Relationship Id="rId2" Type="http://schemas.openxmlformats.org/officeDocument/2006/relationships/tags" Target="../tags/tag83.xml"/><Relationship Id="rId1" Type="http://schemas.openxmlformats.org/officeDocument/2006/relationships/tags" Target="../tags/tag8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00" y="3294380"/>
            <a:ext cx="12228195" cy="3623945"/>
            <a:chOff x="-4142" y="2895"/>
            <a:chExt cx="15366" cy="5482"/>
          </a:xfrm>
        </p:grpSpPr>
        <p:sp>
          <p:nvSpPr>
            <p:cNvPr id="8" name="矩形 7"/>
            <p:cNvSpPr/>
            <p:nvPr/>
          </p:nvSpPr>
          <p:spPr>
            <a:xfrm>
              <a:off x="-4142" y="5175"/>
              <a:ext cx="15366" cy="3202"/>
            </a:xfrm>
            <a:prstGeom prst="rect">
              <a:avLst/>
            </a:prstGeom>
            <a:solidFill>
              <a:srgbClr val="CE9F7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142" y="2895"/>
              <a:ext cx="15366" cy="2345"/>
            </a:xfrm>
            <a:prstGeom prst="rect">
              <a:avLst/>
            </a:prstGeom>
            <a:solidFill>
              <a:srgbClr val="E9D3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矩形 15"/>
          <p:cNvSpPr/>
          <p:nvPr/>
        </p:nvSpPr>
        <p:spPr>
          <a:xfrm>
            <a:off x="8255000" y="982345"/>
            <a:ext cx="3333115" cy="1665605"/>
          </a:xfrm>
          <a:prstGeom prst="rect">
            <a:avLst/>
          </a:prstGeom>
          <a:ln w="38100">
            <a:noFill/>
          </a:ln>
        </p:spPr>
        <p:style>
          <a:lnRef idx="3">
            <a:schemeClr val="accent1"/>
          </a:lnRef>
          <a:fillRef idx="0">
            <a:srgbClr val="FFFFFF"/>
          </a:fillRef>
          <a:effectRef idx="0">
            <a:srgbClr val="FFFFFF"/>
          </a:effectRef>
          <a:fontRef idx="minor">
            <a:schemeClr val="tx1"/>
          </a:fontRef>
        </p:style>
        <p:txBody>
          <a:bodyPr wrap="none">
            <a:noAutofit/>
          </a:bodyPr>
          <a:p>
            <a:pPr algn="ctr"/>
            <a:r>
              <a:rPr 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 </a:t>
            </a:r>
            <a:r>
              <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政治</a:t>
            </a:r>
            <a:endPar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endParaRPr>
          </a:p>
        </p:txBody>
      </p:sp>
      <p:sp>
        <p:nvSpPr>
          <p:cNvPr id="33815" name="Text Box 9"/>
          <p:cNvSpPr txBox="1">
            <a:spLocks noChangeArrowheads="1"/>
          </p:cNvSpPr>
          <p:nvPr/>
        </p:nvSpPr>
        <p:spPr bwMode="auto">
          <a:xfrm>
            <a:off x="1414780" y="5247005"/>
            <a:ext cx="2285365" cy="1348740"/>
          </a:xfrm>
          <a:prstGeom prst="rect">
            <a:avLst/>
          </a:prstGeom>
          <a:noFill/>
          <a:ln w="9525">
            <a:noFill/>
            <a:miter lim="800000"/>
          </a:ln>
        </p:spPr>
        <p:txBody>
          <a:bodyPr wrap="square">
            <a:noAutofit/>
          </a:bodyPr>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主</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编</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李</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娟</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杨</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莉</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sym typeface="+mn-ea"/>
              </a:rPr>
              <a:t>           </a:t>
            </a:r>
            <a:r>
              <a:rPr lang="zh-CN" sz="1800" dirty="0">
                <a:solidFill>
                  <a:schemeClr val="bg1"/>
                </a:solidFill>
                <a:latin typeface="黑体" panose="02010609060101010101" charset="-122"/>
                <a:ea typeface="黑体" panose="02010609060101010101" charset="-122"/>
                <a:cs typeface="黑体" panose="02010609060101010101" charset="-122"/>
              </a:rPr>
              <a:t>戴忠慧</a:t>
            </a:r>
            <a:endParaRPr lang="zh-CN" sz="1800" dirty="0">
              <a:solidFill>
                <a:schemeClr val="bg1"/>
              </a:solidFill>
              <a:latin typeface="黑体" panose="02010609060101010101" charset="-122"/>
              <a:ea typeface="黑体" panose="02010609060101010101" charset="-122"/>
              <a:cs typeface="黑体" panose="02010609060101010101" charset="-122"/>
            </a:endParaRPr>
          </a:p>
        </p:txBody>
      </p:sp>
      <p:grpSp>
        <p:nvGrpSpPr>
          <p:cNvPr id="26" name="组合 25"/>
          <p:cNvGrpSpPr/>
          <p:nvPr/>
        </p:nvGrpSpPr>
        <p:grpSpPr>
          <a:xfrm>
            <a:off x="551815" y="1308735"/>
            <a:ext cx="7959090" cy="1336675"/>
            <a:chOff x="1660" y="2061"/>
            <a:chExt cx="12534" cy="2105"/>
          </a:xfrm>
        </p:grpSpPr>
        <p:sp>
          <p:nvSpPr>
            <p:cNvPr id="33806" name="Text Box 9"/>
            <p:cNvSpPr txBox="1">
              <a:spLocks noChangeArrowheads="1"/>
            </p:cNvSpPr>
            <p:nvPr/>
          </p:nvSpPr>
          <p:spPr bwMode="auto">
            <a:xfrm>
              <a:off x="1660" y="2339"/>
              <a:ext cx="12534" cy="1588"/>
            </a:xfrm>
            <a:prstGeom prst="rect">
              <a:avLst/>
            </a:prstGeom>
            <a:noFill/>
            <a:ln w="9525">
              <a:noFill/>
              <a:miter lim="800000"/>
            </a:ln>
          </p:spPr>
          <p:txBody>
            <a:bodyPr wrap="square">
              <a:noAutofit/>
            </a:bodyPr>
            <a:p>
              <a:pPr defTabSz="914400">
                <a:spcBef>
                  <a:spcPct val="50000"/>
                </a:spcBef>
              </a:pPr>
              <a:r>
                <a:rPr lang="zh-CN" altLang="en-US" sz="6000" b="1" dirty="0">
                  <a:solidFill>
                    <a:srgbClr val="CE9F7A"/>
                  </a:solidFill>
                  <a:latin typeface="黑体" panose="02010609060101010101" charset="-122"/>
                  <a:ea typeface="黑体" panose="02010609060101010101" charset="-122"/>
                  <a:cs typeface="黑体" panose="02010609060101010101" charset="-122"/>
                </a:rPr>
                <a:t>职教高考新实践基础篇</a:t>
              </a:r>
              <a:r>
                <a:rPr lang="en-US" altLang="zh-CN" sz="6000" b="1" dirty="0">
                  <a:solidFill>
                    <a:srgbClr val="CE9F7A"/>
                  </a:solidFill>
                  <a:latin typeface="黑体" panose="02010609060101010101" charset="-122"/>
                  <a:ea typeface="黑体" panose="02010609060101010101" charset="-122"/>
                  <a:cs typeface="黑体" panose="02010609060101010101" charset="-122"/>
                </a:rPr>
                <a:t> </a:t>
              </a:r>
              <a:endParaRPr lang="en-US" altLang="zh-CN" sz="6000" b="1" dirty="0">
                <a:solidFill>
                  <a:srgbClr val="CE9F7A"/>
                </a:solidFill>
                <a:latin typeface="黑体" panose="02010609060101010101" charset="-122"/>
                <a:ea typeface="黑体" panose="02010609060101010101" charset="-122"/>
                <a:cs typeface="黑体" panose="02010609060101010101" charset="-122"/>
              </a:endParaRPr>
            </a:p>
          </p:txBody>
        </p:sp>
        <p:cxnSp>
          <p:nvCxnSpPr>
            <p:cNvPr id="12" name="直接连接符 11"/>
            <p:cNvCxnSpPr/>
            <p:nvPr/>
          </p:nvCxnSpPr>
          <p:spPr>
            <a:xfrm flipH="1">
              <a:off x="1773" y="4128"/>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H="1">
              <a:off x="1773" y="2061"/>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grpSp>
      <p:pic>
        <p:nvPicPr>
          <p:cNvPr id="25" name="图片 24"/>
          <p:cNvPicPr>
            <a:picLocks noChangeAspect="1"/>
          </p:cNvPicPr>
          <p:nvPr/>
        </p:nvPicPr>
        <p:blipFill>
          <a:blip r:embed="rId1"/>
          <a:srcRect l="16662" t="20503" r="2931" b="18552"/>
          <a:stretch>
            <a:fillRect/>
          </a:stretch>
        </p:blipFill>
        <p:spPr>
          <a:xfrm>
            <a:off x="7103110" y="3478530"/>
            <a:ext cx="4313555" cy="326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3815"/>
                                        </p:tgtEl>
                                        <p:attrNameLst>
                                          <p:attrName>style.visibility</p:attrName>
                                        </p:attrNameLst>
                                      </p:cBhvr>
                                      <p:to>
                                        <p:strVal val="visible"/>
                                      </p:to>
                                    </p:set>
                                    <p:anim calcmode="lin" valueType="num">
                                      <p:cBhvr>
                                        <p:cTn id="12" dur="500" fill="hold"/>
                                        <p:tgtEl>
                                          <p:spTgt spid="338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815"/>
                                        </p:tgtEl>
                                        <p:attrNameLst>
                                          <p:attrName>ppt_y</p:attrName>
                                        </p:attrNameLst>
                                      </p:cBhvr>
                                      <p:tavLst>
                                        <p:tav tm="0">
                                          <p:val>
                                            <p:strVal val="#ppt_y"/>
                                          </p:val>
                                        </p:tav>
                                        <p:tav tm="100000">
                                          <p:val>
                                            <p:strVal val="#ppt_y"/>
                                          </p:val>
                                        </p:tav>
                                      </p:tavLst>
                                    </p:anim>
                                    <p:anim calcmode="lin" valueType="num">
                                      <p:cBhvr>
                                        <p:cTn id="14" dur="500" fill="hold"/>
                                        <p:tgtEl>
                                          <p:spTgt spid="338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8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38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4. 如何理解民法中的平等原则？</a:t>
            </a:r>
            <a:endParaRPr lang="zh-CN" altLang="en-US" sz="2400" b="1">
              <a:latin typeface="+mn-ea"/>
            </a:endParaRPr>
          </a:p>
        </p:txBody>
      </p:sp>
      <p:sp>
        <p:nvSpPr>
          <p:cNvPr id="4" name="文本框 3"/>
          <p:cNvSpPr txBox="1"/>
          <p:nvPr/>
        </p:nvSpPr>
        <p:spPr>
          <a:xfrm>
            <a:off x="360045" y="1845310"/>
            <a:ext cx="11466830" cy="1553210"/>
          </a:xfrm>
          <a:prstGeom prst="rect">
            <a:avLst/>
          </a:prstGeom>
          <a:noFill/>
        </p:spPr>
        <p:txBody>
          <a:bodyPr wrap="square" rtlCol="0" anchor="t">
            <a:spAutoFit/>
          </a:bodyPr>
          <a:p>
            <a:pPr indent="457200" algn="just" fontAlgn="auto">
              <a:lnSpc>
                <a:spcPts val="3800"/>
              </a:lnSpc>
            </a:pPr>
            <a:r>
              <a:rPr sz="2400">
                <a:latin typeface="+mn-ea"/>
              </a:rPr>
              <a:t>民事主体在民事活动中的法律地位一律平等。个人不分男女老少、贫富和职位高低，企业不分规模大小、实力强弱，在从事民事活动时，其法律地位都是平等的，其合法权益均受到法律的平等保护。</a:t>
            </a:r>
            <a:endParaRPr sz="2400">
              <a:latin typeface="+mn-ea"/>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5. 如何理解民法中的自愿原则？</a:t>
            </a:r>
            <a:endParaRPr lang="zh-CN" altLang="en-US" sz="2400" b="1">
              <a:latin typeface="+mn-ea"/>
            </a:endParaRPr>
          </a:p>
        </p:txBody>
      </p:sp>
      <p:sp>
        <p:nvSpPr>
          <p:cNvPr id="4" name="文本框 3"/>
          <p:cNvSpPr txBox="1"/>
          <p:nvPr/>
        </p:nvSpPr>
        <p:spPr>
          <a:xfrm>
            <a:off x="360045" y="1845310"/>
            <a:ext cx="11466830" cy="1553210"/>
          </a:xfrm>
          <a:prstGeom prst="rect">
            <a:avLst/>
          </a:prstGeom>
          <a:noFill/>
        </p:spPr>
        <p:txBody>
          <a:bodyPr wrap="square" rtlCol="0" anchor="t">
            <a:spAutoFit/>
          </a:bodyPr>
          <a:p>
            <a:pPr indent="457200" algn="just" fontAlgn="auto">
              <a:lnSpc>
                <a:spcPts val="3800"/>
              </a:lnSpc>
            </a:pPr>
            <a:r>
              <a:rPr sz="2400">
                <a:latin typeface="+mn-ea"/>
              </a:rPr>
              <a:t>民事主体从事民事活动，应当遵循自愿原则，按照自己的意思设立、变更、终止民事法律关系。每个人都应该根据自己的真实意思，自愿从事民事活动，自觉承担相应的法律后果。</a:t>
            </a:r>
            <a:endParaRPr sz="2400">
              <a:latin typeface="+mn-ea"/>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6. 如何理解民法中的公平原则？</a:t>
            </a:r>
            <a:endParaRPr lang="zh-CN" altLang="en-US" sz="2400" b="1">
              <a:latin typeface="+mn-ea"/>
            </a:endParaRPr>
          </a:p>
        </p:txBody>
      </p:sp>
      <p:sp>
        <p:nvSpPr>
          <p:cNvPr id="4" name="文本框 3"/>
          <p:cNvSpPr txBox="1"/>
          <p:nvPr/>
        </p:nvSpPr>
        <p:spPr>
          <a:xfrm>
            <a:off x="360045" y="1845310"/>
            <a:ext cx="11466830" cy="1553210"/>
          </a:xfrm>
          <a:prstGeom prst="rect">
            <a:avLst/>
          </a:prstGeom>
          <a:noFill/>
        </p:spPr>
        <p:txBody>
          <a:bodyPr wrap="square" rtlCol="0" anchor="t">
            <a:spAutoFit/>
          </a:bodyPr>
          <a:p>
            <a:pPr indent="457200" algn="just" fontAlgn="auto">
              <a:lnSpc>
                <a:spcPts val="3800"/>
              </a:lnSpc>
            </a:pPr>
            <a:r>
              <a:rPr sz="2400">
                <a:latin typeface="+mn-ea"/>
              </a:rPr>
              <a:t>民事主体从事民事活动，应当遵循公平原则。公平是民法的基本价值追求，民事主体应当秉持公平理念，公正、平允、合理地分配权利与义务，并依法承担相应的民事责任。</a:t>
            </a:r>
            <a:endParaRPr sz="2400">
              <a:latin typeface="+mn-ea"/>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7. 如何理解民法中的诚信原则？</a:t>
            </a:r>
            <a:endParaRPr lang="zh-CN" altLang="en-US" sz="2400" b="1">
              <a:latin typeface="+mn-ea"/>
            </a:endParaRPr>
          </a:p>
        </p:txBody>
      </p:sp>
      <p:sp>
        <p:nvSpPr>
          <p:cNvPr id="4" name="文本框 3"/>
          <p:cNvSpPr txBox="1"/>
          <p:nvPr/>
        </p:nvSpPr>
        <p:spPr>
          <a:xfrm>
            <a:off x="360045" y="1845310"/>
            <a:ext cx="11466830" cy="1065530"/>
          </a:xfrm>
          <a:prstGeom prst="rect">
            <a:avLst/>
          </a:prstGeom>
          <a:noFill/>
        </p:spPr>
        <p:txBody>
          <a:bodyPr wrap="square" rtlCol="0" anchor="t">
            <a:spAutoFit/>
          </a:bodyPr>
          <a:p>
            <a:pPr indent="457200" algn="just" fontAlgn="auto">
              <a:lnSpc>
                <a:spcPts val="3800"/>
              </a:lnSpc>
            </a:pPr>
            <a:r>
              <a:rPr sz="2400">
                <a:latin typeface="+mn-ea"/>
              </a:rPr>
              <a:t>民事主体从事民事活动，应当遵循诚信原则。诚实守信既是道德的要求，也是民事活动的基本法律准则。</a:t>
            </a:r>
            <a:endParaRPr sz="2400">
              <a:latin typeface="+mn-ea"/>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8. 如何理解民法中的公序良俗原则？</a:t>
            </a:r>
            <a:endParaRPr lang="zh-CN" altLang="en-US" sz="2400" b="1">
              <a:latin typeface="+mn-ea"/>
            </a:endParaRPr>
          </a:p>
        </p:txBody>
      </p:sp>
      <p:sp>
        <p:nvSpPr>
          <p:cNvPr id="4" name="文本框 3"/>
          <p:cNvSpPr txBox="1"/>
          <p:nvPr/>
        </p:nvSpPr>
        <p:spPr>
          <a:xfrm>
            <a:off x="360045" y="1845310"/>
            <a:ext cx="11466830" cy="1065530"/>
          </a:xfrm>
          <a:prstGeom prst="rect">
            <a:avLst/>
          </a:prstGeom>
          <a:noFill/>
        </p:spPr>
        <p:txBody>
          <a:bodyPr wrap="square" rtlCol="0" anchor="t">
            <a:spAutoFit/>
          </a:bodyPr>
          <a:p>
            <a:pPr indent="457200" algn="just" fontAlgn="auto">
              <a:lnSpc>
                <a:spcPts val="3800"/>
              </a:lnSpc>
            </a:pPr>
            <a:r>
              <a:rPr sz="2400">
                <a:latin typeface="+mn-ea"/>
              </a:rPr>
              <a:t>民事主体从事民事活动，不得违反法律，不得违背公序良俗。民事活动虽然强调自愿，但不能突破法律规定的边界，也不能突破公共秩序和善良风俗的底线。</a:t>
            </a:r>
            <a:endParaRPr sz="2400">
              <a:latin typeface="+mn-ea"/>
            </a:endParaRP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9. 如何理解民法中的绿色原则？</a:t>
            </a:r>
            <a:endParaRPr lang="zh-CN" altLang="en-US" sz="2400" b="1">
              <a:latin typeface="+mn-ea"/>
            </a:endParaRPr>
          </a:p>
        </p:txBody>
      </p:sp>
      <p:sp>
        <p:nvSpPr>
          <p:cNvPr id="4" name="文本框 3"/>
          <p:cNvSpPr txBox="1"/>
          <p:nvPr/>
        </p:nvSpPr>
        <p:spPr>
          <a:xfrm>
            <a:off x="360045" y="1845310"/>
            <a:ext cx="11466830" cy="1553210"/>
          </a:xfrm>
          <a:prstGeom prst="rect">
            <a:avLst/>
          </a:prstGeom>
          <a:noFill/>
        </p:spPr>
        <p:txBody>
          <a:bodyPr wrap="square" rtlCol="0" anchor="t">
            <a:spAutoFit/>
          </a:bodyPr>
          <a:p>
            <a:pPr indent="457200" algn="just" fontAlgn="auto">
              <a:lnSpc>
                <a:spcPts val="3800"/>
              </a:lnSpc>
            </a:pPr>
            <a:r>
              <a:rPr sz="2400">
                <a:latin typeface="+mn-ea"/>
              </a:rPr>
              <a:t>民事主体从事民事活动，应当有利于节约资源、保护生态环境。绿色原则是我国民法典新增的一项基本原则，是习近平生态文明思想、可持续发展理念在民事活动中的具体体现。</a:t>
            </a:r>
            <a:endParaRPr sz="2400">
              <a:latin typeface="+mn-ea"/>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91706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什么是民事法律行为？</a:t>
            </a:r>
            <a:endParaRPr lang="zh-CN" altLang="en-US" sz="2400" b="1">
              <a:latin typeface="+mn-ea"/>
            </a:endParaRPr>
          </a:p>
        </p:txBody>
      </p:sp>
      <p:sp>
        <p:nvSpPr>
          <p:cNvPr id="4" name="文本框 3"/>
          <p:cNvSpPr txBox="1"/>
          <p:nvPr/>
        </p:nvSpPr>
        <p:spPr>
          <a:xfrm>
            <a:off x="360045" y="2638425"/>
            <a:ext cx="11466830" cy="578485"/>
          </a:xfrm>
          <a:prstGeom prst="rect">
            <a:avLst/>
          </a:prstGeom>
          <a:noFill/>
        </p:spPr>
        <p:txBody>
          <a:bodyPr wrap="square" rtlCol="0" anchor="t">
            <a:spAutoFit/>
          </a:bodyPr>
          <a:p>
            <a:pPr indent="457200" algn="just" fontAlgn="auto">
              <a:lnSpc>
                <a:spcPts val="3800"/>
              </a:lnSpc>
            </a:pPr>
            <a:r>
              <a:rPr lang="zh-CN" altLang="en-US" sz="2400">
                <a:latin typeface="+mn-ea"/>
              </a:rPr>
              <a:t>民事法律行为是民事主体通过意思表示设立、变更、终止民事法律关系的行为。</a:t>
            </a:r>
            <a:endParaRPr lang="zh-CN" altLang="en-US" sz="2400">
              <a:latin typeface="+mn-ea"/>
            </a:endParaRPr>
          </a:p>
        </p:txBody>
      </p:sp>
      <p:sp>
        <p:nvSpPr>
          <p:cNvPr id="59" name="文本框 58"/>
          <p:cNvSpPr txBox="1"/>
          <p:nvPr/>
        </p:nvSpPr>
        <p:spPr>
          <a:xfrm>
            <a:off x="120015" y="105346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（二）民事法律行为的有效条件</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有效的民事法律行为须具备哪些条件？</a:t>
            </a:r>
            <a:endParaRPr lang="zh-CN" altLang="en-US" sz="2400" b="1">
              <a:latin typeface="+mn-ea"/>
            </a:endParaRPr>
          </a:p>
        </p:txBody>
      </p:sp>
      <p:sp>
        <p:nvSpPr>
          <p:cNvPr id="4" name="文本框 3"/>
          <p:cNvSpPr txBox="1"/>
          <p:nvPr/>
        </p:nvSpPr>
        <p:spPr>
          <a:xfrm>
            <a:off x="360045" y="1845310"/>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民事法律行为有效须同时具备三个条件：行为人具有相应的民事行为能力；意思表示真实；不违反法律、行政法规的强制性规定，不违背公序良俗。</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什么是民事行为能力？</a:t>
            </a:r>
            <a:endParaRPr lang="zh-CN" altLang="en-US" sz="2400" b="1">
              <a:latin typeface="+mn-ea"/>
            </a:endParaRPr>
          </a:p>
        </p:txBody>
      </p:sp>
      <p:sp>
        <p:nvSpPr>
          <p:cNvPr id="4" name="文本框 3"/>
          <p:cNvSpPr txBox="1"/>
          <p:nvPr/>
        </p:nvSpPr>
        <p:spPr>
          <a:xfrm>
            <a:off x="360045" y="1845310"/>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民事行为能力是民事主体以自己的名义独立从事民事活动并承担相应法律后果的能力。</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4. 民事行为能力的划分及其对应的后果分别是什么？</a:t>
            </a:r>
            <a:endParaRPr lang="zh-CN" altLang="en-US" sz="2400" b="1">
              <a:latin typeface="+mn-ea"/>
            </a:endParaRPr>
          </a:p>
        </p:txBody>
      </p:sp>
      <p:sp>
        <p:nvSpPr>
          <p:cNvPr id="4" name="文本框 3"/>
          <p:cNvSpPr txBox="1"/>
          <p:nvPr/>
        </p:nvSpPr>
        <p:spPr>
          <a:xfrm>
            <a:off x="360045" y="184531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自然人的民事行为能力根据年龄、智力、精神健康状况的不同，分为完全民事行为能力、限制民事行为能力和无民事行为能力三类，其对应的后果分别是行为有效、行为效力待定和行为无效。</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标题层"/>
          <p:cNvSpPr txBox="1"/>
          <p:nvPr>
            <p:custDataLst>
              <p:tags r:id="rId1"/>
            </p:custDataLst>
          </p:nvPr>
        </p:nvSpPr>
        <p:spPr bwMode="auto">
          <a:xfrm>
            <a:off x="4403619" y="1989505"/>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01</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71" name="直接连接符 70"/>
          <p:cNvCxnSpPr/>
          <p:nvPr>
            <p:custDataLst>
              <p:tags r:id="rId2"/>
            </p:custDataLst>
          </p:nvPr>
        </p:nvCxnSpPr>
        <p:spPr>
          <a:xfrm>
            <a:off x="5282591" y="2060106"/>
            <a:ext cx="0" cy="556586"/>
          </a:xfrm>
          <a:prstGeom prst="line">
            <a:avLst/>
          </a:prstGeom>
          <a:noFill/>
          <a:ln w="9525" cap="flat" cmpd="sng" algn="ctr">
            <a:solidFill>
              <a:schemeClr val="tx1">
                <a:lumMod val="65000"/>
                <a:lumOff val="35000"/>
              </a:schemeClr>
            </a:solidFill>
            <a:prstDash val="solid"/>
          </a:ln>
          <a:effectLst/>
        </p:spPr>
      </p:cxnSp>
      <p:sp>
        <p:nvSpPr>
          <p:cNvPr id="72" name="标题层">
            <a:hlinkClick r:id="rId3" action="ppaction://hlinksldjump"/>
          </p:cNvPr>
          <p:cNvSpPr txBox="1"/>
          <p:nvPr>
            <p:custDataLst>
              <p:tags r:id="rId4"/>
            </p:custDataLst>
          </p:nvPr>
        </p:nvSpPr>
        <p:spPr bwMode="auto">
          <a:xfrm>
            <a:off x="5373857" y="1989505"/>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rPr>
              <a:t>分析解读</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90" name="标题层"/>
          <p:cNvSpPr txBox="1"/>
          <p:nvPr>
            <p:custDataLst>
              <p:tags r:id="rId5"/>
            </p:custDataLst>
          </p:nvPr>
        </p:nvSpPr>
        <p:spPr bwMode="auto">
          <a:xfrm>
            <a:off x="4403619" y="3022738"/>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1" name="直接连接符 90"/>
          <p:cNvCxnSpPr/>
          <p:nvPr>
            <p:custDataLst>
              <p:tags r:id="rId6"/>
            </p:custDataLst>
          </p:nvPr>
        </p:nvCxnSpPr>
        <p:spPr>
          <a:xfrm>
            <a:off x="5282591" y="3093339"/>
            <a:ext cx="0" cy="556586"/>
          </a:xfrm>
          <a:prstGeom prst="line">
            <a:avLst/>
          </a:prstGeom>
          <a:noFill/>
          <a:ln w="9525" cap="flat" cmpd="sng" algn="ctr">
            <a:solidFill>
              <a:schemeClr val="tx1">
                <a:lumMod val="65000"/>
                <a:lumOff val="35000"/>
              </a:schemeClr>
            </a:solidFill>
            <a:prstDash val="solid"/>
          </a:ln>
          <a:effectLst/>
        </p:spPr>
      </p:cxnSp>
      <p:sp>
        <p:nvSpPr>
          <p:cNvPr id="92" name="标题层">
            <a:hlinkClick r:id="rId7" action="ppaction://hlinksldjump"/>
          </p:cNvPr>
          <p:cNvSpPr txBox="1"/>
          <p:nvPr>
            <p:custDataLst>
              <p:tags r:id="rId8"/>
            </p:custDataLst>
          </p:nvPr>
        </p:nvSpPr>
        <p:spPr bwMode="auto">
          <a:xfrm>
            <a:off x="5373857" y="3022738"/>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知识导图</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95" name="标题层"/>
          <p:cNvSpPr txBox="1"/>
          <p:nvPr>
            <p:custDataLst>
              <p:tags r:id="rId9"/>
            </p:custDataLst>
          </p:nvPr>
        </p:nvSpPr>
        <p:spPr bwMode="auto">
          <a:xfrm>
            <a:off x="4403619" y="4055971"/>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03</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6" name="直接连接符 95"/>
          <p:cNvCxnSpPr/>
          <p:nvPr>
            <p:custDataLst>
              <p:tags r:id="rId10"/>
            </p:custDataLst>
          </p:nvPr>
        </p:nvCxnSpPr>
        <p:spPr>
          <a:xfrm>
            <a:off x="5282591" y="4126572"/>
            <a:ext cx="0" cy="556586"/>
          </a:xfrm>
          <a:prstGeom prst="line">
            <a:avLst/>
          </a:prstGeom>
          <a:noFill/>
          <a:ln w="9525" cap="flat" cmpd="sng" algn="ctr">
            <a:solidFill>
              <a:schemeClr val="tx1">
                <a:lumMod val="65000"/>
                <a:lumOff val="35000"/>
              </a:schemeClr>
            </a:solidFill>
            <a:prstDash val="solid"/>
          </a:ln>
          <a:effectLst/>
        </p:spPr>
      </p:cxnSp>
      <p:sp>
        <p:nvSpPr>
          <p:cNvPr id="97" name="标题层">
            <a:hlinkClick r:id="rId11" action="ppaction://hlinksldjump"/>
          </p:cNvPr>
          <p:cNvSpPr txBox="1"/>
          <p:nvPr>
            <p:custDataLst>
              <p:tags r:id="rId12"/>
            </p:custDataLst>
          </p:nvPr>
        </p:nvSpPr>
        <p:spPr bwMode="auto">
          <a:xfrm>
            <a:off x="5373857" y="4055971"/>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知识梳理</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0" name="标题层"/>
          <p:cNvSpPr txBox="1"/>
          <p:nvPr>
            <p:custDataLst>
              <p:tags r:id="rId13"/>
            </p:custDataLst>
          </p:nvPr>
        </p:nvSpPr>
        <p:spPr bwMode="auto">
          <a:xfrm>
            <a:off x="4403619" y="5089203"/>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04</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101" name="直接连接符 100"/>
          <p:cNvCxnSpPr/>
          <p:nvPr>
            <p:custDataLst>
              <p:tags r:id="rId14"/>
            </p:custDataLst>
          </p:nvPr>
        </p:nvCxnSpPr>
        <p:spPr>
          <a:xfrm>
            <a:off x="5282591" y="5159804"/>
            <a:ext cx="0" cy="556586"/>
          </a:xfrm>
          <a:prstGeom prst="line">
            <a:avLst/>
          </a:prstGeom>
          <a:noFill/>
          <a:ln w="9525" cap="flat" cmpd="sng" algn="ctr">
            <a:solidFill>
              <a:schemeClr val="tx1">
                <a:lumMod val="65000"/>
                <a:lumOff val="35000"/>
              </a:schemeClr>
            </a:solidFill>
            <a:prstDash val="solid"/>
          </a:ln>
          <a:effectLst/>
        </p:spPr>
      </p:cxnSp>
      <p:sp>
        <p:nvSpPr>
          <p:cNvPr id="102" name="标题层">
            <a:hlinkClick r:id="rId15" action="ppaction://hlinksldjump"/>
          </p:cNvPr>
          <p:cNvSpPr txBox="1"/>
          <p:nvPr>
            <p:custDataLst>
              <p:tags r:id="rId16"/>
            </p:custDataLst>
          </p:nvPr>
        </p:nvSpPr>
        <p:spPr bwMode="auto">
          <a:xfrm>
            <a:off x="5373857" y="5089203"/>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典例分析</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1" name="矩形 30"/>
          <p:cNvSpPr/>
          <p:nvPr/>
        </p:nvSpPr>
        <p:spPr>
          <a:xfrm>
            <a:off x="0" y="0"/>
            <a:ext cx="12192000" cy="1125538"/>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6310189"/>
            <a:ext cx="12200731" cy="0"/>
          </a:xfrm>
          <a:prstGeom prst="line">
            <a:avLst/>
          </a:prstGeom>
          <a:ln w="38100">
            <a:solidFill>
              <a:srgbClr val="C6927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 presetClass="entr" presetSubtype="8" decel="52500"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400" fill="hold"/>
                                        <p:tgtEl>
                                          <p:spTgt spid="70"/>
                                        </p:tgtEl>
                                        <p:attrNameLst>
                                          <p:attrName>ppt_x</p:attrName>
                                        </p:attrNameLst>
                                      </p:cBhvr>
                                      <p:tavLst>
                                        <p:tav tm="0">
                                          <p:val>
                                            <p:strVal val="0-#ppt_w/2"/>
                                          </p:val>
                                        </p:tav>
                                        <p:tav tm="100000">
                                          <p:val>
                                            <p:strVal val="#ppt_x"/>
                                          </p:val>
                                        </p:tav>
                                      </p:tavLst>
                                    </p:anim>
                                    <p:anim calcmode="lin" valueType="num">
                                      <p:cBhvr additive="base">
                                        <p:cTn id="22" dur="400" fill="hold"/>
                                        <p:tgtEl>
                                          <p:spTgt spid="70"/>
                                        </p:tgtEl>
                                        <p:attrNameLst>
                                          <p:attrName>ppt_y</p:attrName>
                                        </p:attrNameLst>
                                      </p:cBhvr>
                                      <p:tavLst>
                                        <p:tav tm="0">
                                          <p:val>
                                            <p:strVal val="#ppt_y"/>
                                          </p:val>
                                        </p:tav>
                                        <p:tav tm="100000">
                                          <p:val>
                                            <p:strVal val="#ppt_y"/>
                                          </p:val>
                                        </p:tav>
                                      </p:tavLst>
                                    </p:anim>
                                  </p:childTnLst>
                                </p:cTn>
                              </p:par>
                              <p:par>
                                <p:cTn id="23" presetID="2" presetClass="entr" presetSubtype="2" decel="5250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400" fill="hold"/>
                                        <p:tgtEl>
                                          <p:spTgt spid="72"/>
                                        </p:tgtEl>
                                        <p:attrNameLst>
                                          <p:attrName>ppt_x</p:attrName>
                                        </p:attrNameLst>
                                      </p:cBhvr>
                                      <p:tavLst>
                                        <p:tav tm="0">
                                          <p:val>
                                            <p:strVal val="1+#ppt_w/2"/>
                                          </p:val>
                                        </p:tav>
                                        <p:tav tm="100000">
                                          <p:val>
                                            <p:strVal val="#ppt_x"/>
                                          </p:val>
                                        </p:tav>
                                      </p:tavLst>
                                    </p:anim>
                                    <p:anim calcmode="lin" valueType="num">
                                      <p:cBhvr additive="base">
                                        <p:cTn id="26" dur="400" fill="hold"/>
                                        <p:tgtEl>
                                          <p:spTgt spid="7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47" presetClass="entr" presetSubtype="0" fill="hold" nodeType="after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600"/>
                                        <p:tgtEl>
                                          <p:spTgt spid="91"/>
                                        </p:tgtEl>
                                      </p:cBhvr>
                                    </p:animEffect>
                                    <p:anim calcmode="lin" valueType="num">
                                      <p:cBhvr>
                                        <p:cTn id="31" dur="600" fill="hold"/>
                                        <p:tgtEl>
                                          <p:spTgt spid="91"/>
                                        </p:tgtEl>
                                        <p:attrNameLst>
                                          <p:attrName>ppt_x</p:attrName>
                                        </p:attrNameLst>
                                      </p:cBhvr>
                                      <p:tavLst>
                                        <p:tav tm="0">
                                          <p:val>
                                            <p:strVal val="#ppt_x"/>
                                          </p:val>
                                        </p:tav>
                                        <p:tav tm="100000">
                                          <p:val>
                                            <p:strVal val="#ppt_x"/>
                                          </p:val>
                                        </p:tav>
                                      </p:tavLst>
                                    </p:anim>
                                    <p:anim calcmode="lin" valueType="num">
                                      <p:cBhvr>
                                        <p:cTn id="32" dur="600" fill="hold"/>
                                        <p:tgtEl>
                                          <p:spTgt spid="91"/>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8" decel="52500" fill="hold" grpId="0" nodeType="afterEffect">
                                  <p:stCondLst>
                                    <p:cond delay="0"/>
                                  </p:stCondLst>
                                  <p:childTnLst>
                                    <p:set>
                                      <p:cBhvr>
                                        <p:cTn id="35" dur="1" fill="hold">
                                          <p:stCondLst>
                                            <p:cond delay="0"/>
                                          </p:stCondLst>
                                        </p:cTn>
                                        <p:tgtEl>
                                          <p:spTgt spid="90"/>
                                        </p:tgtEl>
                                        <p:attrNameLst>
                                          <p:attrName>style.visibility</p:attrName>
                                        </p:attrNameLst>
                                      </p:cBhvr>
                                      <p:to>
                                        <p:strVal val="visible"/>
                                      </p:to>
                                    </p:set>
                                    <p:anim calcmode="lin" valueType="num">
                                      <p:cBhvr additive="base">
                                        <p:cTn id="36" dur="400" fill="hold"/>
                                        <p:tgtEl>
                                          <p:spTgt spid="90"/>
                                        </p:tgtEl>
                                        <p:attrNameLst>
                                          <p:attrName>ppt_x</p:attrName>
                                        </p:attrNameLst>
                                      </p:cBhvr>
                                      <p:tavLst>
                                        <p:tav tm="0">
                                          <p:val>
                                            <p:strVal val="0-#ppt_w/2"/>
                                          </p:val>
                                        </p:tav>
                                        <p:tav tm="100000">
                                          <p:val>
                                            <p:strVal val="#ppt_x"/>
                                          </p:val>
                                        </p:tav>
                                      </p:tavLst>
                                    </p:anim>
                                    <p:anim calcmode="lin" valueType="num">
                                      <p:cBhvr additive="base">
                                        <p:cTn id="37" dur="400" fill="hold"/>
                                        <p:tgtEl>
                                          <p:spTgt spid="90"/>
                                        </p:tgtEl>
                                        <p:attrNameLst>
                                          <p:attrName>ppt_y</p:attrName>
                                        </p:attrNameLst>
                                      </p:cBhvr>
                                      <p:tavLst>
                                        <p:tav tm="0">
                                          <p:val>
                                            <p:strVal val="#ppt_y"/>
                                          </p:val>
                                        </p:tav>
                                        <p:tav tm="100000">
                                          <p:val>
                                            <p:strVal val="#ppt_y"/>
                                          </p:val>
                                        </p:tav>
                                      </p:tavLst>
                                    </p:anim>
                                  </p:childTnLst>
                                </p:cTn>
                              </p:par>
                              <p:par>
                                <p:cTn id="38" presetID="2" presetClass="entr" presetSubtype="2" decel="52500" fill="hold" grpId="0" nodeType="withEffect">
                                  <p:stCondLst>
                                    <p:cond delay="0"/>
                                  </p:stCondLst>
                                  <p:childTnLst>
                                    <p:set>
                                      <p:cBhvr>
                                        <p:cTn id="39" dur="1" fill="hold">
                                          <p:stCondLst>
                                            <p:cond delay="0"/>
                                          </p:stCondLst>
                                        </p:cTn>
                                        <p:tgtEl>
                                          <p:spTgt spid="92"/>
                                        </p:tgtEl>
                                        <p:attrNameLst>
                                          <p:attrName>style.visibility</p:attrName>
                                        </p:attrNameLst>
                                      </p:cBhvr>
                                      <p:to>
                                        <p:strVal val="visible"/>
                                      </p:to>
                                    </p:set>
                                    <p:anim calcmode="lin" valueType="num">
                                      <p:cBhvr additive="base">
                                        <p:cTn id="40" dur="400" fill="hold"/>
                                        <p:tgtEl>
                                          <p:spTgt spid="92"/>
                                        </p:tgtEl>
                                        <p:attrNameLst>
                                          <p:attrName>ppt_x</p:attrName>
                                        </p:attrNameLst>
                                      </p:cBhvr>
                                      <p:tavLst>
                                        <p:tav tm="0">
                                          <p:val>
                                            <p:strVal val="1+#ppt_w/2"/>
                                          </p:val>
                                        </p:tav>
                                        <p:tav tm="100000">
                                          <p:val>
                                            <p:strVal val="#ppt_x"/>
                                          </p:val>
                                        </p:tav>
                                      </p:tavLst>
                                    </p:anim>
                                    <p:anim calcmode="lin" valueType="num">
                                      <p:cBhvr additive="base">
                                        <p:cTn id="41" dur="400" fill="hold"/>
                                        <p:tgtEl>
                                          <p:spTgt spid="9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fade">
                                      <p:cBhvr>
                                        <p:cTn id="45" dur="600"/>
                                        <p:tgtEl>
                                          <p:spTgt spid="96"/>
                                        </p:tgtEl>
                                      </p:cBhvr>
                                    </p:animEffect>
                                    <p:anim calcmode="lin" valueType="num">
                                      <p:cBhvr>
                                        <p:cTn id="46" dur="600" fill="hold"/>
                                        <p:tgtEl>
                                          <p:spTgt spid="96"/>
                                        </p:tgtEl>
                                        <p:attrNameLst>
                                          <p:attrName>ppt_x</p:attrName>
                                        </p:attrNameLst>
                                      </p:cBhvr>
                                      <p:tavLst>
                                        <p:tav tm="0">
                                          <p:val>
                                            <p:strVal val="#ppt_x"/>
                                          </p:val>
                                        </p:tav>
                                        <p:tav tm="100000">
                                          <p:val>
                                            <p:strVal val="#ppt_x"/>
                                          </p:val>
                                        </p:tav>
                                      </p:tavLst>
                                    </p:anim>
                                    <p:anim calcmode="lin" valueType="num">
                                      <p:cBhvr>
                                        <p:cTn id="47" dur="600" fill="hold"/>
                                        <p:tgtEl>
                                          <p:spTgt spid="9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 presetClass="entr" presetSubtype="8" decel="52500" fill="hold" grpId="0" nodeType="after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400" fill="hold"/>
                                        <p:tgtEl>
                                          <p:spTgt spid="95"/>
                                        </p:tgtEl>
                                        <p:attrNameLst>
                                          <p:attrName>ppt_x</p:attrName>
                                        </p:attrNameLst>
                                      </p:cBhvr>
                                      <p:tavLst>
                                        <p:tav tm="0">
                                          <p:val>
                                            <p:strVal val="0-#ppt_w/2"/>
                                          </p:val>
                                        </p:tav>
                                        <p:tav tm="100000">
                                          <p:val>
                                            <p:strVal val="#ppt_x"/>
                                          </p:val>
                                        </p:tav>
                                      </p:tavLst>
                                    </p:anim>
                                    <p:anim calcmode="lin" valueType="num">
                                      <p:cBhvr additive="base">
                                        <p:cTn id="52" dur="400" fill="hold"/>
                                        <p:tgtEl>
                                          <p:spTgt spid="95"/>
                                        </p:tgtEl>
                                        <p:attrNameLst>
                                          <p:attrName>ppt_y</p:attrName>
                                        </p:attrNameLst>
                                      </p:cBhvr>
                                      <p:tavLst>
                                        <p:tav tm="0">
                                          <p:val>
                                            <p:strVal val="#ppt_y"/>
                                          </p:val>
                                        </p:tav>
                                        <p:tav tm="100000">
                                          <p:val>
                                            <p:strVal val="#ppt_y"/>
                                          </p:val>
                                        </p:tav>
                                      </p:tavLst>
                                    </p:anim>
                                  </p:childTnLst>
                                </p:cTn>
                              </p:par>
                              <p:par>
                                <p:cTn id="53" presetID="2" presetClass="entr" presetSubtype="2" decel="52500"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additive="base">
                                        <p:cTn id="55" dur="400" fill="hold"/>
                                        <p:tgtEl>
                                          <p:spTgt spid="97"/>
                                        </p:tgtEl>
                                        <p:attrNameLst>
                                          <p:attrName>ppt_x</p:attrName>
                                        </p:attrNameLst>
                                      </p:cBhvr>
                                      <p:tavLst>
                                        <p:tav tm="0">
                                          <p:val>
                                            <p:strVal val="1+#ppt_w/2"/>
                                          </p:val>
                                        </p:tav>
                                        <p:tav tm="100000">
                                          <p:val>
                                            <p:strVal val="#ppt_x"/>
                                          </p:val>
                                        </p:tav>
                                      </p:tavLst>
                                    </p:anim>
                                    <p:anim calcmode="lin" valueType="num">
                                      <p:cBhvr additive="base">
                                        <p:cTn id="56" dur="400" fill="hold"/>
                                        <p:tgtEl>
                                          <p:spTgt spid="97"/>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47" presetClass="entr" presetSubtype="0" fill="hold"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600"/>
                                        <p:tgtEl>
                                          <p:spTgt spid="101"/>
                                        </p:tgtEl>
                                      </p:cBhvr>
                                    </p:animEffect>
                                    <p:anim calcmode="lin" valueType="num">
                                      <p:cBhvr>
                                        <p:cTn id="61" dur="600" fill="hold"/>
                                        <p:tgtEl>
                                          <p:spTgt spid="101"/>
                                        </p:tgtEl>
                                        <p:attrNameLst>
                                          <p:attrName>ppt_x</p:attrName>
                                        </p:attrNameLst>
                                      </p:cBhvr>
                                      <p:tavLst>
                                        <p:tav tm="0">
                                          <p:val>
                                            <p:strVal val="#ppt_x"/>
                                          </p:val>
                                        </p:tav>
                                        <p:tav tm="100000">
                                          <p:val>
                                            <p:strVal val="#ppt_x"/>
                                          </p:val>
                                        </p:tav>
                                      </p:tavLst>
                                    </p:anim>
                                    <p:anim calcmode="lin" valueType="num">
                                      <p:cBhvr>
                                        <p:cTn id="62" dur="600" fill="hold"/>
                                        <p:tgtEl>
                                          <p:spTgt spid="101"/>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2" presetClass="entr" presetSubtype="8" decel="52500" fill="hold" grpId="0" nodeType="afterEffect">
                                  <p:stCondLst>
                                    <p:cond delay="0"/>
                                  </p:stCondLst>
                                  <p:childTnLst>
                                    <p:set>
                                      <p:cBhvr>
                                        <p:cTn id="65" dur="1" fill="hold">
                                          <p:stCondLst>
                                            <p:cond delay="0"/>
                                          </p:stCondLst>
                                        </p:cTn>
                                        <p:tgtEl>
                                          <p:spTgt spid="100"/>
                                        </p:tgtEl>
                                        <p:attrNameLst>
                                          <p:attrName>style.visibility</p:attrName>
                                        </p:attrNameLst>
                                      </p:cBhvr>
                                      <p:to>
                                        <p:strVal val="visible"/>
                                      </p:to>
                                    </p:set>
                                    <p:anim calcmode="lin" valueType="num">
                                      <p:cBhvr additive="base">
                                        <p:cTn id="66" dur="400" fill="hold"/>
                                        <p:tgtEl>
                                          <p:spTgt spid="100"/>
                                        </p:tgtEl>
                                        <p:attrNameLst>
                                          <p:attrName>ppt_x</p:attrName>
                                        </p:attrNameLst>
                                      </p:cBhvr>
                                      <p:tavLst>
                                        <p:tav tm="0">
                                          <p:val>
                                            <p:strVal val="0-#ppt_w/2"/>
                                          </p:val>
                                        </p:tav>
                                        <p:tav tm="100000">
                                          <p:val>
                                            <p:strVal val="#ppt_x"/>
                                          </p:val>
                                        </p:tav>
                                      </p:tavLst>
                                    </p:anim>
                                    <p:anim calcmode="lin" valueType="num">
                                      <p:cBhvr additive="base">
                                        <p:cTn id="67" dur="400" fill="hold"/>
                                        <p:tgtEl>
                                          <p:spTgt spid="100"/>
                                        </p:tgtEl>
                                        <p:attrNameLst>
                                          <p:attrName>ppt_y</p:attrName>
                                        </p:attrNameLst>
                                      </p:cBhvr>
                                      <p:tavLst>
                                        <p:tav tm="0">
                                          <p:val>
                                            <p:strVal val="#ppt_y"/>
                                          </p:val>
                                        </p:tav>
                                        <p:tav tm="100000">
                                          <p:val>
                                            <p:strVal val="#ppt_y"/>
                                          </p:val>
                                        </p:tav>
                                      </p:tavLst>
                                    </p:anim>
                                  </p:childTnLst>
                                </p:cTn>
                              </p:par>
                              <p:par>
                                <p:cTn id="68" presetID="2" presetClass="entr" presetSubtype="2" decel="52500" fill="hold" grpId="0" nodeType="withEffect">
                                  <p:stCondLst>
                                    <p:cond delay="0"/>
                                  </p:stCondLst>
                                  <p:childTnLst>
                                    <p:set>
                                      <p:cBhvr>
                                        <p:cTn id="69" dur="1" fill="hold">
                                          <p:stCondLst>
                                            <p:cond delay="0"/>
                                          </p:stCondLst>
                                        </p:cTn>
                                        <p:tgtEl>
                                          <p:spTgt spid="102"/>
                                        </p:tgtEl>
                                        <p:attrNameLst>
                                          <p:attrName>style.visibility</p:attrName>
                                        </p:attrNameLst>
                                      </p:cBhvr>
                                      <p:to>
                                        <p:strVal val="visible"/>
                                      </p:to>
                                    </p:set>
                                    <p:anim calcmode="lin" valueType="num">
                                      <p:cBhvr additive="base">
                                        <p:cTn id="70" dur="400" fill="hold"/>
                                        <p:tgtEl>
                                          <p:spTgt spid="102"/>
                                        </p:tgtEl>
                                        <p:attrNameLst>
                                          <p:attrName>ppt_x</p:attrName>
                                        </p:attrNameLst>
                                      </p:cBhvr>
                                      <p:tavLst>
                                        <p:tav tm="0">
                                          <p:val>
                                            <p:strVal val="1+#ppt_w/2"/>
                                          </p:val>
                                        </p:tav>
                                        <p:tav tm="100000">
                                          <p:val>
                                            <p:strVal val="#ppt_x"/>
                                          </p:val>
                                        </p:tav>
                                      </p:tavLst>
                                    </p:anim>
                                    <p:anim calcmode="lin" valueType="num">
                                      <p:cBhvr additive="base">
                                        <p:cTn id="71" dur="4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2" grpId="0" bldLvl="0" animBg="1"/>
      <p:bldP spid="90" grpId="0" bldLvl="0" animBg="1"/>
      <p:bldP spid="92" grpId="0" bldLvl="0" animBg="1"/>
      <p:bldP spid="95" grpId="0" bldLvl="0" animBg="1"/>
      <p:bldP spid="97" grpId="0" bldLvl="0" animBg="1"/>
      <p:bldP spid="100" grpId="0" bldLvl="0" animBg="1"/>
      <p:bldP spid="102" grpId="0" bldLvl="0" animBg="1"/>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5. 民事法律行为违背真实意思表示的后果是什么？</a:t>
            </a:r>
            <a:endParaRPr lang="zh-CN" altLang="en-US" sz="2400" b="1">
              <a:latin typeface="+mn-ea"/>
            </a:endParaRPr>
          </a:p>
        </p:txBody>
      </p:sp>
      <p:sp>
        <p:nvSpPr>
          <p:cNvPr id="4" name="文本框 3"/>
          <p:cNvSpPr txBox="1"/>
          <p:nvPr/>
        </p:nvSpPr>
        <p:spPr>
          <a:xfrm>
            <a:off x="360045" y="184531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人们所从事的民事法律行为，应当基于真实的意思表示。双方以虚假的意思表示实施的民事法律行为无效。如果一方受到对方的欺诈，或基于自己的重大误解，作出了错误的决定，或者受到胁迫而实施了不情愿的行为，受损一方可以请求人民法院或者仲裁机构撤销该民事法律行为。</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6. 民事法律行为违背合法与公序良俗原则的后果是什么？</a:t>
            </a:r>
            <a:endParaRPr lang="zh-CN" altLang="en-US" sz="2400" b="1">
              <a:latin typeface="+mn-ea"/>
            </a:endParaRPr>
          </a:p>
        </p:txBody>
      </p:sp>
      <p:sp>
        <p:nvSpPr>
          <p:cNvPr id="4" name="文本框 3"/>
          <p:cNvSpPr txBox="1"/>
          <p:nvPr/>
        </p:nvSpPr>
        <p:spPr>
          <a:xfrm>
            <a:off x="360045" y="1845310"/>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违反强制性法律、行政法规规定或违背公序良俗的民事法律行为是无效的，不受法律保护。违法者还要承担相应的法律责任。</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249364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什么是人身权？人身权包括哪两种权利？</a:t>
            </a:r>
            <a:endParaRPr lang="zh-CN" altLang="en-US" sz="2400" b="1">
              <a:latin typeface="+mn-ea"/>
            </a:endParaRPr>
          </a:p>
        </p:txBody>
      </p:sp>
      <p:sp>
        <p:nvSpPr>
          <p:cNvPr id="4" name="文本框 3"/>
          <p:cNvSpPr txBox="1"/>
          <p:nvPr/>
        </p:nvSpPr>
        <p:spPr>
          <a:xfrm>
            <a:off x="360045" y="3215005"/>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人身权是民事主体基于自己的身份、身体或人格而依法享有的最基本的民事权利。人身权可以分为身份权和人格权。</a:t>
            </a:r>
            <a:endParaRPr lang="zh-CN" altLang="en-US" sz="2400">
              <a:latin typeface="+mn-ea"/>
            </a:endParaRPr>
          </a:p>
        </p:txBody>
      </p:sp>
      <p:sp>
        <p:nvSpPr>
          <p:cNvPr id="59" name="文本框 58"/>
          <p:cNvSpPr txBox="1"/>
          <p:nvPr/>
        </p:nvSpPr>
        <p:spPr>
          <a:xfrm>
            <a:off x="120015" y="177101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（一）民法保护人身权</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2" name="文本框 1"/>
          <p:cNvSpPr txBox="1"/>
          <p:nvPr/>
        </p:nvSpPr>
        <p:spPr>
          <a:xfrm>
            <a:off x="191770" y="927735"/>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二、民法保护我们的权利</a:t>
            </a:r>
            <a:endParaRPr lang="zh-CN" altLang="en-US" sz="36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身份权的内涵和具体内容是什么？</a:t>
            </a:r>
            <a:endParaRPr lang="zh-CN" altLang="en-US" sz="2400" b="1">
              <a:latin typeface="+mn-ea"/>
            </a:endParaRPr>
          </a:p>
        </p:txBody>
      </p:sp>
      <p:sp>
        <p:nvSpPr>
          <p:cNvPr id="4" name="文本框 3"/>
          <p:cNvSpPr txBox="1"/>
          <p:nvPr/>
        </p:nvSpPr>
        <p:spPr>
          <a:xfrm>
            <a:off x="360045" y="1845310"/>
            <a:ext cx="11466830" cy="578485"/>
          </a:xfrm>
          <a:prstGeom prst="rect">
            <a:avLst/>
          </a:prstGeom>
          <a:noFill/>
        </p:spPr>
        <p:txBody>
          <a:bodyPr wrap="square" rtlCol="0" anchor="t">
            <a:spAutoFit/>
          </a:bodyPr>
          <a:p>
            <a:pPr indent="457200" algn="just" fontAlgn="auto">
              <a:lnSpc>
                <a:spcPts val="3800"/>
              </a:lnSpc>
            </a:pPr>
            <a:r>
              <a:rPr lang="zh-CN" altLang="en-US" sz="2400">
                <a:latin typeface="+mn-ea"/>
              </a:rPr>
              <a:t>身份权是基于家庭和亲属关系而享有的权利，包括配偶权、亲属权、监护权等。</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人格权的内涵和具体内容是什么？</a:t>
            </a:r>
            <a:endParaRPr lang="zh-CN" altLang="en-US" sz="2400" b="1">
              <a:latin typeface="+mn-ea"/>
            </a:endParaRPr>
          </a:p>
        </p:txBody>
      </p:sp>
      <p:sp>
        <p:nvSpPr>
          <p:cNvPr id="4" name="文本框 3"/>
          <p:cNvSpPr txBox="1"/>
          <p:nvPr/>
        </p:nvSpPr>
        <p:spPr>
          <a:xfrm>
            <a:off x="360045" y="1845310"/>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人格权是基于人的身体和人的尊严而享有的专属权利，包括生命权、身体权、健康权、姓名权、名称权、肖像权、名誉权、荣誉权、隐私权等。</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4. 人的生命权、身体权、健康权是否受法律保护？</a:t>
            </a:r>
            <a:endParaRPr lang="zh-CN" altLang="en-US" sz="2400" b="1">
              <a:latin typeface="+mn-ea"/>
            </a:endParaRPr>
          </a:p>
        </p:txBody>
      </p:sp>
      <p:sp>
        <p:nvSpPr>
          <p:cNvPr id="4" name="文本框 3"/>
          <p:cNvSpPr txBox="1"/>
          <p:nvPr/>
        </p:nvSpPr>
        <p:spPr>
          <a:xfrm>
            <a:off x="360045" y="1845310"/>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人的生命安全和生命尊严、身体完整和行动自由、身心健康受法律保护，任何组织或者个人不得侵害。</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5. 民法如何保护姓名权、名称权？</a:t>
            </a:r>
            <a:endParaRPr lang="zh-CN" altLang="en-US" sz="2400" b="1">
              <a:latin typeface="+mn-ea"/>
            </a:endParaRPr>
          </a:p>
        </p:txBody>
      </p:sp>
      <p:sp>
        <p:nvSpPr>
          <p:cNvPr id="4" name="文本框 3"/>
          <p:cNvSpPr txBox="1"/>
          <p:nvPr/>
        </p:nvSpPr>
        <p:spPr>
          <a:xfrm>
            <a:off x="360045" y="184531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自然人享有姓名权，法人、非法人组织享有名称权。民事主体有权依法决定、使用、变更或者许可他人使用自己的姓名或名称。任何组织或者个人不得以干涉、盗用、假冒等方式侵害他人的姓名权或者名称权。</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6. 民法如何保护肖像权？</a:t>
            </a:r>
            <a:endParaRPr lang="zh-CN" altLang="en-US" sz="2400" b="1">
              <a:latin typeface="+mn-ea"/>
            </a:endParaRPr>
          </a:p>
        </p:txBody>
      </p:sp>
      <p:sp>
        <p:nvSpPr>
          <p:cNvPr id="4" name="文本框 3"/>
          <p:cNvSpPr txBox="1"/>
          <p:nvPr/>
        </p:nvSpPr>
        <p:spPr>
          <a:xfrm>
            <a:off x="360045" y="184531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肖像是通过影像、雕塑、绘画等方式在一定载体上所反映的特定自然人可以被识别的外部形象。任何组织或者个人不得以丑化、污损，或者利用信息技术手段伪造等方式侵害他人的肖像权。未经肖像权人同意，不得制作、使用、公开肖像权人的肖像，但按法律规定可以合理使用的情形除外。</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7. 名誉权、荣誉权有何不同？民法如何保护名誉权、荣誉权？</a:t>
            </a:r>
            <a:endParaRPr lang="zh-CN" altLang="en-US" sz="2400" b="1">
              <a:latin typeface="+mn-ea"/>
            </a:endParaRPr>
          </a:p>
        </p:txBody>
      </p:sp>
      <p:sp>
        <p:nvSpPr>
          <p:cNvPr id="4" name="文本框 3"/>
          <p:cNvSpPr txBox="1"/>
          <p:nvPr/>
        </p:nvSpPr>
        <p:spPr>
          <a:xfrm>
            <a:off x="360045" y="184531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名誉是对民事主体的品德、声望、才能、信用等的社会评价。荣誉是国家和社会对有突出贡献或表现的民事主体给予的积极的正式评价。</a:t>
            </a:r>
            <a:endParaRPr lang="zh-CN" altLang="en-US" sz="2400">
              <a:latin typeface="+mn-ea"/>
            </a:endParaRPr>
          </a:p>
          <a:p>
            <a:pPr indent="457200" algn="just" fontAlgn="auto">
              <a:lnSpc>
                <a:spcPts val="3800"/>
              </a:lnSpc>
            </a:pPr>
            <a:r>
              <a:rPr lang="zh-CN" altLang="en-US" sz="2400">
                <a:latin typeface="+mn-ea"/>
              </a:rPr>
              <a:t>任何组织或者个人不得以侮辱、诽谤等方式侵害他人的名誉权，不得非法剥夺他人的荣誉称号，不得诋毁、贬损他人的荣誉。</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8. 民法如何保护隐私权？</a:t>
            </a:r>
            <a:endParaRPr lang="zh-CN" altLang="en-US" sz="2400" b="1">
              <a:latin typeface="+mn-ea"/>
            </a:endParaRPr>
          </a:p>
        </p:txBody>
      </p:sp>
      <p:sp>
        <p:nvSpPr>
          <p:cNvPr id="4" name="文本框 3"/>
          <p:cNvSpPr txBox="1"/>
          <p:nvPr/>
        </p:nvSpPr>
        <p:spPr>
          <a:xfrm>
            <a:off x="360045" y="1845310"/>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隐私是自然人的私人生活安宁和不愿为他人知晓的私密空间、私密活动、私密信息。任何组织或者个人不得以刺探、侵扰、泄露、公开等方式侵害他人的隐私权。</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圆角矩形 21"/>
          <p:cNvSpPr/>
          <p:nvPr>
            <p:custDataLst>
              <p:tags r:id="rId2"/>
            </p:custDataLst>
          </p:nvPr>
        </p:nvSpPr>
        <p:spPr>
          <a:xfrm>
            <a:off x="1070610" y="2136775"/>
            <a:ext cx="10131425" cy="343916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3" name="六边形 22"/>
          <p:cNvSpPr/>
          <p:nvPr>
            <p:custDataLst>
              <p:tags r:id="rId3"/>
            </p:custDataLst>
          </p:nvPr>
        </p:nvSpPr>
        <p:spPr>
          <a:xfrm>
            <a:off x="2710815" y="170307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4000" b="1" spc="1500" dirty="0">
                <a:solidFill>
                  <a:schemeClr val="bg1"/>
                </a:solidFill>
                <a:uFillTx/>
                <a:latin typeface="微软雅黑" panose="020B0503020204020204" pitchFamily="34" charset="-122"/>
                <a:ea typeface="微软雅黑" panose="020B0503020204020204" pitchFamily="34" charset="-122"/>
                <a:sym typeface="+mn-ea"/>
              </a:rPr>
              <a:t>第五单元</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1524635" y="3144520"/>
            <a:ext cx="9483725" cy="1014730"/>
          </a:xfrm>
          <a:prstGeom prst="rect">
            <a:avLst/>
          </a:prstGeom>
        </p:spPr>
        <p:txBody>
          <a:bodyPr wrap="square">
            <a:spAutoFit/>
          </a:bodyPr>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遵守法律规范</a:t>
            </a:r>
            <a:endParaRPr lang="zh-CN" altLang="en-US" sz="4000">
              <a:solidFill>
                <a:srgbClr val="231F20"/>
              </a:solidFill>
              <a:latin typeface="方正准圆简体" panose="02010601030101010101" charset="-122"/>
              <a:ea typeface="方正准圆简体" panose="02010601030101010101" charset="-122"/>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0000">
                                          <p:cBhvr additive="base">
                                            <p:cTn id="11"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55829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财产权的内涵和具体内容是什么？</a:t>
            </a:r>
            <a:endParaRPr lang="zh-CN" altLang="en-US" sz="2400" b="1">
              <a:latin typeface="+mn-ea"/>
            </a:endParaRPr>
          </a:p>
        </p:txBody>
      </p:sp>
      <p:sp>
        <p:nvSpPr>
          <p:cNvPr id="4" name="文本框 3"/>
          <p:cNvSpPr txBox="1"/>
          <p:nvPr/>
        </p:nvSpPr>
        <p:spPr>
          <a:xfrm>
            <a:off x="360045" y="2279650"/>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财产权是以财产利益为内容的权利。每个人在社会生活中都享有包括物权、债权、知识产权和继承权等在内的财产权。</a:t>
            </a:r>
            <a:endParaRPr lang="zh-CN" altLang="en-US" sz="2400">
              <a:latin typeface="+mn-ea"/>
            </a:endParaRPr>
          </a:p>
        </p:txBody>
      </p:sp>
      <p:sp>
        <p:nvSpPr>
          <p:cNvPr id="59" name="文本框 58"/>
          <p:cNvSpPr txBox="1"/>
          <p:nvPr/>
        </p:nvSpPr>
        <p:spPr>
          <a:xfrm>
            <a:off x="120015" y="90995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（二）民法保护财产权</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76517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什么是物权？最典型最完整的物权是哪个权利？</a:t>
            </a:r>
            <a:endParaRPr lang="zh-CN" altLang="en-US" sz="2400" b="1">
              <a:latin typeface="+mn-ea"/>
            </a:endParaRPr>
          </a:p>
        </p:txBody>
      </p:sp>
      <p:sp>
        <p:nvSpPr>
          <p:cNvPr id="4" name="文本框 3"/>
          <p:cNvSpPr txBox="1"/>
          <p:nvPr/>
        </p:nvSpPr>
        <p:spPr>
          <a:xfrm>
            <a:off x="360045" y="1343025"/>
            <a:ext cx="11466830" cy="1437640"/>
          </a:xfrm>
          <a:prstGeom prst="rect">
            <a:avLst/>
          </a:prstGeom>
          <a:noFill/>
        </p:spPr>
        <p:txBody>
          <a:bodyPr wrap="square" rtlCol="0" anchor="t">
            <a:spAutoFit/>
          </a:bodyPr>
          <a:p>
            <a:pPr indent="457200" algn="just" fontAlgn="auto">
              <a:lnSpc>
                <a:spcPts val="3500"/>
              </a:lnSpc>
            </a:pPr>
            <a:r>
              <a:rPr lang="zh-CN" altLang="en-US" sz="2400">
                <a:latin typeface="+mn-ea"/>
              </a:rPr>
              <a:t>物权，是指权利人依法对特定的物享有直接支配和排他的权利。</a:t>
            </a:r>
            <a:endParaRPr lang="zh-CN" altLang="en-US" sz="2400">
              <a:latin typeface="+mn-ea"/>
            </a:endParaRPr>
          </a:p>
          <a:p>
            <a:pPr indent="457200" algn="just" fontAlgn="auto">
              <a:lnSpc>
                <a:spcPts val="3500"/>
              </a:lnSpc>
            </a:pPr>
            <a:r>
              <a:rPr lang="zh-CN" altLang="en-US" sz="2400">
                <a:latin typeface="+mn-ea"/>
              </a:rPr>
              <a:t>物权有多个种类，其中最典型、最完整的物权是所有权。所有权是所有权人对自己的不动产或者动产，依法享有占有、使用、收益和处分的权利。</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76517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什么是债权？债权的产生方式有哪些？</a:t>
            </a:r>
            <a:endParaRPr lang="zh-CN" altLang="en-US" sz="2400" b="1">
              <a:latin typeface="+mn-ea"/>
            </a:endParaRPr>
          </a:p>
        </p:txBody>
      </p:sp>
      <p:sp>
        <p:nvSpPr>
          <p:cNvPr id="4" name="文本框 3"/>
          <p:cNvSpPr txBox="1"/>
          <p:nvPr/>
        </p:nvSpPr>
        <p:spPr>
          <a:xfrm>
            <a:off x="360045" y="1343025"/>
            <a:ext cx="11466830" cy="1437640"/>
          </a:xfrm>
          <a:prstGeom prst="rect">
            <a:avLst/>
          </a:prstGeom>
          <a:noFill/>
        </p:spPr>
        <p:txBody>
          <a:bodyPr wrap="square" rtlCol="0" anchor="t">
            <a:spAutoFit/>
          </a:bodyPr>
          <a:p>
            <a:pPr indent="457200" algn="just" fontAlgn="auto">
              <a:lnSpc>
                <a:spcPts val="3500"/>
              </a:lnSpc>
            </a:pPr>
            <a:r>
              <a:rPr lang="zh-CN" altLang="en-US" sz="2400">
                <a:latin typeface="+mn-ea"/>
              </a:rPr>
              <a:t>债权，是指债权人请求债务人为或者不为一定行为的权利。</a:t>
            </a:r>
            <a:endParaRPr lang="zh-CN" altLang="en-US" sz="2400">
              <a:latin typeface="+mn-ea"/>
            </a:endParaRPr>
          </a:p>
          <a:p>
            <a:pPr indent="457200" algn="just" fontAlgn="auto">
              <a:lnSpc>
                <a:spcPts val="3500"/>
              </a:lnSpc>
            </a:pPr>
            <a:r>
              <a:rPr lang="zh-CN" altLang="en-US" sz="2400">
                <a:latin typeface="+mn-ea"/>
              </a:rPr>
              <a:t>因签订、履行合同产生的债权，是生活中最常见的债权。因侵权行为而产生的赔偿请求权，也是一种债权。债权还可以因无因管理等产生。</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76517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4. 什么是知识产权？知识产权包括哪些权利？</a:t>
            </a:r>
            <a:endParaRPr lang="zh-CN" altLang="en-US" sz="2400" b="1">
              <a:latin typeface="+mn-ea"/>
            </a:endParaRPr>
          </a:p>
        </p:txBody>
      </p:sp>
      <p:sp>
        <p:nvSpPr>
          <p:cNvPr id="4" name="文本框 3"/>
          <p:cNvSpPr txBox="1"/>
          <p:nvPr/>
        </p:nvSpPr>
        <p:spPr>
          <a:xfrm>
            <a:off x="360045" y="1343025"/>
            <a:ext cx="11466830" cy="988695"/>
          </a:xfrm>
          <a:prstGeom prst="rect">
            <a:avLst/>
          </a:prstGeom>
          <a:noFill/>
        </p:spPr>
        <p:txBody>
          <a:bodyPr wrap="square" rtlCol="0" anchor="t">
            <a:spAutoFit/>
          </a:bodyPr>
          <a:p>
            <a:pPr indent="457200" algn="just" fontAlgn="auto">
              <a:lnSpc>
                <a:spcPts val="3500"/>
              </a:lnSpc>
            </a:pPr>
            <a:r>
              <a:rPr lang="zh-CN" altLang="en-US" sz="2400">
                <a:latin typeface="+mn-ea"/>
              </a:rPr>
              <a:t>知识产权，是民事主体对其智力成果依法享有的专有权利。</a:t>
            </a:r>
            <a:endParaRPr lang="zh-CN" altLang="en-US" sz="2400">
              <a:latin typeface="+mn-ea"/>
            </a:endParaRPr>
          </a:p>
          <a:p>
            <a:pPr indent="457200" algn="just" fontAlgn="auto">
              <a:lnSpc>
                <a:spcPts val="3500"/>
              </a:lnSpc>
            </a:pPr>
            <a:r>
              <a:rPr lang="zh-CN" altLang="en-US" sz="2400">
                <a:latin typeface="+mn-ea"/>
              </a:rPr>
              <a:t>知识产权主要包括著作权、专利权、商标权等。</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76517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5. 什么是继承权？继承权的实现方式有哪些？</a:t>
            </a:r>
            <a:endParaRPr lang="zh-CN" altLang="en-US" sz="2400" b="1">
              <a:latin typeface="+mn-ea"/>
            </a:endParaRPr>
          </a:p>
        </p:txBody>
      </p:sp>
      <p:sp>
        <p:nvSpPr>
          <p:cNvPr id="4" name="文本框 3"/>
          <p:cNvSpPr txBox="1"/>
          <p:nvPr/>
        </p:nvSpPr>
        <p:spPr>
          <a:xfrm>
            <a:off x="360045" y="1343025"/>
            <a:ext cx="11466830" cy="1886585"/>
          </a:xfrm>
          <a:prstGeom prst="rect">
            <a:avLst/>
          </a:prstGeom>
          <a:noFill/>
        </p:spPr>
        <p:txBody>
          <a:bodyPr wrap="square" rtlCol="0" anchor="t">
            <a:spAutoFit/>
          </a:bodyPr>
          <a:p>
            <a:pPr indent="457200" algn="just" fontAlgn="auto">
              <a:lnSpc>
                <a:spcPts val="3500"/>
              </a:lnSpc>
            </a:pPr>
            <a:r>
              <a:rPr lang="zh-CN" altLang="en-US" sz="2400">
                <a:latin typeface="+mn-ea"/>
              </a:rPr>
              <a:t>继承权，是继承人依据法律或遗嘱而取得他人遗产的权利。</a:t>
            </a:r>
            <a:endParaRPr lang="zh-CN" altLang="en-US" sz="2400">
              <a:latin typeface="+mn-ea"/>
            </a:endParaRPr>
          </a:p>
          <a:p>
            <a:pPr indent="457200" algn="just" fontAlgn="auto">
              <a:lnSpc>
                <a:spcPts val="3500"/>
              </a:lnSpc>
            </a:pPr>
            <a:r>
              <a:rPr lang="zh-CN" altLang="en-US" sz="2400">
                <a:latin typeface="+mn-ea"/>
              </a:rPr>
              <a:t>自然人可以立遗嘱将个人财产指定由法定继承人中的一人或者数人继承，也可以赠与国家、集体或者法定继承人以外的组织或个人。没有遗嘱或遗赠的，按照法定顺序继承。</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249364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合同的定义是什么？履行合同有何意义？</a:t>
            </a:r>
            <a:endParaRPr lang="zh-CN" altLang="en-US" sz="2400" b="1">
              <a:latin typeface="+mn-ea"/>
            </a:endParaRPr>
          </a:p>
        </p:txBody>
      </p:sp>
      <p:sp>
        <p:nvSpPr>
          <p:cNvPr id="4" name="文本框 3"/>
          <p:cNvSpPr txBox="1"/>
          <p:nvPr/>
        </p:nvSpPr>
        <p:spPr>
          <a:xfrm>
            <a:off x="360045" y="3215005"/>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合同，也称契约，是民事主体之间设立、变更、终止民事法律关系的协议。</a:t>
            </a:r>
            <a:endParaRPr lang="zh-CN" altLang="en-US" sz="2400">
              <a:latin typeface="+mn-ea"/>
            </a:endParaRPr>
          </a:p>
          <a:p>
            <a:pPr indent="457200" algn="just" fontAlgn="auto">
              <a:lnSpc>
                <a:spcPts val="3800"/>
              </a:lnSpc>
            </a:pPr>
            <a:r>
              <a:rPr lang="zh-CN" altLang="en-US" sz="2400">
                <a:latin typeface="+mn-ea"/>
              </a:rPr>
              <a:t>只有弘扬契约精神，诚信履约，才能有效实现合同目的，维护正常的经济秩序。</a:t>
            </a:r>
            <a:endParaRPr lang="zh-CN" altLang="en-US" sz="2400">
              <a:latin typeface="+mn-ea"/>
            </a:endParaRPr>
          </a:p>
        </p:txBody>
      </p:sp>
      <p:sp>
        <p:nvSpPr>
          <p:cNvPr id="59" name="文本框 58"/>
          <p:cNvSpPr txBox="1"/>
          <p:nvPr/>
        </p:nvSpPr>
        <p:spPr>
          <a:xfrm>
            <a:off x="120015" y="177101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（一）违约责任</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2" name="文本框 1"/>
          <p:cNvSpPr txBox="1"/>
          <p:nvPr/>
        </p:nvSpPr>
        <p:spPr>
          <a:xfrm>
            <a:off x="191770" y="927735"/>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三、违约侵权要承担民事责任</a:t>
            </a:r>
            <a:endParaRPr lang="zh-CN" altLang="en-US" sz="36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不履行合同或不完全履行合同应承担哪些违约责任？</a:t>
            </a:r>
            <a:endParaRPr lang="zh-CN" altLang="en-US" sz="2400" b="1">
              <a:latin typeface="+mn-ea"/>
            </a:endParaRPr>
          </a:p>
        </p:txBody>
      </p:sp>
      <p:sp>
        <p:nvSpPr>
          <p:cNvPr id="4" name="文本框 3"/>
          <p:cNvSpPr txBox="1"/>
          <p:nvPr/>
        </p:nvSpPr>
        <p:spPr>
          <a:xfrm>
            <a:off x="360045" y="184531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如果当事人不履行合同义务，或者履行合同义务不符合约定，应当承担继续履行、采取补救措施或者赔偿损失等违约责任。补救措施包括修理、重作、更换等。赔偿损失的额度相当于违约造成的损失。当事人也可以约定一方违约时向对方支付一定数额的违约金或约定损失赔偿的计算方法。</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定金与订金的定义是什么？</a:t>
            </a:r>
            <a:endParaRPr lang="zh-CN" altLang="en-US" sz="2400" b="1">
              <a:latin typeface="+mn-ea"/>
            </a:endParaRPr>
          </a:p>
        </p:txBody>
      </p:sp>
      <p:sp>
        <p:nvSpPr>
          <p:cNvPr id="4" name="文本框 3"/>
          <p:cNvSpPr txBox="1"/>
          <p:nvPr/>
        </p:nvSpPr>
        <p:spPr>
          <a:xfrm>
            <a:off x="360045" y="1845310"/>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定金是指当事人为保障合同履行专门设定的附属合同担保方式；订金则是指合同预付款，合同履行时可以抵作价款。</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4. 定金罚则的内容有哪些？</a:t>
            </a:r>
            <a:endParaRPr lang="zh-CN" altLang="en-US" sz="2400" b="1">
              <a:latin typeface="+mn-ea"/>
            </a:endParaRPr>
          </a:p>
        </p:txBody>
      </p:sp>
      <p:sp>
        <p:nvSpPr>
          <p:cNvPr id="4" name="文本框 3"/>
          <p:cNvSpPr txBox="1"/>
          <p:nvPr/>
        </p:nvSpPr>
        <p:spPr>
          <a:xfrm>
            <a:off x="360045" y="184531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给付定金的一方不履行合同义务或者履行合同义务不符合约定，致使不能实现合同目的的，无权请求返还定金；收受定金的一方不履行合同义务或者履行合同义务不符合约定，致使不能实现合同目的的，应当双倍返还定金。</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249364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侵犯他人民事权利应承担什么责任？</a:t>
            </a:r>
            <a:endParaRPr lang="zh-CN" altLang="en-US" sz="2400" b="1">
              <a:latin typeface="+mn-ea"/>
            </a:endParaRPr>
          </a:p>
        </p:txBody>
      </p:sp>
      <p:sp>
        <p:nvSpPr>
          <p:cNvPr id="4" name="文本框 3"/>
          <p:cNvSpPr txBox="1"/>
          <p:nvPr/>
        </p:nvSpPr>
        <p:spPr>
          <a:xfrm>
            <a:off x="360045" y="3215005"/>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每个人在日常生活中都要正当地行使和维护自己的民事权利，同时也要尊重他人的合法权益，不得侵犯他人权利。如果侵犯了他人的民事权利，就要承担侵权责任；情节严重构成犯罪的，还要承担刑事责任。</a:t>
            </a:r>
            <a:endParaRPr lang="zh-CN" altLang="en-US" sz="2400">
              <a:latin typeface="+mn-ea"/>
            </a:endParaRPr>
          </a:p>
        </p:txBody>
      </p:sp>
      <p:sp>
        <p:nvSpPr>
          <p:cNvPr id="59" name="文本框 58"/>
          <p:cNvSpPr txBox="1"/>
          <p:nvPr/>
        </p:nvSpPr>
        <p:spPr>
          <a:xfrm>
            <a:off x="120015" y="177101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（二）侵权责任</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962660"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037" y="3587"/>
              <a:ext cx="3050"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11</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649345" y="2709545"/>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依法从事民事活动</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什么是一般侵权？</a:t>
            </a:r>
            <a:endParaRPr lang="zh-CN" altLang="en-US" sz="2400" b="1">
              <a:latin typeface="+mn-ea"/>
            </a:endParaRPr>
          </a:p>
        </p:txBody>
      </p:sp>
      <p:sp>
        <p:nvSpPr>
          <p:cNvPr id="4" name="文本框 3"/>
          <p:cNvSpPr txBox="1"/>
          <p:nvPr/>
        </p:nvSpPr>
        <p:spPr>
          <a:xfrm>
            <a:off x="360045" y="1845310"/>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一般情况下，只要行为人主观上有过错，实施了加害行为且对他人的民事权益造成了实际的损害，就构成侵权，应该承担侵权责任。</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什么是特殊侵权？举例说明。</a:t>
            </a:r>
            <a:endParaRPr lang="zh-CN" altLang="en-US" sz="2400" b="1">
              <a:latin typeface="+mn-ea"/>
            </a:endParaRPr>
          </a:p>
        </p:txBody>
      </p:sp>
      <p:sp>
        <p:nvSpPr>
          <p:cNvPr id="4" name="文本框 3"/>
          <p:cNvSpPr txBox="1"/>
          <p:nvPr/>
        </p:nvSpPr>
        <p:spPr>
          <a:xfrm>
            <a:off x="360045" y="184531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按照法律规定，有些特殊情形下的侵权行为，只要行为人不能排除自己的过错，就应该承担责任。比如，建筑物或者其他设施的搁置物、悬挂物发生脱落、坠落造成他人损害，所有人、管理人或者使用人不能证明自己没有过错的，应当承担侵权责任。还有些侵权行为，即使行为人没有过错，只要侵权行为与损害结果之间存在因果关系，就要承担责任，如产品缺陷致人损害、饲养动物致人损害等。</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4. 侵权责任的承担方式有哪些？</a:t>
            </a:r>
            <a:endParaRPr lang="zh-CN" altLang="en-US" sz="2400" b="1">
              <a:latin typeface="+mn-ea"/>
            </a:endParaRPr>
          </a:p>
        </p:txBody>
      </p:sp>
      <p:sp>
        <p:nvSpPr>
          <p:cNvPr id="4" name="文本框 3"/>
          <p:cNvSpPr txBox="1"/>
          <p:nvPr/>
        </p:nvSpPr>
        <p:spPr>
          <a:xfrm>
            <a:off x="360045" y="184531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侵权责任的承担方式有停止侵害、排除妨碍、消除危险、返还财产、恢复原状、消除影响、恢复名誉、赔礼道歉、损害赔偿等。其中，损害赔偿是侵权责任的主要承担方式，既包括人身与财产的直接损害赔偿，也包括精神损害赔偿。</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90575" y="1196975"/>
            <a:ext cx="10668635" cy="578485"/>
          </a:xfrm>
          <a:prstGeom prst="rect">
            <a:avLst/>
          </a:prstGeom>
          <a:noFill/>
        </p:spPr>
        <p:txBody>
          <a:bodyPr wrap="square" rtlCol="0" anchor="t">
            <a:spAutoFit/>
          </a:bodyPr>
          <a:p>
            <a:pPr indent="0" algn="just" fontAlgn="auto">
              <a:lnSpc>
                <a:spcPts val="3800"/>
              </a:lnSpc>
            </a:pPr>
            <a:r>
              <a:rPr lang="zh-CN" altLang="en-US" sz="2400" b="1">
                <a:latin typeface="+mn-ea"/>
              </a:rPr>
              <a:t>例题1（选择题）</a:t>
            </a:r>
            <a:endParaRPr lang="zh-CN" altLang="en-US" sz="2400" b="1">
              <a:latin typeface="+mn-ea"/>
            </a:endParaRPr>
          </a:p>
        </p:txBody>
      </p:sp>
      <p:sp>
        <p:nvSpPr>
          <p:cNvPr id="4" name="文本框 3"/>
          <p:cNvSpPr txBox="1"/>
          <p:nvPr/>
        </p:nvSpPr>
        <p:spPr>
          <a:xfrm>
            <a:off x="790575" y="1845310"/>
            <a:ext cx="10668635" cy="2527935"/>
          </a:xfrm>
          <a:prstGeom prst="rect">
            <a:avLst/>
          </a:prstGeom>
          <a:noFill/>
        </p:spPr>
        <p:txBody>
          <a:bodyPr wrap="square" rtlCol="0" anchor="t">
            <a:spAutoFit/>
          </a:bodyPr>
          <a:p>
            <a:pPr indent="0" algn="just" fontAlgn="auto">
              <a:lnSpc>
                <a:spcPts val="3800"/>
              </a:lnSpc>
            </a:pPr>
            <a:r>
              <a:rPr sz="2400">
                <a:latin typeface="+mn-ea"/>
              </a:rPr>
              <a:t>按照自己的意思设立、变更、终止民事法律关系。这是民法中的（ </a:t>
            </a:r>
            <a:r>
              <a:rPr lang="en-US" sz="2400">
                <a:latin typeface="+mn-ea"/>
              </a:rPr>
              <a:t>      </a:t>
            </a:r>
            <a:r>
              <a:rPr sz="2400">
                <a:latin typeface="+mn-ea"/>
              </a:rPr>
              <a:t>）原则。</a:t>
            </a:r>
            <a:endParaRPr sz="2400">
              <a:latin typeface="+mn-ea"/>
            </a:endParaRPr>
          </a:p>
          <a:p>
            <a:pPr indent="0" algn="just" fontAlgn="auto">
              <a:lnSpc>
                <a:spcPts val="3800"/>
              </a:lnSpc>
            </a:pPr>
            <a:r>
              <a:rPr sz="2400">
                <a:latin typeface="Times New Roman" panose="02020603050405020304" pitchFamily="18" charset="0"/>
                <a:cs typeface="Times New Roman" panose="02020603050405020304" pitchFamily="18" charset="0"/>
              </a:rPr>
              <a:t>A. 平等 </a:t>
            </a:r>
            <a:endParaRPr sz="2400">
              <a:latin typeface="Times New Roman" panose="02020603050405020304" pitchFamily="18" charset="0"/>
              <a:cs typeface="Times New Roman" panose="02020603050405020304" pitchFamily="18" charset="0"/>
            </a:endParaRPr>
          </a:p>
          <a:p>
            <a:pPr indent="0" algn="just" fontAlgn="auto">
              <a:lnSpc>
                <a:spcPts val="3800"/>
              </a:lnSpc>
            </a:pPr>
            <a:r>
              <a:rPr sz="2400">
                <a:latin typeface="Times New Roman" panose="02020603050405020304" pitchFamily="18" charset="0"/>
                <a:cs typeface="Times New Roman" panose="02020603050405020304" pitchFamily="18" charset="0"/>
              </a:rPr>
              <a:t>B. 自愿 </a:t>
            </a:r>
            <a:endParaRPr sz="2400">
              <a:latin typeface="Times New Roman" panose="02020603050405020304" pitchFamily="18" charset="0"/>
              <a:cs typeface="Times New Roman" panose="02020603050405020304" pitchFamily="18" charset="0"/>
            </a:endParaRPr>
          </a:p>
          <a:p>
            <a:pPr indent="0" algn="just" fontAlgn="auto">
              <a:lnSpc>
                <a:spcPts val="3800"/>
              </a:lnSpc>
            </a:pPr>
            <a:r>
              <a:rPr sz="2400">
                <a:latin typeface="Times New Roman" panose="02020603050405020304" pitchFamily="18" charset="0"/>
                <a:cs typeface="Times New Roman" panose="02020603050405020304" pitchFamily="18" charset="0"/>
              </a:rPr>
              <a:t>C. 诚信 </a:t>
            </a:r>
            <a:endParaRPr sz="2400">
              <a:latin typeface="Times New Roman" panose="02020603050405020304" pitchFamily="18" charset="0"/>
              <a:cs typeface="Times New Roman" panose="02020603050405020304" pitchFamily="18" charset="0"/>
            </a:endParaRPr>
          </a:p>
          <a:p>
            <a:pPr indent="0" algn="just" fontAlgn="auto">
              <a:lnSpc>
                <a:spcPts val="3800"/>
              </a:lnSpc>
            </a:pPr>
            <a:r>
              <a:rPr sz="2400">
                <a:latin typeface="Times New Roman" panose="02020603050405020304" pitchFamily="18" charset="0"/>
                <a:cs typeface="Times New Roman" panose="02020603050405020304" pitchFamily="18" charset="0"/>
              </a:rPr>
              <a:t>D. 公平</a:t>
            </a:r>
            <a:endParaRPr sz="2400">
              <a:latin typeface="Times New Roman" panose="02020603050405020304" pitchFamily="18" charset="0"/>
              <a:cs typeface="Times New Roman" panose="02020603050405020304" pitchFamily="18" charset="0"/>
            </a:endParaRPr>
          </a:p>
        </p:txBody>
      </p:sp>
      <p:sp>
        <p:nvSpPr>
          <p:cNvPr id="2" name="Text Box 27"/>
          <p:cNvSpPr txBox="1"/>
          <p:nvPr>
            <p:custDataLst>
              <p:tags r:id="rId1"/>
            </p:custDataLst>
          </p:nvPr>
        </p:nvSpPr>
        <p:spPr>
          <a:xfrm>
            <a:off x="9551035" y="184594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22935" y="4366895"/>
            <a:ext cx="10897870" cy="95059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【解析】本题考查民事活动的基本原则。民事主体从事民事活动，应当遵循自愿原则，按照自己的意思设立、变更、终止民事法律关系。</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2300" y="694690"/>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例题2（判断题）</a:t>
            </a:r>
            <a:endParaRPr lang="zh-CN" altLang="en-US" sz="2400" b="1">
              <a:latin typeface="+mn-ea"/>
            </a:endParaRPr>
          </a:p>
        </p:txBody>
      </p:sp>
      <p:sp>
        <p:nvSpPr>
          <p:cNvPr id="4" name="文本框 3"/>
          <p:cNvSpPr txBox="1"/>
          <p:nvPr/>
        </p:nvSpPr>
        <p:spPr>
          <a:xfrm>
            <a:off x="622300" y="1343025"/>
            <a:ext cx="11055350" cy="578485"/>
          </a:xfrm>
          <a:prstGeom prst="rect">
            <a:avLst/>
          </a:prstGeom>
          <a:noFill/>
        </p:spPr>
        <p:txBody>
          <a:bodyPr wrap="square" rtlCol="0" anchor="t">
            <a:spAutoFit/>
          </a:bodyPr>
          <a:p>
            <a:pPr indent="0" algn="just" fontAlgn="auto">
              <a:lnSpc>
                <a:spcPts val="3800"/>
              </a:lnSpc>
            </a:pPr>
            <a:r>
              <a:rPr sz="2400">
                <a:latin typeface="+mn-ea"/>
              </a:rPr>
              <a:t>完全民事行为能力人的行为效力待定。（</a:t>
            </a:r>
            <a:r>
              <a:rPr lang="en-US" sz="2400">
                <a:latin typeface="+mn-ea"/>
              </a:rPr>
              <a:t>      </a:t>
            </a:r>
            <a:r>
              <a:rPr sz="2400">
                <a:latin typeface="+mn-ea"/>
              </a:rPr>
              <a:t> ）</a:t>
            </a:r>
            <a:endParaRPr lang="zh-CN" sz="2400">
              <a:latin typeface="+mn-ea"/>
            </a:endParaRPr>
          </a:p>
        </p:txBody>
      </p:sp>
      <p:sp>
        <p:nvSpPr>
          <p:cNvPr id="2" name="Text Box 27"/>
          <p:cNvSpPr txBox="1"/>
          <p:nvPr>
            <p:custDataLst>
              <p:tags r:id="rId1"/>
            </p:custDataLst>
          </p:nvPr>
        </p:nvSpPr>
        <p:spPr>
          <a:xfrm>
            <a:off x="6011545" y="131191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22935" y="3214370"/>
            <a:ext cx="10897870" cy="173164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民事行为能力的划分及其对应的后果。自然人的民事行为能力根据年龄、智力、精神健康状况的不同，分为完全民事行为能力、限制民事行为能力和无民事行为能力三类，其对应的后果分别是行为有效、行为效力待定和行为无效。</a:t>
            </a:r>
            <a:endParaRPr lang="en-US" altLang="zh-CN" sz="2400">
              <a:solidFill>
                <a:srgbClr val="C00000"/>
              </a:solidFill>
              <a:latin typeface="华文细黑" panose="02010600040101010101" charset="-122"/>
              <a:ea typeface="华文细黑" panose="02010600040101010101" charset="-122"/>
            </a:endParaRPr>
          </a:p>
        </p:txBody>
      </p:sp>
      <p:sp>
        <p:nvSpPr>
          <p:cNvPr id="6" name="文本框 5"/>
          <p:cNvSpPr txBox="1"/>
          <p:nvPr/>
        </p:nvSpPr>
        <p:spPr>
          <a:xfrm>
            <a:off x="622300" y="2277745"/>
            <a:ext cx="11055350"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2300" y="694690"/>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例题3（填空题）</a:t>
            </a:r>
            <a:endParaRPr lang="zh-CN" altLang="en-US" sz="2400" b="1">
              <a:latin typeface="+mn-ea"/>
            </a:endParaRPr>
          </a:p>
        </p:txBody>
      </p:sp>
      <p:sp>
        <p:nvSpPr>
          <p:cNvPr id="6" name="文本框 5"/>
          <p:cNvSpPr txBox="1"/>
          <p:nvPr/>
        </p:nvSpPr>
        <p:spPr>
          <a:xfrm>
            <a:off x="766445" y="1917700"/>
            <a:ext cx="11055350" cy="578485"/>
          </a:xfrm>
          <a:prstGeom prst="rect">
            <a:avLst/>
          </a:prstGeom>
          <a:noFill/>
        </p:spPr>
        <p:txBody>
          <a:bodyPr wrap="square" rtlCol="0" anchor="t">
            <a:spAutoFit/>
          </a:bodyPr>
          <a:p>
            <a:pPr indent="0" algn="just" fontAlgn="auto">
              <a:lnSpc>
                <a:spcPts val="3800"/>
              </a:lnSpc>
            </a:pPr>
            <a:r>
              <a:rPr sz="2400">
                <a:latin typeface="+mn-ea"/>
              </a:rPr>
              <a:t>人身权可以分为身份权和______________。</a:t>
            </a:r>
            <a:endParaRPr sz="2400">
              <a:latin typeface="+mn-ea"/>
            </a:endParaRPr>
          </a:p>
        </p:txBody>
      </p:sp>
      <p:sp>
        <p:nvSpPr>
          <p:cNvPr id="7" name="Text Box 27"/>
          <p:cNvSpPr txBox="1"/>
          <p:nvPr>
            <p:custDataLst>
              <p:tags r:id="rId1"/>
            </p:custDataLst>
          </p:nvPr>
        </p:nvSpPr>
        <p:spPr>
          <a:xfrm>
            <a:off x="4222750" y="1845945"/>
            <a:ext cx="2273935"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人格权</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622935" y="3429635"/>
            <a:ext cx="10897870" cy="173164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【解析】本题考查人身权的内容。人身权可以分为身份权和人格权。</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94055" y="1413510"/>
            <a:ext cx="10828020" cy="2571750"/>
          </a:xfrm>
          <a:prstGeom prst="rect">
            <a:avLst/>
          </a:prstGeom>
          <a:noFill/>
        </p:spPr>
        <p:txBody>
          <a:bodyPr wrap="square" rtlCol="0">
            <a:noAutofit/>
          </a:bodyPr>
          <a:p>
            <a:pPr indent="457200" algn="just" fontAlgn="auto">
              <a:lnSpc>
                <a:spcPts val="4000"/>
              </a:lnSpc>
            </a:pPr>
            <a:r>
              <a:rPr lang="zh-CN" altLang="en-US" sz="2400">
                <a:latin typeface="黑体" panose="02010609060101010101" charset="-122"/>
                <a:ea typeface="黑体" panose="02010609060101010101" charset="-122"/>
                <a:cs typeface="黑体" panose="02010609060101010101" charset="-122"/>
              </a:rPr>
              <a:t>本课要求学生掌握《中华人民共和国民法典》通过的时间、重要作用。考查以民法知识分析现实生活、解决问题的能力，必须理解民法基本原则的具体含义、民事法律行为的有效条件、民事权利的分类和承担民事责任的方式。</a:t>
            </a:r>
            <a:endParaRPr lang="zh-CN" altLang="en-US" sz="2400">
              <a:latin typeface="黑体" panose="02010609060101010101" charset="-122"/>
              <a:ea typeface="黑体" panose="02010609060101010101" charset="-122"/>
              <a:cs typeface="黑体" panose="02010609060101010101" charset="-122"/>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41605" y="1753235"/>
            <a:ext cx="11906250" cy="3352800"/>
          </a:xfrm>
          <a:prstGeom prst="rect">
            <a:avLst/>
          </a:prstGeom>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120015" y="2008505"/>
            <a:ext cx="656653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（一）民事活动的基本原则</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60" name="文本框 59"/>
          <p:cNvSpPr txBox="1"/>
          <p:nvPr/>
        </p:nvSpPr>
        <p:spPr>
          <a:xfrm>
            <a:off x="360045" y="2745740"/>
            <a:ext cx="11466830" cy="1065530"/>
          </a:xfrm>
          <a:prstGeom prst="rect">
            <a:avLst/>
          </a:prstGeom>
          <a:noFill/>
        </p:spPr>
        <p:txBody>
          <a:bodyPr wrap="square" rtlCol="0" anchor="t">
            <a:spAutoFit/>
          </a:bodyPr>
          <a:p>
            <a:pPr indent="0" algn="just" fontAlgn="auto">
              <a:lnSpc>
                <a:spcPts val="3800"/>
              </a:lnSpc>
            </a:pPr>
            <a:r>
              <a:rPr lang="zh-CN" altLang="en-US" sz="2400" b="1">
                <a:latin typeface="+mn-ea"/>
              </a:rPr>
              <a:t>1. 《中华人民共和国民法典》是什么时候通过的？《中华人民共和国民法典》在新</a:t>
            </a:r>
            <a:br>
              <a:rPr lang="zh-CN" altLang="en-US" sz="2400" b="1">
                <a:latin typeface="+mn-ea"/>
              </a:rPr>
            </a:br>
            <a:r>
              <a:rPr lang="zh-CN" altLang="en-US" sz="2400" b="1">
                <a:latin typeface="+mn-ea"/>
              </a:rPr>
              <a:t> </a:t>
            </a:r>
            <a:r>
              <a:rPr lang="en-US" altLang="zh-CN" sz="2400" b="1">
                <a:latin typeface="+mn-ea"/>
              </a:rPr>
              <a:t>  </a:t>
            </a:r>
            <a:r>
              <a:rPr lang="zh-CN" altLang="en-US" sz="2400" b="1">
                <a:latin typeface="+mn-ea"/>
              </a:rPr>
              <a:t>中国法治进程中具有怎样的地位？</a:t>
            </a:r>
            <a:endParaRPr lang="zh-CN" altLang="en-US" sz="2400" b="1">
              <a:latin typeface="+mn-ea"/>
            </a:endParaRPr>
          </a:p>
        </p:txBody>
      </p:sp>
      <p:sp>
        <p:nvSpPr>
          <p:cNvPr id="2" name="文本框 1"/>
          <p:cNvSpPr txBox="1"/>
          <p:nvPr/>
        </p:nvSpPr>
        <p:spPr>
          <a:xfrm>
            <a:off x="191770" y="1125220"/>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一、民事活动要守法</a:t>
            </a:r>
            <a:endParaRPr lang="zh-CN" altLang="en-US" sz="3600" b="1">
              <a:solidFill>
                <a:srgbClr val="00AEEF"/>
              </a:solidFill>
              <a:latin typeface="楷体" panose="02010609060101010101" pitchFamily="49" charset="-122"/>
              <a:ea typeface="楷体" panose="02010609060101010101" pitchFamily="49" charset="-122"/>
            </a:endParaRPr>
          </a:p>
        </p:txBody>
      </p:sp>
      <p:sp>
        <p:nvSpPr>
          <p:cNvPr id="3" name="文本框 2"/>
          <p:cNvSpPr txBox="1"/>
          <p:nvPr/>
        </p:nvSpPr>
        <p:spPr>
          <a:xfrm>
            <a:off x="360045" y="3862705"/>
            <a:ext cx="11466830" cy="2040255"/>
          </a:xfrm>
          <a:prstGeom prst="rect">
            <a:avLst/>
          </a:prstGeom>
          <a:noFill/>
        </p:spPr>
        <p:txBody>
          <a:bodyPr wrap="square" rtlCol="0" anchor="t">
            <a:spAutoFit/>
          </a:bodyPr>
          <a:p>
            <a:pPr indent="457200" algn="just" fontAlgn="auto">
              <a:lnSpc>
                <a:spcPts val="3800"/>
              </a:lnSpc>
            </a:pPr>
            <a:r>
              <a:rPr sz="2400">
                <a:latin typeface="+mn-ea"/>
              </a:rPr>
              <a:t>2020年5月28日，第十三届全国人民代表大会第三次会议审议通过了《中华人民共和国民法典》。</a:t>
            </a:r>
            <a:endParaRPr sz="2400">
              <a:latin typeface="+mn-ea"/>
            </a:endParaRPr>
          </a:p>
          <a:p>
            <a:pPr indent="457200" algn="just" fontAlgn="auto">
              <a:lnSpc>
                <a:spcPts val="3800"/>
              </a:lnSpc>
            </a:pPr>
            <a:r>
              <a:rPr sz="2400">
                <a:latin typeface="+mn-ea"/>
              </a:rPr>
              <a:t>《中华人民共和国民法典》是新中国成立以来第一部以</a:t>
            </a:r>
            <a:r>
              <a:rPr lang="en-US" sz="2400">
                <a:latin typeface="+mn-ea"/>
              </a:rPr>
              <a:t>“</a:t>
            </a:r>
            <a:r>
              <a:rPr sz="2400">
                <a:latin typeface="+mn-ea"/>
              </a:rPr>
              <a:t>法典”命名的法律，是一部固根本、稳预期、利长远的基础性法律。</a:t>
            </a:r>
            <a:endParaRPr sz="2400">
              <a:latin typeface="+mn-ea"/>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民法的调整范围是什么？</a:t>
            </a:r>
            <a:endParaRPr lang="zh-CN" altLang="en-US" sz="2400" b="1">
              <a:latin typeface="+mn-ea"/>
            </a:endParaRPr>
          </a:p>
        </p:txBody>
      </p:sp>
      <p:sp>
        <p:nvSpPr>
          <p:cNvPr id="4" name="文本框 3"/>
          <p:cNvSpPr txBox="1"/>
          <p:nvPr/>
        </p:nvSpPr>
        <p:spPr>
          <a:xfrm>
            <a:off x="360045" y="1845310"/>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民法是规范民事活动，调整民事关系的基本法律规范。人们在日常生活中从事的与人身关系和财产关系有关的活动，一般都属于民事活动。</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民法的基本原则有哪些？</a:t>
            </a:r>
            <a:endParaRPr lang="zh-CN" altLang="en-US" sz="2400" b="1">
              <a:latin typeface="+mn-ea"/>
            </a:endParaRPr>
          </a:p>
        </p:txBody>
      </p:sp>
      <p:sp>
        <p:nvSpPr>
          <p:cNvPr id="4" name="文本框 3"/>
          <p:cNvSpPr txBox="1"/>
          <p:nvPr/>
        </p:nvSpPr>
        <p:spPr>
          <a:xfrm>
            <a:off x="360045" y="1845310"/>
            <a:ext cx="11466830" cy="1553210"/>
          </a:xfrm>
          <a:prstGeom prst="rect">
            <a:avLst/>
          </a:prstGeom>
          <a:noFill/>
        </p:spPr>
        <p:txBody>
          <a:bodyPr wrap="square" rtlCol="0" anchor="t">
            <a:spAutoFit/>
          </a:bodyPr>
          <a:p>
            <a:pPr indent="457200" algn="just" fontAlgn="auto">
              <a:lnSpc>
                <a:spcPts val="3800"/>
              </a:lnSpc>
            </a:pPr>
            <a:r>
              <a:rPr sz="2400">
                <a:latin typeface="+mn-ea"/>
              </a:rPr>
              <a:t>我国民法规定了民事主体从事民事活动中的平等、自愿、公平、诚信、合法与公序良俗、绿色等基本原则。这些基本原则既是贯穿整个民事立法与司法的指导思想，也是民事活动的基本遵循。</a:t>
            </a:r>
            <a:endParaRPr sz="2400">
              <a:latin typeface="+mn-ea"/>
            </a:endParaRPr>
          </a:p>
        </p:txBody>
      </p:sp>
    </p:spTree>
  </p:cSld>
  <p:clrMapOvr>
    <a:masterClrMapping/>
  </p:clrMapOvr>
  <p:transition spd="slow">
    <p:wipe/>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1.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2.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3.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4.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5.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6.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7.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8.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9.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1.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2.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3.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4.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5.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6.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commondata" val="eyJoZGlkIjoiMDA3ODQ3NDBjMjEwNGJmNmE2NTE5YjgyZWE4YjZkODAifQ=="/>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4201</Words>
  <Application>WPS 演示</Application>
  <PresentationFormat>自定义</PresentationFormat>
  <Paragraphs>235</Paragraphs>
  <Slides>45</Slides>
  <Notes>27</Notes>
  <HiddenSlides>0</HiddenSlides>
  <MMClips>1</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45</vt:i4>
      </vt:variant>
    </vt:vector>
  </HeadingPairs>
  <TitlesOfParts>
    <vt:vector size="64" baseType="lpstr">
      <vt:lpstr>Arial</vt:lpstr>
      <vt:lpstr>宋体</vt:lpstr>
      <vt:lpstr>Wingdings</vt:lpstr>
      <vt:lpstr>微软雅黑</vt:lpstr>
      <vt:lpstr>Calibri</vt:lpstr>
      <vt:lpstr>方正黑体简体</vt:lpstr>
      <vt:lpstr>Times New Roman</vt:lpstr>
      <vt:lpstr>思源黑体 CN Heavy</vt:lpstr>
      <vt:lpstr>黑体</vt:lpstr>
      <vt:lpstr>Arial</vt:lpstr>
      <vt:lpstr>Impact</vt:lpstr>
      <vt:lpstr>方正准圆简体</vt:lpstr>
      <vt:lpstr>Arial Unicode MS</vt:lpstr>
      <vt:lpstr>楷体</vt:lpstr>
      <vt:lpstr>Arial Unicode MS</vt:lpstr>
      <vt:lpstr>华文细黑</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subject>哎呀小小草</dc:subject>
  <cp:lastModifiedBy>drei</cp:lastModifiedBy>
  <cp:revision>249</cp:revision>
  <dcterms:created xsi:type="dcterms:W3CDTF">2015-04-23T03:04:00Z</dcterms:created>
  <dcterms:modified xsi:type="dcterms:W3CDTF">2024-09-27T03:45:00Z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61F72E6544E8430F96A0094616C99745_12</vt:lpwstr>
  </property>
</Properties>
</file>