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30"/>
  </p:handoutMasterIdLst>
  <p:sldIdLst>
    <p:sldId id="370" r:id="rId4"/>
    <p:sldId id="371" r:id="rId6"/>
    <p:sldId id="361" r:id="rId7"/>
    <p:sldId id="265" r:id="rId8"/>
    <p:sldId id="367" r:id="rId9"/>
    <p:sldId id="289" r:id="rId10"/>
    <p:sldId id="259" r:id="rId11"/>
    <p:sldId id="401" r:id="rId12"/>
    <p:sldId id="526" r:id="rId13"/>
    <p:sldId id="403" r:id="rId14"/>
    <p:sldId id="404" r:id="rId15"/>
    <p:sldId id="527" r:id="rId16"/>
    <p:sldId id="528" r:id="rId17"/>
    <p:sldId id="422" r:id="rId18"/>
    <p:sldId id="467" r:id="rId19"/>
    <p:sldId id="511" r:id="rId20"/>
    <p:sldId id="517" r:id="rId21"/>
    <p:sldId id="475" r:id="rId22"/>
    <p:sldId id="476" r:id="rId23"/>
    <p:sldId id="519" r:id="rId24"/>
    <p:sldId id="520" r:id="rId25"/>
    <p:sldId id="529" r:id="rId26"/>
    <p:sldId id="418" r:id="rId27"/>
    <p:sldId id="419" r:id="rId28"/>
    <p:sldId id="420" r:id="rId29"/>
  </p:sldIdLst>
  <p:sldSz cx="12190095" cy="6859270"/>
  <p:notesSz cx="6858000" cy="9144000"/>
  <p:custDataLst>
    <p:tags r:id="rId34"/>
  </p:custDataLst>
  <p:defaultTextStyle>
    <a:defPPr>
      <a:defRPr lang="zh-CN"/>
    </a:defPPr>
    <a:lvl1pPr marL="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9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58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78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97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80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00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6" userDrawn="1">
          <p15:clr>
            <a:srgbClr val="A4A3A4"/>
          </p15:clr>
        </p15:guide>
        <p15:guide id="2" orient="horz" pos="3810" userDrawn="1">
          <p15:clr>
            <a:srgbClr val="A4A3A4"/>
          </p15:clr>
        </p15:guide>
        <p15:guide id="3" pos="3838" userDrawn="1">
          <p15:clr>
            <a:srgbClr val="A4A3A4"/>
          </p15:clr>
        </p15:guide>
        <p15:guide id="4" pos="7302" userDrawn="1">
          <p15:clr>
            <a:srgbClr val="A4A3A4"/>
          </p15:clr>
        </p15:guide>
        <p15:guide id="5" pos="5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C69274"/>
    <a:srgbClr val="DDC5B7"/>
    <a:srgbClr val="F3EAE5"/>
    <a:srgbClr val="595959"/>
    <a:srgbClr val="FFFFFF"/>
    <a:srgbClr val="CE9F7A"/>
    <a:srgbClr val="E9D3C0"/>
    <a:srgbClr val="5FCACC"/>
    <a:srgbClr val="309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12" autoAdjust="0"/>
    <p:restoredTop sz="94660"/>
  </p:normalViewPr>
  <p:slideViewPr>
    <p:cSldViewPr showGuides="1">
      <p:cViewPr>
        <p:scale>
          <a:sx n="68" d="100"/>
          <a:sy n="68" d="100"/>
        </p:scale>
        <p:origin x="1880" y="1496"/>
      </p:cViewPr>
      <p:guideLst>
        <p:guide orient="horz" pos="2206"/>
        <p:guide orient="horz" pos="3810"/>
        <p:guide pos="3838"/>
        <p:guide pos="7302"/>
        <p:guide pos="5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840" y="-96"/>
      </p:cViewPr>
      <p:guideLst>
        <p:guide orient="horz" pos="2940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4" Type="http://schemas.openxmlformats.org/officeDocument/2006/relationships/tags" Target="tags/tag89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C15E6-6BD2-4E4B-B1D4-218C26E1B2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5EDCA-2189-4435-B38B-6F3C2C0443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7430C-5A66-4BD0-A971-34190B6C60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slide" Target="../slides/slide23.xml"/><Relationship Id="rId7" Type="http://schemas.openxmlformats.org/officeDocument/2006/relationships/tags" Target="../tags/tag3.xml"/><Relationship Id="rId6" Type="http://schemas.openxmlformats.org/officeDocument/2006/relationships/slide" Target="../slides/slide7.xml"/><Relationship Id="rId5" Type="http://schemas.openxmlformats.org/officeDocument/2006/relationships/tags" Target="../tags/tag2.xml"/><Relationship Id="rId4" Type="http://schemas.openxmlformats.org/officeDocument/2006/relationships/slide" Target="../slides/slide6.xml"/><Relationship Id="rId3" Type="http://schemas.openxmlformats.org/officeDocument/2006/relationships/tags" Target="../tags/tag1.xml"/><Relationship Id="rId2" Type="http://schemas.openxmlformats.org/officeDocument/2006/relationships/slide" Target="../slides/slide5.xml"/><Relationship Id="rId12" Type="http://schemas.openxmlformats.org/officeDocument/2006/relationships/tags" Target="../tags/tag6.xml"/><Relationship Id="rId11" Type="http://schemas.openxmlformats.org/officeDocument/2006/relationships/tags" Target="../tags/tag5.xml"/><Relationship Id="rId10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3.xml"/><Relationship Id="rId8" Type="http://schemas.openxmlformats.org/officeDocument/2006/relationships/tags" Target="../tags/tag10.xml"/><Relationship Id="rId7" Type="http://schemas.openxmlformats.org/officeDocument/2006/relationships/slide" Target="../slides/slide7.xml"/><Relationship Id="rId6" Type="http://schemas.openxmlformats.org/officeDocument/2006/relationships/tags" Target="../tags/tag9.xml"/><Relationship Id="rId5" Type="http://schemas.openxmlformats.org/officeDocument/2006/relationships/slide" Target="../slides/slide6.xml"/><Relationship Id="rId4" Type="http://schemas.openxmlformats.org/officeDocument/2006/relationships/tags" Target="../tags/tag8.xml"/><Relationship Id="rId3" Type="http://schemas.openxmlformats.org/officeDocument/2006/relationships/slide" Target="../slides/slide5.xml"/><Relationship Id="rId2" Type="http://schemas.openxmlformats.org/officeDocument/2006/relationships/tags" Target="../tags/tag7.xml"/><Relationship Id="rId12" Type="http://schemas.openxmlformats.org/officeDocument/2006/relationships/tags" Target="../tags/tag12.xml"/><Relationship Id="rId11" Type="http://schemas.openxmlformats.org/officeDocument/2006/relationships/slide" Target="../slides/slide2.xml"/><Relationship Id="rId10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3.xml"/><Relationship Id="rId8" Type="http://schemas.openxmlformats.org/officeDocument/2006/relationships/tags" Target="../tags/tag16.xml"/><Relationship Id="rId7" Type="http://schemas.openxmlformats.org/officeDocument/2006/relationships/slide" Target="../slides/slide7.xml"/><Relationship Id="rId6" Type="http://schemas.openxmlformats.org/officeDocument/2006/relationships/tags" Target="../tags/tag15.xml"/><Relationship Id="rId5" Type="http://schemas.openxmlformats.org/officeDocument/2006/relationships/slide" Target="../slides/slide6.xml"/><Relationship Id="rId4" Type="http://schemas.openxmlformats.org/officeDocument/2006/relationships/tags" Target="../tags/tag14.xml"/><Relationship Id="rId3" Type="http://schemas.openxmlformats.org/officeDocument/2006/relationships/slide" Target="../slides/slide5.xml"/><Relationship Id="rId2" Type="http://schemas.openxmlformats.org/officeDocument/2006/relationships/tags" Target="../tags/tag13.xml"/><Relationship Id="rId12" Type="http://schemas.openxmlformats.org/officeDocument/2006/relationships/tags" Target="../tags/tag18.xml"/><Relationship Id="rId11" Type="http://schemas.openxmlformats.org/officeDocument/2006/relationships/slide" Target="../slides/slide2.xml"/><Relationship Id="rId10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3.xml"/><Relationship Id="rId8" Type="http://schemas.openxmlformats.org/officeDocument/2006/relationships/tags" Target="../tags/tag22.xml"/><Relationship Id="rId7" Type="http://schemas.openxmlformats.org/officeDocument/2006/relationships/slide" Target="../slides/slide7.xml"/><Relationship Id="rId6" Type="http://schemas.openxmlformats.org/officeDocument/2006/relationships/tags" Target="../tags/tag21.xml"/><Relationship Id="rId5" Type="http://schemas.openxmlformats.org/officeDocument/2006/relationships/slide" Target="../slides/slide6.xml"/><Relationship Id="rId4" Type="http://schemas.openxmlformats.org/officeDocument/2006/relationships/tags" Target="../tags/tag20.xml"/><Relationship Id="rId3" Type="http://schemas.openxmlformats.org/officeDocument/2006/relationships/slide" Target="../slides/slide5.xml"/><Relationship Id="rId2" Type="http://schemas.openxmlformats.org/officeDocument/2006/relationships/tags" Target="../tags/tag19.xml"/><Relationship Id="rId12" Type="http://schemas.openxmlformats.org/officeDocument/2006/relationships/tags" Target="../tags/tag24.xml"/><Relationship Id="rId11" Type="http://schemas.openxmlformats.org/officeDocument/2006/relationships/slide" Target="../slides/slide2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slide" Target="../slides/slide23.xml"/><Relationship Id="rId7" Type="http://schemas.openxmlformats.org/officeDocument/2006/relationships/tags" Target="../tags/tag27.xml"/><Relationship Id="rId6" Type="http://schemas.openxmlformats.org/officeDocument/2006/relationships/slide" Target="../slides/slide7.xml"/><Relationship Id="rId5" Type="http://schemas.openxmlformats.org/officeDocument/2006/relationships/tags" Target="../tags/tag26.xml"/><Relationship Id="rId4" Type="http://schemas.openxmlformats.org/officeDocument/2006/relationships/slide" Target="../slides/slide6.xml"/><Relationship Id="rId3" Type="http://schemas.openxmlformats.org/officeDocument/2006/relationships/tags" Target="../tags/tag25.xml"/><Relationship Id="rId2" Type="http://schemas.openxmlformats.org/officeDocument/2006/relationships/slide" Target="../slides/slide5.xml"/><Relationship Id="rId11" Type="http://schemas.openxmlformats.org/officeDocument/2006/relationships/tags" Target="../tags/tag29.xml"/><Relationship Id="rId10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>
            <a:hlinkClick r:id="rId4" action="ppaction://hlinksldjump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>
            <a:hlinkClick r:id="rId6" action="ppaction://hlinksldjump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>
            <a:hlinkClick r:id="rId8" action="ppaction://hlinksldjump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rId10" action="ppaction://hlinksldjump"/>
          </p:cNvPr>
          <p:cNvSpPr/>
          <p:nvPr userDrawn="1">
            <p:custDataLst>
              <p:tags r:id="rId11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1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文本框 9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3" name="圆角矩形 12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典型分析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文本框 22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30" name="圆角矩形 2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0" name="圆角矩形 1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典型分析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0" name="圆角矩形 1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>
            <a:hlinkClick r:id="rId2" action="ppaction://hlinksldjump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rId4" action="ppaction://hlinksldjump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rId6" action="ppaction://hlinksldjump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rId8" action="ppaction://hlinksldjump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1" name="圆角矩形 20">
            <a:hlinkClick r:id="rId10" action="ppaction://hlinksldjump"/>
          </p:cNvPr>
          <p:cNvSpPr/>
          <p:nvPr userDrawn="1">
            <p:custDataLst>
              <p:tags r:id="rId11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5563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7875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8131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0443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61163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63474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84194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6506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" name="圆角矩形 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18745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wipe/>
  </p:transition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 advClick="0" advTm="0">
    <p:wipe/>
  </p:transition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slide" Target="slide6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slide" Target="slide5.xml"/><Relationship Id="rId2" Type="http://schemas.openxmlformats.org/officeDocument/2006/relationships/tags" Target="../tags/tag65.xml"/><Relationship Id="rId17" Type="http://schemas.openxmlformats.org/officeDocument/2006/relationships/slideLayout" Target="../slideLayouts/slideLayout8.xml"/><Relationship Id="rId16" Type="http://schemas.openxmlformats.org/officeDocument/2006/relationships/tags" Target="../tags/tag75.xml"/><Relationship Id="rId15" Type="http://schemas.openxmlformats.org/officeDocument/2006/relationships/slide" Target="slide23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slide" Target="slide7.xml"/><Relationship Id="rId10" Type="http://schemas.openxmlformats.org/officeDocument/2006/relationships/tags" Target="../tags/tag71.xml"/><Relationship Id="rId1" Type="http://schemas.openxmlformats.org/officeDocument/2006/relationships/tags" Target="../tags/tag6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6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8100" y="3294380"/>
            <a:ext cx="12228195" cy="3623945"/>
            <a:chOff x="-4142" y="2895"/>
            <a:chExt cx="15366" cy="5482"/>
          </a:xfrm>
        </p:grpSpPr>
        <p:sp>
          <p:nvSpPr>
            <p:cNvPr id="8" name="矩形 7"/>
            <p:cNvSpPr/>
            <p:nvPr/>
          </p:nvSpPr>
          <p:spPr>
            <a:xfrm>
              <a:off x="-4142" y="5175"/>
              <a:ext cx="15366" cy="3202"/>
            </a:xfrm>
            <a:prstGeom prst="rect">
              <a:avLst/>
            </a:prstGeom>
            <a:solidFill>
              <a:srgbClr val="CE9F7A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-4142" y="2895"/>
              <a:ext cx="15366" cy="2345"/>
            </a:xfrm>
            <a:prstGeom prst="rect">
              <a:avLst/>
            </a:prstGeom>
            <a:solidFill>
              <a:srgbClr val="E9D3C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8255000" y="982345"/>
            <a:ext cx="3333115" cy="1665605"/>
          </a:xfrm>
          <a:prstGeom prst="rect">
            <a:avLst/>
          </a:prstGeom>
          <a:ln w="38100"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none">
            <a:noAutofit/>
          </a:bodyPr>
          <a:p>
            <a:pPr algn="ctr"/>
            <a:r>
              <a:rPr 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 </a:t>
            </a:r>
            <a:r>
              <a:rPr lang="zh-CN" alt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政治</a:t>
            </a:r>
            <a:endParaRPr lang="zh-CN" altLang="en-US" sz="11000" b="1" dirty="0">
              <a:solidFill>
                <a:schemeClr val="accent2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sym typeface="Arial" panose="020B0604020202020204"/>
            </a:endParaRPr>
          </a:p>
        </p:txBody>
      </p:sp>
      <p:sp>
        <p:nvSpPr>
          <p:cNvPr id="33815" name="Text Box 9"/>
          <p:cNvSpPr txBox="1">
            <a:spLocks noChangeArrowheads="1"/>
          </p:cNvSpPr>
          <p:nvPr/>
        </p:nvSpPr>
        <p:spPr bwMode="auto">
          <a:xfrm>
            <a:off x="1414780" y="5247005"/>
            <a:ext cx="2285365" cy="13487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主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编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李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娟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en-US" alt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杨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莉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en-US" alt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</a:t>
            </a:r>
            <a:r>
              <a:rPr 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戴忠慧</a:t>
            </a:r>
            <a:endParaRPr 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51815" y="1308735"/>
            <a:ext cx="7959090" cy="1336675"/>
            <a:chOff x="1660" y="2061"/>
            <a:chExt cx="12534" cy="2105"/>
          </a:xfrm>
        </p:grpSpPr>
        <p:sp>
          <p:nvSpPr>
            <p:cNvPr id="33806" name="Text Box 9"/>
            <p:cNvSpPr txBox="1">
              <a:spLocks noChangeArrowheads="1"/>
            </p:cNvSpPr>
            <p:nvPr/>
          </p:nvSpPr>
          <p:spPr bwMode="auto">
            <a:xfrm>
              <a:off x="1660" y="2339"/>
              <a:ext cx="12534" cy="15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noAutofit/>
            </a:bodyPr>
            <a:p>
              <a:pPr defTabSz="914400">
                <a:spcBef>
                  <a:spcPct val="50000"/>
                </a:spcBef>
              </a:pPr>
              <a:r>
                <a:rPr lang="zh-CN" altLang="en-US" sz="6000" b="1" dirty="0">
                  <a:solidFill>
                    <a:srgbClr val="CE9F7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职教高考新实践基础篇</a:t>
              </a:r>
              <a:r>
                <a:rPr lang="en-US" altLang="zh-CN" sz="6000" b="1" dirty="0">
                  <a:solidFill>
                    <a:srgbClr val="CE9F7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</a:t>
              </a:r>
              <a:endParaRPr lang="en-US" altLang="zh-CN" sz="6000" b="1" dirty="0">
                <a:solidFill>
                  <a:srgbClr val="CE9F7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1773" y="4128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773" y="2061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rcRect l="16662" t="20503" r="2931" b="18552"/>
          <a:stretch>
            <a:fillRect/>
          </a:stretch>
        </p:blipFill>
        <p:spPr>
          <a:xfrm>
            <a:off x="7103110" y="3478530"/>
            <a:ext cx="4313555" cy="3260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338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63004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良好的师生关系有什么作用？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348230"/>
            <a:ext cx="11466830" cy="16643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第一，良好的师生关系有助于学生的学业发展。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第二，良好的师生关系有助于塑造学生的良好品德。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第三，良好的师生关系有助于学生的心理健康。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909955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（二）和谐师生情，润物细无声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05219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  <a:sym typeface="+mn-ea"/>
              </a:rPr>
              <a:t>2. 良好的师生关系如何帮助学生的学业发展？</a:t>
            </a:r>
            <a:endParaRPr lang="zh-CN" altLang="en-US" sz="2400" b="1">
              <a:latin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90725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第一，良好的师生关系有利于创造既严肃又活泼、既紧张又自由的学习气氛。在这样的氛围中，学生学习的积极性更高，注意力更集中，思维更活跃，学习效果更好。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第二，学生良好的表现也会激发老师的教学热情，提高教学质量。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第三，良好的师生关系，使老师的教和学生的学形成良性循环。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05219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  <a:sym typeface="+mn-ea"/>
              </a:rPr>
              <a:t>3. 良好的师生关系如何帮助学生塑造优良品德？</a:t>
            </a:r>
            <a:endParaRPr lang="zh-CN" altLang="en-US" sz="2400" b="1">
              <a:latin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90725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第一，在良好的师生关系中，学生往往主动亲近老师，乐于接受老师的教育，听从老师的教诲和建议；学习老师身上的优良品德，并视其为学习榜样。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第三，良好的师生关系有利于老师发挥言传身教的作用，通过自己的一言一行，潜移默化地塑造学生的道德品质。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05219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  <a:sym typeface="+mn-ea"/>
              </a:rPr>
              <a:t>4. 良好的师生关系如何促进学生的心理健康？</a:t>
            </a:r>
            <a:endParaRPr lang="zh-CN" altLang="en-US" sz="2400" b="1">
              <a:latin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90725"/>
            <a:ext cx="1146683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第一，在良好的师生关系中，老师的关爱、鼓励、信任和尊重，可以帮助学生以积极、乐观、向上的心态面对学习和生活。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当问题发生时，学生更愿意向那些与自己关系较好的老师倾诉烦恼并寻求帮助。老师会用耐心的倾听鼓励学生说出内心的困扰，用暖心的话语抚慰学生焦躁的情绪，用切实的建议帮助学生解决问题、战胜困难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249301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如何理性化解师生冲突？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3357880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第一，换位思考、理解老师。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第二，保持理性，避免冲动。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第三，坦诚相待，彼此信任。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1699260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（一）理性化解师生冲突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0500" y="782320"/>
            <a:ext cx="9969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二、化解冲突，促进和谐</a:t>
            </a:r>
            <a:endParaRPr lang="zh-CN" altLang="en-US" sz="36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如何做到换位思考、理解老师？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88820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第一，当师生关系出现问题时，要学会换位思考，冷静客观地分析原因，多从自身反思。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第二，要理解老师的良苦用心，正确理解老师的要求和期待。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90868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3. 如何做到保持理性，避免冲动？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773555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第一，要虚心听取老师的教诲，理性对待老师的评价。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第二，要把老师的表扬看作一种鼓励和期待，把老师的批评当成一种鞭策，有则改之，无则加勉。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第三，要相信老师的善意，避免因一时冲动而与老师发生不必要的冲突。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90868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4. 如何做到坦诚相待，彼此信任？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77355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第一，许多师生冲突源于误会，坦诚相待是消除误会的法宝。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第二，遇到问题时，要坦诚向老师表达自己内心的想法，解释作出某种行为的原因，从而消除双方之间的误会，建立起对彼此的信任。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177546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如何建立良好的师生关系？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640330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良好的师生关系不是一蹴而就的。我们可以用礼貌的言行和勤学好问的态度获得老师的认可，通过主动交往和真诚关心拉近师生间的距离，逐渐建立起和谐融洽、亦师亦友的师生关系。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981710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（二）真诚促进师生和谐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90868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如何做到言行有礼？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630045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在日常生活中，见到老师主动问好，与老师说话使用礼貌用语，这些基本礼仪表达了学生对老师的敬意。在教学活动中，坐姿端正，专心听讲，不随意打断老师讲话，积极举手回答问题，认真完成学习任务；在岗位实习中，遵守实习单位的纪律，不迟到、不早退，听从带教师傅的教导，积极学习实践技能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标题层"/>
          <p:cNvSpPr txBox="1"/>
          <p:nvPr>
            <p:custDataLst>
              <p:tags r:id="rId1"/>
            </p:custDataLst>
          </p:nvPr>
        </p:nvSpPr>
        <p:spPr bwMode="auto">
          <a:xfrm>
            <a:off x="4403619" y="1989505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en-US" altLang="zh-CN" sz="3700" kern="0" dirty="0">
              <a:solidFill>
                <a:srgbClr val="595959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1" name="直接连接符 70"/>
          <p:cNvCxnSpPr/>
          <p:nvPr>
            <p:custDataLst>
              <p:tags r:id="rId2"/>
            </p:custDataLst>
          </p:nvPr>
        </p:nvCxnSpPr>
        <p:spPr>
          <a:xfrm>
            <a:off x="5282591" y="2060106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72" name="标题层">
            <a:hlinkClick r:id="rId3" action="ppaction://hlinksldjump"/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5373857" y="1989505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分析解读</a:t>
            </a:r>
            <a:endParaRPr lang="zh-CN" altLang="en-US" sz="37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标题层"/>
          <p:cNvSpPr txBox="1"/>
          <p:nvPr>
            <p:custDataLst>
              <p:tags r:id="rId5"/>
            </p:custDataLst>
          </p:nvPr>
        </p:nvSpPr>
        <p:spPr bwMode="auto">
          <a:xfrm>
            <a:off x="4403619" y="3022738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1" name="直接连接符 90"/>
          <p:cNvCxnSpPr/>
          <p:nvPr>
            <p:custDataLst>
              <p:tags r:id="rId6"/>
            </p:custDataLst>
          </p:nvPr>
        </p:nvCxnSpPr>
        <p:spPr>
          <a:xfrm>
            <a:off x="5282591" y="3093339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2" name="标题层">
            <a:hlinkClick r:id="rId7" action="ppaction://hlinksldjump"/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5373857" y="3022738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知识导图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标题层"/>
          <p:cNvSpPr txBox="1"/>
          <p:nvPr>
            <p:custDataLst>
              <p:tags r:id="rId9"/>
            </p:custDataLst>
          </p:nvPr>
        </p:nvSpPr>
        <p:spPr bwMode="auto">
          <a:xfrm>
            <a:off x="4403619" y="4055971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6" name="直接连接符 95"/>
          <p:cNvCxnSpPr/>
          <p:nvPr>
            <p:custDataLst>
              <p:tags r:id="rId10"/>
            </p:custDataLst>
          </p:nvPr>
        </p:nvCxnSpPr>
        <p:spPr>
          <a:xfrm>
            <a:off x="5282591" y="4126572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7" name="标题层">
            <a:hlinkClick r:id="rId11" action="ppaction://hlinksldjump"/>
          </p:cNvPr>
          <p:cNvSpPr txBox="1"/>
          <p:nvPr>
            <p:custDataLst>
              <p:tags r:id="rId12"/>
            </p:custDataLst>
          </p:nvPr>
        </p:nvSpPr>
        <p:spPr bwMode="auto">
          <a:xfrm>
            <a:off x="5373857" y="4055971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标题层"/>
          <p:cNvSpPr txBox="1"/>
          <p:nvPr>
            <p:custDataLst>
              <p:tags r:id="rId13"/>
            </p:custDataLst>
          </p:nvPr>
        </p:nvSpPr>
        <p:spPr bwMode="auto">
          <a:xfrm>
            <a:off x="4403619" y="5089203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01" name="直接连接符 100"/>
          <p:cNvCxnSpPr/>
          <p:nvPr>
            <p:custDataLst>
              <p:tags r:id="rId14"/>
            </p:custDataLst>
          </p:nvPr>
        </p:nvCxnSpPr>
        <p:spPr>
          <a:xfrm>
            <a:off x="5282591" y="5159804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102" name="标题层">
            <a:hlinkClick r:id="rId15" action="ppaction://hlinksldjump"/>
          </p:cNvPr>
          <p:cNvSpPr txBox="1"/>
          <p:nvPr>
            <p:custDataLst>
              <p:tags r:id="rId16"/>
            </p:custDataLst>
          </p:nvPr>
        </p:nvSpPr>
        <p:spPr bwMode="auto">
          <a:xfrm>
            <a:off x="5373857" y="5089203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典例分析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774410" y="212081"/>
            <a:ext cx="46415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zh-CN" sz="4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6310189"/>
            <a:ext cx="12200731" cy="0"/>
          </a:xfrm>
          <a:prstGeom prst="line">
            <a:avLst/>
          </a:prstGeom>
          <a:ln w="38100">
            <a:solidFill>
              <a:srgbClr val="C69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6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6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ldLvl="0" animBg="1"/>
      <p:bldP spid="72" grpId="0" bldLvl="0" animBg="1"/>
      <p:bldP spid="90" grpId="0" bldLvl="0" animBg="1"/>
      <p:bldP spid="92" grpId="0" bldLvl="0" animBg="1"/>
      <p:bldP spid="95" grpId="0" bldLvl="0" animBg="1"/>
      <p:bldP spid="97" grpId="0" bldLvl="0" animBg="1"/>
      <p:bldP spid="100" grpId="0" bldLvl="0" animBg="1"/>
      <p:bldP spid="102" grpId="0" bldLvl="0" animBg="1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90868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3. 如何做到勤学好问？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63004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勤奋好学、虚心求教可以增加与老师互动的机会，促进学业进步。要珍惜与老师交流的机会，不仅要在课上积极举手提问和回答问题，还要在课下主动向老师请教，做个勤学好问的好学生。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90868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4. 如何做到主动交往？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63004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良好的师生关系是在日常互动中逐渐建立起来的。在与老师的交往中，要主动争取与老师接触的机会，可以从见面主动问候老师、协助老师整理教具等小事做起，逐渐拉近与老师的距离。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60045" y="90868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5. 如何做到真诚关心？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63004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人与人之间的关心是相互的，这是建立良好人际关系的前提，师生关系也不例外。在接受老师关爱的同时，要心怀感恩，以适当的方式主动向老师表达谢意和关心。一个温馨的笑容、一句真诚的问候，都会让老师倍感温暖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90575" y="1196975"/>
            <a:ext cx="1066863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1（选择题）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0575" y="1773555"/>
            <a:ext cx="10668635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和谐的师生关系不包括（ </a:t>
            </a:r>
            <a:r>
              <a:rPr lang="en-US" sz="2400">
                <a:latin typeface="+mn-ea"/>
              </a:rPr>
              <a:t>	  </a:t>
            </a:r>
            <a:r>
              <a:rPr sz="2400">
                <a:latin typeface="+mn-ea"/>
              </a:rPr>
              <a:t>）。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A. 平等的人格和尊严 </a:t>
            </a:r>
            <a:r>
              <a:rPr lang="en-US" sz="2400">
                <a:latin typeface="+mn-ea"/>
              </a:rPr>
              <a:t>		</a:t>
            </a:r>
            <a:r>
              <a:rPr sz="2400">
                <a:latin typeface="+mn-ea"/>
              </a:rPr>
              <a:t>B. 互相尊重、互相理解</a:t>
            </a:r>
            <a:endParaRPr sz="2400">
              <a:latin typeface="+mn-ea"/>
            </a:endParaRPr>
          </a:p>
          <a:p>
            <a:pPr indent="457200" algn="just" fontAlgn="auto">
              <a:lnSpc>
                <a:spcPts val="4000"/>
              </a:lnSpc>
            </a:pPr>
            <a:r>
              <a:rPr sz="2400">
                <a:latin typeface="+mn-ea"/>
              </a:rPr>
              <a:t>C. 互相信任、互相合作 </a:t>
            </a:r>
            <a:r>
              <a:rPr lang="en-US" sz="2400">
                <a:latin typeface="+mn-ea"/>
              </a:rPr>
              <a:t>		</a:t>
            </a:r>
            <a:r>
              <a:rPr sz="2400">
                <a:latin typeface="+mn-ea"/>
              </a:rPr>
              <a:t>D. 互相猜忌、不信任</a:t>
            </a:r>
            <a:endParaRPr sz="2400">
              <a:latin typeface="+mn-ea"/>
            </a:endParaRPr>
          </a:p>
        </p:txBody>
      </p:sp>
      <p:sp>
        <p:nvSpPr>
          <p:cNvPr id="2" name="Text Box 27"/>
          <p:cNvSpPr txBox="1"/>
          <p:nvPr>
            <p:custDataLst>
              <p:tags r:id="rId1"/>
            </p:custDataLst>
          </p:nvPr>
        </p:nvSpPr>
        <p:spPr>
          <a:xfrm>
            <a:off x="4582795" y="1844040"/>
            <a:ext cx="94615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ctr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D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5" name="Text Box 27"/>
          <p:cNvSpPr txBox="1"/>
          <p:nvPr>
            <p:custDataLst>
              <p:tags r:id="rId2"/>
            </p:custDataLst>
          </p:nvPr>
        </p:nvSpPr>
        <p:spPr>
          <a:xfrm>
            <a:off x="478790" y="4004945"/>
            <a:ext cx="11119485" cy="140462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【解析】本题考查师生关系。师生双方互相尊重、关心、理解、信任，形成和谐的师生关系。良好师生关系的特征是尊师爱生、教学相长、心理相容、民主平等。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7565" y="98171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2（判断题）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2300" y="1773555"/>
            <a:ext cx="1105535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勤奋好学、虚心求教可以增加与老师互动的机会，促进学业进步。（ </a:t>
            </a:r>
            <a:r>
              <a:rPr lang="en-US" sz="2400">
                <a:latin typeface="+mn-ea"/>
              </a:rPr>
              <a:t>        </a:t>
            </a:r>
            <a:r>
              <a:rPr sz="2400">
                <a:latin typeface="+mn-ea"/>
              </a:rPr>
              <a:t>）</a:t>
            </a:r>
            <a:endParaRPr sz="2400">
              <a:latin typeface="+mn-ea"/>
            </a:endParaRPr>
          </a:p>
          <a:p>
            <a:pPr marL="457200" lvl="1"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  <p:sp>
        <p:nvSpPr>
          <p:cNvPr id="5" name="Text Box 27"/>
          <p:cNvSpPr txBox="1"/>
          <p:nvPr>
            <p:custDataLst>
              <p:tags r:id="rId1"/>
            </p:custDataLst>
          </p:nvPr>
        </p:nvSpPr>
        <p:spPr>
          <a:xfrm>
            <a:off x="694690" y="3142615"/>
            <a:ext cx="10897870" cy="140335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【解析】本题考查真诚促进师生和谐。每个老师都喜欢学习态度积极的学生。勤奋好学、虚心求教可以增加与老师互动的机会，促进学业进步。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6" name="Text Box 27"/>
          <p:cNvSpPr txBox="1"/>
          <p:nvPr>
            <p:custDataLst>
              <p:tags r:id="rId2"/>
            </p:custDataLst>
          </p:nvPr>
        </p:nvSpPr>
        <p:spPr>
          <a:xfrm>
            <a:off x="10271760" y="1845310"/>
            <a:ext cx="822325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ctr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2300" y="98171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 3（填空题）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2300" y="1845310"/>
            <a:ext cx="11055350" cy="124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500"/>
              </a:lnSpc>
            </a:pPr>
            <a:r>
              <a:rPr sz="2400">
                <a:latin typeface="+mn-ea"/>
              </a:rPr>
              <a:t>在与老师交往时，要把握分寸，既要换位思考、理解老师，又要保持理性、______________，与老师坦诚相待、彼此信任。</a:t>
            </a:r>
            <a:endParaRPr sz="2400">
              <a:latin typeface="+mn-ea"/>
            </a:endParaRPr>
          </a:p>
        </p:txBody>
      </p:sp>
      <p:sp>
        <p:nvSpPr>
          <p:cNvPr id="5" name="Text Box 27"/>
          <p:cNvSpPr txBox="1"/>
          <p:nvPr>
            <p:custDataLst>
              <p:tags r:id="rId1"/>
            </p:custDataLst>
          </p:nvPr>
        </p:nvSpPr>
        <p:spPr>
          <a:xfrm>
            <a:off x="622935" y="3717290"/>
            <a:ext cx="10897870" cy="139954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【解析】本题考查理性化解师生冲突。在与老师交往时，要把握分寸，既要换位思考、理解老师，又要保持理性、避免冲动，与老师坦诚相待、彼此信任。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Text Box 27"/>
          <p:cNvSpPr txBox="1"/>
          <p:nvPr>
            <p:custDataLst>
              <p:tags r:id="rId2"/>
            </p:custDataLst>
          </p:nvPr>
        </p:nvSpPr>
        <p:spPr>
          <a:xfrm>
            <a:off x="766445" y="2421890"/>
            <a:ext cx="2323465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避免冲动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1070610" y="2136775"/>
            <a:ext cx="10131425" cy="34391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p>
            <a:pPr algn="ctr"/>
            <a:endParaRPr lang="zh-CN" altLang="en-US"/>
          </a:p>
        </p:txBody>
      </p:sp>
      <p:sp>
        <p:nvSpPr>
          <p:cNvPr id="5" name="六边形 4"/>
          <p:cNvSpPr/>
          <p:nvPr>
            <p:custDataLst>
              <p:tags r:id="rId3"/>
            </p:custDataLst>
          </p:nvPr>
        </p:nvSpPr>
        <p:spPr>
          <a:xfrm>
            <a:off x="2710815" y="1703070"/>
            <a:ext cx="6707505" cy="930910"/>
          </a:xfrm>
          <a:prstGeom prst="hexag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p>
            <a:pPr algn="ctr"/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三单元</a:t>
            </a:r>
            <a:endParaRPr lang="zh-CN" altLang="en-US" sz="4000" b="1" spc="1500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24635" y="3288030"/>
            <a:ext cx="9483725" cy="1014730"/>
          </a:xfrm>
          <a:prstGeom prst="rect">
            <a:avLst/>
          </a:prstGeom>
        </p:spPr>
        <p:txBody>
          <a:bodyPr wrap="square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4000">
                <a:solidFill>
                  <a:srgbClr val="231F20"/>
                </a:solidFill>
                <a:latin typeface="方正准圆简体" panose="02010601030101010101" charset="-122"/>
                <a:ea typeface="方正准圆简体" panose="02010601030101010101" charset="-122"/>
              </a:rPr>
              <a:t>和谐交往　快乐生活</a:t>
            </a:r>
            <a:endParaRPr lang="zh-CN" altLang="en-US" sz="4000">
              <a:solidFill>
                <a:srgbClr val="231F20"/>
              </a:solidFill>
              <a:latin typeface="方正准圆简体" panose="02010601030101010101" charset="-122"/>
              <a:ea typeface="方正准圆简体" panose="02010601030101010101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603885" y="1542415"/>
            <a:ext cx="2556510" cy="2556510"/>
            <a:chOff x="2533" y="2203"/>
            <a:chExt cx="4026" cy="4026"/>
          </a:xfrm>
        </p:grpSpPr>
        <p:grpSp>
          <p:nvGrpSpPr>
            <p:cNvPr id="19" name="组合 18"/>
            <p:cNvGrpSpPr/>
            <p:nvPr/>
          </p:nvGrpSpPr>
          <p:grpSpPr>
            <a:xfrm>
              <a:off x="2533" y="2203"/>
              <a:ext cx="4026" cy="4026"/>
              <a:chOff x="2533" y="2203"/>
              <a:chExt cx="3168" cy="3168"/>
            </a:xfrm>
          </p:grpSpPr>
          <p:sp>
            <p:nvSpPr>
              <p:cNvPr id="11" name="空心弧 10"/>
              <p:cNvSpPr>
                <a:spLocks noChangeAspect="1"/>
              </p:cNvSpPr>
              <p:nvPr>
                <p:custDataLst>
                  <p:tags r:id="rId2"/>
                </p:custDataLst>
              </p:nvPr>
            </p:nvSpPr>
            <p:spPr>
              <a:xfrm rot="9198756">
                <a:off x="2712" y="2371"/>
                <a:ext cx="2833" cy="2833"/>
              </a:xfrm>
              <a:prstGeom prst="blockArc">
                <a:avLst>
                  <a:gd name="adj1" fmla="val 6741740"/>
                  <a:gd name="adj2" fmla="val 1597257"/>
                  <a:gd name="adj3" fmla="val 5428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58066" tIns="29033" rIns="58066" bIns="29033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145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空心弧 11"/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>
              <a:xfrm rot="14609616">
                <a:off x="2533" y="2203"/>
                <a:ext cx="3169" cy="3169"/>
              </a:xfrm>
              <a:prstGeom prst="blockArc">
                <a:avLst>
                  <a:gd name="adj1" fmla="val 6812137"/>
                  <a:gd name="adj2" fmla="val 1623635"/>
                  <a:gd name="adj3" fmla="val 14268"/>
                </a:avLst>
              </a:prstGeom>
              <a:solidFill>
                <a:srgbClr val="DDC5B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TextBox 240"/>
            <p:cNvSpPr txBox="1"/>
            <p:nvPr>
              <p:custDataLst>
                <p:tags r:id="rId4"/>
              </p:custDataLst>
            </p:nvPr>
          </p:nvSpPr>
          <p:spPr>
            <a:xfrm>
              <a:off x="3151" y="3587"/>
              <a:ext cx="2823" cy="1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第</a:t>
              </a:r>
              <a:r>
                <a:rPr lang="en-US" altLang="zh-CN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8</a:t>
              </a: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课</a:t>
              </a:r>
              <a:endParaRPr lang="zh-CN" altLang="en-US" sz="5000" kern="0" dirty="0">
                <a:solidFill>
                  <a:srgbClr val="C69274"/>
                </a:solidFill>
                <a:latin typeface="Impact" panose="020B0806030902050204" pitchFamily="34" charset="0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</p:grpSp>
      <p:sp>
        <p:nvSpPr>
          <p:cNvPr id="72" name="标题层"/>
          <p:cNvSpPr txBox="1"/>
          <p:nvPr>
            <p:custDataLst>
              <p:tags r:id="rId5"/>
            </p:custDataLst>
          </p:nvPr>
        </p:nvSpPr>
        <p:spPr bwMode="auto">
          <a:xfrm>
            <a:off x="3290570" y="2709545"/>
            <a:ext cx="8262620" cy="81280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zh-CN" altLang="en-US" sz="45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良师相伴　亦师亦友</a:t>
            </a:r>
            <a:endParaRPr lang="zh-CN" altLang="en-US" sz="45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94055" y="1413510"/>
            <a:ext cx="10828020" cy="16884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just" fontAlgn="auto">
              <a:lnSpc>
                <a:spcPts val="4000"/>
              </a:lnSpc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本课要求学生理解良师相伴，助力成长。学会正确认识师生关系，掌握师生关系的特征和良好师生关系的积极作用。理性化解师生冲突，真诚促进师生和谐。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048" y="2133600"/>
            <a:ext cx="10800000" cy="239142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58"/>
          <p:cNvSpPr txBox="1"/>
          <p:nvPr/>
        </p:nvSpPr>
        <p:spPr>
          <a:xfrm>
            <a:off x="120015" y="2008505"/>
            <a:ext cx="116878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（一）认识师生关系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60045" y="274574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良好师生关系的表现是什么？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770" y="1125220"/>
            <a:ext cx="9969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一、良师相伴，助力成长</a:t>
            </a:r>
            <a:endParaRPr lang="zh-CN" altLang="en-US" sz="36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0045" y="350202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老师以民主平等的方式对待学生，与学生一起制订学习目标和学习计划，激励学生持之以恒地努力学习，关心爱护学生，成为学生的知心朋友；学生跟着老师学习，虚心接受老师的教导，主动与老师互动和交流，从老师那里获得肯定、鼓励和支持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良好师生关系的特征是什么？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88820"/>
            <a:ext cx="11466830" cy="301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第一，尊师爱生。学生尊敬老师，礼貌待师，协助配合老师工作，虚心接受老师指导；老师关心爱护学生，教导帮助学生。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第二，教学相长。老师和学生在教学活动中相互影响和促进，彼此都得到提高。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第三，心理相容。教师和学生在心理上协调一致，在教学过程中和谐融洽、亦师亦友。第四，民主平等。老师理解学生，平等地与学生交往，允许学生合理表达自己的想法。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3. 不良师生关系的表现是什么？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988820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第一，有的学生对老师疏远、敬而远之，与老师的互动交流较少。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第二，有的学生不尊重老师，不听从老师的教导，甚至与老师发生冲突。</a:t>
            </a:r>
            <a:endParaRPr lang="zh-CN" altLang="en-US" sz="2400">
              <a:latin typeface="+mn-ea"/>
            </a:endParaRPr>
          </a:p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第三，有的老师不够理解学生，甚至有时因不了解情况而误解学生，导致师生关系紧张。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5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6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7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8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9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1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2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3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4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5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6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77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78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79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81.xml><?xml version="1.0" encoding="utf-8"?>
<p:tagLst xmlns:p="http://schemas.openxmlformats.org/presentationml/2006/main">
  <p:tag name="KSO_WM_DIAGRAM_VIRTUALLY_FRAME" val="{&quot;height&quot;:299.0146456692913,&quot;left&quot;:228.84165354330707,&quot;top&quot;:168.00393700787401,&quot;width&quot;:468.4558267716535}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commondata" val="eyJoZGlkIjoiMDA3ODQ3NDBjMjEwNGJmNmE2NTE5YjgyZWE4YjZkODAifQ==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自定义 8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F7768"/>
      </a:accent1>
      <a:accent2>
        <a:srgbClr val="C7C7C7"/>
      </a:accent2>
      <a:accent3>
        <a:srgbClr val="38B1BF"/>
      </a:accent3>
      <a:accent4>
        <a:srgbClr val="FF9933"/>
      </a:accent4>
      <a:accent5>
        <a:srgbClr val="7F7F7F"/>
      </a:accent5>
      <a:accent6>
        <a:srgbClr val="878787"/>
      </a:accent6>
      <a:hlink>
        <a:srgbClr val="006387"/>
      </a:hlink>
      <a:folHlink>
        <a:srgbClr val="8B8B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8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F7768"/>
      </a:accent1>
      <a:accent2>
        <a:srgbClr val="C7C7C7"/>
      </a:accent2>
      <a:accent3>
        <a:srgbClr val="38B1BF"/>
      </a:accent3>
      <a:accent4>
        <a:srgbClr val="FF9933"/>
      </a:accent4>
      <a:accent5>
        <a:srgbClr val="7F7F7F"/>
      </a:accent5>
      <a:accent6>
        <a:srgbClr val="878787"/>
      </a:accent6>
      <a:hlink>
        <a:srgbClr val="006387"/>
      </a:hlink>
      <a:folHlink>
        <a:srgbClr val="8B8B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2538</Words>
  <Application>WPS 演示</Application>
  <PresentationFormat>自定义</PresentationFormat>
  <Paragraphs>155</Paragraphs>
  <Slides>25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Calibri</vt:lpstr>
      <vt:lpstr>方正黑体简体</vt:lpstr>
      <vt:lpstr>Times New Roman</vt:lpstr>
      <vt:lpstr>思源黑体 CN Heavy</vt:lpstr>
      <vt:lpstr>黑体</vt:lpstr>
      <vt:lpstr>Arial</vt:lpstr>
      <vt:lpstr>Impact</vt:lpstr>
      <vt:lpstr>方正准圆简体</vt:lpstr>
      <vt:lpstr>Arial Unicode MS</vt:lpstr>
      <vt:lpstr>楷体</vt:lpstr>
      <vt:lpstr>Arial Unicode MS</vt:lpstr>
      <vt:lpstr>华文细黑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dc:subject>哎呀小小草</dc:subject>
  <cp:lastModifiedBy>drei</cp:lastModifiedBy>
  <cp:revision>260</cp:revision>
  <dcterms:created xsi:type="dcterms:W3CDTF">2015-04-23T03:04:00Z</dcterms:created>
  <dcterms:modified xsi:type="dcterms:W3CDTF">2024-09-27T02:15:19Z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61F72E6544E8430F96A0094616C99745_12</vt:lpwstr>
  </property>
</Properties>
</file>