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31"/>
  </p:handoutMasterIdLst>
  <p:sldIdLst>
    <p:sldId id="370" r:id="rId4"/>
    <p:sldId id="371" r:id="rId6"/>
    <p:sldId id="361" r:id="rId7"/>
    <p:sldId id="265" r:id="rId8"/>
    <p:sldId id="367" r:id="rId9"/>
    <p:sldId id="289" r:id="rId10"/>
    <p:sldId id="259" r:id="rId11"/>
    <p:sldId id="401" r:id="rId12"/>
    <p:sldId id="402" r:id="rId13"/>
    <p:sldId id="517" r:id="rId14"/>
    <p:sldId id="543" r:id="rId15"/>
    <p:sldId id="544" r:id="rId16"/>
    <p:sldId id="403" r:id="rId17"/>
    <p:sldId id="404" r:id="rId18"/>
    <p:sldId id="422" r:id="rId19"/>
    <p:sldId id="467" r:id="rId20"/>
    <p:sldId id="545" r:id="rId21"/>
    <p:sldId id="475" r:id="rId22"/>
    <p:sldId id="476" r:id="rId23"/>
    <p:sldId id="520" r:id="rId24"/>
    <p:sldId id="533" r:id="rId25"/>
    <p:sldId id="534" r:id="rId26"/>
    <p:sldId id="418" r:id="rId27"/>
    <p:sldId id="419" r:id="rId28"/>
    <p:sldId id="420" r:id="rId29"/>
    <p:sldId id="546" r:id="rId30"/>
  </p:sldIdLst>
  <p:sldSz cx="12190095" cy="6859270"/>
  <p:notesSz cx="6858000" cy="9144000"/>
  <p:custDataLst>
    <p:tags r:id="rId35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orient="horz" pos="3810" userDrawn="1">
          <p15:clr>
            <a:srgbClr val="A4A3A4"/>
          </p15:clr>
        </p15:guide>
        <p15:guide id="3" pos="3820" userDrawn="1">
          <p15:clr>
            <a:srgbClr val="A4A3A4"/>
          </p15:clr>
        </p15:guide>
        <p15:guide id="4" pos="7302" userDrawn="1">
          <p15:clr>
            <a:srgbClr val="A4A3A4"/>
          </p15:clr>
        </p15:guide>
        <p15:guide id="5" pos="5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C69274"/>
    <a:srgbClr val="DDC5B7"/>
    <a:srgbClr val="F3EAE5"/>
    <a:srgbClr val="595959"/>
    <a:srgbClr val="FFFFFF"/>
    <a:srgbClr val="CE9F7A"/>
    <a:srgbClr val="E9D3C0"/>
    <a:srgbClr val="5FCACC"/>
    <a:srgbClr val="30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4660"/>
  </p:normalViewPr>
  <p:slideViewPr>
    <p:cSldViewPr showGuides="1">
      <p:cViewPr>
        <p:scale>
          <a:sx n="68" d="100"/>
          <a:sy n="68" d="100"/>
        </p:scale>
        <p:origin x="1880" y="1496"/>
      </p:cViewPr>
      <p:guideLst>
        <p:guide orient="horz" pos="2168"/>
        <p:guide orient="horz" pos="3810"/>
        <p:guide pos="3820"/>
        <p:guide pos="7302"/>
        <p:guide pos="5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890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5" Type="http://schemas.openxmlformats.org/officeDocument/2006/relationships/tags" Target="tags/tag9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slide" Target="../slides/slide23.xml"/><Relationship Id="rId7" Type="http://schemas.openxmlformats.org/officeDocument/2006/relationships/tags" Target="../tags/tag3.xml"/><Relationship Id="rId6" Type="http://schemas.openxmlformats.org/officeDocument/2006/relationships/slide" Target="../slides/slide7.xml"/><Relationship Id="rId5" Type="http://schemas.openxmlformats.org/officeDocument/2006/relationships/tags" Target="../tags/tag2.xml"/><Relationship Id="rId4" Type="http://schemas.openxmlformats.org/officeDocument/2006/relationships/slide" Target="../slides/slide6.xml"/><Relationship Id="rId3" Type="http://schemas.openxmlformats.org/officeDocument/2006/relationships/tags" Target="../tags/tag1.xml"/><Relationship Id="rId2" Type="http://schemas.openxmlformats.org/officeDocument/2006/relationships/slide" Target="../slides/slide5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3.xml"/><Relationship Id="rId8" Type="http://schemas.openxmlformats.org/officeDocument/2006/relationships/tags" Target="../tags/tag10.xml"/><Relationship Id="rId7" Type="http://schemas.openxmlformats.org/officeDocument/2006/relationships/slide" Target="../slides/slide7.xml"/><Relationship Id="rId6" Type="http://schemas.openxmlformats.org/officeDocument/2006/relationships/tags" Target="../tags/tag9.xml"/><Relationship Id="rId5" Type="http://schemas.openxmlformats.org/officeDocument/2006/relationships/slide" Target="../slides/slide6.xml"/><Relationship Id="rId4" Type="http://schemas.openxmlformats.org/officeDocument/2006/relationships/tags" Target="../tags/tag8.xml"/><Relationship Id="rId3" Type="http://schemas.openxmlformats.org/officeDocument/2006/relationships/slide" Target="../slides/slide5.xml"/><Relationship Id="rId2" Type="http://schemas.openxmlformats.org/officeDocument/2006/relationships/tags" Target="../tags/tag7.xml"/><Relationship Id="rId12" Type="http://schemas.openxmlformats.org/officeDocument/2006/relationships/tags" Target="../tags/tag12.xml"/><Relationship Id="rId11" Type="http://schemas.openxmlformats.org/officeDocument/2006/relationships/slide" Target="../slides/slide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3.xml"/><Relationship Id="rId8" Type="http://schemas.openxmlformats.org/officeDocument/2006/relationships/tags" Target="../tags/tag16.xml"/><Relationship Id="rId7" Type="http://schemas.openxmlformats.org/officeDocument/2006/relationships/slide" Target="../slides/slide7.xml"/><Relationship Id="rId6" Type="http://schemas.openxmlformats.org/officeDocument/2006/relationships/tags" Target="../tags/tag15.xml"/><Relationship Id="rId5" Type="http://schemas.openxmlformats.org/officeDocument/2006/relationships/slide" Target="../slides/slide6.xml"/><Relationship Id="rId4" Type="http://schemas.openxmlformats.org/officeDocument/2006/relationships/tags" Target="../tags/tag14.xml"/><Relationship Id="rId3" Type="http://schemas.openxmlformats.org/officeDocument/2006/relationships/slide" Target="../slides/slide5.xml"/><Relationship Id="rId2" Type="http://schemas.openxmlformats.org/officeDocument/2006/relationships/tags" Target="../tags/tag13.xml"/><Relationship Id="rId12" Type="http://schemas.openxmlformats.org/officeDocument/2006/relationships/tags" Target="../tags/tag18.xml"/><Relationship Id="rId11" Type="http://schemas.openxmlformats.org/officeDocument/2006/relationships/slide" Target="../slides/slide2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3.xml"/><Relationship Id="rId8" Type="http://schemas.openxmlformats.org/officeDocument/2006/relationships/tags" Target="../tags/tag22.xml"/><Relationship Id="rId7" Type="http://schemas.openxmlformats.org/officeDocument/2006/relationships/slide" Target="../slides/slide7.xml"/><Relationship Id="rId6" Type="http://schemas.openxmlformats.org/officeDocument/2006/relationships/tags" Target="../tags/tag21.xml"/><Relationship Id="rId5" Type="http://schemas.openxmlformats.org/officeDocument/2006/relationships/slide" Target="../slides/slide6.xml"/><Relationship Id="rId4" Type="http://schemas.openxmlformats.org/officeDocument/2006/relationships/tags" Target="../tags/tag20.xml"/><Relationship Id="rId3" Type="http://schemas.openxmlformats.org/officeDocument/2006/relationships/slide" Target="../slides/slide5.xml"/><Relationship Id="rId2" Type="http://schemas.openxmlformats.org/officeDocument/2006/relationships/tags" Target="../tags/tag19.xml"/><Relationship Id="rId12" Type="http://schemas.openxmlformats.org/officeDocument/2006/relationships/tags" Target="../tags/tag24.xml"/><Relationship Id="rId11" Type="http://schemas.openxmlformats.org/officeDocument/2006/relationships/slide" Target="../slides/slide2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" Target="../slides/slide23.xml"/><Relationship Id="rId7" Type="http://schemas.openxmlformats.org/officeDocument/2006/relationships/tags" Target="../tags/tag27.xml"/><Relationship Id="rId6" Type="http://schemas.openxmlformats.org/officeDocument/2006/relationships/slide" Target="../slides/slide7.xml"/><Relationship Id="rId5" Type="http://schemas.openxmlformats.org/officeDocument/2006/relationships/tags" Target="../tags/tag26.xml"/><Relationship Id="rId4" Type="http://schemas.openxmlformats.org/officeDocument/2006/relationships/slide" Target="../slides/slide6.xml"/><Relationship Id="rId3" Type="http://schemas.openxmlformats.org/officeDocument/2006/relationships/tags" Target="../tags/tag25.xml"/><Relationship Id="rId2" Type="http://schemas.openxmlformats.org/officeDocument/2006/relationships/slide" Target="../slides/slide5.xml"/><Relationship Id="rId11" Type="http://schemas.openxmlformats.org/officeDocument/2006/relationships/tags" Target="../tags/tag29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1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3" name="圆角矩形 12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22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5563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7875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131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0443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61163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3474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84194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6506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圆角矩形 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18745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slide" Target="slide6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slide" Target="slide5.xml"/><Relationship Id="rId2" Type="http://schemas.openxmlformats.org/officeDocument/2006/relationships/tags" Target="../tags/tag65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75.xml"/><Relationship Id="rId15" Type="http://schemas.openxmlformats.org/officeDocument/2006/relationships/slide" Target="slide23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" Target="slide7.xml"/><Relationship Id="rId10" Type="http://schemas.openxmlformats.org/officeDocument/2006/relationships/tags" Target="../tags/tag71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3294380"/>
            <a:ext cx="12228195" cy="3623945"/>
            <a:chOff x="-4142" y="2895"/>
            <a:chExt cx="15366" cy="5482"/>
          </a:xfrm>
        </p:grpSpPr>
        <p:sp>
          <p:nvSpPr>
            <p:cNvPr id="8" name="矩形 7"/>
            <p:cNvSpPr/>
            <p:nvPr/>
          </p:nvSpPr>
          <p:spPr>
            <a:xfrm>
              <a:off x="-4142" y="5175"/>
              <a:ext cx="15366" cy="3202"/>
            </a:xfrm>
            <a:prstGeom prst="rect">
              <a:avLst/>
            </a:prstGeom>
            <a:solidFill>
              <a:srgbClr val="CE9F7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4142" y="2895"/>
              <a:ext cx="15366" cy="2345"/>
            </a:xfrm>
            <a:prstGeom prst="rect">
              <a:avLst/>
            </a:prstGeom>
            <a:solidFill>
              <a:srgbClr val="E9D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255000" y="982345"/>
            <a:ext cx="3333115" cy="1665605"/>
          </a:xfrm>
          <a:prstGeom prst="rect">
            <a:avLst/>
          </a:prstGeom>
          <a:ln w="38100"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>
            <a:noAutofit/>
          </a:bodyPr>
          <a:p>
            <a:pPr algn="ctr"/>
            <a:r>
              <a:rPr 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 </a:t>
            </a:r>
            <a:r>
              <a:rPr lang="zh-CN" alt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政治</a:t>
            </a:r>
            <a:endParaRPr lang="zh-CN" altLang="en-US" sz="11000" b="1" dirty="0">
              <a:solidFill>
                <a:schemeClr val="accent2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sym typeface="Arial" panose="020B0604020202020204"/>
            </a:endParaRPr>
          </a:p>
        </p:txBody>
      </p:sp>
      <p:sp>
        <p:nvSpPr>
          <p:cNvPr id="33815" name="Text Box 9"/>
          <p:cNvSpPr txBox="1">
            <a:spLocks noChangeArrowheads="1"/>
          </p:cNvSpPr>
          <p:nvPr/>
        </p:nvSpPr>
        <p:spPr bwMode="auto">
          <a:xfrm>
            <a:off x="1414780" y="5247005"/>
            <a:ext cx="2285365" cy="1348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编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李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娟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杨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莉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</a:t>
            </a:r>
            <a:r>
              <a:rPr 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戴忠慧</a:t>
            </a:r>
            <a:endParaRPr 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1815" y="1308735"/>
            <a:ext cx="7959090" cy="1336675"/>
            <a:chOff x="1660" y="2061"/>
            <a:chExt cx="12534" cy="2105"/>
          </a:xfrm>
        </p:grpSpPr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1660" y="2339"/>
              <a:ext cx="12534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defTabSz="914400">
                <a:spcBef>
                  <a:spcPct val="50000"/>
                </a:spcBef>
              </a:pPr>
              <a:r>
                <a:rPr lang="zh-CN" altLang="en-US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职教高考新实践基础篇</a:t>
              </a:r>
              <a:r>
                <a:rPr lang="en-US" altLang="zh-CN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endParaRPr lang="en-US" altLang="zh-CN" sz="6000" b="1" dirty="0">
                <a:solidFill>
                  <a:srgbClr val="CE9F7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773" y="4128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773" y="2061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16662" t="20503" r="2931" b="18552"/>
          <a:stretch>
            <a:fillRect/>
          </a:stretch>
        </p:blipFill>
        <p:spPr>
          <a:xfrm>
            <a:off x="7103110" y="3478530"/>
            <a:ext cx="4313555" cy="326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38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青少年的思维特点有哪些？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59305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抽象思维能力逐渐提升。青少年逐渐可以运用概念、判断和推理来进行抽象思维活动，能够按照提出问题、形成假设并检验假设这样的途径解决问题。同时，思维更具计划性和预见性，在解决问题之前。可以事先形成目标、方案及策略。但是，抽象思维发展仍不成熟，在思考问题的时候，不容易做到全面客观，对许多问题的看法可能会过于理想化或过于偏激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5. 青少年期，情绪具有什么特点？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59305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情绪管理能力逐渐提高。在青少年期，个体的情绪体验逐渐变得丰富和细腻，青少年开始学会根据情境，以更适合的方式表达自己的情绪，并能适当调节自己的情绪。但是，青少年的情绪表现具有两极性，所经历的情绪体验强度较高、变化较大，情绪还不够稳定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6. 青少年期的独立性的表现是什么？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59305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逐渐走向独立。青少年逐渐摆脱对父母的依赖，成为一个独立的个体，期望在行为方面获得更多的自主权。在此过程中，青少年倾向于各种新的尝试，表现出更多的创新性。值得注意的是，此时青少年的大脑发育尚未成熟，自我控制能力不足，难以对行为后果进行理性分析，导致更容易冲动，出现危险行为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48653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青少年个体身心发展差异的主要表现是什么？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65020"/>
            <a:ext cx="11466830" cy="9359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身体发育差异。每个人进入青春期的时间、发育的速度及性成熟的时间并不一样。与同龄人相比，发育偏早或偏晚可能会带来心理上的挑战。青少年对自己的体形、相貌等身体特征的满意度也存在个体差异。如果对自己的身高、体重或相貌有不合理的期待和看法，可能会感到焦虑、自卑，甚至出现某些心理障碍，如进食障碍等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心理特征差异。每个人的性格、能力及兴趣等心理特征各不相同。人的能力也存在差异，在逻辑思维、语言表达、运动天赋、人际交往等方面有不同的表现。每个人的兴趣也各不相同，对不同事物或活动有个人的偏好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76644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（二）不一样的你我他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如何正视青少年个体的差异？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205990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第一，人与人之间的身心发展差异在一定程度上受到遗传影响，也与成长环境有关。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第二，要接纳和尊重个体之间的差异，既要正确看待自己和他人的不同之处，充分发挥自己的特长和优势，展现自己的独特魅力，又要尊重他人的外貌特征和性格特点等。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249301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如何理解爱与责任之间的关系？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335788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责任是爱情不可或缺的部分。要谨慎地作出爱一个人的决定或承诺。真正的爱情，需要双方互相理解、互相尊重、互相关心、互相帮助，更需要双方承担应有的责任。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699260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（一）爱与责任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500" y="7823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二、萌动的青春期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我们应该如何为拥有美好的爱情培养爱的能力？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第一，要自立自强自爱，具备维护良好恋爱关系的能力。只有自立自强自爱，才能获得对方的尊重，为缔结美好的爱情奠定基础。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第二，恋爱双方要互相理解、互相包容、坦诚相待，处理好恋爱中可能出现的矛盾和挫折，才能使恋爱关系更加稳定、和谐。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学生时期恋爱需要注意的问题是什么？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爱情不是人生的全部。学业、事业，亲情、友情都是生活中的重要部分。在学生时期，最重要的是以认真负责的态度完成自己的学业，获得未来就业的专业技能，培养健全的人格和适应社会的能力。这些也是未来维系爱情和家庭的重要基础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631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我们该如何呵护自己的花季健康？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496820"/>
            <a:ext cx="11466830" cy="3502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在青少年期，出现性欲望、性幻想以及性梦是人的生殖系统逐渐发育成熟、身心发展的正常现象。应该从正规渠道获取相关的科学知识，培养在体育运动、艺术活动等方面的兴趣爱好，养成健康向上的生活方式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第二，在与异性交往时，应遵循公开、适度等原则，避免逾越正常交往的边界。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第三，青少年的身心发展尚未成熟，也缺乏社会阅历，还没有能力承担过早性行为带来的后果。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第四，青少年遭遇性骚扰和性侵害的风险较高，要注意预防性骚扰、性侵害。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838200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（二）呵护花季健康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什么是性骚扰？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60575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性骚扰是指违背他人意愿，以言语、文字、图像、肢体行为等方式对他人进行带有性意味的冒犯或侮辱。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层"/>
          <p:cNvSpPr txBox="1"/>
          <p:nvPr>
            <p:custDataLst>
              <p:tags r:id="rId1"/>
            </p:custDataLst>
          </p:nvPr>
        </p:nvSpPr>
        <p:spPr bwMode="auto">
          <a:xfrm>
            <a:off x="4403619" y="1989505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3700" kern="0" dirty="0">
              <a:solidFill>
                <a:srgbClr val="595959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2"/>
            </p:custDataLst>
          </p:nvPr>
        </p:nvCxnSpPr>
        <p:spPr>
          <a:xfrm>
            <a:off x="5282591" y="2060106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>
            <a:hlinkClick r:id="rId3" action="ppaction://hlinksldjump"/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373857" y="1989505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分析解读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层"/>
          <p:cNvSpPr txBox="1"/>
          <p:nvPr>
            <p:custDataLst>
              <p:tags r:id="rId5"/>
            </p:custDataLst>
          </p:nvPr>
        </p:nvSpPr>
        <p:spPr bwMode="auto">
          <a:xfrm>
            <a:off x="4403619" y="3022738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6"/>
            </p:custDataLst>
          </p:nvPr>
        </p:nvCxnSpPr>
        <p:spPr>
          <a:xfrm>
            <a:off x="5282591" y="309333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>
            <a:hlinkClick r:id="rId7" action="ppaction://hlinksldjump"/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5373857" y="3022738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知识导图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标题层"/>
          <p:cNvSpPr txBox="1"/>
          <p:nvPr>
            <p:custDataLst>
              <p:tags r:id="rId9"/>
            </p:custDataLst>
          </p:nvPr>
        </p:nvSpPr>
        <p:spPr bwMode="auto">
          <a:xfrm>
            <a:off x="4403619" y="4055971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>
            <p:custDataLst>
              <p:tags r:id="rId10"/>
            </p:custDataLst>
          </p:nvPr>
        </p:nvCxnSpPr>
        <p:spPr>
          <a:xfrm>
            <a:off x="5282591" y="4126572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7" name="标题层">
            <a:hlinkClick r:id="rId11" action="ppaction://hlinksldjump"/>
          </p:cNvPr>
          <p:cNvSpPr txBox="1"/>
          <p:nvPr>
            <p:custDataLst>
              <p:tags r:id="rId12"/>
            </p:custDataLst>
          </p:nvPr>
        </p:nvSpPr>
        <p:spPr bwMode="auto">
          <a:xfrm>
            <a:off x="5373857" y="4055971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标题层"/>
          <p:cNvSpPr txBox="1"/>
          <p:nvPr>
            <p:custDataLst>
              <p:tags r:id="rId13"/>
            </p:custDataLst>
          </p:nvPr>
        </p:nvSpPr>
        <p:spPr bwMode="auto">
          <a:xfrm>
            <a:off x="4403619" y="5089203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>
            <p:custDataLst>
              <p:tags r:id="rId14"/>
            </p:custDataLst>
          </p:nvPr>
        </p:nvCxnSpPr>
        <p:spPr>
          <a:xfrm>
            <a:off x="5282591" y="5159804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02" name="标题层">
            <a:hlinkClick r:id="rId15" action="ppaction://hlinksldjump"/>
          </p:cNvPr>
          <p:cNvSpPr txBox="1"/>
          <p:nvPr>
            <p:custDataLst>
              <p:tags r:id="rId16"/>
            </p:custDataLst>
          </p:nvPr>
        </p:nvSpPr>
        <p:spPr bwMode="auto">
          <a:xfrm>
            <a:off x="5373857" y="5089203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典例分析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310189"/>
            <a:ext cx="12200731" cy="0"/>
          </a:xfrm>
          <a:prstGeom prst="line">
            <a:avLst/>
          </a:prstGeom>
          <a:ln w="38100">
            <a:solidFill>
              <a:srgbClr val="C69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  <p:bldP spid="72" grpId="0" bldLvl="0" animBg="1"/>
      <p:bldP spid="90" grpId="0" bldLvl="0" animBg="1"/>
      <p:bldP spid="92" grpId="0" bldLvl="0" animBg="1"/>
      <p:bldP spid="95" grpId="0" bldLvl="0" animBg="1"/>
      <p:bldP spid="97" grpId="0" bldLvl="0" animBg="1"/>
      <p:bldP spid="100" grpId="0" bldLvl="0" animBg="1"/>
      <p:bldP spid="102" grpId="0" bldLvl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什么是性侵害？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60575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从广义上讲，性侵害是指为满足某种性欲望，违背被侵害人的性意愿，对被侵害人的性（行为）自主权造成不同程度损害的行为。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性骚扰、性侵害产生的危害是什么？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6057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受害者往往会产生许多心理和身体上的痛苦，并可能出现创伤后应激障碍。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5. 我们该如何做好自我保护？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6057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随时让家长、朋友知道自己的行踪；远离危险环境；对不轨行为严厉拒绝，明确说“不”；如果遭遇性骚扰、性侵害，不要自责；学习一些必要的防身技术；要学会用法律武器保护自己。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0575" y="1196975"/>
            <a:ext cx="1066863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1（选择题）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575" y="1773555"/>
            <a:ext cx="1066863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青少年异性交往应遵循的原则是（</a:t>
            </a:r>
            <a:r>
              <a:rPr lang="en-US" sz="2400">
                <a:latin typeface="+mn-ea"/>
              </a:rPr>
              <a:t>	      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A. 单独、排他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B. 公开、适度 </a:t>
            </a:r>
            <a:r>
              <a:rPr lang="en-US" sz="2400">
                <a:latin typeface="+mn-ea"/>
              </a:rPr>
              <a:t>	</a:t>
            </a:r>
            <a:endParaRPr lang="en-US"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C. 友情、恋爱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D. 公开、集体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5951220" y="177292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531495" y="4004945"/>
            <a:ext cx="11065510" cy="14046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【解析】本题考查青少年异性交往应遵循的原则。在与异性交往时，应遵循公开、适度等原则，避免逾越正常交往的边界。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7565" y="9817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2（判断题）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77355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lvl="1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拥有爱情就是拥有了人生的全部。（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  <a:p>
            <a:pPr marL="457200" lvl="1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94690" y="3142615"/>
            <a:ext cx="10897870" cy="138366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【解析】本题考查理解爱与责任之间的关系。责任是爱情不可或缺的部分。拥有美好的爱情还需要有爱的能力。爱情不是人生的全部。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6455410" y="1773555"/>
            <a:ext cx="828675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2300" y="9817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3（填空题）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845310"/>
            <a:ext cx="11055350" cy="66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个体身心发展差异的主要表现是______________和______________。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5591175" y="1845945"/>
            <a:ext cx="2323465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身体发育差异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622935" y="2999740"/>
            <a:ext cx="10897870" cy="139954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【解析】本题考查正视青少年个体的差异。个体身心发展差异的主要表现是身体发育差异和心理特征差异。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3"/>
            </p:custDataLst>
          </p:nvPr>
        </p:nvSpPr>
        <p:spPr>
          <a:xfrm>
            <a:off x="8183245" y="1845310"/>
            <a:ext cx="2323465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心理特征差异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圆角矩形 21"/>
          <p:cNvSpPr/>
          <p:nvPr>
            <p:custDataLst>
              <p:tags r:id="rId2"/>
            </p:custDataLst>
          </p:nvPr>
        </p:nvSpPr>
        <p:spPr>
          <a:xfrm>
            <a:off x="503555" y="1060450"/>
            <a:ext cx="11302365" cy="52647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22"/>
          <p:cNvSpPr/>
          <p:nvPr>
            <p:custDataLst>
              <p:tags r:id="rId3"/>
            </p:custDataLst>
          </p:nvPr>
        </p:nvSpPr>
        <p:spPr>
          <a:xfrm>
            <a:off x="2710815" y="626745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单元小结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1855" y="1918335"/>
            <a:ext cx="10652760" cy="4130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本单元核心内容是发现自我，完善自我。正确认识自我，知道我是谁，明确认识自我的方法。学会接纳和完善自我。直面挫折，积极应对。学会正确认识挫折，积极应对挫折，正视挫折。提升抗逆力，在挫折中成长。认识情绪，管理情绪。正确认识破解情绪的密码，明确情绪是什么，情绪从哪里来。真正掌握正视情绪的方法，学会管理情绪，成为情绪的主人。呵护花季，激扬青春。明确青春正当时，正视青春的我，正确看待不一样的你我他。坚守爱与责任，呵护花季健康，运用正确途径解决青春期的困惑。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1070610" y="2136775"/>
            <a:ext cx="10131425" cy="3439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endParaRPr lang="zh-CN" altLang="en-US"/>
          </a:p>
        </p:txBody>
      </p:sp>
      <p:sp>
        <p:nvSpPr>
          <p:cNvPr id="5" name="六边形 4"/>
          <p:cNvSpPr/>
          <p:nvPr>
            <p:custDataLst>
              <p:tags r:id="rId3"/>
            </p:custDataLst>
          </p:nvPr>
        </p:nvSpPr>
        <p:spPr>
          <a:xfrm>
            <a:off x="2710815" y="170307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二单元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4635" y="3288030"/>
            <a:ext cx="948372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000">
                <a:solidFill>
                  <a:srgbClr val="231F20"/>
                </a:solidFill>
                <a:latin typeface="方正准圆简体" panose="02010601030101010101" charset="-122"/>
                <a:ea typeface="方正准圆简体" panose="02010601030101010101" charset="-122"/>
              </a:rPr>
              <a:t>认识自我　健康成长</a:t>
            </a:r>
            <a:endParaRPr lang="zh-CN" altLang="en-US" sz="4000">
              <a:solidFill>
                <a:srgbClr val="231F20"/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603885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3148" y="3587"/>
              <a:ext cx="2830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6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290570" y="2709545"/>
            <a:ext cx="826262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呵护花季　激扬青春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94055" y="1413510"/>
            <a:ext cx="10828020" cy="1688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ts val="4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本课要求学生明确青春正当时，正视青春的我，正确看待不一样的你我他。坚守爱与责任，呵护花季健康，运用正确途径解决青春期的困惑。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048" y="1701165"/>
            <a:ext cx="10800000" cy="307510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120015" y="2008505"/>
            <a:ext cx="11687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（一）青春的我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60045" y="27457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青少年期的身心变化有哪些？</a:t>
            </a:r>
            <a:endParaRPr lang="zh-CN" altLang="en-US" sz="2400" b="1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1252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一、青春正当时</a:t>
            </a:r>
            <a:endParaRPr lang="en-US" altLang="zh-CN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045" y="350202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en-US" altLang="zh-CN" sz="2400">
                <a:latin typeface="+mn-ea"/>
              </a:rPr>
              <a:t>身体逐渐发育成熟，更加关注自我，抽象思维能力等方面也逐渐提升。</a:t>
            </a:r>
            <a:endParaRPr lang="en-US" altLang="zh-CN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青少年期的身体发育具体表现在哪些方面？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青少年期是个体生长发育的第二个高峰期，具体表现为：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第一，个体的身高体重急剧增长，心肺功能发展迅速，肌肉力量明显增强、脑与神经系统也逐渐发育成熟。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第二，第二性征出现，男性表现为喉结突出、嗓音低沉、出现胡须等，女性则表现为胸部发育、骨盆宽大等。性发育成为青少年生理发展的重要标志：性机能逐渐成熟，开始具备生育能力。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青少年期，自我意识发展的特点有哪些？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59305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自我意识进一步增强。青少年时期是自我重构的时期，个体更为深入地考虑“我是谁”“我从哪里来”“我将要到哪里去”等问题，并对过去、现在和未来的“我”进行整合，最终获得对自我的身份认同，形成稳定而成熟的自我。随着自我意识的增强，青少年更容易专注于自我，且认为周围的人也都会关注自己，这会导致青少年产生所谓“假想观众”和“个人神话”的认知偏差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6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7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8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9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1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2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3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6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7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8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9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1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91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92.xml><?xml version="1.0" encoding="utf-8"?>
<p:tagLst xmlns:p="http://schemas.openxmlformats.org/presentationml/2006/main">
  <p:tag name="commondata" val="eyJoZGlkIjoiMDA3ODQ3NDBjMjEwNGJmNmE2NTE5YjgyZWE4YjZkODAifQ=="/>
</p:tagLst>
</file>

<file path=ppt/theme/theme1.xml><?xml version="1.0" encoding="utf-8"?>
<a:theme xmlns:a="http://schemas.openxmlformats.org/drawingml/2006/main" name="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2923</Words>
  <Application>WPS 演示</Application>
  <PresentationFormat>自定义</PresentationFormat>
  <Paragraphs>153</Paragraphs>
  <Slides>26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Calibri</vt:lpstr>
      <vt:lpstr>方正黑体简体</vt:lpstr>
      <vt:lpstr>Times New Roman</vt:lpstr>
      <vt:lpstr>思源黑体 CN Heavy</vt:lpstr>
      <vt:lpstr>黑体</vt:lpstr>
      <vt:lpstr>Arial</vt:lpstr>
      <vt:lpstr>Impact</vt:lpstr>
      <vt:lpstr>方正准圆简体</vt:lpstr>
      <vt:lpstr>Arial Unicode MS</vt:lpstr>
      <vt:lpstr>楷体</vt:lpstr>
      <vt:lpstr>Arial Unicode MS</vt:lpstr>
      <vt:lpstr>华文细黑</vt:lpstr>
      <vt:lpstr>Calibri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subject>哎呀小小草</dc:subject>
  <cp:lastModifiedBy>drei</cp:lastModifiedBy>
  <cp:revision>262</cp:revision>
  <dcterms:created xsi:type="dcterms:W3CDTF">2015-04-23T03:04:00Z</dcterms:created>
  <dcterms:modified xsi:type="dcterms:W3CDTF">2024-09-27T02:12:34Z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61F72E6544E8430F96A0094616C99745_12</vt:lpwstr>
  </property>
</Properties>
</file>