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9"/>
  </p:handoutMasterIdLst>
  <p:sldIdLst>
    <p:sldId id="370" r:id="rId4"/>
    <p:sldId id="371" r:id="rId6"/>
    <p:sldId id="361" r:id="rId7"/>
    <p:sldId id="265" r:id="rId8"/>
    <p:sldId id="367" r:id="rId9"/>
    <p:sldId id="289" r:id="rId10"/>
    <p:sldId id="259" r:id="rId11"/>
    <p:sldId id="401" r:id="rId12"/>
    <p:sldId id="512" r:id="rId13"/>
    <p:sldId id="403" r:id="rId14"/>
    <p:sldId id="404" r:id="rId15"/>
    <p:sldId id="405" r:id="rId16"/>
    <p:sldId id="474" r:id="rId17"/>
    <p:sldId id="496" r:id="rId18"/>
    <p:sldId id="422" r:id="rId19"/>
    <p:sldId id="467" r:id="rId20"/>
    <p:sldId id="475" r:id="rId21"/>
    <p:sldId id="476" r:id="rId22"/>
    <p:sldId id="499" r:id="rId23"/>
    <p:sldId id="513" r:id="rId24"/>
    <p:sldId id="418" r:id="rId25"/>
    <p:sldId id="419" r:id="rId26"/>
    <p:sldId id="420" r:id="rId27"/>
    <p:sldId id="511" r:id="rId28"/>
  </p:sldIdLst>
  <p:sldSz cx="12190095" cy="6859270"/>
  <p:notesSz cx="6858000" cy="9144000"/>
  <p:custDataLst>
    <p:tags r:id="rId33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orient="horz" pos="3810" userDrawn="1">
          <p15:clr>
            <a:srgbClr val="A4A3A4"/>
          </p15:clr>
        </p15:guide>
        <p15:guide id="3" pos="3838" userDrawn="1">
          <p15:clr>
            <a:srgbClr val="A4A3A4"/>
          </p15:clr>
        </p15:guide>
        <p15:guide id="4" pos="7302" userDrawn="1">
          <p15:clr>
            <a:srgbClr val="A4A3A4"/>
          </p15:clr>
        </p15:guide>
        <p15:guide id="5" pos="5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168"/>
        <p:guide orient="horz" pos="3810"/>
        <p:guide pos="3838"/>
        <p:guide pos="7302"/>
        <p:guide pos="5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89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gs" Target="tags/tag9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../slides/slide21.xml"/><Relationship Id="rId7" Type="http://schemas.openxmlformats.org/officeDocument/2006/relationships/tags" Target="../tags/tag3.xml"/><Relationship Id="rId6" Type="http://schemas.openxmlformats.org/officeDocument/2006/relationships/slide" Target="../slides/slide7.xml"/><Relationship Id="rId5" Type="http://schemas.openxmlformats.org/officeDocument/2006/relationships/tags" Target="../tags/tag2.xml"/><Relationship Id="rId4" Type="http://schemas.openxmlformats.org/officeDocument/2006/relationships/slide" Target="../slides/slide6.xml"/><Relationship Id="rId3" Type="http://schemas.openxmlformats.org/officeDocument/2006/relationships/tags" Target="../tags/tag1.xml"/><Relationship Id="rId2" Type="http://schemas.openxmlformats.org/officeDocument/2006/relationships/slide" Target="../slides/slide5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1.xml"/><Relationship Id="rId8" Type="http://schemas.openxmlformats.org/officeDocument/2006/relationships/tags" Target="../tags/tag10.xml"/><Relationship Id="rId7" Type="http://schemas.openxmlformats.org/officeDocument/2006/relationships/slide" Target="../slides/slide7.xml"/><Relationship Id="rId6" Type="http://schemas.openxmlformats.org/officeDocument/2006/relationships/tags" Target="../tags/tag9.xml"/><Relationship Id="rId5" Type="http://schemas.openxmlformats.org/officeDocument/2006/relationships/slide" Target="../slides/slide6.xml"/><Relationship Id="rId4" Type="http://schemas.openxmlformats.org/officeDocument/2006/relationships/tags" Target="../tags/tag8.xml"/><Relationship Id="rId3" Type="http://schemas.openxmlformats.org/officeDocument/2006/relationships/slide" Target="../slides/slide5.xml"/><Relationship Id="rId2" Type="http://schemas.openxmlformats.org/officeDocument/2006/relationships/tags" Target="../tags/tag7.xml"/><Relationship Id="rId12" Type="http://schemas.openxmlformats.org/officeDocument/2006/relationships/tags" Target="../tags/tag12.xml"/><Relationship Id="rId11" Type="http://schemas.openxmlformats.org/officeDocument/2006/relationships/slide" Target="../slides/slide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1.xml"/><Relationship Id="rId8" Type="http://schemas.openxmlformats.org/officeDocument/2006/relationships/tags" Target="../tags/tag16.xml"/><Relationship Id="rId7" Type="http://schemas.openxmlformats.org/officeDocument/2006/relationships/slide" Target="../slides/slide7.xml"/><Relationship Id="rId6" Type="http://schemas.openxmlformats.org/officeDocument/2006/relationships/tags" Target="../tags/tag15.xml"/><Relationship Id="rId5" Type="http://schemas.openxmlformats.org/officeDocument/2006/relationships/slide" Target="../slides/slide6.xml"/><Relationship Id="rId4" Type="http://schemas.openxmlformats.org/officeDocument/2006/relationships/tags" Target="../tags/tag14.xml"/><Relationship Id="rId3" Type="http://schemas.openxmlformats.org/officeDocument/2006/relationships/slide" Target="../slides/slide5.xml"/><Relationship Id="rId2" Type="http://schemas.openxmlformats.org/officeDocument/2006/relationships/tags" Target="../tags/tag13.xml"/><Relationship Id="rId12" Type="http://schemas.openxmlformats.org/officeDocument/2006/relationships/tags" Target="../tags/tag18.xml"/><Relationship Id="rId11" Type="http://schemas.openxmlformats.org/officeDocument/2006/relationships/slide" Target="../slides/slide2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1.xml"/><Relationship Id="rId8" Type="http://schemas.openxmlformats.org/officeDocument/2006/relationships/tags" Target="../tags/tag22.xml"/><Relationship Id="rId7" Type="http://schemas.openxmlformats.org/officeDocument/2006/relationships/slide" Target="../slides/slide7.xml"/><Relationship Id="rId6" Type="http://schemas.openxmlformats.org/officeDocument/2006/relationships/tags" Target="../tags/tag21.xml"/><Relationship Id="rId5" Type="http://schemas.openxmlformats.org/officeDocument/2006/relationships/slide" Target="../slides/slide6.xml"/><Relationship Id="rId4" Type="http://schemas.openxmlformats.org/officeDocument/2006/relationships/tags" Target="../tags/tag20.xml"/><Relationship Id="rId3" Type="http://schemas.openxmlformats.org/officeDocument/2006/relationships/slide" Target="../slides/slide5.xml"/><Relationship Id="rId2" Type="http://schemas.openxmlformats.org/officeDocument/2006/relationships/tags" Target="../tags/tag19.xml"/><Relationship Id="rId12" Type="http://schemas.openxmlformats.org/officeDocument/2006/relationships/tags" Target="../tags/tag24.xml"/><Relationship Id="rId11" Type="http://schemas.openxmlformats.org/officeDocument/2006/relationships/slide" Target="../slides/slide2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" Target="../slides/slide21.xml"/><Relationship Id="rId7" Type="http://schemas.openxmlformats.org/officeDocument/2006/relationships/tags" Target="../tags/tag27.xml"/><Relationship Id="rId6" Type="http://schemas.openxmlformats.org/officeDocument/2006/relationships/slide" Target="../slides/slide7.xml"/><Relationship Id="rId5" Type="http://schemas.openxmlformats.org/officeDocument/2006/relationships/tags" Target="../tags/tag26.xml"/><Relationship Id="rId4" Type="http://schemas.openxmlformats.org/officeDocument/2006/relationships/slide" Target="../slides/slide6.xml"/><Relationship Id="rId3" Type="http://schemas.openxmlformats.org/officeDocument/2006/relationships/tags" Target="../tags/tag25.xml"/><Relationship Id="rId2" Type="http://schemas.openxmlformats.org/officeDocument/2006/relationships/slide" Target="../slides/slide5.xml"/><Relationship Id="rId11" Type="http://schemas.openxmlformats.org/officeDocument/2006/relationships/tags" Target="../tags/tag29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1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22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5563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7875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131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0443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61163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474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4194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6506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圆角矩形 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1874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slide" Target="slide6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slide" Target="slide5.xml"/><Relationship Id="rId2" Type="http://schemas.openxmlformats.org/officeDocument/2006/relationships/tags" Target="../tags/tag65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75.xml"/><Relationship Id="rId15" Type="http://schemas.openxmlformats.org/officeDocument/2006/relationships/slide" Target="slide21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" Target="slide7.xml"/><Relationship Id="rId10" Type="http://schemas.openxmlformats.org/officeDocument/2006/relationships/tags" Target="../tags/tag71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娟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莉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戴忠慧</a:t>
            </a:r>
            <a:endParaRPr 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lang="zh-CN" altLang="en-US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职教高考新实践基础篇</a:t>
              </a:r>
              <a:r>
                <a:rPr lang="en-US" altLang="zh-CN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endParaRPr lang="en-US" altLang="zh-CN"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63004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职业生涯有哪些特点？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348230"/>
            <a:ext cx="11466830" cy="8407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职业生涯具有独特性、发展性、阶段性、互动性四个方面的特点。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0995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（二）职业生涯有特点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如何理解职业生涯的独特性？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721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每个人的职业生涯各不相同。即使是从事相同职业、具有相同发展轨迹的人，由于个人条件、所处环境、职业理想以及付出的努力程度不同，他们的职业生涯也不会完全一样，有着自己独特的历程。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如何理解职业生涯的发展性？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每个人的职业生涯，伴随着个人的成长，都在不断发展变化，而且发展过程也各不相同，每个人都需要积极适应自己职业生涯的发展变化。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如何理解职业生涯的阶段性？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在职业生涯的不同阶段，有不同的目标与任务。每个阶段都是前一个阶段的延续，同时也为后一个阶段做好铺垫。对于我们来说，现在积极为职业生涯做好准备，有利于以后各个阶段的发展。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5. 如何理解职业生涯的互动性？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每个人的职业生涯，都是个人与他人、个人与社会互相作用的结果。个人的职业生涯会受到多种因素的影响，不同的人在同样的社会条件下，会产生不同的生涯发展结果。个人的职业生涯发展，也会对这些影响因素产生反作用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249301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什么是职业生涯规划？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335788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职业生涯规划，是一个人对自己职业前景的展望，是对自己职业发展道路的设想和谋划。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699260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（一）职业生涯需规划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00" y="7823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二、走进职业生涯规划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为什么要进行职业生涯规划？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773555"/>
            <a:ext cx="11466830" cy="3989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第一，职业生涯规划可以帮助我们明确发展目标。清晰而明确的发展目标，会让我们在职业生涯中少走弯路，朝着既定的职业理想不断努力。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第二，职业生涯规划可以帮助我们扬长补短。在校时，我们要扬长补短，主动适应未来从事职业的要求；择业时，我们要扬长避短，选择适合自己的职业。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职业生涯规划可以帮助我们提高执行力。切实可行的职业生涯规划，能增强学习的目的性与计划性，帮助我们找准努力的方向；能增进对专业的了解和热爱，促使我们执着专注，更好地发挥潜能；能鞭策我们直面困难和挑战，把握发展的机会，努力朝着目标前进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77546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如何做好面对未来的职业生涯规划？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64033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第一，职业生涯规划要与社会发展相一致。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第二，职业生涯规划要以自身实际为出发点。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第三，职业生涯规划要立足所学专业。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81710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（二）面向未来的职业生涯规划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如何使职业生涯规划与社会发展相一致？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63004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社会大环境为我们提供了生存条件和发展机会。要把个人发展与经济社会发展紧密联系起来，正确认识和处理“职业选人”与“人选职业”的关系，提高适应社会的能力。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如何使职业生涯规划以自身实际为出发点？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63004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作为“准职业人”，要从自身实际出发，了解自己的性格特点、兴趣爱好、优势和劣势等，明确自己的职业理想，制订适合自己的职业生涯规划。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>
            <p:custDataLst>
              <p:tags r:id="rId1"/>
            </p:custDataLst>
          </p:nvPr>
        </p:nvSpPr>
        <p:spPr bwMode="auto">
          <a:xfrm>
            <a:off x="4403619" y="1989505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2"/>
            </p:custDataLst>
          </p:nvPr>
        </p:nvCxnSpPr>
        <p:spPr>
          <a:xfrm>
            <a:off x="5282591" y="2060106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373857" y="1989505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分析解读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层"/>
          <p:cNvSpPr txBox="1"/>
          <p:nvPr>
            <p:custDataLst>
              <p:tags r:id="rId5"/>
            </p:custDataLst>
          </p:nvPr>
        </p:nvSpPr>
        <p:spPr bwMode="auto">
          <a:xfrm>
            <a:off x="4403619" y="302273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6"/>
            </p:custDataLst>
          </p:nvPr>
        </p:nvCxnSpPr>
        <p:spPr>
          <a:xfrm>
            <a:off x="5282591" y="309333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>
            <a:hlinkClick r:id="rId7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5373857" y="3022738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知识导图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标题层"/>
          <p:cNvSpPr txBox="1"/>
          <p:nvPr>
            <p:custDataLst>
              <p:tags r:id="rId9"/>
            </p:custDataLst>
          </p:nvPr>
        </p:nvSpPr>
        <p:spPr bwMode="auto">
          <a:xfrm>
            <a:off x="4403619" y="4055971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10"/>
            </p:custDataLst>
          </p:nvPr>
        </p:nvCxnSpPr>
        <p:spPr>
          <a:xfrm>
            <a:off x="5282591" y="4126572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>
            <a:hlinkClick r:id="rId11" action="ppaction://hlinksldjump"/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5373857" y="4055971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标题层"/>
          <p:cNvSpPr txBox="1"/>
          <p:nvPr>
            <p:custDataLst>
              <p:tags r:id="rId13"/>
            </p:custDataLst>
          </p:nvPr>
        </p:nvSpPr>
        <p:spPr bwMode="auto">
          <a:xfrm>
            <a:off x="4403619" y="508920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>
            <p:custDataLst>
              <p:tags r:id="rId14"/>
            </p:custDataLst>
          </p:nvPr>
        </p:nvCxnSpPr>
        <p:spPr>
          <a:xfrm>
            <a:off x="5282591" y="515980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>
            <a:hlinkClick r:id="rId15" action="ppaction://hlinksldjump"/>
          </p:cNvPr>
          <p:cNvSpPr txBox="1"/>
          <p:nvPr>
            <p:custDataLst>
              <p:tags r:id="rId16"/>
            </p:custDataLst>
          </p:nvPr>
        </p:nvSpPr>
        <p:spPr bwMode="auto">
          <a:xfrm>
            <a:off x="5373857" y="5089203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典例分析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72" grpId="0" bldLvl="0" animBg="1"/>
      <p:bldP spid="90" grpId="0" bldLvl="0" animBg="1"/>
      <p:bldP spid="92" grpId="0" bldLvl="0" animBg="1"/>
      <p:bldP spid="95" grpId="0" bldLvl="0" animBg="1"/>
      <p:bldP spid="97" grpId="0" bldLvl="0" animBg="1"/>
      <p:bldP spid="100" grpId="0" bldLvl="0" animBg="1"/>
      <p:bldP spid="102" grpId="0" bldLvl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如何使职业生涯规划立足所学专业？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63004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专业技能是我们未来就业和职业发展的基础，要干一行、爱一行、钻一行，深入了解自身的专业优势，对照职业要求，掌握专业知识和专业技能，注重实践应用，提升竞争力。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0575" y="909955"/>
            <a:ext cx="1066863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1（选择题）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75" y="1486535"/>
            <a:ext cx="10668635" cy="2143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小丁的实训生活又苦又累，但是一想到自己的职业生涯规划，他就觉得这些苦和累都是值得的。以下说法中不属于职业生涯规划重要意义的是（ </a:t>
            </a:r>
            <a:r>
              <a:rPr lang="en-US" sz="2400">
                <a:latin typeface="+mn-ea"/>
              </a:rPr>
              <a:t>	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A. 帮助我们明确发展目标 </a:t>
            </a:r>
            <a:r>
              <a:rPr lang="en-US" sz="2400">
                <a:latin typeface="+mn-ea"/>
              </a:rPr>
              <a:t>	       </a:t>
            </a:r>
            <a:r>
              <a:rPr sz="2400">
                <a:latin typeface="+mn-ea"/>
              </a:rPr>
              <a:t>B. 帮助我们扬长补短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C. 帮助我们提高执行力 </a:t>
            </a:r>
            <a:r>
              <a:rPr lang="en-US" sz="2400">
                <a:latin typeface="+mn-ea"/>
              </a:rPr>
              <a:t>	       </a:t>
            </a:r>
            <a:r>
              <a:rPr sz="2400">
                <a:latin typeface="+mn-ea"/>
              </a:rPr>
              <a:t>D. 帮助我们解决职业发展中的所有问题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10199370" y="198945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407670" y="3861435"/>
            <a:ext cx="11190605" cy="111569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【解析】本题考查职业生涯规划的重要意义。职业生涯规划可以帮助我们明确发展目标、扬长补短、提高执行力。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7565" y="9817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2（判断题）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77355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做不做职业生涯规划，对个人发展没有影响。（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  <a:p>
            <a:pPr marL="914400" lvl="2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94690" y="3142615"/>
            <a:ext cx="10897870" cy="138366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【解析】本题考查职业生涯规划的重要意义。职业生涯规划对个人职业发展具有重要意义，可以帮助我们明确发展目标、扬长补短、提高执行力。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7470775" y="177419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300" y="9817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3（填空题）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845310"/>
            <a:ext cx="11055350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职业生涯可以划分为五个阶段：______________、______________、建立阶段、______________和退出阶段。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5447030" y="1847850"/>
            <a:ext cx="232346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成长阶段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622935" y="3717290"/>
            <a:ext cx="10897870" cy="215455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【解析】本题考查职业生涯的五个阶段。职业生涯可以划分为五个阶段：成长阶段、探索阶段、建立阶段、维持阶段和退出阶段。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3"/>
            </p:custDataLst>
          </p:nvPr>
        </p:nvSpPr>
        <p:spPr>
          <a:xfrm>
            <a:off x="8183245" y="1847850"/>
            <a:ext cx="232346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探索阶段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4"/>
            </p:custDataLst>
          </p:nvPr>
        </p:nvSpPr>
        <p:spPr>
          <a:xfrm>
            <a:off x="1486535" y="2421255"/>
            <a:ext cx="232346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维持阶段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>
            <p:custDataLst>
              <p:tags r:id="rId2"/>
            </p:custDataLst>
          </p:nvPr>
        </p:nvSpPr>
        <p:spPr>
          <a:xfrm>
            <a:off x="503555" y="1490980"/>
            <a:ext cx="11302365" cy="43072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/>
          <p:nvPr>
            <p:custDataLst>
              <p:tags r:id="rId3"/>
            </p:custDataLst>
          </p:nvPr>
        </p:nvSpPr>
        <p:spPr>
          <a:xfrm>
            <a:off x="2710815" y="1057275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单元小结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1855" y="2707640"/>
            <a:ext cx="1065276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本单元核心内容是明确我们成长在怎样的新时代，明白新时代为我们搭建了怎样的新舞台，提供了哪些新机遇。结合新时代的新要求，做新时代追梦人，树立符合时代要求的职业理想。认识什么是职业生涯，职业生涯的特点有哪些。明确为什么要进行职业生涯规划，如何面向未来做好自己的职业生涯规划。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一单元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635" y="328803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时代导航　生涯筑梦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60388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3167" y="3587"/>
              <a:ext cx="2790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2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290570" y="2709545"/>
            <a:ext cx="826262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生涯规划　筑梦未来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94055" y="1413510"/>
            <a:ext cx="10828020" cy="1688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本课要求学生明确认识什么是职业生涯，职业生涯的特点有哪些。人明确为什么要进行职业生涯规划，如何面向未来做好自己的职业生涯规划。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048" y="2333156"/>
            <a:ext cx="10800000" cy="219295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120015" y="2008505"/>
            <a:ext cx="11687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（一）什么是职业生涯？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0045" y="27457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职业生涯的含义是什么？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252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一、认识职业生涯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350202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职业生涯，是一个人一生中以职业为核心所串联起来的全部经历。有的人一生中只从事一种职业，有的人一生中会从事很多种职业。职业生涯是一个人一生通过职业准备、职业发展，不断追求职业理想的过程。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职业生涯可以划分为哪几个阶段？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37604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职业生涯可以划分为五个阶段：成长阶段、探索阶段、建立阶段、维持阶段和退出阶段。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第一，成长阶段，从出生开始，到完成义务教育阶段的学业为止。在这一阶段，主要是发展和了解自己，学习知识、提高能力，并初步认识各种职业。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探索阶段，从初中毕业开始，到正式走上工作岗位为止。在这一阶段，除了继续认识和完善自我，学习知识与掌握技能，更要通过多种方式深入认识职业，做好职业生涯规划，为首次就业做好准备，为未来的职业生涯发展奠定基础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840740"/>
            <a:ext cx="11466830" cy="4964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建立阶段，从走上工作岗位开始，一直到达到事业高峰期。在这一阶段，要熟悉职场规范，适应职业要求，融入组织文化；学习职业技能，提高工作能力；重新评估职业生涯，强化或调整自己的职业理想；努力工作，不断获得能力、职位、影响力等方面的提升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维持阶段，从达到事业高峰期开始，到完全离开工作岗位之前。这一阶段的主要任务是巩固已有的成绩，游刃有余地完成日常工作，与年轻人分享工作经验，给予其指导和帮助，并开始计划和安排退休之后的生活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第五，退出阶段，从离开工作岗位算起，至人生的尽头。这一阶段没有工作的压力，在前期的工作积累和社会保障的支持下，可以比较自由地支配时间，做自己想做的事情，享受生活乐趣。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6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7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8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9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1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2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3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6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7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1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92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93.xml><?xml version="1.0" encoding="utf-8"?>
<p:tagLst xmlns:p="http://schemas.openxmlformats.org/presentationml/2006/main">
  <p:tag name="commondata" val="eyJoZGlkIjoiOTZhODQ0MzExYTJkODJhZmUzYjhiZjJlMzExMzg5NzMifQ==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2588</Words>
  <Application>WPS 演示</Application>
  <PresentationFormat>自定义</PresentationFormat>
  <Paragraphs>146</Paragraphs>
  <Slides>24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</vt:lpstr>
      <vt:lpstr>方正黑体简体</vt:lpstr>
      <vt:lpstr>Times New Roman</vt:lpstr>
      <vt:lpstr>思源黑体 CN Heavy</vt:lpstr>
      <vt:lpstr>黑体</vt:lpstr>
      <vt:lpstr>Arial</vt:lpstr>
      <vt:lpstr>Impact</vt:lpstr>
      <vt:lpstr>方正准圆简体</vt:lpstr>
      <vt:lpstr>Arial Unicode MS</vt:lpstr>
      <vt:lpstr>楷体</vt:lpstr>
      <vt:lpstr>华文细黑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译途一心-Vera审校</cp:lastModifiedBy>
  <cp:revision>255</cp:revision>
  <dcterms:created xsi:type="dcterms:W3CDTF">2015-04-23T03:04:00Z</dcterms:created>
  <dcterms:modified xsi:type="dcterms:W3CDTF">2024-09-26T06:33:35Z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2052-12.1.0.18328</vt:lpwstr>
  </property>
  <property fmtid="{D5CDD505-2E9C-101B-9397-08002B2CF9AE}" pid="3" name="ICV">
    <vt:lpwstr>61F72E6544E8430F96A0094616C99745_12</vt:lpwstr>
  </property>
</Properties>
</file>