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4"/>
  </p:handoutMasterIdLst>
  <p:sldIdLst>
    <p:sldId id="370" r:id="rId4"/>
    <p:sldId id="371" r:id="rId6"/>
    <p:sldId id="361" r:id="rId7"/>
    <p:sldId id="265" r:id="rId8"/>
    <p:sldId id="367" r:id="rId9"/>
    <p:sldId id="289" r:id="rId10"/>
    <p:sldId id="259" r:id="rId11"/>
    <p:sldId id="401" r:id="rId12"/>
    <p:sldId id="403" r:id="rId13"/>
    <p:sldId id="404" r:id="rId14"/>
    <p:sldId id="527" r:id="rId15"/>
    <p:sldId id="422" r:id="rId16"/>
    <p:sldId id="605" r:id="rId17"/>
    <p:sldId id="467" r:id="rId18"/>
    <p:sldId id="475" r:id="rId19"/>
    <p:sldId id="476" r:id="rId20"/>
    <p:sldId id="418" r:id="rId21"/>
    <p:sldId id="419" r:id="rId22"/>
    <p:sldId id="420" r:id="rId23"/>
  </p:sldIdLst>
  <p:sldSz cx="12190095" cy="6859270"/>
  <p:notesSz cx="6858000" cy="9144000"/>
  <p:custDataLst>
    <p:tags r:id="rId28"/>
  </p:custData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3" userDrawn="1">
          <p15:clr>
            <a:srgbClr val="A4A3A4"/>
          </p15:clr>
        </p15:guide>
        <p15:guide id="2" orient="horz" pos="3810" userDrawn="1">
          <p15:clr>
            <a:srgbClr val="A4A3A4"/>
          </p15:clr>
        </p15:guide>
        <p15:guide id="3" pos="3838" userDrawn="1">
          <p15:clr>
            <a:srgbClr val="A4A3A4"/>
          </p15:clr>
        </p15:guide>
        <p15:guide id="4" pos="7302" userDrawn="1">
          <p15:clr>
            <a:srgbClr val="A4A3A4"/>
          </p15:clr>
        </p15:guide>
        <p15:guide id="5" pos="5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C69274"/>
    <a:srgbClr val="DDC5B7"/>
    <a:srgbClr val="F3EAE5"/>
    <a:srgbClr val="595959"/>
    <a:srgbClr val="FFFFFF"/>
    <a:srgbClr val="CE9F7A"/>
    <a:srgbClr val="E9D3C0"/>
    <a:srgbClr val="5FCACC"/>
    <a:srgbClr val="30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2" autoAdjust="0"/>
    <p:restoredTop sz="94660"/>
  </p:normalViewPr>
  <p:slideViewPr>
    <p:cSldViewPr showGuides="1">
      <p:cViewPr>
        <p:scale>
          <a:sx n="68" d="100"/>
          <a:sy n="68" d="100"/>
        </p:scale>
        <p:origin x="1880" y="1496"/>
      </p:cViewPr>
      <p:guideLst>
        <p:guide orient="horz" pos="2203"/>
        <p:guide orient="horz" pos="3810"/>
        <p:guide pos="3838"/>
        <p:guide pos="7302"/>
        <p:guide pos="5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40" y="-96"/>
      </p:cViewPr>
      <p:guideLst>
        <p:guide orient="horz" pos="2937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89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C15E6-6BD2-4E4B-B1D4-218C26E1B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EDCA-2189-4435-B38B-6F3C2C0443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430C-5A66-4BD0-A971-34190B6C60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slide" Target="../slides/slide17.xml"/><Relationship Id="rId7" Type="http://schemas.openxmlformats.org/officeDocument/2006/relationships/tags" Target="../tags/tag3.xml"/><Relationship Id="rId6" Type="http://schemas.openxmlformats.org/officeDocument/2006/relationships/slide" Target="../slides/slide7.xml"/><Relationship Id="rId5" Type="http://schemas.openxmlformats.org/officeDocument/2006/relationships/tags" Target="../tags/tag2.xml"/><Relationship Id="rId4" Type="http://schemas.openxmlformats.org/officeDocument/2006/relationships/slide" Target="../slides/slide6.xml"/><Relationship Id="rId3" Type="http://schemas.openxmlformats.org/officeDocument/2006/relationships/tags" Target="../tags/tag1.xml"/><Relationship Id="rId2" Type="http://schemas.openxmlformats.org/officeDocument/2006/relationships/slide" Target="../slides/slide5.xml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slide" Target="../slides/slide17.xml"/><Relationship Id="rId8" Type="http://schemas.openxmlformats.org/officeDocument/2006/relationships/tags" Target="../tags/tag10.xml"/><Relationship Id="rId7" Type="http://schemas.openxmlformats.org/officeDocument/2006/relationships/slide" Target="../slides/slide7.xml"/><Relationship Id="rId6" Type="http://schemas.openxmlformats.org/officeDocument/2006/relationships/tags" Target="../tags/tag9.xml"/><Relationship Id="rId5" Type="http://schemas.openxmlformats.org/officeDocument/2006/relationships/slide" Target="../slides/slide6.xml"/><Relationship Id="rId4" Type="http://schemas.openxmlformats.org/officeDocument/2006/relationships/tags" Target="../tags/tag8.xml"/><Relationship Id="rId3" Type="http://schemas.openxmlformats.org/officeDocument/2006/relationships/slide" Target="../slides/slide5.xml"/><Relationship Id="rId2" Type="http://schemas.openxmlformats.org/officeDocument/2006/relationships/tags" Target="../tags/tag7.xml"/><Relationship Id="rId12" Type="http://schemas.openxmlformats.org/officeDocument/2006/relationships/tags" Target="../tags/tag12.xml"/><Relationship Id="rId11" Type="http://schemas.openxmlformats.org/officeDocument/2006/relationships/slide" Target="../slides/slide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slide" Target="../slides/slide17.xml"/><Relationship Id="rId8" Type="http://schemas.openxmlformats.org/officeDocument/2006/relationships/tags" Target="../tags/tag16.xml"/><Relationship Id="rId7" Type="http://schemas.openxmlformats.org/officeDocument/2006/relationships/slide" Target="../slides/slide7.xml"/><Relationship Id="rId6" Type="http://schemas.openxmlformats.org/officeDocument/2006/relationships/tags" Target="../tags/tag15.xml"/><Relationship Id="rId5" Type="http://schemas.openxmlformats.org/officeDocument/2006/relationships/slide" Target="../slides/slide6.xml"/><Relationship Id="rId4" Type="http://schemas.openxmlformats.org/officeDocument/2006/relationships/tags" Target="../tags/tag14.xml"/><Relationship Id="rId3" Type="http://schemas.openxmlformats.org/officeDocument/2006/relationships/slide" Target="../slides/slide5.xml"/><Relationship Id="rId2" Type="http://schemas.openxmlformats.org/officeDocument/2006/relationships/tags" Target="../tags/tag13.xml"/><Relationship Id="rId12" Type="http://schemas.openxmlformats.org/officeDocument/2006/relationships/tags" Target="../tags/tag18.xml"/><Relationship Id="rId11" Type="http://schemas.openxmlformats.org/officeDocument/2006/relationships/slide" Target="../slides/slide2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slide" Target="../slides/slide17.xml"/><Relationship Id="rId8" Type="http://schemas.openxmlformats.org/officeDocument/2006/relationships/tags" Target="../tags/tag22.xml"/><Relationship Id="rId7" Type="http://schemas.openxmlformats.org/officeDocument/2006/relationships/slide" Target="../slides/slide7.xml"/><Relationship Id="rId6" Type="http://schemas.openxmlformats.org/officeDocument/2006/relationships/tags" Target="../tags/tag21.xml"/><Relationship Id="rId5" Type="http://schemas.openxmlformats.org/officeDocument/2006/relationships/slide" Target="../slides/slide6.xml"/><Relationship Id="rId4" Type="http://schemas.openxmlformats.org/officeDocument/2006/relationships/tags" Target="../tags/tag20.xml"/><Relationship Id="rId3" Type="http://schemas.openxmlformats.org/officeDocument/2006/relationships/slide" Target="../slides/slide5.xml"/><Relationship Id="rId2" Type="http://schemas.openxmlformats.org/officeDocument/2006/relationships/tags" Target="../tags/tag19.xml"/><Relationship Id="rId12" Type="http://schemas.openxmlformats.org/officeDocument/2006/relationships/tags" Target="../tags/tag24.xml"/><Relationship Id="rId11" Type="http://schemas.openxmlformats.org/officeDocument/2006/relationships/slide" Target="../slides/slide2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" Target="../slides/slide17.xml"/><Relationship Id="rId7" Type="http://schemas.openxmlformats.org/officeDocument/2006/relationships/tags" Target="../tags/tag27.xml"/><Relationship Id="rId6" Type="http://schemas.openxmlformats.org/officeDocument/2006/relationships/slide" Target="../slides/slide7.xml"/><Relationship Id="rId5" Type="http://schemas.openxmlformats.org/officeDocument/2006/relationships/tags" Target="../tags/tag26.xml"/><Relationship Id="rId4" Type="http://schemas.openxmlformats.org/officeDocument/2006/relationships/slide" Target="../slides/slide6.xml"/><Relationship Id="rId3" Type="http://schemas.openxmlformats.org/officeDocument/2006/relationships/tags" Target="../tags/tag25.xml"/><Relationship Id="rId2" Type="http://schemas.openxmlformats.org/officeDocument/2006/relationships/slide" Target="../slides/slide5.xml"/><Relationship Id="rId11" Type="http://schemas.openxmlformats.org/officeDocument/2006/relationships/tags" Target="../tags/tag29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1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3" name="圆角矩形 12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文本框 22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30" name="圆角矩形 2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圆角矩形 20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5563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7875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131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0443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61163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3474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84194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6506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圆角矩形 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18745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6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slide" Target="slide6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slide" Target="slide5.xml"/><Relationship Id="rId2" Type="http://schemas.openxmlformats.org/officeDocument/2006/relationships/tags" Target="../tags/tag65.xml"/><Relationship Id="rId17" Type="http://schemas.openxmlformats.org/officeDocument/2006/relationships/slideLayout" Target="../slideLayouts/slideLayout8.xml"/><Relationship Id="rId16" Type="http://schemas.openxmlformats.org/officeDocument/2006/relationships/tags" Target="../tags/tag75.xml"/><Relationship Id="rId15" Type="http://schemas.openxmlformats.org/officeDocument/2006/relationships/slide" Target="slide17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slide" Target="slide7.xml"/><Relationship Id="rId10" Type="http://schemas.openxmlformats.org/officeDocument/2006/relationships/tags" Target="../tags/tag71.xml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100" y="3294380"/>
            <a:ext cx="12228195" cy="3623945"/>
            <a:chOff x="-4142" y="2895"/>
            <a:chExt cx="15366" cy="5482"/>
          </a:xfrm>
        </p:grpSpPr>
        <p:sp>
          <p:nvSpPr>
            <p:cNvPr id="8" name="矩形 7"/>
            <p:cNvSpPr/>
            <p:nvPr/>
          </p:nvSpPr>
          <p:spPr>
            <a:xfrm>
              <a:off x="-4142" y="5175"/>
              <a:ext cx="15366" cy="3202"/>
            </a:xfrm>
            <a:prstGeom prst="rect">
              <a:avLst/>
            </a:prstGeom>
            <a:solidFill>
              <a:srgbClr val="CE9F7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4142" y="2895"/>
              <a:ext cx="15366" cy="2345"/>
            </a:xfrm>
            <a:prstGeom prst="rect">
              <a:avLst/>
            </a:prstGeom>
            <a:solidFill>
              <a:srgbClr val="E9D3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255000" y="982345"/>
            <a:ext cx="3333115" cy="1665605"/>
          </a:xfrm>
          <a:prstGeom prst="rect">
            <a:avLst/>
          </a:prstGeom>
          <a:ln w="38100"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>
            <a:noAutofit/>
          </a:bodyPr>
          <a:p>
            <a:pPr algn="ctr"/>
            <a:r>
              <a:rPr 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 </a:t>
            </a:r>
            <a:r>
              <a:rPr lang="zh-CN" alt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政治</a:t>
            </a:r>
            <a:endParaRPr lang="zh-CN" altLang="en-US" sz="11000" b="1" dirty="0">
              <a:solidFill>
                <a:schemeClr val="accent2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sym typeface="Arial" panose="020B0604020202020204"/>
            </a:endParaRPr>
          </a:p>
        </p:txBody>
      </p:sp>
      <p:sp>
        <p:nvSpPr>
          <p:cNvPr id="33815" name="Text Box 9"/>
          <p:cNvSpPr txBox="1">
            <a:spLocks noChangeArrowheads="1"/>
          </p:cNvSpPr>
          <p:nvPr/>
        </p:nvSpPr>
        <p:spPr bwMode="auto">
          <a:xfrm>
            <a:off x="1414780" y="5247005"/>
            <a:ext cx="2285365" cy="1348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编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李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娟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杨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莉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</a:t>
            </a:r>
            <a:r>
              <a:rPr 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戴忠慧</a:t>
            </a:r>
            <a:endParaRPr 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1815" y="1308735"/>
            <a:ext cx="7959090" cy="1336675"/>
            <a:chOff x="1660" y="2061"/>
            <a:chExt cx="12534" cy="2105"/>
          </a:xfrm>
        </p:grpSpPr>
        <p:sp>
          <p:nvSpPr>
            <p:cNvPr id="33806" name="Text Box 9"/>
            <p:cNvSpPr txBox="1">
              <a:spLocks noChangeArrowheads="1"/>
            </p:cNvSpPr>
            <p:nvPr/>
          </p:nvSpPr>
          <p:spPr bwMode="auto">
            <a:xfrm>
              <a:off x="1660" y="2339"/>
              <a:ext cx="12534" cy="1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noAutofit/>
            </a:bodyPr>
            <a:p>
              <a:pPr defTabSz="914400">
                <a:spcBef>
                  <a:spcPct val="50000"/>
                </a:spcBef>
              </a:pPr>
              <a:r>
                <a:rPr lang="zh-CN" altLang="en-US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职教高考新实践基础篇</a:t>
              </a:r>
              <a:r>
                <a:rPr lang="en-US" altLang="zh-CN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endParaRPr lang="en-US" altLang="zh-CN" sz="6000" b="1" dirty="0">
                <a:solidFill>
                  <a:srgbClr val="CE9F7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773" y="4128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773" y="2061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rcRect l="16662" t="20503" r="2931" b="18552"/>
          <a:stretch>
            <a:fillRect/>
          </a:stretch>
        </p:blipFill>
        <p:spPr>
          <a:xfrm>
            <a:off x="7103110" y="3478530"/>
            <a:ext cx="4313555" cy="326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38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052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2. 定期检查规划执行情况的内容主要有哪些？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9072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定期检查规划执行情况的内容包括是否按规划时间进度执行，规划的任务是否如期完成，是否达到预期效果，执行环节是否存在问题，没有完成规划的原因有哪些，是否需要调整和改善，调整和改善的措施有哪些，等等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052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3. 如何定期检查执行效果？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90725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定期检查可以结合日计划、周计划、月计划、学期计划、年计划展开。制订明日、下周、下月、下学期、明年计划时，先检查今天、本周、本月、本学期、今年计划落实情况，再根据自己的实际执行情况，统筹安排、合理制订下一阶段的任务，一步步检查、一步步落实，最终完成规划内容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256476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学校与职场有哪些不同？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3429635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一是环境氛围不同。在学校，学生的生活相对简单、节奏稳定，学习周期以学期为单位，有固定的寒暑假。在职场，职业人要通过自己的职业活动创造价值，为所在单位和社会作贡献，工作任务往往是具体而繁杂的，工作氛围往往是紧张而有压力的，一般没有固定的长假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77101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（一）从学校走向职场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500" y="854075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二、增强职业适应性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0045" y="1133475"/>
            <a:ext cx="1146683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二是人际关系不同。学生作为受教育者，以完成学习任务为主，面对的主要是老师和同学。在职场，人际关系会变得相对复杂。职业人不仅要有个人能力，还更强调团队精神，要学会与他人团结协作，在团队合作中得到发展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三是承担的责任不同。学生的责任是好好学习，接受教育、储备知识、培养能力，努力成为德智体美劳全面发展的社会主义建设者和接班人。职业人的责任是爱岗敬业、履职尽责，依靠自己的本领完成工作中应尽的职责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 advClick="0" advTm="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在校期间，我们应该如何为步入职场做准备？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在校期间，我们要脚踏实地、积极作为，做好角色转换的充分准备，培养自己各方面的能力，为迈好职业生涯的第一步奠定基础。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560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我们应该如何选择岗位？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353310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在选择岗位时，要立足个人实际，正视社会现实；要胸怀大志，顺应时势，立足社会需求，着眼未来发展，到社会最需要我们的地方发挥聪明才智。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90995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（二）职业适应早准备</a:t>
            </a:r>
            <a:endParaRPr lang="en-US" altLang="zh-CN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052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为尽快适应职场，我们需要做哪些准备？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60575"/>
            <a:ext cx="1146683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第一，明确学校与职场的区别、学生与职业人的角色定位，强化自己的责任担当意识。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第二，拥有理性务实的心态，做好从基层岗位起步，扎扎实实，不断发展的心理准备。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第三，在日常学习和社会实践中，主动锻炼自己，注意利用一切机会，增强自己的学习能力、创新能力、自我控制能力和执行能力等，全面提高职业适应力。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90575" y="766445"/>
            <a:ext cx="1066863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1（选择题）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0575" y="1414780"/>
            <a:ext cx="10668635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“不积跬步，无以至千里；不积小流，无以成江海。”对这句话理解不正确的有（ </a:t>
            </a:r>
            <a:r>
              <a:rPr lang="en-US" sz="2400">
                <a:latin typeface="+mn-ea"/>
              </a:rPr>
              <a:t>	  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A. 行动是达成目标的重要保证 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B. 一切结果都是行动的积累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C. 坚定目标、不断前行才能实现梦想 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D. 职业生涯规划的落实是很容易就能实现的</a:t>
            </a:r>
            <a:endParaRPr sz="2400">
              <a:latin typeface="+mn-ea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1342390" y="1917700"/>
            <a:ext cx="919480" cy="522605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335915" y="4794250"/>
            <a:ext cx="11581765" cy="114744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【解析】本题考查按照规划落实自己的行动。职业生涯的落实不是一蹴而就的，而是一步一步实现的。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7565" y="83820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2（判断题）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630045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lvl="1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入职以后职业适应能力会自然形成，不必提前准备或训练。（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  <a:p>
            <a:pPr marL="457200" lvl="1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694690" y="3357880"/>
            <a:ext cx="10897870" cy="150050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【解析】本题考查增强职业适应性。在职业生涯的准备时期，要充分利用在校时光，强化角色转化的意识，提高职业适应力，为顺利就业和职业生涯的可持续性发展夯实基础。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9696450" y="1557655"/>
            <a:ext cx="1026160" cy="687070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2300" y="9817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3（填空题）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845310"/>
            <a:ext cx="11055350" cy="124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sz="2400">
                <a:latin typeface="+mn-ea"/>
              </a:rPr>
              <a:t>通过定期检查规划执行效果，可以及时______________、查找原因，进行必要的调整，同时激励自己更加自觉、严格地执行计划。</a:t>
            </a:r>
            <a:endParaRPr sz="2400">
              <a:latin typeface="+mn-ea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622935" y="3717290"/>
            <a:ext cx="10897870" cy="146494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【解析】本题考查定期检查规划执行效果。通过定期检查规划执行效果，可以及时发现问题，进行必要的调整，同时激励自己更加自觉、严格地执行计划。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6527165" y="1845945"/>
            <a:ext cx="2323465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发现问题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标题层"/>
          <p:cNvSpPr txBox="1"/>
          <p:nvPr>
            <p:custDataLst>
              <p:tags r:id="rId1"/>
            </p:custDataLst>
          </p:nvPr>
        </p:nvSpPr>
        <p:spPr bwMode="auto">
          <a:xfrm>
            <a:off x="4403619" y="1989505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3700" kern="0" dirty="0">
              <a:solidFill>
                <a:srgbClr val="595959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>
            <p:custDataLst>
              <p:tags r:id="rId2"/>
            </p:custDataLst>
          </p:nvPr>
        </p:nvCxnSpPr>
        <p:spPr>
          <a:xfrm>
            <a:off x="5282591" y="2060106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72" name="标题层">
            <a:hlinkClick r:id="rId3" action="ppaction://hlinksldjump"/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373857" y="1989505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分析解读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层"/>
          <p:cNvSpPr txBox="1"/>
          <p:nvPr>
            <p:custDataLst>
              <p:tags r:id="rId5"/>
            </p:custDataLst>
          </p:nvPr>
        </p:nvSpPr>
        <p:spPr bwMode="auto">
          <a:xfrm>
            <a:off x="4403619" y="3022738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6"/>
            </p:custDataLst>
          </p:nvPr>
        </p:nvCxnSpPr>
        <p:spPr>
          <a:xfrm>
            <a:off x="5282591" y="3093339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2" name="标题层">
            <a:hlinkClick r:id="rId7" action="ppaction://hlinksldjump"/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5373857" y="3022738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知识导图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标题层"/>
          <p:cNvSpPr txBox="1"/>
          <p:nvPr>
            <p:custDataLst>
              <p:tags r:id="rId9"/>
            </p:custDataLst>
          </p:nvPr>
        </p:nvSpPr>
        <p:spPr bwMode="auto">
          <a:xfrm>
            <a:off x="4403619" y="4055971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6" name="直接连接符 95"/>
          <p:cNvCxnSpPr/>
          <p:nvPr>
            <p:custDataLst>
              <p:tags r:id="rId10"/>
            </p:custDataLst>
          </p:nvPr>
        </p:nvCxnSpPr>
        <p:spPr>
          <a:xfrm>
            <a:off x="5282591" y="4126572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7" name="标题层">
            <a:hlinkClick r:id="rId11" action="ppaction://hlinksldjump"/>
          </p:cNvPr>
          <p:cNvSpPr txBox="1"/>
          <p:nvPr>
            <p:custDataLst>
              <p:tags r:id="rId12"/>
            </p:custDataLst>
          </p:nvPr>
        </p:nvSpPr>
        <p:spPr bwMode="auto">
          <a:xfrm>
            <a:off x="5373857" y="4055971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标题层"/>
          <p:cNvSpPr txBox="1"/>
          <p:nvPr>
            <p:custDataLst>
              <p:tags r:id="rId13"/>
            </p:custDataLst>
          </p:nvPr>
        </p:nvSpPr>
        <p:spPr bwMode="auto">
          <a:xfrm>
            <a:off x="4403619" y="5089203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1" name="直接连接符 100"/>
          <p:cNvCxnSpPr/>
          <p:nvPr>
            <p:custDataLst>
              <p:tags r:id="rId14"/>
            </p:custDataLst>
          </p:nvPr>
        </p:nvCxnSpPr>
        <p:spPr>
          <a:xfrm>
            <a:off x="5282591" y="5159804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02" name="标题层">
            <a:hlinkClick r:id="rId15" action="ppaction://hlinksldjump"/>
          </p:cNvPr>
          <p:cNvSpPr txBox="1"/>
          <p:nvPr>
            <p:custDataLst>
              <p:tags r:id="rId16"/>
            </p:custDataLst>
          </p:nvPr>
        </p:nvSpPr>
        <p:spPr bwMode="auto">
          <a:xfrm>
            <a:off x="5373857" y="5089203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典例分析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74410" y="212081"/>
            <a:ext cx="4641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6310189"/>
            <a:ext cx="12200731" cy="0"/>
          </a:xfrm>
          <a:prstGeom prst="line">
            <a:avLst/>
          </a:prstGeom>
          <a:ln w="38100">
            <a:solidFill>
              <a:srgbClr val="C69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  <p:bldP spid="72" grpId="0" bldLvl="0" animBg="1"/>
      <p:bldP spid="90" grpId="0" bldLvl="0" animBg="1"/>
      <p:bldP spid="92" grpId="0" bldLvl="0" animBg="1"/>
      <p:bldP spid="95" grpId="0" bldLvl="0" animBg="1"/>
      <p:bldP spid="97" grpId="0" bldLvl="0" animBg="1"/>
      <p:bldP spid="100" grpId="0" bldLvl="0" animBg="1"/>
      <p:bldP spid="102" grpId="0" bldLvl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1070610" y="2136775"/>
            <a:ext cx="10131425" cy="3439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endParaRPr lang="zh-CN" altLang="en-US"/>
          </a:p>
        </p:txBody>
      </p:sp>
      <p:sp>
        <p:nvSpPr>
          <p:cNvPr id="5" name="六边形 4"/>
          <p:cNvSpPr/>
          <p:nvPr>
            <p:custDataLst>
              <p:tags r:id="rId3"/>
            </p:custDataLst>
          </p:nvPr>
        </p:nvSpPr>
        <p:spPr>
          <a:xfrm>
            <a:off x="2710815" y="1703070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五单元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4635" y="3288030"/>
            <a:ext cx="9483725" cy="101473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4000">
                <a:solidFill>
                  <a:srgbClr val="231F20"/>
                </a:solidFill>
                <a:latin typeface="方正准圆简体" panose="02010601030101010101" charset="-122"/>
                <a:ea typeface="方正准圆简体" panose="02010601030101010101" charset="-122"/>
              </a:rPr>
              <a:t>规划生涯　放飞梦想</a:t>
            </a:r>
            <a:endParaRPr lang="zh-CN" altLang="en-US" sz="4000">
              <a:solidFill>
                <a:srgbClr val="231F20"/>
              </a:solidFill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603885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2980" y="3587"/>
              <a:ext cx="3169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14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290570" y="2709545"/>
            <a:ext cx="826262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执行规划　夯实基础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94055" y="1413510"/>
            <a:ext cx="10828020" cy="1688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 fontAlgn="auto">
              <a:lnSpc>
                <a:spcPts val="4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本课要求学生掌握认真执行规划各项措施，定期检查规划执行效果的意义和方法，提高规划执行力。学会从学校走向职场，职业适应早准备。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048" y="1989455"/>
            <a:ext cx="10800000" cy="242930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120015" y="2008505"/>
            <a:ext cx="11687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（一）认真执行规划各项措施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60045" y="274574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为什么要认真执行职业生涯规划的各项措施？</a:t>
            </a:r>
            <a:endParaRPr lang="zh-CN" altLang="en-US" sz="2400" b="1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1125220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一、提高规划执行力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045" y="350202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没有执行，一切都是空谈。认真执行职业生涯规划的各项措施，是职业生涯规划成功的重要保证。在向规划目标奋进的过程中，我们要对实现目标坚信不疑，迎难而上，决不轻言放弃。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如何有效地执行职业生涯规划？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第一，及时记录规划执行情况，通过自我检查、自我约束，提醒自己严格执行。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第二，坚持自我激励、自我鞭策，学会时间管理，珍惜时间、善用时间，提高时间利用率。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第三，每天坚持完成小目标，逐步实现大目标。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第四，请他人监督，向老师、家人、同学等公开自己的规划，请他们督促、激励自己。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63004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为什么要定期检查执行效果？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348230"/>
            <a:ext cx="11466830" cy="21132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定期检查规划执行效果，是管理职业生涯规划的重要手段。通过对规划的执行过程与执行结果进行反思总结，可有效提高规划执行力。通过定期检查，可以及时发现问题、查找原因，进行必要的调整，同时激励自己更加自觉、严格地执行规划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90995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（二）定期检查规划执行效果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6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7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8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9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1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2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3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6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7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8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79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1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commondata" val="eyJoZGlkIjoiMDA3ODQ3NDBjMjEwNGJmNmE2NTE5YjgyZWE4YjZkODA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1985</Words>
  <Application>WPS 演示</Application>
  <PresentationFormat>自定义</PresentationFormat>
  <Paragraphs>121</Paragraphs>
  <Slides>19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Calibri</vt:lpstr>
      <vt:lpstr>方正黑体简体</vt:lpstr>
      <vt:lpstr>Times New Roman</vt:lpstr>
      <vt:lpstr>思源黑体 CN Heavy</vt:lpstr>
      <vt:lpstr>黑体</vt:lpstr>
      <vt:lpstr>Arial</vt:lpstr>
      <vt:lpstr>Impact</vt:lpstr>
      <vt:lpstr>方正准圆简体</vt:lpstr>
      <vt:lpstr>Arial Unicode MS</vt:lpstr>
      <vt:lpstr>楷体</vt:lpstr>
      <vt:lpstr>华文细黑</vt:lpstr>
      <vt:lpstr>Arial Unicode MS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dc:subject>哎呀小小草</dc:subject>
  <cp:lastModifiedBy>drei</cp:lastModifiedBy>
  <cp:revision>266</cp:revision>
  <dcterms:created xsi:type="dcterms:W3CDTF">2015-04-23T03:04:00Z</dcterms:created>
  <dcterms:modified xsi:type="dcterms:W3CDTF">2024-09-27T02:23:41Z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61F72E6544E8430F96A0094616C99745_12</vt:lpwstr>
  </property>
</Properties>
</file>