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30"/>
  </p:handoutMasterIdLst>
  <p:sldIdLst>
    <p:sldId id="370" r:id="rId4"/>
    <p:sldId id="371" r:id="rId6"/>
    <p:sldId id="361" r:id="rId7"/>
    <p:sldId id="265" r:id="rId8"/>
    <p:sldId id="367" r:id="rId9"/>
    <p:sldId id="289" r:id="rId10"/>
    <p:sldId id="259" r:id="rId11"/>
    <p:sldId id="401" r:id="rId12"/>
    <p:sldId id="553" r:id="rId13"/>
    <p:sldId id="403" r:id="rId14"/>
    <p:sldId id="404" r:id="rId15"/>
    <p:sldId id="527" r:id="rId16"/>
    <p:sldId id="528" r:id="rId17"/>
    <p:sldId id="422" r:id="rId18"/>
    <p:sldId id="467" r:id="rId19"/>
    <p:sldId id="511" r:id="rId20"/>
    <p:sldId id="517" r:id="rId21"/>
    <p:sldId id="554" r:id="rId22"/>
    <p:sldId id="555" r:id="rId23"/>
    <p:sldId id="475" r:id="rId24"/>
    <p:sldId id="476" r:id="rId25"/>
    <p:sldId id="418" r:id="rId26"/>
    <p:sldId id="419" r:id="rId27"/>
    <p:sldId id="420" r:id="rId28"/>
    <p:sldId id="556" r:id="rId29"/>
  </p:sldIdLst>
  <p:sldSz cx="12190095" cy="6859270"/>
  <p:notesSz cx="6858000" cy="9144000"/>
  <p:custDataLst>
    <p:tags r:id="rId34"/>
  </p:custDataLst>
  <p:defaultTextStyle>
    <a:defPPr>
      <a:defRPr lang="zh-CN"/>
    </a:defPPr>
    <a:lvl1pPr marL="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78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97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80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00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6" userDrawn="1">
          <p15:clr>
            <a:srgbClr val="A4A3A4"/>
          </p15:clr>
        </p15:guide>
        <p15:guide id="2" orient="horz" pos="3810" userDrawn="1">
          <p15:clr>
            <a:srgbClr val="A4A3A4"/>
          </p15:clr>
        </p15:guide>
        <p15:guide id="3" pos="3838" userDrawn="1">
          <p15:clr>
            <a:srgbClr val="A4A3A4"/>
          </p15:clr>
        </p15:guide>
        <p15:guide id="4" pos="7302" userDrawn="1">
          <p15:clr>
            <a:srgbClr val="A4A3A4"/>
          </p15:clr>
        </p15:guide>
        <p15:guide id="5" pos="5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C69274"/>
    <a:srgbClr val="DDC5B7"/>
    <a:srgbClr val="F3EAE5"/>
    <a:srgbClr val="595959"/>
    <a:srgbClr val="FFFFFF"/>
    <a:srgbClr val="CE9F7A"/>
    <a:srgbClr val="E9D3C0"/>
    <a:srgbClr val="5FCACC"/>
    <a:srgbClr val="309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12" autoAdjust="0"/>
    <p:restoredTop sz="94660"/>
  </p:normalViewPr>
  <p:slideViewPr>
    <p:cSldViewPr showGuides="1">
      <p:cViewPr>
        <p:scale>
          <a:sx n="68" d="100"/>
          <a:sy n="68" d="100"/>
        </p:scale>
        <p:origin x="1880" y="1496"/>
      </p:cViewPr>
      <p:guideLst>
        <p:guide orient="horz" pos="2206"/>
        <p:guide orient="horz" pos="3810"/>
        <p:guide pos="3838"/>
        <p:guide pos="7302"/>
        <p:guide pos="5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840" y="-96"/>
      </p:cViewPr>
      <p:guideLst>
        <p:guide orient="horz" pos="2940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4" Type="http://schemas.openxmlformats.org/officeDocument/2006/relationships/tags" Target="tags/tag9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C15E6-6BD2-4E4B-B1D4-218C26E1B2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5EDCA-2189-4435-B38B-6F3C2C0443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7430C-5A66-4BD0-A971-34190B6C60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slide" Target="../slides/slide22.xml"/><Relationship Id="rId7" Type="http://schemas.openxmlformats.org/officeDocument/2006/relationships/tags" Target="../tags/tag3.xml"/><Relationship Id="rId6" Type="http://schemas.openxmlformats.org/officeDocument/2006/relationships/slide" Target="../slides/slide7.xml"/><Relationship Id="rId5" Type="http://schemas.openxmlformats.org/officeDocument/2006/relationships/tags" Target="../tags/tag2.xml"/><Relationship Id="rId4" Type="http://schemas.openxmlformats.org/officeDocument/2006/relationships/slide" Target="../slides/slide6.xml"/><Relationship Id="rId3" Type="http://schemas.openxmlformats.org/officeDocument/2006/relationships/tags" Target="../tags/tag1.xml"/><Relationship Id="rId2" Type="http://schemas.openxmlformats.org/officeDocument/2006/relationships/slide" Target="../slides/slide5.xml"/><Relationship Id="rId12" Type="http://schemas.openxmlformats.org/officeDocument/2006/relationships/tags" Target="../tags/tag6.xml"/><Relationship Id="rId11" Type="http://schemas.openxmlformats.org/officeDocument/2006/relationships/tags" Target="../tags/tag5.xml"/><Relationship Id="rId10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2.xml"/><Relationship Id="rId8" Type="http://schemas.openxmlformats.org/officeDocument/2006/relationships/tags" Target="../tags/tag10.xml"/><Relationship Id="rId7" Type="http://schemas.openxmlformats.org/officeDocument/2006/relationships/slide" Target="../slides/slide7.xml"/><Relationship Id="rId6" Type="http://schemas.openxmlformats.org/officeDocument/2006/relationships/tags" Target="../tags/tag9.xml"/><Relationship Id="rId5" Type="http://schemas.openxmlformats.org/officeDocument/2006/relationships/slide" Target="../slides/slide6.xml"/><Relationship Id="rId4" Type="http://schemas.openxmlformats.org/officeDocument/2006/relationships/tags" Target="../tags/tag8.xml"/><Relationship Id="rId3" Type="http://schemas.openxmlformats.org/officeDocument/2006/relationships/slide" Target="../slides/slide5.xml"/><Relationship Id="rId2" Type="http://schemas.openxmlformats.org/officeDocument/2006/relationships/tags" Target="../tags/tag7.xml"/><Relationship Id="rId12" Type="http://schemas.openxmlformats.org/officeDocument/2006/relationships/tags" Target="../tags/tag12.xml"/><Relationship Id="rId11" Type="http://schemas.openxmlformats.org/officeDocument/2006/relationships/slide" Target="../slides/slide2.xml"/><Relationship Id="rId10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2.xml"/><Relationship Id="rId8" Type="http://schemas.openxmlformats.org/officeDocument/2006/relationships/tags" Target="../tags/tag16.xml"/><Relationship Id="rId7" Type="http://schemas.openxmlformats.org/officeDocument/2006/relationships/slide" Target="../slides/slide7.xml"/><Relationship Id="rId6" Type="http://schemas.openxmlformats.org/officeDocument/2006/relationships/tags" Target="../tags/tag15.xml"/><Relationship Id="rId5" Type="http://schemas.openxmlformats.org/officeDocument/2006/relationships/slide" Target="../slides/slide6.xml"/><Relationship Id="rId4" Type="http://schemas.openxmlformats.org/officeDocument/2006/relationships/tags" Target="../tags/tag14.xml"/><Relationship Id="rId3" Type="http://schemas.openxmlformats.org/officeDocument/2006/relationships/slide" Target="../slides/slide5.xml"/><Relationship Id="rId2" Type="http://schemas.openxmlformats.org/officeDocument/2006/relationships/tags" Target="../tags/tag13.xml"/><Relationship Id="rId12" Type="http://schemas.openxmlformats.org/officeDocument/2006/relationships/tags" Target="../tags/tag18.xml"/><Relationship Id="rId11" Type="http://schemas.openxmlformats.org/officeDocument/2006/relationships/slide" Target="../slides/slide2.xml"/><Relationship Id="rId10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2.xml"/><Relationship Id="rId8" Type="http://schemas.openxmlformats.org/officeDocument/2006/relationships/tags" Target="../tags/tag22.xml"/><Relationship Id="rId7" Type="http://schemas.openxmlformats.org/officeDocument/2006/relationships/slide" Target="../slides/slide7.xml"/><Relationship Id="rId6" Type="http://schemas.openxmlformats.org/officeDocument/2006/relationships/tags" Target="../tags/tag21.xml"/><Relationship Id="rId5" Type="http://schemas.openxmlformats.org/officeDocument/2006/relationships/slide" Target="../slides/slide6.xml"/><Relationship Id="rId4" Type="http://schemas.openxmlformats.org/officeDocument/2006/relationships/tags" Target="../tags/tag20.xml"/><Relationship Id="rId3" Type="http://schemas.openxmlformats.org/officeDocument/2006/relationships/slide" Target="../slides/slide5.xml"/><Relationship Id="rId2" Type="http://schemas.openxmlformats.org/officeDocument/2006/relationships/tags" Target="../tags/tag19.xml"/><Relationship Id="rId12" Type="http://schemas.openxmlformats.org/officeDocument/2006/relationships/tags" Target="../tags/tag24.xml"/><Relationship Id="rId11" Type="http://schemas.openxmlformats.org/officeDocument/2006/relationships/slide" Target="../slides/slide2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slide" Target="../slides/slide22.xml"/><Relationship Id="rId7" Type="http://schemas.openxmlformats.org/officeDocument/2006/relationships/tags" Target="../tags/tag27.xml"/><Relationship Id="rId6" Type="http://schemas.openxmlformats.org/officeDocument/2006/relationships/slide" Target="../slides/slide7.xml"/><Relationship Id="rId5" Type="http://schemas.openxmlformats.org/officeDocument/2006/relationships/tags" Target="../tags/tag26.xml"/><Relationship Id="rId4" Type="http://schemas.openxmlformats.org/officeDocument/2006/relationships/slide" Target="../slides/slide6.xml"/><Relationship Id="rId3" Type="http://schemas.openxmlformats.org/officeDocument/2006/relationships/tags" Target="../tags/tag25.xml"/><Relationship Id="rId2" Type="http://schemas.openxmlformats.org/officeDocument/2006/relationships/slide" Target="../slides/slide5.xml"/><Relationship Id="rId11" Type="http://schemas.openxmlformats.org/officeDocument/2006/relationships/tags" Target="../tags/tag29.xml"/><Relationship Id="rId10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>
            <a:hlinkClick r:id="rId4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>
            <a:hlinkClick r:id="rId6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>
            <a:hlinkClick r:id="rId8" action="ppaction://hlinksldjump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rId10" action="ppaction://hlinksldjump"/>
          </p:cNvPr>
          <p:cNvSpPr/>
          <p:nvPr userDrawn="1">
            <p:custDataLst>
              <p:tags r:id="rId11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1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文本框 9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3" name="圆角矩形 12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典型分析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文本框 22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30" name="圆角矩形 2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0" name="圆角矩形 1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典型分析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0" name="圆角矩形 1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hlinkClick r:id="rId2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rId4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rId6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rId8" action="ppaction://hlinksldjump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1" name="圆角矩形 20">
            <a:hlinkClick r:id="rId10" action="ppaction://hlinksldjump"/>
          </p:cNvPr>
          <p:cNvSpPr/>
          <p:nvPr userDrawn="1">
            <p:custDataLst>
              <p:tags r:id="rId11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5563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7875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8131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0443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61163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63474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84194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6506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圆角矩形 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18745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slide" Target="slide6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slide" Target="slide5.xml"/><Relationship Id="rId2" Type="http://schemas.openxmlformats.org/officeDocument/2006/relationships/tags" Target="../tags/tag65.xml"/><Relationship Id="rId17" Type="http://schemas.openxmlformats.org/officeDocument/2006/relationships/slideLayout" Target="../slideLayouts/slideLayout8.xml"/><Relationship Id="rId16" Type="http://schemas.openxmlformats.org/officeDocument/2006/relationships/tags" Target="../tags/tag75.xml"/><Relationship Id="rId15" Type="http://schemas.openxmlformats.org/officeDocument/2006/relationships/slide" Target="slide22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slide" Target="slide7.xml"/><Relationship Id="rId10" Type="http://schemas.openxmlformats.org/officeDocument/2006/relationships/tags" Target="../tags/tag71.xml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6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8100" y="3294380"/>
            <a:ext cx="12228195" cy="3623945"/>
            <a:chOff x="-4142" y="2895"/>
            <a:chExt cx="15366" cy="5482"/>
          </a:xfrm>
        </p:grpSpPr>
        <p:sp>
          <p:nvSpPr>
            <p:cNvPr id="8" name="矩形 7"/>
            <p:cNvSpPr/>
            <p:nvPr/>
          </p:nvSpPr>
          <p:spPr>
            <a:xfrm>
              <a:off x="-4142" y="5175"/>
              <a:ext cx="15366" cy="3202"/>
            </a:xfrm>
            <a:prstGeom prst="rect">
              <a:avLst/>
            </a:prstGeom>
            <a:solidFill>
              <a:srgbClr val="CE9F7A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-4142" y="2895"/>
              <a:ext cx="15366" cy="2345"/>
            </a:xfrm>
            <a:prstGeom prst="rect">
              <a:avLst/>
            </a:prstGeom>
            <a:solidFill>
              <a:srgbClr val="E9D3C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8255000" y="982345"/>
            <a:ext cx="3333115" cy="1665605"/>
          </a:xfrm>
          <a:prstGeom prst="rect">
            <a:avLst/>
          </a:prstGeom>
          <a:ln w="38100"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none">
            <a:noAutofit/>
          </a:bodyPr>
          <a:p>
            <a:pPr algn="ctr"/>
            <a:r>
              <a:rPr 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 </a:t>
            </a:r>
            <a:r>
              <a:rPr lang="zh-CN" alt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政治</a:t>
            </a:r>
            <a:endParaRPr lang="zh-CN" altLang="en-US" sz="11000" b="1" dirty="0">
              <a:solidFill>
                <a:schemeClr val="accent2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sym typeface="Arial" panose="020B0604020202020204"/>
            </a:endParaRPr>
          </a:p>
        </p:txBody>
      </p:sp>
      <p:sp>
        <p:nvSpPr>
          <p:cNvPr id="33815" name="Text Box 9"/>
          <p:cNvSpPr txBox="1">
            <a:spLocks noChangeArrowheads="1"/>
          </p:cNvSpPr>
          <p:nvPr/>
        </p:nvSpPr>
        <p:spPr bwMode="auto">
          <a:xfrm>
            <a:off x="1414780" y="5247005"/>
            <a:ext cx="2285365" cy="13487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主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编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李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娟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杨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莉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</a:t>
            </a:r>
            <a:r>
              <a:rPr 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戴忠慧</a:t>
            </a:r>
            <a:endParaRPr 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51815" y="1308735"/>
            <a:ext cx="7959090" cy="1336675"/>
            <a:chOff x="1660" y="2061"/>
            <a:chExt cx="12534" cy="2105"/>
          </a:xfrm>
        </p:grpSpPr>
        <p:sp>
          <p:nvSpPr>
            <p:cNvPr id="33806" name="Text Box 9"/>
            <p:cNvSpPr txBox="1">
              <a:spLocks noChangeArrowheads="1"/>
            </p:cNvSpPr>
            <p:nvPr/>
          </p:nvSpPr>
          <p:spPr bwMode="auto">
            <a:xfrm>
              <a:off x="1660" y="2339"/>
              <a:ext cx="12534" cy="15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noAutofit/>
            </a:bodyPr>
            <a:p>
              <a:pPr defTabSz="914400">
                <a:spcBef>
                  <a:spcPct val="50000"/>
                </a:spcBef>
              </a:pPr>
              <a:r>
                <a:rPr lang="zh-CN" altLang="en-US"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职教高考新实践基础篇</a:t>
              </a:r>
              <a:r>
                <a:rPr lang="en-US" altLang="zh-CN"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</a:t>
              </a:r>
              <a:endParaRPr lang="en-US" altLang="zh-CN" sz="6000" b="1" dirty="0">
                <a:solidFill>
                  <a:srgbClr val="CE9F7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1773" y="4128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773" y="2061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rcRect l="16662" t="20503" r="2931" b="18552"/>
          <a:stretch>
            <a:fillRect/>
          </a:stretch>
        </p:blipFill>
        <p:spPr>
          <a:xfrm>
            <a:off x="7103110" y="3478530"/>
            <a:ext cx="4313555" cy="3260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338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63004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如何对校园欺凌和暴力说“不”？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348230"/>
            <a:ext cx="11466830" cy="27330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第一，对于校园欺凌和暴力，要明是非、守规矩、懂法律，要增强自我保护意识和能力，同时也不要恃强凌弱。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第二，增强防范意识，学会自我保护。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第三，机智应对欺凌和暴力。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第四，当校园欺凌和暴力事件发生时，旁观者应伸出援助之手。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90995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（二）对校园欺凌和暴力说“不”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05219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  <a:sym typeface="+mn-ea"/>
              </a:rPr>
              <a:t>2. 如何增强防范意识，做好自我保护？</a:t>
            </a:r>
            <a:endParaRPr lang="zh-CN" altLang="en-US" sz="2400" b="1"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90725"/>
            <a:ext cx="11466830" cy="3502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第一，上学、放学和外出活动时，尽可能结伴而行。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第二，独自出行时，不走偏僻的地方。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第三，要按时回家。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第四，不公开显露自己的财物。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第五，遇到纷争适度退让，控制冲动和愤怒。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第六，自己有过错，要主动道歉，尽可能化解矛盾。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第七，使用网络时，要注意保护隐私。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05219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  <a:sym typeface="+mn-ea"/>
              </a:rPr>
              <a:t>3. 如何机智应对欺凌和暴力？</a:t>
            </a:r>
            <a:endParaRPr lang="zh-CN" altLang="en-US" sz="2400" b="1"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90725"/>
            <a:ext cx="11466830" cy="3502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第一，当欺凌和暴力事件发生时，自身安全永远是第一位的，不要去激怒对方，要学会机智周旋，缓解气氛，减少伤害，并寻找各种机会自救，尽快离开现场，不要以暴制暴。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第二，事后，不要默默忍受，应第一时间向老师和家长求助，必要时报警，通过法律途径解决。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第三，当校园欺凌和暴力带来的心理创伤难以愈合时，要向心理老师或专业的心理咨询机构寻求帮助。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05219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  <a:sym typeface="+mn-ea"/>
              </a:rPr>
              <a:t>4. 当校园欺凌和暴力事件发生时，旁观者应如何做？</a:t>
            </a:r>
            <a:endParaRPr lang="zh-CN" altLang="en-US" sz="2400" b="1"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9072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当校园欺凌和暴力事件发生时，旁观者应伸出援助之手。要在保证自身安全的前提下，以合理合法的方式，尽己所能，阻止欺凌和暴力行为，必要时还可以留存证据、协助报警或求助他人。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256476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常见的不良诱惑有哪些？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342963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常见的不良诱惑有“黄色”诱惑、网络游戏、赌博、毒品、艾滋病等。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177101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（一）辨识不良诱惑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0500" y="854075"/>
            <a:ext cx="9969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二、筑牢心灵的防火墙</a:t>
            </a:r>
            <a:endParaRPr lang="zh-CN" altLang="en-US" sz="36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“黄色”诱惑有什么危害？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88820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“黄色”淫秽读物和影视作品，某些网站宣扬性开放的不健康文字、图片、视频、游戏等有害信息乘虚而入，拜金主义、享乐主义等不良思想也混杂其中。这些都严重干扰我们的学习和生活，对身心健康危害极大，甚至会引诱我们走上犯罪道路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90868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网络游戏有什么危害？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77355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有些青少年沉迷网络游戏，在虚拟世界中打拼、搏杀以获得心理上的满足，其思想和情感容易与现实生活脱节，在不知不觉中迷失自我，深陷其中难以自拔，危害身心健康。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90868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4. 赌博有什么危害？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77355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赌博败坏社会风气、滋生违法犯罪，直接危害人民群众财产安全和社会稳定，还会助长不劳而获、投机取巧的不良风气，甚至导致暴力行为，给人民生命和财产安全造成危害。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90868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5. 毒品有什么危害？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773555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毒品能让人成瘾，一旦进入人体，就会影响人的神经系统，破坏人体生理机能和新陈代谢，并引发多种疾病。毒品是人类社会的公害，是涉及公共安全的重要问题，不仅严重侵害人的身体健康、销蚀人的意志、破坏家庭幸福，而且严重消耗社会财富、毒化社会风气、污染社会环境，同时极易诱发一系列违法犯罪活动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90868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6. 艾滋病有什么危害？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77355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近年来，艾滋病发病率在青少年群体中呈上升趋势，其中主要的感染途径为性传播和血液传播。一些人在无知、自卑、恐惧、无奈状态下乱交“损友”，共用毒品注射器，极有可能通过血液感染艾滋病病毒。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标题层"/>
          <p:cNvSpPr txBox="1"/>
          <p:nvPr>
            <p:custDataLst>
              <p:tags r:id="rId1"/>
            </p:custDataLst>
          </p:nvPr>
        </p:nvSpPr>
        <p:spPr bwMode="auto">
          <a:xfrm>
            <a:off x="4403619" y="1989505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en-US" altLang="zh-CN" sz="3700" kern="0" dirty="0">
              <a:solidFill>
                <a:srgbClr val="595959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1" name="直接连接符 70"/>
          <p:cNvCxnSpPr/>
          <p:nvPr>
            <p:custDataLst>
              <p:tags r:id="rId2"/>
            </p:custDataLst>
          </p:nvPr>
        </p:nvCxnSpPr>
        <p:spPr>
          <a:xfrm>
            <a:off x="5282591" y="2060106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72" name="标题层">
            <a:hlinkClick r:id="rId3" action="ppaction://hlinksldjump"/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5373857" y="1989505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分析解读</a:t>
            </a:r>
            <a:endParaRPr lang="zh-CN" altLang="en-US" sz="37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标题层"/>
          <p:cNvSpPr txBox="1"/>
          <p:nvPr>
            <p:custDataLst>
              <p:tags r:id="rId5"/>
            </p:custDataLst>
          </p:nvPr>
        </p:nvSpPr>
        <p:spPr bwMode="auto">
          <a:xfrm>
            <a:off x="4403619" y="3022738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1" name="直接连接符 90"/>
          <p:cNvCxnSpPr/>
          <p:nvPr>
            <p:custDataLst>
              <p:tags r:id="rId6"/>
            </p:custDataLst>
          </p:nvPr>
        </p:nvCxnSpPr>
        <p:spPr>
          <a:xfrm>
            <a:off x="5282591" y="3093339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2" name="标题层">
            <a:hlinkClick r:id="rId7" action="ppaction://hlinksldjump"/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5373857" y="3022738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知识导图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标题层"/>
          <p:cNvSpPr txBox="1"/>
          <p:nvPr>
            <p:custDataLst>
              <p:tags r:id="rId9"/>
            </p:custDataLst>
          </p:nvPr>
        </p:nvSpPr>
        <p:spPr bwMode="auto">
          <a:xfrm>
            <a:off x="4403619" y="4055971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6" name="直接连接符 95"/>
          <p:cNvCxnSpPr/>
          <p:nvPr>
            <p:custDataLst>
              <p:tags r:id="rId10"/>
            </p:custDataLst>
          </p:nvPr>
        </p:nvCxnSpPr>
        <p:spPr>
          <a:xfrm>
            <a:off x="5282591" y="4126572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7" name="标题层">
            <a:hlinkClick r:id="rId11" action="ppaction://hlinksldjump"/>
          </p:cNvPr>
          <p:cNvSpPr txBox="1"/>
          <p:nvPr>
            <p:custDataLst>
              <p:tags r:id="rId12"/>
            </p:custDataLst>
          </p:nvPr>
        </p:nvSpPr>
        <p:spPr bwMode="auto">
          <a:xfrm>
            <a:off x="5373857" y="4055971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标题层"/>
          <p:cNvSpPr txBox="1"/>
          <p:nvPr>
            <p:custDataLst>
              <p:tags r:id="rId13"/>
            </p:custDataLst>
          </p:nvPr>
        </p:nvSpPr>
        <p:spPr bwMode="auto">
          <a:xfrm>
            <a:off x="4403619" y="5089203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01" name="直接连接符 100"/>
          <p:cNvCxnSpPr/>
          <p:nvPr>
            <p:custDataLst>
              <p:tags r:id="rId14"/>
            </p:custDataLst>
          </p:nvPr>
        </p:nvCxnSpPr>
        <p:spPr>
          <a:xfrm>
            <a:off x="5282591" y="5159804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02" name="标题层">
            <a:hlinkClick r:id="rId15" action="ppaction://hlinksldjump"/>
          </p:cNvPr>
          <p:cNvSpPr txBox="1"/>
          <p:nvPr>
            <p:custDataLst>
              <p:tags r:id="rId16"/>
            </p:custDataLst>
          </p:nvPr>
        </p:nvSpPr>
        <p:spPr bwMode="auto">
          <a:xfrm>
            <a:off x="5373857" y="5089203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典例分析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774410" y="212081"/>
            <a:ext cx="4641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zh-CN" sz="4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6310189"/>
            <a:ext cx="12200731" cy="0"/>
          </a:xfrm>
          <a:prstGeom prst="line">
            <a:avLst/>
          </a:prstGeom>
          <a:ln w="38100">
            <a:solidFill>
              <a:srgbClr val="C69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6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ldLvl="0" animBg="1"/>
      <p:bldP spid="72" grpId="0" bldLvl="0" animBg="1"/>
      <p:bldP spid="90" grpId="0" bldLvl="0" animBg="1"/>
      <p:bldP spid="92" grpId="0" bldLvl="0" animBg="1"/>
      <p:bldP spid="95" grpId="0" bldLvl="0" animBg="1"/>
      <p:bldP spid="97" grpId="0" bldLvl="0" animBg="1"/>
      <p:bldP spid="100" grpId="0" bldLvl="0" animBg="1"/>
      <p:bldP spid="102" grpId="0" bldLvl="0" animBg="1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56019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如何抵制不良诱惑？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353310"/>
            <a:ext cx="1146683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第一，我们要遵守道德规范、校纪校规和法律法规，养成健康的生活方式，筑牢心灵防火墙，坚决抵制不良诱惑。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第二，积极参加有益身心健康的文体活动，把时间和精力放在学习上，让吸烟、赌博等不良诱惑无机可乘。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第三，坚决远离“黄色”诱惑，抵制毒品，预防艾滋病。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90995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（二）自觉抵制不良诱惑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05219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如何做到远离“黄色”诱惑，抵制毒品，预防艾滋病？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060575"/>
            <a:ext cx="1146683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第一，拒绝浏览不健康信息，不过度使用网络，不涉足色情场所、问题网吧等，远离赌博。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第二，认清毒品的危害，决不吸食第一口。发现他人吸食毒品时，在力所能及的情况下及时劝阻，并向家长、老师、公安机关报告。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第三，做到洁身自爱，学会保护自己，切断可能的艾滋病传播途径。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90575" y="766445"/>
            <a:ext cx="1066863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1（选择题）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0575" y="1414780"/>
            <a:ext cx="10668635" cy="2656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下列行为中，不属于校园暴力范畴的是（ </a:t>
            </a:r>
            <a:r>
              <a:rPr lang="en-US" sz="2400">
                <a:latin typeface="+mn-ea"/>
              </a:rPr>
              <a:t>	    </a:t>
            </a:r>
            <a:r>
              <a:rPr sz="2400">
                <a:latin typeface="+mn-ea"/>
              </a:rPr>
              <a:t>）。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A. 小李当众嘲笑同学 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B. 小王因自身高大强壮，逼迫同学交出零食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C. 小郑征得同学同意后使用其物品 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D. 小丽在朋友圈里曝光舍友的隐私</a:t>
            </a:r>
            <a:endParaRPr sz="2400">
              <a:latin typeface="+mn-ea"/>
            </a:endParaRPr>
          </a:p>
        </p:txBody>
      </p:sp>
      <p:sp>
        <p:nvSpPr>
          <p:cNvPr id="2" name="Text Box 27"/>
          <p:cNvSpPr txBox="1"/>
          <p:nvPr>
            <p:custDataLst>
              <p:tags r:id="rId1"/>
            </p:custDataLst>
          </p:nvPr>
        </p:nvSpPr>
        <p:spPr>
          <a:xfrm>
            <a:off x="6814820" y="1415415"/>
            <a:ext cx="919480" cy="52260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C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2"/>
            </p:custDataLst>
          </p:nvPr>
        </p:nvSpPr>
        <p:spPr>
          <a:xfrm>
            <a:off x="407670" y="3933190"/>
            <a:ext cx="11190605" cy="179070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校园欺凌和暴力的定义。A项，小李使用语言对同学进行嘲笑、侮辱，对其造成精神上的伤害。B项，小王强迫同学交出零食，欺负同学，造成同学财产损失。C项，小郑征得同学同意后使用其物品，不属于校园暴力。D项，小丽在朋友圈曝光舍友，通过网络手段造成舍友精神损害。因此C项为正确答案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7565" y="83820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2（判断题）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300" y="1630045"/>
            <a:ext cx="1105535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当欺凌和暴力事件发生时，不要去激怒对方，要学会机智周旋，减少伤害，并寻找各种机会自救。（ </a:t>
            </a:r>
            <a:r>
              <a:rPr lang="en-US" sz="2400">
                <a:latin typeface="+mn-ea"/>
              </a:rPr>
              <a:t>	   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  <a:p>
            <a:pPr marL="457200" lvl="1"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694690" y="3285490"/>
            <a:ext cx="10897870" cy="176212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机智应对欺凌和暴力。当欺凌和暴力事件发生时，自身安全永远是第一位的，不要去激怒对方，要学会机智周旋，缓解气氛，减少伤害，并寻找各种机会自救，尽快离开现场，不要以暴制暴。事后，也不要默默忍受，应第一时间向老师和家长求助，必要时报警，通过法律途径解决。当校园欺凌和暴力带来的心理创伤难以愈合时，要向心理老师或专业的心理咨询机构寻求帮助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3718560" y="2134235"/>
            <a:ext cx="919480" cy="68707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2300" y="98171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3（填空题）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300" y="1845310"/>
            <a:ext cx="11055350" cy="124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500"/>
              </a:lnSpc>
            </a:pPr>
            <a:r>
              <a:rPr sz="2400">
                <a:latin typeface="+mn-ea"/>
              </a:rPr>
              <a:t>我们要遵守道德规范、校纪校规和法律法规，养成健康的生活方式，筑牢心灵防火墙，坚决抵制______________。</a:t>
            </a:r>
            <a:endParaRPr sz="2400">
              <a:latin typeface="+mn-ea"/>
            </a:endParaRPr>
          </a:p>
        </p:txBody>
      </p:sp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622935" y="3717290"/>
            <a:ext cx="10897870" cy="146494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【解析】本题考查辨识不良诱惑。我们要遵守道德规范、校纪校规和法律法规，养成健康的生活方式，筑牢心灵防火墙，坚决抵制不良诱惑。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3212465" y="2421890"/>
            <a:ext cx="2323465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不良诱惑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圆角矩形 21"/>
          <p:cNvSpPr/>
          <p:nvPr>
            <p:custDataLst>
              <p:tags r:id="rId2"/>
            </p:custDataLst>
          </p:nvPr>
        </p:nvSpPr>
        <p:spPr>
          <a:xfrm>
            <a:off x="503555" y="773430"/>
            <a:ext cx="11302365" cy="56114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endParaRPr lang="zh-CN" altLang="en-US"/>
          </a:p>
        </p:txBody>
      </p:sp>
      <p:sp>
        <p:nvSpPr>
          <p:cNvPr id="23" name="六边形 22"/>
          <p:cNvSpPr/>
          <p:nvPr>
            <p:custDataLst>
              <p:tags r:id="rId3"/>
            </p:custDataLst>
          </p:nvPr>
        </p:nvSpPr>
        <p:spPr>
          <a:xfrm>
            <a:off x="2710815" y="339725"/>
            <a:ext cx="6707505" cy="930910"/>
          </a:xfrm>
          <a:prstGeom prst="hexag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单元小结</a:t>
            </a:r>
            <a:endParaRPr lang="zh-CN" altLang="en-US" sz="4000" b="1" spc="150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1855" y="1631315"/>
            <a:ext cx="10652760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500"/>
              </a:lnSpc>
            </a:pPr>
            <a:r>
              <a:rPr sz="2400">
                <a:latin typeface="+mn-ea"/>
              </a:rPr>
              <a:t>本单元核心内容是珍视亲情，懂得感恩。理解浓浓亲情，相伴一生。学会理解父母，感恩父母。理解良师相伴，助力成长。正确认识师生关系，掌握师生关系的特征和良好师生关系的积极作用。理性化解师生冲突，真诚促进师生和谐。明确相伴相助，融洽相处。掌握构建和谐同伴关系的作用，掌握友好相处的方法。结交益友，学会合作，学会融入团队，合作共赢。学会识别校园暴力和欺凌，勇于对校园暴力和欺凌说“不”，掌握抵制校园欺凌、暴力和各种不良诱惑的方法，预防艾滋病，拒绝毒品，筑牢心灵的防火墙，自觉抵制不良诱惑。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bldLvl="0" animBg="1"/>
          <p:bldP spid="23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bldLvl="0" animBg="1"/>
          <p:bldP spid="23" grpId="0" bldLvl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1070610" y="2136775"/>
            <a:ext cx="10131425" cy="34391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pPr algn="ctr"/>
            <a:endParaRPr lang="zh-CN" altLang="en-US"/>
          </a:p>
        </p:txBody>
      </p:sp>
      <p:sp>
        <p:nvSpPr>
          <p:cNvPr id="5" name="六边形 4"/>
          <p:cNvSpPr/>
          <p:nvPr>
            <p:custDataLst>
              <p:tags r:id="rId3"/>
            </p:custDataLst>
          </p:nvPr>
        </p:nvSpPr>
        <p:spPr>
          <a:xfrm>
            <a:off x="2710815" y="1703070"/>
            <a:ext cx="6707505" cy="930910"/>
          </a:xfrm>
          <a:prstGeom prst="hexag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pPr algn="ctr"/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三单元</a:t>
            </a:r>
            <a:endParaRPr lang="zh-CN" altLang="en-US" sz="4000" b="1" spc="150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24635" y="3288030"/>
            <a:ext cx="9483725" cy="1014730"/>
          </a:xfrm>
          <a:prstGeom prst="rect">
            <a:avLst/>
          </a:prstGeom>
        </p:spPr>
        <p:txBody>
          <a:bodyPr wrap="square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4000">
                <a:solidFill>
                  <a:srgbClr val="231F20"/>
                </a:solidFill>
                <a:latin typeface="方正准圆简体" panose="02010601030101010101" charset="-122"/>
                <a:ea typeface="方正准圆简体" panose="02010601030101010101" charset="-122"/>
              </a:rPr>
              <a:t>和谐交往　快乐生活</a:t>
            </a:r>
            <a:endParaRPr lang="zh-CN" altLang="en-US" sz="4000">
              <a:solidFill>
                <a:srgbClr val="231F20"/>
              </a:solidFill>
              <a:latin typeface="方正准圆简体" panose="02010601030101010101" charset="-122"/>
              <a:ea typeface="方正准圆简体" panose="02010601030101010101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603885" y="1542415"/>
            <a:ext cx="2556510" cy="2556510"/>
            <a:chOff x="2533" y="2203"/>
            <a:chExt cx="4026" cy="4026"/>
          </a:xfrm>
        </p:grpSpPr>
        <p:grpSp>
          <p:nvGrpSpPr>
            <p:cNvPr id="19" name="组合 18"/>
            <p:cNvGrpSpPr/>
            <p:nvPr/>
          </p:nvGrpSpPr>
          <p:grpSpPr>
            <a:xfrm>
              <a:off x="2533" y="2203"/>
              <a:ext cx="4026" cy="4026"/>
              <a:chOff x="2533" y="2203"/>
              <a:chExt cx="3168" cy="3168"/>
            </a:xfrm>
          </p:grpSpPr>
          <p:sp>
            <p:nvSpPr>
              <p:cNvPr id="11" name="空心弧 10"/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>
              <a:xfrm rot="9198756">
                <a:off x="2712" y="2371"/>
                <a:ext cx="2833" cy="2833"/>
              </a:xfrm>
              <a:prstGeom prst="blockArc">
                <a:avLst>
                  <a:gd name="adj1" fmla="val 6741740"/>
                  <a:gd name="adj2" fmla="val 1597257"/>
                  <a:gd name="adj3" fmla="val 5428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58066" tIns="29033" rIns="58066" bIns="29033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145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空心弧 11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>
              <a:xfrm rot="14609616">
                <a:off x="2533" y="2203"/>
                <a:ext cx="3169" cy="3169"/>
              </a:xfrm>
              <a:prstGeom prst="blockArc">
                <a:avLst>
                  <a:gd name="adj1" fmla="val 6812137"/>
                  <a:gd name="adj2" fmla="val 1623635"/>
                  <a:gd name="adj3" fmla="val 14268"/>
                </a:avLst>
              </a:prstGeom>
              <a:solidFill>
                <a:srgbClr val="DDC5B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TextBox 240"/>
            <p:cNvSpPr txBox="1"/>
            <p:nvPr>
              <p:custDataLst>
                <p:tags r:id="rId4"/>
              </p:custDataLst>
            </p:nvPr>
          </p:nvSpPr>
          <p:spPr>
            <a:xfrm>
              <a:off x="2961" y="3587"/>
              <a:ext cx="3205" cy="1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第</a:t>
              </a:r>
              <a:r>
                <a:rPr lang="en-US" altLang="zh-CN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10</a:t>
              </a: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课</a:t>
              </a:r>
              <a:endParaRPr lang="zh-CN" altLang="en-US" sz="5000" kern="0" dirty="0">
                <a:solidFill>
                  <a:srgbClr val="C69274"/>
                </a:solidFill>
                <a:latin typeface="Impact" panose="020B0806030902050204" pitchFamily="34" charset="0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</p:grpSp>
      <p:sp>
        <p:nvSpPr>
          <p:cNvPr id="72" name="标题层"/>
          <p:cNvSpPr txBox="1"/>
          <p:nvPr>
            <p:custDataLst>
              <p:tags r:id="rId5"/>
            </p:custDataLst>
          </p:nvPr>
        </p:nvSpPr>
        <p:spPr bwMode="auto">
          <a:xfrm>
            <a:off x="3290570" y="2709545"/>
            <a:ext cx="8262620" cy="81280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zh-CN" altLang="en-US" sz="45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和谐校园　共同维护</a:t>
            </a:r>
            <a:endParaRPr lang="zh-CN" altLang="en-US" sz="45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94055" y="1413510"/>
            <a:ext cx="10828020" cy="16884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just" fontAlgn="auto">
              <a:lnSpc>
                <a:spcPts val="4000"/>
              </a:lnSpc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本课要求学生学会识别校园欺凌和暴力，勇于对校园欺凌和暴力说“不”，掌握抵制校园欺凌、暴力和各种不良诱惑的方法，预防艾滋病，拒绝毒品，筑牢心灵的防火墙，自觉抵制不良诱惑。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048" y="2133600"/>
            <a:ext cx="10800000" cy="250011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58"/>
          <p:cNvSpPr txBox="1"/>
          <p:nvPr/>
        </p:nvSpPr>
        <p:spPr>
          <a:xfrm>
            <a:off x="120015" y="2008505"/>
            <a:ext cx="116878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（一）识别校园欺凌和暴力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60045" y="274574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什么是校园欺凌和暴力？</a:t>
            </a:r>
            <a:endParaRPr lang="zh-CN" altLang="en-US" sz="2400" b="1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770" y="1125220"/>
            <a:ext cx="9969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一、抵制校园欺凌和暴力</a:t>
            </a:r>
            <a:endParaRPr lang="zh-CN" altLang="en-US" sz="36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0045" y="350202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校园欺凌和暴力是指发生在校园内外、学生之间，一方（个体或群体）单次或多次蓄意或恶意通过肢体、言语及网络等手段实施欺负、侮辱，造成另一方（个体或群体）身体伤害、财产损失或精神损害等的事件。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校园欺凌和暴力的类型有哪些？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88820"/>
            <a:ext cx="1146683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第一，身体欺凌和暴力，主要表现为蓄意伤害别人身体或抢夺、故意破坏他人物品等行为。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第二，言语欺凌和暴力，主要表现为起侮辱性外号、戏弄、辱骂、恐吓等行为。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第三，关系欺凌和暴力，主要表现为运用人际关系或关系网络散布谣言、社会孤立或排斥等行为。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校园欺凌和暴力的危害是什么？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88820"/>
            <a:ext cx="11466830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第一，校园欺凌和暴力有很大危害，严重干扰和影响我们正常的学习和生活。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第二，受害者会因欺凌和暴力遭受身体和心理创伤。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第三，欺凌和施暴者性格可能会变得更加暴躁，难以控制自己的行为，甚至会走上违法犯罪的道路。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第四，旁观者则会因为欺凌和暴力行为的刺激产生内疚、恐惧、无助等不良心理反应。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5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6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7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8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9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1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2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3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4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5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6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77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78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79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81.xml><?xml version="1.0" encoding="utf-8"?>
<p:tagLst xmlns:p="http://schemas.openxmlformats.org/presentationml/2006/main">
  <p:tag name="KSO_WM_DIAGRAM_VIRTUALLY_FRAME" val="{&quot;height&quot;:299.0146456692913,&quot;left&quot;:228.84165354330707,&quot;top&quot;:168.00393700787401,&quot;width&quot;:468.4558267716535}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91.xml><?xml version="1.0" encoding="utf-8"?>
<p:tagLst xmlns:p="http://schemas.openxmlformats.org/presentationml/2006/main">
  <p:tag name="commondata" val="eyJoZGlkIjoiMDA3ODQ3NDBjMjEwNGJmNmE2NTE5YjgyZWE4YjZkODAifQ=="/>
</p:tagLst>
</file>

<file path=ppt/theme/theme1.xml><?xml version="1.0" encoding="utf-8"?>
<a:theme xmlns:a="http://schemas.openxmlformats.org/drawingml/2006/main" name="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2988</Words>
  <Application>WPS 演示</Application>
  <PresentationFormat>自定义</PresentationFormat>
  <Paragraphs>161</Paragraphs>
  <Slides>25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Calibri</vt:lpstr>
      <vt:lpstr>方正黑体简体</vt:lpstr>
      <vt:lpstr>Times New Roman</vt:lpstr>
      <vt:lpstr>思源黑体 CN Heavy</vt:lpstr>
      <vt:lpstr>黑体</vt:lpstr>
      <vt:lpstr>Arial</vt:lpstr>
      <vt:lpstr>Impact</vt:lpstr>
      <vt:lpstr>方正准圆简体</vt:lpstr>
      <vt:lpstr>Arial Unicode MS</vt:lpstr>
      <vt:lpstr>楷体</vt:lpstr>
      <vt:lpstr>Arial Unicode MS</vt:lpstr>
      <vt:lpstr>华文细黑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dc:subject>哎呀小小草</dc:subject>
  <cp:lastModifiedBy>drei</cp:lastModifiedBy>
  <cp:revision>261</cp:revision>
  <dcterms:created xsi:type="dcterms:W3CDTF">2015-04-23T03:04:00Z</dcterms:created>
  <dcterms:modified xsi:type="dcterms:W3CDTF">2024-09-27T02:17:56Z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61F72E6544E8430F96A0094616C99745_12</vt:lpwstr>
  </property>
</Properties>
</file>