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5"/>
  </p:notesMasterIdLst>
  <p:handoutMasterIdLst>
    <p:handoutMasterId r:id="rId29"/>
  </p:handoutMasterIdLst>
  <p:sldIdLst>
    <p:sldId id="370" r:id="rId4"/>
    <p:sldId id="371" r:id="rId6"/>
    <p:sldId id="361" r:id="rId7"/>
    <p:sldId id="265" r:id="rId8"/>
    <p:sldId id="367" r:id="rId9"/>
    <p:sldId id="289" r:id="rId10"/>
    <p:sldId id="259" r:id="rId11"/>
    <p:sldId id="401" r:id="rId12"/>
    <p:sldId id="402" r:id="rId13"/>
    <p:sldId id="403" r:id="rId14"/>
    <p:sldId id="404" r:id="rId15"/>
    <p:sldId id="405" r:id="rId16"/>
    <p:sldId id="454" r:id="rId17"/>
    <p:sldId id="407" r:id="rId18"/>
    <p:sldId id="408" r:id="rId19"/>
    <p:sldId id="409" r:id="rId20"/>
    <p:sldId id="444" r:id="rId21"/>
    <p:sldId id="422" r:id="rId22"/>
    <p:sldId id="423" r:id="rId23"/>
    <p:sldId id="418" r:id="rId24"/>
    <p:sldId id="455" r:id="rId25"/>
    <p:sldId id="419" r:id="rId26"/>
    <p:sldId id="420" r:id="rId27"/>
    <p:sldId id="445" r:id="rId28"/>
  </p:sldIdLst>
  <p:sldSz cx="12190095" cy="6859270"/>
  <p:notesSz cx="6858000" cy="9144000"/>
  <p:custDataLst>
    <p:tags r:id="rId33"/>
  </p:custDataLst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orient="horz" pos="3810" userDrawn="1">
          <p15:clr>
            <a:srgbClr val="A4A3A4"/>
          </p15:clr>
        </p15:guide>
        <p15:guide id="3" pos="3825" userDrawn="1">
          <p15:clr>
            <a:srgbClr val="A4A3A4"/>
          </p15:clr>
        </p15:guide>
        <p15:guide id="4" pos="7257" userDrawn="1">
          <p15:clr>
            <a:srgbClr val="A4A3A4"/>
          </p15:clr>
        </p15:guide>
        <p15:guide id="5" pos="5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EF"/>
    <a:srgbClr val="C69274"/>
    <a:srgbClr val="DDC5B7"/>
    <a:srgbClr val="F3EAE5"/>
    <a:srgbClr val="595959"/>
    <a:srgbClr val="FFFFFF"/>
    <a:srgbClr val="CE9F7A"/>
    <a:srgbClr val="E9D3C0"/>
    <a:srgbClr val="5FCACC"/>
    <a:srgbClr val="3090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12" autoAdjust="0"/>
    <p:restoredTop sz="94660"/>
  </p:normalViewPr>
  <p:slideViewPr>
    <p:cSldViewPr showGuides="1">
      <p:cViewPr>
        <p:scale>
          <a:sx n="68" d="100"/>
          <a:sy n="68" d="100"/>
        </p:scale>
        <p:origin x="1880" y="1496"/>
      </p:cViewPr>
      <p:guideLst>
        <p:guide orient="horz" pos="2140"/>
        <p:guide orient="horz" pos="3810"/>
        <p:guide pos="3825"/>
        <p:guide pos="7257"/>
        <p:guide pos="5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3" d="100"/>
          <a:sy n="83" d="100"/>
        </p:scale>
        <p:origin x="-3840" y="-96"/>
      </p:cViewPr>
      <p:guideLst>
        <p:guide orient="horz" pos="2853"/>
        <p:guide pos="215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3" Type="http://schemas.openxmlformats.org/officeDocument/2006/relationships/tags" Target="tags/tag9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C15E6-6BD2-4E4B-B1D4-218C26E1B22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5EDCA-2189-4435-B38B-6F3C2C04435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7430C-5A66-4BD0-A971-34190B6C601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C173A-3DA8-4893-B28A-1E15F55C330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slide" Target="../slides/slide20.xml"/><Relationship Id="rId7" Type="http://schemas.openxmlformats.org/officeDocument/2006/relationships/tags" Target="../tags/tag3.xml"/><Relationship Id="rId6" Type="http://schemas.openxmlformats.org/officeDocument/2006/relationships/slide" Target="../slides/slide7.xml"/><Relationship Id="rId5" Type="http://schemas.openxmlformats.org/officeDocument/2006/relationships/tags" Target="../tags/tag2.xml"/><Relationship Id="rId4" Type="http://schemas.openxmlformats.org/officeDocument/2006/relationships/slide" Target="../slides/slide6.xml"/><Relationship Id="rId3" Type="http://schemas.openxmlformats.org/officeDocument/2006/relationships/tags" Target="../tags/tag1.xml"/><Relationship Id="rId2" Type="http://schemas.openxmlformats.org/officeDocument/2006/relationships/slide" Target="../slides/slide5.xml"/><Relationship Id="rId12" Type="http://schemas.openxmlformats.org/officeDocument/2006/relationships/tags" Target="../tags/tag6.xml"/><Relationship Id="rId11" Type="http://schemas.openxmlformats.org/officeDocument/2006/relationships/tags" Target="../tags/tag5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0.xml"/><Relationship Id="rId8" Type="http://schemas.openxmlformats.org/officeDocument/2006/relationships/tags" Target="../tags/tag10.xml"/><Relationship Id="rId7" Type="http://schemas.openxmlformats.org/officeDocument/2006/relationships/slide" Target="../slides/slide7.xml"/><Relationship Id="rId6" Type="http://schemas.openxmlformats.org/officeDocument/2006/relationships/tags" Target="../tags/tag9.xml"/><Relationship Id="rId5" Type="http://schemas.openxmlformats.org/officeDocument/2006/relationships/slide" Target="../slides/slide6.xml"/><Relationship Id="rId4" Type="http://schemas.openxmlformats.org/officeDocument/2006/relationships/tags" Target="../tags/tag8.xml"/><Relationship Id="rId3" Type="http://schemas.openxmlformats.org/officeDocument/2006/relationships/slide" Target="../slides/slide5.xml"/><Relationship Id="rId2" Type="http://schemas.openxmlformats.org/officeDocument/2006/relationships/tags" Target="../tags/tag7.xml"/><Relationship Id="rId12" Type="http://schemas.openxmlformats.org/officeDocument/2006/relationships/tags" Target="../tags/tag12.xml"/><Relationship Id="rId11" Type="http://schemas.openxmlformats.org/officeDocument/2006/relationships/slide" Target="../slides/slide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0.xml"/><Relationship Id="rId8" Type="http://schemas.openxmlformats.org/officeDocument/2006/relationships/tags" Target="../tags/tag16.xml"/><Relationship Id="rId7" Type="http://schemas.openxmlformats.org/officeDocument/2006/relationships/slide" Target="../slides/slide7.xml"/><Relationship Id="rId6" Type="http://schemas.openxmlformats.org/officeDocument/2006/relationships/tags" Target="../tags/tag15.xml"/><Relationship Id="rId5" Type="http://schemas.openxmlformats.org/officeDocument/2006/relationships/slide" Target="../slides/slide6.xml"/><Relationship Id="rId4" Type="http://schemas.openxmlformats.org/officeDocument/2006/relationships/tags" Target="../tags/tag14.xml"/><Relationship Id="rId3" Type="http://schemas.openxmlformats.org/officeDocument/2006/relationships/slide" Target="../slides/slide5.xml"/><Relationship Id="rId2" Type="http://schemas.openxmlformats.org/officeDocument/2006/relationships/tags" Target="../tags/tag13.xml"/><Relationship Id="rId12" Type="http://schemas.openxmlformats.org/officeDocument/2006/relationships/tags" Target="../tags/tag18.xml"/><Relationship Id="rId11" Type="http://schemas.openxmlformats.org/officeDocument/2006/relationships/slide" Target="../slides/slide2.xml"/><Relationship Id="rId10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slide" Target="../slides/slide20.xml"/><Relationship Id="rId8" Type="http://schemas.openxmlformats.org/officeDocument/2006/relationships/tags" Target="../tags/tag22.xml"/><Relationship Id="rId7" Type="http://schemas.openxmlformats.org/officeDocument/2006/relationships/slide" Target="../slides/slide7.xml"/><Relationship Id="rId6" Type="http://schemas.openxmlformats.org/officeDocument/2006/relationships/tags" Target="../tags/tag21.xml"/><Relationship Id="rId5" Type="http://schemas.openxmlformats.org/officeDocument/2006/relationships/slide" Target="../slides/slide6.xml"/><Relationship Id="rId4" Type="http://schemas.openxmlformats.org/officeDocument/2006/relationships/tags" Target="../tags/tag20.xml"/><Relationship Id="rId3" Type="http://schemas.openxmlformats.org/officeDocument/2006/relationships/slide" Target="../slides/slide5.xml"/><Relationship Id="rId2" Type="http://schemas.openxmlformats.org/officeDocument/2006/relationships/tags" Target="../tags/tag19.xml"/><Relationship Id="rId12" Type="http://schemas.openxmlformats.org/officeDocument/2006/relationships/tags" Target="../tags/tag24.xml"/><Relationship Id="rId11" Type="http://schemas.openxmlformats.org/officeDocument/2006/relationships/slide" Target="../slides/slide2.xml"/><Relationship Id="rId10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8.xml"/><Relationship Id="rId8" Type="http://schemas.openxmlformats.org/officeDocument/2006/relationships/slide" Target="../slides/slide20.xml"/><Relationship Id="rId7" Type="http://schemas.openxmlformats.org/officeDocument/2006/relationships/tags" Target="../tags/tag27.xml"/><Relationship Id="rId6" Type="http://schemas.openxmlformats.org/officeDocument/2006/relationships/slide" Target="../slides/slide7.xml"/><Relationship Id="rId5" Type="http://schemas.openxmlformats.org/officeDocument/2006/relationships/tags" Target="../tags/tag26.xml"/><Relationship Id="rId4" Type="http://schemas.openxmlformats.org/officeDocument/2006/relationships/slide" Target="../slides/slide6.xml"/><Relationship Id="rId3" Type="http://schemas.openxmlformats.org/officeDocument/2006/relationships/tags" Target="../tags/tag25.xml"/><Relationship Id="rId2" Type="http://schemas.openxmlformats.org/officeDocument/2006/relationships/slide" Target="../slides/slide5.xml"/><Relationship Id="rId11" Type="http://schemas.openxmlformats.org/officeDocument/2006/relationships/tags" Target="../tags/tag29.xml"/><Relationship Id="rId10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1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文本框 5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文本框 7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文本框 9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文本框 1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3" name="圆角矩形 12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文本框 10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7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矩形 30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文本框 4"/>
          <p:cNvSpPr txBox="1"/>
          <p:nvPr userDrawn="1">
            <p:custDataLst>
              <p:tags r:id="rId2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 userDrawn="1">
            <p:custDataLst>
              <p:tags r:id="rId3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文本框 8"/>
          <p:cNvSpPr txBox="1"/>
          <p:nvPr userDrawn="1">
            <p:custDataLst>
              <p:tags r:id="rId4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 userDrawn="1">
            <p:custDataLst>
              <p:tags r:id="rId5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2" name="圆角矩形 1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矩形 20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文本框 22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30" name="圆角矩形 2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666309"/>
            <a:ext cx="12200731" cy="0"/>
          </a:xfrm>
          <a:prstGeom prst="line">
            <a:avLst/>
          </a:prstGeom>
          <a:ln w="2857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燕尾形 3"/>
          <p:cNvSpPr/>
          <p:nvPr userDrawn="1"/>
        </p:nvSpPr>
        <p:spPr>
          <a:xfrm>
            <a:off x="182245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文本框 27"/>
          <p:cNvSpPr txBox="1"/>
          <p:nvPr userDrawn="1">
            <p:custDataLst>
              <p:tags r:id="rId2"/>
            </p:custDataLst>
          </p:nvPr>
        </p:nvSpPr>
        <p:spPr>
          <a:xfrm>
            <a:off x="1126490" y="117475"/>
            <a:ext cx="1824990" cy="46291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l"/>
            <a:r>
              <a:rPr lang="zh-CN" sz="3000" b="1">
                <a:solidFill>
                  <a:srgbClr val="C69274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典型分析</a:t>
            </a:r>
            <a:endParaRPr lang="zh-CN" sz="3000" b="1">
              <a:solidFill>
                <a:srgbClr val="C69274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9" name="燕尾形 28"/>
          <p:cNvSpPr/>
          <p:nvPr userDrawn="1"/>
        </p:nvSpPr>
        <p:spPr>
          <a:xfrm>
            <a:off x="614680" y="0"/>
            <a:ext cx="460375" cy="666115"/>
          </a:xfrm>
          <a:prstGeom prst="chevr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文本框 12">
            <a:hlinkClick r:id="rId3" action="ppaction://hlinksldjump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文本框 14">
            <a:hlinkClick r:id="rId5" action="ppaction://hlinksldjump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文本框 16">
            <a:hlinkClick r:id="rId7" action="ppaction://hlinksldjump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8" name="矩形 17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文本框 18">
            <a:hlinkClick r:id="rId9" action="ppaction://hlinksldjump"/>
          </p:cNvPr>
          <p:cNvSpPr txBox="1"/>
          <p:nvPr userDrawn="1">
            <p:custDataLst>
              <p:tags r:id="rId10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0" name="圆角矩形 19">
            <a:hlinkClick r:id="rId11" action="ppaction://hlinksldjump"/>
          </p:cNvPr>
          <p:cNvSpPr/>
          <p:nvPr userDrawn="1">
            <p:custDataLst>
              <p:tags r:id="rId12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3117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rId2" action="ppaction://hlinksldjump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5429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25685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rId4" action="ppaction://hlinksldjump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997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48717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rId6" action="ppaction://hlinksldjump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1028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71748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rId8" action="ppaction://hlinksldjump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74060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1" name="圆角矩形 20">
            <a:hlinkClick r:id="rId10" action="ppaction://hlinksldjump"/>
          </p:cNvPr>
          <p:cNvSpPr/>
          <p:nvPr userDrawn="1">
            <p:custDataLst>
              <p:tags r:id="rId11"/>
            </p:custDataLst>
          </p:nvPr>
        </p:nvSpPr>
        <p:spPr>
          <a:xfrm>
            <a:off x="1070356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0" y="522799"/>
            <a:ext cx="12200731" cy="0"/>
          </a:xfrm>
          <a:prstGeom prst="line">
            <a:avLst/>
          </a:prstGeom>
          <a:ln w="34925">
            <a:solidFill>
              <a:srgbClr val="DDC5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 userDrawn="1"/>
        </p:nvSpPr>
        <p:spPr>
          <a:xfrm rot="10800000">
            <a:off x="12700" y="6112510"/>
            <a:ext cx="12188190" cy="747395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矩形 12"/>
          <p:cNvSpPr/>
          <p:nvPr userDrawn="1"/>
        </p:nvSpPr>
        <p:spPr>
          <a:xfrm>
            <a:off x="155638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文本框 1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178752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分析解读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381317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文本框 15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04431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altLang="en-US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知识导图</a:t>
            </a:r>
            <a:endParaRPr lang="zh-CN" altLang="en-US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6116320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文本框 17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6347460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知识梳理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19" name="矩形 18"/>
          <p:cNvSpPr/>
          <p:nvPr userDrawn="1"/>
        </p:nvSpPr>
        <p:spPr>
          <a:xfrm>
            <a:off x="8419465" y="6253480"/>
            <a:ext cx="2105025" cy="502285"/>
          </a:xfrm>
          <a:prstGeom prst="rect">
            <a:avLst/>
          </a:prstGeom>
          <a:solidFill>
            <a:srgbClr val="C69274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文本框 19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650605" y="6299200"/>
            <a:ext cx="1596390" cy="40703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zh-CN" sz="2400">
                <a:solidFill>
                  <a:schemeClr val="bg1"/>
                </a:solidFill>
                <a:uFillTx/>
                <a:latin typeface="方正黑体简体" panose="03000509000000000000" charset="-122"/>
                <a:ea typeface="方正黑体简体" panose="03000509000000000000" charset="-122"/>
              </a:rPr>
              <a:t>典例分析</a:t>
            </a:r>
            <a:endParaRPr lang="zh-CN" sz="2400">
              <a:solidFill>
                <a:schemeClr val="bg1"/>
              </a:solidFill>
              <a:uFillTx/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圆角矩形 1">
            <a:hlinkClick r:id="" action="ppaction://noaction"/>
          </p:cNvPr>
          <p:cNvSpPr/>
          <p:nvPr userDrawn="1">
            <p:custDataLst>
              <p:tags r:id="rId6"/>
            </p:custDataLst>
          </p:nvPr>
        </p:nvSpPr>
        <p:spPr>
          <a:xfrm>
            <a:off x="118745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目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录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两栏内容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0">
    <p:wip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 spd="slow" advClick="0" advTm="0">
    <p:wipe/>
  </p:transition>
  <p:txStyles>
    <p:titleStyle>
      <a:lvl1pPr algn="ctr" defTabSz="108839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305" indent="-40830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555" indent="-340360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80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500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9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slide" Target="slide6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3" Type="http://schemas.openxmlformats.org/officeDocument/2006/relationships/slide" Target="slide5.xml"/><Relationship Id="rId2" Type="http://schemas.openxmlformats.org/officeDocument/2006/relationships/tags" Target="../tags/tag65.xml"/><Relationship Id="rId17" Type="http://schemas.openxmlformats.org/officeDocument/2006/relationships/slideLayout" Target="../slideLayouts/slideLayout8.xml"/><Relationship Id="rId16" Type="http://schemas.openxmlformats.org/officeDocument/2006/relationships/tags" Target="../tags/tag75.xml"/><Relationship Id="rId15" Type="http://schemas.openxmlformats.org/officeDocument/2006/relationships/slide" Target="slide20.xml"/><Relationship Id="rId14" Type="http://schemas.openxmlformats.org/officeDocument/2006/relationships/tags" Target="../tags/tag74.xml"/><Relationship Id="rId13" Type="http://schemas.openxmlformats.org/officeDocument/2006/relationships/tags" Target="../tags/tag73.xml"/><Relationship Id="rId12" Type="http://schemas.openxmlformats.org/officeDocument/2006/relationships/tags" Target="../tags/tag72.xml"/><Relationship Id="rId11" Type="http://schemas.openxmlformats.org/officeDocument/2006/relationships/slide" Target="slide7.xml"/><Relationship Id="rId10" Type="http://schemas.openxmlformats.org/officeDocument/2006/relationships/tags" Target="../tags/tag71.xml"/><Relationship Id="rId1" Type="http://schemas.openxmlformats.org/officeDocument/2006/relationships/tags" Target="../tags/tag64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4.xml"/><Relationship Id="rId2" Type="http://schemas.openxmlformats.org/officeDocument/2006/relationships/slide" Target="slide21.xml"/><Relationship Id="rId1" Type="http://schemas.openxmlformats.org/officeDocument/2006/relationships/tags" Target="../tags/tag83.xml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85.xml"/><Relationship Id="rId2" Type="http://schemas.openxmlformats.org/officeDocument/2006/relationships/slide" Target="slide20.xml"/><Relationship Id="rId1" Type="http://schemas.openxmlformats.org/officeDocument/2006/relationships/tags" Target="../tags/tag84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6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5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38100" y="3294380"/>
            <a:ext cx="12228195" cy="3623945"/>
            <a:chOff x="-4142" y="2895"/>
            <a:chExt cx="15366" cy="5482"/>
          </a:xfrm>
        </p:grpSpPr>
        <p:sp>
          <p:nvSpPr>
            <p:cNvPr id="8" name="矩形 7"/>
            <p:cNvSpPr/>
            <p:nvPr/>
          </p:nvSpPr>
          <p:spPr>
            <a:xfrm>
              <a:off x="-4142" y="5175"/>
              <a:ext cx="15366" cy="3202"/>
            </a:xfrm>
            <a:prstGeom prst="rect">
              <a:avLst/>
            </a:prstGeom>
            <a:solidFill>
              <a:srgbClr val="CE9F7A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-4142" y="2895"/>
              <a:ext cx="15366" cy="2345"/>
            </a:xfrm>
            <a:prstGeom prst="rect">
              <a:avLst/>
            </a:prstGeom>
            <a:solidFill>
              <a:srgbClr val="E9D3C0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6" name="矩形 15"/>
          <p:cNvSpPr/>
          <p:nvPr/>
        </p:nvSpPr>
        <p:spPr>
          <a:xfrm>
            <a:off x="8255000" y="982345"/>
            <a:ext cx="3333115" cy="1665605"/>
          </a:xfrm>
          <a:prstGeom prst="rect">
            <a:avLst/>
          </a:prstGeom>
          <a:ln w="38100">
            <a:noFill/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none">
            <a:noAutofit/>
          </a:bodyPr>
          <a:p>
            <a:pPr algn="ctr"/>
            <a:r>
              <a:rPr 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 </a:t>
            </a:r>
            <a:r>
              <a:rPr lang="zh-CN" altLang="en-US" sz="11000" b="1" dirty="0">
                <a:solidFill>
                  <a:schemeClr val="accent2">
                    <a:lumMod val="75000"/>
                  </a:schemeClr>
                </a:solidFill>
                <a:latin typeface="思源黑体 CN Heavy" panose="020B0A00000000000000" charset="-122"/>
                <a:ea typeface="思源黑体 CN Heavy" panose="020B0A00000000000000" charset="-122"/>
                <a:sym typeface="Arial" panose="020B0604020202020204"/>
              </a:rPr>
              <a:t>政治</a:t>
            </a:r>
            <a:endParaRPr lang="zh-CN" altLang="en-US" sz="11000" b="1" dirty="0">
              <a:solidFill>
                <a:schemeClr val="accent2">
                  <a:lumMod val="75000"/>
                </a:schemeClr>
              </a:solidFill>
              <a:latin typeface="思源黑体 CN Heavy" panose="020B0A00000000000000" charset="-122"/>
              <a:ea typeface="思源黑体 CN Heavy" panose="020B0A00000000000000" charset="-122"/>
              <a:sym typeface="Arial" panose="020B0604020202020204"/>
            </a:endParaRPr>
          </a:p>
        </p:txBody>
      </p:sp>
      <p:sp>
        <p:nvSpPr>
          <p:cNvPr id="33815" name="Text Box 9"/>
          <p:cNvSpPr txBox="1">
            <a:spLocks noChangeArrowheads="1"/>
          </p:cNvSpPr>
          <p:nvPr/>
        </p:nvSpPr>
        <p:spPr bwMode="auto">
          <a:xfrm>
            <a:off x="1414780" y="5247005"/>
            <a:ext cx="2285365" cy="1348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noAutofit/>
          </a:bodyPr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编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李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娟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杨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莉</a:t>
            </a: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en-US" alt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defTabSz="914400">
              <a:spcBef>
                <a:spcPct val="50000"/>
              </a:spcBef>
            </a:pPr>
            <a:r>
              <a:rPr lang="en-US" alt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  </a:t>
            </a:r>
            <a:r>
              <a:rPr lang="zh-CN" sz="1800" dirty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戴忠慧</a:t>
            </a:r>
            <a:endParaRPr lang="zh-CN" sz="1800" dirty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51815" y="1308735"/>
            <a:ext cx="7959090" cy="1336675"/>
            <a:chOff x="1660" y="2061"/>
            <a:chExt cx="12534" cy="2105"/>
          </a:xfrm>
        </p:grpSpPr>
        <p:sp>
          <p:nvSpPr>
            <p:cNvPr id="33806" name="Text Box 9"/>
            <p:cNvSpPr txBox="1">
              <a:spLocks noChangeArrowheads="1"/>
            </p:cNvSpPr>
            <p:nvPr/>
          </p:nvSpPr>
          <p:spPr bwMode="auto">
            <a:xfrm>
              <a:off x="1660" y="2339"/>
              <a:ext cx="12534" cy="158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noAutofit/>
            </a:bodyPr>
            <a:p>
              <a:pPr defTabSz="914400">
                <a:spcBef>
                  <a:spcPct val="50000"/>
                </a:spcBef>
              </a:pPr>
              <a:r>
                <a:rPr lang="zh-CN" altLang="en-US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职教高考新实践基础篇</a:t>
              </a:r>
              <a:r>
                <a:rPr lang="en-US" altLang="zh-CN" sz="6000" b="1" dirty="0">
                  <a:solidFill>
                    <a:srgbClr val="CE9F7A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 </a:t>
              </a:r>
              <a:endParaRPr lang="en-US" altLang="zh-CN" sz="6000" b="1" dirty="0">
                <a:solidFill>
                  <a:srgbClr val="CE9F7A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1773" y="4128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H="1">
              <a:off x="1773" y="2061"/>
              <a:ext cx="12187" cy="38"/>
            </a:xfrm>
            <a:prstGeom prst="line">
              <a:avLst/>
            </a:prstGeom>
            <a:ln w="38100">
              <a:solidFill>
                <a:srgbClr val="CE9F7A"/>
              </a:solidFill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rcRect l="16662" t="20503" r="2931" b="18552"/>
          <a:stretch>
            <a:fillRect/>
          </a:stretch>
        </p:blipFill>
        <p:spPr>
          <a:xfrm>
            <a:off x="7103110" y="3478530"/>
            <a:ext cx="4313555" cy="32607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338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41478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经济全球化的基本内涵和主要表现是什么？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132965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当今世界经济的一个显著特征是商品、服务及技术、资金、劳务等要素，通过日益频繁的国际贸易、国际金融在全球范围内迅速流动和广泛配置，世界经济出现了高度融合的局面，这就是经济全球化。经济全球化主要表现为生产全球化、贸易全球化和金融全球化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694690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（二）经济全球化趋势不可逆转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457200" indent="-45720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经济全球化的重要意义是什么？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062480"/>
            <a:ext cx="1146683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经济全球化是社会生产力发展的客观要求和科技进步的必然结果，是人类社会发展的必经之路，是不可阻挡的历史潮流。经济全球化为世界经济增长提供了强劲动力，促进了商品和资本流动、科技和文明进步、各国人民交往。当今世界已经成为你中有我、我中有你的地球村，各国逐渐形成利益共同体、责任共同体、命运共同体。总体而言，经济全球化符合经济规律，符合各方利益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如何认识经济全球化的问题和不足？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845310"/>
            <a:ext cx="11466830" cy="30149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经济全球化并非万能灵药，也存在问题和不足。在全球化的背景下，不同国家和地区结成了你中有我、我中有你、一荣俱荣、一损俱损的关系。一个国家的经济波动可能殃及他国，甚至影响世界，酿成国际性的经济危机或金融危机。特别是当世界经济处于下行期的时候，全球经济“蛋糕”不容易做大，甚至变小了，增长和分配、资本和劳动、效率和公平的矛盾就会更加突出，发达国家和发展中国家都会感受到压力和冲击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4. 我国应对经济全球化的政策及理念是什么？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845310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面对经济全球化中遇到的问题和挑战，不能采取保护主义、单边主义措施，不能采取以邻为壑的自私做法。应该坚持合作共赢理念，充分利用一切机遇，合作应对一切挑战，引导好经济全球化走向，让发展成果公平惠及不同国家不同阶层不同人群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249364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“一带一路”倡议是如何提出的？其目标是什么？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3215005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2013年秋，习近平先后提出建设“丝绸之路经济带”和“21世纪海上丝绸之路”的合作倡议。这一倡议就是要在“一带一路”建设国际合作框架内，各方携手应对世界经济面临的挑战，开创发展新机遇，谋求发展新动力，拓展发展新空间，实现优势互补、互利共赢，不断朝着人类命运共同体方向迈进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771015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（一）“一带一路”倡议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927735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二、实现更高水平的开放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“一带一路”倡议的基本内涵是什么？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845310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“一带一路”倡议秉持和遵循共商共建共享原则，努力实现政策沟通、设施联通、贸易畅通、资金融通、民心相通，是发展的倡议、合作的倡议、开放的倡议。这一倡议的核心内涵，是促进基础设施建设和互联互通，加强经济政策协调和发展战略对接，促进协同联动发展，实现共同繁荣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“一带一路”倡议的成就是什么？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845310"/>
            <a:ext cx="11466830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共建“一带一路”从夯基垒台、立柱架梁到落地生根、持久发展，已成为开放包容、互利互惠、合作共赢的国际合作平台，是国际社会普遍欢迎的全球公共产品。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4. 如何正确认识“一带一路”倡议？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845310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“一带一路”倡议虽然源于中国，但机会和成果属于世界。共建“一带一路”是经济合作倡议，不是搞地缘政治联盟或军事同盟，不针对谁也不排除谁；是开放包容进程，不是要关起门来搞小圈子或者“中国俱乐部”；是中国同世界共享机遇、共谋发展的阳光大道，不以意识形态划界，不搞零和博弈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91897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中国的全球经济治理观是什么？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2640330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党的十八大以来，中国倡导平等、开放、合作、共享的全球经济治理观，倡导共同走出一条公平、开放、全面、创新的发展之路，为解决全球发展面临的重大现实问题、完善全球经济治理提供重要理念指引。</a:t>
            </a:r>
            <a:endParaRPr lang="zh-CN" altLang="en-US" sz="2400">
              <a:latin typeface="+mn-ea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120015" y="1268730"/>
            <a:ext cx="1161605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（二）积极参与全球经济治理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908685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中国参与全球经济治理的重要举措有哪些？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630045"/>
            <a:ext cx="11466830" cy="25279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中国积极参与全球经济治理体系改革，为完善全球经济治理体系贡献力量。坚持平等协商、互利共赢，推动二十国集团等发挥国际经济合作功能。维护多边贸易体制，积极参与世界贸易组织改革，推动完善更加公正合理的全球经济治理体系。积极参与多双边区域投资贸易合作机制，推动新兴领域经济治理规则制定，提高参与国际金融治理能力。实施自由贸易区提升战略，构建面向全球的高标准自由贸易区网络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标题层"/>
          <p:cNvSpPr txBox="1"/>
          <p:nvPr>
            <p:custDataLst>
              <p:tags r:id="rId1"/>
            </p:custDataLst>
          </p:nvPr>
        </p:nvSpPr>
        <p:spPr bwMode="auto">
          <a:xfrm>
            <a:off x="4403619" y="1989505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srgbClr val="595959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01</a:t>
            </a:r>
            <a:endParaRPr lang="en-US" altLang="zh-CN" sz="3700" kern="0" dirty="0">
              <a:solidFill>
                <a:srgbClr val="595959"/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1" name="直接连接符 70"/>
          <p:cNvCxnSpPr/>
          <p:nvPr>
            <p:custDataLst>
              <p:tags r:id="rId2"/>
            </p:custDataLst>
          </p:nvPr>
        </p:nvCxnSpPr>
        <p:spPr>
          <a:xfrm>
            <a:off x="5282591" y="2060106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72" name="标题层">
            <a:hlinkClick r:id="rId3" action="ppaction://hlinksldjump"/>
          </p:cNvPr>
          <p:cNvSpPr txBox="1"/>
          <p:nvPr>
            <p:custDataLst>
              <p:tags r:id="rId4"/>
            </p:custDataLst>
          </p:nvPr>
        </p:nvSpPr>
        <p:spPr bwMode="auto">
          <a:xfrm>
            <a:off x="5373857" y="1989505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srgbClr val="5959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分析解读</a:t>
            </a:r>
            <a:endParaRPr lang="zh-CN" altLang="en-US" sz="3700" b="1" dirty="0">
              <a:solidFill>
                <a:srgbClr val="5959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标题层"/>
          <p:cNvSpPr txBox="1"/>
          <p:nvPr>
            <p:custDataLst>
              <p:tags r:id="rId5"/>
            </p:custDataLst>
          </p:nvPr>
        </p:nvSpPr>
        <p:spPr bwMode="auto">
          <a:xfrm>
            <a:off x="4403619" y="3022738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1" name="直接连接符 90"/>
          <p:cNvCxnSpPr/>
          <p:nvPr>
            <p:custDataLst>
              <p:tags r:id="rId6"/>
            </p:custDataLst>
          </p:nvPr>
        </p:nvCxnSpPr>
        <p:spPr>
          <a:xfrm>
            <a:off x="5282591" y="3093339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2" name="标题层">
            <a:hlinkClick r:id="rId7" action="ppaction://hlinksldjump"/>
          </p:cNvPr>
          <p:cNvSpPr txBox="1"/>
          <p:nvPr>
            <p:custDataLst>
              <p:tags r:id="rId8"/>
            </p:custDataLst>
          </p:nvPr>
        </p:nvSpPr>
        <p:spPr bwMode="auto">
          <a:xfrm>
            <a:off x="5373857" y="3022738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知识导图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标题层"/>
          <p:cNvSpPr txBox="1"/>
          <p:nvPr>
            <p:custDataLst>
              <p:tags r:id="rId9"/>
            </p:custDataLst>
          </p:nvPr>
        </p:nvSpPr>
        <p:spPr bwMode="auto">
          <a:xfrm>
            <a:off x="4403619" y="4055971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96" name="直接连接符 95"/>
          <p:cNvCxnSpPr/>
          <p:nvPr>
            <p:custDataLst>
              <p:tags r:id="rId10"/>
            </p:custDataLst>
          </p:nvPr>
        </p:nvCxnSpPr>
        <p:spPr>
          <a:xfrm>
            <a:off x="5282591" y="4126572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97" name="标题层">
            <a:hlinkClick r:id="rId11" action="ppaction://hlinksldjump"/>
          </p:cNvPr>
          <p:cNvSpPr txBox="1"/>
          <p:nvPr>
            <p:custDataLst>
              <p:tags r:id="rId12"/>
            </p:custDataLst>
          </p:nvPr>
        </p:nvSpPr>
        <p:spPr bwMode="auto">
          <a:xfrm>
            <a:off x="5373857" y="4055971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知识梳理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0" name="标题层"/>
          <p:cNvSpPr txBox="1"/>
          <p:nvPr>
            <p:custDataLst>
              <p:tags r:id="rId13"/>
            </p:custDataLst>
          </p:nvPr>
        </p:nvSpPr>
        <p:spPr bwMode="auto">
          <a:xfrm>
            <a:off x="4403619" y="5089203"/>
            <a:ext cx="799176" cy="697788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algn="ctr" defTabSz="1218565">
              <a:defRPr/>
            </a:pPr>
            <a:r>
              <a:rPr lang="en-US" altLang="zh-CN" sz="37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Impact" panose="020B080603090205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04</a:t>
            </a:r>
            <a:endParaRPr lang="zh-CN" altLang="en-US" sz="3700" kern="0" dirty="0">
              <a:solidFill>
                <a:prstClr val="black">
                  <a:lumMod val="65000"/>
                  <a:lumOff val="35000"/>
                </a:prstClr>
              </a:solidFill>
              <a:latin typeface="Impact" panose="020B080603090205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101" name="直接连接符 100"/>
          <p:cNvCxnSpPr/>
          <p:nvPr>
            <p:custDataLst>
              <p:tags r:id="rId14"/>
            </p:custDataLst>
          </p:nvPr>
        </p:nvCxnSpPr>
        <p:spPr>
          <a:xfrm>
            <a:off x="5282591" y="5159804"/>
            <a:ext cx="0" cy="556586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/>
        </p:spPr>
      </p:cxnSp>
      <p:sp>
        <p:nvSpPr>
          <p:cNvPr id="102" name="标题层">
            <a:hlinkClick r:id="rId15" action="ppaction://hlinksldjump"/>
          </p:cNvPr>
          <p:cNvSpPr txBox="1"/>
          <p:nvPr>
            <p:custDataLst>
              <p:tags r:id="rId16"/>
            </p:custDataLst>
          </p:nvPr>
        </p:nvSpPr>
        <p:spPr bwMode="auto">
          <a:xfrm>
            <a:off x="5373857" y="5089203"/>
            <a:ext cx="3359815" cy="68961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lstStyle/>
          <a:p>
            <a:pPr defTabSz="1218565">
              <a:defRPr/>
            </a:pPr>
            <a:r>
              <a:rPr lang="zh-CN" altLang="en-US" sz="37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典例分析</a:t>
            </a:r>
            <a:endParaRPr lang="zh-CN" altLang="en-US" sz="37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0" y="0"/>
            <a:ext cx="12192000" cy="1125538"/>
          </a:xfrm>
          <a:prstGeom prst="rect">
            <a:avLst/>
          </a:prstGeom>
          <a:solidFill>
            <a:srgbClr val="DDC5B7"/>
          </a:solidFill>
          <a:ln w="254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774410" y="212081"/>
            <a:ext cx="46415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 </a:t>
            </a:r>
            <a:r>
              <a:rPr lang="en-US" altLang="zh-CN" sz="4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en-US" altLang="zh-CN" sz="4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0" y="6310189"/>
            <a:ext cx="12200731" cy="0"/>
          </a:xfrm>
          <a:prstGeom prst="line">
            <a:avLst/>
          </a:prstGeom>
          <a:ln w="38100">
            <a:solidFill>
              <a:srgbClr val="C692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6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4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6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4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4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6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4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4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6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2" presetClass="entr" presetSubtype="8" decel="525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4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4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nimBg="1"/>
      <p:bldP spid="72" grpId="0" bldLvl="0" animBg="1"/>
      <p:bldP spid="90" grpId="0" bldLvl="0" animBg="1"/>
      <p:bldP spid="92" grpId="0" bldLvl="0" animBg="1"/>
      <p:bldP spid="95" grpId="0" bldLvl="0" animBg="1"/>
      <p:bldP spid="97" grpId="0" bldLvl="0" animBg="1"/>
      <p:bldP spid="100" grpId="0" bldLvl="0" animBg="1"/>
      <p:bldP spid="102" grpId="0" bldLvl="0" animBg="1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90575" y="766445"/>
            <a:ext cx="1066863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例题1（选择题）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90575" y="1343025"/>
            <a:ext cx="10668635" cy="1065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习近平总书记多次强调：“中国开放的大门不会关闭，只会越开越大。”对此理解正确的是（</a:t>
            </a:r>
            <a:r>
              <a:rPr lang="en-US" altLang="zh-CN" sz="2400">
                <a:latin typeface="+mn-ea"/>
              </a:rPr>
              <a:t>    </a:t>
            </a:r>
            <a:r>
              <a:rPr lang="zh-CN" altLang="en-US" sz="2400">
                <a:latin typeface="+mn-ea"/>
              </a:rPr>
              <a:t> ）。</a:t>
            </a:r>
            <a:endParaRPr lang="zh-CN" alt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27"/>
          <p:cNvSpPr txBox="1"/>
          <p:nvPr>
            <p:custDataLst>
              <p:tags r:id="rId1"/>
            </p:custDataLst>
          </p:nvPr>
        </p:nvSpPr>
        <p:spPr>
          <a:xfrm>
            <a:off x="3502660" y="1811655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A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90575" y="2496185"/>
            <a:ext cx="10668635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60045" indent="-360045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我国坚持开放的目标不会变，扩大开放的决心不会变</a:t>
            </a:r>
            <a:endParaRPr sz="2400">
              <a:latin typeface="+mn-ea"/>
            </a:endParaRPr>
          </a:p>
          <a:p>
            <a:pPr marL="360045" indent="-360045" algn="just" fontAlgn="auto">
              <a:lnSpc>
                <a:spcPts val="3800"/>
              </a:lnSpc>
            </a:pPr>
            <a:r>
              <a:rPr sz="2400">
                <a:latin typeface="+mn-ea"/>
              </a:rPr>
              <a:t>B. 我国经济要形成以国际大循环为主的新发展格局</a:t>
            </a:r>
            <a:endParaRPr sz="2400">
              <a:latin typeface="+mn-ea"/>
            </a:endParaRPr>
          </a:p>
          <a:p>
            <a:pPr marL="360045" indent="-360045" algn="just" fontAlgn="auto">
              <a:lnSpc>
                <a:spcPts val="3800"/>
              </a:lnSpc>
            </a:pPr>
            <a:r>
              <a:rPr sz="2400">
                <a:latin typeface="+mn-ea"/>
              </a:rPr>
              <a:t>C. 我国将对外开放作为引领发展的第一动力</a:t>
            </a:r>
            <a:endParaRPr sz="2400">
              <a:latin typeface="+mn-ea"/>
            </a:endParaRPr>
          </a:p>
          <a:p>
            <a:pPr marL="360045" indent="-360045" algn="just" fontAlgn="auto">
              <a:lnSpc>
                <a:spcPts val="3800"/>
              </a:lnSpc>
            </a:pPr>
            <a:r>
              <a:rPr sz="2400">
                <a:latin typeface="+mn-ea"/>
              </a:rPr>
              <a:t>D. 我国经济的发展主要建立在引进外资的基础上</a:t>
            </a:r>
            <a:endParaRPr sz="2400"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782570" y="4942205"/>
            <a:ext cx="6096000" cy="603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  <a:hlinkClick r:id="rId2" action="ppaction://hlinksldjump"/>
              </a:rPr>
              <a:t>【解析】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7"/>
          <p:cNvSpPr txBox="1"/>
          <p:nvPr>
            <p:custDataLst>
              <p:tags r:id="rId1"/>
            </p:custDataLst>
          </p:nvPr>
        </p:nvSpPr>
        <p:spPr>
          <a:xfrm>
            <a:off x="622935" y="1341120"/>
            <a:ext cx="10897870" cy="3479800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开放是当代中国的鲜明标识。过去我国经济发展是在开放条件下取得的，未来我国经济发展也必须在更加开放的条件下进行。不管世界形势如何变化，我国坚持开放的目标不会变，扩大开放的决心不会变，故A项正确。我国要形成以国内大循环为主体、国内国际双循环相互促进的新发展格局，故B项错误。创新是引领发展的第一动力，故C项错误。我国经济的发展并不是主要建立在引进外资的基础上，故D项错误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8" name="圆角矩形 7">
            <a:hlinkClick r:id="rId2" action="ppaction://hlinksldjump"/>
          </p:cNvPr>
          <p:cNvSpPr/>
          <p:nvPr userDrawn="1">
            <p:custDataLst>
              <p:tags r:id="rId3"/>
            </p:custDataLst>
          </p:nvPr>
        </p:nvSpPr>
        <p:spPr>
          <a:xfrm>
            <a:off x="10722610" y="6253480"/>
            <a:ext cx="1261110" cy="539115"/>
          </a:xfrm>
          <a:prstGeom prst="roundRect">
            <a:avLst/>
          </a:prstGeom>
          <a:solidFill>
            <a:srgbClr val="4F3331"/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返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回</a:t>
            </a:r>
            <a:endParaRPr kumimoji="0" lang="zh-CN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837565" y="83820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例题2（判断题）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630045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sz="2400">
                <a:latin typeface="+mn-ea"/>
              </a:rPr>
              <a:t>经济全球化主要表现为生产全球化、贸易全球化和资本全球化。（</a:t>
            </a:r>
            <a:r>
              <a:rPr lang="en-US" sz="2400">
                <a:latin typeface="+mn-ea"/>
              </a:rPr>
              <a:t>      </a:t>
            </a:r>
            <a:r>
              <a:rPr sz="2400">
                <a:latin typeface="+mn-ea"/>
              </a:rPr>
              <a:t> ）</a:t>
            </a:r>
            <a:endParaRPr sz="2400">
              <a:latin typeface="+mn-ea"/>
            </a:endParaRPr>
          </a:p>
        </p:txBody>
      </p:sp>
      <p:sp>
        <p:nvSpPr>
          <p:cNvPr id="2" name="Text Box 27"/>
          <p:cNvSpPr txBox="1"/>
          <p:nvPr>
            <p:custDataLst>
              <p:tags r:id="rId1"/>
            </p:custDataLst>
          </p:nvPr>
        </p:nvSpPr>
        <p:spPr>
          <a:xfrm>
            <a:off x="9839960" y="1629410"/>
            <a:ext cx="91948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B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2"/>
            </p:custDataLst>
          </p:nvPr>
        </p:nvSpPr>
        <p:spPr>
          <a:xfrm>
            <a:off x="694690" y="3429635"/>
            <a:ext cx="10897870" cy="173164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【解析】本题考查经济全球化趋势不可逆转。经济全球化主要表现为生产全球化、贸易全球化和金融全球化。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82345" y="2492375"/>
            <a:ext cx="10292715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sz="2400">
                <a:latin typeface="+mn-ea"/>
              </a:rPr>
              <a:t>A. 正确 </a:t>
            </a:r>
            <a:r>
              <a:rPr lang="en-US" sz="2400">
                <a:latin typeface="+mn-ea"/>
              </a:rPr>
              <a:t>			</a:t>
            </a:r>
            <a:r>
              <a:rPr sz="2400">
                <a:latin typeface="+mn-ea"/>
              </a:rPr>
              <a:t>B. 错误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622300" y="694690"/>
            <a:ext cx="1105535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例题3（填空题）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22300" y="1701800"/>
            <a:ext cx="11055350" cy="1822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sz="2400">
                <a:latin typeface="+mn-ea"/>
              </a:rPr>
              <a:t>“一带一路”倡议就是各方携手应对世界经济面临的挑战，开创发展新机遇，谋求发展新动力，拓展发展新空间，实现优势互补、互利共赢，不断朝着______________ 方向迈进。</a:t>
            </a:r>
            <a:endParaRPr sz="2400">
              <a:latin typeface="+mn-ea"/>
            </a:endParaRPr>
          </a:p>
        </p:txBody>
      </p:sp>
      <p:sp>
        <p:nvSpPr>
          <p:cNvPr id="2" name="Text Box 27"/>
          <p:cNvSpPr txBox="1"/>
          <p:nvPr>
            <p:custDataLst>
              <p:tags r:id="rId1"/>
            </p:custDataLst>
          </p:nvPr>
        </p:nvSpPr>
        <p:spPr>
          <a:xfrm>
            <a:off x="694690" y="2853690"/>
            <a:ext cx="2462530" cy="50228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ctr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人类命运共同体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Text Box 27"/>
          <p:cNvSpPr txBox="1"/>
          <p:nvPr>
            <p:custDataLst>
              <p:tags r:id="rId2"/>
            </p:custDataLst>
          </p:nvPr>
        </p:nvSpPr>
        <p:spPr>
          <a:xfrm>
            <a:off x="622935" y="3645535"/>
            <a:ext cx="10897870" cy="1731645"/>
          </a:xfrm>
          <a:prstGeom prst="rect">
            <a:avLst/>
          </a:prstGeom>
          <a:noFill/>
          <a:ln w="19050">
            <a:noFill/>
          </a:ln>
        </p:spPr>
        <p:txBody>
          <a:bodyPr wrap="square" anchor="t" anchorCtr="0">
            <a:noAutofit/>
          </a:bodyPr>
          <a:p>
            <a:pPr indent="0" algn="l" fontAlgn="auto">
              <a:lnSpc>
                <a:spcPts val="4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C00000"/>
                </a:solidFill>
                <a:latin typeface="华文细黑" panose="02010600040101010101" charset="-122"/>
                <a:ea typeface="华文细黑" panose="02010600040101010101" charset="-122"/>
              </a:rPr>
              <a:t>【解析】本题考查“一带一路”倡议。“一带一路”倡议就是各方携手应对世界经济面临的挑战，开创发展新机遇，谋求发展新动力，拓展发展新空间，实现优势互补、互利共赢，不断朝着人类命运共同体方向迈进。</a:t>
            </a:r>
            <a:endParaRPr lang="en-US" altLang="zh-CN" sz="2400">
              <a:solidFill>
                <a:srgbClr val="C00000"/>
              </a:solidFill>
              <a:latin typeface="华文细黑" panose="02010600040101010101" charset="-122"/>
              <a:ea typeface="华文细黑" panose="0201060004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圆角矩形 21"/>
          <p:cNvSpPr/>
          <p:nvPr>
            <p:custDataLst>
              <p:tags r:id="rId2"/>
            </p:custDataLst>
          </p:nvPr>
        </p:nvSpPr>
        <p:spPr>
          <a:xfrm>
            <a:off x="503555" y="988695"/>
            <a:ext cx="11302365" cy="44373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endParaRPr lang="zh-CN" altLang="en-US"/>
          </a:p>
        </p:txBody>
      </p:sp>
      <p:sp>
        <p:nvSpPr>
          <p:cNvPr id="23" name="六边形 22"/>
          <p:cNvSpPr/>
          <p:nvPr>
            <p:custDataLst>
              <p:tags r:id="rId3"/>
            </p:custDataLst>
          </p:nvPr>
        </p:nvSpPr>
        <p:spPr>
          <a:xfrm>
            <a:off x="2710815" y="554990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单元小结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71855" y="2205355"/>
            <a:ext cx="10652760" cy="239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4500"/>
              </a:lnSpc>
            </a:pPr>
            <a:r>
              <a:rPr sz="2400">
                <a:latin typeface="+mn-ea"/>
              </a:rPr>
              <a:t>本单元核心内容是深入了解社会主义基本经济制度，感悟社会主义基本经济制度的优越性。了解经济转向高质量发展阶段和深化供给侧结构性改革的意义，理解创新、协调、绿色、开放、共享的新发展理念，领悟加快建设创新型国家的重要性。懂得开放带来进步、封闭必然落后的道理。</a:t>
            </a:r>
            <a:endParaRPr sz="2400">
              <a:latin typeface="+mn-ea"/>
            </a:endParaRPr>
          </a:p>
        </p:txBody>
      </p:sp>
    </p:spTree>
  </p:cSld>
  <p:clrMapOvr>
    <a:masterClrMapping/>
  </p:clrMapOvr>
  <p:transition spd="slow">
    <p:push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bldLvl="0" animBg="1"/>
          <p:bldP spid="23" grpId="0" bldLvl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2" grpId="0" bldLvl="0" animBg="1"/>
          <p:bldP spid="23" grpId="0" bldLvl="0" animBg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/>
          <p:cNvSpPr/>
          <p:nvPr>
            <p:custDataLst>
              <p:tags r:id="rId2"/>
            </p:custDataLst>
          </p:nvPr>
        </p:nvSpPr>
        <p:spPr>
          <a:xfrm>
            <a:off x="1070610" y="2136775"/>
            <a:ext cx="10131425" cy="343916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endParaRPr lang="zh-CN" altLang="en-US"/>
          </a:p>
        </p:txBody>
      </p:sp>
      <p:sp>
        <p:nvSpPr>
          <p:cNvPr id="5" name="六边形 4"/>
          <p:cNvSpPr/>
          <p:nvPr>
            <p:custDataLst>
              <p:tags r:id="rId3"/>
            </p:custDataLst>
          </p:nvPr>
        </p:nvSpPr>
        <p:spPr>
          <a:xfrm>
            <a:off x="2710815" y="1703070"/>
            <a:ext cx="6707505" cy="930910"/>
          </a:xfrm>
          <a:prstGeom prst="hexagon">
            <a:avLst/>
          </a:prstGeom>
          <a:solidFill>
            <a:srgbClr val="C692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p>
            <a:pPr algn="ctr"/>
            <a:r>
              <a:rPr lang="zh-CN" altLang="en-US" sz="4000" b="1" spc="1500" dirty="0">
                <a:solidFill>
                  <a:schemeClr val="bg1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第二单元</a:t>
            </a:r>
            <a:endParaRPr lang="zh-CN" altLang="en-US" sz="4000" b="1" spc="1500" dirty="0">
              <a:solidFill>
                <a:schemeClr val="bg1"/>
              </a:solidFill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24635" y="3288030"/>
            <a:ext cx="9483725" cy="1014730"/>
          </a:xfrm>
          <a:prstGeom prst="rect">
            <a:avLst/>
          </a:prstGeom>
        </p:spPr>
        <p:txBody>
          <a:bodyPr wrap="square">
            <a:spAutoFit/>
          </a:bodyPr>
          <a:p>
            <a:pPr indent="0" algn="ctr" fontAlgn="auto">
              <a:lnSpc>
                <a:spcPct val="150000"/>
              </a:lnSpc>
            </a:pPr>
            <a:r>
              <a:rPr lang="zh-CN" altLang="en-US" sz="4000">
                <a:solidFill>
                  <a:srgbClr val="231F20"/>
                </a:solidFill>
                <a:latin typeface="方正准圆简体" panose="02010601030101010101" charset="-122"/>
                <a:ea typeface="方正准圆简体" panose="02010601030101010101" charset="-122"/>
              </a:rPr>
              <a:t>中国特色社会主义经济建设</a:t>
            </a:r>
            <a:endParaRPr lang="zh-CN" altLang="en-US" sz="4000">
              <a:solidFill>
                <a:srgbClr val="231F20"/>
              </a:solidFill>
              <a:latin typeface="方正准圆简体" panose="02010601030101010101" charset="-122"/>
              <a:ea typeface="方正准圆简体" panose="02010601030101010101" charset="-122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6" descr="0006.jpg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-26670"/>
            <a:ext cx="12190730" cy="693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603885" y="1542415"/>
            <a:ext cx="2556510" cy="2556510"/>
            <a:chOff x="2533" y="2203"/>
            <a:chExt cx="4026" cy="4026"/>
          </a:xfrm>
        </p:grpSpPr>
        <p:grpSp>
          <p:nvGrpSpPr>
            <p:cNvPr id="19" name="组合 18"/>
            <p:cNvGrpSpPr/>
            <p:nvPr/>
          </p:nvGrpSpPr>
          <p:grpSpPr>
            <a:xfrm>
              <a:off x="2533" y="2203"/>
              <a:ext cx="4026" cy="4026"/>
              <a:chOff x="2533" y="2203"/>
              <a:chExt cx="3168" cy="3168"/>
            </a:xfrm>
          </p:grpSpPr>
          <p:sp>
            <p:nvSpPr>
              <p:cNvPr id="11" name="空心弧 10"/>
              <p:cNvSpPr>
                <a:spLocks noChangeAspect="1"/>
              </p:cNvSpPr>
              <p:nvPr>
                <p:custDataLst>
                  <p:tags r:id="rId2"/>
                </p:custDataLst>
              </p:nvPr>
            </p:nvSpPr>
            <p:spPr>
              <a:xfrm rot="9198756">
                <a:off x="2712" y="2371"/>
                <a:ext cx="2833" cy="2833"/>
              </a:xfrm>
              <a:prstGeom prst="blockArc">
                <a:avLst>
                  <a:gd name="adj1" fmla="val 6741740"/>
                  <a:gd name="adj2" fmla="val 1597257"/>
                  <a:gd name="adj3" fmla="val 5428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58066" tIns="29033" rIns="58066" bIns="29033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145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12" name="空心弧 11"/>
              <p:cNvSpPr>
                <a:spLocks noChangeAspect="1"/>
              </p:cNvSpPr>
              <p:nvPr>
                <p:custDataLst>
                  <p:tags r:id="rId3"/>
                </p:custDataLst>
              </p:nvPr>
            </p:nvSpPr>
            <p:spPr>
              <a:xfrm rot="14609616">
                <a:off x="2533" y="2203"/>
                <a:ext cx="3169" cy="3169"/>
              </a:xfrm>
              <a:prstGeom prst="blockArc">
                <a:avLst>
                  <a:gd name="adj1" fmla="val 6812137"/>
                  <a:gd name="adj2" fmla="val 1623635"/>
                  <a:gd name="adj3" fmla="val 14268"/>
                </a:avLst>
              </a:prstGeom>
              <a:solidFill>
                <a:srgbClr val="DDC5B7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8" name="TextBox 240"/>
            <p:cNvSpPr txBox="1"/>
            <p:nvPr>
              <p:custDataLst>
                <p:tags r:id="rId4"/>
              </p:custDataLst>
            </p:nvPr>
          </p:nvSpPr>
          <p:spPr>
            <a:xfrm>
              <a:off x="3146" y="3587"/>
              <a:ext cx="2830" cy="13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第</a:t>
              </a:r>
              <a:r>
                <a:rPr lang="en-US" altLang="zh-CN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6</a:t>
              </a:r>
              <a:r>
                <a:rPr lang="zh-CN" altLang="en-US" sz="5000" kern="0" dirty="0">
                  <a:solidFill>
                    <a:srgbClr val="C69274"/>
                  </a:solidFill>
                  <a:latin typeface="Impact" panose="020B0806030902050204" pitchFamily="34" charset="0"/>
                  <a:ea typeface="Arial Unicode MS" panose="020B0604020202020204" charset="-122"/>
                  <a:cs typeface="Arial Unicode MS" panose="020B0604020202020204" charset="-122"/>
                </a:rPr>
                <a:t>课</a:t>
              </a:r>
              <a:endParaRPr lang="zh-CN" altLang="en-US" sz="5000" kern="0" dirty="0">
                <a:solidFill>
                  <a:srgbClr val="C69274"/>
                </a:solidFill>
                <a:latin typeface="Impact" panose="020B0806030902050204" pitchFamily="34" charset="0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</p:grpSp>
      <p:sp>
        <p:nvSpPr>
          <p:cNvPr id="72" name="标题层"/>
          <p:cNvSpPr txBox="1"/>
          <p:nvPr>
            <p:custDataLst>
              <p:tags r:id="rId5"/>
            </p:custDataLst>
          </p:nvPr>
        </p:nvSpPr>
        <p:spPr bwMode="auto">
          <a:xfrm>
            <a:off x="3290570" y="2709545"/>
            <a:ext cx="8262620" cy="812800"/>
          </a:xfrm>
          <a:prstGeom prst="rect">
            <a:avLst/>
          </a:prstGeom>
          <a:noFill/>
          <a:effectLst/>
        </p:spPr>
        <p:txBody>
          <a:bodyPr wrap="square" lIns="121898" tIns="60948" rIns="121898" bIns="60948">
            <a:spAutoFit/>
          </a:bodyPr>
          <a:p>
            <a:pPr algn="ctr" defTabSz="1218565">
              <a:defRPr/>
            </a:pPr>
            <a:r>
              <a:rPr lang="zh-CN" altLang="en-US" sz="45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推动形成全面对外开放新局面</a:t>
            </a:r>
            <a:endParaRPr lang="zh-CN" altLang="en-US" sz="4500" b="1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525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694055" y="1413510"/>
            <a:ext cx="10828020" cy="25717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457200" algn="just" fontAlgn="auto">
              <a:lnSpc>
                <a:spcPts val="4000"/>
              </a:lnSpc>
            </a:pP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本课要求学生理解推动形成全面对外开放新局面。明确开放是当代中国的鲜明标识，实现更高水平的开放，积极参与全球经济治理，推动形成全面对外开放新局面。</a:t>
            </a:r>
            <a:endParaRPr lang="zh-CN" alt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1190" r="3078"/>
          <a:stretch>
            <a:fillRect/>
          </a:stretch>
        </p:blipFill>
        <p:spPr>
          <a:xfrm>
            <a:off x="262255" y="1772920"/>
            <a:ext cx="11593195" cy="27139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文本框 58"/>
          <p:cNvSpPr txBox="1"/>
          <p:nvPr/>
        </p:nvSpPr>
        <p:spPr>
          <a:xfrm>
            <a:off x="120015" y="2008505"/>
            <a:ext cx="116878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solidFill>
                  <a:schemeClr val="bg1">
                    <a:lumMod val="50000"/>
                  </a:schemeClr>
                </a:solidFill>
                <a:latin typeface="方正黑体简体" panose="03000509000000000000" charset="-122"/>
                <a:ea typeface="方正黑体简体" panose="03000509000000000000" charset="-122"/>
              </a:rPr>
              <a:t>（一）开放带来进步，封闭必然落后</a:t>
            </a:r>
            <a:endParaRPr lang="zh-CN" altLang="en-US" sz="2800" b="1">
              <a:solidFill>
                <a:schemeClr val="bg1">
                  <a:lumMod val="50000"/>
                </a:schemeClr>
              </a:solidFill>
              <a:latin typeface="方正黑体简体" panose="03000509000000000000" charset="-122"/>
              <a:ea typeface="方正黑体简体" panose="03000509000000000000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360045" y="274574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1. 如何理解开放对中国发展的重要贡献和我国坚持开放的决心？</a:t>
            </a:r>
            <a:endParaRPr lang="zh-CN" altLang="en-US" sz="2400" b="1">
              <a:latin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1770" y="1125220"/>
            <a:ext cx="996950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600" b="1">
                <a:solidFill>
                  <a:srgbClr val="00AEE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一、开放是当代中国的鲜明标识</a:t>
            </a:r>
            <a:endParaRPr lang="zh-CN" altLang="en-US" sz="3600" b="1">
              <a:solidFill>
                <a:srgbClr val="00AEE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0045" y="3286760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开放是当代中国的鲜明标识，是国家繁荣发展的必由之路。以开放促改革、促发展，是我国发展不断取得新成就的重要法宝。过去我国经济发展是在开放条件下取得的，未来我国经济发展也必须在更加开放的条件下进行。不管世界形势如何变化，我国坚持开放的目标不会变，扩大开放的决心不会变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112395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2. 中国开放对世界繁荣发展的重要贡献是什么？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845310"/>
            <a:ext cx="11466830" cy="20402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中国的发展离不开世界，世界的繁荣也需要中国。我国是全球共同开放的重要推动者，是世界经济增长的稳定动力源，是各国拓展商机的活力大市场，是全球治理改革的积极贡献者。在世界经济经历深刻调整变革之时，只有开放才能使不同国家相互受益、共同繁荣、持久发展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0045" y="836930"/>
            <a:ext cx="11466830" cy="578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just" fontAlgn="auto">
              <a:lnSpc>
                <a:spcPts val="3800"/>
              </a:lnSpc>
            </a:pPr>
            <a:r>
              <a:rPr lang="zh-CN" altLang="en-US" sz="2400" b="1">
                <a:latin typeface="+mn-ea"/>
              </a:rPr>
              <a:t>3. 我国坚持开放的举措有哪些？</a:t>
            </a:r>
            <a:endParaRPr lang="zh-CN" altLang="en-US" sz="2400" b="1"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0045" y="1485265"/>
            <a:ext cx="11466830" cy="15532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 algn="just" fontAlgn="auto">
              <a:lnSpc>
                <a:spcPts val="3800"/>
              </a:lnSpc>
            </a:pPr>
            <a:r>
              <a:rPr lang="zh-CN" altLang="en-US" sz="2400">
                <a:latin typeface="+mn-ea"/>
              </a:rPr>
              <a:t>我国将坚定不移奉行互利共赢的开放战略，实行高水平的贸易和投资自由化便利化政策，推动形成陆海内外联动、东西双向互济的开放格局。展望未来，我国的改革不停顿、开放不止步，一定会有让世界刮目相看的新的更大奇迹。</a:t>
            </a:r>
            <a:endParaRPr lang="zh-CN" altLang="en-US" sz="2400">
              <a:latin typeface="+mn-e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6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7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8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69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1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2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3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4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5.xml><?xml version="1.0" encoding="utf-8"?>
<p:tagLst xmlns:p="http://schemas.openxmlformats.org/presentationml/2006/main">
  <p:tag name="KSO_WM_DIAGRAM_VIRTUALLY_FRAME" val="{&quot;height&quot;:316.0146456692913,&quot;left&quot;:228.84165354330707,&quot;top&quot;:151.00393700787401,&quot;width&quot;:468.4558267716535}"/>
</p:tagLst>
</file>

<file path=ppt/tags/tag76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7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78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79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DIAGRAM_VIRTUALLY_FRAME" val="{&quot;height&quot;:318.6167716535433,&quot;left&quot;:66.0332283464567,&quot;top&quot;:138.5531496062992,&quot;width&quot;:836.0701574803152}"/>
</p:tagLst>
</file>

<file path=ppt/tags/tag81.xml><?xml version="1.0" encoding="utf-8"?>
<p:tagLst xmlns:p="http://schemas.openxmlformats.org/presentationml/2006/main">
  <p:tag name="KSO_WM_DIAGRAM_VIRTUALLY_FRAME" val="{&quot;height&quot;:299.0146456692913,&quot;left&quot;:228.84165354330707,&quot;top&quot;:168.00393700787401,&quot;width&quot;:468.4558267716535}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91.xml><?xml version="1.0" encoding="utf-8"?>
<p:tagLst xmlns:p="http://schemas.openxmlformats.org/presentationml/2006/main">
  <p:tag name="KSO_WM_DIAGRAM_VIRTUALLY_FRAME" val="{&quot;height&quot;:379.88472440944884,&quot;left&quot;:152.02874015748026,&quot;top&quot;:116.97464566929133,&quot;width&quot;:721.4712598425198}"/>
</p:tagLst>
</file>

<file path=ppt/tags/tag92.xml><?xml version="1.0" encoding="utf-8"?>
<p:tagLst xmlns:p="http://schemas.openxmlformats.org/presentationml/2006/main">
  <p:tag name="commondata" val="eyJoZGlkIjoiMDA3ODQ3NDBjMjEwNGJmNmE2NTE5YjgyZWE4YjZkODAifQ=="/>
</p:tagLst>
</file>

<file path=ppt/theme/theme1.xml><?xml version="1.0" encoding="utf-8"?>
<a:theme xmlns:a="http://schemas.openxmlformats.org/drawingml/2006/main" name="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81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EF7768"/>
      </a:accent1>
      <a:accent2>
        <a:srgbClr val="C7C7C7"/>
      </a:accent2>
      <a:accent3>
        <a:srgbClr val="38B1BF"/>
      </a:accent3>
      <a:accent4>
        <a:srgbClr val="FF9933"/>
      </a:accent4>
      <a:accent5>
        <a:srgbClr val="7F7F7F"/>
      </a:accent5>
      <a:accent6>
        <a:srgbClr val="878787"/>
      </a:accent6>
      <a:hlink>
        <a:srgbClr val="006387"/>
      </a:hlink>
      <a:folHlink>
        <a:srgbClr val="8B8B8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3007</Words>
  <Application>WPS 演示</Application>
  <PresentationFormat>自定义</PresentationFormat>
  <Paragraphs>139</Paragraphs>
  <Slides>24</Slides>
  <Notes>27</Notes>
  <HiddenSlides>0</HiddenSlides>
  <MMClips>1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Calibri</vt:lpstr>
      <vt:lpstr>方正黑体简体</vt:lpstr>
      <vt:lpstr>Times New Roman</vt:lpstr>
      <vt:lpstr>思源黑体 CN Heavy</vt:lpstr>
      <vt:lpstr>黑体</vt:lpstr>
      <vt:lpstr>Arial</vt:lpstr>
      <vt:lpstr>Impact</vt:lpstr>
      <vt:lpstr>方正准圆简体</vt:lpstr>
      <vt:lpstr>Arial Unicode MS</vt:lpstr>
      <vt:lpstr>楷体</vt:lpstr>
      <vt:lpstr>Arial Unicode MS</vt:lpstr>
      <vt:lpstr>华文细黑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dc:subject>哎呀小小草</dc:subject>
  <cp:lastModifiedBy>drei</cp:lastModifiedBy>
  <cp:revision>247</cp:revision>
  <dcterms:created xsi:type="dcterms:W3CDTF">2015-04-23T03:04:00Z</dcterms:created>
  <dcterms:modified xsi:type="dcterms:W3CDTF">2024-09-27T01:35:40Z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61F72E6544E8430F96A0094616C99745_12</vt:lpwstr>
  </property>
</Properties>
</file>