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9" r:id="rId3"/>
  </p:sldMasterIdLst>
  <p:notesMasterIdLst>
    <p:notesMasterId r:id="rId5"/>
  </p:notesMasterIdLst>
  <p:handoutMasterIdLst>
    <p:handoutMasterId r:id="rId33"/>
  </p:handoutMasterIdLst>
  <p:sldIdLst>
    <p:sldId id="370" r:id="rId4"/>
    <p:sldId id="371" r:id="rId6"/>
    <p:sldId id="361" r:id="rId7"/>
    <p:sldId id="265" r:id="rId8"/>
    <p:sldId id="367" r:id="rId9"/>
    <p:sldId id="289" r:id="rId10"/>
    <p:sldId id="259" r:id="rId11"/>
    <p:sldId id="401" r:id="rId12"/>
    <p:sldId id="402" r:id="rId13"/>
    <p:sldId id="403" r:id="rId14"/>
    <p:sldId id="404" r:id="rId15"/>
    <p:sldId id="405" r:id="rId16"/>
    <p:sldId id="438" r:id="rId17"/>
    <p:sldId id="439" r:id="rId18"/>
    <p:sldId id="440" r:id="rId19"/>
    <p:sldId id="441" r:id="rId20"/>
    <p:sldId id="442" r:id="rId21"/>
    <p:sldId id="443" r:id="rId22"/>
    <p:sldId id="407" r:id="rId23"/>
    <p:sldId id="408" r:id="rId24"/>
    <p:sldId id="409" r:id="rId25"/>
    <p:sldId id="444" r:id="rId26"/>
    <p:sldId id="422" r:id="rId27"/>
    <p:sldId id="423" r:id="rId28"/>
    <p:sldId id="418" r:id="rId29"/>
    <p:sldId id="419" r:id="rId30"/>
    <p:sldId id="420" r:id="rId31"/>
    <p:sldId id="445" r:id="rId32"/>
  </p:sldIdLst>
  <p:sldSz cx="12190095" cy="6859270"/>
  <p:notesSz cx="6858000" cy="9144000"/>
  <p:custDataLst>
    <p:tags r:id="rId37"/>
  </p:custDataLst>
  <p:defaultText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8" userDrawn="1">
          <p15:clr>
            <a:srgbClr val="A4A3A4"/>
          </p15:clr>
        </p15:guide>
        <p15:guide id="2" orient="horz" pos="3810" userDrawn="1">
          <p15:clr>
            <a:srgbClr val="A4A3A4"/>
          </p15:clr>
        </p15:guide>
        <p15:guide id="3" pos="3838" userDrawn="1">
          <p15:clr>
            <a:srgbClr val="A4A3A4"/>
          </p15:clr>
        </p15:guide>
        <p15:guide id="4" pos="7218" userDrawn="1">
          <p15:clr>
            <a:srgbClr val="A4A3A4"/>
          </p15:clr>
        </p15:guide>
        <p15:guide id="5" pos="5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C69274"/>
    <a:srgbClr val="DDC5B7"/>
    <a:srgbClr val="F3EAE5"/>
    <a:srgbClr val="595959"/>
    <a:srgbClr val="FFFFFF"/>
    <a:srgbClr val="CE9F7A"/>
    <a:srgbClr val="E9D3C0"/>
    <a:srgbClr val="5FCACC"/>
    <a:srgbClr val="3090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512" autoAdjust="0"/>
    <p:restoredTop sz="94660"/>
  </p:normalViewPr>
  <p:slideViewPr>
    <p:cSldViewPr showGuides="1">
      <p:cViewPr>
        <p:scale>
          <a:sx n="68" d="100"/>
          <a:sy n="68" d="100"/>
        </p:scale>
        <p:origin x="1880" y="1496"/>
      </p:cViewPr>
      <p:guideLst>
        <p:guide orient="horz" pos="2168"/>
        <p:guide orient="horz" pos="3810"/>
        <p:guide pos="3838"/>
        <p:guide pos="7218"/>
        <p:guide pos="578"/>
      </p:guideLst>
    </p:cSldViewPr>
  </p:slid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3" d="100"/>
          <a:sy n="83" d="100"/>
        </p:scale>
        <p:origin x="-3840" y="-96"/>
      </p:cViewPr>
      <p:guideLst>
        <p:guide orient="horz" pos="2890"/>
        <p:guide pos="215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 Type="http://schemas.openxmlformats.org/officeDocument/2006/relationships/slide" Target="slides/slide1.xml"/><Relationship Id="rId37" Type="http://schemas.openxmlformats.org/officeDocument/2006/relationships/tags" Target="tags/tag86.xml"/><Relationship Id="rId36" Type="http://schemas.openxmlformats.org/officeDocument/2006/relationships/tableStyles" Target="tableStyles.xml"/><Relationship Id="rId35" Type="http://schemas.openxmlformats.org/officeDocument/2006/relationships/viewProps" Target="viewProps.xml"/><Relationship Id="rId34" Type="http://schemas.openxmlformats.org/officeDocument/2006/relationships/presProps" Target="presProps.xml"/><Relationship Id="rId33" Type="http://schemas.openxmlformats.org/officeDocument/2006/relationships/handoutMaster" Target="handoutMasters/handoutMaster1.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D1C15E6-6BD2-4E4B-B1D4-218C26E1B22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55EDCA-2189-4435-B38B-6F3C2C044356}"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B17430C-5A66-4BD0-A971-34190B6C601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AC173A-3DA8-4893-B28A-1E15F55C330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9" Type="http://schemas.openxmlformats.org/officeDocument/2006/relationships/tags" Target="../tags/tag4.xml"/><Relationship Id="rId8" Type="http://schemas.openxmlformats.org/officeDocument/2006/relationships/slide" Target="../slides/slide25.xml"/><Relationship Id="rId7" Type="http://schemas.openxmlformats.org/officeDocument/2006/relationships/tags" Target="../tags/tag3.xml"/><Relationship Id="rId6" Type="http://schemas.openxmlformats.org/officeDocument/2006/relationships/slide" Target="../slides/slide7.xml"/><Relationship Id="rId5" Type="http://schemas.openxmlformats.org/officeDocument/2006/relationships/tags" Target="../tags/tag2.xml"/><Relationship Id="rId4" Type="http://schemas.openxmlformats.org/officeDocument/2006/relationships/slide" Target="../slides/slide6.xml"/><Relationship Id="rId3" Type="http://schemas.openxmlformats.org/officeDocument/2006/relationships/tags" Target="../tags/tag1.xml"/><Relationship Id="rId2" Type="http://schemas.openxmlformats.org/officeDocument/2006/relationships/slide" Target="../slides/slide5.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7" Type="http://schemas.openxmlformats.org/officeDocument/2006/relationships/tags" Target="../tags/tag41.xml"/><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7" Type="http://schemas.openxmlformats.org/officeDocument/2006/relationships/tags" Target="../tags/tag47.xml"/><Relationship Id="rId6" Type="http://schemas.openxmlformats.org/officeDocument/2006/relationships/tags" Target="../tags/tag46.xml"/><Relationship Id="rId5" Type="http://schemas.openxmlformats.org/officeDocument/2006/relationships/tags" Target="../tags/tag45.xml"/><Relationship Id="rId4" Type="http://schemas.openxmlformats.org/officeDocument/2006/relationships/tags" Target="../tags/tag44.xml"/><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10.xml"/><Relationship Id="rId7" Type="http://schemas.openxmlformats.org/officeDocument/2006/relationships/slide" Target="../slides/slide7.xml"/><Relationship Id="rId6" Type="http://schemas.openxmlformats.org/officeDocument/2006/relationships/tags" Target="../tags/tag9.xml"/><Relationship Id="rId5" Type="http://schemas.openxmlformats.org/officeDocument/2006/relationships/slide" Target="../slides/slide6.xml"/><Relationship Id="rId4" Type="http://schemas.openxmlformats.org/officeDocument/2006/relationships/tags" Target="../tags/tag8.xml"/><Relationship Id="rId3" Type="http://schemas.openxmlformats.org/officeDocument/2006/relationships/slide" Target="../slides/slide5.xml"/><Relationship Id="rId2" Type="http://schemas.openxmlformats.org/officeDocument/2006/relationships/tags" Target="../tags/tag7.xml"/><Relationship Id="rId12" Type="http://schemas.openxmlformats.org/officeDocument/2006/relationships/tags" Target="../tags/tag12.xml"/><Relationship Id="rId11" Type="http://schemas.openxmlformats.org/officeDocument/2006/relationships/slide" Target="../slides/slide2.xml"/><Relationship Id="rId10" Type="http://schemas.openxmlformats.org/officeDocument/2006/relationships/tags" Target="../tags/tag11.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16.xml"/><Relationship Id="rId7" Type="http://schemas.openxmlformats.org/officeDocument/2006/relationships/slide" Target="../slides/slide7.xml"/><Relationship Id="rId6" Type="http://schemas.openxmlformats.org/officeDocument/2006/relationships/tags" Target="../tags/tag15.xml"/><Relationship Id="rId5" Type="http://schemas.openxmlformats.org/officeDocument/2006/relationships/slide" Target="../slides/slide6.xml"/><Relationship Id="rId4" Type="http://schemas.openxmlformats.org/officeDocument/2006/relationships/tags" Target="../tags/tag14.xml"/><Relationship Id="rId3" Type="http://schemas.openxmlformats.org/officeDocument/2006/relationships/slide" Target="../slides/slide5.xml"/><Relationship Id="rId2" Type="http://schemas.openxmlformats.org/officeDocument/2006/relationships/tags" Target="../tags/tag13.xml"/><Relationship Id="rId12" Type="http://schemas.openxmlformats.org/officeDocument/2006/relationships/tags" Target="../tags/tag18.xml"/><Relationship Id="rId11" Type="http://schemas.openxmlformats.org/officeDocument/2006/relationships/slide" Target="../slides/slide2.xml"/><Relationship Id="rId10" Type="http://schemas.openxmlformats.org/officeDocument/2006/relationships/tags" Target="../tags/tag1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slide" Target="../slides/slide25.xml"/><Relationship Id="rId8" Type="http://schemas.openxmlformats.org/officeDocument/2006/relationships/tags" Target="../tags/tag22.xml"/><Relationship Id="rId7" Type="http://schemas.openxmlformats.org/officeDocument/2006/relationships/slide" Target="../slides/slide7.xml"/><Relationship Id="rId6" Type="http://schemas.openxmlformats.org/officeDocument/2006/relationships/tags" Target="../tags/tag21.xml"/><Relationship Id="rId5" Type="http://schemas.openxmlformats.org/officeDocument/2006/relationships/slide" Target="../slides/slide6.xml"/><Relationship Id="rId4" Type="http://schemas.openxmlformats.org/officeDocument/2006/relationships/tags" Target="../tags/tag20.xml"/><Relationship Id="rId3" Type="http://schemas.openxmlformats.org/officeDocument/2006/relationships/slide" Target="../slides/slide5.xml"/><Relationship Id="rId2" Type="http://schemas.openxmlformats.org/officeDocument/2006/relationships/tags" Target="../tags/tag19.xml"/><Relationship Id="rId12" Type="http://schemas.openxmlformats.org/officeDocument/2006/relationships/tags" Target="../tags/tag24.xml"/><Relationship Id="rId11" Type="http://schemas.openxmlformats.org/officeDocument/2006/relationships/slide" Target="../slides/slide2.xml"/><Relationship Id="rId10" Type="http://schemas.openxmlformats.org/officeDocument/2006/relationships/tags" Target="../tags/tag2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8.xml"/><Relationship Id="rId8" Type="http://schemas.openxmlformats.org/officeDocument/2006/relationships/slide" Target="../slides/slide25.xml"/><Relationship Id="rId7" Type="http://schemas.openxmlformats.org/officeDocument/2006/relationships/tags" Target="../tags/tag27.xml"/><Relationship Id="rId6" Type="http://schemas.openxmlformats.org/officeDocument/2006/relationships/slide" Target="../slides/slide7.xml"/><Relationship Id="rId5" Type="http://schemas.openxmlformats.org/officeDocument/2006/relationships/tags" Target="../tags/tag26.xml"/><Relationship Id="rId4" Type="http://schemas.openxmlformats.org/officeDocument/2006/relationships/slide" Target="../slides/slide6.xml"/><Relationship Id="rId3" Type="http://schemas.openxmlformats.org/officeDocument/2006/relationships/tags" Target="../tags/tag25.xml"/><Relationship Id="rId2" Type="http://schemas.openxmlformats.org/officeDocument/2006/relationships/slide" Target="../slides/slide5.xml"/><Relationship Id="rId11" Type="http://schemas.openxmlformats.org/officeDocument/2006/relationships/tags" Target="../tags/tag29.xml"/><Relationship Id="rId10" Type="http://schemas.openxmlformats.org/officeDocument/2006/relationships/slide" Target="../slides/slide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1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分析解读</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矩形 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6" name="文本框 5"/>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7" name="矩形 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8" name="文本框 7"/>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9" name="矩形 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0" name="文本框 9"/>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1" name="矩形 1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2" name="文本框 1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3" name="圆角矩形 12">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14" name="文本框 13"/>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1" name="文本框 10"/>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
        <p:nvSpPr>
          <p:cNvPr id="28" name="文本框 27"/>
          <p:cNvSpPr txBox="1"/>
          <p:nvPr userDrawn="1">
            <p:custDataLst>
              <p:tags r:id="rId7"/>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ransition spd="slow" advClick="0" advTm="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1" name="矩形 30"/>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5" name="文本框 4"/>
          <p:cNvSpPr txBox="1"/>
          <p:nvPr userDrawn="1">
            <p:custDataLst>
              <p:tags r:id="rId2"/>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6" name="矩形 5"/>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7" name="文本框 6"/>
          <p:cNvSpPr txBox="1"/>
          <p:nvPr userDrawn="1">
            <p:custDataLst>
              <p:tags r:id="rId3"/>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8" name="矩形 7"/>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9" name="文本框 8"/>
          <p:cNvSpPr txBox="1"/>
          <p:nvPr userDrawn="1">
            <p:custDataLst>
              <p:tags r:id="rId4"/>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0" name="矩形 9"/>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 name="文本框 1"/>
          <p:cNvSpPr txBox="1"/>
          <p:nvPr userDrawn="1">
            <p:custDataLst>
              <p:tags r:id="rId5"/>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12" name="圆角矩形 11">
            <a:hlinkClick r:id="" action="ppaction://noaction"/>
          </p:cNvPr>
          <p:cNvSpPr/>
          <p:nvPr userDrawn="1">
            <p:custDataLst>
              <p:tags r:id="rId6"/>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知识导图</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15" name="矩形 14"/>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21" name="矩形 20"/>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3" name="文本框 22">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30" name="圆角矩形 2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标题幻灯片">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知识梳理</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2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666309"/>
            <a:ext cx="12200731" cy="0"/>
          </a:xfrm>
          <a:prstGeom prst="line">
            <a:avLst/>
          </a:prstGeom>
          <a:ln w="28575">
            <a:solidFill>
              <a:srgbClr val="DDC5B7"/>
            </a:solidFill>
          </a:ln>
        </p:spPr>
        <p:style>
          <a:lnRef idx="1">
            <a:schemeClr val="accent1"/>
          </a:lnRef>
          <a:fillRef idx="0">
            <a:schemeClr val="accent1"/>
          </a:fillRef>
          <a:effectRef idx="0">
            <a:schemeClr val="accent1"/>
          </a:effectRef>
          <a:fontRef idx="minor">
            <a:schemeClr val="tx1"/>
          </a:fontRef>
        </p:style>
      </p:cxnSp>
      <p:sp>
        <p:nvSpPr>
          <p:cNvPr id="4" name="燕尾形 3"/>
          <p:cNvSpPr/>
          <p:nvPr userDrawn="1"/>
        </p:nvSpPr>
        <p:spPr>
          <a:xfrm>
            <a:off x="182245"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8" name="文本框 27"/>
          <p:cNvSpPr txBox="1"/>
          <p:nvPr userDrawn="1">
            <p:custDataLst>
              <p:tags r:id="rId2"/>
            </p:custDataLst>
          </p:nvPr>
        </p:nvSpPr>
        <p:spPr>
          <a:xfrm>
            <a:off x="1126490" y="117475"/>
            <a:ext cx="1824990" cy="462915"/>
          </a:xfrm>
          <a:prstGeom prst="rect">
            <a:avLst/>
          </a:prstGeom>
          <a:noFill/>
        </p:spPr>
        <p:txBody>
          <a:bodyPr wrap="square" rtlCol="0" anchor="t">
            <a:noAutofit/>
          </a:bodyPr>
          <a:p>
            <a:pPr algn="l"/>
            <a:r>
              <a:rPr lang="zh-CN" sz="3000" b="1">
                <a:solidFill>
                  <a:srgbClr val="C69274"/>
                </a:solidFill>
                <a:uFillTx/>
                <a:latin typeface="方正黑体简体" panose="03000509000000000000" charset="-122"/>
                <a:ea typeface="方正黑体简体" panose="03000509000000000000" charset="-122"/>
              </a:rPr>
              <a:t>典型分析</a:t>
            </a:r>
            <a:endParaRPr lang="zh-CN" sz="3000" b="1">
              <a:solidFill>
                <a:srgbClr val="C69274"/>
              </a:solidFill>
              <a:uFillTx/>
              <a:latin typeface="方正黑体简体" panose="03000509000000000000" charset="-122"/>
              <a:ea typeface="方正黑体简体" panose="03000509000000000000" charset="-122"/>
            </a:endParaRPr>
          </a:p>
        </p:txBody>
      </p:sp>
      <p:sp>
        <p:nvSpPr>
          <p:cNvPr id="29" name="燕尾形 28"/>
          <p:cNvSpPr/>
          <p:nvPr userDrawn="1"/>
        </p:nvSpPr>
        <p:spPr>
          <a:xfrm>
            <a:off x="614680" y="0"/>
            <a:ext cx="460375" cy="666115"/>
          </a:xfrm>
          <a:prstGeom prst="chevr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矩形 1"/>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文本框 12">
            <a:hlinkClick r:id="rId3" action="ppaction://hlinksldjump"/>
          </p:cNvPr>
          <p:cNvSpPr txBox="1"/>
          <p:nvPr userDrawn="1">
            <p:custDataLst>
              <p:tags r:id="rId4"/>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4" name="矩形 13"/>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5" name="文本框 14">
            <a:hlinkClick r:id="rId5" action="ppaction://hlinksldjump"/>
          </p:cNvPr>
          <p:cNvSpPr txBox="1"/>
          <p:nvPr userDrawn="1">
            <p:custDataLst>
              <p:tags r:id="rId6"/>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6" name="矩形 15"/>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7" name="文本框 16">
            <a:hlinkClick r:id="rId7" action="ppaction://hlinksldjump"/>
          </p:cNvPr>
          <p:cNvSpPr txBox="1"/>
          <p:nvPr userDrawn="1">
            <p:custDataLst>
              <p:tags r:id="rId8"/>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8" name="矩形 17"/>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9" name="文本框 18">
            <a:hlinkClick r:id="rId9" action="ppaction://hlinksldjump"/>
          </p:cNvPr>
          <p:cNvSpPr txBox="1"/>
          <p:nvPr userDrawn="1">
            <p:custDataLst>
              <p:tags r:id="rId10"/>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0" name="圆角矩形 19">
            <a:hlinkClick r:id="rId11" action="ppaction://hlinksldjump"/>
          </p:cNvPr>
          <p:cNvSpPr/>
          <p:nvPr userDrawn="1">
            <p:custDataLst>
              <p:tags r:id="rId12"/>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3_两栏内容">
    <p:bg>
      <p:bgPr>
        <a:solidFill>
          <a:srgbClr val="F5F5F5"/>
        </a:solidFill>
        <a:effectLst/>
      </p:bgPr>
    </p:bg>
    <p:spTree>
      <p:nvGrpSpPr>
        <p:cNvPr id="1" name=""/>
        <p:cNvGrpSpPr/>
        <p:nvPr/>
      </p:nvGrpSpPr>
      <p:grpSpPr>
        <a:xfrm>
          <a:off x="0" y="0"/>
          <a:ext cx="0" cy="0"/>
          <a:chOff x="0" y="0"/>
          <a:chExt cx="0" cy="0"/>
        </a:xfrm>
      </p:grpSpPr>
      <p:cxnSp>
        <p:nvCxnSpPr>
          <p:cNvPr id="3" name="直接连接符 2"/>
          <p:cNvCxnSpPr/>
          <p:nvPr userDrawn="1"/>
        </p:nvCxnSpPr>
        <p:spPr>
          <a:xfrm>
            <a:off x="0" y="522799"/>
            <a:ext cx="12200731" cy="0"/>
          </a:xfrm>
          <a:prstGeom prst="line">
            <a:avLst/>
          </a:prstGeom>
          <a:ln w="34925">
            <a:solidFill>
              <a:srgbClr val="DDC5B7"/>
            </a:solidFill>
          </a:ln>
        </p:spPr>
        <p:style>
          <a:lnRef idx="1">
            <a:schemeClr val="accent1"/>
          </a:lnRef>
          <a:fillRef idx="0">
            <a:schemeClr val="accent1"/>
          </a:fillRef>
          <a:effectRef idx="0">
            <a:schemeClr val="accent1"/>
          </a:effectRef>
          <a:fontRef idx="minor">
            <a:schemeClr val="tx1"/>
          </a:fontRef>
        </p:style>
      </p:cxnSp>
      <p:sp>
        <p:nvSpPr>
          <p:cNvPr id="22" name="矩形 21"/>
          <p:cNvSpPr/>
          <p:nvPr userDrawn="1"/>
        </p:nvSpPr>
        <p:spPr>
          <a:xfrm rot="10800000">
            <a:off x="12700" y="6112510"/>
            <a:ext cx="12188190" cy="747395"/>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3" name="矩形 12"/>
          <p:cNvSpPr/>
          <p:nvPr userDrawn="1"/>
        </p:nvSpPr>
        <p:spPr>
          <a:xfrm>
            <a:off x="31178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4" name="文本框 13">
            <a:hlinkClick r:id="rId2" action="ppaction://hlinksldjump"/>
          </p:cNvPr>
          <p:cNvSpPr txBox="1"/>
          <p:nvPr userDrawn="1">
            <p:custDataLst>
              <p:tags r:id="rId3"/>
            </p:custDataLst>
          </p:nvPr>
        </p:nvSpPr>
        <p:spPr>
          <a:xfrm>
            <a:off x="54292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分析解读</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5" name="矩形 14"/>
          <p:cNvSpPr/>
          <p:nvPr userDrawn="1"/>
        </p:nvSpPr>
        <p:spPr>
          <a:xfrm>
            <a:off x="256857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6" name="文本框 15">
            <a:hlinkClick r:id="rId4" action="ppaction://hlinksldjump"/>
          </p:cNvPr>
          <p:cNvSpPr txBox="1"/>
          <p:nvPr userDrawn="1">
            <p:custDataLst>
              <p:tags r:id="rId5"/>
            </p:custDataLst>
          </p:nvPr>
        </p:nvSpPr>
        <p:spPr>
          <a:xfrm>
            <a:off x="2799715" y="6299200"/>
            <a:ext cx="1596390" cy="407035"/>
          </a:xfrm>
          <a:prstGeom prst="rect">
            <a:avLst/>
          </a:prstGeom>
          <a:noFill/>
        </p:spPr>
        <p:txBody>
          <a:bodyPr wrap="square" rtlCol="0" anchor="t">
            <a:noAutofit/>
          </a:bodyPr>
          <a:p>
            <a:pPr algn="ctr"/>
            <a:r>
              <a:rPr lang="zh-CN" altLang="en-US" sz="2400">
                <a:solidFill>
                  <a:schemeClr val="bg1"/>
                </a:solidFill>
                <a:uFillTx/>
                <a:latin typeface="方正黑体简体" panose="03000509000000000000" charset="-122"/>
                <a:ea typeface="方正黑体简体" panose="03000509000000000000" charset="-122"/>
              </a:rPr>
              <a:t>知识导图</a:t>
            </a:r>
            <a:endParaRPr lang="zh-CN" altLang="en-US" sz="2400">
              <a:solidFill>
                <a:schemeClr val="bg1"/>
              </a:solidFill>
              <a:uFillTx/>
              <a:latin typeface="方正黑体简体" panose="03000509000000000000" charset="-122"/>
              <a:ea typeface="方正黑体简体" panose="03000509000000000000" charset="-122"/>
            </a:endParaRPr>
          </a:p>
        </p:txBody>
      </p:sp>
      <p:sp>
        <p:nvSpPr>
          <p:cNvPr id="17" name="矩形 16"/>
          <p:cNvSpPr/>
          <p:nvPr userDrawn="1"/>
        </p:nvSpPr>
        <p:spPr>
          <a:xfrm>
            <a:off x="4871720"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18" name="文本框 17">
            <a:hlinkClick r:id="rId6" action="ppaction://hlinksldjump"/>
          </p:cNvPr>
          <p:cNvSpPr txBox="1"/>
          <p:nvPr userDrawn="1">
            <p:custDataLst>
              <p:tags r:id="rId7"/>
            </p:custDataLst>
          </p:nvPr>
        </p:nvSpPr>
        <p:spPr>
          <a:xfrm>
            <a:off x="5102860"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知识梳理</a:t>
            </a:r>
            <a:endParaRPr lang="zh-CN" sz="2400">
              <a:solidFill>
                <a:schemeClr val="bg1"/>
              </a:solidFill>
              <a:uFillTx/>
              <a:latin typeface="方正黑体简体" panose="03000509000000000000" charset="-122"/>
              <a:ea typeface="方正黑体简体" panose="03000509000000000000" charset="-122"/>
            </a:endParaRPr>
          </a:p>
        </p:txBody>
      </p:sp>
      <p:sp>
        <p:nvSpPr>
          <p:cNvPr id="19" name="矩形 18"/>
          <p:cNvSpPr/>
          <p:nvPr userDrawn="1"/>
        </p:nvSpPr>
        <p:spPr>
          <a:xfrm>
            <a:off x="7174865" y="6253480"/>
            <a:ext cx="2105025" cy="502285"/>
          </a:xfrm>
          <a:prstGeom prst="rect">
            <a:avLst/>
          </a:prstGeom>
          <a:solidFill>
            <a:srgbClr val="C69274"/>
          </a:solidFill>
          <a:ln w="25400" cap="flat" cmpd="sng" algn="ctr">
            <a:noFill/>
            <a:prstDash val="solid"/>
          </a:ln>
          <a:effectLst>
            <a:outerShdw blurRad="50800" dist="38100" dir="5400000" algn="t" rotWithShape="0">
              <a:prstClr val="black">
                <a:alpha val="40000"/>
              </a:prst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20" name="文本框 19">
            <a:hlinkClick r:id="rId8" action="ppaction://hlinksldjump"/>
          </p:cNvPr>
          <p:cNvSpPr txBox="1"/>
          <p:nvPr userDrawn="1">
            <p:custDataLst>
              <p:tags r:id="rId9"/>
            </p:custDataLst>
          </p:nvPr>
        </p:nvSpPr>
        <p:spPr>
          <a:xfrm>
            <a:off x="7406005" y="6299200"/>
            <a:ext cx="1596390" cy="407035"/>
          </a:xfrm>
          <a:prstGeom prst="rect">
            <a:avLst/>
          </a:prstGeom>
          <a:noFill/>
        </p:spPr>
        <p:txBody>
          <a:bodyPr wrap="square" rtlCol="0" anchor="t">
            <a:noAutofit/>
          </a:bodyPr>
          <a:p>
            <a:pPr algn="ctr"/>
            <a:r>
              <a:rPr lang="zh-CN" sz="2400">
                <a:solidFill>
                  <a:schemeClr val="bg1"/>
                </a:solidFill>
                <a:uFillTx/>
                <a:latin typeface="方正黑体简体" panose="03000509000000000000" charset="-122"/>
                <a:ea typeface="方正黑体简体" panose="03000509000000000000" charset="-122"/>
              </a:rPr>
              <a:t>典例分析</a:t>
            </a:r>
            <a:endParaRPr lang="zh-CN" sz="2400">
              <a:solidFill>
                <a:schemeClr val="bg1"/>
              </a:solidFill>
              <a:uFillTx/>
              <a:latin typeface="方正黑体简体" panose="03000509000000000000" charset="-122"/>
              <a:ea typeface="方正黑体简体" panose="03000509000000000000" charset="-122"/>
            </a:endParaRPr>
          </a:p>
        </p:txBody>
      </p:sp>
      <p:sp>
        <p:nvSpPr>
          <p:cNvPr id="21" name="圆角矩形 20">
            <a:hlinkClick r:id="rId10" action="ppaction://hlinksldjump"/>
          </p:cNvPr>
          <p:cNvSpPr/>
          <p:nvPr userDrawn="1">
            <p:custDataLst>
              <p:tags r:id="rId11"/>
            </p:custDataLst>
          </p:nvPr>
        </p:nvSpPr>
        <p:spPr>
          <a:xfrm>
            <a:off x="10703560" y="6253480"/>
            <a:ext cx="1261110" cy="539115"/>
          </a:xfrm>
          <a:prstGeom prst="roundRect">
            <a:avLst/>
          </a:prstGeom>
          <a:solidFill>
            <a:srgbClr val="4F3331"/>
          </a:solidFill>
          <a:ln>
            <a:noFill/>
          </a:ln>
          <a:effectLst>
            <a:outerShdw blurRad="76200" dir="18900000" sy="23000" kx="-1200000" algn="bl" rotWithShape="0">
              <a:prstClr val="black">
                <a:alpha val="20000"/>
              </a:prstClr>
            </a:outerShdw>
          </a:effectLst>
        </p:spPr>
        <p:style>
          <a:lnRef idx="3">
            <a:schemeClr val="lt1"/>
          </a:lnRef>
          <a:fillRef idx="1">
            <a:schemeClr val="accent3"/>
          </a:fillRef>
          <a:effectRef idx="1">
            <a:schemeClr val="accent3"/>
          </a:effectRef>
          <a:fontRef idx="minor">
            <a:schemeClr val="lt1"/>
          </a:fontRef>
        </p:style>
        <p:txBody>
          <a:bodyPr anchor="ctr"/>
          <a:p>
            <a:pPr marL="0" marR="0" lvl="0" indent="0" algn="ctr" defTabSz="914400" rtl="0" eaLnBrk="1" fontAlgn="auto" latinLnBrk="0" hangingPunct="1">
              <a:lnSpc>
                <a:spcPct val="100000"/>
              </a:lnSpc>
              <a:spcBef>
                <a:spcPts val="0"/>
              </a:spcBef>
              <a:spcAft>
                <a:spcPts val="0"/>
              </a:spcAft>
              <a:buClrTx/>
              <a:buSzTx/>
              <a:buFontTx/>
              <a:buNone/>
              <a:defRPr/>
            </a:pP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目</a:t>
            </a:r>
            <a:r>
              <a:rPr kumimoji="0" lang="en-US" alt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  </a:t>
            </a:r>
            <a:r>
              <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rPr>
              <a:t>录</a:t>
            </a:r>
            <a:endParaRPr kumimoji="0" lang="zh-CN" sz="2400" b="1" i="0" u="none" strike="noStrike" kern="1200" cap="none" spc="0" normalizeH="0" baseline="0" noProof="0" dirty="0">
              <a:ln>
                <a:noFill/>
              </a:ln>
              <a:solidFill>
                <a:schemeClr val="lt1"/>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spd="slow" advClick="0" advTm="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1_两栏内容">
    <p:bg>
      <p:bgPr>
        <a:solidFill>
          <a:srgbClr val="F5F5F5"/>
        </a:solidFill>
        <a:effectLst/>
      </p:bgPr>
    </p:bg>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transition spd="slow" advClick="0" advTm="0">
    <p:wip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1" Type="http://schemas.openxmlformats.org/officeDocument/2006/relationships/theme" Target="../theme/theme2.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ransition spd="slow" advClick="0" advTm="0">
    <p:wipe/>
  </p:transition>
  <p:txStyles>
    <p:titleStyle>
      <a:lvl1pPr algn="ctr" defTabSz="1088390" rtl="0" eaLnBrk="1" latinLnBrk="0" hangingPunct="1">
        <a:spcBef>
          <a:spcPct val="0"/>
        </a:spcBef>
        <a:buNone/>
        <a:defRPr sz="5200" kern="1200">
          <a:solidFill>
            <a:schemeClr val="tx1"/>
          </a:solidFill>
          <a:latin typeface="+mj-lt"/>
          <a:ea typeface="+mj-ea"/>
          <a:cs typeface="+mj-cs"/>
        </a:defRPr>
      </a:lvl1pPr>
    </p:titleStyle>
    <p:bodyStyle>
      <a:lvl1pPr marL="408305" indent="-408305" algn="l" defTabSz="1088390"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555" indent="-340360" algn="l" defTabSz="1088390"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805" indent="-272415" algn="l" defTabSz="108839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500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9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9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58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780"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5975" indent="-272415" algn="l" defTabSz="108839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zh-CN"/>
      </a:defPPr>
      <a:lvl1pPr marL="0" algn="l" defTabSz="1088390" rtl="0" eaLnBrk="1" latinLnBrk="0" hangingPunct="1">
        <a:defRPr sz="2100" kern="1200">
          <a:solidFill>
            <a:schemeClr val="tx1"/>
          </a:solidFill>
          <a:latin typeface="+mn-lt"/>
          <a:ea typeface="+mn-ea"/>
          <a:cs typeface="+mn-cs"/>
        </a:defRPr>
      </a:lvl1pPr>
      <a:lvl2pPr marL="544195" algn="l" defTabSz="1088390" rtl="0" eaLnBrk="1" latinLnBrk="0" hangingPunct="1">
        <a:defRPr sz="2100" kern="1200">
          <a:solidFill>
            <a:schemeClr val="tx1"/>
          </a:solidFill>
          <a:latin typeface="+mn-lt"/>
          <a:ea typeface="+mn-ea"/>
          <a:cs typeface="+mn-cs"/>
        </a:defRPr>
      </a:lvl2pPr>
      <a:lvl3pPr marL="1088390" algn="l" defTabSz="1088390" rtl="0" eaLnBrk="1" latinLnBrk="0" hangingPunct="1">
        <a:defRPr sz="2100" kern="1200">
          <a:solidFill>
            <a:schemeClr val="tx1"/>
          </a:solidFill>
          <a:latin typeface="+mn-lt"/>
          <a:ea typeface="+mn-ea"/>
          <a:cs typeface="+mn-cs"/>
        </a:defRPr>
      </a:lvl3pPr>
      <a:lvl4pPr marL="1632585" algn="l" defTabSz="1088390" rtl="0" eaLnBrk="1" latinLnBrk="0" hangingPunct="1">
        <a:defRPr sz="2100" kern="1200">
          <a:solidFill>
            <a:schemeClr val="tx1"/>
          </a:solidFill>
          <a:latin typeface="+mn-lt"/>
          <a:ea typeface="+mn-ea"/>
          <a:cs typeface="+mn-cs"/>
        </a:defRPr>
      </a:lvl4pPr>
      <a:lvl5pPr marL="2176780" algn="l" defTabSz="1088390" rtl="0" eaLnBrk="1" latinLnBrk="0" hangingPunct="1">
        <a:defRPr sz="2100" kern="1200">
          <a:solidFill>
            <a:schemeClr val="tx1"/>
          </a:solidFill>
          <a:latin typeface="+mn-lt"/>
          <a:ea typeface="+mn-ea"/>
          <a:cs typeface="+mn-cs"/>
        </a:defRPr>
      </a:lvl5pPr>
      <a:lvl6pPr marL="2720975" algn="l" defTabSz="1088390" rtl="0" eaLnBrk="1" latinLnBrk="0" hangingPunct="1">
        <a:defRPr sz="2100" kern="1200">
          <a:solidFill>
            <a:schemeClr val="tx1"/>
          </a:solidFill>
          <a:latin typeface="+mn-lt"/>
          <a:ea typeface="+mn-ea"/>
          <a:cs typeface="+mn-cs"/>
        </a:defRPr>
      </a:lvl6pPr>
      <a:lvl7pPr marL="3265805" algn="l" defTabSz="1088390" rtl="0" eaLnBrk="1" latinLnBrk="0" hangingPunct="1">
        <a:defRPr sz="2100" kern="1200">
          <a:solidFill>
            <a:schemeClr val="tx1"/>
          </a:solidFill>
          <a:latin typeface="+mn-lt"/>
          <a:ea typeface="+mn-ea"/>
          <a:cs typeface="+mn-cs"/>
        </a:defRPr>
      </a:lvl7pPr>
      <a:lvl8pPr marL="3810000" algn="l" defTabSz="1088390" rtl="0" eaLnBrk="1" latinLnBrk="0" hangingPunct="1">
        <a:defRPr sz="2100" kern="1200">
          <a:solidFill>
            <a:schemeClr val="tx1"/>
          </a:solidFill>
          <a:latin typeface="+mn-lt"/>
          <a:ea typeface="+mn-ea"/>
          <a:cs typeface="+mn-cs"/>
        </a:defRPr>
      </a:lvl8pPr>
      <a:lvl9pPr marL="4354195" algn="l" defTabSz="1088390"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slide" Target="slide6.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slide" Target="slide5.xml"/><Relationship Id="rId2" Type="http://schemas.openxmlformats.org/officeDocument/2006/relationships/tags" Target="../tags/tag60.xml"/><Relationship Id="rId17" Type="http://schemas.openxmlformats.org/officeDocument/2006/relationships/slideLayout" Target="../slideLayouts/slideLayout7.xml"/><Relationship Id="rId16" Type="http://schemas.openxmlformats.org/officeDocument/2006/relationships/tags" Target="../tags/tag70.xml"/><Relationship Id="rId15" Type="http://schemas.openxmlformats.org/officeDocument/2006/relationships/slide" Target="slide25.xml"/><Relationship Id="rId14" Type="http://schemas.openxmlformats.org/officeDocument/2006/relationships/tags" Target="../tags/tag69.xml"/><Relationship Id="rId13" Type="http://schemas.openxmlformats.org/officeDocument/2006/relationships/tags" Target="../tags/tag68.xml"/><Relationship Id="rId12" Type="http://schemas.openxmlformats.org/officeDocument/2006/relationships/tags" Target="../tags/tag67.xml"/><Relationship Id="rId11" Type="http://schemas.openxmlformats.org/officeDocument/2006/relationships/slide" Target="slide7.xml"/><Relationship Id="rId10" Type="http://schemas.openxmlformats.org/officeDocument/2006/relationships/tags" Target="../tags/tag66.xml"/><Relationship Id="rId1" Type="http://schemas.openxmlformats.org/officeDocument/2006/relationships/tags" Target="../tags/tag5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4.xml"/><Relationship Id="rId2" Type="http://schemas.openxmlformats.org/officeDocument/2006/relationships/tags" Target="../tags/tag79.xml"/><Relationship Id="rId1" Type="http://schemas.openxmlformats.org/officeDocument/2006/relationships/tags" Target="../tags/tag78.xm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5.xml"/><Relationship Id="rId2" Type="http://schemas.openxmlformats.org/officeDocument/2006/relationships/tags" Target="../tags/tag81.xml"/><Relationship Id="rId1" Type="http://schemas.openxmlformats.org/officeDocument/2006/relationships/tags" Target="../tags/tag80.xm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5.xml"/><Relationship Id="rId2" Type="http://schemas.openxmlformats.org/officeDocument/2006/relationships/tags" Target="../tags/tag83.xml"/><Relationship Id="rId1" Type="http://schemas.openxmlformats.org/officeDocument/2006/relationships/tags" Target="../tags/tag82.xml"/></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5.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5.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5.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7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38100" y="3294380"/>
            <a:ext cx="12228195" cy="3623945"/>
            <a:chOff x="-4142" y="2895"/>
            <a:chExt cx="15366" cy="5482"/>
          </a:xfrm>
        </p:grpSpPr>
        <p:sp>
          <p:nvSpPr>
            <p:cNvPr id="8" name="矩形 7"/>
            <p:cNvSpPr/>
            <p:nvPr/>
          </p:nvSpPr>
          <p:spPr>
            <a:xfrm>
              <a:off x="-4142" y="5175"/>
              <a:ext cx="15366" cy="3202"/>
            </a:xfrm>
            <a:prstGeom prst="rect">
              <a:avLst/>
            </a:prstGeom>
            <a:solidFill>
              <a:srgbClr val="CE9F7A"/>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0" name="矩形 9"/>
            <p:cNvSpPr/>
            <p:nvPr/>
          </p:nvSpPr>
          <p:spPr>
            <a:xfrm>
              <a:off x="-4142" y="2895"/>
              <a:ext cx="15366" cy="2345"/>
            </a:xfrm>
            <a:prstGeom prst="rect">
              <a:avLst/>
            </a:prstGeom>
            <a:solidFill>
              <a:srgbClr val="E9D3C0"/>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6" name="矩形 15"/>
          <p:cNvSpPr/>
          <p:nvPr/>
        </p:nvSpPr>
        <p:spPr>
          <a:xfrm>
            <a:off x="8255000" y="982345"/>
            <a:ext cx="3333115" cy="1665605"/>
          </a:xfrm>
          <a:prstGeom prst="rect">
            <a:avLst/>
          </a:prstGeom>
          <a:ln w="38100">
            <a:noFill/>
          </a:ln>
        </p:spPr>
        <p:style>
          <a:lnRef idx="3">
            <a:schemeClr val="accent1"/>
          </a:lnRef>
          <a:fillRef idx="0">
            <a:srgbClr val="FFFFFF"/>
          </a:fillRef>
          <a:effectRef idx="0">
            <a:srgbClr val="FFFFFF"/>
          </a:effectRef>
          <a:fontRef idx="minor">
            <a:schemeClr val="tx1"/>
          </a:fontRef>
        </p:style>
        <p:txBody>
          <a:bodyPr wrap="none">
            <a:noAutofit/>
          </a:bodyPr>
          <a:p>
            <a:pPr algn="ctr"/>
            <a:r>
              <a:rPr 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 </a:t>
            </a:r>
            <a:r>
              <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rPr>
              <a:t>政治</a:t>
            </a:r>
            <a:endParaRPr lang="zh-CN" altLang="en-US" sz="11000" b="1" dirty="0">
              <a:solidFill>
                <a:schemeClr val="accent2">
                  <a:lumMod val="75000"/>
                </a:schemeClr>
              </a:solidFill>
              <a:latin typeface="思源黑体 CN Heavy" panose="020B0A00000000000000" charset="-122"/>
              <a:ea typeface="思源黑体 CN Heavy" panose="020B0A00000000000000" charset="-122"/>
              <a:sym typeface="Arial" panose="020B0604020202020204"/>
            </a:endParaRPr>
          </a:p>
        </p:txBody>
      </p:sp>
      <p:sp>
        <p:nvSpPr>
          <p:cNvPr id="33815" name="Text Box 9"/>
          <p:cNvSpPr txBox="1">
            <a:spLocks noChangeArrowheads="1"/>
          </p:cNvSpPr>
          <p:nvPr/>
        </p:nvSpPr>
        <p:spPr bwMode="auto">
          <a:xfrm>
            <a:off x="1414780" y="5247005"/>
            <a:ext cx="2285365" cy="1348740"/>
          </a:xfrm>
          <a:prstGeom prst="rect">
            <a:avLst/>
          </a:prstGeom>
          <a:noFill/>
          <a:ln w="9525">
            <a:noFill/>
            <a:miter lim="800000"/>
          </a:ln>
        </p:spPr>
        <p:txBody>
          <a:bodyPr wrap="square">
            <a:noAutofit/>
          </a:bodyPr>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主</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编</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李</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娟</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杨</a:t>
            </a:r>
            <a:r>
              <a:rPr lang="en-US" altLang="zh-CN" sz="1800" dirty="0">
                <a:solidFill>
                  <a:schemeClr val="bg1"/>
                </a:solidFill>
                <a:latin typeface="黑体" panose="02010609060101010101" charset="-122"/>
                <a:ea typeface="黑体" panose="02010609060101010101" charset="-122"/>
                <a:cs typeface="黑体" panose="02010609060101010101" charset="-122"/>
              </a:rPr>
              <a:t>  </a:t>
            </a:r>
            <a:r>
              <a:rPr lang="zh-CN" altLang="en-US" sz="1800" dirty="0">
                <a:solidFill>
                  <a:schemeClr val="bg1"/>
                </a:solidFill>
                <a:latin typeface="黑体" panose="02010609060101010101" charset="-122"/>
                <a:ea typeface="黑体" panose="02010609060101010101" charset="-122"/>
                <a:cs typeface="黑体" panose="02010609060101010101" charset="-122"/>
              </a:rPr>
              <a:t>莉</a:t>
            </a:r>
            <a:r>
              <a:rPr lang="en-US" altLang="zh-CN" sz="1800" dirty="0">
                <a:solidFill>
                  <a:schemeClr val="bg1"/>
                </a:solidFill>
                <a:latin typeface="黑体" panose="02010609060101010101" charset="-122"/>
                <a:ea typeface="黑体" panose="02010609060101010101" charset="-122"/>
                <a:cs typeface="黑体" panose="02010609060101010101" charset="-122"/>
              </a:rPr>
              <a:t>  </a:t>
            </a:r>
            <a:endParaRPr lang="en-US" altLang="zh-CN" sz="1800" dirty="0">
              <a:solidFill>
                <a:schemeClr val="bg1"/>
              </a:solidFill>
              <a:latin typeface="黑体" panose="02010609060101010101" charset="-122"/>
              <a:ea typeface="黑体" panose="02010609060101010101" charset="-122"/>
              <a:cs typeface="黑体" panose="02010609060101010101" charset="-122"/>
            </a:endParaRPr>
          </a:p>
          <a:p>
            <a:pPr defTabSz="914400">
              <a:spcBef>
                <a:spcPct val="50000"/>
              </a:spcBef>
            </a:pPr>
            <a:r>
              <a:rPr lang="en-US" altLang="zh-CN" sz="1800" dirty="0">
                <a:solidFill>
                  <a:schemeClr val="bg1"/>
                </a:solidFill>
                <a:latin typeface="黑体" panose="02010609060101010101" charset="-122"/>
                <a:ea typeface="黑体" panose="02010609060101010101" charset="-122"/>
                <a:cs typeface="黑体" panose="02010609060101010101" charset="-122"/>
                <a:sym typeface="+mn-ea"/>
              </a:rPr>
              <a:t>           </a:t>
            </a:r>
            <a:r>
              <a:rPr lang="zh-CN" sz="1800" dirty="0">
                <a:solidFill>
                  <a:schemeClr val="bg1"/>
                </a:solidFill>
                <a:latin typeface="黑体" panose="02010609060101010101" charset="-122"/>
                <a:ea typeface="黑体" panose="02010609060101010101" charset="-122"/>
                <a:cs typeface="黑体" panose="02010609060101010101" charset="-122"/>
              </a:rPr>
              <a:t>戴忠慧</a:t>
            </a:r>
            <a:endParaRPr lang="zh-CN" sz="1800" dirty="0">
              <a:solidFill>
                <a:schemeClr val="bg1"/>
              </a:solidFill>
              <a:latin typeface="黑体" panose="02010609060101010101" charset="-122"/>
              <a:ea typeface="黑体" panose="02010609060101010101" charset="-122"/>
              <a:cs typeface="黑体" panose="02010609060101010101" charset="-122"/>
            </a:endParaRPr>
          </a:p>
        </p:txBody>
      </p:sp>
      <p:grpSp>
        <p:nvGrpSpPr>
          <p:cNvPr id="26" name="组合 25"/>
          <p:cNvGrpSpPr/>
          <p:nvPr/>
        </p:nvGrpSpPr>
        <p:grpSpPr>
          <a:xfrm>
            <a:off x="551815" y="1308735"/>
            <a:ext cx="7959090" cy="1336675"/>
            <a:chOff x="1660" y="2061"/>
            <a:chExt cx="12534" cy="2105"/>
          </a:xfrm>
        </p:grpSpPr>
        <p:sp>
          <p:nvSpPr>
            <p:cNvPr id="33806" name="Text Box 9"/>
            <p:cNvSpPr txBox="1">
              <a:spLocks noChangeArrowheads="1"/>
            </p:cNvSpPr>
            <p:nvPr/>
          </p:nvSpPr>
          <p:spPr bwMode="auto">
            <a:xfrm>
              <a:off x="1660" y="2339"/>
              <a:ext cx="12534" cy="1588"/>
            </a:xfrm>
            <a:prstGeom prst="rect">
              <a:avLst/>
            </a:prstGeom>
            <a:noFill/>
            <a:ln w="9525">
              <a:noFill/>
              <a:miter lim="800000"/>
            </a:ln>
          </p:spPr>
          <p:txBody>
            <a:bodyPr wrap="square">
              <a:noAutofit/>
            </a:bodyPr>
            <a:p>
              <a:pPr defTabSz="914400">
                <a:spcBef>
                  <a:spcPct val="50000"/>
                </a:spcBef>
              </a:pPr>
              <a:r>
                <a:rPr lang="zh-CN" altLang="en-US" sz="6000" b="1" dirty="0">
                  <a:solidFill>
                    <a:srgbClr val="CE9F7A"/>
                  </a:solidFill>
                  <a:latin typeface="黑体" panose="02010609060101010101" charset="-122"/>
                  <a:ea typeface="黑体" panose="02010609060101010101" charset="-122"/>
                  <a:cs typeface="黑体" panose="02010609060101010101" charset="-122"/>
                </a:rPr>
                <a:t>职教高考新实践基础篇</a:t>
              </a:r>
              <a:r>
                <a:rPr lang="en-US" altLang="zh-CN" sz="6000" b="1" dirty="0">
                  <a:solidFill>
                    <a:srgbClr val="CE9F7A"/>
                  </a:solidFill>
                  <a:latin typeface="黑体" panose="02010609060101010101" charset="-122"/>
                  <a:ea typeface="黑体" panose="02010609060101010101" charset="-122"/>
                  <a:cs typeface="黑体" panose="02010609060101010101" charset="-122"/>
                </a:rPr>
                <a:t> </a:t>
              </a:r>
              <a:endParaRPr lang="en-US" altLang="zh-CN" sz="6000" b="1" dirty="0">
                <a:solidFill>
                  <a:srgbClr val="CE9F7A"/>
                </a:solidFill>
                <a:latin typeface="黑体" panose="02010609060101010101" charset="-122"/>
                <a:ea typeface="黑体" panose="02010609060101010101" charset="-122"/>
                <a:cs typeface="黑体" panose="02010609060101010101" charset="-122"/>
              </a:endParaRPr>
            </a:p>
          </p:txBody>
        </p:sp>
        <p:cxnSp>
          <p:nvCxnSpPr>
            <p:cNvPr id="12" name="直接连接符 11"/>
            <p:cNvCxnSpPr/>
            <p:nvPr/>
          </p:nvCxnSpPr>
          <p:spPr>
            <a:xfrm flipH="1">
              <a:off x="1773" y="4128"/>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cxnSp>
          <p:nvCxnSpPr>
            <p:cNvPr id="14" name="直接连接符 13"/>
            <p:cNvCxnSpPr/>
            <p:nvPr/>
          </p:nvCxnSpPr>
          <p:spPr>
            <a:xfrm flipH="1">
              <a:off x="1773" y="2061"/>
              <a:ext cx="12187" cy="38"/>
            </a:xfrm>
            <a:prstGeom prst="line">
              <a:avLst/>
            </a:prstGeom>
            <a:ln w="38100">
              <a:solidFill>
                <a:srgbClr val="CE9F7A"/>
              </a:solidFill>
            </a:ln>
          </p:spPr>
          <p:style>
            <a:lnRef idx="2">
              <a:schemeClr val="accent1"/>
            </a:lnRef>
            <a:fillRef idx="0">
              <a:srgbClr val="FFFFFF"/>
            </a:fillRef>
            <a:effectRef idx="0">
              <a:srgbClr val="FFFFFF"/>
            </a:effectRef>
            <a:fontRef idx="minor">
              <a:schemeClr val="tx1"/>
            </a:fontRef>
          </p:style>
        </p:cxnSp>
      </p:grpSp>
      <p:pic>
        <p:nvPicPr>
          <p:cNvPr id="25" name="图片 24"/>
          <p:cNvPicPr>
            <a:picLocks noChangeAspect="1"/>
          </p:cNvPicPr>
          <p:nvPr/>
        </p:nvPicPr>
        <p:blipFill>
          <a:blip r:embed="rId1"/>
          <a:srcRect l="16662" t="20503" r="2931" b="18552"/>
          <a:stretch>
            <a:fillRect/>
          </a:stretch>
        </p:blipFill>
        <p:spPr>
          <a:xfrm>
            <a:off x="7103110" y="3478530"/>
            <a:ext cx="4313555" cy="32607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1" presetClass="entr" presetSubtype="0" fill="hold" grpId="0" nodeType="withEffect">
                                  <p:stCondLst>
                                    <p:cond delay="0"/>
                                  </p:stCondLst>
                                  <p:iterate type="lt">
                                    <p:tmPct val="10000"/>
                                  </p:iterate>
                                  <p:childTnLst>
                                    <p:set>
                                      <p:cBhvr>
                                        <p:cTn id="11" dur="1" fill="hold">
                                          <p:stCondLst>
                                            <p:cond delay="0"/>
                                          </p:stCondLst>
                                        </p:cTn>
                                        <p:tgtEl>
                                          <p:spTgt spid="33815"/>
                                        </p:tgtEl>
                                        <p:attrNameLst>
                                          <p:attrName>style.visibility</p:attrName>
                                        </p:attrNameLst>
                                      </p:cBhvr>
                                      <p:to>
                                        <p:strVal val="visible"/>
                                      </p:to>
                                    </p:set>
                                    <p:anim calcmode="lin" valueType="num">
                                      <p:cBhvr>
                                        <p:cTn id="12" dur="500" fill="hold"/>
                                        <p:tgtEl>
                                          <p:spTgt spid="33815"/>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3815"/>
                                        </p:tgtEl>
                                        <p:attrNameLst>
                                          <p:attrName>ppt_y</p:attrName>
                                        </p:attrNameLst>
                                      </p:cBhvr>
                                      <p:tavLst>
                                        <p:tav tm="0">
                                          <p:val>
                                            <p:strVal val="#ppt_y"/>
                                          </p:val>
                                        </p:tav>
                                        <p:tav tm="100000">
                                          <p:val>
                                            <p:strVal val="#ppt_y"/>
                                          </p:val>
                                        </p:tav>
                                      </p:tavLst>
                                    </p:anim>
                                    <p:anim calcmode="lin" valueType="num">
                                      <p:cBhvr>
                                        <p:cTn id="14" dur="500" fill="hold"/>
                                        <p:tgtEl>
                                          <p:spTgt spid="33815"/>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3815"/>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3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338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776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党和国家事业取得的历史性成就和历史性变革是什么？</a:t>
            </a:r>
            <a:endParaRPr lang="zh-CN" altLang="en-US" sz="2400" b="1">
              <a:latin typeface="+mn-ea"/>
            </a:endParaRPr>
          </a:p>
        </p:txBody>
      </p:sp>
      <p:sp>
        <p:nvSpPr>
          <p:cNvPr id="4" name="文本框 3"/>
          <p:cNvSpPr txBox="1"/>
          <p:nvPr/>
        </p:nvSpPr>
        <p:spPr>
          <a:xfrm>
            <a:off x="360045" y="1633855"/>
            <a:ext cx="11466830" cy="4579620"/>
          </a:xfrm>
          <a:prstGeom prst="rect">
            <a:avLst/>
          </a:prstGeom>
          <a:noFill/>
        </p:spPr>
        <p:txBody>
          <a:bodyPr wrap="square" rtlCol="0" anchor="t">
            <a:spAutoFit/>
          </a:bodyPr>
          <a:p>
            <a:pPr indent="457200" algn="just" fontAlgn="auto">
              <a:lnSpc>
                <a:spcPts val="3500"/>
              </a:lnSpc>
            </a:pPr>
            <a:r>
              <a:rPr lang="zh-CN" altLang="en-US" sz="2400">
                <a:latin typeface="+mn-ea"/>
              </a:rPr>
              <a:t>改革开放以来，党和国家事业取得巨大成就，为中国特色社会主义继续前进奠定了坚实基础、创造了有利条件、提供了重要保障，同时一系列长期积累及新出现的突出矛盾和问题也亟待解决。</a:t>
            </a:r>
            <a:endParaRPr lang="zh-CN" altLang="en-US" sz="2400">
              <a:latin typeface="+mn-ea"/>
            </a:endParaRPr>
          </a:p>
          <a:p>
            <a:pPr indent="457200" algn="just" fontAlgn="auto">
              <a:lnSpc>
                <a:spcPts val="3500"/>
              </a:lnSpc>
            </a:pPr>
            <a:r>
              <a:rPr lang="zh-CN" altLang="en-US" sz="2400">
                <a:latin typeface="+mn-ea"/>
              </a:rPr>
              <a:t>党的十八大以来，以习近平同志为核心的党中央团结带领全党全军全国各族人民，坚持马克思列宁主义、毛泽东思想、邓小平理论、“三个代表”重要思想、科学发展观，全面贯彻习近平新时代中国特色社会主义思想，全面贯彻党的基本路线、基本方略，采取一系列战略性举措，推进一系列变革性实践，实现一系列突破性进展，取得一系列标志性成果，经受住了来自政治、经济、意识形态、自然界等方面的风险挑战考验，党和国家事业取得历史性成就、发生历史性变革，推动我国迈上全面建设社会主义现代化国家新征程。</a:t>
            </a:r>
            <a:endParaRPr lang="zh-CN" altLang="en-US" sz="2400">
              <a:latin typeface="+mn-ea"/>
            </a:endParaRPr>
          </a:p>
        </p:txBody>
      </p:sp>
      <p:sp>
        <p:nvSpPr>
          <p:cNvPr id="59" name="文本框 58"/>
          <p:cNvSpPr txBox="1"/>
          <p:nvPr/>
        </p:nvSpPr>
        <p:spPr>
          <a:xfrm>
            <a:off x="120015" y="69469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（二）历史性成就和历史性变革</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1065530"/>
          </a:xfrm>
          <a:prstGeom prst="rect">
            <a:avLst/>
          </a:prstGeom>
          <a:noFill/>
        </p:spPr>
        <p:txBody>
          <a:bodyPr wrap="square" rtlCol="0" anchor="t">
            <a:spAutoFit/>
          </a:bodyPr>
          <a:p>
            <a:pPr marL="457200" indent="-457200" algn="just" fontAlgn="auto">
              <a:lnSpc>
                <a:spcPts val="3800"/>
              </a:lnSpc>
            </a:pPr>
            <a:r>
              <a:rPr lang="zh-CN" altLang="en-US" sz="2400" b="1">
                <a:latin typeface="+mn-ea"/>
              </a:rPr>
              <a:t>2. 十年来，我们经历的对党和人民事业具有重大现实意义和深远历史意义的三件大事是什么？</a:t>
            </a:r>
            <a:endParaRPr lang="zh-CN" altLang="en-US" sz="2400" b="1">
              <a:latin typeface="+mn-ea"/>
            </a:endParaRPr>
          </a:p>
        </p:txBody>
      </p:sp>
      <p:sp>
        <p:nvSpPr>
          <p:cNvPr id="4" name="文本框 3"/>
          <p:cNvSpPr txBox="1"/>
          <p:nvPr/>
        </p:nvSpPr>
        <p:spPr>
          <a:xfrm>
            <a:off x="360045" y="24930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党的二十大报告指出，十年来，我们经历了对党和人民事业具有重大现实意义和深远历史意义的三件大事：一是迎来中国共产党成立一百周年，二是中国特色社会主义进入新时代，三是完成脱贫攻坚、全面建成小康社会的历史任务，实现第一个百年奋斗目标。</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如何理解新时代取得历史性成就和发生历史性变革的意义？</a:t>
            </a:r>
            <a:endParaRPr lang="zh-CN" altLang="en-US" sz="2400" b="1">
              <a:latin typeface="+mn-ea"/>
            </a:endParaRPr>
          </a:p>
        </p:txBody>
      </p:sp>
      <p:sp>
        <p:nvSpPr>
          <p:cNvPr id="4" name="文本框 3"/>
          <p:cNvSpPr txBox="1"/>
          <p:nvPr/>
        </p:nvSpPr>
        <p:spPr>
          <a:xfrm>
            <a:off x="360045" y="1845310"/>
            <a:ext cx="11466830" cy="3502660"/>
          </a:xfrm>
          <a:prstGeom prst="rect">
            <a:avLst/>
          </a:prstGeom>
          <a:noFill/>
        </p:spPr>
        <p:txBody>
          <a:bodyPr wrap="square" rtlCol="0" anchor="t">
            <a:spAutoFit/>
          </a:bodyPr>
          <a:p>
            <a:pPr indent="457200" algn="just" fontAlgn="auto">
              <a:lnSpc>
                <a:spcPts val="3800"/>
              </a:lnSpc>
            </a:pPr>
            <a:r>
              <a:rPr lang="zh-CN" altLang="en-US" sz="2400">
                <a:latin typeface="+mn-ea"/>
              </a:rPr>
              <a:t>第一，党和国家事业取得的历史性成就、发生的历史性变革，彰显了中国特色社会主义的强大生机活力，党心军心民心空前凝聚振奋，为实现中华民族伟大复兴提供了更为完善的制度保证、更为坚实的物质基础、更为主动的精神力量。中华民族迎来了从站起来、富起来到强起来的伟大飞跃。</a:t>
            </a:r>
            <a:endParaRPr lang="zh-CN" altLang="en-US" sz="2400">
              <a:latin typeface="+mn-ea"/>
            </a:endParaRPr>
          </a:p>
          <a:p>
            <a:pPr indent="457200" algn="just" fontAlgn="auto">
              <a:lnSpc>
                <a:spcPts val="3800"/>
              </a:lnSpc>
            </a:pPr>
            <a:r>
              <a:rPr lang="zh-CN" altLang="en-US" sz="2400">
                <a:latin typeface="+mn-ea"/>
              </a:rPr>
              <a:t>第二，新时代的伟大变革，在党史、新中国史、改革开放史、社会主义发展史、中华民族发展史上具有里程碑意义。全国人民更加坚定中国特色社会主义道路自信、理论自信、制度自信、文化自信。</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70180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如何理解中国式现代化的特征？</a:t>
            </a:r>
            <a:endParaRPr lang="zh-CN" altLang="en-US" sz="2400" b="1">
              <a:latin typeface="+mn-ea"/>
            </a:endParaRPr>
          </a:p>
        </p:txBody>
      </p:sp>
      <p:sp>
        <p:nvSpPr>
          <p:cNvPr id="59" name="文本框 58"/>
          <p:cNvSpPr txBox="1"/>
          <p:nvPr/>
        </p:nvSpPr>
        <p:spPr>
          <a:xfrm>
            <a:off x="120015" y="90995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（三）以中国式现代化全面推进中华民族伟大复兴</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360045" y="24930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中国式现代化，是中国共产党领导的社会主义现代化，既有各国现代化的共同特征，更有基于自己国情的中国特色。中国式现代化是人口规模巨大的现代化，是全体人民共同富裕的现代化，是物质文明和精神文明相协调的现代化，是人与自然和谐共生的现代化，是走和平发展道路的现代化。</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marL="457200" indent="-457200" algn="just" fontAlgn="auto">
              <a:lnSpc>
                <a:spcPts val="3800"/>
              </a:lnSpc>
            </a:pPr>
            <a:r>
              <a:rPr lang="zh-CN" altLang="en-US" sz="2400" b="1">
                <a:latin typeface="+mn-ea"/>
              </a:rPr>
              <a:t>2. 中国式现代化的本质要求是什么？</a:t>
            </a:r>
            <a:endParaRPr lang="zh-CN" altLang="en-US" sz="2400" b="1">
              <a:latin typeface="+mn-ea"/>
            </a:endParaRPr>
          </a:p>
        </p:txBody>
      </p:sp>
      <p:sp>
        <p:nvSpPr>
          <p:cNvPr id="4" name="文本框 3"/>
          <p:cNvSpPr txBox="1"/>
          <p:nvPr/>
        </p:nvSpPr>
        <p:spPr>
          <a:xfrm>
            <a:off x="360045" y="24930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坚持中国共产党的领导，坚持中国特色社会主义，实现高质量发展，发展全过程人民民主，丰富人民精神世界，实现全体人民共同富裕，促进人与自然和谐共生，推动构建人类命运共同体，创造人类文明新形态。</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新时代推进中国式现代化取得的成就及意义是什么？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在新时代推进中国式现代化的进程中，我国历史性地解决了绝对贫困问题，实现了全面建成小康社会的第一个百年奋斗目标。</a:t>
            </a:r>
            <a:endParaRPr lang="zh-CN" altLang="en-US" sz="2400">
              <a:latin typeface="+mn-ea"/>
            </a:endParaRPr>
          </a:p>
          <a:p>
            <a:pPr indent="457200" algn="just" fontAlgn="auto">
              <a:lnSpc>
                <a:spcPts val="3800"/>
              </a:lnSpc>
            </a:pPr>
            <a:r>
              <a:rPr lang="zh-CN" altLang="en-US" sz="2400">
                <a:latin typeface="+mn-ea"/>
              </a:rPr>
              <a:t>全面建成小康社会，充分彰显了中国特色社会主义制度的强大生命力和巨大优越性，显著提高了我国国际地位，在中华民族发展史上具有重要里程碑意义。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“两个一百年”奋斗目标是什么？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“两个一百年”奋斗目标：在中国共产党成立一百年时全面建成小康社会，在新中国成立一百年时建成富强民主文明和谐的社会主义现代化国家。</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5. 新时代新征程党的中心任务是什么？</a:t>
            </a:r>
            <a:endParaRPr lang="zh-CN" altLang="en-US" sz="2400" b="1">
              <a:latin typeface="+mn-ea"/>
            </a:endParaRPr>
          </a:p>
        </p:txBody>
      </p:sp>
      <p:sp>
        <p:nvSpPr>
          <p:cNvPr id="4" name="文本框 3"/>
          <p:cNvSpPr txBox="1"/>
          <p:nvPr/>
        </p:nvSpPr>
        <p:spPr>
          <a:xfrm>
            <a:off x="360045" y="184531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团结带领全国各族人民全面建成社会主义现代化强国、实现第二个百年奋斗目标，以中国式现代化全面推进中华民族伟大复兴。</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6. 全面建成社会主义现代化强国的战略安排是什么？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全面建成社会主义现代化强国，总的战略安排是分两步走：从2020年到2035年基本实现社会主义现代化；从2035年到本世纪中叶把我国建成富强民主文明和谐美丽的社会主义现代化强国。</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2493645"/>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习近平新时代中国特色社会主义思想是如何创立的？</a:t>
            </a:r>
            <a:endParaRPr lang="zh-CN" altLang="en-US" sz="2400" b="1">
              <a:latin typeface="+mn-ea"/>
            </a:endParaRPr>
          </a:p>
        </p:txBody>
      </p:sp>
      <p:sp>
        <p:nvSpPr>
          <p:cNvPr id="4" name="文本框 3"/>
          <p:cNvSpPr txBox="1"/>
          <p:nvPr/>
        </p:nvSpPr>
        <p:spPr>
          <a:xfrm>
            <a:off x="360045" y="3215005"/>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党的十八大以来，以习近平同志为主要代表的中国共产党人，坚持把马克思主义基本原理同中国具体实际相结合、同中华优秀传统文化相结合，科学回答了新时代坚持和发展什么样的中国特色社会主义、怎样坚持和发展中国特色社会主义等重大时代课题，创立了习近平新时代中国特色社会主义思想。</a:t>
            </a:r>
            <a:endParaRPr lang="zh-CN" altLang="en-US" sz="2400">
              <a:latin typeface="+mn-ea"/>
            </a:endParaRPr>
          </a:p>
        </p:txBody>
      </p:sp>
      <p:sp>
        <p:nvSpPr>
          <p:cNvPr id="59" name="文本框 58"/>
          <p:cNvSpPr txBox="1"/>
          <p:nvPr/>
        </p:nvSpPr>
        <p:spPr>
          <a:xfrm>
            <a:off x="120015" y="1771015"/>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（一）系统科学的理论体系</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2" name="文本框 1"/>
          <p:cNvSpPr txBox="1"/>
          <p:nvPr/>
        </p:nvSpPr>
        <p:spPr>
          <a:xfrm>
            <a:off x="191770" y="927735"/>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二、创立习近平新时代中国特色社会主义思想</a:t>
            </a:r>
            <a:endParaRPr lang="zh-CN" altLang="en-US" sz="3600" b="1">
              <a:solidFill>
                <a:srgbClr val="00AEEF"/>
              </a:solidFill>
              <a:latin typeface="楷体" panose="02010609060101010101" pitchFamily="49" charset="-122"/>
              <a:ea typeface="楷体" panose="02010609060101010101" pitchFamily="49" charset="-122"/>
            </a:endParaRP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标题层"/>
          <p:cNvSpPr txBox="1"/>
          <p:nvPr>
            <p:custDataLst>
              <p:tags r:id="rId1"/>
            </p:custDataLst>
          </p:nvPr>
        </p:nvSpPr>
        <p:spPr bwMode="auto">
          <a:xfrm>
            <a:off x="4403619" y="1989505"/>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rPr>
              <a:t>01</a:t>
            </a:r>
            <a:endParaRPr lang="en-US" altLang="zh-CN" sz="3700" kern="0" dirty="0">
              <a:solidFill>
                <a:srgbClr val="595959"/>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71" name="直接连接符 70"/>
          <p:cNvCxnSpPr/>
          <p:nvPr>
            <p:custDataLst>
              <p:tags r:id="rId2"/>
            </p:custDataLst>
          </p:nvPr>
        </p:nvCxnSpPr>
        <p:spPr>
          <a:xfrm>
            <a:off x="5282591" y="2060106"/>
            <a:ext cx="0" cy="556586"/>
          </a:xfrm>
          <a:prstGeom prst="line">
            <a:avLst/>
          </a:prstGeom>
          <a:noFill/>
          <a:ln w="9525" cap="flat" cmpd="sng" algn="ctr">
            <a:solidFill>
              <a:schemeClr val="tx1">
                <a:lumMod val="65000"/>
                <a:lumOff val="35000"/>
              </a:schemeClr>
            </a:solidFill>
            <a:prstDash val="solid"/>
          </a:ln>
          <a:effectLst/>
        </p:spPr>
      </p:cxnSp>
      <p:sp>
        <p:nvSpPr>
          <p:cNvPr id="72" name="标题层">
            <a:hlinkClick r:id="rId3" action="ppaction://hlinksldjump"/>
          </p:cNvPr>
          <p:cNvSpPr txBox="1"/>
          <p:nvPr>
            <p:custDataLst>
              <p:tags r:id="rId4"/>
            </p:custDataLst>
          </p:nvPr>
        </p:nvSpPr>
        <p:spPr bwMode="auto">
          <a:xfrm>
            <a:off x="5373857" y="1989505"/>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srgbClr val="595959"/>
                </a:solidFill>
                <a:latin typeface="微软雅黑" panose="020B0503020204020204" pitchFamily="34" charset="-122"/>
                <a:ea typeface="微软雅黑" panose="020B0503020204020204" pitchFamily="34" charset="-122"/>
              </a:rPr>
              <a:t>分析解读</a:t>
            </a:r>
            <a:endParaRPr lang="zh-CN" altLang="en-US" sz="3700" b="1" dirty="0">
              <a:solidFill>
                <a:srgbClr val="595959"/>
              </a:solidFill>
              <a:latin typeface="微软雅黑" panose="020B0503020204020204" pitchFamily="34" charset="-122"/>
              <a:ea typeface="微软雅黑" panose="020B0503020204020204" pitchFamily="34" charset="-122"/>
            </a:endParaRPr>
          </a:p>
        </p:txBody>
      </p:sp>
      <p:sp>
        <p:nvSpPr>
          <p:cNvPr id="90" name="标题层"/>
          <p:cNvSpPr txBox="1"/>
          <p:nvPr>
            <p:custDataLst>
              <p:tags r:id="rId5"/>
            </p:custDataLst>
          </p:nvPr>
        </p:nvSpPr>
        <p:spPr bwMode="auto">
          <a:xfrm>
            <a:off x="4403619" y="3022738"/>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02</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1" name="直接连接符 90"/>
          <p:cNvCxnSpPr/>
          <p:nvPr>
            <p:custDataLst>
              <p:tags r:id="rId6"/>
            </p:custDataLst>
          </p:nvPr>
        </p:nvCxnSpPr>
        <p:spPr>
          <a:xfrm>
            <a:off x="5282591" y="3093339"/>
            <a:ext cx="0" cy="556586"/>
          </a:xfrm>
          <a:prstGeom prst="line">
            <a:avLst/>
          </a:prstGeom>
          <a:noFill/>
          <a:ln w="9525" cap="flat" cmpd="sng" algn="ctr">
            <a:solidFill>
              <a:schemeClr val="tx1">
                <a:lumMod val="65000"/>
                <a:lumOff val="35000"/>
              </a:schemeClr>
            </a:solidFill>
            <a:prstDash val="solid"/>
          </a:ln>
          <a:effectLst/>
        </p:spPr>
      </p:cxnSp>
      <p:sp>
        <p:nvSpPr>
          <p:cNvPr id="92" name="标题层">
            <a:hlinkClick r:id="rId7" action="ppaction://hlinksldjump"/>
          </p:cNvPr>
          <p:cNvSpPr txBox="1"/>
          <p:nvPr>
            <p:custDataLst>
              <p:tags r:id="rId8"/>
            </p:custDataLst>
          </p:nvPr>
        </p:nvSpPr>
        <p:spPr bwMode="auto">
          <a:xfrm>
            <a:off x="5373857" y="3022738"/>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知识导图</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95" name="标题层"/>
          <p:cNvSpPr txBox="1"/>
          <p:nvPr>
            <p:custDataLst>
              <p:tags r:id="rId9"/>
            </p:custDataLst>
          </p:nvPr>
        </p:nvSpPr>
        <p:spPr bwMode="auto">
          <a:xfrm>
            <a:off x="4403619" y="4055971"/>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03</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96" name="直接连接符 95"/>
          <p:cNvCxnSpPr/>
          <p:nvPr>
            <p:custDataLst>
              <p:tags r:id="rId10"/>
            </p:custDataLst>
          </p:nvPr>
        </p:nvCxnSpPr>
        <p:spPr>
          <a:xfrm>
            <a:off x="5282591" y="4126572"/>
            <a:ext cx="0" cy="556586"/>
          </a:xfrm>
          <a:prstGeom prst="line">
            <a:avLst/>
          </a:prstGeom>
          <a:noFill/>
          <a:ln w="9525" cap="flat" cmpd="sng" algn="ctr">
            <a:solidFill>
              <a:schemeClr val="tx1">
                <a:lumMod val="65000"/>
                <a:lumOff val="35000"/>
              </a:schemeClr>
            </a:solidFill>
            <a:prstDash val="solid"/>
          </a:ln>
          <a:effectLst/>
        </p:spPr>
      </p:cxnSp>
      <p:sp>
        <p:nvSpPr>
          <p:cNvPr id="97" name="标题层">
            <a:hlinkClick r:id="rId11" action="ppaction://hlinksldjump"/>
          </p:cNvPr>
          <p:cNvSpPr txBox="1"/>
          <p:nvPr>
            <p:custDataLst>
              <p:tags r:id="rId12"/>
            </p:custDataLst>
          </p:nvPr>
        </p:nvSpPr>
        <p:spPr bwMode="auto">
          <a:xfrm>
            <a:off x="5373857" y="4055971"/>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知识梳理</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100" name="标题层"/>
          <p:cNvSpPr txBox="1"/>
          <p:nvPr>
            <p:custDataLst>
              <p:tags r:id="rId13"/>
            </p:custDataLst>
          </p:nvPr>
        </p:nvSpPr>
        <p:spPr bwMode="auto">
          <a:xfrm>
            <a:off x="4403619" y="5089203"/>
            <a:ext cx="799176" cy="697788"/>
          </a:xfrm>
          <a:prstGeom prst="rect">
            <a:avLst/>
          </a:prstGeom>
          <a:noFill/>
          <a:effectLst/>
        </p:spPr>
        <p:txBody>
          <a:bodyPr wrap="square" lIns="121898" tIns="60948" rIns="121898" bIns="60948">
            <a:spAutoFit/>
          </a:bodyPr>
          <a:lstStyle/>
          <a:p>
            <a:pPr algn="ctr" defTabSz="1218565">
              <a:defRPr/>
            </a:pPr>
            <a:r>
              <a:rPr lang="en-US" altLang="zh-CN"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rPr>
              <a:t>04</a:t>
            </a:r>
            <a:endParaRPr lang="zh-CN" altLang="en-US" sz="3700" kern="0" dirty="0">
              <a:solidFill>
                <a:prstClr val="black">
                  <a:lumMod val="65000"/>
                  <a:lumOff val="35000"/>
                </a:prstClr>
              </a:solidFill>
              <a:latin typeface="Impact" panose="020B0806030902050204" pitchFamily="34" charset="0"/>
              <a:ea typeface="微软雅黑" panose="020B0503020204020204" pitchFamily="34" charset="-122"/>
              <a:cs typeface="Arial" panose="020B0604020202020204" pitchFamily="34" charset="0"/>
            </a:endParaRPr>
          </a:p>
        </p:txBody>
      </p:sp>
      <p:cxnSp>
        <p:nvCxnSpPr>
          <p:cNvPr id="101" name="直接连接符 100"/>
          <p:cNvCxnSpPr/>
          <p:nvPr>
            <p:custDataLst>
              <p:tags r:id="rId14"/>
            </p:custDataLst>
          </p:nvPr>
        </p:nvCxnSpPr>
        <p:spPr>
          <a:xfrm>
            <a:off x="5282591" y="5159804"/>
            <a:ext cx="0" cy="556586"/>
          </a:xfrm>
          <a:prstGeom prst="line">
            <a:avLst/>
          </a:prstGeom>
          <a:noFill/>
          <a:ln w="9525" cap="flat" cmpd="sng" algn="ctr">
            <a:solidFill>
              <a:schemeClr val="tx1">
                <a:lumMod val="65000"/>
                <a:lumOff val="35000"/>
              </a:schemeClr>
            </a:solidFill>
            <a:prstDash val="solid"/>
          </a:ln>
          <a:effectLst/>
        </p:spPr>
      </p:cxnSp>
      <p:sp>
        <p:nvSpPr>
          <p:cNvPr id="102" name="标题层">
            <a:hlinkClick r:id="rId15" action="ppaction://hlinksldjump"/>
          </p:cNvPr>
          <p:cNvSpPr txBox="1"/>
          <p:nvPr>
            <p:custDataLst>
              <p:tags r:id="rId16"/>
            </p:custDataLst>
          </p:nvPr>
        </p:nvSpPr>
        <p:spPr bwMode="auto">
          <a:xfrm>
            <a:off x="5373857" y="5089203"/>
            <a:ext cx="3359815" cy="689610"/>
          </a:xfrm>
          <a:prstGeom prst="rect">
            <a:avLst/>
          </a:prstGeom>
          <a:noFill/>
          <a:effectLst/>
        </p:spPr>
        <p:txBody>
          <a:bodyPr wrap="square" lIns="121898" tIns="60948" rIns="121898" bIns="60948">
            <a:spAutoFit/>
          </a:bodyPr>
          <a:lstStyle/>
          <a:p>
            <a:pPr defTabSz="1218565">
              <a:defRPr/>
            </a:pPr>
            <a:r>
              <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rPr>
              <a:t>典例分析</a:t>
            </a:r>
            <a:endParaRPr lang="zh-CN" altLang="en-US" sz="3700" b="1" dirty="0">
              <a:solidFill>
                <a:prstClr val="black">
                  <a:lumMod val="65000"/>
                  <a:lumOff val="35000"/>
                </a:prstClr>
              </a:solidFill>
              <a:latin typeface="微软雅黑" panose="020B0503020204020204" pitchFamily="34" charset="-122"/>
              <a:ea typeface="微软雅黑" panose="020B0503020204020204" pitchFamily="34" charset="-122"/>
            </a:endParaRPr>
          </a:p>
        </p:txBody>
      </p:sp>
      <p:sp>
        <p:nvSpPr>
          <p:cNvPr id="31" name="矩形 30"/>
          <p:cNvSpPr/>
          <p:nvPr/>
        </p:nvSpPr>
        <p:spPr>
          <a:xfrm>
            <a:off x="0" y="0"/>
            <a:ext cx="12192000" cy="1125538"/>
          </a:xfrm>
          <a:prstGeom prst="rect">
            <a:avLst/>
          </a:prstGeom>
          <a:solidFill>
            <a:srgbClr val="DDC5B7"/>
          </a:solidFill>
          <a:ln w="25400" cap="flat" cmpd="sng" algn="ctr">
            <a:noFill/>
            <a:prstDash val="solid"/>
          </a:ln>
          <a:effectLst>
            <a:outerShdw blurRad="50800" dist="38100" dir="5400000" algn="t"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2" name="矩形 31"/>
          <p:cNvSpPr/>
          <p:nvPr/>
        </p:nvSpPr>
        <p:spPr>
          <a:xfrm>
            <a:off x="3774410" y="212081"/>
            <a:ext cx="4641592" cy="769441"/>
          </a:xfrm>
          <a:prstGeom prst="rect">
            <a:avLst/>
          </a:prstGeom>
        </p:spPr>
        <p:txBody>
          <a:bodyPr wrap="none">
            <a:spAutoFit/>
          </a:bodyPr>
          <a:lstStyle/>
          <a:p>
            <a:pPr algn="ctr"/>
            <a:r>
              <a:rPr lang="zh-CN" altLang="en-US" sz="4400" b="1" dirty="0">
                <a:solidFill>
                  <a:prstClr val="white"/>
                </a:solidFill>
                <a:latin typeface="微软雅黑" panose="020B0503020204020204" pitchFamily="34" charset="-122"/>
                <a:ea typeface="微软雅黑" panose="020B0503020204020204" pitchFamily="34" charset="-122"/>
              </a:rPr>
              <a:t>目录 </a:t>
            </a:r>
            <a:r>
              <a:rPr lang="en-US" altLang="zh-CN" sz="4400" b="1" dirty="0">
                <a:solidFill>
                  <a:prstClr val="white"/>
                </a:solidFill>
                <a:latin typeface="微软雅黑" panose="020B0503020204020204" pitchFamily="34" charset="-122"/>
                <a:ea typeface="微软雅黑" panose="020B0503020204020204" pitchFamily="34" charset="-122"/>
              </a:rPr>
              <a:t>CONTENTS</a:t>
            </a:r>
            <a:endParaRPr lang="en-US" altLang="zh-CN" sz="4400" b="1"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0" y="6310189"/>
            <a:ext cx="12200731" cy="0"/>
          </a:xfrm>
          <a:prstGeom prst="line">
            <a:avLst/>
          </a:prstGeom>
          <a:ln w="38100">
            <a:solidFill>
              <a:srgbClr val="C6927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2"/>
                                        </p:tgtEl>
                                        <p:attrNameLst>
                                          <p:attrName>ppt_y</p:attrName>
                                        </p:attrNameLst>
                                      </p:cBhvr>
                                      <p:tavLst>
                                        <p:tav tm="0">
                                          <p:val>
                                            <p:strVal val="#ppt_y"/>
                                          </p:val>
                                        </p:tav>
                                        <p:tav tm="100000">
                                          <p:val>
                                            <p:strVal val="#ppt_y"/>
                                          </p:val>
                                        </p:tav>
                                      </p:tavLst>
                                    </p:anim>
                                    <p:anim calcmode="lin" valueType="num">
                                      <p:cBhvr>
                                        <p:cTn id="9"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2"/>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1"/>
                                        </p:tgtEl>
                                        <p:attrNameLst>
                                          <p:attrName>style.visibility</p:attrName>
                                        </p:attrNameLst>
                                      </p:cBhvr>
                                      <p:to>
                                        <p:strVal val="visible"/>
                                      </p:to>
                                    </p:set>
                                    <p:animEffect transition="in" filter="fade">
                                      <p:cBhvr>
                                        <p:cTn id="15" dur="600"/>
                                        <p:tgtEl>
                                          <p:spTgt spid="71"/>
                                        </p:tgtEl>
                                      </p:cBhvr>
                                    </p:animEffect>
                                    <p:anim calcmode="lin" valueType="num">
                                      <p:cBhvr>
                                        <p:cTn id="16" dur="600" fill="hold"/>
                                        <p:tgtEl>
                                          <p:spTgt spid="71"/>
                                        </p:tgtEl>
                                        <p:attrNameLst>
                                          <p:attrName>ppt_x</p:attrName>
                                        </p:attrNameLst>
                                      </p:cBhvr>
                                      <p:tavLst>
                                        <p:tav tm="0">
                                          <p:val>
                                            <p:strVal val="#ppt_x"/>
                                          </p:val>
                                        </p:tav>
                                        <p:tav tm="100000">
                                          <p:val>
                                            <p:strVal val="#ppt_x"/>
                                          </p:val>
                                        </p:tav>
                                      </p:tavLst>
                                    </p:anim>
                                    <p:anim calcmode="lin" valueType="num">
                                      <p:cBhvr>
                                        <p:cTn id="17" dur="600" fill="hold"/>
                                        <p:tgtEl>
                                          <p:spTgt spid="7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 presetClass="entr" presetSubtype="8" decel="52500" fill="hold" grpId="0" nodeType="afterEffect">
                                  <p:stCondLst>
                                    <p:cond delay="0"/>
                                  </p:stCondLst>
                                  <p:childTnLst>
                                    <p:set>
                                      <p:cBhvr>
                                        <p:cTn id="20" dur="1" fill="hold">
                                          <p:stCondLst>
                                            <p:cond delay="0"/>
                                          </p:stCondLst>
                                        </p:cTn>
                                        <p:tgtEl>
                                          <p:spTgt spid="70"/>
                                        </p:tgtEl>
                                        <p:attrNameLst>
                                          <p:attrName>style.visibility</p:attrName>
                                        </p:attrNameLst>
                                      </p:cBhvr>
                                      <p:to>
                                        <p:strVal val="visible"/>
                                      </p:to>
                                    </p:set>
                                    <p:anim calcmode="lin" valueType="num">
                                      <p:cBhvr additive="base">
                                        <p:cTn id="21" dur="400" fill="hold"/>
                                        <p:tgtEl>
                                          <p:spTgt spid="70"/>
                                        </p:tgtEl>
                                        <p:attrNameLst>
                                          <p:attrName>ppt_x</p:attrName>
                                        </p:attrNameLst>
                                      </p:cBhvr>
                                      <p:tavLst>
                                        <p:tav tm="0">
                                          <p:val>
                                            <p:strVal val="0-#ppt_w/2"/>
                                          </p:val>
                                        </p:tav>
                                        <p:tav tm="100000">
                                          <p:val>
                                            <p:strVal val="#ppt_x"/>
                                          </p:val>
                                        </p:tav>
                                      </p:tavLst>
                                    </p:anim>
                                    <p:anim calcmode="lin" valueType="num">
                                      <p:cBhvr additive="base">
                                        <p:cTn id="22" dur="400" fill="hold"/>
                                        <p:tgtEl>
                                          <p:spTgt spid="70"/>
                                        </p:tgtEl>
                                        <p:attrNameLst>
                                          <p:attrName>ppt_y</p:attrName>
                                        </p:attrNameLst>
                                      </p:cBhvr>
                                      <p:tavLst>
                                        <p:tav tm="0">
                                          <p:val>
                                            <p:strVal val="#ppt_y"/>
                                          </p:val>
                                        </p:tav>
                                        <p:tav tm="100000">
                                          <p:val>
                                            <p:strVal val="#ppt_y"/>
                                          </p:val>
                                        </p:tav>
                                      </p:tavLst>
                                    </p:anim>
                                  </p:childTnLst>
                                </p:cTn>
                              </p:par>
                              <p:par>
                                <p:cTn id="23" presetID="2" presetClass="entr" presetSubtype="2" decel="5250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anim calcmode="lin" valueType="num">
                                      <p:cBhvr additive="base">
                                        <p:cTn id="25" dur="400" fill="hold"/>
                                        <p:tgtEl>
                                          <p:spTgt spid="72"/>
                                        </p:tgtEl>
                                        <p:attrNameLst>
                                          <p:attrName>ppt_x</p:attrName>
                                        </p:attrNameLst>
                                      </p:cBhvr>
                                      <p:tavLst>
                                        <p:tav tm="0">
                                          <p:val>
                                            <p:strVal val="1+#ppt_w/2"/>
                                          </p:val>
                                        </p:tav>
                                        <p:tav tm="100000">
                                          <p:val>
                                            <p:strVal val="#ppt_x"/>
                                          </p:val>
                                        </p:tav>
                                      </p:tavLst>
                                    </p:anim>
                                    <p:anim calcmode="lin" valueType="num">
                                      <p:cBhvr additive="base">
                                        <p:cTn id="26" dur="400" fill="hold"/>
                                        <p:tgtEl>
                                          <p:spTgt spid="72"/>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47" presetClass="entr" presetSubtype="0" fill="hold" nodeType="afterEffect">
                                  <p:stCondLst>
                                    <p:cond delay="0"/>
                                  </p:stCondLst>
                                  <p:childTnLst>
                                    <p:set>
                                      <p:cBhvr>
                                        <p:cTn id="29" dur="1" fill="hold">
                                          <p:stCondLst>
                                            <p:cond delay="0"/>
                                          </p:stCondLst>
                                        </p:cTn>
                                        <p:tgtEl>
                                          <p:spTgt spid="91"/>
                                        </p:tgtEl>
                                        <p:attrNameLst>
                                          <p:attrName>style.visibility</p:attrName>
                                        </p:attrNameLst>
                                      </p:cBhvr>
                                      <p:to>
                                        <p:strVal val="visible"/>
                                      </p:to>
                                    </p:set>
                                    <p:animEffect transition="in" filter="fade">
                                      <p:cBhvr>
                                        <p:cTn id="30" dur="600"/>
                                        <p:tgtEl>
                                          <p:spTgt spid="91"/>
                                        </p:tgtEl>
                                      </p:cBhvr>
                                    </p:animEffect>
                                    <p:anim calcmode="lin" valueType="num">
                                      <p:cBhvr>
                                        <p:cTn id="31" dur="600" fill="hold"/>
                                        <p:tgtEl>
                                          <p:spTgt spid="91"/>
                                        </p:tgtEl>
                                        <p:attrNameLst>
                                          <p:attrName>ppt_x</p:attrName>
                                        </p:attrNameLst>
                                      </p:cBhvr>
                                      <p:tavLst>
                                        <p:tav tm="0">
                                          <p:val>
                                            <p:strVal val="#ppt_x"/>
                                          </p:val>
                                        </p:tav>
                                        <p:tav tm="100000">
                                          <p:val>
                                            <p:strVal val="#ppt_x"/>
                                          </p:val>
                                        </p:tav>
                                      </p:tavLst>
                                    </p:anim>
                                    <p:anim calcmode="lin" valueType="num">
                                      <p:cBhvr>
                                        <p:cTn id="32" dur="600" fill="hold"/>
                                        <p:tgtEl>
                                          <p:spTgt spid="91"/>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8" decel="52500" fill="hold" grpId="0" nodeType="afterEffect">
                                  <p:stCondLst>
                                    <p:cond delay="0"/>
                                  </p:stCondLst>
                                  <p:childTnLst>
                                    <p:set>
                                      <p:cBhvr>
                                        <p:cTn id="35" dur="1" fill="hold">
                                          <p:stCondLst>
                                            <p:cond delay="0"/>
                                          </p:stCondLst>
                                        </p:cTn>
                                        <p:tgtEl>
                                          <p:spTgt spid="90"/>
                                        </p:tgtEl>
                                        <p:attrNameLst>
                                          <p:attrName>style.visibility</p:attrName>
                                        </p:attrNameLst>
                                      </p:cBhvr>
                                      <p:to>
                                        <p:strVal val="visible"/>
                                      </p:to>
                                    </p:set>
                                    <p:anim calcmode="lin" valueType="num">
                                      <p:cBhvr additive="base">
                                        <p:cTn id="36" dur="400" fill="hold"/>
                                        <p:tgtEl>
                                          <p:spTgt spid="90"/>
                                        </p:tgtEl>
                                        <p:attrNameLst>
                                          <p:attrName>ppt_x</p:attrName>
                                        </p:attrNameLst>
                                      </p:cBhvr>
                                      <p:tavLst>
                                        <p:tav tm="0">
                                          <p:val>
                                            <p:strVal val="0-#ppt_w/2"/>
                                          </p:val>
                                        </p:tav>
                                        <p:tav tm="100000">
                                          <p:val>
                                            <p:strVal val="#ppt_x"/>
                                          </p:val>
                                        </p:tav>
                                      </p:tavLst>
                                    </p:anim>
                                    <p:anim calcmode="lin" valueType="num">
                                      <p:cBhvr additive="base">
                                        <p:cTn id="37" dur="400" fill="hold"/>
                                        <p:tgtEl>
                                          <p:spTgt spid="90"/>
                                        </p:tgtEl>
                                        <p:attrNameLst>
                                          <p:attrName>ppt_y</p:attrName>
                                        </p:attrNameLst>
                                      </p:cBhvr>
                                      <p:tavLst>
                                        <p:tav tm="0">
                                          <p:val>
                                            <p:strVal val="#ppt_y"/>
                                          </p:val>
                                        </p:tav>
                                        <p:tav tm="100000">
                                          <p:val>
                                            <p:strVal val="#ppt_y"/>
                                          </p:val>
                                        </p:tav>
                                      </p:tavLst>
                                    </p:anim>
                                  </p:childTnLst>
                                </p:cTn>
                              </p:par>
                              <p:par>
                                <p:cTn id="38" presetID="2" presetClass="entr" presetSubtype="2" decel="52500" fill="hold" grpId="0" nodeType="withEffect">
                                  <p:stCondLst>
                                    <p:cond delay="0"/>
                                  </p:stCondLst>
                                  <p:childTnLst>
                                    <p:set>
                                      <p:cBhvr>
                                        <p:cTn id="39" dur="1" fill="hold">
                                          <p:stCondLst>
                                            <p:cond delay="0"/>
                                          </p:stCondLst>
                                        </p:cTn>
                                        <p:tgtEl>
                                          <p:spTgt spid="92"/>
                                        </p:tgtEl>
                                        <p:attrNameLst>
                                          <p:attrName>style.visibility</p:attrName>
                                        </p:attrNameLst>
                                      </p:cBhvr>
                                      <p:to>
                                        <p:strVal val="visible"/>
                                      </p:to>
                                    </p:set>
                                    <p:anim calcmode="lin" valueType="num">
                                      <p:cBhvr additive="base">
                                        <p:cTn id="40" dur="400" fill="hold"/>
                                        <p:tgtEl>
                                          <p:spTgt spid="92"/>
                                        </p:tgtEl>
                                        <p:attrNameLst>
                                          <p:attrName>ppt_x</p:attrName>
                                        </p:attrNameLst>
                                      </p:cBhvr>
                                      <p:tavLst>
                                        <p:tav tm="0">
                                          <p:val>
                                            <p:strVal val="1+#ppt_w/2"/>
                                          </p:val>
                                        </p:tav>
                                        <p:tav tm="100000">
                                          <p:val>
                                            <p:strVal val="#ppt_x"/>
                                          </p:val>
                                        </p:tav>
                                      </p:tavLst>
                                    </p:anim>
                                    <p:anim calcmode="lin" valueType="num">
                                      <p:cBhvr additive="base">
                                        <p:cTn id="41" dur="400" fill="hold"/>
                                        <p:tgtEl>
                                          <p:spTgt spid="9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96"/>
                                        </p:tgtEl>
                                        <p:attrNameLst>
                                          <p:attrName>style.visibility</p:attrName>
                                        </p:attrNameLst>
                                      </p:cBhvr>
                                      <p:to>
                                        <p:strVal val="visible"/>
                                      </p:to>
                                    </p:set>
                                    <p:animEffect transition="in" filter="fade">
                                      <p:cBhvr>
                                        <p:cTn id="45" dur="600"/>
                                        <p:tgtEl>
                                          <p:spTgt spid="96"/>
                                        </p:tgtEl>
                                      </p:cBhvr>
                                    </p:animEffect>
                                    <p:anim calcmode="lin" valueType="num">
                                      <p:cBhvr>
                                        <p:cTn id="46" dur="600" fill="hold"/>
                                        <p:tgtEl>
                                          <p:spTgt spid="96"/>
                                        </p:tgtEl>
                                        <p:attrNameLst>
                                          <p:attrName>ppt_x</p:attrName>
                                        </p:attrNameLst>
                                      </p:cBhvr>
                                      <p:tavLst>
                                        <p:tav tm="0">
                                          <p:val>
                                            <p:strVal val="#ppt_x"/>
                                          </p:val>
                                        </p:tav>
                                        <p:tav tm="100000">
                                          <p:val>
                                            <p:strVal val="#ppt_x"/>
                                          </p:val>
                                        </p:tav>
                                      </p:tavLst>
                                    </p:anim>
                                    <p:anim calcmode="lin" valueType="num">
                                      <p:cBhvr>
                                        <p:cTn id="47" dur="600" fill="hold"/>
                                        <p:tgtEl>
                                          <p:spTgt spid="96"/>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2" presetClass="entr" presetSubtype="8" decel="52500" fill="hold" grpId="0" nodeType="afterEffect">
                                  <p:stCondLst>
                                    <p:cond delay="0"/>
                                  </p:stCondLst>
                                  <p:childTnLst>
                                    <p:set>
                                      <p:cBhvr>
                                        <p:cTn id="50" dur="1" fill="hold">
                                          <p:stCondLst>
                                            <p:cond delay="0"/>
                                          </p:stCondLst>
                                        </p:cTn>
                                        <p:tgtEl>
                                          <p:spTgt spid="95"/>
                                        </p:tgtEl>
                                        <p:attrNameLst>
                                          <p:attrName>style.visibility</p:attrName>
                                        </p:attrNameLst>
                                      </p:cBhvr>
                                      <p:to>
                                        <p:strVal val="visible"/>
                                      </p:to>
                                    </p:set>
                                    <p:anim calcmode="lin" valueType="num">
                                      <p:cBhvr additive="base">
                                        <p:cTn id="51" dur="400" fill="hold"/>
                                        <p:tgtEl>
                                          <p:spTgt spid="95"/>
                                        </p:tgtEl>
                                        <p:attrNameLst>
                                          <p:attrName>ppt_x</p:attrName>
                                        </p:attrNameLst>
                                      </p:cBhvr>
                                      <p:tavLst>
                                        <p:tav tm="0">
                                          <p:val>
                                            <p:strVal val="0-#ppt_w/2"/>
                                          </p:val>
                                        </p:tav>
                                        <p:tav tm="100000">
                                          <p:val>
                                            <p:strVal val="#ppt_x"/>
                                          </p:val>
                                        </p:tav>
                                      </p:tavLst>
                                    </p:anim>
                                    <p:anim calcmode="lin" valueType="num">
                                      <p:cBhvr additive="base">
                                        <p:cTn id="52" dur="400" fill="hold"/>
                                        <p:tgtEl>
                                          <p:spTgt spid="95"/>
                                        </p:tgtEl>
                                        <p:attrNameLst>
                                          <p:attrName>ppt_y</p:attrName>
                                        </p:attrNameLst>
                                      </p:cBhvr>
                                      <p:tavLst>
                                        <p:tav tm="0">
                                          <p:val>
                                            <p:strVal val="#ppt_y"/>
                                          </p:val>
                                        </p:tav>
                                        <p:tav tm="100000">
                                          <p:val>
                                            <p:strVal val="#ppt_y"/>
                                          </p:val>
                                        </p:tav>
                                      </p:tavLst>
                                    </p:anim>
                                  </p:childTnLst>
                                </p:cTn>
                              </p:par>
                              <p:par>
                                <p:cTn id="53" presetID="2" presetClass="entr" presetSubtype="2" decel="52500" fill="hold" grpId="0" nodeType="withEffect">
                                  <p:stCondLst>
                                    <p:cond delay="0"/>
                                  </p:stCondLst>
                                  <p:childTnLst>
                                    <p:set>
                                      <p:cBhvr>
                                        <p:cTn id="54" dur="1" fill="hold">
                                          <p:stCondLst>
                                            <p:cond delay="0"/>
                                          </p:stCondLst>
                                        </p:cTn>
                                        <p:tgtEl>
                                          <p:spTgt spid="97"/>
                                        </p:tgtEl>
                                        <p:attrNameLst>
                                          <p:attrName>style.visibility</p:attrName>
                                        </p:attrNameLst>
                                      </p:cBhvr>
                                      <p:to>
                                        <p:strVal val="visible"/>
                                      </p:to>
                                    </p:set>
                                    <p:anim calcmode="lin" valueType="num">
                                      <p:cBhvr additive="base">
                                        <p:cTn id="55" dur="400" fill="hold"/>
                                        <p:tgtEl>
                                          <p:spTgt spid="97"/>
                                        </p:tgtEl>
                                        <p:attrNameLst>
                                          <p:attrName>ppt_x</p:attrName>
                                        </p:attrNameLst>
                                      </p:cBhvr>
                                      <p:tavLst>
                                        <p:tav tm="0">
                                          <p:val>
                                            <p:strVal val="1+#ppt_w/2"/>
                                          </p:val>
                                        </p:tav>
                                        <p:tav tm="100000">
                                          <p:val>
                                            <p:strVal val="#ppt_x"/>
                                          </p:val>
                                        </p:tav>
                                      </p:tavLst>
                                    </p:anim>
                                    <p:anim calcmode="lin" valueType="num">
                                      <p:cBhvr additive="base">
                                        <p:cTn id="56" dur="400" fill="hold"/>
                                        <p:tgtEl>
                                          <p:spTgt spid="97"/>
                                        </p:tgtEl>
                                        <p:attrNameLst>
                                          <p:attrName>ppt_y</p:attrName>
                                        </p:attrNameLst>
                                      </p:cBhvr>
                                      <p:tavLst>
                                        <p:tav tm="0">
                                          <p:val>
                                            <p:strVal val="#ppt_y"/>
                                          </p:val>
                                        </p:tav>
                                        <p:tav tm="100000">
                                          <p:val>
                                            <p:strVal val="#ppt_y"/>
                                          </p:val>
                                        </p:tav>
                                      </p:tavLst>
                                    </p:anim>
                                  </p:childTnLst>
                                </p:cTn>
                              </p:par>
                            </p:childTnLst>
                          </p:cTn>
                        </p:par>
                        <p:par>
                          <p:cTn id="57" fill="hold">
                            <p:stCondLst>
                              <p:cond delay="5500"/>
                            </p:stCondLst>
                            <p:childTnLst>
                              <p:par>
                                <p:cTn id="58" presetID="47" presetClass="entr" presetSubtype="0" fill="hold" nodeType="afterEffect">
                                  <p:stCondLst>
                                    <p:cond delay="0"/>
                                  </p:stCondLst>
                                  <p:childTnLst>
                                    <p:set>
                                      <p:cBhvr>
                                        <p:cTn id="59" dur="1" fill="hold">
                                          <p:stCondLst>
                                            <p:cond delay="0"/>
                                          </p:stCondLst>
                                        </p:cTn>
                                        <p:tgtEl>
                                          <p:spTgt spid="101"/>
                                        </p:tgtEl>
                                        <p:attrNameLst>
                                          <p:attrName>style.visibility</p:attrName>
                                        </p:attrNameLst>
                                      </p:cBhvr>
                                      <p:to>
                                        <p:strVal val="visible"/>
                                      </p:to>
                                    </p:set>
                                    <p:animEffect transition="in" filter="fade">
                                      <p:cBhvr>
                                        <p:cTn id="60" dur="600"/>
                                        <p:tgtEl>
                                          <p:spTgt spid="101"/>
                                        </p:tgtEl>
                                      </p:cBhvr>
                                    </p:animEffect>
                                    <p:anim calcmode="lin" valueType="num">
                                      <p:cBhvr>
                                        <p:cTn id="61" dur="600" fill="hold"/>
                                        <p:tgtEl>
                                          <p:spTgt spid="101"/>
                                        </p:tgtEl>
                                        <p:attrNameLst>
                                          <p:attrName>ppt_x</p:attrName>
                                        </p:attrNameLst>
                                      </p:cBhvr>
                                      <p:tavLst>
                                        <p:tav tm="0">
                                          <p:val>
                                            <p:strVal val="#ppt_x"/>
                                          </p:val>
                                        </p:tav>
                                        <p:tav tm="100000">
                                          <p:val>
                                            <p:strVal val="#ppt_x"/>
                                          </p:val>
                                        </p:tav>
                                      </p:tavLst>
                                    </p:anim>
                                    <p:anim calcmode="lin" valueType="num">
                                      <p:cBhvr>
                                        <p:cTn id="62" dur="600" fill="hold"/>
                                        <p:tgtEl>
                                          <p:spTgt spid="101"/>
                                        </p:tgtEl>
                                        <p:attrNameLst>
                                          <p:attrName>ppt_y</p:attrName>
                                        </p:attrNameLst>
                                      </p:cBhvr>
                                      <p:tavLst>
                                        <p:tav tm="0">
                                          <p:val>
                                            <p:strVal val="#ppt_y-.1"/>
                                          </p:val>
                                        </p:tav>
                                        <p:tav tm="100000">
                                          <p:val>
                                            <p:strVal val="#ppt_y"/>
                                          </p:val>
                                        </p:tav>
                                      </p:tavLst>
                                    </p:anim>
                                  </p:childTnLst>
                                </p:cTn>
                              </p:par>
                            </p:childTnLst>
                          </p:cTn>
                        </p:par>
                        <p:par>
                          <p:cTn id="63" fill="hold">
                            <p:stCondLst>
                              <p:cond delay="6500"/>
                            </p:stCondLst>
                            <p:childTnLst>
                              <p:par>
                                <p:cTn id="64" presetID="2" presetClass="entr" presetSubtype="8" decel="52500" fill="hold" grpId="0" nodeType="afterEffect">
                                  <p:stCondLst>
                                    <p:cond delay="0"/>
                                  </p:stCondLst>
                                  <p:childTnLst>
                                    <p:set>
                                      <p:cBhvr>
                                        <p:cTn id="65" dur="1" fill="hold">
                                          <p:stCondLst>
                                            <p:cond delay="0"/>
                                          </p:stCondLst>
                                        </p:cTn>
                                        <p:tgtEl>
                                          <p:spTgt spid="100"/>
                                        </p:tgtEl>
                                        <p:attrNameLst>
                                          <p:attrName>style.visibility</p:attrName>
                                        </p:attrNameLst>
                                      </p:cBhvr>
                                      <p:to>
                                        <p:strVal val="visible"/>
                                      </p:to>
                                    </p:set>
                                    <p:anim calcmode="lin" valueType="num">
                                      <p:cBhvr additive="base">
                                        <p:cTn id="66" dur="400" fill="hold"/>
                                        <p:tgtEl>
                                          <p:spTgt spid="100"/>
                                        </p:tgtEl>
                                        <p:attrNameLst>
                                          <p:attrName>ppt_x</p:attrName>
                                        </p:attrNameLst>
                                      </p:cBhvr>
                                      <p:tavLst>
                                        <p:tav tm="0">
                                          <p:val>
                                            <p:strVal val="0-#ppt_w/2"/>
                                          </p:val>
                                        </p:tav>
                                        <p:tav tm="100000">
                                          <p:val>
                                            <p:strVal val="#ppt_x"/>
                                          </p:val>
                                        </p:tav>
                                      </p:tavLst>
                                    </p:anim>
                                    <p:anim calcmode="lin" valueType="num">
                                      <p:cBhvr additive="base">
                                        <p:cTn id="67" dur="400" fill="hold"/>
                                        <p:tgtEl>
                                          <p:spTgt spid="100"/>
                                        </p:tgtEl>
                                        <p:attrNameLst>
                                          <p:attrName>ppt_y</p:attrName>
                                        </p:attrNameLst>
                                      </p:cBhvr>
                                      <p:tavLst>
                                        <p:tav tm="0">
                                          <p:val>
                                            <p:strVal val="#ppt_y"/>
                                          </p:val>
                                        </p:tav>
                                        <p:tav tm="100000">
                                          <p:val>
                                            <p:strVal val="#ppt_y"/>
                                          </p:val>
                                        </p:tav>
                                      </p:tavLst>
                                    </p:anim>
                                  </p:childTnLst>
                                </p:cTn>
                              </p:par>
                              <p:par>
                                <p:cTn id="68" presetID="2" presetClass="entr" presetSubtype="2" decel="52500" fill="hold" grpId="0" nodeType="withEffect">
                                  <p:stCondLst>
                                    <p:cond delay="0"/>
                                  </p:stCondLst>
                                  <p:childTnLst>
                                    <p:set>
                                      <p:cBhvr>
                                        <p:cTn id="69" dur="1" fill="hold">
                                          <p:stCondLst>
                                            <p:cond delay="0"/>
                                          </p:stCondLst>
                                        </p:cTn>
                                        <p:tgtEl>
                                          <p:spTgt spid="102"/>
                                        </p:tgtEl>
                                        <p:attrNameLst>
                                          <p:attrName>style.visibility</p:attrName>
                                        </p:attrNameLst>
                                      </p:cBhvr>
                                      <p:to>
                                        <p:strVal val="visible"/>
                                      </p:to>
                                    </p:set>
                                    <p:anim calcmode="lin" valueType="num">
                                      <p:cBhvr additive="base">
                                        <p:cTn id="70" dur="400" fill="hold"/>
                                        <p:tgtEl>
                                          <p:spTgt spid="102"/>
                                        </p:tgtEl>
                                        <p:attrNameLst>
                                          <p:attrName>ppt_x</p:attrName>
                                        </p:attrNameLst>
                                      </p:cBhvr>
                                      <p:tavLst>
                                        <p:tav tm="0">
                                          <p:val>
                                            <p:strVal val="1+#ppt_w/2"/>
                                          </p:val>
                                        </p:tav>
                                        <p:tav tm="100000">
                                          <p:val>
                                            <p:strVal val="#ppt_x"/>
                                          </p:val>
                                        </p:tav>
                                      </p:tavLst>
                                    </p:anim>
                                    <p:anim calcmode="lin" valueType="num">
                                      <p:cBhvr additive="base">
                                        <p:cTn id="71" dur="400" fill="hold"/>
                                        <p:tgtEl>
                                          <p:spTgt spid="1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bldLvl="0" animBg="1"/>
      <p:bldP spid="72" grpId="0" bldLvl="0" animBg="1"/>
      <p:bldP spid="90" grpId="0" bldLvl="0" animBg="1"/>
      <p:bldP spid="92" grpId="0" bldLvl="0" animBg="1"/>
      <p:bldP spid="95" grpId="0" bldLvl="0" animBg="1"/>
      <p:bldP spid="97" grpId="0" bldLvl="0" animBg="1"/>
      <p:bldP spid="100" grpId="0" bldLvl="0" animBg="1"/>
      <p:bldP spid="102" grpId="0" bldLvl="0" animBg="1"/>
      <p:bldP spid="3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习近平新时代中国特色社会主义思想的主要内容有哪些？</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习近平新时代中国特色社会主义思想，涵盖改革发展稳定、内政外交国防、治党治国治军等各个领域、各个方面，提出一系列原创性的治国理政新理念新思想新战略，以全新的视野深化了对共产党执政规律、社会主义建设规律、人类社会发展规律的认识。党的十九大、十九届六中全会提出的“十个明确”“十四个坚持”“十三个方面成就”概括了这一思想的主要内容。</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 中国特色社会主义事业总体布局和战略布局指的是什么？</a:t>
            </a:r>
            <a:endParaRPr lang="zh-CN" altLang="en-US" sz="2400" b="1">
              <a:latin typeface="+mn-ea"/>
            </a:endParaRPr>
          </a:p>
        </p:txBody>
      </p:sp>
      <p:sp>
        <p:nvSpPr>
          <p:cNvPr id="4" name="文本框 3"/>
          <p:cNvSpPr txBox="1"/>
          <p:nvPr/>
        </p:nvSpPr>
        <p:spPr>
          <a:xfrm>
            <a:off x="360045" y="184531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中国特色社会主义事业总体布局是经济建设、政治建设、文化建设、社会建设、生态文明建设五位一体。战略布局是全面建设社会主义现代化国家、全面深化改革、全面依法治国、全面从严治党四个全面。</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4. 习近平新时代中国特色社会主义思想的世界观和方法论是什么？</a:t>
            </a:r>
            <a:endParaRPr lang="zh-CN" altLang="en-US" sz="2400" b="1">
              <a:latin typeface="+mn-ea"/>
            </a:endParaRPr>
          </a:p>
        </p:txBody>
      </p:sp>
      <p:sp>
        <p:nvSpPr>
          <p:cNvPr id="4" name="文本框 3"/>
          <p:cNvSpPr txBox="1"/>
          <p:nvPr/>
        </p:nvSpPr>
        <p:spPr>
          <a:xfrm>
            <a:off x="360045" y="184531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实践没有止境，理论创新也没有止境。继续推进实践基础上的理论创新，首先要把握好习近平新时代中国特色社会主义思想的世界观和方法论，坚持好、运用好贯穿其中的立场观点方法，必须坚持人民至上，必须坚持自信自立，必须坚持守正创新，必须坚持问题导向，必须坚持系统观念，必须坚持胸怀天下（“六个必须坚持”）。</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91897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如何理解习近平新时代中国特色社会主义思想的历史地位？</a:t>
            </a:r>
            <a:endParaRPr lang="zh-CN" altLang="en-US" sz="2400" b="1">
              <a:latin typeface="+mn-ea"/>
            </a:endParaRPr>
          </a:p>
        </p:txBody>
      </p:sp>
      <p:sp>
        <p:nvSpPr>
          <p:cNvPr id="4" name="文本框 3"/>
          <p:cNvSpPr txBox="1"/>
          <p:nvPr/>
        </p:nvSpPr>
        <p:spPr>
          <a:xfrm>
            <a:off x="360045" y="2640330"/>
            <a:ext cx="11466830" cy="2040255"/>
          </a:xfrm>
          <a:prstGeom prst="rect">
            <a:avLst/>
          </a:prstGeom>
          <a:noFill/>
        </p:spPr>
        <p:txBody>
          <a:bodyPr wrap="square" rtlCol="0" anchor="t">
            <a:spAutoFit/>
          </a:bodyPr>
          <a:p>
            <a:pPr indent="457200" algn="just" fontAlgn="auto">
              <a:lnSpc>
                <a:spcPts val="3800"/>
              </a:lnSpc>
            </a:pPr>
            <a:r>
              <a:rPr lang="zh-CN" altLang="en-US" sz="2400">
                <a:latin typeface="+mn-ea"/>
              </a:rPr>
              <a:t>习近平新时代中国特色社会主义思想，是对马克思列宁主义、毛泽东思想、邓小平理论、“三个代表”重要思想、科学发展观的继承和发展，是马克思主义中国化时代化最新成果，是当代中国马克思主义、21世纪马克思主义，是中华文化和中国精神的时代精华，实现了马克思主义中国化时代化新的飞跃。</a:t>
            </a:r>
            <a:endParaRPr lang="zh-CN" altLang="en-US" sz="2400">
              <a:latin typeface="+mn-ea"/>
            </a:endParaRPr>
          </a:p>
        </p:txBody>
      </p:sp>
      <p:sp>
        <p:nvSpPr>
          <p:cNvPr id="59" name="文本框 58"/>
          <p:cNvSpPr txBox="1"/>
          <p:nvPr/>
        </p:nvSpPr>
        <p:spPr>
          <a:xfrm>
            <a:off x="120015" y="1268730"/>
            <a:ext cx="11616055"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（二）民族复兴的行动指南</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69342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如何理解“两个确立”的决定性意义？</a:t>
            </a:r>
            <a:endParaRPr lang="zh-CN" altLang="en-US" sz="2400" b="1">
              <a:latin typeface="+mn-ea"/>
            </a:endParaRPr>
          </a:p>
        </p:txBody>
      </p:sp>
      <p:sp>
        <p:nvSpPr>
          <p:cNvPr id="4" name="文本框 3"/>
          <p:cNvSpPr txBox="1"/>
          <p:nvPr/>
        </p:nvSpPr>
        <p:spPr>
          <a:xfrm>
            <a:off x="360045" y="1414780"/>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党确立习近平同志党中央的核心、全党的核心地位，确立习近平新时代中国特色社会主义思想的指导地位，反映了全党全军全国各族人民共同心愿，对新时代党和国家事业发展、对推进中华民族伟大复兴历史进程具有决定性意义。</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790575" y="909955"/>
            <a:ext cx="10668635" cy="578485"/>
          </a:xfrm>
          <a:prstGeom prst="rect">
            <a:avLst/>
          </a:prstGeom>
          <a:noFill/>
        </p:spPr>
        <p:txBody>
          <a:bodyPr wrap="square" rtlCol="0" anchor="t">
            <a:spAutoFit/>
          </a:bodyPr>
          <a:p>
            <a:pPr indent="0" algn="just" fontAlgn="auto">
              <a:lnSpc>
                <a:spcPts val="3800"/>
              </a:lnSpc>
            </a:pPr>
            <a:r>
              <a:rPr lang="zh-CN" altLang="en-US" sz="2400" b="1">
                <a:latin typeface="+mn-ea"/>
              </a:rPr>
              <a:t>例题1（2022年三校生高考真题）（选择题）</a:t>
            </a:r>
            <a:endParaRPr lang="zh-CN" altLang="en-US" sz="2400" b="1">
              <a:latin typeface="+mn-ea"/>
            </a:endParaRPr>
          </a:p>
        </p:txBody>
      </p:sp>
      <p:sp>
        <p:nvSpPr>
          <p:cNvPr id="4" name="文本框 3"/>
          <p:cNvSpPr txBox="1"/>
          <p:nvPr/>
        </p:nvSpPr>
        <p:spPr>
          <a:xfrm>
            <a:off x="790575" y="1558290"/>
            <a:ext cx="10668635" cy="578485"/>
          </a:xfrm>
          <a:prstGeom prst="rect">
            <a:avLst/>
          </a:prstGeom>
          <a:noFill/>
        </p:spPr>
        <p:txBody>
          <a:bodyPr wrap="square" rtlCol="0" anchor="t">
            <a:spAutoFit/>
          </a:bodyPr>
          <a:p>
            <a:pPr indent="457200" algn="just" fontAlgn="auto">
              <a:lnSpc>
                <a:spcPts val="3800"/>
              </a:lnSpc>
            </a:pPr>
            <a:r>
              <a:rPr lang="zh-CN" altLang="en-US" sz="2400">
                <a:latin typeface="+mn-ea"/>
              </a:rPr>
              <a:t>习近平新时代中国特色社会主义思想系统回答和解决的重大问题（</a:t>
            </a:r>
            <a:r>
              <a:rPr lang="en-US" altLang="zh-CN" sz="2400">
                <a:latin typeface="+mn-ea"/>
              </a:rPr>
              <a:t>    </a:t>
            </a:r>
            <a:r>
              <a:rPr lang="zh-CN" altLang="en-US" sz="2400">
                <a:latin typeface="+mn-ea"/>
              </a:rPr>
              <a:t> ）。</a:t>
            </a:r>
            <a:endParaRPr lang="zh-CN" altLang="en-US" sz="2400">
              <a:latin typeface="Times New Roman" panose="02020603050405020304" pitchFamily="18" charset="0"/>
              <a:cs typeface="Times New Roman" panose="02020603050405020304" pitchFamily="18" charset="0"/>
            </a:endParaRPr>
          </a:p>
        </p:txBody>
      </p:sp>
      <p:sp>
        <p:nvSpPr>
          <p:cNvPr id="2" name="Text Box 27"/>
          <p:cNvSpPr txBox="1"/>
          <p:nvPr>
            <p:custDataLst>
              <p:tags r:id="rId1"/>
            </p:custDataLst>
          </p:nvPr>
        </p:nvSpPr>
        <p:spPr>
          <a:xfrm>
            <a:off x="10055225" y="154241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D</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4510405"/>
            <a:ext cx="10897870" cy="95059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【解析】本题考查创立习近平新时代中国特色社会主义思想。习近平新时代中国特色社会主义思想科学回答了新时代坚持和发展什么样的中国特色社会主义、怎样坚持和发展中国特色社会主义等重大时代课题。</a:t>
            </a:r>
            <a:endParaRPr lang="en-US" altLang="zh-CN" sz="2400">
              <a:solidFill>
                <a:srgbClr val="C00000"/>
              </a:solidFill>
              <a:latin typeface="华文细黑" panose="02010600040101010101" charset="-122"/>
              <a:ea typeface="华文细黑" panose="02010600040101010101" charset="-122"/>
            </a:endParaRPr>
          </a:p>
        </p:txBody>
      </p:sp>
      <p:sp>
        <p:nvSpPr>
          <p:cNvPr id="7" name="文本框 6"/>
          <p:cNvSpPr txBox="1"/>
          <p:nvPr/>
        </p:nvSpPr>
        <p:spPr>
          <a:xfrm>
            <a:off x="790575" y="2134235"/>
            <a:ext cx="10668635" cy="2527935"/>
          </a:xfrm>
          <a:prstGeom prst="rect">
            <a:avLst/>
          </a:prstGeom>
          <a:noFill/>
        </p:spPr>
        <p:txBody>
          <a:bodyPr wrap="square" rtlCol="0" anchor="t">
            <a:spAutoFit/>
          </a:bodyPr>
          <a:p>
            <a:pPr marL="360045" indent="-360045" algn="just" fontAlgn="auto">
              <a:lnSpc>
                <a:spcPts val="3800"/>
              </a:lnSpc>
            </a:pPr>
            <a:r>
              <a:rPr sz="2400">
                <a:latin typeface="+mn-ea"/>
              </a:rPr>
              <a:t>A. 什么是社会主义、怎样建设社会主义</a:t>
            </a:r>
            <a:endParaRPr sz="2400">
              <a:latin typeface="+mn-ea"/>
            </a:endParaRPr>
          </a:p>
          <a:p>
            <a:pPr marL="360045" indent="-360045" algn="just" fontAlgn="auto">
              <a:lnSpc>
                <a:spcPts val="3800"/>
              </a:lnSpc>
            </a:pPr>
            <a:r>
              <a:rPr sz="2400">
                <a:latin typeface="+mn-ea"/>
              </a:rPr>
              <a:t>B. 建设一个什么样的党、怎样建设党</a:t>
            </a:r>
            <a:endParaRPr sz="2400">
              <a:latin typeface="+mn-ea"/>
            </a:endParaRPr>
          </a:p>
          <a:p>
            <a:pPr marL="360045" indent="-360045" algn="just" fontAlgn="auto">
              <a:lnSpc>
                <a:spcPts val="3800"/>
              </a:lnSpc>
            </a:pPr>
            <a:r>
              <a:rPr sz="2400">
                <a:latin typeface="+mn-ea"/>
              </a:rPr>
              <a:t>C. 实现什么样的发展、怎样发展</a:t>
            </a:r>
            <a:endParaRPr sz="2400">
              <a:latin typeface="+mn-ea"/>
            </a:endParaRPr>
          </a:p>
          <a:p>
            <a:pPr marL="360045" indent="-360045" algn="just" fontAlgn="auto">
              <a:lnSpc>
                <a:spcPts val="3800"/>
              </a:lnSpc>
            </a:pPr>
            <a:r>
              <a:rPr sz="2400">
                <a:latin typeface="+mn-ea"/>
              </a:rPr>
              <a:t>D. 新时代坚持和发展什么样的中国特色社会主义、怎样坚持和发展中国特色社会主义</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37565" y="83820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例题2（判断题）</a:t>
            </a:r>
            <a:endParaRPr lang="zh-CN" altLang="en-US" sz="2400" b="1">
              <a:latin typeface="+mn-ea"/>
            </a:endParaRPr>
          </a:p>
        </p:txBody>
      </p:sp>
      <p:sp>
        <p:nvSpPr>
          <p:cNvPr id="4" name="文本框 3"/>
          <p:cNvSpPr txBox="1"/>
          <p:nvPr/>
        </p:nvSpPr>
        <p:spPr>
          <a:xfrm>
            <a:off x="622300" y="1630045"/>
            <a:ext cx="11055350" cy="1553210"/>
          </a:xfrm>
          <a:prstGeom prst="rect">
            <a:avLst/>
          </a:prstGeom>
          <a:noFill/>
        </p:spPr>
        <p:txBody>
          <a:bodyPr wrap="square" rtlCol="0" anchor="t">
            <a:spAutoFit/>
          </a:bodyPr>
          <a:p>
            <a:pPr indent="457200" algn="just" fontAlgn="auto">
              <a:lnSpc>
                <a:spcPts val="3800"/>
              </a:lnSpc>
            </a:pPr>
            <a:r>
              <a:rPr sz="2400">
                <a:latin typeface="+mn-ea"/>
              </a:rPr>
              <a:t>中国特色社会主义进入新时代，我国社会主要矛盾已经从人民日益增长的物质文化需要同落后的社会生产之间的矛盾，转化为人民日益增长的美好生活需要和不平衡不充分的发展之间的矛盾。（</a:t>
            </a:r>
            <a:r>
              <a:rPr lang="en-US" sz="2400">
                <a:latin typeface="+mn-ea"/>
              </a:rPr>
              <a:t>      </a:t>
            </a:r>
            <a:r>
              <a:rPr sz="2400">
                <a:latin typeface="+mn-ea"/>
              </a:rPr>
              <a:t> ）</a:t>
            </a:r>
            <a:endParaRPr sz="2400">
              <a:latin typeface="+mn-ea"/>
            </a:endParaRPr>
          </a:p>
        </p:txBody>
      </p:sp>
      <p:sp>
        <p:nvSpPr>
          <p:cNvPr id="2" name="Text Box 27"/>
          <p:cNvSpPr txBox="1"/>
          <p:nvPr>
            <p:custDataLst>
              <p:tags r:id="rId1"/>
            </p:custDataLst>
          </p:nvPr>
        </p:nvSpPr>
        <p:spPr>
          <a:xfrm>
            <a:off x="5447030" y="2544445"/>
            <a:ext cx="91948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A</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94690" y="407606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【解析】本题考查新时代我国社会的主要矛盾。党的十九大报告指出，中国特色社会主义进入新时代，我国社会主要矛盾已经转化为人民日益增长的美好生活需要和不平衡不充分的发展之间的矛盾。</a:t>
            </a:r>
            <a:endParaRPr lang="en-US" altLang="zh-CN" sz="2400">
              <a:solidFill>
                <a:srgbClr val="C00000"/>
              </a:solidFill>
              <a:latin typeface="华文细黑" panose="02010600040101010101" charset="-122"/>
              <a:ea typeface="华文细黑" panose="02010600040101010101" charset="-122"/>
            </a:endParaRPr>
          </a:p>
        </p:txBody>
      </p:sp>
      <p:sp>
        <p:nvSpPr>
          <p:cNvPr id="6" name="文本框 5"/>
          <p:cNvSpPr txBox="1"/>
          <p:nvPr/>
        </p:nvSpPr>
        <p:spPr>
          <a:xfrm>
            <a:off x="982345" y="3354705"/>
            <a:ext cx="10292715" cy="578485"/>
          </a:xfrm>
          <a:prstGeom prst="rect">
            <a:avLst/>
          </a:prstGeom>
          <a:noFill/>
        </p:spPr>
        <p:txBody>
          <a:bodyPr wrap="square" rtlCol="0" anchor="t">
            <a:spAutoFit/>
          </a:bodyPr>
          <a:p>
            <a:pPr indent="0" algn="just" fontAlgn="auto">
              <a:lnSpc>
                <a:spcPts val="3800"/>
              </a:lnSpc>
            </a:pPr>
            <a:r>
              <a:rPr sz="2400">
                <a:latin typeface="+mn-ea"/>
              </a:rPr>
              <a:t>A. 正确 </a:t>
            </a:r>
            <a:r>
              <a:rPr lang="en-US" sz="2400">
                <a:latin typeface="+mn-ea"/>
              </a:rPr>
              <a:t>			</a:t>
            </a:r>
            <a:r>
              <a:rPr sz="2400">
                <a:latin typeface="+mn-ea"/>
              </a:rPr>
              <a:t>B. 错误</a:t>
            </a:r>
            <a:endParaRPr sz="2400">
              <a:latin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22300" y="694690"/>
            <a:ext cx="11055350" cy="578485"/>
          </a:xfrm>
          <a:prstGeom prst="rect">
            <a:avLst/>
          </a:prstGeom>
          <a:noFill/>
        </p:spPr>
        <p:txBody>
          <a:bodyPr wrap="square" rtlCol="0" anchor="t">
            <a:spAutoFit/>
          </a:bodyPr>
          <a:p>
            <a:pPr indent="0" algn="just" fontAlgn="auto">
              <a:lnSpc>
                <a:spcPts val="3800"/>
              </a:lnSpc>
            </a:pPr>
            <a:r>
              <a:rPr lang="zh-CN" altLang="en-US" sz="2400" b="1">
                <a:latin typeface="+mn-ea"/>
              </a:rPr>
              <a:t>例题3（填空题）</a:t>
            </a:r>
            <a:endParaRPr lang="zh-CN" altLang="en-US" sz="2400" b="1">
              <a:latin typeface="+mn-ea"/>
            </a:endParaRPr>
          </a:p>
        </p:txBody>
      </p:sp>
      <p:sp>
        <p:nvSpPr>
          <p:cNvPr id="4" name="文本框 3"/>
          <p:cNvSpPr txBox="1"/>
          <p:nvPr/>
        </p:nvSpPr>
        <p:spPr>
          <a:xfrm>
            <a:off x="622300" y="1701800"/>
            <a:ext cx="11055350" cy="1245235"/>
          </a:xfrm>
          <a:prstGeom prst="rect">
            <a:avLst/>
          </a:prstGeom>
          <a:noFill/>
        </p:spPr>
        <p:txBody>
          <a:bodyPr wrap="square" rtlCol="0" anchor="t">
            <a:spAutoFit/>
          </a:bodyPr>
          <a:p>
            <a:pPr indent="457200" algn="just" fontAlgn="auto">
              <a:lnSpc>
                <a:spcPts val="4500"/>
              </a:lnSpc>
            </a:pPr>
            <a:r>
              <a:rPr sz="2400">
                <a:latin typeface="+mn-ea"/>
              </a:rPr>
              <a:t>党的十八大以来，中国特色社会主义进入______________，这是我国发展新的历史方位。</a:t>
            </a:r>
            <a:endParaRPr sz="2400">
              <a:latin typeface="+mn-ea"/>
            </a:endParaRPr>
          </a:p>
        </p:txBody>
      </p:sp>
      <p:sp>
        <p:nvSpPr>
          <p:cNvPr id="2" name="Text Box 27"/>
          <p:cNvSpPr txBox="1"/>
          <p:nvPr>
            <p:custDataLst>
              <p:tags r:id="rId1"/>
            </p:custDataLst>
          </p:nvPr>
        </p:nvSpPr>
        <p:spPr>
          <a:xfrm>
            <a:off x="6743065" y="1700530"/>
            <a:ext cx="2462530" cy="502285"/>
          </a:xfrm>
          <a:prstGeom prst="rect">
            <a:avLst/>
          </a:prstGeom>
          <a:noFill/>
          <a:ln w="19050">
            <a:noFill/>
          </a:ln>
        </p:spPr>
        <p:txBody>
          <a:bodyPr wrap="square" anchor="t" anchorCtr="0">
            <a:noAutofit/>
          </a:bodyPr>
          <a:p>
            <a:pPr indent="0" algn="ctr"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新时代</a:t>
            </a:r>
            <a:endParaRPr lang="en-US" altLang="zh-CN" sz="2400">
              <a:solidFill>
                <a:srgbClr val="C00000"/>
              </a:solidFill>
              <a:latin typeface="华文细黑" panose="02010600040101010101" charset="-122"/>
              <a:ea typeface="华文细黑" panose="02010600040101010101" charset="-122"/>
            </a:endParaRPr>
          </a:p>
        </p:txBody>
      </p:sp>
      <p:sp>
        <p:nvSpPr>
          <p:cNvPr id="5" name="Text Box 27"/>
          <p:cNvSpPr txBox="1"/>
          <p:nvPr>
            <p:custDataLst>
              <p:tags r:id="rId2"/>
            </p:custDataLst>
          </p:nvPr>
        </p:nvSpPr>
        <p:spPr>
          <a:xfrm>
            <a:off x="622935" y="3645535"/>
            <a:ext cx="10897870" cy="1731645"/>
          </a:xfrm>
          <a:prstGeom prst="rect">
            <a:avLst/>
          </a:prstGeom>
          <a:noFill/>
          <a:ln w="19050">
            <a:noFill/>
          </a:ln>
        </p:spPr>
        <p:txBody>
          <a:bodyPr wrap="square" anchor="t" anchorCtr="0">
            <a:noAutofit/>
          </a:bodyPr>
          <a:p>
            <a:pPr indent="0" algn="l" fontAlgn="auto">
              <a:lnSpc>
                <a:spcPts val="4000"/>
              </a:lnSpc>
              <a:spcBef>
                <a:spcPts val="0"/>
              </a:spcBef>
            </a:pPr>
            <a:r>
              <a:rPr lang="en-US" altLang="zh-CN" sz="2400">
                <a:solidFill>
                  <a:srgbClr val="C00000"/>
                </a:solidFill>
                <a:latin typeface="华文细黑" panose="02010600040101010101" charset="-122"/>
                <a:ea typeface="华文细黑" panose="02010600040101010101" charset="-122"/>
              </a:rPr>
              <a:t>【解析】本题考查我国发展新的历史方位。经过长期努力，党的十八大以来，中国特色社会主义进入新时代，这是我国发展新的历史方位。</a:t>
            </a:r>
            <a:endParaRPr lang="en-US" altLang="zh-CN" sz="2400">
              <a:solidFill>
                <a:srgbClr val="C00000"/>
              </a:solidFill>
              <a:latin typeface="华文细黑" panose="02010600040101010101" charset="-122"/>
              <a:ea typeface="华文细黑" panose="02010600040101010101" charset="-122"/>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503555" y="988695"/>
            <a:ext cx="11302365" cy="517525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55499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单元小结</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3" name="文本框 2"/>
          <p:cNvSpPr txBox="1"/>
          <p:nvPr/>
        </p:nvSpPr>
        <p:spPr>
          <a:xfrm>
            <a:off x="871855" y="1990090"/>
            <a:ext cx="10652760" cy="3553460"/>
          </a:xfrm>
          <a:prstGeom prst="rect">
            <a:avLst/>
          </a:prstGeom>
          <a:noFill/>
        </p:spPr>
        <p:txBody>
          <a:bodyPr wrap="square" rtlCol="0" anchor="t">
            <a:spAutoFit/>
          </a:bodyPr>
          <a:p>
            <a:pPr indent="457200" algn="just" fontAlgn="auto">
              <a:lnSpc>
                <a:spcPts val="4500"/>
              </a:lnSpc>
            </a:pPr>
            <a:r>
              <a:rPr sz="2400">
                <a:latin typeface="+mn-ea"/>
              </a:rPr>
              <a:t>本单元核心内容是明确党如何领导人民创造了新民主主义革命的伟大成就、社会主义革命和建设的伟大成就、改革开放和社会主义现代化建设的伟大成就、新时代中国特色社会主义的伟大成就。掌握毛泽东思想、邓小平理论、“三个代表”重要思想、科学发展观、习近平新时代中国特色社会主义思想的主要内容和重要意义。理解只有坚持和发展中国特色社会主义才能实现中华民族伟大复兴；更加坚定中国特色社会主义道路自信、理论自信、制度自信、文化自信。</a:t>
            </a:r>
            <a:endParaRPr sz="2400">
              <a:latin typeface="+mn-ea"/>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圆角矩形 21"/>
          <p:cNvSpPr/>
          <p:nvPr>
            <p:custDataLst>
              <p:tags r:id="rId2"/>
            </p:custDataLst>
          </p:nvPr>
        </p:nvSpPr>
        <p:spPr>
          <a:xfrm>
            <a:off x="1070610" y="2136775"/>
            <a:ext cx="10131425" cy="3439160"/>
          </a:xfrm>
          <a:prstGeom prst="roundRect">
            <a:avLst/>
          </a:prstGeom>
          <a:solidFill>
            <a:schemeClr val="bg1">
              <a:lumMod val="95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endParaRPr lang="zh-CN" altLang="en-US"/>
          </a:p>
        </p:txBody>
      </p:sp>
      <p:sp>
        <p:nvSpPr>
          <p:cNvPr id="23" name="六边形 22"/>
          <p:cNvSpPr/>
          <p:nvPr>
            <p:custDataLst>
              <p:tags r:id="rId3"/>
            </p:custDataLst>
          </p:nvPr>
        </p:nvSpPr>
        <p:spPr>
          <a:xfrm>
            <a:off x="2710815" y="1703070"/>
            <a:ext cx="6707505" cy="930910"/>
          </a:xfrm>
          <a:prstGeom prst="hexagon">
            <a:avLst/>
          </a:prstGeom>
          <a:solidFill>
            <a:srgbClr val="C69274"/>
          </a:solidFill>
          <a:ln>
            <a:noFill/>
          </a:ln>
        </p:spPr>
        <p:style>
          <a:lnRef idx="2">
            <a:schemeClr val="accent1">
              <a:shade val="50000"/>
            </a:schemeClr>
          </a:lnRef>
          <a:fillRef idx="1">
            <a:schemeClr val="accent1"/>
          </a:fillRef>
          <a:effectRef idx="0">
            <a:schemeClr val="accent1"/>
          </a:effectRef>
          <a:fontRef idx="minor">
            <a:schemeClr val="lt1"/>
          </a:fontRef>
        </p:style>
        <p:txBody>
          <a:bodyPr lIns="91472" tIns="45736" rIns="91472" bIns="45736" rtlCol="0" anchor="ctr"/>
          <a:lstStyle/>
          <a:p>
            <a:pPr algn="ctr"/>
            <a:r>
              <a:rPr lang="zh-CN" altLang="en-US" sz="4000" b="1" spc="1500" dirty="0">
                <a:solidFill>
                  <a:schemeClr val="bg1"/>
                </a:solidFill>
                <a:uFillTx/>
                <a:latin typeface="微软雅黑" panose="020B0503020204020204" pitchFamily="34" charset="-122"/>
                <a:ea typeface="微软雅黑" panose="020B0503020204020204" pitchFamily="34" charset="-122"/>
              </a:rPr>
              <a:t>第一单元</a:t>
            </a:r>
            <a:endParaRPr lang="zh-CN" altLang="en-US" sz="4000" b="1" spc="1500" dirty="0">
              <a:solidFill>
                <a:schemeClr val="bg1"/>
              </a:solidFill>
              <a:uFillTx/>
              <a:latin typeface="微软雅黑" panose="020B0503020204020204" pitchFamily="34" charset="-122"/>
              <a:ea typeface="微软雅黑" panose="020B0503020204020204" pitchFamily="34" charset="-122"/>
            </a:endParaRPr>
          </a:p>
        </p:txBody>
      </p:sp>
      <p:sp>
        <p:nvSpPr>
          <p:cNvPr id="2" name="文本框 1"/>
          <p:cNvSpPr txBox="1"/>
          <p:nvPr/>
        </p:nvSpPr>
        <p:spPr>
          <a:xfrm>
            <a:off x="1524635" y="3144520"/>
            <a:ext cx="9483725" cy="1938020"/>
          </a:xfrm>
          <a:prstGeom prst="rect">
            <a:avLst/>
          </a:prstGeom>
        </p:spPr>
        <p:txBody>
          <a:bodyPr wrap="square">
            <a:spAutoFit/>
          </a:bodyPr>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中国特色社会主义的开创、坚持、</a:t>
            </a:r>
            <a:endParaRPr lang="zh-CN" altLang="en-US" sz="4000">
              <a:solidFill>
                <a:srgbClr val="231F20"/>
              </a:solidFill>
              <a:latin typeface="方正准圆简体" panose="02010601030101010101" charset="-122"/>
              <a:ea typeface="方正准圆简体" panose="02010601030101010101" charset="-122"/>
            </a:endParaRPr>
          </a:p>
          <a:p>
            <a:pPr indent="0" algn="ctr" fontAlgn="auto">
              <a:lnSpc>
                <a:spcPct val="150000"/>
              </a:lnSpc>
            </a:pPr>
            <a:r>
              <a:rPr lang="zh-CN" altLang="en-US" sz="4000">
                <a:solidFill>
                  <a:srgbClr val="231F20"/>
                </a:solidFill>
                <a:latin typeface="方正准圆简体" panose="02010601030101010101" charset="-122"/>
                <a:ea typeface="方正准圆简体" panose="02010601030101010101" charset="-122"/>
              </a:rPr>
              <a:t>捍卫、发展</a:t>
            </a:r>
            <a:endParaRPr lang="zh-CN" altLang="en-US" sz="4000">
              <a:solidFill>
                <a:srgbClr val="231F20"/>
              </a:solidFill>
              <a:latin typeface="方正准圆简体" panose="02010601030101010101" charset="-122"/>
              <a:ea typeface="方正准圆简体" panose="02010601030101010101" charset="-122"/>
            </a:endParaRPr>
          </a:p>
        </p:txBody>
      </p:sp>
    </p:spTree>
  </p:cSld>
  <p:clrMapOvr>
    <a:masterClrMapping/>
  </p:clrMapOvr>
  <p:transition spd="slow">
    <p:push/>
  </p:transition>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14:presetBounceEnd="50000">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14:bounceEnd="50000">
                                          <p:cBhvr additive="base">
                                            <p:cTn id="11" dur="500" fill="hold"/>
                                            <p:tgtEl>
                                              <p:spTgt spid="22"/>
                                            </p:tgtEl>
                                            <p:attrNameLst>
                                              <p:attrName>ppt_x</p:attrName>
                                            </p:attrNameLst>
                                          </p:cBhvr>
                                          <p:tavLst>
                                            <p:tav tm="0">
                                              <p:val>
                                                <p:strVal val="#ppt_x"/>
                                              </p:val>
                                            </p:tav>
                                            <p:tav tm="100000">
                                              <p:val>
                                                <p:strVal val="#ppt_x"/>
                                              </p:val>
                                            </p:tav>
                                          </p:tavLst>
                                        </p:anim>
                                        <p:anim calcmode="lin" valueType="num" p14:bounceEnd="50000">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ldLvl="0" animBg="1"/>
          <p:bldP spid="23" grpId="0" bldLvl="0" animBg="1"/>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6" descr="0006.jpg"/>
          <p:cNvPicPr>
            <a:picLocks noChangeAspect="1"/>
          </p:cNvPicPr>
          <p:nvPr userDrawn="1"/>
        </p:nvPicPr>
        <p:blipFill>
          <a:blip r:embed="rId1">
            <a:extLst>
              <a:ext uri="{28A0092B-C50C-407E-A947-70E740481C1C}">
                <a14:useLocalDpi xmlns:a14="http://schemas.microsoft.com/office/drawing/2010/main" val="0"/>
              </a:ext>
            </a:extLst>
          </a:blip>
          <a:srcRect/>
          <a:stretch>
            <a:fillRect/>
          </a:stretch>
        </p:blipFill>
        <p:spPr bwMode="auto">
          <a:xfrm>
            <a:off x="6350" y="-26670"/>
            <a:ext cx="12190730" cy="6936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组合 21"/>
          <p:cNvGrpSpPr/>
          <p:nvPr/>
        </p:nvGrpSpPr>
        <p:grpSpPr>
          <a:xfrm>
            <a:off x="603885" y="1542415"/>
            <a:ext cx="2556510" cy="2556510"/>
            <a:chOff x="2533" y="2203"/>
            <a:chExt cx="4026" cy="4026"/>
          </a:xfrm>
        </p:grpSpPr>
        <p:grpSp>
          <p:nvGrpSpPr>
            <p:cNvPr id="19" name="组合 18"/>
            <p:cNvGrpSpPr/>
            <p:nvPr/>
          </p:nvGrpSpPr>
          <p:grpSpPr>
            <a:xfrm>
              <a:off x="2533" y="2203"/>
              <a:ext cx="4026" cy="4026"/>
              <a:chOff x="2533" y="2203"/>
              <a:chExt cx="3168" cy="3168"/>
            </a:xfrm>
          </p:grpSpPr>
          <p:sp>
            <p:nvSpPr>
              <p:cNvPr id="11" name="空心弧 10"/>
              <p:cNvSpPr>
                <a:spLocks noChangeAspect="1"/>
              </p:cNvSpPr>
              <p:nvPr>
                <p:custDataLst>
                  <p:tags r:id="rId2"/>
                </p:custDataLst>
              </p:nvPr>
            </p:nvSpPr>
            <p:spPr>
              <a:xfrm rot="9198756">
                <a:off x="2712" y="2371"/>
                <a:ext cx="2833" cy="2833"/>
              </a:xfrm>
              <a:prstGeom prst="blockArc">
                <a:avLst>
                  <a:gd name="adj1" fmla="val 6741740"/>
                  <a:gd name="adj2" fmla="val 1597257"/>
                  <a:gd name="adj3" fmla="val 5428"/>
                </a:avLst>
              </a:prstGeom>
              <a:solidFill>
                <a:schemeClr val="tx1">
                  <a:lumMod val="50000"/>
                  <a:lumOff val="50000"/>
                </a:schemeClr>
              </a:solidFill>
              <a:ln>
                <a:noFill/>
              </a:ln>
            </p:spPr>
            <p:txBody>
              <a:bodyPr vert="horz" wrap="square" lIns="58066" tIns="29033" rIns="58066" bIns="29033" numCol="1" anchor="t" anchorCtr="0" compatLnSpc="1"/>
              <a:p>
                <a:pPr fontAlgn="auto">
                  <a:spcBef>
                    <a:spcPts val="0"/>
                  </a:spcBef>
                  <a:spcAft>
                    <a:spcPts val="0"/>
                  </a:spcAft>
                </a:pPr>
                <a:endParaRPr lang="zh-CN" altLang="en-US" sz="1145">
                  <a:solidFill>
                    <a:prstClr val="black"/>
                  </a:solidFill>
                  <a:latin typeface="Calibri" panose="020F0502020204030204"/>
                  <a:ea typeface="宋体" panose="02010600030101010101" pitchFamily="2" charset="-122"/>
                </a:endParaRPr>
              </a:p>
            </p:txBody>
          </p:sp>
          <p:sp>
            <p:nvSpPr>
              <p:cNvPr id="12" name="空心弧 11"/>
              <p:cNvSpPr>
                <a:spLocks noChangeAspect="1"/>
              </p:cNvSpPr>
              <p:nvPr>
                <p:custDataLst>
                  <p:tags r:id="rId3"/>
                </p:custDataLst>
              </p:nvPr>
            </p:nvSpPr>
            <p:spPr>
              <a:xfrm rot="14609616">
                <a:off x="2533" y="2203"/>
                <a:ext cx="3169" cy="3169"/>
              </a:xfrm>
              <a:prstGeom prst="blockArc">
                <a:avLst>
                  <a:gd name="adj1" fmla="val 6812137"/>
                  <a:gd name="adj2" fmla="val 1623635"/>
                  <a:gd name="adj3" fmla="val 14268"/>
                </a:avLst>
              </a:prstGeom>
              <a:solidFill>
                <a:srgbClr val="DDC5B7"/>
              </a:solidFill>
              <a:ln>
                <a:noFill/>
              </a:ln>
            </p:spPr>
            <p:txBody>
              <a:bodyPr vert="horz" wrap="square" lIns="91440" tIns="45720" rIns="91440" bIns="45720" numCol="1" anchor="t" anchorCtr="0" compatLnSpc="1"/>
              <a:p>
                <a:pPr fontAlgn="auto">
                  <a:spcBef>
                    <a:spcPts val="0"/>
                  </a:spcBef>
                  <a:spcAft>
                    <a:spcPts val="0"/>
                  </a:spcAft>
                </a:pPr>
                <a:endParaRPr lang="zh-CN" altLang="en-US">
                  <a:solidFill>
                    <a:prstClr val="black"/>
                  </a:solidFill>
                  <a:latin typeface="Calibri" panose="020F0502020204030204"/>
                  <a:ea typeface="宋体" panose="02010600030101010101" pitchFamily="2" charset="-122"/>
                </a:endParaRPr>
              </a:p>
            </p:txBody>
          </p:sp>
        </p:grpSp>
        <p:sp>
          <p:nvSpPr>
            <p:cNvPr id="18" name="TextBox 240"/>
            <p:cNvSpPr txBox="1"/>
            <p:nvPr>
              <p:custDataLst>
                <p:tags r:id="rId4"/>
              </p:custDataLst>
            </p:nvPr>
          </p:nvSpPr>
          <p:spPr>
            <a:xfrm>
              <a:off x="3152" y="3587"/>
              <a:ext cx="2818" cy="1355"/>
            </a:xfrm>
            <a:prstGeom prst="rect">
              <a:avLst/>
            </a:prstGeom>
            <a:noFill/>
          </p:spPr>
          <p:txBody>
            <a:bodyPr wrap="none" rtlCol="0">
              <a:spAutoFit/>
            </a:bodyPr>
            <a:p>
              <a:pPr algn="ctr" fontAlgn="auto">
                <a:spcBef>
                  <a:spcPts val="0"/>
                </a:spcBef>
                <a:spcAft>
                  <a:spcPts val="0"/>
                </a:spcAft>
                <a:defRPr/>
              </a:pP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第</a:t>
              </a:r>
              <a:r>
                <a:rPr lang="en-US" altLang="zh-CN" sz="5000" kern="0" dirty="0">
                  <a:solidFill>
                    <a:srgbClr val="C69274"/>
                  </a:solidFill>
                  <a:latin typeface="Impact" panose="020B0806030902050204" pitchFamily="34" charset="0"/>
                  <a:ea typeface="Arial Unicode MS" panose="020B0604020202020204" charset="-122"/>
                  <a:cs typeface="Arial Unicode MS" panose="020B0604020202020204" charset="-122"/>
                </a:rPr>
                <a:t>3</a:t>
              </a:r>
              <a:r>
                <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rPr>
                <a:t>课</a:t>
              </a:r>
              <a:endParaRPr lang="zh-CN" altLang="en-US" sz="5000" kern="0" dirty="0">
                <a:solidFill>
                  <a:srgbClr val="C69274"/>
                </a:solidFill>
                <a:latin typeface="Impact" panose="020B0806030902050204" pitchFamily="34" charset="0"/>
                <a:ea typeface="Arial Unicode MS" panose="020B0604020202020204" charset="-122"/>
                <a:cs typeface="Arial Unicode MS" panose="020B0604020202020204" charset="-122"/>
              </a:endParaRPr>
            </a:p>
          </p:txBody>
        </p:sp>
      </p:grpSp>
      <p:sp>
        <p:nvSpPr>
          <p:cNvPr id="72" name="标题层"/>
          <p:cNvSpPr txBox="1"/>
          <p:nvPr>
            <p:custDataLst>
              <p:tags r:id="rId5"/>
            </p:custDataLst>
          </p:nvPr>
        </p:nvSpPr>
        <p:spPr bwMode="auto">
          <a:xfrm>
            <a:off x="3290570" y="2709545"/>
            <a:ext cx="8262620" cy="812800"/>
          </a:xfrm>
          <a:prstGeom prst="rect">
            <a:avLst/>
          </a:prstGeom>
          <a:noFill/>
          <a:effectLst/>
        </p:spPr>
        <p:txBody>
          <a:bodyPr wrap="square" lIns="121898" tIns="60948" rIns="121898" bIns="60948">
            <a:spAutoFit/>
          </a:bodyPr>
          <a:p>
            <a:pPr algn="ctr" defTabSz="1218565">
              <a:defRPr/>
            </a:pPr>
            <a:r>
              <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rPr>
              <a:t>中国特色社会主义进入新时代</a:t>
            </a:r>
            <a:endParaRPr lang="zh-CN" altLang="en-US" sz="4500" b="1" dirty="0">
              <a:solidFill>
                <a:prstClr val="black">
                  <a:lumMod val="65000"/>
                  <a:lumOff val="35000"/>
                </a:prstClr>
              </a:solidFill>
              <a:latin typeface="微软雅黑" panose="020B0503020204020204" pitchFamily="34" charset="-122"/>
              <a:ea typeface="微软雅黑" panose="020B0503020204020204" pitchFamily="34" charset="-122"/>
              <a:sym typeface="+mn-ea"/>
            </a:endParaRP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52500" fill="hold" grpId="0" nodeType="with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400" fill="hold"/>
                                        <p:tgtEl>
                                          <p:spTgt spid="72"/>
                                        </p:tgtEl>
                                        <p:attrNameLst>
                                          <p:attrName>ppt_x</p:attrName>
                                        </p:attrNameLst>
                                      </p:cBhvr>
                                      <p:tavLst>
                                        <p:tav tm="0">
                                          <p:val>
                                            <p:strVal val="1+#ppt_w/2"/>
                                          </p:val>
                                        </p:tav>
                                        <p:tav tm="100000">
                                          <p:val>
                                            <p:strVal val="#ppt_x"/>
                                          </p:val>
                                        </p:tav>
                                      </p:tavLst>
                                    </p:anim>
                                    <p:anim calcmode="lin" valueType="num">
                                      <p:cBhvr additive="base">
                                        <p:cTn id="8" dur="400" fill="hold"/>
                                        <p:tgtEl>
                                          <p:spTgt spid="7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694055" y="1413510"/>
            <a:ext cx="10828020" cy="2571750"/>
          </a:xfrm>
          <a:prstGeom prst="rect">
            <a:avLst/>
          </a:prstGeom>
          <a:noFill/>
        </p:spPr>
        <p:txBody>
          <a:bodyPr wrap="square" rtlCol="0">
            <a:noAutofit/>
          </a:bodyPr>
          <a:p>
            <a:pPr indent="457200" algn="just" fontAlgn="auto">
              <a:lnSpc>
                <a:spcPts val="4000"/>
              </a:lnSpc>
            </a:pPr>
            <a:r>
              <a:rPr lang="zh-CN" altLang="en-US" sz="2400">
                <a:latin typeface="黑体" panose="02010609060101010101" charset="-122"/>
                <a:ea typeface="黑体" panose="02010609060101010101" charset="-122"/>
                <a:cs typeface="黑体" panose="02010609060101010101" charset="-122"/>
              </a:rPr>
              <a:t>本课要求学生理解中国特色社会主义进入新时代。明确开创中国特色社会主义新时代的重要内容和重大意义，并懂得习近平新时代中国特色社会主义思想的核心要义和历史地位。</a:t>
            </a:r>
            <a:endParaRPr lang="zh-CN" altLang="en-US" sz="2400">
              <a:latin typeface="黑体" panose="02010609060101010101" charset="-122"/>
              <a:ea typeface="黑体" panose="02010609060101010101" charset="-122"/>
              <a:cs typeface="黑体" panose="02010609060101010101" charset="-122"/>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rcRect l="3441"/>
          <a:stretch>
            <a:fillRect/>
          </a:stretch>
        </p:blipFill>
        <p:spPr>
          <a:xfrm>
            <a:off x="478790" y="1917065"/>
            <a:ext cx="11349355" cy="2438400"/>
          </a:xfrm>
          <a:prstGeom prst="rect">
            <a:avLst/>
          </a:prstGeom>
        </p:spPr>
      </p:pic>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文本框 58"/>
          <p:cNvSpPr txBox="1"/>
          <p:nvPr/>
        </p:nvSpPr>
        <p:spPr>
          <a:xfrm>
            <a:off x="120015" y="2008505"/>
            <a:ext cx="11687810" cy="521970"/>
          </a:xfrm>
          <a:prstGeom prst="rect">
            <a:avLst/>
          </a:prstGeom>
          <a:noFill/>
        </p:spPr>
        <p:txBody>
          <a:bodyPr wrap="square" rtlCol="0" anchor="t">
            <a:spAutoFit/>
          </a:bodyPr>
          <a:p>
            <a:r>
              <a:rPr lang="zh-CN" altLang="en-US" sz="2800" b="1">
                <a:solidFill>
                  <a:schemeClr val="bg1">
                    <a:lumMod val="50000"/>
                  </a:schemeClr>
                </a:solidFill>
                <a:latin typeface="方正黑体简体" panose="03000509000000000000" charset="-122"/>
                <a:ea typeface="方正黑体简体" panose="03000509000000000000" charset="-122"/>
              </a:rPr>
              <a:t>（一）我国发展新的历史方位</a:t>
            </a:r>
            <a:endParaRPr lang="zh-CN" altLang="en-US" sz="2800" b="1">
              <a:solidFill>
                <a:schemeClr val="bg1">
                  <a:lumMod val="50000"/>
                </a:schemeClr>
              </a:solidFill>
              <a:latin typeface="方正黑体简体" panose="03000509000000000000" charset="-122"/>
              <a:ea typeface="方正黑体简体" panose="03000509000000000000" charset="-122"/>
            </a:endParaRPr>
          </a:p>
        </p:txBody>
      </p:sp>
      <p:sp>
        <p:nvSpPr>
          <p:cNvPr id="60" name="文本框 59"/>
          <p:cNvSpPr txBox="1"/>
          <p:nvPr/>
        </p:nvSpPr>
        <p:spPr>
          <a:xfrm>
            <a:off x="360045" y="274574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1. 我国发展新的历史方位是什么？</a:t>
            </a:r>
            <a:endParaRPr lang="zh-CN" altLang="en-US" sz="2400" b="1">
              <a:latin typeface="+mn-ea"/>
            </a:endParaRPr>
          </a:p>
        </p:txBody>
      </p:sp>
      <p:sp>
        <p:nvSpPr>
          <p:cNvPr id="2" name="文本框 1"/>
          <p:cNvSpPr txBox="1"/>
          <p:nvPr/>
        </p:nvSpPr>
        <p:spPr>
          <a:xfrm>
            <a:off x="191770" y="1125220"/>
            <a:ext cx="9969500" cy="645160"/>
          </a:xfrm>
          <a:prstGeom prst="rect">
            <a:avLst/>
          </a:prstGeom>
          <a:noFill/>
        </p:spPr>
        <p:txBody>
          <a:bodyPr wrap="square" rtlCol="0" anchor="t">
            <a:spAutoFit/>
          </a:bodyPr>
          <a:p>
            <a:r>
              <a:rPr lang="zh-CN" altLang="en-US" sz="3600" b="1">
                <a:solidFill>
                  <a:srgbClr val="00AEEF"/>
                </a:solidFill>
                <a:latin typeface="楷体" panose="02010609060101010101" pitchFamily="49" charset="-122"/>
                <a:ea typeface="楷体" panose="02010609060101010101" pitchFamily="49" charset="-122"/>
              </a:rPr>
              <a:t>一、开创中国特色社会主义新时代</a:t>
            </a:r>
            <a:endParaRPr lang="zh-CN" altLang="en-US" sz="3600" b="1">
              <a:solidFill>
                <a:srgbClr val="00AEEF"/>
              </a:solidFill>
              <a:latin typeface="楷体" panose="02010609060101010101" pitchFamily="49" charset="-122"/>
              <a:ea typeface="楷体" panose="02010609060101010101" pitchFamily="49" charset="-122"/>
            </a:endParaRPr>
          </a:p>
        </p:txBody>
      </p:sp>
      <p:sp>
        <p:nvSpPr>
          <p:cNvPr id="3" name="文本框 2"/>
          <p:cNvSpPr txBox="1"/>
          <p:nvPr/>
        </p:nvSpPr>
        <p:spPr>
          <a:xfrm>
            <a:off x="360045" y="3286760"/>
            <a:ext cx="11466830" cy="1065530"/>
          </a:xfrm>
          <a:prstGeom prst="rect">
            <a:avLst/>
          </a:prstGeom>
          <a:noFill/>
        </p:spPr>
        <p:txBody>
          <a:bodyPr wrap="square" rtlCol="0" anchor="t">
            <a:spAutoFit/>
          </a:bodyPr>
          <a:p>
            <a:pPr indent="457200" algn="just" fontAlgn="auto">
              <a:lnSpc>
                <a:spcPts val="3800"/>
              </a:lnSpc>
            </a:pPr>
            <a:r>
              <a:rPr lang="zh-CN" altLang="en-US" sz="2400">
                <a:latin typeface="+mn-ea"/>
              </a:rPr>
              <a:t>经过长期努力，党的十八大以来，中国特色社会主义进入新时代，这是我国发展新的历史方位。</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112395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2. 如何理解中国特色社会主义新时代的科学内涵？</a:t>
            </a:r>
            <a:endParaRPr lang="zh-CN" altLang="en-US" sz="2400" b="1">
              <a:latin typeface="+mn-ea"/>
            </a:endParaRPr>
          </a:p>
        </p:txBody>
      </p:sp>
      <p:sp>
        <p:nvSpPr>
          <p:cNvPr id="4" name="文本框 3"/>
          <p:cNvSpPr txBox="1"/>
          <p:nvPr/>
        </p:nvSpPr>
        <p:spPr>
          <a:xfrm>
            <a:off x="360045" y="1845310"/>
            <a:ext cx="11466830" cy="2527935"/>
          </a:xfrm>
          <a:prstGeom prst="rect">
            <a:avLst/>
          </a:prstGeom>
          <a:noFill/>
        </p:spPr>
        <p:txBody>
          <a:bodyPr wrap="square" rtlCol="0" anchor="t">
            <a:spAutoFit/>
          </a:bodyPr>
          <a:p>
            <a:pPr indent="457200" algn="just" fontAlgn="auto">
              <a:lnSpc>
                <a:spcPts val="3800"/>
              </a:lnSpc>
            </a:pPr>
            <a:r>
              <a:rPr lang="zh-CN" altLang="en-US" sz="2400">
                <a:latin typeface="+mn-ea"/>
              </a:rPr>
              <a:t>中国特色社会主义新时代是承前启后、继往开来、在新的历史条件下继续夺取中国特色社会主义伟大胜利的时代，是决胜全面建成小康社会、进而全面建设社会主义现代化强国的时代，是全国各族人民团结奋斗、不断创造美好生活、逐步实现全体人民共同富裕的时代，是全体中华儿女勠力同心、奋力实现中华民族伟大复兴中国梦的时代，是我国不断为人类作出更大贡献的时代。</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60045" y="836930"/>
            <a:ext cx="11466830" cy="578485"/>
          </a:xfrm>
          <a:prstGeom prst="rect">
            <a:avLst/>
          </a:prstGeom>
          <a:noFill/>
        </p:spPr>
        <p:txBody>
          <a:bodyPr wrap="square" rtlCol="0" anchor="t">
            <a:spAutoFit/>
          </a:bodyPr>
          <a:p>
            <a:pPr indent="0" algn="just" fontAlgn="auto">
              <a:lnSpc>
                <a:spcPts val="3800"/>
              </a:lnSpc>
            </a:pPr>
            <a:r>
              <a:rPr lang="zh-CN" altLang="en-US" sz="2400" b="1">
                <a:latin typeface="+mn-ea"/>
              </a:rPr>
              <a:t>3．如何理解中国特色社会主义进入新时代的“变”与“不变”？</a:t>
            </a:r>
            <a:endParaRPr lang="zh-CN" altLang="en-US" sz="2400" b="1">
              <a:latin typeface="+mn-ea"/>
            </a:endParaRPr>
          </a:p>
        </p:txBody>
      </p:sp>
      <p:sp>
        <p:nvSpPr>
          <p:cNvPr id="4" name="文本框 3"/>
          <p:cNvSpPr txBox="1"/>
          <p:nvPr/>
        </p:nvSpPr>
        <p:spPr>
          <a:xfrm>
            <a:off x="360045" y="1485265"/>
            <a:ext cx="11466830" cy="578485"/>
          </a:xfrm>
          <a:prstGeom prst="rect">
            <a:avLst/>
          </a:prstGeom>
          <a:noFill/>
        </p:spPr>
        <p:txBody>
          <a:bodyPr wrap="square" rtlCol="0" anchor="t">
            <a:spAutoFit/>
          </a:bodyPr>
          <a:p>
            <a:pPr indent="457200" algn="just" fontAlgn="auto">
              <a:lnSpc>
                <a:spcPts val="3800"/>
              </a:lnSpc>
            </a:pPr>
            <a:r>
              <a:rPr lang="zh-CN" altLang="en-US" sz="2400">
                <a:latin typeface="+mn-ea"/>
              </a:rPr>
              <a:t>第一，“变”—— 社会主要矛盾发生新变化。</a:t>
            </a:r>
            <a:endParaRPr lang="zh-CN" altLang="en-US" sz="2400">
              <a:latin typeface="+mn-ea"/>
            </a:endParaRPr>
          </a:p>
        </p:txBody>
      </p:sp>
      <p:pic>
        <p:nvPicPr>
          <p:cNvPr id="2" name="图片 1"/>
          <p:cNvPicPr>
            <a:picLocks noChangeAspect="1"/>
          </p:cNvPicPr>
          <p:nvPr/>
        </p:nvPicPr>
        <p:blipFill>
          <a:blip r:embed="rId1">
            <a:clrChange>
              <a:clrFrom>
                <a:srgbClr val="FFFFFF">
                  <a:alpha val="100000"/>
                </a:srgbClr>
              </a:clrFrom>
              <a:clrTo>
                <a:srgbClr val="FFFFFF">
                  <a:alpha val="100000"/>
                  <a:alpha val="0"/>
                </a:srgbClr>
              </a:clrTo>
            </a:clrChange>
          </a:blip>
          <a:stretch>
            <a:fillRect/>
          </a:stretch>
        </p:blipFill>
        <p:spPr>
          <a:xfrm>
            <a:off x="334645" y="2061210"/>
            <a:ext cx="11404600" cy="2065655"/>
          </a:xfrm>
          <a:prstGeom prst="rect">
            <a:avLst/>
          </a:prstGeom>
        </p:spPr>
      </p:pic>
      <p:sp>
        <p:nvSpPr>
          <p:cNvPr id="5" name="文本框 4"/>
          <p:cNvSpPr txBox="1"/>
          <p:nvPr/>
        </p:nvSpPr>
        <p:spPr>
          <a:xfrm>
            <a:off x="360045" y="4126865"/>
            <a:ext cx="11466830" cy="1553210"/>
          </a:xfrm>
          <a:prstGeom prst="rect">
            <a:avLst/>
          </a:prstGeom>
          <a:noFill/>
        </p:spPr>
        <p:txBody>
          <a:bodyPr wrap="square" rtlCol="0" anchor="t">
            <a:spAutoFit/>
          </a:bodyPr>
          <a:p>
            <a:pPr indent="457200" algn="just" fontAlgn="auto">
              <a:lnSpc>
                <a:spcPts val="3800"/>
              </a:lnSpc>
            </a:pPr>
            <a:r>
              <a:rPr lang="zh-CN" altLang="en-US" sz="2400">
                <a:latin typeface="+mn-ea"/>
              </a:rPr>
              <a:t>第二，“不变”—— 我国基本国情和国际地位没有变。</a:t>
            </a:r>
            <a:endParaRPr lang="zh-CN" altLang="en-US" sz="2400">
              <a:latin typeface="+mn-ea"/>
            </a:endParaRPr>
          </a:p>
          <a:p>
            <a:pPr indent="457200" algn="just" fontAlgn="auto">
              <a:lnSpc>
                <a:spcPts val="3800"/>
              </a:lnSpc>
            </a:pPr>
            <a:r>
              <a:rPr lang="zh-CN" altLang="en-US" sz="2400">
                <a:latin typeface="+mn-ea"/>
              </a:rPr>
              <a:t>我国社会主要矛盾发生变化，但我国仍处于并将长期处于社会主义初级阶段的基本国情没有变，我国是世界上最大发展中国家的国际地位没有变。</a:t>
            </a:r>
            <a:endParaRPr lang="zh-CN" altLang="en-US" sz="2400">
              <a:latin typeface="+mn-ea"/>
            </a:endParaRPr>
          </a:p>
        </p:txBody>
      </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1.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2.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3.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4.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5.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6.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7.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8.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69.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DIAGRAM_VIRTUALLY_FRAME" val="{&quot;height&quot;:316.0146456692913,&quot;left&quot;:228.84165354330707,&quot;top&quot;:151.00393700787401,&quot;width&quot;:468.4558267716535}"/>
</p:tagLst>
</file>

<file path=ppt/tags/tag71.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2.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73.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4.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5.xml><?xml version="1.0" encoding="utf-8"?>
<p:tagLst xmlns:p="http://schemas.openxmlformats.org/presentationml/2006/main">
  <p:tag name="KSO_WM_DIAGRAM_VIRTUALLY_FRAME" val="{&quot;height&quot;:318.6167716535433,&quot;left&quot;:66.0332283464567,&quot;top&quot;:138.5531496062992,&quot;width&quot;:836.0701574803152}"/>
</p:tagLst>
</file>

<file path=ppt/tags/tag76.xml><?xml version="1.0" encoding="utf-8"?>
<p:tagLst xmlns:p="http://schemas.openxmlformats.org/presentationml/2006/main">
  <p:tag name="KSO_WM_DIAGRAM_VIRTUALLY_FRAME" val="{&quot;height&quot;:299.0146456692913,&quot;left&quot;:228.84165354330707,&quot;top&quot;:168.00393700787401,&quot;width&quot;:468.4558267716535}"/>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85.xml><?xml version="1.0" encoding="utf-8"?>
<p:tagLst xmlns:p="http://schemas.openxmlformats.org/presentationml/2006/main">
  <p:tag name="KSO_WM_DIAGRAM_VIRTUALLY_FRAME" val="{&quot;height&quot;:379.88472440944884,&quot;left&quot;:152.02874015748026,&quot;top&quot;:116.97464566929133,&quot;width&quot;:721.4712598425198}"/>
</p:tagLst>
</file>

<file path=ppt/tags/tag86.xml><?xml version="1.0" encoding="utf-8"?>
<p:tagLst xmlns:p="http://schemas.openxmlformats.org/presentationml/2006/main">
  <p:tag name="commondata" val="eyJoZGlkIjoiMDA3ODQ3NDBjMjEwNGJmNmE2NTE5YjgyZWE4YjZkODAifQ=="/>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1">
      <a:dk1>
        <a:sysClr val="windowText" lastClr="000000"/>
      </a:dk1>
      <a:lt1>
        <a:sysClr val="window" lastClr="FFFFFF"/>
      </a:lt1>
      <a:dk2>
        <a:srgbClr val="666666"/>
      </a:dk2>
      <a:lt2>
        <a:srgbClr val="D2D2D2"/>
      </a:lt2>
      <a:accent1>
        <a:srgbClr val="EF7768"/>
      </a:accent1>
      <a:accent2>
        <a:srgbClr val="C7C7C7"/>
      </a:accent2>
      <a:accent3>
        <a:srgbClr val="38B1BF"/>
      </a:accent3>
      <a:accent4>
        <a:srgbClr val="FF9933"/>
      </a:accent4>
      <a:accent5>
        <a:srgbClr val="7F7F7F"/>
      </a:accent5>
      <a:accent6>
        <a:srgbClr val="878787"/>
      </a:accent6>
      <a:hlink>
        <a:srgbClr val="006387"/>
      </a:hlink>
      <a:folHlink>
        <a:srgbClr val="8B8B8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3831</Words>
  <Application>WPS 演示</Application>
  <PresentationFormat>自定义</PresentationFormat>
  <Paragraphs>164</Paragraphs>
  <Slides>28</Slides>
  <Notes>27</Notes>
  <HiddenSlides>0</HiddenSlides>
  <MMClips>1</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28</vt:i4>
      </vt:variant>
    </vt:vector>
  </HeadingPairs>
  <TitlesOfParts>
    <vt:vector size="46" baseType="lpstr">
      <vt:lpstr>Arial</vt:lpstr>
      <vt:lpstr>宋体</vt:lpstr>
      <vt:lpstr>Wingdings</vt:lpstr>
      <vt:lpstr>微软雅黑</vt:lpstr>
      <vt:lpstr>Calibri</vt:lpstr>
      <vt:lpstr>方正黑体简体</vt:lpstr>
      <vt:lpstr>Times New Roman</vt:lpstr>
      <vt:lpstr>思源黑体 CN Heavy</vt:lpstr>
      <vt:lpstr>黑体</vt:lpstr>
      <vt:lpstr>Arial</vt:lpstr>
      <vt:lpstr>Impact</vt:lpstr>
      <vt:lpstr>方正准圆简体</vt:lpstr>
      <vt:lpstr>Arial Unicode MS</vt:lpstr>
      <vt:lpstr>楷体</vt:lpstr>
      <vt:lpstr>Arial Unicode MS</vt:lpstr>
      <vt:lpstr>华文细黑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dc:subject>哎呀小小草</dc:subject>
  <cp:lastModifiedBy>drei</cp:lastModifiedBy>
  <cp:revision>245</cp:revision>
  <dcterms:created xsi:type="dcterms:W3CDTF">2015-04-23T03:04:00Z</dcterms:created>
  <dcterms:modified xsi:type="dcterms:W3CDTF">2024-09-27T01:32:39Z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2052-12.1.0.18276</vt:lpwstr>
  </property>
  <property fmtid="{D5CDD505-2E9C-101B-9397-08002B2CF9AE}" pid="3" name="ICV">
    <vt:lpwstr>61F72E6544E8430F96A0094616C99745_12</vt:lpwstr>
  </property>
</Properties>
</file>