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26"/>
  </p:handoutMasterIdLst>
  <p:sldIdLst>
    <p:sldId id="370" r:id="rId4"/>
    <p:sldId id="371" r:id="rId6"/>
    <p:sldId id="361" r:id="rId7"/>
    <p:sldId id="265" r:id="rId8"/>
    <p:sldId id="367" r:id="rId9"/>
    <p:sldId id="289" r:id="rId10"/>
    <p:sldId id="259" r:id="rId11"/>
    <p:sldId id="401" r:id="rId12"/>
    <p:sldId id="402" r:id="rId13"/>
    <p:sldId id="403" r:id="rId14"/>
    <p:sldId id="404" r:id="rId15"/>
    <p:sldId id="405" r:id="rId16"/>
    <p:sldId id="474" r:id="rId17"/>
    <p:sldId id="422" r:id="rId18"/>
    <p:sldId id="467" r:id="rId19"/>
    <p:sldId id="489" r:id="rId20"/>
    <p:sldId id="475" r:id="rId21"/>
    <p:sldId id="476" r:id="rId22"/>
    <p:sldId id="418" r:id="rId23"/>
    <p:sldId id="419" r:id="rId24"/>
    <p:sldId id="420" r:id="rId25"/>
  </p:sldIdLst>
  <p:sldSz cx="12190095" cy="6859270"/>
  <p:notesSz cx="6858000" cy="9144000"/>
  <p:custDataLst>
    <p:tags r:id="rId30"/>
  </p:custDataLst>
  <p:defaultTextStyle>
    <a:defPPr>
      <a:defRPr lang="zh-CN"/>
    </a:defPPr>
    <a:lvl1pPr marL="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9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58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78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97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80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00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 userDrawn="1">
          <p15:clr>
            <a:srgbClr val="A4A3A4"/>
          </p15:clr>
        </p15:guide>
        <p15:guide id="2" orient="horz" pos="3810" userDrawn="1">
          <p15:clr>
            <a:srgbClr val="A4A3A4"/>
          </p15:clr>
        </p15:guide>
        <p15:guide id="3" pos="3870" userDrawn="1">
          <p15:clr>
            <a:srgbClr val="A4A3A4"/>
          </p15:clr>
        </p15:guide>
        <p15:guide id="4" pos="7302" userDrawn="1">
          <p15:clr>
            <a:srgbClr val="A4A3A4"/>
          </p15:clr>
        </p15:guide>
        <p15:guide id="5" pos="5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C69274"/>
    <a:srgbClr val="DDC5B7"/>
    <a:srgbClr val="F3EAE5"/>
    <a:srgbClr val="595959"/>
    <a:srgbClr val="FFFFFF"/>
    <a:srgbClr val="CE9F7A"/>
    <a:srgbClr val="E9D3C0"/>
    <a:srgbClr val="5FCACC"/>
    <a:srgbClr val="309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12" autoAdjust="0"/>
    <p:restoredTop sz="94660"/>
  </p:normalViewPr>
  <p:slideViewPr>
    <p:cSldViewPr showGuides="1">
      <p:cViewPr>
        <p:scale>
          <a:sx n="68" d="100"/>
          <a:sy n="68" d="100"/>
        </p:scale>
        <p:origin x="1880" y="1496"/>
      </p:cViewPr>
      <p:guideLst>
        <p:guide orient="horz" pos="2168"/>
        <p:guide orient="horz" pos="3810"/>
        <p:guide pos="3870"/>
        <p:guide pos="7302"/>
        <p:guide pos="5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840" y="-96"/>
      </p:cViewPr>
      <p:guideLst>
        <p:guide orient="horz" pos="2890"/>
        <p:guide pos="217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0" Type="http://schemas.openxmlformats.org/officeDocument/2006/relationships/tags" Target="tags/tag89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C15E6-6BD2-4E4B-B1D4-218C26E1B2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5EDCA-2189-4435-B38B-6F3C2C0443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7430C-5A66-4BD0-A971-34190B6C60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slide" Target="../slides/slide19.xml"/><Relationship Id="rId7" Type="http://schemas.openxmlformats.org/officeDocument/2006/relationships/tags" Target="../tags/tag3.xml"/><Relationship Id="rId6" Type="http://schemas.openxmlformats.org/officeDocument/2006/relationships/slide" Target="../slides/slide7.xml"/><Relationship Id="rId5" Type="http://schemas.openxmlformats.org/officeDocument/2006/relationships/tags" Target="../tags/tag2.xml"/><Relationship Id="rId4" Type="http://schemas.openxmlformats.org/officeDocument/2006/relationships/slide" Target="../slides/slide6.xml"/><Relationship Id="rId3" Type="http://schemas.openxmlformats.org/officeDocument/2006/relationships/tags" Target="../tags/tag1.xml"/><Relationship Id="rId2" Type="http://schemas.openxmlformats.org/officeDocument/2006/relationships/slide" Target="../slides/slide5.xml"/><Relationship Id="rId12" Type="http://schemas.openxmlformats.org/officeDocument/2006/relationships/tags" Target="../tags/tag6.xml"/><Relationship Id="rId11" Type="http://schemas.openxmlformats.org/officeDocument/2006/relationships/tags" Target="../tags/tag5.xml"/><Relationship Id="rId10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slide" Target="../slides/slide19.xml"/><Relationship Id="rId8" Type="http://schemas.openxmlformats.org/officeDocument/2006/relationships/tags" Target="../tags/tag10.xml"/><Relationship Id="rId7" Type="http://schemas.openxmlformats.org/officeDocument/2006/relationships/slide" Target="../slides/slide7.xml"/><Relationship Id="rId6" Type="http://schemas.openxmlformats.org/officeDocument/2006/relationships/tags" Target="../tags/tag9.xml"/><Relationship Id="rId5" Type="http://schemas.openxmlformats.org/officeDocument/2006/relationships/slide" Target="../slides/slide6.xml"/><Relationship Id="rId4" Type="http://schemas.openxmlformats.org/officeDocument/2006/relationships/tags" Target="../tags/tag8.xml"/><Relationship Id="rId3" Type="http://schemas.openxmlformats.org/officeDocument/2006/relationships/slide" Target="../slides/slide5.xml"/><Relationship Id="rId2" Type="http://schemas.openxmlformats.org/officeDocument/2006/relationships/tags" Target="../tags/tag7.xml"/><Relationship Id="rId12" Type="http://schemas.openxmlformats.org/officeDocument/2006/relationships/tags" Target="../tags/tag12.xml"/><Relationship Id="rId11" Type="http://schemas.openxmlformats.org/officeDocument/2006/relationships/slide" Target="../slides/slide2.xml"/><Relationship Id="rId10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slide" Target="../slides/slide19.xml"/><Relationship Id="rId8" Type="http://schemas.openxmlformats.org/officeDocument/2006/relationships/tags" Target="../tags/tag16.xml"/><Relationship Id="rId7" Type="http://schemas.openxmlformats.org/officeDocument/2006/relationships/slide" Target="../slides/slide7.xml"/><Relationship Id="rId6" Type="http://schemas.openxmlformats.org/officeDocument/2006/relationships/tags" Target="../tags/tag15.xml"/><Relationship Id="rId5" Type="http://schemas.openxmlformats.org/officeDocument/2006/relationships/slide" Target="../slides/slide6.xml"/><Relationship Id="rId4" Type="http://schemas.openxmlformats.org/officeDocument/2006/relationships/tags" Target="../tags/tag14.xml"/><Relationship Id="rId3" Type="http://schemas.openxmlformats.org/officeDocument/2006/relationships/slide" Target="../slides/slide5.xml"/><Relationship Id="rId2" Type="http://schemas.openxmlformats.org/officeDocument/2006/relationships/tags" Target="../tags/tag13.xml"/><Relationship Id="rId12" Type="http://schemas.openxmlformats.org/officeDocument/2006/relationships/tags" Target="../tags/tag18.xml"/><Relationship Id="rId11" Type="http://schemas.openxmlformats.org/officeDocument/2006/relationships/slide" Target="../slides/slide2.xml"/><Relationship Id="rId10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slide" Target="../slides/slide19.xml"/><Relationship Id="rId8" Type="http://schemas.openxmlformats.org/officeDocument/2006/relationships/tags" Target="../tags/tag22.xml"/><Relationship Id="rId7" Type="http://schemas.openxmlformats.org/officeDocument/2006/relationships/slide" Target="../slides/slide7.xml"/><Relationship Id="rId6" Type="http://schemas.openxmlformats.org/officeDocument/2006/relationships/tags" Target="../tags/tag21.xml"/><Relationship Id="rId5" Type="http://schemas.openxmlformats.org/officeDocument/2006/relationships/slide" Target="../slides/slide6.xml"/><Relationship Id="rId4" Type="http://schemas.openxmlformats.org/officeDocument/2006/relationships/tags" Target="../tags/tag20.xml"/><Relationship Id="rId3" Type="http://schemas.openxmlformats.org/officeDocument/2006/relationships/slide" Target="../slides/slide5.xml"/><Relationship Id="rId2" Type="http://schemas.openxmlformats.org/officeDocument/2006/relationships/tags" Target="../tags/tag19.xml"/><Relationship Id="rId12" Type="http://schemas.openxmlformats.org/officeDocument/2006/relationships/tags" Target="../tags/tag24.xml"/><Relationship Id="rId11" Type="http://schemas.openxmlformats.org/officeDocument/2006/relationships/slide" Target="../slides/slide2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slide" Target="../slides/slide19.xml"/><Relationship Id="rId7" Type="http://schemas.openxmlformats.org/officeDocument/2006/relationships/tags" Target="../tags/tag27.xml"/><Relationship Id="rId6" Type="http://schemas.openxmlformats.org/officeDocument/2006/relationships/slide" Target="../slides/slide7.xml"/><Relationship Id="rId5" Type="http://schemas.openxmlformats.org/officeDocument/2006/relationships/tags" Target="../tags/tag26.xml"/><Relationship Id="rId4" Type="http://schemas.openxmlformats.org/officeDocument/2006/relationships/slide" Target="../slides/slide6.xml"/><Relationship Id="rId3" Type="http://schemas.openxmlformats.org/officeDocument/2006/relationships/tags" Target="../tags/tag25.xml"/><Relationship Id="rId2" Type="http://schemas.openxmlformats.org/officeDocument/2006/relationships/slide" Target="../slides/slide5.xml"/><Relationship Id="rId11" Type="http://schemas.openxmlformats.org/officeDocument/2006/relationships/tags" Target="../tags/tag29.xml"/><Relationship Id="rId10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>
            <a:hlinkClick r:id="rId4" action="ppaction://hlinksldjump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>
            <a:hlinkClick r:id="rId6" action="ppaction://hlinksldjump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>
            <a:hlinkClick r:id="rId8" action="ppaction://hlinksldjump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rId10" action="ppaction://hlinksldjump"/>
          </p:cNvPr>
          <p:cNvSpPr/>
          <p:nvPr userDrawn="1">
            <p:custDataLst>
              <p:tags r:id="rId11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1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文本框 9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3" name="圆角矩形 12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典型分析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文本框 22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30" name="圆角矩形 2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0" name="圆角矩形 1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典型分析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0" name="圆角矩形 1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>
            <a:hlinkClick r:id="rId2" action="ppaction://hlinksldjump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rId4" action="ppaction://hlinksldjump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rId6" action="ppaction://hlinksldjump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rId8" action="ppaction://hlinksldjump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1" name="圆角矩形 20">
            <a:hlinkClick r:id="rId10" action="ppaction://hlinksldjump"/>
          </p:cNvPr>
          <p:cNvSpPr/>
          <p:nvPr userDrawn="1">
            <p:custDataLst>
              <p:tags r:id="rId11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5563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7875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8131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0443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61163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63474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84194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6506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" name="圆角矩形 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18745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wipe/>
  </p:transition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 advClick="0" advTm="0">
    <p:wipe/>
  </p:transition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slide" Target="slide6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slide" Target="slide5.xml"/><Relationship Id="rId2" Type="http://schemas.openxmlformats.org/officeDocument/2006/relationships/tags" Target="../tags/tag65.xml"/><Relationship Id="rId17" Type="http://schemas.openxmlformats.org/officeDocument/2006/relationships/slideLayout" Target="../slideLayouts/slideLayout8.xml"/><Relationship Id="rId16" Type="http://schemas.openxmlformats.org/officeDocument/2006/relationships/tags" Target="../tags/tag75.xml"/><Relationship Id="rId15" Type="http://schemas.openxmlformats.org/officeDocument/2006/relationships/slide" Target="slide19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slide" Target="slide7.xml"/><Relationship Id="rId10" Type="http://schemas.openxmlformats.org/officeDocument/2006/relationships/tags" Target="../tags/tag71.xml"/><Relationship Id="rId1" Type="http://schemas.openxmlformats.org/officeDocument/2006/relationships/tags" Target="../tags/tag64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6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8100" y="3294380"/>
            <a:ext cx="12228195" cy="3623945"/>
            <a:chOff x="-4142" y="2895"/>
            <a:chExt cx="15366" cy="5482"/>
          </a:xfrm>
        </p:grpSpPr>
        <p:sp>
          <p:nvSpPr>
            <p:cNvPr id="8" name="矩形 7"/>
            <p:cNvSpPr/>
            <p:nvPr/>
          </p:nvSpPr>
          <p:spPr>
            <a:xfrm>
              <a:off x="-4142" y="5175"/>
              <a:ext cx="15366" cy="3202"/>
            </a:xfrm>
            <a:prstGeom prst="rect">
              <a:avLst/>
            </a:prstGeom>
            <a:solidFill>
              <a:srgbClr val="CE9F7A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-4142" y="2895"/>
              <a:ext cx="15366" cy="2345"/>
            </a:xfrm>
            <a:prstGeom prst="rect">
              <a:avLst/>
            </a:prstGeom>
            <a:solidFill>
              <a:srgbClr val="E9D3C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8255000" y="982345"/>
            <a:ext cx="3333115" cy="1665605"/>
          </a:xfrm>
          <a:prstGeom prst="rect">
            <a:avLst/>
          </a:prstGeom>
          <a:ln w="38100"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none">
            <a:noAutofit/>
          </a:bodyPr>
          <a:p>
            <a:pPr algn="ctr"/>
            <a:r>
              <a:rPr 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 </a:t>
            </a:r>
            <a:r>
              <a:rPr lang="zh-CN" alt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政治</a:t>
            </a:r>
            <a:endParaRPr lang="zh-CN" altLang="en-US" sz="11000" b="1" dirty="0">
              <a:solidFill>
                <a:schemeClr val="accent2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sym typeface="Arial" panose="020B0604020202020204"/>
            </a:endParaRPr>
          </a:p>
        </p:txBody>
      </p:sp>
      <p:sp>
        <p:nvSpPr>
          <p:cNvPr id="33815" name="Text Box 9"/>
          <p:cNvSpPr txBox="1">
            <a:spLocks noChangeArrowheads="1"/>
          </p:cNvSpPr>
          <p:nvPr/>
        </p:nvSpPr>
        <p:spPr bwMode="auto">
          <a:xfrm>
            <a:off x="1414780" y="5247005"/>
            <a:ext cx="2285365" cy="13487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主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编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李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娟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en-US" alt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杨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莉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en-US" alt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</a:t>
            </a:r>
            <a:r>
              <a:rPr 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戴忠慧</a:t>
            </a:r>
            <a:endParaRPr 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51815" y="1308735"/>
            <a:ext cx="7959090" cy="1336675"/>
            <a:chOff x="1660" y="2061"/>
            <a:chExt cx="12534" cy="2105"/>
          </a:xfrm>
        </p:grpSpPr>
        <p:sp>
          <p:nvSpPr>
            <p:cNvPr id="33806" name="Text Box 9"/>
            <p:cNvSpPr txBox="1">
              <a:spLocks noChangeArrowheads="1"/>
            </p:cNvSpPr>
            <p:nvPr/>
          </p:nvSpPr>
          <p:spPr bwMode="auto">
            <a:xfrm>
              <a:off x="1660" y="2339"/>
              <a:ext cx="12534" cy="15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noAutofit/>
            </a:bodyPr>
            <a:p>
              <a:pPr defTabSz="914400">
                <a:spcBef>
                  <a:spcPct val="50000"/>
                </a:spcBef>
              </a:pPr>
              <a:r>
                <a:rPr lang="zh-CN" altLang="en-US" sz="6000" b="1" dirty="0">
                  <a:solidFill>
                    <a:srgbClr val="CE9F7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职教高考新实践基础篇</a:t>
              </a:r>
              <a:r>
                <a:rPr lang="en-US" altLang="zh-CN" sz="6000" b="1" dirty="0">
                  <a:solidFill>
                    <a:srgbClr val="CE9F7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</a:t>
              </a:r>
              <a:endParaRPr lang="en-US" altLang="zh-CN" sz="6000" b="1" dirty="0">
                <a:solidFill>
                  <a:srgbClr val="CE9F7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1773" y="4128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773" y="2061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rcRect l="16662" t="20503" r="2931" b="18552"/>
          <a:stretch>
            <a:fillRect/>
          </a:stretch>
        </p:blipFill>
        <p:spPr>
          <a:xfrm>
            <a:off x="7103110" y="3478530"/>
            <a:ext cx="4313555" cy="3260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338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63004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如何理解绿水青山和金山银山之间的关系？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348230"/>
            <a:ext cx="11466830" cy="2247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我们既要绿水青山，也要金山银山。宁要绿水青山，不要金山银山，而且绿水青山就是金山银山。这既是重要的发展理念，也是推进现代化建设的重大原则。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909955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（二）绿水青山就是金山银山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如何理解“绿水青山就是金山银山”这句话？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062480"/>
            <a:ext cx="1146683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绿水青山就是金山银山，阐述了经济发展和生态环境保护的关系。良好生态本身蕴含着无穷的经济价值，能够源源不断创造综合效益，实现经济社会可持续发展。生态环境保护的成败，归根到底取决于经济结构和经济发展方式。经济发展不应是对资源和生态环境的竭泽而渔，生态环境保护也不应是舍弃经济发展的缘木求鱼，而是要坚持在发展中保护、在保护中发展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3. 如何认识良好的生态环境的重要性？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845310"/>
            <a:ext cx="11466830" cy="301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良好的生态环境是人民群众的共有财富，是最公平的公共产品、最普惠的民生福祉。山峦层林尽染，平原蓝绿交融，城乡鸟语花香，这样的自然美景，带给人们美的享受。对人的生存来说，生态环境没有替代品。金山银山固然重要，但如果空气、饮用水都不合格，哪有什么幸福可言。空气、水、土壤、蓝天等自然资源用之不觉、失之难续。发展经济是为了民生，保护生态环境同样也是为了民生。要坚持生态惠民、生态利民、生态为民，让良好生态环境成为人民幸福生活的增长点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4. 绿水青山的重要作用是什么？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845310"/>
            <a:ext cx="1146683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绿水青山既是自然财富、生态财富，又是社会财富、经济财富。绿水青山是大自然的慷慨馈赠，也是人类永续发展的最大本钱。离开了绿水青山，人类社会的一切财富都将成为无源之水、无本之木。要坚定不移地保护绿水青山这个“金饭碗”，利用自然优势发展特色产业，因地制宜壮大“美丽经济”，把绿水青山蕴含的生态产品价值转化为金山银山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249301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如何推进绿色生产方式？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3142615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绿色生产方式，要求按照有利于生态环境保护的原则组织生产，创造绿色产品、满足绿色消费。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1699260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（一）推进绿色生产方式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0500" y="782320"/>
            <a:ext cx="9969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二、实现可持续发展</a:t>
            </a:r>
            <a:endParaRPr lang="zh-CN" altLang="en-US" sz="36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90868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如何彻底解决生态环境问题？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630045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生态环境问题归根结底是发展方式和生活方式问题。要从根本上解决生态环境问题，必须贯彻绿色发展理念，坚决摒弃损害甚至破坏生态环境的发展方式，坚决摒弃以牺牲生态环境换取一时一地经济增长的做法，推进生产方式绿色转型，实现可持续发展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90868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3. 如何推进生产方式绿色转型？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63004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推进生产方式绿色转型，就要坚持以科技创新为先导，以资源能源节约和高效利用为抓手，全方位全过程推进生产方式的绿色低碳循环化改造，在生产的全过程中提高绿色发展水平。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77546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绿色生活方式的重要作用是什么？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640330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绿色生活涉及日常生活的各个方面，从早到晚，从头到脚，几乎每个人每天每一个生活细节都会涉及绿色或不绿色的选择问题。我们的生活方式是否绿色，直接关系能源资源消耗和生活废弃物的产生与排放，对生态环境具有重大影响。形成绿色生活方式，是从根本上解决生态问题，实现可持续发展的又一内在要求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981710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（二）形成绿色生活方式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90868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如何推动形成绿色生活方式？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630045"/>
            <a:ext cx="1146683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第一，推动形成绿色生活方式，要在全社会牢固树立生态文明理念，增强全民节约意识、环保意识、生态意识，培养生态道德和行为准则，让天蓝地绿水清深入人心。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第二，要开展创建节约型机关、绿色家庭、绿色学校、绿色社区和绿色出行等行动，形成文明健康的生活风尚。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第三，要完善政策法规，加强对人们消费行为的规范与引导。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90575" y="1196975"/>
            <a:ext cx="1066863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1（选择题）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0575" y="1773555"/>
            <a:ext cx="10668635" cy="13735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5000"/>
              </a:lnSpc>
            </a:pPr>
            <a:r>
              <a:rPr sz="2400">
                <a:latin typeface="+mn-ea"/>
              </a:rPr>
              <a:t>人与自然是（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 ）的关系。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5000"/>
              </a:lnSpc>
            </a:pPr>
            <a:r>
              <a:rPr sz="2400">
                <a:latin typeface="+mn-ea"/>
              </a:rPr>
              <a:t>A. 决定性 </a:t>
            </a:r>
            <a:r>
              <a:rPr lang="en-US" sz="2400">
                <a:latin typeface="+mn-ea"/>
              </a:rPr>
              <a:t>         </a:t>
            </a:r>
            <a:r>
              <a:rPr sz="2400">
                <a:latin typeface="+mn-ea"/>
              </a:rPr>
              <a:t>B. 生命共同体 </a:t>
            </a:r>
            <a:r>
              <a:rPr lang="en-US" sz="2400">
                <a:latin typeface="+mn-ea"/>
              </a:rPr>
              <a:t>         </a:t>
            </a:r>
            <a:r>
              <a:rPr sz="2400">
                <a:latin typeface="+mn-ea"/>
              </a:rPr>
              <a:t>C. 主宰与被主宰 </a:t>
            </a:r>
            <a:r>
              <a:rPr lang="en-US" sz="2400">
                <a:latin typeface="+mn-ea"/>
              </a:rPr>
              <a:t>         </a:t>
            </a:r>
            <a:r>
              <a:rPr sz="2400">
                <a:latin typeface="+mn-ea"/>
              </a:rPr>
              <a:t>D. 互不相干</a:t>
            </a:r>
            <a:endParaRPr sz="2400">
              <a:latin typeface="+mn-ea"/>
            </a:endParaRPr>
          </a:p>
        </p:txBody>
      </p:sp>
      <p:sp>
        <p:nvSpPr>
          <p:cNvPr id="2" name="Text Box 27"/>
          <p:cNvSpPr txBox="1"/>
          <p:nvPr>
            <p:custDataLst>
              <p:tags r:id="rId1"/>
            </p:custDataLst>
          </p:nvPr>
        </p:nvSpPr>
        <p:spPr>
          <a:xfrm>
            <a:off x="3215005" y="1916430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ctr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5" name="Text Box 27"/>
          <p:cNvSpPr txBox="1"/>
          <p:nvPr>
            <p:custDataLst>
              <p:tags r:id="rId2"/>
            </p:custDataLst>
          </p:nvPr>
        </p:nvSpPr>
        <p:spPr>
          <a:xfrm>
            <a:off x="407670" y="4004945"/>
            <a:ext cx="11190605" cy="55499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【解析】本题考查人与自然的关系。人与自然是生命共同体。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标题层"/>
          <p:cNvSpPr txBox="1"/>
          <p:nvPr>
            <p:custDataLst>
              <p:tags r:id="rId1"/>
            </p:custDataLst>
          </p:nvPr>
        </p:nvSpPr>
        <p:spPr bwMode="auto">
          <a:xfrm>
            <a:off x="4403619" y="1989505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en-US" altLang="zh-CN" sz="3700" kern="0" dirty="0">
              <a:solidFill>
                <a:srgbClr val="595959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1" name="直接连接符 70"/>
          <p:cNvCxnSpPr/>
          <p:nvPr>
            <p:custDataLst>
              <p:tags r:id="rId2"/>
            </p:custDataLst>
          </p:nvPr>
        </p:nvCxnSpPr>
        <p:spPr>
          <a:xfrm>
            <a:off x="5282591" y="2060106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72" name="标题层">
            <a:hlinkClick r:id="rId3" action="ppaction://hlinksldjump"/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5373857" y="1989505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分析解读</a:t>
            </a:r>
            <a:endParaRPr lang="zh-CN" altLang="en-US" sz="37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标题层"/>
          <p:cNvSpPr txBox="1"/>
          <p:nvPr>
            <p:custDataLst>
              <p:tags r:id="rId5"/>
            </p:custDataLst>
          </p:nvPr>
        </p:nvSpPr>
        <p:spPr bwMode="auto">
          <a:xfrm>
            <a:off x="4403619" y="3022738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1" name="直接连接符 90"/>
          <p:cNvCxnSpPr/>
          <p:nvPr>
            <p:custDataLst>
              <p:tags r:id="rId6"/>
            </p:custDataLst>
          </p:nvPr>
        </p:nvCxnSpPr>
        <p:spPr>
          <a:xfrm>
            <a:off x="5282591" y="3093339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2" name="标题层">
            <a:hlinkClick r:id="rId7" action="ppaction://hlinksldjump"/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5373857" y="3022738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知识导图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标题层"/>
          <p:cNvSpPr txBox="1"/>
          <p:nvPr>
            <p:custDataLst>
              <p:tags r:id="rId9"/>
            </p:custDataLst>
          </p:nvPr>
        </p:nvSpPr>
        <p:spPr bwMode="auto">
          <a:xfrm>
            <a:off x="4403619" y="4055971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6" name="直接连接符 95"/>
          <p:cNvCxnSpPr/>
          <p:nvPr>
            <p:custDataLst>
              <p:tags r:id="rId10"/>
            </p:custDataLst>
          </p:nvPr>
        </p:nvCxnSpPr>
        <p:spPr>
          <a:xfrm>
            <a:off x="5282591" y="4126572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7" name="标题层">
            <a:hlinkClick r:id="rId11" action="ppaction://hlinksldjump"/>
          </p:cNvPr>
          <p:cNvSpPr txBox="1"/>
          <p:nvPr>
            <p:custDataLst>
              <p:tags r:id="rId12"/>
            </p:custDataLst>
          </p:nvPr>
        </p:nvSpPr>
        <p:spPr bwMode="auto">
          <a:xfrm>
            <a:off x="5373857" y="4055971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标题层"/>
          <p:cNvSpPr txBox="1"/>
          <p:nvPr>
            <p:custDataLst>
              <p:tags r:id="rId13"/>
            </p:custDataLst>
          </p:nvPr>
        </p:nvSpPr>
        <p:spPr bwMode="auto">
          <a:xfrm>
            <a:off x="4403619" y="5089203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01" name="直接连接符 100"/>
          <p:cNvCxnSpPr/>
          <p:nvPr>
            <p:custDataLst>
              <p:tags r:id="rId14"/>
            </p:custDataLst>
          </p:nvPr>
        </p:nvCxnSpPr>
        <p:spPr>
          <a:xfrm>
            <a:off x="5282591" y="5159804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102" name="标题层">
            <a:hlinkClick r:id="rId15" action="ppaction://hlinksldjump"/>
          </p:cNvPr>
          <p:cNvSpPr txBox="1"/>
          <p:nvPr>
            <p:custDataLst>
              <p:tags r:id="rId16"/>
            </p:custDataLst>
          </p:nvPr>
        </p:nvSpPr>
        <p:spPr bwMode="auto">
          <a:xfrm>
            <a:off x="5373857" y="5089203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典例分析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774410" y="212081"/>
            <a:ext cx="46415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zh-CN" sz="4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6310189"/>
            <a:ext cx="12200731" cy="0"/>
          </a:xfrm>
          <a:prstGeom prst="line">
            <a:avLst/>
          </a:prstGeom>
          <a:ln w="38100">
            <a:solidFill>
              <a:srgbClr val="C69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6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6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ldLvl="0" animBg="1"/>
      <p:bldP spid="72" grpId="0" bldLvl="0" animBg="1"/>
      <p:bldP spid="90" grpId="0" bldLvl="0" animBg="1"/>
      <p:bldP spid="92" grpId="0" bldLvl="0" animBg="1"/>
      <p:bldP spid="95" grpId="0" bldLvl="0" animBg="1"/>
      <p:bldP spid="97" grpId="0" bldLvl="0" animBg="1"/>
      <p:bldP spid="100" grpId="0" bldLvl="0" animBg="1"/>
      <p:bldP spid="102" grpId="0" bldLvl="0" animBg="1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7565" y="766445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2（判断题）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2300" y="1558290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生态环境保护和经济发展是无法统一的。（ </a:t>
            </a:r>
            <a:r>
              <a:rPr lang="en-US" sz="2400">
                <a:latin typeface="+mn-ea"/>
              </a:rPr>
              <a:t>	   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  <a:p>
            <a:pPr marL="914400" lvl="2"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  <p:sp>
        <p:nvSpPr>
          <p:cNvPr id="5" name="Text Box 27"/>
          <p:cNvSpPr txBox="1"/>
          <p:nvPr>
            <p:custDataLst>
              <p:tags r:id="rId1"/>
            </p:custDataLst>
          </p:nvPr>
        </p:nvSpPr>
        <p:spPr>
          <a:xfrm>
            <a:off x="694690" y="2927350"/>
            <a:ext cx="10897870" cy="138366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生态环境保护与经济发展的关系散会。二者关系从根本上讲是辩证统一、相辅相成的。经济发展不应是对资源和生态环境的竭泽而渔，生态环境保护也不应是舍弃经济发展的缘木求鱼，而是要坚持在发展中保护、在保护中发展。实践证明，经济发展不能以破坏生态环境为代价，不能把生态环境保护和经济发展割裂开来，更不能对立起来。发展是硬道理，绝不能不考虑或者很少考虑环境的承载能力，绝不能一味索取资源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6824980" y="1558925"/>
            <a:ext cx="1031875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ctr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2300" y="98171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3（填空题）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2300" y="1845310"/>
            <a:ext cx="11055350" cy="66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500"/>
              </a:lnSpc>
            </a:pPr>
            <a:r>
              <a:rPr sz="2400">
                <a:latin typeface="+mn-ea"/>
              </a:rPr>
              <a:t>绿水青山是大自然的慷慨馈赠，也是人类永续发展的 ______________。</a:t>
            </a:r>
            <a:endParaRPr sz="2400">
              <a:latin typeface="+mn-ea"/>
            </a:endParaRPr>
          </a:p>
        </p:txBody>
      </p:sp>
      <p:sp>
        <p:nvSpPr>
          <p:cNvPr id="2" name="Text Box 27"/>
          <p:cNvSpPr txBox="1"/>
          <p:nvPr>
            <p:custDataLst>
              <p:tags r:id="rId1"/>
            </p:custDataLst>
          </p:nvPr>
        </p:nvSpPr>
        <p:spPr>
          <a:xfrm>
            <a:off x="8183880" y="1845310"/>
            <a:ext cx="27228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最大本钱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5" name="Text Box 27"/>
          <p:cNvSpPr txBox="1"/>
          <p:nvPr>
            <p:custDataLst>
              <p:tags r:id="rId2"/>
            </p:custDataLst>
          </p:nvPr>
        </p:nvSpPr>
        <p:spPr>
          <a:xfrm>
            <a:off x="622935" y="3143250"/>
            <a:ext cx="10897870" cy="167830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【解析】本题考查绿水青山就是金山银山。绿水青山既是自然财富、生态财富，又是社会财富、经济财富。绿水青山是大自然的慷慨馈赠，也是人类永续发展的最大本钱。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1070610" y="2136775"/>
            <a:ext cx="10131425" cy="34391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p>
            <a:pPr algn="ctr"/>
            <a:endParaRPr lang="zh-CN" altLang="en-US"/>
          </a:p>
        </p:txBody>
      </p:sp>
      <p:sp>
        <p:nvSpPr>
          <p:cNvPr id="5" name="六边形 4"/>
          <p:cNvSpPr/>
          <p:nvPr>
            <p:custDataLst>
              <p:tags r:id="rId3"/>
            </p:custDataLst>
          </p:nvPr>
        </p:nvSpPr>
        <p:spPr>
          <a:xfrm>
            <a:off x="2710815" y="1703070"/>
            <a:ext cx="6707505" cy="930910"/>
          </a:xfrm>
          <a:prstGeom prst="hexag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p>
            <a:pPr algn="ctr"/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六单元</a:t>
            </a:r>
            <a:endParaRPr lang="zh-CN" altLang="en-US" sz="4000" b="1" spc="1500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24635" y="3288030"/>
            <a:ext cx="9483725" cy="1014730"/>
          </a:xfrm>
          <a:prstGeom prst="rect">
            <a:avLst/>
          </a:prstGeom>
        </p:spPr>
        <p:txBody>
          <a:bodyPr wrap="square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4000">
                <a:solidFill>
                  <a:srgbClr val="231F20"/>
                </a:solidFill>
                <a:latin typeface="方正准圆简体" panose="02010601030101010101" charset="-122"/>
                <a:ea typeface="方正准圆简体" panose="02010601030101010101" charset="-122"/>
              </a:rPr>
              <a:t>中国特色社会主义生态文明建设</a:t>
            </a:r>
            <a:endParaRPr lang="zh-CN" altLang="en-US" sz="4000">
              <a:solidFill>
                <a:srgbClr val="231F20"/>
              </a:solidFill>
              <a:latin typeface="方正准圆简体" panose="02010601030101010101" charset="-122"/>
              <a:ea typeface="方正准圆简体" panose="02010601030101010101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603885" y="1542415"/>
            <a:ext cx="2556510" cy="2556510"/>
            <a:chOff x="2533" y="2203"/>
            <a:chExt cx="4026" cy="4026"/>
          </a:xfrm>
        </p:grpSpPr>
        <p:grpSp>
          <p:nvGrpSpPr>
            <p:cNvPr id="19" name="组合 18"/>
            <p:cNvGrpSpPr/>
            <p:nvPr/>
          </p:nvGrpSpPr>
          <p:grpSpPr>
            <a:xfrm>
              <a:off x="2533" y="2203"/>
              <a:ext cx="4026" cy="4026"/>
              <a:chOff x="2533" y="2203"/>
              <a:chExt cx="3168" cy="3168"/>
            </a:xfrm>
          </p:grpSpPr>
          <p:sp>
            <p:nvSpPr>
              <p:cNvPr id="11" name="空心弧 10"/>
              <p:cNvSpPr>
                <a:spLocks noChangeAspect="1"/>
              </p:cNvSpPr>
              <p:nvPr>
                <p:custDataLst>
                  <p:tags r:id="rId2"/>
                </p:custDataLst>
              </p:nvPr>
            </p:nvSpPr>
            <p:spPr>
              <a:xfrm rot="9198756">
                <a:off x="2712" y="2371"/>
                <a:ext cx="2833" cy="2833"/>
              </a:xfrm>
              <a:prstGeom prst="blockArc">
                <a:avLst>
                  <a:gd name="adj1" fmla="val 6741740"/>
                  <a:gd name="adj2" fmla="val 1597257"/>
                  <a:gd name="adj3" fmla="val 5428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58066" tIns="29033" rIns="58066" bIns="29033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145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空心弧 11"/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>
              <a:xfrm rot="14609616">
                <a:off x="2533" y="2203"/>
                <a:ext cx="3169" cy="3169"/>
              </a:xfrm>
              <a:prstGeom prst="blockArc">
                <a:avLst>
                  <a:gd name="adj1" fmla="val 6812137"/>
                  <a:gd name="adj2" fmla="val 1623635"/>
                  <a:gd name="adj3" fmla="val 14268"/>
                </a:avLst>
              </a:prstGeom>
              <a:solidFill>
                <a:srgbClr val="DDC5B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TextBox 240"/>
            <p:cNvSpPr txBox="1"/>
            <p:nvPr>
              <p:custDataLst>
                <p:tags r:id="rId4"/>
              </p:custDataLst>
            </p:nvPr>
          </p:nvSpPr>
          <p:spPr>
            <a:xfrm>
              <a:off x="2977" y="3587"/>
              <a:ext cx="3169" cy="1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第</a:t>
              </a:r>
              <a:r>
                <a:rPr lang="en-US" altLang="zh-CN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14</a:t>
              </a: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课</a:t>
              </a:r>
              <a:endParaRPr lang="zh-CN" altLang="en-US" sz="5000" kern="0" dirty="0">
                <a:solidFill>
                  <a:srgbClr val="C69274"/>
                </a:solidFill>
                <a:latin typeface="Impact" panose="020B0806030902050204" pitchFamily="34" charset="0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</p:grpSp>
      <p:sp>
        <p:nvSpPr>
          <p:cNvPr id="72" name="标题层"/>
          <p:cNvSpPr txBox="1"/>
          <p:nvPr>
            <p:custDataLst>
              <p:tags r:id="rId5"/>
            </p:custDataLst>
          </p:nvPr>
        </p:nvSpPr>
        <p:spPr bwMode="auto">
          <a:xfrm>
            <a:off x="3290570" y="2709545"/>
            <a:ext cx="8262620" cy="81280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zh-CN" altLang="en-US" sz="45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推进绿色发展</a:t>
            </a:r>
            <a:endParaRPr lang="zh-CN" altLang="en-US" sz="45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94055" y="1413510"/>
            <a:ext cx="10828020" cy="16884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just" fontAlgn="auto">
              <a:lnSpc>
                <a:spcPts val="4000"/>
              </a:lnSpc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本课要求学生明确生态文明建设的基本理念，明白人与自然和谐共生、绿水青山就是金山银山的道理。实现可持续发展，推进绿色生产方式，形成绿色生活方式。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048" y="2061845"/>
            <a:ext cx="10800000" cy="231571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58"/>
          <p:cNvSpPr txBox="1"/>
          <p:nvPr/>
        </p:nvSpPr>
        <p:spPr>
          <a:xfrm>
            <a:off x="120015" y="2008505"/>
            <a:ext cx="116878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（一）人与自然和谐共生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60045" y="274574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大自然对人类生存发展有什么作用？</a:t>
            </a:r>
            <a:endParaRPr lang="zh-CN" altLang="en-US" sz="2400" b="1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770" y="1125220"/>
            <a:ext cx="9969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一、生态文明建设的基本理念</a:t>
            </a:r>
            <a:endParaRPr lang="zh-CN" altLang="en-US" sz="36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0045" y="3573780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大自然是人类赖以生存发展的基本条件。自然是生命之母，广袤的草原、肥沃的土地、渔产丰富的江河湖海等，不仅给人类提供了生活资料来源，也给人类提供了生产资料来源。大自然孕育抚养了人类，人类应该以自然为根，尊重自然、顺应自然、保护自然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人与自然是怎样的关系？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845310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人与自然是生命共同体。生态兴则文明兴，生态衰则文明衰。古今中外，生态破坏、文明衰落的事例众多。历史教训表明，在整个发展过程中，不能只讲索取不讲投入，只讲发展不讲保护，只讲利用不讲修复。只有遵循自然规律才能有效防止在开发利用自然上走弯路，人类对大自然的伤害最后会伤及人类自身，这是无法抗拒的规律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83693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3. 习近平生态文明思想是如何形成的？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628775"/>
            <a:ext cx="11466830" cy="3989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改革开放以来，我国经济发展取得巨大成就，也积累了不少生态环境问题。为扭转这一局面，我们坚持节约资源和保护环境的基本国策，坚持节约优先、保护优先、自然恢复为主的方针，坚定不移走生产发展、生活富裕、生态良好的文明发展道路。党的十八大以来，以习近平同志为核心的党中央以前所未有的力度抓生态文明建设，全党全国推动绿色发展的自觉性和主动性显著增强，美丽中国建设迈出重大步伐，我国生态环境保护发生历史性、转折性、全局性变化。在推进生态文明建设的实践中，形成了习近平生态文明思想，为推进美丽中国建设、实现人与自然和谐共生的现代化提供了科学指引和根本遵循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5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6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7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8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9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1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2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3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4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5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6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77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78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79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81.xml><?xml version="1.0" encoding="utf-8"?>
<p:tagLst xmlns:p="http://schemas.openxmlformats.org/presentationml/2006/main">
  <p:tag name="KSO_WM_DIAGRAM_VIRTUALLY_FRAME" val="{&quot;height&quot;:299.0146456692913,&quot;left&quot;:228.84165354330707,&quot;top&quot;:168.00393700787401,&quot;width&quot;:468.4558267716535}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commondata" val="eyJoZGlkIjoiMDA3ODQ3NDBjMjEwNGJmNmE2NTE5YjgyZWE4YjZkODAifQ==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自定义 8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F7768"/>
      </a:accent1>
      <a:accent2>
        <a:srgbClr val="C7C7C7"/>
      </a:accent2>
      <a:accent3>
        <a:srgbClr val="38B1BF"/>
      </a:accent3>
      <a:accent4>
        <a:srgbClr val="FF9933"/>
      </a:accent4>
      <a:accent5>
        <a:srgbClr val="7F7F7F"/>
      </a:accent5>
      <a:accent6>
        <a:srgbClr val="878787"/>
      </a:accent6>
      <a:hlink>
        <a:srgbClr val="006387"/>
      </a:hlink>
      <a:folHlink>
        <a:srgbClr val="8B8B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8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F7768"/>
      </a:accent1>
      <a:accent2>
        <a:srgbClr val="C7C7C7"/>
      </a:accent2>
      <a:accent3>
        <a:srgbClr val="38B1BF"/>
      </a:accent3>
      <a:accent4>
        <a:srgbClr val="FF9933"/>
      </a:accent4>
      <a:accent5>
        <a:srgbClr val="7F7F7F"/>
      </a:accent5>
      <a:accent6>
        <a:srgbClr val="878787"/>
      </a:accent6>
      <a:hlink>
        <a:srgbClr val="006387"/>
      </a:hlink>
      <a:folHlink>
        <a:srgbClr val="8B8B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2608</Words>
  <Application>WPS 演示</Application>
  <PresentationFormat>自定义</PresentationFormat>
  <Paragraphs>124</Paragraphs>
  <Slides>21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方正黑体简体</vt:lpstr>
      <vt:lpstr>Times New Roman</vt:lpstr>
      <vt:lpstr>思源黑体 CN Heavy</vt:lpstr>
      <vt:lpstr>黑体</vt:lpstr>
      <vt:lpstr>Arial</vt:lpstr>
      <vt:lpstr>Impact</vt:lpstr>
      <vt:lpstr>方正准圆简体</vt:lpstr>
      <vt:lpstr>Arial Unicode MS</vt:lpstr>
      <vt:lpstr>楷体</vt:lpstr>
      <vt:lpstr>Arial Unicode MS</vt:lpstr>
      <vt:lpstr>华文细黑</vt:lpstr>
      <vt:lpstr>Calibri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dc:subject>哎呀小小草</dc:subject>
  <cp:lastModifiedBy>drei</cp:lastModifiedBy>
  <cp:revision>254</cp:revision>
  <dcterms:created xsi:type="dcterms:W3CDTF">2015-04-23T03:04:00Z</dcterms:created>
  <dcterms:modified xsi:type="dcterms:W3CDTF">2024-09-27T02:00:25Z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61F72E6544E8430F96A0094616C99745_12</vt:lpwstr>
  </property>
</Properties>
</file>