
<file path=[Content_Types].xml><?xml version="1.0" encoding="utf-8"?>
<Types xmlns="http://schemas.openxmlformats.org/package/2006/content-types">
  <Default Extension="jpeg" ContentType="image/jpeg"/>
  <Default Extension="JPG" ContentType="image/.jp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
  </p:notesMasterIdLst>
  <p:sldIdLst>
    <p:sldId id="256" r:id="rId3"/>
    <p:sldId id="257" r:id="rId5"/>
    <p:sldId id="258" r:id="rId6"/>
    <p:sldId id="259" r:id="rId7"/>
    <p:sldId id="441" r:id="rId8"/>
    <p:sldId id="442" r:id="rId9"/>
    <p:sldId id="443" r:id="rId10"/>
    <p:sldId id="444" r:id="rId11"/>
    <p:sldId id="445" r:id="rId12"/>
    <p:sldId id="446" r:id="rId13"/>
    <p:sldId id="447" r:id="rId14"/>
    <p:sldId id="448" r:id="rId15"/>
    <p:sldId id="449" r:id="rId16"/>
    <p:sldId id="450" r:id="rId17"/>
    <p:sldId id="451" r:id="rId18"/>
    <p:sldId id="452" r:id="rId19"/>
    <p:sldId id="453" r:id="rId20"/>
    <p:sldId id="454" r:id="rId21"/>
    <p:sldId id="455" r:id="rId22"/>
    <p:sldId id="456" r:id="rId23"/>
    <p:sldId id="597" r:id="rId24"/>
    <p:sldId id="457" r:id="rId25"/>
    <p:sldId id="548" r:id="rId26"/>
    <p:sldId id="598" r:id="rId27"/>
    <p:sldId id="458" r:id="rId28"/>
    <p:sldId id="459" r:id="rId29"/>
    <p:sldId id="599" r:id="rId30"/>
    <p:sldId id="460" r:id="rId31"/>
    <p:sldId id="355" r:id="rId32"/>
    <p:sldId id="332" r:id="rId33"/>
    <p:sldId id="486" r:id="rId34"/>
    <p:sldId id="461" r:id="rId35"/>
    <p:sldId id="487" r:id="rId36"/>
    <p:sldId id="462" r:id="rId37"/>
    <p:sldId id="488" r:id="rId38"/>
    <p:sldId id="463" r:id="rId39"/>
    <p:sldId id="489" r:id="rId40"/>
    <p:sldId id="464" r:id="rId41"/>
    <p:sldId id="490" r:id="rId42"/>
    <p:sldId id="491" r:id="rId43"/>
    <p:sldId id="465" r:id="rId44"/>
    <p:sldId id="492" r:id="rId45"/>
    <p:sldId id="466" r:id="rId46"/>
    <p:sldId id="493" r:id="rId47"/>
    <p:sldId id="468" r:id="rId48"/>
    <p:sldId id="470" r:id="rId49"/>
    <p:sldId id="653" r:id="rId50"/>
    <p:sldId id="522" r:id="rId51"/>
    <p:sldId id="301" r:id="rId52"/>
    <p:sldId id="472" r:id="rId53"/>
    <p:sldId id="473" r:id="rId54"/>
    <p:sldId id="474" r:id="rId55"/>
    <p:sldId id="654" r:id="rId56"/>
    <p:sldId id="521" r:id="rId57"/>
    <p:sldId id="475" r:id="rId58"/>
    <p:sldId id="655" r:id="rId59"/>
    <p:sldId id="523" r:id="rId60"/>
    <p:sldId id="476" r:id="rId61"/>
    <p:sldId id="477" r:id="rId62"/>
    <p:sldId id="478" r:id="rId63"/>
    <p:sldId id="524" r:id="rId64"/>
    <p:sldId id="601" r:id="rId65"/>
    <p:sldId id="479" r:id="rId66"/>
    <p:sldId id="602" r:id="rId67"/>
    <p:sldId id="525" r:id="rId68"/>
    <p:sldId id="480" r:id="rId69"/>
    <p:sldId id="481" r:id="rId70"/>
    <p:sldId id="482" r:id="rId71"/>
    <p:sldId id="526" r:id="rId72"/>
    <p:sldId id="483" r:id="rId73"/>
    <p:sldId id="527" r:id="rId74"/>
    <p:sldId id="603" r:id="rId75"/>
    <p:sldId id="528" r:id="rId76"/>
    <p:sldId id="307" r:id="rId77"/>
    <p:sldId id="484" r:id="rId78"/>
    <p:sldId id="485" r:id="rId79"/>
    <p:sldId id="529" r:id="rId80"/>
    <p:sldId id="530" r:id="rId81"/>
  </p:sldIdLst>
  <p:sldSz cx="12192000" cy="6858000"/>
  <p:notesSz cx="6858000" cy="9144000"/>
  <p:embeddedFontLst>
    <p:embeddedFont>
      <p:font typeface="方正黑体简体" panose="02010600030101010101" charset="-122"/>
      <p:regular r:id="rId85"/>
    </p:embeddedFont>
    <p:embeddedFont>
      <p:font typeface="微软雅黑" panose="020B0503020204020204" pitchFamily="34" charset="-122"/>
      <p:regular r:id="rId86"/>
    </p:embeddedFont>
    <p:embeddedFont>
      <p:font typeface="Calibri" panose="020F0502020204030204" pitchFamily="34" charset="0"/>
      <p:regular r:id="rId87"/>
      <p:bold r:id="rId88"/>
      <p:italic r:id="rId89"/>
      <p:boldItalic r:id="rId90"/>
    </p:embeddedFont>
    <p:embeddedFont>
      <p:font typeface="Impact" panose="020B0806030902050204" pitchFamily="34" charset="0"/>
      <p:regular r:id="rId91"/>
    </p:embeddedFont>
    <p:embeddedFont>
      <p:font typeface="华文行楷" panose="02010800040101010101" pitchFamily="2" charset="-122"/>
      <p:regular r:id="rId92"/>
    </p:embeddedFont>
    <p:embeddedFont>
      <p:font typeface="等线" panose="02010600030101010101" charset="-122"/>
      <p:regular r:id="rId93"/>
    </p:embeddedFont>
  </p:embeddedFontLst>
  <p:custDataLst>
    <p:tags r:id="rId9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首页" id="{314C4C9D-AE76-4E05-B037-5A5DB805C9BD}">
          <p14:sldIdLst>
            <p14:sldId id="256"/>
          </p14:sldIdLst>
        </p14:section>
        <p14:section name="目录页" id="{008E412F-DBDA-49D6-8F52-3723921DFE03}">
          <p14:sldIdLst>
            <p14:sldId id="257"/>
          </p14:sldIdLst>
        </p14:section>
        <p14:section name="过渡页" id="{8A3C5D5E-FAF1-4CC7-AAB2-6446E7D3DE63}">
          <p14:sldIdLst>
            <p14:sldId id="258"/>
          </p14:sldIdLst>
        </p14:section>
        <p14:section name="内页" id="{8D1A6813-68F6-49A0-A239-92955AC6E8C5}">
          <p14:sldIdLst>
            <p14:sldId id="259"/>
            <p14:sldId id="441"/>
            <p14:sldId id="442"/>
            <p14:sldId id="443"/>
            <p14:sldId id="444"/>
            <p14:sldId id="445"/>
            <p14:sldId id="446"/>
            <p14:sldId id="447"/>
            <p14:sldId id="448"/>
            <p14:sldId id="449"/>
            <p14:sldId id="450"/>
            <p14:sldId id="451"/>
            <p14:sldId id="452"/>
            <p14:sldId id="453"/>
            <p14:sldId id="454"/>
            <p14:sldId id="455"/>
            <p14:sldId id="456"/>
            <p14:sldId id="597"/>
            <p14:sldId id="457"/>
            <p14:sldId id="548"/>
            <p14:sldId id="598"/>
            <p14:sldId id="458"/>
            <p14:sldId id="459"/>
            <p14:sldId id="599"/>
            <p14:sldId id="460"/>
            <p14:sldId id="355"/>
            <p14:sldId id="332"/>
            <p14:sldId id="486"/>
            <p14:sldId id="461"/>
            <p14:sldId id="487"/>
            <p14:sldId id="462"/>
            <p14:sldId id="488"/>
            <p14:sldId id="463"/>
            <p14:sldId id="489"/>
            <p14:sldId id="464"/>
            <p14:sldId id="490"/>
            <p14:sldId id="491"/>
            <p14:sldId id="465"/>
            <p14:sldId id="492"/>
            <p14:sldId id="466"/>
            <p14:sldId id="493"/>
            <p14:sldId id="468"/>
            <p14:sldId id="470"/>
            <p14:sldId id="653"/>
            <p14:sldId id="522"/>
            <p14:sldId id="301"/>
            <p14:sldId id="472"/>
            <p14:sldId id="473"/>
            <p14:sldId id="474"/>
            <p14:sldId id="654"/>
            <p14:sldId id="521"/>
            <p14:sldId id="475"/>
            <p14:sldId id="655"/>
            <p14:sldId id="523"/>
            <p14:sldId id="476"/>
            <p14:sldId id="477"/>
            <p14:sldId id="478"/>
            <p14:sldId id="524"/>
            <p14:sldId id="601"/>
            <p14:sldId id="479"/>
            <p14:sldId id="602"/>
            <p14:sldId id="525"/>
            <p14:sldId id="480"/>
            <p14:sldId id="481"/>
            <p14:sldId id="482"/>
            <p14:sldId id="526"/>
            <p14:sldId id="483"/>
            <p14:sldId id="527"/>
            <p14:sldId id="603"/>
            <p14:sldId id="528"/>
            <p14:sldId id="307"/>
            <p14:sldId id="484"/>
            <p14:sldId id="485"/>
            <p14:sldId id="529"/>
          </p14:sldIdLst>
        </p14:section>
        <p14:section name="结束页" id="{98773F69-2DDF-47CC-BD69-D575D8CAAC6E}">
          <p14:sldIdLst>
            <p14:sldId id="530"/>
          </p14:sldIdLst>
        </p14:section>
        <p14:section name="版权页" id="{C8AD3B51-1B7B-4E69-9180-4DEC6400FEC2}">
          <p14:sldIdLst/>
        </p14:section>
      </p14:sectionLst>
    </p:ext>
    <p:ext uri="{EFAFB233-063F-42B5-8137-9DF3F51BA10A}">
      <p15:sldGuideLst xmlns:p15="http://schemas.microsoft.com/office/powerpoint/2012/main">
        <p15:guide id="1" orient="horz" pos="110" userDrawn="1">
          <p15:clr>
            <a:srgbClr val="A4A3A4"/>
          </p15:clr>
        </p15:guide>
        <p15:guide id="2" orient="horz" pos="4224" userDrawn="1">
          <p15:clr>
            <a:srgbClr val="A4A3A4"/>
          </p15:clr>
        </p15:guide>
        <p15:guide id="3" pos="0" userDrawn="1">
          <p15:clr>
            <a:srgbClr val="A4A3A4"/>
          </p15:clr>
        </p15:guide>
        <p15:guide id="4" pos="7338" userDrawn="1">
          <p15:clr>
            <a:srgbClr val="A4A3A4"/>
          </p15:clr>
        </p15:guide>
        <p15:guide id="5" orient="horz" pos="401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D4FD"/>
    <a:srgbClr val="E6DC32"/>
    <a:srgbClr val="DDDB1F"/>
    <a:srgbClr val="E18787"/>
    <a:srgbClr val="209874"/>
    <a:srgbClr val="2E916A"/>
    <a:srgbClr val="ACD9C7"/>
    <a:srgbClr val="2D9C7B"/>
    <a:srgbClr val="A0D7C5"/>
    <a:srgbClr val="0334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18" autoAdjust="0"/>
  </p:normalViewPr>
  <p:slideViewPr>
    <p:cSldViewPr snapToGrid="0" showGuides="1">
      <p:cViewPr varScale="1">
        <p:scale>
          <a:sx n="62" d="100"/>
          <a:sy n="62" d="100"/>
        </p:scale>
        <p:origin x="704" y="40"/>
      </p:cViewPr>
      <p:guideLst>
        <p:guide orient="horz" pos="110"/>
        <p:guide orient="horz" pos="4224"/>
        <p:guide/>
        <p:guide pos="7338"/>
        <p:guide orient="horz" pos="401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4" Type="http://schemas.openxmlformats.org/officeDocument/2006/relationships/tags" Target="tags/tag46.xml"/><Relationship Id="rId93" Type="http://schemas.openxmlformats.org/officeDocument/2006/relationships/font" Target="fonts/font9.fntdata"/><Relationship Id="rId92" Type="http://schemas.openxmlformats.org/officeDocument/2006/relationships/font" Target="fonts/font8.fntdata"/><Relationship Id="rId91" Type="http://schemas.openxmlformats.org/officeDocument/2006/relationships/font" Target="fonts/font7.fntdata"/><Relationship Id="rId90" Type="http://schemas.openxmlformats.org/officeDocument/2006/relationships/font" Target="fonts/font6.fntdata"/><Relationship Id="rId9" Type="http://schemas.openxmlformats.org/officeDocument/2006/relationships/slide" Target="slides/slide6.xml"/><Relationship Id="rId89" Type="http://schemas.openxmlformats.org/officeDocument/2006/relationships/font" Target="fonts/font5.fntdata"/><Relationship Id="rId88" Type="http://schemas.openxmlformats.org/officeDocument/2006/relationships/font" Target="fonts/font4.fntdata"/><Relationship Id="rId87" Type="http://schemas.openxmlformats.org/officeDocument/2006/relationships/font" Target="fonts/font3.fntdata"/><Relationship Id="rId86" Type="http://schemas.openxmlformats.org/officeDocument/2006/relationships/font" Target="fonts/font2.fntdata"/><Relationship Id="rId85" Type="http://schemas.openxmlformats.org/officeDocument/2006/relationships/font" Target="fonts/font1.fntdata"/><Relationship Id="rId84" Type="http://schemas.openxmlformats.org/officeDocument/2006/relationships/tableStyles" Target="tableStyles.xml"/><Relationship Id="rId83" Type="http://schemas.openxmlformats.org/officeDocument/2006/relationships/viewProps" Target="viewProps.xml"/><Relationship Id="rId82" Type="http://schemas.openxmlformats.org/officeDocument/2006/relationships/presProps" Target="presProps.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5.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1743F9-9B08-422F-9ECE-BE7148BC7DD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4C0232-94FA-4EBE-BB9B-79FBE486032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5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6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6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6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6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6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6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9.xml"/></Relationships>
</file>

<file path=ppt/notesSlides/_rels/notesSlide6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6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1.xml"/></Relationships>
</file>

<file path=ppt/notesSlides/_rels/notesSlide6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4.xml"/></Relationships>
</file>

<file path=ppt/notesSlides/_rels/notesSlide7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5.xml"/></Relationships>
</file>

<file path=ppt/notesSlides/_rels/notesSlide7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6.xml"/></Relationships>
</file>

<file path=ppt/notesSlides/_rels/notesSlide7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本</a:t>
            </a:r>
            <a:r>
              <a:rPr lang="en-US" altLang="zh-CN" sz="1200" b="0" i="0" kern="1200" dirty="0">
                <a:solidFill>
                  <a:schemeClr val="tx1"/>
                </a:solidFill>
                <a:effectLst/>
                <a:latin typeface="+mn-lt"/>
                <a:ea typeface="+mn-ea"/>
                <a:cs typeface="+mn-cs"/>
              </a:rPr>
              <a:t>PPT</a:t>
            </a:r>
            <a:r>
              <a:rPr lang="zh-CN" altLang="en-US" sz="1200" b="0" i="0" kern="1200" dirty="0">
                <a:solidFill>
                  <a:schemeClr val="tx1"/>
                </a:solidFill>
                <a:effectLst/>
                <a:latin typeface="+mn-lt"/>
                <a:ea typeface="+mn-ea"/>
                <a:cs typeface="+mn-cs"/>
              </a:rPr>
              <a:t>模板部分元素使用了幻灯片母版制作。如果需要修改，点击</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视图</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幻灯片母版</a:t>
            </a:r>
            <a:r>
              <a:rPr lang="en-US" altLang="zh-CN" sz="1200" b="0" i="0" kern="1200" dirty="0">
                <a:solidFill>
                  <a:schemeClr val="tx1"/>
                </a:solidFill>
                <a:effectLst/>
                <a:latin typeface="+mn-lt"/>
                <a:ea typeface="+mn-ea"/>
                <a:cs typeface="+mn-cs"/>
              </a:rPr>
              <a:t>-</a:t>
            </a:r>
            <a:r>
              <a:rPr lang="zh-CN" altLang="en-US" sz="1200" b="0" i="0" kern="1200">
                <a:solidFill>
                  <a:schemeClr val="tx1"/>
                </a:solidFill>
                <a:effectLst/>
                <a:latin typeface="+mn-lt"/>
                <a:ea typeface="+mn-ea"/>
                <a:cs typeface="+mn-cs"/>
              </a:rPr>
              <a:t>修改 完成后关闭编辑母版即可。</a:t>
            </a:r>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本</a:t>
            </a:r>
            <a:r>
              <a:rPr lang="en-US" altLang="zh-CN" sz="1200" b="0" i="0" kern="1200" dirty="0">
                <a:solidFill>
                  <a:schemeClr val="tx1"/>
                </a:solidFill>
                <a:effectLst/>
                <a:latin typeface="+mn-lt"/>
                <a:ea typeface="+mn-ea"/>
                <a:cs typeface="+mn-cs"/>
              </a:rPr>
              <a:t>PPT</a:t>
            </a:r>
            <a:r>
              <a:rPr lang="zh-CN" altLang="en-US" sz="1200" b="0" i="0" kern="1200" dirty="0">
                <a:solidFill>
                  <a:schemeClr val="tx1"/>
                </a:solidFill>
                <a:effectLst/>
                <a:latin typeface="+mn-lt"/>
                <a:ea typeface="+mn-ea"/>
                <a:cs typeface="+mn-cs"/>
              </a:rPr>
              <a:t>模板部分元素使用了幻灯片母版制作。如果需要修改，点击</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视图</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幻灯片母版</a:t>
            </a:r>
            <a:r>
              <a:rPr lang="en-US" altLang="zh-CN" sz="1200" b="0" i="0" kern="1200" dirty="0">
                <a:solidFill>
                  <a:schemeClr val="tx1"/>
                </a:solidFill>
                <a:effectLst/>
                <a:latin typeface="+mn-lt"/>
                <a:ea typeface="+mn-ea"/>
                <a:cs typeface="+mn-cs"/>
              </a:rPr>
              <a:t>-</a:t>
            </a:r>
            <a:r>
              <a:rPr lang="zh-CN" altLang="en-US" sz="1200" b="0" i="0" kern="1200">
                <a:solidFill>
                  <a:schemeClr val="tx1"/>
                </a:solidFill>
                <a:effectLst/>
                <a:latin typeface="+mn-lt"/>
                <a:ea typeface="+mn-ea"/>
                <a:cs typeface="+mn-cs"/>
              </a:rPr>
              <a:t>修改 完成后关闭编辑母版即可。</a:t>
            </a:r>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尾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400" advClick="0" advTm="5000">
        <p14:ripple/>
      </p:transition>
    </mc:Choice>
    <mc:Fallback>
      <p:transition spd="slow"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
        <p:nvSpPr>
          <p:cNvPr id="7" name="矩形 6"/>
          <p:cNvSpPr/>
          <p:nvPr userDrawn="1"/>
        </p:nvSpPr>
        <p:spPr>
          <a:xfrm>
            <a:off x="-12065" y="0"/>
            <a:ext cx="12215495" cy="732790"/>
          </a:xfrm>
          <a:prstGeom prst="rect">
            <a:avLst/>
          </a:prstGeom>
          <a:solidFill>
            <a:schemeClr val="accent5">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 name="直接连接符 8"/>
          <p:cNvCxnSpPr/>
          <p:nvPr userDrawn="1"/>
        </p:nvCxnSpPr>
        <p:spPr>
          <a:xfrm flipH="1">
            <a:off x="0" y="795655"/>
            <a:ext cx="12208510" cy="0"/>
          </a:xfrm>
          <a:prstGeom prst="line">
            <a:avLst/>
          </a:prstGeom>
          <a:ln w="38100">
            <a:solidFill>
              <a:schemeClr val="accent5">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文本框 10">
            <a:hlinkClick r:id="rId2" action="ppaction://hlinksldjump"/>
          </p:cNvPr>
          <p:cNvSpPr txBox="1"/>
          <p:nvPr userDrawn="1"/>
        </p:nvSpPr>
        <p:spPr>
          <a:xfrm>
            <a:off x="0" y="6247130"/>
            <a:ext cx="1475740" cy="610870"/>
          </a:xfrm>
          <a:prstGeom prst="rect">
            <a:avLst/>
          </a:prstGeom>
          <a:solidFill>
            <a:schemeClr val="accent5">
              <a:lumMod val="75000"/>
              <a:lumOff val="25000"/>
            </a:schemeClr>
          </a:solidFill>
          <a:effectLst>
            <a:outerShdw blurRad="50800" dist="38100" dir="2700000" algn="tl" rotWithShape="0">
              <a:prstClr val="black">
                <a:alpha val="40000"/>
              </a:prstClr>
            </a:outerShdw>
          </a:effectLst>
        </p:spPr>
        <p:txBody>
          <a:bodyPr wrap="square" rtlCol="0">
            <a:spAutoFit/>
          </a:bodyPr>
          <a:lstStyle/>
          <a:p>
            <a:pPr algn="ctr" fontAlgn="auto">
              <a:lnSpc>
                <a:spcPct val="130000"/>
              </a:lnSpc>
            </a:pPr>
            <a:r>
              <a:rPr lang="zh-CN" altLang="en-US" sz="2600" dirty="0">
                <a:solidFill>
                  <a:schemeClr val="bg1"/>
                </a:solidFill>
                <a:latin typeface="方正黑体简体" panose="02010600030101010101" charset="-122"/>
                <a:ea typeface="方正黑体简体" panose="02010600030101010101" charset="-122"/>
                <a:cs typeface="方正黑体简体" panose="02010600030101010101" charset="-122"/>
                <a:sym typeface="iekie pocangqiong" panose="02000503000000000000" pitchFamily="2" charset="-122"/>
              </a:rPr>
              <a:t>目</a:t>
            </a:r>
            <a:r>
              <a:rPr lang="en-US" altLang="zh-CN" sz="2600" dirty="0">
                <a:solidFill>
                  <a:schemeClr val="bg1"/>
                </a:solidFill>
                <a:latin typeface="方正黑体简体" panose="02010600030101010101" charset="-122"/>
                <a:ea typeface="方正黑体简体" panose="02010600030101010101" charset="-122"/>
                <a:cs typeface="方正黑体简体" panose="02010600030101010101" charset="-122"/>
                <a:sym typeface="iekie pocangqiong" panose="02000503000000000000" pitchFamily="2" charset="-122"/>
              </a:rPr>
              <a:t>  </a:t>
            </a:r>
            <a:r>
              <a:rPr lang="zh-CN" altLang="en-US" sz="2600" dirty="0">
                <a:solidFill>
                  <a:schemeClr val="bg1"/>
                </a:solidFill>
                <a:latin typeface="方正黑体简体" panose="02010600030101010101" charset="-122"/>
                <a:ea typeface="方正黑体简体" panose="02010600030101010101" charset="-122"/>
                <a:cs typeface="方正黑体简体" panose="02010600030101010101" charset="-122"/>
                <a:sym typeface="iekie pocangqiong" panose="02000503000000000000" pitchFamily="2" charset="-122"/>
              </a:rPr>
              <a:t>录</a:t>
            </a:r>
            <a:endParaRPr lang="zh-CN" altLang="en-US" sz="2600" dirty="0">
              <a:solidFill>
                <a:schemeClr val="bg1"/>
              </a:solidFill>
              <a:latin typeface="方正黑体简体" panose="02010600030101010101" charset="-122"/>
              <a:ea typeface="方正黑体简体" panose="02010600030101010101" charset="-122"/>
              <a:cs typeface="方正黑体简体" panose="02010600030101010101" charset="-122"/>
              <a:sym typeface="iekie pocangqiong" panose="02000503000000000000" pitchFamily="2" charset="-122"/>
            </a:endParaRPr>
          </a:p>
        </p:txBody>
      </p:sp>
      <p:sp>
        <p:nvSpPr>
          <p:cNvPr id="12" name="文本框 11">
            <a:hlinkClick r:id="" action="ppaction://hlinkshowjump?jump=nextslide"/>
          </p:cNvPr>
          <p:cNvSpPr txBox="1"/>
          <p:nvPr userDrawn="1"/>
        </p:nvSpPr>
        <p:spPr>
          <a:xfrm>
            <a:off x="10716260" y="6247130"/>
            <a:ext cx="1475740" cy="610870"/>
          </a:xfrm>
          <a:prstGeom prst="rect">
            <a:avLst/>
          </a:prstGeom>
          <a:solidFill>
            <a:schemeClr val="accent5">
              <a:lumMod val="75000"/>
              <a:lumOff val="25000"/>
            </a:schemeClr>
          </a:solidFill>
          <a:effectLst>
            <a:outerShdw blurRad="50800" dist="38100" dir="2700000" algn="tl" rotWithShape="0">
              <a:prstClr val="black">
                <a:alpha val="40000"/>
              </a:prstClr>
            </a:outerShdw>
          </a:effectLst>
        </p:spPr>
        <p:txBody>
          <a:bodyPr wrap="square" rtlCol="0">
            <a:spAutoFit/>
          </a:bodyPr>
          <a:lstStyle/>
          <a:p>
            <a:pPr algn="ctr" fontAlgn="auto">
              <a:lnSpc>
                <a:spcPct val="130000"/>
              </a:lnSpc>
            </a:pPr>
            <a:r>
              <a:rPr lang="zh-CN" sz="2600" dirty="0">
                <a:solidFill>
                  <a:schemeClr val="bg1"/>
                </a:solidFill>
                <a:latin typeface="方正黑体简体" panose="02010600030101010101" charset="-122"/>
                <a:ea typeface="方正黑体简体" panose="02010600030101010101" charset="-122"/>
                <a:cs typeface="方正黑体简体" panose="02010600030101010101" charset="-122"/>
                <a:sym typeface="iekie pocangqiong" panose="02000503000000000000" pitchFamily="2" charset="-122"/>
              </a:rPr>
              <a:t>下一页</a:t>
            </a:r>
            <a:endParaRPr lang="zh-CN" sz="2600" dirty="0">
              <a:solidFill>
                <a:schemeClr val="bg1"/>
              </a:solidFill>
              <a:latin typeface="方正黑体简体" panose="02010600030101010101" charset="-122"/>
              <a:ea typeface="方正黑体简体" panose="02010600030101010101" charset="-122"/>
              <a:cs typeface="方正黑体简体" panose="02010600030101010101" charset="-122"/>
              <a:sym typeface="iekie pocangqiong" panose="02000503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5000">
        <p14:doors dir="vert"/>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空白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600" advClick="0" advTm="5000">
        <p:blinds dir="vert"/>
      </p:transition>
    </mc:Choice>
    <mc:Fallback>
      <p:transition spd="slow" advClick="0" advTm="5000">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400" advClick="0" advTm="5000">
        <p14:ripple/>
      </p:transition>
    </mc:Choice>
    <mc:Fallback>
      <p:transition spd="slow" advClick="0" advTm="5000">
        <p:fade/>
      </p:transition>
    </mc:Fallback>
  </mc:AlternateContent>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mc:AlternateContent xmlns:mc="http://schemas.openxmlformats.org/markup-compatibility/2006">
    <mc:Choice xmlns:p14="http://schemas.microsoft.com/office/powerpoint/2010/main" Requires="p14">
      <p:transition p14:dur="10" advClick="0" advTm="5000"/>
    </mc:Choice>
    <mc:Fallback>
      <p:transition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4.xml"/><Relationship Id="rId7" Type="http://schemas.openxmlformats.org/officeDocument/2006/relationships/tags" Target="../tags/tag3.xml"/><Relationship Id="rId6" Type="http://schemas.openxmlformats.org/officeDocument/2006/relationships/tags" Target="../tags/tag2.xml"/><Relationship Id="rId5" Type="http://schemas.openxmlformats.org/officeDocument/2006/relationships/tags" Target="../tags/tag1.xml"/><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0" Type="http://schemas.openxmlformats.org/officeDocument/2006/relationships/notesSlide" Target="../notesSlides/notesSlide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9" Type="http://schemas.openxmlformats.org/officeDocument/2006/relationships/image" Target="../media/image10.png"/><Relationship Id="rId8" Type="http://schemas.microsoft.com/office/2007/relationships/media" Target="../media/media7.mp3"/><Relationship Id="rId7" Type="http://schemas.openxmlformats.org/officeDocument/2006/relationships/audio" Target="../media/media7.mp3"/><Relationship Id="rId6" Type="http://schemas.openxmlformats.org/officeDocument/2006/relationships/image" Target="../media/image28.png"/><Relationship Id="rId5" Type="http://schemas.openxmlformats.org/officeDocument/2006/relationships/tags" Target="../tags/tag25.xml"/><Relationship Id="rId4" Type="http://schemas.openxmlformats.org/officeDocument/2006/relationships/image" Target="../media/image27.png"/><Relationship Id="rId3" Type="http://schemas.openxmlformats.org/officeDocument/2006/relationships/tags" Target="../tags/tag24.xml"/><Relationship Id="rId2" Type="http://schemas.openxmlformats.org/officeDocument/2006/relationships/image" Target="../media/image26.png"/><Relationship Id="rId11" Type="http://schemas.openxmlformats.org/officeDocument/2006/relationships/notesSlide" Target="../notesSlides/notesSlide10.xml"/><Relationship Id="rId10" Type="http://schemas.openxmlformats.org/officeDocument/2006/relationships/slideLayout" Target="../slideLayouts/slideLayout2.xml"/><Relationship Id="rId1" Type="http://schemas.openxmlformats.org/officeDocument/2006/relationships/tags" Target="../tags/tag23.xml"/></Relationships>
</file>

<file path=ppt/slides/_rels/slide11.xml.rels><?xml version="1.0" encoding="UTF-8" standalone="yes"?>
<Relationships xmlns="http://schemas.openxmlformats.org/package/2006/relationships"><Relationship Id="rId9" Type="http://schemas.openxmlformats.org/officeDocument/2006/relationships/image" Target="../media/image10.png"/><Relationship Id="rId8" Type="http://schemas.microsoft.com/office/2007/relationships/media" Target="../media/media8.mp3"/><Relationship Id="rId7" Type="http://schemas.openxmlformats.org/officeDocument/2006/relationships/audio" Target="../media/media8.mp3"/><Relationship Id="rId6" Type="http://schemas.openxmlformats.org/officeDocument/2006/relationships/image" Target="../media/image31.png"/><Relationship Id="rId5" Type="http://schemas.openxmlformats.org/officeDocument/2006/relationships/tags" Target="../tags/tag28.xml"/><Relationship Id="rId4" Type="http://schemas.openxmlformats.org/officeDocument/2006/relationships/image" Target="../media/image30.png"/><Relationship Id="rId3" Type="http://schemas.openxmlformats.org/officeDocument/2006/relationships/tags" Target="../tags/tag27.xml"/><Relationship Id="rId2" Type="http://schemas.openxmlformats.org/officeDocument/2006/relationships/image" Target="../media/image29.png"/><Relationship Id="rId11" Type="http://schemas.openxmlformats.org/officeDocument/2006/relationships/notesSlide" Target="../notesSlides/notesSlide11.xml"/><Relationship Id="rId10" Type="http://schemas.openxmlformats.org/officeDocument/2006/relationships/slideLayout" Target="../slideLayouts/slideLayout2.xml"/><Relationship Id="rId1" Type="http://schemas.openxmlformats.org/officeDocument/2006/relationships/tags" Target="../tags/tag26.xml"/></Relationships>
</file>

<file path=ppt/slides/_rels/slide12.xml.rels><?xml version="1.0" encoding="UTF-8" standalone="yes"?>
<Relationships xmlns="http://schemas.openxmlformats.org/package/2006/relationships"><Relationship Id="rId9" Type="http://schemas.openxmlformats.org/officeDocument/2006/relationships/image" Target="../media/image10.png"/><Relationship Id="rId8" Type="http://schemas.microsoft.com/office/2007/relationships/media" Target="../media/media9.mp3"/><Relationship Id="rId7" Type="http://schemas.openxmlformats.org/officeDocument/2006/relationships/audio" Target="../media/media9.mp3"/><Relationship Id="rId6" Type="http://schemas.openxmlformats.org/officeDocument/2006/relationships/image" Target="../media/image34.png"/><Relationship Id="rId5" Type="http://schemas.openxmlformats.org/officeDocument/2006/relationships/tags" Target="../tags/tag31.xml"/><Relationship Id="rId4" Type="http://schemas.openxmlformats.org/officeDocument/2006/relationships/image" Target="../media/image33.png"/><Relationship Id="rId3" Type="http://schemas.openxmlformats.org/officeDocument/2006/relationships/tags" Target="../tags/tag30.xml"/><Relationship Id="rId2" Type="http://schemas.openxmlformats.org/officeDocument/2006/relationships/image" Target="../media/image32.png"/><Relationship Id="rId11" Type="http://schemas.openxmlformats.org/officeDocument/2006/relationships/notesSlide" Target="../notesSlides/notesSlide12.xml"/><Relationship Id="rId10" Type="http://schemas.openxmlformats.org/officeDocument/2006/relationships/slideLayout" Target="../slideLayouts/slideLayout2.xml"/><Relationship Id="rId1" Type="http://schemas.openxmlformats.org/officeDocument/2006/relationships/tags" Target="../tags/tag29.xml"/></Relationships>
</file>

<file path=ppt/slides/_rels/slide13.xml.rels><?xml version="1.0" encoding="UTF-8" standalone="yes"?>
<Relationships xmlns="http://schemas.openxmlformats.org/package/2006/relationships"><Relationship Id="rId9" Type="http://schemas.openxmlformats.org/officeDocument/2006/relationships/image" Target="../media/image10.png"/><Relationship Id="rId8" Type="http://schemas.microsoft.com/office/2007/relationships/media" Target="../media/media10.mp3"/><Relationship Id="rId7" Type="http://schemas.openxmlformats.org/officeDocument/2006/relationships/audio" Target="../media/media10.mp3"/><Relationship Id="rId6" Type="http://schemas.openxmlformats.org/officeDocument/2006/relationships/image" Target="../media/image37.png"/><Relationship Id="rId5" Type="http://schemas.openxmlformats.org/officeDocument/2006/relationships/tags" Target="../tags/tag34.xml"/><Relationship Id="rId4" Type="http://schemas.openxmlformats.org/officeDocument/2006/relationships/image" Target="../media/image36.png"/><Relationship Id="rId3" Type="http://schemas.openxmlformats.org/officeDocument/2006/relationships/tags" Target="../tags/tag33.xml"/><Relationship Id="rId2" Type="http://schemas.openxmlformats.org/officeDocument/2006/relationships/image" Target="../media/image35.png"/><Relationship Id="rId11" Type="http://schemas.openxmlformats.org/officeDocument/2006/relationships/notesSlide" Target="../notesSlides/notesSlide13.xml"/><Relationship Id="rId10" Type="http://schemas.openxmlformats.org/officeDocument/2006/relationships/slideLayout" Target="../slideLayouts/slideLayout2.xml"/><Relationship Id="rId1" Type="http://schemas.openxmlformats.org/officeDocument/2006/relationships/tags" Target="../tags/tag32.xml"/></Relationships>
</file>

<file path=ppt/slides/_rels/slide14.xml.rels><?xml version="1.0" encoding="UTF-8" standalone="yes"?>
<Relationships xmlns="http://schemas.openxmlformats.org/package/2006/relationships"><Relationship Id="rId7" Type="http://schemas.openxmlformats.org/officeDocument/2006/relationships/notesSlide" Target="../notesSlides/notesSlide14.xml"/><Relationship Id="rId6" Type="http://schemas.openxmlformats.org/officeDocument/2006/relationships/slideLayout" Target="../slideLayouts/slideLayout2.xml"/><Relationship Id="rId5" Type="http://schemas.microsoft.com/office/2007/relationships/media" Target="../media/media12.mp3"/><Relationship Id="rId4" Type="http://schemas.openxmlformats.org/officeDocument/2006/relationships/audio" Target="../media/media12.mp3"/><Relationship Id="rId3" Type="http://schemas.openxmlformats.org/officeDocument/2006/relationships/image" Target="../media/image10.png"/><Relationship Id="rId2" Type="http://schemas.microsoft.com/office/2007/relationships/media" Target="../media/media11.mp3"/><Relationship Id="rId1" Type="http://schemas.openxmlformats.org/officeDocument/2006/relationships/audio" Target="../media/media11.mp3"/></Relationships>
</file>

<file path=ppt/slides/_rels/slide15.xml.rels><?xml version="1.0" encoding="UTF-8" standalone="yes"?>
<Relationships xmlns="http://schemas.openxmlformats.org/package/2006/relationships"><Relationship Id="rId7" Type="http://schemas.openxmlformats.org/officeDocument/2006/relationships/notesSlide" Target="../notesSlides/notesSlide15.xml"/><Relationship Id="rId6" Type="http://schemas.openxmlformats.org/officeDocument/2006/relationships/slideLayout" Target="../slideLayouts/slideLayout2.xml"/><Relationship Id="rId5" Type="http://schemas.microsoft.com/office/2007/relationships/media" Target="../media/media14.mp3"/><Relationship Id="rId4" Type="http://schemas.openxmlformats.org/officeDocument/2006/relationships/audio" Target="../media/media14.mp3"/><Relationship Id="rId3" Type="http://schemas.openxmlformats.org/officeDocument/2006/relationships/image" Target="../media/image10.png"/><Relationship Id="rId2" Type="http://schemas.microsoft.com/office/2007/relationships/media" Target="../media/media13.mp3"/><Relationship Id="rId1" Type="http://schemas.openxmlformats.org/officeDocument/2006/relationships/audio" Target="../media/media13.mp3"/></Relationships>
</file>

<file path=ppt/slides/_rels/slide16.xml.rels><?xml version="1.0" encoding="UTF-8" standalone="yes"?>
<Relationships xmlns="http://schemas.openxmlformats.org/package/2006/relationships"><Relationship Id="rId7" Type="http://schemas.openxmlformats.org/officeDocument/2006/relationships/notesSlide" Target="../notesSlides/notesSlide16.xml"/><Relationship Id="rId6" Type="http://schemas.openxmlformats.org/officeDocument/2006/relationships/slideLayout" Target="../slideLayouts/slideLayout2.xml"/><Relationship Id="rId5" Type="http://schemas.microsoft.com/office/2007/relationships/media" Target="../media/media16.mp3"/><Relationship Id="rId4" Type="http://schemas.openxmlformats.org/officeDocument/2006/relationships/audio" Target="../media/media16.mp3"/><Relationship Id="rId3" Type="http://schemas.openxmlformats.org/officeDocument/2006/relationships/image" Target="../media/image10.png"/><Relationship Id="rId2" Type="http://schemas.microsoft.com/office/2007/relationships/media" Target="../media/media15.mp3"/><Relationship Id="rId1" Type="http://schemas.openxmlformats.org/officeDocument/2006/relationships/audio" Target="../media/media15.mp3"/></Relationships>
</file>

<file path=ppt/slides/_rels/slide17.xml.rels><?xml version="1.0" encoding="UTF-8" standalone="yes"?>
<Relationships xmlns="http://schemas.openxmlformats.org/package/2006/relationships"><Relationship Id="rId7" Type="http://schemas.openxmlformats.org/officeDocument/2006/relationships/notesSlide" Target="../notesSlides/notesSlide17.xml"/><Relationship Id="rId6" Type="http://schemas.openxmlformats.org/officeDocument/2006/relationships/slideLayout" Target="../slideLayouts/slideLayout2.xml"/><Relationship Id="rId5" Type="http://schemas.microsoft.com/office/2007/relationships/media" Target="../media/media18.mp3"/><Relationship Id="rId4" Type="http://schemas.openxmlformats.org/officeDocument/2006/relationships/audio" Target="../media/media18.mp3"/><Relationship Id="rId3" Type="http://schemas.openxmlformats.org/officeDocument/2006/relationships/image" Target="../media/image10.png"/><Relationship Id="rId2" Type="http://schemas.microsoft.com/office/2007/relationships/media" Target="../media/media17.mp3"/><Relationship Id="rId1" Type="http://schemas.openxmlformats.org/officeDocument/2006/relationships/audio" Target="../media/media17.mp3"/></Relationships>
</file>

<file path=ppt/slides/_rels/slide18.xml.rels><?xml version="1.0" encoding="UTF-8" standalone="yes"?>
<Relationships xmlns="http://schemas.openxmlformats.org/package/2006/relationships"><Relationship Id="rId7" Type="http://schemas.openxmlformats.org/officeDocument/2006/relationships/notesSlide" Target="../notesSlides/notesSlide18.xml"/><Relationship Id="rId6" Type="http://schemas.openxmlformats.org/officeDocument/2006/relationships/slideLayout" Target="../slideLayouts/slideLayout2.xml"/><Relationship Id="rId5" Type="http://schemas.microsoft.com/office/2007/relationships/media" Target="../media/media20.mp3"/><Relationship Id="rId4" Type="http://schemas.openxmlformats.org/officeDocument/2006/relationships/audio" Target="../media/media20.mp3"/><Relationship Id="rId3" Type="http://schemas.openxmlformats.org/officeDocument/2006/relationships/image" Target="../media/image10.png"/><Relationship Id="rId2" Type="http://schemas.microsoft.com/office/2007/relationships/media" Target="../media/media19.mp3"/><Relationship Id="rId1" Type="http://schemas.openxmlformats.org/officeDocument/2006/relationships/audio" Target="../media/media19.mp3"/></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2.xml"/><Relationship Id="rId3" Type="http://schemas.openxmlformats.org/officeDocument/2006/relationships/image" Target="../media/image10.png"/><Relationship Id="rId2" Type="http://schemas.microsoft.com/office/2007/relationships/media" Target="../media/media21.mp3"/><Relationship Id="rId1" Type="http://schemas.openxmlformats.org/officeDocument/2006/relationships/audio" Target="../media/media21.mp3"/></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tags" Target="../tags/tag5.xml"/><Relationship Id="rId4" Type="http://schemas.openxmlformats.org/officeDocument/2006/relationships/slide" Target="slide74.xml"/><Relationship Id="rId3" Type="http://schemas.openxmlformats.org/officeDocument/2006/relationships/slide" Target="slide49.xml"/><Relationship Id="rId2" Type="http://schemas.openxmlformats.org/officeDocument/2006/relationships/slide" Target="slide29.xml"/><Relationship Id="rId1" Type="http://schemas.openxmlformats.org/officeDocument/2006/relationships/slide" Target="slide3.xml"/></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2.xml"/><Relationship Id="rId3" Type="http://schemas.openxmlformats.org/officeDocument/2006/relationships/image" Target="../media/image10.png"/><Relationship Id="rId2" Type="http://schemas.microsoft.com/office/2007/relationships/media" Target="../media/media22.mp3"/><Relationship Id="rId1" Type="http://schemas.openxmlformats.org/officeDocument/2006/relationships/audio" Target="../media/media22.mp3"/></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2.xml"/><Relationship Id="rId3" Type="http://schemas.openxmlformats.org/officeDocument/2006/relationships/image" Target="../media/image10.png"/><Relationship Id="rId2" Type="http://schemas.microsoft.com/office/2007/relationships/media" Target="../media/media23.mp3"/><Relationship Id="rId1" Type="http://schemas.openxmlformats.org/officeDocument/2006/relationships/audio" Target="../media/media23.mp3"/></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22.xml"/><Relationship Id="rId4" Type="http://schemas.openxmlformats.org/officeDocument/2006/relationships/slideLayout" Target="../slideLayouts/slideLayout2.xml"/><Relationship Id="rId3" Type="http://schemas.openxmlformats.org/officeDocument/2006/relationships/image" Target="../media/image10.png"/><Relationship Id="rId2" Type="http://schemas.microsoft.com/office/2007/relationships/media" Target="../media/media24.mp3"/><Relationship Id="rId1" Type="http://schemas.openxmlformats.org/officeDocument/2006/relationships/audio" Target="../media/media24.mp3"/></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23.xml"/><Relationship Id="rId4" Type="http://schemas.openxmlformats.org/officeDocument/2006/relationships/slideLayout" Target="../slideLayouts/slideLayout2.xml"/><Relationship Id="rId3" Type="http://schemas.openxmlformats.org/officeDocument/2006/relationships/image" Target="../media/image10.png"/><Relationship Id="rId2" Type="http://schemas.microsoft.com/office/2007/relationships/media" Target="../media/media25.mp3"/><Relationship Id="rId1" Type="http://schemas.openxmlformats.org/officeDocument/2006/relationships/audio" Target="../media/media25.mp3"/></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24.xml"/><Relationship Id="rId4" Type="http://schemas.openxmlformats.org/officeDocument/2006/relationships/slideLayout" Target="../slideLayouts/slideLayout2.xml"/><Relationship Id="rId3" Type="http://schemas.openxmlformats.org/officeDocument/2006/relationships/image" Target="../media/image10.png"/><Relationship Id="rId2" Type="http://schemas.microsoft.com/office/2007/relationships/media" Target="../media/media26.mp3"/><Relationship Id="rId1" Type="http://schemas.openxmlformats.org/officeDocument/2006/relationships/audio" Target="../media/media26.mp3"/></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25.xml"/><Relationship Id="rId4" Type="http://schemas.openxmlformats.org/officeDocument/2006/relationships/slideLayout" Target="../slideLayouts/slideLayout2.xml"/><Relationship Id="rId3" Type="http://schemas.openxmlformats.org/officeDocument/2006/relationships/image" Target="../media/image10.png"/><Relationship Id="rId2" Type="http://schemas.microsoft.com/office/2007/relationships/media" Target="../media/media27.mp3"/><Relationship Id="rId1" Type="http://schemas.openxmlformats.org/officeDocument/2006/relationships/audio" Target="../media/media27.mp3"/></Relationships>
</file>

<file path=ppt/slides/_rels/slide26.xml.rels><?xml version="1.0" encoding="UTF-8" standalone="yes"?>
<Relationships xmlns="http://schemas.openxmlformats.org/package/2006/relationships"><Relationship Id="rId5" Type="http://schemas.openxmlformats.org/officeDocument/2006/relationships/notesSlide" Target="../notesSlides/notesSlide26.xml"/><Relationship Id="rId4" Type="http://schemas.openxmlformats.org/officeDocument/2006/relationships/slideLayout" Target="../slideLayouts/slideLayout2.xml"/><Relationship Id="rId3" Type="http://schemas.openxmlformats.org/officeDocument/2006/relationships/image" Target="../media/image10.png"/><Relationship Id="rId2" Type="http://schemas.microsoft.com/office/2007/relationships/media" Target="../media/media28.mp3"/><Relationship Id="rId1" Type="http://schemas.openxmlformats.org/officeDocument/2006/relationships/audio" Target="../media/media28.mp3"/></Relationships>
</file>

<file path=ppt/slides/_rels/slide27.xml.rels><?xml version="1.0" encoding="UTF-8" standalone="yes"?>
<Relationships xmlns="http://schemas.openxmlformats.org/package/2006/relationships"><Relationship Id="rId5" Type="http://schemas.openxmlformats.org/officeDocument/2006/relationships/notesSlide" Target="../notesSlides/notesSlide27.xml"/><Relationship Id="rId4" Type="http://schemas.openxmlformats.org/officeDocument/2006/relationships/slideLayout" Target="../slideLayouts/slideLayout2.xml"/><Relationship Id="rId3" Type="http://schemas.openxmlformats.org/officeDocument/2006/relationships/image" Target="../media/image10.png"/><Relationship Id="rId2" Type="http://schemas.microsoft.com/office/2007/relationships/media" Target="../media/media29.mp3"/><Relationship Id="rId1" Type="http://schemas.openxmlformats.org/officeDocument/2006/relationships/audio" Target="../media/media29.mp3"/></Relationships>
</file>

<file path=ppt/slides/_rels/slide28.xml.rels><?xml version="1.0" encoding="UTF-8" standalone="yes"?>
<Relationships xmlns="http://schemas.openxmlformats.org/package/2006/relationships"><Relationship Id="rId5" Type="http://schemas.openxmlformats.org/officeDocument/2006/relationships/notesSlide" Target="../notesSlides/notesSlide28.xml"/><Relationship Id="rId4" Type="http://schemas.openxmlformats.org/officeDocument/2006/relationships/slideLayout" Target="../slideLayouts/slideLayout2.xml"/><Relationship Id="rId3" Type="http://schemas.openxmlformats.org/officeDocument/2006/relationships/image" Target="../media/image10.png"/><Relationship Id="rId2" Type="http://schemas.microsoft.com/office/2007/relationships/media" Target="../media/media30.mp3"/><Relationship Id="rId1" Type="http://schemas.openxmlformats.org/officeDocument/2006/relationships/audio" Target="../media/media30.mp3"/></Relationships>
</file>

<file path=ppt/slides/_rels/slide29.xml.rels><?xml version="1.0" encoding="UTF-8" standalone="yes"?>
<Relationships xmlns="http://schemas.openxmlformats.org/package/2006/relationships"><Relationship Id="rId5" Type="http://schemas.openxmlformats.org/officeDocument/2006/relationships/notesSlide" Target="../notesSlides/notesSlide29.xml"/><Relationship Id="rId4" Type="http://schemas.openxmlformats.org/officeDocument/2006/relationships/slideLayout" Target="../slideLayouts/slideLayout1.xml"/><Relationship Id="rId3" Type="http://schemas.openxmlformats.org/officeDocument/2006/relationships/slide" Target="slide2.xml"/><Relationship Id="rId2" Type="http://schemas.openxmlformats.org/officeDocument/2006/relationships/image" Target="../media/image6.jpeg"/><Relationship Id="rId1" Type="http://schemas.openxmlformats.org/officeDocument/2006/relationships/tags" Target="../tags/tag35.xml"/></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1.xml"/><Relationship Id="rId3" Type="http://schemas.openxmlformats.org/officeDocument/2006/relationships/slide" Target="slide2.xml"/><Relationship Id="rId2" Type="http://schemas.openxmlformats.org/officeDocument/2006/relationships/image" Target="../media/image6.jpeg"/><Relationship Id="rId1" Type="http://schemas.openxmlformats.org/officeDocument/2006/relationships/tags" Target="../tags/tag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9" Type="http://schemas.openxmlformats.org/officeDocument/2006/relationships/image" Target="../media/image10.png"/><Relationship Id="rId8" Type="http://schemas.microsoft.com/office/2007/relationships/media" Target="../media/media1.mp3"/><Relationship Id="rId7" Type="http://schemas.openxmlformats.org/officeDocument/2006/relationships/audio" Target="../media/media1.mp3"/><Relationship Id="rId6" Type="http://schemas.openxmlformats.org/officeDocument/2006/relationships/image" Target="../media/image9.png"/><Relationship Id="rId5" Type="http://schemas.openxmlformats.org/officeDocument/2006/relationships/tags" Target="../tags/tag9.xml"/><Relationship Id="rId4" Type="http://schemas.openxmlformats.org/officeDocument/2006/relationships/image" Target="../media/image8.png"/><Relationship Id="rId3" Type="http://schemas.openxmlformats.org/officeDocument/2006/relationships/tags" Target="../tags/tag8.xml"/><Relationship Id="rId2" Type="http://schemas.openxmlformats.org/officeDocument/2006/relationships/image" Target="../media/image7.png"/><Relationship Id="rId11" Type="http://schemas.openxmlformats.org/officeDocument/2006/relationships/notesSlide" Target="../notesSlides/notesSlide4.xml"/><Relationship Id="rId10" Type="http://schemas.openxmlformats.org/officeDocument/2006/relationships/slideLayout" Target="../slideLayouts/slideLayout2.xml"/><Relationship Id="rId1" Type="http://schemas.openxmlformats.org/officeDocument/2006/relationships/tags" Target="../tags/tag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5" Type="http://schemas.openxmlformats.org/officeDocument/2006/relationships/notesSlide" Target="../notesSlides/notesSlide45.xml"/><Relationship Id="rId4" Type="http://schemas.openxmlformats.org/officeDocument/2006/relationships/slideLayout" Target="../slideLayouts/slideLayout2.xml"/><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slide" Target="slide48.xml"/></Relationships>
</file>

<file path=ppt/slides/_rels/slide46.xml.rels><?xml version="1.0" encoding="UTF-8" standalone="yes"?>
<Relationships xmlns="http://schemas.openxmlformats.org/package/2006/relationships"><Relationship Id="rId4" Type="http://schemas.openxmlformats.org/officeDocument/2006/relationships/notesSlide" Target="../notesSlides/notesSlide46.xml"/><Relationship Id="rId3" Type="http://schemas.openxmlformats.org/officeDocument/2006/relationships/slideLayout" Target="../slideLayouts/slideLayout2.xml"/><Relationship Id="rId2" Type="http://schemas.openxmlformats.org/officeDocument/2006/relationships/tags" Target="../tags/tag39.xml"/><Relationship Id="rId1" Type="http://schemas.openxmlformats.org/officeDocument/2006/relationships/tags" Target="../tags/tag38.xml"/></Relationships>
</file>

<file path=ppt/slides/_rels/slide47.xml.rels><?xml version="1.0" encoding="UTF-8" standalone="yes"?>
<Relationships xmlns="http://schemas.openxmlformats.org/package/2006/relationships"><Relationship Id="rId4" Type="http://schemas.openxmlformats.org/officeDocument/2006/relationships/notesSlide" Target="../notesSlides/notesSlide47.xml"/><Relationship Id="rId3" Type="http://schemas.openxmlformats.org/officeDocument/2006/relationships/slideLayout" Target="../slideLayouts/slideLayout2.xml"/><Relationship Id="rId2" Type="http://schemas.openxmlformats.org/officeDocument/2006/relationships/tags" Target="../tags/tag41.xml"/><Relationship Id="rId1" Type="http://schemas.openxmlformats.org/officeDocument/2006/relationships/tags" Target="../tags/tag40.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slide" Target="slide45.xml"/></Relationships>
</file>

<file path=ppt/slides/_rels/slide49.xml.rels><?xml version="1.0" encoding="UTF-8" standalone="yes"?>
<Relationships xmlns="http://schemas.openxmlformats.org/package/2006/relationships"><Relationship Id="rId5" Type="http://schemas.openxmlformats.org/officeDocument/2006/relationships/notesSlide" Target="../notesSlides/notesSlide48.xml"/><Relationship Id="rId4" Type="http://schemas.openxmlformats.org/officeDocument/2006/relationships/slideLayout" Target="../slideLayouts/slideLayout1.xml"/><Relationship Id="rId3" Type="http://schemas.openxmlformats.org/officeDocument/2006/relationships/slide" Target="slide2.xml"/><Relationship Id="rId2" Type="http://schemas.openxmlformats.org/officeDocument/2006/relationships/image" Target="../media/image6.jpeg"/><Relationship Id="rId1" Type="http://schemas.openxmlformats.org/officeDocument/2006/relationships/tags" Target="../tags/tag42.xml"/></Relationships>
</file>

<file path=ppt/slides/_rels/slide5.xml.rels><?xml version="1.0" encoding="UTF-8" standalone="yes"?>
<Relationships xmlns="http://schemas.openxmlformats.org/package/2006/relationships"><Relationship Id="rId9" Type="http://schemas.openxmlformats.org/officeDocument/2006/relationships/notesSlide" Target="../notesSlides/notesSlide5.xml"/><Relationship Id="rId8" Type="http://schemas.openxmlformats.org/officeDocument/2006/relationships/slideLayout" Target="../slideLayouts/slideLayout2.xml"/><Relationship Id="rId7" Type="http://schemas.openxmlformats.org/officeDocument/2006/relationships/image" Target="../media/image10.png"/><Relationship Id="rId6" Type="http://schemas.microsoft.com/office/2007/relationships/media" Target="../media/media2.mp3"/><Relationship Id="rId5" Type="http://schemas.openxmlformats.org/officeDocument/2006/relationships/audio" Target="../media/media2.mp3"/><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tags" Target="../tags/tag10.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slide" Target="slide5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slide" Target="slide50.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slide" Target="slide6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9" Type="http://schemas.openxmlformats.org/officeDocument/2006/relationships/image" Target="../media/image10.png"/><Relationship Id="rId8" Type="http://schemas.microsoft.com/office/2007/relationships/media" Target="../media/media3.mp3"/><Relationship Id="rId7" Type="http://schemas.openxmlformats.org/officeDocument/2006/relationships/audio" Target="../media/media3.mp3"/><Relationship Id="rId6" Type="http://schemas.openxmlformats.org/officeDocument/2006/relationships/image" Target="../media/image16.png"/><Relationship Id="rId5" Type="http://schemas.openxmlformats.org/officeDocument/2006/relationships/tags" Target="../tags/tag13.xml"/><Relationship Id="rId4" Type="http://schemas.openxmlformats.org/officeDocument/2006/relationships/image" Target="../media/image15.png"/><Relationship Id="rId3" Type="http://schemas.openxmlformats.org/officeDocument/2006/relationships/tags" Target="../tags/tag12.xml"/><Relationship Id="rId2" Type="http://schemas.openxmlformats.org/officeDocument/2006/relationships/image" Target="../media/image14.png"/><Relationship Id="rId11" Type="http://schemas.openxmlformats.org/officeDocument/2006/relationships/notesSlide" Target="../notesSlides/notesSlide6.xml"/><Relationship Id="rId10" Type="http://schemas.openxmlformats.org/officeDocument/2006/relationships/slideLayout" Target="../slideLayouts/slideLayout2.xml"/><Relationship Id="rId1" Type="http://schemas.openxmlformats.org/officeDocument/2006/relationships/tags" Target="../tags/tag1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slide" Target="slide58.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slide" Target="slide7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9" Type="http://schemas.openxmlformats.org/officeDocument/2006/relationships/image" Target="../media/image10.png"/><Relationship Id="rId8" Type="http://schemas.microsoft.com/office/2007/relationships/media" Target="../media/media4.mp3"/><Relationship Id="rId7" Type="http://schemas.openxmlformats.org/officeDocument/2006/relationships/audio" Target="../media/media4.mp3"/><Relationship Id="rId6" Type="http://schemas.openxmlformats.org/officeDocument/2006/relationships/image" Target="../media/image19.png"/><Relationship Id="rId5" Type="http://schemas.openxmlformats.org/officeDocument/2006/relationships/tags" Target="../tags/tag16.xml"/><Relationship Id="rId4" Type="http://schemas.openxmlformats.org/officeDocument/2006/relationships/image" Target="../media/image18.png"/><Relationship Id="rId3" Type="http://schemas.openxmlformats.org/officeDocument/2006/relationships/tags" Target="../tags/tag15.xml"/><Relationship Id="rId2" Type="http://schemas.openxmlformats.org/officeDocument/2006/relationships/image" Target="../media/image17.png"/><Relationship Id="rId11" Type="http://schemas.openxmlformats.org/officeDocument/2006/relationships/notesSlide" Target="../notesSlides/notesSlide7.xml"/><Relationship Id="rId10" Type="http://schemas.openxmlformats.org/officeDocument/2006/relationships/slideLayout" Target="../slideLayouts/slideLayout2.xml"/><Relationship Id="rId1" Type="http://schemas.openxmlformats.org/officeDocument/2006/relationships/tags" Target="../tags/tag1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slide" Target="slide66.xml"/></Relationships>
</file>

<file path=ppt/slides/_rels/slide74.xml.rels><?xml version="1.0" encoding="UTF-8" standalone="yes"?>
<Relationships xmlns="http://schemas.openxmlformats.org/package/2006/relationships"><Relationship Id="rId5" Type="http://schemas.openxmlformats.org/officeDocument/2006/relationships/notesSlide" Target="../notesSlides/notesSlide70.xml"/><Relationship Id="rId4" Type="http://schemas.openxmlformats.org/officeDocument/2006/relationships/slideLayout" Target="../slideLayouts/slideLayout1.xml"/><Relationship Id="rId3" Type="http://schemas.openxmlformats.org/officeDocument/2006/relationships/slide" Target="slide2.xml"/><Relationship Id="rId2" Type="http://schemas.openxmlformats.org/officeDocument/2006/relationships/image" Target="../media/image6.jpeg"/><Relationship Id="rId1" Type="http://schemas.openxmlformats.org/officeDocument/2006/relationships/tags" Target="../tags/tag4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slide" Target="slide77.xml"/></Relationships>
</file>

<file path=ppt/slides/_rels/slide7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slide" Target="slide76.xml"/></Relationships>
</file>

<file path=ppt/slides/_rels/slide78.xml.rels><?xml version="1.0" encoding="UTF-8" standalone="yes"?>
<Relationships xmlns="http://schemas.openxmlformats.org/package/2006/relationships"><Relationship Id="rId7" Type="http://schemas.openxmlformats.org/officeDocument/2006/relationships/notesSlide" Target="../notesSlides/notesSlide73.xml"/><Relationship Id="rId6" Type="http://schemas.openxmlformats.org/officeDocument/2006/relationships/slideLayout" Target="../slideLayouts/slideLayout1.xml"/><Relationship Id="rId5" Type="http://schemas.openxmlformats.org/officeDocument/2006/relationships/tags" Target="../tags/tag45.xml"/><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9" Type="http://schemas.openxmlformats.org/officeDocument/2006/relationships/image" Target="../media/image10.png"/><Relationship Id="rId8" Type="http://schemas.microsoft.com/office/2007/relationships/media" Target="../media/media5.mp3"/><Relationship Id="rId7" Type="http://schemas.openxmlformats.org/officeDocument/2006/relationships/audio" Target="../media/media5.mp3"/><Relationship Id="rId6" Type="http://schemas.openxmlformats.org/officeDocument/2006/relationships/image" Target="../media/image22.png"/><Relationship Id="rId5" Type="http://schemas.openxmlformats.org/officeDocument/2006/relationships/tags" Target="../tags/tag19.xml"/><Relationship Id="rId4" Type="http://schemas.openxmlformats.org/officeDocument/2006/relationships/image" Target="../media/image21.png"/><Relationship Id="rId3" Type="http://schemas.openxmlformats.org/officeDocument/2006/relationships/tags" Target="../tags/tag18.xml"/><Relationship Id="rId2" Type="http://schemas.openxmlformats.org/officeDocument/2006/relationships/image" Target="../media/image20.png"/><Relationship Id="rId11" Type="http://schemas.openxmlformats.org/officeDocument/2006/relationships/notesSlide" Target="../notesSlides/notesSlide8.xml"/><Relationship Id="rId10" Type="http://schemas.openxmlformats.org/officeDocument/2006/relationships/slideLayout" Target="../slideLayouts/slideLayout2.xml"/><Relationship Id="rId1" Type="http://schemas.openxmlformats.org/officeDocument/2006/relationships/tags" Target="../tags/tag17.xml"/></Relationships>
</file>

<file path=ppt/slides/_rels/slide9.xml.rels><?xml version="1.0" encoding="UTF-8" standalone="yes"?>
<Relationships xmlns="http://schemas.openxmlformats.org/package/2006/relationships"><Relationship Id="rId9" Type="http://schemas.openxmlformats.org/officeDocument/2006/relationships/image" Target="../media/image10.png"/><Relationship Id="rId8" Type="http://schemas.microsoft.com/office/2007/relationships/media" Target="../media/media6.mp3"/><Relationship Id="rId7" Type="http://schemas.openxmlformats.org/officeDocument/2006/relationships/audio" Target="../media/media6.mp3"/><Relationship Id="rId6" Type="http://schemas.openxmlformats.org/officeDocument/2006/relationships/image" Target="../media/image25.png"/><Relationship Id="rId5" Type="http://schemas.openxmlformats.org/officeDocument/2006/relationships/tags" Target="../tags/tag22.xml"/><Relationship Id="rId4" Type="http://schemas.openxmlformats.org/officeDocument/2006/relationships/image" Target="../media/image24.png"/><Relationship Id="rId3" Type="http://schemas.openxmlformats.org/officeDocument/2006/relationships/tags" Target="../tags/tag21.xml"/><Relationship Id="rId2" Type="http://schemas.openxmlformats.org/officeDocument/2006/relationships/image" Target="../media/image23.png"/><Relationship Id="rId11" Type="http://schemas.openxmlformats.org/officeDocument/2006/relationships/notesSlide" Target="../notesSlides/notesSlide9.xml"/><Relationship Id="rId10" Type="http://schemas.openxmlformats.org/officeDocument/2006/relationships/slideLayout" Target="../slideLayouts/slideLayout2.xml"/><Relationship Id="rId1" Type="http://schemas.openxmlformats.org/officeDocument/2006/relationships/tags" Target="../tags/tag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2448560" y="4471670"/>
            <a:ext cx="9743440" cy="2383790"/>
            <a:chOff x="3856" y="7042"/>
            <a:chExt cx="15344" cy="3754"/>
          </a:xfrm>
        </p:grpSpPr>
        <p:pic>
          <p:nvPicPr>
            <p:cNvPr id="27" name="图片 26" descr="图片1"/>
            <p:cNvPicPr>
              <a:picLocks noChangeAspect="1"/>
            </p:cNvPicPr>
            <p:nvPr/>
          </p:nvPicPr>
          <p:blipFill>
            <a:blip r:embed="rId1"/>
            <a:srcRect l="5697" t="5573" b="7057"/>
            <a:stretch>
              <a:fillRect/>
            </a:stretch>
          </p:blipFill>
          <p:spPr>
            <a:xfrm>
              <a:off x="3856" y="7098"/>
              <a:ext cx="8298" cy="3698"/>
            </a:xfrm>
            <a:prstGeom prst="rect">
              <a:avLst/>
            </a:prstGeom>
          </p:spPr>
        </p:pic>
        <p:sp>
          <p:nvSpPr>
            <p:cNvPr id="26" name="矩形 25"/>
            <p:cNvSpPr/>
            <p:nvPr/>
          </p:nvSpPr>
          <p:spPr>
            <a:xfrm>
              <a:off x="12154" y="7042"/>
              <a:ext cx="7046" cy="3738"/>
            </a:xfrm>
            <a:prstGeom prst="rect">
              <a:avLst/>
            </a:prstGeom>
            <a:solidFill>
              <a:schemeClr val="accent5">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cxnSp>
        <p:nvCxnSpPr>
          <p:cNvPr id="20" name="直接连接符 19"/>
          <p:cNvCxnSpPr/>
          <p:nvPr/>
        </p:nvCxnSpPr>
        <p:spPr>
          <a:xfrm>
            <a:off x="973455" y="759460"/>
            <a:ext cx="7153910" cy="0"/>
          </a:xfrm>
          <a:prstGeom prst="line">
            <a:avLst/>
          </a:prstGeom>
          <a:ln w="22225">
            <a:solidFill>
              <a:schemeClr val="bg1">
                <a:lumMod val="65000"/>
              </a:schemeClr>
            </a:solidFill>
          </a:ln>
        </p:spPr>
        <p:style>
          <a:lnRef idx="3">
            <a:schemeClr val="dk1"/>
          </a:lnRef>
          <a:fillRef idx="0">
            <a:schemeClr val="dk1"/>
          </a:fillRef>
          <a:effectRef idx="2">
            <a:schemeClr val="dk1"/>
          </a:effectRef>
          <a:fontRef idx="minor">
            <a:schemeClr val="tx1"/>
          </a:fontRef>
        </p:style>
      </p:cxnSp>
      <p:pic>
        <p:nvPicPr>
          <p:cNvPr id="12" name="图片 11" descr="图片2"/>
          <p:cNvPicPr>
            <a:picLocks noChangeAspect="1"/>
          </p:cNvPicPr>
          <p:nvPr/>
        </p:nvPicPr>
        <p:blipFill>
          <a:blip r:embed="rId2"/>
          <a:srcRect t="19151" r="4716"/>
          <a:stretch>
            <a:fillRect/>
          </a:stretch>
        </p:blipFill>
        <p:spPr>
          <a:xfrm>
            <a:off x="0" y="0"/>
            <a:ext cx="12047220" cy="2290445"/>
          </a:xfrm>
          <a:prstGeom prst="rect">
            <a:avLst/>
          </a:prstGeom>
        </p:spPr>
      </p:pic>
      <p:pic>
        <p:nvPicPr>
          <p:cNvPr id="14" name="图片 13" descr="图片1"/>
          <p:cNvPicPr>
            <a:picLocks noChangeAspect="1"/>
          </p:cNvPicPr>
          <p:nvPr/>
        </p:nvPicPr>
        <p:blipFill>
          <a:blip r:embed="rId3">
            <a:alphaModFix amt="58000"/>
          </a:blip>
          <a:stretch>
            <a:fillRect/>
          </a:stretch>
        </p:blipFill>
        <p:spPr>
          <a:xfrm>
            <a:off x="0" y="0"/>
            <a:ext cx="2449195" cy="6910070"/>
          </a:xfrm>
          <a:prstGeom prst="rect">
            <a:avLst/>
          </a:prstGeom>
        </p:spPr>
      </p:pic>
      <p:pic>
        <p:nvPicPr>
          <p:cNvPr id="15" name="图片 14" descr="图片1"/>
          <p:cNvPicPr>
            <a:picLocks noChangeAspect="1"/>
          </p:cNvPicPr>
          <p:nvPr/>
        </p:nvPicPr>
        <p:blipFill>
          <a:blip r:embed="rId4">
            <a:alphaModFix amt="58000"/>
          </a:blip>
          <a:stretch>
            <a:fillRect/>
          </a:stretch>
        </p:blipFill>
        <p:spPr>
          <a:xfrm>
            <a:off x="2449195" y="0"/>
            <a:ext cx="9742805" cy="1964690"/>
          </a:xfrm>
          <a:prstGeom prst="rect">
            <a:avLst/>
          </a:prstGeom>
        </p:spPr>
      </p:pic>
      <p:sp>
        <p:nvSpPr>
          <p:cNvPr id="16" name="矩形 15"/>
          <p:cNvSpPr/>
          <p:nvPr/>
        </p:nvSpPr>
        <p:spPr>
          <a:xfrm>
            <a:off x="-60960" y="1964690"/>
            <a:ext cx="12252960" cy="2536825"/>
          </a:xfrm>
          <a:prstGeom prst="rect">
            <a:avLst/>
          </a:prstGeom>
          <a:solidFill>
            <a:schemeClr val="accent5">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PA_矩形 259"/>
          <p:cNvSpPr>
            <a:spLocks noChangeArrowheads="1"/>
          </p:cNvSpPr>
          <p:nvPr>
            <p:custDataLst>
              <p:tags r:id="rId5"/>
            </p:custDataLst>
          </p:nvPr>
        </p:nvSpPr>
        <p:spPr bwMode="auto">
          <a:xfrm>
            <a:off x="2448560" y="2290445"/>
            <a:ext cx="9511030" cy="1477010"/>
          </a:xfrm>
          <a:prstGeom prst="rect">
            <a:avLst/>
          </a:prstGeom>
          <a:noFill/>
          <a:ln>
            <a:noFill/>
          </a:ln>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indent="0" algn="dist">
              <a:lnSpc>
                <a:spcPct val="120000"/>
              </a:lnSpc>
              <a:buNone/>
            </a:pPr>
            <a:r>
              <a:rPr lang="zh-CN" altLang="en-US" sz="8000" b="1" kern="5000" spc="300" dirty="0">
                <a:solidFill>
                  <a:schemeClr val="bg1"/>
                </a:solidFill>
                <a:cs typeface="Arial" panose="020B0604020202020204" pitchFamily="34" charset="0"/>
                <a:sym typeface="+mn-ea"/>
              </a:rPr>
              <a:t>全国英语等级考试</a:t>
            </a:r>
            <a:endParaRPr lang="zh-CN" altLang="en-US" sz="8000" b="1" kern="5000" spc="300" dirty="0">
              <a:solidFill>
                <a:schemeClr val="bg1"/>
              </a:solidFill>
              <a:cs typeface="Arial" panose="020B0604020202020204" pitchFamily="34" charset="0"/>
              <a:sym typeface="+mn-ea"/>
            </a:endParaRPr>
          </a:p>
        </p:txBody>
      </p:sp>
      <p:sp>
        <p:nvSpPr>
          <p:cNvPr id="22" name="PA_矩形 259"/>
          <p:cNvSpPr>
            <a:spLocks noChangeArrowheads="1"/>
          </p:cNvSpPr>
          <p:nvPr>
            <p:custDataLst>
              <p:tags r:id="rId6"/>
            </p:custDataLst>
          </p:nvPr>
        </p:nvSpPr>
        <p:spPr bwMode="auto">
          <a:xfrm>
            <a:off x="2596515" y="4835525"/>
            <a:ext cx="4973320" cy="885825"/>
          </a:xfrm>
          <a:prstGeom prst="rect">
            <a:avLst/>
          </a:prstGeom>
          <a:noFill/>
          <a:ln>
            <a:noFill/>
          </a:ln>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indent="0" algn="l">
              <a:lnSpc>
                <a:spcPct val="120000"/>
              </a:lnSpc>
              <a:buNone/>
            </a:pPr>
            <a:r>
              <a:rPr lang="zh-CN" altLang="en-US" sz="4800" b="1" kern="5000" spc="300" dirty="0">
                <a:solidFill>
                  <a:schemeClr val="accent5">
                    <a:lumMod val="75000"/>
                    <a:lumOff val="25000"/>
                  </a:schemeClr>
                </a:solidFill>
                <a:cs typeface="Arial" panose="020B0604020202020204" pitchFamily="34" charset="0"/>
                <a:sym typeface="+mn-ea"/>
              </a:rPr>
              <a:t>（一级）</a:t>
            </a:r>
            <a:r>
              <a:rPr lang="zh-CN" altLang="en-US" sz="4800" b="1" kern="5000" spc="300" dirty="0">
                <a:solidFill>
                  <a:schemeClr val="tx1"/>
                </a:solidFill>
                <a:cs typeface="Arial" panose="020B0604020202020204" pitchFamily="34" charset="0"/>
                <a:sym typeface="+mn-ea"/>
              </a:rPr>
              <a:t>模拟卷</a:t>
            </a:r>
            <a:endParaRPr lang="zh-CN" altLang="en-US" sz="4800" b="1" kern="5000" spc="300" dirty="0">
              <a:solidFill>
                <a:schemeClr val="tx1"/>
              </a:solidFill>
              <a:cs typeface="Arial" panose="020B0604020202020204" pitchFamily="34" charset="0"/>
              <a:sym typeface="+mn-ea"/>
            </a:endParaRPr>
          </a:p>
        </p:txBody>
      </p:sp>
      <p:sp>
        <p:nvSpPr>
          <p:cNvPr id="24" name="PA_矩形 259"/>
          <p:cNvSpPr>
            <a:spLocks noChangeArrowheads="1"/>
          </p:cNvSpPr>
          <p:nvPr>
            <p:custDataLst>
              <p:tags r:id="rId7"/>
            </p:custDataLst>
          </p:nvPr>
        </p:nvSpPr>
        <p:spPr bwMode="auto">
          <a:xfrm>
            <a:off x="8411845" y="4835525"/>
            <a:ext cx="1049655" cy="430530"/>
          </a:xfrm>
          <a:prstGeom prst="rect">
            <a:avLst/>
          </a:prstGeom>
          <a:noFill/>
          <a:ln>
            <a:noFill/>
          </a:ln>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indent="0" algn="just" fontAlgn="auto">
              <a:lnSpc>
                <a:spcPct val="100000"/>
              </a:lnSpc>
              <a:spcBef>
                <a:spcPts val="0"/>
              </a:spcBef>
              <a:buNone/>
            </a:pPr>
            <a:r>
              <a:rPr lang="zh-CN" altLang="en-US" sz="2800" b="1" kern="5000" spc="300" dirty="0">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mn-ea"/>
              </a:rPr>
              <a:t>主 编</a:t>
            </a:r>
            <a:endParaRPr lang="zh-CN" altLang="en-US" sz="2800" b="1" kern="5000" spc="300" dirty="0">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29" name="PA_矩形 259"/>
          <p:cNvSpPr>
            <a:spLocks noChangeArrowheads="1"/>
          </p:cNvSpPr>
          <p:nvPr>
            <p:custDataLst>
              <p:tags r:id="rId8"/>
            </p:custDataLst>
          </p:nvPr>
        </p:nvSpPr>
        <p:spPr bwMode="auto">
          <a:xfrm>
            <a:off x="9613265" y="4835525"/>
            <a:ext cx="1049655" cy="1292225"/>
          </a:xfrm>
          <a:prstGeom prst="rect">
            <a:avLst/>
          </a:prstGeom>
          <a:noFill/>
          <a:ln>
            <a:noFill/>
          </a:ln>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indent="0" algn="just" fontAlgn="auto">
              <a:lnSpc>
                <a:spcPct val="100000"/>
              </a:lnSpc>
              <a:spcBef>
                <a:spcPts val="0"/>
              </a:spcBef>
              <a:buNone/>
            </a:pPr>
            <a:r>
              <a:rPr lang="zh-CN" altLang="en-US" sz="2800" b="1" kern="5000" spc="300" dirty="0">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mn-ea"/>
              </a:rPr>
              <a:t>叶 秀 江 韵 赖 静</a:t>
            </a:r>
            <a:endParaRPr lang="zh-CN" altLang="en-US" sz="2800" b="1" kern="5000" spc="300" dirty="0">
              <a:solidFill>
                <a:sysClr val="windowText" lastClr="000000"/>
              </a:solidFill>
              <a:latin typeface="宋体" panose="02010600030101010101" pitchFamily="2" charset="-122"/>
              <a:ea typeface="宋体" panose="02010600030101010101" pitchFamily="2" charset="-122"/>
              <a:cs typeface="宋体" panose="02010600030101010101" pitchFamily="2"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500" fill="hold"/>
                                        <p:tgtEl>
                                          <p:spTgt spid="22"/>
                                        </p:tgtEl>
                                        <p:attrNameLst>
                                          <p:attrName>ppt_w</p:attrName>
                                        </p:attrNameLst>
                                      </p:cBhvr>
                                      <p:tavLst>
                                        <p:tav tm="0">
                                          <p:val>
                                            <p:fltVal val="0"/>
                                          </p:val>
                                        </p:tav>
                                        <p:tav tm="100000">
                                          <p:val>
                                            <p:strVal val="#ppt_w"/>
                                          </p:val>
                                        </p:tav>
                                      </p:tavLst>
                                    </p:anim>
                                    <p:anim calcmode="lin" valueType="num">
                                      <p:cBhvr>
                                        <p:cTn id="14" dur="500" fill="hold"/>
                                        <p:tgtEl>
                                          <p:spTgt spid="22"/>
                                        </p:tgtEl>
                                        <p:attrNameLst>
                                          <p:attrName>ppt_h</p:attrName>
                                        </p:attrNameLst>
                                      </p:cBhvr>
                                      <p:tavLst>
                                        <p:tav tm="0">
                                          <p:val>
                                            <p:fltVal val="0"/>
                                          </p:val>
                                        </p:tav>
                                        <p:tav tm="100000">
                                          <p:val>
                                            <p:strVal val="#ppt_h"/>
                                          </p:val>
                                        </p:tav>
                                      </p:tavLst>
                                    </p:anim>
                                    <p:animEffect transition="in" filter="fade">
                                      <p:cBhvr>
                                        <p:cTn id="15" dur="500"/>
                                        <p:tgtEl>
                                          <p:spTgt spid="22"/>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ppt_w</p:attrName>
                                        </p:attrNameLst>
                                      </p:cBhvr>
                                      <p:tavLst>
                                        <p:tav tm="0">
                                          <p:val>
                                            <p:fltVal val="0"/>
                                          </p:val>
                                        </p:tav>
                                        <p:tav tm="100000">
                                          <p:val>
                                            <p:strVal val="#ppt_w"/>
                                          </p:val>
                                        </p:tav>
                                      </p:tavLst>
                                    </p:anim>
                                    <p:anim calcmode="lin" valueType="num">
                                      <p:cBhvr>
                                        <p:cTn id="20" dur="500" fill="hold"/>
                                        <p:tgtEl>
                                          <p:spTgt spid="24"/>
                                        </p:tgtEl>
                                        <p:attrNameLst>
                                          <p:attrName>ppt_h</p:attrName>
                                        </p:attrNameLst>
                                      </p:cBhvr>
                                      <p:tavLst>
                                        <p:tav tm="0">
                                          <p:val>
                                            <p:fltVal val="0"/>
                                          </p:val>
                                        </p:tav>
                                        <p:tav tm="100000">
                                          <p:val>
                                            <p:strVal val="#ppt_h"/>
                                          </p:val>
                                        </p:tav>
                                      </p:tavLst>
                                    </p:anim>
                                    <p:animEffect transition="in" filter="fade">
                                      <p:cBhvr>
                                        <p:cTn id="21" dur="500"/>
                                        <p:tgtEl>
                                          <p:spTgt spid="24"/>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 calcmode="lin" valueType="num">
                                      <p:cBhvr>
                                        <p:cTn id="24" dur="500" fill="hold"/>
                                        <p:tgtEl>
                                          <p:spTgt spid="29"/>
                                        </p:tgtEl>
                                        <p:attrNameLst>
                                          <p:attrName>ppt_w</p:attrName>
                                        </p:attrNameLst>
                                      </p:cBhvr>
                                      <p:tavLst>
                                        <p:tav tm="0">
                                          <p:val>
                                            <p:fltVal val="0"/>
                                          </p:val>
                                        </p:tav>
                                        <p:tav tm="100000">
                                          <p:val>
                                            <p:strVal val="#ppt_w"/>
                                          </p:val>
                                        </p:tav>
                                      </p:tavLst>
                                    </p:anim>
                                    <p:anim calcmode="lin" valueType="num">
                                      <p:cBhvr>
                                        <p:cTn id="25" dur="500" fill="hold"/>
                                        <p:tgtEl>
                                          <p:spTgt spid="29"/>
                                        </p:tgtEl>
                                        <p:attrNameLst>
                                          <p:attrName>ppt_h</p:attrName>
                                        </p:attrNameLst>
                                      </p:cBhvr>
                                      <p:tavLst>
                                        <p:tav tm="0">
                                          <p:val>
                                            <p:fltVal val="0"/>
                                          </p:val>
                                        </p:tav>
                                        <p:tav tm="100000">
                                          <p:val>
                                            <p:strVal val="#ppt_h"/>
                                          </p:val>
                                        </p:tav>
                                      </p:tavLst>
                                    </p:anim>
                                    <p:animEffect transition="in" filter="fade">
                                      <p:cBhvr>
                                        <p:cTn id="2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24" grpId="0"/>
      <p:bldP spid="2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002665" y="1067435"/>
            <a:ext cx="9422130" cy="694055"/>
          </a:xfrm>
          <a:prstGeom prst="rect">
            <a:avLst/>
          </a:prstGeom>
          <a:noFill/>
        </p:spPr>
        <p:txBody>
          <a:bodyPr wrap="square" rtlCol="0" anchor="t">
            <a:spAutoFit/>
          </a:bodyPr>
          <a:p>
            <a:pPr algn="just" fontAlgn="auto">
              <a:lnSpc>
                <a:spcPct val="140000"/>
              </a:lnSpc>
            </a:pPr>
            <a:r>
              <a:rPr lang="en-US" altLang="zh-CN" sz="2800" dirty="0">
                <a:latin typeface="Times New Roman" panose="02020603050405020304" charset="0"/>
                <a:ea typeface="宋体" panose="02010600030101010101" pitchFamily="2" charset="-122"/>
                <a:cs typeface="Times New Roman" panose="02020603050405020304" charset="0"/>
              </a:rPr>
              <a:t>7.          [A]                                  [B]                              [C]</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7" name="TextBox 4"/>
          <p:cNvSpPr txBox="1"/>
          <p:nvPr/>
        </p:nvSpPr>
        <p:spPr>
          <a:xfrm>
            <a:off x="137477" y="1238103"/>
            <a:ext cx="810895" cy="521970"/>
          </a:xfrm>
          <a:prstGeom prst="rect">
            <a:avLst/>
          </a:prstGeom>
          <a:noFill/>
        </p:spPr>
        <p:txBody>
          <a:bodyPr wrap="square" rtlCol="0">
            <a:spAutoFit/>
          </a:bodyPr>
          <a:lstStyle/>
          <a:p>
            <a:pPr algn="ctr"/>
            <a:r>
              <a:rPr lang="en-US" sz="2800" dirty="0">
                <a:solidFill>
                  <a:srgbClr val="C00000"/>
                </a:solidFill>
                <a:latin typeface="Times New Roman" panose="02020603050405020304" charset="0"/>
                <a:cs typeface="Times New Roman" panose="02020603050405020304" charset="0"/>
              </a:rPr>
              <a:t> A</a:t>
            </a:r>
            <a:endParaRPr lang="en-US" sz="2800" dirty="0">
              <a:solidFill>
                <a:srgbClr val="C00000"/>
              </a:solidFill>
              <a:latin typeface="Times New Roman" panose="02020603050405020304" charset="0"/>
              <a:cs typeface="Times New Roman" panose="02020603050405020304" charset="0"/>
            </a:endParaRPr>
          </a:p>
        </p:txBody>
      </p:sp>
      <p:sp>
        <p:nvSpPr>
          <p:cNvPr id="2" name="文本框 1"/>
          <p:cNvSpPr txBox="1"/>
          <p:nvPr/>
        </p:nvSpPr>
        <p:spPr>
          <a:xfrm>
            <a:off x="830580" y="5043170"/>
            <a:ext cx="11108055" cy="694055"/>
          </a:xfrm>
          <a:prstGeom prst="rect">
            <a:avLst/>
          </a:prstGeom>
          <a:noFill/>
        </p:spPr>
        <p:txBody>
          <a:bodyPr wrap="square" rtlCol="0" anchor="t">
            <a:spAutoFit/>
          </a:bodyPr>
          <a:p>
            <a:pPr algn="just" fontAlgn="auto">
              <a:lnSpc>
                <a:spcPct val="140000"/>
              </a:lnSpc>
            </a:pPr>
            <a:r>
              <a:rPr lang="en-US" altLang="zh-CN"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Script</a:t>
            </a:r>
            <a:r>
              <a:rPr lang="zh-CN" altLang="en-US"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I was watching TV when my mum came back last night.</a:t>
            </a:r>
            <a:endPar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p:txBody>
      </p:sp>
      <p:pic>
        <p:nvPicPr>
          <p:cNvPr id="3" name="图片 2"/>
          <p:cNvPicPr>
            <a:picLocks noChangeAspect="1"/>
          </p:cNvPicPr>
          <p:nvPr>
            <p:custDataLst>
              <p:tags r:id="rId1"/>
            </p:custDataLst>
          </p:nvPr>
        </p:nvPicPr>
        <p:blipFill>
          <a:blip r:embed="rId2"/>
          <a:stretch>
            <a:fillRect/>
          </a:stretch>
        </p:blipFill>
        <p:spPr>
          <a:xfrm>
            <a:off x="1270635" y="1928495"/>
            <a:ext cx="2466975" cy="3001645"/>
          </a:xfrm>
          <a:prstGeom prst="rect">
            <a:avLst/>
          </a:prstGeom>
        </p:spPr>
      </p:pic>
      <p:pic>
        <p:nvPicPr>
          <p:cNvPr id="4" name="图片 3"/>
          <p:cNvPicPr>
            <a:picLocks noChangeAspect="1"/>
          </p:cNvPicPr>
          <p:nvPr>
            <p:custDataLst>
              <p:tags r:id="rId3"/>
            </p:custDataLst>
          </p:nvPr>
        </p:nvPicPr>
        <p:blipFill>
          <a:blip r:embed="rId4"/>
          <a:stretch>
            <a:fillRect/>
          </a:stretch>
        </p:blipFill>
        <p:spPr>
          <a:xfrm>
            <a:off x="4725670" y="1994535"/>
            <a:ext cx="2194560" cy="2815590"/>
          </a:xfrm>
          <a:prstGeom prst="rect">
            <a:avLst/>
          </a:prstGeom>
        </p:spPr>
      </p:pic>
      <p:pic>
        <p:nvPicPr>
          <p:cNvPr id="5" name="图片 4"/>
          <p:cNvPicPr>
            <a:picLocks noChangeAspect="1"/>
          </p:cNvPicPr>
          <p:nvPr>
            <p:custDataLst>
              <p:tags r:id="rId5"/>
            </p:custDataLst>
          </p:nvPr>
        </p:nvPicPr>
        <p:blipFill>
          <a:blip r:embed="rId6"/>
          <a:stretch>
            <a:fillRect/>
          </a:stretch>
        </p:blipFill>
        <p:spPr>
          <a:xfrm>
            <a:off x="8020050" y="1988185"/>
            <a:ext cx="2112645" cy="2821940"/>
          </a:xfrm>
          <a:prstGeom prst="rect">
            <a:avLst/>
          </a:prstGeom>
        </p:spPr>
      </p:pic>
      <p:pic>
        <p:nvPicPr>
          <p:cNvPr id="8" name="模拟卷（八）第一节 7">
            <a:hlinkClick r:id="" action="ppaction://media"/>
          </p:cNvPr>
          <p:cNvPicPr/>
          <p:nvPr>
            <a:audioFile r:link="rId7"/>
            <p:extLst>
              <p:ext uri="{DAA4B4D4-6D71-4841-9C94-3DE7FCFB9230}">
                <p14:media xmlns:p14="http://schemas.microsoft.com/office/powerpoint/2010/main" r:embed="rId8"/>
              </p:ext>
            </p:extLst>
          </p:nvPr>
        </p:nvPicPr>
        <p:blipFill>
          <a:blip r:embed="rId9"/>
          <a:stretch>
            <a:fillRect/>
          </a:stretch>
        </p:blipFill>
        <p:spPr>
          <a:xfrm>
            <a:off x="137160" y="793750"/>
            <a:ext cx="619125" cy="619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8"/>
                </p:tgtEl>
              </p:cMediaNode>
            </p:audio>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additive="base">
                                        <p:cTn id="16" dur="indefinite" fill="hold"/>
                                        <p:tgtEl>
                                          <p:spTgt spid="8"/>
                                        </p:tgtEl>
                                      </p:cBhvr>
                                    </p:cmd>
                                  </p:childTnLst>
                                </p:cTn>
                              </p:par>
                            </p:childTnLst>
                          </p:cTn>
                        </p:par>
                      </p:childTnLst>
                    </p:cTn>
                  </p:par>
                </p:childTnLst>
              </p:cTn>
              <p:nextCondLst>
                <p:cond evt="onClick" delay="0">
                  <p:tgtEl>
                    <p:spTgt spid="8"/>
                  </p:tgtEl>
                </p:cond>
              </p:nextCondLst>
            </p:seq>
          </p:childTnLst>
        </p:cTn>
      </p:par>
    </p:tnLst>
    <p:bldLst>
      <p:bldP spid="7" grpId="0"/>
      <p:bldP spid="2" grpId="0"/>
      <p:bldP spid="2"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002665" y="1067435"/>
            <a:ext cx="9422130" cy="694055"/>
          </a:xfrm>
          <a:prstGeom prst="rect">
            <a:avLst/>
          </a:prstGeom>
          <a:noFill/>
        </p:spPr>
        <p:txBody>
          <a:bodyPr wrap="square" rtlCol="0" anchor="t">
            <a:spAutoFit/>
          </a:bodyPr>
          <a:p>
            <a:pPr algn="just" fontAlgn="auto">
              <a:lnSpc>
                <a:spcPct val="140000"/>
              </a:lnSpc>
            </a:pPr>
            <a:r>
              <a:rPr lang="en-US" altLang="zh-CN" sz="2800" dirty="0">
                <a:latin typeface="Times New Roman" panose="02020603050405020304" charset="0"/>
                <a:ea typeface="宋体" panose="02010600030101010101" pitchFamily="2" charset="-122"/>
                <a:cs typeface="Times New Roman" panose="02020603050405020304" charset="0"/>
              </a:rPr>
              <a:t>8.          [A]                                  [B]                              [C]</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7" name="TextBox 4"/>
          <p:cNvSpPr txBox="1"/>
          <p:nvPr/>
        </p:nvSpPr>
        <p:spPr>
          <a:xfrm>
            <a:off x="192087" y="1153013"/>
            <a:ext cx="810895" cy="521970"/>
          </a:xfrm>
          <a:prstGeom prst="rect">
            <a:avLst/>
          </a:prstGeom>
          <a:noFill/>
        </p:spPr>
        <p:txBody>
          <a:bodyPr wrap="square" rtlCol="0">
            <a:spAutoFit/>
          </a:bodyPr>
          <a:lstStyle/>
          <a:p>
            <a:pPr algn="ctr"/>
            <a:r>
              <a:rPr lang="en-US" sz="2800" dirty="0">
                <a:solidFill>
                  <a:srgbClr val="C00000"/>
                </a:solidFill>
                <a:latin typeface="Times New Roman" panose="02020603050405020304" charset="0"/>
                <a:cs typeface="Times New Roman" panose="02020603050405020304" charset="0"/>
              </a:rPr>
              <a:t>C</a:t>
            </a:r>
            <a:endParaRPr lang="en-US" sz="2800" dirty="0">
              <a:solidFill>
                <a:srgbClr val="C00000"/>
              </a:solidFill>
              <a:latin typeface="Times New Roman" panose="02020603050405020304" charset="0"/>
              <a:cs typeface="Times New Roman" panose="02020603050405020304" charset="0"/>
            </a:endParaRPr>
          </a:p>
        </p:txBody>
      </p:sp>
      <p:sp>
        <p:nvSpPr>
          <p:cNvPr id="2" name="文本框 1"/>
          <p:cNvSpPr txBox="1"/>
          <p:nvPr/>
        </p:nvSpPr>
        <p:spPr>
          <a:xfrm>
            <a:off x="936625" y="5173345"/>
            <a:ext cx="10149840" cy="694055"/>
          </a:xfrm>
          <a:prstGeom prst="rect">
            <a:avLst/>
          </a:prstGeom>
          <a:noFill/>
        </p:spPr>
        <p:txBody>
          <a:bodyPr wrap="square" rtlCol="0" anchor="t">
            <a:spAutoFit/>
          </a:bodyPr>
          <a:p>
            <a:pPr algn="just" fontAlgn="auto">
              <a:lnSpc>
                <a:spcPct val="140000"/>
              </a:lnSpc>
            </a:pPr>
            <a:r>
              <a:rPr lang="en-US" altLang="zh-CN"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Script</a:t>
            </a:r>
            <a:r>
              <a:rPr lang="zh-CN" altLang="en-US"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I prefer to have a cup of coffee in the morning.</a:t>
            </a:r>
            <a:endPar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p:txBody>
      </p:sp>
      <p:pic>
        <p:nvPicPr>
          <p:cNvPr id="3" name="图片 2"/>
          <p:cNvPicPr>
            <a:picLocks noChangeAspect="1"/>
          </p:cNvPicPr>
          <p:nvPr>
            <p:custDataLst>
              <p:tags r:id="rId1"/>
            </p:custDataLst>
          </p:nvPr>
        </p:nvPicPr>
        <p:blipFill>
          <a:blip r:embed="rId2"/>
          <a:stretch>
            <a:fillRect/>
          </a:stretch>
        </p:blipFill>
        <p:spPr>
          <a:xfrm>
            <a:off x="1167130" y="1922145"/>
            <a:ext cx="2635250" cy="3013710"/>
          </a:xfrm>
          <a:prstGeom prst="rect">
            <a:avLst/>
          </a:prstGeom>
        </p:spPr>
      </p:pic>
      <p:pic>
        <p:nvPicPr>
          <p:cNvPr id="4" name="图片 3"/>
          <p:cNvPicPr>
            <a:picLocks noChangeAspect="1"/>
          </p:cNvPicPr>
          <p:nvPr>
            <p:custDataLst>
              <p:tags r:id="rId3"/>
            </p:custDataLst>
          </p:nvPr>
        </p:nvPicPr>
        <p:blipFill>
          <a:blip r:embed="rId4"/>
          <a:stretch>
            <a:fillRect/>
          </a:stretch>
        </p:blipFill>
        <p:spPr>
          <a:xfrm>
            <a:off x="4342130" y="1783715"/>
            <a:ext cx="2769235" cy="3389630"/>
          </a:xfrm>
          <a:prstGeom prst="rect">
            <a:avLst/>
          </a:prstGeom>
        </p:spPr>
      </p:pic>
      <p:pic>
        <p:nvPicPr>
          <p:cNvPr id="5" name="图片 4"/>
          <p:cNvPicPr>
            <a:picLocks noChangeAspect="1"/>
          </p:cNvPicPr>
          <p:nvPr>
            <p:custDataLst>
              <p:tags r:id="rId5"/>
            </p:custDataLst>
          </p:nvPr>
        </p:nvPicPr>
        <p:blipFill>
          <a:blip r:embed="rId6"/>
          <a:stretch>
            <a:fillRect/>
          </a:stretch>
        </p:blipFill>
        <p:spPr>
          <a:xfrm>
            <a:off x="7928610" y="1898650"/>
            <a:ext cx="2967355" cy="2912745"/>
          </a:xfrm>
          <a:prstGeom prst="rect">
            <a:avLst/>
          </a:prstGeom>
        </p:spPr>
      </p:pic>
      <p:pic>
        <p:nvPicPr>
          <p:cNvPr id="8" name="模拟卷（八）第一节 8">
            <a:hlinkClick r:id="" action="ppaction://media"/>
          </p:cNvPr>
          <p:cNvPicPr/>
          <p:nvPr>
            <a:audioFile r:link="rId7"/>
            <p:extLst>
              <p:ext uri="{DAA4B4D4-6D71-4841-9C94-3DE7FCFB9230}">
                <p14:media xmlns:p14="http://schemas.microsoft.com/office/powerpoint/2010/main" r:embed="rId8"/>
              </p:ext>
            </p:extLst>
          </p:nvPr>
        </p:nvPicPr>
        <p:blipFill>
          <a:blip r:embed="rId9"/>
          <a:stretch>
            <a:fillRect/>
          </a:stretch>
        </p:blipFill>
        <p:spPr>
          <a:xfrm>
            <a:off x="191770" y="741045"/>
            <a:ext cx="619125" cy="619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8"/>
                </p:tgtEl>
              </p:cMediaNode>
            </p:audio>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additive="base">
                                        <p:cTn id="16" dur="indefinite" fill="hold"/>
                                        <p:tgtEl>
                                          <p:spTgt spid="8"/>
                                        </p:tgtEl>
                                      </p:cBhvr>
                                    </p:cmd>
                                  </p:childTnLst>
                                </p:cTn>
                              </p:par>
                            </p:childTnLst>
                          </p:cTn>
                        </p:par>
                      </p:childTnLst>
                    </p:cTn>
                  </p:par>
                </p:childTnLst>
              </p:cTn>
              <p:nextCondLst>
                <p:cond evt="onClick" delay="0">
                  <p:tgtEl>
                    <p:spTgt spid="8"/>
                  </p:tgtEl>
                </p:cond>
              </p:nextCondLst>
            </p:seq>
          </p:childTnLst>
        </p:cTn>
      </p:par>
    </p:tnLst>
    <p:bldLst>
      <p:bldP spid="7" grpId="0"/>
      <p:bldP spid="2" grpId="0"/>
      <p:bldP spid="2"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002665" y="1067435"/>
            <a:ext cx="9422130" cy="694055"/>
          </a:xfrm>
          <a:prstGeom prst="rect">
            <a:avLst/>
          </a:prstGeom>
          <a:noFill/>
        </p:spPr>
        <p:txBody>
          <a:bodyPr wrap="square" rtlCol="0" anchor="t">
            <a:spAutoFit/>
          </a:bodyPr>
          <a:p>
            <a:pPr algn="just" fontAlgn="auto">
              <a:lnSpc>
                <a:spcPct val="140000"/>
              </a:lnSpc>
            </a:pPr>
            <a:r>
              <a:rPr lang="en-US" altLang="zh-CN" sz="2800" dirty="0">
                <a:latin typeface="Times New Roman" panose="02020603050405020304" charset="0"/>
                <a:ea typeface="宋体" panose="02010600030101010101" pitchFamily="2" charset="-122"/>
                <a:cs typeface="Times New Roman" panose="02020603050405020304" charset="0"/>
              </a:rPr>
              <a:t>9.          [A]                               [B]                               [C]</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7" name="TextBox 4"/>
          <p:cNvSpPr txBox="1"/>
          <p:nvPr/>
        </p:nvSpPr>
        <p:spPr>
          <a:xfrm>
            <a:off x="192087" y="1238738"/>
            <a:ext cx="810895" cy="521970"/>
          </a:xfrm>
          <a:prstGeom prst="rect">
            <a:avLst/>
          </a:prstGeom>
          <a:noFill/>
        </p:spPr>
        <p:txBody>
          <a:bodyPr wrap="square" rtlCol="0">
            <a:spAutoFit/>
          </a:bodyPr>
          <a:lstStyle/>
          <a:p>
            <a:pPr algn="ctr"/>
            <a:r>
              <a:rPr lang="en-US" sz="2800" dirty="0">
                <a:solidFill>
                  <a:srgbClr val="C00000"/>
                </a:solidFill>
                <a:latin typeface="Times New Roman" panose="02020603050405020304" charset="0"/>
                <a:cs typeface="Times New Roman" panose="02020603050405020304" charset="0"/>
              </a:rPr>
              <a:t>C</a:t>
            </a:r>
            <a:endParaRPr lang="en-US" sz="2800" dirty="0">
              <a:solidFill>
                <a:srgbClr val="C00000"/>
              </a:solidFill>
              <a:latin typeface="Times New Roman" panose="02020603050405020304" charset="0"/>
              <a:cs typeface="Times New Roman" panose="02020603050405020304" charset="0"/>
            </a:endParaRPr>
          </a:p>
        </p:txBody>
      </p:sp>
      <p:sp>
        <p:nvSpPr>
          <p:cNvPr id="2" name="文本框 1"/>
          <p:cNvSpPr txBox="1"/>
          <p:nvPr/>
        </p:nvSpPr>
        <p:spPr>
          <a:xfrm>
            <a:off x="741045" y="5096510"/>
            <a:ext cx="10709275" cy="694055"/>
          </a:xfrm>
          <a:prstGeom prst="rect">
            <a:avLst/>
          </a:prstGeom>
          <a:noFill/>
        </p:spPr>
        <p:txBody>
          <a:bodyPr wrap="square" rtlCol="0" anchor="t">
            <a:spAutoFit/>
          </a:bodyPr>
          <a:p>
            <a:pPr algn="just" fontAlgn="auto">
              <a:lnSpc>
                <a:spcPct val="140000"/>
              </a:lnSpc>
            </a:pPr>
            <a:r>
              <a:rPr lang="en-US" altLang="zh-CN"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Script</a:t>
            </a:r>
            <a:r>
              <a:rPr lang="zh-CN" altLang="en-US"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The Browns are planning to go to Beijing this summer.</a:t>
            </a:r>
            <a:endPar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p:txBody>
      </p:sp>
      <p:pic>
        <p:nvPicPr>
          <p:cNvPr id="3" name="图片 2"/>
          <p:cNvPicPr>
            <a:picLocks noChangeAspect="1"/>
          </p:cNvPicPr>
          <p:nvPr>
            <p:custDataLst>
              <p:tags r:id="rId1"/>
            </p:custDataLst>
          </p:nvPr>
        </p:nvPicPr>
        <p:blipFill>
          <a:blip r:embed="rId2"/>
          <a:stretch>
            <a:fillRect/>
          </a:stretch>
        </p:blipFill>
        <p:spPr>
          <a:xfrm>
            <a:off x="1181100" y="1863090"/>
            <a:ext cx="2457450" cy="3131820"/>
          </a:xfrm>
          <a:prstGeom prst="rect">
            <a:avLst/>
          </a:prstGeom>
        </p:spPr>
      </p:pic>
      <p:pic>
        <p:nvPicPr>
          <p:cNvPr id="4" name="图片 3"/>
          <p:cNvPicPr>
            <a:picLocks noChangeAspect="1"/>
          </p:cNvPicPr>
          <p:nvPr>
            <p:custDataLst>
              <p:tags r:id="rId3"/>
            </p:custDataLst>
          </p:nvPr>
        </p:nvPicPr>
        <p:blipFill>
          <a:blip r:embed="rId4"/>
          <a:stretch>
            <a:fillRect/>
          </a:stretch>
        </p:blipFill>
        <p:spPr>
          <a:xfrm>
            <a:off x="4730750" y="2016125"/>
            <a:ext cx="1732915" cy="2896235"/>
          </a:xfrm>
          <a:prstGeom prst="rect">
            <a:avLst/>
          </a:prstGeom>
        </p:spPr>
      </p:pic>
      <p:pic>
        <p:nvPicPr>
          <p:cNvPr id="5" name="图片 4"/>
          <p:cNvPicPr>
            <a:picLocks noChangeAspect="1"/>
          </p:cNvPicPr>
          <p:nvPr>
            <p:custDataLst>
              <p:tags r:id="rId5"/>
            </p:custDataLst>
          </p:nvPr>
        </p:nvPicPr>
        <p:blipFill>
          <a:blip r:embed="rId6"/>
          <a:stretch>
            <a:fillRect/>
          </a:stretch>
        </p:blipFill>
        <p:spPr>
          <a:xfrm>
            <a:off x="7691120" y="1903730"/>
            <a:ext cx="2379980" cy="2632710"/>
          </a:xfrm>
          <a:prstGeom prst="rect">
            <a:avLst/>
          </a:prstGeom>
        </p:spPr>
      </p:pic>
      <p:pic>
        <p:nvPicPr>
          <p:cNvPr id="8" name="模拟卷（八）第一节 9">
            <a:hlinkClick r:id="" action="ppaction://media"/>
          </p:cNvPr>
          <p:cNvPicPr/>
          <p:nvPr>
            <a:audioFile r:link="rId7"/>
            <p:extLst>
              <p:ext uri="{DAA4B4D4-6D71-4841-9C94-3DE7FCFB9230}">
                <p14:media xmlns:p14="http://schemas.microsoft.com/office/powerpoint/2010/main" r:embed="rId8"/>
              </p:ext>
            </p:extLst>
          </p:nvPr>
        </p:nvPicPr>
        <p:blipFill>
          <a:blip r:embed="rId9"/>
          <a:stretch>
            <a:fillRect/>
          </a:stretch>
        </p:blipFill>
        <p:spPr>
          <a:xfrm>
            <a:off x="191770" y="826135"/>
            <a:ext cx="619125" cy="619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8"/>
                </p:tgtEl>
              </p:cMediaNode>
            </p:audio>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additive="base">
                                        <p:cTn id="16" dur="18994" fill="hold"/>
                                        <p:tgtEl>
                                          <p:spTgt spid="8"/>
                                        </p:tgtEl>
                                      </p:cBhvr>
                                    </p:cmd>
                                  </p:childTnLst>
                                </p:cTn>
                              </p:par>
                            </p:childTnLst>
                          </p:cTn>
                        </p:par>
                      </p:childTnLst>
                    </p:cTn>
                  </p:par>
                </p:childTnLst>
              </p:cTn>
              <p:nextCondLst>
                <p:cond evt="onClick" delay="0">
                  <p:tgtEl>
                    <p:spTgt spid="8"/>
                  </p:tgtEl>
                </p:cond>
              </p:nextCondLst>
            </p:seq>
          </p:childTnLst>
        </p:cTn>
      </p:par>
    </p:tnLst>
    <p:bldLst>
      <p:bldP spid="7" grpId="0"/>
      <p:bldP spid="2" grpId="0"/>
      <p:bldP spid="2"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002665" y="1067435"/>
            <a:ext cx="9422130" cy="694055"/>
          </a:xfrm>
          <a:prstGeom prst="rect">
            <a:avLst/>
          </a:prstGeom>
          <a:noFill/>
        </p:spPr>
        <p:txBody>
          <a:bodyPr wrap="square" rtlCol="0" anchor="t">
            <a:spAutoFit/>
          </a:bodyPr>
          <a:p>
            <a:pPr algn="just" fontAlgn="auto">
              <a:lnSpc>
                <a:spcPct val="140000"/>
              </a:lnSpc>
            </a:pPr>
            <a:r>
              <a:rPr lang="en-US" altLang="zh-CN" sz="2800" dirty="0">
                <a:latin typeface="Times New Roman" panose="02020603050405020304" charset="0"/>
                <a:ea typeface="宋体" panose="02010600030101010101" pitchFamily="2" charset="-122"/>
                <a:cs typeface="Times New Roman" panose="02020603050405020304" charset="0"/>
              </a:rPr>
              <a:t>10.          [A]                                [B]                                [C]</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7" name="TextBox 4"/>
          <p:cNvSpPr txBox="1"/>
          <p:nvPr/>
        </p:nvSpPr>
        <p:spPr>
          <a:xfrm>
            <a:off x="137477" y="1238103"/>
            <a:ext cx="810895" cy="521970"/>
          </a:xfrm>
          <a:prstGeom prst="rect">
            <a:avLst/>
          </a:prstGeom>
          <a:noFill/>
        </p:spPr>
        <p:txBody>
          <a:bodyPr wrap="square" rtlCol="0">
            <a:spAutoFit/>
          </a:bodyPr>
          <a:lstStyle/>
          <a:p>
            <a:pPr algn="ctr"/>
            <a:r>
              <a:rPr lang="en-US" sz="2800" dirty="0">
                <a:solidFill>
                  <a:srgbClr val="C00000"/>
                </a:solidFill>
                <a:latin typeface="Times New Roman" panose="02020603050405020304" charset="0"/>
                <a:cs typeface="Times New Roman" panose="02020603050405020304" charset="0"/>
              </a:rPr>
              <a:t>A</a:t>
            </a:r>
            <a:endParaRPr lang="en-US" sz="2800" dirty="0">
              <a:solidFill>
                <a:srgbClr val="C00000"/>
              </a:solidFill>
              <a:latin typeface="Times New Roman" panose="02020603050405020304" charset="0"/>
              <a:cs typeface="Times New Roman" panose="02020603050405020304" charset="0"/>
            </a:endParaRPr>
          </a:p>
        </p:txBody>
      </p:sp>
      <p:sp>
        <p:nvSpPr>
          <p:cNvPr id="2" name="文本框 1"/>
          <p:cNvSpPr txBox="1"/>
          <p:nvPr/>
        </p:nvSpPr>
        <p:spPr>
          <a:xfrm>
            <a:off x="1175385" y="4901565"/>
            <a:ext cx="10139045" cy="694055"/>
          </a:xfrm>
          <a:prstGeom prst="rect">
            <a:avLst/>
          </a:prstGeom>
          <a:noFill/>
        </p:spPr>
        <p:txBody>
          <a:bodyPr wrap="square" rtlCol="0" anchor="t">
            <a:spAutoFit/>
          </a:bodyPr>
          <a:p>
            <a:pPr algn="just" fontAlgn="auto">
              <a:lnSpc>
                <a:spcPct val="140000"/>
              </a:lnSpc>
            </a:pPr>
            <a:r>
              <a:rPr lang="en-US" altLang="zh-CN"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Script</a:t>
            </a:r>
            <a:r>
              <a:rPr lang="zh-CN" altLang="en-US"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Mike paid 28 yuan for this dictionary.</a:t>
            </a:r>
            <a:endPar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p:txBody>
      </p:sp>
      <p:pic>
        <p:nvPicPr>
          <p:cNvPr id="3" name="图片 2"/>
          <p:cNvPicPr>
            <a:picLocks noChangeAspect="1"/>
          </p:cNvPicPr>
          <p:nvPr>
            <p:custDataLst>
              <p:tags r:id="rId1"/>
            </p:custDataLst>
          </p:nvPr>
        </p:nvPicPr>
        <p:blipFill>
          <a:blip r:embed="rId2"/>
          <a:stretch>
            <a:fillRect/>
          </a:stretch>
        </p:blipFill>
        <p:spPr>
          <a:xfrm>
            <a:off x="1092835" y="2200910"/>
            <a:ext cx="2629535" cy="1977390"/>
          </a:xfrm>
          <a:prstGeom prst="rect">
            <a:avLst/>
          </a:prstGeom>
        </p:spPr>
      </p:pic>
      <p:pic>
        <p:nvPicPr>
          <p:cNvPr id="4" name="图片 3"/>
          <p:cNvPicPr>
            <a:picLocks noChangeAspect="1"/>
          </p:cNvPicPr>
          <p:nvPr>
            <p:custDataLst>
              <p:tags r:id="rId3"/>
            </p:custDataLst>
          </p:nvPr>
        </p:nvPicPr>
        <p:blipFill>
          <a:blip r:embed="rId4"/>
          <a:stretch>
            <a:fillRect/>
          </a:stretch>
        </p:blipFill>
        <p:spPr>
          <a:xfrm>
            <a:off x="4707255" y="2303780"/>
            <a:ext cx="2469515" cy="1771650"/>
          </a:xfrm>
          <a:prstGeom prst="rect">
            <a:avLst/>
          </a:prstGeom>
        </p:spPr>
      </p:pic>
      <p:pic>
        <p:nvPicPr>
          <p:cNvPr id="5" name="图片 4"/>
          <p:cNvPicPr>
            <a:picLocks noChangeAspect="1"/>
          </p:cNvPicPr>
          <p:nvPr>
            <p:custDataLst>
              <p:tags r:id="rId5"/>
            </p:custDataLst>
          </p:nvPr>
        </p:nvPicPr>
        <p:blipFill>
          <a:blip r:embed="rId6"/>
          <a:stretch>
            <a:fillRect/>
          </a:stretch>
        </p:blipFill>
        <p:spPr>
          <a:xfrm>
            <a:off x="8295005" y="2121535"/>
            <a:ext cx="2647950" cy="2136140"/>
          </a:xfrm>
          <a:prstGeom prst="rect">
            <a:avLst/>
          </a:prstGeom>
        </p:spPr>
      </p:pic>
      <p:pic>
        <p:nvPicPr>
          <p:cNvPr id="8" name="模拟卷（八）第一节 10">
            <a:hlinkClick r:id="" action="ppaction://media"/>
          </p:cNvPr>
          <p:cNvPicPr/>
          <p:nvPr>
            <a:audioFile r:link="rId7"/>
            <p:extLst>
              <p:ext uri="{DAA4B4D4-6D71-4841-9C94-3DE7FCFB9230}">
                <p14:media xmlns:p14="http://schemas.microsoft.com/office/powerpoint/2010/main" r:embed="rId8"/>
              </p:ext>
            </p:extLst>
          </p:nvPr>
        </p:nvPicPr>
        <p:blipFill>
          <a:blip r:embed="rId9"/>
          <a:stretch>
            <a:fillRect/>
          </a:stretch>
        </p:blipFill>
        <p:spPr>
          <a:xfrm>
            <a:off x="244475" y="788035"/>
            <a:ext cx="619125" cy="619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8"/>
                </p:tgtEl>
              </p:cMediaNode>
            </p:audio>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additive="base">
                                        <p:cTn id="16" dur="indefinite" fill="hold"/>
                                        <p:tgtEl>
                                          <p:spTgt spid="8"/>
                                        </p:tgtEl>
                                      </p:cBhvr>
                                    </p:cmd>
                                  </p:childTnLst>
                                </p:cTn>
                              </p:par>
                            </p:childTnLst>
                          </p:cTn>
                        </p:par>
                      </p:childTnLst>
                    </p:cTn>
                  </p:par>
                </p:childTnLst>
              </p:cTn>
              <p:nextCondLst>
                <p:cond evt="onClick" delay="0">
                  <p:tgtEl>
                    <p:spTgt spid="8"/>
                  </p:tgtEl>
                </p:cond>
              </p:nextCondLst>
            </p:seq>
          </p:childTnLst>
        </p:cTn>
      </p:par>
    </p:tnLst>
    <p:bldLst>
      <p:bldP spid="7" grpId="0"/>
      <p:bldP spid="2" grpId="0"/>
      <p:bldP spid="2"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758190" y="2274570"/>
            <a:ext cx="11169650" cy="694055"/>
          </a:xfrm>
          <a:prstGeom prst="rect">
            <a:avLst/>
          </a:prstGeom>
          <a:noFill/>
        </p:spPr>
        <p:txBody>
          <a:bodyPr wrap="square" rtlCol="0" anchor="t">
            <a:spAutoFit/>
          </a:bodyPr>
          <a:p>
            <a:pPr algn="just" fontAlgn="auto">
              <a:lnSpc>
                <a:spcPct val="140000"/>
              </a:lnSpc>
            </a:pPr>
            <a:r>
              <a:rPr lang="en-US" altLang="zh-CN" sz="2800" dirty="0">
                <a:latin typeface="Times New Roman" panose="02020603050405020304" charset="0"/>
                <a:ea typeface="宋体" panose="02010600030101010101" pitchFamily="2" charset="-122"/>
                <a:cs typeface="Times New Roman" panose="02020603050405020304" charset="0"/>
              </a:rPr>
              <a:t>11. [A] I have no time. 	[B] It’s half past ten. 	[C] Have a good time.</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25" name="文本框 24"/>
          <p:cNvSpPr txBox="1"/>
          <p:nvPr/>
        </p:nvSpPr>
        <p:spPr>
          <a:xfrm>
            <a:off x="862330" y="0"/>
            <a:ext cx="6274435" cy="730885"/>
          </a:xfrm>
          <a:prstGeom prst="rect">
            <a:avLst/>
          </a:prstGeom>
          <a:noFill/>
        </p:spPr>
        <p:txBody>
          <a:bodyPr wrap="square" rtlCol="0">
            <a:spAutoFit/>
          </a:bodyPr>
          <a:lstStyle/>
          <a:p>
            <a:pPr>
              <a:lnSpc>
                <a:spcPct val="130000"/>
              </a:lnSpc>
            </a:pPr>
            <a:r>
              <a:rPr lang="zh-CN" altLang="en-US" sz="3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iekie pocangqiong" panose="02000503000000000000" pitchFamily="2" charset="-122"/>
              </a:rPr>
              <a:t>第二节  对话应答</a:t>
            </a:r>
            <a:endParaRPr lang="zh-CN" altLang="en-US" sz="3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iekie pocangqiong" panose="02000503000000000000" pitchFamily="2" charset="-122"/>
            </a:endParaRPr>
          </a:p>
        </p:txBody>
      </p:sp>
      <p:sp>
        <p:nvSpPr>
          <p:cNvPr id="4" name="文本框 3"/>
          <p:cNvSpPr txBox="1"/>
          <p:nvPr/>
        </p:nvSpPr>
        <p:spPr>
          <a:xfrm>
            <a:off x="271780" y="836295"/>
            <a:ext cx="11797030" cy="1383665"/>
          </a:xfrm>
          <a:prstGeom prst="rect">
            <a:avLst/>
          </a:prstGeom>
          <a:noFill/>
        </p:spPr>
        <p:txBody>
          <a:bodyPr wrap="square" rtlCol="0" anchor="t">
            <a:spAutoFit/>
          </a:bodyPr>
          <a:lstStyle/>
          <a:p>
            <a:pPr algn="just" fontAlgn="auto">
              <a:lnSpc>
                <a:spcPct val="100000"/>
              </a:lnSpc>
            </a:pPr>
            <a:r>
              <a:rPr lang="en-US" altLang="zh-CN" sz="2800" dirty="0">
                <a:latin typeface="宋体" panose="02010600030101010101" pitchFamily="2" charset="-122"/>
                <a:ea typeface="宋体" panose="02010600030101010101" pitchFamily="2" charset="-122"/>
                <a:cs typeface="宋体" panose="02010600030101010101" pitchFamily="2" charset="-122"/>
              </a:rPr>
              <a:t>  </a:t>
            </a:r>
            <a:r>
              <a:rPr lang="en-US" altLang="zh-CN" sz="2800" b="1" dirty="0">
                <a:latin typeface="宋体" panose="02010600030101010101" pitchFamily="2" charset="-122"/>
                <a:ea typeface="宋体" panose="02010600030101010101" pitchFamily="2" charset="-122"/>
                <a:cs typeface="宋体" panose="02010600030101010101" pitchFamily="2" charset="-122"/>
              </a:rPr>
              <a:t>  在本节中，你将听到10个话语，请从[A]、[B]、[C]三个选项中选出一个最佳应答，并标在试卷的相应位置。每个话语后有10秒钟的停顿，以便选择答案和阅读下一小题的选项。每个话语读两遍。</a:t>
            </a:r>
            <a:endParaRPr lang="en-US" altLang="zh-CN" sz="2800" b="1" dirty="0">
              <a:latin typeface="宋体" panose="02010600030101010101" pitchFamily="2" charset="-122"/>
              <a:ea typeface="宋体" panose="02010600030101010101" pitchFamily="2" charset="-122"/>
              <a:cs typeface="宋体" panose="02010600030101010101" pitchFamily="2" charset="-122"/>
            </a:endParaRPr>
          </a:p>
        </p:txBody>
      </p:sp>
      <p:sp>
        <p:nvSpPr>
          <p:cNvPr id="7" name="TextBox 4"/>
          <p:cNvSpPr txBox="1"/>
          <p:nvPr/>
        </p:nvSpPr>
        <p:spPr>
          <a:xfrm>
            <a:off x="51752" y="2440793"/>
            <a:ext cx="810895" cy="521970"/>
          </a:xfrm>
          <a:prstGeom prst="rect">
            <a:avLst/>
          </a:prstGeom>
          <a:noFill/>
        </p:spPr>
        <p:txBody>
          <a:bodyPr wrap="square" rtlCol="0">
            <a:spAutoFit/>
          </a:bodyPr>
          <a:lstStyle/>
          <a:p>
            <a:pPr algn="ctr"/>
            <a:r>
              <a:rPr lang="en-US" sz="2800" dirty="0">
                <a:solidFill>
                  <a:srgbClr val="C00000"/>
                </a:solidFill>
                <a:latin typeface="Times New Roman" panose="02020603050405020304" charset="0"/>
                <a:cs typeface="Times New Roman" panose="02020603050405020304" charset="0"/>
              </a:rPr>
              <a:t>B</a:t>
            </a:r>
            <a:endParaRPr lang="en-US" sz="2800" dirty="0">
              <a:solidFill>
                <a:srgbClr val="C00000"/>
              </a:solidFill>
              <a:latin typeface="Times New Roman" panose="02020603050405020304" charset="0"/>
              <a:cs typeface="Times New Roman" panose="02020603050405020304" charset="0"/>
            </a:endParaRPr>
          </a:p>
        </p:txBody>
      </p:sp>
      <p:sp>
        <p:nvSpPr>
          <p:cNvPr id="2" name="文本框 1"/>
          <p:cNvSpPr txBox="1"/>
          <p:nvPr/>
        </p:nvSpPr>
        <p:spPr>
          <a:xfrm>
            <a:off x="944245" y="2985770"/>
            <a:ext cx="10704195" cy="694055"/>
          </a:xfrm>
          <a:prstGeom prst="rect">
            <a:avLst/>
          </a:prstGeom>
          <a:noFill/>
        </p:spPr>
        <p:txBody>
          <a:bodyPr wrap="square" rtlCol="0" anchor="t">
            <a:spAutoFit/>
          </a:bodyPr>
          <a:p>
            <a:pPr algn="just" fontAlgn="auto">
              <a:lnSpc>
                <a:spcPct val="140000"/>
              </a:lnSpc>
            </a:pPr>
            <a:r>
              <a:rPr lang="en-US" altLang="zh-CN"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Script</a:t>
            </a:r>
            <a:r>
              <a:rPr lang="zh-CN" altLang="en-US"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What time is it?</a:t>
            </a:r>
            <a:endPar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p:txBody>
      </p:sp>
      <p:sp>
        <p:nvSpPr>
          <p:cNvPr id="3" name="文本框 2"/>
          <p:cNvSpPr txBox="1"/>
          <p:nvPr/>
        </p:nvSpPr>
        <p:spPr>
          <a:xfrm>
            <a:off x="758190" y="3914140"/>
            <a:ext cx="11329035" cy="1079500"/>
          </a:xfrm>
          <a:prstGeom prst="rect">
            <a:avLst/>
          </a:prstGeom>
          <a:noFill/>
        </p:spPr>
        <p:txBody>
          <a:bodyPr wrap="square" rtlCol="0" anchor="t">
            <a:noAutofit/>
          </a:bodyPr>
          <a:p>
            <a:pPr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12. [A] You can take the No. 6 bus.</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      [B] Three minutes’ walk.</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      [C] In half an hour.</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5" name="TextBox 4"/>
          <p:cNvSpPr txBox="1"/>
          <p:nvPr/>
        </p:nvSpPr>
        <p:spPr>
          <a:xfrm>
            <a:off x="317" y="3999718"/>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A</a:t>
            </a:r>
            <a:endParaRPr lang="en-US" sz="2800" dirty="0">
              <a:solidFill>
                <a:srgbClr val="C00000"/>
              </a:solidFill>
              <a:latin typeface="Times New Roman" panose="02020603050405020304" charset="0"/>
              <a:cs typeface="Times New Roman" panose="02020603050405020304" charset="0"/>
            </a:endParaRPr>
          </a:p>
        </p:txBody>
      </p:sp>
      <p:sp>
        <p:nvSpPr>
          <p:cNvPr id="11" name="文本框 10"/>
          <p:cNvSpPr txBox="1"/>
          <p:nvPr/>
        </p:nvSpPr>
        <p:spPr>
          <a:xfrm>
            <a:off x="944245" y="5461000"/>
            <a:ext cx="9958070" cy="694055"/>
          </a:xfrm>
          <a:prstGeom prst="rect">
            <a:avLst/>
          </a:prstGeom>
          <a:noFill/>
        </p:spPr>
        <p:txBody>
          <a:bodyPr wrap="square" rtlCol="0" anchor="t">
            <a:spAutoFit/>
          </a:bodyPr>
          <a:p>
            <a:pPr algn="just" fontAlgn="auto">
              <a:lnSpc>
                <a:spcPct val="140000"/>
              </a:lnSpc>
            </a:pPr>
            <a:r>
              <a:rPr lang="en-US" altLang="zh-CN"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Script</a:t>
            </a:r>
            <a:r>
              <a:rPr lang="zh-CN" altLang="en-US"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Excuse me, but how can I get to the post office?</a:t>
            </a:r>
            <a:endPar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p:txBody>
      </p:sp>
      <p:pic>
        <p:nvPicPr>
          <p:cNvPr id="8" name="模拟卷（八）第二节 11">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0" y="2043430"/>
            <a:ext cx="619125" cy="619125"/>
          </a:xfrm>
          <a:prstGeom prst="rect">
            <a:avLst/>
          </a:prstGeom>
        </p:spPr>
      </p:pic>
      <p:pic>
        <p:nvPicPr>
          <p:cNvPr id="9" name="模拟卷（八）第二节 12">
            <a:hlinkClick r:id="" action="ppaction://media"/>
          </p:cNvPr>
          <p:cNvPicPr/>
          <p:nvPr>
            <a:audioFile r:link="rId4"/>
            <p:extLst>
              <p:ext uri="{DAA4B4D4-6D71-4841-9C94-3DE7FCFB9230}">
                <p14:media xmlns:p14="http://schemas.microsoft.com/office/powerpoint/2010/main" r:embed="rId5"/>
              </p:ext>
            </p:extLst>
          </p:nvPr>
        </p:nvPicPr>
        <p:blipFill>
          <a:blip r:embed="rId3"/>
          <a:stretch>
            <a:fillRect/>
          </a:stretch>
        </p:blipFill>
        <p:spPr>
          <a:xfrm>
            <a:off x="51435" y="3578860"/>
            <a:ext cx="619125" cy="619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9" fill="hold" display="1">
                  <p:stCondLst>
                    <p:cond delay="indefinite"/>
                  </p:stCondLst>
                  <p:endCondLst>
                    <p:cond evt="onStopAudio">
                      <p:tgtEl>
                        <p:sldTgt/>
                      </p:tgtEl>
                    </p:cond>
                  </p:endCondLst>
                </p:cTn>
                <p:tgtEl>
                  <p:spTgt spid="8"/>
                </p:tgtEl>
              </p:cMediaNode>
            </p:audio>
            <p:audio>
              <p:cMediaNode>
                <p:cTn id="20" fill="hold" display="1">
                  <p:stCondLst>
                    <p:cond delay="indefinite"/>
                  </p:stCondLst>
                  <p:endCondLst>
                    <p:cond evt="onStopAudio">
                      <p:tgtEl>
                        <p:sldTgt/>
                      </p:tgtEl>
                    </p:cond>
                  </p:endCondLst>
                </p:cTn>
                <p:tgtEl>
                  <p:spTgt spid="9"/>
                </p:tgtEl>
              </p:cMediaNode>
            </p:audio>
            <p:seq concurrent="1" nextAc="seek">
              <p:cTn id="21" restart="whenNotActive" fill="hold" evtFilter="cancelBubble" nodeType="interactiveSeq">
                <p:stCondLst>
                  <p:cond evt="onClick" delay="0">
                    <p:tgtEl>
                      <p:spTgt spid="8"/>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additive="base">
                                        <p:cTn id="25" dur="indefinite" fill="hold"/>
                                        <p:tgtEl>
                                          <p:spTgt spid="8"/>
                                        </p:tgtEl>
                                      </p:cBhvr>
                                    </p:cmd>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additive="base">
                                        <p:cTn id="30" dur="indefinite" fill="hold"/>
                                        <p:tgtEl>
                                          <p:spTgt spid="9"/>
                                        </p:tgtEl>
                                      </p:cBhvr>
                                    </p:cmd>
                                  </p:childTnLst>
                                </p:cTn>
                              </p:par>
                            </p:childTnLst>
                          </p:cTn>
                        </p:par>
                      </p:childTnLst>
                    </p:cTn>
                  </p:par>
                </p:childTnLst>
              </p:cTn>
              <p:nextCondLst>
                <p:cond evt="onClick" delay="0">
                  <p:tgtEl>
                    <p:spTgt spid="9"/>
                  </p:tgtEl>
                </p:cond>
              </p:nextCondLst>
            </p:seq>
          </p:childTnLst>
        </p:cTn>
      </p:par>
    </p:tnLst>
    <p:bldLst>
      <p:bldP spid="7" grpId="0"/>
      <p:bldP spid="2" grpId="0"/>
      <p:bldP spid="2" grpId="1"/>
      <p:bldP spid="5" grpId="0"/>
      <p:bldP spid="11" grpId="0"/>
      <p:bldP spid="11"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685165" y="985520"/>
            <a:ext cx="11450955" cy="694055"/>
          </a:xfrm>
          <a:prstGeom prst="rect">
            <a:avLst/>
          </a:prstGeom>
          <a:noFill/>
        </p:spPr>
        <p:txBody>
          <a:bodyPr wrap="square" rtlCol="0" anchor="t">
            <a:spAutoFit/>
          </a:bodyPr>
          <a:p>
            <a:pPr algn="just" fontAlgn="auto">
              <a:lnSpc>
                <a:spcPct val="140000"/>
              </a:lnSpc>
            </a:pPr>
            <a:r>
              <a:rPr lang="en-US" altLang="zh-CN" sz="2800" dirty="0">
                <a:latin typeface="Times New Roman" panose="02020603050405020304" charset="0"/>
                <a:ea typeface="宋体" panose="02010600030101010101" pitchFamily="2" charset="-122"/>
                <a:cs typeface="Times New Roman" panose="02020603050405020304" charset="0"/>
              </a:rPr>
              <a:t>13. [A] I like it very much. 	[B] It’s boring. 	[C] I don’t like it.</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7" name="TextBox 4"/>
          <p:cNvSpPr txBox="1"/>
          <p:nvPr/>
        </p:nvSpPr>
        <p:spPr>
          <a:xfrm>
            <a:off x="119697" y="1157458"/>
            <a:ext cx="810895" cy="521970"/>
          </a:xfrm>
          <a:prstGeom prst="rect">
            <a:avLst/>
          </a:prstGeom>
          <a:noFill/>
        </p:spPr>
        <p:txBody>
          <a:bodyPr wrap="square" rtlCol="0">
            <a:spAutoFit/>
          </a:bodyPr>
          <a:lstStyle/>
          <a:p>
            <a:pPr algn="ctr"/>
            <a:r>
              <a:rPr lang="en-US" sz="2800" dirty="0">
                <a:solidFill>
                  <a:srgbClr val="C00000"/>
                </a:solidFill>
                <a:latin typeface="Times New Roman" panose="02020603050405020304" charset="0"/>
                <a:cs typeface="Times New Roman" panose="02020603050405020304" charset="0"/>
              </a:rPr>
              <a:t> B</a:t>
            </a:r>
            <a:endParaRPr lang="en-US" sz="2800" dirty="0">
              <a:solidFill>
                <a:srgbClr val="C00000"/>
              </a:solidFill>
              <a:latin typeface="Times New Roman" panose="02020603050405020304" charset="0"/>
              <a:cs typeface="Times New Roman" panose="02020603050405020304" charset="0"/>
            </a:endParaRPr>
          </a:p>
        </p:txBody>
      </p:sp>
      <p:sp>
        <p:nvSpPr>
          <p:cNvPr id="2" name="文本框 1"/>
          <p:cNvSpPr txBox="1"/>
          <p:nvPr/>
        </p:nvSpPr>
        <p:spPr>
          <a:xfrm>
            <a:off x="1364615" y="1856740"/>
            <a:ext cx="9196070" cy="694055"/>
          </a:xfrm>
          <a:prstGeom prst="rect">
            <a:avLst/>
          </a:prstGeom>
          <a:noFill/>
        </p:spPr>
        <p:txBody>
          <a:bodyPr wrap="square" rtlCol="0" anchor="t">
            <a:spAutoFit/>
          </a:bodyPr>
          <a:p>
            <a:pPr algn="just" fontAlgn="auto">
              <a:lnSpc>
                <a:spcPct val="140000"/>
              </a:lnSpc>
            </a:pPr>
            <a:r>
              <a:rPr lang="en-US" altLang="zh-CN"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Script</a:t>
            </a:r>
            <a:r>
              <a:rPr lang="zh-CN" altLang="en-US"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How do you like the film?</a:t>
            </a:r>
            <a:endPar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p:txBody>
      </p:sp>
      <p:sp>
        <p:nvSpPr>
          <p:cNvPr id="3" name="文本框 2"/>
          <p:cNvSpPr txBox="1"/>
          <p:nvPr/>
        </p:nvSpPr>
        <p:spPr>
          <a:xfrm>
            <a:off x="776605" y="3363595"/>
            <a:ext cx="10988675" cy="694055"/>
          </a:xfrm>
          <a:prstGeom prst="rect">
            <a:avLst/>
          </a:prstGeom>
          <a:noFill/>
        </p:spPr>
        <p:txBody>
          <a:bodyPr wrap="square" rtlCol="0" anchor="t">
            <a:spAutoFit/>
          </a:bodyPr>
          <a:p>
            <a:pPr algn="just" fontAlgn="auto">
              <a:lnSpc>
                <a:spcPct val="140000"/>
              </a:lnSpc>
            </a:pPr>
            <a:r>
              <a:rPr lang="en-US" altLang="zh-CN" sz="2800" dirty="0">
                <a:latin typeface="Times New Roman" panose="02020603050405020304" charset="0"/>
                <a:ea typeface="宋体" panose="02010600030101010101" pitchFamily="2" charset="-122"/>
                <a:cs typeface="Times New Roman" panose="02020603050405020304" charset="0"/>
              </a:rPr>
              <a:t>14. [A] Of course not. 	[B] Please open the door. 	[C] Be careful.</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5" name="TextBox 4"/>
          <p:cNvSpPr txBox="1"/>
          <p:nvPr/>
        </p:nvSpPr>
        <p:spPr>
          <a:xfrm>
            <a:off x="119697" y="3535533"/>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A</a:t>
            </a:r>
            <a:endParaRPr lang="en-US" sz="2800" dirty="0">
              <a:solidFill>
                <a:srgbClr val="C00000"/>
              </a:solidFill>
              <a:latin typeface="Times New Roman" panose="02020603050405020304" charset="0"/>
              <a:cs typeface="Times New Roman" panose="02020603050405020304" charset="0"/>
            </a:endParaRPr>
          </a:p>
        </p:txBody>
      </p:sp>
      <p:sp>
        <p:nvSpPr>
          <p:cNvPr id="11" name="文本框 10"/>
          <p:cNvSpPr txBox="1"/>
          <p:nvPr/>
        </p:nvSpPr>
        <p:spPr>
          <a:xfrm>
            <a:off x="1364615" y="4240530"/>
            <a:ext cx="9658350" cy="694055"/>
          </a:xfrm>
          <a:prstGeom prst="rect">
            <a:avLst/>
          </a:prstGeom>
          <a:noFill/>
        </p:spPr>
        <p:txBody>
          <a:bodyPr wrap="square" rtlCol="0" anchor="t">
            <a:spAutoFit/>
          </a:bodyPr>
          <a:p>
            <a:pPr algn="just" fontAlgn="auto">
              <a:lnSpc>
                <a:spcPct val="140000"/>
              </a:lnSpc>
            </a:pPr>
            <a:r>
              <a:rPr lang="en-US" altLang="zh-CN"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Script</a:t>
            </a:r>
            <a:r>
              <a:rPr lang="zh-CN" altLang="en-US"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Would you mind my opening the window?</a:t>
            </a:r>
            <a:endPar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p:txBody>
      </p:sp>
      <p:pic>
        <p:nvPicPr>
          <p:cNvPr id="4" name="模拟卷（八）第二节 13">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0" y="795655"/>
            <a:ext cx="619125" cy="619125"/>
          </a:xfrm>
          <a:prstGeom prst="rect">
            <a:avLst/>
          </a:prstGeom>
        </p:spPr>
      </p:pic>
      <p:pic>
        <p:nvPicPr>
          <p:cNvPr id="8" name="模拟卷（八）第二节 14">
            <a:hlinkClick r:id="" action="ppaction://media"/>
          </p:cNvPr>
          <p:cNvPicPr/>
          <p:nvPr>
            <a:audioFile r:link="rId4"/>
            <p:extLst>
              <p:ext uri="{DAA4B4D4-6D71-4841-9C94-3DE7FCFB9230}">
                <p14:media xmlns:p14="http://schemas.microsoft.com/office/powerpoint/2010/main" r:embed="rId5"/>
              </p:ext>
            </p:extLst>
          </p:nvPr>
        </p:nvPicPr>
        <p:blipFill>
          <a:blip r:embed="rId3"/>
          <a:stretch>
            <a:fillRect/>
          </a:stretch>
        </p:blipFill>
        <p:spPr>
          <a:xfrm>
            <a:off x="119380" y="3119120"/>
            <a:ext cx="619125" cy="619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9" fill="hold" display="1">
                  <p:stCondLst>
                    <p:cond delay="indefinite"/>
                  </p:stCondLst>
                  <p:endCondLst>
                    <p:cond evt="onStopAudio">
                      <p:tgtEl>
                        <p:sldTgt/>
                      </p:tgtEl>
                    </p:cond>
                  </p:endCondLst>
                </p:cTn>
                <p:tgtEl>
                  <p:spTgt spid="4"/>
                </p:tgtEl>
              </p:cMediaNode>
            </p:audio>
            <p:audio>
              <p:cMediaNode>
                <p:cTn id="20" fill="hold" display="1">
                  <p:stCondLst>
                    <p:cond delay="indefinite"/>
                  </p:stCondLst>
                  <p:endCondLst>
                    <p:cond evt="onStopAudio">
                      <p:tgtEl>
                        <p:sldTgt/>
                      </p:tgtEl>
                    </p:cond>
                  </p:endCondLst>
                </p:cTn>
                <p:tgtEl>
                  <p:spTgt spid="8"/>
                </p:tgtEl>
              </p:cMediaNode>
            </p:audio>
            <p:seq concurrent="1" nextAc="seek">
              <p:cTn id="21" restart="whenNotActive" fill="hold" evtFilter="cancelBubble" nodeType="interactiveSeq">
                <p:stCondLst>
                  <p:cond evt="onClick" delay="0">
                    <p:tgtEl>
                      <p:spTgt spid="4"/>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additive="base">
                                        <p:cTn id="25" dur="indefinite" fill="hold"/>
                                        <p:tgtEl>
                                          <p:spTgt spid="4"/>
                                        </p:tgtEl>
                                      </p:cBhvr>
                                    </p:cmd>
                                  </p:childTnLst>
                                </p:cTn>
                              </p:par>
                            </p:childTnLst>
                          </p:cTn>
                        </p:par>
                      </p:childTnLst>
                    </p:cTn>
                  </p:par>
                </p:childTnLst>
              </p:cTn>
              <p:nextCondLst>
                <p:cond evt="onClick" delay="0">
                  <p:tgtEl>
                    <p:spTgt spid="4"/>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additive="base">
                                        <p:cTn id="30" dur="indefinite" fill="hold"/>
                                        <p:tgtEl>
                                          <p:spTgt spid="8"/>
                                        </p:tgtEl>
                                      </p:cBhvr>
                                    </p:cmd>
                                  </p:childTnLst>
                                </p:cTn>
                              </p:par>
                            </p:childTnLst>
                          </p:cTn>
                        </p:par>
                      </p:childTnLst>
                    </p:cTn>
                  </p:par>
                </p:childTnLst>
              </p:cTn>
              <p:nextCondLst>
                <p:cond evt="onClick" delay="0">
                  <p:tgtEl>
                    <p:spTgt spid="8"/>
                  </p:tgtEl>
                </p:cond>
              </p:nextCondLst>
            </p:seq>
          </p:childTnLst>
        </p:cTn>
      </p:par>
    </p:tnLst>
    <p:bldLst>
      <p:bldP spid="7" grpId="0"/>
      <p:bldP spid="2" grpId="0"/>
      <p:bldP spid="2" grpId="1"/>
      <p:bldP spid="5" grpId="0"/>
      <p:bldP spid="11" grpId="0"/>
      <p:bldP spid="11"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283335" y="985520"/>
            <a:ext cx="10753090" cy="694055"/>
          </a:xfrm>
          <a:prstGeom prst="rect">
            <a:avLst/>
          </a:prstGeom>
          <a:noFill/>
        </p:spPr>
        <p:txBody>
          <a:bodyPr wrap="square" rtlCol="0" anchor="t">
            <a:spAutoFit/>
          </a:bodyPr>
          <a:p>
            <a:pPr algn="just" fontAlgn="auto">
              <a:lnSpc>
                <a:spcPct val="140000"/>
              </a:lnSpc>
            </a:pPr>
            <a:r>
              <a:rPr lang="en-US" altLang="zh-CN" sz="2800" dirty="0">
                <a:latin typeface="Times New Roman" panose="02020603050405020304" charset="0"/>
                <a:ea typeface="宋体" panose="02010600030101010101" pitchFamily="2" charset="-122"/>
                <a:cs typeface="Times New Roman" panose="02020603050405020304" charset="0"/>
              </a:rPr>
              <a:t>15. [A] My pleasure. 	[B] With pleasure. 		[C] No problem.</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7" name="TextBox 4"/>
          <p:cNvSpPr txBox="1"/>
          <p:nvPr/>
        </p:nvSpPr>
        <p:spPr>
          <a:xfrm>
            <a:off x="472757" y="1156188"/>
            <a:ext cx="810895" cy="521970"/>
          </a:xfrm>
          <a:prstGeom prst="rect">
            <a:avLst/>
          </a:prstGeom>
          <a:noFill/>
        </p:spPr>
        <p:txBody>
          <a:bodyPr wrap="square" rtlCol="0">
            <a:spAutoFit/>
          </a:bodyPr>
          <a:lstStyle/>
          <a:p>
            <a:pPr algn="ctr"/>
            <a:r>
              <a:rPr lang="en-US" sz="2800" dirty="0">
                <a:solidFill>
                  <a:srgbClr val="C00000"/>
                </a:solidFill>
                <a:latin typeface="Times New Roman" panose="02020603050405020304" charset="0"/>
                <a:cs typeface="Times New Roman" panose="02020603050405020304" charset="0"/>
              </a:rPr>
              <a:t>A</a:t>
            </a:r>
            <a:endParaRPr lang="en-US" sz="2800" dirty="0">
              <a:solidFill>
                <a:srgbClr val="C00000"/>
              </a:solidFill>
              <a:latin typeface="Times New Roman" panose="02020603050405020304" charset="0"/>
              <a:cs typeface="Times New Roman" panose="02020603050405020304" charset="0"/>
            </a:endParaRPr>
          </a:p>
        </p:txBody>
      </p:sp>
      <p:sp>
        <p:nvSpPr>
          <p:cNvPr id="2" name="文本框 1"/>
          <p:cNvSpPr txBox="1"/>
          <p:nvPr/>
        </p:nvSpPr>
        <p:spPr>
          <a:xfrm>
            <a:off x="1066165" y="1801495"/>
            <a:ext cx="9495155" cy="694055"/>
          </a:xfrm>
          <a:prstGeom prst="rect">
            <a:avLst/>
          </a:prstGeom>
          <a:noFill/>
        </p:spPr>
        <p:txBody>
          <a:bodyPr wrap="square" rtlCol="0" anchor="t">
            <a:spAutoFit/>
          </a:bodyPr>
          <a:p>
            <a:pPr algn="just" fontAlgn="auto">
              <a:lnSpc>
                <a:spcPct val="140000"/>
              </a:lnSpc>
            </a:pPr>
            <a:r>
              <a:rPr lang="en-US" altLang="zh-CN"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Script</a:t>
            </a:r>
            <a:r>
              <a:rPr lang="zh-CN" altLang="en-US"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a:t>
            </a:r>
            <a:r>
              <a:rPr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Thank you for helping me with my English.</a:t>
            </a:r>
            <a:endParaRPr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p:txBody>
      </p:sp>
      <p:sp>
        <p:nvSpPr>
          <p:cNvPr id="3" name="文本框 2"/>
          <p:cNvSpPr txBox="1"/>
          <p:nvPr/>
        </p:nvSpPr>
        <p:spPr>
          <a:xfrm>
            <a:off x="1066165" y="3006725"/>
            <a:ext cx="10654665" cy="650875"/>
          </a:xfrm>
          <a:prstGeom prst="rect">
            <a:avLst/>
          </a:prstGeom>
          <a:noFill/>
        </p:spPr>
        <p:txBody>
          <a:bodyPr wrap="square" rtlCol="0" anchor="t">
            <a:spAutoFit/>
          </a:bodyPr>
          <a:p>
            <a:pPr algn="just" fontAlgn="auto">
              <a:lnSpc>
                <a:spcPct val="130000"/>
              </a:lnSpc>
            </a:pPr>
            <a:r>
              <a:rPr lang="en-US" altLang="zh-CN" sz="2800" dirty="0">
                <a:latin typeface="Times New Roman" panose="02020603050405020304" charset="0"/>
                <a:ea typeface="宋体" panose="02010600030101010101" pitchFamily="2" charset="-122"/>
                <a:cs typeface="Times New Roman" panose="02020603050405020304" charset="0"/>
              </a:rPr>
              <a:t>16. [A] I go with my mum. 	[B] Myself. 		[C] Twice a month.</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5" name="TextBox 4"/>
          <p:cNvSpPr txBox="1"/>
          <p:nvPr/>
        </p:nvSpPr>
        <p:spPr>
          <a:xfrm>
            <a:off x="472757" y="3070713"/>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C</a:t>
            </a:r>
            <a:endParaRPr lang="en-US" sz="2800" dirty="0">
              <a:solidFill>
                <a:srgbClr val="C00000"/>
              </a:solidFill>
              <a:latin typeface="Times New Roman" panose="02020603050405020304" charset="0"/>
              <a:cs typeface="Times New Roman" panose="02020603050405020304" charset="0"/>
            </a:endParaRPr>
          </a:p>
        </p:txBody>
      </p:sp>
      <p:sp>
        <p:nvSpPr>
          <p:cNvPr id="11" name="文本框 10"/>
          <p:cNvSpPr txBox="1"/>
          <p:nvPr/>
        </p:nvSpPr>
        <p:spPr>
          <a:xfrm>
            <a:off x="988060" y="4021455"/>
            <a:ext cx="8769985" cy="694055"/>
          </a:xfrm>
          <a:prstGeom prst="rect">
            <a:avLst/>
          </a:prstGeom>
          <a:noFill/>
        </p:spPr>
        <p:txBody>
          <a:bodyPr wrap="square" rtlCol="0" anchor="t">
            <a:spAutoFit/>
          </a:bodyPr>
          <a:p>
            <a:pPr algn="just" fontAlgn="auto">
              <a:lnSpc>
                <a:spcPct val="140000"/>
              </a:lnSpc>
            </a:pPr>
            <a:r>
              <a:rPr lang="en-US" altLang="zh-CN"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 Script</a:t>
            </a:r>
            <a:r>
              <a:rPr lang="zh-CN" altLang="en-US"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How often do you go to the cinema?</a:t>
            </a:r>
            <a:endPar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p:txBody>
      </p:sp>
      <p:pic>
        <p:nvPicPr>
          <p:cNvPr id="4" name="模拟卷（八）第二节 15">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245110" y="906145"/>
            <a:ext cx="619125" cy="619125"/>
          </a:xfrm>
          <a:prstGeom prst="rect">
            <a:avLst/>
          </a:prstGeom>
        </p:spPr>
      </p:pic>
      <p:pic>
        <p:nvPicPr>
          <p:cNvPr id="8" name="模拟卷（八）第二节 16">
            <a:hlinkClick r:id="" action="ppaction://media"/>
          </p:cNvPr>
          <p:cNvPicPr/>
          <p:nvPr>
            <a:audioFile r:link="rId4"/>
            <p:extLst>
              <p:ext uri="{DAA4B4D4-6D71-4841-9C94-3DE7FCFB9230}">
                <p14:media xmlns:p14="http://schemas.microsoft.com/office/powerpoint/2010/main" r:embed="rId5"/>
              </p:ext>
            </p:extLst>
          </p:nvPr>
        </p:nvPicPr>
        <p:blipFill>
          <a:blip r:embed="rId3"/>
          <a:stretch>
            <a:fillRect/>
          </a:stretch>
        </p:blipFill>
        <p:spPr>
          <a:xfrm>
            <a:off x="249555" y="2809875"/>
            <a:ext cx="619125" cy="619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9" fill="hold" display="1">
                  <p:stCondLst>
                    <p:cond delay="indefinite"/>
                  </p:stCondLst>
                  <p:endCondLst>
                    <p:cond evt="onStopAudio">
                      <p:tgtEl>
                        <p:sldTgt/>
                      </p:tgtEl>
                    </p:cond>
                  </p:endCondLst>
                </p:cTn>
                <p:tgtEl>
                  <p:spTgt spid="4"/>
                </p:tgtEl>
              </p:cMediaNode>
            </p:audio>
            <p:audio>
              <p:cMediaNode>
                <p:cTn id="20" fill="hold" display="1">
                  <p:stCondLst>
                    <p:cond delay="indefinite"/>
                  </p:stCondLst>
                  <p:endCondLst>
                    <p:cond evt="onStopAudio">
                      <p:tgtEl>
                        <p:sldTgt/>
                      </p:tgtEl>
                    </p:cond>
                  </p:endCondLst>
                </p:cTn>
                <p:tgtEl>
                  <p:spTgt spid="8"/>
                </p:tgtEl>
              </p:cMediaNode>
            </p:audio>
            <p:seq concurrent="1" nextAc="seek">
              <p:cTn id="21" restart="whenNotActive" fill="hold" evtFilter="cancelBubble" nodeType="interactiveSeq">
                <p:stCondLst>
                  <p:cond evt="onClick" delay="0">
                    <p:tgtEl>
                      <p:spTgt spid="4"/>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additive="base">
                                        <p:cTn id="25" dur="indefinite" fill="hold"/>
                                        <p:tgtEl>
                                          <p:spTgt spid="4"/>
                                        </p:tgtEl>
                                      </p:cBhvr>
                                    </p:cmd>
                                  </p:childTnLst>
                                </p:cTn>
                              </p:par>
                            </p:childTnLst>
                          </p:cTn>
                        </p:par>
                      </p:childTnLst>
                    </p:cTn>
                  </p:par>
                </p:childTnLst>
              </p:cTn>
              <p:nextCondLst>
                <p:cond evt="onClick" delay="0">
                  <p:tgtEl>
                    <p:spTgt spid="4"/>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additive="base">
                                        <p:cTn id="30" dur="indefinite" fill="hold"/>
                                        <p:tgtEl>
                                          <p:spTgt spid="8"/>
                                        </p:tgtEl>
                                      </p:cBhvr>
                                    </p:cmd>
                                  </p:childTnLst>
                                </p:cTn>
                              </p:par>
                            </p:childTnLst>
                          </p:cTn>
                        </p:par>
                      </p:childTnLst>
                    </p:cTn>
                  </p:par>
                </p:childTnLst>
              </p:cTn>
              <p:nextCondLst>
                <p:cond evt="onClick" delay="0">
                  <p:tgtEl>
                    <p:spTgt spid="8"/>
                  </p:tgtEl>
                </p:cond>
              </p:nextCondLst>
            </p:seq>
          </p:childTnLst>
        </p:cTn>
      </p:par>
    </p:tnLst>
    <p:bldLst>
      <p:bldP spid="7" grpId="0"/>
      <p:bldP spid="2" grpId="0"/>
      <p:bldP spid="2" grpId="1"/>
      <p:bldP spid="5" grpId="0"/>
      <p:bldP spid="11" grpId="0"/>
      <p:bldP spid="11"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221740" y="940435"/>
            <a:ext cx="10624185" cy="607695"/>
          </a:xfrm>
          <a:prstGeom prst="rect">
            <a:avLst/>
          </a:prstGeom>
          <a:noFill/>
        </p:spPr>
        <p:txBody>
          <a:bodyPr wrap="square" rtlCol="0" anchor="t">
            <a:spAutoFit/>
          </a:bodyPr>
          <a:p>
            <a:pPr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17. [A] I’m sorry to hear that. 	[B] Good luck.	 [C] I see.</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7" name="TextBox 4"/>
          <p:cNvSpPr txBox="1"/>
          <p:nvPr/>
        </p:nvSpPr>
        <p:spPr>
          <a:xfrm>
            <a:off x="411162" y="1093323"/>
            <a:ext cx="810895" cy="521970"/>
          </a:xfrm>
          <a:prstGeom prst="rect">
            <a:avLst/>
          </a:prstGeom>
          <a:noFill/>
        </p:spPr>
        <p:txBody>
          <a:bodyPr wrap="square" rtlCol="0">
            <a:spAutoFit/>
          </a:bodyPr>
          <a:lstStyle/>
          <a:p>
            <a:pPr algn="ctr"/>
            <a:r>
              <a:rPr lang="en-US" sz="2800" dirty="0">
                <a:solidFill>
                  <a:srgbClr val="C00000"/>
                </a:solidFill>
                <a:latin typeface="Times New Roman" panose="02020603050405020304" charset="0"/>
                <a:cs typeface="Times New Roman" panose="02020603050405020304" charset="0"/>
              </a:rPr>
              <a:t>B</a:t>
            </a:r>
            <a:endParaRPr lang="en-US" sz="2800" dirty="0">
              <a:solidFill>
                <a:srgbClr val="C00000"/>
              </a:solidFill>
              <a:latin typeface="Times New Roman" panose="02020603050405020304" charset="0"/>
              <a:cs typeface="Times New Roman" panose="02020603050405020304" charset="0"/>
            </a:endParaRPr>
          </a:p>
        </p:txBody>
      </p:sp>
      <p:sp>
        <p:nvSpPr>
          <p:cNvPr id="2" name="文本框 1"/>
          <p:cNvSpPr txBox="1"/>
          <p:nvPr/>
        </p:nvSpPr>
        <p:spPr>
          <a:xfrm>
            <a:off x="1314450" y="2299970"/>
            <a:ext cx="9287510" cy="694055"/>
          </a:xfrm>
          <a:prstGeom prst="rect">
            <a:avLst/>
          </a:prstGeom>
          <a:noFill/>
        </p:spPr>
        <p:txBody>
          <a:bodyPr wrap="square" rtlCol="0" anchor="t">
            <a:spAutoFit/>
          </a:bodyPr>
          <a:p>
            <a:pPr algn="just" fontAlgn="auto">
              <a:lnSpc>
                <a:spcPct val="140000"/>
              </a:lnSpc>
            </a:pPr>
            <a:r>
              <a:rPr lang="en-US" altLang="zh-CN"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Script</a:t>
            </a:r>
            <a:r>
              <a:rPr lang="zh-CN" altLang="en-US"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I</a:t>
            </a:r>
            <a:r>
              <a:rPr lang="en-US" altLang="zh-CN"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m going to have a job interview tomorrow.</a:t>
            </a:r>
            <a:endPar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p:txBody>
      </p:sp>
      <p:sp>
        <p:nvSpPr>
          <p:cNvPr id="3" name="文本框 2"/>
          <p:cNvSpPr txBox="1"/>
          <p:nvPr/>
        </p:nvSpPr>
        <p:spPr>
          <a:xfrm>
            <a:off x="1221740" y="3740785"/>
            <a:ext cx="11044555" cy="694055"/>
          </a:xfrm>
          <a:prstGeom prst="rect">
            <a:avLst/>
          </a:prstGeom>
          <a:noFill/>
        </p:spPr>
        <p:txBody>
          <a:bodyPr wrap="square" rtlCol="0" anchor="t">
            <a:spAutoFit/>
          </a:bodyPr>
          <a:p>
            <a:pPr algn="just" fontAlgn="auto">
              <a:lnSpc>
                <a:spcPct val="140000"/>
              </a:lnSpc>
            </a:pPr>
            <a:r>
              <a:rPr lang="en-US" altLang="zh-CN" sz="2800" dirty="0">
                <a:latin typeface="Times New Roman" panose="02020603050405020304" charset="0"/>
                <a:ea typeface="宋体" panose="02010600030101010101" pitchFamily="2" charset="-122"/>
                <a:cs typeface="Times New Roman" panose="02020603050405020304" charset="0"/>
              </a:rPr>
              <a:t>18. [A] Yes, I do. 		[B] No, I like it.		 [C] Yes, I don’t.</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5" name="TextBox 4"/>
          <p:cNvSpPr txBox="1"/>
          <p:nvPr/>
        </p:nvSpPr>
        <p:spPr>
          <a:xfrm>
            <a:off x="411162" y="3912723"/>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A</a:t>
            </a:r>
            <a:endParaRPr lang="en-US" sz="2800" dirty="0">
              <a:solidFill>
                <a:srgbClr val="C00000"/>
              </a:solidFill>
              <a:latin typeface="Times New Roman" panose="02020603050405020304" charset="0"/>
              <a:cs typeface="Times New Roman" panose="02020603050405020304" charset="0"/>
            </a:endParaRPr>
          </a:p>
        </p:txBody>
      </p:sp>
      <p:sp>
        <p:nvSpPr>
          <p:cNvPr id="11" name="文本框 10"/>
          <p:cNvSpPr txBox="1"/>
          <p:nvPr/>
        </p:nvSpPr>
        <p:spPr>
          <a:xfrm>
            <a:off x="1221740" y="4884420"/>
            <a:ext cx="8602980" cy="694055"/>
          </a:xfrm>
          <a:prstGeom prst="rect">
            <a:avLst/>
          </a:prstGeom>
          <a:noFill/>
        </p:spPr>
        <p:txBody>
          <a:bodyPr wrap="square" rtlCol="0" anchor="t">
            <a:spAutoFit/>
          </a:bodyPr>
          <a:p>
            <a:pPr algn="just" fontAlgn="auto">
              <a:lnSpc>
                <a:spcPct val="140000"/>
              </a:lnSpc>
            </a:pPr>
            <a:r>
              <a:rPr lang="en-US" altLang="zh-CN"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Script</a:t>
            </a:r>
            <a:r>
              <a:rPr lang="zh-CN" altLang="en-US"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Do you like playing computer games?</a:t>
            </a:r>
            <a:endPar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p:txBody>
      </p:sp>
      <p:pic>
        <p:nvPicPr>
          <p:cNvPr id="4" name="模拟卷（八）第二节 17">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158750" y="828040"/>
            <a:ext cx="619125" cy="619125"/>
          </a:xfrm>
          <a:prstGeom prst="rect">
            <a:avLst/>
          </a:prstGeom>
        </p:spPr>
      </p:pic>
      <p:pic>
        <p:nvPicPr>
          <p:cNvPr id="8" name="模拟卷（八）第二节 18">
            <a:hlinkClick r:id="" action="ppaction://media"/>
          </p:cNvPr>
          <p:cNvPicPr/>
          <p:nvPr>
            <a:audioFile r:link="rId4"/>
            <p:extLst>
              <p:ext uri="{DAA4B4D4-6D71-4841-9C94-3DE7FCFB9230}">
                <p14:media xmlns:p14="http://schemas.microsoft.com/office/powerpoint/2010/main" r:embed="rId5"/>
              </p:ext>
            </p:extLst>
          </p:nvPr>
        </p:nvPicPr>
        <p:blipFill>
          <a:blip r:embed="rId3"/>
          <a:stretch>
            <a:fillRect/>
          </a:stretch>
        </p:blipFill>
        <p:spPr>
          <a:xfrm>
            <a:off x="343535" y="3507105"/>
            <a:ext cx="619125" cy="619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9" fill="hold" display="1">
                  <p:stCondLst>
                    <p:cond delay="indefinite"/>
                  </p:stCondLst>
                  <p:endCondLst>
                    <p:cond evt="onStopAudio">
                      <p:tgtEl>
                        <p:sldTgt/>
                      </p:tgtEl>
                    </p:cond>
                  </p:endCondLst>
                </p:cTn>
                <p:tgtEl>
                  <p:spTgt spid="4"/>
                </p:tgtEl>
              </p:cMediaNode>
            </p:audio>
            <p:audio>
              <p:cMediaNode>
                <p:cTn id="20" fill="hold" display="1">
                  <p:stCondLst>
                    <p:cond delay="indefinite"/>
                  </p:stCondLst>
                  <p:endCondLst>
                    <p:cond evt="onStopAudio">
                      <p:tgtEl>
                        <p:sldTgt/>
                      </p:tgtEl>
                    </p:cond>
                  </p:endCondLst>
                </p:cTn>
                <p:tgtEl>
                  <p:spTgt spid="8"/>
                </p:tgtEl>
              </p:cMediaNode>
            </p:audio>
            <p:seq concurrent="1" nextAc="seek">
              <p:cTn id="21" restart="whenNotActive" fill="hold" evtFilter="cancelBubble" nodeType="interactiveSeq">
                <p:stCondLst>
                  <p:cond evt="onClick" delay="0">
                    <p:tgtEl>
                      <p:spTgt spid="4"/>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additive="base">
                                        <p:cTn id="25" dur="indefinite" fill="hold"/>
                                        <p:tgtEl>
                                          <p:spTgt spid="4"/>
                                        </p:tgtEl>
                                      </p:cBhvr>
                                    </p:cmd>
                                  </p:childTnLst>
                                </p:cTn>
                              </p:par>
                            </p:childTnLst>
                          </p:cTn>
                        </p:par>
                      </p:childTnLst>
                    </p:cTn>
                  </p:par>
                </p:childTnLst>
              </p:cTn>
              <p:nextCondLst>
                <p:cond evt="onClick" delay="0">
                  <p:tgtEl>
                    <p:spTgt spid="4"/>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additive="base">
                                        <p:cTn id="30" dur="indefinite" fill="hold"/>
                                        <p:tgtEl>
                                          <p:spTgt spid="8"/>
                                        </p:tgtEl>
                                      </p:cBhvr>
                                    </p:cmd>
                                  </p:childTnLst>
                                </p:cTn>
                              </p:par>
                            </p:childTnLst>
                          </p:cTn>
                        </p:par>
                      </p:childTnLst>
                    </p:cTn>
                  </p:par>
                </p:childTnLst>
              </p:cTn>
              <p:nextCondLst>
                <p:cond evt="onClick" delay="0">
                  <p:tgtEl>
                    <p:spTgt spid="8"/>
                  </p:tgtEl>
                </p:cond>
              </p:nextCondLst>
            </p:seq>
          </p:childTnLst>
        </p:cTn>
      </p:par>
    </p:tnLst>
    <p:bldLst>
      <p:bldP spid="7" grpId="0"/>
      <p:bldP spid="2" grpId="0"/>
      <p:bldP spid="2" grpId="1"/>
      <p:bldP spid="5" grpId="0"/>
      <p:bldP spid="11" grpId="0"/>
      <p:bldP spid="11"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162685" y="1016000"/>
            <a:ext cx="10627360" cy="1899285"/>
          </a:xfrm>
          <a:prstGeom prst="rect">
            <a:avLst/>
          </a:prstGeom>
          <a:noFill/>
        </p:spPr>
        <p:txBody>
          <a:bodyPr wrap="square" rtlCol="0" anchor="t">
            <a:spAutoFit/>
          </a:bodyPr>
          <a:p>
            <a:pPr algn="just" fontAlgn="auto">
              <a:lnSpc>
                <a:spcPct val="140000"/>
              </a:lnSpc>
            </a:pPr>
            <a:r>
              <a:rPr lang="en-US" altLang="zh-CN" sz="2800" dirty="0">
                <a:latin typeface="Times New Roman" panose="02020603050405020304" charset="0"/>
                <a:ea typeface="宋体" panose="02010600030101010101" pitchFamily="2" charset="-122"/>
                <a:cs typeface="Times New Roman" panose="02020603050405020304" charset="0"/>
              </a:rPr>
              <a:t>19. [A] Don’t worry. </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40000"/>
              </a:lnSpc>
            </a:pPr>
            <a:r>
              <a:rPr lang="en-US" altLang="zh-CN" sz="2800" dirty="0">
                <a:latin typeface="Times New Roman" panose="02020603050405020304" charset="0"/>
                <a:ea typeface="宋体" panose="02010600030101010101" pitchFamily="2" charset="-122"/>
                <a:cs typeface="Times New Roman" panose="02020603050405020304" charset="0"/>
              </a:rPr>
              <a:t>      [B] Take your time. </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40000"/>
              </a:lnSpc>
            </a:pPr>
            <a:r>
              <a:rPr lang="en-US" altLang="zh-CN" sz="2800" dirty="0">
                <a:latin typeface="Times New Roman" panose="02020603050405020304" charset="0"/>
                <a:ea typeface="宋体" panose="02010600030101010101" pitchFamily="2" charset="-122"/>
                <a:cs typeface="Times New Roman" panose="02020603050405020304" charset="0"/>
              </a:rPr>
              <a:t>      [C] Yes, I’d like a hamburger.</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7" name="TextBox 4"/>
          <p:cNvSpPr txBox="1"/>
          <p:nvPr/>
        </p:nvSpPr>
        <p:spPr>
          <a:xfrm>
            <a:off x="352107" y="1186668"/>
            <a:ext cx="810895" cy="521970"/>
          </a:xfrm>
          <a:prstGeom prst="rect">
            <a:avLst/>
          </a:prstGeom>
          <a:noFill/>
        </p:spPr>
        <p:txBody>
          <a:bodyPr wrap="square" rtlCol="0">
            <a:spAutoFit/>
          </a:bodyPr>
          <a:lstStyle/>
          <a:p>
            <a:pPr algn="ctr"/>
            <a:r>
              <a:rPr lang="en-US" sz="2800" dirty="0">
                <a:solidFill>
                  <a:srgbClr val="C00000"/>
                </a:solidFill>
                <a:latin typeface="Times New Roman" panose="02020603050405020304" charset="0"/>
                <a:cs typeface="Times New Roman" panose="02020603050405020304" charset="0"/>
              </a:rPr>
              <a:t> C</a:t>
            </a:r>
            <a:endParaRPr lang="en-US" sz="2800" dirty="0">
              <a:solidFill>
                <a:srgbClr val="C00000"/>
              </a:solidFill>
              <a:latin typeface="Times New Roman" panose="02020603050405020304" charset="0"/>
              <a:cs typeface="Times New Roman" panose="02020603050405020304" charset="0"/>
            </a:endParaRPr>
          </a:p>
        </p:txBody>
      </p:sp>
      <p:sp>
        <p:nvSpPr>
          <p:cNvPr id="2" name="文本框 1"/>
          <p:cNvSpPr txBox="1"/>
          <p:nvPr/>
        </p:nvSpPr>
        <p:spPr>
          <a:xfrm>
            <a:off x="826770" y="2994025"/>
            <a:ext cx="10302240" cy="694055"/>
          </a:xfrm>
          <a:prstGeom prst="rect">
            <a:avLst/>
          </a:prstGeom>
          <a:noFill/>
        </p:spPr>
        <p:txBody>
          <a:bodyPr wrap="square" rtlCol="0" anchor="t">
            <a:spAutoFit/>
          </a:bodyPr>
          <a:p>
            <a:pPr algn="just" fontAlgn="auto">
              <a:lnSpc>
                <a:spcPct val="140000"/>
              </a:lnSpc>
            </a:pPr>
            <a:r>
              <a:rPr lang="en-US" altLang="zh-CN"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Script</a:t>
            </a:r>
            <a:r>
              <a:rPr lang="zh-CN" altLang="en-US"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May I take your order now, Sir?</a:t>
            </a:r>
            <a:endPar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p:txBody>
      </p:sp>
      <p:sp>
        <p:nvSpPr>
          <p:cNvPr id="3" name="文本框 2"/>
          <p:cNvSpPr txBox="1"/>
          <p:nvPr/>
        </p:nvSpPr>
        <p:spPr>
          <a:xfrm>
            <a:off x="944880" y="4445000"/>
            <a:ext cx="10626725" cy="694055"/>
          </a:xfrm>
          <a:prstGeom prst="rect">
            <a:avLst/>
          </a:prstGeom>
          <a:noFill/>
        </p:spPr>
        <p:txBody>
          <a:bodyPr wrap="square" rtlCol="0" anchor="t">
            <a:spAutoFit/>
          </a:bodyPr>
          <a:p>
            <a:pPr algn="just" fontAlgn="auto">
              <a:lnSpc>
                <a:spcPct val="140000"/>
              </a:lnSpc>
            </a:pPr>
            <a:r>
              <a:rPr lang="en-US" altLang="zh-CN" sz="2800" dirty="0">
                <a:latin typeface="Times New Roman" panose="02020603050405020304" charset="0"/>
                <a:ea typeface="宋体" panose="02010600030101010101" pitchFamily="2" charset="-122"/>
                <a:cs typeface="Times New Roman" panose="02020603050405020304" charset="0"/>
              </a:rPr>
              <a:t>20. [A] All right. 		[B] It’s kind. 	[C] It’s Monday.</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5" name="TextBox 4"/>
          <p:cNvSpPr txBox="1"/>
          <p:nvPr/>
        </p:nvSpPr>
        <p:spPr>
          <a:xfrm>
            <a:off x="469265" y="4617085"/>
            <a:ext cx="539750"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A</a:t>
            </a:r>
            <a:endParaRPr lang="en-US" sz="2800" dirty="0">
              <a:solidFill>
                <a:srgbClr val="C00000"/>
              </a:solidFill>
              <a:latin typeface="Times New Roman" panose="02020603050405020304" charset="0"/>
              <a:cs typeface="Times New Roman" panose="02020603050405020304" charset="0"/>
            </a:endParaRPr>
          </a:p>
        </p:txBody>
      </p:sp>
      <p:sp>
        <p:nvSpPr>
          <p:cNvPr id="11" name="文本框 10"/>
          <p:cNvSpPr txBox="1"/>
          <p:nvPr/>
        </p:nvSpPr>
        <p:spPr>
          <a:xfrm>
            <a:off x="772795" y="5199380"/>
            <a:ext cx="9196705" cy="694055"/>
          </a:xfrm>
          <a:prstGeom prst="rect">
            <a:avLst/>
          </a:prstGeom>
          <a:noFill/>
        </p:spPr>
        <p:txBody>
          <a:bodyPr wrap="square" rtlCol="0" anchor="t">
            <a:spAutoFit/>
          </a:bodyPr>
          <a:p>
            <a:pPr algn="just" fontAlgn="auto">
              <a:lnSpc>
                <a:spcPct val="140000"/>
              </a:lnSpc>
            </a:pPr>
            <a:r>
              <a:rPr lang="en-US" altLang="zh-CN"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Script</a:t>
            </a:r>
            <a:r>
              <a:rPr lang="zh-CN" altLang="en-US"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You</a:t>
            </a:r>
            <a:r>
              <a:rPr lang="en-US" altLang="zh-CN"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d better take an umbrella with you.</a:t>
            </a:r>
            <a:endPar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p:txBody>
      </p:sp>
      <p:pic>
        <p:nvPicPr>
          <p:cNvPr id="4" name="模拟卷（八）第二节 19">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153670" y="962660"/>
            <a:ext cx="619125" cy="619125"/>
          </a:xfrm>
          <a:prstGeom prst="rect">
            <a:avLst/>
          </a:prstGeom>
        </p:spPr>
      </p:pic>
      <p:pic>
        <p:nvPicPr>
          <p:cNvPr id="8" name="模拟卷（八）第二节 20">
            <a:hlinkClick r:id="" action="ppaction://media"/>
          </p:cNvPr>
          <p:cNvPicPr/>
          <p:nvPr>
            <a:audioFile r:link="rId4"/>
            <p:extLst>
              <p:ext uri="{DAA4B4D4-6D71-4841-9C94-3DE7FCFB9230}">
                <p14:media xmlns:p14="http://schemas.microsoft.com/office/powerpoint/2010/main" r:embed="rId5"/>
              </p:ext>
            </p:extLst>
          </p:nvPr>
        </p:nvPicPr>
        <p:blipFill>
          <a:blip r:embed="rId3"/>
          <a:stretch>
            <a:fillRect/>
          </a:stretch>
        </p:blipFill>
        <p:spPr>
          <a:xfrm>
            <a:off x="207645" y="4228465"/>
            <a:ext cx="619125" cy="619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9" fill="hold" display="1">
                  <p:stCondLst>
                    <p:cond delay="indefinite"/>
                  </p:stCondLst>
                  <p:endCondLst>
                    <p:cond evt="onStopAudio">
                      <p:tgtEl>
                        <p:sldTgt/>
                      </p:tgtEl>
                    </p:cond>
                  </p:endCondLst>
                </p:cTn>
                <p:tgtEl>
                  <p:spTgt spid="4"/>
                </p:tgtEl>
              </p:cMediaNode>
            </p:audio>
            <p:audio>
              <p:cMediaNode>
                <p:cTn id="20" fill="hold" display="1">
                  <p:stCondLst>
                    <p:cond delay="indefinite"/>
                  </p:stCondLst>
                  <p:endCondLst>
                    <p:cond evt="onStopAudio">
                      <p:tgtEl>
                        <p:sldTgt/>
                      </p:tgtEl>
                    </p:cond>
                  </p:endCondLst>
                </p:cTn>
                <p:tgtEl>
                  <p:spTgt spid="8"/>
                </p:tgtEl>
              </p:cMediaNode>
            </p:audio>
            <p:seq concurrent="1" nextAc="seek">
              <p:cTn id="21" restart="whenNotActive" fill="hold" evtFilter="cancelBubble" nodeType="interactiveSeq">
                <p:stCondLst>
                  <p:cond evt="onClick" delay="0">
                    <p:tgtEl>
                      <p:spTgt spid="4"/>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additive="base">
                                        <p:cTn id="25" dur="indefinite" fill="hold"/>
                                        <p:tgtEl>
                                          <p:spTgt spid="4"/>
                                        </p:tgtEl>
                                      </p:cBhvr>
                                    </p:cmd>
                                  </p:childTnLst>
                                </p:cTn>
                              </p:par>
                            </p:childTnLst>
                          </p:cTn>
                        </p:par>
                      </p:childTnLst>
                    </p:cTn>
                  </p:par>
                </p:childTnLst>
              </p:cTn>
              <p:nextCondLst>
                <p:cond evt="onClick" delay="0">
                  <p:tgtEl>
                    <p:spTgt spid="4"/>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additive="base">
                                        <p:cTn id="30" dur="indefinite" fill="hold"/>
                                        <p:tgtEl>
                                          <p:spTgt spid="8"/>
                                        </p:tgtEl>
                                      </p:cBhvr>
                                    </p:cmd>
                                  </p:childTnLst>
                                </p:cTn>
                              </p:par>
                            </p:childTnLst>
                          </p:cTn>
                        </p:par>
                      </p:childTnLst>
                    </p:cTn>
                  </p:par>
                </p:childTnLst>
              </p:cTn>
              <p:nextCondLst>
                <p:cond evt="onClick" delay="0">
                  <p:tgtEl>
                    <p:spTgt spid="8"/>
                  </p:tgtEl>
                </p:cond>
              </p:nextCondLst>
            </p:seq>
          </p:childTnLst>
        </p:cTn>
      </p:par>
    </p:tnLst>
    <p:bldLst>
      <p:bldP spid="7" grpId="0"/>
      <p:bldP spid="2" grpId="0"/>
      <p:bldP spid="2" grpId="1"/>
      <p:bldP spid="5" grpId="0"/>
      <p:bldP spid="11" grpId="0"/>
      <p:bldP spid="11"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943610" y="2325370"/>
            <a:ext cx="9309100" cy="2158365"/>
          </a:xfrm>
          <a:prstGeom prst="rect">
            <a:avLst/>
          </a:prstGeom>
          <a:noFill/>
        </p:spPr>
        <p:txBody>
          <a:bodyPr wrap="square" rtlCol="0" anchor="t">
            <a:spAutoFit/>
          </a:bodyPr>
          <a:p>
            <a:pPr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21. How are Danny’s eyes?</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[A] It’s big and bright. </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[B] They’re small. </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[C] They’re big and bright.</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25" name="文本框 24"/>
          <p:cNvSpPr txBox="1"/>
          <p:nvPr/>
        </p:nvSpPr>
        <p:spPr>
          <a:xfrm>
            <a:off x="862330" y="0"/>
            <a:ext cx="6274435" cy="730885"/>
          </a:xfrm>
          <a:prstGeom prst="rect">
            <a:avLst/>
          </a:prstGeom>
          <a:noFill/>
        </p:spPr>
        <p:txBody>
          <a:bodyPr wrap="square" rtlCol="0">
            <a:spAutoFit/>
          </a:bodyPr>
          <a:lstStyle/>
          <a:p>
            <a:pPr>
              <a:lnSpc>
                <a:spcPct val="130000"/>
              </a:lnSpc>
            </a:pPr>
            <a:r>
              <a:rPr lang="en-US" altLang="zh-CN" sz="3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iekie pocangqiong" panose="02000503000000000000" pitchFamily="2" charset="-122"/>
              </a:rPr>
              <a:t>第三节  对话理解</a:t>
            </a:r>
            <a:endParaRPr lang="en-US" altLang="zh-CN" sz="3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iekie pocangqiong" panose="02000503000000000000" pitchFamily="2" charset="-122"/>
            </a:endParaRPr>
          </a:p>
        </p:txBody>
      </p:sp>
      <p:sp>
        <p:nvSpPr>
          <p:cNvPr id="4" name="文本框 3"/>
          <p:cNvSpPr txBox="1"/>
          <p:nvPr/>
        </p:nvSpPr>
        <p:spPr>
          <a:xfrm>
            <a:off x="271780" y="836295"/>
            <a:ext cx="11797030" cy="1383665"/>
          </a:xfrm>
          <a:prstGeom prst="rect">
            <a:avLst/>
          </a:prstGeom>
          <a:noFill/>
        </p:spPr>
        <p:txBody>
          <a:bodyPr wrap="square" rtlCol="0" anchor="t">
            <a:spAutoFit/>
          </a:bodyPr>
          <a:lstStyle/>
          <a:p>
            <a:pPr algn="just" fontAlgn="auto">
              <a:lnSpc>
                <a:spcPct val="100000"/>
              </a:lnSpc>
            </a:pPr>
            <a:r>
              <a:rPr lang="en-US" altLang="zh-CN" sz="2800" dirty="0">
                <a:latin typeface="宋体" panose="02010600030101010101" pitchFamily="2" charset="-122"/>
                <a:ea typeface="宋体" panose="02010600030101010101" pitchFamily="2" charset="-122"/>
                <a:cs typeface="宋体" panose="02010600030101010101" pitchFamily="2" charset="-122"/>
              </a:rPr>
              <a:t> </a:t>
            </a:r>
            <a:r>
              <a:rPr lang="en-US" altLang="zh-CN" sz="2800" b="1" dirty="0">
                <a:latin typeface="宋体" panose="02010600030101010101" pitchFamily="2" charset="-122"/>
                <a:ea typeface="宋体" panose="02010600030101010101" pitchFamily="2" charset="-122"/>
                <a:cs typeface="宋体" panose="02010600030101010101" pitchFamily="2" charset="-122"/>
              </a:rPr>
              <a:t>   在本节中，你将听到10段对话，每段对话有一个问题。请从[A]、[B]、[C]三个选项中选出答案，并标在试卷的相应位置。每段对话后有10秒钟的停顿，以便回答问题和阅读下一问题及其选项。每段对话读两遍。</a:t>
            </a:r>
            <a:endParaRPr lang="en-US" altLang="zh-CN" sz="2800" b="1" dirty="0">
              <a:latin typeface="宋体" panose="02010600030101010101" pitchFamily="2" charset="-122"/>
              <a:ea typeface="宋体" panose="02010600030101010101" pitchFamily="2" charset="-122"/>
              <a:cs typeface="宋体" panose="02010600030101010101" pitchFamily="2" charset="-122"/>
            </a:endParaRPr>
          </a:p>
        </p:txBody>
      </p:sp>
      <p:sp>
        <p:nvSpPr>
          <p:cNvPr id="7" name="TextBox 4"/>
          <p:cNvSpPr txBox="1"/>
          <p:nvPr/>
        </p:nvSpPr>
        <p:spPr>
          <a:xfrm>
            <a:off x="133032" y="2406503"/>
            <a:ext cx="810895" cy="521970"/>
          </a:xfrm>
          <a:prstGeom prst="rect">
            <a:avLst/>
          </a:prstGeom>
          <a:noFill/>
        </p:spPr>
        <p:txBody>
          <a:bodyPr wrap="square" rtlCol="0">
            <a:spAutoFit/>
          </a:bodyPr>
          <a:lstStyle/>
          <a:p>
            <a:pPr algn="ctr"/>
            <a:r>
              <a:rPr lang="en-US" sz="2800" dirty="0">
                <a:solidFill>
                  <a:srgbClr val="C00000"/>
                </a:solidFill>
                <a:latin typeface="Times New Roman" panose="02020603050405020304" charset="0"/>
                <a:cs typeface="Times New Roman" panose="02020603050405020304" charset="0"/>
              </a:rPr>
              <a:t>C</a:t>
            </a:r>
            <a:endParaRPr lang="en-US" sz="2800" dirty="0">
              <a:solidFill>
                <a:srgbClr val="C00000"/>
              </a:solidFill>
              <a:latin typeface="Times New Roman" panose="02020603050405020304" charset="0"/>
              <a:cs typeface="Times New Roman" panose="02020603050405020304" charset="0"/>
            </a:endParaRPr>
          </a:p>
        </p:txBody>
      </p:sp>
      <p:sp>
        <p:nvSpPr>
          <p:cNvPr id="2" name="文本框 1"/>
          <p:cNvSpPr txBox="1"/>
          <p:nvPr/>
        </p:nvSpPr>
        <p:spPr>
          <a:xfrm>
            <a:off x="422910" y="4483735"/>
            <a:ext cx="10618470" cy="1124585"/>
          </a:xfrm>
          <a:prstGeom prst="rect">
            <a:avLst/>
          </a:prstGeom>
          <a:noFill/>
        </p:spPr>
        <p:txBody>
          <a:bodyPr wrap="square" rtlCol="0" anchor="t">
            <a:spAutoFit/>
          </a:bodyPr>
          <a:p>
            <a:pPr algn="just" fontAlgn="auto">
              <a:lnSpc>
                <a:spcPct val="120000"/>
              </a:lnSpc>
            </a:pPr>
            <a:r>
              <a:rPr lang="en-US" altLang="zh-CN"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Script</a:t>
            </a:r>
            <a:r>
              <a:rPr lang="zh-CN" altLang="en-US"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a:t>
            </a:r>
            <a:r>
              <a:rPr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M: Look at Danny’s eyes. How are they?</a:t>
            </a:r>
            <a:endParaRPr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a:p>
            <a:pPr algn="just" fontAlgn="auto">
              <a:lnSpc>
                <a:spcPct val="120000"/>
              </a:lnSpc>
            </a:pPr>
            <a:r>
              <a:rPr 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              </a:t>
            </a:r>
            <a:r>
              <a:rPr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W: Oh, they are big and bright.</a:t>
            </a:r>
            <a:endParaRPr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p:txBody>
      </p:sp>
      <p:pic>
        <p:nvPicPr>
          <p:cNvPr id="3" name="模拟卷（八）第三节 21">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132715" y="2026920"/>
            <a:ext cx="619125" cy="619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3"/>
                </p:tgtEl>
              </p:cMediaNode>
            </p:audi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additive="base">
                                        <p:cTn id="16" dur="indefinite" fill="hold"/>
                                        <p:tgtEl>
                                          <p:spTgt spid="3"/>
                                        </p:tgtEl>
                                      </p:cBhvr>
                                    </p:cmd>
                                  </p:childTnLst>
                                </p:cTn>
                              </p:par>
                            </p:childTnLst>
                          </p:cTn>
                        </p:par>
                      </p:childTnLst>
                    </p:cTn>
                  </p:par>
                </p:childTnLst>
              </p:cTn>
              <p:nextCondLst>
                <p:cond evt="onClick" delay="0">
                  <p:tgtEl>
                    <p:spTgt spid="3"/>
                  </p:tgtEl>
                </p:cond>
              </p:nextCondLst>
            </p:seq>
          </p:childTnLst>
        </p:cTn>
      </p:par>
    </p:tnLst>
    <p:bldLst>
      <p:bldP spid="7" grpId="0"/>
      <p:bldP spid="2" grpId="0"/>
      <p:bldP spid="2"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0" y="0"/>
            <a:ext cx="4686300" cy="6858000"/>
          </a:xfrm>
          <a:prstGeom prst="rect">
            <a:avLst/>
          </a:prstGeom>
          <a:solidFill>
            <a:schemeClr val="accent5">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98425" y="1089025"/>
            <a:ext cx="4861187" cy="14452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8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Impact" panose="020B0806030902050204" pitchFamily="34" charset="0"/>
                <a:ea typeface="Kozuka Gothic Pro M" panose="020B0700000000000000" pitchFamily="34" charset="-128"/>
                <a:cs typeface="+mn-cs"/>
              </a:rPr>
              <a:t>CONTENTS</a:t>
            </a:r>
            <a:endParaRPr kumimoji="0" lang="zh-CN" altLang="en-US" sz="88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Impact" panose="020B0806030902050204" pitchFamily="34" charset="0"/>
              <a:ea typeface="Kozuka Gothic Pro M" panose="020B0700000000000000" pitchFamily="34" charset="-128"/>
              <a:cs typeface="+mn-cs"/>
            </a:endParaRPr>
          </a:p>
        </p:txBody>
      </p:sp>
      <p:sp>
        <p:nvSpPr>
          <p:cNvPr id="16" name="文本框 13">
            <a:hlinkClick r:id="rId1" action="ppaction://hlinksldjump"/>
          </p:cNvPr>
          <p:cNvSpPr txBox="1">
            <a:spLocks noChangeArrowheads="1"/>
          </p:cNvSpPr>
          <p:nvPr/>
        </p:nvSpPr>
        <p:spPr bwMode="auto">
          <a:xfrm>
            <a:off x="5568050" y="1889125"/>
            <a:ext cx="4173855"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eaLnBrk="1" hangingPunct="1">
              <a:defRPr sz="9600">
                <a:solidFill>
                  <a:schemeClr val="bg1"/>
                </a:solidFill>
                <a:latin typeface="Helvetica-Roman-SemiB" pitchFamily="2"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lvl="0">
              <a:defRPr/>
            </a:pPr>
            <a:r>
              <a:rPr lang="zh-CN" altLang="en-US" sz="3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第一部分 听 力</a:t>
            </a:r>
            <a:endParaRPr lang="zh-CN" altLang="en-US" sz="3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文本框 13">
            <a:hlinkClick r:id="rId2" action="ppaction://hlinksldjump"/>
          </p:cNvPr>
          <p:cNvSpPr txBox="1">
            <a:spLocks noChangeArrowheads="1"/>
          </p:cNvSpPr>
          <p:nvPr/>
        </p:nvSpPr>
        <p:spPr bwMode="auto">
          <a:xfrm>
            <a:off x="5568315" y="2745740"/>
            <a:ext cx="5605780"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eaLnBrk="1" hangingPunct="1">
              <a:defRPr sz="9600">
                <a:solidFill>
                  <a:schemeClr val="bg1"/>
                </a:solidFill>
                <a:latin typeface="Helvetica-Roman-SemiB" pitchFamily="2"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lvl="0">
              <a:defRPr/>
            </a:pPr>
            <a:r>
              <a:rPr lang="zh-CN" altLang="en-US" sz="3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第二部分 英语知识运用</a:t>
            </a:r>
            <a:endParaRPr lang="zh-CN" altLang="en-US" sz="3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文本框 13">
            <a:hlinkClick r:id="rId3" action="ppaction://hlinksldjump"/>
          </p:cNvPr>
          <p:cNvSpPr txBox="1">
            <a:spLocks noChangeArrowheads="1"/>
          </p:cNvSpPr>
          <p:nvPr/>
        </p:nvSpPr>
        <p:spPr bwMode="auto">
          <a:xfrm>
            <a:off x="5568052" y="3602355"/>
            <a:ext cx="4173855"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eaLnBrk="1" hangingPunct="1">
              <a:defRPr sz="9600">
                <a:solidFill>
                  <a:schemeClr val="bg1"/>
                </a:solidFill>
                <a:latin typeface="Helvetica-Roman-SemiB" pitchFamily="2"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lvl="0">
              <a:defRPr/>
            </a:pPr>
            <a:r>
              <a:rPr lang="zh-CN" altLang="en-US" sz="3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第三部分 阅 读</a:t>
            </a:r>
            <a:endParaRPr lang="zh-CN" altLang="en-US" sz="3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文本框 13">
            <a:hlinkClick r:id="rId4" action="ppaction://hlinksldjump"/>
          </p:cNvPr>
          <p:cNvSpPr txBox="1">
            <a:spLocks noChangeArrowheads="1"/>
          </p:cNvSpPr>
          <p:nvPr/>
        </p:nvSpPr>
        <p:spPr bwMode="auto">
          <a:xfrm>
            <a:off x="5568050" y="4458970"/>
            <a:ext cx="4173855"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eaLnBrk="1" hangingPunct="1">
              <a:defRPr sz="9600">
                <a:solidFill>
                  <a:schemeClr val="bg1"/>
                </a:solidFill>
                <a:latin typeface="Helvetica-Roman-SemiB" pitchFamily="2"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lvl="0">
              <a:defRPr/>
            </a:pPr>
            <a:r>
              <a:rPr lang="zh-CN" altLang="en-US" sz="3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第四部分 写 作</a:t>
            </a:r>
            <a:endParaRPr lang="zh-CN" altLang="en-US" sz="3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PA_矩形 259"/>
          <p:cNvSpPr>
            <a:spLocks noChangeArrowheads="1"/>
          </p:cNvSpPr>
          <p:nvPr>
            <p:custDataLst>
              <p:tags r:id="rId5"/>
            </p:custDataLst>
          </p:nvPr>
        </p:nvSpPr>
        <p:spPr bwMode="auto">
          <a:xfrm>
            <a:off x="5568315" y="361950"/>
            <a:ext cx="5532755" cy="996950"/>
          </a:xfrm>
          <a:prstGeom prst="rect">
            <a:avLst/>
          </a:prstGeom>
          <a:noFill/>
          <a:ln>
            <a:noFill/>
          </a:ln>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indent="0" algn="dist">
              <a:lnSpc>
                <a:spcPct val="120000"/>
              </a:lnSpc>
              <a:buNone/>
            </a:pPr>
            <a:r>
              <a:rPr sz="5400" b="1" kern="5000" spc="300" dirty="0">
                <a:solidFill>
                  <a:sysClr val="windowText" lastClr="000000"/>
                </a:solidFill>
                <a:cs typeface="Arial" panose="020B0604020202020204" pitchFamily="34" charset="0"/>
              </a:rPr>
              <a:t>模拟卷（八）</a:t>
            </a:r>
            <a:endParaRPr sz="5400" b="1" kern="5000" spc="300" dirty="0">
              <a:solidFill>
                <a:sysClr val="windowText" lastClr="000000"/>
              </a:solidFill>
              <a:cs typeface="Arial" panose="020B0604020202020204" pitchFamily="34" charset="0"/>
            </a:endParaRPr>
          </a:p>
        </p:txBody>
      </p:sp>
      <p:pic>
        <p:nvPicPr>
          <p:cNvPr id="7" name="图片 6"/>
          <p:cNvPicPr>
            <a:picLocks noChangeAspect="1"/>
          </p:cNvPicPr>
          <p:nvPr/>
        </p:nvPicPr>
        <p:blipFill>
          <a:blip r:embed="rId6"/>
          <a:srcRect b="32114"/>
          <a:stretch>
            <a:fillRect/>
          </a:stretch>
        </p:blipFill>
        <p:spPr>
          <a:xfrm>
            <a:off x="0" y="3167380"/>
            <a:ext cx="4686300" cy="36906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par>
                          <p:cTn id="20" fill="hold">
                            <p:stCondLst>
                              <p:cond delay="1500"/>
                            </p:stCondLst>
                            <p:childTnLst>
                              <p:par>
                                <p:cTn id="21" presetID="2" presetClass="entr" presetSubtype="4"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par>
                          <p:cTn id="25" fill="hold">
                            <p:stCondLst>
                              <p:cond delay="2000"/>
                            </p:stCondLst>
                            <p:childTnLst>
                              <p:par>
                                <p:cTn id="26" presetID="2" presetClass="entr" presetSubtype="4"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ppt_x"/>
                                          </p:val>
                                        </p:tav>
                                        <p:tav tm="100000">
                                          <p:val>
                                            <p:strVal val="#ppt_x"/>
                                          </p:val>
                                        </p:tav>
                                      </p:tavLst>
                                    </p:anim>
                                    <p:anim calcmode="lin" valueType="num">
                                      <p:cBhvr additive="base">
                                        <p:cTn id="2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3" grpId="0"/>
      <p:bldP spid="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236980" y="1039495"/>
            <a:ext cx="9503410" cy="2158365"/>
          </a:xfrm>
          <a:prstGeom prst="rect">
            <a:avLst/>
          </a:prstGeom>
          <a:noFill/>
        </p:spPr>
        <p:txBody>
          <a:bodyPr wrap="square" rtlCol="0" anchor="t">
            <a:spAutoFit/>
          </a:bodyPr>
          <a:p>
            <a:pPr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22. What does the girl’s aunt do?</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[A] She is a teacher. </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[B] She is a cook. </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[C] She is a nurse.</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7" name="TextBox 4"/>
          <p:cNvSpPr txBox="1"/>
          <p:nvPr/>
        </p:nvSpPr>
        <p:spPr>
          <a:xfrm>
            <a:off x="525462" y="1093958"/>
            <a:ext cx="810895" cy="521970"/>
          </a:xfrm>
          <a:prstGeom prst="rect">
            <a:avLst/>
          </a:prstGeom>
          <a:noFill/>
        </p:spPr>
        <p:txBody>
          <a:bodyPr wrap="square" rtlCol="0">
            <a:spAutoFit/>
          </a:bodyPr>
          <a:lstStyle/>
          <a:p>
            <a:pPr algn="ctr"/>
            <a:r>
              <a:rPr lang="en-US" sz="2800" dirty="0">
                <a:solidFill>
                  <a:srgbClr val="C00000"/>
                </a:solidFill>
                <a:latin typeface="Times New Roman" panose="02020603050405020304" charset="0"/>
                <a:cs typeface="Times New Roman" panose="02020603050405020304" charset="0"/>
              </a:rPr>
              <a:t>B</a:t>
            </a:r>
            <a:endParaRPr lang="en-US" sz="2800" dirty="0">
              <a:solidFill>
                <a:srgbClr val="C00000"/>
              </a:solidFill>
              <a:latin typeface="Times New Roman" panose="02020603050405020304" charset="0"/>
              <a:cs typeface="Times New Roman" panose="02020603050405020304" charset="0"/>
            </a:endParaRPr>
          </a:p>
        </p:txBody>
      </p:sp>
      <p:sp>
        <p:nvSpPr>
          <p:cNvPr id="2" name="文本框 1"/>
          <p:cNvSpPr txBox="1"/>
          <p:nvPr/>
        </p:nvSpPr>
        <p:spPr>
          <a:xfrm>
            <a:off x="260350" y="3576320"/>
            <a:ext cx="11271250" cy="1038860"/>
          </a:xfrm>
          <a:prstGeom prst="rect">
            <a:avLst/>
          </a:prstGeom>
          <a:noFill/>
        </p:spPr>
        <p:txBody>
          <a:bodyPr wrap="square" rtlCol="0" anchor="t">
            <a:spAutoFit/>
          </a:bodyPr>
          <a:p>
            <a:pPr algn="just" fontAlgn="auto">
              <a:lnSpc>
                <a:spcPct val="110000"/>
              </a:lnSpc>
            </a:pPr>
            <a:r>
              <a:rPr lang="en-US" altLang="zh-CN"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Script</a:t>
            </a:r>
            <a:r>
              <a:rPr lang="zh-CN" altLang="en-US"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M: Who</a:t>
            </a:r>
            <a:r>
              <a:rPr lang="en-US" altLang="zh-CN"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s that lady?</a:t>
            </a:r>
            <a:endPar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a:p>
            <a:pPr algn="just" fontAlgn="auto">
              <a:lnSpc>
                <a:spcPct val="110000"/>
              </a:lnSpc>
            </a:pPr>
            <a:r>
              <a:rPr 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              </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W: She is my aunt. She is a good cook. She cooks in a big restaurant.</a:t>
            </a:r>
            <a:endPar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p:txBody>
      </p:sp>
      <p:pic>
        <p:nvPicPr>
          <p:cNvPr id="3" name="模拟卷（八）第三节 22">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260350" y="864870"/>
            <a:ext cx="619125" cy="619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3"/>
                </p:tgtEl>
              </p:cMediaNode>
            </p:audi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additive="base">
                                        <p:cTn id="16" dur="indefinite" fill="hold"/>
                                        <p:tgtEl>
                                          <p:spTgt spid="3"/>
                                        </p:tgtEl>
                                      </p:cBhvr>
                                    </p:cmd>
                                  </p:childTnLst>
                                </p:cTn>
                              </p:par>
                            </p:childTnLst>
                          </p:cTn>
                        </p:par>
                      </p:childTnLst>
                    </p:cTn>
                  </p:par>
                </p:childTnLst>
              </p:cTn>
              <p:nextCondLst>
                <p:cond evt="onClick" delay="0">
                  <p:tgtEl>
                    <p:spTgt spid="3"/>
                  </p:tgtEl>
                </p:cond>
              </p:nextCondLst>
            </p:seq>
          </p:childTnLst>
        </p:cTn>
      </p:par>
    </p:tnLst>
    <p:bldLst>
      <p:bldP spid="7" grpId="0"/>
      <p:bldP spid="2" grpId="0"/>
      <p:bldP spid="2"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304925" y="1343025"/>
            <a:ext cx="8369935" cy="1986280"/>
          </a:xfrm>
          <a:prstGeom prst="rect">
            <a:avLst/>
          </a:prstGeom>
          <a:noFill/>
        </p:spPr>
        <p:txBody>
          <a:bodyPr wrap="square" rtlCol="0" anchor="t">
            <a:spAutoFit/>
          </a:bodyPr>
          <a:p>
            <a:pPr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23. What do girls like to do in the playground?</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[A] Play basketball. </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[B] Play football. </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[C] Run and jump.</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5" name="TextBox 4"/>
          <p:cNvSpPr txBox="1"/>
          <p:nvPr/>
        </p:nvSpPr>
        <p:spPr>
          <a:xfrm>
            <a:off x="548640" y="1397635"/>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C</a:t>
            </a:r>
            <a:endParaRPr lang="en-US" sz="2800" dirty="0">
              <a:solidFill>
                <a:srgbClr val="C00000"/>
              </a:solidFill>
              <a:latin typeface="Times New Roman" panose="02020603050405020304" charset="0"/>
              <a:cs typeface="Times New Roman" panose="02020603050405020304" charset="0"/>
            </a:endParaRPr>
          </a:p>
        </p:txBody>
      </p:sp>
      <p:sp>
        <p:nvSpPr>
          <p:cNvPr id="8" name="文本框 7"/>
          <p:cNvSpPr txBox="1"/>
          <p:nvPr/>
        </p:nvSpPr>
        <p:spPr>
          <a:xfrm>
            <a:off x="376555" y="3853815"/>
            <a:ext cx="11694795" cy="1512570"/>
          </a:xfrm>
          <a:prstGeom prst="rect">
            <a:avLst/>
          </a:prstGeom>
          <a:noFill/>
        </p:spPr>
        <p:txBody>
          <a:bodyPr wrap="square" rtlCol="0" anchor="t">
            <a:spAutoFit/>
          </a:bodyPr>
          <a:p>
            <a:pPr algn="just" fontAlgn="auto">
              <a:lnSpc>
                <a:spcPct val="110000"/>
              </a:lnSpc>
            </a:pPr>
            <a:r>
              <a:rPr lang="en-US" altLang="zh-CN"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Script</a:t>
            </a:r>
            <a:r>
              <a:rPr lang="zh-CN" altLang="en-US"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M: Look, there is a big playground behind the building. How beautiful </a:t>
            </a:r>
            <a:endPar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a:p>
            <a:pPr indent="457200" algn="just" fontAlgn="auto">
              <a:lnSpc>
                <a:spcPct val="110000"/>
              </a:lnSpc>
            </a:pP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 </a:t>
            </a:r>
            <a:r>
              <a:rPr lang="en-US" altLang="zh-CN"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              </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it is!</a:t>
            </a:r>
            <a:endPar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a:p>
            <a:pPr algn="just" fontAlgn="auto">
              <a:lnSpc>
                <a:spcPct val="110000"/>
              </a:lnSpc>
            </a:pPr>
            <a:r>
              <a:rPr 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              </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W: Yes. Boys often play basketball there. And girls like to run and jump.</a:t>
            </a:r>
            <a:endPar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p:txBody>
      </p:sp>
      <p:pic>
        <p:nvPicPr>
          <p:cNvPr id="2" name="模拟卷（八）第三节 23">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376555" y="1097915"/>
            <a:ext cx="619125" cy="619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2"/>
                </p:tgtEl>
              </p:cMediaNode>
            </p:audi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additive="base">
                                        <p:cTn id="16" dur="indefinite" fill="hold"/>
                                        <p:tgtEl>
                                          <p:spTgt spid="2"/>
                                        </p:tgtEl>
                                      </p:cBhvr>
                                    </p:cmd>
                                  </p:childTnLst>
                                </p:cTn>
                              </p:par>
                            </p:childTnLst>
                          </p:cTn>
                        </p:par>
                      </p:childTnLst>
                    </p:cTn>
                  </p:par>
                </p:childTnLst>
              </p:cTn>
              <p:nextCondLst>
                <p:cond evt="onClick" delay="0">
                  <p:tgtEl>
                    <p:spTgt spid="2"/>
                  </p:tgtEl>
                </p:cond>
              </p:nextCondLst>
            </p:seq>
          </p:childTnLst>
        </p:cTn>
      </p:par>
    </p:tnLst>
    <p:bldLst>
      <p:bldP spid="5" grpId="0"/>
      <p:bldP spid="8" grpId="0"/>
      <p:bldP spid="8"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106170" y="1247775"/>
            <a:ext cx="9693275" cy="2158365"/>
          </a:xfrm>
          <a:prstGeom prst="rect">
            <a:avLst/>
          </a:prstGeom>
          <a:noFill/>
        </p:spPr>
        <p:txBody>
          <a:bodyPr wrap="square" rtlCol="0" anchor="t">
            <a:spAutoFit/>
          </a:bodyPr>
          <a:p>
            <a:pPr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24. How many boys are there in Mike’s class?</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[A] 27. </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[B] 26. </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[C] 25.</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7" name="TextBox 4"/>
          <p:cNvSpPr txBox="1"/>
          <p:nvPr/>
        </p:nvSpPr>
        <p:spPr>
          <a:xfrm>
            <a:off x="295592" y="1328908"/>
            <a:ext cx="810895" cy="521970"/>
          </a:xfrm>
          <a:prstGeom prst="rect">
            <a:avLst/>
          </a:prstGeom>
          <a:noFill/>
        </p:spPr>
        <p:txBody>
          <a:bodyPr wrap="square" rtlCol="0">
            <a:spAutoFit/>
          </a:bodyPr>
          <a:lstStyle/>
          <a:p>
            <a:pPr algn="ctr"/>
            <a:r>
              <a:rPr lang="en-US" sz="2800" dirty="0">
                <a:solidFill>
                  <a:srgbClr val="C00000"/>
                </a:solidFill>
                <a:latin typeface="Times New Roman" panose="02020603050405020304" charset="0"/>
                <a:cs typeface="Times New Roman" panose="02020603050405020304" charset="0"/>
              </a:rPr>
              <a:t> A</a:t>
            </a:r>
            <a:endParaRPr lang="en-US" sz="2800" dirty="0">
              <a:solidFill>
                <a:srgbClr val="C00000"/>
              </a:solidFill>
              <a:latin typeface="Times New Roman" panose="02020603050405020304" charset="0"/>
              <a:cs typeface="Times New Roman" panose="02020603050405020304" charset="0"/>
            </a:endParaRPr>
          </a:p>
        </p:txBody>
      </p:sp>
      <p:sp>
        <p:nvSpPr>
          <p:cNvPr id="2" name="文本框 1"/>
          <p:cNvSpPr txBox="1"/>
          <p:nvPr/>
        </p:nvSpPr>
        <p:spPr>
          <a:xfrm>
            <a:off x="276860" y="4007485"/>
            <a:ext cx="11352530" cy="1038860"/>
          </a:xfrm>
          <a:prstGeom prst="rect">
            <a:avLst/>
          </a:prstGeom>
          <a:noFill/>
        </p:spPr>
        <p:txBody>
          <a:bodyPr wrap="square" rtlCol="0" anchor="t">
            <a:spAutoFit/>
          </a:bodyPr>
          <a:p>
            <a:pPr algn="just" fontAlgn="auto">
              <a:lnSpc>
                <a:spcPct val="110000"/>
              </a:lnSpc>
            </a:pPr>
            <a:r>
              <a:rPr lang="en-US" altLang="zh-CN"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Script</a:t>
            </a:r>
            <a:r>
              <a:rPr lang="zh-CN" altLang="en-US"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W: How many students are there in your class, Mike?</a:t>
            </a:r>
            <a:endPar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a:p>
            <a:pPr algn="just" fontAlgn="auto">
              <a:lnSpc>
                <a:spcPct val="110000"/>
              </a:lnSpc>
            </a:pPr>
            <a:r>
              <a:rPr 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              </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M: There are 45 students and 18 of them are girls.</a:t>
            </a:r>
            <a:endPar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p:txBody>
      </p:sp>
      <p:pic>
        <p:nvPicPr>
          <p:cNvPr id="3" name="模拟卷（八）第三节 24">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276860" y="940435"/>
            <a:ext cx="619125" cy="619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3"/>
                </p:tgtEl>
              </p:cMediaNode>
            </p:audi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additive="base">
                                        <p:cTn id="16" dur="indefinite" fill="hold"/>
                                        <p:tgtEl>
                                          <p:spTgt spid="3"/>
                                        </p:tgtEl>
                                      </p:cBhvr>
                                    </p:cmd>
                                  </p:childTnLst>
                                </p:cTn>
                              </p:par>
                            </p:childTnLst>
                          </p:cTn>
                        </p:par>
                      </p:childTnLst>
                    </p:cTn>
                  </p:par>
                </p:childTnLst>
              </p:cTn>
              <p:nextCondLst>
                <p:cond evt="onClick" delay="0">
                  <p:tgtEl>
                    <p:spTgt spid="3"/>
                  </p:tgtEl>
                </p:cond>
              </p:nextCondLst>
            </p:seq>
          </p:childTnLst>
        </p:cTn>
      </p:par>
    </p:tnLst>
    <p:bldLst>
      <p:bldP spid="7" grpId="0"/>
      <p:bldP spid="2" grpId="0"/>
      <p:bldP spid="2"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209040" y="1103630"/>
            <a:ext cx="8017510" cy="1986280"/>
          </a:xfrm>
          <a:prstGeom prst="rect">
            <a:avLst/>
          </a:prstGeom>
          <a:noFill/>
        </p:spPr>
        <p:txBody>
          <a:bodyPr wrap="square" rtlCol="0" anchor="t">
            <a:spAutoFit/>
          </a:bodyPr>
          <a:p>
            <a:pPr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25. What does Anna often do on computer lessons?</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[A] Surf on the Internet. </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[B] Play computer games. </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[C] Watch videos.</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5" name="TextBox 4"/>
          <p:cNvSpPr txBox="1"/>
          <p:nvPr/>
        </p:nvSpPr>
        <p:spPr>
          <a:xfrm>
            <a:off x="461327" y="1166983"/>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A</a:t>
            </a:r>
            <a:endParaRPr lang="en-US" sz="2800" dirty="0">
              <a:solidFill>
                <a:srgbClr val="C00000"/>
              </a:solidFill>
              <a:latin typeface="Times New Roman" panose="02020603050405020304" charset="0"/>
              <a:cs typeface="Times New Roman" panose="02020603050405020304" charset="0"/>
            </a:endParaRPr>
          </a:p>
        </p:txBody>
      </p:sp>
      <p:sp>
        <p:nvSpPr>
          <p:cNvPr id="8" name="文本框 7"/>
          <p:cNvSpPr txBox="1"/>
          <p:nvPr/>
        </p:nvSpPr>
        <p:spPr>
          <a:xfrm>
            <a:off x="138430" y="4154170"/>
            <a:ext cx="11705590" cy="1038860"/>
          </a:xfrm>
          <a:prstGeom prst="rect">
            <a:avLst/>
          </a:prstGeom>
          <a:noFill/>
        </p:spPr>
        <p:txBody>
          <a:bodyPr wrap="square" rtlCol="0" anchor="t">
            <a:spAutoFit/>
          </a:bodyPr>
          <a:p>
            <a:pPr algn="just" fontAlgn="auto">
              <a:lnSpc>
                <a:spcPct val="110000"/>
              </a:lnSpc>
            </a:pPr>
            <a:r>
              <a:rPr lang="en-US" altLang="zh-CN"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Script</a:t>
            </a:r>
            <a:r>
              <a:rPr lang="zh-CN" altLang="en-US"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M: Do you have a computer lesson on Friday, Anna?</a:t>
            </a:r>
            <a:endPar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a:p>
            <a:pPr algn="just" fontAlgn="auto">
              <a:lnSpc>
                <a:spcPct val="110000"/>
              </a:lnSpc>
            </a:pPr>
            <a:r>
              <a:rPr 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              </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W: Yes, I do. I often surf on the Internet on computer lessons.</a:t>
            </a:r>
            <a:endPar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p:txBody>
      </p:sp>
      <p:pic>
        <p:nvPicPr>
          <p:cNvPr id="2" name="模拟卷（八）第三节 25">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276225" y="938530"/>
            <a:ext cx="619125" cy="619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2"/>
                </p:tgtEl>
              </p:cMediaNode>
            </p:audi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additive="base">
                                        <p:cTn id="16" dur="indefinite" fill="hold"/>
                                        <p:tgtEl>
                                          <p:spTgt spid="2"/>
                                        </p:tgtEl>
                                      </p:cBhvr>
                                    </p:cmd>
                                  </p:childTnLst>
                                </p:cTn>
                              </p:par>
                            </p:childTnLst>
                          </p:cTn>
                        </p:par>
                      </p:childTnLst>
                    </p:cTn>
                  </p:par>
                </p:childTnLst>
              </p:cTn>
              <p:nextCondLst>
                <p:cond evt="onClick" delay="0">
                  <p:tgtEl>
                    <p:spTgt spid="2"/>
                  </p:tgtEl>
                </p:cond>
              </p:nextCondLst>
            </p:seq>
          </p:childTnLst>
        </p:cTn>
      </p:par>
    </p:tnLst>
    <p:bldLst>
      <p:bldP spid="5" grpId="0"/>
      <p:bldP spid="8" grpId="0"/>
      <p:bldP spid="8"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209040" y="1103630"/>
            <a:ext cx="8017510" cy="1986280"/>
          </a:xfrm>
          <a:prstGeom prst="rect">
            <a:avLst/>
          </a:prstGeom>
          <a:noFill/>
        </p:spPr>
        <p:txBody>
          <a:bodyPr wrap="square" rtlCol="0" anchor="t">
            <a:spAutoFit/>
          </a:bodyPr>
          <a:p>
            <a:pPr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26. What are the speakers going to do?</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[A] Play near the fountain. </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[B] Take photos. </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[C] Go to the garden.</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5" name="TextBox 4"/>
          <p:cNvSpPr txBox="1"/>
          <p:nvPr/>
        </p:nvSpPr>
        <p:spPr>
          <a:xfrm>
            <a:off x="506412" y="1103483"/>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B</a:t>
            </a:r>
            <a:endParaRPr lang="en-US" sz="2800" dirty="0">
              <a:solidFill>
                <a:srgbClr val="C00000"/>
              </a:solidFill>
              <a:latin typeface="Times New Roman" panose="02020603050405020304" charset="0"/>
              <a:cs typeface="Times New Roman" panose="02020603050405020304" charset="0"/>
            </a:endParaRPr>
          </a:p>
        </p:txBody>
      </p:sp>
      <p:sp>
        <p:nvSpPr>
          <p:cNvPr id="8" name="文本框 7"/>
          <p:cNvSpPr txBox="1"/>
          <p:nvPr/>
        </p:nvSpPr>
        <p:spPr>
          <a:xfrm>
            <a:off x="175260" y="3855720"/>
            <a:ext cx="11705590" cy="1038860"/>
          </a:xfrm>
          <a:prstGeom prst="rect">
            <a:avLst/>
          </a:prstGeom>
          <a:noFill/>
        </p:spPr>
        <p:txBody>
          <a:bodyPr wrap="square" rtlCol="0" anchor="t">
            <a:spAutoFit/>
          </a:bodyPr>
          <a:p>
            <a:pPr algn="just" fontAlgn="auto">
              <a:lnSpc>
                <a:spcPct val="110000"/>
              </a:lnSpc>
            </a:pPr>
            <a:r>
              <a:rPr lang="en-US" altLang="zh-CN"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Script</a:t>
            </a:r>
            <a:r>
              <a:rPr lang="zh-CN" altLang="en-US"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M: There is a fountain near the garden.</a:t>
            </a:r>
            <a:endPar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a:p>
            <a:pPr algn="just" fontAlgn="auto">
              <a:lnSpc>
                <a:spcPct val="110000"/>
              </a:lnSpc>
            </a:pPr>
            <a:r>
              <a:rPr 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              </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W: It</a:t>
            </a:r>
            <a:r>
              <a:rPr lang="en-US" altLang="zh-CN"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s beautiful. Let</a:t>
            </a:r>
            <a:r>
              <a:rPr lang="en-US" altLang="zh-CN"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s take some photos.</a:t>
            </a:r>
            <a:endPar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p:txBody>
      </p:sp>
      <p:pic>
        <p:nvPicPr>
          <p:cNvPr id="2" name="模拟卷（八）第三节 26">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271145" y="829945"/>
            <a:ext cx="619125" cy="619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2"/>
                </p:tgtEl>
              </p:cMediaNode>
            </p:audi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additive="base">
                                        <p:cTn id="16" dur="indefinite" fill="hold"/>
                                        <p:tgtEl>
                                          <p:spTgt spid="2"/>
                                        </p:tgtEl>
                                      </p:cBhvr>
                                    </p:cmd>
                                  </p:childTnLst>
                                </p:cTn>
                              </p:par>
                            </p:childTnLst>
                          </p:cTn>
                        </p:par>
                      </p:childTnLst>
                    </p:cTn>
                  </p:par>
                </p:childTnLst>
              </p:cTn>
              <p:nextCondLst>
                <p:cond evt="onClick" delay="0">
                  <p:tgtEl>
                    <p:spTgt spid="2"/>
                  </p:tgtEl>
                </p:cond>
              </p:nextCondLst>
            </p:seq>
          </p:childTnLst>
        </p:cTn>
      </p:par>
    </p:tnLst>
    <p:bldLst>
      <p:bldP spid="5" grpId="0"/>
      <p:bldP spid="8" grpId="0"/>
      <p:bldP spid="8"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028065" y="1102995"/>
            <a:ext cx="10191750" cy="2158365"/>
          </a:xfrm>
          <a:prstGeom prst="rect">
            <a:avLst/>
          </a:prstGeom>
          <a:noFill/>
        </p:spPr>
        <p:txBody>
          <a:bodyPr wrap="square" rtlCol="0" anchor="t">
            <a:spAutoFit/>
          </a:bodyPr>
          <a:p>
            <a:pPr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27. What do people like to do in December in Australia?</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[A] Go boating. </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[B] Go swimming. </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[C] Go to the beach.</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7" name="TextBox 4"/>
          <p:cNvSpPr txBox="1"/>
          <p:nvPr/>
        </p:nvSpPr>
        <p:spPr>
          <a:xfrm>
            <a:off x="326707" y="1211433"/>
            <a:ext cx="810895" cy="521970"/>
          </a:xfrm>
          <a:prstGeom prst="rect">
            <a:avLst/>
          </a:prstGeom>
          <a:noFill/>
        </p:spPr>
        <p:txBody>
          <a:bodyPr wrap="square" rtlCol="0">
            <a:spAutoFit/>
          </a:bodyPr>
          <a:lstStyle/>
          <a:p>
            <a:pPr algn="ctr"/>
            <a:r>
              <a:rPr lang="en-US" sz="2800" dirty="0">
                <a:solidFill>
                  <a:srgbClr val="C00000"/>
                </a:solidFill>
                <a:latin typeface="Times New Roman" panose="02020603050405020304" charset="0"/>
                <a:cs typeface="Times New Roman" panose="02020603050405020304" charset="0"/>
              </a:rPr>
              <a:t>C</a:t>
            </a:r>
            <a:endParaRPr lang="en-US" sz="2800" dirty="0">
              <a:solidFill>
                <a:srgbClr val="C00000"/>
              </a:solidFill>
              <a:latin typeface="Times New Roman" panose="02020603050405020304" charset="0"/>
              <a:cs typeface="Times New Roman" panose="02020603050405020304" charset="0"/>
            </a:endParaRPr>
          </a:p>
        </p:txBody>
      </p:sp>
      <p:sp>
        <p:nvSpPr>
          <p:cNvPr id="2" name="文本框 1"/>
          <p:cNvSpPr txBox="1"/>
          <p:nvPr/>
        </p:nvSpPr>
        <p:spPr>
          <a:xfrm>
            <a:off x="262890" y="3622040"/>
            <a:ext cx="11666220" cy="1038860"/>
          </a:xfrm>
          <a:prstGeom prst="rect">
            <a:avLst/>
          </a:prstGeom>
          <a:noFill/>
        </p:spPr>
        <p:txBody>
          <a:bodyPr wrap="square" rtlCol="0" anchor="t">
            <a:spAutoFit/>
          </a:bodyPr>
          <a:p>
            <a:pPr algn="just" fontAlgn="auto">
              <a:lnSpc>
                <a:spcPct val="110000"/>
              </a:lnSpc>
            </a:pPr>
            <a:r>
              <a:rPr lang="en-US" altLang="zh-CN"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Script</a:t>
            </a:r>
            <a:r>
              <a:rPr lang="zh-CN" altLang="en-US"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a:t>
            </a:r>
            <a:r>
              <a:rPr 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M: How is the weather in December in Australia?</a:t>
            </a:r>
            <a:endParaRPr 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a:p>
            <a:pPr algn="just" fontAlgn="auto">
              <a:lnSpc>
                <a:spcPct val="110000"/>
              </a:lnSpc>
            </a:pPr>
            <a:r>
              <a:rPr 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              </a:t>
            </a:r>
            <a:r>
              <a:rPr 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W: It’s hot. People like to go to the beach.</a:t>
            </a:r>
            <a:endParaRPr 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p:txBody>
      </p:sp>
      <p:pic>
        <p:nvPicPr>
          <p:cNvPr id="3" name="模拟卷（八）第三节 27">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184150" y="873760"/>
            <a:ext cx="619125" cy="619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3"/>
                </p:tgtEl>
              </p:cMediaNode>
            </p:audi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additive="base">
                                        <p:cTn id="16" dur="indefinite" fill="hold"/>
                                        <p:tgtEl>
                                          <p:spTgt spid="3"/>
                                        </p:tgtEl>
                                      </p:cBhvr>
                                    </p:cmd>
                                  </p:childTnLst>
                                </p:cTn>
                              </p:par>
                            </p:childTnLst>
                          </p:cTn>
                        </p:par>
                      </p:childTnLst>
                    </p:cTn>
                  </p:par>
                </p:childTnLst>
              </p:cTn>
              <p:nextCondLst>
                <p:cond evt="onClick" delay="0">
                  <p:tgtEl>
                    <p:spTgt spid="3"/>
                  </p:tgtEl>
                </p:cond>
              </p:nextCondLst>
            </p:seq>
          </p:childTnLst>
        </p:cTn>
      </p:par>
    </p:tnLst>
    <p:bldLst>
      <p:bldP spid="7" grpId="0"/>
      <p:bldP spid="2" grpId="0"/>
      <p:bldP spid="2"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974090" y="1219835"/>
            <a:ext cx="9802495" cy="1814830"/>
          </a:xfrm>
          <a:prstGeom prst="rect">
            <a:avLst/>
          </a:prstGeom>
          <a:noFill/>
        </p:spPr>
        <p:txBody>
          <a:bodyPr wrap="square" rtlCol="0" anchor="t">
            <a:spAutoFit/>
          </a:bodyPr>
          <a:p>
            <a:pPr algn="just" fontAlgn="auto">
              <a:lnSpc>
                <a:spcPct val="100000"/>
              </a:lnSpc>
            </a:pPr>
            <a:r>
              <a:rPr lang="en-US" altLang="zh-CN" sz="2800" dirty="0">
                <a:latin typeface="Times New Roman" panose="02020603050405020304" charset="0"/>
                <a:ea typeface="宋体" panose="02010600030101010101" pitchFamily="2" charset="-122"/>
                <a:cs typeface="Times New Roman" panose="02020603050405020304" charset="0"/>
              </a:rPr>
              <a:t>28. Why are the elephants helpful?</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00000"/>
              </a:lnSpc>
            </a:pPr>
            <a:r>
              <a:rPr lang="en-US" altLang="zh-CN" sz="2800" dirty="0">
                <a:latin typeface="Times New Roman" panose="02020603050405020304" charset="0"/>
                <a:ea typeface="宋体" panose="02010600030101010101" pitchFamily="2" charset="-122"/>
                <a:cs typeface="Times New Roman" panose="02020603050405020304" charset="0"/>
              </a:rPr>
              <a:t>[A] Because they’re strong.</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00000"/>
              </a:lnSpc>
            </a:pPr>
            <a:r>
              <a:rPr lang="en-US" altLang="zh-CN" sz="2800" dirty="0">
                <a:latin typeface="Times New Roman" panose="02020603050405020304" charset="0"/>
                <a:ea typeface="宋体" panose="02010600030101010101" pitchFamily="2" charset="-122"/>
                <a:cs typeface="Times New Roman" panose="02020603050405020304" charset="0"/>
              </a:rPr>
              <a:t>[B] Because they can carry heavy things.</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00000"/>
              </a:lnSpc>
            </a:pPr>
            <a:r>
              <a:rPr lang="en-US" altLang="zh-CN" sz="2800" dirty="0">
                <a:latin typeface="Times New Roman" panose="02020603050405020304" charset="0"/>
                <a:ea typeface="宋体" panose="02010600030101010101" pitchFamily="2" charset="-122"/>
                <a:cs typeface="Times New Roman" panose="02020603050405020304" charset="0"/>
              </a:rPr>
              <a:t>[C] Because they’re friendly.</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7" name="TextBox 4"/>
          <p:cNvSpPr txBox="1"/>
          <p:nvPr/>
        </p:nvSpPr>
        <p:spPr>
          <a:xfrm>
            <a:off x="217487" y="1219688"/>
            <a:ext cx="810895" cy="521970"/>
          </a:xfrm>
          <a:prstGeom prst="rect">
            <a:avLst/>
          </a:prstGeom>
          <a:noFill/>
        </p:spPr>
        <p:txBody>
          <a:bodyPr wrap="square" rtlCol="0">
            <a:spAutoFit/>
          </a:bodyPr>
          <a:lstStyle/>
          <a:p>
            <a:pPr algn="ctr"/>
            <a:r>
              <a:rPr lang="en-US" sz="2800" dirty="0">
                <a:solidFill>
                  <a:srgbClr val="C00000"/>
                </a:solidFill>
                <a:latin typeface="Times New Roman" panose="02020603050405020304" charset="0"/>
                <a:cs typeface="Times New Roman" panose="02020603050405020304" charset="0"/>
              </a:rPr>
              <a:t>B</a:t>
            </a:r>
            <a:endParaRPr lang="en-US" sz="2800" dirty="0">
              <a:solidFill>
                <a:srgbClr val="C00000"/>
              </a:solidFill>
              <a:latin typeface="Times New Roman" panose="02020603050405020304" charset="0"/>
              <a:cs typeface="Times New Roman" panose="02020603050405020304" charset="0"/>
            </a:endParaRPr>
          </a:p>
        </p:txBody>
      </p:sp>
      <p:sp>
        <p:nvSpPr>
          <p:cNvPr id="2" name="文本框 1"/>
          <p:cNvSpPr txBox="1"/>
          <p:nvPr/>
        </p:nvSpPr>
        <p:spPr>
          <a:xfrm>
            <a:off x="647065" y="3808095"/>
            <a:ext cx="10718165" cy="1814830"/>
          </a:xfrm>
          <a:prstGeom prst="rect">
            <a:avLst/>
          </a:prstGeom>
          <a:noFill/>
        </p:spPr>
        <p:txBody>
          <a:bodyPr wrap="square" rtlCol="0" anchor="t">
            <a:spAutoFit/>
          </a:bodyPr>
          <a:p>
            <a:pPr algn="just" fontAlgn="auto">
              <a:lnSpc>
                <a:spcPct val="100000"/>
              </a:lnSpc>
            </a:pPr>
            <a:r>
              <a:rPr lang="en-US" altLang="zh-CN"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Script</a:t>
            </a:r>
            <a:r>
              <a:rPr lang="zh-CN" altLang="en-US"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a:t>
            </a:r>
            <a:r>
              <a:rPr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M: What animals do you like?</a:t>
            </a:r>
            <a:endParaRPr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a:p>
            <a:pPr algn="just" fontAlgn="auto">
              <a:lnSpc>
                <a:spcPct val="100000"/>
              </a:lnSpc>
            </a:pPr>
            <a:r>
              <a:rPr 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              </a:t>
            </a:r>
            <a:r>
              <a:rPr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W: I like elephants. They are strong enough to help people carry </a:t>
            </a:r>
            <a:endParaRPr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a:p>
            <a:pPr algn="just" fontAlgn="auto">
              <a:lnSpc>
                <a:spcPct val="100000"/>
              </a:lnSpc>
            </a:pPr>
            <a:r>
              <a:rPr 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              </a:t>
            </a:r>
            <a:r>
              <a:rPr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 </a:t>
            </a:r>
            <a:r>
              <a:rPr 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     </a:t>
            </a:r>
            <a:r>
              <a:rPr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heavy things.</a:t>
            </a:r>
            <a:endParaRPr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a:p>
            <a:pPr algn="just" fontAlgn="auto">
              <a:lnSpc>
                <a:spcPct val="100000"/>
              </a:lnSpc>
            </a:pPr>
            <a:r>
              <a:rPr 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              </a:t>
            </a:r>
            <a:r>
              <a:rPr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M: Yes, they’re helpful.</a:t>
            </a:r>
            <a:endParaRPr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p:txBody>
      </p:sp>
      <p:pic>
        <p:nvPicPr>
          <p:cNvPr id="3" name="模拟卷（八）第三节 28">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98425" y="805180"/>
            <a:ext cx="619125" cy="619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3"/>
                </p:tgtEl>
              </p:cMediaNode>
            </p:audi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additive="base">
                                        <p:cTn id="16" dur="indefinite" fill="hold"/>
                                        <p:tgtEl>
                                          <p:spTgt spid="3"/>
                                        </p:tgtEl>
                                      </p:cBhvr>
                                    </p:cmd>
                                  </p:childTnLst>
                                </p:cTn>
                              </p:par>
                            </p:childTnLst>
                          </p:cTn>
                        </p:par>
                      </p:childTnLst>
                    </p:cTn>
                  </p:par>
                </p:childTnLst>
              </p:cTn>
              <p:nextCondLst>
                <p:cond evt="onClick" delay="0">
                  <p:tgtEl>
                    <p:spTgt spid="3"/>
                  </p:tgtEl>
                </p:cond>
              </p:nextCondLst>
            </p:seq>
          </p:childTnLst>
        </p:cTn>
      </p:par>
    </p:tnLst>
    <p:bldLst>
      <p:bldP spid="7" grpId="0"/>
      <p:bldP spid="2" grpId="0"/>
      <p:bldP spid="2"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974090" y="1219835"/>
            <a:ext cx="9802495" cy="1814830"/>
          </a:xfrm>
          <a:prstGeom prst="rect">
            <a:avLst/>
          </a:prstGeom>
          <a:noFill/>
        </p:spPr>
        <p:txBody>
          <a:bodyPr wrap="square" rtlCol="0" anchor="t">
            <a:spAutoFit/>
          </a:bodyPr>
          <a:p>
            <a:pPr algn="just" fontAlgn="auto">
              <a:lnSpc>
                <a:spcPct val="100000"/>
              </a:lnSpc>
            </a:pPr>
            <a:r>
              <a:rPr lang="en-US" altLang="zh-CN" sz="2800" dirty="0">
                <a:latin typeface="Times New Roman" panose="02020603050405020304" charset="0"/>
                <a:ea typeface="宋体" panose="02010600030101010101" pitchFamily="2" charset="-122"/>
                <a:cs typeface="Times New Roman" panose="02020603050405020304" charset="0"/>
              </a:rPr>
              <a:t>29. What does Kate usually do during the Spring Festival?</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00000"/>
              </a:lnSpc>
            </a:pPr>
            <a:r>
              <a:rPr lang="en-US" altLang="zh-CN" sz="2800" dirty="0">
                <a:latin typeface="Times New Roman" panose="02020603050405020304" charset="0"/>
                <a:ea typeface="宋体" panose="02010600030101010101" pitchFamily="2" charset="-122"/>
                <a:cs typeface="Times New Roman" panose="02020603050405020304" charset="0"/>
              </a:rPr>
              <a:t>[A] Visit her grandparents and relatives.</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00000"/>
              </a:lnSpc>
            </a:pPr>
            <a:r>
              <a:rPr lang="en-US" altLang="zh-CN" sz="2800" dirty="0">
                <a:latin typeface="Times New Roman" panose="02020603050405020304" charset="0"/>
                <a:ea typeface="宋体" panose="02010600030101010101" pitchFamily="2" charset="-122"/>
                <a:cs typeface="Times New Roman" panose="02020603050405020304" charset="0"/>
              </a:rPr>
              <a:t>[B] Visit her friends.</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00000"/>
              </a:lnSpc>
            </a:pPr>
            <a:r>
              <a:rPr lang="en-US" altLang="zh-CN" sz="2800" dirty="0">
                <a:latin typeface="Times New Roman" panose="02020603050405020304" charset="0"/>
                <a:ea typeface="宋体" panose="02010600030101010101" pitchFamily="2" charset="-122"/>
                <a:cs typeface="Times New Roman" panose="02020603050405020304" charset="0"/>
              </a:rPr>
              <a:t>[C] Watch TV at home.</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7" name="TextBox 4"/>
          <p:cNvSpPr txBox="1"/>
          <p:nvPr/>
        </p:nvSpPr>
        <p:spPr>
          <a:xfrm>
            <a:off x="217487" y="1219688"/>
            <a:ext cx="810895" cy="521970"/>
          </a:xfrm>
          <a:prstGeom prst="rect">
            <a:avLst/>
          </a:prstGeom>
          <a:noFill/>
        </p:spPr>
        <p:txBody>
          <a:bodyPr wrap="square" rtlCol="0">
            <a:spAutoFit/>
          </a:bodyPr>
          <a:lstStyle/>
          <a:p>
            <a:pPr algn="ctr"/>
            <a:r>
              <a:rPr lang="en-US" sz="2800" dirty="0">
                <a:solidFill>
                  <a:srgbClr val="C00000"/>
                </a:solidFill>
                <a:latin typeface="Times New Roman" panose="02020603050405020304" charset="0"/>
                <a:cs typeface="Times New Roman" panose="02020603050405020304" charset="0"/>
              </a:rPr>
              <a:t>A</a:t>
            </a:r>
            <a:endParaRPr lang="en-US" sz="2800" dirty="0">
              <a:solidFill>
                <a:srgbClr val="C00000"/>
              </a:solidFill>
              <a:latin typeface="Times New Roman" panose="02020603050405020304" charset="0"/>
              <a:cs typeface="Times New Roman" panose="02020603050405020304" charset="0"/>
            </a:endParaRPr>
          </a:p>
        </p:txBody>
      </p:sp>
      <p:sp>
        <p:nvSpPr>
          <p:cNvPr id="2" name="文本框 1"/>
          <p:cNvSpPr txBox="1"/>
          <p:nvPr/>
        </p:nvSpPr>
        <p:spPr>
          <a:xfrm>
            <a:off x="398780" y="3590925"/>
            <a:ext cx="11572875" cy="953135"/>
          </a:xfrm>
          <a:prstGeom prst="rect">
            <a:avLst/>
          </a:prstGeom>
          <a:noFill/>
        </p:spPr>
        <p:txBody>
          <a:bodyPr wrap="square" rtlCol="0" anchor="t">
            <a:spAutoFit/>
          </a:bodyPr>
          <a:p>
            <a:pPr algn="just" fontAlgn="auto">
              <a:lnSpc>
                <a:spcPct val="100000"/>
              </a:lnSpc>
            </a:pPr>
            <a:r>
              <a:rPr lang="en-US" altLang="zh-CN"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Script</a:t>
            </a:r>
            <a:r>
              <a:rPr lang="zh-CN" altLang="en-US"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a:t>
            </a:r>
            <a:r>
              <a:rPr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M: What do you usually do during the Spring Festival, Kate?</a:t>
            </a:r>
            <a:endParaRPr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a:p>
            <a:pPr algn="just" fontAlgn="auto">
              <a:lnSpc>
                <a:spcPct val="100000"/>
              </a:lnSpc>
            </a:pPr>
            <a:r>
              <a:rPr 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              </a:t>
            </a:r>
            <a:r>
              <a:rPr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W: I usually visit my grandparents and relatives.</a:t>
            </a:r>
            <a:endParaRPr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p:txBody>
      </p:sp>
      <p:pic>
        <p:nvPicPr>
          <p:cNvPr id="3" name="模拟卷（八）第三节 29">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217170" y="822325"/>
            <a:ext cx="619125" cy="619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3"/>
                </p:tgtEl>
              </p:cMediaNode>
            </p:audi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additive="base">
                                        <p:cTn id="16" dur="indefinite" fill="hold"/>
                                        <p:tgtEl>
                                          <p:spTgt spid="3"/>
                                        </p:tgtEl>
                                      </p:cBhvr>
                                    </p:cmd>
                                  </p:childTnLst>
                                </p:cTn>
                              </p:par>
                            </p:childTnLst>
                          </p:cTn>
                        </p:par>
                      </p:childTnLst>
                    </p:cTn>
                  </p:par>
                </p:childTnLst>
              </p:cTn>
              <p:nextCondLst>
                <p:cond evt="onClick" delay="0">
                  <p:tgtEl>
                    <p:spTgt spid="3"/>
                  </p:tgtEl>
                </p:cond>
              </p:nextCondLst>
            </p:seq>
          </p:childTnLst>
        </p:cTn>
      </p:par>
    </p:tnLst>
    <p:bldLst>
      <p:bldP spid="7" grpId="0"/>
      <p:bldP spid="2" grpId="0"/>
      <p:bldP spid="2"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381760" y="1030605"/>
            <a:ext cx="9105265" cy="2501900"/>
          </a:xfrm>
          <a:prstGeom prst="rect">
            <a:avLst/>
          </a:prstGeom>
          <a:noFill/>
        </p:spPr>
        <p:txBody>
          <a:bodyPr wrap="square" rtlCol="0" anchor="t">
            <a:spAutoFit/>
          </a:bodyPr>
          <a:p>
            <a:pPr algn="just" fontAlgn="auto">
              <a:lnSpc>
                <a:spcPct val="140000"/>
              </a:lnSpc>
            </a:pPr>
            <a:r>
              <a:rPr lang="en-US" altLang="zh-CN" sz="2800" dirty="0">
                <a:latin typeface="Times New Roman" panose="02020603050405020304" charset="0"/>
                <a:ea typeface="宋体" panose="02010600030101010101" pitchFamily="2" charset="-122"/>
                <a:cs typeface="Times New Roman" panose="02020603050405020304" charset="0"/>
              </a:rPr>
              <a:t>30. What are the speakers talking about?</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40000"/>
              </a:lnSpc>
            </a:pPr>
            <a:r>
              <a:rPr lang="en-US" altLang="zh-CN" sz="2800" dirty="0">
                <a:latin typeface="Times New Roman" panose="02020603050405020304" charset="0"/>
                <a:ea typeface="宋体" panose="02010600030101010101" pitchFamily="2" charset="-122"/>
                <a:cs typeface="Times New Roman" panose="02020603050405020304" charset="0"/>
              </a:rPr>
              <a:t>[A] Hobbies. </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40000"/>
              </a:lnSpc>
            </a:pPr>
            <a:r>
              <a:rPr lang="en-US" altLang="zh-CN" sz="2800" dirty="0">
                <a:latin typeface="Times New Roman" panose="02020603050405020304" charset="0"/>
                <a:ea typeface="宋体" panose="02010600030101010101" pitchFamily="2" charset="-122"/>
                <a:cs typeface="Times New Roman" panose="02020603050405020304" charset="0"/>
              </a:rPr>
              <a:t>[B] Pets. </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40000"/>
              </a:lnSpc>
            </a:pPr>
            <a:r>
              <a:rPr lang="en-US" altLang="zh-CN" sz="2800" dirty="0">
                <a:latin typeface="Times New Roman" panose="02020603050405020304" charset="0"/>
                <a:ea typeface="宋体" panose="02010600030101010101" pitchFamily="2" charset="-122"/>
                <a:cs typeface="Times New Roman" panose="02020603050405020304" charset="0"/>
              </a:rPr>
              <a:t>[C] Sports.</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7" name="TextBox 4"/>
          <p:cNvSpPr txBox="1"/>
          <p:nvPr/>
        </p:nvSpPr>
        <p:spPr>
          <a:xfrm>
            <a:off x="625157" y="1193653"/>
            <a:ext cx="810895" cy="521970"/>
          </a:xfrm>
          <a:prstGeom prst="rect">
            <a:avLst/>
          </a:prstGeom>
          <a:noFill/>
        </p:spPr>
        <p:txBody>
          <a:bodyPr wrap="square" rtlCol="0">
            <a:spAutoFit/>
          </a:bodyPr>
          <a:lstStyle/>
          <a:p>
            <a:pPr algn="ctr"/>
            <a:r>
              <a:rPr lang="en-US" sz="2800" dirty="0">
                <a:solidFill>
                  <a:srgbClr val="C00000"/>
                </a:solidFill>
                <a:latin typeface="Times New Roman" panose="02020603050405020304" charset="0"/>
                <a:cs typeface="Times New Roman" panose="02020603050405020304" charset="0"/>
              </a:rPr>
              <a:t>B</a:t>
            </a:r>
            <a:endParaRPr lang="en-US" sz="2800" dirty="0">
              <a:solidFill>
                <a:srgbClr val="C00000"/>
              </a:solidFill>
              <a:latin typeface="Times New Roman" panose="02020603050405020304" charset="0"/>
              <a:cs typeface="Times New Roman" panose="02020603050405020304" charset="0"/>
            </a:endParaRPr>
          </a:p>
        </p:txBody>
      </p:sp>
      <p:sp>
        <p:nvSpPr>
          <p:cNvPr id="2" name="文本框 1"/>
          <p:cNvSpPr txBox="1"/>
          <p:nvPr/>
        </p:nvSpPr>
        <p:spPr>
          <a:xfrm>
            <a:off x="966470" y="3812540"/>
            <a:ext cx="10292715" cy="1124585"/>
          </a:xfrm>
          <a:prstGeom prst="rect">
            <a:avLst/>
          </a:prstGeom>
          <a:noFill/>
        </p:spPr>
        <p:txBody>
          <a:bodyPr wrap="square" rtlCol="0" anchor="t">
            <a:spAutoFit/>
          </a:bodyPr>
          <a:p>
            <a:pPr algn="just" fontAlgn="auto">
              <a:lnSpc>
                <a:spcPct val="120000"/>
              </a:lnSpc>
            </a:pPr>
            <a:r>
              <a:rPr lang="en-US" altLang="zh-CN"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Script</a:t>
            </a:r>
            <a:r>
              <a:rPr lang="zh-CN" altLang="en-US"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a:t>
            </a:r>
            <a:r>
              <a:rPr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M: How many pets do you have, Mary?</a:t>
            </a:r>
            <a:endParaRPr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a:p>
            <a:pPr algn="just" fontAlgn="auto">
              <a:lnSpc>
                <a:spcPct val="120000"/>
              </a:lnSpc>
            </a:pPr>
            <a:r>
              <a:rPr 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              </a:t>
            </a:r>
            <a:r>
              <a:rPr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W: I have two. One is a dog, and the other is a cat.</a:t>
            </a:r>
            <a:endParaRPr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p:txBody>
      </p:sp>
      <p:pic>
        <p:nvPicPr>
          <p:cNvPr id="3" name="模拟卷（八）第三节 30">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347345" y="822960"/>
            <a:ext cx="619125" cy="619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3"/>
                </p:tgtEl>
              </p:cMediaNode>
            </p:audi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additive="base">
                                        <p:cTn id="16" dur="indefinite" fill="hold"/>
                                        <p:tgtEl>
                                          <p:spTgt spid="3"/>
                                        </p:tgtEl>
                                      </p:cBhvr>
                                    </p:cmd>
                                  </p:childTnLst>
                                </p:cTn>
                              </p:par>
                            </p:childTnLst>
                          </p:cTn>
                        </p:par>
                      </p:childTnLst>
                    </p:cTn>
                  </p:par>
                </p:childTnLst>
              </p:cTn>
              <p:nextCondLst>
                <p:cond evt="onClick" delay="0">
                  <p:tgtEl>
                    <p:spTgt spid="3"/>
                  </p:tgtEl>
                </p:cond>
              </p:nextCondLst>
            </p:seq>
          </p:childTnLst>
        </p:cTn>
      </p:par>
    </p:tnLst>
    <p:bldLst>
      <p:bldP spid="7" grpId="0"/>
      <p:bldP spid="2" grpId="0"/>
      <p:bldP spid="2"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OIP-C"/>
          <p:cNvPicPr>
            <a:picLocks noChangeAspect="1"/>
          </p:cNvPicPr>
          <p:nvPr>
            <p:custDataLst>
              <p:tags r:id="rId1"/>
            </p:custDataLst>
          </p:nvPr>
        </p:nvPicPr>
        <p:blipFill>
          <a:blip r:embed="rId2">
            <a:alphaModFix amt="40000"/>
          </a:blip>
          <a:stretch>
            <a:fillRect/>
          </a:stretch>
        </p:blipFill>
        <p:spPr>
          <a:xfrm>
            <a:off x="0" y="908050"/>
            <a:ext cx="12191365" cy="4295775"/>
          </a:xfrm>
          <a:prstGeom prst="rect">
            <a:avLst/>
          </a:prstGeom>
        </p:spPr>
      </p:pic>
      <p:sp>
        <p:nvSpPr>
          <p:cNvPr id="20" name="文本框 19"/>
          <p:cNvSpPr txBox="1"/>
          <p:nvPr/>
        </p:nvSpPr>
        <p:spPr>
          <a:xfrm>
            <a:off x="923925" y="2048193"/>
            <a:ext cx="10596880" cy="1420495"/>
          </a:xfrm>
          <a:prstGeom prst="rect">
            <a:avLst/>
          </a:prstGeom>
          <a:noFill/>
        </p:spPr>
        <p:txBody>
          <a:bodyPr wrap="square" rtlCol="0" anchor="ctr">
            <a:spAutoFit/>
          </a:bodyPr>
          <a:lstStyle/>
          <a:p>
            <a:pPr algn="ctr">
              <a:lnSpc>
                <a:spcPct val="120000"/>
              </a:lnSpc>
            </a:pPr>
            <a:r>
              <a:rPr lang="zh-CN" altLang="en-US" sz="7200" b="1" spc="300" dirty="0">
                <a:latin typeface="+mj-ea"/>
                <a:ea typeface="+mj-ea"/>
              </a:rPr>
              <a:t>第二部分 英语知识运用</a:t>
            </a:r>
            <a:endParaRPr lang="zh-CN" altLang="en-US" sz="7200" b="1" spc="300" dirty="0">
              <a:latin typeface="+mj-ea"/>
              <a:ea typeface="+mj-ea"/>
            </a:endParaRPr>
          </a:p>
        </p:txBody>
      </p:sp>
      <p:sp>
        <p:nvSpPr>
          <p:cNvPr id="3" name="文本框 2">
            <a:hlinkClick r:id="" action="ppaction://hlinkshowjump?jump=nextslide"/>
          </p:cNvPr>
          <p:cNvSpPr txBox="1"/>
          <p:nvPr userDrawn="1"/>
        </p:nvSpPr>
        <p:spPr>
          <a:xfrm>
            <a:off x="10704830" y="6237605"/>
            <a:ext cx="1475740" cy="610870"/>
          </a:xfrm>
          <a:prstGeom prst="rect">
            <a:avLst/>
          </a:prstGeom>
          <a:solidFill>
            <a:schemeClr val="accent5">
              <a:lumMod val="75000"/>
              <a:lumOff val="25000"/>
            </a:schemeClr>
          </a:solidFill>
          <a:effectLst>
            <a:outerShdw blurRad="50800" dist="38100" dir="2700000" algn="tl" rotWithShape="0">
              <a:prstClr val="black">
                <a:alpha val="40000"/>
              </a:prstClr>
            </a:outerShdw>
          </a:effectLst>
        </p:spPr>
        <p:txBody>
          <a:bodyPr wrap="square" rtlCol="0">
            <a:spAutoFit/>
          </a:bodyPr>
          <a:p>
            <a:pPr algn="ctr" fontAlgn="auto">
              <a:lnSpc>
                <a:spcPct val="130000"/>
              </a:lnSpc>
            </a:pPr>
            <a:r>
              <a:rPr lang="zh-CN" altLang="zh-CN" sz="2600" dirty="0">
                <a:solidFill>
                  <a:schemeClr val="bg1"/>
                </a:solidFill>
                <a:latin typeface="方正黑体简体" panose="02010600030101010101" charset="-122"/>
                <a:ea typeface="方正黑体简体" panose="02010600030101010101" charset="-122"/>
                <a:cs typeface="方正黑体简体" panose="02010600030101010101" charset="-122"/>
                <a:sym typeface="iekie pocangqiong" panose="02000503000000000000" pitchFamily="2" charset="-122"/>
              </a:rPr>
              <a:t>下一页</a:t>
            </a:r>
            <a:endParaRPr lang="zh-CN" altLang="zh-CN" sz="2600" dirty="0">
              <a:solidFill>
                <a:schemeClr val="bg1"/>
              </a:solidFill>
              <a:latin typeface="方正黑体简体" panose="02010600030101010101" charset="-122"/>
              <a:ea typeface="方正黑体简体" panose="02010600030101010101" charset="-122"/>
              <a:cs typeface="方正黑体简体" panose="02010600030101010101" charset="-122"/>
              <a:sym typeface="iekie pocangqiong" panose="02000503000000000000" pitchFamily="2" charset="-122"/>
            </a:endParaRPr>
          </a:p>
        </p:txBody>
      </p:sp>
      <p:sp>
        <p:nvSpPr>
          <p:cNvPr id="2" name="文本框 1">
            <a:hlinkClick r:id="rId3" action="ppaction://hlinksldjump"/>
          </p:cNvPr>
          <p:cNvSpPr txBox="1"/>
          <p:nvPr userDrawn="1"/>
        </p:nvSpPr>
        <p:spPr>
          <a:xfrm>
            <a:off x="0" y="6237605"/>
            <a:ext cx="1475740" cy="610870"/>
          </a:xfrm>
          <a:prstGeom prst="rect">
            <a:avLst/>
          </a:prstGeom>
          <a:solidFill>
            <a:schemeClr val="accent5">
              <a:lumMod val="75000"/>
              <a:lumOff val="25000"/>
            </a:schemeClr>
          </a:solidFill>
          <a:effectLst>
            <a:outerShdw blurRad="50800" dist="38100" dir="2700000" algn="tl" rotWithShape="0">
              <a:prstClr val="black">
                <a:alpha val="40000"/>
              </a:prstClr>
            </a:outerShdw>
          </a:effectLst>
        </p:spPr>
        <p:txBody>
          <a:bodyPr wrap="square" rtlCol="0">
            <a:spAutoFit/>
          </a:bodyPr>
          <a:p>
            <a:pPr algn="ctr" fontAlgn="auto">
              <a:lnSpc>
                <a:spcPct val="130000"/>
              </a:lnSpc>
            </a:pPr>
            <a:r>
              <a:rPr lang="zh-CN" altLang="zh-CN" sz="2600" dirty="0">
                <a:solidFill>
                  <a:schemeClr val="bg1"/>
                </a:solidFill>
                <a:latin typeface="方正黑体简体" panose="02010600030101010101" charset="-122"/>
                <a:ea typeface="方正黑体简体" panose="02010600030101010101" charset="-122"/>
                <a:cs typeface="方正黑体简体" panose="02010600030101010101" charset="-122"/>
                <a:sym typeface="iekie pocangqiong" panose="02000503000000000000" pitchFamily="2" charset="-122"/>
              </a:rPr>
              <a:t>目录</a:t>
            </a:r>
            <a:endParaRPr lang="zh-CN" altLang="zh-CN" sz="2600" dirty="0">
              <a:solidFill>
                <a:schemeClr val="bg1"/>
              </a:solidFill>
              <a:latin typeface="方正黑体简体" panose="02010600030101010101" charset="-122"/>
              <a:ea typeface="方正黑体简体" panose="02010600030101010101" charset="-122"/>
              <a:cs typeface="方正黑体简体" panose="02010600030101010101" charset="-122"/>
              <a:sym typeface="iekie pocangqiong" panose="02000503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OIP-C"/>
          <p:cNvPicPr>
            <a:picLocks noChangeAspect="1"/>
          </p:cNvPicPr>
          <p:nvPr>
            <p:custDataLst>
              <p:tags r:id="rId1"/>
            </p:custDataLst>
          </p:nvPr>
        </p:nvPicPr>
        <p:blipFill>
          <a:blip r:embed="rId2">
            <a:alphaModFix amt="40000"/>
          </a:blip>
          <a:stretch>
            <a:fillRect/>
          </a:stretch>
        </p:blipFill>
        <p:spPr>
          <a:xfrm>
            <a:off x="0" y="917575"/>
            <a:ext cx="12191365" cy="4295775"/>
          </a:xfrm>
          <a:prstGeom prst="rect">
            <a:avLst/>
          </a:prstGeom>
        </p:spPr>
      </p:pic>
      <p:sp>
        <p:nvSpPr>
          <p:cNvPr id="20" name="文本框 19"/>
          <p:cNvSpPr txBox="1"/>
          <p:nvPr/>
        </p:nvSpPr>
        <p:spPr>
          <a:xfrm>
            <a:off x="2112645" y="1930718"/>
            <a:ext cx="7029450" cy="1420495"/>
          </a:xfrm>
          <a:prstGeom prst="rect">
            <a:avLst/>
          </a:prstGeom>
          <a:noFill/>
        </p:spPr>
        <p:txBody>
          <a:bodyPr wrap="square" rtlCol="0" anchor="ctr">
            <a:spAutoFit/>
          </a:bodyPr>
          <a:lstStyle/>
          <a:p>
            <a:pPr algn="ctr">
              <a:lnSpc>
                <a:spcPct val="120000"/>
              </a:lnSpc>
            </a:pPr>
            <a:r>
              <a:rPr lang="zh-CN" altLang="en-US" sz="7200" b="1" spc="300" dirty="0">
                <a:latin typeface="+mj-ea"/>
                <a:ea typeface="+mj-ea"/>
              </a:rPr>
              <a:t>第一部分 听 力</a:t>
            </a:r>
            <a:endParaRPr lang="zh-CN" altLang="en-US" sz="7200" b="1" spc="300" dirty="0">
              <a:latin typeface="+mj-ea"/>
              <a:ea typeface="+mj-ea"/>
            </a:endParaRPr>
          </a:p>
        </p:txBody>
      </p:sp>
      <p:sp>
        <p:nvSpPr>
          <p:cNvPr id="3" name="文本框 2">
            <a:hlinkClick r:id="" action="ppaction://hlinkshowjump?jump=nextslide"/>
          </p:cNvPr>
          <p:cNvSpPr txBox="1"/>
          <p:nvPr userDrawn="1"/>
        </p:nvSpPr>
        <p:spPr>
          <a:xfrm>
            <a:off x="10704830" y="6237605"/>
            <a:ext cx="1475740" cy="610870"/>
          </a:xfrm>
          <a:prstGeom prst="rect">
            <a:avLst/>
          </a:prstGeom>
          <a:solidFill>
            <a:schemeClr val="accent5">
              <a:lumMod val="75000"/>
              <a:lumOff val="25000"/>
            </a:schemeClr>
          </a:solidFill>
          <a:effectLst>
            <a:outerShdw blurRad="50800" dist="38100" dir="2700000" algn="tl" rotWithShape="0">
              <a:prstClr val="black">
                <a:alpha val="40000"/>
              </a:prstClr>
            </a:outerShdw>
          </a:effectLst>
        </p:spPr>
        <p:txBody>
          <a:bodyPr wrap="square" rtlCol="0">
            <a:spAutoFit/>
          </a:bodyPr>
          <a:p>
            <a:pPr algn="ctr" fontAlgn="auto">
              <a:lnSpc>
                <a:spcPct val="130000"/>
              </a:lnSpc>
            </a:pPr>
            <a:r>
              <a:rPr lang="zh-CN" altLang="zh-CN" sz="2600" dirty="0">
                <a:solidFill>
                  <a:schemeClr val="bg1"/>
                </a:solidFill>
                <a:latin typeface="方正黑体简体" panose="02010600030101010101" charset="-122"/>
                <a:ea typeface="方正黑体简体" panose="02010600030101010101" charset="-122"/>
                <a:cs typeface="方正黑体简体" panose="02010600030101010101" charset="-122"/>
                <a:sym typeface="iekie pocangqiong" panose="02000503000000000000" pitchFamily="2" charset="-122"/>
              </a:rPr>
              <a:t>下一页</a:t>
            </a:r>
            <a:endParaRPr lang="zh-CN" altLang="zh-CN" sz="2600" dirty="0">
              <a:solidFill>
                <a:schemeClr val="bg1"/>
              </a:solidFill>
              <a:latin typeface="方正黑体简体" panose="02010600030101010101" charset="-122"/>
              <a:ea typeface="方正黑体简体" panose="02010600030101010101" charset="-122"/>
              <a:cs typeface="方正黑体简体" panose="02010600030101010101" charset="-122"/>
              <a:sym typeface="iekie pocangqiong" panose="02000503000000000000" pitchFamily="2" charset="-122"/>
            </a:endParaRPr>
          </a:p>
        </p:txBody>
      </p:sp>
      <p:sp>
        <p:nvSpPr>
          <p:cNvPr id="2" name="文本框 1">
            <a:hlinkClick r:id="rId3" action="ppaction://hlinksldjump"/>
          </p:cNvPr>
          <p:cNvSpPr txBox="1"/>
          <p:nvPr userDrawn="1"/>
        </p:nvSpPr>
        <p:spPr>
          <a:xfrm>
            <a:off x="0" y="6237605"/>
            <a:ext cx="1475740" cy="610870"/>
          </a:xfrm>
          <a:prstGeom prst="rect">
            <a:avLst/>
          </a:prstGeom>
          <a:solidFill>
            <a:schemeClr val="accent5">
              <a:lumMod val="75000"/>
              <a:lumOff val="25000"/>
            </a:schemeClr>
          </a:solidFill>
          <a:effectLst>
            <a:outerShdw blurRad="50800" dist="38100" dir="2700000" algn="tl" rotWithShape="0">
              <a:prstClr val="black">
                <a:alpha val="40000"/>
              </a:prstClr>
            </a:outerShdw>
          </a:effectLst>
        </p:spPr>
        <p:txBody>
          <a:bodyPr wrap="square" rtlCol="0">
            <a:spAutoFit/>
          </a:bodyPr>
          <a:p>
            <a:pPr algn="ctr" fontAlgn="auto">
              <a:lnSpc>
                <a:spcPct val="130000"/>
              </a:lnSpc>
            </a:pPr>
            <a:r>
              <a:rPr lang="zh-CN" altLang="zh-CN" sz="2600" dirty="0">
                <a:solidFill>
                  <a:schemeClr val="bg1"/>
                </a:solidFill>
                <a:latin typeface="方正黑体简体" panose="02010600030101010101" charset="-122"/>
                <a:ea typeface="方正黑体简体" panose="02010600030101010101" charset="-122"/>
                <a:cs typeface="方正黑体简体" panose="02010600030101010101" charset="-122"/>
                <a:sym typeface="iekie pocangqiong" panose="02000503000000000000" pitchFamily="2" charset="-122"/>
              </a:rPr>
              <a:t>目录</a:t>
            </a:r>
            <a:endParaRPr lang="zh-CN" altLang="zh-CN" sz="2600" dirty="0">
              <a:solidFill>
                <a:schemeClr val="bg1"/>
              </a:solidFill>
              <a:latin typeface="方正黑体简体" panose="02010600030101010101" charset="-122"/>
              <a:ea typeface="方正黑体简体" panose="02010600030101010101" charset="-122"/>
              <a:cs typeface="方正黑体简体" panose="02010600030101010101" charset="-122"/>
              <a:sym typeface="iekie pocangqiong" panose="02000503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文本框 24"/>
          <p:cNvSpPr txBox="1"/>
          <p:nvPr/>
        </p:nvSpPr>
        <p:spPr>
          <a:xfrm>
            <a:off x="735965" y="0"/>
            <a:ext cx="8339455" cy="730885"/>
          </a:xfrm>
          <a:prstGeom prst="rect">
            <a:avLst/>
          </a:prstGeom>
          <a:noFill/>
        </p:spPr>
        <p:txBody>
          <a:bodyPr wrap="square" rtlCol="0">
            <a:spAutoFit/>
          </a:bodyPr>
          <a:lstStyle/>
          <a:p>
            <a:pPr>
              <a:lnSpc>
                <a:spcPct val="130000"/>
              </a:lnSpc>
            </a:pPr>
            <a:r>
              <a:rPr lang="zh-CN" altLang="en-US" sz="3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iekie pocangqiong" panose="02000503000000000000" pitchFamily="2" charset="-122"/>
              </a:rPr>
              <a:t>第一节  单项填空</a:t>
            </a:r>
            <a:endParaRPr lang="zh-CN" altLang="en-US" sz="3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iekie pocangqiong" panose="02000503000000000000" pitchFamily="2" charset="-122"/>
            </a:endParaRPr>
          </a:p>
        </p:txBody>
      </p:sp>
      <p:sp>
        <p:nvSpPr>
          <p:cNvPr id="5" name="文本框 4"/>
          <p:cNvSpPr txBox="1"/>
          <p:nvPr/>
        </p:nvSpPr>
        <p:spPr>
          <a:xfrm>
            <a:off x="422579" y="2015700"/>
            <a:ext cx="11174534" cy="1124585"/>
          </a:xfrm>
          <a:prstGeom prst="rect">
            <a:avLst/>
          </a:prstGeom>
          <a:noFill/>
        </p:spPr>
        <p:txBody>
          <a:bodyPr wrap="square" rtlCol="0" anchor="t">
            <a:spAutoFit/>
          </a:bodyPr>
          <a:lstStyle/>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31. It’s important for us _________ a healthy lifestyle.</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[A] to keep 		[B] keeping 		[C] keep</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4" name="文本框 3"/>
          <p:cNvSpPr txBox="1"/>
          <p:nvPr/>
        </p:nvSpPr>
        <p:spPr>
          <a:xfrm>
            <a:off x="271780" y="836295"/>
            <a:ext cx="11797030" cy="953135"/>
          </a:xfrm>
          <a:prstGeom prst="rect">
            <a:avLst/>
          </a:prstGeom>
          <a:noFill/>
        </p:spPr>
        <p:txBody>
          <a:bodyPr wrap="square" rtlCol="0" anchor="t">
            <a:spAutoFit/>
          </a:bodyPr>
          <a:p>
            <a:pPr algn="just" fontAlgn="auto">
              <a:lnSpc>
                <a:spcPct val="100000"/>
              </a:lnSpc>
            </a:pPr>
            <a:r>
              <a:rPr lang="en-US" altLang="zh-CN" sz="2800" dirty="0">
                <a:latin typeface="宋体" panose="02010600030101010101" pitchFamily="2" charset="-122"/>
                <a:ea typeface="宋体" panose="02010600030101010101" pitchFamily="2" charset="-122"/>
                <a:cs typeface="宋体" panose="02010600030101010101" pitchFamily="2" charset="-122"/>
              </a:rPr>
              <a:t> </a:t>
            </a:r>
            <a:r>
              <a:rPr lang="en-US" altLang="zh-CN" sz="2800" b="1" dirty="0">
                <a:latin typeface="宋体" panose="02010600030101010101" pitchFamily="2" charset="-122"/>
                <a:ea typeface="宋体" panose="02010600030101010101" pitchFamily="2" charset="-122"/>
                <a:cs typeface="宋体" panose="02010600030101010101" pitchFamily="2" charset="-122"/>
              </a:rPr>
              <a:t>   阅读下面的句子和对话，从[A]、[B]、[C]三个选项中选出一个能填入空白处的最佳选项，并在答题卡上将该项涂黑。</a:t>
            </a:r>
            <a:endParaRPr lang="en-US" altLang="zh-CN" sz="2800" b="1" dirty="0">
              <a:latin typeface="宋体" panose="02010600030101010101" pitchFamily="2" charset="-122"/>
              <a:ea typeface="宋体" panose="02010600030101010101" pitchFamily="2" charset="-122"/>
              <a:cs typeface="宋体" panose="02010600030101010101" pitchFamily="2" charset="-122"/>
            </a:endParaRPr>
          </a:p>
        </p:txBody>
      </p:sp>
      <p:sp>
        <p:nvSpPr>
          <p:cNvPr id="7" name="TextBox 4"/>
          <p:cNvSpPr txBox="1"/>
          <p:nvPr/>
        </p:nvSpPr>
        <p:spPr>
          <a:xfrm>
            <a:off x="4238942" y="2015343"/>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A</a:t>
            </a:r>
            <a:endParaRPr lang="en-US" sz="2800" dirty="0">
              <a:solidFill>
                <a:srgbClr val="C00000"/>
              </a:solidFill>
              <a:latin typeface="Times New Roman" panose="02020603050405020304" charset="0"/>
              <a:cs typeface="Times New Roman" panose="02020603050405020304" charset="0"/>
            </a:endParaRPr>
          </a:p>
        </p:txBody>
      </p:sp>
      <p:sp>
        <p:nvSpPr>
          <p:cNvPr id="6" name="TextBox 4"/>
          <p:cNvSpPr txBox="1"/>
          <p:nvPr/>
        </p:nvSpPr>
        <p:spPr>
          <a:xfrm>
            <a:off x="735965" y="4399915"/>
            <a:ext cx="10445115" cy="1198880"/>
          </a:xfrm>
          <a:prstGeom prst="rect">
            <a:avLst/>
          </a:prstGeom>
          <a:noFill/>
        </p:spPr>
        <p:txBody>
          <a:bodyPr wrap="square" rtlCol="0">
            <a:spAutoFit/>
          </a:bodyPr>
          <a:p>
            <a:pPr marL="899795" indent="-899795" algn="just" fontAlgn="auto"/>
            <a:r>
              <a:rPr lang="zh-CN" altLang="en-US" sz="2400" dirty="0">
                <a:solidFill>
                  <a:srgbClr val="C00000"/>
                </a:solidFill>
                <a:latin typeface="Times New Roman" panose="02020603050405020304" charset="0"/>
                <a:cs typeface="Times New Roman" panose="02020603050405020304" charset="0"/>
              </a:rPr>
              <a:t>解析：</a:t>
            </a:r>
            <a:r>
              <a:rPr sz="2400" dirty="0">
                <a:solidFill>
                  <a:srgbClr val="C00000"/>
                </a:solidFill>
                <a:latin typeface="Times New Roman" panose="02020603050405020304" charset="0"/>
                <a:cs typeface="Times New Roman" panose="02020603050405020304" charset="0"/>
              </a:rPr>
              <a:t>本题考查不定式。固定句型“It is + adj. + for sb. + to do sth.”，it是形式主语，真正的主语是其后的动词不定式短语，to keep符合题意，故答案为[A]。</a:t>
            </a:r>
            <a:endParaRPr sz="24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文本框 24"/>
          <p:cNvSpPr txBox="1"/>
          <p:nvPr/>
        </p:nvSpPr>
        <p:spPr>
          <a:xfrm>
            <a:off x="735965" y="0"/>
            <a:ext cx="8339455" cy="730885"/>
          </a:xfrm>
          <a:prstGeom prst="rect">
            <a:avLst/>
          </a:prstGeom>
          <a:noFill/>
        </p:spPr>
        <p:txBody>
          <a:bodyPr wrap="square" rtlCol="0">
            <a:spAutoFit/>
          </a:bodyPr>
          <a:lstStyle/>
          <a:p>
            <a:pPr>
              <a:lnSpc>
                <a:spcPct val="130000"/>
              </a:lnSpc>
            </a:pPr>
            <a:r>
              <a:rPr lang="zh-CN" altLang="en-US" sz="3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iekie pocangqiong" panose="02000503000000000000" pitchFamily="2" charset="-122"/>
              </a:rPr>
              <a:t>第一节  单项填空</a:t>
            </a:r>
            <a:endParaRPr lang="zh-CN" altLang="en-US" sz="3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iekie pocangqiong" panose="02000503000000000000" pitchFamily="2" charset="-122"/>
            </a:endParaRPr>
          </a:p>
        </p:txBody>
      </p:sp>
      <p:sp>
        <p:nvSpPr>
          <p:cNvPr id="2" name="文本框 1"/>
          <p:cNvSpPr txBox="1"/>
          <p:nvPr/>
        </p:nvSpPr>
        <p:spPr>
          <a:xfrm>
            <a:off x="591185" y="1036955"/>
            <a:ext cx="10875010" cy="2158365"/>
          </a:xfrm>
          <a:prstGeom prst="rect">
            <a:avLst/>
          </a:prstGeom>
          <a:noFill/>
        </p:spPr>
        <p:txBody>
          <a:bodyPr wrap="square" rtlCol="0" anchor="t">
            <a:spAutoFit/>
          </a:bodyPr>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32. Sitting in front of the screen for too long is bad _________ your eyes.</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[A] to </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[B] with </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[C] for</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3" name="TextBox 4"/>
          <p:cNvSpPr txBox="1"/>
          <p:nvPr/>
        </p:nvSpPr>
        <p:spPr>
          <a:xfrm>
            <a:off x="8419782" y="1036808"/>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C</a:t>
            </a:r>
            <a:endParaRPr lang="en-US" sz="2800" dirty="0">
              <a:solidFill>
                <a:srgbClr val="C00000"/>
              </a:solidFill>
              <a:latin typeface="Times New Roman" panose="02020603050405020304" charset="0"/>
              <a:cs typeface="Times New Roman" panose="02020603050405020304" charset="0"/>
            </a:endParaRPr>
          </a:p>
        </p:txBody>
      </p:sp>
      <p:sp>
        <p:nvSpPr>
          <p:cNvPr id="8" name="TextBox 4"/>
          <p:cNvSpPr txBox="1"/>
          <p:nvPr/>
        </p:nvSpPr>
        <p:spPr>
          <a:xfrm>
            <a:off x="591185" y="3740785"/>
            <a:ext cx="10445115" cy="460375"/>
          </a:xfrm>
          <a:prstGeom prst="rect">
            <a:avLst/>
          </a:prstGeom>
          <a:noFill/>
        </p:spPr>
        <p:txBody>
          <a:bodyPr wrap="square" rtlCol="0">
            <a:spAutoFit/>
          </a:bodyPr>
          <a:p>
            <a:pPr marL="899795" indent="-899795" algn="just" fontAlgn="auto"/>
            <a:r>
              <a:rPr lang="zh-CN" altLang="en-US" sz="2400" dirty="0">
                <a:solidFill>
                  <a:srgbClr val="C00000"/>
                </a:solidFill>
                <a:latin typeface="Times New Roman" panose="02020603050405020304" charset="0"/>
                <a:cs typeface="Times New Roman" panose="02020603050405020304" charset="0"/>
              </a:rPr>
              <a:t>解析：</a:t>
            </a:r>
            <a:r>
              <a:rPr sz="2400" dirty="0">
                <a:solidFill>
                  <a:srgbClr val="C00000"/>
                </a:solidFill>
                <a:latin typeface="Times New Roman" panose="02020603050405020304" charset="0"/>
                <a:cs typeface="Times New Roman" panose="02020603050405020304" charset="0"/>
              </a:rPr>
              <a:t>本题考查介词。be bad for为固定短语，意思是“对……有害”，故选[C]。</a:t>
            </a:r>
            <a:endParaRPr sz="24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654354" y="1119080"/>
            <a:ext cx="11174534" cy="2158365"/>
          </a:xfrm>
          <a:prstGeom prst="rect">
            <a:avLst/>
          </a:prstGeom>
          <a:noFill/>
        </p:spPr>
        <p:txBody>
          <a:bodyPr wrap="square" rtlCol="0" anchor="t">
            <a:spAutoFit/>
          </a:bodyPr>
          <a:lstStyle/>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33. Tom thinks he is _________ to travel by himself.</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[A] old enough </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[B] enough old </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[C] enough young</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7" name="TextBox 4"/>
          <p:cNvSpPr txBox="1"/>
          <p:nvPr/>
        </p:nvSpPr>
        <p:spPr>
          <a:xfrm>
            <a:off x="4230052" y="1118723"/>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 A</a:t>
            </a:r>
            <a:endParaRPr lang="en-US" sz="2800" dirty="0">
              <a:solidFill>
                <a:srgbClr val="C00000"/>
              </a:solidFill>
              <a:latin typeface="Times New Roman" panose="02020603050405020304" charset="0"/>
              <a:cs typeface="Times New Roman" panose="02020603050405020304" charset="0"/>
            </a:endParaRPr>
          </a:p>
        </p:txBody>
      </p:sp>
      <p:sp>
        <p:nvSpPr>
          <p:cNvPr id="8" name="TextBox 4"/>
          <p:cNvSpPr txBox="1"/>
          <p:nvPr/>
        </p:nvSpPr>
        <p:spPr>
          <a:xfrm>
            <a:off x="591185" y="3894455"/>
            <a:ext cx="10445115" cy="829945"/>
          </a:xfrm>
          <a:prstGeom prst="rect">
            <a:avLst/>
          </a:prstGeom>
          <a:noFill/>
        </p:spPr>
        <p:txBody>
          <a:bodyPr wrap="square" rtlCol="0">
            <a:spAutoFit/>
          </a:bodyPr>
          <a:p>
            <a:pPr marL="899795" indent="-899795" algn="just" fontAlgn="auto"/>
            <a:r>
              <a:rPr lang="zh-CN" altLang="en-US" sz="2400" dirty="0">
                <a:solidFill>
                  <a:srgbClr val="C00000"/>
                </a:solidFill>
                <a:latin typeface="Times New Roman" panose="02020603050405020304" charset="0"/>
                <a:cs typeface="Times New Roman" panose="02020603050405020304" charset="0"/>
              </a:rPr>
              <a:t>解析：</a:t>
            </a:r>
            <a:r>
              <a:rPr sz="2400" dirty="0">
                <a:solidFill>
                  <a:srgbClr val="C00000"/>
                </a:solidFill>
                <a:latin typeface="Times New Roman" panose="02020603050405020304" charset="0"/>
                <a:cs typeface="Times New Roman" panose="02020603050405020304" charset="0"/>
              </a:rPr>
              <a:t>本题考查enough用法。enough做副词修饰形容词时，须放在形容词的后面，故选[A]。</a:t>
            </a:r>
            <a:endParaRPr sz="24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67690" y="1062990"/>
            <a:ext cx="11228705" cy="2158365"/>
          </a:xfrm>
          <a:prstGeom prst="rect">
            <a:avLst/>
          </a:prstGeom>
          <a:noFill/>
        </p:spPr>
        <p:txBody>
          <a:bodyPr wrap="square" rtlCol="0" anchor="t">
            <a:spAutoFit/>
          </a:bodyPr>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34. When I went to say goodbye to Anna, she _________ the guitar.</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[A] is playing </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[B] was playing </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[C] played</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3" name="TextBox 4"/>
          <p:cNvSpPr txBox="1"/>
          <p:nvPr/>
        </p:nvSpPr>
        <p:spPr>
          <a:xfrm>
            <a:off x="7373937" y="1062843"/>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 B</a:t>
            </a:r>
            <a:endParaRPr lang="en-US" sz="2800" dirty="0">
              <a:solidFill>
                <a:srgbClr val="C00000"/>
              </a:solidFill>
              <a:latin typeface="Times New Roman" panose="02020603050405020304" charset="0"/>
              <a:cs typeface="Times New Roman" panose="02020603050405020304" charset="0"/>
            </a:endParaRPr>
          </a:p>
        </p:txBody>
      </p:sp>
      <p:sp>
        <p:nvSpPr>
          <p:cNvPr id="8" name="TextBox 4"/>
          <p:cNvSpPr txBox="1"/>
          <p:nvPr/>
        </p:nvSpPr>
        <p:spPr>
          <a:xfrm>
            <a:off x="567690" y="3994785"/>
            <a:ext cx="10445115" cy="829945"/>
          </a:xfrm>
          <a:prstGeom prst="rect">
            <a:avLst/>
          </a:prstGeom>
          <a:noFill/>
        </p:spPr>
        <p:txBody>
          <a:bodyPr wrap="square" rtlCol="0">
            <a:spAutoFit/>
          </a:bodyPr>
          <a:p>
            <a:pPr marL="899795" indent="-899795" algn="just" fontAlgn="auto"/>
            <a:r>
              <a:rPr lang="zh-CN" altLang="en-US" sz="2400" dirty="0">
                <a:solidFill>
                  <a:srgbClr val="C00000"/>
                </a:solidFill>
                <a:latin typeface="Times New Roman" panose="02020603050405020304" charset="0"/>
                <a:cs typeface="Times New Roman" panose="02020603050405020304" charset="0"/>
              </a:rPr>
              <a:t>解析：</a:t>
            </a:r>
            <a:r>
              <a:rPr sz="2400" dirty="0">
                <a:solidFill>
                  <a:srgbClr val="C00000"/>
                </a:solidFill>
                <a:latin typeface="Times New Roman" panose="02020603050405020304" charset="0"/>
                <a:cs typeface="Times New Roman" panose="02020603050405020304" charset="0"/>
              </a:rPr>
              <a:t>本题考查过去进行时。句意为“当我去向安娜告别时，她正在弹吉他”。表示过去某一时刻正在发生的动作须用过去进行时，故[B]为正确选项。</a:t>
            </a:r>
            <a:endParaRPr sz="24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654354" y="1119080"/>
            <a:ext cx="11174534" cy="1124585"/>
          </a:xfrm>
          <a:prstGeom prst="rect">
            <a:avLst/>
          </a:prstGeom>
          <a:noFill/>
        </p:spPr>
        <p:txBody>
          <a:bodyPr wrap="square" rtlCol="0" anchor="t">
            <a:spAutoFit/>
          </a:bodyPr>
          <a:lstStyle/>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35. Henry, you’d better _________ your T-shirt right now! It looks so dirty.</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[A] take on			[B] take off		 [C] put of</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7" name="TextBox 4"/>
          <p:cNvSpPr txBox="1"/>
          <p:nvPr/>
        </p:nvSpPr>
        <p:spPr>
          <a:xfrm>
            <a:off x="4510087" y="1118723"/>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B</a:t>
            </a:r>
            <a:endParaRPr lang="en-US" sz="2800" dirty="0">
              <a:solidFill>
                <a:srgbClr val="C00000"/>
              </a:solidFill>
              <a:latin typeface="Times New Roman" panose="02020603050405020304" charset="0"/>
              <a:cs typeface="Times New Roman" panose="02020603050405020304" charset="0"/>
            </a:endParaRPr>
          </a:p>
        </p:txBody>
      </p:sp>
      <p:sp>
        <p:nvSpPr>
          <p:cNvPr id="8" name="TextBox 4"/>
          <p:cNvSpPr txBox="1"/>
          <p:nvPr/>
        </p:nvSpPr>
        <p:spPr>
          <a:xfrm>
            <a:off x="591185" y="3405505"/>
            <a:ext cx="10445115" cy="829945"/>
          </a:xfrm>
          <a:prstGeom prst="rect">
            <a:avLst/>
          </a:prstGeom>
          <a:noFill/>
        </p:spPr>
        <p:txBody>
          <a:bodyPr wrap="square" rtlCol="0">
            <a:spAutoFit/>
          </a:bodyPr>
          <a:p>
            <a:pPr marL="899795" indent="-899795" algn="just" fontAlgn="auto"/>
            <a:r>
              <a:rPr lang="zh-CN" altLang="en-US" sz="2400" dirty="0">
                <a:solidFill>
                  <a:srgbClr val="C00000"/>
                </a:solidFill>
                <a:latin typeface="Times New Roman" panose="02020603050405020304" charset="0"/>
                <a:cs typeface="Times New Roman" panose="02020603050405020304" charset="0"/>
              </a:rPr>
              <a:t>解析：</a:t>
            </a:r>
            <a:r>
              <a:rPr sz="2400" dirty="0">
                <a:solidFill>
                  <a:srgbClr val="C00000"/>
                </a:solidFill>
                <a:latin typeface="Times New Roman" panose="02020603050405020304" charset="0"/>
                <a:cs typeface="Times New Roman" panose="02020603050405020304" charset="0"/>
              </a:rPr>
              <a:t>本题考查动词短语辨析。take on意为“承担”，put off意为“推迟”，take off意为“脱下”。根据句意可知答案为[B]。</a:t>
            </a:r>
            <a:endParaRPr sz="24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49580" y="1244600"/>
            <a:ext cx="10840085" cy="2158365"/>
          </a:xfrm>
          <a:prstGeom prst="rect">
            <a:avLst/>
          </a:prstGeom>
          <a:noFill/>
        </p:spPr>
        <p:txBody>
          <a:bodyPr wrap="square" rtlCol="0" anchor="t">
            <a:spAutoFit/>
          </a:bodyPr>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36. When winter comes, the weather gets _________.</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[A] colder and colder </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[B] more and more colder </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[C] warmer and warmer</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3" name="TextBox 4"/>
          <p:cNvSpPr txBox="1"/>
          <p:nvPr/>
        </p:nvSpPr>
        <p:spPr>
          <a:xfrm>
            <a:off x="6938327" y="1244453"/>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A</a:t>
            </a:r>
            <a:endParaRPr lang="en-US" sz="2800" dirty="0">
              <a:solidFill>
                <a:srgbClr val="C00000"/>
              </a:solidFill>
              <a:latin typeface="Times New Roman" panose="02020603050405020304" charset="0"/>
              <a:cs typeface="Times New Roman" panose="02020603050405020304" charset="0"/>
            </a:endParaRPr>
          </a:p>
        </p:txBody>
      </p:sp>
      <p:sp>
        <p:nvSpPr>
          <p:cNvPr id="8" name="TextBox 4"/>
          <p:cNvSpPr txBox="1"/>
          <p:nvPr/>
        </p:nvSpPr>
        <p:spPr>
          <a:xfrm>
            <a:off x="546100" y="4027170"/>
            <a:ext cx="10445115" cy="829945"/>
          </a:xfrm>
          <a:prstGeom prst="rect">
            <a:avLst/>
          </a:prstGeom>
          <a:noFill/>
        </p:spPr>
        <p:txBody>
          <a:bodyPr wrap="square" rtlCol="0">
            <a:spAutoFit/>
          </a:bodyPr>
          <a:p>
            <a:pPr marL="899795" indent="-899795" algn="just" fontAlgn="auto"/>
            <a:r>
              <a:rPr lang="zh-CN" altLang="en-US" sz="2400" dirty="0">
                <a:solidFill>
                  <a:srgbClr val="C00000"/>
                </a:solidFill>
                <a:latin typeface="Times New Roman" panose="02020603050405020304" charset="0"/>
                <a:cs typeface="Times New Roman" panose="02020603050405020304" charset="0"/>
              </a:rPr>
              <a:t>解析：</a:t>
            </a:r>
            <a:r>
              <a:rPr sz="2400" dirty="0">
                <a:solidFill>
                  <a:srgbClr val="C00000"/>
                </a:solidFill>
                <a:latin typeface="Times New Roman" panose="02020603050405020304" charset="0"/>
                <a:cs typeface="Times New Roman" panose="02020603050405020304" charset="0"/>
              </a:rPr>
              <a:t>本题考查比较级。比较级结构“more and more”表示“越来越……”，cold的比较级应为colder。根据“winter comes”，可知答案为[A]。</a:t>
            </a:r>
            <a:endParaRPr sz="24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654354" y="1119080"/>
            <a:ext cx="11174534" cy="1641475"/>
          </a:xfrm>
          <a:prstGeom prst="rect">
            <a:avLst/>
          </a:prstGeom>
          <a:noFill/>
        </p:spPr>
        <p:txBody>
          <a:bodyPr wrap="square" rtlCol="0" anchor="t">
            <a:spAutoFit/>
          </a:bodyPr>
          <a:lstStyle/>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37. If you _________ him tomorrow, ask him if he will come to our party next week.</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[A] will see 		[B] saw 		[C] see</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7" name="TextBox 4"/>
          <p:cNvSpPr txBox="1"/>
          <p:nvPr/>
        </p:nvSpPr>
        <p:spPr>
          <a:xfrm>
            <a:off x="2807652" y="1191113"/>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C</a:t>
            </a:r>
            <a:endParaRPr lang="en-US" sz="2800" dirty="0">
              <a:solidFill>
                <a:srgbClr val="C00000"/>
              </a:solidFill>
              <a:latin typeface="Times New Roman" panose="02020603050405020304" charset="0"/>
              <a:cs typeface="Times New Roman" panose="02020603050405020304" charset="0"/>
            </a:endParaRPr>
          </a:p>
        </p:txBody>
      </p:sp>
      <p:sp>
        <p:nvSpPr>
          <p:cNvPr id="8" name="TextBox 4"/>
          <p:cNvSpPr txBox="1"/>
          <p:nvPr/>
        </p:nvSpPr>
        <p:spPr>
          <a:xfrm>
            <a:off x="591185" y="3405505"/>
            <a:ext cx="10445115" cy="829945"/>
          </a:xfrm>
          <a:prstGeom prst="rect">
            <a:avLst/>
          </a:prstGeom>
          <a:noFill/>
        </p:spPr>
        <p:txBody>
          <a:bodyPr wrap="square" rtlCol="0">
            <a:spAutoFit/>
          </a:bodyPr>
          <a:p>
            <a:pPr marL="899795" indent="-899795" algn="just" fontAlgn="auto"/>
            <a:r>
              <a:rPr lang="zh-CN" altLang="en-US" sz="2400" dirty="0">
                <a:solidFill>
                  <a:srgbClr val="C00000"/>
                </a:solidFill>
                <a:latin typeface="Times New Roman" panose="02020603050405020304" charset="0"/>
                <a:cs typeface="Times New Roman" panose="02020603050405020304" charset="0"/>
              </a:rPr>
              <a:t>解析：</a:t>
            </a:r>
            <a:r>
              <a:rPr sz="2400" dirty="0">
                <a:solidFill>
                  <a:srgbClr val="C00000"/>
                </a:solidFill>
                <a:latin typeface="Times New Roman" panose="02020603050405020304" charset="0"/>
                <a:cs typeface="Times New Roman" panose="02020603050405020304" charset="0"/>
              </a:rPr>
              <a:t>本题考查时态。if引导的条件状语从句中用一般现在时表示将来，故选[C]。</a:t>
            </a:r>
            <a:endParaRPr sz="24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91185" y="1225550"/>
            <a:ext cx="10848340" cy="2158365"/>
          </a:xfrm>
          <a:prstGeom prst="rect">
            <a:avLst/>
          </a:prstGeom>
          <a:noFill/>
        </p:spPr>
        <p:txBody>
          <a:bodyPr wrap="square" rtlCol="0" anchor="t">
            <a:spAutoFit/>
          </a:bodyPr>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38. _________ pretty your dress is! Where did you buy it?</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[A] How </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[B] What a </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[C] How a</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3" name="TextBox 4"/>
          <p:cNvSpPr txBox="1"/>
          <p:nvPr/>
        </p:nvSpPr>
        <p:spPr>
          <a:xfrm>
            <a:off x="1602422" y="1225403"/>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A</a:t>
            </a:r>
            <a:endParaRPr lang="en-US" sz="2800" dirty="0">
              <a:solidFill>
                <a:srgbClr val="C00000"/>
              </a:solidFill>
              <a:latin typeface="Times New Roman" panose="02020603050405020304" charset="0"/>
              <a:cs typeface="Times New Roman" panose="02020603050405020304" charset="0"/>
            </a:endParaRPr>
          </a:p>
        </p:txBody>
      </p:sp>
      <p:sp>
        <p:nvSpPr>
          <p:cNvPr id="8" name="TextBox 4"/>
          <p:cNvSpPr txBox="1"/>
          <p:nvPr/>
        </p:nvSpPr>
        <p:spPr>
          <a:xfrm>
            <a:off x="591185" y="3749675"/>
            <a:ext cx="10445115" cy="1198880"/>
          </a:xfrm>
          <a:prstGeom prst="rect">
            <a:avLst/>
          </a:prstGeom>
          <a:noFill/>
        </p:spPr>
        <p:txBody>
          <a:bodyPr wrap="square" rtlCol="0">
            <a:spAutoFit/>
          </a:bodyPr>
          <a:p>
            <a:pPr marL="899795" indent="-899795" algn="just" fontAlgn="auto"/>
            <a:r>
              <a:rPr lang="zh-CN" altLang="en-US" sz="2400" dirty="0">
                <a:solidFill>
                  <a:srgbClr val="C00000"/>
                </a:solidFill>
                <a:latin typeface="Times New Roman" panose="02020603050405020304" charset="0"/>
                <a:cs typeface="Times New Roman" panose="02020603050405020304" charset="0"/>
              </a:rPr>
              <a:t>解析：</a:t>
            </a:r>
            <a:r>
              <a:rPr sz="2400" dirty="0">
                <a:solidFill>
                  <a:srgbClr val="C00000"/>
                </a:solidFill>
                <a:latin typeface="Times New Roman" panose="02020603050405020304" charset="0"/>
                <a:cs typeface="Times New Roman" panose="02020603050405020304" charset="0"/>
              </a:rPr>
              <a:t>本题考查感叹句。感叹句常用句型是“What + (a/an) +形容词+名词+主语+谓语动词!”和“How +形容词或副词+主语+谓语!”。句中pretty为形容词，故选[A]。</a:t>
            </a:r>
            <a:endParaRPr sz="24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654354" y="1119080"/>
            <a:ext cx="11174534" cy="1641475"/>
          </a:xfrm>
          <a:prstGeom prst="rect">
            <a:avLst/>
          </a:prstGeom>
          <a:noFill/>
        </p:spPr>
        <p:txBody>
          <a:bodyPr wrap="square" rtlCol="0" anchor="t">
            <a:spAutoFit/>
          </a:bodyPr>
          <a:lstStyle/>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39. Last month, many trees _________ along the streets to make our city more beautiful.</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[A] planted 		[B] were planted 		[C] had planted</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7" name="TextBox 4"/>
          <p:cNvSpPr txBox="1"/>
          <p:nvPr/>
        </p:nvSpPr>
        <p:spPr>
          <a:xfrm>
            <a:off x="5408612" y="1118723"/>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 B</a:t>
            </a:r>
            <a:endParaRPr lang="en-US" sz="2800" dirty="0">
              <a:solidFill>
                <a:srgbClr val="C00000"/>
              </a:solidFill>
              <a:latin typeface="Times New Roman" panose="02020603050405020304" charset="0"/>
              <a:cs typeface="Times New Roman" panose="02020603050405020304" charset="0"/>
            </a:endParaRPr>
          </a:p>
        </p:txBody>
      </p:sp>
      <p:sp>
        <p:nvSpPr>
          <p:cNvPr id="8" name="TextBox 4"/>
          <p:cNvSpPr txBox="1"/>
          <p:nvPr/>
        </p:nvSpPr>
        <p:spPr>
          <a:xfrm>
            <a:off x="591185" y="3405505"/>
            <a:ext cx="10445115" cy="460375"/>
          </a:xfrm>
          <a:prstGeom prst="rect">
            <a:avLst/>
          </a:prstGeom>
          <a:noFill/>
        </p:spPr>
        <p:txBody>
          <a:bodyPr wrap="square" rtlCol="0">
            <a:spAutoFit/>
          </a:bodyPr>
          <a:p>
            <a:pPr marL="899795" indent="-899795" algn="just" fontAlgn="auto"/>
            <a:r>
              <a:rPr lang="zh-CN" altLang="en-US" sz="2400" dirty="0">
                <a:solidFill>
                  <a:srgbClr val="C00000"/>
                </a:solidFill>
                <a:latin typeface="Times New Roman" panose="02020603050405020304" charset="0"/>
                <a:cs typeface="Times New Roman" panose="02020603050405020304" charset="0"/>
              </a:rPr>
              <a:t>解析：</a:t>
            </a:r>
            <a:r>
              <a:rPr sz="2400" dirty="0">
                <a:solidFill>
                  <a:srgbClr val="C00000"/>
                </a:solidFill>
                <a:latin typeface="Times New Roman" panose="02020603050405020304" charset="0"/>
                <a:cs typeface="Times New Roman" panose="02020603050405020304" charset="0"/>
              </a:rPr>
              <a:t>本题考查被动语态。trees与plant之间是被动关系，故选[B]。</a:t>
            </a:r>
            <a:endParaRPr sz="24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91185" y="1090930"/>
            <a:ext cx="10838815" cy="2158365"/>
          </a:xfrm>
          <a:prstGeom prst="rect">
            <a:avLst/>
          </a:prstGeom>
          <a:noFill/>
        </p:spPr>
        <p:txBody>
          <a:bodyPr wrap="square" rtlCol="0" anchor="t">
            <a:spAutoFit/>
          </a:bodyPr>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40. _________ of the students are girls in my class.</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[A] Two third </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[B] Second three </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[C] Two thirds</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3" name="TextBox 4"/>
          <p:cNvSpPr txBox="1"/>
          <p:nvPr/>
        </p:nvSpPr>
        <p:spPr>
          <a:xfrm>
            <a:off x="1456372" y="1163173"/>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C</a:t>
            </a:r>
            <a:endParaRPr lang="en-US" sz="2800" dirty="0">
              <a:solidFill>
                <a:srgbClr val="C00000"/>
              </a:solidFill>
              <a:latin typeface="Times New Roman" panose="02020603050405020304" charset="0"/>
              <a:cs typeface="Times New Roman" panose="02020603050405020304" charset="0"/>
            </a:endParaRPr>
          </a:p>
        </p:txBody>
      </p:sp>
      <p:sp>
        <p:nvSpPr>
          <p:cNvPr id="8" name="TextBox 4"/>
          <p:cNvSpPr txBox="1"/>
          <p:nvPr/>
        </p:nvSpPr>
        <p:spPr>
          <a:xfrm>
            <a:off x="681990" y="4021455"/>
            <a:ext cx="10445115" cy="829945"/>
          </a:xfrm>
          <a:prstGeom prst="rect">
            <a:avLst/>
          </a:prstGeom>
          <a:noFill/>
        </p:spPr>
        <p:txBody>
          <a:bodyPr wrap="square" rtlCol="0">
            <a:spAutoFit/>
          </a:bodyPr>
          <a:p>
            <a:pPr marL="899795" indent="-899795" algn="just" fontAlgn="auto"/>
            <a:r>
              <a:rPr lang="zh-CN" altLang="en-US" sz="2400" dirty="0">
                <a:solidFill>
                  <a:srgbClr val="C00000"/>
                </a:solidFill>
                <a:latin typeface="Times New Roman" panose="02020603050405020304" charset="0"/>
                <a:cs typeface="Times New Roman" panose="02020603050405020304" charset="0"/>
              </a:rPr>
              <a:t>解析：</a:t>
            </a:r>
            <a:r>
              <a:rPr sz="2400" dirty="0">
                <a:solidFill>
                  <a:srgbClr val="C00000"/>
                </a:solidFill>
                <a:latin typeface="Times New Roman" panose="02020603050405020304" charset="0"/>
                <a:cs typeface="Times New Roman" panose="02020603050405020304" charset="0"/>
              </a:rPr>
              <a:t>本题考查数词。分数的分子为基数词，分母为序数词，分子大于1时，分母要用复数形式，三分之二的正确表达为two thirds，故选[C]。</a:t>
            </a:r>
            <a:endParaRPr sz="24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020445" y="2367280"/>
            <a:ext cx="9422130" cy="694055"/>
          </a:xfrm>
          <a:prstGeom prst="rect">
            <a:avLst/>
          </a:prstGeom>
          <a:noFill/>
        </p:spPr>
        <p:txBody>
          <a:bodyPr wrap="square" rtlCol="0" anchor="t">
            <a:spAutoFit/>
          </a:bodyPr>
          <a:p>
            <a:pPr algn="just" fontAlgn="auto">
              <a:lnSpc>
                <a:spcPct val="140000"/>
              </a:lnSpc>
            </a:pPr>
            <a:r>
              <a:rPr lang="en-US" altLang="zh-CN" sz="2800" dirty="0">
                <a:latin typeface="Times New Roman" panose="02020603050405020304" charset="0"/>
                <a:ea typeface="宋体" panose="02010600030101010101" pitchFamily="2" charset="-122"/>
                <a:cs typeface="Times New Roman" panose="02020603050405020304" charset="0"/>
              </a:rPr>
              <a:t>1.          [A]                                [B]                               [C]</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25" name="文本框 24"/>
          <p:cNvSpPr txBox="1"/>
          <p:nvPr/>
        </p:nvSpPr>
        <p:spPr>
          <a:xfrm>
            <a:off x="862330" y="0"/>
            <a:ext cx="6274435" cy="730885"/>
          </a:xfrm>
          <a:prstGeom prst="rect">
            <a:avLst/>
          </a:prstGeom>
          <a:noFill/>
        </p:spPr>
        <p:txBody>
          <a:bodyPr wrap="square" rtlCol="0">
            <a:spAutoFit/>
          </a:bodyPr>
          <a:lstStyle/>
          <a:p>
            <a:pPr>
              <a:lnSpc>
                <a:spcPct val="130000"/>
              </a:lnSpc>
            </a:pPr>
            <a:r>
              <a:rPr lang="zh-CN" altLang="en-US" sz="3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iekie pocangqiong" panose="02000503000000000000" pitchFamily="2" charset="-122"/>
              </a:rPr>
              <a:t>第一节  图片判断</a:t>
            </a:r>
            <a:endParaRPr lang="zh-CN" altLang="en-US" sz="3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iekie pocangqiong" panose="02000503000000000000" pitchFamily="2" charset="-122"/>
            </a:endParaRPr>
          </a:p>
        </p:txBody>
      </p:sp>
      <p:sp>
        <p:nvSpPr>
          <p:cNvPr id="4" name="文本框 3"/>
          <p:cNvSpPr txBox="1"/>
          <p:nvPr/>
        </p:nvSpPr>
        <p:spPr>
          <a:xfrm>
            <a:off x="271780" y="836295"/>
            <a:ext cx="11797030" cy="1383665"/>
          </a:xfrm>
          <a:prstGeom prst="rect">
            <a:avLst/>
          </a:prstGeom>
          <a:noFill/>
        </p:spPr>
        <p:txBody>
          <a:bodyPr wrap="square" rtlCol="0" anchor="t">
            <a:spAutoFit/>
          </a:bodyPr>
          <a:lstStyle/>
          <a:p>
            <a:pPr algn="just" fontAlgn="auto">
              <a:lnSpc>
                <a:spcPct val="100000"/>
              </a:lnSpc>
            </a:pPr>
            <a:r>
              <a:rPr lang="en-US" altLang="zh-CN" sz="2800" dirty="0">
                <a:latin typeface="宋体" panose="02010600030101010101" pitchFamily="2" charset="-122"/>
                <a:ea typeface="宋体" panose="02010600030101010101" pitchFamily="2" charset="-122"/>
                <a:cs typeface="宋体" panose="02010600030101010101" pitchFamily="2" charset="-122"/>
              </a:rPr>
              <a:t> </a:t>
            </a:r>
            <a:r>
              <a:rPr lang="en-US" altLang="zh-CN" sz="2800" b="1" dirty="0">
                <a:latin typeface="宋体" panose="02010600030101010101" pitchFamily="2" charset="-122"/>
                <a:ea typeface="宋体" panose="02010600030101010101" pitchFamily="2" charset="-122"/>
                <a:cs typeface="宋体" panose="02010600030101010101" pitchFamily="2" charset="-122"/>
              </a:rPr>
              <a:t>   </a:t>
            </a:r>
            <a:r>
              <a:rPr lang="en-US" altLang="zh-CN" sz="2800" b="1" dirty="0">
                <a:latin typeface="宋体" panose="02010600030101010101" pitchFamily="2" charset="-122"/>
                <a:ea typeface="宋体" panose="02010600030101010101" pitchFamily="2" charset="-122"/>
                <a:cs typeface="宋体" panose="02010600030101010101" pitchFamily="2" charset="-122"/>
                <a:sym typeface="+mn-ea"/>
              </a:rPr>
              <a:t>在本节中，你将听到10个句子，每句话配有[A]、[B]、[C]三幅图片，请选择与句子内容相符合的一幅图片，并标在试卷的相应位置。每句话后有10秒钟的停顿，以便选择图片并看下一组图片。每句话读两遍。</a:t>
            </a:r>
            <a:endParaRPr lang="en-US" altLang="zh-CN" sz="2800" b="1" dirty="0">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7" name="TextBox 4"/>
          <p:cNvSpPr txBox="1"/>
          <p:nvPr/>
        </p:nvSpPr>
        <p:spPr>
          <a:xfrm>
            <a:off x="209867" y="2539218"/>
            <a:ext cx="810895" cy="521970"/>
          </a:xfrm>
          <a:prstGeom prst="rect">
            <a:avLst/>
          </a:prstGeom>
          <a:noFill/>
        </p:spPr>
        <p:txBody>
          <a:bodyPr wrap="square" rtlCol="0">
            <a:spAutoFit/>
          </a:bodyPr>
          <a:lstStyle/>
          <a:p>
            <a:pPr algn="ctr"/>
            <a:r>
              <a:rPr lang="en-US" sz="2800" dirty="0">
                <a:solidFill>
                  <a:srgbClr val="C00000"/>
                </a:solidFill>
                <a:latin typeface="Times New Roman" panose="02020603050405020304" charset="0"/>
                <a:cs typeface="Times New Roman" panose="02020603050405020304" charset="0"/>
              </a:rPr>
              <a:t>C</a:t>
            </a:r>
            <a:endParaRPr lang="en-US" sz="2800" dirty="0">
              <a:solidFill>
                <a:srgbClr val="C00000"/>
              </a:solidFill>
              <a:latin typeface="Times New Roman" panose="02020603050405020304" charset="0"/>
              <a:cs typeface="Times New Roman" panose="02020603050405020304" charset="0"/>
            </a:endParaRPr>
          </a:p>
        </p:txBody>
      </p:sp>
      <p:sp>
        <p:nvSpPr>
          <p:cNvPr id="2" name="文本框 1"/>
          <p:cNvSpPr txBox="1"/>
          <p:nvPr/>
        </p:nvSpPr>
        <p:spPr>
          <a:xfrm>
            <a:off x="741680" y="5264150"/>
            <a:ext cx="10283190" cy="694055"/>
          </a:xfrm>
          <a:prstGeom prst="rect">
            <a:avLst/>
          </a:prstGeom>
          <a:noFill/>
        </p:spPr>
        <p:txBody>
          <a:bodyPr wrap="square" rtlCol="0" anchor="t">
            <a:spAutoFit/>
          </a:bodyPr>
          <a:p>
            <a:pPr algn="just" fontAlgn="auto">
              <a:lnSpc>
                <a:spcPct val="140000"/>
              </a:lnSpc>
            </a:pPr>
            <a:r>
              <a:rPr lang="en-US" altLang="zh-CN"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Script</a:t>
            </a:r>
            <a:r>
              <a:rPr lang="zh-CN" altLang="en-US"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I</a:t>
            </a:r>
            <a:r>
              <a:rPr lang="en-US" altLang="zh-CN"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d like to have a hamburger for lunch.</a:t>
            </a:r>
            <a:endPar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p:txBody>
      </p:sp>
      <p:pic>
        <p:nvPicPr>
          <p:cNvPr id="3" name="图片 2"/>
          <p:cNvPicPr>
            <a:picLocks noChangeAspect="1"/>
          </p:cNvPicPr>
          <p:nvPr>
            <p:custDataLst>
              <p:tags r:id="rId1"/>
            </p:custDataLst>
          </p:nvPr>
        </p:nvPicPr>
        <p:blipFill>
          <a:blip r:embed="rId2"/>
          <a:stretch>
            <a:fillRect/>
          </a:stretch>
        </p:blipFill>
        <p:spPr>
          <a:xfrm>
            <a:off x="7936230" y="3315335"/>
            <a:ext cx="2092960" cy="1870075"/>
          </a:xfrm>
          <a:prstGeom prst="rect">
            <a:avLst/>
          </a:prstGeom>
        </p:spPr>
      </p:pic>
      <p:pic>
        <p:nvPicPr>
          <p:cNvPr id="5" name="图片 4"/>
          <p:cNvPicPr>
            <a:picLocks noChangeAspect="1"/>
          </p:cNvPicPr>
          <p:nvPr>
            <p:custDataLst>
              <p:tags r:id="rId3"/>
            </p:custDataLst>
          </p:nvPr>
        </p:nvPicPr>
        <p:blipFill>
          <a:blip r:embed="rId4"/>
          <a:stretch>
            <a:fillRect/>
          </a:stretch>
        </p:blipFill>
        <p:spPr>
          <a:xfrm>
            <a:off x="1603375" y="3208655"/>
            <a:ext cx="1625600" cy="1976755"/>
          </a:xfrm>
          <a:prstGeom prst="rect">
            <a:avLst/>
          </a:prstGeom>
        </p:spPr>
      </p:pic>
      <p:pic>
        <p:nvPicPr>
          <p:cNvPr id="11" name="图片 10"/>
          <p:cNvPicPr>
            <a:picLocks noChangeAspect="1"/>
          </p:cNvPicPr>
          <p:nvPr>
            <p:custDataLst>
              <p:tags r:id="rId5"/>
            </p:custDataLst>
          </p:nvPr>
        </p:nvPicPr>
        <p:blipFill>
          <a:blip r:embed="rId6"/>
          <a:stretch>
            <a:fillRect/>
          </a:stretch>
        </p:blipFill>
        <p:spPr>
          <a:xfrm>
            <a:off x="5084445" y="3169920"/>
            <a:ext cx="1733550" cy="2228215"/>
          </a:xfrm>
          <a:prstGeom prst="rect">
            <a:avLst/>
          </a:prstGeom>
        </p:spPr>
      </p:pic>
      <p:pic>
        <p:nvPicPr>
          <p:cNvPr id="8" name="模拟卷（八）第一节 1">
            <a:hlinkClick r:id="" action="ppaction://media"/>
          </p:cNvPr>
          <p:cNvPicPr/>
          <p:nvPr>
            <a:audioFile r:link="rId7"/>
            <p:extLst>
              <p:ext uri="{DAA4B4D4-6D71-4841-9C94-3DE7FCFB9230}">
                <p14:media xmlns:p14="http://schemas.microsoft.com/office/powerpoint/2010/main" r:embed="rId8"/>
              </p:ext>
            </p:extLst>
          </p:nvPr>
        </p:nvPicPr>
        <p:blipFill>
          <a:blip r:embed="rId9"/>
          <a:stretch>
            <a:fillRect/>
          </a:stretch>
        </p:blipFill>
        <p:spPr>
          <a:xfrm>
            <a:off x="209550" y="2080260"/>
            <a:ext cx="619125" cy="619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8"/>
                </p:tgtEl>
              </p:cMediaNode>
            </p:audio>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additive="base">
                                        <p:cTn id="16" dur="indefinite" fill="hold"/>
                                        <p:tgtEl>
                                          <p:spTgt spid="8"/>
                                        </p:tgtEl>
                                      </p:cBhvr>
                                    </p:cmd>
                                  </p:childTnLst>
                                </p:cTn>
                              </p:par>
                            </p:childTnLst>
                          </p:cTn>
                        </p:par>
                      </p:childTnLst>
                    </p:cTn>
                  </p:par>
                </p:childTnLst>
              </p:cTn>
              <p:nextCondLst>
                <p:cond evt="onClick" delay="0">
                  <p:tgtEl>
                    <p:spTgt spid="8"/>
                  </p:tgtEl>
                </p:cond>
              </p:nextCondLst>
            </p:seq>
          </p:childTnLst>
        </p:cTn>
      </p:par>
    </p:tnLst>
    <p:bldLst>
      <p:bldP spid="7" grpId="0"/>
      <p:bldP spid="2" grpId="0"/>
      <p:bldP spid="2"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04495" y="1101090"/>
            <a:ext cx="11628120" cy="1124585"/>
          </a:xfrm>
          <a:prstGeom prst="rect">
            <a:avLst/>
          </a:prstGeom>
          <a:noFill/>
        </p:spPr>
        <p:txBody>
          <a:bodyPr wrap="square" rtlCol="0" anchor="t">
            <a:spAutoFit/>
          </a:bodyPr>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41. Come on, Mike! You will miss the first train _________ you hurry up.</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[A] if 		[B] unless 		[C] because</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6" name="TextBox 4"/>
          <p:cNvSpPr txBox="1"/>
          <p:nvPr/>
        </p:nvSpPr>
        <p:spPr>
          <a:xfrm>
            <a:off x="8072437" y="1164443"/>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B</a:t>
            </a:r>
            <a:endParaRPr lang="en-US" sz="2800" dirty="0">
              <a:solidFill>
                <a:srgbClr val="C00000"/>
              </a:solidFill>
              <a:latin typeface="Times New Roman" panose="02020603050405020304" charset="0"/>
              <a:cs typeface="Times New Roman" panose="02020603050405020304" charset="0"/>
            </a:endParaRPr>
          </a:p>
        </p:txBody>
      </p:sp>
      <p:sp>
        <p:nvSpPr>
          <p:cNvPr id="8" name="TextBox 4"/>
          <p:cNvSpPr txBox="1"/>
          <p:nvPr/>
        </p:nvSpPr>
        <p:spPr>
          <a:xfrm>
            <a:off x="591185" y="3722370"/>
            <a:ext cx="10445115" cy="1198880"/>
          </a:xfrm>
          <a:prstGeom prst="rect">
            <a:avLst/>
          </a:prstGeom>
          <a:noFill/>
        </p:spPr>
        <p:txBody>
          <a:bodyPr wrap="square" rtlCol="0">
            <a:spAutoFit/>
          </a:bodyPr>
          <a:p>
            <a:pPr marL="899795" indent="-899795" algn="just" fontAlgn="auto"/>
            <a:r>
              <a:rPr lang="zh-CN" altLang="en-US" sz="2400" dirty="0">
                <a:solidFill>
                  <a:srgbClr val="C00000"/>
                </a:solidFill>
                <a:latin typeface="Times New Roman" panose="02020603050405020304" charset="0"/>
                <a:cs typeface="Times New Roman" panose="02020603050405020304" charset="0"/>
              </a:rPr>
              <a:t>解析：</a:t>
            </a:r>
            <a:r>
              <a:rPr sz="2400" dirty="0">
                <a:solidFill>
                  <a:srgbClr val="C00000"/>
                </a:solidFill>
                <a:latin typeface="Times New Roman" panose="02020603050405020304" charset="0"/>
                <a:cs typeface="Times New Roman" panose="02020603050405020304" charset="0"/>
              </a:rPr>
              <a:t>本题考查状语从句引导词。Because引导原因状语从句；if“如果”，引导条件状语从句；unless“除非”，引导条件状语从句。根据题意可知[B]为正确选项。</a:t>
            </a:r>
            <a:endParaRPr sz="24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18770" y="1118870"/>
            <a:ext cx="11510010" cy="1641475"/>
          </a:xfrm>
          <a:prstGeom prst="rect">
            <a:avLst/>
          </a:prstGeom>
          <a:noFill/>
        </p:spPr>
        <p:txBody>
          <a:bodyPr wrap="square" rtlCol="0" anchor="t">
            <a:spAutoFit/>
          </a:bodyPr>
          <a:lstStyle/>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42. —What do you think of these two books?</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      —_________ of them are interesting. I have read them several times.</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[A] Neither			 [B] Either 			[C] Both</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7" name="TextBox 4"/>
          <p:cNvSpPr txBox="1"/>
          <p:nvPr/>
        </p:nvSpPr>
        <p:spPr>
          <a:xfrm>
            <a:off x="1731327" y="1678793"/>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C</a:t>
            </a:r>
            <a:endParaRPr lang="en-US" sz="2800" dirty="0">
              <a:solidFill>
                <a:srgbClr val="C00000"/>
              </a:solidFill>
              <a:latin typeface="Times New Roman" panose="02020603050405020304" charset="0"/>
              <a:cs typeface="Times New Roman" panose="02020603050405020304" charset="0"/>
            </a:endParaRPr>
          </a:p>
        </p:txBody>
      </p:sp>
      <p:sp>
        <p:nvSpPr>
          <p:cNvPr id="8" name="TextBox 4"/>
          <p:cNvSpPr txBox="1"/>
          <p:nvPr/>
        </p:nvSpPr>
        <p:spPr>
          <a:xfrm>
            <a:off x="591185" y="3405505"/>
            <a:ext cx="10445115" cy="1198880"/>
          </a:xfrm>
          <a:prstGeom prst="rect">
            <a:avLst/>
          </a:prstGeom>
          <a:noFill/>
        </p:spPr>
        <p:txBody>
          <a:bodyPr wrap="square" rtlCol="0">
            <a:spAutoFit/>
          </a:bodyPr>
          <a:p>
            <a:pPr marL="899795" indent="-899795" algn="just" fontAlgn="auto"/>
            <a:r>
              <a:rPr lang="zh-CN" altLang="en-US" sz="2400" dirty="0">
                <a:solidFill>
                  <a:srgbClr val="C00000"/>
                </a:solidFill>
                <a:latin typeface="Times New Roman" panose="02020603050405020304" charset="0"/>
                <a:cs typeface="Times New Roman" panose="02020603050405020304" charset="0"/>
              </a:rPr>
              <a:t>解析：</a:t>
            </a:r>
            <a:r>
              <a:rPr sz="2400" dirty="0">
                <a:solidFill>
                  <a:srgbClr val="C00000"/>
                </a:solidFill>
                <a:latin typeface="Times New Roman" panose="02020603050405020304" charset="0"/>
                <a:cs typeface="Times New Roman" panose="02020603050405020304" charset="0"/>
              </a:rPr>
              <a:t>本题考查不定代词。neither意为“两者都不……”，是both的否定形式；either意为“两者中任意一个……”，后接名词单数；both意为“两者都……”，后接名词的复数形式。故选[C]项。</a:t>
            </a:r>
            <a:endParaRPr sz="24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90220" y="1579245"/>
            <a:ext cx="11210925" cy="1641475"/>
          </a:xfrm>
          <a:prstGeom prst="rect">
            <a:avLst/>
          </a:prstGeom>
          <a:noFill/>
        </p:spPr>
        <p:txBody>
          <a:bodyPr wrap="square" rtlCol="0" anchor="t">
            <a:spAutoFit/>
          </a:bodyPr>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43. The number of people invited _________ fifty, but a number of them were absent for different reasons. </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[A] were 		[B] was 		[C] are</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3" name="TextBox 4"/>
          <p:cNvSpPr txBox="1"/>
          <p:nvPr/>
        </p:nvSpPr>
        <p:spPr>
          <a:xfrm>
            <a:off x="5607367" y="1633708"/>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 B</a:t>
            </a:r>
            <a:endParaRPr lang="en-US" sz="2800" dirty="0">
              <a:solidFill>
                <a:srgbClr val="C00000"/>
              </a:solidFill>
              <a:latin typeface="Times New Roman" panose="02020603050405020304" charset="0"/>
              <a:cs typeface="Times New Roman" panose="02020603050405020304" charset="0"/>
            </a:endParaRPr>
          </a:p>
        </p:txBody>
      </p:sp>
      <p:sp>
        <p:nvSpPr>
          <p:cNvPr id="8" name="TextBox 4"/>
          <p:cNvSpPr txBox="1"/>
          <p:nvPr/>
        </p:nvSpPr>
        <p:spPr>
          <a:xfrm>
            <a:off x="546100" y="3922395"/>
            <a:ext cx="10445115" cy="829945"/>
          </a:xfrm>
          <a:prstGeom prst="rect">
            <a:avLst/>
          </a:prstGeom>
          <a:noFill/>
        </p:spPr>
        <p:txBody>
          <a:bodyPr wrap="square" rtlCol="0">
            <a:spAutoFit/>
          </a:bodyPr>
          <a:p>
            <a:pPr marL="899795" indent="-899795" algn="just" fontAlgn="auto"/>
            <a:r>
              <a:rPr lang="zh-CN" altLang="en-US" sz="2400" dirty="0">
                <a:solidFill>
                  <a:srgbClr val="C00000"/>
                </a:solidFill>
                <a:latin typeface="Times New Roman" panose="02020603050405020304" charset="0"/>
                <a:cs typeface="Times New Roman" panose="02020603050405020304" charset="0"/>
              </a:rPr>
              <a:t>解析：</a:t>
            </a:r>
            <a:r>
              <a:rPr sz="2400" dirty="0">
                <a:solidFill>
                  <a:srgbClr val="C00000"/>
                </a:solidFill>
                <a:latin typeface="Times New Roman" panose="02020603050405020304" charset="0"/>
                <a:cs typeface="Times New Roman" panose="02020603050405020304" charset="0"/>
              </a:rPr>
              <a:t>本题考查主谓一致。the number of意为“……的数量”，后接名词作主语时，谓语动词用单数形式，故选[B]。</a:t>
            </a:r>
            <a:endParaRPr sz="24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653719" y="1173055"/>
            <a:ext cx="11174534" cy="1641475"/>
          </a:xfrm>
          <a:prstGeom prst="rect">
            <a:avLst/>
          </a:prstGeom>
          <a:noFill/>
        </p:spPr>
        <p:txBody>
          <a:bodyPr wrap="square" rtlCol="0" anchor="t">
            <a:spAutoFit/>
          </a:bodyPr>
          <a:lstStyle/>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44. —Must I finish the work today, Mr. Wang?</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      —No, you _________. You can finish it tomorrow.</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[A] mustn’t 		[B] shouldn’t 		[C] needn’t</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7" name="TextBox 4"/>
          <p:cNvSpPr txBox="1"/>
          <p:nvPr/>
        </p:nvSpPr>
        <p:spPr>
          <a:xfrm>
            <a:off x="3342957" y="1694668"/>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C</a:t>
            </a:r>
            <a:endParaRPr lang="en-US" sz="2800" dirty="0">
              <a:solidFill>
                <a:srgbClr val="C00000"/>
              </a:solidFill>
              <a:latin typeface="Times New Roman" panose="02020603050405020304" charset="0"/>
              <a:cs typeface="Times New Roman" panose="02020603050405020304" charset="0"/>
            </a:endParaRPr>
          </a:p>
        </p:txBody>
      </p:sp>
      <p:sp>
        <p:nvSpPr>
          <p:cNvPr id="8" name="TextBox 4"/>
          <p:cNvSpPr txBox="1"/>
          <p:nvPr/>
        </p:nvSpPr>
        <p:spPr>
          <a:xfrm>
            <a:off x="591185" y="3405505"/>
            <a:ext cx="10445115" cy="829945"/>
          </a:xfrm>
          <a:prstGeom prst="rect">
            <a:avLst/>
          </a:prstGeom>
          <a:noFill/>
        </p:spPr>
        <p:txBody>
          <a:bodyPr wrap="square" rtlCol="0">
            <a:spAutoFit/>
          </a:bodyPr>
          <a:p>
            <a:pPr marL="899795" indent="-899795" algn="just" fontAlgn="auto"/>
            <a:r>
              <a:rPr lang="zh-CN" altLang="en-US" sz="2400" dirty="0">
                <a:solidFill>
                  <a:srgbClr val="C00000"/>
                </a:solidFill>
                <a:latin typeface="Times New Roman" panose="02020603050405020304" charset="0"/>
                <a:cs typeface="Times New Roman" panose="02020603050405020304" charset="0"/>
              </a:rPr>
              <a:t>解析：</a:t>
            </a:r>
            <a:r>
              <a:rPr sz="2400" dirty="0">
                <a:solidFill>
                  <a:srgbClr val="C00000"/>
                </a:solidFill>
                <a:latin typeface="Times New Roman" panose="02020603050405020304" charset="0"/>
                <a:cs typeface="Times New Roman" panose="02020603050405020304" charset="0"/>
              </a:rPr>
              <a:t>本题考查情态动词。mustn’t表示“禁止”；回答must的提问，否定回答用needn’t，故选[C]。</a:t>
            </a:r>
            <a:endParaRPr sz="24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313815" y="1289685"/>
            <a:ext cx="10754360" cy="2158365"/>
          </a:xfrm>
          <a:prstGeom prst="rect">
            <a:avLst/>
          </a:prstGeom>
          <a:noFill/>
        </p:spPr>
        <p:txBody>
          <a:bodyPr wrap="square" rtlCol="0" anchor="t">
            <a:spAutoFit/>
          </a:bodyPr>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45. This is the dictionary _________ Mary gave me for my birthday.</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[A] which </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[B] what </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[C] whose</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3" name="TextBox 4"/>
          <p:cNvSpPr txBox="1"/>
          <p:nvPr/>
        </p:nvSpPr>
        <p:spPr>
          <a:xfrm>
            <a:off x="5285422" y="1343513"/>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A</a:t>
            </a:r>
            <a:endParaRPr lang="en-US" sz="2800" dirty="0">
              <a:solidFill>
                <a:srgbClr val="C00000"/>
              </a:solidFill>
              <a:latin typeface="Times New Roman" panose="02020603050405020304" charset="0"/>
              <a:cs typeface="Times New Roman" panose="02020603050405020304" charset="0"/>
            </a:endParaRPr>
          </a:p>
        </p:txBody>
      </p:sp>
      <p:sp>
        <p:nvSpPr>
          <p:cNvPr id="8" name="TextBox 4"/>
          <p:cNvSpPr txBox="1"/>
          <p:nvPr/>
        </p:nvSpPr>
        <p:spPr>
          <a:xfrm>
            <a:off x="591185" y="4021455"/>
            <a:ext cx="10445115" cy="829945"/>
          </a:xfrm>
          <a:prstGeom prst="rect">
            <a:avLst/>
          </a:prstGeom>
          <a:noFill/>
        </p:spPr>
        <p:txBody>
          <a:bodyPr wrap="square" rtlCol="0">
            <a:spAutoFit/>
          </a:bodyPr>
          <a:p>
            <a:pPr marL="899795" indent="-899795" algn="just" fontAlgn="auto"/>
            <a:r>
              <a:rPr lang="zh-CN" altLang="en-US" sz="2400" dirty="0">
                <a:solidFill>
                  <a:srgbClr val="C00000"/>
                </a:solidFill>
                <a:latin typeface="Times New Roman" panose="02020603050405020304" charset="0"/>
                <a:cs typeface="Times New Roman" panose="02020603050405020304" charset="0"/>
              </a:rPr>
              <a:t>解析：</a:t>
            </a:r>
            <a:r>
              <a:rPr sz="2400" dirty="0">
                <a:solidFill>
                  <a:srgbClr val="C00000"/>
                </a:solidFill>
                <a:latin typeface="Times New Roman" panose="02020603050405020304" charset="0"/>
                <a:cs typeface="Times New Roman" panose="02020603050405020304" charset="0"/>
              </a:rPr>
              <a:t>本题考查定语从句的引导词。dictionary为先行词，指物，在从句中充当宾语。what不引导定语从句。正确答案应为which，故选[A]。</a:t>
            </a:r>
            <a:endParaRPr sz="24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560070" y="2477770"/>
            <a:ext cx="10907395" cy="865505"/>
          </a:xfrm>
          <a:prstGeom prst="rect">
            <a:avLst/>
          </a:prstGeom>
          <a:solidFill>
            <a:schemeClr val="accent5">
              <a:lumMod val="10000"/>
              <a:lumOff val="90000"/>
            </a:schemeClr>
          </a:solidFill>
        </p:spPr>
        <p:txBody>
          <a:bodyPr wrap="square" rtlCol="0" anchor="t">
            <a:spAutoFit/>
          </a:bodyPr>
          <a:p>
            <a:pPr indent="0" algn="just" fontAlgn="auto">
              <a:lnSpc>
                <a:spcPct val="90000"/>
              </a:lnSpc>
            </a:pPr>
            <a:r>
              <a:rPr lang="en-US" altLang="zh-CN" sz="2800" dirty="0">
                <a:latin typeface="Times New Roman" panose="02020603050405020304" charset="0"/>
                <a:ea typeface="宋体" panose="02010600030101010101" pitchFamily="2" charset="-122"/>
                <a:cs typeface="Times New Roman" panose="02020603050405020304" charset="0"/>
              </a:rPr>
              <a:t>      </a:t>
            </a:r>
            <a:r>
              <a:rPr lang="en-US" altLang="zh-CN" sz="2800" dirty="0">
                <a:latin typeface="Times New Roman" panose="02020603050405020304" charset="0"/>
                <a:ea typeface="宋体" panose="02010600030101010101" pitchFamily="2" charset="-122"/>
                <a:cs typeface="Times New Roman" panose="02020603050405020304" charset="0"/>
                <a:sym typeface="+mn-ea"/>
              </a:rPr>
              <a:t>Mary was not in good health. She </a:t>
            </a:r>
            <a:r>
              <a:rPr lang="en-US" altLang="zh-CN" sz="2800" u="sng" dirty="0">
                <a:latin typeface="Times New Roman" panose="02020603050405020304" charset="0"/>
                <a:ea typeface="宋体" panose="02010600030101010101" pitchFamily="2" charset="-122"/>
                <a:cs typeface="Times New Roman" panose="02020603050405020304" charset="0"/>
                <a:sym typeface="+mn-ea"/>
              </a:rPr>
              <a:t>46         </a:t>
            </a:r>
            <a:r>
              <a:rPr lang="en-US" altLang="zh-CN" sz="2800" dirty="0">
                <a:latin typeface="Times New Roman" panose="02020603050405020304" charset="0"/>
                <a:ea typeface="宋体" panose="02010600030101010101" pitchFamily="2" charset="-122"/>
                <a:cs typeface="Times New Roman" panose="02020603050405020304" charset="0"/>
                <a:sym typeface="+mn-ea"/>
              </a:rPr>
              <a:t> often ill. She wanted to be </a:t>
            </a:r>
            <a:r>
              <a:rPr lang="en-US" altLang="zh-CN" sz="2800" u="sng" dirty="0">
                <a:latin typeface="Times New Roman" panose="02020603050405020304" charset="0"/>
                <a:ea typeface="宋体" panose="02010600030101010101" pitchFamily="2" charset="-122"/>
                <a:cs typeface="Times New Roman" panose="02020603050405020304" charset="0"/>
                <a:sym typeface="+mn-ea"/>
              </a:rPr>
              <a:t>47        </a:t>
            </a:r>
            <a:r>
              <a:rPr lang="en-US" altLang="zh-CN" sz="2800" dirty="0">
                <a:latin typeface="Times New Roman" panose="02020603050405020304" charset="0"/>
                <a:ea typeface="宋体" panose="02010600030101010101" pitchFamily="2" charset="-122"/>
                <a:cs typeface="Times New Roman" panose="02020603050405020304" charset="0"/>
                <a:sym typeface="+mn-ea"/>
              </a:rPr>
              <a:t> but she didn’t know what to do.</a:t>
            </a:r>
            <a:endParaRPr lang="en-US" altLang="zh-CN" sz="2800" dirty="0">
              <a:latin typeface="Times New Roman" panose="02020603050405020304" charset="0"/>
              <a:ea typeface="宋体" panose="02010600030101010101" pitchFamily="2" charset="-122"/>
              <a:cs typeface="Times New Roman" panose="02020603050405020304" charset="0"/>
              <a:sym typeface="+mn-ea"/>
            </a:endParaRPr>
          </a:p>
        </p:txBody>
      </p:sp>
      <p:sp>
        <p:nvSpPr>
          <p:cNvPr id="25" name="文本框 24"/>
          <p:cNvSpPr txBox="1"/>
          <p:nvPr/>
        </p:nvSpPr>
        <p:spPr>
          <a:xfrm>
            <a:off x="735965" y="0"/>
            <a:ext cx="8339455" cy="730885"/>
          </a:xfrm>
          <a:prstGeom prst="rect">
            <a:avLst/>
          </a:prstGeom>
          <a:noFill/>
        </p:spPr>
        <p:txBody>
          <a:bodyPr wrap="square" rtlCol="0">
            <a:spAutoFit/>
          </a:bodyPr>
          <a:lstStyle/>
          <a:p>
            <a:pPr>
              <a:lnSpc>
                <a:spcPct val="130000"/>
              </a:lnSpc>
            </a:pPr>
            <a:r>
              <a:rPr lang="zh-CN" altLang="en-US" sz="3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iekie pocangqiong" panose="02000503000000000000" pitchFamily="2" charset="-122"/>
              </a:rPr>
              <a:t>第二节  完形填空</a:t>
            </a:r>
            <a:endParaRPr lang="zh-CN" altLang="en-US" sz="3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iekie pocangqiong" panose="02000503000000000000" pitchFamily="2" charset="-122"/>
            </a:endParaRPr>
          </a:p>
        </p:txBody>
      </p:sp>
      <p:sp>
        <p:nvSpPr>
          <p:cNvPr id="4" name="文本框 3"/>
          <p:cNvSpPr txBox="1"/>
          <p:nvPr/>
        </p:nvSpPr>
        <p:spPr>
          <a:xfrm>
            <a:off x="271780" y="730885"/>
            <a:ext cx="11797030" cy="953135"/>
          </a:xfrm>
          <a:prstGeom prst="rect">
            <a:avLst/>
          </a:prstGeom>
          <a:noFill/>
        </p:spPr>
        <p:txBody>
          <a:bodyPr wrap="square" rtlCol="0" anchor="t">
            <a:spAutoFit/>
          </a:bodyPr>
          <a:p>
            <a:pPr algn="just" fontAlgn="auto">
              <a:lnSpc>
                <a:spcPct val="100000"/>
              </a:lnSpc>
            </a:pPr>
            <a:r>
              <a:rPr lang="en-US" altLang="zh-CN" sz="2800" dirty="0">
                <a:latin typeface="宋体" panose="02010600030101010101" pitchFamily="2" charset="-122"/>
                <a:ea typeface="宋体" panose="02010600030101010101" pitchFamily="2" charset="-122"/>
                <a:cs typeface="宋体" panose="02010600030101010101" pitchFamily="2" charset="-122"/>
              </a:rPr>
              <a:t> </a:t>
            </a:r>
            <a:r>
              <a:rPr lang="en-US" altLang="zh-CN" sz="2800" b="1" dirty="0">
                <a:latin typeface="宋体" panose="02010600030101010101" pitchFamily="2" charset="-122"/>
                <a:ea typeface="宋体" panose="02010600030101010101" pitchFamily="2" charset="-122"/>
                <a:cs typeface="宋体" panose="02010600030101010101" pitchFamily="2" charset="-122"/>
              </a:rPr>
              <a:t>   阅读下面短文，从短文后所给的[A]、[B]、[C]三个选项中选出能填入相应空白处的最佳选项，并在答题卡上将该项涂黑。</a:t>
            </a:r>
            <a:endParaRPr lang="en-US" altLang="zh-CN" sz="2800" b="1" dirty="0">
              <a:latin typeface="宋体" panose="02010600030101010101" pitchFamily="2" charset="-122"/>
              <a:ea typeface="宋体" panose="02010600030101010101" pitchFamily="2" charset="-122"/>
              <a:cs typeface="宋体" panose="02010600030101010101" pitchFamily="2" charset="-122"/>
            </a:endParaRPr>
          </a:p>
        </p:txBody>
      </p:sp>
      <p:sp>
        <p:nvSpPr>
          <p:cNvPr id="6" name="文本框 5"/>
          <p:cNvSpPr txBox="1"/>
          <p:nvPr/>
        </p:nvSpPr>
        <p:spPr>
          <a:xfrm>
            <a:off x="1278255" y="3479800"/>
            <a:ext cx="9636125" cy="865505"/>
          </a:xfrm>
          <a:prstGeom prst="rect">
            <a:avLst/>
          </a:prstGeom>
          <a:noFill/>
          <a:ln>
            <a:solidFill>
              <a:schemeClr val="tx1"/>
            </a:solidFill>
          </a:ln>
          <a:extLst>
            <a:ext uri="{909E8E84-426E-40DD-AFC4-6F175D3DCCD1}">
              <a14:hiddenFill xmlns:a14="http://schemas.microsoft.com/office/drawing/2010/main">
                <a:solidFill>
                  <a:schemeClr val="bg1">
                    <a:lumMod val="85000"/>
                  </a:schemeClr>
                </a:solidFill>
              </a14:hiddenFill>
            </a:ext>
          </a:extLst>
        </p:spPr>
        <p:txBody>
          <a:bodyPr wrap="square" rtlCol="0" anchor="t">
            <a:spAutoFit/>
          </a:bodyPr>
          <a:p>
            <a:pPr indent="0" algn="just" fontAlgn="auto">
              <a:lnSpc>
                <a:spcPct val="90000"/>
              </a:lnSpc>
            </a:pPr>
            <a:r>
              <a:rPr lang="en-US" altLang="zh-CN" sz="2800" dirty="0">
                <a:latin typeface="Times New Roman" panose="02020603050405020304" charset="0"/>
                <a:ea typeface="宋体" panose="02010600030101010101" pitchFamily="2" charset="-122"/>
                <a:cs typeface="Times New Roman" panose="02020603050405020304" charset="0"/>
              </a:rPr>
              <a:t>46. [A] is 		[B] was 		[C] were</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90000"/>
              </a:lnSpc>
            </a:pPr>
            <a:r>
              <a:rPr lang="en-US" altLang="zh-CN" sz="2800" dirty="0">
                <a:latin typeface="Times New Roman" panose="02020603050405020304" charset="0"/>
                <a:ea typeface="宋体" panose="02010600030101010101" pitchFamily="2" charset="-122"/>
                <a:cs typeface="Times New Roman" panose="02020603050405020304" charset="0"/>
              </a:rPr>
              <a:t>47. [A] healthy 	[B] wealthy 		[C] happy</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10" name="圆角矩形 9"/>
          <p:cNvSpPr/>
          <p:nvPr/>
        </p:nvSpPr>
        <p:spPr>
          <a:xfrm>
            <a:off x="271780" y="4732655"/>
            <a:ext cx="10993120" cy="701040"/>
          </a:xfrm>
          <a:prstGeom prst="roundRect">
            <a:avLst/>
          </a:prstGeom>
          <a:solidFill>
            <a:schemeClr val="accent6">
              <a:lumMod val="60000"/>
              <a:lumOff val="40000"/>
            </a:schemeClr>
          </a:solidFill>
          <a:ln>
            <a:noFill/>
          </a:ln>
          <a:effectLst>
            <a:outerShdw blurRad="50800" dist="38100" dir="13500000" algn="br"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1440180" indent="-1440180" algn="just" fontAlgn="auto"/>
            <a:r>
              <a:rPr lang="en-US" altLang="zh-CN" sz="2400" dirty="0">
                <a:solidFill>
                  <a:srgbClr val="C00000"/>
                </a:solidFill>
                <a:latin typeface="Times New Roman" panose="02020603050405020304" charset="0"/>
                <a:ea typeface="宋体" panose="02010600030101010101" pitchFamily="2" charset="-122"/>
                <a:cs typeface="Times New Roman" panose="02020603050405020304" charset="0"/>
                <a:sym typeface="+mn-ea"/>
              </a:rPr>
              <a:t>46.</a:t>
            </a:r>
            <a:r>
              <a:rPr lang="en-US" altLang="zh-CN" sz="2400" dirty="0">
                <a:solidFill>
                  <a:srgbClr val="FF0000"/>
                </a:solidFill>
                <a:latin typeface="Times New Roman" panose="02020603050405020304" charset="0"/>
                <a:ea typeface="宋体" panose="02010600030101010101" pitchFamily="2" charset="-122"/>
                <a:cs typeface="Times New Roman" panose="02020603050405020304" charset="0"/>
                <a:sym typeface="+mn-ea"/>
              </a:rPr>
              <a:t> </a:t>
            </a:r>
            <a:r>
              <a:rPr lang="zh-CN" altLang="en-US" sz="2400" dirty="0">
                <a:solidFill>
                  <a:srgbClr val="C00000"/>
                </a:solidFill>
                <a:latin typeface="Times New Roman" panose="02020603050405020304" charset="0"/>
                <a:cs typeface="Times New Roman" panose="02020603050405020304" charset="0"/>
                <a:sym typeface="+mn-ea"/>
              </a:rPr>
              <a:t>解析：</a:t>
            </a:r>
            <a:r>
              <a:rPr sz="2400" dirty="0">
                <a:solidFill>
                  <a:srgbClr val="C00000"/>
                </a:solidFill>
                <a:latin typeface="Times New Roman" panose="02020603050405020304" charset="0"/>
                <a:cs typeface="Times New Roman" panose="02020603050405020304" charset="0"/>
                <a:sym typeface="+mn-ea"/>
              </a:rPr>
              <a:t>本题考查主谓一致及时态。根据前文“Mary was...”可知，时态用一般过去时，主语是单数，故选[B]。</a:t>
            </a:r>
            <a:endParaRPr sz="2400" dirty="0">
              <a:solidFill>
                <a:srgbClr val="C00000"/>
              </a:solidFill>
              <a:latin typeface="Times New Roman" panose="02020603050405020304" charset="0"/>
              <a:cs typeface="Times New Roman" panose="02020603050405020304" charset="0"/>
              <a:sym typeface="+mn-ea"/>
            </a:endParaRPr>
          </a:p>
        </p:txBody>
      </p:sp>
      <p:sp>
        <p:nvSpPr>
          <p:cNvPr id="2" name="右箭头 1">
            <a:hlinkClick r:id="rId1" action="ppaction://hlinksldjump"/>
          </p:cNvPr>
          <p:cNvSpPr/>
          <p:nvPr/>
        </p:nvSpPr>
        <p:spPr>
          <a:xfrm>
            <a:off x="0" y="1764030"/>
            <a:ext cx="1919605" cy="80137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b="1">
                <a:solidFill>
                  <a:schemeClr val="bg1"/>
                </a:solidFill>
                <a:latin typeface="微软雅黑" panose="020B0503020204020204" pitchFamily="34" charset="-122"/>
                <a:ea typeface="微软雅黑" panose="020B0503020204020204" pitchFamily="34" charset="-122"/>
              </a:rPr>
              <a:t>参考译文</a:t>
            </a:r>
            <a:endParaRPr lang="zh-CN" altLang="en-US" sz="2800" b="1">
              <a:solidFill>
                <a:schemeClr val="bg1"/>
              </a:solidFill>
              <a:latin typeface="微软雅黑" panose="020B0503020204020204" pitchFamily="34" charset="-122"/>
              <a:ea typeface="微软雅黑" panose="020B0503020204020204" pitchFamily="34" charset="-122"/>
            </a:endParaRPr>
          </a:p>
        </p:txBody>
      </p:sp>
      <p:sp>
        <p:nvSpPr>
          <p:cNvPr id="3" name="TextBox 4"/>
          <p:cNvSpPr txBox="1"/>
          <p:nvPr/>
        </p:nvSpPr>
        <p:spPr>
          <a:xfrm>
            <a:off x="6570345" y="2477770"/>
            <a:ext cx="756920"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 B</a:t>
            </a:r>
            <a:endParaRPr lang="en-US" sz="2800" dirty="0">
              <a:solidFill>
                <a:srgbClr val="C00000"/>
              </a:solidFill>
              <a:latin typeface="Times New Roman" panose="02020603050405020304" charset="0"/>
              <a:cs typeface="Times New Roman" panose="02020603050405020304" charset="0"/>
            </a:endParaRPr>
          </a:p>
        </p:txBody>
      </p:sp>
      <p:sp>
        <p:nvSpPr>
          <p:cNvPr id="5" name="TextBox 4"/>
          <p:cNvSpPr txBox="1"/>
          <p:nvPr>
            <p:custDataLst>
              <p:tags r:id="rId2"/>
            </p:custDataLst>
          </p:nvPr>
        </p:nvSpPr>
        <p:spPr>
          <a:xfrm>
            <a:off x="1022032" y="2761468"/>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A</a:t>
            </a:r>
            <a:endParaRPr lang="en-US" sz="2800" dirty="0">
              <a:solidFill>
                <a:srgbClr val="C00000"/>
              </a:solidFill>
              <a:latin typeface="Times New Roman" panose="02020603050405020304" charset="0"/>
              <a:cs typeface="Times New Roman" panose="02020603050405020304" charset="0"/>
            </a:endParaRPr>
          </a:p>
        </p:txBody>
      </p:sp>
      <p:sp>
        <p:nvSpPr>
          <p:cNvPr id="9" name="圆角矩形 8"/>
          <p:cNvSpPr/>
          <p:nvPr>
            <p:custDataLst>
              <p:tags r:id="rId3"/>
            </p:custDataLst>
          </p:nvPr>
        </p:nvSpPr>
        <p:spPr>
          <a:xfrm>
            <a:off x="175260" y="5090160"/>
            <a:ext cx="10993120" cy="830580"/>
          </a:xfrm>
          <a:prstGeom prst="roundRect">
            <a:avLst/>
          </a:prstGeom>
          <a:solidFill>
            <a:schemeClr val="accent6">
              <a:lumMod val="60000"/>
              <a:lumOff val="40000"/>
            </a:schemeClr>
          </a:solidFill>
          <a:ln>
            <a:noFill/>
          </a:ln>
          <a:effectLst>
            <a:outerShdw blurRad="50800" dist="38100" dir="13500000" algn="br"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1440180" indent="-1440180" algn="just" fontAlgn="auto"/>
            <a:r>
              <a:rPr lang="en-US" altLang="zh-CN" sz="2400" dirty="0">
                <a:solidFill>
                  <a:srgbClr val="C00000"/>
                </a:solidFill>
                <a:latin typeface="Times New Roman" panose="02020603050405020304" charset="0"/>
                <a:ea typeface="宋体" panose="02010600030101010101" pitchFamily="2" charset="-122"/>
                <a:cs typeface="Times New Roman" panose="02020603050405020304" charset="0"/>
                <a:sym typeface="+mn-ea"/>
              </a:rPr>
              <a:t>47.</a:t>
            </a:r>
            <a:r>
              <a:rPr lang="en-US" altLang="zh-CN" sz="2400" dirty="0">
                <a:solidFill>
                  <a:srgbClr val="FF0000"/>
                </a:solidFill>
                <a:latin typeface="Times New Roman" panose="02020603050405020304" charset="0"/>
                <a:ea typeface="宋体" panose="02010600030101010101" pitchFamily="2" charset="-122"/>
                <a:cs typeface="Times New Roman" panose="02020603050405020304" charset="0"/>
                <a:sym typeface="+mn-ea"/>
              </a:rPr>
              <a:t> </a:t>
            </a:r>
            <a:r>
              <a:rPr lang="zh-CN" altLang="en-US" sz="2400" dirty="0">
                <a:solidFill>
                  <a:srgbClr val="C00000"/>
                </a:solidFill>
                <a:latin typeface="Times New Roman" panose="02020603050405020304" charset="0"/>
                <a:cs typeface="Times New Roman" panose="02020603050405020304" charset="0"/>
                <a:sym typeface="+mn-ea"/>
              </a:rPr>
              <a:t>解析：</a:t>
            </a:r>
            <a:r>
              <a:rPr sz="2400" dirty="0">
                <a:solidFill>
                  <a:srgbClr val="C00000"/>
                </a:solidFill>
                <a:latin typeface="Times New Roman" panose="02020603050405020304" charset="0"/>
                <a:cs typeface="Times New Roman" panose="02020603050405020304" charset="0"/>
                <a:sym typeface="+mn-ea"/>
              </a:rPr>
              <a:t>本题考查词义辨析。[A]健康的，[B]富有的，[C]快乐的。根据前文“Mary was not</a:t>
            </a:r>
            <a:r>
              <a:rPr lang="en-US" sz="2400" dirty="0">
                <a:solidFill>
                  <a:srgbClr val="C00000"/>
                </a:solidFill>
                <a:latin typeface="Times New Roman" panose="02020603050405020304" charset="0"/>
                <a:cs typeface="Times New Roman" panose="02020603050405020304" charset="0"/>
                <a:sym typeface="+mn-ea"/>
              </a:rPr>
              <a:t> </a:t>
            </a:r>
            <a:r>
              <a:rPr sz="2400" dirty="0">
                <a:solidFill>
                  <a:srgbClr val="C00000"/>
                </a:solidFill>
                <a:latin typeface="Times New Roman" panose="02020603050405020304" charset="0"/>
                <a:cs typeface="Times New Roman" panose="02020603050405020304" charset="0"/>
                <a:sym typeface="+mn-ea"/>
              </a:rPr>
              <a:t>in good health.”可知她想要变健康，故选[A]。</a:t>
            </a:r>
            <a:endParaRPr sz="2400" dirty="0">
              <a:solidFill>
                <a:srgbClr val="C00000"/>
              </a:solidFill>
              <a:latin typeface="Times New Roman" panose="02020603050405020304" charset="0"/>
              <a:cs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3" grpId="0"/>
      <p:bldP spid="5" grpId="0"/>
      <p:bldP spid="9" grpId="0" bldLvl="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253365" y="880745"/>
            <a:ext cx="11871960" cy="1640205"/>
          </a:xfrm>
          <a:prstGeom prst="rect">
            <a:avLst/>
          </a:prstGeom>
          <a:solidFill>
            <a:schemeClr val="accent5">
              <a:lumMod val="10000"/>
              <a:lumOff val="90000"/>
            </a:schemeClr>
          </a:solidFill>
        </p:spPr>
        <p:txBody>
          <a:bodyPr wrap="square" rtlCol="0" anchor="t">
            <a:spAutoFit/>
          </a:bodyPr>
          <a:lstStyle/>
          <a:p>
            <a:pPr indent="0" algn="just" fontAlgn="auto">
              <a:lnSpc>
                <a:spcPct val="90000"/>
              </a:lnSpc>
            </a:pPr>
            <a:r>
              <a:rPr lang="en-US" altLang="zh-CN" sz="2800" dirty="0">
                <a:latin typeface="Times New Roman" panose="02020603050405020304" charset="0"/>
                <a:ea typeface="宋体" panose="02010600030101010101" pitchFamily="2" charset="-122"/>
                <a:cs typeface="Times New Roman" panose="02020603050405020304" charset="0"/>
              </a:rPr>
              <a:t>One day, she asked Miss Black </a:t>
            </a:r>
            <a:r>
              <a:rPr lang="en-US" altLang="zh-CN" sz="2800" u="sng" dirty="0">
                <a:latin typeface="Times New Roman" panose="02020603050405020304" charset="0"/>
                <a:ea typeface="宋体" panose="02010600030101010101" pitchFamily="2" charset="-122"/>
                <a:cs typeface="Times New Roman" panose="02020603050405020304" charset="0"/>
              </a:rPr>
              <a:t>48         </a:t>
            </a:r>
            <a:r>
              <a:rPr lang="en-US" altLang="zh-CN" sz="2800" dirty="0">
                <a:latin typeface="Times New Roman" panose="02020603050405020304" charset="0"/>
                <a:ea typeface="宋体" panose="02010600030101010101" pitchFamily="2" charset="-122"/>
                <a:cs typeface="Times New Roman" panose="02020603050405020304" charset="0"/>
              </a:rPr>
              <a:t> to keep healthy. Miss Black told her, “First, you must </a:t>
            </a:r>
            <a:r>
              <a:rPr lang="en-US" altLang="zh-CN" sz="2800" u="sng" dirty="0">
                <a:latin typeface="Times New Roman" panose="02020603050405020304" charset="0"/>
                <a:ea typeface="宋体" panose="02010600030101010101" pitchFamily="2" charset="-122"/>
                <a:cs typeface="Times New Roman" panose="02020603050405020304" charset="0"/>
              </a:rPr>
              <a:t>49        </a:t>
            </a:r>
            <a:r>
              <a:rPr lang="en-US" altLang="zh-CN" sz="2800" dirty="0">
                <a:latin typeface="Times New Roman" panose="02020603050405020304" charset="0"/>
                <a:ea typeface="宋体" panose="02010600030101010101" pitchFamily="2" charset="-122"/>
                <a:cs typeface="Times New Roman" panose="02020603050405020304" charset="0"/>
              </a:rPr>
              <a:t> yourself and then do something necessary for your health. For example, take a walk after supper, do morning exercises, </a:t>
            </a:r>
            <a:r>
              <a:rPr lang="en-US" altLang="zh-CN" sz="2800" u="sng" dirty="0">
                <a:latin typeface="Times New Roman" panose="02020603050405020304" charset="0"/>
                <a:ea typeface="宋体" panose="02010600030101010101" pitchFamily="2" charset="-122"/>
                <a:cs typeface="Times New Roman" panose="02020603050405020304" charset="0"/>
              </a:rPr>
              <a:t>50      </a:t>
            </a:r>
            <a:r>
              <a:rPr lang="en-US" altLang="zh-CN" sz="2800" dirty="0">
                <a:latin typeface="Times New Roman" panose="02020603050405020304" charset="0"/>
                <a:ea typeface="宋体" panose="02010600030101010101" pitchFamily="2" charset="-122"/>
                <a:cs typeface="Times New Roman" panose="02020603050405020304" charset="0"/>
              </a:rPr>
              <a:t> sports, eat more fruit and vegetables, and wash your hands </a:t>
            </a:r>
            <a:r>
              <a:rPr lang="en-US" altLang="zh-CN" sz="2800" u="sng" dirty="0">
                <a:latin typeface="Times New Roman" panose="02020603050405020304" charset="0"/>
                <a:ea typeface="宋体" panose="02010600030101010101" pitchFamily="2" charset="-122"/>
                <a:cs typeface="Times New Roman" panose="02020603050405020304" charset="0"/>
              </a:rPr>
              <a:t>51         </a:t>
            </a:r>
            <a:r>
              <a:rPr lang="en-US" altLang="zh-CN" sz="2800" dirty="0">
                <a:latin typeface="Times New Roman" panose="02020603050405020304" charset="0"/>
                <a:ea typeface="宋体" panose="02010600030101010101" pitchFamily="2" charset="-122"/>
                <a:cs typeface="Times New Roman" panose="02020603050405020304" charset="0"/>
              </a:rPr>
              <a:t> meals.</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7" name="TextBox 4"/>
          <p:cNvSpPr txBox="1"/>
          <p:nvPr/>
        </p:nvSpPr>
        <p:spPr>
          <a:xfrm>
            <a:off x="5503862" y="880598"/>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 A</a:t>
            </a:r>
            <a:endParaRPr lang="en-US" sz="2800" dirty="0">
              <a:solidFill>
                <a:srgbClr val="C00000"/>
              </a:solidFill>
              <a:latin typeface="Times New Roman" panose="02020603050405020304" charset="0"/>
              <a:cs typeface="Times New Roman" panose="02020603050405020304" charset="0"/>
            </a:endParaRPr>
          </a:p>
        </p:txBody>
      </p:sp>
      <p:sp>
        <p:nvSpPr>
          <p:cNvPr id="6" name="文本框 5"/>
          <p:cNvSpPr txBox="1"/>
          <p:nvPr/>
        </p:nvSpPr>
        <p:spPr>
          <a:xfrm>
            <a:off x="726440" y="2576830"/>
            <a:ext cx="9303385" cy="1814830"/>
          </a:xfrm>
          <a:prstGeom prst="rect">
            <a:avLst/>
          </a:prstGeom>
          <a:noFill/>
          <a:ln>
            <a:solidFill>
              <a:schemeClr val="tx1"/>
            </a:solidFill>
          </a:ln>
          <a:extLst>
            <a:ext uri="{909E8E84-426E-40DD-AFC4-6F175D3DCCD1}">
              <a14:hiddenFill xmlns:a14="http://schemas.microsoft.com/office/drawing/2010/main">
                <a:solidFill>
                  <a:schemeClr val="bg1">
                    <a:lumMod val="85000"/>
                  </a:schemeClr>
                </a:solidFill>
              </a14:hiddenFill>
            </a:ext>
          </a:extLst>
        </p:spPr>
        <p:txBody>
          <a:bodyPr wrap="square" rtlCol="0" anchor="t">
            <a:spAutoFit/>
          </a:bodyPr>
          <a:p>
            <a:pPr indent="0" algn="just" fontAlgn="auto">
              <a:lnSpc>
                <a:spcPct val="100000"/>
              </a:lnSpc>
            </a:pPr>
            <a:r>
              <a:rPr lang="en-US" altLang="zh-CN" sz="2800" dirty="0">
                <a:latin typeface="Times New Roman" panose="02020603050405020304" charset="0"/>
                <a:ea typeface="宋体" panose="02010600030101010101" pitchFamily="2" charset="-122"/>
                <a:cs typeface="Times New Roman" panose="02020603050405020304" charset="0"/>
              </a:rPr>
              <a:t>48. [A] how			[B] what 		 [C] why</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00000"/>
              </a:lnSpc>
            </a:pPr>
            <a:r>
              <a:rPr lang="en-US" altLang="zh-CN" sz="2800" dirty="0">
                <a:latin typeface="Times New Roman" panose="02020603050405020304" charset="0"/>
                <a:ea typeface="宋体" panose="02010600030101010101" pitchFamily="2" charset="-122"/>
                <a:cs typeface="Times New Roman" panose="02020603050405020304" charset="0"/>
              </a:rPr>
              <a:t>49. [A] take care 		[B] look for		 [C] look after</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00000"/>
              </a:lnSpc>
            </a:pPr>
            <a:r>
              <a:rPr lang="en-US" altLang="zh-CN" sz="2800" dirty="0">
                <a:latin typeface="Times New Roman" panose="02020603050405020304" charset="0"/>
                <a:ea typeface="宋体" panose="02010600030101010101" pitchFamily="2" charset="-122"/>
                <a:cs typeface="Times New Roman" panose="02020603050405020304" charset="0"/>
              </a:rPr>
              <a:t>50. [A] play 			[B] plays		 [C] playing</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00000"/>
              </a:lnSpc>
            </a:pPr>
            <a:r>
              <a:rPr lang="en-US" altLang="zh-CN" sz="2800" dirty="0">
                <a:latin typeface="Times New Roman" panose="02020603050405020304" charset="0"/>
                <a:ea typeface="宋体" panose="02010600030101010101" pitchFamily="2" charset="-122"/>
                <a:cs typeface="Times New Roman" panose="02020603050405020304" charset="0"/>
              </a:rPr>
              <a:t>51. [A] after 		[B] before 		 [C] then</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2" name="TextBox 4"/>
          <p:cNvSpPr txBox="1"/>
          <p:nvPr/>
        </p:nvSpPr>
        <p:spPr>
          <a:xfrm>
            <a:off x="10418762" y="1581003"/>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A </a:t>
            </a:r>
            <a:endParaRPr lang="en-US" sz="2800" dirty="0">
              <a:solidFill>
                <a:srgbClr val="C00000"/>
              </a:solidFill>
              <a:latin typeface="Times New Roman" panose="02020603050405020304" charset="0"/>
              <a:cs typeface="Times New Roman" panose="02020603050405020304" charset="0"/>
            </a:endParaRPr>
          </a:p>
        </p:txBody>
      </p:sp>
      <p:sp>
        <p:nvSpPr>
          <p:cNvPr id="3" name="TextBox 4"/>
          <p:cNvSpPr txBox="1"/>
          <p:nvPr/>
        </p:nvSpPr>
        <p:spPr>
          <a:xfrm>
            <a:off x="3306762" y="1212703"/>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C</a:t>
            </a:r>
            <a:endParaRPr lang="en-US" sz="2800" dirty="0">
              <a:solidFill>
                <a:srgbClr val="C00000"/>
              </a:solidFill>
              <a:latin typeface="Times New Roman" panose="02020603050405020304" charset="0"/>
              <a:cs typeface="Times New Roman" panose="02020603050405020304" charset="0"/>
            </a:endParaRPr>
          </a:p>
        </p:txBody>
      </p:sp>
      <p:sp>
        <p:nvSpPr>
          <p:cNvPr id="17" name="圆角矩形 16"/>
          <p:cNvSpPr/>
          <p:nvPr/>
        </p:nvSpPr>
        <p:spPr>
          <a:xfrm>
            <a:off x="253365" y="4509135"/>
            <a:ext cx="11522075" cy="973455"/>
          </a:xfrm>
          <a:prstGeom prst="roundRect">
            <a:avLst/>
          </a:prstGeom>
          <a:solidFill>
            <a:schemeClr val="accent6">
              <a:lumMod val="60000"/>
              <a:lumOff val="40000"/>
            </a:schemeClr>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1440180" indent="-1440180" algn="just" fontAlgn="auto"/>
            <a:r>
              <a:rPr lang="en-US" altLang="zh-CN" sz="2400" dirty="0">
                <a:solidFill>
                  <a:srgbClr val="C00000"/>
                </a:solidFill>
                <a:latin typeface="Times New Roman" panose="02020603050405020304" charset="0"/>
                <a:ea typeface="宋体" panose="02010600030101010101" pitchFamily="2" charset="-122"/>
                <a:cs typeface="Times New Roman" panose="02020603050405020304" charset="0"/>
                <a:sym typeface="+mn-ea"/>
              </a:rPr>
              <a:t>48</a:t>
            </a:r>
            <a:r>
              <a:rPr lang="en-US" altLang="zh-CN" sz="2400" dirty="0">
                <a:solidFill>
                  <a:srgbClr val="FF0000"/>
                </a:solidFill>
                <a:latin typeface="Times New Roman" panose="02020603050405020304" charset="0"/>
                <a:ea typeface="宋体" panose="02010600030101010101" pitchFamily="2" charset="-122"/>
                <a:cs typeface="Times New Roman" panose="02020603050405020304" charset="0"/>
                <a:sym typeface="+mn-ea"/>
              </a:rPr>
              <a:t>. </a:t>
            </a:r>
            <a:r>
              <a:rPr lang="zh-CN" altLang="en-US" sz="2400" dirty="0">
                <a:solidFill>
                  <a:srgbClr val="C00000"/>
                </a:solidFill>
                <a:latin typeface="Times New Roman" panose="02020603050405020304" charset="0"/>
                <a:cs typeface="Times New Roman" panose="02020603050405020304" charset="0"/>
                <a:sym typeface="+mn-ea"/>
              </a:rPr>
              <a:t>解析：</a:t>
            </a:r>
            <a:r>
              <a:rPr sz="2400" dirty="0">
                <a:solidFill>
                  <a:srgbClr val="C00000"/>
                </a:solidFill>
                <a:latin typeface="Times New Roman" panose="02020603050405020304" charset="0"/>
                <a:cs typeface="Times New Roman" panose="02020603050405020304" charset="0"/>
                <a:sym typeface="+mn-ea"/>
              </a:rPr>
              <a:t>本题考查连词。句意：她询问布莱克小姐要如何保持健康，用how引导，故选[A]。</a:t>
            </a:r>
            <a:endParaRPr sz="2400" dirty="0">
              <a:solidFill>
                <a:srgbClr val="C00000"/>
              </a:solidFill>
              <a:latin typeface="Times New Roman" panose="02020603050405020304" charset="0"/>
              <a:cs typeface="Times New Roman" panose="02020603050405020304" charset="0"/>
              <a:sym typeface="+mn-ea"/>
            </a:endParaRPr>
          </a:p>
        </p:txBody>
      </p:sp>
      <p:sp>
        <p:nvSpPr>
          <p:cNvPr id="12" name="圆角矩形 11"/>
          <p:cNvSpPr/>
          <p:nvPr/>
        </p:nvSpPr>
        <p:spPr>
          <a:xfrm>
            <a:off x="628650" y="4612640"/>
            <a:ext cx="11146790" cy="1008380"/>
          </a:xfrm>
          <a:prstGeom prst="roundRect">
            <a:avLst/>
          </a:prstGeom>
          <a:solidFill>
            <a:schemeClr val="accent6">
              <a:lumMod val="60000"/>
              <a:lumOff val="40000"/>
            </a:schemeClr>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1440180" indent="-1440180" algn="just" fontAlgn="auto"/>
            <a:r>
              <a:rPr lang="en-US" altLang="zh-CN" sz="2400" dirty="0">
                <a:solidFill>
                  <a:srgbClr val="C00000"/>
                </a:solidFill>
                <a:latin typeface="Times New Roman" panose="02020603050405020304" charset="0"/>
                <a:ea typeface="宋体" panose="02010600030101010101" pitchFamily="2" charset="-122"/>
                <a:cs typeface="Times New Roman" panose="02020603050405020304" charset="0"/>
                <a:sym typeface="+mn-ea"/>
              </a:rPr>
              <a:t>49</a:t>
            </a:r>
            <a:r>
              <a:rPr lang="en-US" altLang="zh-CN" sz="2400" dirty="0">
                <a:solidFill>
                  <a:srgbClr val="FF0000"/>
                </a:solidFill>
                <a:latin typeface="Times New Roman" panose="02020603050405020304" charset="0"/>
                <a:ea typeface="宋体" panose="02010600030101010101" pitchFamily="2" charset="-122"/>
                <a:cs typeface="Times New Roman" panose="02020603050405020304" charset="0"/>
                <a:sym typeface="+mn-ea"/>
              </a:rPr>
              <a:t>. </a:t>
            </a:r>
            <a:r>
              <a:rPr lang="zh-CN" altLang="en-US" sz="2400" dirty="0">
                <a:solidFill>
                  <a:srgbClr val="C00000"/>
                </a:solidFill>
                <a:latin typeface="Times New Roman" panose="02020603050405020304" charset="0"/>
                <a:cs typeface="Times New Roman" panose="02020603050405020304" charset="0"/>
                <a:sym typeface="+mn-ea"/>
              </a:rPr>
              <a:t>解析：</a:t>
            </a:r>
            <a:r>
              <a:rPr sz="2400" dirty="0">
                <a:solidFill>
                  <a:srgbClr val="C00000"/>
                </a:solidFill>
                <a:latin typeface="Times New Roman" panose="02020603050405020304" charset="0"/>
                <a:cs typeface="Times New Roman" panose="02020603050405020304" charset="0"/>
                <a:sym typeface="+mn-ea"/>
              </a:rPr>
              <a:t>本题考查词义辨析。[A]注意，小心；[B]寻找；[C]照顾。根据句意，Miss Black建议Mary要照顾好自己，故选[C]。</a:t>
            </a:r>
            <a:endParaRPr sz="2400" dirty="0">
              <a:solidFill>
                <a:srgbClr val="C00000"/>
              </a:solidFill>
              <a:latin typeface="Times New Roman" panose="02020603050405020304" charset="0"/>
              <a:cs typeface="Times New Roman" panose="02020603050405020304" charset="0"/>
              <a:sym typeface="+mn-ea"/>
            </a:endParaRPr>
          </a:p>
        </p:txBody>
      </p:sp>
      <p:sp>
        <p:nvSpPr>
          <p:cNvPr id="13" name="圆角矩形 12"/>
          <p:cNvSpPr/>
          <p:nvPr/>
        </p:nvSpPr>
        <p:spPr>
          <a:xfrm>
            <a:off x="782320" y="4878070"/>
            <a:ext cx="10993120" cy="951865"/>
          </a:xfrm>
          <a:prstGeom prst="roundRect">
            <a:avLst/>
          </a:prstGeom>
          <a:solidFill>
            <a:schemeClr val="accent6">
              <a:lumMod val="60000"/>
              <a:lumOff val="40000"/>
            </a:schemeClr>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1440180" indent="-1440180" algn="just" fontAlgn="auto"/>
            <a:r>
              <a:rPr lang="en-US" altLang="zh-CN" sz="2400" dirty="0">
                <a:solidFill>
                  <a:srgbClr val="C00000"/>
                </a:solidFill>
                <a:latin typeface="Times New Roman" panose="02020603050405020304" charset="0"/>
                <a:ea typeface="宋体" panose="02010600030101010101" pitchFamily="2" charset="-122"/>
                <a:cs typeface="Times New Roman" panose="02020603050405020304" charset="0"/>
                <a:sym typeface="+mn-ea"/>
              </a:rPr>
              <a:t>50</a:t>
            </a:r>
            <a:r>
              <a:rPr lang="en-US" altLang="zh-CN" sz="2400" dirty="0">
                <a:solidFill>
                  <a:srgbClr val="FF0000"/>
                </a:solidFill>
                <a:latin typeface="Times New Roman" panose="02020603050405020304" charset="0"/>
                <a:ea typeface="宋体" panose="02010600030101010101" pitchFamily="2" charset="-122"/>
                <a:cs typeface="Times New Roman" panose="02020603050405020304" charset="0"/>
                <a:sym typeface="+mn-ea"/>
              </a:rPr>
              <a:t>. </a:t>
            </a:r>
            <a:r>
              <a:rPr sz="2400" dirty="0">
                <a:solidFill>
                  <a:srgbClr val="C00000"/>
                </a:solidFill>
                <a:latin typeface="Times New Roman" panose="02020603050405020304" charset="0"/>
                <a:cs typeface="Times New Roman" panose="02020603050405020304" charset="0"/>
                <a:sym typeface="+mn-ea"/>
              </a:rPr>
              <a:t>本题考查动词。根据语境，此处为几个并列动词短语，前后须保持一致，因此用动词原形，故选[A]。</a:t>
            </a:r>
            <a:endParaRPr sz="2400" dirty="0">
              <a:solidFill>
                <a:srgbClr val="C00000"/>
              </a:solidFill>
              <a:latin typeface="Times New Roman" panose="02020603050405020304" charset="0"/>
              <a:cs typeface="Times New Roman" panose="02020603050405020304" charset="0"/>
              <a:sym typeface="+mn-ea"/>
            </a:endParaRPr>
          </a:p>
        </p:txBody>
      </p:sp>
      <p:sp>
        <p:nvSpPr>
          <p:cNvPr id="4" name="TextBox 4"/>
          <p:cNvSpPr txBox="1"/>
          <p:nvPr>
            <p:custDataLst>
              <p:tags r:id="rId1"/>
            </p:custDataLst>
          </p:nvPr>
        </p:nvSpPr>
        <p:spPr>
          <a:xfrm>
            <a:off x="7990522" y="1998833"/>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B </a:t>
            </a:r>
            <a:endParaRPr lang="en-US" sz="2800" dirty="0">
              <a:solidFill>
                <a:srgbClr val="C00000"/>
              </a:solidFill>
              <a:latin typeface="Times New Roman" panose="02020603050405020304" charset="0"/>
              <a:cs typeface="Times New Roman" panose="02020603050405020304" charset="0"/>
            </a:endParaRPr>
          </a:p>
        </p:txBody>
      </p:sp>
      <p:sp>
        <p:nvSpPr>
          <p:cNvPr id="8" name="圆角矩形 7"/>
          <p:cNvSpPr/>
          <p:nvPr>
            <p:custDataLst>
              <p:tags r:id="rId2"/>
            </p:custDataLst>
          </p:nvPr>
        </p:nvSpPr>
        <p:spPr>
          <a:xfrm>
            <a:off x="1028700" y="5175250"/>
            <a:ext cx="10993120" cy="951865"/>
          </a:xfrm>
          <a:prstGeom prst="roundRect">
            <a:avLst/>
          </a:prstGeom>
          <a:solidFill>
            <a:schemeClr val="accent6">
              <a:lumMod val="60000"/>
              <a:lumOff val="40000"/>
            </a:schemeClr>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1440180" indent="-1440180" algn="just" fontAlgn="auto"/>
            <a:r>
              <a:rPr lang="en-US" altLang="zh-CN" sz="2400" dirty="0">
                <a:solidFill>
                  <a:srgbClr val="C00000"/>
                </a:solidFill>
                <a:latin typeface="Times New Roman" panose="02020603050405020304" charset="0"/>
                <a:ea typeface="宋体" panose="02010600030101010101" pitchFamily="2" charset="-122"/>
                <a:cs typeface="Times New Roman" panose="02020603050405020304" charset="0"/>
                <a:sym typeface="+mn-ea"/>
              </a:rPr>
              <a:t>51</a:t>
            </a:r>
            <a:r>
              <a:rPr lang="en-US" altLang="zh-CN" sz="2400" dirty="0">
                <a:solidFill>
                  <a:srgbClr val="FF0000"/>
                </a:solidFill>
                <a:latin typeface="Times New Roman" panose="02020603050405020304" charset="0"/>
                <a:ea typeface="宋体" panose="02010600030101010101" pitchFamily="2" charset="-122"/>
                <a:cs typeface="Times New Roman" panose="02020603050405020304" charset="0"/>
                <a:sym typeface="+mn-ea"/>
              </a:rPr>
              <a:t>. </a:t>
            </a:r>
            <a:r>
              <a:rPr sz="2400" dirty="0">
                <a:solidFill>
                  <a:srgbClr val="C00000"/>
                </a:solidFill>
                <a:latin typeface="Times New Roman" panose="02020603050405020304" charset="0"/>
                <a:cs typeface="Times New Roman" panose="02020603050405020304" charset="0"/>
                <a:sym typeface="+mn-ea"/>
              </a:rPr>
              <a:t>本题考查连词。根据常识，为确保健康，饭前要洗手，需用before，故选[B]。</a:t>
            </a:r>
            <a:endParaRPr sz="2400" dirty="0">
              <a:solidFill>
                <a:srgbClr val="C00000"/>
              </a:solidFill>
              <a:latin typeface="Times New Roman" panose="02020603050405020304" charset="0"/>
              <a:cs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3" grpId="0"/>
      <p:bldP spid="17" grpId="0" bldLvl="0" animBg="1"/>
      <p:bldP spid="12" grpId="0" bldLvl="0" animBg="1"/>
      <p:bldP spid="13" grpId="0" bldLvl="0" animBg="1"/>
      <p:bldP spid="4" grpId="0"/>
      <p:bldP spid="8" grpId="0" bldLvl="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292735" y="942975"/>
            <a:ext cx="11395075" cy="1812925"/>
          </a:xfrm>
          <a:prstGeom prst="rect">
            <a:avLst/>
          </a:prstGeom>
          <a:solidFill>
            <a:schemeClr val="accent5">
              <a:lumMod val="10000"/>
              <a:lumOff val="90000"/>
            </a:schemeClr>
          </a:solidFill>
        </p:spPr>
        <p:txBody>
          <a:bodyPr wrap="square" rtlCol="0" anchor="t">
            <a:spAutoFit/>
          </a:bodyPr>
          <a:lstStyle/>
          <a:p>
            <a:pPr indent="0" algn="just" fontAlgn="auto">
              <a:lnSpc>
                <a:spcPct val="80000"/>
              </a:lnSpc>
            </a:pPr>
            <a:r>
              <a:rPr lang="en-US" altLang="zh-CN" sz="2800" dirty="0">
                <a:latin typeface="Times New Roman" panose="02020603050405020304" charset="0"/>
                <a:ea typeface="宋体" panose="02010600030101010101" pitchFamily="2" charset="-122"/>
                <a:cs typeface="Times New Roman" panose="02020603050405020304" charset="0"/>
              </a:rPr>
              <a:t>All of these things are good </a:t>
            </a:r>
            <a:r>
              <a:rPr lang="en-US" altLang="zh-CN" sz="2800" u="sng" dirty="0">
                <a:latin typeface="Times New Roman" panose="02020603050405020304" charset="0"/>
                <a:ea typeface="宋体" panose="02010600030101010101" pitchFamily="2" charset="-122"/>
                <a:cs typeface="Times New Roman" panose="02020603050405020304" charset="0"/>
              </a:rPr>
              <a:t>52        </a:t>
            </a:r>
            <a:r>
              <a:rPr lang="en-US" altLang="zh-CN" sz="2800" dirty="0">
                <a:latin typeface="Times New Roman" panose="02020603050405020304" charset="0"/>
                <a:ea typeface="宋体" panose="02010600030101010101" pitchFamily="2" charset="-122"/>
                <a:cs typeface="Times New Roman" panose="02020603050405020304" charset="0"/>
              </a:rPr>
              <a:t> your health.” Miss Black went on. “Remember! Don’t do </a:t>
            </a:r>
            <a:r>
              <a:rPr lang="en-US" altLang="zh-CN" sz="2800" u="sng" dirty="0">
                <a:latin typeface="Times New Roman" panose="02020603050405020304" charset="0"/>
                <a:ea typeface="宋体" panose="02010600030101010101" pitchFamily="2" charset="-122"/>
                <a:cs typeface="Times New Roman" panose="02020603050405020304" charset="0"/>
              </a:rPr>
              <a:t>53        </a:t>
            </a:r>
            <a:r>
              <a:rPr lang="en-US" altLang="zh-CN" sz="2800" dirty="0">
                <a:latin typeface="Times New Roman" panose="02020603050405020304" charset="0"/>
                <a:ea typeface="宋体" panose="02010600030101010101" pitchFamily="2" charset="-122"/>
                <a:cs typeface="Times New Roman" panose="02020603050405020304" charset="0"/>
              </a:rPr>
              <a:t> bad for your health, like going to school without breakfast, </a:t>
            </a:r>
            <a:r>
              <a:rPr lang="en-US" altLang="zh-CN" sz="2800" u="sng" dirty="0">
                <a:latin typeface="Times New Roman" panose="02020603050405020304" charset="0"/>
                <a:ea typeface="宋体" panose="02010600030101010101" pitchFamily="2" charset="-122"/>
                <a:cs typeface="Times New Roman" panose="02020603050405020304" charset="0"/>
              </a:rPr>
              <a:t>54           </a:t>
            </a:r>
            <a:r>
              <a:rPr lang="en-US" altLang="zh-CN" sz="2800" dirty="0">
                <a:latin typeface="Times New Roman" panose="02020603050405020304" charset="0"/>
                <a:ea typeface="宋体" panose="02010600030101010101" pitchFamily="2" charset="-122"/>
                <a:cs typeface="Times New Roman" panose="02020603050405020304" charset="0"/>
              </a:rPr>
              <a:t> your fingernails long, watching TV </a:t>
            </a:r>
            <a:r>
              <a:rPr lang="en-US" altLang="zh-CN" sz="2800" u="sng" dirty="0">
                <a:latin typeface="Times New Roman" panose="02020603050405020304" charset="0"/>
                <a:ea typeface="宋体" panose="02010600030101010101" pitchFamily="2" charset="-122"/>
                <a:cs typeface="Times New Roman" panose="02020603050405020304" charset="0"/>
              </a:rPr>
              <a:t>55        </a:t>
            </a:r>
            <a:r>
              <a:rPr lang="en-US" altLang="zh-CN" sz="2800" dirty="0">
                <a:latin typeface="Times New Roman" panose="02020603050405020304" charset="0"/>
                <a:ea typeface="宋体" panose="02010600030101010101" pitchFamily="2" charset="-122"/>
                <a:cs typeface="Times New Roman" panose="02020603050405020304" charset="0"/>
              </a:rPr>
              <a:t> , reading in the sun, staying up late and so on.” After that Mary always did as Miss Black told her. She is very healthy now.</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7" name="TextBox 4"/>
          <p:cNvSpPr txBox="1"/>
          <p:nvPr/>
        </p:nvSpPr>
        <p:spPr>
          <a:xfrm>
            <a:off x="5246687" y="859008"/>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 A</a:t>
            </a:r>
            <a:endParaRPr lang="en-US" sz="2800" dirty="0">
              <a:solidFill>
                <a:srgbClr val="C00000"/>
              </a:solidFill>
              <a:latin typeface="Times New Roman" panose="02020603050405020304" charset="0"/>
              <a:cs typeface="Times New Roman" panose="02020603050405020304" charset="0"/>
            </a:endParaRPr>
          </a:p>
        </p:txBody>
      </p:sp>
      <p:sp>
        <p:nvSpPr>
          <p:cNvPr id="6" name="文本框 5"/>
          <p:cNvSpPr txBox="1"/>
          <p:nvPr/>
        </p:nvSpPr>
        <p:spPr>
          <a:xfrm>
            <a:off x="694055" y="2809875"/>
            <a:ext cx="10172065" cy="1814830"/>
          </a:xfrm>
          <a:prstGeom prst="rect">
            <a:avLst/>
          </a:prstGeom>
          <a:noFill/>
          <a:ln>
            <a:solidFill>
              <a:schemeClr val="tx1"/>
            </a:solidFill>
          </a:ln>
          <a:extLst>
            <a:ext uri="{909E8E84-426E-40DD-AFC4-6F175D3DCCD1}">
              <a14:hiddenFill xmlns:a14="http://schemas.microsoft.com/office/drawing/2010/main">
                <a:solidFill>
                  <a:schemeClr val="bg1">
                    <a:lumMod val="85000"/>
                  </a:schemeClr>
                </a:solidFill>
              </a14:hiddenFill>
            </a:ext>
          </a:extLst>
        </p:spPr>
        <p:txBody>
          <a:bodyPr wrap="square" rtlCol="0" anchor="t">
            <a:spAutoFit/>
          </a:bodyPr>
          <a:p>
            <a:pPr indent="0" algn="just" fontAlgn="auto">
              <a:lnSpc>
                <a:spcPct val="100000"/>
              </a:lnSpc>
            </a:pPr>
            <a:r>
              <a:rPr lang="en-US" altLang="zh-CN" sz="2800" dirty="0">
                <a:latin typeface="Times New Roman" panose="02020603050405020304" charset="0"/>
                <a:ea typeface="宋体" panose="02010600030101010101" pitchFamily="2" charset="-122"/>
                <a:cs typeface="Times New Roman" panose="02020603050405020304" charset="0"/>
              </a:rPr>
              <a:t>52. [A] for 			 [B] at 			[C] in</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00000"/>
              </a:lnSpc>
            </a:pPr>
            <a:r>
              <a:rPr lang="en-US" altLang="zh-CN" sz="2800" dirty="0">
                <a:latin typeface="Times New Roman" panose="02020603050405020304" charset="0"/>
                <a:ea typeface="宋体" panose="02010600030101010101" pitchFamily="2" charset="-122"/>
                <a:cs typeface="Times New Roman" panose="02020603050405020304" charset="0"/>
              </a:rPr>
              <a:t>53. [A] something		 [B] nothing 			[C] anything</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00000"/>
              </a:lnSpc>
            </a:pPr>
            <a:r>
              <a:rPr lang="en-US" altLang="zh-CN" sz="2800" dirty="0">
                <a:latin typeface="Times New Roman" panose="02020603050405020304" charset="0"/>
                <a:ea typeface="宋体" panose="02010600030101010101" pitchFamily="2" charset="-122"/>
                <a:cs typeface="Times New Roman" panose="02020603050405020304" charset="0"/>
              </a:rPr>
              <a:t>54. [A] keeps		 [B] keeping			[C] kept</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00000"/>
              </a:lnSpc>
            </a:pPr>
            <a:r>
              <a:rPr lang="en-US" altLang="zh-CN" sz="2800" dirty="0">
                <a:latin typeface="Times New Roman" panose="02020603050405020304" charset="0"/>
                <a:ea typeface="宋体" panose="02010600030101010101" pitchFamily="2" charset="-122"/>
                <a:cs typeface="Times New Roman" panose="02020603050405020304" charset="0"/>
              </a:rPr>
              <a:t>55. [A] too much 		 [B] much too 		[C] too many</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2" name="TextBox 4"/>
          <p:cNvSpPr txBox="1"/>
          <p:nvPr/>
        </p:nvSpPr>
        <p:spPr>
          <a:xfrm>
            <a:off x="3660457" y="1555603"/>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B</a:t>
            </a:r>
            <a:endParaRPr lang="en-US" sz="2800" dirty="0">
              <a:solidFill>
                <a:srgbClr val="C00000"/>
              </a:solidFill>
              <a:latin typeface="Times New Roman" panose="02020603050405020304" charset="0"/>
              <a:cs typeface="Times New Roman" panose="02020603050405020304" charset="0"/>
            </a:endParaRPr>
          </a:p>
        </p:txBody>
      </p:sp>
      <p:sp>
        <p:nvSpPr>
          <p:cNvPr id="3" name="TextBox 4"/>
          <p:cNvSpPr txBox="1"/>
          <p:nvPr/>
        </p:nvSpPr>
        <p:spPr>
          <a:xfrm>
            <a:off x="4329747" y="1235563"/>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 C</a:t>
            </a:r>
            <a:endParaRPr lang="en-US" sz="2800" dirty="0">
              <a:solidFill>
                <a:srgbClr val="C00000"/>
              </a:solidFill>
              <a:latin typeface="Times New Roman" panose="02020603050405020304" charset="0"/>
              <a:cs typeface="Times New Roman" panose="02020603050405020304" charset="0"/>
            </a:endParaRPr>
          </a:p>
        </p:txBody>
      </p:sp>
      <p:sp>
        <p:nvSpPr>
          <p:cNvPr id="17" name="圆角矩形 16"/>
          <p:cNvSpPr/>
          <p:nvPr/>
        </p:nvSpPr>
        <p:spPr>
          <a:xfrm>
            <a:off x="292100" y="4737735"/>
            <a:ext cx="11522075" cy="1000760"/>
          </a:xfrm>
          <a:prstGeom prst="roundRect">
            <a:avLst/>
          </a:prstGeom>
          <a:solidFill>
            <a:schemeClr val="accent6">
              <a:lumMod val="60000"/>
              <a:lumOff val="40000"/>
            </a:schemeClr>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1440180" indent="-1440180" algn="just" fontAlgn="auto"/>
            <a:r>
              <a:rPr lang="en-US" altLang="zh-CN" sz="2400" dirty="0">
                <a:solidFill>
                  <a:srgbClr val="C00000"/>
                </a:solidFill>
                <a:latin typeface="Times New Roman" panose="02020603050405020304" charset="0"/>
                <a:ea typeface="宋体" panose="02010600030101010101" pitchFamily="2" charset="-122"/>
                <a:cs typeface="Times New Roman" panose="02020603050405020304" charset="0"/>
                <a:sym typeface="+mn-ea"/>
              </a:rPr>
              <a:t>52</a:t>
            </a:r>
            <a:r>
              <a:rPr lang="en-US" altLang="zh-CN" sz="2400" dirty="0">
                <a:solidFill>
                  <a:srgbClr val="FF0000"/>
                </a:solidFill>
                <a:latin typeface="Times New Roman" panose="02020603050405020304" charset="0"/>
                <a:ea typeface="宋体" panose="02010600030101010101" pitchFamily="2" charset="-122"/>
                <a:cs typeface="Times New Roman" panose="02020603050405020304" charset="0"/>
                <a:sym typeface="+mn-ea"/>
              </a:rPr>
              <a:t>. </a:t>
            </a:r>
            <a:r>
              <a:rPr lang="zh-CN" altLang="en-US" sz="2400" dirty="0">
                <a:solidFill>
                  <a:srgbClr val="C00000"/>
                </a:solidFill>
                <a:latin typeface="Times New Roman" panose="02020603050405020304" charset="0"/>
                <a:cs typeface="Times New Roman" panose="02020603050405020304" charset="0"/>
                <a:sym typeface="+mn-ea"/>
              </a:rPr>
              <a:t>解析：</a:t>
            </a:r>
            <a:r>
              <a:rPr sz="2400" dirty="0">
                <a:solidFill>
                  <a:srgbClr val="C00000"/>
                </a:solidFill>
                <a:latin typeface="Times New Roman" panose="02020603050405020304" charset="0"/>
                <a:cs typeface="Times New Roman" panose="02020603050405020304" charset="0"/>
                <a:sym typeface="+mn-ea"/>
              </a:rPr>
              <a:t>本题考查固定搭配。be good for意为“对……有好处”，be good at意为“擅长于……”。故选[A]。</a:t>
            </a:r>
            <a:endParaRPr sz="2400" dirty="0">
              <a:solidFill>
                <a:srgbClr val="C00000"/>
              </a:solidFill>
              <a:latin typeface="Times New Roman" panose="02020603050405020304" charset="0"/>
              <a:cs typeface="Times New Roman" panose="02020603050405020304" charset="0"/>
              <a:sym typeface="+mn-ea"/>
            </a:endParaRPr>
          </a:p>
        </p:txBody>
      </p:sp>
      <p:sp>
        <p:nvSpPr>
          <p:cNvPr id="12" name="圆角矩形 11"/>
          <p:cNvSpPr/>
          <p:nvPr/>
        </p:nvSpPr>
        <p:spPr>
          <a:xfrm>
            <a:off x="283210" y="4959350"/>
            <a:ext cx="11530965" cy="951230"/>
          </a:xfrm>
          <a:prstGeom prst="roundRect">
            <a:avLst/>
          </a:prstGeom>
          <a:solidFill>
            <a:schemeClr val="accent6">
              <a:lumMod val="60000"/>
              <a:lumOff val="40000"/>
            </a:schemeClr>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1440180" indent="-1440180" algn="just" fontAlgn="auto"/>
            <a:r>
              <a:rPr lang="en-US" altLang="zh-CN" sz="2400" dirty="0">
                <a:solidFill>
                  <a:srgbClr val="C00000"/>
                </a:solidFill>
                <a:latin typeface="Times New Roman" panose="02020603050405020304" charset="0"/>
                <a:ea typeface="宋体" panose="02010600030101010101" pitchFamily="2" charset="-122"/>
                <a:cs typeface="Times New Roman" panose="02020603050405020304" charset="0"/>
                <a:sym typeface="+mn-ea"/>
              </a:rPr>
              <a:t>53</a:t>
            </a:r>
            <a:r>
              <a:rPr lang="en-US" altLang="zh-CN" sz="2400" dirty="0">
                <a:solidFill>
                  <a:srgbClr val="FF0000"/>
                </a:solidFill>
                <a:latin typeface="Times New Roman" panose="02020603050405020304" charset="0"/>
                <a:ea typeface="宋体" panose="02010600030101010101" pitchFamily="2" charset="-122"/>
                <a:cs typeface="Times New Roman" panose="02020603050405020304" charset="0"/>
                <a:sym typeface="+mn-ea"/>
              </a:rPr>
              <a:t>. </a:t>
            </a:r>
            <a:r>
              <a:rPr lang="zh-CN" altLang="en-US" sz="2400" dirty="0">
                <a:solidFill>
                  <a:srgbClr val="C00000"/>
                </a:solidFill>
                <a:latin typeface="Times New Roman" panose="02020603050405020304" charset="0"/>
                <a:cs typeface="Times New Roman" panose="02020603050405020304" charset="0"/>
                <a:sym typeface="+mn-ea"/>
              </a:rPr>
              <a:t>解析：</a:t>
            </a:r>
            <a:r>
              <a:rPr sz="2400" dirty="0">
                <a:solidFill>
                  <a:srgbClr val="C00000"/>
                </a:solidFill>
                <a:latin typeface="Times New Roman" panose="02020603050405020304" charset="0"/>
                <a:cs typeface="Times New Roman" panose="02020603050405020304" charset="0"/>
                <a:sym typeface="+mn-ea"/>
              </a:rPr>
              <a:t>本题考查不定代词。something意为“某事”，nothing意为“没什么”，anything意为“任何事物”。根据句意：不要做任何有害健康的事，故选[C]。</a:t>
            </a:r>
            <a:endParaRPr sz="2400" dirty="0">
              <a:solidFill>
                <a:srgbClr val="C00000"/>
              </a:solidFill>
              <a:latin typeface="Times New Roman" panose="02020603050405020304" charset="0"/>
              <a:cs typeface="Times New Roman" panose="02020603050405020304" charset="0"/>
              <a:sym typeface="+mn-ea"/>
            </a:endParaRPr>
          </a:p>
        </p:txBody>
      </p:sp>
      <p:sp>
        <p:nvSpPr>
          <p:cNvPr id="13" name="圆角矩形 12"/>
          <p:cNvSpPr/>
          <p:nvPr/>
        </p:nvSpPr>
        <p:spPr>
          <a:xfrm>
            <a:off x="292735" y="5161280"/>
            <a:ext cx="10993120" cy="882650"/>
          </a:xfrm>
          <a:prstGeom prst="roundRect">
            <a:avLst/>
          </a:prstGeom>
          <a:solidFill>
            <a:schemeClr val="accent6">
              <a:lumMod val="60000"/>
              <a:lumOff val="40000"/>
            </a:schemeClr>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1440180" indent="-1440180" algn="just" fontAlgn="auto"/>
            <a:r>
              <a:rPr lang="en-US" altLang="zh-CN" sz="2400" dirty="0">
                <a:solidFill>
                  <a:srgbClr val="C00000"/>
                </a:solidFill>
                <a:latin typeface="Times New Roman" panose="02020603050405020304" charset="0"/>
                <a:ea typeface="宋体" panose="02010600030101010101" pitchFamily="2" charset="-122"/>
                <a:cs typeface="Times New Roman" panose="02020603050405020304" charset="0"/>
                <a:sym typeface="+mn-ea"/>
              </a:rPr>
              <a:t>54</a:t>
            </a:r>
            <a:r>
              <a:rPr lang="en-US" altLang="zh-CN" sz="2400" dirty="0">
                <a:solidFill>
                  <a:srgbClr val="FF0000"/>
                </a:solidFill>
                <a:latin typeface="Times New Roman" panose="02020603050405020304" charset="0"/>
                <a:ea typeface="宋体" panose="02010600030101010101" pitchFamily="2" charset="-122"/>
                <a:cs typeface="Times New Roman" panose="02020603050405020304" charset="0"/>
                <a:sym typeface="+mn-ea"/>
              </a:rPr>
              <a:t>. </a:t>
            </a:r>
            <a:r>
              <a:rPr lang="zh-CN" altLang="en-US" sz="2400" dirty="0">
                <a:solidFill>
                  <a:srgbClr val="C00000"/>
                </a:solidFill>
                <a:latin typeface="Times New Roman" panose="02020603050405020304" charset="0"/>
                <a:cs typeface="Times New Roman" panose="02020603050405020304" charset="0"/>
                <a:sym typeface="+mn-ea"/>
              </a:rPr>
              <a:t>解析：</a:t>
            </a:r>
            <a:r>
              <a:rPr sz="2400" dirty="0">
                <a:solidFill>
                  <a:srgbClr val="C00000"/>
                </a:solidFill>
                <a:latin typeface="Times New Roman" panose="02020603050405020304" charset="0"/>
                <a:cs typeface="Times New Roman" panose="02020603050405020304" charset="0"/>
                <a:sym typeface="+mn-ea"/>
              </a:rPr>
              <a:t>本题考查现在分词。根据语境，此处是几个并列的短语，前后须保持一致，因此需用动词的现在分词形式，故选[B]。</a:t>
            </a:r>
            <a:endParaRPr sz="2400" dirty="0">
              <a:solidFill>
                <a:srgbClr val="C00000"/>
              </a:solidFill>
              <a:latin typeface="Times New Roman" panose="02020603050405020304" charset="0"/>
              <a:cs typeface="Times New Roman" panose="02020603050405020304" charset="0"/>
              <a:sym typeface="+mn-ea"/>
            </a:endParaRPr>
          </a:p>
        </p:txBody>
      </p:sp>
      <p:sp>
        <p:nvSpPr>
          <p:cNvPr id="4" name="TextBox 4"/>
          <p:cNvSpPr txBox="1"/>
          <p:nvPr>
            <p:custDataLst>
              <p:tags r:id="rId1"/>
            </p:custDataLst>
          </p:nvPr>
        </p:nvSpPr>
        <p:spPr>
          <a:xfrm>
            <a:off x="10577512" y="1555603"/>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A</a:t>
            </a:r>
            <a:endParaRPr lang="en-US" sz="2800" dirty="0">
              <a:solidFill>
                <a:srgbClr val="C00000"/>
              </a:solidFill>
              <a:latin typeface="Times New Roman" panose="02020603050405020304" charset="0"/>
              <a:cs typeface="Times New Roman" panose="02020603050405020304" charset="0"/>
            </a:endParaRPr>
          </a:p>
        </p:txBody>
      </p:sp>
      <p:sp>
        <p:nvSpPr>
          <p:cNvPr id="8" name="圆角矩形 7"/>
          <p:cNvSpPr/>
          <p:nvPr>
            <p:custDataLst>
              <p:tags r:id="rId2"/>
            </p:custDataLst>
          </p:nvPr>
        </p:nvSpPr>
        <p:spPr>
          <a:xfrm>
            <a:off x="821055" y="5161280"/>
            <a:ext cx="10993120" cy="1198880"/>
          </a:xfrm>
          <a:prstGeom prst="roundRect">
            <a:avLst/>
          </a:prstGeom>
          <a:solidFill>
            <a:schemeClr val="accent6">
              <a:lumMod val="60000"/>
              <a:lumOff val="40000"/>
            </a:schemeClr>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1440180" indent="-1440180" algn="just" fontAlgn="auto"/>
            <a:r>
              <a:rPr lang="en-US" altLang="zh-CN" sz="2400" dirty="0">
                <a:solidFill>
                  <a:srgbClr val="C00000"/>
                </a:solidFill>
                <a:latin typeface="Times New Roman" panose="02020603050405020304" charset="0"/>
                <a:ea typeface="宋体" panose="02010600030101010101" pitchFamily="2" charset="-122"/>
                <a:cs typeface="Times New Roman" panose="02020603050405020304" charset="0"/>
                <a:sym typeface="+mn-ea"/>
              </a:rPr>
              <a:t>55</a:t>
            </a:r>
            <a:r>
              <a:rPr lang="en-US" altLang="zh-CN" sz="2400" dirty="0">
                <a:solidFill>
                  <a:srgbClr val="FF0000"/>
                </a:solidFill>
                <a:latin typeface="Times New Roman" panose="02020603050405020304" charset="0"/>
                <a:ea typeface="宋体" panose="02010600030101010101" pitchFamily="2" charset="-122"/>
                <a:cs typeface="Times New Roman" panose="02020603050405020304" charset="0"/>
                <a:sym typeface="+mn-ea"/>
              </a:rPr>
              <a:t>. </a:t>
            </a:r>
            <a:r>
              <a:rPr lang="zh-CN" altLang="en-US" sz="2400" dirty="0">
                <a:solidFill>
                  <a:srgbClr val="C00000"/>
                </a:solidFill>
                <a:latin typeface="Times New Roman" panose="02020603050405020304" charset="0"/>
                <a:cs typeface="Times New Roman" panose="02020603050405020304" charset="0"/>
                <a:sym typeface="+mn-ea"/>
              </a:rPr>
              <a:t>解析：</a:t>
            </a:r>
            <a:r>
              <a:rPr sz="2400" dirty="0">
                <a:solidFill>
                  <a:srgbClr val="C00000"/>
                </a:solidFill>
                <a:latin typeface="Times New Roman" panose="02020603050405020304" charset="0"/>
                <a:cs typeface="Times New Roman" panose="02020603050405020304" charset="0"/>
                <a:sym typeface="+mn-ea"/>
              </a:rPr>
              <a:t>本题考查词义辨析。too much意为“太多（的）”，后接不可数名词，也可放在动词后面；much too 意为“太……”，后接形容词或副词；too many意为“太多（的）”，后接可数名词复数。根据题意，故选[A]。</a:t>
            </a:r>
            <a:endParaRPr sz="2400" dirty="0">
              <a:solidFill>
                <a:srgbClr val="C00000"/>
              </a:solidFill>
              <a:latin typeface="Times New Roman" panose="02020603050405020304" charset="0"/>
              <a:cs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3" grpId="0"/>
      <p:bldP spid="17" grpId="0" bldLvl="0" animBg="1"/>
      <p:bldP spid="12" grpId="0" bldLvl="0" animBg="1"/>
      <p:bldP spid="13" grpId="0" bldLvl="0" animBg="1"/>
      <p:bldP spid="4" grpId="0"/>
      <p:bldP spid="8" grpId="0" bldLvl="0" animBg="1"/>
    </p:bld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p:sp>
        <p:nvSpPr>
          <p:cNvPr id="2" name="右箭头 1"/>
          <p:cNvSpPr/>
          <p:nvPr/>
        </p:nvSpPr>
        <p:spPr>
          <a:xfrm>
            <a:off x="63500" y="361315"/>
            <a:ext cx="2083435" cy="989965"/>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b="1">
                <a:solidFill>
                  <a:schemeClr val="bg1"/>
                </a:solidFill>
                <a:latin typeface="微软雅黑" panose="020B0503020204020204" pitchFamily="34" charset="-122"/>
                <a:ea typeface="微软雅黑" panose="020B0503020204020204" pitchFamily="34" charset="-122"/>
              </a:rPr>
              <a:t>参考译文</a:t>
            </a:r>
            <a:endParaRPr lang="zh-CN" altLang="en-US" sz="2800" b="1">
              <a:solidFill>
                <a:schemeClr val="bg1"/>
              </a:solidFill>
              <a:latin typeface="微软雅黑" panose="020B0503020204020204" pitchFamily="34" charset="-122"/>
              <a:ea typeface="微软雅黑" panose="020B0503020204020204" pitchFamily="34" charset="-122"/>
            </a:endParaRPr>
          </a:p>
        </p:txBody>
      </p:sp>
      <p:sp>
        <p:nvSpPr>
          <p:cNvPr id="14" name="圆角矩形 13"/>
          <p:cNvSpPr/>
          <p:nvPr/>
        </p:nvSpPr>
        <p:spPr>
          <a:xfrm>
            <a:off x="278765" y="1523365"/>
            <a:ext cx="11590655" cy="3257550"/>
          </a:xfrm>
          <a:prstGeom prst="roundRect">
            <a:avLst/>
          </a:prstGeom>
          <a:solidFill>
            <a:schemeClr val="accent6">
              <a:lumMod val="60000"/>
              <a:lumOff val="40000"/>
            </a:schemeClr>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indent="0" algn="just" fontAlgn="auto">
              <a:lnSpc>
                <a:spcPct val="120000"/>
              </a:lnSpc>
            </a:pPr>
            <a:r>
              <a:rPr lang="en-US" sz="2400" dirty="0">
                <a:solidFill>
                  <a:srgbClr val="C00000"/>
                </a:solidFill>
                <a:latin typeface="Times New Roman" panose="02020603050405020304" charset="0"/>
                <a:cs typeface="Times New Roman" panose="02020603050405020304" charset="0"/>
                <a:sym typeface="+mn-ea"/>
              </a:rPr>
              <a:t>       </a:t>
            </a:r>
            <a:r>
              <a:rPr sz="2400" dirty="0">
                <a:solidFill>
                  <a:srgbClr val="C00000"/>
                </a:solidFill>
                <a:latin typeface="Times New Roman" panose="02020603050405020304" charset="0"/>
                <a:cs typeface="Times New Roman" panose="02020603050405020304" charset="0"/>
                <a:sym typeface="+mn-ea"/>
              </a:rPr>
              <a:t>玛丽身体不好，经常生病。她想变健康但不知要做什么。一天，她询问布莱克小姐要如何保持健康。布莱克小姐告诉她：“首先，你必须要照顾好自己，然后再做一些必要的有益健康的事。例如：饭后散步，进行晨练，进行体育运动，多吃水果、蔬菜，饭前洗手。所有这些事都有益于你的健康。”布莱克小姐继续说道：“记住，不要做任何有害健康的事，如不吃早餐就上学、留长指甲、看电视过多、在太阳下阅读以及熬夜等等。”此后，玛丽总是按照布莱克小姐告诉她的那样做。她现在非常健康。</a:t>
            </a:r>
            <a:endParaRPr sz="2400" dirty="0">
              <a:solidFill>
                <a:srgbClr val="C00000"/>
              </a:solidFill>
              <a:latin typeface="Times New Roman" panose="02020603050405020304" charset="0"/>
              <a:cs typeface="Times New Roman" panose="02020603050405020304" charset="0"/>
              <a:sym typeface="+mn-ea"/>
            </a:endParaRPr>
          </a:p>
        </p:txBody>
      </p:sp>
      <p:sp>
        <p:nvSpPr>
          <p:cNvPr id="3" name="文本框 2">
            <a:hlinkClick r:id="rId1" action="ppaction://hlinksldjump"/>
          </p:cNvPr>
          <p:cNvSpPr txBox="1"/>
          <p:nvPr userDrawn="1"/>
        </p:nvSpPr>
        <p:spPr>
          <a:xfrm>
            <a:off x="10704830" y="6237605"/>
            <a:ext cx="1475740" cy="610870"/>
          </a:xfrm>
          <a:prstGeom prst="rect">
            <a:avLst/>
          </a:prstGeom>
          <a:solidFill>
            <a:schemeClr val="accent5">
              <a:lumMod val="75000"/>
              <a:lumOff val="25000"/>
            </a:schemeClr>
          </a:solidFill>
          <a:effectLst>
            <a:outerShdw blurRad="50800" dist="38100" dir="2700000" algn="tl" rotWithShape="0">
              <a:prstClr val="black">
                <a:alpha val="40000"/>
              </a:prstClr>
            </a:outerShdw>
          </a:effectLst>
        </p:spPr>
        <p:txBody>
          <a:bodyPr wrap="square" rtlCol="0">
            <a:spAutoFit/>
          </a:bodyPr>
          <a:p>
            <a:pPr algn="ctr" fontAlgn="auto">
              <a:lnSpc>
                <a:spcPct val="130000"/>
              </a:lnSpc>
            </a:pPr>
            <a:r>
              <a:rPr lang="zh-CN" altLang="en-US" sz="2600" dirty="0">
                <a:solidFill>
                  <a:schemeClr val="bg1"/>
                </a:solidFill>
                <a:latin typeface="方正黑体简体" panose="02010600030101010101" charset="-122"/>
                <a:ea typeface="方正黑体简体" panose="02010600030101010101" charset="-122"/>
                <a:cs typeface="方正黑体简体" panose="02010600030101010101" charset="-122"/>
                <a:sym typeface="iekie pocangqiong" panose="02000503000000000000" pitchFamily="2" charset="-122"/>
              </a:rPr>
              <a:t>返回</a:t>
            </a:r>
            <a:endParaRPr lang="zh-CN" altLang="en-US" sz="2600" dirty="0">
              <a:solidFill>
                <a:schemeClr val="bg1"/>
              </a:solidFill>
              <a:latin typeface="方正黑体简体" panose="02010600030101010101" charset="-122"/>
              <a:ea typeface="方正黑体简体" panose="02010600030101010101" charset="-122"/>
              <a:cs typeface="方正黑体简体" panose="02010600030101010101" charset="-122"/>
              <a:sym typeface="iekie pocangqiong" panose="02000503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5000">
        <p14:ripple/>
      </p:transition>
    </mc:Choice>
    <mc:Fallback>
      <p:transition spd="slow" advClick="0" advTm="5000">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OIP-C"/>
          <p:cNvPicPr>
            <a:picLocks noChangeAspect="1"/>
          </p:cNvPicPr>
          <p:nvPr>
            <p:custDataLst>
              <p:tags r:id="rId1"/>
            </p:custDataLst>
          </p:nvPr>
        </p:nvPicPr>
        <p:blipFill>
          <a:blip r:embed="rId2">
            <a:alphaModFix amt="40000"/>
          </a:blip>
          <a:stretch>
            <a:fillRect/>
          </a:stretch>
        </p:blipFill>
        <p:spPr>
          <a:xfrm>
            <a:off x="0" y="908050"/>
            <a:ext cx="12191365" cy="4295775"/>
          </a:xfrm>
          <a:prstGeom prst="rect">
            <a:avLst/>
          </a:prstGeom>
        </p:spPr>
      </p:pic>
      <p:sp>
        <p:nvSpPr>
          <p:cNvPr id="20" name="文本框 19"/>
          <p:cNvSpPr txBox="1"/>
          <p:nvPr/>
        </p:nvSpPr>
        <p:spPr>
          <a:xfrm>
            <a:off x="1786400" y="1950598"/>
            <a:ext cx="8242010" cy="1420495"/>
          </a:xfrm>
          <a:prstGeom prst="rect">
            <a:avLst/>
          </a:prstGeom>
          <a:noFill/>
        </p:spPr>
        <p:txBody>
          <a:bodyPr wrap="square" rtlCol="0" anchor="ctr">
            <a:spAutoFit/>
          </a:bodyPr>
          <a:lstStyle/>
          <a:p>
            <a:pPr algn="ctr">
              <a:lnSpc>
                <a:spcPct val="120000"/>
              </a:lnSpc>
            </a:pPr>
            <a:r>
              <a:rPr lang="zh-CN" altLang="en-US" sz="7200" b="1" spc="300" dirty="0">
                <a:latin typeface="+mj-ea"/>
                <a:ea typeface="+mj-ea"/>
              </a:rPr>
              <a:t>第三部分 阅 读</a:t>
            </a:r>
            <a:endParaRPr lang="zh-CN" altLang="en-US" sz="7200" b="1" spc="300" dirty="0">
              <a:latin typeface="+mj-ea"/>
              <a:ea typeface="+mj-ea"/>
            </a:endParaRPr>
          </a:p>
        </p:txBody>
      </p:sp>
      <p:sp>
        <p:nvSpPr>
          <p:cNvPr id="3" name="文本框 2">
            <a:hlinkClick r:id="" action="ppaction://hlinkshowjump?jump=nextslide"/>
          </p:cNvPr>
          <p:cNvSpPr txBox="1"/>
          <p:nvPr userDrawn="1"/>
        </p:nvSpPr>
        <p:spPr>
          <a:xfrm>
            <a:off x="10704830" y="6237605"/>
            <a:ext cx="1475740" cy="610870"/>
          </a:xfrm>
          <a:prstGeom prst="rect">
            <a:avLst/>
          </a:prstGeom>
          <a:solidFill>
            <a:schemeClr val="accent5">
              <a:lumMod val="75000"/>
              <a:lumOff val="25000"/>
            </a:schemeClr>
          </a:solidFill>
          <a:effectLst>
            <a:outerShdw blurRad="50800" dist="38100" dir="2700000" algn="tl" rotWithShape="0">
              <a:prstClr val="black">
                <a:alpha val="40000"/>
              </a:prstClr>
            </a:outerShdw>
          </a:effectLst>
        </p:spPr>
        <p:txBody>
          <a:bodyPr wrap="square" rtlCol="0">
            <a:spAutoFit/>
          </a:bodyPr>
          <a:p>
            <a:pPr algn="ctr" fontAlgn="auto">
              <a:lnSpc>
                <a:spcPct val="130000"/>
              </a:lnSpc>
            </a:pPr>
            <a:r>
              <a:rPr lang="zh-CN" altLang="zh-CN" sz="2600" dirty="0">
                <a:solidFill>
                  <a:schemeClr val="bg1"/>
                </a:solidFill>
                <a:latin typeface="方正黑体简体" panose="02010600030101010101" charset="-122"/>
                <a:ea typeface="方正黑体简体" panose="02010600030101010101" charset="-122"/>
                <a:cs typeface="方正黑体简体" panose="02010600030101010101" charset="-122"/>
                <a:sym typeface="iekie pocangqiong" panose="02000503000000000000" pitchFamily="2" charset="-122"/>
              </a:rPr>
              <a:t>下一页</a:t>
            </a:r>
            <a:endParaRPr lang="zh-CN" altLang="zh-CN" sz="2600" dirty="0">
              <a:solidFill>
                <a:schemeClr val="bg1"/>
              </a:solidFill>
              <a:latin typeface="方正黑体简体" panose="02010600030101010101" charset="-122"/>
              <a:ea typeface="方正黑体简体" panose="02010600030101010101" charset="-122"/>
              <a:cs typeface="方正黑体简体" panose="02010600030101010101" charset="-122"/>
              <a:sym typeface="iekie pocangqiong" panose="02000503000000000000" pitchFamily="2" charset="-122"/>
            </a:endParaRPr>
          </a:p>
        </p:txBody>
      </p:sp>
      <p:sp>
        <p:nvSpPr>
          <p:cNvPr id="2" name="文本框 1">
            <a:hlinkClick r:id="rId3" action="ppaction://hlinksldjump"/>
          </p:cNvPr>
          <p:cNvSpPr txBox="1"/>
          <p:nvPr userDrawn="1"/>
        </p:nvSpPr>
        <p:spPr>
          <a:xfrm>
            <a:off x="0" y="6237605"/>
            <a:ext cx="1475740" cy="610870"/>
          </a:xfrm>
          <a:prstGeom prst="rect">
            <a:avLst/>
          </a:prstGeom>
          <a:solidFill>
            <a:schemeClr val="accent5">
              <a:lumMod val="75000"/>
              <a:lumOff val="25000"/>
            </a:schemeClr>
          </a:solidFill>
          <a:effectLst>
            <a:outerShdw blurRad="50800" dist="38100" dir="2700000" algn="tl" rotWithShape="0">
              <a:prstClr val="black">
                <a:alpha val="40000"/>
              </a:prstClr>
            </a:outerShdw>
          </a:effectLst>
        </p:spPr>
        <p:txBody>
          <a:bodyPr wrap="square" rtlCol="0">
            <a:spAutoFit/>
          </a:bodyPr>
          <a:p>
            <a:pPr algn="ctr" fontAlgn="auto">
              <a:lnSpc>
                <a:spcPct val="130000"/>
              </a:lnSpc>
            </a:pPr>
            <a:r>
              <a:rPr lang="zh-CN" altLang="zh-CN" sz="2600" dirty="0">
                <a:solidFill>
                  <a:schemeClr val="bg1"/>
                </a:solidFill>
                <a:latin typeface="方正黑体简体" panose="02010600030101010101" charset="-122"/>
                <a:ea typeface="方正黑体简体" panose="02010600030101010101" charset="-122"/>
                <a:cs typeface="方正黑体简体" panose="02010600030101010101" charset="-122"/>
                <a:sym typeface="iekie pocangqiong" panose="02000503000000000000" pitchFamily="2" charset="-122"/>
              </a:rPr>
              <a:t>目录</a:t>
            </a:r>
            <a:endParaRPr lang="zh-CN" altLang="zh-CN" sz="2600" dirty="0">
              <a:solidFill>
                <a:schemeClr val="bg1"/>
              </a:solidFill>
              <a:latin typeface="方正黑体简体" panose="02010600030101010101" charset="-122"/>
              <a:ea typeface="方正黑体简体" panose="02010600030101010101" charset="-122"/>
              <a:cs typeface="方正黑体简体" panose="02010600030101010101" charset="-122"/>
              <a:sym typeface="iekie pocangqiong" panose="02000503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385570" y="1035050"/>
            <a:ext cx="9422130" cy="694055"/>
          </a:xfrm>
          <a:prstGeom prst="rect">
            <a:avLst/>
          </a:prstGeom>
          <a:noFill/>
        </p:spPr>
        <p:txBody>
          <a:bodyPr wrap="square" rtlCol="0" anchor="t">
            <a:spAutoFit/>
          </a:bodyPr>
          <a:p>
            <a:pPr algn="just" fontAlgn="auto">
              <a:lnSpc>
                <a:spcPct val="140000"/>
              </a:lnSpc>
            </a:pPr>
            <a:r>
              <a:rPr lang="en-US" altLang="zh-CN" sz="2800" dirty="0">
                <a:latin typeface="Times New Roman" panose="02020603050405020304" charset="0"/>
                <a:ea typeface="宋体" panose="02010600030101010101" pitchFamily="2" charset="-122"/>
                <a:cs typeface="Times New Roman" panose="02020603050405020304" charset="0"/>
              </a:rPr>
              <a:t>2.          [A]                          [B]                          [C]</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7" name="TextBox 4"/>
          <p:cNvSpPr txBox="1"/>
          <p:nvPr/>
        </p:nvSpPr>
        <p:spPr>
          <a:xfrm>
            <a:off x="574992" y="1120628"/>
            <a:ext cx="810895" cy="521970"/>
          </a:xfrm>
          <a:prstGeom prst="rect">
            <a:avLst/>
          </a:prstGeom>
          <a:noFill/>
        </p:spPr>
        <p:txBody>
          <a:bodyPr wrap="square" rtlCol="0">
            <a:spAutoFit/>
          </a:bodyPr>
          <a:lstStyle/>
          <a:p>
            <a:pPr algn="ctr"/>
            <a:r>
              <a:rPr lang="en-US" sz="2800" dirty="0">
                <a:solidFill>
                  <a:srgbClr val="C00000"/>
                </a:solidFill>
                <a:latin typeface="Times New Roman" panose="02020603050405020304" charset="0"/>
                <a:cs typeface="Times New Roman" panose="02020603050405020304" charset="0"/>
              </a:rPr>
              <a:t> B</a:t>
            </a:r>
            <a:endParaRPr lang="en-US" sz="2800" dirty="0">
              <a:solidFill>
                <a:srgbClr val="C00000"/>
              </a:solidFill>
              <a:latin typeface="Times New Roman" panose="02020603050405020304" charset="0"/>
              <a:cs typeface="Times New Roman" panose="02020603050405020304" charset="0"/>
            </a:endParaRPr>
          </a:p>
        </p:txBody>
      </p:sp>
      <p:sp>
        <p:nvSpPr>
          <p:cNvPr id="2" name="文本框 1"/>
          <p:cNvSpPr txBox="1"/>
          <p:nvPr/>
        </p:nvSpPr>
        <p:spPr>
          <a:xfrm>
            <a:off x="632460" y="4349115"/>
            <a:ext cx="10600690" cy="694055"/>
          </a:xfrm>
          <a:prstGeom prst="rect">
            <a:avLst/>
          </a:prstGeom>
          <a:noFill/>
        </p:spPr>
        <p:txBody>
          <a:bodyPr wrap="square" rtlCol="0" anchor="t">
            <a:spAutoFit/>
          </a:bodyPr>
          <a:p>
            <a:pPr algn="just" fontAlgn="auto">
              <a:lnSpc>
                <a:spcPct val="140000"/>
              </a:lnSpc>
            </a:pPr>
            <a:r>
              <a:rPr lang="en-US" altLang="zh-CN"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Script</a:t>
            </a:r>
            <a:r>
              <a:rPr lang="zh-CN" altLang="en-US"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This is non-smoking area.</a:t>
            </a:r>
            <a:endPar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p:txBody>
      </p:sp>
      <p:pic>
        <p:nvPicPr>
          <p:cNvPr id="4" name="图片 3"/>
          <p:cNvPicPr>
            <a:picLocks noChangeAspect="1"/>
          </p:cNvPicPr>
          <p:nvPr>
            <p:custDataLst>
              <p:tags r:id="rId1"/>
            </p:custDataLst>
          </p:nvPr>
        </p:nvPicPr>
        <p:blipFill>
          <a:blip r:embed="rId2"/>
          <a:stretch>
            <a:fillRect/>
          </a:stretch>
        </p:blipFill>
        <p:spPr>
          <a:xfrm>
            <a:off x="1679575" y="2105025"/>
            <a:ext cx="2165350" cy="2165350"/>
          </a:xfrm>
          <a:prstGeom prst="rect">
            <a:avLst/>
          </a:prstGeom>
        </p:spPr>
      </p:pic>
      <p:pic>
        <p:nvPicPr>
          <p:cNvPr id="8" name="图片 7"/>
          <p:cNvPicPr>
            <a:picLocks noChangeAspect="1"/>
          </p:cNvPicPr>
          <p:nvPr/>
        </p:nvPicPr>
        <p:blipFill>
          <a:blip r:embed="rId3"/>
          <a:stretch>
            <a:fillRect/>
          </a:stretch>
        </p:blipFill>
        <p:spPr>
          <a:xfrm>
            <a:off x="4438015" y="2105025"/>
            <a:ext cx="2310765" cy="2310765"/>
          </a:xfrm>
          <a:prstGeom prst="rect">
            <a:avLst/>
          </a:prstGeom>
        </p:spPr>
      </p:pic>
      <p:pic>
        <p:nvPicPr>
          <p:cNvPr id="9" name="图片 8"/>
          <p:cNvPicPr>
            <a:picLocks noChangeAspect="1"/>
          </p:cNvPicPr>
          <p:nvPr/>
        </p:nvPicPr>
        <p:blipFill>
          <a:blip r:embed="rId4"/>
          <a:stretch>
            <a:fillRect/>
          </a:stretch>
        </p:blipFill>
        <p:spPr>
          <a:xfrm>
            <a:off x="7396480" y="2185670"/>
            <a:ext cx="2230120" cy="2230120"/>
          </a:xfrm>
          <a:prstGeom prst="rect">
            <a:avLst/>
          </a:prstGeom>
        </p:spPr>
      </p:pic>
      <p:pic>
        <p:nvPicPr>
          <p:cNvPr id="3" name="模拟卷（八）第一节 2">
            <a:hlinkClick r:id="" action="ppaction://media"/>
          </p:cNvPr>
          <p:cNvPicPr/>
          <p:nvPr>
            <a:audioFile r:link="rId5"/>
            <p:extLst>
              <p:ext uri="{DAA4B4D4-6D71-4841-9C94-3DE7FCFB9230}">
                <p14:media xmlns:p14="http://schemas.microsoft.com/office/powerpoint/2010/main" r:embed="rId6"/>
              </p:ext>
            </p:extLst>
          </p:nvPr>
        </p:nvPicPr>
        <p:blipFill>
          <a:blip r:embed="rId7"/>
          <a:stretch>
            <a:fillRect/>
          </a:stretch>
        </p:blipFill>
        <p:spPr>
          <a:xfrm>
            <a:off x="307340" y="937895"/>
            <a:ext cx="619125" cy="619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3"/>
                </p:tgtEl>
              </p:cMediaNode>
            </p:audi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additive="base">
                                        <p:cTn id="16" dur="indefinite" fill="hold"/>
                                        <p:tgtEl>
                                          <p:spTgt spid="3"/>
                                        </p:tgtEl>
                                      </p:cBhvr>
                                    </p:cmd>
                                  </p:childTnLst>
                                </p:cTn>
                              </p:par>
                            </p:childTnLst>
                          </p:cTn>
                        </p:par>
                      </p:childTnLst>
                    </p:cTn>
                  </p:par>
                </p:childTnLst>
              </p:cTn>
              <p:nextCondLst>
                <p:cond evt="onClick" delay="0">
                  <p:tgtEl>
                    <p:spTgt spid="3"/>
                  </p:tgtEl>
                </p:cond>
              </p:nextCondLst>
            </p:seq>
          </p:childTnLst>
        </p:cTn>
      </p:par>
    </p:tnLst>
    <p:bldLst>
      <p:bldP spid="7" grpId="0"/>
      <p:bldP spid="2" grpId="0"/>
      <p:bldP spid="2" grpId="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文本框 24"/>
          <p:cNvSpPr txBox="1"/>
          <p:nvPr/>
        </p:nvSpPr>
        <p:spPr>
          <a:xfrm>
            <a:off x="735965" y="0"/>
            <a:ext cx="8339455" cy="730885"/>
          </a:xfrm>
          <a:prstGeom prst="rect">
            <a:avLst/>
          </a:prstGeom>
          <a:noFill/>
        </p:spPr>
        <p:txBody>
          <a:bodyPr wrap="square" rtlCol="0">
            <a:spAutoFit/>
          </a:bodyPr>
          <a:lstStyle/>
          <a:p>
            <a:pPr>
              <a:lnSpc>
                <a:spcPct val="130000"/>
              </a:lnSpc>
            </a:pPr>
            <a:r>
              <a:rPr lang="zh-CN" altLang="en-US" sz="3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iekie pocangqiong" panose="02000503000000000000" pitchFamily="2" charset="-122"/>
              </a:rPr>
              <a:t>第一节  短文理解1</a:t>
            </a:r>
            <a:endParaRPr lang="zh-CN" altLang="en-US" sz="3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iekie pocangqiong" panose="02000503000000000000" pitchFamily="2" charset="-122"/>
            </a:endParaRPr>
          </a:p>
        </p:txBody>
      </p:sp>
      <p:sp>
        <p:nvSpPr>
          <p:cNvPr id="5" name="文本框 4"/>
          <p:cNvSpPr txBox="1"/>
          <p:nvPr/>
        </p:nvSpPr>
        <p:spPr>
          <a:xfrm>
            <a:off x="272415" y="2915285"/>
            <a:ext cx="11796395" cy="2934335"/>
          </a:xfrm>
          <a:prstGeom prst="rect">
            <a:avLst/>
          </a:prstGeom>
          <a:solidFill>
            <a:schemeClr val="accent5">
              <a:lumMod val="10000"/>
              <a:lumOff val="90000"/>
            </a:schemeClr>
          </a:solidFill>
        </p:spPr>
        <p:txBody>
          <a:bodyPr wrap="square" rtlCol="0" anchor="t">
            <a:spAutoFit/>
          </a:bodyPr>
          <a:lstStyle/>
          <a:p>
            <a:pPr indent="0"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      When you are reading something in English, you may often meet with a new word. What’s the best way to know it?</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      You may look it up in the English-Chinese dictionary. It will tell you a lot about the word: the pronunciation, the Chinese meaning and how to use the word. But how can you know where the word is in thousands of English words? How to find it in the dictionary both quickly and correctly?</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4" name="文本框 3"/>
          <p:cNvSpPr txBox="1"/>
          <p:nvPr/>
        </p:nvSpPr>
        <p:spPr>
          <a:xfrm>
            <a:off x="271780" y="836295"/>
            <a:ext cx="11797030" cy="953135"/>
          </a:xfrm>
          <a:prstGeom prst="rect">
            <a:avLst/>
          </a:prstGeom>
          <a:noFill/>
        </p:spPr>
        <p:txBody>
          <a:bodyPr wrap="square" rtlCol="0" anchor="t">
            <a:spAutoFit/>
          </a:bodyPr>
          <a:p>
            <a:pPr algn="just" fontAlgn="auto">
              <a:lnSpc>
                <a:spcPct val="100000"/>
              </a:lnSpc>
            </a:pPr>
            <a:r>
              <a:rPr lang="en-US" altLang="zh-CN" sz="2800" dirty="0">
                <a:latin typeface="宋体" panose="02010600030101010101" pitchFamily="2" charset="-122"/>
                <a:ea typeface="宋体" panose="02010600030101010101" pitchFamily="2" charset="-122"/>
                <a:cs typeface="宋体" panose="02010600030101010101" pitchFamily="2" charset="-122"/>
              </a:rPr>
              <a:t>  </a:t>
            </a:r>
            <a:r>
              <a:rPr lang="en-US" altLang="zh-CN" sz="2800" b="1" dirty="0">
                <a:latin typeface="宋体" panose="02010600030101010101" pitchFamily="2" charset="-122"/>
                <a:ea typeface="宋体" panose="02010600030101010101" pitchFamily="2" charset="-122"/>
                <a:cs typeface="宋体" panose="02010600030101010101" pitchFamily="2" charset="-122"/>
              </a:rPr>
              <a:t>  阅读下面短文，从[A]（Right）、[B]（Wrong）、[C]（Doesn’t say）三个选项中选择一个正确选项，并在答题卡上将该项涂黑。</a:t>
            </a:r>
            <a:endParaRPr lang="en-US" altLang="zh-CN" sz="2800" b="1" dirty="0">
              <a:latin typeface="宋体" panose="02010600030101010101" pitchFamily="2" charset="-122"/>
              <a:ea typeface="宋体" panose="02010600030101010101" pitchFamily="2" charset="-122"/>
              <a:cs typeface="宋体" panose="02010600030101010101" pitchFamily="2" charset="-122"/>
            </a:endParaRPr>
          </a:p>
        </p:txBody>
      </p:sp>
      <p:sp>
        <p:nvSpPr>
          <p:cNvPr id="2" name="右箭头 1">
            <a:hlinkClick r:id="rId1" action="ppaction://hlinksldjump"/>
          </p:cNvPr>
          <p:cNvSpPr/>
          <p:nvPr/>
        </p:nvSpPr>
        <p:spPr>
          <a:xfrm>
            <a:off x="0" y="1789430"/>
            <a:ext cx="2083435" cy="989965"/>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b="1">
                <a:solidFill>
                  <a:schemeClr val="bg1"/>
                </a:solidFill>
                <a:latin typeface="微软雅黑" panose="020B0503020204020204" pitchFamily="34" charset="-122"/>
                <a:ea typeface="微软雅黑" panose="020B0503020204020204" pitchFamily="34" charset="-122"/>
              </a:rPr>
              <a:t>参考译文</a:t>
            </a:r>
            <a:endParaRPr lang="zh-CN" altLang="en-US" sz="2800" b="1">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55600" y="1233805"/>
            <a:ext cx="11314430" cy="4356100"/>
          </a:xfrm>
          <a:prstGeom prst="rect">
            <a:avLst/>
          </a:prstGeom>
          <a:solidFill>
            <a:schemeClr val="accent5">
              <a:lumMod val="10000"/>
              <a:lumOff val="90000"/>
            </a:schemeClr>
          </a:solidFill>
        </p:spPr>
        <p:txBody>
          <a:bodyPr wrap="square" rtlCol="0" anchor="t">
            <a:spAutoFit/>
          </a:bodyPr>
          <a:lstStyle/>
          <a:p>
            <a:pPr indent="0"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      First, all the English words are arranged (安排) in the letter order. In the dictionary you can first see the words beginning with letter A, then B, C, D...That means, if there are two words “desert” and “pull”, “desert” will be certainly before “pull”. Then if there are two words both beginning with the same letter, you may look at the second letter. Then the third, the fourth...</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       For example, “pardon” is before “plough”, “judge” is before “just”, etc.</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       Do you understand how to look up words in the dictionary? The dictionary will be your good friend. I hope you’ll use it as often as possible in your English study.</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907415" y="1219835"/>
            <a:ext cx="10553065" cy="1641475"/>
          </a:xfrm>
          <a:prstGeom prst="rect">
            <a:avLst/>
          </a:prstGeom>
          <a:noFill/>
        </p:spPr>
        <p:txBody>
          <a:bodyPr wrap="square" rtlCol="0" anchor="t">
            <a:spAutoFit/>
          </a:bodyPr>
          <a:lstStyle/>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56. You may know the Chinese meaning of a word in the English-Chinese dictionary.</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[A] Right. 		[B] Wrong. 		[C] Doesn’t say.</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8" name="TextBox 4"/>
          <p:cNvSpPr txBox="1"/>
          <p:nvPr/>
        </p:nvSpPr>
        <p:spPr>
          <a:xfrm>
            <a:off x="223837" y="1219688"/>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A</a:t>
            </a:r>
            <a:endParaRPr lang="en-US" sz="2800" dirty="0">
              <a:solidFill>
                <a:srgbClr val="C00000"/>
              </a:solidFill>
              <a:latin typeface="Times New Roman" panose="02020603050405020304" charset="0"/>
              <a:cs typeface="Times New Roman" panose="02020603050405020304" charset="0"/>
            </a:endParaRPr>
          </a:p>
        </p:txBody>
      </p:sp>
      <p:sp>
        <p:nvSpPr>
          <p:cNvPr id="4" name="TextBox 4"/>
          <p:cNvSpPr txBox="1"/>
          <p:nvPr/>
        </p:nvSpPr>
        <p:spPr>
          <a:xfrm>
            <a:off x="609600" y="3703955"/>
            <a:ext cx="10445115" cy="1198880"/>
          </a:xfrm>
          <a:prstGeom prst="rect">
            <a:avLst/>
          </a:prstGeom>
          <a:noFill/>
        </p:spPr>
        <p:txBody>
          <a:bodyPr wrap="square" rtlCol="0">
            <a:spAutoFit/>
          </a:bodyPr>
          <a:p>
            <a:pPr marL="899795" indent="-899795" algn="just" fontAlgn="auto"/>
            <a:r>
              <a:rPr lang="zh-CN" altLang="en-US" sz="2400" dirty="0">
                <a:solidFill>
                  <a:srgbClr val="C00000"/>
                </a:solidFill>
                <a:latin typeface="Times New Roman" panose="02020603050405020304" charset="0"/>
                <a:cs typeface="Times New Roman" panose="02020603050405020304" charset="0"/>
              </a:rPr>
              <a:t>解析：</a:t>
            </a:r>
            <a:r>
              <a:rPr sz="2400" dirty="0">
                <a:solidFill>
                  <a:srgbClr val="C00000"/>
                </a:solidFill>
                <a:latin typeface="Times New Roman" panose="02020603050405020304" charset="0"/>
                <a:cs typeface="Times New Roman" panose="02020603050405020304" charset="0"/>
              </a:rPr>
              <a:t>细节理解题。根据第二段第二句“It will tell you a lot about the word: the pronunciation,</a:t>
            </a:r>
            <a:r>
              <a:rPr lang="en-US" sz="2400" dirty="0">
                <a:solidFill>
                  <a:srgbClr val="C00000"/>
                </a:solidFill>
                <a:latin typeface="Times New Roman" panose="02020603050405020304" charset="0"/>
                <a:cs typeface="Times New Roman" panose="02020603050405020304" charset="0"/>
              </a:rPr>
              <a:t> </a:t>
            </a:r>
            <a:r>
              <a:rPr sz="2400" dirty="0">
                <a:solidFill>
                  <a:srgbClr val="C00000"/>
                </a:solidFill>
                <a:latin typeface="Times New Roman" panose="02020603050405020304" charset="0"/>
                <a:cs typeface="Times New Roman" panose="02020603050405020304" charset="0"/>
              </a:rPr>
              <a:t>the Chinese meaning and how to use the word.”可知查词典能获知单词的中文意思，故选[A]项。</a:t>
            </a:r>
            <a:endParaRPr sz="24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998855" y="1600200"/>
            <a:ext cx="10553065" cy="1641475"/>
          </a:xfrm>
          <a:prstGeom prst="rect">
            <a:avLst/>
          </a:prstGeom>
          <a:noFill/>
        </p:spPr>
        <p:txBody>
          <a:bodyPr wrap="square" rtlCol="0" anchor="t">
            <a:spAutoFit/>
          </a:bodyPr>
          <a:lstStyle/>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57. In the English-Chinese dictionary, all the words are arranged in the letter order.</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[A] Right. 		[B] Wrong. 		[C] Doesn’t say.</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8" name="TextBox 4"/>
          <p:cNvSpPr txBox="1"/>
          <p:nvPr/>
        </p:nvSpPr>
        <p:spPr>
          <a:xfrm>
            <a:off x="260032" y="1683873"/>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A</a:t>
            </a:r>
            <a:endParaRPr lang="en-US" sz="2800" dirty="0">
              <a:solidFill>
                <a:srgbClr val="C00000"/>
              </a:solidFill>
              <a:latin typeface="Times New Roman" panose="02020603050405020304" charset="0"/>
              <a:cs typeface="Times New Roman" panose="02020603050405020304" charset="0"/>
            </a:endParaRPr>
          </a:p>
        </p:txBody>
      </p:sp>
      <p:sp>
        <p:nvSpPr>
          <p:cNvPr id="4" name="TextBox 4"/>
          <p:cNvSpPr txBox="1"/>
          <p:nvPr/>
        </p:nvSpPr>
        <p:spPr>
          <a:xfrm>
            <a:off x="609600" y="4030345"/>
            <a:ext cx="10445115" cy="829945"/>
          </a:xfrm>
          <a:prstGeom prst="rect">
            <a:avLst/>
          </a:prstGeom>
          <a:noFill/>
        </p:spPr>
        <p:txBody>
          <a:bodyPr wrap="square" rtlCol="0">
            <a:spAutoFit/>
          </a:bodyPr>
          <a:p>
            <a:pPr marL="899795" indent="-899795" algn="just" fontAlgn="auto"/>
            <a:r>
              <a:rPr lang="zh-CN" altLang="en-US" sz="2400" dirty="0">
                <a:solidFill>
                  <a:srgbClr val="C00000"/>
                </a:solidFill>
                <a:latin typeface="Times New Roman" panose="02020603050405020304" charset="0"/>
                <a:cs typeface="Times New Roman" panose="02020603050405020304" charset="0"/>
              </a:rPr>
              <a:t>解析：</a:t>
            </a:r>
            <a:r>
              <a:rPr sz="2400" dirty="0">
                <a:solidFill>
                  <a:srgbClr val="C00000"/>
                </a:solidFill>
                <a:latin typeface="Times New Roman" panose="02020603050405020304" charset="0"/>
                <a:cs typeface="Times New Roman" panose="02020603050405020304" charset="0"/>
              </a:rPr>
              <a:t>细节理解题。根据第三段第一句“all the English words are arranged (安排) in the letter</a:t>
            </a:r>
            <a:r>
              <a:rPr lang="en-US" sz="2400" dirty="0">
                <a:solidFill>
                  <a:srgbClr val="C00000"/>
                </a:solidFill>
                <a:latin typeface="Times New Roman" panose="02020603050405020304" charset="0"/>
                <a:cs typeface="Times New Roman" panose="02020603050405020304" charset="0"/>
              </a:rPr>
              <a:t> </a:t>
            </a:r>
            <a:r>
              <a:rPr sz="2400" dirty="0">
                <a:solidFill>
                  <a:srgbClr val="C00000"/>
                </a:solidFill>
                <a:latin typeface="Times New Roman" panose="02020603050405020304" charset="0"/>
                <a:cs typeface="Times New Roman" panose="02020603050405020304" charset="0"/>
              </a:rPr>
              <a:t>order”，可知选项[A]为正确项。</a:t>
            </a:r>
            <a:endParaRPr sz="24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720090" y="1165225"/>
            <a:ext cx="10896600" cy="2158365"/>
          </a:xfrm>
          <a:prstGeom prst="rect">
            <a:avLst/>
          </a:prstGeom>
          <a:noFill/>
        </p:spPr>
        <p:txBody>
          <a:bodyPr wrap="square" rtlCol="0" anchor="t">
            <a:spAutoFit/>
          </a:bodyPr>
          <a:lstStyle/>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58. This group of words “foreign, entrance, headache” is in the right order.</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[A] Right. </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[B] Wrong. </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[C] Doesn’t say.</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8" name="TextBox 4"/>
          <p:cNvSpPr txBox="1"/>
          <p:nvPr/>
        </p:nvSpPr>
        <p:spPr>
          <a:xfrm>
            <a:off x="90487" y="1222863"/>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 B</a:t>
            </a:r>
            <a:endParaRPr lang="en-US" sz="2800" dirty="0">
              <a:solidFill>
                <a:srgbClr val="C00000"/>
              </a:solidFill>
              <a:latin typeface="Times New Roman" panose="02020603050405020304" charset="0"/>
              <a:cs typeface="Times New Roman" panose="02020603050405020304" charset="0"/>
            </a:endParaRPr>
          </a:p>
        </p:txBody>
      </p:sp>
      <p:sp>
        <p:nvSpPr>
          <p:cNvPr id="6" name="TextBox 4"/>
          <p:cNvSpPr txBox="1"/>
          <p:nvPr/>
        </p:nvSpPr>
        <p:spPr>
          <a:xfrm>
            <a:off x="466090" y="3963670"/>
            <a:ext cx="10445115" cy="1198880"/>
          </a:xfrm>
          <a:prstGeom prst="rect">
            <a:avLst/>
          </a:prstGeom>
          <a:noFill/>
        </p:spPr>
        <p:txBody>
          <a:bodyPr wrap="square" rtlCol="0">
            <a:spAutoFit/>
          </a:bodyPr>
          <a:p>
            <a:pPr marL="899795" indent="-899795" algn="just" fontAlgn="auto"/>
            <a:r>
              <a:rPr lang="zh-CN" altLang="en-US" sz="2400" dirty="0">
                <a:solidFill>
                  <a:srgbClr val="C00000"/>
                </a:solidFill>
                <a:latin typeface="Times New Roman" panose="02020603050405020304" charset="0"/>
                <a:cs typeface="Times New Roman" panose="02020603050405020304" charset="0"/>
              </a:rPr>
              <a:t>解析：</a:t>
            </a:r>
            <a:r>
              <a:rPr sz="2400" dirty="0">
                <a:solidFill>
                  <a:srgbClr val="C00000"/>
                </a:solidFill>
                <a:latin typeface="Times New Roman" panose="02020603050405020304" charset="0"/>
                <a:cs typeface="Times New Roman" panose="02020603050405020304" charset="0"/>
              </a:rPr>
              <a:t>推理判断题。根据第三段第一句“all the English words are arranged (安排) in the</a:t>
            </a:r>
            <a:r>
              <a:rPr lang="en-US" sz="2400" dirty="0">
                <a:solidFill>
                  <a:srgbClr val="C00000"/>
                </a:solidFill>
                <a:latin typeface="Times New Roman" panose="02020603050405020304" charset="0"/>
                <a:cs typeface="Times New Roman" panose="02020603050405020304" charset="0"/>
              </a:rPr>
              <a:t> </a:t>
            </a:r>
            <a:r>
              <a:rPr sz="2400" dirty="0">
                <a:solidFill>
                  <a:srgbClr val="C00000"/>
                </a:solidFill>
                <a:latin typeface="Times New Roman" panose="02020603050405020304" charset="0"/>
                <a:cs typeface="Times New Roman" panose="02020603050405020304" charset="0"/>
              </a:rPr>
              <a:t>letter order”，可知单词按字母顺序排列，所以题目中的三个单词的正确顺序应为：entrance，foreign，headache。故选[B]项。</a:t>
            </a:r>
            <a:endParaRPr sz="24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153795" y="1026160"/>
            <a:ext cx="10815955" cy="2158365"/>
          </a:xfrm>
          <a:prstGeom prst="rect">
            <a:avLst/>
          </a:prstGeom>
          <a:noFill/>
        </p:spPr>
        <p:txBody>
          <a:bodyPr wrap="square" rtlCol="0" anchor="t">
            <a:spAutoFit/>
          </a:bodyPr>
          <a:lstStyle/>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sym typeface="+mn-ea"/>
              </a:rPr>
              <a:t>59. In the English-Chinese dictionary, the first word begins with letter “A”.</a:t>
            </a:r>
            <a:endParaRPr lang="en-US" altLang="zh-CN" sz="2800" dirty="0">
              <a:latin typeface="Times New Roman" panose="02020603050405020304" charset="0"/>
              <a:ea typeface="宋体" panose="02010600030101010101" pitchFamily="2" charset="-122"/>
              <a:cs typeface="Times New Roman" panose="02020603050405020304" charset="0"/>
              <a:sym typeface="+mn-ea"/>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sym typeface="+mn-ea"/>
              </a:rPr>
              <a:t>[A] Right. </a:t>
            </a:r>
            <a:endParaRPr lang="en-US" altLang="zh-CN" sz="2800" dirty="0">
              <a:latin typeface="Times New Roman" panose="02020603050405020304" charset="0"/>
              <a:ea typeface="宋体" panose="02010600030101010101" pitchFamily="2" charset="-122"/>
              <a:cs typeface="Times New Roman" panose="02020603050405020304" charset="0"/>
              <a:sym typeface="+mn-ea"/>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sym typeface="+mn-ea"/>
              </a:rPr>
              <a:t>[B] Wrong. </a:t>
            </a:r>
            <a:endParaRPr lang="en-US" altLang="zh-CN" sz="2800" dirty="0">
              <a:latin typeface="Times New Roman" panose="02020603050405020304" charset="0"/>
              <a:ea typeface="宋体" panose="02010600030101010101" pitchFamily="2" charset="-122"/>
              <a:cs typeface="Times New Roman" panose="02020603050405020304" charset="0"/>
              <a:sym typeface="+mn-ea"/>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sym typeface="+mn-ea"/>
              </a:rPr>
              <a:t>[C] Doesn’t say.</a:t>
            </a:r>
            <a:endParaRPr lang="en-US" altLang="zh-CN" sz="2800" dirty="0">
              <a:latin typeface="Times New Roman" panose="02020603050405020304" charset="0"/>
              <a:ea typeface="宋体" panose="02010600030101010101" pitchFamily="2" charset="-122"/>
              <a:cs typeface="Times New Roman" panose="02020603050405020304" charset="0"/>
              <a:sym typeface="+mn-ea"/>
            </a:endParaRPr>
          </a:p>
        </p:txBody>
      </p:sp>
      <p:sp>
        <p:nvSpPr>
          <p:cNvPr id="3" name="TextBox 4"/>
          <p:cNvSpPr txBox="1"/>
          <p:nvPr/>
        </p:nvSpPr>
        <p:spPr>
          <a:xfrm>
            <a:off x="505142" y="4383893"/>
            <a:ext cx="810895" cy="521970"/>
          </a:xfrm>
          <a:prstGeom prst="rect">
            <a:avLst/>
          </a:prstGeom>
          <a:noFill/>
        </p:spPr>
        <p:txBody>
          <a:bodyPr wrap="square" rtlCol="0">
            <a:spAutoFit/>
          </a:bodyPr>
          <a:p>
            <a:pPr algn="ctr"/>
            <a:endParaRPr lang="en-US" sz="2800" dirty="0">
              <a:solidFill>
                <a:srgbClr val="C00000"/>
              </a:solidFill>
              <a:latin typeface="Times New Roman" panose="02020603050405020304" charset="0"/>
              <a:cs typeface="Times New Roman" panose="02020603050405020304" charset="0"/>
            </a:endParaRPr>
          </a:p>
        </p:txBody>
      </p:sp>
      <p:sp>
        <p:nvSpPr>
          <p:cNvPr id="2" name="TextBox 4"/>
          <p:cNvSpPr txBox="1"/>
          <p:nvPr/>
        </p:nvSpPr>
        <p:spPr>
          <a:xfrm>
            <a:off x="406717" y="1108563"/>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 A</a:t>
            </a:r>
            <a:endParaRPr lang="en-US" sz="2800" dirty="0">
              <a:solidFill>
                <a:srgbClr val="C00000"/>
              </a:solidFill>
              <a:latin typeface="Times New Roman" panose="02020603050405020304" charset="0"/>
              <a:cs typeface="Times New Roman" panose="02020603050405020304" charset="0"/>
            </a:endParaRPr>
          </a:p>
        </p:txBody>
      </p:sp>
      <p:sp>
        <p:nvSpPr>
          <p:cNvPr id="6" name="TextBox 4"/>
          <p:cNvSpPr txBox="1"/>
          <p:nvPr/>
        </p:nvSpPr>
        <p:spPr>
          <a:xfrm>
            <a:off x="504825" y="4154805"/>
            <a:ext cx="10445115" cy="829945"/>
          </a:xfrm>
          <a:prstGeom prst="rect">
            <a:avLst/>
          </a:prstGeom>
          <a:noFill/>
        </p:spPr>
        <p:txBody>
          <a:bodyPr wrap="square" rtlCol="0">
            <a:spAutoFit/>
          </a:bodyPr>
          <a:p>
            <a:pPr marL="899795" indent="-899795" algn="just" fontAlgn="auto"/>
            <a:r>
              <a:rPr lang="zh-CN" altLang="en-US" sz="2400" dirty="0">
                <a:solidFill>
                  <a:srgbClr val="C00000"/>
                </a:solidFill>
                <a:latin typeface="Times New Roman" panose="02020603050405020304" charset="0"/>
                <a:cs typeface="Times New Roman" panose="02020603050405020304" charset="0"/>
              </a:rPr>
              <a:t>解析：</a:t>
            </a:r>
            <a:r>
              <a:rPr sz="2400" dirty="0">
                <a:solidFill>
                  <a:srgbClr val="C00000"/>
                </a:solidFill>
                <a:latin typeface="Times New Roman" panose="02020603050405020304" charset="0"/>
                <a:cs typeface="Times New Roman" panose="02020603050405020304" charset="0"/>
              </a:rPr>
              <a:t>细节理解题。根据第三段第二句“In the dictionary you can first see the words beginning</a:t>
            </a:r>
            <a:r>
              <a:rPr lang="en-US" sz="2400" dirty="0">
                <a:solidFill>
                  <a:srgbClr val="C00000"/>
                </a:solidFill>
                <a:latin typeface="Times New Roman" panose="02020603050405020304" charset="0"/>
                <a:cs typeface="Times New Roman" panose="02020603050405020304" charset="0"/>
              </a:rPr>
              <a:t> </a:t>
            </a:r>
            <a:r>
              <a:rPr sz="2400" dirty="0">
                <a:solidFill>
                  <a:srgbClr val="C00000"/>
                </a:solidFill>
                <a:latin typeface="Times New Roman" panose="02020603050405020304" charset="0"/>
                <a:cs typeface="Times New Roman" panose="02020603050405020304" charset="0"/>
              </a:rPr>
              <a:t>with letter A”，可知正确选项为[A]。</a:t>
            </a:r>
            <a:endParaRPr sz="24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153795" y="1026160"/>
            <a:ext cx="10815955" cy="2158365"/>
          </a:xfrm>
          <a:prstGeom prst="rect">
            <a:avLst/>
          </a:prstGeom>
          <a:noFill/>
        </p:spPr>
        <p:txBody>
          <a:bodyPr wrap="square" rtlCol="0" anchor="t">
            <a:spAutoFit/>
          </a:bodyPr>
          <a:lstStyle/>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sym typeface="+mn-ea"/>
              </a:rPr>
              <a:t>60. This passage is about how to use an English-Chinese dictionary.</a:t>
            </a:r>
            <a:endParaRPr lang="en-US" altLang="zh-CN" sz="2800" dirty="0">
              <a:latin typeface="Times New Roman" panose="02020603050405020304" charset="0"/>
              <a:ea typeface="宋体" panose="02010600030101010101" pitchFamily="2" charset="-122"/>
              <a:cs typeface="Times New Roman" panose="02020603050405020304" charset="0"/>
              <a:sym typeface="+mn-ea"/>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sym typeface="+mn-ea"/>
              </a:rPr>
              <a:t>[A] Right. </a:t>
            </a:r>
            <a:endParaRPr lang="en-US" altLang="zh-CN" sz="2800" dirty="0">
              <a:latin typeface="Times New Roman" panose="02020603050405020304" charset="0"/>
              <a:ea typeface="宋体" panose="02010600030101010101" pitchFamily="2" charset="-122"/>
              <a:cs typeface="Times New Roman" panose="02020603050405020304" charset="0"/>
              <a:sym typeface="+mn-ea"/>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sym typeface="+mn-ea"/>
              </a:rPr>
              <a:t>[B] Wrong. </a:t>
            </a:r>
            <a:endParaRPr lang="en-US" altLang="zh-CN" sz="2800" dirty="0">
              <a:latin typeface="Times New Roman" panose="02020603050405020304" charset="0"/>
              <a:ea typeface="宋体" panose="02010600030101010101" pitchFamily="2" charset="-122"/>
              <a:cs typeface="Times New Roman" panose="02020603050405020304" charset="0"/>
              <a:sym typeface="+mn-ea"/>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sym typeface="+mn-ea"/>
              </a:rPr>
              <a:t>[C] Doesn’t say.</a:t>
            </a:r>
            <a:endParaRPr lang="en-US" altLang="zh-CN" sz="2800" dirty="0">
              <a:latin typeface="Times New Roman" panose="02020603050405020304" charset="0"/>
              <a:ea typeface="宋体" panose="02010600030101010101" pitchFamily="2" charset="-122"/>
              <a:cs typeface="Times New Roman" panose="02020603050405020304" charset="0"/>
              <a:sym typeface="+mn-ea"/>
            </a:endParaRPr>
          </a:p>
        </p:txBody>
      </p:sp>
      <p:sp>
        <p:nvSpPr>
          <p:cNvPr id="3" name="TextBox 4"/>
          <p:cNvSpPr txBox="1"/>
          <p:nvPr/>
        </p:nvSpPr>
        <p:spPr>
          <a:xfrm>
            <a:off x="505142" y="4383893"/>
            <a:ext cx="810895" cy="521970"/>
          </a:xfrm>
          <a:prstGeom prst="rect">
            <a:avLst/>
          </a:prstGeom>
          <a:noFill/>
        </p:spPr>
        <p:txBody>
          <a:bodyPr wrap="square" rtlCol="0">
            <a:spAutoFit/>
          </a:bodyPr>
          <a:p>
            <a:pPr algn="ctr"/>
            <a:endParaRPr lang="en-US" sz="2800" dirty="0">
              <a:solidFill>
                <a:srgbClr val="C00000"/>
              </a:solidFill>
              <a:latin typeface="Times New Roman" panose="02020603050405020304" charset="0"/>
              <a:cs typeface="Times New Roman" panose="02020603050405020304" charset="0"/>
            </a:endParaRPr>
          </a:p>
        </p:txBody>
      </p:sp>
      <p:sp>
        <p:nvSpPr>
          <p:cNvPr id="2" name="TextBox 4"/>
          <p:cNvSpPr txBox="1"/>
          <p:nvPr/>
        </p:nvSpPr>
        <p:spPr>
          <a:xfrm>
            <a:off x="406717" y="1108563"/>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 A</a:t>
            </a:r>
            <a:endParaRPr lang="en-US" sz="2800" dirty="0">
              <a:solidFill>
                <a:srgbClr val="C00000"/>
              </a:solidFill>
              <a:latin typeface="Times New Roman" panose="02020603050405020304" charset="0"/>
              <a:cs typeface="Times New Roman" panose="02020603050405020304" charset="0"/>
            </a:endParaRPr>
          </a:p>
        </p:txBody>
      </p:sp>
      <p:sp>
        <p:nvSpPr>
          <p:cNvPr id="6" name="TextBox 4"/>
          <p:cNvSpPr txBox="1"/>
          <p:nvPr/>
        </p:nvSpPr>
        <p:spPr>
          <a:xfrm>
            <a:off x="504825" y="4154805"/>
            <a:ext cx="10445115" cy="829945"/>
          </a:xfrm>
          <a:prstGeom prst="rect">
            <a:avLst/>
          </a:prstGeom>
          <a:noFill/>
        </p:spPr>
        <p:txBody>
          <a:bodyPr wrap="square" rtlCol="0">
            <a:spAutoFit/>
          </a:bodyPr>
          <a:p>
            <a:pPr marL="899795" indent="-899795" algn="just" fontAlgn="auto"/>
            <a:r>
              <a:rPr lang="zh-CN" altLang="en-US" sz="2400" dirty="0">
                <a:solidFill>
                  <a:srgbClr val="C00000"/>
                </a:solidFill>
                <a:latin typeface="Times New Roman" panose="02020603050405020304" charset="0"/>
                <a:cs typeface="Times New Roman" panose="02020603050405020304" charset="0"/>
              </a:rPr>
              <a:t>解析：</a:t>
            </a:r>
            <a:r>
              <a:rPr sz="2400" dirty="0">
                <a:solidFill>
                  <a:srgbClr val="C00000"/>
                </a:solidFill>
                <a:latin typeface="Times New Roman" panose="02020603050405020304" charset="0"/>
                <a:cs typeface="Times New Roman" panose="02020603050405020304" charset="0"/>
              </a:rPr>
              <a:t>主旨大意题。根据第二段最后一句“How to find it in the dictionary both quickly and</a:t>
            </a:r>
            <a:r>
              <a:rPr lang="en-US" sz="2400" dirty="0">
                <a:solidFill>
                  <a:srgbClr val="C00000"/>
                </a:solidFill>
                <a:latin typeface="Times New Roman" panose="02020603050405020304" charset="0"/>
                <a:cs typeface="Times New Roman" panose="02020603050405020304" charset="0"/>
              </a:rPr>
              <a:t> </a:t>
            </a:r>
            <a:r>
              <a:rPr sz="2400" dirty="0">
                <a:solidFill>
                  <a:srgbClr val="C00000"/>
                </a:solidFill>
                <a:latin typeface="Times New Roman" panose="02020603050405020304" charset="0"/>
                <a:cs typeface="Times New Roman" panose="02020603050405020304" charset="0"/>
              </a:rPr>
              <a:t>correctly”可知，本文介绍了怎样使用英汉字典，故选[A]项。</a:t>
            </a:r>
            <a:endParaRPr sz="24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p:sp>
        <p:nvSpPr>
          <p:cNvPr id="2" name="右箭头 1"/>
          <p:cNvSpPr/>
          <p:nvPr/>
        </p:nvSpPr>
        <p:spPr>
          <a:xfrm>
            <a:off x="63500" y="0"/>
            <a:ext cx="2083435" cy="989965"/>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b="1">
                <a:solidFill>
                  <a:schemeClr val="bg1"/>
                </a:solidFill>
                <a:latin typeface="微软雅黑" panose="020B0503020204020204" pitchFamily="34" charset="-122"/>
                <a:ea typeface="微软雅黑" panose="020B0503020204020204" pitchFamily="34" charset="-122"/>
              </a:rPr>
              <a:t>参考译文</a:t>
            </a:r>
            <a:endParaRPr lang="zh-CN" altLang="en-US" sz="2800" b="1">
              <a:solidFill>
                <a:schemeClr val="bg1"/>
              </a:solidFill>
              <a:latin typeface="微软雅黑" panose="020B0503020204020204" pitchFamily="34" charset="-122"/>
              <a:ea typeface="微软雅黑" panose="020B0503020204020204" pitchFamily="34" charset="-122"/>
            </a:endParaRPr>
          </a:p>
        </p:txBody>
      </p:sp>
      <p:sp>
        <p:nvSpPr>
          <p:cNvPr id="14" name="圆角矩形 13"/>
          <p:cNvSpPr/>
          <p:nvPr/>
        </p:nvSpPr>
        <p:spPr>
          <a:xfrm>
            <a:off x="169545" y="855345"/>
            <a:ext cx="11943080" cy="5490845"/>
          </a:xfrm>
          <a:prstGeom prst="roundRect">
            <a:avLst/>
          </a:prstGeom>
          <a:solidFill>
            <a:schemeClr val="accent6">
              <a:lumMod val="60000"/>
              <a:lumOff val="40000"/>
            </a:schemeClr>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indent="0" algn="just" fontAlgn="auto">
              <a:lnSpc>
                <a:spcPct val="130000"/>
              </a:lnSpc>
            </a:pPr>
            <a:r>
              <a:rPr lang="en-US" sz="2400" dirty="0">
                <a:solidFill>
                  <a:srgbClr val="C00000"/>
                </a:solidFill>
                <a:latin typeface="Times New Roman" panose="02020603050405020304" charset="0"/>
                <a:cs typeface="Times New Roman" panose="02020603050405020304" charset="0"/>
                <a:sym typeface="+mn-ea"/>
              </a:rPr>
              <a:t>      </a:t>
            </a:r>
            <a:r>
              <a:rPr sz="2400" dirty="0">
                <a:solidFill>
                  <a:srgbClr val="C00000"/>
                </a:solidFill>
                <a:latin typeface="Times New Roman" panose="02020603050405020304" charset="0"/>
                <a:cs typeface="Times New Roman" panose="02020603050405020304" charset="0"/>
                <a:sym typeface="+mn-ea"/>
              </a:rPr>
              <a:t>当你在进行英语阅读时，你可能经常会遇到新词。学习新单词最好的方法是什么？</a:t>
            </a:r>
            <a:endParaRPr sz="2400" dirty="0">
              <a:solidFill>
                <a:srgbClr val="C00000"/>
              </a:solidFill>
              <a:latin typeface="Times New Roman" panose="02020603050405020304" charset="0"/>
              <a:cs typeface="Times New Roman" panose="02020603050405020304" charset="0"/>
              <a:sym typeface="+mn-ea"/>
            </a:endParaRPr>
          </a:p>
          <a:p>
            <a:pPr indent="0" algn="just" fontAlgn="auto">
              <a:lnSpc>
                <a:spcPct val="130000"/>
              </a:lnSpc>
            </a:pPr>
            <a:r>
              <a:rPr lang="en-US" sz="2400" dirty="0">
                <a:solidFill>
                  <a:srgbClr val="C00000"/>
                </a:solidFill>
                <a:latin typeface="Times New Roman" panose="02020603050405020304" charset="0"/>
                <a:cs typeface="Times New Roman" panose="02020603050405020304" charset="0"/>
                <a:sym typeface="+mn-ea"/>
              </a:rPr>
              <a:t>      </a:t>
            </a:r>
            <a:r>
              <a:rPr sz="2400" dirty="0">
                <a:solidFill>
                  <a:srgbClr val="C00000"/>
                </a:solidFill>
                <a:latin typeface="Times New Roman" panose="02020603050405020304" charset="0"/>
                <a:cs typeface="Times New Roman" panose="02020603050405020304" charset="0"/>
                <a:sym typeface="+mn-ea"/>
              </a:rPr>
              <a:t>你可以查英汉词典。词典上有很多关于这个词的信息：发音、中文意思以及用法。但是你怎样才能从成千上万个英语单词中找到这个单词呢？怎样才能又快又准地在词典里查找到这个单词？</a:t>
            </a:r>
            <a:endParaRPr sz="2400" dirty="0">
              <a:solidFill>
                <a:srgbClr val="C00000"/>
              </a:solidFill>
              <a:latin typeface="Times New Roman" panose="02020603050405020304" charset="0"/>
              <a:cs typeface="Times New Roman" panose="02020603050405020304" charset="0"/>
              <a:sym typeface="+mn-ea"/>
            </a:endParaRPr>
          </a:p>
          <a:p>
            <a:pPr indent="0" algn="just" fontAlgn="auto">
              <a:lnSpc>
                <a:spcPct val="130000"/>
              </a:lnSpc>
            </a:pPr>
            <a:r>
              <a:rPr lang="en-US" sz="2400" dirty="0">
                <a:solidFill>
                  <a:srgbClr val="C00000"/>
                </a:solidFill>
                <a:latin typeface="Times New Roman" panose="02020603050405020304" charset="0"/>
                <a:cs typeface="Times New Roman" panose="02020603050405020304" charset="0"/>
                <a:sym typeface="+mn-ea"/>
              </a:rPr>
              <a:t>      </a:t>
            </a:r>
            <a:r>
              <a:rPr sz="2400" dirty="0">
                <a:solidFill>
                  <a:srgbClr val="C00000"/>
                </a:solidFill>
                <a:latin typeface="Times New Roman" panose="02020603050405020304" charset="0"/>
                <a:cs typeface="Times New Roman" panose="02020603050405020304" charset="0"/>
                <a:sym typeface="+mn-ea"/>
              </a:rPr>
              <a:t>首先，所有的英语单词都是按字母顺序排列的。在词典中，你首先可以看到以字母A开头的单词，然后是B、C、D开头的单词，这意味着，如果有两个词“desert”</a:t>
            </a:r>
            <a:endParaRPr sz="2400" dirty="0">
              <a:solidFill>
                <a:srgbClr val="C00000"/>
              </a:solidFill>
              <a:latin typeface="Times New Roman" panose="02020603050405020304" charset="0"/>
              <a:cs typeface="Times New Roman" panose="02020603050405020304" charset="0"/>
              <a:sym typeface="+mn-ea"/>
            </a:endParaRPr>
          </a:p>
          <a:p>
            <a:pPr indent="0" algn="just" fontAlgn="auto">
              <a:lnSpc>
                <a:spcPct val="130000"/>
              </a:lnSpc>
            </a:pPr>
            <a:r>
              <a:rPr sz="2400" dirty="0">
                <a:solidFill>
                  <a:srgbClr val="C00000"/>
                </a:solidFill>
                <a:latin typeface="Times New Roman" panose="02020603050405020304" charset="0"/>
                <a:cs typeface="Times New Roman" panose="02020603050405020304" charset="0"/>
                <a:sym typeface="+mn-ea"/>
              </a:rPr>
              <a:t>和“pull”，“desert”肯定会在“pull”之前。如果有两个单词都以同一个字母开头，你可以看第二个字母，然后是第三、第四个字母……</a:t>
            </a:r>
            <a:endParaRPr sz="2400" dirty="0">
              <a:solidFill>
                <a:srgbClr val="C00000"/>
              </a:solidFill>
              <a:latin typeface="Times New Roman" panose="02020603050405020304" charset="0"/>
              <a:cs typeface="Times New Roman" panose="02020603050405020304" charset="0"/>
              <a:sym typeface="+mn-ea"/>
            </a:endParaRPr>
          </a:p>
          <a:p>
            <a:pPr indent="0" algn="just" fontAlgn="auto">
              <a:lnSpc>
                <a:spcPct val="130000"/>
              </a:lnSpc>
            </a:pPr>
            <a:r>
              <a:rPr lang="en-US" sz="2400" dirty="0">
                <a:solidFill>
                  <a:srgbClr val="C00000"/>
                </a:solidFill>
                <a:latin typeface="Times New Roman" panose="02020603050405020304" charset="0"/>
                <a:cs typeface="Times New Roman" panose="02020603050405020304" charset="0"/>
                <a:sym typeface="+mn-ea"/>
              </a:rPr>
              <a:t>      </a:t>
            </a:r>
            <a:r>
              <a:rPr sz="2400" dirty="0">
                <a:solidFill>
                  <a:srgbClr val="C00000"/>
                </a:solidFill>
                <a:latin typeface="Times New Roman" panose="02020603050405020304" charset="0"/>
                <a:cs typeface="Times New Roman" panose="02020603050405020304" charset="0"/>
                <a:sym typeface="+mn-ea"/>
              </a:rPr>
              <a:t>例如：“pardon”在“plough”之前，“judge”在“just”之前，等等。</a:t>
            </a:r>
            <a:endParaRPr sz="2400" dirty="0">
              <a:solidFill>
                <a:srgbClr val="C00000"/>
              </a:solidFill>
              <a:latin typeface="Times New Roman" panose="02020603050405020304" charset="0"/>
              <a:cs typeface="Times New Roman" panose="02020603050405020304" charset="0"/>
              <a:sym typeface="+mn-ea"/>
            </a:endParaRPr>
          </a:p>
          <a:p>
            <a:pPr indent="0" algn="just" fontAlgn="auto">
              <a:lnSpc>
                <a:spcPct val="130000"/>
              </a:lnSpc>
            </a:pPr>
            <a:r>
              <a:rPr lang="en-US" sz="2400" dirty="0">
                <a:solidFill>
                  <a:srgbClr val="C00000"/>
                </a:solidFill>
                <a:latin typeface="Times New Roman" panose="02020603050405020304" charset="0"/>
                <a:cs typeface="Times New Roman" panose="02020603050405020304" charset="0"/>
                <a:sym typeface="+mn-ea"/>
              </a:rPr>
              <a:t>      </a:t>
            </a:r>
            <a:r>
              <a:rPr sz="2400" dirty="0">
                <a:solidFill>
                  <a:srgbClr val="C00000"/>
                </a:solidFill>
                <a:latin typeface="Times New Roman" panose="02020603050405020304" charset="0"/>
                <a:cs typeface="Times New Roman" panose="02020603050405020304" charset="0"/>
                <a:sym typeface="+mn-ea"/>
              </a:rPr>
              <a:t>明白怎么在词典里查单词了吗？词典会成为你的好朋友。我希望你在英语学习中尽可能多地使用它。</a:t>
            </a:r>
            <a:endParaRPr sz="2400" dirty="0">
              <a:solidFill>
                <a:srgbClr val="C00000"/>
              </a:solidFill>
              <a:latin typeface="Times New Roman" panose="02020603050405020304" charset="0"/>
              <a:cs typeface="Times New Roman" panose="02020603050405020304" charset="0"/>
              <a:sym typeface="+mn-ea"/>
            </a:endParaRPr>
          </a:p>
        </p:txBody>
      </p:sp>
      <p:sp>
        <p:nvSpPr>
          <p:cNvPr id="3" name="文本框 2">
            <a:hlinkClick r:id="rId1" action="ppaction://hlinksldjump"/>
          </p:cNvPr>
          <p:cNvSpPr txBox="1"/>
          <p:nvPr userDrawn="1"/>
        </p:nvSpPr>
        <p:spPr>
          <a:xfrm>
            <a:off x="10704830" y="6237605"/>
            <a:ext cx="1475740" cy="610870"/>
          </a:xfrm>
          <a:prstGeom prst="rect">
            <a:avLst/>
          </a:prstGeom>
          <a:solidFill>
            <a:schemeClr val="accent5">
              <a:lumMod val="75000"/>
              <a:lumOff val="25000"/>
            </a:schemeClr>
          </a:solidFill>
          <a:effectLst>
            <a:outerShdw blurRad="50800" dist="38100" dir="2700000" algn="tl" rotWithShape="0">
              <a:prstClr val="black">
                <a:alpha val="40000"/>
              </a:prstClr>
            </a:outerShdw>
          </a:effectLst>
        </p:spPr>
        <p:txBody>
          <a:bodyPr wrap="square" rtlCol="0">
            <a:spAutoFit/>
          </a:bodyPr>
          <a:p>
            <a:pPr algn="ctr" fontAlgn="auto">
              <a:lnSpc>
                <a:spcPct val="130000"/>
              </a:lnSpc>
            </a:pPr>
            <a:r>
              <a:rPr lang="zh-CN" altLang="en-US" sz="2600" dirty="0">
                <a:solidFill>
                  <a:schemeClr val="bg1"/>
                </a:solidFill>
                <a:latin typeface="方正黑体简体" panose="02010600030101010101" charset="-122"/>
                <a:ea typeface="方正黑体简体" panose="02010600030101010101" charset="-122"/>
                <a:cs typeface="方正黑体简体" panose="02010600030101010101" charset="-122"/>
                <a:sym typeface="iekie pocangqiong" panose="02000503000000000000" pitchFamily="2" charset="-122"/>
              </a:rPr>
              <a:t>返回</a:t>
            </a:r>
            <a:endParaRPr lang="zh-CN" altLang="en-US" sz="2600" dirty="0">
              <a:solidFill>
                <a:schemeClr val="bg1"/>
              </a:solidFill>
              <a:latin typeface="方正黑体简体" panose="02010600030101010101" charset="-122"/>
              <a:ea typeface="方正黑体简体" panose="02010600030101010101" charset="-122"/>
              <a:cs typeface="方正黑体简体" panose="02010600030101010101" charset="-122"/>
              <a:sym typeface="iekie pocangqiong" panose="02000503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5000">
        <p14:ripple/>
      </p:transition>
    </mc:Choice>
    <mc:Fallback>
      <p:transition spd="slow" advClick="0" advTm="5000">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文本框 24"/>
          <p:cNvSpPr txBox="1"/>
          <p:nvPr/>
        </p:nvSpPr>
        <p:spPr>
          <a:xfrm>
            <a:off x="735965" y="0"/>
            <a:ext cx="8339455" cy="730885"/>
          </a:xfrm>
          <a:prstGeom prst="rect">
            <a:avLst/>
          </a:prstGeom>
          <a:noFill/>
        </p:spPr>
        <p:txBody>
          <a:bodyPr wrap="square" rtlCol="0">
            <a:spAutoFit/>
          </a:bodyPr>
          <a:lstStyle/>
          <a:p>
            <a:pPr>
              <a:lnSpc>
                <a:spcPct val="130000"/>
              </a:lnSpc>
            </a:pPr>
            <a:r>
              <a:rPr lang="zh-CN" altLang="en-US" sz="3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iekie pocangqiong" panose="02000503000000000000" pitchFamily="2" charset="-122"/>
              </a:rPr>
              <a:t>第二节  短文理解2</a:t>
            </a:r>
            <a:endParaRPr lang="zh-CN" altLang="en-US" sz="3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iekie pocangqiong" panose="02000503000000000000" pitchFamily="2" charset="-122"/>
            </a:endParaRPr>
          </a:p>
        </p:txBody>
      </p:sp>
      <p:sp>
        <p:nvSpPr>
          <p:cNvPr id="5" name="文本框 4"/>
          <p:cNvSpPr txBox="1"/>
          <p:nvPr/>
        </p:nvSpPr>
        <p:spPr>
          <a:xfrm>
            <a:off x="511810" y="3121025"/>
            <a:ext cx="11169015" cy="2460625"/>
          </a:xfrm>
          <a:prstGeom prst="rect">
            <a:avLst/>
          </a:prstGeom>
          <a:solidFill>
            <a:schemeClr val="accent5">
              <a:lumMod val="10000"/>
              <a:lumOff val="90000"/>
            </a:schemeClr>
          </a:solidFill>
        </p:spPr>
        <p:txBody>
          <a:bodyPr wrap="square" rtlCol="0" anchor="t">
            <a:spAutoFit/>
          </a:bodyPr>
          <a:lstStyle/>
          <a:p>
            <a:pPr indent="0"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      Tina was always afraid of the dark, and she always went to bed with the lights on. She was afraid monsters would come and eat her.</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      One night, Tina saw a huge 3-eyed monster get into her room. She was too scared (害怕的) to even cry for help, so she stayed in her bed, waiting to see what was going to happen next.</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4" name="文本框 3"/>
          <p:cNvSpPr txBox="1"/>
          <p:nvPr/>
        </p:nvSpPr>
        <p:spPr>
          <a:xfrm>
            <a:off x="197485" y="902970"/>
            <a:ext cx="11797030" cy="953135"/>
          </a:xfrm>
          <a:prstGeom prst="rect">
            <a:avLst/>
          </a:prstGeom>
          <a:noFill/>
        </p:spPr>
        <p:txBody>
          <a:bodyPr wrap="square" rtlCol="0" anchor="t">
            <a:spAutoFit/>
          </a:bodyPr>
          <a:p>
            <a:pPr algn="just" fontAlgn="auto">
              <a:lnSpc>
                <a:spcPct val="100000"/>
              </a:lnSpc>
            </a:pPr>
            <a:r>
              <a:rPr lang="en-US" altLang="zh-CN" sz="2800" b="1" dirty="0">
                <a:latin typeface="宋体" panose="02010600030101010101" pitchFamily="2" charset="-122"/>
                <a:ea typeface="宋体" panose="02010600030101010101" pitchFamily="2" charset="-122"/>
                <a:cs typeface="宋体" panose="02010600030101010101" pitchFamily="2" charset="-122"/>
              </a:rPr>
              <a:t>    阅读下列短文，从[A]、[B]、[C]三个选项中选择一个正确答案，并在答题卡上将该项涂黑。</a:t>
            </a:r>
            <a:endParaRPr lang="en-US" altLang="zh-CN" sz="2800" b="1" dirty="0">
              <a:latin typeface="宋体" panose="02010600030101010101" pitchFamily="2" charset="-122"/>
              <a:ea typeface="宋体" panose="02010600030101010101" pitchFamily="2" charset="-122"/>
              <a:cs typeface="宋体" panose="02010600030101010101" pitchFamily="2" charset="-122"/>
            </a:endParaRPr>
          </a:p>
        </p:txBody>
      </p:sp>
      <p:sp>
        <p:nvSpPr>
          <p:cNvPr id="2" name="文本框 1"/>
          <p:cNvSpPr txBox="1"/>
          <p:nvPr/>
        </p:nvSpPr>
        <p:spPr>
          <a:xfrm>
            <a:off x="2322195" y="2127885"/>
            <a:ext cx="6461125" cy="521970"/>
          </a:xfrm>
          <a:prstGeom prst="rect">
            <a:avLst/>
          </a:prstGeom>
          <a:noFill/>
        </p:spPr>
        <p:txBody>
          <a:bodyPr wrap="square" rtlCol="0" anchor="t">
            <a:spAutoFit/>
          </a:bodyPr>
          <a:p>
            <a:pPr algn="just" fontAlgn="auto">
              <a:lnSpc>
                <a:spcPct val="100000"/>
              </a:lnSpc>
            </a:pPr>
            <a:r>
              <a:rPr lang="en-US" altLang="zh-CN" sz="2800" dirty="0">
                <a:latin typeface="宋体" panose="02010600030101010101" pitchFamily="2" charset="-122"/>
                <a:ea typeface="宋体" panose="02010600030101010101" pitchFamily="2" charset="-122"/>
                <a:cs typeface="宋体" panose="02010600030101010101" pitchFamily="2" charset="-122"/>
              </a:rPr>
              <a:t>    请根据下面短文回答第61—65题：</a:t>
            </a:r>
            <a:endParaRPr lang="en-US" altLang="zh-CN" sz="2800" dirty="0">
              <a:latin typeface="宋体" panose="02010600030101010101" pitchFamily="2" charset="-122"/>
              <a:ea typeface="宋体" panose="02010600030101010101" pitchFamily="2" charset="-122"/>
              <a:cs typeface="宋体" panose="02010600030101010101" pitchFamily="2" charset="-122"/>
            </a:endParaRPr>
          </a:p>
        </p:txBody>
      </p:sp>
      <p:sp>
        <p:nvSpPr>
          <p:cNvPr id="3" name="右箭头 2">
            <a:hlinkClick r:id="rId1" action="ppaction://hlinksldjump"/>
          </p:cNvPr>
          <p:cNvSpPr/>
          <p:nvPr/>
        </p:nvSpPr>
        <p:spPr>
          <a:xfrm>
            <a:off x="72390" y="2191385"/>
            <a:ext cx="2083435" cy="989965"/>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b="1">
                <a:solidFill>
                  <a:schemeClr val="bg1"/>
                </a:solidFill>
                <a:latin typeface="微软雅黑" panose="020B0503020204020204" pitchFamily="34" charset="-122"/>
                <a:ea typeface="微软雅黑" panose="020B0503020204020204" pitchFamily="34" charset="-122"/>
              </a:rPr>
              <a:t>参考译文</a:t>
            </a:r>
            <a:endParaRPr lang="zh-CN" altLang="en-US" sz="2800" b="1">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74345" y="862330"/>
            <a:ext cx="11133455" cy="5303520"/>
          </a:xfrm>
          <a:prstGeom prst="rect">
            <a:avLst/>
          </a:prstGeom>
          <a:solidFill>
            <a:schemeClr val="accent5">
              <a:lumMod val="10000"/>
              <a:lumOff val="90000"/>
            </a:schemeClr>
          </a:solidFill>
        </p:spPr>
        <p:txBody>
          <a:bodyPr wrap="square" rtlCol="0" anchor="t">
            <a:spAutoFit/>
          </a:bodyPr>
          <a:lstStyle/>
          <a:p>
            <a:pPr indent="0"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       The monster went straight to Tina’s bed and said, “hello, little girl. My name is Mongus. If I can get some milk and cookies, I will run out.” Tina couldn’t believe her ears. “So you are not here to eat me. You just want cookies and milk?” she asked.</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       The monster laughed loudly, and said, “Eat you? No, I am a vegetarian (素食者) !”</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       Tina got up, and went to the kitchen. She got some milk and cookies for Mongus. After a while, Mongus left the room through the window, leaving Tina behind with a big smile on her face.</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       In the morning, Tina told her father the whole story about Mongus the night before. Her father told her that the whole thing was just a dream!</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120140" y="1180465"/>
            <a:ext cx="9422130" cy="694055"/>
          </a:xfrm>
          <a:prstGeom prst="rect">
            <a:avLst/>
          </a:prstGeom>
          <a:noFill/>
        </p:spPr>
        <p:txBody>
          <a:bodyPr wrap="square" rtlCol="0" anchor="t">
            <a:spAutoFit/>
          </a:bodyPr>
          <a:p>
            <a:pPr algn="just" fontAlgn="auto">
              <a:lnSpc>
                <a:spcPct val="140000"/>
              </a:lnSpc>
            </a:pPr>
            <a:r>
              <a:rPr lang="en-US" altLang="zh-CN" sz="2800" dirty="0">
                <a:latin typeface="Times New Roman" panose="02020603050405020304" charset="0"/>
                <a:ea typeface="宋体" panose="02010600030101010101" pitchFamily="2" charset="-122"/>
                <a:cs typeface="Times New Roman" panose="02020603050405020304" charset="0"/>
              </a:rPr>
              <a:t>3.          [A]                                  [B]                              [C]</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7" name="TextBox 4"/>
          <p:cNvSpPr txBox="1"/>
          <p:nvPr/>
        </p:nvSpPr>
        <p:spPr>
          <a:xfrm>
            <a:off x="309562" y="1351133"/>
            <a:ext cx="810895" cy="521970"/>
          </a:xfrm>
          <a:prstGeom prst="rect">
            <a:avLst/>
          </a:prstGeom>
          <a:noFill/>
        </p:spPr>
        <p:txBody>
          <a:bodyPr wrap="square" rtlCol="0">
            <a:spAutoFit/>
          </a:bodyPr>
          <a:lstStyle/>
          <a:p>
            <a:pPr algn="ctr"/>
            <a:r>
              <a:rPr lang="en-US" sz="2800" dirty="0">
                <a:solidFill>
                  <a:srgbClr val="C00000"/>
                </a:solidFill>
                <a:latin typeface="Times New Roman" panose="02020603050405020304" charset="0"/>
                <a:cs typeface="Times New Roman" panose="02020603050405020304" charset="0"/>
              </a:rPr>
              <a:t>B</a:t>
            </a:r>
            <a:endParaRPr lang="en-US" sz="2800" dirty="0">
              <a:solidFill>
                <a:srgbClr val="C00000"/>
              </a:solidFill>
              <a:latin typeface="Times New Roman" panose="02020603050405020304" charset="0"/>
              <a:cs typeface="Times New Roman" panose="02020603050405020304" charset="0"/>
            </a:endParaRPr>
          </a:p>
        </p:txBody>
      </p:sp>
      <p:sp>
        <p:nvSpPr>
          <p:cNvPr id="2" name="文本框 1"/>
          <p:cNvSpPr txBox="1"/>
          <p:nvPr/>
        </p:nvSpPr>
        <p:spPr>
          <a:xfrm>
            <a:off x="805180" y="4861560"/>
            <a:ext cx="10916920" cy="694055"/>
          </a:xfrm>
          <a:prstGeom prst="rect">
            <a:avLst/>
          </a:prstGeom>
          <a:noFill/>
        </p:spPr>
        <p:txBody>
          <a:bodyPr wrap="square" rtlCol="0" anchor="t">
            <a:spAutoFit/>
          </a:bodyPr>
          <a:p>
            <a:pPr algn="just" fontAlgn="auto">
              <a:lnSpc>
                <a:spcPct val="140000"/>
              </a:lnSpc>
            </a:pPr>
            <a:r>
              <a:rPr lang="en-US" altLang="zh-CN"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Script</a:t>
            </a:r>
            <a:r>
              <a:rPr lang="zh-CN" altLang="en-US"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I</a:t>
            </a:r>
            <a:r>
              <a:rPr lang="en-US" altLang="zh-CN"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m flying to Fiji for a holiday next week.</a:t>
            </a:r>
            <a:endPar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p:txBody>
      </p:sp>
      <p:pic>
        <p:nvPicPr>
          <p:cNvPr id="4" name="图片 3"/>
          <p:cNvPicPr>
            <a:picLocks noChangeAspect="1"/>
          </p:cNvPicPr>
          <p:nvPr>
            <p:custDataLst>
              <p:tags r:id="rId1"/>
            </p:custDataLst>
          </p:nvPr>
        </p:nvPicPr>
        <p:blipFill>
          <a:blip r:embed="rId2"/>
          <a:stretch>
            <a:fillRect/>
          </a:stretch>
        </p:blipFill>
        <p:spPr>
          <a:xfrm>
            <a:off x="1600835" y="2110740"/>
            <a:ext cx="1993265" cy="2841625"/>
          </a:xfrm>
          <a:prstGeom prst="rect">
            <a:avLst/>
          </a:prstGeom>
        </p:spPr>
      </p:pic>
      <p:pic>
        <p:nvPicPr>
          <p:cNvPr id="8" name="图片 7"/>
          <p:cNvPicPr>
            <a:picLocks noChangeAspect="1"/>
          </p:cNvPicPr>
          <p:nvPr>
            <p:custDataLst>
              <p:tags r:id="rId3"/>
            </p:custDataLst>
          </p:nvPr>
        </p:nvPicPr>
        <p:blipFill>
          <a:blip r:embed="rId4"/>
          <a:stretch>
            <a:fillRect/>
          </a:stretch>
        </p:blipFill>
        <p:spPr>
          <a:xfrm>
            <a:off x="4813935" y="2110740"/>
            <a:ext cx="2727325" cy="2750820"/>
          </a:xfrm>
          <a:prstGeom prst="rect">
            <a:avLst/>
          </a:prstGeom>
        </p:spPr>
      </p:pic>
      <p:pic>
        <p:nvPicPr>
          <p:cNvPr id="9" name="图片 8"/>
          <p:cNvPicPr>
            <a:picLocks noChangeAspect="1"/>
          </p:cNvPicPr>
          <p:nvPr>
            <p:custDataLst>
              <p:tags r:id="rId5"/>
            </p:custDataLst>
          </p:nvPr>
        </p:nvPicPr>
        <p:blipFill>
          <a:blip r:embed="rId6"/>
          <a:stretch>
            <a:fillRect/>
          </a:stretch>
        </p:blipFill>
        <p:spPr>
          <a:xfrm>
            <a:off x="8267700" y="2118360"/>
            <a:ext cx="2413635" cy="2743200"/>
          </a:xfrm>
          <a:prstGeom prst="rect">
            <a:avLst/>
          </a:prstGeom>
        </p:spPr>
      </p:pic>
      <p:pic>
        <p:nvPicPr>
          <p:cNvPr id="3" name="模拟卷（八）第一节 3">
            <a:hlinkClick r:id="" action="ppaction://media"/>
          </p:cNvPr>
          <p:cNvPicPr/>
          <p:nvPr>
            <a:audioFile r:link="rId7"/>
            <p:extLst>
              <p:ext uri="{DAA4B4D4-6D71-4841-9C94-3DE7FCFB9230}">
                <p14:media xmlns:p14="http://schemas.microsoft.com/office/powerpoint/2010/main" r:embed="rId8"/>
              </p:ext>
            </p:extLst>
          </p:nvPr>
        </p:nvPicPr>
        <p:blipFill>
          <a:blip r:embed="rId9"/>
          <a:stretch>
            <a:fillRect/>
          </a:stretch>
        </p:blipFill>
        <p:spPr>
          <a:xfrm>
            <a:off x="186055" y="902335"/>
            <a:ext cx="619125" cy="619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3"/>
                </p:tgtEl>
              </p:cMediaNode>
            </p:audi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additive="base">
                                        <p:cTn id="16" dur="indefinite" fill="hold"/>
                                        <p:tgtEl>
                                          <p:spTgt spid="3"/>
                                        </p:tgtEl>
                                      </p:cBhvr>
                                    </p:cmd>
                                  </p:childTnLst>
                                </p:cTn>
                              </p:par>
                            </p:childTnLst>
                          </p:cTn>
                        </p:par>
                      </p:childTnLst>
                    </p:cTn>
                  </p:par>
                </p:childTnLst>
              </p:cTn>
              <p:nextCondLst>
                <p:cond evt="onClick" delay="0">
                  <p:tgtEl>
                    <p:spTgt spid="3"/>
                  </p:tgtEl>
                </p:cond>
              </p:nextCondLst>
            </p:seq>
          </p:childTnLst>
        </p:cTn>
      </p:par>
    </p:tnLst>
    <p:bldLst>
      <p:bldP spid="7" grpId="0"/>
      <p:bldP spid="2" grpId="0"/>
      <p:bldP spid="2" grpId="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233170" y="1399540"/>
            <a:ext cx="10441940" cy="1814830"/>
          </a:xfrm>
          <a:prstGeom prst="rect">
            <a:avLst/>
          </a:prstGeom>
          <a:noFill/>
        </p:spPr>
        <p:txBody>
          <a:bodyPr wrap="square" rtlCol="0" anchor="t">
            <a:spAutoFit/>
          </a:bodyPr>
          <a:lstStyle/>
          <a:p>
            <a:pPr indent="0" algn="just" fontAlgn="auto">
              <a:lnSpc>
                <a:spcPct val="100000"/>
              </a:lnSpc>
            </a:pPr>
            <a:r>
              <a:rPr lang="en-US" altLang="zh-CN" sz="2800" dirty="0">
                <a:latin typeface="Times New Roman" panose="02020603050405020304" charset="0"/>
                <a:ea typeface="宋体" panose="02010600030101010101" pitchFamily="2" charset="-122"/>
                <a:cs typeface="Times New Roman" panose="02020603050405020304" charset="0"/>
              </a:rPr>
              <a:t>61. Tina went to bed with the lights on because _________.</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00000"/>
              </a:lnSpc>
            </a:pPr>
            <a:r>
              <a:rPr lang="en-US" altLang="zh-CN" sz="2800" dirty="0">
                <a:latin typeface="Times New Roman" panose="02020603050405020304" charset="0"/>
                <a:ea typeface="宋体" panose="02010600030101010101" pitchFamily="2" charset="-122"/>
                <a:cs typeface="Times New Roman" panose="02020603050405020304" charset="0"/>
              </a:rPr>
              <a:t>[A] she wanted to see monsters</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00000"/>
              </a:lnSpc>
            </a:pPr>
            <a:r>
              <a:rPr lang="en-US" altLang="zh-CN" sz="2800" dirty="0">
                <a:latin typeface="Times New Roman" panose="02020603050405020304" charset="0"/>
                <a:ea typeface="宋体" panose="02010600030101010101" pitchFamily="2" charset="-122"/>
                <a:cs typeface="Times New Roman" panose="02020603050405020304" charset="0"/>
              </a:rPr>
              <a:t>[B] she was afraid of the dark</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00000"/>
              </a:lnSpc>
            </a:pPr>
            <a:r>
              <a:rPr lang="en-US" altLang="zh-CN" sz="2800" dirty="0">
                <a:latin typeface="Times New Roman" panose="02020603050405020304" charset="0"/>
                <a:ea typeface="宋体" panose="02010600030101010101" pitchFamily="2" charset="-122"/>
                <a:cs typeface="Times New Roman" panose="02020603050405020304" charset="0"/>
              </a:rPr>
              <a:t>[C] her mother asked her to do that</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4" name="TextBox 4"/>
          <p:cNvSpPr txBox="1"/>
          <p:nvPr/>
        </p:nvSpPr>
        <p:spPr>
          <a:xfrm>
            <a:off x="511175" y="3429000"/>
            <a:ext cx="10354945" cy="829945"/>
          </a:xfrm>
          <a:prstGeom prst="rect">
            <a:avLst/>
          </a:prstGeom>
          <a:noFill/>
        </p:spPr>
        <p:txBody>
          <a:bodyPr wrap="square" rtlCol="0">
            <a:spAutoFit/>
          </a:bodyPr>
          <a:p>
            <a:pPr marL="899795" indent="-899795" algn="just" fontAlgn="auto"/>
            <a:r>
              <a:rPr lang="zh-CN" altLang="en-US" sz="2400" dirty="0">
                <a:solidFill>
                  <a:srgbClr val="C00000"/>
                </a:solidFill>
                <a:latin typeface="Times New Roman" panose="02020603050405020304" charset="0"/>
                <a:cs typeface="Times New Roman" panose="02020603050405020304" charset="0"/>
              </a:rPr>
              <a:t>解析：</a:t>
            </a:r>
            <a:r>
              <a:rPr sz="2400" dirty="0">
                <a:solidFill>
                  <a:srgbClr val="C00000"/>
                </a:solidFill>
                <a:latin typeface="Times New Roman" panose="02020603050405020304" charset="0"/>
                <a:cs typeface="Times New Roman" panose="02020603050405020304" charset="0"/>
              </a:rPr>
              <a:t>细节理解题。从第一段第一句可知，蒂娜因为怕黑所以晚上开灯睡觉，故选[B]项。</a:t>
            </a:r>
            <a:endParaRPr sz="2400" dirty="0">
              <a:solidFill>
                <a:srgbClr val="C00000"/>
              </a:solidFill>
              <a:latin typeface="Times New Roman" panose="02020603050405020304" charset="0"/>
              <a:cs typeface="Times New Roman" panose="02020603050405020304" charset="0"/>
            </a:endParaRPr>
          </a:p>
        </p:txBody>
      </p:sp>
      <p:sp>
        <p:nvSpPr>
          <p:cNvPr id="8" name="TextBox 4"/>
          <p:cNvSpPr txBox="1"/>
          <p:nvPr/>
        </p:nvSpPr>
        <p:spPr>
          <a:xfrm>
            <a:off x="422592" y="1399393"/>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 B</a:t>
            </a:r>
            <a:endParaRPr lang="en-US" sz="28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916305" y="1198880"/>
            <a:ext cx="10749915" cy="2158365"/>
          </a:xfrm>
          <a:prstGeom prst="rect">
            <a:avLst/>
          </a:prstGeom>
          <a:noFill/>
        </p:spPr>
        <p:txBody>
          <a:bodyPr wrap="square" rtlCol="0" anchor="t">
            <a:spAutoFit/>
          </a:bodyPr>
          <a:lstStyle/>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62. After the monster got into her room, Tina _________.</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[A] got up and ran out of her bedroom</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[B] began to cry for help</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[C] stayed in her bed and did nothing</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3" name="TextBox 4"/>
          <p:cNvSpPr txBox="1"/>
          <p:nvPr/>
        </p:nvSpPr>
        <p:spPr>
          <a:xfrm>
            <a:off x="225107" y="1290173"/>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C</a:t>
            </a:r>
            <a:endParaRPr lang="en-US" sz="2800" dirty="0">
              <a:solidFill>
                <a:srgbClr val="C00000"/>
              </a:solidFill>
              <a:latin typeface="Times New Roman" panose="02020603050405020304" charset="0"/>
              <a:cs typeface="Times New Roman" panose="02020603050405020304" charset="0"/>
            </a:endParaRPr>
          </a:p>
        </p:txBody>
      </p:sp>
      <p:sp>
        <p:nvSpPr>
          <p:cNvPr id="6" name="TextBox 4"/>
          <p:cNvSpPr txBox="1"/>
          <p:nvPr/>
        </p:nvSpPr>
        <p:spPr>
          <a:xfrm>
            <a:off x="494030" y="4054475"/>
            <a:ext cx="10445115" cy="829945"/>
          </a:xfrm>
          <a:prstGeom prst="rect">
            <a:avLst/>
          </a:prstGeom>
          <a:noFill/>
        </p:spPr>
        <p:txBody>
          <a:bodyPr wrap="square" rtlCol="0">
            <a:spAutoFit/>
          </a:bodyPr>
          <a:p>
            <a:pPr marL="899795" indent="-899795" algn="just" fontAlgn="auto"/>
            <a:r>
              <a:rPr lang="zh-CN" altLang="en-US" sz="2400" dirty="0">
                <a:solidFill>
                  <a:srgbClr val="C00000"/>
                </a:solidFill>
                <a:latin typeface="Times New Roman" panose="02020603050405020304" charset="0"/>
                <a:cs typeface="Times New Roman" panose="02020603050405020304" charset="0"/>
              </a:rPr>
              <a:t>解析：</a:t>
            </a:r>
            <a:r>
              <a:rPr sz="2400" dirty="0">
                <a:solidFill>
                  <a:srgbClr val="C00000"/>
                </a:solidFill>
                <a:latin typeface="Times New Roman" panose="02020603050405020304" charset="0"/>
                <a:cs typeface="Times New Roman" panose="02020603050405020304" charset="0"/>
              </a:rPr>
              <a:t>细节理解题。从第二段第二句可知，蒂娜看见怪兽后太害怕了，以至于不敢呼救，于是她待在床上，等着接下来要发生的事情。故选[C]项。</a:t>
            </a:r>
            <a:endParaRPr sz="24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916305" y="1198880"/>
            <a:ext cx="10749915" cy="2158365"/>
          </a:xfrm>
          <a:prstGeom prst="rect">
            <a:avLst/>
          </a:prstGeom>
          <a:noFill/>
        </p:spPr>
        <p:txBody>
          <a:bodyPr wrap="square" rtlCol="0" anchor="t">
            <a:spAutoFit/>
          </a:bodyPr>
          <a:lstStyle/>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63. The monster came into Tina’s room to _________.</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[A] ask for some milk and cookies</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[B] eat the little girl</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[C] tell Tina not to be afraid of him</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3" name="TextBox 4"/>
          <p:cNvSpPr txBox="1"/>
          <p:nvPr/>
        </p:nvSpPr>
        <p:spPr>
          <a:xfrm>
            <a:off x="225107" y="1290173"/>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 A</a:t>
            </a:r>
            <a:endParaRPr lang="en-US" sz="2800" dirty="0">
              <a:solidFill>
                <a:srgbClr val="C00000"/>
              </a:solidFill>
              <a:latin typeface="Times New Roman" panose="02020603050405020304" charset="0"/>
              <a:cs typeface="Times New Roman" panose="02020603050405020304" charset="0"/>
            </a:endParaRPr>
          </a:p>
        </p:txBody>
      </p:sp>
      <p:sp>
        <p:nvSpPr>
          <p:cNvPr id="6" name="TextBox 4"/>
          <p:cNvSpPr txBox="1"/>
          <p:nvPr/>
        </p:nvSpPr>
        <p:spPr>
          <a:xfrm>
            <a:off x="494030" y="3637280"/>
            <a:ext cx="10445115" cy="829945"/>
          </a:xfrm>
          <a:prstGeom prst="rect">
            <a:avLst/>
          </a:prstGeom>
          <a:noFill/>
        </p:spPr>
        <p:txBody>
          <a:bodyPr wrap="square" rtlCol="0">
            <a:spAutoFit/>
          </a:bodyPr>
          <a:p>
            <a:pPr marL="899795" indent="-899795" algn="just" fontAlgn="auto"/>
            <a:r>
              <a:rPr lang="zh-CN" altLang="en-US" sz="2400" dirty="0">
                <a:solidFill>
                  <a:srgbClr val="C00000"/>
                </a:solidFill>
                <a:latin typeface="Times New Roman" panose="02020603050405020304" charset="0"/>
                <a:cs typeface="Times New Roman" panose="02020603050405020304" charset="0"/>
              </a:rPr>
              <a:t>解析：</a:t>
            </a:r>
            <a:r>
              <a:rPr sz="2400" dirty="0">
                <a:solidFill>
                  <a:srgbClr val="C00000"/>
                </a:solidFill>
                <a:latin typeface="Times New Roman" panose="02020603050405020304" charset="0"/>
                <a:cs typeface="Times New Roman" panose="02020603050405020304" charset="0"/>
              </a:rPr>
              <a:t>细节理解题。根据第三段怪兽说的话“If I can get some milk and cookies, I will run</a:t>
            </a:r>
            <a:r>
              <a:rPr lang="en-US" sz="2400" dirty="0">
                <a:solidFill>
                  <a:srgbClr val="C00000"/>
                </a:solidFill>
                <a:latin typeface="Times New Roman" panose="02020603050405020304" charset="0"/>
                <a:cs typeface="Times New Roman" panose="02020603050405020304" charset="0"/>
              </a:rPr>
              <a:t> </a:t>
            </a:r>
            <a:r>
              <a:rPr sz="2400" dirty="0">
                <a:solidFill>
                  <a:srgbClr val="C00000"/>
                </a:solidFill>
                <a:latin typeface="Times New Roman" panose="02020603050405020304" charset="0"/>
                <a:cs typeface="Times New Roman" panose="02020603050405020304" charset="0"/>
              </a:rPr>
              <a:t>out.”可知，选项[A]为正确选项。</a:t>
            </a:r>
            <a:endParaRPr sz="24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1143635" y="899160"/>
            <a:ext cx="10604500" cy="1814830"/>
          </a:xfrm>
          <a:prstGeom prst="rect">
            <a:avLst/>
          </a:prstGeom>
          <a:noFill/>
        </p:spPr>
        <p:txBody>
          <a:bodyPr wrap="square" rtlCol="0" anchor="t">
            <a:spAutoFit/>
          </a:bodyPr>
          <a:lstStyle/>
          <a:p>
            <a:pPr indent="0" algn="just" fontAlgn="auto">
              <a:lnSpc>
                <a:spcPct val="100000"/>
              </a:lnSpc>
            </a:pPr>
            <a:r>
              <a:rPr lang="en-US" altLang="zh-CN" sz="2800" dirty="0">
                <a:latin typeface="Times New Roman" panose="02020603050405020304" charset="0"/>
                <a:ea typeface="宋体" panose="02010600030101010101" pitchFamily="2" charset="-122"/>
                <a:cs typeface="Times New Roman" panose="02020603050405020304" charset="0"/>
              </a:rPr>
              <a:t>64. Which of the following is TRUE?</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00000"/>
              </a:lnSpc>
            </a:pPr>
            <a:r>
              <a:rPr lang="en-US" altLang="zh-CN" sz="2800" dirty="0">
                <a:latin typeface="Times New Roman" panose="02020603050405020304" charset="0"/>
                <a:ea typeface="宋体" panose="02010600030101010101" pitchFamily="2" charset="-122"/>
                <a:cs typeface="Times New Roman" panose="02020603050405020304" charset="0"/>
              </a:rPr>
              <a:t>[A] Tina’s mother told her a story about a monster.</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00000"/>
              </a:lnSpc>
            </a:pPr>
            <a:r>
              <a:rPr lang="en-US" altLang="zh-CN" sz="2800" dirty="0">
                <a:latin typeface="Times New Roman" panose="02020603050405020304" charset="0"/>
                <a:ea typeface="宋体" panose="02010600030101010101" pitchFamily="2" charset="-122"/>
                <a:cs typeface="Times New Roman" panose="02020603050405020304" charset="0"/>
              </a:rPr>
              <a:t>[B] The monster wanted to eat Tina.</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00000"/>
              </a:lnSpc>
            </a:pPr>
            <a:r>
              <a:rPr lang="en-US" altLang="zh-CN" sz="2800" dirty="0">
                <a:latin typeface="Times New Roman" panose="02020603050405020304" charset="0"/>
                <a:ea typeface="宋体" panose="02010600030101010101" pitchFamily="2" charset="-122"/>
                <a:cs typeface="Times New Roman" panose="02020603050405020304" charset="0"/>
              </a:rPr>
              <a:t>[C] In fact, Tina just had a dream that night.</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8" name="TextBox 4"/>
          <p:cNvSpPr txBox="1"/>
          <p:nvPr/>
        </p:nvSpPr>
        <p:spPr>
          <a:xfrm>
            <a:off x="333057" y="899013"/>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 C</a:t>
            </a:r>
            <a:endParaRPr lang="en-US" sz="2800" dirty="0">
              <a:solidFill>
                <a:srgbClr val="C00000"/>
              </a:solidFill>
              <a:latin typeface="Times New Roman" panose="02020603050405020304" charset="0"/>
              <a:cs typeface="Times New Roman" panose="02020603050405020304" charset="0"/>
            </a:endParaRPr>
          </a:p>
        </p:txBody>
      </p:sp>
      <p:sp>
        <p:nvSpPr>
          <p:cNvPr id="6" name="TextBox 4"/>
          <p:cNvSpPr txBox="1"/>
          <p:nvPr/>
        </p:nvSpPr>
        <p:spPr>
          <a:xfrm>
            <a:off x="520700" y="3476625"/>
            <a:ext cx="9737725" cy="829945"/>
          </a:xfrm>
          <a:prstGeom prst="rect">
            <a:avLst/>
          </a:prstGeom>
          <a:noFill/>
        </p:spPr>
        <p:txBody>
          <a:bodyPr wrap="square" rtlCol="0">
            <a:spAutoFit/>
          </a:bodyPr>
          <a:p>
            <a:pPr marL="899795" indent="-899795" algn="just" fontAlgn="auto"/>
            <a:r>
              <a:rPr lang="zh-CN" altLang="en-US" sz="2400" dirty="0">
                <a:solidFill>
                  <a:srgbClr val="C00000"/>
                </a:solidFill>
                <a:latin typeface="Times New Roman" panose="02020603050405020304" charset="0"/>
                <a:cs typeface="Times New Roman" panose="02020603050405020304" charset="0"/>
              </a:rPr>
              <a:t>解析：</a:t>
            </a:r>
            <a:r>
              <a:rPr sz="2400" dirty="0">
                <a:solidFill>
                  <a:srgbClr val="C00000"/>
                </a:solidFill>
                <a:latin typeface="Times New Roman" panose="02020603050405020304" charset="0"/>
                <a:cs typeface="Times New Roman" panose="02020603050405020304" charset="0"/>
              </a:rPr>
              <a:t>细节理解题。根据最后一段最后一句“Her father told her that the whole thing was just</a:t>
            </a:r>
            <a:r>
              <a:rPr lang="en-US" sz="2400" dirty="0">
                <a:solidFill>
                  <a:srgbClr val="C00000"/>
                </a:solidFill>
                <a:latin typeface="Times New Roman" panose="02020603050405020304" charset="0"/>
                <a:cs typeface="Times New Roman" panose="02020603050405020304" charset="0"/>
              </a:rPr>
              <a:t> </a:t>
            </a:r>
            <a:r>
              <a:rPr sz="2400" dirty="0">
                <a:solidFill>
                  <a:srgbClr val="C00000"/>
                </a:solidFill>
                <a:latin typeface="Times New Roman" panose="02020603050405020304" charset="0"/>
                <a:cs typeface="Times New Roman" panose="02020603050405020304" charset="0"/>
              </a:rPr>
              <a:t>a dream.”可知，那不过是一场梦，故选[C]项。</a:t>
            </a:r>
            <a:endParaRPr sz="24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735965" y="971550"/>
            <a:ext cx="11012170" cy="1814830"/>
          </a:xfrm>
          <a:prstGeom prst="rect">
            <a:avLst/>
          </a:prstGeom>
          <a:noFill/>
        </p:spPr>
        <p:txBody>
          <a:bodyPr wrap="square" rtlCol="0" anchor="t">
            <a:spAutoFit/>
          </a:bodyPr>
          <a:lstStyle/>
          <a:p>
            <a:pPr indent="0" algn="just" fontAlgn="auto">
              <a:lnSpc>
                <a:spcPct val="100000"/>
              </a:lnSpc>
            </a:pPr>
            <a:r>
              <a:rPr lang="en-US" altLang="zh-CN" sz="2800" dirty="0">
                <a:latin typeface="Times New Roman" panose="02020603050405020304" charset="0"/>
                <a:ea typeface="宋体" panose="02010600030101010101" pitchFamily="2" charset="-122"/>
                <a:cs typeface="Times New Roman" panose="02020603050405020304" charset="0"/>
              </a:rPr>
              <a:t>65. What’s the best title for the passage?</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00000"/>
              </a:lnSpc>
            </a:pPr>
            <a:r>
              <a:rPr lang="en-US" altLang="zh-CN" sz="2800" dirty="0">
                <a:latin typeface="Times New Roman" panose="02020603050405020304" charset="0"/>
                <a:ea typeface="宋体" panose="02010600030101010101" pitchFamily="2" charset="-122"/>
                <a:cs typeface="Times New Roman" panose="02020603050405020304" charset="0"/>
              </a:rPr>
              <a:t>[A] A Friendly Monster.</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00000"/>
              </a:lnSpc>
            </a:pPr>
            <a:r>
              <a:rPr lang="en-US" altLang="zh-CN" sz="2800" dirty="0">
                <a:latin typeface="Times New Roman" panose="02020603050405020304" charset="0"/>
                <a:ea typeface="宋体" panose="02010600030101010101" pitchFamily="2" charset="-122"/>
                <a:cs typeface="Times New Roman" panose="02020603050405020304" charset="0"/>
              </a:rPr>
              <a:t>[B] Tina Is a Real Coward (胆小鬼).</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00000"/>
              </a:lnSpc>
            </a:pPr>
            <a:r>
              <a:rPr lang="en-US" altLang="zh-CN" sz="2800" dirty="0">
                <a:latin typeface="Times New Roman" panose="02020603050405020304" charset="0"/>
                <a:ea typeface="宋体" panose="02010600030101010101" pitchFamily="2" charset="-122"/>
                <a:cs typeface="Times New Roman" panose="02020603050405020304" charset="0"/>
              </a:rPr>
              <a:t>[C] Tina’s Dream Comes True.</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8" name="TextBox 4"/>
          <p:cNvSpPr txBox="1"/>
          <p:nvPr/>
        </p:nvSpPr>
        <p:spPr>
          <a:xfrm>
            <a:off x="161290" y="971550"/>
            <a:ext cx="63817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A</a:t>
            </a:r>
            <a:endParaRPr lang="en-US" sz="2800" dirty="0">
              <a:solidFill>
                <a:srgbClr val="C00000"/>
              </a:solidFill>
              <a:latin typeface="Times New Roman" panose="02020603050405020304" charset="0"/>
              <a:cs typeface="Times New Roman" panose="02020603050405020304" charset="0"/>
            </a:endParaRPr>
          </a:p>
        </p:txBody>
      </p:sp>
      <p:sp>
        <p:nvSpPr>
          <p:cNvPr id="6" name="TextBox 4"/>
          <p:cNvSpPr txBox="1"/>
          <p:nvPr/>
        </p:nvSpPr>
        <p:spPr>
          <a:xfrm>
            <a:off x="547370" y="3612515"/>
            <a:ext cx="9737725" cy="829945"/>
          </a:xfrm>
          <a:prstGeom prst="rect">
            <a:avLst/>
          </a:prstGeom>
          <a:noFill/>
        </p:spPr>
        <p:txBody>
          <a:bodyPr wrap="square" rtlCol="0">
            <a:spAutoFit/>
          </a:bodyPr>
          <a:p>
            <a:pPr marL="899795" indent="-899795" algn="just" fontAlgn="auto"/>
            <a:r>
              <a:rPr lang="zh-CN" altLang="en-US" sz="2400" dirty="0">
                <a:solidFill>
                  <a:srgbClr val="C00000"/>
                </a:solidFill>
                <a:latin typeface="Times New Roman" panose="02020603050405020304" charset="0"/>
                <a:cs typeface="Times New Roman" panose="02020603050405020304" charset="0"/>
              </a:rPr>
              <a:t>解析：</a:t>
            </a:r>
            <a:r>
              <a:rPr sz="2400" dirty="0">
                <a:solidFill>
                  <a:srgbClr val="C00000"/>
                </a:solidFill>
                <a:latin typeface="Times New Roman" panose="02020603050405020304" charset="0"/>
                <a:cs typeface="Times New Roman" panose="02020603050405020304" charset="0"/>
              </a:rPr>
              <a:t>主旨大意题。蒂娜睡梦中的怪兽并没有像蒂娜担心的那样吃掉她，只是向她要了些饼干和牛奶后就离开了，故选[A]项。</a:t>
            </a:r>
            <a:endParaRPr sz="24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p:sp>
        <p:nvSpPr>
          <p:cNvPr id="2" name="右箭头 1"/>
          <p:cNvSpPr/>
          <p:nvPr/>
        </p:nvSpPr>
        <p:spPr>
          <a:xfrm>
            <a:off x="118110" y="0"/>
            <a:ext cx="2083435" cy="989965"/>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b="1">
                <a:solidFill>
                  <a:schemeClr val="bg1"/>
                </a:solidFill>
                <a:latin typeface="微软雅黑" panose="020B0503020204020204" pitchFamily="34" charset="-122"/>
                <a:ea typeface="微软雅黑" panose="020B0503020204020204" pitchFamily="34" charset="-122"/>
              </a:rPr>
              <a:t>参考译文</a:t>
            </a:r>
            <a:endParaRPr lang="zh-CN" altLang="en-US" sz="2800" b="1">
              <a:solidFill>
                <a:schemeClr val="bg1"/>
              </a:solidFill>
              <a:latin typeface="微软雅黑" panose="020B0503020204020204" pitchFamily="34" charset="-122"/>
              <a:ea typeface="微软雅黑" panose="020B0503020204020204" pitchFamily="34" charset="-122"/>
            </a:endParaRPr>
          </a:p>
        </p:txBody>
      </p:sp>
      <p:sp>
        <p:nvSpPr>
          <p:cNvPr id="14" name="圆角矩形 13"/>
          <p:cNvSpPr/>
          <p:nvPr/>
        </p:nvSpPr>
        <p:spPr>
          <a:xfrm>
            <a:off x="118110" y="905510"/>
            <a:ext cx="12003405" cy="5205730"/>
          </a:xfrm>
          <a:prstGeom prst="roundRect">
            <a:avLst/>
          </a:prstGeom>
          <a:solidFill>
            <a:schemeClr val="accent6">
              <a:lumMod val="60000"/>
              <a:lumOff val="40000"/>
            </a:schemeClr>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indent="0" algn="just" fontAlgn="auto">
              <a:lnSpc>
                <a:spcPct val="120000"/>
              </a:lnSpc>
            </a:pPr>
            <a:r>
              <a:rPr lang="en-US" sz="2400" dirty="0">
                <a:solidFill>
                  <a:srgbClr val="C00000"/>
                </a:solidFill>
                <a:latin typeface="Times New Roman" panose="02020603050405020304" charset="0"/>
                <a:cs typeface="Times New Roman" panose="02020603050405020304" charset="0"/>
                <a:sym typeface="+mn-ea"/>
              </a:rPr>
              <a:t>       </a:t>
            </a:r>
            <a:r>
              <a:rPr sz="2400" dirty="0">
                <a:solidFill>
                  <a:srgbClr val="C00000"/>
                </a:solidFill>
                <a:latin typeface="Times New Roman" panose="02020603050405020304" charset="0"/>
                <a:cs typeface="Times New Roman" panose="02020603050405020304" charset="0"/>
                <a:sym typeface="+mn-ea"/>
              </a:rPr>
              <a:t>蒂娜怕黑，所以她总是开着灯睡觉。她害怕怪物会来吃她。</a:t>
            </a:r>
            <a:endParaRPr sz="2400" dirty="0">
              <a:solidFill>
                <a:srgbClr val="C00000"/>
              </a:solidFill>
              <a:latin typeface="Times New Roman" panose="02020603050405020304" charset="0"/>
              <a:cs typeface="Times New Roman" panose="02020603050405020304" charset="0"/>
              <a:sym typeface="+mn-ea"/>
            </a:endParaRPr>
          </a:p>
          <a:p>
            <a:pPr indent="0" algn="just" fontAlgn="auto">
              <a:lnSpc>
                <a:spcPct val="120000"/>
              </a:lnSpc>
            </a:pPr>
            <a:r>
              <a:rPr lang="en-US" sz="2400" dirty="0">
                <a:solidFill>
                  <a:srgbClr val="C00000"/>
                </a:solidFill>
                <a:latin typeface="Times New Roman" panose="02020603050405020304" charset="0"/>
                <a:cs typeface="Times New Roman" panose="02020603050405020304" charset="0"/>
                <a:sym typeface="+mn-ea"/>
              </a:rPr>
              <a:t>      </a:t>
            </a:r>
            <a:r>
              <a:rPr sz="2400" dirty="0">
                <a:solidFill>
                  <a:srgbClr val="C00000"/>
                </a:solidFill>
                <a:latin typeface="Times New Roman" panose="02020603050405020304" charset="0"/>
                <a:cs typeface="Times New Roman" panose="02020603050405020304" charset="0"/>
                <a:sym typeface="+mn-ea"/>
              </a:rPr>
              <a:t>一天晚上，蒂娜看到一只巨大的三眼怪兽进入她的房间，她害怕得甚至都没法喊救命。她躺在床上，等待着接下来要发生的事情。</a:t>
            </a:r>
            <a:endParaRPr sz="2400" dirty="0">
              <a:solidFill>
                <a:srgbClr val="C00000"/>
              </a:solidFill>
              <a:latin typeface="Times New Roman" panose="02020603050405020304" charset="0"/>
              <a:cs typeface="Times New Roman" panose="02020603050405020304" charset="0"/>
              <a:sym typeface="+mn-ea"/>
            </a:endParaRPr>
          </a:p>
          <a:p>
            <a:pPr indent="0" algn="just" fontAlgn="auto">
              <a:lnSpc>
                <a:spcPct val="120000"/>
              </a:lnSpc>
            </a:pPr>
            <a:r>
              <a:rPr lang="en-US" sz="2400" dirty="0">
                <a:solidFill>
                  <a:srgbClr val="C00000"/>
                </a:solidFill>
                <a:latin typeface="Times New Roman" panose="02020603050405020304" charset="0"/>
                <a:cs typeface="Times New Roman" panose="02020603050405020304" charset="0"/>
                <a:sym typeface="+mn-ea"/>
              </a:rPr>
              <a:t>      </a:t>
            </a:r>
            <a:r>
              <a:rPr sz="2400" dirty="0">
                <a:solidFill>
                  <a:srgbClr val="C00000"/>
                </a:solidFill>
                <a:latin typeface="Times New Roman" panose="02020603050405020304" charset="0"/>
                <a:cs typeface="Times New Roman" panose="02020603050405020304" charset="0"/>
                <a:sym typeface="+mn-ea"/>
              </a:rPr>
              <a:t>怪兽径直走到蒂娜的床边，说：“小女孩你好，我叫蒙格斯。如果我能拿到牛奶和</a:t>
            </a:r>
            <a:endParaRPr sz="2400" dirty="0">
              <a:solidFill>
                <a:srgbClr val="C00000"/>
              </a:solidFill>
              <a:latin typeface="Times New Roman" panose="02020603050405020304" charset="0"/>
              <a:cs typeface="Times New Roman" panose="02020603050405020304" charset="0"/>
              <a:sym typeface="+mn-ea"/>
            </a:endParaRPr>
          </a:p>
          <a:p>
            <a:pPr indent="0" algn="just" fontAlgn="auto">
              <a:lnSpc>
                <a:spcPct val="120000"/>
              </a:lnSpc>
            </a:pPr>
            <a:r>
              <a:rPr sz="2400" dirty="0">
                <a:solidFill>
                  <a:srgbClr val="C00000"/>
                </a:solidFill>
                <a:latin typeface="Times New Roman" panose="02020603050405020304" charset="0"/>
                <a:cs typeface="Times New Roman" panose="02020603050405020304" charset="0"/>
                <a:sym typeface="+mn-ea"/>
              </a:rPr>
              <a:t>饼干，我就会走。”蒂娜简直不敢相信自己的耳朵，问道：“你不是来吃我的？你只是</a:t>
            </a:r>
            <a:endParaRPr sz="2400" dirty="0">
              <a:solidFill>
                <a:srgbClr val="C00000"/>
              </a:solidFill>
              <a:latin typeface="Times New Roman" panose="02020603050405020304" charset="0"/>
              <a:cs typeface="Times New Roman" panose="02020603050405020304" charset="0"/>
              <a:sym typeface="+mn-ea"/>
            </a:endParaRPr>
          </a:p>
          <a:p>
            <a:pPr indent="0" algn="just" fontAlgn="auto">
              <a:lnSpc>
                <a:spcPct val="120000"/>
              </a:lnSpc>
            </a:pPr>
            <a:r>
              <a:rPr sz="2400" dirty="0">
                <a:solidFill>
                  <a:srgbClr val="C00000"/>
                </a:solidFill>
                <a:latin typeface="Times New Roman" panose="02020603050405020304" charset="0"/>
                <a:cs typeface="Times New Roman" panose="02020603050405020304" charset="0"/>
                <a:sym typeface="+mn-ea"/>
              </a:rPr>
              <a:t>想要饼干和牛奶？”</a:t>
            </a:r>
            <a:endParaRPr sz="2400" dirty="0">
              <a:solidFill>
                <a:srgbClr val="C00000"/>
              </a:solidFill>
              <a:latin typeface="Times New Roman" panose="02020603050405020304" charset="0"/>
              <a:cs typeface="Times New Roman" panose="02020603050405020304" charset="0"/>
              <a:sym typeface="+mn-ea"/>
            </a:endParaRPr>
          </a:p>
          <a:p>
            <a:pPr indent="0" algn="just" fontAlgn="auto">
              <a:lnSpc>
                <a:spcPct val="120000"/>
              </a:lnSpc>
            </a:pPr>
            <a:r>
              <a:rPr lang="en-US" sz="2400" dirty="0">
                <a:solidFill>
                  <a:srgbClr val="C00000"/>
                </a:solidFill>
                <a:latin typeface="Times New Roman" panose="02020603050405020304" charset="0"/>
                <a:cs typeface="Times New Roman" panose="02020603050405020304" charset="0"/>
                <a:sym typeface="+mn-ea"/>
              </a:rPr>
              <a:t>      </a:t>
            </a:r>
            <a:r>
              <a:rPr sz="2400" dirty="0">
                <a:solidFill>
                  <a:srgbClr val="C00000"/>
                </a:solidFill>
                <a:latin typeface="Times New Roman" panose="02020603050405020304" charset="0"/>
                <a:cs typeface="Times New Roman" panose="02020603050405020304" charset="0"/>
                <a:sym typeface="+mn-ea"/>
              </a:rPr>
              <a:t>怪兽大笑着说：“把你吃掉？不，我只吃素食。”</a:t>
            </a:r>
            <a:endParaRPr sz="2400" dirty="0">
              <a:solidFill>
                <a:srgbClr val="C00000"/>
              </a:solidFill>
              <a:latin typeface="Times New Roman" panose="02020603050405020304" charset="0"/>
              <a:cs typeface="Times New Roman" panose="02020603050405020304" charset="0"/>
              <a:sym typeface="+mn-ea"/>
            </a:endParaRPr>
          </a:p>
          <a:p>
            <a:pPr indent="0" algn="just" fontAlgn="auto">
              <a:lnSpc>
                <a:spcPct val="120000"/>
              </a:lnSpc>
            </a:pPr>
            <a:r>
              <a:rPr lang="en-US" sz="2400" dirty="0">
                <a:solidFill>
                  <a:srgbClr val="C00000"/>
                </a:solidFill>
                <a:latin typeface="Times New Roman" panose="02020603050405020304" charset="0"/>
                <a:cs typeface="Times New Roman" panose="02020603050405020304" charset="0"/>
                <a:sym typeface="+mn-ea"/>
              </a:rPr>
              <a:t>      </a:t>
            </a:r>
            <a:r>
              <a:rPr sz="2400" dirty="0">
                <a:solidFill>
                  <a:srgbClr val="C00000"/>
                </a:solidFill>
                <a:latin typeface="Times New Roman" panose="02020603050405020304" charset="0"/>
                <a:cs typeface="Times New Roman" panose="02020603050405020304" charset="0"/>
                <a:sym typeface="+mn-ea"/>
              </a:rPr>
              <a:t>蒂娜起床走到厨房。她给蒙格斯拿了一些牛奶和饼干。过了一会儿，蒙格斯从窗户离开了房间，留下满脸笑容的蒂娜。</a:t>
            </a:r>
            <a:endParaRPr sz="2400" dirty="0">
              <a:solidFill>
                <a:srgbClr val="C00000"/>
              </a:solidFill>
              <a:latin typeface="Times New Roman" panose="02020603050405020304" charset="0"/>
              <a:cs typeface="Times New Roman" panose="02020603050405020304" charset="0"/>
              <a:sym typeface="+mn-ea"/>
            </a:endParaRPr>
          </a:p>
          <a:p>
            <a:pPr indent="0" algn="just" fontAlgn="auto">
              <a:lnSpc>
                <a:spcPct val="120000"/>
              </a:lnSpc>
            </a:pPr>
            <a:r>
              <a:rPr lang="en-US" sz="2400" dirty="0">
                <a:solidFill>
                  <a:srgbClr val="C00000"/>
                </a:solidFill>
                <a:latin typeface="Times New Roman" panose="02020603050405020304" charset="0"/>
                <a:cs typeface="Times New Roman" panose="02020603050405020304" charset="0"/>
                <a:sym typeface="+mn-ea"/>
              </a:rPr>
              <a:t>      </a:t>
            </a:r>
            <a:r>
              <a:rPr sz="2400" dirty="0">
                <a:solidFill>
                  <a:srgbClr val="C00000"/>
                </a:solidFill>
                <a:latin typeface="Times New Roman" panose="02020603050405020304" charset="0"/>
                <a:cs typeface="Times New Roman" panose="02020603050405020304" charset="0"/>
                <a:sym typeface="+mn-ea"/>
              </a:rPr>
              <a:t>第二天早上，蒂娜告诉了她父亲前天晚上关于蒙格斯的整个故事。她父亲说这只是一场梦而已。</a:t>
            </a:r>
            <a:endParaRPr sz="2400" dirty="0">
              <a:solidFill>
                <a:srgbClr val="C00000"/>
              </a:solidFill>
              <a:latin typeface="Times New Roman" panose="02020603050405020304" charset="0"/>
              <a:cs typeface="Times New Roman" panose="02020603050405020304" charset="0"/>
              <a:sym typeface="+mn-ea"/>
            </a:endParaRPr>
          </a:p>
        </p:txBody>
      </p:sp>
      <p:sp>
        <p:nvSpPr>
          <p:cNvPr id="3" name="文本框 2">
            <a:hlinkClick r:id="rId1" action="ppaction://hlinksldjump"/>
          </p:cNvPr>
          <p:cNvSpPr txBox="1"/>
          <p:nvPr userDrawn="1"/>
        </p:nvSpPr>
        <p:spPr>
          <a:xfrm>
            <a:off x="10704830" y="6237605"/>
            <a:ext cx="1475740" cy="610870"/>
          </a:xfrm>
          <a:prstGeom prst="rect">
            <a:avLst/>
          </a:prstGeom>
          <a:solidFill>
            <a:schemeClr val="accent5">
              <a:lumMod val="75000"/>
              <a:lumOff val="25000"/>
            </a:schemeClr>
          </a:solidFill>
          <a:effectLst>
            <a:outerShdw blurRad="50800" dist="38100" dir="2700000" algn="tl" rotWithShape="0">
              <a:prstClr val="black">
                <a:alpha val="40000"/>
              </a:prstClr>
            </a:outerShdw>
          </a:effectLst>
        </p:spPr>
        <p:txBody>
          <a:bodyPr wrap="square" rtlCol="0">
            <a:spAutoFit/>
          </a:bodyPr>
          <a:p>
            <a:pPr algn="ctr" fontAlgn="auto">
              <a:lnSpc>
                <a:spcPct val="130000"/>
              </a:lnSpc>
            </a:pPr>
            <a:r>
              <a:rPr lang="zh-CN" altLang="en-US" sz="2600" dirty="0">
                <a:solidFill>
                  <a:schemeClr val="bg1"/>
                </a:solidFill>
                <a:latin typeface="方正黑体简体" panose="02010600030101010101" charset="-122"/>
                <a:ea typeface="方正黑体简体" panose="02010600030101010101" charset="-122"/>
                <a:cs typeface="方正黑体简体" panose="02010600030101010101" charset="-122"/>
                <a:sym typeface="iekie pocangqiong" panose="02000503000000000000" pitchFamily="2" charset="-122"/>
              </a:rPr>
              <a:t>返回</a:t>
            </a:r>
            <a:endParaRPr lang="zh-CN" altLang="en-US" sz="2600" dirty="0">
              <a:solidFill>
                <a:schemeClr val="bg1"/>
              </a:solidFill>
              <a:latin typeface="方正黑体简体" panose="02010600030101010101" charset="-122"/>
              <a:ea typeface="方正黑体简体" panose="02010600030101010101" charset="-122"/>
              <a:cs typeface="方正黑体简体" panose="02010600030101010101" charset="-122"/>
              <a:sym typeface="iekie pocangqiong" panose="02000503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5000">
        <p14:ripple/>
      </p:transition>
    </mc:Choice>
    <mc:Fallback>
      <p:transition spd="slow" advClick="0" advTm="5000">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12115" y="2718435"/>
            <a:ext cx="10767695" cy="2676525"/>
          </a:xfrm>
          <a:prstGeom prst="rect">
            <a:avLst/>
          </a:prstGeom>
          <a:solidFill>
            <a:schemeClr val="accent5">
              <a:lumMod val="10000"/>
              <a:lumOff val="90000"/>
            </a:schemeClr>
          </a:solidFill>
        </p:spPr>
        <p:txBody>
          <a:bodyPr wrap="square" rtlCol="0" anchor="t">
            <a:spAutoFit/>
          </a:bodyPr>
          <a:lstStyle/>
          <a:p>
            <a:pPr indent="0" algn="just" fontAlgn="auto">
              <a:lnSpc>
                <a:spcPct val="100000"/>
              </a:lnSpc>
            </a:pPr>
            <a:r>
              <a:rPr lang="en-US" altLang="zh-CN" sz="2800" dirty="0">
                <a:latin typeface="Times New Roman" panose="02020603050405020304" charset="0"/>
                <a:ea typeface="宋体" panose="02010600030101010101" pitchFamily="2" charset="-122"/>
                <a:cs typeface="Times New Roman" panose="02020603050405020304" charset="0"/>
              </a:rPr>
              <a:t>       He wears a suit and tie. He speaks very well, in excellent English, and he’s very polite. He’ll hold the door open for you and smile as he says “Good afternoon”. He travels a lot. He is a “man of the world”. He is interested in different cultures and speaks several languages. He likes sports, both playing and watching.</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00000"/>
              </a:lnSpc>
            </a:pPr>
            <a:r>
              <a:rPr lang="en-US" altLang="zh-CN" sz="2800" dirty="0">
                <a:latin typeface="Times New Roman" panose="02020603050405020304" charset="0"/>
                <a:ea typeface="宋体" panose="02010600030101010101" pitchFamily="2" charset="-122"/>
                <a:cs typeface="Times New Roman" panose="02020603050405020304" charset="0"/>
              </a:rPr>
              <a:t>      Who is he? He’s an English gentleman!</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2" name="文本框 1"/>
          <p:cNvSpPr txBox="1"/>
          <p:nvPr/>
        </p:nvSpPr>
        <p:spPr>
          <a:xfrm>
            <a:off x="412115" y="861060"/>
            <a:ext cx="6461125" cy="521970"/>
          </a:xfrm>
          <a:prstGeom prst="rect">
            <a:avLst/>
          </a:prstGeom>
          <a:noFill/>
        </p:spPr>
        <p:txBody>
          <a:bodyPr wrap="square" rtlCol="0" anchor="t">
            <a:spAutoFit/>
          </a:bodyPr>
          <a:p>
            <a:pPr algn="just" fontAlgn="auto">
              <a:lnSpc>
                <a:spcPct val="100000"/>
              </a:lnSpc>
            </a:pPr>
            <a:r>
              <a:rPr lang="en-US" altLang="zh-CN" sz="2800" dirty="0">
                <a:latin typeface="宋体" panose="02010600030101010101" pitchFamily="2" charset="-122"/>
                <a:ea typeface="宋体" panose="02010600030101010101" pitchFamily="2" charset="-122"/>
                <a:cs typeface="宋体" panose="02010600030101010101" pitchFamily="2" charset="-122"/>
              </a:rPr>
              <a:t>    请根据下面短文回答第66—70题：</a:t>
            </a:r>
            <a:endParaRPr lang="en-US" altLang="zh-CN" sz="2800" dirty="0">
              <a:latin typeface="宋体" panose="02010600030101010101" pitchFamily="2" charset="-122"/>
              <a:ea typeface="宋体" panose="02010600030101010101" pitchFamily="2" charset="-122"/>
              <a:cs typeface="宋体" panose="02010600030101010101" pitchFamily="2" charset="-122"/>
            </a:endParaRPr>
          </a:p>
        </p:txBody>
      </p:sp>
      <p:sp>
        <p:nvSpPr>
          <p:cNvPr id="3" name="右箭头 2">
            <a:hlinkClick r:id="rId1" action="ppaction://hlinksldjump"/>
          </p:cNvPr>
          <p:cNvSpPr/>
          <p:nvPr/>
        </p:nvSpPr>
        <p:spPr>
          <a:xfrm>
            <a:off x="0" y="1646555"/>
            <a:ext cx="2083435" cy="989965"/>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b="1">
                <a:solidFill>
                  <a:schemeClr val="bg1"/>
                </a:solidFill>
                <a:latin typeface="微软雅黑" panose="020B0503020204020204" pitchFamily="34" charset="-122"/>
                <a:ea typeface="微软雅黑" panose="020B0503020204020204" pitchFamily="34" charset="-122"/>
              </a:rPr>
              <a:t>参考译文</a:t>
            </a:r>
            <a:endParaRPr lang="zh-CN" altLang="en-US" sz="2800" b="1">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02895" y="1139825"/>
            <a:ext cx="11531600" cy="4831080"/>
          </a:xfrm>
          <a:prstGeom prst="rect">
            <a:avLst/>
          </a:prstGeom>
          <a:solidFill>
            <a:schemeClr val="accent5">
              <a:lumMod val="10000"/>
              <a:lumOff val="90000"/>
            </a:schemeClr>
          </a:solidFill>
        </p:spPr>
        <p:txBody>
          <a:bodyPr wrap="square" rtlCol="0" anchor="t">
            <a:spAutoFit/>
          </a:bodyPr>
          <a:lstStyle/>
          <a:p>
            <a:pPr indent="0" algn="just" fontAlgn="auto">
              <a:lnSpc>
                <a:spcPct val="100000"/>
              </a:lnSpc>
            </a:pPr>
            <a:r>
              <a:rPr lang="en-US" altLang="zh-CN" sz="2800" dirty="0">
                <a:latin typeface="Times New Roman" panose="02020603050405020304" charset="0"/>
                <a:ea typeface="宋体" panose="02010600030101010101" pitchFamily="2" charset="-122"/>
                <a:cs typeface="Times New Roman" panose="02020603050405020304" charset="0"/>
                <a:sym typeface="+mn-ea"/>
              </a:rPr>
              <a:t>      </a:t>
            </a:r>
            <a:r>
              <a:rPr lang="en-US" altLang="zh-CN" sz="2800" dirty="0">
                <a:latin typeface="Times New Roman" panose="02020603050405020304" charset="0"/>
                <a:ea typeface="宋体" panose="02010600030101010101" pitchFamily="2" charset="-122"/>
                <a:cs typeface="Times New Roman" panose="02020603050405020304" charset="0"/>
              </a:rPr>
              <a:t>He’s always honest. He never lies. In fact, “a gentlemen’s agreement” is when two people agree to do something without signing anything, but they can trust each other because they are honest. They are gentlemen. According to the great Irish writer Oscar Wilde, a gentleman wouldn’t be </a:t>
            </a:r>
            <a:r>
              <a:rPr lang="en-US" altLang="zh-CN" sz="2800" u="sng" dirty="0">
                <a:latin typeface="Times New Roman" panose="02020603050405020304" charset="0"/>
                <a:ea typeface="宋体" panose="02010600030101010101" pitchFamily="2" charset="-122"/>
                <a:cs typeface="Times New Roman" panose="02020603050405020304" charset="0"/>
              </a:rPr>
              <a:t>rude</a:t>
            </a:r>
            <a:r>
              <a:rPr lang="en-US" altLang="zh-CN" sz="2800" dirty="0">
                <a:latin typeface="Times New Roman" panose="02020603050405020304" charset="0"/>
                <a:ea typeface="宋体" panose="02010600030101010101" pitchFamily="2" charset="-122"/>
                <a:cs typeface="Times New Roman" panose="02020603050405020304" charset="0"/>
              </a:rPr>
              <a:t> to somebody by accident because he is always polite and thinks about others. But he will be rude if he wants to be!</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00000"/>
              </a:lnSpc>
            </a:pPr>
            <a:r>
              <a:rPr lang="en-US" altLang="zh-CN" sz="2800" dirty="0">
                <a:latin typeface="Times New Roman" panose="02020603050405020304" charset="0"/>
                <a:ea typeface="宋体" panose="02010600030101010101" pitchFamily="2" charset="-122"/>
                <a:cs typeface="Times New Roman" panose="02020603050405020304" charset="0"/>
              </a:rPr>
              <a:t>      In the past, a gentleman in England was a man of a certain “class”: a high position in society. He owned land. He had a good education and he was not part of the “working class”: He didn’t work; he didn’t need to work. These days, however, gentleman just means a man who is kind and polite. “Thank you. You’re a gentleman.” This means “You’re very kind” or “You’re a nice guy”.</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381760" y="927100"/>
            <a:ext cx="10347960" cy="2158365"/>
          </a:xfrm>
          <a:prstGeom prst="rect">
            <a:avLst/>
          </a:prstGeom>
          <a:noFill/>
        </p:spPr>
        <p:txBody>
          <a:bodyPr wrap="square" rtlCol="0" anchor="t">
            <a:spAutoFit/>
          </a:bodyPr>
          <a:lstStyle/>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66. What’s the passage mainly about?</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[A] The English gentleman.</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[B] Gentleman in the past.</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[C] How to be a gentleman.</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8" name="TextBox 4"/>
          <p:cNvSpPr txBox="1"/>
          <p:nvPr/>
        </p:nvSpPr>
        <p:spPr>
          <a:xfrm>
            <a:off x="571182" y="1026648"/>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A</a:t>
            </a:r>
            <a:endParaRPr lang="en-US" sz="2800" dirty="0">
              <a:solidFill>
                <a:srgbClr val="C00000"/>
              </a:solidFill>
              <a:latin typeface="Times New Roman" panose="02020603050405020304" charset="0"/>
              <a:cs typeface="Times New Roman" panose="02020603050405020304" charset="0"/>
            </a:endParaRPr>
          </a:p>
        </p:txBody>
      </p:sp>
      <p:sp>
        <p:nvSpPr>
          <p:cNvPr id="6" name="TextBox 4"/>
          <p:cNvSpPr txBox="1"/>
          <p:nvPr/>
        </p:nvSpPr>
        <p:spPr>
          <a:xfrm>
            <a:off x="647700" y="3663950"/>
            <a:ext cx="10300335" cy="460375"/>
          </a:xfrm>
          <a:prstGeom prst="rect">
            <a:avLst/>
          </a:prstGeom>
          <a:noFill/>
        </p:spPr>
        <p:txBody>
          <a:bodyPr wrap="square" rtlCol="0">
            <a:spAutoFit/>
          </a:bodyPr>
          <a:p>
            <a:pPr marL="899795" indent="-899795" algn="just" fontAlgn="auto"/>
            <a:r>
              <a:rPr lang="zh-CN" altLang="en-US" sz="2400" dirty="0">
                <a:solidFill>
                  <a:srgbClr val="C00000"/>
                </a:solidFill>
                <a:latin typeface="Times New Roman" panose="02020603050405020304" charset="0"/>
                <a:cs typeface="Times New Roman" panose="02020603050405020304" charset="0"/>
              </a:rPr>
              <a:t>解析：</a:t>
            </a:r>
            <a:r>
              <a:rPr sz="2400" dirty="0">
                <a:solidFill>
                  <a:srgbClr val="C00000"/>
                </a:solidFill>
                <a:latin typeface="Times New Roman" panose="02020603050405020304" charset="0"/>
                <a:cs typeface="Times New Roman" panose="02020603050405020304" charset="0"/>
              </a:rPr>
              <a:t>主旨大意题。文章讲的是英国绅士，故选[A]项。</a:t>
            </a:r>
            <a:endParaRPr sz="24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069975" y="927100"/>
            <a:ext cx="10306685" cy="2158365"/>
          </a:xfrm>
          <a:prstGeom prst="rect">
            <a:avLst/>
          </a:prstGeom>
          <a:noFill/>
        </p:spPr>
        <p:txBody>
          <a:bodyPr wrap="square" rtlCol="0" anchor="t">
            <a:spAutoFit/>
          </a:bodyPr>
          <a:lstStyle/>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67. What do we know about a gentleman from the passage?</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[A] A gentleman is always rude.</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[B] In the past, a gentleman in England was rich.</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20000"/>
              </a:lnSpc>
            </a:pPr>
            <a:r>
              <a:rPr lang="en-US" altLang="zh-CN" sz="2800" dirty="0">
                <a:latin typeface="Times New Roman" panose="02020603050405020304" charset="0"/>
                <a:ea typeface="宋体" panose="02010600030101010101" pitchFamily="2" charset="-122"/>
                <a:cs typeface="Times New Roman" panose="02020603050405020304" charset="0"/>
              </a:rPr>
              <a:t>[C] A gentleman is a part of working class in the past.</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3" name="TextBox 4"/>
          <p:cNvSpPr txBox="1"/>
          <p:nvPr/>
        </p:nvSpPr>
        <p:spPr>
          <a:xfrm>
            <a:off x="467360" y="1037590"/>
            <a:ext cx="60261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B</a:t>
            </a:r>
            <a:endParaRPr lang="en-US" sz="2800" dirty="0">
              <a:solidFill>
                <a:srgbClr val="C00000"/>
              </a:solidFill>
              <a:latin typeface="Times New Roman" panose="02020603050405020304" charset="0"/>
              <a:cs typeface="Times New Roman" panose="02020603050405020304" charset="0"/>
            </a:endParaRPr>
          </a:p>
        </p:txBody>
      </p:sp>
      <p:sp>
        <p:nvSpPr>
          <p:cNvPr id="4" name="TextBox 4"/>
          <p:cNvSpPr txBox="1"/>
          <p:nvPr/>
        </p:nvSpPr>
        <p:spPr>
          <a:xfrm>
            <a:off x="389255" y="3648075"/>
            <a:ext cx="11432540" cy="1198880"/>
          </a:xfrm>
          <a:prstGeom prst="rect">
            <a:avLst/>
          </a:prstGeom>
          <a:noFill/>
        </p:spPr>
        <p:txBody>
          <a:bodyPr wrap="square" rtlCol="0">
            <a:spAutoFit/>
          </a:bodyPr>
          <a:p>
            <a:pPr marL="899795" indent="-899795" algn="just" fontAlgn="auto"/>
            <a:r>
              <a:rPr lang="zh-CN" altLang="en-US" sz="2400" dirty="0">
                <a:solidFill>
                  <a:srgbClr val="C00000"/>
                </a:solidFill>
                <a:latin typeface="Times New Roman" panose="02020603050405020304" charset="0"/>
                <a:cs typeface="Times New Roman" panose="02020603050405020304" charset="0"/>
              </a:rPr>
              <a:t>解析：</a:t>
            </a:r>
            <a:r>
              <a:rPr sz="2400" dirty="0">
                <a:solidFill>
                  <a:srgbClr val="C00000"/>
                </a:solidFill>
                <a:latin typeface="Times New Roman" panose="02020603050405020304" charset="0"/>
                <a:cs typeface="Times New Roman" panose="02020603050405020304" charset="0"/>
              </a:rPr>
              <a:t>推理判断题。从最后一段前两句“In the past, a gentleman in England was a man of a</a:t>
            </a:r>
            <a:r>
              <a:rPr lang="en-US" sz="2400" dirty="0">
                <a:solidFill>
                  <a:srgbClr val="C00000"/>
                </a:solidFill>
                <a:latin typeface="Times New Roman" panose="02020603050405020304" charset="0"/>
                <a:cs typeface="Times New Roman" panose="02020603050405020304" charset="0"/>
              </a:rPr>
              <a:t> </a:t>
            </a:r>
            <a:r>
              <a:rPr sz="2400" dirty="0">
                <a:solidFill>
                  <a:srgbClr val="C00000"/>
                </a:solidFill>
                <a:latin typeface="Times New Roman" panose="02020603050405020304" charset="0"/>
                <a:cs typeface="Times New Roman" panose="02020603050405020304" charset="0"/>
              </a:rPr>
              <a:t>certain ‘class’: a high position in society. He owned land.”可知，过去英国的绅士很富有，故选[B]项。</a:t>
            </a:r>
            <a:endParaRPr sz="24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020445" y="995680"/>
            <a:ext cx="9422130" cy="694055"/>
          </a:xfrm>
          <a:prstGeom prst="rect">
            <a:avLst/>
          </a:prstGeom>
          <a:noFill/>
        </p:spPr>
        <p:txBody>
          <a:bodyPr wrap="square" rtlCol="0" anchor="t">
            <a:spAutoFit/>
          </a:bodyPr>
          <a:p>
            <a:pPr algn="just" fontAlgn="auto">
              <a:lnSpc>
                <a:spcPct val="140000"/>
              </a:lnSpc>
            </a:pPr>
            <a:r>
              <a:rPr lang="en-US" altLang="zh-CN" sz="2800" dirty="0">
                <a:latin typeface="Times New Roman" panose="02020603050405020304" charset="0"/>
                <a:ea typeface="宋体" panose="02010600030101010101" pitchFamily="2" charset="-122"/>
                <a:cs typeface="Times New Roman" panose="02020603050405020304" charset="0"/>
              </a:rPr>
              <a:t>4.          [A]                                  [B]                              [C]</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7" name="TextBox 4"/>
          <p:cNvSpPr txBox="1"/>
          <p:nvPr/>
        </p:nvSpPr>
        <p:spPr>
          <a:xfrm>
            <a:off x="209867" y="1167618"/>
            <a:ext cx="810895" cy="521970"/>
          </a:xfrm>
          <a:prstGeom prst="rect">
            <a:avLst/>
          </a:prstGeom>
          <a:noFill/>
        </p:spPr>
        <p:txBody>
          <a:bodyPr wrap="square" rtlCol="0">
            <a:spAutoFit/>
          </a:bodyPr>
          <a:lstStyle/>
          <a:p>
            <a:pPr algn="ctr"/>
            <a:r>
              <a:rPr lang="en-US" sz="2800" dirty="0">
                <a:solidFill>
                  <a:srgbClr val="C00000"/>
                </a:solidFill>
                <a:latin typeface="Times New Roman" panose="02020603050405020304" charset="0"/>
                <a:cs typeface="Times New Roman" panose="02020603050405020304" charset="0"/>
              </a:rPr>
              <a:t>A</a:t>
            </a:r>
            <a:endParaRPr lang="en-US" sz="2800" dirty="0">
              <a:solidFill>
                <a:srgbClr val="C00000"/>
              </a:solidFill>
              <a:latin typeface="Times New Roman" panose="02020603050405020304" charset="0"/>
              <a:cs typeface="Times New Roman" panose="02020603050405020304" charset="0"/>
            </a:endParaRPr>
          </a:p>
        </p:txBody>
      </p:sp>
      <p:sp>
        <p:nvSpPr>
          <p:cNvPr id="2" name="文本框 1"/>
          <p:cNvSpPr txBox="1"/>
          <p:nvPr/>
        </p:nvSpPr>
        <p:spPr>
          <a:xfrm>
            <a:off x="372110" y="4938395"/>
            <a:ext cx="11187430" cy="694055"/>
          </a:xfrm>
          <a:prstGeom prst="rect">
            <a:avLst/>
          </a:prstGeom>
          <a:noFill/>
        </p:spPr>
        <p:txBody>
          <a:bodyPr wrap="square" rtlCol="0" anchor="t">
            <a:spAutoFit/>
          </a:bodyPr>
          <a:p>
            <a:pPr algn="just" fontAlgn="auto">
              <a:lnSpc>
                <a:spcPct val="140000"/>
              </a:lnSpc>
            </a:pPr>
            <a:r>
              <a:rPr lang="en-US" altLang="zh-CN"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Script</a:t>
            </a:r>
            <a:r>
              <a:rPr lang="zh-CN" altLang="en-US"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Mike likes playing badminton in his free time.</a:t>
            </a:r>
            <a:endPar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p:txBody>
      </p:sp>
      <p:pic>
        <p:nvPicPr>
          <p:cNvPr id="3" name="图片 2"/>
          <p:cNvPicPr>
            <a:picLocks noChangeAspect="1"/>
          </p:cNvPicPr>
          <p:nvPr>
            <p:custDataLst>
              <p:tags r:id="rId1"/>
            </p:custDataLst>
          </p:nvPr>
        </p:nvPicPr>
        <p:blipFill>
          <a:blip r:embed="rId2"/>
          <a:stretch>
            <a:fillRect/>
          </a:stretch>
        </p:blipFill>
        <p:spPr>
          <a:xfrm>
            <a:off x="1477010" y="2012315"/>
            <a:ext cx="2153920" cy="2786380"/>
          </a:xfrm>
          <a:prstGeom prst="rect">
            <a:avLst/>
          </a:prstGeom>
        </p:spPr>
      </p:pic>
      <p:pic>
        <p:nvPicPr>
          <p:cNvPr id="4" name="图片 3"/>
          <p:cNvPicPr>
            <a:picLocks noChangeAspect="1"/>
          </p:cNvPicPr>
          <p:nvPr>
            <p:custDataLst>
              <p:tags r:id="rId3"/>
            </p:custDataLst>
          </p:nvPr>
        </p:nvPicPr>
        <p:blipFill>
          <a:blip r:embed="rId4"/>
          <a:stretch>
            <a:fillRect/>
          </a:stretch>
        </p:blipFill>
        <p:spPr>
          <a:xfrm>
            <a:off x="5007610" y="1942465"/>
            <a:ext cx="2131695" cy="2814955"/>
          </a:xfrm>
          <a:prstGeom prst="rect">
            <a:avLst/>
          </a:prstGeom>
        </p:spPr>
      </p:pic>
      <p:pic>
        <p:nvPicPr>
          <p:cNvPr id="5" name="图片 4"/>
          <p:cNvPicPr>
            <a:picLocks noChangeAspect="1"/>
          </p:cNvPicPr>
          <p:nvPr>
            <p:custDataLst>
              <p:tags r:id="rId5"/>
            </p:custDataLst>
          </p:nvPr>
        </p:nvPicPr>
        <p:blipFill>
          <a:blip r:embed="rId6"/>
          <a:stretch>
            <a:fillRect/>
          </a:stretch>
        </p:blipFill>
        <p:spPr>
          <a:xfrm>
            <a:off x="8171180" y="2012315"/>
            <a:ext cx="1946910" cy="2431415"/>
          </a:xfrm>
          <a:prstGeom prst="rect">
            <a:avLst/>
          </a:prstGeom>
        </p:spPr>
      </p:pic>
      <p:pic>
        <p:nvPicPr>
          <p:cNvPr id="8" name="模拟卷（八）第一节 4">
            <a:hlinkClick r:id="" action="ppaction://media"/>
          </p:cNvPr>
          <p:cNvPicPr/>
          <p:nvPr>
            <a:audioFile r:link="rId7"/>
            <p:extLst>
              <p:ext uri="{DAA4B4D4-6D71-4841-9C94-3DE7FCFB9230}">
                <p14:media xmlns:p14="http://schemas.microsoft.com/office/powerpoint/2010/main" r:embed="rId8"/>
              </p:ext>
            </p:extLst>
          </p:nvPr>
        </p:nvPicPr>
        <p:blipFill>
          <a:blip r:embed="rId9"/>
          <a:stretch>
            <a:fillRect/>
          </a:stretch>
        </p:blipFill>
        <p:spPr>
          <a:xfrm>
            <a:off x="372110" y="735330"/>
            <a:ext cx="619125" cy="619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8"/>
                </p:tgtEl>
              </p:cMediaNode>
            </p:audio>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additive="base">
                                        <p:cTn id="16" dur="indefinite" fill="hold"/>
                                        <p:tgtEl>
                                          <p:spTgt spid="8"/>
                                        </p:tgtEl>
                                      </p:cBhvr>
                                    </p:cmd>
                                  </p:childTnLst>
                                </p:cTn>
                              </p:par>
                            </p:childTnLst>
                          </p:cTn>
                        </p:par>
                      </p:childTnLst>
                    </p:cTn>
                  </p:par>
                </p:childTnLst>
              </p:cTn>
              <p:nextCondLst>
                <p:cond evt="onClick" delay="0">
                  <p:tgtEl>
                    <p:spTgt spid="8"/>
                  </p:tgtEl>
                </p:cond>
              </p:nextCondLst>
            </p:seq>
          </p:childTnLst>
        </p:cTn>
      </p:par>
    </p:tnLst>
    <p:bldLst>
      <p:bldP spid="7" grpId="0"/>
      <p:bldP spid="2" grpId="0"/>
      <p:bldP spid="2" grpId="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372870" y="990600"/>
            <a:ext cx="9137015" cy="1512570"/>
          </a:xfrm>
          <a:prstGeom prst="rect">
            <a:avLst/>
          </a:prstGeom>
          <a:noFill/>
        </p:spPr>
        <p:txBody>
          <a:bodyPr wrap="square" rtlCol="0" anchor="t">
            <a:spAutoFit/>
          </a:bodyPr>
          <a:lstStyle/>
          <a:p>
            <a:pPr indent="0"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68. What’s the Chinese meaning of the underlined word “rude” in Paragraph 3?</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[A] 礼貌的			[B] 野蛮的		 [C] 无礼的</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8" name="TextBox 4"/>
          <p:cNvSpPr txBox="1"/>
          <p:nvPr/>
        </p:nvSpPr>
        <p:spPr>
          <a:xfrm>
            <a:off x="472122" y="990453"/>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 C</a:t>
            </a:r>
            <a:endParaRPr lang="en-US" sz="2800" dirty="0">
              <a:solidFill>
                <a:srgbClr val="C00000"/>
              </a:solidFill>
              <a:latin typeface="Times New Roman" panose="02020603050405020304" charset="0"/>
              <a:cs typeface="Times New Roman" panose="02020603050405020304" charset="0"/>
            </a:endParaRPr>
          </a:p>
        </p:txBody>
      </p:sp>
      <p:sp>
        <p:nvSpPr>
          <p:cNvPr id="4" name="TextBox 4"/>
          <p:cNvSpPr txBox="1"/>
          <p:nvPr/>
        </p:nvSpPr>
        <p:spPr>
          <a:xfrm>
            <a:off x="596265" y="3693160"/>
            <a:ext cx="11179810" cy="1568450"/>
          </a:xfrm>
          <a:prstGeom prst="rect">
            <a:avLst/>
          </a:prstGeom>
          <a:noFill/>
        </p:spPr>
        <p:txBody>
          <a:bodyPr wrap="square" rtlCol="0">
            <a:spAutoFit/>
          </a:bodyPr>
          <a:p>
            <a:pPr marL="899795" indent="-899795" algn="just" fontAlgn="auto"/>
            <a:r>
              <a:rPr lang="zh-CN" altLang="en-US" sz="2400" dirty="0">
                <a:solidFill>
                  <a:srgbClr val="C00000"/>
                </a:solidFill>
                <a:latin typeface="Times New Roman" panose="02020603050405020304" charset="0"/>
                <a:cs typeface="Times New Roman" panose="02020603050405020304" charset="0"/>
              </a:rPr>
              <a:t>解析：</a:t>
            </a:r>
            <a:r>
              <a:rPr sz="2400" dirty="0">
                <a:solidFill>
                  <a:srgbClr val="C00000"/>
                </a:solidFill>
                <a:latin typeface="Times New Roman" panose="02020603050405020304" charset="0"/>
                <a:cs typeface="Times New Roman" panose="02020603050405020304" charset="0"/>
              </a:rPr>
              <a:t>词义猜测题。从第三段倒数第二句“a gentleman wouldn’t be rude to somebody by</a:t>
            </a:r>
            <a:r>
              <a:rPr lang="en-US" sz="2400" dirty="0">
                <a:solidFill>
                  <a:srgbClr val="C00000"/>
                </a:solidFill>
                <a:latin typeface="Times New Roman" panose="02020603050405020304" charset="0"/>
                <a:cs typeface="Times New Roman" panose="02020603050405020304" charset="0"/>
              </a:rPr>
              <a:t> </a:t>
            </a:r>
            <a:r>
              <a:rPr sz="2400" dirty="0">
                <a:solidFill>
                  <a:srgbClr val="C00000"/>
                </a:solidFill>
                <a:latin typeface="Times New Roman" panose="02020603050405020304" charset="0"/>
                <a:cs typeface="Times New Roman" panose="02020603050405020304" charset="0"/>
              </a:rPr>
              <a:t>accident because he is always polite and thinks about others.”可知，rude为polite的反义词，polite意为“礼貌的”，所以rude的意思是“无礼的”，故选[C]项。</a:t>
            </a:r>
            <a:endParaRPr sz="24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p14:dur="500">
        <p14:doors dir="ver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283970" y="917575"/>
            <a:ext cx="10267950" cy="1986280"/>
          </a:xfrm>
          <a:prstGeom prst="rect">
            <a:avLst/>
          </a:prstGeom>
          <a:noFill/>
        </p:spPr>
        <p:txBody>
          <a:bodyPr wrap="square" rtlCol="0" anchor="t">
            <a:spAutoFit/>
          </a:bodyPr>
          <a:lstStyle/>
          <a:p>
            <a:pPr indent="0"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69. What does gentleman mean today?</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[A] A man who is kind and polite.</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[B] A man who doesn’t need to work.</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[C] A man who has a good education.</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3" name="TextBox 4"/>
          <p:cNvSpPr txBox="1"/>
          <p:nvPr/>
        </p:nvSpPr>
        <p:spPr>
          <a:xfrm>
            <a:off x="473392" y="917428"/>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 A</a:t>
            </a:r>
            <a:endParaRPr lang="en-US" sz="2800" dirty="0">
              <a:solidFill>
                <a:srgbClr val="C00000"/>
              </a:solidFill>
              <a:latin typeface="Times New Roman" panose="02020603050405020304" charset="0"/>
              <a:cs typeface="Times New Roman" panose="02020603050405020304" charset="0"/>
            </a:endParaRPr>
          </a:p>
        </p:txBody>
      </p:sp>
      <p:sp>
        <p:nvSpPr>
          <p:cNvPr id="6" name="TextBox 4"/>
          <p:cNvSpPr txBox="1"/>
          <p:nvPr/>
        </p:nvSpPr>
        <p:spPr>
          <a:xfrm>
            <a:off x="278130" y="3234055"/>
            <a:ext cx="11636375" cy="829945"/>
          </a:xfrm>
          <a:prstGeom prst="rect">
            <a:avLst/>
          </a:prstGeom>
          <a:noFill/>
        </p:spPr>
        <p:txBody>
          <a:bodyPr wrap="square" rtlCol="0">
            <a:spAutoFit/>
          </a:bodyPr>
          <a:p>
            <a:pPr marL="899795" indent="-899795" algn="just" fontAlgn="auto"/>
            <a:r>
              <a:rPr lang="zh-CN" altLang="en-US" sz="2400" dirty="0">
                <a:solidFill>
                  <a:srgbClr val="C00000"/>
                </a:solidFill>
                <a:latin typeface="Times New Roman" panose="02020603050405020304" charset="0"/>
                <a:cs typeface="Times New Roman" panose="02020603050405020304" charset="0"/>
              </a:rPr>
              <a:t>解析：</a:t>
            </a:r>
            <a:r>
              <a:rPr sz="2400" dirty="0">
                <a:solidFill>
                  <a:srgbClr val="C00000"/>
                </a:solidFill>
                <a:latin typeface="Times New Roman" panose="02020603050405020304" charset="0"/>
                <a:cs typeface="Times New Roman" panose="02020603050405020304" charset="0"/>
              </a:rPr>
              <a:t>细节理解题。由最后一段倒数第四句“These days, however, gentleman just means a</a:t>
            </a:r>
            <a:r>
              <a:rPr lang="en-US" sz="2400" dirty="0">
                <a:solidFill>
                  <a:srgbClr val="C00000"/>
                </a:solidFill>
                <a:latin typeface="Times New Roman" panose="02020603050405020304" charset="0"/>
                <a:cs typeface="Times New Roman" panose="02020603050405020304" charset="0"/>
              </a:rPr>
              <a:t> </a:t>
            </a:r>
            <a:r>
              <a:rPr sz="2400" dirty="0">
                <a:solidFill>
                  <a:srgbClr val="C00000"/>
                </a:solidFill>
                <a:latin typeface="Times New Roman" panose="02020603050405020304" charset="0"/>
                <a:cs typeface="Times New Roman" panose="02020603050405020304" charset="0"/>
              </a:rPr>
              <a:t>man who is kind and polite.”可知，选项[A]为正确项。</a:t>
            </a:r>
            <a:endParaRPr sz="24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038860" y="917575"/>
            <a:ext cx="10513060" cy="1986280"/>
          </a:xfrm>
          <a:prstGeom prst="rect">
            <a:avLst/>
          </a:prstGeom>
          <a:noFill/>
        </p:spPr>
        <p:txBody>
          <a:bodyPr wrap="square" rtlCol="0" anchor="t">
            <a:spAutoFit/>
          </a:bodyPr>
          <a:lstStyle/>
          <a:p>
            <a:pPr indent="0"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70. From the text we know that a “gentlemen’s agreement” _________.</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[A] is signed among three gentlemen</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[B] is signed because they are dishonest</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[C] is a personal agreement based on trust</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3" name="TextBox 4"/>
          <p:cNvSpPr txBox="1"/>
          <p:nvPr/>
        </p:nvSpPr>
        <p:spPr>
          <a:xfrm>
            <a:off x="228282" y="917428"/>
            <a:ext cx="810895" cy="521970"/>
          </a:xfrm>
          <a:prstGeom prst="rect">
            <a:avLst/>
          </a:prstGeom>
          <a:noFill/>
        </p:spPr>
        <p:txBody>
          <a:bodyPr wrap="square" rtlCol="0">
            <a:spAutoFit/>
          </a:bodyPr>
          <a:p>
            <a:pPr algn="ctr"/>
            <a:r>
              <a:rPr lang="en-US" sz="2800" dirty="0">
                <a:solidFill>
                  <a:srgbClr val="C00000"/>
                </a:solidFill>
                <a:latin typeface="Times New Roman" panose="02020603050405020304" charset="0"/>
                <a:cs typeface="Times New Roman" panose="02020603050405020304" charset="0"/>
              </a:rPr>
              <a:t> C</a:t>
            </a:r>
            <a:endParaRPr lang="en-US" sz="2800" dirty="0">
              <a:solidFill>
                <a:srgbClr val="C00000"/>
              </a:solidFill>
              <a:latin typeface="Times New Roman" panose="02020603050405020304" charset="0"/>
              <a:cs typeface="Times New Roman" panose="02020603050405020304" charset="0"/>
            </a:endParaRPr>
          </a:p>
        </p:txBody>
      </p:sp>
      <p:sp>
        <p:nvSpPr>
          <p:cNvPr id="6" name="TextBox 4"/>
          <p:cNvSpPr txBox="1"/>
          <p:nvPr/>
        </p:nvSpPr>
        <p:spPr>
          <a:xfrm>
            <a:off x="655320" y="3678555"/>
            <a:ext cx="10771505" cy="1568450"/>
          </a:xfrm>
          <a:prstGeom prst="rect">
            <a:avLst/>
          </a:prstGeom>
          <a:noFill/>
        </p:spPr>
        <p:txBody>
          <a:bodyPr wrap="square" rtlCol="0">
            <a:spAutoFit/>
          </a:bodyPr>
          <a:p>
            <a:pPr marL="899795" indent="-899795" algn="just" fontAlgn="auto"/>
            <a:r>
              <a:rPr lang="zh-CN" altLang="en-US" sz="2400" dirty="0">
                <a:solidFill>
                  <a:srgbClr val="C00000"/>
                </a:solidFill>
                <a:latin typeface="Times New Roman" panose="02020603050405020304" charset="0"/>
                <a:cs typeface="Times New Roman" panose="02020603050405020304" charset="0"/>
              </a:rPr>
              <a:t>解析：</a:t>
            </a:r>
            <a:r>
              <a:rPr sz="2400" dirty="0">
                <a:solidFill>
                  <a:srgbClr val="C00000"/>
                </a:solidFill>
                <a:latin typeface="Times New Roman" panose="02020603050405020304" charset="0"/>
                <a:cs typeface="Times New Roman" panose="02020603050405020304" charset="0"/>
              </a:rPr>
              <a:t>推理判断题。由文章第三段第三句“‘a gentlemen’s agreement’ is when two people</a:t>
            </a:r>
            <a:r>
              <a:rPr lang="en-US" sz="2400" dirty="0">
                <a:solidFill>
                  <a:srgbClr val="C00000"/>
                </a:solidFill>
                <a:latin typeface="Times New Roman" panose="02020603050405020304" charset="0"/>
                <a:cs typeface="Times New Roman" panose="02020603050405020304" charset="0"/>
              </a:rPr>
              <a:t> </a:t>
            </a:r>
            <a:r>
              <a:rPr sz="2400" dirty="0">
                <a:solidFill>
                  <a:srgbClr val="C00000"/>
                </a:solidFill>
                <a:latin typeface="Times New Roman" panose="02020603050405020304" charset="0"/>
                <a:cs typeface="Times New Roman" panose="02020603050405020304" charset="0"/>
              </a:rPr>
              <a:t>agree to do something without signing anything, but they can trust each other because they</a:t>
            </a:r>
            <a:r>
              <a:rPr lang="en-US" sz="2400" dirty="0">
                <a:solidFill>
                  <a:srgbClr val="C00000"/>
                </a:solidFill>
                <a:latin typeface="Times New Roman" panose="02020603050405020304" charset="0"/>
                <a:cs typeface="Times New Roman" panose="02020603050405020304" charset="0"/>
              </a:rPr>
              <a:t> </a:t>
            </a:r>
            <a:r>
              <a:rPr sz="2400" dirty="0">
                <a:solidFill>
                  <a:srgbClr val="C00000"/>
                </a:solidFill>
                <a:latin typeface="Times New Roman" panose="02020603050405020304" charset="0"/>
                <a:cs typeface="Times New Roman" panose="02020603050405020304" charset="0"/>
              </a:rPr>
              <a:t>are honest”可知，“君子协议”是两个绅士基于诚信私下签订的口头协议，故选[C]项。</a:t>
            </a:r>
            <a:endParaRPr sz="24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p:sp>
        <p:nvSpPr>
          <p:cNvPr id="2" name="右箭头 1"/>
          <p:cNvSpPr/>
          <p:nvPr/>
        </p:nvSpPr>
        <p:spPr>
          <a:xfrm>
            <a:off x="54610" y="-191135"/>
            <a:ext cx="2083435" cy="989965"/>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b="1">
                <a:solidFill>
                  <a:schemeClr val="bg1"/>
                </a:solidFill>
                <a:latin typeface="微软雅黑" panose="020B0503020204020204" pitchFamily="34" charset="-122"/>
                <a:ea typeface="微软雅黑" panose="020B0503020204020204" pitchFamily="34" charset="-122"/>
              </a:rPr>
              <a:t>参考译文</a:t>
            </a:r>
            <a:endParaRPr lang="zh-CN" altLang="en-US" sz="2800" b="1">
              <a:solidFill>
                <a:schemeClr val="bg1"/>
              </a:solidFill>
              <a:latin typeface="微软雅黑" panose="020B0503020204020204" pitchFamily="34" charset="-122"/>
              <a:ea typeface="微软雅黑" panose="020B0503020204020204" pitchFamily="34" charset="-122"/>
            </a:endParaRPr>
          </a:p>
        </p:txBody>
      </p:sp>
      <p:sp>
        <p:nvSpPr>
          <p:cNvPr id="14" name="圆角矩形 13"/>
          <p:cNvSpPr/>
          <p:nvPr/>
        </p:nvSpPr>
        <p:spPr>
          <a:xfrm>
            <a:off x="389255" y="735330"/>
            <a:ext cx="11373485" cy="5401945"/>
          </a:xfrm>
          <a:prstGeom prst="roundRect">
            <a:avLst/>
          </a:prstGeom>
          <a:solidFill>
            <a:schemeClr val="accent6">
              <a:lumMod val="60000"/>
              <a:lumOff val="40000"/>
            </a:schemeClr>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indent="0" algn="just" fontAlgn="auto">
              <a:lnSpc>
                <a:spcPct val="110000"/>
              </a:lnSpc>
            </a:pPr>
            <a:r>
              <a:rPr lang="en-US" sz="2200" dirty="0">
                <a:solidFill>
                  <a:srgbClr val="C00000"/>
                </a:solidFill>
                <a:uFillTx/>
                <a:latin typeface="Times New Roman" panose="02020603050405020304" charset="0"/>
                <a:cs typeface="Times New Roman" panose="02020603050405020304" charset="0"/>
                <a:sym typeface="+mn-ea"/>
              </a:rPr>
              <a:t> </a:t>
            </a:r>
            <a:r>
              <a:rPr lang="en-US" sz="2400" dirty="0">
                <a:solidFill>
                  <a:srgbClr val="C00000"/>
                </a:solidFill>
                <a:uFillTx/>
                <a:latin typeface="Times New Roman" panose="02020603050405020304" charset="0"/>
                <a:cs typeface="Times New Roman" panose="02020603050405020304" charset="0"/>
                <a:sym typeface="+mn-ea"/>
              </a:rPr>
              <a:t>     </a:t>
            </a:r>
            <a:r>
              <a:rPr sz="2400" dirty="0">
                <a:solidFill>
                  <a:srgbClr val="C00000"/>
                </a:solidFill>
                <a:uFillTx/>
                <a:latin typeface="Times New Roman" panose="02020603050405020304" charset="0"/>
                <a:cs typeface="Times New Roman" panose="02020603050405020304" charset="0"/>
                <a:sym typeface="+mn-ea"/>
              </a:rPr>
              <a:t>他穿西装，打领带，谈吐文雅，说流利的英语，而且彬彬有礼。他会帮你开门，面带微笑地对你说“下午好”。他经常旅行，阅历丰富，对不同的文化感兴趣，说多种语言。他喜欢体育运动和观看体育赛事。</a:t>
            </a:r>
            <a:endParaRPr sz="2400" dirty="0">
              <a:solidFill>
                <a:srgbClr val="C00000"/>
              </a:solidFill>
              <a:uFillTx/>
              <a:latin typeface="Times New Roman" panose="02020603050405020304" charset="0"/>
              <a:cs typeface="Times New Roman" panose="02020603050405020304" charset="0"/>
              <a:sym typeface="+mn-ea"/>
            </a:endParaRPr>
          </a:p>
          <a:p>
            <a:pPr indent="0" algn="just" fontAlgn="auto">
              <a:lnSpc>
                <a:spcPct val="110000"/>
              </a:lnSpc>
            </a:pPr>
            <a:r>
              <a:rPr sz="2400" dirty="0">
                <a:solidFill>
                  <a:srgbClr val="C00000"/>
                </a:solidFill>
                <a:uFillTx/>
                <a:latin typeface="Times New Roman" panose="02020603050405020304" charset="0"/>
                <a:cs typeface="Times New Roman" panose="02020603050405020304" charset="0"/>
                <a:sym typeface="+mn-ea"/>
              </a:rPr>
              <a:t> </a:t>
            </a:r>
            <a:r>
              <a:rPr lang="en-US" sz="2400" dirty="0">
                <a:solidFill>
                  <a:srgbClr val="C00000"/>
                </a:solidFill>
                <a:uFillTx/>
                <a:latin typeface="Times New Roman" panose="02020603050405020304" charset="0"/>
                <a:cs typeface="Times New Roman" panose="02020603050405020304" charset="0"/>
                <a:sym typeface="+mn-ea"/>
              </a:rPr>
              <a:t>     </a:t>
            </a:r>
            <a:r>
              <a:rPr sz="2400" dirty="0">
                <a:solidFill>
                  <a:srgbClr val="C00000"/>
                </a:solidFill>
                <a:uFillTx/>
                <a:latin typeface="Times New Roman" panose="02020603050405020304" charset="0"/>
                <a:cs typeface="Times New Roman" panose="02020603050405020304" charset="0"/>
                <a:sym typeface="+mn-ea"/>
              </a:rPr>
              <a:t>他是谁？他就是一名英国绅士！</a:t>
            </a:r>
            <a:endParaRPr sz="2400" dirty="0">
              <a:solidFill>
                <a:srgbClr val="C00000"/>
              </a:solidFill>
              <a:uFillTx/>
              <a:latin typeface="Times New Roman" panose="02020603050405020304" charset="0"/>
              <a:cs typeface="Times New Roman" panose="02020603050405020304" charset="0"/>
              <a:sym typeface="+mn-ea"/>
            </a:endParaRPr>
          </a:p>
          <a:p>
            <a:pPr indent="0" algn="just" fontAlgn="auto">
              <a:lnSpc>
                <a:spcPct val="110000"/>
              </a:lnSpc>
            </a:pPr>
            <a:r>
              <a:rPr lang="en-US" sz="2400" dirty="0">
                <a:solidFill>
                  <a:srgbClr val="C00000"/>
                </a:solidFill>
                <a:uFillTx/>
                <a:latin typeface="Times New Roman" panose="02020603050405020304" charset="0"/>
                <a:cs typeface="Times New Roman" panose="02020603050405020304" charset="0"/>
                <a:sym typeface="+mn-ea"/>
              </a:rPr>
              <a:t>      </a:t>
            </a:r>
            <a:r>
              <a:rPr sz="2400" dirty="0">
                <a:solidFill>
                  <a:srgbClr val="C00000"/>
                </a:solidFill>
                <a:uFillTx/>
                <a:latin typeface="Times New Roman" panose="02020603050405020304" charset="0"/>
                <a:cs typeface="Times New Roman" panose="02020603050405020304" charset="0"/>
                <a:sym typeface="+mn-ea"/>
              </a:rPr>
              <a:t>他总是很诚实，从不说谎。事实上，“君子协定”是两位绅士不签订任何协议而同意做一件事，但是他们彼此信任，因为他们都很诚实。他们都是绅士。爱尔兰伟大作家奥斯卡·王尔德认为，一位绅士不会无意中对人无礼，因为他总是很有礼貌且总为他人着想。但是当他想要无礼的时候，他也会无礼。</a:t>
            </a:r>
            <a:endParaRPr sz="2400" dirty="0">
              <a:solidFill>
                <a:srgbClr val="C00000"/>
              </a:solidFill>
              <a:uFillTx/>
              <a:latin typeface="Times New Roman" panose="02020603050405020304" charset="0"/>
              <a:cs typeface="Times New Roman" panose="02020603050405020304" charset="0"/>
              <a:sym typeface="+mn-ea"/>
            </a:endParaRPr>
          </a:p>
          <a:p>
            <a:pPr indent="0" algn="just" fontAlgn="auto">
              <a:lnSpc>
                <a:spcPct val="110000"/>
              </a:lnSpc>
            </a:pPr>
            <a:r>
              <a:rPr lang="en-US" sz="2400" dirty="0">
                <a:solidFill>
                  <a:srgbClr val="C00000"/>
                </a:solidFill>
                <a:uFillTx/>
                <a:latin typeface="Times New Roman" panose="02020603050405020304" charset="0"/>
                <a:cs typeface="Times New Roman" panose="02020603050405020304" charset="0"/>
                <a:sym typeface="+mn-ea"/>
              </a:rPr>
              <a:t>      </a:t>
            </a:r>
            <a:r>
              <a:rPr sz="2400" dirty="0">
                <a:solidFill>
                  <a:srgbClr val="C00000"/>
                </a:solidFill>
                <a:uFillTx/>
                <a:latin typeface="Times New Roman" panose="02020603050405020304" charset="0"/>
                <a:cs typeface="Times New Roman" panose="02020603050405020304" charset="0"/>
                <a:sym typeface="+mn-ea"/>
              </a:rPr>
              <a:t>在过去，英格兰的绅士都来自特定的“阶层”：有很高的社会地位。他拥有土地，受过良好的教育。他不属于“工人阶级”：他不工作，他也不需要工作。然而现在的绅士仅仅是指善良、彬彬有礼的人。“谢谢，你真是个绅士”的意思是“你很善良”或“你是个好人”。</a:t>
            </a:r>
            <a:endParaRPr sz="2400" dirty="0">
              <a:solidFill>
                <a:srgbClr val="C00000"/>
              </a:solidFill>
              <a:uFillTx/>
              <a:latin typeface="Times New Roman" panose="02020603050405020304" charset="0"/>
              <a:cs typeface="Times New Roman" panose="02020603050405020304" charset="0"/>
              <a:sym typeface="+mn-ea"/>
            </a:endParaRPr>
          </a:p>
        </p:txBody>
      </p:sp>
      <p:sp>
        <p:nvSpPr>
          <p:cNvPr id="3" name="文本框 2">
            <a:hlinkClick r:id="rId1" action="ppaction://hlinksldjump"/>
          </p:cNvPr>
          <p:cNvSpPr txBox="1"/>
          <p:nvPr userDrawn="1"/>
        </p:nvSpPr>
        <p:spPr>
          <a:xfrm>
            <a:off x="10716260" y="6247130"/>
            <a:ext cx="1475740" cy="610870"/>
          </a:xfrm>
          <a:prstGeom prst="rect">
            <a:avLst/>
          </a:prstGeom>
          <a:solidFill>
            <a:schemeClr val="accent5">
              <a:lumMod val="75000"/>
              <a:lumOff val="25000"/>
            </a:schemeClr>
          </a:solidFill>
          <a:effectLst>
            <a:outerShdw blurRad="50800" dist="38100" dir="2700000" algn="tl" rotWithShape="0">
              <a:prstClr val="black">
                <a:alpha val="40000"/>
              </a:prstClr>
            </a:outerShdw>
          </a:effectLst>
        </p:spPr>
        <p:txBody>
          <a:bodyPr wrap="square" rtlCol="0">
            <a:spAutoFit/>
          </a:bodyPr>
          <a:p>
            <a:pPr algn="ctr" fontAlgn="auto">
              <a:lnSpc>
                <a:spcPct val="130000"/>
              </a:lnSpc>
            </a:pPr>
            <a:r>
              <a:rPr lang="zh-CN" altLang="en-US" sz="2600" dirty="0">
                <a:solidFill>
                  <a:schemeClr val="bg1"/>
                </a:solidFill>
                <a:latin typeface="方正黑体简体" panose="02010600030101010101" charset="-122"/>
                <a:ea typeface="方正黑体简体" panose="02010600030101010101" charset="-122"/>
                <a:cs typeface="方正黑体简体" panose="02010600030101010101" charset="-122"/>
                <a:sym typeface="iekie pocangqiong" panose="02000503000000000000" pitchFamily="2" charset="-122"/>
              </a:rPr>
              <a:t>返回</a:t>
            </a:r>
            <a:endParaRPr lang="zh-CN" altLang="en-US" sz="2600" dirty="0">
              <a:solidFill>
                <a:schemeClr val="bg1"/>
              </a:solidFill>
              <a:latin typeface="方正黑体简体" panose="02010600030101010101" charset="-122"/>
              <a:ea typeface="方正黑体简体" panose="02010600030101010101" charset="-122"/>
              <a:cs typeface="方正黑体简体" panose="02010600030101010101" charset="-122"/>
              <a:sym typeface="iekie pocangqiong" panose="02000503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5000">
        <p14:ripple/>
      </p:transition>
    </mc:Choice>
    <mc:Fallback>
      <p:transition spd="slow" advClick="0" advTm="5000">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OIP-C"/>
          <p:cNvPicPr>
            <a:picLocks noChangeAspect="1"/>
          </p:cNvPicPr>
          <p:nvPr>
            <p:custDataLst>
              <p:tags r:id="rId1"/>
            </p:custDataLst>
          </p:nvPr>
        </p:nvPicPr>
        <p:blipFill>
          <a:blip r:embed="rId2">
            <a:alphaModFix amt="40000"/>
          </a:blip>
          <a:stretch>
            <a:fillRect/>
          </a:stretch>
        </p:blipFill>
        <p:spPr>
          <a:xfrm>
            <a:off x="0" y="908050"/>
            <a:ext cx="12191365" cy="4295775"/>
          </a:xfrm>
          <a:prstGeom prst="rect">
            <a:avLst/>
          </a:prstGeom>
        </p:spPr>
      </p:pic>
      <p:sp>
        <p:nvSpPr>
          <p:cNvPr id="20" name="文本框 19"/>
          <p:cNvSpPr txBox="1"/>
          <p:nvPr/>
        </p:nvSpPr>
        <p:spPr>
          <a:xfrm>
            <a:off x="1548275" y="2015686"/>
            <a:ext cx="8242010" cy="1309370"/>
          </a:xfrm>
          <a:prstGeom prst="rect">
            <a:avLst/>
          </a:prstGeom>
          <a:noFill/>
        </p:spPr>
        <p:txBody>
          <a:bodyPr wrap="square" rtlCol="0" anchor="ctr">
            <a:spAutoFit/>
          </a:bodyPr>
          <a:lstStyle/>
          <a:p>
            <a:pPr algn="ctr">
              <a:lnSpc>
                <a:spcPct val="120000"/>
              </a:lnSpc>
            </a:pPr>
            <a:r>
              <a:rPr lang="zh-CN" altLang="en-US" sz="6600" b="1" spc="300" dirty="0">
                <a:latin typeface="+mj-ea"/>
                <a:ea typeface="+mj-ea"/>
              </a:rPr>
              <a:t>第四部分 写 作</a:t>
            </a:r>
            <a:endParaRPr lang="zh-CN" altLang="en-US" sz="6600" b="1" spc="300" dirty="0">
              <a:latin typeface="+mj-ea"/>
              <a:ea typeface="+mj-ea"/>
            </a:endParaRPr>
          </a:p>
        </p:txBody>
      </p:sp>
      <p:sp>
        <p:nvSpPr>
          <p:cNvPr id="3" name="文本框 2">
            <a:hlinkClick r:id="" action="ppaction://hlinkshowjump?jump=nextslide"/>
          </p:cNvPr>
          <p:cNvSpPr txBox="1"/>
          <p:nvPr userDrawn="1"/>
        </p:nvSpPr>
        <p:spPr>
          <a:xfrm>
            <a:off x="10704830" y="6237605"/>
            <a:ext cx="1475740" cy="610870"/>
          </a:xfrm>
          <a:prstGeom prst="rect">
            <a:avLst/>
          </a:prstGeom>
          <a:solidFill>
            <a:schemeClr val="accent5">
              <a:lumMod val="75000"/>
              <a:lumOff val="25000"/>
            </a:schemeClr>
          </a:solidFill>
          <a:effectLst>
            <a:outerShdw blurRad="50800" dist="38100" dir="2700000" algn="tl" rotWithShape="0">
              <a:prstClr val="black">
                <a:alpha val="40000"/>
              </a:prstClr>
            </a:outerShdw>
          </a:effectLst>
        </p:spPr>
        <p:txBody>
          <a:bodyPr wrap="square" rtlCol="0">
            <a:spAutoFit/>
          </a:bodyPr>
          <a:p>
            <a:pPr algn="ctr" fontAlgn="auto">
              <a:lnSpc>
                <a:spcPct val="130000"/>
              </a:lnSpc>
            </a:pPr>
            <a:r>
              <a:rPr lang="zh-CN" altLang="zh-CN" sz="2600" dirty="0">
                <a:solidFill>
                  <a:schemeClr val="bg1"/>
                </a:solidFill>
                <a:latin typeface="方正黑体简体" panose="02010600030101010101" charset="-122"/>
                <a:ea typeface="方正黑体简体" panose="02010600030101010101" charset="-122"/>
                <a:cs typeface="方正黑体简体" panose="02010600030101010101" charset="-122"/>
                <a:sym typeface="iekie pocangqiong" panose="02000503000000000000" pitchFamily="2" charset="-122"/>
              </a:rPr>
              <a:t>下一页</a:t>
            </a:r>
            <a:endParaRPr lang="zh-CN" altLang="zh-CN" sz="2600" dirty="0">
              <a:solidFill>
                <a:schemeClr val="bg1"/>
              </a:solidFill>
              <a:latin typeface="方正黑体简体" panose="02010600030101010101" charset="-122"/>
              <a:ea typeface="方正黑体简体" panose="02010600030101010101" charset="-122"/>
              <a:cs typeface="方正黑体简体" panose="02010600030101010101" charset="-122"/>
              <a:sym typeface="iekie pocangqiong" panose="02000503000000000000" pitchFamily="2" charset="-122"/>
            </a:endParaRPr>
          </a:p>
        </p:txBody>
      </p:sp>
      <p:sp>
        <p:nvSpPr>
          <p:cNvPr id="2" name="文本框 1">
            <a:hlinkClick r:id="rId3" action="ppaction://hlinksldjump"/>
          </p:cNvPr>
          <p:cNvSpPr txBox="1"/>
          <p:nvPr userDrawn="1"/>
        </p:nvSpPr>
        <p:spPr>
          <a:xfrm>
            <a:off x="0" y="6237605"/>
            <a:ext cx="1475740" cy="610870"/>
          </a:xfrm>
          <a:prstGeom prst="rect">
            <a:avLst/>
          </a:prstGeom>
          <a:solidFill>
            <a:schemeClr val="accent5">
              <a:lumMod val="75000"/>
              <a:lumOff val="25000"/>
            </a:schemeClr>
          </a:solidFill>
          <a:effectLst>
            <a:outerShdw blurRad="50800" dist="38100" dir="2700000" algn="tl" rotWithShape="0">
              <a:prstClr val="black">
                <a:alpha val="40000"/>
              </a:prstClr>
            </a:outerShdw>
          </a:effectLst>
        </p:spPr>
        <p:txBody>
          <a:bodyPr wrap="square" rtlCol="0">
            <a:spAutoFit/>
          </a:bodyPr>
          <a:p>
            <a:pPr algn="ctr" fontAlgn="auto">
              <a:lnSpc>
                <a:spcPct val="130000"/>
              </a:lnSpc>
            </a:pPr>
            <a:r>
              <a:rPr lang="zh-CN" altLang="zh-CN" sz="2600" dirty="0">
                <a:solidFill>
                  <a:schemeClr val="bg1"/>
                </a:solidFill>
                <a:latin typeface="方正黑体简体" panose="02010600030101010101" charset="-122"/>
                <a:ea typeface="方正黑体简体" panose="02010600030101010101" charset="-122"/>
                <a:cs typeface="方正黑体简体" panose="02010600030101010101" charset="-122"/>
                <a:sym typeface="iekie pocangqiong" panose="02000503000000000000" pitchFamily="2" charset="-122"/>
              </a:rPr>
              <a:t>目录</a:t>
            </a:r>
            <a:endParaRPr lang="zh-CN" altLang="zh-CN" sz="2600" dirty="0">
              <a:solidFill>
                <a:schemeClr val="bg1"/>
              </a:solidFill>
              <a:latin typeface="方正黑体简体" panose="02010600030101010101" charset="-122"/>
              <a:ea typeface="方正黑体简体" panose="02010600030101010101" charset="-122"/>
              <a:cs typeface="方正黑体简体" panose="02010600030101010101" charset="-122"/>
              <a:sym typeface="iekie pocangqiong" panose="02000503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文本框 24"/>
          <p:cNvSpPr txBox="1"/>
          <p:nvPr/>
        </p:nvSpPr>
        <p:spPr>
          <a:xfrm>
            <a:off x="735965" y="0"/>
            <a:ext cx="8339455" cy="730885"/>
          </a:xfrm>
          <a:prstGeom prst="rect">
            <a:avLst/>
          </a:prstGeom>
          <a:noFill/>
        </p:spPr>
        <p:txBody>
          <a:bodyPr wrap="square" rtlCol="0">
            <a:spAutoFit/>
          </a:bodyPr>
          <a:lstStyle/>
          <a:p>
            <a:pPr>
              <a:lnSpc>
                <a:spcPct val="130000"/>
              </a:lnSpc>
            </a:pPr>
            <a:r>
              <a:rPr lang="zh-CN" altLang="en-US" sz="3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iekie pocangqiong" panose="02000503000000000000" pitchFamily="2" charset="-122"/>
              </a:rPr>
              <a:t>第一节  改写句子</a:t>
            </a:r>
            <a:endParaRPr lang="zh-CN" altLang="en-US" sz="3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iekie pocangqiong" panose="02000503000000000000" pitchFamily="2" charset="-122"/>
            </a:endParaRPr>
          </a:p>
        </p:txBody>
      </p:sp>
      <p:sp>
        <p:nvSpPr>
          <p:cNvPr id="5" name="文本框 4"/>
          <p:cNvSpPr txBox="1"/>
          <p:nvPr/>
        </p:nvSpPr>
        <p:spPr>
          <a:xfrm>
            <a:off x="274955" y="2804795"/>
            <a:ext cx="11811635" cy="2934335"/>
          </a:xfrm>
          <a:prstGeom prst="rect">
            <a:avLst/>
          </a:prstGeom>
          <a:noFill/>
        </p:spPr>
        <p:txBody>
          <a:bodyPr wrap="square" rtlCol="0" anchor="t">
            <a:spAutoFit/>
          </a:bodyPr>
          <a:lstStyle/>
          <a:p>
            <a:pPr indent="0"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71. Elizabeth is too young to go to school on her own.</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      Elizabeth is not _____________ to go to school on her own.</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72. Elizabeth goes to school by bike every day.</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sym typeface="+mn-ea"/>
              </a:rPr>
              <a:t>      </a:t>
            </a:r>
            <a:r>
              <a:rPr lang="en-US" altLang="zh-CN" sz="2800" dirty="0">
                <a:latin typeface="Times New Roman" panose="02020603050405020304" charset="0"/>
                <a:ea typeface="宋体" panose="02010600030101010101" pitchFamily="2" charset="-122"/>
                <a:cs typeface="Times New Roman" panose="02020603050405020304" charset="0"/>
              </a:rPr>
              <a:t>Elizabeth _____________ to school every day.</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rPr>
              <a:t>73. Elizabeth is always the first student to get to school.</a:t>
            </a:r>
            <a:endParaRPr lang="en-US" altLang="zh-CN" sz="2800" dirty="0">
              <a:latin typeface="Times New Roman" panose="02020603050405020304" charset="0"/>
              <a:ea typeface="宋体" panose="02010600030101010101" pitchFamily="2" charset="-122"/>
              <a:cs typeface="Times New Roman" panose="02020603050405020304" charset="0"/>
            </a:endParaRPr>
          </a:p>
          <a:p>
            <a:pPr indent="0" algn="just" fontAlgn="auto">
              <a:lnSpc>
                <a:spcPct val="110000"/>
              </a:lnSpc>
            </a:pPr>
            <a:r>
              <a:rPr lang="en-US" altLang="zh-CN" sz="2800" dirty="0">
                <a:latin typeface="Times New Roman" panose="02020603050405020304" charset="0"/>
                <a:ea typeface="宋体" panose="02010600030101010101" pitchFamily="2" charset="-122"/>
                <a:cs typeface="Times New Roman" panose="02020603050405020304" charset="0"/>
                <a:sym typeface="+mn-ea"/>
              </a:rPr>
              <a:t>      </a:t>
            </a:r>
            <a:r>
              <a:rPr lang="en-US" altLang="zh-CN" sz="2800" dirty="0">
                <a:latin typeface="Times New Roman" panose="02020603050405020304" charset="0"/>
                <a:ea typeface="宋体" panose="02010600030101010101" pitchFamily="2" charset="-122"/>
                <a:cs typeface="Times New Roman" panose="02020603050405020304" charset="0"/>
              </a:rPr>
              <a:t>Elizabeth always gets to school earlier than __________ student in her class.</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4" name="文本框 3"/>
          <p:cNvSpPr txBox="1"/>
          <p:nvPr/>
        </p:nvSpPr>
        <p:spPr>
          <a:xfrm>
            <a:off x="197485" y="890905"/>
            <a:ext cx="11797030" cy="1814830"/>
          </a:xfrm>
          <a:prstGeom prst="rect">
            <a:avLst/>
          </a:prstGeom>
          <a:noFill/>
        </p:spPr>
        <p:txBody>
          <a:bodyPr wrap="square" rtlCol="0" anchor="t">
            <a:spAutoFit/>
          </a:bodyPr>
          <a:p>
            <a:pPr algn="just" fontAlgn="auto">
              <a:lnSpc>
                <a:spcPct val="100000"/>
              </a:lnSpc>
            </a:pPr>
            <a:r>
              <a:rPr lang="en-US" altLang="zh-CN" sz="2800" dirty="0">
                <a:latin typeface="宋体" panose="02010600030101010101" pitchFamily="2" charset="-122"/>
                <a:ea typeface="宋体" panose="02010600030101010101" pitchFamily="2" charset="-122"/>
                <a:cs typeface="宋体" panose="02010600030101010101" pitchFamily="2" charset="-122"/>
              </a:rPr>
              <a:t>   </a:t>
            </a:r>
            <a:r>
              <a:rPr lang="en-US" altLang="zh-CN" sz="2800" b="1" dirty="0">
                <a:latin typeface="宋体" panose="02010600030101010101" pitchFamily="2" charset="-122"/>
                <a:ea typeface="宋体" panose="02010600030101010101" pitchFamily="2" charset="-122"/>
                <a:cs typeface="宋体" panose="02010600030101010101" pitchFamily="2" charset="-122"/>
              </a:rPr>
              <a:t> 下面是关于Elizabeth上学的三对句子。每对句子中，第一句是原句，第二句是对第一句的改写。要求根据原句和第二句中已经给出的部分用一至五个单词补全第二句。把补出的部分写在答题卡各题的序号后。（注意：不能改变原句的意思。）</a:t>
            </a:r>
            <a:endParaRPr lang="en-US" altLang="zh-CN" sz="2800" b="1" dirty="0">
              <a:latin typeface="宋体" panose="02010600030101010101" pitchFamily="2" charset="-122"/>
              <a:ea typeface="宋体" panose="02010600030101010101" pitchFamily="2" charset="-122"/>
              <a:cs typeface="宋体" panose="02010600030101010101" pitchFamily="2" charset="-122"/>
            </a:endParaRPr>
          </a:p>
        </p:txBody>
      </p:sp>
      <p:sp>
        <p:nvSpPr>
          <p:cNvPr id="3" name="TextBox 4"/>
          <p:cNvSpPr txBox="1"/>
          <p:nvPr/>
        </p:nvSpPr>
        <p:spPr>
          <a:xfrm>
            <a:off x="3280410" y="3256280"/>
            <a:ext cx="3056255" cy="521970"/>
          </a:xfrm>
          <a:prstGeom prst="rect">
            <a:avLst/>
          </a:prstGeom>
          <a:noFill/>
        </p:spPr>
        <p:txBody>
          <a:bodyPr wrap="square" rtlCol="0">
            <a:spAutoFit/>
          </a:bodyPr>
          <a:p>
            <a:pPr algn="l"/>
            <a:r>
              <a:rPr lang="en-US" sz="2800" dirty="0">
                <a:solidFill>
                  <a:srgbClr val="C00000"/>
                </a:solidFill>
                <a:latin typeface="Times New Roman" panose="02020603050405020304" charset="0"/>
                <a:cs typeface="Times New Roman" panose="02020603050405020304" charset="0"/>
              </a:rPr>
              <a:t> old enough</a:t>
            </a:r>
            <a:endParaRPr lang="en-US" sz="2800" dirty="0">
              <a:solidFill>
                <a:srgbClr val="C00000"/>
              </a:solidFill>
              <a:latin typeface="Times New Roman" panose="02020603050405020304" charset="0"/>
              <a:cs typeface="Times New Roman" panose="02020603050405020304" charset="0"/>
            </a:endParaRPr>
          </a:p>
        </p:txBody>
      </p:sp>
      <p:sp>
        <p:nvSpPr>
          <p:cNvPr id="6" name="TextBox 4"/>
          <p:cNvSpPr txBox="1"/>
          <p:nvPr/>
        </p:nvSpPr>
        <p:spPr>
          <a:xfrm>
            <a:off x="2183765" y="4223385"/>
            <a:ext cx="2994025" cy="521970"/>
          </a:xfrm>
          <a:prstGeom prst="rect">
            <a:avLst/>
          </a:prstGeom>
          <a:noFill/>
        </p:spPr>
        <p:txBody>
          <a:bodyPr wrap="square" rtlCol="0">
            <a:spAutoFit/>
          </a:bodyPr>
          <a:p>
            <a:pPr algn="l"/>
            <a:r>
              <a:rPr lang="en-US" sz="2800" dirty="0">
                <a:solidFill>
                  <a:srgbClr val="C00000"/>
                </a:solidFill>
                <a:latin typeface="Times New Roman" panose="02020603050405020304" charset="0"/>
                <a:cs typeface="Times New Roman" panose="02020603050405020304" charset="0"/>
              </a:rPr>
              <a:t> rides a bike	</a:t>
            </a:r>
            <a:endParaRPr lang="en-US" sz="2800" dirty="0">
              <a:solidFill>
                <a:srgbClr val="C00000"/>
              </a:solidFill>
              <a:latin typeface="Times New Roman" panose="02020603050405020304" charset="0"/>
              <a:cs typeface="Times New Roman" panose="02020603050405020304" charset="0"/>
            </a:endParaRPr>
          </a:p>
        </p:txBody>
      </p:sp>
      <p:sp>
        <p:nvSpPr>
          <p:cNvPr id="8" name="TextBox 4"/>
          <p:cNvSpPr txBox="1"/>
          <p:nvPr/>
        </p:nvSpPr>
        <p:spPr>
          <a:xfrm>
            <a:off x="7158990" y="5135880"/>
            <a:ext cx="1751965" cy="521970"/>
          </a:xfrm>
          <a:prstGeom prst="rect">
            <a:avLst/>
          </a:prstGeom>
          <a:noFill/>
        </p:spPr>
        <p:txBody>
          <a:bodyPr wrap="square" rtlCol="0">
            <a:spAutoFit/>
          </a:bodyPr>
          <a:p>
            <a:pPr algn="l"/>
            <a:r>
              <a:rPr lang="en-US" sz="2800" dirty="0">
                <a:solidFill>
                  <a:srgbClr val="C00000"/>
                </a:solidFill>
                <a:latin typeface="Times New Roman" panose="02020603050405020304" charset="0"/>
                <a:cs typeface="Times New Roman" panose="02020603050405020304" charset="0"/>
              </a:rPr>
              <a:t> any other</a:t>
            </a:r>
            <a:endParaRPr lang="en-US" sz="28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文本框 24"/>
          <p:cNvSpPr txBox="1"/>
          <p:nvPr/>
        </p:nvSpPr>
        <p:spPr>
          <a:xfrm>
            <a:off x="735965" y="0"/>
            <a:ext cx="8339455" cy="730885"/>
          </a:xfrm>
          <a:prstGeom prst="rect">
            <a:avLst/>
          </a:prstGeom>
          <a:noFill/>
        </p:spPr>
        <p:txBody>
          <a:bodyPr wrap="square" rtlCol="0">
            <a:spAutoFit/>
          </a:bodyPr>
          <a:lstStyle/>
          <a:p>
            <a:pPr>
              <a:lnSpc>
                <a:spcPct val="130000"/>
              </a:lnSpc>
            </a:pPr>
            <a:r>
              <a:rPr lang="zh-CN" altLang="en-US" sz="3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iekie pocangqiong" panose="02000503000000000000" pitchFamily="2" charset="-122"/>
              </a:rPr>
              <a:t>第二节  书面表达</a:t>
            </a:r>
            <a:endParaRPr lang="zh-CN" altLang="en-US" sz="3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iekie pocangqiong" panose="02000503000000000000" pitchFamily="2" charset="-122"/>
            </a:endParaRPr>
          </a:p>
        </p:txBody>
      </p:sp>
      <p:sp>
        <p:nvSpPr>
          <p:cNvPr id="4" name="文本框 3"/>
          <p:cNvSpPr txBox="1"/>
          <p:nvPr/>
        </p:nvSpPr>
        <p:spPr>
          <a:xfrm>
            <a:off x="506095" y="1233170"/>
            <a:ext cx="11579860" cy="2245360"/>
          </a:xfrm>
          <a:prstGeom prst="rect">
            <a:avLst/>
          </a:prstGeom>
          <a:noFill/>
        </p:spPr>
        <p:txBody>
          <a:bodyPr wrap="square" rtlCol="0" anchor="t">
            <a:spAutoFit/>
          </a:bodyPr>
          <a:p>
            <a:pPr algn="just" fontAlgn="auto">
              <a:lnSpc>
                <a:spcPct val="100000"/>
              </a:lnSpc>
            </a:pPr>
            <a:r>
              <a:rPr lang="en-US" altLang="zh-CN" sz="2800" dirty="0">
                <a:latin typeface="Times New Roman" panose="02020603050405020304" charset="0"/>
                <a:ea typeface="宋体" panose="02010600030101010101" pitchFamily="2" charset="-122"/>
                <a:cs typeface="Times New Roman" panose="02020603050405020304" charset="0"/>
              </a:rPr>
              <a:t>74.  情景：你（Wang Fang）丢了一个钱包，你想要找回你的钱包。</a:t>
            </a:r>
            <a:endParaRPr lang="en-US" altLang="zh-CN" sz="2800" dirty="0">
              <a:latin typeface="Times New Roman" panose="02020603050405020304" charset="0"/>
              <a:ea typeface="宋体" panose="02010600030101010101" pitchFamily="2" charset="-122"/>
              <a:cs typeface="Times New Roman" panose="02020603050405020304" charset="0"/>
            </a:endParaRPr>
          </a:p>
          <a:p>
            <a:pPr algn="just" fontAlgn="auto">
              <a:lnSpc>
                <a:spcPct val="100000"/>
              </a:lnSpc>
            </a:pPr>
            <a:r>
              <a:rPr lang="en-US" altLang="zh-CN" sz="2800" dirty="0">
                <a:latin typeface="Times New Roman" panose="02020603050405020304" charset="0"/>
                <a:ea typeface="宋体" panose="02010600030101010101" pitchFamily="2" charset="-122"/>
                <a:cs typeface="Times New Roman" panose="02020603050405020304" charset="0"/>
              </a:rPr>
              <a:t>任务：请你用英语写一份50个词左右的寻物启事，内容包括：</a:t>
            </a:r>
            <a:endParaRPr lang="en-US" altLang="zh-CN" sz="2800" dirty="0">
              <a:latin typeface="Times New Roman" panose="02020603050405020304" charset="0"/>
              <a:ea typeface="宋体" panose="02010600030101010101" pitchFamily="2" charset="-122"/>
              <a:cs typeface="Times New Roman" panose="02020603050405020304" charset="0"/>
            </a:endParaRPr>
          </a:p>
          <a:p>
            <a:pPr marL="457200" indent="-457200" algn="just" fontAlgn="auto">
              <a:lnSpc>
                <a:spcPct val="100000"/>
              </a:lnSpc>
              <a:buFont typeface="Arial" panose="020B0604020202020204" pitchFamily="34" charset="0"/>
              <a:buChar char="•"/>
            </a:pPr>
            <a:r>
              <a:rPr lang="en-US" altLang="zh-CN" sz="2800" dirty="0">
                <a:latin typeface="Times New Roman" panose="02020603050405020304" charset="0"/>
                <a:ea typeface="宋体" panose="02010600030101010101" pitchFamily="2" charset="-122"/>
                <a:cs typeface="Times New Roman" panose="02020603050405020304" charset="0"/>
              </a:rPr>
              <a:t>钱包丢失的时间和地点；</a:t>
            </a:r>
            <a:endParaRPr lang="en-US" altLang="zh-CN" sz="2800" dirty="0">
              <a:latin typeface="Times New Roman" panose="02020603050405020304" charset="0"/>
              <a:ea typeface="宋体" panose="02010600030101010101" pitchFamily="2" charset="-122"/>
              <a:cs typeface="Times New Roman" panose="02020603050405020304" charset="0"/>
            </a:endParaRPr>
          </a:p>
          <a:p>
            <a:pPr marL="457200" indent="-457200" algn="just" fontAlgn="auto">
              <a:lnSpc>
                <a:spcPct val="100000"/>
              </a:lnSpc>
              <a:buFont typeface="Arial" panose="020B0604020202020204" pitchFamily="34" charset="0"/>
              <a:buChar char="•"/>
            </a:pPr>
            <a:r>
              <a:rPr lang="en-US" altLang="zh-CN" sz="2800" dirty="0">
                <a:latin typeface="Times New Roman" panose="02020603050405020304" charset="0"/>
                <a:ea typeface="宋体" panose="02010600030101010101" pitchFamily="2" charset="-122"/>
                <a:cs typeface="Times New Roman" panose="02020603050405020304" charset="0"/>
              </a:rPr>
              <a:t>钱包里的物品；</a:t>
            </a:r>
            <a:endParaRPr lang="en-US" altLang="zh-CN" sz="2800" dirty="0">
              <a:latin typeface="Times New Roman" panose="02020603050405020304" charset="0"/>
              <a:ea typeface="宋体" panose="02010600030101010101" pitchFamily="2" charset="-122"/>
              <a:cs typeface="Times New Roman" panose="02020603050405020304" charset="0"/>
            </a:endParaRPr>
          </a:p>
          <a:p>
            <a:pPr marL="457200" indent="-457200" algn="just" fontAlgn="auto">
              <a:lnSpc>
                <a:spcPct val="100000"/>
              </a:lnSpc>
              <a:buFont typeface="Arial" panose="020B0604020202020204" pitchFamily="34" charset="0"/>
              <a:buChar char="•"/>
            </a:pPr>
            <a:r>
              <a:rPr lang="en-US" altLang="zh-CN" sz="2800" dirty="0">
                <a:latin typeface="Times New Roman" panose="02020603050405020304" charset="0"/>
                <a:ea typeface="宋体" panose="02010600030101010101" pitchFamily="2" charset="-122"/>
                <a:cs typeface="Times New Roman" panose="02020603050405020304" charset="0"/>
              </a:rPr>
              <a:t>如何与你联系。</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2" name="圆角矩形 1">
            <a:hlinkClick r:id="rId1" action="ppaction://hlinksldjump"/>
          </p:cNvPr>
          <p:cNvSpPr/>
          <p:nvPr/>
        </p:nvSpPr>
        <p:spPr>
          <a:xfrm>
            <a:off x="4589145" y="4492625"/>
            <a:ext cx="1955165" cy="61468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90000"/>
              </a:lnSpc>
            </a:pPr>
            <a:r>
              <a:rPr lang="en-US" altLang="zh-CN" sz="2400" b="1">
                <a:latin typeface="Times New Roman" panose="02020603050405020304" charset="0"/>
                <a:cs typeface="Times New Roman" panose="02020603050405020304" charset="0"/>
              </a:rPr>
              <a:t>Reference answer</a:t>
            </a:r>
            <a:endParaRPr lang="en-US" altLang="zh-CN" sz="2400" b="1">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p:sp>
        <p:nvSpPr>
          <p:cNvPr id="2" name="右箭头 1"/>
          <p:cNvSpPr/>
          <p:nvPr/>
        </p:nvSpPr>
        <p:spPr>
          <a:xfrm>
            <a:off x="63500" y="231775"/>
            <a:ext cx="3297555" cy="989965"/>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90000"/>
              </a:lnSpc>
            </a:pPr>
            <a:r>
              <a:rPr lang="en-US" altLang="zh-CN" sz="2800" b="1">
                <a:latin typeface="Times New Roman" panose="02020603050405020304" charset="0"/>
                <a:cs typeface="Times New Roman" panose="02020603050405020304" charset="0"/>
                <a:sym typeface="+mn-ea"/>
              </a:rPr>
              <a:t>Reference answer</a:t>
            </a:r>
            <a:endParaRPr lang="zh-CN" altLang="en-US" sz="2800" b="1">
              <a:solidFill>
                <a:schemeClr val="bg1"/>
              </a:solidFill>
              <a:latin typeface="微软雅黑" panose="020B0503020204020204" pitchFamily="34" charset="-122"/>
              <a:ea typeface="微软雅黑" panose="020B0503020204020204" pitchFamily="34" charset="-122"/>
            </a:endParaRPr>
          </a:p>
        </p:txBody>
      </p:sp>
      <p:sp>
        <p:nvSpPr>
          <p:cNvPr id="14" name="圆角矩形 13"/>
          <p:cNvSpPr/>
          <p:nvPr/>
        </p:nvSpPr>
        <p:spPr>
          <a:xfrm>
            <a:off x="300355" y="1638300"/>
            <a:ext cx="10811510" cy="3847465"/>
          </a:xfrm>
          <a:prstGeom prst="roundRect">
            <a:avLst/>
          </a:prstGeom>
          <a:solidFill>
            <a:schemeClr val="accent6">
              <a:lumMod val="60000"/>
              <a:lumOff val="40000"/>
            </a:schemeClr>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indent="0" algn="ctr" fontAlgn="auto">
              <a:lnSpc>
                <a:spcPct val="110000"/>
              </a:lnSpc>
            </a:pPr>
            <a:r>
              <a:rPr sz="3200" b="1" dirty="0">
                <a:solidFill>
                  <a:srgbClr val="C00000"/>
                </a:solidFill>
                <a:latin typeface="Times New Roman" panose="02020603050405020304" charset="0"/>
                <a:cs typeface="Times New Roman" panose="02020603050405020304" charset="0"/>
                <a:sym typeface="+mn-ea"/>
              </a:rPr>
              <a:t>Lost</a:t>
            </a:r>
            <a:endParaRPr sz="3200" b="1" dirty="0">
              <a:solidFill>
                <a:srgbClr val="C00000"/>
              </a:solidFill>
              <a:latin typeface="Times New Roman" panose="02020603050405020304" charset="0"/>
              <a:cs typeface="Times New Roman" panose="02020603050405020304" charset="0"/>
              <a:sym typeface="+mn-ea"/>
            </a:endParaRPr>
          </a:p>
          <a:p>
            <a:pPr indent="0" algn="just" fontAlgn="auto">
              <a:lnSpc>
                <a:spcPct val="110000"/>
              </a:lnSpc>
            </a:pPr>
            <a:r>
              <a:rPr lang="en-US" sz="2800" dirty="0">
                <a:solidFill>
                  <a:srgbClr val="C00000"/>
                </a:solidFill>
                <a:latin typeface="Times New Roman" panose="02020603050405020304" charset="0"/>
                <a:cs typeface="Times New Roman" panose="02020603050405020304" charset="0"/>
                <a:sym typeface="+mn-ea"/>
              </a:rPr>
              <a:t>      </a:t>
            </a:r>
            <a:r>
              <a:rPr sz="2800" dirty="0">
                <a:solidFill>
                  <a:srgbClr val="C00000"/>
                </a:solidFill>
                <a:latin typeface="Times New Roman" panose="02020603050405020304" charset="0"/>
                <a:cs typeface="Times New Roman" panose="02020603050405020304" charset="0"/>
                <a:sym typeface="+mn-ea"/>
              </a:rPr>
              <a:t>I lost my black wallet in the school library this morning because of my carelessness. There</a:t>
            </a:r>
            <a:r>
              <a:rPr lang="en-US" sz="2800" dirty="0">
                <a:solidFill>
                  <a:srgbClr val="C00000"/>
                </a:solidFill>
                <a:latin typeface="Times New Roman" panose="02020603050405020304" charset="0"/>
                <a:cs typeface="Times New Roman" panose="02020603050405020304" charset="0"/>
                <a:sym typeface="+mn-ea"/>
              </a:rPr>
              <a:t> </a:t>
            </a:r>
            <a:r>
              <a:rPr sz="2800" dirty="0">
                <a:solidFill>
                  <a:srgbClr val="C00000"/>
                </a:solidFill>
                <a:latin typeface="Times New Roman" panose="02020603050405020304" charset="0"/>
                <a:cs typeface="Times New Roman" panose="02020603050405020304" charset="0"/>
                <a:sym typeface="+mn-ea"/>
              </a:rPr>
              <a:t>is some money, my ID card and the key to my bedroom in it. These things are important to me.</a:t>
            </a:r>
            <a:r>
              <a:rPr lang="en-US" sz="2800" dirty="0">
                <a:solidFill>
                  <a:srgbClr val="C00000"/>
                </a:solidFill>
                <a:latin typeface="Times New Roman" panose="02020603050405020304" charset="0"/>
                <a:cs typeface="Times New Roman" panose="02020603050405020304" charset="0"/>
                <a:sym typeface="+mn-ea"/>
              </a:rPr>
              <a:t> </a:t>
            </a:r>
            <a:r>
              <a:rPr sz="2800" dirty="0">
                <a:solidFill>
                  <a:srgbClr val="C00000"/>
                </a:solidFill>
                <a:latin typeface="Times New Roman" panose="02020603050405020304" charset="0"/>
                <a:cs typeface="Times New Roman" panose="02020603050405020304" charset="0"/>
                <a:sym typeface="+mn-ea"/>
              </a:rPr>
              <a:t>Will the finder please send it to the Students’ Union or call me at 223**68? I’ll be very grateful.</a:t>
            </a:r>
            <a:endParaRPr sz="2800" dirty="0">
              <a:solidFill>
                <a:srgbClr val="C00000"/>
              </a:solidFill>
              <a:latin typeface="Times New Roman" panose="02020603050405020304" charset="0"/>
              <a:cs typeface="Times New Roman" panose="02020603050405020304" charset="0"/>
              <a:sym typeface="+mn-ea"/>
            </a:endParaRPr>
          </a:p>
          <a:p>
            <a:pPr indent="0" algn="r" fontAlgn="auto">
              <a:lnSpc>
                <a:spcPct val="110000"/>
              </a:lnSpc>
            </a:pPr>
            <a:r>
              <a:rPr sz="2800" dirty="0">
                <a:solidFill>
                  <a:srgbClr val="C00000"/>
                </a:solidFill>
                <a:latin typeface="Times New Roman" panose="02020603050405020304" charset="0"/>
                <a:cs typeface="Times New Roman" panose="02020603050405020304" charset="0"/>
                <a:sym typeface="+mn-ea"/>
              </a:rPr>
              <a:t>Wang Fang</a:t>
            </a:r>
            <a:endParaRPr sz="2800" dirty="0">
              <a:solidFill>
                <a:srgbClr val="C00000"/>
              </a:solidFill>
              <a:latin typeface="Times New Roman" panose="02020603050405020304" charset="0"/>
              <a:cs typeface="Times New Roman" panose="02020603050405020304" charset="0"/>
              <a:sym typeface="+mn-ea"/>
            </a:endParaRPr>
          </a:p>
        </p:txBody>
      </p:sp>
      <p:sp>
        <p:nvSpPr>
          <p:cNvPr id="3" name="文本框 2">
            <a:hlinkClick r:id="rId1" action="ppaction://hlinksldjump"/>
          </p:cNvPr>
          <p:cNvSpPr txBox="1"/>
          <p:nvPr userDrawn="1"/>
        </p:nvSpPr>
        <p:spPr>
          <a:xfrm>
            <a:off x="10704830" y="6237605"/>
            <a:ext cx="1475740" cy="610870"/>
          </a:xfrm>
          <a:prstGeom prst="rect">
            <a:avLst/>
          </a:prstGeom>
          <a:solidFill>
            <a:schemeClr val="accent5">
              <a:lumMod val="75000"/>
              <a:lumOff val="25000"/>
            </a:schemeClr>
          </a:solidFill>
          <a:effectLst>
            <a:outerShdw blurRad="50800" dist="38100" dir="2700000" algn="tl" rotWithShape="0">
              <a:prstClr val="black">
                <a:alpha val="40000"/>
              </a:prstClr>
            </a:outerShdw>
          </a:effectLst>
        </p:spPr>
        <p:txBody>
          <a:bodyPr wrap="square" rtlCol="0">
            <a:spAutoFit/>
          </a:bodyPr>
          <a:p>
            <a:pPr algn="ctr" fontAlgn="auto">
              <a:lnSpc>
                <a:spcPct val="130000"/>
              </a:lnSpc>
            </a:pPr>
            <a:r>
              <a:rPr lang="zh-CN" altLang="en-US" sz="2600" dirty="0">
                <a:solidFill>
                  <a:schemeClr val="bg1"/>
                </a:solidFill>
                <a:latin typeface="方正黑体简体" panose="02010600030101010101" charset="-122"/>
                <a:ea typeface="方正黑体简体" panose="02010600030101010101" charset="-122"/>
                <a:cs typeface="方正黑体简体" panose="02010600030101010101" charset="-122"/>
                <a:sym typeface="iekie pocangqiong" panose="02000503000000000000" pitchFamily="2" charset="-122"/>
              </a:rPr>
              <a:t>返回</a:t>
            </a:r>
            <a:endParaRPr lang="zh-CN" altLang="en-US" sz="2600" dirty="0">
              <a:solidFill>
                <a:schemeClr val="bg1"/>
              </a:solidFill>
              <a:latin typeface="方正黑体简体" panose="02010600030101010101" charset="-122"/>
              <a:ea typeface="方正黑体简体" panose="02010600030101010101" charset="-122"/>
              <a:cs typeface="方正黑体简体" panose="02010600030101010101" charset="-122"/>
              <a:sym typeface="iekie pocangqiong" panose="02000503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p14:dur="500">
        <p14:ripple/>
      </p:transition>
    </mc:Choice>
    <mc:Fallback>
      <p:transition>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2448560" y="4471670"/>
            <a:ext cx="9742805" cy="2383790"/>
            <a:chOff x="3856" y="7042"/>
            <a:chExt cx="15344" cy="3754"/>
          </a:xfrm>
        </p:grpSpPr>
        <p:pic>
          <p:nvPicPr>
            <p:cNvPr id="27" name="图片 26" descr="图片1"/>
            <p:cNvPicPr>
              <a:picLocks noChangeAspect="1"/>
            </p:cNvPicPr>
            <p:nvPr/>
          </p:nvPicPr>
          <p:blipFill>
            <a:blip r:embed="rId1"/>
            <a:srcRect l="5697" t="5573" b="7057"/>
            <a:stretch>
              <a:fillRect/>
            </a:stretch>
          </p:blipFill>
          <p:spPr>
            <a:xfrm>
              <a:off x="3856" y="7098"/>
              <a:ext cx="8298" cy="3698"/>
            </a:xfrm>
            <a:prstGeom prst="rect">
              <a:avLst/>
            </a:prstGeom>
          </p:spPr>
        </p:pic>
        <p:sp>
          <p:nvSpPr>
            <p:cNvPr id="26" name="矩形 25"/>
            <p:cNvSpPr/>
            <p:nvPr/>
          </p:nvSpPr>
          <p:spPr>
            <a:xfrm>
              <a:off x="12154" y="7042"/>
              <a:ext cx="7046" cy="3738"/>
            </a:xfrm>
            <a:prstGeom prst="rect">
              <a:avLst/>
            </a:prstGeom>
            <a:solidFill>
              <a:schemeClr val="accent5">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cxnSp>
        <p:nvCxnSpPr>
          <p:cNvPr id="20" name="直接连接符 19"/>
          <p:cNvCxnSpPr/>
          <p:nvPr/>
        </p:nvCxnSpPr>
        <p:spPr>
          <a:xfrm>
            <a:off x="973455" y="759460"/>
            <a:ext cx="7153910" cy="0"/>
          </a:xfrm>
          <a:prstGeom prst="line">
            <a:avLst/>
          </a:prstGeom>
          <a:ln w="22225">
            <a:solidFill>
              <a:schemeClr val="bg1">
                <a:lumMod val="65000"/>
              </a:schemeClr>
            </a:solidFill>
          </a:ln>
        </p:spPr>
        <p:style>
          <a:lnRef idx="3">
            <a:schemeClr val="dk1"/>
          </a:lnRef>
          <a:fillRef idx="0">
            <a:schemeClr val="dk1"/>
          </a:fillRef>
          <a:effectRef idx="2">
            <a:schemeClr val="dk1"/>
          </a:effectRef>
          <a:fontRef idx="minor">
            <a:schemeClr val="tx1"/>
          </a:fontRef>
        </p:style>
      </p:cxnSp>
      <p:pic>
        <p:nvPicPr>
          <p:cNvPr id="12" name="图片 11" descr="图片2"/>
          <p:cNvPicPr>
            <a:picLocks noChangeAspect="1"/>
          </p:cNvPicPr>
          <p:nvPr/>
        </p:nvPicPr>
        <p:blipFill>
          <a:blip r:embed="rId2"/>
          <a:srcRect t="19151" r="4716"/>
          <a:stretch>
            <a:fillRect/>
          </a:stretch>
        </p:blipFill>
        <p:spPr>
          <a:xfrm>
            <a:off x="0" y="0"/>
            <a:ext cx="12047220" cy="2290445"/>
          </a:xfrm>
          <a:prstGeom prst="rect">
            <a:avLst/>
          </a:prstGeom>
        </p:spPr>
      </p:pic>
      <p:pic>
        <p:nvPicPr>
          <p:cNvPr id="14" name="图片 13" descr="图片1"/>
          <p:cNvPicPr>
            <a:picLocks noChangeAspect="1"/>
          </p:cNvPicPr>
          <p:nvPr/>
        </p:nvPicPr>
        <p:blipFill>
          <a:blip r:embed="rId3">
            <a:alphaModFix amt="58000"/>
          </a:blip>
          <a:stretch>
            <a:fillRect/>
          </a:stretch>
        </p:blipFill>
        <p:spPr>
          <a:xfrm>
            <a:off x="0" y="0"/>
            <a:ext cx="2449195" cy="6910070"/>
          </a:xfrm>
          <a:prstGeom prst="rect">
            <a:avLst/>
          </a:prstGeom>
        </p:spPr>
      </p:pic>
      <p:pic>
        <p:nvPicPr>
          <p:cNvPr id="15" name="图片 14" descr="图片1"/>
          <p:cNvPicPr>
            <a:picLocks noChangeAspect="1"/>
          </p:cNvPicPr>
          <p:nvPr/>
        </p:nvPicPr>
        <p:blipFill>
          <a:blip r:embed="rId4">
            <a:alphaModFix amt="58000"/>
          </a:blip>
          <a:stretch>
            <a:fillRect/>
          </a:stretch>
        </p:blipFill>
        <p:spPr>
          <a:xfrm>
            <a:off x="2449195" y="0"/>
            <a:ext cx="9742805" cy="1964690"/>
          </a:xfrm>
          <a:prstGeom prst="rect">
            <a:avLst/>
          </a:prstGeom>
        </p:spPr>
      </p:pic>
      <p:sp>
        <p:nvSpPr>
          <p:cNvPr id="16" name="矩形 15"/>
          <p:cNvSpPr/>
          <p:nvPr/>
        </p:nvSpPr>
        <p:spPr>
          <a:xfrm>
            <a:off x="635" y="1964690"/>
            <a:ext cx="12191365" cy="2536825"/>
          </a:xfrm>
          <a:prstGeom prst="rect">
            <a:avLst/>
          </a:prstGeom>
          <a:solidFill>
            <a:schemeClr val="accent5">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PA_矩形 259"/>
          <p:cNvSpPr>
            <a:spLocks noChangeArrowheads="1"/>
          </p:cNvSpPr>
          <p:nvPr>
            <p:custDataLst>
              <p:tags r:id="rId5"/>
            </p:custDataLst>
          </p:nvPr>
        </p:nvSpPr>
        <p:spPr bwMode="auto">
          <a:xfrm>
            <a:off x="3582670" y="2817495"/>
            <a:ext cx="7454265" cy="1107440"/>
          </a:xfrm>
          <a:prstGeom prst="rect">
            <a:avLst/>
          </a:prstGeom>
          <a:noFill/>
          <a:ln>
            <a:noFill/>
          </a:ln>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r">
              <a:buNone/>
            </a:pPr>
            <a:r>
              <a:rPr lang="zh-CN" altLang="en-US" sz="7200" b="1" kern="5000" spc="300" dirty="0">
                <a:solidFill>
                  <a:schemeClr val="bg1"/>
                </a:solidFill>
                <a:cs typeface="Arial" panose="020B0604020202020204" pitchFamily="34" charset="0"/>
              </a:rPr>
              <a:t>感谢您的观看！</a:t>
            </a:r>
            <a:endParaRPr lang="zh-CN" altLang="en-US" sz="7200" b="1" kern="5000" spc="300" dirty="0">
              <a:solidFill>
                <a:schemeClr val="bg1"/>
              </a:solidFill>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002665" y="1067435"/>
            <a:ext cx="9422130" cy="694055"/>
          </a:xfrm>
          <a:prstGeom prst="rect">
            <a:avLst/>
          </a:prstGeom>
          <a:noFill/>
        </p:spPr>
        <p:txBody>
          <a:bodyPr wrap="square" rtlCol="0" anchor="t">
            <a:spAutoFit/>
          </a:bodyPr>
          <a:p>
            <a:pPr algn="just" fontAlgn="auto">
              <a:lnSpc>
                <a:spcPct val="140000"/>
              </a:lnSpc>
            </a:pPr>
            <a:r>
              <a:rPr lang="en-US" altLang="zh-CN" sz="2800" dirty="0">
                <a:latin typeface="Times New Roman" panose="02020603050405020304" charset="0"/>
                <a:ea typeface="宋体" panose="02010600030101010101" pitchFamily="2" charset="-122"/>
                <a:cs typeface="Times New Roman" panose="02020603050405020304" charset="0"/>
              </a:rPr>
              <a:t>5.          [A]                                  [B]                              [C]</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7" name="TextBox 4"/>
          <p:cNvSpPr txBox="1"/>
          <p:nvPr/>
        </p:nvSpPr>
        <p:spPr>
          <a:xfrm>
            <a:off x="137477" y="1238103"/>
            <a:ext cx="810895" cy="521970"/>
          </a:xfrm>
          <a:prstGeom prst="rect">
            <a:avLst/>
          </a:prstGeom>
          <a:noFill/>
        </p:spPr>
        <p:txBody>
          <a:bodyPr wrap="square" rtlCol="0">
            <a:spAutoFit/>
          </a:bodyPr>
          <a:lstStyle/>
          <a:p>
            <a:pPr algn="ctr"/>
            <a:r>
              <a:rPr lang="en-US" sz="2800" dirty="0">
                <a:solidFill>
                  <a:srgbClr val="C00000"/>
                </a:solidFill>
                <a:latin typeface="Times New Roman" panose="02020603050405020304" charset="0"/>
                <a:cs typeface="Times New Roman" panose="02020603050405020304" charset="0"/>
              </a:rPr>
              <a:t>C</a:t>
            </a:r>
            <a:endParaRPr lang="en-US" sz="2800" dirty="0">
              <a:solidFill>
                <a:srgbClr val="C00000"/>
              </a:solidFill>
              <a:latin typeface="Times New Roman" panose="02020603050405020304" charset="0"/>
              <a:cs typeface="Times New Roman" panose="02020603050405020304" charset="0"/>
            </a:endParaRPr>
          </a:p>
        </p:txBody>
      </p:sp>
      <p:sp>
        <p:nvSpPr>
          <p:cNvPr id="2" name="文本框 1"/>
          <p:cNvSpPr txBox="1"/>
          <p:nvPr/>
        </p:nvSpPr>
        <p:spPr>
          <a:xfrm>
            <a:off x="577850" y="4901565"/>
            <a:ext cx="10546080" cy="694055"/>
          </a:xfrm>
          <a:prstGeom prst="rect">
            <a:avLst/>
          </a:prstGeom>
          <a:noFill/>
        </p:spPr>
        <p:txBody>
          <a:bodyPr wrap="square" rtlCol="0" anchor="t">
            <a:spAutoFit/>
          </a:bodyPr>
          <a:p>
            <a:pPr algn="just" fontAlgn="auto">
              <a:lnSpc>
                <a:spcPct val="140000"/>
              </a:lnSpc>
            </a:pPr>
            <a:r>
              <a:rPr lang="en-US" altLang="zh-CN"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Script</a:t>
            </a:r>
            <a:r>
              <a:rPr lang="zh-CN" altLang="en-US"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My dream was to be a firefighter when I was a kid.</a:t>
            </a:r>
            <a:endPar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p:txBody>
      </p:sp>
      <p:pic>
        <p:nvPicPr>
          <p:cNvPr id="3" name="图片 2"/>
          <p:cNvPicPr>
            <a:picLocks noChangeAspect="1"/>
          </p:cNvPicPr>
          <p:nvPr>
            <p:custDataLst>
              <p:tags r:id="rId1"/>
            </p:custDataLst>
          </p:nvPr>
        </p:nvPicPr>
        <p:blipFill>
          <a:blip r:embed="rId2"/>
          <a:stretch>
            <a:fillRect/>
          </a:stretch>
        </p:blipFill>
        <p:spPr>
          <a:xfrm>
            <a:off x="1320800" y="2198370"/>
            <a:ext cx="2085975" cy="2790190"/>
          </a:xfrm>
          <a:prstGeom prst="rect">
            <a:avLst/>
          </a:prstGeom>
        </p:spPr>
      </p:pic>
      <p:pic>
        <p:nvPicPr>
          <p:cNvPr id="4" name="图片 3"/>
          <p:cNvPicPr>
            <a:picLocks noChangeAspect="1"/>
          </p:cNvPicPr>
          <p:nvPr>
            <p:custDataLst>
              <p:tags r:id="rId3"/>
            </p:custDataLst>
          </p:nvPr>
        </p:nvPicPr>
        <p:blipFill>
          <a:blip r:embed="rId4"/>
          <a:stretch>
            <a:fillRect/>
          </a:stretch>
        </p:blipFill>
        <p:spPr>
          <a:xfrm>
            <a:off x="4532630" y="1985645"/>
            <a:ext cx="2636520" cy="3002915"/>
          </a:xfrm>
          <a:prstGeom prst="rect">
            <a:avLst/>
          </a:prstGeom>
        </p:spPr>
      </p:pic>
      <p:pic>
        <p:nvPicPr>
          <p:cNvPr id="5" name="图片 4"/>
          <p:cNvPicPr>
            <a:picLocks noChangeAspect="1"/>
          </p:cNvPicPr>
          <p:nvPr>
            <p:custDataLst>
              <p:tags r:id="rId5"/>
            </p:custDataLst>
          </p:nvPr>
        </p:nvPicPr>
        <p:blipFill>
          <a:blip r:embed="rId6"/>
          <a:stretch>
            <a:fillRect/>
          </a:stretch>
        </p:blipFill>
        <p:spPr>
          <a:xfrm>
            <a:off x="8213725" y="1985645"/>
            <a:ext cx="1881505" cy="2793365"/>
          </a:xfrm>
          <a:prstGeom prst="rect">
            <a:avLst/>
          </a:prstGeom>
        </p:spPr>
      </p:pic>
      <p:pic>
        <p:nvPicPr>
          <p:cNvPr id="8" name="模拟卷（八）第一节 5">
            <a:hlinkClick r:id="" action="ppaction://media"/>
          </p:cNvPr>
          <p:cNvPicPr/>
          <p:nvPr>
            <a:audioFile r:link="rId7"/>
            <p:extLst>
              <p:ext uri="{DAA4B4D4-6D71-4841-9C94-3DE7FCFB9230}">
                <p14:media xmlns:p14="http://schemas.microsoft.com/office/powerpoint/2010/main" r:embed="rId8"/>
              </p:ext>
            </p:extLst>
          </p:nvPr>
        </p:nvPicPr>
        <p:blipFill>
          <a:blip r:embed="rId9"/>
          <a:stretch>
            <a:fillRect/>
          </a:stretch>
        </p:blipFill>
        <p:spPr>
          <a:xfrm>
            <a:off x="328930" y="793750"/>
            <a:ext cx="619125" cy="619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8"/>
                </p:tgtEl>
              </p:cMediaNode>
            </p:audio>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additive="base">
                                        <p:cTn id="16" dur="indefinite" fill="hold"/>
                                        <p:tgtEl>
                                          <p:spTgt spid="8"/>
                                        </p:tgtEl>
                                      </p:cBhvr>
                                    </p:cmd>
                                  </p:childTnLst>
                                </p:cTn>
                              </p:par>
                            </p:childTnLst>
                          </p:cTn>
                        </p:par>
                      </p:childTnLst>
                    </p:cTn>
                  </p:par>
                </p:childTnLst>
              </p:cTn>
              <p:nextCondLst>
                <p:cond evt="onClick" delay="0">
                  <p:tgtEl>
                    <p:spTgt spid="8"/>
                  </p:tgtEl>
                </p:cond>
              </p:nextCondLst>
            </p:seq>
          </p:childTnLst>
        </p:cTn>
      </p:par>
    </p:tnLst>
    <p:bldLst>
      <p:bldP spid="7" grpId="0"/>
      <p:bldP spid="2" grpId="0"/>
      <p:bldP spid="2"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002665" y="1067435"/>
            <a:ext cx="9422130" cy="694055"/>
          </a:xfrm>
          <a:prstGeom prst="rect">
            <a:avLst/>
          </a:prstGeom>
          <a:noFill/>
        </p:spPr>
        <p:txBody>
          <a:bodyPr wrap="square" rtlCol="0" anchor="t">
            <a:spAutoFit/>
          </a:bodyPr>
          <a:p>
            <a:pPr algn="just" fontAlgn="auto">
              <a:lnSpc>
                <a:spcPct val="140000"/>
              </a:lnSpc>
            </a:pPr>
            <a:r>
              <a:rPr lang="en-US" altLang="zh-CN" sz="2800" dirty="0">
                <a:latin typeface="Times New Roman" panose="02020603050405020304" charset="0"/>
                <a:ea typeface="宋体" panose="02010600030101010101" pitchFamily="2" charset="-122"/>
                <a:cs typeface="Times New Roman" panose="02020603050405020304" charset="0"/>
              </a:rPr>
              <a:t>6.          [A]                                  [B]                                  [C]</a:t>
            </a:r>
            <a:endParaRPr lang="en-US" altLang="zh-CN" sz="2800" dirty="0">
              <a:latin typeface="Times New Roman" panose="02020603050405020304" charset="0"/>
              <a:ea typeface="宋体" panose="02010600030101010101" pitchFamily="2" charset="-122"/>
              <a:cs typeface="Times New Roman" panose="02020603050405020304" charset="0"/>
            </a:endParaRPr>
          </a:p>
        </p:txBody>
      </p:sp>
      <p:sp>
        <p:nvSpPr>
          <p:cNvPr id="7" name="TextBox 4"/>
          <p:cNvSpPr txBox="1"/>
          <p:nvPr/>
        </p:nvSpPr>
        <p:spPr>
          <a:xfrm>
            <a:off x="137477" y="1238103"/>
            <a:ext cx="810895" cy="521970"/>
          </a:xfrm>
          <a:prstGeom prst="rect">
            <a:avLst/>
          </a:prstGeom>
          <a:noFill/>
        </p:spPr>
        <p:txBody>
          <a:bodyPr wrap="square" rtlCol="0">
            <a:spAutoFit/>
          </a:bodyPr>
          <a:lstStyle/>
          <a:p>
            <a:pPr algn="ctr"/>
            <a:r>
              <a:rPr lang="en-US" sz="2800" dirty="0">
                <a:solidFill>
                  <a:srgbClr val="C00000"/>
                </a:solidFill>
                <a:latin typeface="Times New Roman" panose="02020603050405020304" charset="0"/>
                <a:cs typeface="Times New Roman" panose="02020603050405020304" charset="0"/>
              </a:rPr>
              <a:t> B</a:t>
            </a:r>
            <a:endParaRPr lang="en-US" sz="2800" dirty="0">
              <a:solidFill>
                <a:srgbClr val="C00000"/>
              </a:solidFill>
              <a:latin typeface="Times New Roman" panose="02020603050405020304" charset="0"/>
              <a:cs typeface="Times New Roman" panose="02020603050405020304" charset="0"/>
            </a:endParaRPr>
          </a:p>
        </p:txBody>
      </p:sp>
      <p:sp>
        <p:nvSpPr>
          <p:cNvPr id="2" name="文本框 1"/>
          <p:cNvSpPr txBox="1"/>
          <p:nvPr/>
        </p:nvSpPr>
        <p:spPr>
          <a:xfrm>
            <a:off x="1273175" y="4978400"/>
            <a:ext cx="9724390" cy="694055"/>
          </a:xfrm>
          <a:prstGeom prst="rect">
            <a:avLst/>
          </a:prstGeom>
          <a:noFill/>
        </p:spPr>
        <p:txBody>
          <a:bodyPr wrap="square" rtlCol="0" anchor="t">
            <a:spAutoFit/>
          </a:bodyPr>
          <a:p>
            <a:pPr algn="just" fontAlgn="auto">
              <a:lnSpc>
                <a:spcPct val="140000"/>
              </a:lnSpc>
            </a:pPr>
            <a:r>
              <a:rPr lang="en-US" altLang="zh-CN"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Script</a:t>
            </a:r>
            <a:r>
              <a:rPr lang="zh-CN" altLang="en-US" sz="2800" b="1" noProof="0" dirty="0">
                <a:ln>
                  <a:noFill/>
                </a:ln>
                <a:solidFill>
                  <a:srgbClr val="FF0000"/>
                </a:solidFill>
                <a:effectLst/>
                <a:uLnTx/>
                <a:uFillTx/>
                <a:latin typeface="Times New Roman" panose="02020603050405020304" charset="0"/>
                <a:ea typeface="华文行楷" panose="02010800040101010101" pitchFamily="2" charset="-122"/>
                <a:cs typeface="Times New Roman" panose="02020603050405020304" charset="0"/>
                <a:sym typeface="+mn-ea"/>
              </a:rPr>
              <a:t>：</a:t>
            </a:r>
            <a:r>
              <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rPr>
              <a:t>His father bought him a bike as his birthday gift.</a:t>
            </a:r>
            <a:endParaRPr lang="zh-CN" altLang="en-US" sz="2800" noProof="0" dirty="0">
              <a:ln>
                <a:noFill/>
              </a:ln>
              <a:effectLst/>
              <a:uLnTx/>
              <a:uFillTx/>
              <a:latin typeface="Times New Roman" panose="02020603050405020304" charset="0"/>
              <a:ea typeface="华文行楷" panose="02010800040101010101" pitchFamily="2" charset="-122"/>
              <a:cs typeface="Times New Roman" panose="02020603050405020304" charset="0"/>
              <a:sym typeface="+mn-ea"/>
            </a:endParaRPr>
          </a:p>
        </p:txBody>
      </p:sp>
      <p:pic>
        <p:nvPicPr>
          <p:cNvPr id="3" name="图片 2"/>
          <p:cNvPicPr>
            <a:picLocks noChangeAspect="1"/>
          </p:cNvPicPr>
          <p:nvPr>
            <p:custDataLst>
              <p:tags r:id="rId1"/>
            </p:custDataLst>
          </p:nvPr>
        </p:nvPicPr>
        <p:blipFill>
          <a:blip r:embed="rId2"/>
          <a:stretch>
            <a:fillRect/>
          </a:stretch>
        </p:blipFill>
        <p:spPr>
          <a:xfrm>
            <a:off x="1002665" y="1966595"/>
            <a:ext cx="2394585" cy="2806700"/>
          </a:xfrm>
          <a:prstGeom prst="rect">
            <a:avLst/>
          </a:prstGeom>
        </p:spPr>
      </p:pic>
      <p:pic>
        <p:nvPicPr>
          <p:cNvPr id="4" name="图片 3"/>
          <p:cNvPicPr>
            <a:picLocks noChangeAspect="1"/>
          </p:cNvPicPr>
          <p:nvPr>
            <p:custDataLst>
              <p:tags r:id="rId3"/>
            </p:custDataLst>
          </p:nvPr>
        </p:nvPicPr>
        <p:blipFill>
          <a:blip r:embed="rId4"/>
          <a:stretch>
            <a:fillRect/>
          </a:stretch>
        </p:blipFill>
        <p:spPr>
          <a:xfrm>
            <a:off x="4772660" y="1760220"/>
            <a:ext cx="2467610" cy="3013710"/>
          </a:xfrm>
          <a:prstGeom prst="rect">
            <a:avLst/>
          </a:prstGeom>
        </p:spPr>
      </p:pic>
      <p:pic>
        <p:nvPicPr>
          <p:cNvPr id="5" name="图片 4"/>
          <p:cNvPicPr>
            <a:picLocks noChangeAspect="1"/>
          </p:cNvPicPr>
          <p:nvPr>
            <p:custDataLst>
              <p:tags r:id="rId5"/>
            </p:custDataLst>
          </p:nvPr>
        </p:nvPicPr>
        <p:blipFill>
          <a:blip r:embed="rId6"/>
          <a:stretch>
            <a:fillRect/>
          </a:stretch>
        </p:blipFill>
        <p:spPr>
          <a:xfrm>
            <a:off x="8317230" y="2044700"/>
            <a:ext cx="2196465" cy="2463165"/>
          </a:xfrm>
          <a:prstGeom prst="rect">
            <a:avLst/>
          </a:prstGeom>
        </p:spPr>
      </p:pic>
      <p:pic>
        <p:nvPicPr>
          <p:cNvPr id="8" name="模拟卷（八）第一节 6">
            <a:hlinkClick r:id="" action="ppaction://media"/>
          </p:cNvPr>
          <p:cNvPicPr/>
          <p:nvPr>
            <a:audioFile r:link="rId7"/>
            <p:extLst>
              <p:ext uri="{DAA4B4D4-6D71-4841-9C94-3DE7FCFB9230}">
                <p14:media xmlns:p14="http://schemas.microsoft.com/office/powerpoint/2010/main" r:embed="rId8"/>
              </p:ext>
            </p:extLst>
          </p:nvPr>
        </p:nvPicPr>
        <p:blipFill>
          <a:blip r:embed="rId9"/>
          <a:stretch>
            <a:fillRect/>
          </a:stretch>
        </p:blipFill>
        <p:spPr>
          <a:xfrm>
            <a:off x="233045" y="810895"/>
            <a:ext cx="619125" cy="619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8"/>
                </p:tgtEl>
              </p:cMediaNode>
            </p:audio>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additive="base">
                                        <p:cTn id="16" dur="indefinite" fill="hold"/>
                                        <p:tgtEl>
                                          <p:spTgt spid="8"/>
                                        </p:tgtEl>
                                      </p:cBhvr>
                                    </p:cmd>
                                  </p:childTnLst>
                                </p:cTn>
                              </p:par>
                            </p:childTnLst>
                          </p:cTn>
                        </p:par>
                      </p:childTnLst>
                    </p:cTn>
                  </p:par>
                </p:childTnLst>
              </p:cTn>
              <p:nextCondLst>
                <p:cond evt="onClick" delay="0">
                  <p:tgtEl>
                    <p:spTgt spid="8"/>
                  </p:tgtEl>
                </p:cond>
              </p:nextCondLst>
            </p:seq>
          </p:childTnLst>
        </p:cTn>
      </p:par>
    </p:tnLst>
    <p:bldLst>
      <p:bldP spid="7" grpId="0"/>
      <p:bldP spid="2" grpId="0"/>
      <p:bldP spid="2" grpId="1"/>
    </p:bldLst>
  </p:timing>
</p:sld>
</file>

<file path=ppt/tags/tag1.xml><?xml version="1.0" encoding="utf-8"?>
<p:tagLst xmlns:p="http://schemas.openxmlformats.org/presentationml/2006/main">
  <p:tag name="PA" val="v4.0.0"/>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PA" val="v4.0.0"/>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PA" val="v4.0.0"/>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UNIT_PLACING_PICTURE_USER_VIEWPORT" val="{&quot;height&quot;:3555,&quot;width&quot;:7110}"/>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PA" val="v4.0.0"/>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UNIT_PLACING_PICTURE_USER_VIEWPORT" val="{&quot;height&quot;:3555,&quot;width&quot;:7110}"/>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UNIT_PLACING_PICTURE_USER_VIEWPORT" val="{&quot;height&quot;:3555,&quot;width&quot;:7110}"/>
</p:tagLst>
</file>

<file path=ppt/tags/tag45.xml><?xml version="1.0" encoding="utf-8"?>
<p:tagLst xmlns:p="http://schemas.openxmlformats.org/presentationml/2006/main">
  <p:tag name="PA" val="v4.0.0"/>
</p:tagLst>
</file>

<file path=ppt/tags/tag46.xml><?xml version="1.0" encoding="utf-8"?>
<p:tagLst xmlns:p="http://schemas.openxmlformats.org/presentationml/2006/main">
  <p:tag name="ISLIDE TOOLS.GUIDESSETTING" val="{&quot;Id&quot;:&quot;GuidesStyle_Normal&quot;,&quot;Name&quot;:&quot;正常&quot;,&quot;HeaderHeight&quot;:10.0,&quot;FooterHeight&quot;:4.0,&quot;SideMargin&quot;:3.0,&quot;TopMargin&quot;:3.0,&quot;BottomMargin&quot;:3.0,&quot;IntervalMargin&quot;:3.0}"/>
  <p:tag name="ISPRING_ULTRA_SCORM_COURSE_ID" val="00A9D133-BE85-4E3A-94B7-5FDC08C95679"/>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内容列表"/>
  <p:tag name="ISPRINGCLOUDFOLDERID" val="0"/>
  <p:tag name="ISPRINGCLOUDFOLDERPATH" val="系统信息库"/>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PRESENTATION_TITLE" val="1"/>
  <p:tag name="COMMONDATA" val="eyJoZGlkIjoiM2FlMWJiY2NhZDQ1ZDUxZDIzOWRlOWY0ZDFjZDFlNTYifQ=="/>
  <p:tag name="KSO_WPP_MARK_KEY" val="c9ebba1e-636b-4807-896d-411808d32627"/>
</p:tagLst>
</file>

<file path=ppt/tags/tag5.xml><?xml version="1.0" encoding="utf-8"?>
<p:tagLst xmlns:p="http://schemas.openxmlformats.org/presentationml/2006/main">
  <p:tag name="PA" val="v4.0.0"/>
</p:tagLst>
</file>

<file path=ppt/tags/tag6.xml><?xml version="1.0" encoding="utf-8"?>
<p:tagLst xmlns:p="http://schemas.openxmlformats.org/presentationml/2006/main">
  <p:tag name="KSO_WM_UNIT_PLACING_PICTURE_USER_VIEWPORT" val="{&quot;height&quot;:3555,&quot;width&quot;:7110}"/>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千图网PPT模板">
  <a:themeElements>
    <a:clrScheme name="MC-欧美风主题色">
      <a:dk1>
        <a:srgbClr val="000000"/>
      </a:dk1>
      <a:lt1>
        <a:srgbClr val="FFFFFF"/>
      </a:lt1>
      <a:dk2>
        <a:srgbClr val="44546A"/>
      </a:dk2>
      <a:lt2>
        <a:srgbClr val="E7E6E6"/>
      </a:lt2>
      <a:accent1>
        <a:srgbClr val="033455"/>
      </a:accent1>
      <a:accent2>
        <a:srgbClr val="DCC975"/>
      </a:accent2>
      <a:accent3>
        <a:srgbClr val="2D2C2B"/>
      </a:accent3>
      <a:accent4>
        <a:srgbClr val="076C82"/>
      </a:accent4>
      <a:accent5>
        <a:srgbClr val="033455"/>
      </a:accent5>
      <a:accent6>
        <a:srgbClr val="DCC975"/>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QT-</Template>
  <TotalTime>0</TotalTime>
  <Words>19369</Words>
  <Application>WPS 演示</Application>
  <PresentationFormat>宽屏</PresentationFormat>
  <Paragraphs>719</Paragraphs>
  <Slides>78</Slides>
  <Notes>48</Notes>
  <HiddenSlides>0</HiddenSlides>
  <MMClips>0</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78</vt:i4>
      </vt:variant>
    </vt:vector>
  </HeadingPairs>
  <TitlesOfParts>
    <vt:vector size="96" baseType="lpstr">
      <vt:lpstr>Arial</vt:lpstr>
      <vt:lpstr>宋体</vt:lpstr>
      <vt:lpstr>Wingdings</vt:lpstr>
      <vt:lpstr>方正黑体简体</vt:lpstr>
      <vt:lpstr>iekie pocangqiong</vt:lpstr>
      <vt:lpstr>微软雅黑</vt:lpstr>
      <vt:lpstr>Calibri</vt:lpstr>
      <vt:lpstr>Impact</vt:lpstr>
      <vt:lpstr>Kozuka Gothic Pro M</vt:lpstr>
      <vt:lpstr>Yu Gothic UI Semibold</vt:lpstr>
      <vt:lpstr>Helvetica-Roman-SemiB</vt:lpstr>
      <vt:lpstr>SimSun-ExtB</vt:lpstr>
      <vt:lpstr>Times New Roman</vt:lpstr>
      <vt:lpstr>华文行楷</vt:lpstr>
      <vt:lpstr>Arial Unicode MS</vt:lpstr>
      <vt:lpstr>等线</vt:lpstr>
      <vt:lpstr>Segoe Print</vt:lpstr>
      <vt:lpstr>千图网PPT模板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熊猫办公</dc:title>
  <dc:creator>孙启豪</dc:creator>
  <cp:lastModifiedBy>beiyong</cp:lastModifiedBy>
  <cp:revision>156</cp:revision>
  <dcterms:created xsi:type="dcterms:W3CDTF">2021-08-19T06:32:00Z</dcterms:created>
  <dcterms:modified xsi:type="dcterms:W3CDTF">2023-09-12T09:24:04Z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C2D65F2D4C9240CBAC57B3F6622A4C8A</vt:lpwstr>
  </property>
  <property fmtid="{D5CDD505-2E9C-101B-9397-08002B2CF9AE}" pid="3" name="KSOProductBuildVer">
    <vt:lpwstr>2052-12.1.0.15374</vt:lpwstr>
  </property>
</Properties>
</file>