
<file path=[Content_Types].xml><?xml version="1.0" encoding="utf-8"?>
<Types xmlns="http://schemas.openxmlformats.org/package/2006/content-types">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120"/>
  </p:handoutMasterIdLst>
  <p:sldIdLst>
    <p:sldId id="256" r:id="rId3"/>
    <p:sldId id="258" r:id="rId5"/>
    <p:sldId id="257" r:id="rId6"/>
    <p:sldId id="577" r:id="rId7"/>
    <p:sldId id="477" r:id="rId8"/>
    <p:sldId id="478" r:id="rId9"/>
    <p:sldId id="479" r:id="rId10"/>
    <p:sldId id="337" r:id="rId11"/>
    <p:sldId id="764" r:id="rId12"/>
    <p:sldId id="483" r:id="rId13"/>
    <p:sldId id="484" r:id="rId14"/>
    <p:sldId id="485" r:id="rId15"/>
    <p:sldId id="487" r:id="rId16"/>
    <p:sldId id="488" r:id="rId17"/>
    <p:sldId id="675" r:id="rId18"/>
    <p:sldId id="768" r:id="rId19"/>
    <p:sldId id="489" r:id="rId20"/>
    <p:sldId id="679" r:id="rId21"/>
    <p:sldId id="490" r:id="rId22"/>
    <p:sldId id="491" r:id="rId23"/>
    <p:sldId id="492" r:id="rId24"/>
    <p:sldId id="494" r:id="rId25"/>
    <p:sldId id="497" r:id="rId26"/>
    <p:sldId id="508" r:id="rId27"/>
    <p:sldId id="499" r:id="rId28"/>
    <p:sldId id="500" r:id="rId29"/>
    <p:sldId id="501" r:id="rId30"/>
    <p:sldId id="1051" r:id="rId31"/>
    <p:sldId id="1052" r:id="rId32"/>
    <p:sldId id="1053" r:id="rId33"/>
    <p:sldId id="1054" r:id="rId34"/>
    <p:sldId id="1055" r:id="rId35"/>
    <p:sldId id="1056" r:id="rId36"/>
    <p:sldId id="503" r:id="rId37"/>
    <p:sldId id="512" r:id="rId38"/>
    <p:sldId id="1057" r:id="rId39"/>
    <p:sldId id="516" r:id="rId40"/>
    <p:sldId id="683" r:id="rId41"/>
    <p:sldId id="518" r:id="rId42"/>
    <p:sldId id="519" r:id="rId43"/>
    <p:sldId id="520" r:id="rId44"/>
    <p:sldId id="523" r:id="rId45"/>
    <p:sldId id="526" r:id="rId46"/>
    <p:sldId id="1058" r:id="rId47"/>
    <p:sldId id="1059" r:id="rId48"/>
    <p:sldId id="529" r:id="rId49"/>
    <p:sldId id="530" r:id="rId50"/>
    <p:sldId id="1060" r:id="rId51"/>
    <p:sldId id="1061" r:id="rId52"/>
    <p:sldId id="1062" r:id="rId53"/>
    <p:sldId id="531" r:id="rId54"/>
    <p:sldId id="534" r:id="rId55"/>
    <p:sldId id="928" r:id="rId56"/>
    <p:sldId id="929" r:id="rId57"/>
    <p:sldId id="931" r:id="rId58"/>
    <p:sldId id="932" r:id="rId59"/>
    <p:sldId id="933" r:id="rId60"/>
    <p:sldId id="934" r:id="rId61"/>
    <p:sldId id="935" r:id="rId62"/>
    <p:sldId id="936" r:id="rId63"/>
    <p:sldId id="937" r:id="rId64"/>
    <p:sldId id="939" r:id="rId65"/>
    <p:sldId id="1063" r:id="rId66"/>
    <p:sldId id="940" r:id="rId67"/>
    <p:sldId id="941" r:id="rId68"/>
    <p:sldId id="1014" r:id="rId69"/>
    <p:sldId id="1015" r:id="rId70"/>
    <p:sldId id="1064" r:id="rId71"/>
    <p:sldId id="1065" r:id="rId72"/>
    <p:sldId id="1066" r:id="rId73"/>
    <p:sldId id="1067" r:id="rId74"/>
    <p:sldId id="1068" r:id="rId75"/>
    <p:sldId id="1069" r:id="rId76"/>
    <p:sldId id="1070" r:id="rId77"/>
    <p:sldId id="1071" r:id="rId78"/>
    <p:sldId id="1072" r:id="rId79"/>
    <p:sldId id="949" r:id="rId80"/>
    <p:sldId id="950" r:id="rId81"/>
    <p:sldId id="1073" r:id="rId82"/>
    <p:sldId id="951" r:id="rId83"/>
    <p:sldId id="1074" r:id="rId84"/>
    <p:sldId id="1075" r:id="rId85"/>
    <p:sldId id="952" r:id="rId86"/>
    <p:sldId id="1016" r:id="rId87"/>
    <p:sldId id="1076" r:id="rId88"/>
    <p:sldId id="959" r:id="rId89"/>
    <p:sldId id="960" r:id="rId90"/>
    <p:sldId id="555" r:id="rId91"/>
    <p:sldId id="556" r:id="rId92"/>
    <p:sldId id="557" r:id="rId93"/>
    <p:sldId id="558" r:id="rId94"/>
    <p:sldId id="559" r:id="rId95"/>
    <p:sldId id="560" r:id="rId96"/>
    <p:sldId id="561" r:id="rId97"/>
    <p:sldId id="562" r:id="rId98"/>
    <p:sldId id="563" r:id="rId99"/>
    <p:sldId id="1077" r:id="rId100"/>
    <p:sldId id="566" r:id="rId101"/>
    <p:sldId id="1078" r:id="rId102"/>
    <p:sldId id="1018" r:id="rId103"/>
    <p:sldId id="567" r:id="rId104"/>
    <p:sldId id="568" r:id="rId105"/>
    <p:sldId id="1079" r:id="rId106"/>
    <p:sldId id="569" r:id="rId107"/>
    <p:sldId id="1020" r:id="rId108"/>
    <p:sldId id="572" r:id="rId109"/>
    <p:sldId id="1080" r:id="rId110"/>
    <p:sldId id="1082" r:id="rId111"/>
    <p:sldId id="1084" r:id="rId112"/>
    <p:sldId id="573" r:id="rId113"/>
    <p:sldId id="575" r:id="rId114"/>
    <p:sldId id="1085" r:id="rId115"/>
    <p:sldId id="1086" r:id="rId116"/>
    <p:sldId id="1087" r:id="rId117"/>
    <p:sldId id="1088" r:id="rId118"/>
    <p:sldId id="576" r:id="rId119"/>
  </p:sldIdLst>
  <p:sldSz cx="12192000" cy="6858000"/>
  <p:notesSz cx="6858000" cy="9144000"/>
  <p:custDataLst>
    <p:tags r:id="rId12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A613D"/>
    <a:srgbClr val="C00000"/>
    <a:srgbClr val="B6AF88"/>
    <a:srgbClr val="030502"/>
    <a:srgbClr val="70784C"/>
    <a:srgbClr val="7E8755"/>
    <a:srgbClr val="DFE2D1"/>
    <a:srgbClr val="D6DAC5"/>
    <a:srgbClr val="E1D8D2"/>
    <a:srgbClr val="DDC6E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43" autoAdjust="0"/>
    <p:restoredTop sz="94660"/>
  </p:normalViewPr>
  <p:slideViewPr>
    <p:cSldViewPr snapToGrid="0">
      <p:cViewPr varScale="1">
        <p:scale>
          <a:sx n="59" d="100"/>
          <a:sy n="59" d="100"/>
        </p:scale>
        <p:origin x="82" y="42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6.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4" Type="http://schemas.openxmlformats.org/officeDocument/2006/relationships/tags" Target="tags/tag355.xml"/><Relationship Id="rId123" Type="http://schemas.openxmlformats.org/officeDocument/2006/relationships/tableStyles" Target="tableStyles.xml"/><Relationship Id="rId122" Type="http://schemas.openxmlformats.org/officeDocument/2006/relationships/viewProps" Target="viewProps.xml"/><Relationship Id="rId121" Type="http://schemas.openxmlformats.org/officeDocument/2006/relationships/presProps" Target="presProps.xml"/><Relationship Id="rId120" Type="http://schemas.openxmlformats.org/officeDocument/2006/relationships/handoutMaster" Target="handoutMasters/handoutMaster1.xml"/><Relationship Id="rId12" Type="http://schemas.openxmlformats.org/officeDocument/2006/relationships/slide" Target="slides/slide9.xml"/><Relationship Id="rId119" Type="http://schemas.openxmlformats.org/officeDocument/2006/relationships/slide" Target="slides/slide116.xml"/><Relationship Id="rId118" Type="http://schemas.openxmlformats.org/officeDocument/2006/relationships/slide" Target="slides/slide115.xml"/><Relationship Id="rId117" Type="http://schemas.openxmlformats.org/officeDocument/2006/relationships/slide" Target="slides/slide114.xml"/><Relationship Id="rId116" Type="http://schemas.openxmlformats.org/officeDocument/2006/relationships/slide" Target="slides/slide113.xml"/><Relationship Id="rId115" Type="http://schemas.openxmlformats.org/officeDocument/2006/relationships/slide" Target="slides/slide112.xml"/><Relationship Id="rId114" Type="http://schemas.openxmlformats.org/officeDocument/2006/relationships/slide" Target="slides/slide111.xml"/><Relationship Id="rId113" Type="http://schemas.openxmlformats.org/officeDocument/2006/relationships/slide" Target="slides/slide110.xml"/><Relationship Id="rId112" Type="http://schemas.openxmlformats.org/officeDocument/2006/relationships/slide" Target="slides/slide109.xml"/><Relationship Id="rId111" Type="http://schemas.openxmlformats.org/officeDocument/2006/relationships/slide" Target="slides/slide108.xml"/><Relationship Id="rId110" Type="http://schemas.openxmlformats.org/officeDocument/2006/relationships/slide" Target="slides/slide107.xml"/><Relationship Id="rId11" Type="http://schemas.openxmlformats.org/officeDocument/2006/relationships/slide" Target="slides/slide8.xml"/><Relationship Id="rId109" Type="http://schemas.openxmlformats.org/officeDocument/2006/relationships/slide" Target="slides/slide106.xml"/><Relationship Id="rId108" Type="http://schemas.openxmlformats.org/officeDocument/2006/relationships/slide" Target="slides/slide105.xml"/><Relationship Id="rId107" Type="http://schemas.openxmlformats.org/officeDocument/2006/relationships/slide" Target="slides/slide104.xml"/><Relationship Id="rId106" Type="http://schemas.openxmlformats.org/officeDocument/2006/relationships/slide" Target="slides/slide103.xml"/><Relationship Id="rId105" Type="http://schemas.openxmlformats.org/officeDocument/2006/relationships/slide" Target="slides/slide102.xml"/><Relationship Id="rId104" Type="http://schemas.openxmlformats.org/officeDocument/2006/relationships/slide" Target="slides/slide101.xml"/><Relationship Id="rId103" Type="http://schemas.openxmlformats.org/officeDocument/2006/relationships/slide" Target="slides/slide100.xml"/><Relationship Id="rId102" Type="http://schemas.openxmlformats.org/officeDocument/2006/relationships/slide" Target="slides/slide99.xml"/><Relationship Id="rId101" Type="http://schemas.openxmlformats.org/officeDocument/2006/relationships/slide" Target="slides/slide98.xml"/><Relationship Id="rId100" Type="http://schemas.openxmlformats.org/officeDocument/2006/relationships/slide" Target="slides/slide97.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4CC3875-C447-4BC8-A378-F3E768C9EBB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0D89C3F-5AE9-4BEA-A13E-86ABD0C8DCE7}"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0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0.xml"/></Relationships>
</file>

<file path=ppt/notesSlides/_rels/notesSlide10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1.xml"/></Relationships>
</file>

<file path=ppt/notesSlides/_rels/notesSlide10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2.xml"/></Relationships>
</file>

<file path=ppt/notesSlides/_rels/notesSlide10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3.xml"/></Relationships>
</file>

<file path=ppt/notesSlides/_rels/notesSlide10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4.xml"/></Relationships>
</file>

<file path=ppt/notesSlides/_rels/notesSlide10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5.xml"/></Relationships>
</file>

<file path=ppt/notesSlides/_rels/notesSlide10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6.xml"/></Relationships>
</file>

<file path=ppt/notesSlides/_rels/notesSlide10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7.xml"/></Relationships>
</file>

<file path=ppt/notesSlides/_rels/notesSlide10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8.xml"/></Relationships>
</file>

<file path=ppt/notesSlides/_rels/notesSlide10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9.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0.xml"/></Relationships>
</file>

<file path=ppt/notesSlides/_rels/notesSlide1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1.xml"/></Relationships>
</file>

<file path=ppt/notesSlides/_rels/notesSlide1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2.xml"/></Relationships>
</file>

<file path=ppt/notesSlides/_rels/notesSlide1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3.xml"/></Relationships>
</file>

<file path=ppt/notesSlides/_rels/notesSlide1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4.xml"/></Relationships>
</file>

<file path=ppt/notesSlides/_rels/notesSlide1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5.xml"/></Relationships>
</file>

<file path=ppt/notesSlides/_rels/notesSlide1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6.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8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1.xml"/></Relationships>
</file>

<file path=ppt/notesSlides/_rels/notesSlide8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2.xml"/></Relationships>
</file>

<file path=ppt/notesSlides/_rels/notesSlide8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3.xml"/></Relationships>
</file>

<file path=ppt/notesSlides/_rels/notesSlide8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4.xml"/></Relationships>
</file>

<file path=ppt/notesSlides/_rels/notesSlide8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5.xml"/></Relationships>
</file>

<file path=ppt/notesSlides/_rels/notesSlide8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6.xml"/></Relationships>
</file>

<file path=ppt/notesSlides/_rels/notesSlide8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7.xml"/></Relationships>
</file>

<file path=ppt/notesSlides/_rels/notesSlide8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8.xml"/></Relationships>
</file>

<file path=ppt/notesSlides/_rels/notesSlide8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0.xml"/></Relationships>
</file>

<file path=ppt/notesSlides/_rels/notesSlide9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1.xml"/></Relationships>
</file>

<file path=ppt/notesSlides/_rels/notesSlide9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2.xml"/></Relationships>
</file>

<file path=ppt/notesSlides/_rels/notesSlide9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3.xml"/></Relationships>
</file>

<file path=ppt/notesSlides/_rels/notesSlide9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4.xml"/></Relationships>
</file>

<file path=ppt/notesSlides/_rels/notesSlide9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5.xml"/></Relationships>
</file>

<file path=ppt/notesSlides/_rels/notesSlide9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6.xml"/></Relationships>
</file>

<file path=ppt/notesSlides/_rels/notesSlide9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7.xml"/></Relationships>
</file>

<file path=ppt/notesSlides/_rels/notesSlide9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8.xml"/></Relationships>
</file>

<file path=ppt/notesSlides/_rels/notesSlide9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tags" Target="../tags/tag2.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image" Target="../media/image1.jpeg"/><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slide" Target="../slides/slide2.xml"/><Relationship Id="rId2" Type="http://schemas.openxmlformats.org/officeDocument/2006/relationships/tags" Target="../tags/tag3.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6" Type="http://schemas.openxmlformats.org/officeDocument/2006/relationships/image" Target="../media/image1.jpeg"/><Relationship Id="rId5" Type="http://schemas.openxmlformats.org/officeDocument/2006/relationships/tags" Target="../tags/tag8.xml"/><Relationship Id="rId4" Type="http://schemas.openxmlformats.org/officeDocument/2006/relationships/tags" Target="../tags/tag7.xml"/><Relationship Id="rId3" Type="http://schemas.openxmlformats.org/officeDocument/2006/relationships/slide" Target="../slides/slide2.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6" Type="http://schemas.openxmlformats.org/officeDocument/2006/relationships/image" Target="../media/image1.jpeg"/><Relationship Id="rId5" Type="http://schemas.openxmlformats.org/officeDocument/2006/relationships/tags" Target="../tags/tag11.xml"/><Relationship Id="rId4" Type="http://schemas.openxmlformats.org/officeDocument/2006/relationships/tags" Target="../tags/tag10.xml"/><Relationship Id="rId3" Type="http://schemas.openxmlformats.org/officeDocument/2006/relationships/slide" Target="../slides/slide2.xml"/><Relationship Id="rId2" Type="http://schemas.openxmlformats.org/officeDocument/2006/relationships/tags" Target="../tags/tag9.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0" y="0"/>
            <a:ext cx="12217400" cy="6857365"/>
          </a:xfrm>
          <a:prstGeom prst="rect">
            <a:avLst/>
          </a:prstGeom>
          <a:solidFill>
            <a:srgbClr val="DFE2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0" y="0"/>
            <a:ext cx="12217400" cy="6857365"/>
          </a:xfrm>
          <a:prstGeom prst="rect">
            <a:avLst/>
          </a:prstGeom>
          <a:solidFill>
            <a:srgbClr val="DFE2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圆角矩形 10">
            <a:hlinkClick r:id="rId3" action="ppaction://hlinksldjump"/>
          </p:cNvPr>
          <p:cNvSpPr/>
          <p:nvPr userDrawn="1"/>
        </p:nvSpPr>
        <p:spPr>
          <a:xfrm>
            <a:off x="11131550" y="6440170"/>
            <a:ext cx="889635" cy="334010"/>
          </a:xfrm>
          <a:prstGeom prst="roundRect">
            <a:avLst/>
          </a:prstGeom>
          <a:solidFill>
            <a:srgbClr val="70784C"/>
          </a:solidFill>
          <a:ln>
            <a:noFill/>
          </a:ln>
          <a:effectLst>
            <a:outerShdw blurRad="76200" dir="18900000" sy="23000" kx="-1200000" algn="bl" rotWithShape="0">
              <a:prstClr val="black">
                <a:alpha val="20000"/>
              </a:prstClr>
            </a:outerShdw>
          </a:effectLst>
        </p:spPr>
        <p:style>
          <a:lnRef idx="3">
            <a:schemeClr val="lt1"/>
          </a:lnRef>
          <a:fillRef idx="1">
            <a:schemeClr val="accent3"/>
          </a:fillRef>
          <a:effectRef idx="1">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rPr>
              <a:t>目录</a:t>
            </a:r>
            <a:endPar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0" y="0"/>
            <a:ext cx="12217400" cy="6857365"/>
          </a:xfrm>
          <a:prstGeom prst="rect">
            <a:avLst/>
          </a:prstGeom>
          <a:solidFill>
            <a:srgbClr val="DFE2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圆角矩形 2">
            <a:hlinkClick r:id="rId3" action="ppaction://hlinksldjump"/>
          </p:cNvPr>
          <p:cNvSpPr/>
          <p:nvPr userDrawn="1">
            <p:custDataLst>
              <p:tags r:id="rId4"/>
            </p:custDataLst>
          </p:nvPr>
        </p:nvSpPr>
        <p:spPr>
          <a:xfrm>
            <a:off x="11131550" y="6440170"/>
            <a:ext cx="889635" cy="334010"/>
          </a:xfrm>
          <a:prstGeom prst="roundRect">
            <a:avLst/>
          </a:prstGeom>
          <a:solidFill>
            <a:srgbClr val="70784C"/>
          </a:solidFill>
          <a:ln>
            <a:noFill/>
          </a:ln>
          <a:effectLst>
            <a:outerShdw blurRad="76200" dir="18900000" sy="23000" kx="-1200000" algn="bl" rotWithShape="0">
              <a:prstClr val="black">
                <a:alpha val="20000"/>
              </a:prstClr>
            </a:outerShdw>
          </a:effectLst>
        </p:spPr>
        <p:style>
          <a:lnRef idx="3">
            <a:schemeClr val="lt1"/>
          </a:lnRef>
          <a:fillRef idx="1">
            <a:schemeClr val="accent3"/>
          </a:fillRef>
          <a:effectRef idx="1">
            <a:schemeClr val="accent3"/>
          </a:effectRef>
          <a:fontRef idx="minor">
            <a:schemeClr val="lt1"/>
          </a:fontRef>
        </p:style>
        <p:txBody>
          <a:bodyPr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rPr>
              <a:t>目录</a:t>
            </a:r>
            <a:endPar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endParaRPr>
          </a:p>
        </p:txBody>
      </p:sp>
      <p:pic>
        <p:nvPicPr>
          <p:cNvPr id="105" name="图片 104"/>
          <p:cNvPicPr/>
          <p:nvPr userDrawn="1">
            <p:custDataLst>
              <p:tags r:id="rId5"/>
            </p:custDataLst>
          </p:nvPr>
        </p:nvPicPr>
        <p:blipFill>
          <a:blip r:embed="rId6">
            <a:clrChange>
              <a:clrFrom>
                <a:srgbClr val="FFFFFF">
                  <a:alpha val="100000"/>
                </a:srgbClr>
              </a:clrFrom>
              <a:clrTo>
                <a:srgbClr val="FFFFFF">
                  <a:alpha val="100000"/>
                  <a:alpha val="0"/>
                </a:srgbClr>
              </a:clrTo>
            </a:clrChange>
          </a:blip>
          <a:stretch>
            <a:fillRect/>
          </a:stretch>
        </p:blipFill>
        <p:spPr>
          <a:xfrm>
            <a:off x="0" y="5413375"/>
            <a:ext cx="2167255" cy="1443990"/>
          </a:xfrm>
          <a:prstGeom prst="rect">
            <a:avLst/>
          </a:prstGeom>
          <a:noFill/>
          <a:ln w="9525">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0" y="0"/>
            <a:ext cx="12217400" cy="6857365"/>
          </a:xfrm>
          <a:prstGeom prst="rect">
            <a:avLst/>
          </a:prstGeom>
          <a:solidFill>
            <a:srgbClr val="DFE2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圆角矩形 2">
            <a:hlinkClick r:id="rId3" action="ppaction://hlinksldjump"/>
          </p:cNvPr>
          <p:cNvSpPr/>
          <p:nvPr userDrawn="1">
            <p:custDataLst>
              <p:tags r:id="rId4"/>
            </p:custDataLst>
          </p:nvPr>
        </p:nvSpPr>
        <p:spPr>
          <a:xfrm>
            <a:off x="11131550" y="6440170"/>
            <a:ext cx="889635" cy="334010"/>
          </a:xfrm>
          <a:prstGeom prst="roundRect">
            <a:avLst/>
          </a:prstGeom>
          <a:solidFill>
            <a:srgbClr val="70784C"/>
          </a:solidFill>
          <a:ln>
            <a:noFill/>
          </a:ln>
          <a:effectLst>
            <a:outerShdw blurRad="76200" dir="18900000" sy="23000" kx="-1200000" algn="bl" rotWithShape="0">
              <a:prstClr val="black">
                <a:alpha val="20000"/>
              </a:prstClr>
            </a:outerShdw>
          </a:effectLst>
        </p:spPr>
        <p:style>
          <a:lnRef idx="3">
            <a:schemeClr val="lt1"/>
          </a:lnRef>
          <a:fillRef idx="1">
            <a:schemeClr val="accent3"/>
          </a:fillRef>
          <a:effectRef idx="1">
            <a:schemeClr val="accent3"/>
          </a:effectRef>
          <a:fontRef idx="minor">
            <a:schemeClr val="lt1"/>
          </a:fontRef>
        </p:style>
        <p:txBody>
          <a:bodyPr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rPr>
              <a:t>目录</a:t>
            </a:r>
            <a:endPar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endParaRPr>
          </a:p>
        </p:txBody>
      </p:sp>
      <p:pic>
        <p:nvPicPr>
          <p:cNvPr id="105" name="图片 104"/>
          <p:cNvPicPr/>
          <p:nvPr userDrawn="1">
            <p:custDataLst>
              <p:tags r:id="rId5"/>
            </p:custDataLst>
          </p:nvPr>
        </p:nvPicPr>
        <p:blipFill>
          <a:blip r:embed="rId6">
            <a:clrChange>
              <a:clrFrom>
                <a:srgbClr val="FFFFFF">
                  <a:alpha val="100000"/>
                </a:srgbClr>
              </a:clrFrom>
              <a:clrTo>
                <a:srgbClr val="FFFFFF">
                  <a:alpha val="100000"/>
                  <a:alpha val="0"/>
                </a:srgbClr>
              </a:clrTo>
            </a:clrChange>
          </a:blip>
          <a:stretch>
            <a:fillRect/>
          </a:stretch>
        </p:blipFill>
        <p:spPr>
          <a:xfrm>
            <a:off x="0" y="5413375"/>
            <a:ext cx="2167255" cy="1443990"/>
          </a:xfrm>
          <a:prstGeom prst="rect">
            <a:avLst/>
          </a:prstGeom>
          <a:noFill/>
          <a:ln w="9525">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0" y="0"/>
            <a:ext cx="12217400" cy="6857365"/>
          </a:xfrm>
          <a:prstGeom prst="rect">
            <a:avLst/>
          </a:prstGeom>
          <a:solidFill>
            <a:srgbClr val="DFE2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圆角矩形 2">
            <a:hlinkClick r:id="rId3" action="ppaction://hlinksldjump"/>
          </p:cNvPr>
          <p:cNvSpPr/>
          <p:nvPr userDrawn="1">
            <p:custDataLst>
              <p:tags r:id="rId4"/>
            </p:custDataLst>
          </p:nvPr>
        </p:nvSpPr>
        <p:spPr>
          <a:xfrm>
            <a:off x="11131550" y="6440170"/>
            <a:ext cx="889635" cy="334010"/>
          </a:xfrm>
          <a:prstGeom prst="roundRect">
            <a:avLst/>
          </a:prstGeom>
          <a:solidFill>
            <a:srgbClr val="70784C"/>
          </a:solidFill>
          <a:ln>
            <a:noFill/>
          </a:ln>
          <a:effectLst>
            <a:outerShdw blurRad="76200" dir="18900000" sy="23000" kx="-1200000" algn="bl" rotWithShape="0">
              <a:prstClr val="black">
                <a:alpha val="20000"/>
              </a:prstClr>
            </a:outerShdw>
          </a:effectLst>
        </p:spPr>
        <p:style>
          <a:lnRef idx="3">
            <a:schemeClr val="lt1"/>
          </a:lnRef>
          <a:fillRef idx="1">
            <a:schemeClr val="accent3"/>
          </a:fillRef>
          <a:effectRef idx="1">
            <a:schemeClr val="accent3"/>
          </a:effectRef>
          <a:fontRef idx="minor">
            <a:schemeClr val="lt1"/>
          </a:fontRef>
        </p:style>
        <p:txBody>
          <a:bodyPr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rPr>
              <a:t>目录</a:t>
            </a:r>
            <a:endPar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endParaRPr>
          </a:p>
        </p:txBody>
      </p:sp>
      <p:pic>
        <p:nvPicPr>
          <p:cNvPr id="105" name="图片 104"/>
          <p:cNvPicPr/>
          <p:nvPr userDrawn="1">
            <p:custDataLst>
              <p:tags r:id="rId5"/>
            </p:custDataLst>
          </p:nvPr>
        </p:nvPicPr>
        <p:blipFill>
          <a:blip r:embed="rId6">
            <a:clrChange>
              <a:clrFrom>
                <a:srgbClr val="FFFFFF">
                  <a:alpha val="100000"/>
                </a:srgbClr>
              </a:clrFrom>
              <a:clrTo>
                <a:srgbClr val="FFFFFF">
                  <a:alpha val="100000"/>
                  <a:alpha val="0"/>
                </a:srgbClr>
              </a:clrTo>
            </a:clrChange>
          </a:blip>
          <a:stretch>
            <a:fillRect/>
          </a:stretch>
        </p:blipFill>
        <p:spPr>
          <a:xfrm>
            <a:off x="0" y="5413375"/>
            <a:ext cx="2167255" cy="1443990"/>
          </a:xfrm>
          <a:prstGeom prst="rect">
            <a:avLst/>
          </a:prstGeom>
          <a:noFill/>
          <a:ln w="9525">
            <a:noFill/>
          </a:ln>
        </p:spPr>
      </p:pic>
    </p:spTree>
  </p:cSld>
  <p:clrMapOvr>
    <a:masterClrMapping/>
  </p:clrMapOvr>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image" Target="../media/image3.jpeg"/><Relationship Id="rId3" Type="http://schemas.openxmlformats.org/officeDocument/2006/relationships/tags" Target="../tags/tag13.xml"/><Relationship Id="rId2" Type="http://schemas.openxmlformats.org/officeDocument/2006/relationships/image" Target="../media/image2.jpeg"/><Relationship Id="rId1" Type="http://schemas.openxmlformats.org/officeDocument/2006/relationships/tags" Target="../tags/tag1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4.xml"/><Relationship Id="rId1" Type="http://schemas.openxmlformats.org/officeDocument/2006/relationships/tags" Target="../tags/tag51.xml"/></Relationships>
</file>

<file path=ppt/slides/_rels/slide100.xml.rels><?xml version="1.0" encoding="UTF-8" standalone="yes"?>
<Relationships xmlns="http://schemas.openxmlformats.org/package/2006/relationships"><Relationship Id="rId3" Type="http://schemas.openxmlformats.org/officeDocument/2006/relationships/notesSlide" Target="../notesSlides/notesSlide100.xml"/><Relationship Id="rId2" Type="http://schemas.openxmlformats.org/officeDocument/2006/relationships/slideLayout" Target="../slideLayouts/slideLayout5.xml"/><Relationship Id="rId1" Type="http://schemas.openxmlformats.org/officeDocument/2006/relationships/tags" Target="../tags/tag321.xml"/></Relationships>
</file>

<file path=ppt/slides/_rels/slide101.xml.rels><?xml version="1.0" encoding="UTF-8" standalone="yes"?>
<Relationships xmlns="http://schemas.openxmlformats.org/package/2006/relationships"><Relationship Id="rId3" Type="http://schemas.openxmlformats.org/officeDocument/2006/relationships/notesSlide" Target="../notesSlides/notesSlide101.xml"/><Relationship Id="rId2" Type="http://schemas.openxmlformats.org/officeDocument/2006/relationships/slideLayout" Target="../slideLayouts/slideLayout5.xml"/><Relationship Id="rId1" Type="http://schemas.openxmlformats.org/officeDocument/2006/relationships/tags" Target="../tags/tag322.xml"/></Relationships>
</file>

<file path=ppt/slides/_rels/slide102.xml.rels><?xml version="1.0" encoding="UTF-8" standalone="yes"?>
<Relationships xmlns="http://schemas.openxmlformats.org/package/2006/relationships"><Relationship Id="rId3" Type="http://schemas.openxmlformats.org/officeDocument/2006/relationships/notesSlide" Target="../notesSlides/notesSlide102.xml"/><Relationship Id="rId2" Type="http://schemas.openxmlformats.org/officeDocument/2006/relationships/slideLayout" Target="../slideLayouts/slideLayout5.xml"/><Relationship Id="rId1" Type="http://schemas.openxmlformats.org/officeDocument/2006/relationships/tags" Target="../tags/tag323.xml"/></Relationships>
</file>

<file path=ppt/slides/_rels/slide103.xml.rels><?xml version="1.0" encoding="UTF-8" standalone="yes"?>
<Relationships xmlns="http://schemas.openxmlformats.org/package/2006/relationships"><Relationship Id="rId3" Type="http://schemas.openxmlformats.org/officeDocument/2006/relationships/notesSlide" Target="../notesSlides/notesSlide103.xml"/><Relationship Id="rId2" Type="http://schemas.openxmlformats.org/officeDocument/2006/relationships/slideLayout" Target="../slideLayouts/slideLayout5.xml"/><Relationship Id="rId1" Type="http://schemas.openxmlformats.org/officeDocument/2006/relationships/tags" Target="../tags/tag324.xml"/></Relationships>
</file>

<file path=ppt/slides/_rels/slide104.xml.rels><?xml version="1.0" encoding="UTF-8" standalone="yes"?>
<Relationships xmlns="http://schemas.openxmlformats.org/package/2006/relationships"><Relationship Id="rId4" Type="http://schemas.openxmlformats.org/officeDocument/2006/relationships/notesSlide" Target="../notesSlides/notesSlide104.xml"/><Relationship Id="rId3" Type="http://schemas.openxmlformats.org/officeDocument/2006/relationships/slideLayout" Target="../slideLayouts/slideLayout5.xml"/><Relationship Id="rId2" Type="http://schemas.openxmlformats.org/officeDocument/2006/relationships/tags" Target="../tags/tag326.xml"/><Relationship Id="rId1" Type="http://schemas.openxmlformats.org/officeDocument/2006/relationships/tags" Target="../tags/tag325.xml"/></Relationships>
</file>

<file path=ppt/slides/_rels/slide105.xml.rels><?xml version="1.0" encoding="UTF-8" standalone="yes"?>
<Relationships xmlns="http://schemas.openxmlformats.org/package/2006/relationships"><Relationship Id="rId4" Type="http://schemas.openxmlformats.org/officeDocument/2006/relationships/notesSlide" Target="../notesSlides/notesSlide105.xml"/><Relationship Id="rId3" Type="http://schemas.openxmlformats.org/officeDocument/2006/relationships/slideLayout" Target="../slideLayouts/slideLayout5.xml"/><Relationship Id="rId2" Type="http://schemas.openxmlformats.org/officeDocument/2006/relationships/tags" Target="../tags/tag328.xml"/><Relationship Id="rId1" Type="http://schemas.openxmlformats.org/officeDocument/2006/relationships/tags" Target="../tags/tag327.xml"/></Relationships>
</file>

<file path=ppt/slides/_rels/slide106.xml.rels><?xml version="1.0" encoding="UTF-8" standalone="yes"?>
<Relationships xmlns="http://schemas.openxmlformats.org/package/2006/relationships"><Relationship Id="rId6" Type="http://schemas.openxmlformats.org/officeDocument/2006/relationships/notesSlide" Target="../notesSlides/notesSlide106.xml"/><Relationship Id="rId5" Type="http://schemas.openxmlformats.org/officeDocument/2006/relationships/slideLayout" Target="../slideLayouts/slideLayout5.xml"/><Relationship Id="rId4" Type="http://schemas.openxmlformats.org/officeDocument/2006/relationships/tags" Target="../tags/tag332.xml"/><Relationship Id="rId3" Type="http://schemas.openxmlformats.org/officeDocument/2006/relationships/tags" Target="../tags/tag331.xml"/><Relationship Id="rId2" Type="http://schemas.openxmlformats.org/officeDocument/2006/relationships/tags" Target="../tags/tag330.xml"/><Relationship Id="rId1" Type="http://schemas.openxmlformats.org/officeDocument/2006/relationships/tags" Target="../tags/tag329.xml"/></Relationships>
</file>

<file path=ppt/slides/_rels/slide107.xml.rels><?xml version="1.0" encoding="UTF-8" standalone="yes"?>
<Relationships xmlns="http://schemas.openxmlformats.org/package/2006/relationships"><Relationship Id="rId3" Type="http://schemas.openxmlformats.org/officeDocument/2006/relationships/notesSlide" Target="../notesSlides/notesSlide107.xml"/><Relationship Id="rId2" Type="http://schemas.openxmlformats.org/officeDocument/2006/relationships/slideLayout" Target="../slideLayouts/slideLayout5.xml"/><Relationship Id="rId1" Type="http://schemas.openxmlformats.org/officeDocument/2006/relationships/tags" Target="../tags/tag333.xml"/></Relationships>
</file>

<file path=ppt/slides/_rels/slide108.xml.rels><?xml version="1.0" encoding="UTF-8" standalone="yes"?>
<Relationships xmlns="http://schemas.openxmlformats.org/package/2006/relationships"><Relationship Id="rId4" Type="http://schemas.openxmlformats.org/officeDocument/2006/relationships/notesSlide" Target="../notesSlides/notesSlide108.xml"/><Relationship Id="rId3" Type="http://schemas.openxmlformats.org/officeDocument/2006/relationships/slideLayout" Target="../slideLayouts/slideLayout5.xml"/><Relationship Id="rId2" Type="http://schemas.openxmlformats.org/officeDocument/2006/relationships/tags" Target="../tags/tag335.xml"/><Relationship Id="rId1" Type="http://schemas.openxmlformats.org/officeDocument/2006/relationships/tags" Target="../tags/tag334.xml"/></Relationships>
</file>

<file path=ppt/slides/_rels/slide109.xml.rels><?xml version="1.0" encoding="UTF-8" standalone="yes"?>
<Relationships xmlns="http://schemas.openxmlformats.org/package/2006/relationships"><Relationship Id="rId4" Type="http://schemas.openxmlformats.org/officeDocument/2006/relationships/notesSlide" Target="../notesSlides/notesSlide109.xml"/><Relationship Id="rId3" Type="http://schemas.openxmlformats.org/officeDocument/2006/relationships/slideLayout" Target="../slideLayouts/slideLayout5.xml"/><Relationship Id="rId2" Type="http://schemas.openxmlformats.org/officeDocument/2006/relationships/tags" Target="../tags/tag337.xml"/><Relationship Id="rId1" Type="http://schemas.openxmlformats.org/officeDocument/2006/relationships/tags" Target="../tags/tag336.xml"/></Relationships>
</file>

<file path=ppt/slides/_rels/slide11.xml.rels><?xml version="1.0" encoding="UTF-8" standalone="yes"?>
<Relationships xmlns="http://schemas.openxmlformats.org/package/2006/relationships"><Relationship Id="rId7" Type="http://schemas.openxmlformats.org/officeDocument/2006/relationships/notesSlide" Target="../notesSlides/notesSlide11.xml"/><Relationship Id="rId6" Type="http://schemas.openxmlformats.org/officeDocument/2006/relationships/slideLayout" Target="../slideLayouts/slideLayout5.xml"/><Relationship Id="rId5" Type="http://schemas.openxmlformats.org/officeDocument/2006/relationships/tags" Target="../tags/tag55.xml"/><Relationship Id="rId4" Type="http://schemas.openxmlformats.org/officeDocument/2006/relationships/image" Target="../media/image7.jpeg"/><Relationship Id="rId3" Type="http://schemas.openxmlformats.org/officeDocument/2006/relationships/tags" Target="../tags/tag54.xml"/><Relationship Id="rId2" Type="http://schemas.openxmlformats.org/officeDocument/2006/relationships/tags" Target="../tags/tag53.xml"/><Relationship Id="rId1" Type="http://schemas.openxmlformats.org/officeDocument/2006/relationships/tags" Target="../tags/tag52.xml"/></Relationships>
</file>

<file path=ppt/slides/_rels/slide110.xml.rels><?xml version="1.0" encoding="UTF-8" standalone="yes"?>
<Relationships xmlns="http://schemas.openxmlformats.org/package/2006/relationships"><Relationship Id="rId6" Type="http://schemas.openxmlformats.org/officeDocument/2006/relationships/notesSlide" Target="../notesSlides/notesSlide110.xml"/><Relationship Id="rId5" Type="http://schemas.openxmlformats.org/officeDocument/2006/relationships/slideLayout" Target="../slideLayouts/slideLayout5.xml"/><Relationship Id="rId4" Type="http://schemas.openxmlformats.org/officeDocument/2006/relationships/tags" Target="../tags/tag340.xml"/><Relationship Id="rId3" Type="http://schemas.openxmlformats.org/officeDocument/2006/relationships/image" Target="../media/image7.jpeg"/><Relationship Id="rId2" Type="http://schemas.openxmlformats.org/officeDocument/2006/relationships/tags" Target="../tags/tag339.xml"/><Relationship Id="rId1" Type="http://schemas.openxmlformats.org/officeDocument/2006/relationships/tags" Target="../tags/tag338.xml"/></Relationships>
</file>

<file path=ppt/slides/_rels/slide111.xml.rels><?xml version="1.0" encoding="UTF-8" standalone="yes"?>
<Relationships xmlns="http://schemas.openxmlformats.org/package/2006/relationships"><Relationship Id="rId8" Type="http://schemas.openxmlformats.org/officeDocument/2006/relationships/notesSlide" Target="../notesSlides/notesSlide111.xml"/><Relationship Id="rId7" Type="http://schemas.openxmlformats.org/officeDocument/2006/relationships/slideLayout" Target="../slideLayouts/slideLayout5.xml"/><Relationship Id="rId6" Type="http://schemas.openxmlformats.org/officeDocument/2006/relationships/tags" Target="../tags/tag344.xml"/><Relationship Id="rId5" Type="http://schemas.openxmlformats.org/officeDocument/2006/relationships/slide" Target="slide112.xml"/><Relationship Id="rId4" Type="http://schemas.openxmlformats.org/officeDocument/2006/relationships/tags" Target="../tags/tag343.xml"/><Relationship Id="rId3" Type="http://schemas.openxmlformats.org/officeDocument/2006/relationships/image" Target="../media/image7.jpeg"/><Relationship Id="rId2" Type="http://schemas.openxmlformats.org/officeDocument/2006/relationships/tags" Target="../tags/tag342.xml"/><Relationship Id="rId1" Type="http://schemas.openxmlformats.org/officeDocument/2006/relationships/tags" Target="../tags/tag341.xml"/></Relationships>
</file>

<file path=ppt/slides/_rels/slide112.xml.rels><?xml version="1.0" encoding="UTF-8" standalone="yes"?>
<Relationships xmlns="http://schemas.openxmlformats.org/package/2006/relationships"><Relationship Id="rId5" Type="http://schemas.openxmlformats.org/officeDocument/2006/relationships/notesSlide" Target="../notesSlides/notesSlide112.xml"/><Relationship Id="rId4" Type="http://schemas.openxmlformats.org/officeDocument/2006/relationships/slideLayout" Target="../slideLayouts/slideLayout5.xml"/><Relationship Id="rId3" Type="http://schemas.openxmlformats.org/officeDocument/2006/relationships/tags" Target="../tags/tag346.xml"/><Relationship Id="rId2" Type="http://schemas.openxmlformats.org/officeDocument/2006/relationships/slide" Target="slide111.xml"/><Relationship Id="rId1" Type="http://schemas.openxmlformats.org/officeDocument/2006/relationships/tags" Target="../tags/tag345.xml"/></Relationships>
</file>

<file path=ppt/slides/_rels/slide113.xml.rels><?xml version="1.0" encoding="UTF-8" standalone="yes"?>
<Relationships xmlns="http://schemas.openxmlformats.org/package/2006/relationships"><Relationship Id="rId8" Type="http://schemas.openxmlformats.org/officeDocument/2006/relationships/notesSlide" Target="../notesSlides/notesSlide113.xml"/><Relationship Id="rId7" Type="http://schemas.openxmlformats.org/officeDocument/2006/relationships/slideLayout" Target="../slideLayouts/slideLayout5.xml"/><Relationship Id="rId6" Type="http://schemas.openxmlformats.org/officeDocument/2006/relationships/tags" Target="../tags/tag350.xml"/><Relationship Id="rId5" Type="http://schemas.openxmlformats.org/officeDocument/2006/relationships/slide" Target="slide114.xml"/><Relationship Id="rId4" Type="http://schemas.openxmlformats.org/officeDocument/2006/relationships/tags" Target="../tags/tag349.xml"/><Relationship Id="rId3" Type="http://schemas.openxmlformats.org/officeDocument/2006/relationships/image" Target="../media/image7.jpeg"/><Relationship Id="rId2" Type="http://schemas.openxmlformats.org/officeDocument/2006/relationships/tags" Target="../tags/tag348.xml"/><Relationship Id="rId1" Type="http://schemas.openxmlformats.org/officeDocument/2006/relationships/tags" Target="../tags/tag347.xml"/></Relationships>
</file>

<file path=ppt/slides/_rels/slide114.xml.rels><?xml version="1.0" encoding="UTF-8" standalone="yes"?>
<Relationships xmlns="http://schemas.openxmlformats.org/package/2006/relationships"><Relationship Id="rId4" Type="http://schemas.openxmlformats.org/officeDocument/2006/relationships/notesSlide" Target="../notesSlides/notesSlide114.xml"/><Relationship Id="rId3" Type="http://schemas.openxmlformats.org/officeDocument/2006/relationships/slideLayout" Target="../slideLayouts/slideLayout5.xml"/><Relationship Id="rId2" Type="http://schemas.openxmlformats.org/officeDocument/2006/relationships/tags" Target="../tags/tag352.xml"/><Relationship Id="rId1" Type="http://schemas.openxmlformats.org/officeDocument/2006/relationships/tags" Target="../tags/tag351.xml"/></Relationships>
</file>

<file path=ppt/slides/_rels/slide115.xml.rels><?xml version="1.0" encoding="UTF-8" standalone="yes"?>
<Relationships xmlns="http://schemas.openxmlformats.org/package/2006/relationships"><Relationship Id="rId5" Type="http://schemas.openxmlformats.org/officeDocument/2006/relationships/notesSlide" Target="../notesSlides/notesSlide115.xml"/><Relationship Id="rId4" Type="http://schemas.openxmlformats.org/officeDocument/2006/relationships/slideLayout" Target="../slideLayouts/slideLayout5.xml"/><Relationship Id="rId3" Type="http://schemas.openxmlformats.org/officeDocument/2006/relationships/tags" Target="../tags/tag354.xml"/><Relationship Id="rId2" Type="http://schemas.openxmlformats.org/officeDocument/2006/relationships/slide" Target="slide113.xml"/><Relationship Id="rId1" Type="http://schemas.openxmlformats.org/officeDocument/2006/relationships/tags" Target="../tags/tag353.xml"/></Relationships>
</file>

<file path=ppt/slides/_rels/slide116.xml.rels><?xml version="1.0" encoding="UTF-8" standalone="yes"?>
<Relationships xmlns="http://schemas.openxmlformats.org/package/2006/relationships"><Relationship Id="rId4" Type="http://schemas.openxmlformats.org/officeDocument/2006/relationships/notesSlide" Target="../notesSlides/notesSlide116.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image" Target="../media/image3.jpeg"/></Relationships>
</file>

<file path=ppt/slides/_rels/slide12.xml.rels><?xml version="1.0" encoding="UTF-8" standalone="yes"?>
<Relationships xmlns="http://schemas.openxmlformats.org/package/2006/relationships"><Relationship Id="rId9" Type="http://schemas.openxmlformats.org/officeDocument/2006/relationships/tags" Target="../tags/tag64.xml"/><Relationship Id="rId8" Type="http://schemas.openxmlformats.org/officeDocument/2006/relationships/tags" Target="../tags/tag63.xml"/><Relationship Id="rId7" Type="http://schemas.openxmlformats.org/officeDocument/2006/relationships/tags" Target="../tags/tag62.xml"/><Relationship Id="rId6" Type="http://schemas.openxmlformats.org/officeDocument/2006/relationships/tags" Target="../tags/tag61.xml"/><Relationship Id="rId5" Type="http://schemas.openxmlformats.org/officeDocument/2006/relationships/tags" Target="../tags/tag60.xml"/><Relationship Id="rId4" Type="http://schemas.openxmlformats.org/officeDocument/2006/relationships/tags" Target="../tags/tag59.xml"/><Relationship Id="rId3" Type="http://schemas.openxmlformats.org/officeDocument/2006/relationships/tags" Target="../tags/tag58.xml"/><Relationship Id="rId2" Type="http://schemas.openxmlformats.org/officeDocument/2006/relationships/tags" Target="../tags/tag57.xml"/><Relationship Id="rId14" Type="http://schemas.openxmlformats.org/officeDocument/2006/relationships/notesSlide" Target="../notesSlides/notesSlide12.xml"/><Relationship Id="rId13" Type="http://schemas.openxmlformats.org/officeDocument/2006/relationships/slideLayout" Target="../slideLayouts/slideLayout5.xml"/><Relationship Id="rId12" Type="http://schemas.openxmlformats.org/officeDocument/2006/relationships/tags" Target="../tags/tag67.xml"/><Relationship Id="rId11" Type="http://schemas.openxmlformats.org/officeDocument/2006/relationships/tags" Target="../tags/tag66.xml"/><Relationship Id="rId10" Type="http://schemas.openxmlformats.org/officeDocument/2006/relationships/tags" Target="../tags/tag65.xml"/><Relationship Id="rId1" Type="http://schemas.openxmlformats.org/officeDocument/2006/relationships/tags" Target="../tags/tag56.xml"/></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5.xml"/><Relationship Id="rId3" Type="http://schemas.openxmlformats.org/officeDocument/2006/relationships/tags" Target="../tags/tag70.xml"/><Relationship Id="rId2" Type="http://schemas.openxmlformats.org/officeDocument/2006/relationships/tags" Target="../tags/tag69.xml"/><Relationship Id="rId1" Type="http://schemas.openxmlformats.org/officeDocument/2006/relationships/tags" Target="../tags/tag68.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5.xml"/><Relationship Id="rId1" Type="http://schemas.openxmlformats.org/officeDocument/2006/relationships/tags" Target="../tags/tag71.xml"/></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5.xml"/><Relationship Id="rId2" Type="http://schemas.openxmlformats.org/officeDocument/2006/relationships/tags" Target="../tags/tag73.xml"/><Relationship Id="rId1" Type="http://schemas.openxmlformats.org/officeDocument/2006/relationships/tags" Target="../tags/tag7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5.xml"/><Relationship Id="rId1" Type="http://schemas.openxmlformats.org/officeDocument/2006/relationships/tags" Target="../tags/tag74.xml"/></Relationships>
</file>

<file path=ppt/slides/_rels/slide17.xml.rels><?xml version="1.0" encoding="UTF-8" standalone="yes"?>
<Relationships xmlns="http://schemas.openxmlformats.org/package/2006/relationships"><Relationship Id="rId6" Type="http://schemas.openxmlformats.org/officeDocument/2006/relationships/notesSlide" Target="../notesSlides/notesSlide17.xml"/><Relationship Id="rId5" Type="http://schemas.openxmlformats.org/officeDocument/2006/relationships/slideLayout" Target="../slideLayouts/slideLayout5.xml"/><Relationship Id="rId4" Type="http://schemas.openxmlformats.org/officeDocument/2006/relationships/tags" Target="../tags/tag77.xml"/><Relationship Id="rId3" Type="http://schemas.openxmlformats.org/officeDocument/2006/relationships/slide" Target="slide18.xml"/><Relationship Id="rId2" Type="http://schemas.openxmlformats.org/officeDocument/2006/relationships/tags" Target="../tags/tag76.xml"/><Relationship Id="rId1" Type="http://schemas.openxmlformats.org/officeDocument/2006/relationships/tags" Target="../tags/tag75.xml"/></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18.xml"/><Relationship Id="rId4" Type="http://schemas.openxmlformats.org/officeDocument/2006/relationships/slideLayout" Target="../slideLayouts/slideLayout5.xml"/><Relationship Id="rId3" Type="http://schemas.openxmlformats.org/officeDocument/2006/relationships/tags" Target="../tags/tag79.xml"/><Relationship Id="rId2" Type="http://schemas.openxmlformats.org/officeDocument/2006/relationships/slide" Target="slide17.xml"/><Relationship Id="rId1" Type="http://schemas.openxmlformats.org/officeDocument/2006/relationships/tags" Target="../tags/tag78.xml"/></Relationships>
</file>

<file path=ppt/slides/_rels/slide19.xml.rels><?xml version="1.0" encoding="UTF-8" standalone="yes"?>
<Relationships xmlns="http://schemas.openxmlformats.org/package/2006/relationships"><Relationship Id="rId7" Type="http://schemas.openxmlformats.org/officeDocument/2006/relationships/notesSlide" Target="../notesSlides/notesSlide19.xml"/><Relationship Id="rId6" Type="http://schemas.openxmlformats.org/officeDocument/2006/relationships/slideLayout" Target="../slideLayouts/slideLayout1.xml"/><Relationship Id="rId5" Type="http://schemas.openxmlformats.org/officeDocument/2006/relationships/tags" Target="../tags/tag81.xml"/><Relationship Id="rId4" Type="http://schemas.openxmlformats.org/officeDocument/2006/relationships/slide" Target="slide2.xml"/><Relationship Id="rId3" Type="http://schemas.openxmlformats.org/officeDocument/2006/relationships/image" Target="../media/image4.jpeg"/><Relationship Id="rId2" Type="http://schemas.openxmlformats.org/officeDocument/2006/relationships/tags" Target="../tags/tag80.xml"/><Relationship Id="rId1" Type="http://schemas.openxmlformats.org/officeDocument/2006/relationships/image" Target="../media/image6.jpeg"/></Relationships>
</file>

<file path=ppt/slides/_rels/slide2.xml.rels><?xml version="1.0" encoding="UTF-8" standalone="yes"?>
<Relationships xmlns="http://schemas.openxmlformats.org/package/2006/relationships"><Relationship Id="rId9" Type="http://schemas.openxmlformats.org/officeDocument/2006/relationships/slide" Target="slide3.xml"/><Relationship Id="rId8" Type="http://schemas.openxmlformats.org/officeDocument/2006/relationships/tags" Target="../tags/tag18.xml"/><Relationship Id="rId7" Type="http://schemas.openxmlformats.org/officeDocument/2006/relationships/image" Target="../media/image5.jpeg"/><Relationship Id="rId6" Type="http://schemas.openxmlformats.org/officeDocument/2006/relationships/tags" Target="../tags/tag17.xml"/><Relationship Id="rId5" Type="http://schemas.openxmlformats.org/officeDocument/2006/relationships/tags" Target="../tags/tag16.xml"/><Relationship Id="rId4" Type="http://schemas.openxmlformats.org/officeDocument/2006/relationships/image" Target="../media/image4.jpeg"/><Relationship Id="rId3" Type="http://schemas.openxmlformats.org/officeDocument/2006/relationships/image" Target="../media/image3.jpeg"/><Relationship Id="rId27" Type="http://schemas.openxmlformats.org/officeDocument/2006/relationships/notesSlide" Target="../notesSlides/notesSlide2.xml"/><Relationship Id="rId26" Type="http://schemas.openxmlformats.org/officeDocument/2006/relationships/slideLayout" Target="../slideLayouts/slideLayout1.xml"/><Relationship Id="rId25" Type="http://schemas.openxmlformats.org/officeDocument/2006/relationships/tags" Target="../tags/tag30.xml"/><Relationship Id="rId24" Type="http://schemas.openxmlformats.org/officeDocument/2006/relationships/slide" Target="slide55.xml"/><Relationship Id="rId23" Type="http://schemas.openxmlformats.org/officeDocument/2006/relationships/tags" Target="../tags/tag29.xml"/><Relationship Id="rId22" Type="http://schemas.openxmlformats.org/officeDocument/2006/relationships/tags" Target="../tags/tag28.xml"/><Relationship Id="rId21" Type="http://schemas.openxmlformats.org/officeDocument/2006/relationships/tags" Target="../tags/tag27.xml"/><Relationship Id="rId20" Type="http://schemas.openxmlformats.org/officeDocument/2006/relationships/slide" Target="slide88.xml"/><Relationship Id="rId2" Type="http://schemas.openxmlformats.org/officeDocument/2006/relationships/tags" Target="../tags/tag15.xml"/><Relationship Id="rId19" Type="http://schemas.openxmlformats.org/officeDocument/2006/relationships/tags" Target="../tags/tag26.xml"/><Relationship Id="rId18" Type="http://schemas.openxmlformats.org/officeDocument/2006/relationships/tags" Target="../tags/tag25.xml"/><Relationship Id="rId17" Type="http://schemas.openxmlformats.org/officeDocument/2006/relationships/tags" Target="../tags/tag24.xml"/><Relationship Id="rId16" Type="http://schemas.openxmlformats.org/officeDocument/2006/relationships/slide" Target="slide39.xml"/><Relationship Id="rId15" Type="http://schemas.openxmlformats.org/officeDocument/2006/relationships/tags" Target="../tags/tag23.xml"/><Relationship Id="rId14" Type="http://schemas.openxmlformats.org/officeDocument/2006/relationships/tags" Target="../tags/tag22.xml"/><Relationship Id="rId13" Type="http://schemas.openxmlformats.org/officeDocument/2006/relationships/tags" Target="../tags/tag21.xml"/><Relationship Id="rId12" Type="http://schemas.openxmlformats.org/officeDocument/2006/relationships/slide" Target="slide19.xml"/><Relationship Id="rId11" Type="http://schemas.openxmlformats.org/officeDocument/2006/relationships/tags" Target="../tags/tag20.xml"/><Relationship Id="rId10" Type="http://schemas.openxmlformats.org/officeDocument/2006/relationships/tags" Target="../tags/tag19.xml"/><Relationship Id="rId1" Type="http://schemas.openxmlformats.org/officeDocument/2006/relationships/tags" Target="../tags/tag14.xml"/></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20.xml"/><Relationship Id="rId4" Type="http://schemas.openxmlformats.org/officeDocument/2006/relationships/slideLayout" Target="../slideLayouts/slideLayout3.xml"/><Relationship Id="rId3" Type="http://schemas.openxmlformats.org/officeDocument/2006/relationships/tags" Target="../tags/tag83.xml"/><Relationship Id="rId2" Type="http://schemas.openxmlformats.org/officeDocument/2006/relationships/image" Target="../media/image7.jpeg"/><Relationship Id="rId1" Type="http://schemas.openxmlformats.org/officeDocument/2006/relationships/tags" Target="../tags/tag82.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3.xml"/><Relationship Id="rId1" Type="http://schemas.openxmlformats.org/officeDocument/2006/relationships/tags" Target="../tags/tag84.xml"/></Relationships>
</file>

<file path=ppt/slides/_rels/slide22.xml.rels><?xml version="1.0" encoding="UTF-8" standalone="yes"?>
<Relationships xmlns="http://schemas.openxmlformats.org/package/2006/relationships"><Relationship Id="rId9" Type="http://schemas.openxmlformats.org/officeDocument/2006/relationships/tags" Target="../tags/tag93.xml"/><Relationship Id="rId8" Type="http://schemas.openxmlformats.org/officeDocument/2006/relationships/tags" Target="../tags/tag92.xml"/><Relationship Id="rId7" Type="http://schemas.openxmlformats.org/officeDocument/2006/relationships/tags" Target="../tags/tag91.xml"/><Relationship Id="rId6" Type="http://schemas.openxmlformats.org/officeDocument/2006/relationships/tags" Target="../tags/tag90.xml"/><Relationship Id="rId5" Type="http://schemas.openxmlformats.org/officeDocument/2006/relationships/tags" Target="../tags/tag89.xml"/><Relationship Id="rId4" Type="http://schemas.openxmlformats.org/officeDocument/2006/relationships/tags" Target="../tags/tag88.xml"/><Relationship Id="rId3" Type="http://schemas.openxmlformats.org/officeDocument/2006/relationships/tags" Target="../tags/tag87.xml"/><Relationship Id="rId2" Type="http://schemas.openxmlformats.org/officeDocument/2006/relationships/tags" Target="../tags/tag86.xml"/><Relationship Id="rId18" Type="http://schemas.openxmlformats.org/officeDocument/2006/relationships/notesSlide" Target="../notesSlides/notesSlide22.xml"/><Relationship Id="rId17" Type="http://schemas.openxmlformats.org/officeDocument/2006/relationships/slideLayout" Target="../slideLayouts/slideLayout3.xml"/><Relationship Id="rId16" Type="http://schemas.openxmlformats.org/officeDocument/2006/relationships/tags" Target="../tags/tag100.xml"/><Relationship Id="rId15" Type="http://schemas.openxmlformats.org/officeDocument/2006/relationships/tags" Target="../tags/tag99.xml"/><Relationship Id="rId14" Type="http://schemas.openxmlformats.org/officeDocument/2006/relationships/tags" Target="../tags/tag98.xml"/><Relationship Id="rId13" Type="http://schemas.openxmlformats.org/officeDocument/2006/relationships/tags" Target="../tags/tag97.xml"/><Relationship Id="rId12" Type="http://schemas.openxmlformats.org/officeDocument/2006/relationships/tags" Target="../tags/tag96.xml"/><Relationship Id="rId11" Type="http://schemas.openxmlformats.org/officeDocument/2006/relationships/tags" Target="../tags/tag95.xml"/><Relationship Id="rId10" Type="http://schemas.openxmlformats.org/officeDocument/2006/relationships/tags" Target="../tags/tag94.xml"/><Relationship Id="rId1" Type="http://schemas.openxmlformats.org/officeDocument/2006/relationships/tags" Target="../tags/tag85.xml"/></Relationships>
</file>

<file path=ppt/slides/_rels/slide23.xml.rels><?xml version="1.0" encoding="UTF-8" standalone="yes"?>
<Relationships xmlns="http://schemas.openxmlformats.org/package/2006/relationships"><Relationship Id="rId9" Type="http://schemas.openxmlformats.org/officeDocument/2006/relationships/tags" Target="../tags/tag108.xml"/><Relationship Id="rId8" Type="http://schemas.openxmlformats.org/officeDocument/2006/relationships/tags" Target="../tags/tag107.xml"/><Relationship Id="rId7" Type="http://schemas.openxmlformats.org/officeDocument/2006/relationships/tags" Target="../tags/tag106.xml"/><Relationship Id="rId6" Type="http://schemas.openxmlformats.org/officeDocument/2006/relationships/tags" Target="../tags/tag105.xml"/><Relationship Id="rId5" Type="http://schemas.openxmlformats.org/officeDocument/2006/relationships/tags" Target="../tags/tag104.xml"/><Relationship Id="rId4" Type="http://schemas.openxmlformats.org/officeDocument/2006/relationships/image" Target="../media/image7.jpeg"/><Relationship Id="rId3" Type="http://schemas.openxmlformats.org/officeDocument/2006/relationships/tags" Target="../tags/tag103.xml"/><Relationship Id="rId2" Type="http://schemas.openxmlformats.org/officeDocument/2006/relationships/tags" Target="../tags/tag102.xml"/><Relationship Id="rId11" Type="http://schemas.openxmlformats.org/officeDocument/2006/relationships/notesSlide" Target="../notesSlides/notesSlide23.xml"/><Relationship Id="rId10" Type="http://schemas.openxmlformats.org/officeDocument/2006/relationships/slideLayout" Target="../slideLayouts/slideLayout4.xml"/><Relationship Id="rId1" Type="http://schemas.openxmlformats.org/officeDocument/2006/relationships/tags" Target="../tags/tag101.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4.xml"/><Relationship Id="rId1" Type="http://schemas.openxmlformats.org/officeDocument/2006/relationships/tags" Target="../tags/tag109.xml"/></Relationships>
</file>

<file path=ppt/slides/_rels/slide25.xml.rels><?xml version="1.0" encoding="UTF-8" standalone="yes"?>
<Relationships xmlns="http://schemas.openxmlformats.org/package/2006/relationships"><Relationship Id="rId7" Type="http://schemas.openxmlformats.org/officeDocument/2006/relationships/notesSlide" Target="../notesSlides/notesSlide25.xml"/><Relationship Id="rId6" Type="http://schemas.openxmlformats.org/officeDocument/2006/relationships/slideLayout" Target="../slideLayouts/slideLayout5.xml"/><Relationship Id="rId5" Type="http://schemas.openxmlformats.org/officeDocument/2006/relationships/tags" Target="../tags/tag113.xml"/><Relationship Id="rId4" Type="http://schemas.openxmlformats.org/officeDocument/2006/relationships/image" Target="../media/image7.jpeg"/><Relationship Id="rId3" Type="http://schemas.openxmlformats.org/officeDocument/2006/relationships/tags" Target="../tags/tag112.xml"/><Relationship Id="rId2" Type="http://schemas.openxmlformats.org/officeDocument/2006/relationships/tags" Target="../tags/tag111.xml"/><Relationship Id="rId1" Type="http://schemas.openxmlformats.org/officeDocument/2006/relationships/tags" Target="../tags/tag110.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5.xml"/><Relationship Id="rId1" Type="http://schemas.openxmlformats.org/officeDocument/2006/relationships/tags" Target="../tags/tag114.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5.xml"/><Relationship Id="rId1" Type="http://schemas.openxmlformats.org/officeDocument/2006/relationships/tags" Target="../tags/tag115.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5.xml"/><Relationship Id="rId1" Type="http://schemas.openxmlformats.org/officeDocument/2006/relationships/tags" Target="../tags/tag116.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5.xml"/><Relationship Id="rId1" Type="http://schemas.openxmlformats.org/officeDocument/2006/relationships/tags" Target="../tags/tag117.xml"/></Relationships>
</file>

<file path=ppt/slides/_rels/slide3.xml.rels><?xml version="1.0" encoding="UTF-8" standalone="yes"?>
<Relationships xmlns="http://schemas.openxmlformats.org/package/2006/relationships"><Relationship Id="rId7" Type="http://schemas.openxmlformats.org/officeDocument/2006/relationships/notesSlide" Target="../notesSlides/notesSlide3.xml"/><Relationship Id="rId6" Type="http://schemas.openxmlformats.org/officeDocument/2006/relationships/slideLayout" Target="../slideLayouts/slideLayout1.xml"/><Relationship Id="rId5" Type="http://schemas.openxmlformats.org/officeDocument/2006/relationships/tags" Target="../tags/tag32.xml"/><Relationship Id="rId4" Type="http://schemas.openxmlformats.org/officeDocument/2006/relationships/slide" Target="slide2.xml"/><Relationship Id="rId3" Type="http://schemas.openxmlformats.org/officeDocument/2006/relationships/image" Target="../media/image4.jpeg"/><Relationship Id="rId2" Type="http://schemas.openxmlformats.org/officeDocument/2006/relationships/tags" Target="../tags/tag31.xml"/><Relationship Id="rId1" Type="http://schemas.openxmlformats.org/officeDocument/2006/relationships/image" Target="../media/image6.jpe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5.xml"/><Relationship Id="rId1" Type="http://schemas.openxmlformats.org/officeDocument/2006/relationships/tags" Target="../tags/tag118.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5.xml"/><Relationship Id="rId1" Type="http://schemas.openxmlformats.org/officeDocument/2006/relationships/tags" Target="../tags/tag119.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5.xml"/><Relationship Id="rId1" Type="http://schemas.openxmlformats.org/officeDocument/2006/relationships/tags" Target="../tags/tag120.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5.xml"/><Relationship Id="rId1" Type="http://schemas.openxmlformats.org/officeDocument/2006/relationships/tags" Target="../tags/tag121.xml"/></Relationships>
</file>

<file path=ppt/slides/_rels/slide34.xml.rels><?xml version="1.0" encoding="UTF-8" standalone="yes"?>
<Relationships xmlns="http://schemas.openxmlformats.org/package/2006/relationships"><Relationship Id="rId5" Type="http://schemas.openxmlformats.org/officeDocument/2006/relationships/notesSlide" Target="../notesSlides/notesSlide34.xml"/><Relationship Id="rId4" Type="http://schemas.openxmlformats.org/officeDocument/2006/relationships/slideLayout" Target="../slideLayouts/slideLayout5.xml"/><Relationship Id="rId3" Type="http://schemas.openxmlformats.org/officeDocument/2006/relationships/tags" Target="../tags/tag124.xml"/><Relationship Id="rId2" Type="http://schemas.openxmlformats.org/officeDocument/2006/relationships/tags" Target="../tags/tag123.xml"/><Relationship Id="rId1" Type="http://schemas.openxmlformats.org/officeDocument/2006/relationships/tags" Target="../tags/tag122.xml"/></Relationships>
</file>

<file path=ppt/slides/_rels/slide35.xml.rels><?xml version="1.0" encoding="UTF-8" standalone="yes"?>
<Relationships xmlns="http://schemas.openxmlformats.org/package/2006/relationships"><Relationship Id="rId4" Type="http://schemas.openxmlformats.org/officeDocument/2006/relationships/notesSlide" Target="../notesSlides/notesSlide35.xml"/><Relationship Id="rId3" Type="http://schemas.openxmlformats.org/officeDocument/2006/relationships/slideLayout" Target="../slideLayouts/slideLayout5.xml"/><Relationship Id="rId2" Type="http://schemas.openxmlformats.org/officeDocument/2006/relationships/tags" Target="../tags/tag126.xml"/><Relationship Id="rId1" Type="http://schemas.openxmlformats.org/officeDocument/2006/relationships/tags" Target="../tags/tag125.xml"/></Relationships>
</file>

<file path=ppt/slides/_rels/slide36.xml.rels><?xml version="1.0" encoding="UTF-8" standalone="yes"?>
<Relationships xmlns="http://schemas.openxmlformats.org/package/2006/relationships"><Relationship Id="rId7" Type="http://schemas.openxmlformats.org/officeDocument/2006/relationships/notesSlide" Target="../notesSlides/notesSlide36.xml"/><Relationship Id="rId6" Type="http://schemas.openxmlformats.org/officeDocument/2006/relationships/slideLayout" Target="../slideLayouts/slideLayout5.xml"/><Relationship Id="rId5" Type="http://schemas.openxmlformats.org/officeDocument/2006/relationships/tags" Target="../tags/tag131.xml"/><Relationship Id="rId4" Type="http://schemas.openxmlformats.org/officeDocument/2006/relationships/tags" Target="../tags/tag130.xml"/><Relationship Id="rId3" Type="http://schemas.openxmlformats.org/officeDocument/2006/relationships/tags" Target="../tags/tag129.xml"/><Relationship Id="rId2" Type="http://schemas.openxmlformats.org/officeDocument/2006/relationships/tags" Target="../tags/tag128.xml"/><Relationship Id="rId1" Type="http://schemas.openxmlformats.org/officeDocument/2006/relationships/tags" Target="../tags/tag127.xml"/></Relationships>
</file>

<file path=ppt/slides/_rels/slide37.xml.rels><?xml version="1.0" encoding="UTF-8" standalone="yes"?>
<Relationships xmlns="http://schemas.openxmlformats.org/package/2006/relationships"><Relationship Id="rId5" Type="http://schemas.openxmlformats.org/officeDocument/2006/relationships/notesSlide" Target="../notesSlides/notesSlide37.xml"/><Relationship Id="rId4" Type="http://schemas.openxmlformats.org/officeDocument/2006/relationships/slideLayout" Target="../slideLayouts/slideLayout5.xml"/><Relationship Id="rId3" Type="http://schemas.openxmlformats.org/officeDocument/2006/relationships/slide" Target="slide38.xml"/><Relationship Id="rId2" Type="http://schemas.openxmlformats.org/officeDocument/2006/relationships/tags" Target="../tags/tag133.xml"/><Relationship Id="rId1" Type="http://schemas.openxmlformats.org/officeDocument/2006/relationships/tags" Target="../tags/tag132.xml"/></Relationships>
</file>

<file path=ppt/slides/_rels/slide38.xml.rels><?xml version="1.0" encoding="UTF-8" standalone="yes"?>
<Relationships xmlns="http://schemas.openxmlformats.org/package/2006/relationships"><Relationship Id="rId5" Type="http://schemas.openxmlformats.org/officeDocument/2006/relationships/notesSlide" Target="../notesSlides/notesSlide38.xml"/><Relationship Id="rId4" Type="http://schemas.openxmlformats.org/officeDocument/2006/relationships/slideLayout" Target="../slideLayouts/slideLayout5.xml"/><Relationship Id="rId3" Type="http://schemas.openxmlformats.org/officeDocument/2006/relationships/tags" Target="../tags/tag135.xml"/><Relationship Id="rId2" Type="http://schemas.openxmlformats.org/officeDocument/2006/relationships/slide" Target="slide37.xml"/><Relationship Id="rId1" Type="http://schemas.openxmlformats.org/officeDocument/2006/relationships/tags" Target="../tags/tag134.xml"/></Relationships>
</file>

<file path=ppt/slides/_rels/slide39.xml.rels><?xml version="1.0" encoding="UTF-8" standalone="yes"?>
<Relationships xmlns="http://schemas.openxmlformats.org/package/2006/relationships"><Relationship Id="rId7" Type="http://schemas.openxmlformats.org/officeDocument/2006/relationships/notesSlide" Target="../notesSlides/notesSlide39.xml"/><Relationship Id="rId6" Type="http://schemas.openxmlformats.org/officeDocument/2006/relationships/slideLayout" Target="../slideLayouts/slideLayout1.xml"/><Relationship Id="rId5" Type="http://schemas.openxmlformats.org/officeDocument/2006/relationships/tags" Target="../tags/tag137.xml"/><Relationship Id="rId4" Type="http://schemas.openxmlformats.org/officeDocument/2006/relationships/slide" Target="slide2.xml"/><Relationship Id="rId3" Type="http://schemas.openxmlformats.org/officeDocument/2006/relationships/image" Target="../media/image4.jpeg"/><Relationship Id="rId2" Type="http://schemas.openxmlformats.org/officeDocument/2006/relationships/tags" Target="../tags/tag136.xml"/><Relationship Id="rId1" Type="http://schemas.openxmlformats.org/officeDocument/2006/relationships/image" Target="../media/image6.jpeg"/></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3.xml"/><Relationship Id="rId3" Type="http://schemas.openxmlformats.org/officeDocument/2006/relationships/tags" Target="../tags/tag34.xml"/><Relationship Id="rId2" Type="http://schemas.openxmlformats.org/officeDocument/2006/relationships/image" Target="../media/image7.jpeg"/><Relationship Id="rId1" Type="http://schemas.openxmlformats.org/officeDocument/2006/relationships/tags" Target="../tags/tag33.xml"/></Relationships>
</file>

<file path=ppt/slides/_rels/slide40.xml.rels><?xml version="1.0" encoding="UTF-8" standalone="yes"?>
<Relationships xmlns="http://schemas.openxmlformats.org/package/2006/relationships"><Relationship Id="rId5" Type="http://schemas.openxmlformats.org/officeDocument/2006/relationships/notesSlide" Target="../notesSlides/notesSlide40.xml"/><Relationship Id="rId4" Type="http://schemas.openxmlformats.org/officeDocument/2006/relationships/slideLayout" Target="../slideLayouts/slideLayout3.xml"/><Relationship Id="rId3" Type="http://schemas.openxmlformats.org/officeDocument/2006/relationships/tags" Target="../tags/tag139.xml"/><Relationship Id="rId2" Type="http://schemas.openxmlformats.org/officeDocument/2006/relationships/image" Target="../media/image7.jpeg"/><Relationship Id="rId1" Type="http://schemas.openxmlformats.org/officeDocument/2006/relationships/tags" Target="../tags/tag138.xml"/></Relationships>
</file>

<file path=ppt/slides/_rels/slide41.xml.rels><?xml version="1.0" encoding="UTF-8" standalone="yes"?>
<Relationships xmlns="http://schemas.openxmlformats.org/package/2006/relationships"><Relationship Id="rId5" Type="http://schemas.openxmlformats.org/officeDocument/2006/relationships/notesSlide" Target="../notesSlides/notesSlide41.xml"/><Relationship Id="rId4" Type="http://schemas.openxmlformats.org/officeDocument/2006/relationships/slideLayout" Target="../slideLayouts/slideLayout3.xml"/><Relationship Id="rId3" Type="http://schemas.openxmlformats.org/officeDocument/2006/relationships/tags" Target="../tags/tag142.xml"/><Relationship Id="rId2" Type="http://schemas.openxmlformats.org/officeDocument/2006/relationships/tags" Target="../tags/tag141.xml"/><Relationship Id="rId1" Type="http://schemas.openxmlformats.org/officeDocument/2006/relationships/tags" Target="../tags/tag140.xml"/></Relationships>
</file>

<file path=ppt/slides/_rels/slide42.xml.rels><?xml version="1.0" encoding="UTF-8" standalone="yes"?>
<Relationships xmlns="http://schemas.openxmlformats.org/package/2006/relationships"><Relationship Id="rId9" Type="http://schemas.openxmlformats.org/officeDocument/2006/relationships/tags" Target="../tags/tag151.xml"/><Relationship Id="rId8" Type="http://schemas.openxmlformats.org/officeDocument/2006/relationships/tags" Target="../tags/tag150.xml"/><Relationship Id="rId7" Type="http://schemas.openxmlformats.org/officeDocument/2006/relationships/tags" Target="../tags/tag149.xml"/><Relationship Id="rId6" Type="http://schemas.openxmlformats.org/officeDocument/2006/relationships/tags" Target="../tags/tag148.xml"/><Relationship Id="rId5" Type="http://schemas.openxmlformats.org/officeDocument/2006/relationships/tags" Target="../tags/tag147.xml"/><Relationship Id="rId4" Type="http://schemas.openxmlformats.org/officeDocument/2006/relationships/tags" Target="../tags/tag146.xml"/><Relationship Id="rId3" Type="http://schemas.openxmlformats.org/officeDocument/2006/relationships/tags" Target="../tags/tag145.xml"/><Relationship Id="rId2" Type="http://schemas.openxmlformats.org/officeDocument/2006/relationships/tags" Target="../tags/tag144.xml"/><Relationship Id="rId13" Type="http://schemas.openxmlformats.org/officeDocument/2006/relationships/notesSlide" Target="../notesSlides/notesSlide42.xml"/><Relationship Id="rId12" Type="http://schemas.openxmlformats.org/officeDocument/2006/relationships/slideLayout" Target="../slideLayouts/slideLayout3.xml"/><Relationship Id="rId11" Type="http://schemas.openxmlformats.org/officeDocument/2006/relationships/tags" Target="../tags/tag153.xml"/><Relationship Id="rId10" Type="http://schemas.openxmlformats.org/officeDocument/2006/relationships/tags" Target="../tags/tag152.xml"/><Relationship Id="rId1" Type="http://schemas.openxmlformats.org/officeDocument/2006/relationships/tags" Target="../tags/tag143.xml"/></Relationships>
</file>

<file path=ppt/slides/_rels/slide43.xml.rels><?xml version="1.0" encoding="UTF-8" standalone="yes"?>
<Relationships xmlns="http://schemas.openxmlformats.org/package/2006/relationships"><Relationship Id="rId9" Type="http://schemas.openxmlformats.org/officeDocument/2006/relationships/tags" Target="../tags/tag161.xml"/><Relationship Id="rId8" Type="http://schemas.openxmlformats.org/officeDocument/2006/relationships/tags" Target="../tags/tag160.xml"/><Relationship Id="rId7" Type="http://schemas.openxmlformats.org/officeDocument/2006/relationships/tags" Target="../tags/tag159.xml"/><Relationship Id="rId6" Type="http://schemas.openxmlformats.org/officeDocument/2006/relationships/tags" Target="../tags/tag158.xml"/><Relationship Id="rId5" Type="http://schemas.openxmlformats.org/officeDocument/2006/relationships/tags" Target="../tags/tag157.xml"/><Relationship Id="rId4" Type="http://schemas.openxmlformats.org/officeDocument/2006/relationships/image" Target="../media/image7.jpeg"/><Relationship Id="rId3" Type="http://schemas.openxmlformats.org/officeDocument/2006/relationships/tags" Target="../tags/tag156.xml"/><Relationship Id="rId2" Type="http://schemas.openxmlformats.org/officeDocument/2006/relationships/tags" Target="../tags/tag155.xml"/><Relationship Id="rId13" Type="http://schemas.openxmlformats.org/officeDocument/2006/relationships/notesSlide" Target="../notesSlides/notesSlide43.xml"/><Relationship Id="rId12" Type="http://schemas.openxmlformats.org/officeDocument/2006/relationships/slideLayout" Target="../slideLayouts/slideLayout4.xml"/><Relationship Id="rId11" Type="http://schemas.openxmlformats.org/officeDocument/2006/relationships/tags" Target="../tags/tag163.xml"/><Relationship Id="rId10" Type="http://schemas.openxmlformats.org/officeDocument/2006/relationships/tags" Target="../tags/tag162.xml"/><Relationship Id="rId1" Type="http://schemas.openxmlformats.org/officeDocument/2006/relationships/tags" Target="../tags/tag154.xml"/></Relationships>
</file>

<file path=ppt/slides/_rels/slide44.xml.rels><?xml version="1.0" encoding="UTF-8" standalone="yes"?>
<Relationships xmlns="http://schemas.openxmlformats.org/package/2006/relationships"><Relationship Id="rId9" Type="http://schemas.openxmlformats.org/officeDocument/2006/relationships/tags" Target="../tags/tag172.xml"/><Relationship Id="rId8" Type="http://schemas.openxmlformats.org/officeDocument/2006/relationships/tags" Target="../tags/tag171.xml"/><Relationship Id="rId7" Type="http://schemas.openxmlformats.org/officeDocument/2006/relationships/tags" Target="../tags/tag170.xml"/><Relationship Id="rId6" Type="http://schemas.openxmlformats.org/officeDocument/2006/relationships/tags" Target="../tags/tag169.xml"/><Relationship Id="rId5" Type="http://schemas.openxmlformats.org/officeDocument/2006/relationships/tags" Target="../tags/tag168.xml"/><Relationship Id="rId4" Type="http://schemas.openxmlformats.org/officeDocument/2006/relationships/tags" Target="../tags/tag167.xml"/><Relationship Id="rId3" Type="http://schemas.openxmlformats.org/officeDocument/2006/relationships/tags" Target="../tags/tag166.xml"/><Relationship Id="rId2" Type="http://schemas.openxmlformats.org/officeDocument/2006/relationships/tags" Target="../tags/tag165.xml"/><Relationship Id="rId13" Type="http://schemas.openxmlformats.org/officeDocument/2006/relationships/notesSlide" Target="../notesSlides/notesSlide44.xml"/><Relationship Id="rId12" Type="http://schemas.openxmlformats.org/officeDocument/2006/relationships/slideLayout" Target="../slideLayouts/slideLayout4.xml"/><Relationship Id="rId11" Type="http://schemas.openxmlformats.org/officeDocument/2006/relationships/tags" Target="../tags/tag174.xml"/><Relationship Id="rId10" Type="http://schemas.openxmlformats.org/officeDocument/2006/relationships/tags" Target="../tags/tag173.xml"/><Relationship Id="rId1" Type="http://schemas.openxmlformats.org/officeDocument/2006/relationships/tags" Target="../tags/tag164.xml"/></Relationships>
</file>

<file path=ppt/slides/_rels/slide45.xml.rels><?xml version="1.0" encoding="UTF-8" standalone="yes"?>
<Relationships xmlns="http://schemas.openxmlformats.org/package/2006/relationships"><Relationship Id="rId5" Type="http://schemas.openxmlformats.org/officeDocument/2006/relationships/notesSlide" Target="../notesSlides/notesSlide45.xml"/><Relationship Id="rId4" Type="http://schemas.openxmlformats.org/officeDocument/2006/relationships/slideLayout" Target="../slideLayouts/slideLayout4.xml"/><Relationship Id="rId3" Type="http://schemas.openxmlformats.org/officeDocument/2006/relationships/tags" Target="../tags/tag177.xml"/><Relationship Id="rId2" Type="http://schemas.openxmlformats.org/officeDocument/2006/relationships/tags" Target="../tags/tag176.xml"/><Relationship Id="rId1" Type="http://schemas.openxmlformats.org/officeDocument/2006/relationships/tags" Target="../tags/tag175.xml"/></Relationships>
</file>

<file path=ppt/slides/_rels/slide46.xml.rels><?xml version="1.0" encoding="UTF-8" standalone="yes"?>
<Relationships xmlns="http://schemas.openxmlformats.org/package/2006/relationships"><Relationship Id="rId7" Type="http://schemas.openxmlformats.org/officeDocument/2006/relationships/notesSlide" Target="../notesSlides/notesSlide46.xml"/><Relationship Id="rId6" Type="http://schemas.openxmlformats.org/officeDocument/2006/relationships/slideLayout" Target="../slideLayouts/slideLayout5.xml"/><Relationship Id="rId5" Type="http://schemas.openxmlformats.org/officeDocument/2006/relationships/tags" Target="../tags/tag181.xml"/><Relationship Id="rId4" Type="http://schemas.openxmlformats.org/officeDocument/2006/relationships/image" Target="../media/image7.jpeg"/><Relationship Id="rId3" Type="http://schemas.openxmlformats.org/officeDocument/2006/relationships/tags" Target="../tags/tag180.xml"/><Relationship Id="rId2" Type="http://schemas.openxmlformats.org/officeDocument/2006/relationships/tags" Target="../tags/tag179.xml"/><Relationship Id="rId1" Type="http://schemas.openxmlformats.org/officeDocument/2006/relationships/tags" Target="../tags/tag178.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5.xml"/><Relationship Id="rId1" Type="http://schemas.openxmlformats.org/officeDocument/2006/relationships/tags" Target="../tags/tag182.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5.xml"/><Relationship Id="rId1" Type="http://schemas.openxmlformats.org/officeDocument/2006/relationships/tags" Target="../tags/tag183.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5.xml"/><Relationship Id="rId1" Type="http://schemas.openxmlformats.org/officeDocument/2006/relationships/tags" Target="../tags/tag18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5.xml"/><Relationship Id="rId1" Type="http://schemas.openxmlformats.org/officeDocument/2006/relationships/tags" Target="../tags/tag185.xml"/></Relationships>
</file>

<file path=ppt/slides/_rels/slide51.xml.rels><?xml version="1.0" encoding="UTF-8" standalone="yes"?>
<Relationships xmlns="http://schemas.openxmlformats.org/package/2006/relationships"><Relationship Id="rId4" Type="http://schemas.openxmlformats.org/officeDocument/2006/relationships/notesSlide" Target="../notesSlides/notesSlide51.xml"/><Relationship Id="rId3" Type="http://schemas.openxmlformats.org/officeDocument/2006/relationships/slideLayout" Target="../slideLayouts/slideLayout5.xml"/><Relationship Id="rId2" Type="http://schemas.openxmlformats.org/officeDocument/2006/relationships/tags" Target="../tags/tag187.xml"/><Relationship Id="rId1" Type="http://schemas.openxmlformats.org/officeDocument/2006/relationships/tags" Target="../tags/tag186.xml"/></Relationships>
</file>

<file path=ppt/slides/_rels/slide52.xml.rels><?xml version="1.0" encoding="UTF-8" standalone="yes"?>
<Relationships xmlns="http://schemas.openxmlformats.org/package/2006/relationships"><Relationship Id="rId5" Type="http://schemas.openxmlformats.org/officeDocument/2006/relationships/notesSlide" Target="../notesSlides/notesSlide52.xml"/><Relationship Id="rId4" Type="http://schemas.openxmlformats.org/officeDocument/2006/relationships/slideLayout" Target="../slideLayouts/slideLayout5.xml"/><Relationship Id="rId3" Type="http://schemas.openxmlformats.org/officeDocument/2006/relationships/tags" Target="../tags/tag190.xml"/><Relationship Id="rId2" Type="http://schemas.openxmlformats.org/officeDocument/2006/relationships/tags" Target="../tags/tag189.xml"/><Relationship Id="rId1" Type="http://schemas.openxmlformats.org/officeDocument/2006/relationships/tags" Target="../tags/tag188.xml"/></Relationships>
</file>

<file path=ppt/slides/_rels/slide53.xml.rels><?xml version="1.0" encoding="UTF-8" standalone="yes"?>
<Relationships xmlns="http://schemas.openxmlformats.org/package/2006/relationships"><Relationship Id="rId5" Type="http://schemas.openxmlformats.org/officeDocument/2006/relationships/notesSlide" Target="../notesSlides/notesSlide53.xml"/><Relationship Id="rId4" Type="http://schemas.openxmlformats.org/officeDocument/2006/relationships/slideLayout" Target="../slideLayouts/slideLayout5.xml"/><Relationship Id="rId3" Type="http://schemas.openxmlformats.org/officeDocument/2006/relationships/tags" Target="../tags/tag193.xml"/><Relationship Id="rId2" Type="http://schemas.openxmlformats.org/officeDocument/2006/relationships/tags" Target="../tags/tag192.xml"/><Relationship Id="rId1" Type="http://schemas.openxmlformats.org/officeDocument/2006/relationships/tags" Target="../tags/tag191.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5.xml"/><Relationship Id="rId1" Type="http://schemas.openxmlformats.org/officeDocument/2006/relationships/tags" Target="../tags/tag194.xml"/></Relationships>
</file>

<file path=ppt/slides/_rels/slide55.xml.rels><?xml version="1.0" encoding="UTF-8" standalone="yes"?>
<Relationships xmlns="http://schemas.openxmlformats.org/package/2006/relationships"><Relationship Id="rId7" Type="http://schemas.openxmlformats.org/officeDocument/2006/relationships/notesSlide" Target="../notesSlides/notesSlide55.xml"/><Relationship Id="rId6" Type="http://schemas.openxmlformats.org/officeDocument/2006/relationships/slideLayout" Target="../slideLayouts/slideLayout1.xml"/><Relationship Id="rId5" Type="http://schemas.openxmlformats.org/officeDocument/2006/relationships/tags" Target="../tags/tag196.xml"/><Relationship Id="rId4" Type="http://schemas.openxmlformats.org/officeDocument/2006/relationships/slide" Target="slide2.xml"/><Relationship Id="rId3" Type="http://schemas.openxmlformats.org/officeDocument/2006/relationships/image" Target="../media/image4.jpeg"/><Relationship Id="rId2" Type="http://schemas.openxmlformats.org/officeDocument/2006/relationships/tags" Target="../tags/tag195.xml"/><Relationship Id="rId1" Type="http://schemas.openxmlformats.org/officeDocument/2006/relationships/image" Target="../media/image6.jpeg"/></Relationships>
</file>

<file path=ppt/slides/_rels/slide56.xml.rels><?xml version="1.0" encoding="UTF-8" standalone="yes"?>
<Relationships xmlns="http://schemas.openxmlformats.org/package/2006/relationships"><Relationship Id="rId5" Type="http://schemas.openxmlformats.org/officeDocument/2006/relationships/notesSlide" Target="../notesSlides/notesSlide56.xml"/><Relationship Id="rId4" Type="http://schemas.openxmlformats.org/officeDocument/2006/relationships/slideLayout" Target="../slideLayouts/slideLayout3.xml"/><Relationship Id="rId3" Type="http://schemas.openxmlformats.org/officeDocument/2006/relationships/tags" Target="../tags/tag198.xml"/><Relationship Id="rId2" Type="http://schemas.openxmlformats.org/officeDocument/2006/relationships/image" Target="../media/image7.jpeg"/><Relationship Id="rId1" Type="http://schemas.openxmlformats.org/officeDocument/2006/relationships/tags" Target="../tags/tag197.xml"/></Relationships>
</file>

<file path=ppt/slides/_rels/slide57.xml.rels><?xml version="1.0" encoding="UTF-8" standalone="yes"?>
<Relationships xmlns="http://schemas.openxmlformats.org/package/2006/relationships"><Relationship Id="rId7" Type="http://schemas.openxmlformats.org/officeDocument/2006/relationships/notesSlide" Target="../notesSlides/notesSlide57.xml"/><Relationship Id="rId6" Type="http://schemas.openxmlformats.org/officeDocument/2006/relationships/slideLayout" Target="../slideLayouts/slideLayout3.xml"/><Relationship Id="rId5" Type="http://schemas.openxmlformats.org/officeDocument/2006/relationships/tags" Target="../tags/tag203.xml"/><Relationship Id="rId4" Type="http://schemas.openxmlformats.org/officeDocument/2006/relationships/tags" Target="../tags/tag202.xml"/><Relationship Id="rId3" Type="http://schemas.openxmlformats.org/officeDocument/2006/relationships/tags" Target="../tags/tag201.xml"/><Relationship Id="rId2" Type="http://schemas.openxmlformats.org/officeDocument/2006/relationships/tags" Target="../tags/tag200.xml"/><Relationship Id="rId1" Type="http://schemas.openxmlformats.org/officeDocument/2006/relationships/tags" Target="../tags/tag199.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9" Type="http://schemas.openxmlformats.org/officeDocument/2006/relationships/tags" Target="../tags/tag212.xml"/><Relationship Id="rId8" Type="http://schemas.openxmlformats.org/officeDocument/2006/relationships/tags" Target="../tags/tag211.xml"/><Relationship Id="rId7" Type="http://schemas.openxmlformats.org/officeDocument/2006/relationships/tags" Target="../tags/tag210.xml"/><Relationship Id="rId6" Type="http://schemas.openxmlformats.org/officeDocument/2006/relationships/tags" Target="../tags/tag209.xml"/><Relationship Id="rId5" Type="http://schemas.openxmlformats.org/officeDocument/2006/relationships/tags" Target="../tags/tag208.xml"/><Relationship Id="rId4" Type="http://schemas.openxmlformats.org/officeDocument/2006/relationships/tags" Target="../tags/tag207.xml"/><Relationship Id="rId3" Type="http://schemas.openxmlformats.org/officeDocument/2006/relationships/tags" Target="../tags/tag206.xml"/><Relationship Id="rId22" Type="http://schemas.openxmlformats.org/officeDocument/2006/relationships/notesSlide" Target="../notesSlides/notesSlide59.xml"/><Relationship Id="rId21" Type="http://schemas.openxmlformats.org/officeDocument/2006/relationships/slideLayout" Target="../slideLayouts/slideLayout3.xml"/><Relationship Id="rId20" Type="http://schemas.openxmlformats.org/officeDocument/2006/relationships/tags" Target="../tags/tag223.xml"/><Relationship Id="rId2" Type="http://schemas.openxmlformats.org/officeDocument/2006/relationships/tags" Target="../tags/tag205.xml"/><Relationship Id="rId19" Type="http://schemas.openxmlformats.org/officeDocument/2006/relationships/tags" Target="../tags/tag222.xml"/><Relationship Id="rId18" Type="http://schemas.openxmlformats.org/officeDocument/2006/relationships/tags" Target="../tags/tag221.xml"/><Relationship Id="rId17" Type="http://schemas.openxmlformats.org/officeDocument/2006/relationships/tags" Target="../tags/tag220.xml"/><Relationship Id="rId16" Type="http://schemas.openxmlformats.org/officeDocument/2006/relationships/tags" Target="../tags/tag219.xml"/><Relationship Id="rId15" Type="http://schemas.openxmlformats.org/officeDocument/2006/relationships/tags" Target="../tags/tag218.xml"/><Relationship Id="rId14" Type="http://schemas.openxmlformats.org/officeDocument/2006/relationships/tags" Target="../tags/tag217.xml"/><Relationship Id="rId13" Type="http://schemas.openxmlformats.org/officeDocument/2006/relationships/tags" Target="../tags/tag216.xml"/><Relationship Id="rId12" Type="http://schemas.openxmlformats.org/officeDocument/2006/relationships/tags" Target="../tags/tag215.xml"/><Relationship Id="rId11" Type="http://schemas.openxmlformats.org/officeDocument/2006/relationships/tags" Target="../tags/tag214.xml"/><Relationship Id="rId10" Type="http://schemas.openxmlformats.org/officeDocument/2006/relationships/tags" Target="../tags/tag213.xml"/><Relationship Id="rId1" Type="http://schemas.openxmlformats.org/officeDocument/2006/relationships/tags" Target="../tags/tag20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9" Type="http://schemas.openxmlformats.org/officeDocument/2006/relationships/tags" Target="../tags/tag232.xml"/><Relationship Id="rId8" Type="http://schemas.openxmlformats.org/officeDocument/2006/relationships/tags" Target="../tags/tag231.xml"/><Relationship Id="rId7" Type="http://schemas.openxmlformats.org/officeDocument/2006/relationships/tags" Target="../tags/tag230.xml"/><Relationship Id="rId6" Type="http://schemas.openxmlformats.org/officeDocument/2006/relationships/tags" Target="../tags/tag229.xml"/><Relationship Id="rId5" Type="http://schemas.openxmlformats.org/officeDocument/2006/relationships/tags" Target="../tags/tag228.xml"/><Relationship Id="rId4" Type="http://schemas.openxmlformats.org/officeDocument/2006/relationships/tags" Target="../tags/tag227.xml"/><Relationship Id="rId3" Type="http://schemas.openxmlformats.org/officeDocument/2006/relationships/tags" Target="../tags/tag226.xml"/><Relationship Id="rId2" Type="http://schemas.openxmlformats.org/officeDocument/2006/relationships/tags" Target="../tags/tag225.xml"/><Relationship Id="rId11" Type="http://schemas.openxmlformats.org/officeDocument/2006/relationships/notesSlide" Target="../notesSlides/notesSlide60.xml"/><Relationship Id="rId10" Type="http://schemas.openxmlformats.org/officeDocument/2006/relationships/slideLayout" Target="../slideLayouts/slideLayout3.xml"/><Relationship Id="rId1" Type="http://schemas.openxmlformats.org/officeDocument/2006/relationships/tags" Target="../tags/tag224.xml"/></Relationships>
</file>

<file path=ppt/slides/_rels/slide61.xml.rels><?xml version="1.0" encoding="UTF-8" standalone="yes"?>
<Relationships xmlns="http://schemas.openxmlformats.org/package/2006/relationships"><Relationship Id="rId9" Type="http://schemas.openxmlformats.org/officeDocument/2006/relationships/tags" Target="../tags/tag241.xml"/><Relationship Id="rId8" Type="http://schemas.openxmlformats.org/officeDocument/2006/relationships/tags" Target="../tags/tag240.xml"/><Relationship Id="rId7" Type="http://schemas.openxmlformats.org/officeDocument/2006/relationships/tags" Target="../tags/tag239.xml"/><Relationship Id="rId6" Type="http://schemas.openxmlformats.org/officeDocument/2006/relationships/tags" Target="../tags/tag238.xml"/><Relationship Id="rId5" Type="http://schemas.openxmlformats.org/officeDocument/2006/relationships/tags" Target="../tags/tag237.xml"/><Relationship Id="rId4" Type="http://schemas.openxmlformats.org/officeDocument/2006/relationships/tags" Target="../tags/tag236.xml"/><Relationship Id="rId3" Type="http://schemas.openxmlformats.org/officeDocument/2006/relationships/tags" Target="../tags/tag235.xml"/><Relationship Id="rId2" Type="http://schemas.openxmlformats.org/officeDocument/2006/relationships/tags" Target="../tags/tag234.xml"/><Relationship Id="rId14" Type="http://schemas.openxmlformats.org/officeDocument/2006/relationships/notesSlide" Target="../notesSlides/notesSlide61.xml"/><Relationship Id="rId13" Type="http://schemas.openxmlformats.org/officeDocument/2006/relationships/slideLayout" Target="../slideLayouts/slideLayout3.xml"/><Relationship Id="rId12" Type="http://schemas.openxmlformats.org/officeDocument/2006/relationships/tags" Target="../tags/tag244.xml"/><Relationship Id="rId11" Type="http://schemas.openxmlformats.org/officeDocument/2006/relationships/tags" Target="../tags/tag243.xml"/><Relationship Id="rId10" Type="http://schemas.openxmlformats.org/officeDocument/2006/relationships/tags" Target="../tags/tag242.xml"/><Relationship Id="rId1" Type="http://schemas.openxmlformats.org/officeDocument/2006/relationships/tags" Target="../tags/tag233.xml"/></Relationships>
</file>

<file path=ppt/slides/_rels/slide62.xml.rels><?xml version="1.0" encoding="UTF-8" standalone="yes"?>
<Relationships xmlns="http://schemas.openxmlformats.org/package/2006/relationships"><Relationship Id="rId9" Type="http://schemas.openxmlformats.org/officeDocument/2006/relationships/tags" Target="../tags/tag252.xml"/><Relationship Id="rId8" Type="http://schemas.openxmlformats.org/officeDocument/2006/relationships/tags" Target="../tags/tag251.xml"/><Relationship Id="rId7" Type="http://schemas.openxmlformats.org/officeDocument/2006/relationships/tags" Target="../tags/tag250.xml"/><Relationship Id="rId6" Type="http://schemas.openxmlformats.org/officeDocument/2006/relationships/tags" Target="../tags/tag249.xml"/><Relationship Id="rId5" Type="http://schemas.openxmlformats.org/officeDocument/2006/relationships/tags" Target="../tags/tag248.xml"/><Relationship Id="rId4" Type="http://schemas.openxmlformats.org/officeDocument/2006/relationships/image" Target="../media/image7.jpeg"/><Relationship Id="rId3" Type="http://schemas.openxmlformats.org/officeDocument/2006/relationships/tags" Target="../tags/tag247.xml"/><Relationship Id="rId2" Type="http://schemas.openxmlformats.org/officeDocument/2006/relationships/tags" Target="../tags/tag246.xml"/><Relationship Id="rId13" Type="http://schemas.openxmlformats.org/officeDocument/2006/relationships/notesSlide" Target="../notesSlides/notesSlide62.xml"/><Relationship Id="rId12" Type="http://schemas.openxmlformats.org/officeDocument/2006/relationships/slideLayout" Target="../slideLayouts/slideLayout4.xml"/><Relationship Id="rId11" Type="http://schemas.openxmlformats.org/officeDocument/2006/relationships/tags" Target="../tags/tag254.xml"/><Relationship Id="rId10" Type="http://schemas.openxmlformats.org/officeDocument/2006/relationships/tags" Target="../tags/tag253.xml"/><Relationship Id="rId1" Type="http://schemas.openxmlformats.org/officeDocument/2006/relationships/tags" Target="../tags/tag245.xml"/></Relationships>
</file>

<file path=ppt/slides/_rels/slide63.xml.rels><?xml version="1.0" encoding="UTF-8" standalone="yes"?>
<Relationships xmlns="http://schemas.openxmlformats.org/package/2006/relationships"><Relationship Id="rId4" Type="http://schemas.openxmlformats.org/officeDocument/2006/relationships/notesSlide" Target="../notesSlides/notesSlide63.xml"/><Relationship Id="rId3" Type="http://schemas.openxmlformats.org/officeDocument/2006/relationships/slideLayout" Target="../slideLayouts/slideLayout3.xml"/><Relationship Id="rId2" Type="http://schemas.openxmlformats.org/officeDocument/2006/relationships/tags" Target="../tags/tag256.xml"/><Relationship Id="rId1" Type="http://schemas.openxmlformats.org/officeDocument/2006/relationships/tags" Target="../tags/tag255.xml"/></Relationships>
</file>

<file path=ppt/slides/_rels/slide64.xml.rels><?xml version="1.0" encoding="UTF-8" standalone="yes"?>
<Relationships xmlns="http://schemas.openxmlformats.org/package/2006/relationships"><Relationship Id="rId7" Type="http://schemas.openxmlformats.org/officeDocument/2006/relationships/notesSlide" Target="../notesSlides/notesSlide64.xml"/><Relationship Id="rId6" Type="http://schemas.openxmlformats.org/officeDocument/2006/relationships/slideLayout" Target="../slideLayouts/slideLayout5.xml"/><Relationship Id="rId5" Type="http://schemas.openxmlformats.org/officeDocument/2006/relationships/tags" Target="../tags/tag260.xml"/><Relationship Id="rId4" Type="http://schemas.openxmlformats.org/officeDocument/2006/relationships/image" Target="../media/image7.jpeg"/><Relationship Id="rId3" Type="http://schemas.openxmlformats.org/officeDocument/2006/relationships/tags" Target="../tags/tag259.xml"/><Relationship Id="rId2" Type="http://schemas.openxmlformats.org/officeDocument/2006/relationships/tags" Target="../tags/tag258.xml"/><Relationship Id="rId1" Type="http://schemas.openxmlformats.org/officeDocument/2006/relationships/tags" Target="../tags/tag257.x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5.xml"/><Relationship Id="rId1" Type="http://schemas.openxmlformats.org/officeDocument/2006/relationships/tags" Target="../tags/tag261.xml"/></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5.xml"/><Relationship Id="rId1" Type="http://schemas.openxmlformats.org/officeDocument/2006/relationships/tags" Target="../tags/tag262.xml"/></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5.xml"/><Relationship Id="rId1" Type="http://schemas.openxmlformats.org/officeDocument/2006/relationships/tags" Target="../tags/tag263.xml"/></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5.xml"/><Relationship Id="rId1" Type="http://schemas.openxmlformats.org/officeDocument/2006/relationships/tags" Target="../tags/tag264.xml"/></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5.xml"/><Relationship Id="rId1" Type="http://schemas.openxmlformats.org/officeDocument/2006/relationships/tags" Target="../tags/tag265.xml"/></Relationships>
</file>

<file path=ppt/slides/_rels/slide7.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tags" Target="../tags/tag42.xml"/><Relationship Id="rId7" Type="http://schemas.openxmlformats.org/officeDocument/2006/relationships/tags" Target="../tags/tag41.xml"/><Relationship Id="rId6" Type="http://schemas.openxmlformats.org/officeDocument/2006/relationships/tags" Target="../tags/tag40.xml"/><Relationship Id="rId5" Type="http://schemas.openxmlformats.org/officeDocument/2006/relationships/tags" Target="../tags/tag39.xml"/><Relationship Id="rId4" Type="http://schemas.openxmlformats.org/officeDocument/2006/relationships/tags" Target="../tags/tag38.xml"/><Relationship Id="rId3" Type="http://schemas.openxmlformats.org/officeDocument/2006/relationships/tags" Target="../tags/tag37.xml"/><Relationship Id="rId2" Type="http://schemas.openxmlformats.org/officeDocument/2006/relationships/tags" Target="../tags/tag36.xml"/><Relationship Id="rId10" Type="http://schemas.openxmlformats.org/officeDocument/2006/relationships/notesSlide" Target="../notesSlides/notesSlide7.xml"/><Relationship Id="rId1" Type="http://schemas.openxmlformats.org/officeDocument/2006/relationships/tags" Target="../tags/tag35.xml"/></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5.xml"/><Relationship Id="rId1" Type="http://schemas.openxmlformats.org/officeDocument/2006/relationships/tags" Target="../tags/tag266.xml"/></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5.xml"/><Relationship Id="rId1" Type="http://schemas.openxmlformats.org/officeDocument/2006/relationships/tags" Target="../tags/tag267.xml"/></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72.xml"/><Relationship Id="rId2" Type="http://schemas.openxmlformats.org/officeDocument/2006/relationships/slideLayout" Target="../slideLayouts/slideLayout5.xml"/><Relationship Id="rId1" Type="http://schemas.openxmlformats.org/officeDocument/2006/relationships/tags" Target="../tags/tag268.xml"/></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73.xml"/><Relationship Id="rId2" Type="http://schemas.openxmlformats.org/officeDocument/2006/relationships/slideLayout" Target="../slideLayouts/slideLayout5.xml"/><Relationship Id="rId1" Type="http://schemas.openxmlformats.org/officeDocument/2006/relationships/tags" Target="../tags/tag269.xml"/></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74.xml"/><Relationship Id="rId2" Type="http://schemas.openxmlformats.org/officeDocument/2006/relationships/slideLayout" Target="../slideLayouts/slideLayout5.xml"/><Relationship Id="rId1" Type="http://schemas.openxmlformats.org/officeDocument/2006/relationships/tags" Target="../tags/tag270.xml"/></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75.xml"/><Relationship Id="rId2" Type="http://schemas.openxmlformats.org/officeDocument/2006/relationships/slideLayout" Target="../slideLayouts/slideLayout5.xml"/><Relationship Id="rId1" Type="http://schemas.openxmlformats.org/officeDocument/2006/relationships/tags" Target="../tags/tag271.xml"/></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76.xml"/><Relationship Id="rId2" Type="http://schemas.openxmlformats.org/officeDocument/2006/relationships/slideLayout" Target="../slideLayouts/slideLayout5.xml"/><Relationship Id="rId1" Type="http://schemas.openxmlformats.org/officeDocument/2006/relationships/tags" Target="../tags/tag272.xml"/></Relationships>
</file>

<file path=ppt/slides/_rels/slide77.xml.rels><?xml version="1.0" encoding="UTF-8" standalone="yes"?>
<Relationships xmlns="http://schemas.openxmlformats.org/package/2006/relationships"><Relationship Id="rId7" Type="http://schemas.openxmlformats.org/officeDocument/2006/relationships/notesSlide" Target="../notesSlides/notesSlide77.xml"/><Relationship Id="rId6" Type="http://schemas.openxmlformats.org/officeDocument/2006/relationships/slideLayout" Target="../slideLayouts/slideLayout5.xml"/><Relationship Id="rId5" Type="http://schemas.openxmlformats.org/officeDocument/2006/relationships/tags" Target="../tags/tag277.xml"/><Relationship Id="rId4" Type="http://schemas.openxmlformats.org/officeDocument/2006/relationships/tags" Target="../tags/tag276.xml"/><Relationship Id="rId3" Type="http://schemas.openxmlformats.org/officeDocument/2006/relationships/tags" Target="../tags/tag275.xml"/><Relationship Id="rId2" Type="http://schemas.openxmlformats.org/officeDocument/2006/relationships/tags" Target="../tags/tag274.xml"/><Relationship Id="rId1" Type="http://schemas.openxmlformats.org/officeDocument/2006/relationships/tags" Target="../tags/tag273.xml"/></Relationships>
</file>

<file path=ppt/slides/_rels/slide78.xml.rels><?xml version="1.0" encoding="UTF-8" standalone="yes"?>
<Relationships xmlns="http://schemas.openxmlformats.org/package/2006/relationships"><Relationship Id="rId5" Type="http://schemas.openxmlformats.org/officeDocument/2006/relationships/notesSlide" Target="../notesSlides/notesSlide78.xml"/><Relationship Id="rId4" Type="http://schemas.openxmlformats.org/officeDocument/2006/relationships/slideLayout" Target="../slideLayouts/slideLayout5.xml"/><Relationship Id="rId3" Type="http://schemas.openxmlformats.org/officeDocument/2006/relationships/tags" Target="../tags/tag280.xml"/><Relationship Id="rId2" Type="http://schemas.openxmlformats.org/officeDocument/2006/relationships/tags" Target="../tags/tag279.xml"/><Relationship Id="rId1" Type="http://schemas.openxmlformats.org/officeDocument/2006/relationships/tags" Target="../tags/tag278.xml"/></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5.xml"/><Relationship Id="rId1" Type="http://schemas.openxmlformats.org/officeDocument/2006/relationships/tags" Target="../tags/tag281.xml"/></Relationships>
</file>

<file path=ppt/slides/_rels/slide8.xml.rels><?xml version="1.0" encoding="UTF-8" standalone="yes"?>
<Relationships xmlns="http://schemas.openxmlformats.org/package/2006/relationships"><Relationship Id="rId7" Type="http://schemas.openxmlformats.org/officeDocument/2006/relationships/notesSlide" Target="../notesSlides/notesSlide8.xml"/><Relationship Id="rId6" Type="http://schemas.openxmlformats.org/officeDocument/2006/relationships/slideLayout" Target="../slideLayouts/slideLayout4.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image" Target="../media/image7.jpeg"/><Relationship Id="rId2" Type="http://schemas.openxmlformats.org/officeDocument/2006/relationships/tags" Target="../tags/tag44.xml"/><Relationship Id="rId1" Type="http://schemas.openxmlformats.org/officeDocument/2006/relationships/tags" Target="../tags/tag43.xml"/></Relationships>
</file>

<file path=ppt/slides/_rels/slide80.xml.rels><?xml version="1.0" encoding="UTF-8" standalone="yes"?>
<Relationships xmlns="http://schemas.openxmlformats.org/package/2006/relationships"><Relationship Id="rId5" Type="http://schemas.openxmlformats.org/officeDocument/2006/relationships/notesSlide" Target="../notesSlides/notesSlide80.xml"/><Relationship Id="rId4" Type="http://schemas.openxmlformats.org/officeDocument/2006/relationships/slideLayout" Target="../slideLayouts/slideLayout5.xml"/><Relationship Id="rId3" Type="http://schemas.openxmlformats.org/officeDocument/2006/relationships/tags" Target="../tags/tag284.xml"/><Relationship Id="rId2" Type="http://schemas.openxmlformats.org/officeDocument/2006/relationships/tags" Target="../tags/tag283.xml"/><Relationship Id="rId1" Type="http://schemas.openxmlformats.org/officeDocument/2006/relationships/tags" Target="../tags/tag282.xml"/></Relationships>
</file>

<file path=ppt/slides/_rels/slide81.xml.rels><?xml version="1.0" encoding="UTF-8" standalone="yes"?>
<Relationships xmlns="http://schemas.openxmlformats.org/package/2006/relationships"><Relationship Id="rId5" Type="http://schemas.openxmlformats.org/officeDocument/2006/relationships/notesSlide" Target="../notesSlides/notesSlide81.xml"/><Relationship Id="rId4" Type="http://schemas.openxmlformats.org/officeDocument/2006/relationships/slideLayout" Target="../slideLayouts/slideLayout5.xml"/><Relationship Id="rId3" Type="http://schemas.openxmlformats.org/officeDocument/2006/relationships/tags" Target="../tags/tag287.xml"/><Relationship Id="rId2" Type="http://schemas.openxmlformats.org/officeDocument/2006/relationships/tags" Target="../tags/tag286.xml"/><Relationship Id="rId1" Type="http://schemas.openxmlformats.org/officeDocument/2006/relationships/tags" Target="../tags/tag285.xml"/></Relationships>
</file>

<file path=ppt/slides/_rels/slide82.xml.rels><?xml version="1.0" encoding="UTF-8" standalone="yes"?>
<Relationships xmlns="http://schemas.openxmlformats.org/package/2006/relationships"><Relationship Id="rId5" Type="http://schemas.openxmlformats.org/officeDocument/2006/relationships/notesSlide" Target="../notesSlides/notesSlide82.xml"/><Relationship Id="rId4" Type="http://schemas.openxmlformats.org/officeDocument/2006/relationships/slideLayout" Target="../slideLayouts/slideLayout5.xml"/><Relationship Id="rId3" Type="http://schemas.openxmlformats.org/officeDocument/2006/relationships/tags" Target="../tags/tag290.xml"/><Relationship Id="rId2" Type="http://schemas.openxmlformats.org/officeDocument/2006/relationships/tags" Target="../tags/tag289.xml"/><Relationship Id="rId1" Type="http://schemas.openxmlformats.org/officeDocument/2006/relationships/tags" Target="../tags/tag288.xml"/></Relationships>
</file>

<file path=ppt/slides/_rels/slide83.xml.rels><?xml version="1.0" encoding="UTF-8" standalone="yes"?>
<Relationships xmlns="http://schemas.openxmlformats.org/package/2006/relationships"><Relationship Id="rId5" Type="http://schemas.openxmlformats.org/officeDocument/2006/relationships/notesSlide" Target="../notesSlides/notesSlide83.xml"/><Relationship Id="rId4" Type="http://schemas.openxmlformats.org/officeDocument/2006/relationships/slideLayout" Target="../slideLayouts/slideLayout5.xml"/><Relationship Id="rId3" Type="http://schemas.openxmlformats.org/officeDocument/2006/relationships/tags" Target="../tags/tag293.xml"/><Relationship Id="rId2" Type="http://schemas.openxmlformats.org/officeDocument/2006/relationships/tags" Target="../tags/tag292.xml"/><Relationship Id="rId1" Type="http://schemas.openxmlformats.org/officeDocument/2006/relationships/tags" Target="../tags/tag291.xml"/></Relationships>
</file>

<file path=ppt/slides/_rels/slide84.xml.rels><?xml version="1.0" encoding="UTF-8" standalone="yes"?>
<Relationships xmlns="http://schemas.openxmlformats.org/package/2006/relationships"><Relationship Id="rId5" Type="http://schemas.openxmlformats.org/officeDocument/2006/relationships/notesSlide" Target="../notesSlides/notesSlide84.xml"/><Relationship Id="rId4" Type="http://schemas.openxmlformats.org/officeDocument/2006/relationships/slideLayout" Target="../slideLayouts/slideLayout5.xml"/><Relationship Id="rId3" Type="http://schemas.openxmlformats.org/officeDocument/2006/relationships/tags" Target="../tags/tag296.xml"/><Relationship Id="rId2" Type="http://schemas.openxmlformats.org/officeDocument/2006/relationships/tags" Target="../tags/tag295.xml"/><Relationship Id="rId1" Type="http://schemas.openxmlformats.org/officeDocument/2006/relationships/tags" Target="../tags/tag294.xml"/></Relationships>
</file>

<file path=ppt/slides/_rels/slide85.xml.rels><?xml version="1.0" encoding="UTF-8" standalone="yes"?>
<Relationships xmlns="http://schemas.openxmlformats.org/package/2006/relationships"><Relationship Id="rId4" Type="http://schemas.openxmlformats.org/officeDocument/2006/relationships/notesSlide" Target="../notesSlides/notesSlide85.xml"/><Relationship Id="rId3" Type="http://schemas.openxmlformats.org/officeDocument/2006/relationships/slideLayout" Target="../slideLayouts/slideLayout5.xml"/><Relationship Id="rId2" Type="http://schemas.openxmlformats.org/officeDocument/2006/relationships/tags" Target="../tags/tag298.xml"/><Relationship Id="rId1" Type="http://schemas.openxmlformats.org/officeDocument/2006/relationships/tags" Target="../tags/tag297.xml"/></Relationships>
</file>

<file path=ppt/slides/_rels/slide86.xml.rels><?xml version="1.0" encoding="UTF-8" standalone="yes"?>
<Relationships xmlns="http://schemas.openxmlformats.org/package/2006/relationships"><Relationship Id="rId5" Type="http://schemas.openxmlformats.org/officeDocument/2006/relationships/notesSlide" Target="../notesSlides/notesSlide86.xml"/><Relationship Id="rId4" Type="http://schemas.openxmlformats.org/officeDocument/2006/relationships/slideLayout" Target="../slideLayouts/slideLayout5.xml"/><Relationship Id="rId3" Type="http://schemas.openxmlformats.org/officeDocument/2006/relationships/slide" Target="slide87.xml"/><Relationship Id="rId2" Type="http://schemas.openxmlformats.org/officeDocument/2006/relationships/tags" Target="../tags/tag300.xml"/><Relationship Id="rId1" Type="http://schemas.openxmlformats.org/officeDocument/2006/relationships/tags" Target="../tags/tag299.xml"/></Relationships>
</file>

<file path=ppt/slides/_rels/slide87.xml.rels><?xml version="1.0" encoding="UTF-8" standalone="yes"?>
<Relationships xmlns="http://schemas.openxmlformats.org/package/2006/relationships"><Relationship Id="rId5" Type="http://schemas.openxmlformats.org/officeDocument/2006/relationships/notesSlide" Target="../notesSlides/notesSlide87.xml"/><Relationship Id="rId4" Type="http://schemas.openxmlformats.org/officeDocument/2006/relationships/slideLayout" Target="../slideLayouts/slideLayout5.xml"/><Relationship Id="rId3" Type="http://schemas.openxmlformats.org/officeDocument/2006/relationships/tags" Target="../tags/tag302.xml"/><Relationship Id="rId2" Type="http://schemas.openxmlformats.org/officeDocument/2006/relationships/slide" Target="slide86.xml"/><Relationship Id="rId1" Type="http://schemas.openxmlformats.org/officeDocument/2006/relationships/tags" Target="../tags/tag301.xml"/></Relationships>
</file>

<file path=ppt/slides/_rels/slide88.xml.rels><?xml version="1.0" encoding="UTF-8" standalone="yes"?>
<Relationships xmlns="http://schemas.openxmlformats.org/package/2006/relationships"><Relationship Id="rId7" Type="http://schemas.openxmlformats.org/officeDocument/2006/relationships/notesSlide" Target="../notesSlides/notesSlide88.xml"/><Relationship Id="rId6" Type="http://schemas.openxmlformats.org/officeDocument/2006/relationships/slideLayout" Target="../slideLayouts/slideLayout1.xml"/><Relationship Id="rId5" Type="http://schemas.openxmlformats.org/officeDocument/2006/relationships/tags" Target="../tags/tag304.xml"/><Relationship Id="rId4" Type="http://schemas.openxmlformats.org/officeDocument/2006/relationships/slide" Target="slide2.xml"/><Relationship Id="rId3" Type="http://schemas.openxmlformats.org/officeDocument/2006/relationships/image" Target="../media/image4.jpeg"/><Relationship Id="rId2" Type="http://schemas.openxmlformats.org/officeDocument/2006/relationships/tags" Target="../tags/tag303.xml"/><Relationship Id="rId1" Type="http://schemas.openxmlformats.org/officeDocument/2006/relationships/image" Target="../media/image6.jpeg"/></Relationships>
</file>

<file path=ppt/slides/_rels/slide89.xml.rels><?xml version="1.0" encoding="UTF-8" standalone="yes"?>
<Relationships xmlns="http://schemas.openxmlformats.org/package/2006/relationships"><Relationship Id="rId6" Type="http://schemas.openxmlformats.org/officeDocument/2006/relationships/notesSlide" Target="../notesSlides/notesSlide89.xml"/><Relationship Id="rId5" Type="http://schemas.openxmlformats.org/officeDocument/2006/relationships/slideLayout" Target="../slideLayouts/slideLayout5.xml"/><Relationship Id="rId4" Type="http://schemas.openxmlformats.org/officeDocument/2006/relationships/tags" Target="../tags/tag307.xml"/><Relationship Id="rId3" Type="http://schemas.openxmlformats.org/officeDocument/2006/relationships/image" Target="../media/image7.jpeg"/><Relationship Id="rId2" Type="http://schemas.openxmlformats.org/officeDocument/2006/relationships/tags" Target="../tags/tag306.xml"/><Relationship Id="rId1" Type="http://schemas.openxmlformats.org/officeDocument/2006/relationships/tags" Target="../tags/tag305.xml"/></Relationships>
</file>

<file path=ppt/slides/_rels/slide9.xml.rels><?xml version="1.0" encoding="UTF-8" standalone="yes"?>
<Relationships xmlns="http://schemas.openxmlformats.org/package/2006/relationships"><Relationship Id="rId6" Type="http://schemas.openxmlformats.org/officeDocument/2006/relationships/notesSlide" Target="../notesSlides/notesSlide9.xml"/><Relationship Id="rId5" Type="http://schemas.openxmlformats.org/officeDocument/2006/relationships/slideLayout" Target="../slideLayouts/slideLayout4.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tags" Target="../tags/tag47.xml"/></Relationships>
</file>

<file path=ppt/slides/_rels/slide90.xml.rels><?xml version="1.0" encoding="UTF-8" standalone="yes"?>
<Relationships xmlns="http://schemas.openxmlformats.org/package/2006/relationships"><Relationship Id="rId3" Type="http://schemas.openxmlformats.org/officeDocument/2006/relationships/notesSlide" Target="../notesSlides/notesSlide90.xml"/><Relationship Id="rId2" Type="http://schemas.openxmlformats.org/officeDocument/2006/relationships/slideLayout" Target="../slideLayouts/slideLayout5.xml"/><Relationship Id="rId1" Type="http://schemas.openxmlformats.org/officeDocument/2006/relationships/tags" Target="../tags/tag308.xml"/></Relationships>
</file>

<file path=ppt/slides/_rels/slide91.xml.rels><?xml version="1.0" encoding="UTF-8" standalone="yes"?>
<Relationships xmlns="http://schemas.openxmlformats.org/package/2006/relationships"><Relationship Id="rId3" Type="http://schemas.openxmlformats.org/officeDocument/2006/relationships/notesSlide" Target="../notesSlides/notesSlide91.xml"/><Relationship Id="rId2" Type="http://schemas.openxmlformats.org/officeDocument/2006/relationships/slideLayout" Target="../slideLayouts/slideLayout5.xml"/><Relationship Id="rId1" Type="http://schemas.openxmlformats.org/officeDocument/2006/relationships/tags" Target="../tags/tag309.xml"/></Relationships>
</file>

<file path=ppt/slides/_rels/slide92.xml.rels><?xml version="1.0" encoding="UTF-8" standalone="yes"?>
<Relationships xmlns="http://schemas.openxmlformats.org/package/2006/relationships"><Relationship Id="rId3" Type="http://schemas.openxmlformats.org/officeDocument/2006/relationships/notesSlide" Target="../notesSlides/notesSlide92.xml"/><Relationship Id="rId2" Type="http://schemas.openxmlformats.org/officeDocument/2006/relationships/slideLayout" Target="../slideLayouts/slideLayout5.xml"/><Relationship Id="rId1" Type="http://schemas.openxmlformats.org/officeDocument/2006/relationships/tags" Target="../tags/tag310.xml"/></Relationships>
</file>

<file path=ppt/slides/_rels/slide93.xml.rels><?xml version="1.0" encoding="UTF-8" standalone="yes"?>
<Relationships xmlns="http://schemas.openxmlformats.org/package/2006/relationships"><Relationship Id="rId3" Type="http://schemas.openxmlformats.org/officeDocument/2006/relationships/notesSlide" Target="../notesSlides/notesSlide93.xml"/><Relationship Id="rId2" Type="http://schemas.openxmlformats.org/officeDocument/2006/relationships/slideLayout" Target="../slideLayouts/slideLayout5.xml"/><Relationship Id="rId1" Type="http://schemas.openxmlformats.org/officeDocument/2006/relationships/tags" Target="../tags/tag311.xml"/></Relationships>
</file>

<file path=ppt/slides/_rels/slide94.xml.rels><?xml version="1.0" encoding="UTF-8" standalone="yes"?>
<Relationships xmlns="http://schemas.openxmlformats.org/package/2006/relationships"><Relationship Id="rId3" Type="http://schemas.openxmlformats.org/officeDocument/2006/relationships/notesSlide" Target="../notesSlides/notesSlide94.xml"/><Relationship Id="rId2" Type="http://schemas.openxmlformats.org/officeDocument/2006/relationships/slideLayout" Target="../slideLayouts/slideLayout5.xml"/><Relationship Id="rId1" Type="http://schemas.openxmlformats.org/officeDocument/2006/relationships/tags" Target="../tags/tag312.xml"/></Relationships>
</file>

<file path=ppt/slides/_rels/slide95.xml.rels><?xml version="1.0" encoding="UTF-8" standalone="yes"?>
<Relationships xmlns="http://schemas.openxmlformats.org/package/2006/relationships"><Relationship Id="rId3" Type="http://schemas.openxmlformats.org/officeDocument/2006/relationships/notesSlide" Target="../notesSlides/notesSlide95.xml"/><Relationship Id="rId2" Type="http://schemas.openxmlformats.org/officeDocument/2006/relationships/slideLayout" Target="../slideLayouts/slideLayout5.xml"/><Relationship Id="rId1" Type="http://schemas.openxmlformats.org/officeDocument/2006/relationships/tags" Target="../tags/tag313.xml"/></Relationships>
</file>

<file path=ppt/slides/_rels/slide96.xml.rels><?xml version="1.0" encoding="UTF-8" standalone="yes"?>
<Relationships xmlns="http://schemas.openxmlformats.org/package/2006/relationships"><Relationship Id="rId3" Type="http://schemas.openxmlformats.org/officeDocument/2006/relationships/notesSlide" Target="../notesSlides/notesSlide96.xml"/><Relationship Id="rId2" Type="http://schemas.openxmlformats.org/officeDocument/2006/relationships/slideLayout" Target="../slideLayouts/slideLayout5.xml"/><Relationship Id="rId1" Type="http://schemas.openxmlformats.org/officeDocument/2006/relationships/tags" Target="../tags/tag314.xml"/></Relationships>
</file>

<file path=ppt/slides/_rels/slide97.xml.rels><?xml version="1.0" encoding="UTF-8" standalone="yes"?>
<Relationships xmlns="http://schemas.openxmlformats.org/package/2006/relationships"><Relationship Id="rId3" Type="http://schemas.openxmlformats.org/officeDocument/2006/relationships/notesSlide" Target="../notesSlides/notesSlide97.xml"/><Relationship Id="rId2" Type="http://schemas.openxmlformats.org/officeDocument/2006/relationships/slideLayout" Target="../slideLayouts/slideLayout5.xml"/><Relationship Id="rId1" Type="http://schemas.openxmlformats.org/officeDocument/2006/relationships/tags" Target="../tags/tag315.xml"/></Relationships>
</file>

<file path=ppt/slides/_rels/slide98.xml.rels><?xml version="1.0" encoding="UTF-8" standalone="yes"?>
<Relationships xmlns="http://schemas.openxmlformats.org/package/2006/relationships"><Relationship Id="rId7" Type="http://schemas.openxmlformats.org/officeDocument/2006/relationships/notesSlide" Target="../notesSlides/notesSlide98.xml"/><Relationship Id="rId6" Type="http://schemas.openxmlformats.org/officeDocument/2006/relationships/slideLayout" Target="../slideLayouts/slideLayout5.xml"/><Relationship Id="rId5" Type="http://schemas.openxmlformats.org/officeDocument/2006/relationships/tags" Target="../tags/tag319.xml"/><Relationship Id="rId4" Type="http://schemas.openxmlformats.org/officeDocument/2006/relationships/tags" Target="../tags/tag318.xml"/><Relationship Id="rId3" Type="http://schemas.openxmlformats.org/officeDocument/2006/relationships/tags" Target="../tags/tag317.xml"/><Relationship Id="rId2" Type="http://schemas.openxmlformats.org/officeDocument/2006/relationships/image" Target="../media/image7.jpeg"/><Relationship Id="rId1" Type="http://schemas.openxmlformats.org/officeDocument/2006/relationships/tags" Target="../tags/tag316.xml"/></Relationships>
</file>

<file path=ppt/slides/_rels/slide99.xml.rels><?xml version="1.0" encoding="UTF-8" standalone="yes"?>
<Relationships xmlns="http://schemas.openxmlformats.org/package/2006/relationships"><Relationship Id="rId3" Type="http://schemas.openxmlformats.org/officeDocument/2006/relationships/notesSlide" Target="../notesSlides/notesSlide99.xml"/><Relationship Id="rId2" Type="http://schemas.openxmlformats.org/officeDocument/2006/relationships/slideLayout" Target="../slideLayouts/slideLayout5.xml"/><Relationship Id="rId1" Type="http://schemas.openxmlformats.org/officeDocument/2006/relationships/tags" Target="../tags/tag320.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1" name="任意多边形 10"/>
          <p:cNvSpPr/>
          <p:nvPr/>
        </p:nvSpPr>
        <p:spPr>
          <a:xfrm>
            <a:off x="2599055" y="1720215"/>
            <a:ext cx="6666230" cy="290449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8966" h="3487">
                <a:moveTo>
                  <a:pt x="0" y="2135"/>
                </a:moveTo>
                <a:cubicBezTo>
                  <a:pt x="317" y="1065"/>
                  <a:pt x="2726" y="-59"/>
                  <a:pt x="4190" y="0"/>
                </a:cubicBezTo>
                <a:lnTo>
                  <a:pt x="4271" y="2"/>
                </a:lnTo>
                <a:lnTo>
                  <a:pt x="4366" y="3"/>
                </a:lnTo>
                <a:lnTo>
                  <a:pt x="4462" y="5"/>
                </a:lnTo>
                <a:lnTo>
                  <a:pt x="4567" y="2"/>
                </a:lnTo>
                <a:lnTo>
                  <a:pt x="4671" y="1"/>
                </a:lnTo>
                <a:lnTo>
                  <a:pt x="4774" y="1"/>
                </a:lnTo>
                <a:cubicBezTo>
                  <a:pt x="6909" y="-17"/>
                  <a:pt x="8805" y="1474"/>
                  <a:pt x="8966" y="2279"/>
                </a:cubicBezTo>
                <a:lnTo>
                  <a:pt x="6140" y="3477"/>
                </a:lnTo>
                <a:cubicBezTo>
                  <a:pt x="5804" y="3132"/>
                  <a:pt x="4982" y="2913"/>
                  <a:pt x="4539" y="2917"/>
                </a:cubicBezTo>
                <a:lnTo>
                  <a:pt x="4515" y="2917"/>
                </a:lnTo>
                <a:lnTo>
                  <a:pt x="4488" y="2918"/>
                </a:lnTo>
                <a:lnTo>
                  <a:pt x="4461" y="2918"/>
                </a:lnTo>
                <a:lnTo>
                  <a:pt x="4424" y="2917"/>
                </a:lnTo>
                <a:lnTo>
                  <a:pt x="4386" y="2917"/>
                </a:lnTo>
                <a:lnTo>
                  <a:pt x="4354" y="2916"/>
                </a:lnTo>
                <a:lnTo>
                  <a:pt x="4322" y="2916"/>
                </a:lnTo>
                <a:cubicBezTo>
                  <a:pt x="3706" y="2911"/>
                  <a:pt x="3010" y="3268"/>
                  <a:pt x="2768" y="3485"/>
                </a:cubicBezTo>
                <a:lnTo>
                  <a:pt x="0" y="2135"/>
                </a:lnTo>
                <a:close/>
              </a:path>
            </a:pathLst>
          </a:custGeom>
          <a:solidFill>
            <a:schemeClr val="accent6">
              <a:lumMod val="20000"/>
              <a:lumOff val="80000"/>
            </a:schemeClr>
          </a:solidFill>
          <a:ln>
            <a:solidFill>
              <a:schemeClr val="bg2">
                <a:lumMod val="75000"/>
              </a:schemeClr>
            </a:solidFill>
          </a:ln>
          <a:effectLst>
            <a:outerShdw blurRad="50800" dist="38100" dir="12600000" algn="br" rotWithShape="0">
              <a:prstClr val="black">
                <a:alpha val="40000"/>
              </a:prstClr>
            </a:outerShdw>
          </a:effectLst>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p>
        </p:txBody>
      </p:sp>
      <p:sp>
        <p:nvSpPr>
          <p:cNvPr id="26" name="任意多边形 25"/>
          <p:cNvSpPr/>
          <p:nvPr/>
        </p:nvSpPr>
        <p:spPr>
          <a:xfrm>
            <a:off x="5872770" y="4919950"/>
            <a:ext cx="3353" cy="3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5">
                <a:moveTo>
                  <a:pt x="5" y="0"/>
                </a:moveTo>
                <a:lnTo>
                  <a:pt x="5" y="0"/>
                </a:lnTo>
                <a:lnTo>
                  <a:pt x="0" y="0"/>
                </a:lnTo>
                <a:lnTo>
                  <a:pt x="5" y="0"/>
                </a:lnTo>
                <a:close/>
              </a:path>
            </a:pathLst>
          </a:custGeom>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0" name="文本框 39"/>
          <p:cNvSpPr txBox="1"/>
          <p:nvPr/>
        </p:nvSpPr>
        <p:spPr>
          <a:xfrm>
            <a:off x="3385185" y="2543175"/>
            <a:ext cx="4978400" cy="1043305"/>
          </a:xfrm>
          <a:prstGeom prst="rect">
            <a:avLst/>
          </a:prstGeom>
          <a:noFill/>
        </p:spPr>
        <p:txBody>
          <a:bodyPr wrap="square" rtlCol="0">
            <a:noAutofit/>
          </a:bodyPr>
          <a:p>
            <a:r>
              <a:rPr lang="zh-CN" altLang="en-US" sz="6000" b="1">
                <a:solidFill>
                  <a:schemeClr val="tx1"/>
                </a:solidFill>
                <a:latin typeface="楷体" panose="02010609060101010101" charset="-122"/>
                <a:ea typeface="楷体" panose="02010609060101010101" charset="-122"/>
              </a:rPr>
              <a:t>中职语文基础</a:t>
            </a:r>
            <a:endParaRPr lang="zh-CN" altLang="en-US" sz="6000" b="1">
              <a:solidFill>
                <a:schemeClr val="tx1"/>
              </a:solidFill>
              <a:latin typeface="楷体" panose="02010609060101010101" charset="-122"/>
              <a:ea typeface="楷体" panose="02010609060101010101" charset="-122"/>
            </a:endParaRPr>
          </a:p>
        </p:txBody>
      </p:sp>
      <p:sp>
        <p:nvSpPr>
          <p:cNvPr id="44" name="文本框 43"/>
          <p:cNvSpPr txBox="1"/>
          <p:nvPr/>
        </p:nvSpPr>
        <p:spPr>
          <a:xfrm>
            <a:off x="8428355" y="2259965"/>
            <a:ext cx="675005" cy="2033905"/>
          </a:xfrm>
          <a:prstGeom prst="rect">
            <a:avLst/>
          </a:prstGeom>
          <a:solidFill>
            <a:schemeClr val="accent6">
              <a:lumMod val="50000"/>
            </a:schemeClr>
          </a:solidFill>
        </p:spPr>
        <p:txBody>
          <a:bodyPr vert="eaVert" wrap="square" rtlCol="0">
            <a:spAutoFit/>
          </a:bodyPr>
          <a:p>
            <a:pPr algn="ctr"/>
            <a:r>
              <a:rPr lang="zh-CN" altLang="en-US" sz="3200" b="1">
                <a:solidFill>
                  <a:schemeClr val="bg1"/>
                </a:solidFill>
                <a:latin typeface="楷体" panose="02010609060101010101" charset="-122"/>
                <a:ea typeface="楷体" panose="02010609060101010101" charset="-122"/>
              </a:rPr>
              <a:t>模块学案</a:t>
            </a:r>
            <a:endParaRPr lang="zh-CN" altLang="en-US" sz="3200" b="1">
              <a:solidFill>
                <a:schemeClr val="bg1"/>
              </a:solidFill>
              <a:latin typeface="楷体" panose="02010609060101010101" charset="-122"/>
              <a:ea typeface="楷体" panose="02010609060101010101" charset="-122"/>
            </a:endParaRPr>
          </a:p>
        </p:txBody>
      </p:sp>
      <p:sp>
        <p:nvSpPr>
          <p:cNvPr id="47" name="文本框 46"/>
          <p:cNvSpPr txBox="1"/>
          <p:nvPr/>
        </p:nvSpPr>
        <p:spPr>
          <a:xfrm>
            <a:off x="9596755" y="1250315"/>
            <a:ext cx="1667510" cy="583565"/>
          </a:xfrm>
          <a:prstGeom prst="rect">
            <a:avLst/>
          </a:prstGeom>
          <a:noFill/>
        </p:spPr>
        <p:txBody>
          <a:bodyPr wrap="square" rtlCol="0">
            <a:spAutoFit/>
          </a:bodyPr>
          <a:p>
            <a:r>
              <a:rPr lang="zh-CN" altLang="en-US" sz="3200" b="1">
                <a:latin typeface="楷体" panose="02010609060101010101" charset="-122"/>
                <a:ea typeface="楷体" panose="02010609060101010101" charset="-122"/>
              </a:rPr>
              <a:t>（下册）</a:t>
            </a:r>
            <a:endParaRPr lang="zh-CN" altLang="en-US" sz="3200" b="1">
              <a:latin typeface="楷体" panose="02010609060101010101" charset="-122"/>
              <a:ea typeface="楷体" panose="02010609060101010101" charset="-122"/>
            </a:endParaRPr>
          </a:p>
        </p:txBody>
      </p:sp>
      <p:pic>
        <p:nvPicPr>
          <p:cNvPr id="7" name="图片 6"/>
          <p:cNvPicPr/>
          <p:nvPr>
            <p:custDataLst>
              <p:tags r:id="rId1"/>
            </p:custDataLst>
          </p:nvPr>
        </p:nvPicPr>
        <p:blipFill>
          <a:blip r:embed="rId2">
            <a:clrChange>
              <a:clrFrom>
                <a:srgbClr val="FFFFFF">
                  <a:alpha val="100000"/>
                </a:srgbClr>
              </a:clrFrom>
              <a:clrTo>
                <a:srgbClr val="FFFFFF">
                  <a:alpha val="100000"/>
                  <a:alpha val="0"/>
                </a:srgbClr>
              </a:clrTo>
            </a:clrChange>
          </a:blip>
          <a:srcRect b="55301"/>
          <a:stretch>
            <a:fillRect/>
          </a:stretch>
        </p:blipFill>
        <p:spPr>
          <a:xfrm>
            <a:off x="57785" y="0"/>
            <a:ext cx="5511165" cy="3227070"/>
          </a:xfrm>
          <a:prstGeom prst="rect">
            <a:avLst/>
          </a:prstGeom>
          <a:noFill/>
          <a:ln w="9525">
            <a:noFill/>
          </a:ln>
        </p:spPr>
      </p:pic>
      <p:pic>
        <p:nvPicPr>
          <p:cNvPr id="8" name="图片 7"/>
          <p:cNvPicPr/>
          <p:nvPr>
            <p:custDataLst>
              <p:tags r:id="rId3"/>
            </p:custDataLst>
          </p:nvPr>
        </p:nvPicPr>
        <p:blipFill>
          <a:blip r:embed="rId4">
            <a:clrChange>
              <a:clrFrom>
                <a:srgbClr val="FFFFFF">
                  <a:alpha val="100000"/>
                </a:srgbClr>
              </a:clrFrom>
              <a:clrTo>
                <a:srgbClr val="FFFFFF">
                  <a:alpha val="100000"/>
                  <a:alpha val="0"/>
                </a:srgbClr>
              </a:clrTo>
            </a:clrChange>
          </a:blip>
          <a:stretch>
            <a:fillRect/>
          </a:stretch>
        </p:blipFill>
        <p:spPr>
          <a:xfrm>
            <a:off x="9167495" y="4167505"/>
            <a:ext cx="3632200" cy="2995930"/>
          </a:xfrm>
          <a:prstGeom prst="rect">
            <a:avLst/>
          </a:prstGeom>
          <a:noFill/>
          <a:ln w="9525">
            <a:noFill/>
          </a:ln>
        </p:spPr>
      </p:pic>
      <p:sp>
        <p:nvSpPr>
          <p:cNvPr id="2" name="文本框 1"/>
          <p:cNvSpPr txBox="1"/>
          <p:nvPr/>
        </p:nvSpPr>
        <p:spPr>
          <a:xfrm>
            <a:off x="3711575" y="4785360"/>
            <a:ext cx="4441190" cy="429895"/>
          </a:xfrm>
          <a:prstGeom prst="rect">
            <a:avLst/>
          </a:prstGeom>
          <a:noFill/>
        </p:spPr>
        <p:txBody>
          <a:bodyPr wrap="square" rtlCol="0">
            <a:spAutoFit/>
          </a:bodyPr>
          <a:p>
            <a:pPr indent="0" fontAlgn="auto">
              <a:lnSpc>
                <a:spcPct val="110000"/>
              </a:lnSpc>
            </a:pPr>
            <a:r>
              <a:rPr lang="zh-CN" altLang="en-US" sz="2000" b="1">
                <a:latin typeface="微软雅黑" panose="020B0503020204020204" charset="-122"/>
                <a:ea typeface="微软雅黑" panose="020B0503020204020204" charset="-122"/>
              </a:rPr>
              <a:t>主　编　刘建华</a:t>
            </a:r>
            <a:r>
              <a:rPr lang="zh-CN" altLang="en-US" sz="2000" b="1">
                <a:latin typeface="微软雅黑" panose="020B0503020204020204" charset="-122"/>
                <a:ea typeface="微软雅黑" panose="020B0503020204020204" charset="-122"/>
                <a:sym typeface="+mn-ea"/>
              </a:rPr>
              <a:t>　</a:t>
            </a:r>
            <a:r>
              <a:rPr lang="zh-CN" altLang="en-US" sz="2000" b="1">
                <a:latin typeface="微软雅黑" panose="020B0503020204020204" charset="-122"/>
                <a:ea typeface="微软雅黑" panose="020B0503020204020204" charset="-122"/>
              </a:rPr>
              <a:t>张若楠　王　柳</a:t>
            </a:r>
            <a:endParaRPr lang="zh-CN" altLang="en-US" sz="2000" b="1">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barn(inVertical)">
                                      <p:cBhvr>
                                        <p:cTn id="10" dur="500"/>
                                        <p:tgtEl>
                                          <p:spTgt spid="40"/>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44"/>
                                        </p:tgtEl>
                                        <p:attrNameLst>
                                          <p:attrName>style.visibility</p:attrName>
                                        </p:attrNameLst>
                                      </p:cBhvr>
                                      <p:to>
                                        <p:strVal val="visible"/>
                                      </p:to>
                                    </p:set>
                                    <p:animEffect transition="in" filter="barn(inVertical)">
                                      <p:cBhvr>
                                        <p:cTn id="13" dur="500"/>
                                        <p:tgtEl>
                                          <p:spTgt spid="44"/>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47"/>
                                        </p:tgtEl>
                                        <p:attrNameLst>
                                          <p:attrName>style.visibility</p:attrName>
                                        </p:attrNameLst>
                                      </p:cBhvr>
                                      <p:to>
                                        <p:strVal val="visible"/>
                                      </p:to>
                                    </p:set>
                                    <p:animEffect transition="in" filter="barn(inVertical)">
                                      <p:cBhvr>
                                        <p:cTn id="16" dur="500"/>
                                        <p:tgtEl>
                                          <p:spTgt spid="47"/>
                                        </p:tgtEl>
                                      </p:cBhvr>
                                    </p:animEffect>
                                  </p:childTnLst>
                                </p:cTn>
                              </p:par>
                              <p:par>
                                <p:cTn id="17" presetID="47" presetClass="entr" presetSubtype="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par>
                          <p:cTn id="22" fill="hold">
                            <p:stCondLst>
                              <p:cond delay="500"/>
                            </p:stCondLst>
                            <p:childTnLst>
                              <p:par>
                                <p:cTn id="23" presetID="47" presetClass="entr" presetSubtype="0"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1000"/>
                                        <p:tgtEl>
                                          <p:spTgt spid="8"/>
                                        </p:tgtEl>
                                      </p:cBhvr>
                                    </p:animEffect>
                                    <p:anim calcmode="lin" valueType="num">
                                      <p:cBhvr>
                                        <p:cTn id="26" dur="1000" fill="hold"/>
                                        <p:tgtEl>
                                          <p:spTgt spid="8"/>
                                        </p:tgtEl>
                                        <p:attrNameLst>
                                          <p:attrName>ppt_x</p:attrName>
                                        </p:attrNameLst>
                                      </p:cBhvr>
                                      <p:tavLst>
                                        <p:tav tm="0">
                                          <p:val>
                                            <p:strVal val="#ppt_x"/>
                                          </p:val>
                                        </p:tav>
                                        <p:tav tm="100000">
                                          <p:val>
                                            <p:strVal val="#ppt_x"/>
                                          </p:val>
                                        </p:tav>
                                      </p:tavLst>
                                    </p:anim>
                                    <p:anim calcmode="lin" valueType="num">
                                      <p:cBhvr>
                                        <p:cTn id="27" dur="1000" fill="hold"/>
                                        <p:tgtEl>
                                          <p:spTgt spid="8"/>
                                        </p:tgtEl>
                                        <p:attrNameLst>
                                          <p:attrName>ppt_y</p:attrName>
                                        </p:attrNameLst>
                                      </p:cBhvr>
                                      <p:tavLst>
                                        <p:tav tm="0">
                                          <p:val>
                                            <p:strVal val="#ppt_y-.1"/>
                                          </p:val>
                                        </p:tav>
                                        <p:tav tm="100000">
                                          <p:val>
                                            <p:strVal val="#ppt_y"/>
                                          </p:val>
                                        </p:tav>
                                      </p:tavLst>
                                    </p:anim>
                                  </p:childTnLst>
                                </p:cTn>
                              </p:par>
                              <p:par>
                                <p:cTn id="28" presetID="16" presetClass="entr" presetSubtype="21" fill="hold" grpId="0" nodeType="with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barn(inVertical)">
                                      <p:cBhvr>
                                        <p:cTn id="3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40" grpId="0"/>
      <p:bldP spid="44" grpId="0" bldLvl="0" animBg="1"/>
      <p:bldP spid="47" grpId="0"/>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622300" y="1122680"/>
            <a:ext cx="10640695" cy="186372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a:lnSpc>
                <a:spcPct val="120000"/>
              </a:lnSpc>
            </a:pPr>
            <a:r>
              <a:rPr lang="zh-CN" altLang="en-US" sz="2400">
                <a:latin typeface="Times New Roman" panose="02020603050405020304" charset="0"/>
                <a:ea typeface="宋体" panose="02010600030101010101" pitchFamily="2" charset="-122"/>
                <a:cs typeface="Times New Roman" panose="02020603050405020304" charset="0"/>
              </a:rPr>
              <a:t>6. 诗人</a:t>
            </a:r>
            <a:r>
              <a:rPr sz="2400">
                <a:latin typeface="宋体" panose="02010600030101010101" pitchFamily="2" charset="-122"/>
                <a:ea typeface="宋体" panose="02010600030101010101" pitchFamily="2" charset="-122"/>
                <a:cs typeface="宋体" panose="02010600030101010101" pitchFamily="2" charset="-122"/>
              </a:rPr>
              <a:t>为何而归？从何而归？归向何处？归来的感觉如何？</a:t>
            </a:r>
            <a:endParaRPr sz="2400">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sz="2400">
                <a:latin typeface="宋体" panose="02010600030101010101" pitchFamily="2" charset="-122"/>
                <a:ea typeface="宋体" panose="02010600030101010101" pitchFamily="2" charset="-122"/>
                <a:cs typeface="宋体" panose="02010600030101010101" pitchFamily="2" charset="-122"/>
              </a:rPr>
              <a:t>____________________________________________________________________</a:t>
            </a:r>
            <a:endParaRPr sz="2400">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sz="2400">
                <a:latin typeface="宋体" panose="02010600030101010101" pitchFamily="2" charset="-122"/>
                <a:ea typeface="宋体" panose="02010600030101010101" pitchFamily="2" charset="-122"/>
                <a:cs typeface="宋体" panose="02010600030101010101" pitchFamily="2" charset="-122"/>
              </a:rPr>
              <a:t>____________________________________________________________________</a:t>
            </a:r>
            <a:endParaRPr sz="2400">
              <a:latin typeface="宋体" panose="02010600030101010101" pitchFamily="2" charset="-122"/>
              <a:ea typeface="宋体" panose="02010600030101010101" pitchFamily="2" charset="-122"/>
              <a:cs typeface="宋体" panose="02010600030101010101" pitchFamily="2" charset="-122"/>
            </a:endParaRPr>
          </a:p>
          <a:p>
            <a:pPr>
              <a:lnSpc>
                <a:spcPct val="120000"/>
              </a:lnSpc>
            </a:pPr>
            <a:endParaRPr sz="2400">
              <a:latin typeface="宋体" panose="02010600030101010101" pitchFamily="2" charset="-122"/>
              <a:ea typeface="宋体" panose="02010600030101010101" pitchFamily="2" charset="-122"/>
              <a:cs typeface="宋体" panose="02010600030101010101" pitchFamily="2" charset="-122"/>
            </a:endParaRPr>
          </a:p>
        </p:txBody>
      </p:sp>
      <p:sp>
        <p:nvSpPr>
          <p:cNvPr id="17" name="文本框 16"/>
          <p:cNvSpPr txBox="1"/>
          <p:nvPr/>
        </p:nvSpPr>
        <p:spPr>
          <a:xfrm>
            <a:off x="739140" y="1534795"/>
            <a:ext cx="10181590" cy="977265"/>
          </a:xfrm>
          <a:prstGeom prst="rect">
            <a:avLst/>
          </a:prstGeom>
          <a:noFill/>
        </p:spPr>
        <p:txBody>
          <a:bodyPr wrap="square" rtlCol="0">
            <a:spAutoFit/>
          </a:bodyPr>
          <a:p>
            <a:pPr>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诗人无法忍受官场的污浊与世俗的束缚，从官场回归田园，田园生活给作者自由、安逸、喜悦的感觉。</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913130" y="650240"/>
            <a:ext cx="10705465" cy="212090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10. 下列对文中所使用的修辞手法的判断，正确的一项是（</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A. 比拟、比喻、夸张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B. 对偶、借代、排比</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C. 比拟、比喻、排比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D. 对偶、借代、夸张</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8868410" y="650240"/>
            <a:ext cx="672465" cy="497205"/>
          </a:xfrm>
          <a:prstGeom prst="rect">
            <a:avLst/>
          </a:prstGeom>
          <a:noFill/>
        </p:spPr>
        <p:txBody>
          <a:bodyPr wrap="square" rtlCol="0">
            <a:spAutoFit/>
          </a:bodyPr>
          <a:p>
            <a:pPr>
              <a:lnSpc>
                <a:spcPct val="110000"/>
              </a:lnSpc>
            </a:pP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C</a:t>
            </a:r>
            <a:endParaRPr lang="en-US" altLang="zh-CN"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1734185" y="4150360"/>
            <a:ext cx="7463790" cy="423545"/>
          </a:xfrm>
          <a:prstGeom prst="rect">
            <a:avLst/>
          </a:prstGeom>
          <a:noFill/>
        </p:spPr>
        <p:txBody>
          <a:bodyPr wrap="square" rtlCol="0">
            <a:spAutoFit/>
          </a:bodyPr>
          <a:p>
            <a:pPr marL="1259840" indent="-125984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【解析】略。</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549275" y="1108710"/>
            <a:ext cx="11174730" cy="293243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11. 文中画波浪线的句子可</a:t>
            </a:r>
            <a:r>
              <a:rPr sz="2400">
                <a:latin typeface="宋体" panose="02010600030101010101" pitchFamily="2" charset="-122"/>
                <a:ea typeface="宋体" panose="02010600030101010101" pitchFamily="2" charset="-122"/>
                <a:cs typeface="宋体" panose="02010600030101010101" pitchFamily="2" charset="-122"/>
              </a:rPr>
              <a:t>改写成“船在湖面上航行，上下都是山色云彩，船头前方是涟漪潋滟、波光摇曳的水面”。</a:t>
            </a:r>
            <a:r>
              <a:rPr sz="2400">
                <a:latin typeface="Times New Roman" panose="02020603050405020304" charset="0"/>
                <a:ea typeface="宋体" panose="02010600030101010101" pitchFamily="2" charset="-122"/>
                <a:cs typeface="Times New Roman" panose="02020603050405020304" charset="0"/>
              </a:rPr>
              <a:t>从语义上看二者基本相同，但原文表达效果更好，为什么？__________________________________________________________________________________________________________________________________________</a:t>
            </a:r>
            <a:r>
              <a:rPr lang="en-US" sz="2400">
                <a:latin typeface="Times New Roman" panose="02020603050405020304" charset="0"/>
                <a:ea typeface="宋体" panose="02010600030101010101" pitchFamily="2" charset="-122"/>
                <a:cs typeface="Times New Roman" panose="02020603050405020304" charset="0"/>
              </a:rPr>
              <a:t>_____________________________________________________________________</a:t>
            </a:r>
            <a:r>
              <a:rPr sz="2400">
                <a:latin typeface="Times New Roman" panose="02020603050405020304" charset="0"/>
                <a:ea typeface="宋体" panose="02010600030101010101" pitchFamily="2" charset="-122"/>
                <a:cs typeface="Times New Roman" panose="02020603050405020304" charset="0"/>
              </a:rPr>
              <a:t>__________</a:t>
            </a:r>
            <a:r>
              <a:rPr lang="en-US" sz="2400">
                <a:latin typeface="Times New Roman" panose="02020603050405020304" charset="0"/>
                <a:ea typeface="宋体" panose="02010600030101010101" pitchFamily="2" charset="-122"/>
                <a:cs typeface="Times New Roman" panose="02020603050405020304" charset="0"/>
              </a:rPr>
              <a:t>___________________________________________________________</a:t>
            </a:r>
            <a:endParaRPr lang="en-US"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1025525" y="2326640"/>
            <a:ext cx="10433685" cy="1714500"/>
          </a:xfrm>
          <a:prstGeom prst="rect">
            <a:avLst/>
          </a:prstGeom>
          <a:noFill/>
        </p:spPr>
        <p:txBody>
          <a:bodyPr wrap="square" rtlCol="0">
            <a:spAutoFit/>
          </a:bodyPr>
          <a:p>
            <a:pPr>
              <a:lnSpc>
                <a:spcPct val="110000"/>
              </a:lnSpc>
            </a:pPr>
            <a:r>
              <a:rPr sz="2400">
                <a:solidFill>
                  <a:srgbClr val="C00000"/>
                </a:solidFill>
                <a:latin typeface="Times New Roman" panose="02020603050405020304" charset="0"/>
                <a:ea typeface="宋体" panose="02010600030101010101" pitchFamily="2" charset="-122"/>
                <a:cs typeface="Times New Roman" panose="02020603050405020304" charset="0"/>
              </a:rPr>
              <a:t>原文两次强</a:t>
            </a:r>
            <a:r>
              <a:rPr sz="2400">
                <a:solidFill>
                  <a:srgbClr val="C00000"/>
                </a:solidFill>
                <a:latin typeface="宋体" panose="02010600030101010101" pitchFamily="2" charset="-122"/>
                <a:ea typeface="宋体" panose="02010600030101010101" pitchFamily="2" charset="-122"/>
                <a:cs typeface="宋体" panose="02010600030101010101" pitchFamily="2" charset="-122"/>
              </a:rPr>
              <a:t>调“山色云彩”并单独成句，突出了水天一色的美丽景象，照应前面的“巨镜”。将“涟漪潋滟”“波光摇曳”等词语单独成句，突出其颜色变化流动的特点，增强画面感和节奏，增加读者的阅读兴趣，也更好地展现镜泊湖平静、美丽的特点。</a:t>
            </a:r>
            <a:endParaRPr sz="2400">
              <a:solidFill>
                <a:srgbClr val="C0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306070" y="505460"/>
            <a:ext cx="11580495" cy="4919345"/>
          </a:xfrm>
          <a:prstGeom prst="rect">
            <a:avLst/>
          </a:prstGeom>
          <a:solidFill>
            <a:schemeClr val="bg2">
              <a:lumMod val="90000"/>
            </a:schemeClr>
          </a:solidFill>
        </p:spPr>
        <p:txBody>
          <a:bodyPr wrap="square" rtlCol="0">
            <a:noAutofit/>
          </a:bodyPr>
          <a:p>
            <a:pPr indent="0" algn="ctr" fontAlgn="auto">
              <a:lnSpc>
                <a:spcPct val="120000"/>
              </a:lnSpc>
            </a:pPr>
            <a:r>
              <a:rPr sz="2800" b="1">
                <a:latin typeface="楷体" panose="02010609060101010101" charset="-122"/>
                <a:ea typeface="楷体" panose="02010609060101010101" charset="-122"/>
                <a:cs typeface="楷体" panose="02010609060101010101" charset="-122"/>
              </a:rPr>
              <a:t>（二）</a:t>
            </a:r>
            <a:endParaRPr sz="2800" b="1">
              <a:latin typeface="楷体" panose="02010609060101010101" charset="-122"/>
              <a:ea typeface="楷体" panose="02010609060101010101" charset="-122"/>
              <a:cs typeface="楷体" panose="02010609060101010101" charset="-122"/>
            </a:endParaRPr>
          </a:p>
          <a:p>
            <a:pPr indent="0" algn="just" fontAlgn="auto">
              <a:lnSpc>
                <a:spcPct val="120000"/>
              </a:lnSpc>
              <a:spcAft>
                <a:spcPts val="600"/>
              </a:spcAft>
            </a:pPr>
            <a:r>
              <a:rPr sz="2400">
                <a:latin typeface="宋体" panose="02010600030101010101" pitchFamily="2" charset="-122"/>
                <a:ea typeface="宋体" panose="02010600030101010101" pitchFamily="2" charset="-122"/>
                <a:cs typeface="楷体" panose="02010609060101010101" charset="-122"/>
              </a:rPr>
              <a:t>阅读下面的文言文，并完成题目。</a:t>
            </a:r>
            <a:endParaRPr sz="2400">
              <a:latin typeface="宋体" panose="02010600030101010101" pitchFamily="2" charset="-122"/>
              <a:ea typeface="宋体" panose="02010600030101010101" pitchFamily="2" charset="-122"/>
              <a:cs typeface="楷体" panose="02010609060101010101" charset="-122"/>
            </a:endParaRPr>
          </a:p>
          <a:p>
            <a:pPr indent="0" algn="just" fontAlgn="auto">
              <a:lnSpc>
                <a:spcPct val="120000"/>
              </a:lnSpc>
              <a:spcAft>
                <a:spcPts val="600"/>
              </a:spcAft>
            </a:pPr>
            <a:endParaRPr sz="2400">
              <a:latin typeface="宋体" panose="02010600030101010101" pitchFamily="2" charset="-122"/>
              <a:ea typeface="宋体" panose="02010600030101010101" pitchFamily="2" charset="-122"/>
              <a:cs typeface="楷体" panose="02010609060101010101" charset="-122"/>
            </a:endParaRPr>
          </a:p>
          <a:p>
            <a:pPr indent="0" algn="just" fontAlgn="auto">
              <a:lnSpc>
                <a:spcPct val="120000"/>
              </a:lnSpc>
            </a:pPr>
            <a:r>
              <a:rPr lang="en-US" sz="2400">
                <a:latin typeface="楷体" panose="02010609060101010101" charset="-122"/>
                <a:ea typeface="楷体" panose="02010609060101010101" charset="-122"/>
                <a:cs typeface="楷体" panose="02010609060101010101" charset="-122"/>
              </a:rPr>
              <a:t>  </a:t>
            </a: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苏子愀然，正襟危坐而问客曰：“何为其然也？”客曰：“‘月明星稀，乌鹊南</a:t>
            </a:r>
            <a:endParaRPr sz="2400">
              <a:latin typeface="楷体" panose="02010609060101010101" charset="-122"/>
              <a:ea typeface="楷体" panose="02010609060101010101" charset="-122"/>
              <a:cs typeface="楷体" panose="02010609060101010101" charset="-122"/>
            </a:endParaRPr>
          </a:p>
          <a:p>
            <a:pPr indent="0" algn="just" fontAlgn="auto">
              <a:lnSpc>
                <a:spcPct val="120000"/>
              </a:lnSpc>
            </a:pPr>
            <a:r>
              <a:rPr sz="2400">
                <a:latin typeface="楷体" panose="02010609060101010101" charset="-122"/>
                <a:ea typeface="楷体" panose="02010609060101010101" charset="-122"/>
                <a:cs typeface="楷体" panose="02010609060101010101" charset="-122"/>
              </a:rPr>
              <a:t>飞’，此非曹孟德之诗乎？西望夏口，东望武昌，山川相缪，郁乎苍苍，此非孟德之困于周郎者乎？方其破荆州，下江陵，顺流而东也，舳舻千里，旌旗蔽空，酾酒临江，横槊赋诗，固一世之雄也，而今安在哉？</a:t>
            </a:r>
            <a:r>
              <a:rPr sz="2400" u="sng">
                <a:latin typeface="楷体" panose="02010609060101010101" charset="-122"/>
                <a:ea typeface="楷体" panose="02010609060101010101" charset="-122"/>
                <a:cs typeface="楷体" panose="02010609060101010101" charset="-122"/>
              </a:rPr>
              <a:t>况吾与子渔樵于江渚之上，侣鱼虾而友麋鹿。</a:t>
            </a:r>
            <a:r>
              <a:rPr sz="2400">
                <a:latin typeface="楷体" panose="02010609060101010101" charset="-122"/>
                <a:ea typeface="楷体" panose="02010609060101010101" charset="-122"/>
                <a:cs typeface="楷体" panose="02010609060101010101" charset="-122"/>
              </a:rPr>
              <a:t>驾一叶之扁舟，举匏尊以相属。</a:t>
            </a:r>
            <a:r>
              <a:rPr sz="2400" u="sng">
                <a:latin typeface="楷体" panose="02010609060101010101" charset="-122"/>
                <a:ea typeface="楷体" panose="02010609060101010101" charset="-122"/>
                <a:cs typeface="楷体" panose="02010609060101010101" charset="-122"/>
              </a:rPr>
              <a:t>寄蜉蝣于天地，渺沧海之一粟。哀吾生之须臾，羡长江之无穷。</a:t>
            </a:r>
            <a:r>
              <a:rPr sz="2400">
                <a:latin typeface="楷体" panose="02010609060101010101" charset="-122"/>
                <a:ea typeface="楷体" panose="02010609060101010101" charset="-122"/>
                <a:cs typeface="楷体" panose="02010609060101010101" charset="-122"/>
              </a:rPr>
              <a:t>挟飞仙以遨游，抱明月而长终。知不可乎骤得，托遗响于悲风。”</a:t>
            </a:r>
            <a:endParaRPr sz="24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306070" y="608330"/>
            <a:ext cx="11580495" cy="3364230"/>
          </a:xfrm>
          <a:prstGeom prst="rect">
            <a:avLst/>
          </a:prstGeom>
          <a:solidFill>
            <a:schemeClr val="bg2">
              <a:lumMod val="90000"/>
            </a:schemeClr>
          </a:solidFill>
        </p:spPr>
        <p:txBody>
          <a:bodyPr wrap="square" rtlCol="0">
            <a:noAutofit/>
          </a:bodyPr>
          <a:p>
            <a:pPr indent="0" algn="just" fontAlgn="auto">
              <a:lnSpc>
                <a:spcPct val="120000"/>
              </a:lnSpc>
            </a:pPr>
            <a:r>
              <a:rPr lang="en-US" sz="2400">
                <a:latin typeface="楷体" panose="02010609060101010101" charset="-122"/>
                <a:ea typeface="楷体" panose="02010609060101010101" charset="-122"/>
                <a:cs typeface="楷体" panose="02010609060101010101" charset="-122"/>
              </a:rPr>
              <a:t>   苏子曰：“客亦知夫水与月乎？逝者如斯，而未尝往也。盈虚者如彼，而卒莫消长也。</a:t>
            </a:r>
            <a:r>
              <a:rPr lang="en-US" sz="2400" u="sng">
                <a:latin typeface="楷体" panose="02010609060101010101" charset="-122"/>
                <a:ea typeface="楷体" panose="02010609060101010101" charset="-122"/>
                <a:cs typeface="楷体" panose="02010609060101010101" charset="-122"/>
              </a:rPr>
              <a:t>盖将自其变者而观之，则天地曾不能以一瞬。</a:t>
            </a:r>
            <a:r>
              <a:rPr lang="en-US" sz="2400">
                <a:latin typeface="楷体" panose="02010609060101010101" charset="-122"/>
                <a:ea typeface="楷体" panose="02010609060101010101" charset="-122"/>
                <a:cs typeface="楷体" panose="02010609060101010101" charset="-122"/>
              </a:rPr>
              <a:t>自其不变者而观之，则物与我皆无尽也，而又何羡乎？且夫天地之间，物各有主。苟非吾之所有，虽一毫而莫取。惟江上之清风，与山间之明月。耳得之而为声，目遇之而成色，取之无禁，用之不竭，</a:t>
            </a:r>
            <a:r>
              <a:rPr lang="en-US" sz="2400" u="sng">
                <a:latin typeface="楷体" panose="02010609060101010101" charset="-122"/>
                <a:ea typeface="楷体" panose="02010609060101010101" charset="-122"/>
                <a:cs typeface="楷体" panose="02010609060101010101" charset="-122"/>
              </a:rPr>
              <a:t>是造物者之无尽藏也，而吾与子之所共适。</a:t>
            </a:r>
            <a:r>
              <a:rPr lang="en-US" sz="2400">
                <a:latin typeface="楷体" panose="02010609060101010101" charset="-122"/>
                <a:ea typeface="楷体" panose="02010609060101010101" charset="-122"/>
                <a:cs typeface="楷体" panose="02010609060101010101" charset="-122"/>
              </a:rPr>
              <a:t>”</a:t>
            </a:r>
            <a:endParaRPr lang="en-US" sz="2400">
              <a:latin typeface="楷体" panose="02010609060101010101" charset="-122"/>
              <a:ea typeface="楷体" panose="02010609060101010101" charset="-122"/>
              <a:cs typeface="楷体" panose="02010609060101010101" charset="-122"/>
            </a:endParaRPr>
          </a:p>
          <a:p>
            <a:pPr indent="0" algn="just" fontAlgn="auto">
              <a:lnSpc>
                <a:spcPct val="120000"/>
              </a:lnSpc>
            </a:pPr>
            <a:r>
              <a:rPr lang="en-US" sz="2400">
                <a:latin typeface="楷体" panose="02010609060101010101" charset="-122"/>
                <a:ea typeface="楷体" panose="02010609060101010101" charset="-122"/>
                <a:cs typeface="楷体" panose="02010609060101010101" charset="-122"/>
              </a:rPr>
              <a:t>   客喜而笑，洗盏更酌。肴核既尽，杯盘狼籍。相与枕藉乎舟中，不知东方之既白。</a:t>
            </a:r>
            <a:endParaRPr lang="en-US" sz="24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1104265" y="527050"/>
            <a:ext cx="10470515" cy="333819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12. 下列对相关内容的解说，不正确的一项是（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A. 赋，原指铺陈描写的手法（《诗经》六义），以文体雏形出现的是屈原的辞赋。唐代以后出现的文赋，是散文化文体，用韵自由，句式参差，清新流畅，如杜牧的《阿房宫赋》及苏轼的《赤壁赋》。</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B. 壬戌，中国传统纪年方式，按天干和地支组合而成，前面的壬是天干，后面的戌是地支。天干一共十个，地支十二个。</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C. 既望，过了望日后的第一天，通常指农历每月十六日。</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D. 美人，代指有美貌的人。古诗文多用此指自己所怀念向往的人。</a:t>
            </a:r>
            <a:endParaRPr sz="2400">
              <a:latin typeface="Times New Roman" panose="02020603050405020304" charset="0"/>
              <a:ea typeface="宋体" panose="02010600030101010101" pitchFamily="2" charset="-122"/>
              <a:cs typeface="Times New Roman" panose="02020603050405020304" charset="0"/>
            </a:endParaRPr>
          </a:p>
        </p:txBody>
      </p:sp>
      <p:sp>
        <p:nvSpPr>
          <p:cNvPr id="9" name="文本框 8"/>
          <p:cNvSpPr txBox="1"/>
          <p:nvPr/>
        </p:nvSpPr>
        <p:spPr>
          <a:xfrm>
            <a:off x="7423150" y="527050"/>
            <a:ext cx="710565" cy="525780"/>
          </a:xfrm>
          <a:prstGeom prst="rect">
            <a:avLst/>
          </a:prstGeom>
          <a:noFill/>
        </p:spPr>
        <p:txBody>
          <a:bodyPr wrap="square" rtlCol="0">
            <a:noAutofit/>
          </a:bodyPr>
          <a:p>
            <a:pPr>
              <a:lnSpc>
                <a:spcPct val="120000"/>
              </a:lnSpc>
            </a:pPr>
            <a:r>
              <a:rPr lang="en-US" sz="2400">
                <a:solidFill>
                  <a:srgbClr val="C00000"/>
                </a:solidFill>
                <a:latin typeface="Times New Roman" panose="02020603050405020304" charset="0"/>
                <a:ea typeface="宋体" panose="02010600030101010101" pitchFamily="2" charset="-122"/>
                <a:cs typeface="Times New Roman" panose="02020603050405020304" charset="0"/>
              </a:rPr>
              <a:t>D</a:t>
            </a:r>
            <a:r>
              <a:rPr sz="2400">
                <a:solidFill>
                  <a:srgbClr val="C00000"/>
                </a:solidFill>
                <a:latin typeface="Times New Roman" panose="02020603050405020304" charset="0"/>
                <a:ea typeface="宋体" panose="02010600030101010101" pitchFamily="2" charset="-122"/>
                <a:cs typeface="Times New Roman" panose="02020603050405020304" charset="0"/>
              </a:rPr>
              <a:t>　</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2"/>
            </p:custDataLst>
          </p:nvPr>
        </p:nvSpPr>
        <p:spPr>
          <a:xfrm>
            <a:off x="1243330" y="4225290"/>
            <a:ext cx="8430895" cy="534035"/>
          </a:xfrm>
          <a:prstGeom prst="rect">
            <a:avLst/>
          </a:prstGeom>
          <a:noFill/>
        </p:spPr>
        <p:txBody>
          <a:bodyPr wrap="square" rtlCol="0">
            <a:spAutoFit/>
          </a:bodyPr>
          <a:p>
            <a:pPr>
              <a:lnSpc>
                <a:spcPct val="120000"/>
              </a:lnSpc>
            </a:pPr>
            <a:r>
              <a:rPr sz="2400">
                <a:solidFill>
                  <a:srgbClr val="C00000"/>
                </a:solidFill>
                <a:latin typeface="Times New Roman" panose="02020603050405020304" charset="0"/>
                <a:ea typeface="宋体" panose="02010600030101010101" pitchFamily="2" charset="-122"/>
                <a:cs typeface="Times New Roman" panose="02020603050405020304" charset="0"/>
              </a:rPr>
              <a:t>【解析</a:t>
            </a:r>
            <a:r>
              <a:rPr sz="2400">
                <a:solidFill>
                  <a:srgbClr val="C00000"/>
                </a:solidFill>
                <a:latin typeface="宋体" panose="02010600030101010101" pitchFamily="2" charset="-122"/>
                <a:ea typeface="宋体" panose="02010600030101010101" pitchFamily="2" charset="-122"/>
                <a:cs typeface="宋体" panose="02010600030101010101" pitchFamily="2" charset="-122"/>
              </a:rPr>
              <a:t>】“美人”指所</a:t>
            </a:r>
            <a:r>
              <a:rPr sz="2400">
                <a:solidFill>
                  <a:srgbClr val="C00000"/>
                </a:solidFill>
                <a:latin typeface="Times New Roman" panose="02020603050405020304" charset="0"/>
                <a:ea typeface="宋体" panose="02010600030101010101" pitchFamily="2" charset="-122"/>
                <a:cs typeface="Times New Roman" panose="02020603050405020304" charset="0"/>
              </a:rPr>
              <a:t>思慕的人，代指有才德的人。</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 grpId="0"/>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775970" y="620395"/>
            <a:ext cx="10480675" cy="415036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13. 下列对原文有关内容的概括和分析，不正确的一项是（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A. 第1段，写夜游赤壁的情景。作者与客泛舟游于赤壁之下，投入大自然怀抱之中，尽情领略其间的清风、明月、白露、水波之美。</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B. </a:t>
            </a:r>
            <a:r>
              <a:rPr sz="2400">
                <a:latin typeface="宋体" panose="02010600030101010101" pitchFamily="2" charset="-122"/>
                <a:ea typeface="宋体" panose="02010600030101010101" pitchFamily="2" charset="-122"/>
                <a:cs typeface="宋体" panose="02010600030101010101" pitchFamily="2" charset="-122"/>
              </a:rPr>
              <a:t>“少焉，月出于东山之上，徘徊于斗牛之间”中的“徘徊”二字，</a:t>
            </a:r>
            <a:r>
              <a:rPr sz="2400">
                <a:latin typeface="Times New Roman" panose="02020603050405020304" charset="0"/>
                <a:ea typeface="宋体" panose="02010600030101010101" pitchFamily="2" charset="-122"/>
                <a:cs typeface="Times New Roman" panose="02020603050405020304" charset="0"/>
              </a:rPr>
              <a:t>生动形象地描绘出了柔和的月光似对游人有极为依恋和脉脉含情的感情。</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C. 第2段，写作者饮酒放歌的欢乐和客人愉悦的箫声。作者饮酒乐极，扣舷而歌，以抒发其思美人而不得见的怅惘、失意的胸怀。</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D. 第3段，写客人听了作者的一番谈话后，转悲为喜，开怀畅饮，</a:t>
            </a:r>
            <a:r>
              <a:rPr sz="2400">
                <a:latin typeface="宋体" panose="02010600030101010101" pitchFamily="2" charset="-122"/>
                <a:ea typeface="宋体" panose="02010600030101010101" pitchFamily="2" charset="-122"/>
                <a:cs typeface="宋体" panose="02010600030101010101" pitchFamily="2" charset="-122"/>
              </a:rPr>
              <a:t>“相与枕藉乎舟中，不知东方之既白”照</a:t>
            </a:r>
            <a:r>
              <a:rPr sz="2400">
                <a:latin typeface="Times New Roman" panose="02020603050405020304" charset="0"/>
                <a:ea typeface="宋体" panose="02010600030101010101" pitchFamily="2" charset="-122"/>
                <a:cs typeface="Times New Roman" panose="02020603050405020304" charset="0"/>
              </a:rPr>
              <a:t>应开头，极写游赏之乐，而达到忘怀得失、超然物外的境界。</a:t>
            </a:r>
            <a:endParaRPr sz="2400">
              <a:latin typeface="Times New Roman" panose="02020603050405020304" charset="0"/>
              <a:ea typeface="宋体" panose="02010600030101010101" pitchFamily="2" charset="-122"/>
              <a:cs typeface="Times New Roman" panose="02020603050405020304" charset="0"/>
            </a:endParaRPr>
          </a:p>
        </p:txBody>
      </p:sp>
      <p:sp>
        <p:nvSpPr>
          <p:cNvPr id="9" name="文本框 8"/>
          <p:cNvSpPr txBox="1"/>
          <p:nvPr/>
        </p:nvSpPr>
        <p:spPr>
          <a:xfrm>
            <a:off x="8636000" y="620395"/>
            <a:ext cx="710565" cy="525780"/>
          </a:xfrm>
          <a:prstGeom prst="rect">
            <a:avLst/>
          </a:prstGeom>
          <a:noFill/>
        </p:spPr>
        <p:txBody>
          <a:bodyPr wrap="square" rtlCol="0">
            <a:noAutofit/>
          </a:bodyPr>
          <a:p>
            <a:pPr>
              <a:lnSpc>
                <a:spcPct val="120000"/>
              </a:lnSpc>
            </a:pPr>
            <a:r>
              <a:rPr lang="en-US" sz="2400">
                <a:solidFill>
                  <a:srgbClr val="C00000"/>
                </a:solidFill>
                <a:latin typeface="Times New Roman" panose="02020603050405020304" charset="0"/>
                <a:ea typeface="宋体" panose="02010600030101010101" pitchFamily="2" charset="-122"/>
                <a:cs typeface="Times New Roman" panose="02020603050405020304" charset="0"/>
              </a:rPr>
              <a:t>C</a:t>
            </a:r>
            <a:r>
              <a:rPr sz="2400">
                <a:solidFill>
                  <a:srgbClr val="C00000"/>
                </a:solidFill>
                <a:latin typeface="Times New Roman" panose="02020603050405020304" charset="0"/>
                <a:ea typeface="宋体" panose="02010600030101010101" pitchFamily="2" charset="-122"/>
                <a:cs typeface="Times New Roman" panose="02020603050405020304" charset="0"/>
              </a:rPr>
              <a:t>　</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2"/>
            </p:custDataLst>
          </p:nvPr>
        </p:nvSpPr>
        <p:spPr>
          <a:xfrm>
            <a:off x="1355725" y="4930140"/>
            <a:ext cx="9330055" cy="977265"/>
          </a:xfrm>
          <a:prstGeom prst="rect">
            <a:avLst/>
          </a:prstGeom>
          <a:noFill/>
        </p:spPr>
        <p:txBody>
          <a:bodyPr wrap="square" rtlCol="0">
            <a:spAutoFit/>
          </a:bodyPr>
          <a:p>
            <a:pPr>
              <a:lnSpc>
                <a:spcPct val="120000"/>
              </a:lnSpc>
            </a:pPr>
            <a:r>
              <a:rPr sz="2400">
                <a:solidFill>
                  <a:srgbClr val="C00000"/>
                </a:solidFill>
                <a:latin typeface="Times New Roman" panose="02020603050405020304" charset="0"/>
                <a:ea typeface="宋体" panose="02010600030101010101" pitchFamily="2" charset="-122"/>
                <a:cs typeface="Times New Roman" panose="02020603050405020304" charset="0"/>
              </a:rPr>
              <a:t>【解析】C项</a:t>
            </a:r>
            <a:r>
              <a:rPr sz="2400">
                <a:solidFill>
                  <a:srgbClr val="C00000"/>
                </a:solidFill>
                <a:latin typeface="宋体" panose="02010600030101010101" pitchFamily="2" charset="-122"/>
                <a:ea typeface="宋体" panose="02010600030101010101" pitchFamily="2" charset="-122"/>
                <a:cs typeface="宋体" panose="02010600030101010101" pitchFamily="2" charset="-122"/>
              </a:rPr>
              <a:t>，“客人愉悦的箫声”表述有误，应是“客人悲凉的箫声”</a:t>
            </a:r>
            <a:r>
              <a:rPr sz="2400">
                <a:solidFill>
                  <a:srgbClr val="C00000"/>
                </a:solidFill>
                <a:latin typeface="Times New Roman" panose="02020603050405020304" charset="0"/>
                <a:ea typeface="宋体" panose="02010600030101010101" pitchFamily="2" charset="-122"/>
                <a:cs typeface="Times New Roman" panose="02020603050405020304" charset="0"/>
              </a:rPr>
              <a:t>。</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 grpId="0"/>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601980" y="953135"/>
            <a:ext cx="11174730" cy="455612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14. 把文中画横线的句子翻译成现代汉语。</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（1）况吾与子渔樵于江渚之上，侣鱼虾而友麋鹿。_____________________________________________________________________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（2）寄蜉蝣于天地，渺沧海之一粟。哀吾生之须臾，羡长江之无穷。____</a:t>
            </a:r>
            <a:r>
              <a:rPr lang="en-US" sz="2400">
                <a:latin typeface="Times New Roman" panose="02020603050405020304" charset="0"/>
                <a:ea typeface="宋体" panose="02010600030101010101" pitchFamily="2" charset="-122"/>
                <a:cs typeface="Times New Roman" panose="02020603050405020304" charset="0"/>
              </a:rPr>
              <a:t>____________________________________________________________________</a:t>
            </a:r>
            <a:r>
              <a:rPr sz="2400">
                <a:latin typeface="Times New Roman" panose="02020603050405020304" charset="0"/>
                <a:ea typeface="宋体" panose="02010600030101010101" pitchFamily="2" charset="-122"/>
                <a:cs typeface="Times New Roman" panose="02020603050405020304" charset="0"/>
              </a:rPr>
              <a:t>_________________________________________________________________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（3）盖将自其变者而观之，则天地曾不能以一瞬。______</a:t>
            </a:r>
            <a:r>
              <a:rPr lang="en-US" sz="2400">
                <a:latin typeface="Times New Roman" panose="02020603050405020304" charset="0"/>
                <a:ea typeface="宋体" panose="02010600030101010101" pitchFamily="2" charset="-122"/>
                <a:cs typeface="Times New Roman" panose="02020603050405020304" charset="0"/>
              </a:rPr>
              <a:t>_____________________________________________________________________</a:t>
            </a:r>
            <a:r>
              <a:rPr sz="2400">
                <a:latin typeface="Times New Roman" panose="02020603050405020304" charset="0"/>
                <a:ea typeface="宋体" panose="02010600030101010101" pitchFamily="2" charset="-122"/>
                <a:cs typeface="Times New Roman" panose="02020603050405020304" charset="0"/>
              </a:rPr>
              <a:t>_______________________________________________________________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（4）是造物者之无尽藏也，而吾与子之所共适。_____________________________________________________________________</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1098550" y="1752600"/>
            <a:ext cx="10429875" cy="497205"/>
          </a:xfrm>
          <a:prstGeom prst="rect">
            <a:avLst/>
          </a:prstGeom>
          <a:noFill/>
        </p:spPr>
        <p:txBody>
          <a:bodyPr wrap="square" rtlCol="0">
            <a:spAutoFit/>
          </a:bodyPr>
          <a:p>
            <a:pPr>
              <a:lnSpc>
                <a:spcPct val="110000"/>
              </a:lnSpc>
            </a:pPr>
            <a:r>
              <a:rPr sz="2400">
                <a:solidFill>
                  <a:srgbClr val="C00000"/>
                </a:solidFill>
                <a:latin typeface="Times New Roman" panose="02020603050405020304" charset="0"/>
                <a:ea typeface="宋体" panose="02010600030101010101" pitchFamily="2" charset="-122"/>
                <a:cs typeface="Times New Roman" panose="02020603050405020304" charset="0"/>
              </a:rPr>
              <a:t>何况我同你在江中和沙洲上捕鱼打柴，以鱼虾为伴，与麋鹿为友。</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2"/>
            </p:custDataLst>
          </p:nvPr>
        </p:nvSpPr>
        <p:spPr>
          <a:xfrm>
            <a:off x="1098550" y="2535555"/>
            <a:ext cx="10678160" cy="902970"/>
          </a:xfrm>
          <a:prstGeom prst="rect">
            <a:avLst/>
          </a:prstGeom>
          <a:noFill/>
        </p:spPr>
        <p:txBody>
          <a:bodyPr wrap="square" rtlCol="0">
            <a:spAutoFit/>
          </a:bodyPr>
          <a:p>
            <a:pPr>
              <a:lnSpc>
                <a:spcPct val="110000"/>
              </a:lnSpc>
            </a:pPr>
            <a:r>
              <a:rPr sz="2400">
                <a:solidFill>
                  <a:srgbClr val="C00000"/>
                </a:solidFill>
                <a:latin typeface="Times New Roman" panose="02020603050405020304" charset="0"/>
                <a:ea typeface="宋体" panose="02010600030101010101" pitchFamily="2" charset="-122"/>
                <a:cs typeface="Times New Roman" panose="02020603050405020304" charset="0"/>
              </a:rPr>
              <a:t>像蜉蝣一样寄生在天地之间，渺小得像大海中的一颗谷粒。哀叹我生命的短暂，</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a:p>
            <a:pPr>
              <a:lnSpc>
                <a:spcPct val="110000"/>
              </a:lnSpc>
            </a:pPr>
            <a:r>
              <a:rPr sz="2400">
                <a:solidFill>
                  <a:srgbClr val="C00000"/>
                </a:solidFill>
                <a:latin typeface="Times New Roman" panose="02020603050405020304" charset="0"/>
                <a:ea typeface="宋体" panose="02010600030101010101" pitchFamily="2" charset="-122"/>
                <a:cs typeface="Times New Roman" panose="02020603050405020304" charset="0"/>
              </a:rPr>
              <a:t>而羡慕长江的流水无穷无尽。</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5" name="文本框 4"/>
          <p:cNvSpPr txBox="1"/>
          <p:nvPr>
            <p:custDataLst>
              <p:tags r:id="rId3"/>
            </p:custDataLst>
          </p:nvPr>
        </p:nvSpPr>
        <p:spPr>
          <a:xfrm>
            <a:off x="1098550" y="3771900"/>
            <a:ext cx="10678160" cy="902970"/>
          </a:xfrm>
          <a:prstGeom prst="rect">
            <a:avLst/>
          </a:prstGeom>
          <a:noFill/>
        </p:spPr>
        <p:txBody>
          <a:bodyPr wrap="square" rtlCol="0">
            <a:spAutoFit/>
          </a:bodyPr>
          <a:p>
            <a:pPr>
              <a:lnSpc>
                <a:spcPct val="110000"/>
              </a:lnSpc>
            </a:pPr>
            <a:r>
              <a:rPr sz="2400">
                <a:solidFill>
                  <a:srgbClr val="C00000"/>
                </a:solidFill>
                <a:latin typeface="Times New Roman" panose="02020603050405020304" charset="0"/>
                <a:ea typeface="宋体" panose="02010600030101010101" pitchFamily="2" charset="-122"/>
                <a:cs typeface="Times New Roman" panose="02020603050405020304" charset="0"/>
              </a:rPr>
              <a:t>如果从那变化的一面看，那么天地间万事万物（时刻在变动）连一眨眼的工夫都不停止。</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custDataLst>
              <p:tags r:id="rId4"/>
            </p:custDataLst>
          </p:nvPr>
        </p:nvSpPr>
        <p:spPr>
          <a:xfrm>
            <a:off x="1221105" y="4905375"/>
            <a:ext cx="10678160" cy="497205"/>
          </a:xfrm>
          <a:prstGeom prst="rect">
            <a:avLst/>
          </a:prstGeom>
          <a:noFill/>
        </p:spPr>
        <p:txBody>
          <a:bodyPr wrap="square" rtlCol="0">
            <a:spAutoFit/>
          </a:bodyPr>
          <a:p>
            <a:pPr>
              <a:lnSpc>
                <a:spcPct val="110000"/>
              </a:lnSpc>
            </a:pPr>
            <a:r>
              <a:rPr sz="2400">
                <a:solidFill>
                  <a:srgbClr val="C00000"/>
                </a:solidFill>
                <a:latin typeface="Times New Roman" panose="02020603050405020304" charset="0"/>
                <a:ea typeface="宋体" panose="02010600030101010101" pitchFamily="2" charset="-122"/>
                <a:cs typeface="Times New Roman" panose="02020603050405020304" charset="0"/>
              </a:rPr>
              <a:t>这是自然界无穷无尽的宝藏，我和你可以共同享受。</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P spid="5" grpId="0"/>
      <p:bldP spid="6" grpId="0"/>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306070" y="261620"/>
            <a:ext cx="11580495" cy="5789930"/>
          </a:xfrm>
          <a:prstGeom prst="rect">
            <a:avLst/>
          </a:prstGeom>
          <a:solidFill>
            <a:schemeClr val="bg2">
              <a:lumMod val="90000"/>
            </a:schemeClr>
          </a:solidFill>
        </p:spPr>
        <p:txBody>
          <a:bodyPr wrap="square" rtlCol="0">
            <a:noAutofit/>
          </a:bodyPr>
          <a:p>
            <a:pPr indent="0" algn="ctr" fontAlgn="auto">
              <a:lnSpc>
                <a:spcPct val="120000"/>
              </a:lnSpc>
            </a:pPr>
            <a:r>
              <a:rPr sz="2800" b="1">
                <a:latin typeface="楷体" panose="02010609060101010101" charset="-122"/>
                <a:ea typeface="楷体" panose="02010609060101010101" charset="-122"/>
                <a:cs typeface="楷体" panose="02010609060101010101" charset="-122"/>
              </a:rPr>
              <a:t>（三）</a:t>
            </a:r>
            <a:endParaRPr sz="2800" b="1">
              <a:latin typeface="楷体" panose="02010609060101010101" charset="-122"/>
              <a:ea typeface="楷体" panose="02010609060101010101" charset="-122"/>
              <a:cs typeface="楷体" panose="02010609060101010101" charset="-122"/>
            </a:endParaRPr>
          </a:p>
          <a:p>
            <a:pPr indent="0" algn="just" fontAlgn="auto">
              <a:lnSpc>
                <a:spcPct val="120000"/>
              </a:lnSpc>
              <a:spcAft>
                <a:spcPts val="600"/>
              </a:spcAft>
            </a:pPr>
            <a:r>
              <a:rPr sz="2400">
                <a:latin typeface="宋体" panose="02010600030101010101" pitchFamily="2" charset="-122"/>
                <a:ea typeface="宋体" panose="02010600030101010101" pitchFamily="2" charset="-122"/>
                <a:cs typeface="楷体" panose="02010609060101010101" charset="-122"/>
              </a:rPr>
              <a:t>阅读下面的古诗，并完成题目。</a:t>
            </a:r>
            <a:endParaRPr sz="2400">
              <a:latin typeface="宋体" panose="02010600030101010101" pitchFamily="2" charset="-122"/>
              <a:ea typeface="宋体" panose="02010600030101010101" pitchFamily="2" charset="-122"/>
              <a:cs typeface="楷体" panose="02010609060101010101" charset="-122"/>
            </a:endParaRPr>
          </a:p>
          <a:p>
            <a:pPr indent="0" algn="just" fontAlgn="auto">
              <a:lnSpc>
                <a:spcPct val="120000"/>
              </a:lnSpc>
              <a:spcAft>
                <a:spcPts val="600"/>
              </a:spcAft>
            </a:pPr>
            <a:endParaRPr sz="2400">
              <a:latin typeface="宋体" panose="02010600030101010101" pitchFamily="2" charset="-122"/>
              <a:ea typeface="宋体" panose="02010600030101010101" pitchFamily="2" charset="-122"/>
              <a:cs typeface="楷体" panose="02010609060101010101" charset="-122"/>
            </a:endParaRPr>
          </a:p>
          <a:p>
            <a:pPr indent="0" algn="ctr" fontAlgn="auto">
              <a:lnSpc>
                <a:spcPct val="120000"/>
              </a:lnSpc>
            </a:pPr>
            <a:r>
              <a:rPr lang="en-US" sz="2400">
                <a:latin typeface="楷体" panose="02010609060101010101" charset="-122"/>
                <a:ea typeface="楷体" panose="02010609060101010101" charset="-122"/>
                <a:cs typeface="楷体" panose="02010609060101010101" charset="-122"/>
              </a:rPr>
              <a:t>   </a:t>
            </a:r>
            <a:r>
              <a:rPr sz="3200" b="1">
                <a:latin typeface="楷体" panose="02010609060101010101" charset="-122"/>
                <a:ea typeface="楷体" panose="02010609060101010101" charset="-122"/>
                <a:cs typeface="楷体" panose="02010609060101010101" charset="-122"/>
              </a:rPr>
              <a:t>宣州谢 楼饯别校书叔云</a:t>
            </a:r>
            <a:endParaRPr sz="2400">
              <a:latin typeface="楷体" panose="02010609060101010101" charset="-122"/>
              <a:ea typeface="楷体" panose="02010609060101010101" charset="-122"/>
              <a:cs typeface="楷体" panose="02010609060101010101" charset="-122"/>
            </a:endParaRPr>
          </a:p>
          <a:p>
            <a:pPr indent="0" algn="ctr" fontAlgn="auto">
              <a:lnSpc>
                <a:spcPct val="120000"/>
              </a:lnSpc>
            </a:pPr>
            <a:r>
              <a:rPr sz="2400">
                <a:latin typeface="楷体" panose="02010609060101010101" charset="-122"/>
                <a:ea typeface="楷体" panose="02010609060101010101" charset="-122"/>
                <a:cs typeface="楷体" panose="02010609060101010101" charset="-122"/>
              </a:rPr>
              <a:t>〔唐〕李白</a:t>
            </a:r>
            <a:endParaRPr sz="2400">
              <a:latin typeface="楷体" panose="02010609060101010101" charset="-122"/>
              <a:ea typeface="楷体" panose="02010609060101010101" charset="-122"/>
              <a:cs typeface="楷体" panose="02010609060101010101" charset="-122"/>
            </a:endParaRPr>
          </a:p>
          <a:p>
            <a:pPr indent="0" algn="ctr" fontAlgn="auto">
              <a:lnSpc>
                <a:spcPct val="120000"/>
              </a:lnSpc>
            </a:pPr>
            <a:r>
              <a:rPr sz="2400">
                <a:latin typeface="楷体" panose="02010609060101010101" charset="-122"/>
                <a:ea typeface="楷体" panose="02010609060101010101" charset="-122"/>
                <a:cs typeface="楷体" panose="02010609060101010101" charset="-122"/>
              </a:rPr>
              <a:t>弃我去者，昨日之日不可留；</a:t>
            </a:r>
            <a:endParaRPr sz="2400">
              <a:latin typeface="楷体" panose="02010609060101010101" charset="-122"/>
              <a:ea typeface="楷体" panose="02010609060101010101" charset="-122"/>
              <a:cs typeface="楷体" panose="02010609060101010101" charset="-122"/>
            </a:endParaRPr>
          </a:p>
          <a:p>
            <a:pPr indent="0" algn="ctr" fontAlgn="auto">
              <a:lnSpc>
                <a:spcPct val="120000"/>
              </a:lnSpc>
            </a:pPr>
            <a:r>
              <a:rPr sz="2400">
                <a:latin typeface="楷体" panose="02010609060101010101" charset="-122"/>
                <a:ea typeface="楷体" panose="02010609060101010101" charset="-122"/>
                <a:cs typeface="楷体" panose="02010609060101010101" charset="-122"/>
              </a:rPr>
              <a:t>乱我心者，今日之日多烦忧。</a:t>
            </a:r>
            <a:endParaRPr sz="2400">
              <a:latin typeface="楷体" panose="02010609060101010101" charset="-122"/>
              <a:ea typeface="楷体" panose="02010609060101010101" charset="-122"/>
              <a:cs typeface="楷体" panose="02010609060101010101" charset="-122"/>
            </a:endParaRPr>
          </a:p>
          <a:p>
            <a:pPr indent="0" algn="ctr" fontAlgn="auto">
              <a:lnSpc>
                <a:spcPct val="120000"/>
              </a:lnSpc>
            </a:pPr>
            <a:r>
              <a:rPr sz="2400">
                <a:latin typeface="楷体" panose="02010609060101010101" charset="-122"/>
                <a:ea typeface="楷体" panose="02010609060101010101" charset="-122"/>
                <a:cs typeface="楷体" panose="02010609060101010101" charset="-122"/>
              </a:rPr>
              <a:t>长风万里送秋雁，对此可以酣高楼。</a:t>
            </a:r>
            <a:endParaRPr sz="2400">
              <a:latin typeface="楷体" panose="02010609060101010101" charset="-122"/>
              <a:ea typeface="楷体" panose="02010609060101010101" charset="-122"/>
              <a:cs typeface="楷体" panose="02010609060101010101" charset="-122"/>
            </a:endParaRPr>
          </a:p>
          <a:p>
            <a:pPr indent="0" algn="ctr" fontAlgn="auto">
              <a:lnSpc>
                <a:spcPct val="120000"/>
              </a:lnSpc>
            </a:pPr>
            <a:r>
              <a:rPr sz="2400">
                <a:latin typeface="楷体" panose="02010609060101010101" charset="-122"/>
                <a:ea typeface="楷体" panose="02010609060101010101" charset="-122"/>
                <a:cs typeface="楷体" panose="02010609060101010101" charset="-122"/>
              </a:rPr>
              <a:t>蓬莱文章建安骨，中间小谢又清发。</a:t>
            </a:r>
            <a:endParaRPr sz="2400">
              <a:latin typeface="楷体" panose="02010609060101010101" charset="-122"/>
              <a:ea typeface="楷体" panose="02010609060101010101" charset="-122"/>
              <a:cs typeface="楷体" panose="02010609060101010101" charset="-122"/>
            </a:endParaRPr>
          </a:p>
          <a:p>
            <a:pPr indent="0" algn="ctr" fontAlgn="auto">
              <a:lnSpc>
                <a:spcPct val="120000"/>
              </a:lnSpc>
            </a:pPr>
            <a:r>
              <a:rPr sz="2400">
                <a:latin typeface="楷体" panose="02010609060101010101" charset="-122"/>
                <a:ea typeface="楷体" panose="02010609060101010101" charset="-122"/>
                <a:cs typeface="楷体" panose="02010609060101010101" charset="-122"/>
              </a:rPr>
              <a:t>俱怀逸兴壮思飞，欲上青天揽明月。</a:t>
            </a:r>
            <a:endParaRPr sz="2400">
              <a:latin typeface="楷体" panose="02010609060101010101" charset="-122"/>
              <a:ea typeface="楷体" panose="02010609060101010101" charset="-122"/>
              <a:cs typeface="楷体" panose="02010609060101010101" charset="-122"/>
            </a:endParaRPr>
          </a:p>
          <a:p>
            <a:pPr indent="0" algn="ctr" fontAlgn="auto">
              <a:lnSpc>
                <a:spcPct val="120000"/>
              </a:lnSpc>
            </a:pPr>
            <a:r>
              <a:rPr sz="2400">
                <a:latin typeface="楷体" panose="02010609060101010101" charset="-122"/>
                <a:ea typeface="楷体" panose="02010609060101010101" charset="-122"/>
                <a:cs typeface="楷体" panose="02010609060101010101" charset="-122"/>
              </a:rPr>
              <a:t>抽刀断水水更流，举杯消愁愁更愁。</a:t>
            </a:r>
            <a:endParaRPr sz="2400">
              <a:latin typeface="楷体" panose="02010609060101010101" charset="-122"/>
              <a:ea typeface="楷体" panose="02010609060101010101" charset="-122"/>
              <a:cs typeface="楷体" panose="02010609060101010101" charset="-122"/>
            </a:endParaRPr>
          </a:p>
          <a:p>
            <a:pPr indent="0" algn="ctr" fontAlgn="auto">
              <a:lnSpc>
                <a:spcPct val="120000"/>
              </a:lnSpc>
            </a:pPr>
            <a:r>
              <a:rPr sz="2400">
                <a:latin typeface="楷体" panose="02010609060101010101" charset="-122"/>
                <a:ea typeface="楷体" panose="02010609060101010101" charset="-122"/>
                <a:cs typeface="楷体" panose="02010609060101010101" charset="-122"/>
              </a:rPr>
              <a:t>人生在世不称意，明朝散发弄扁舟。</a:t>
            </a:r>
            <a:endParaRPr sz="24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701675" y="527050"/>
            <a:ext cx="10873105" cy="374396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15. 下列对这首诗的赏析，不正确的一项是（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A. </a:t>
            </a:r>
            <a:r>
              <a:rPr sz="2400">
                <a:latin typeface="宋体" panose="02010600030101010101" pitchFamily="2" charset="-122"/>
                <a:ea typeface="宋体" panose="02010600030101010101" pitchFamily="2" charset="-122"/>
                <a:cs typeface="宋体" panose="02010600030101010101" pitchFamily="2" charset="-122"/>
              </a:rPr>
              <a:t>“弃我去者，昨日之日不可留；乱我心者，今日之日多烦忧”蕴</a:t>
            </a:r>
            <a:r>
              <a:rPr sz="2400">
                <a:latin typeface="Times New Roman" panose="02020603050405020304" charset="0"/>
                <a:ea typeface="宋体" panose="02010600030101010101" pitchFamily="2" charset="-122"/>
                <a:cs typeface="Times New Roman" panose="02020603050405020304" charset="0"/>
              </a:rPr>
              <a:t>含了作者对于时光飞逝、功业难成的精神苦闷，也饱含着诗人对污浊的政治现实的感受。</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B. </a:t>
            </a:r>
            <a:r>
              <a:rPr sz="2400">
                <a:latin typeface="宋体" panose="02010600030101010101" pitchFamily="2" charset="-122"/>
                <a:ea typeface="宋体" panose="02010600030101010101" pitchFamily="2" charset="-122"/>
                <a:cs typeface="宋体" panose="02010600030101010101" pitchFamily="2" charset="-122"/>
              </a:rPr>
              <a:t>“长风万里送秋雁，对此可以酣高楼”展</a:t>
            </a:r>
            <a:r>
              <a:rPr sz="2400">
                <a:latin typeface="Times New Roman" panose="02020603050405020304" charset="0"/>
                <a:ea typeface="宋体" panose="02010600030101010101" pitchFamily="2" charset="-122"/>
                <a:cs typeface="Times New Roman" panose="02020603050405020304" charset="0"/>
              </a:rPr>
              <a:t>现出一幅壮阔明朗的万里秋空图画，也展示出诗人豪迈阔大的胸襟。</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C. </a:t>
            </a:r>
            <a:r>
              <a:rPr sz="2400">
                <a:latin typeface="宋体" panose="02010600030101010101" pitchFamily="2" charset="-122"/>
                <a:ea typeface="宋体" panose="02010600030101010101" pitchFamily="2" charset="-122"/>
                <a:cs typeface="宋体" panose="02010600030101010101" pitchFamily="2" charset="-122"/>
              </a:rPr>
              <a:t>“蓬莱文章建安骨，中间小谢又清发”，</a:t>
            </a:r>
            <a:r>
              <a:rPr sz="2400">
                <a:latin typeface="Times New Roman" panose="02020603050405020304" charset="0"/>
                <a:ea typeface="宋体" panose="02010600030101010101" pitchFamily="2" charset="-122"/>
                <a:cs typeface="Times New Roman" panose="02020603050405020304" charset="0"/>
              </a:rPr>
              <a:t>上句赞美李云的风格刚健，下句自比小谢，流露出对自己才能的自信。</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D. </a:t>
            </a:r>
            <a:r>
              <a:rPr sz="2400">
                <a:latin typeface="宋体" panose="02010600030101010101" pitchFamily="2" charset="-122"/>
                <a:ea typeface="宋体" panose="02010600030101010101" pitchFamily="2" charset="-122"/>
                <a:cs typeface="宋体" panose="02010600030101010101" pitchFamily="2" charset="-122"/>
              </a:rPr>
              <a:t>“人生在世不称意，明朝散发弄扁舟”写作</a:t>
            </a:r>
            <a:r>
              <a:rPr sz="2400">
                <a:latin typeface="Times New Roman" panose="02020603050405020304" charset="0"/>
                <a:ea typeface="宋体" panose="02010600030101010101" pitchFamily="2" charset="-122"/>
                <a:cs typeface="Times New Roman" panose="02020603050405020304" charset="0"/>
              </a:rPr>
              <a:t>者在精神上遭受重压之后，放弃对进步理想的追求，显示出逃避现实的消极悲观的思想。</a:t>
            </a:r>
            <a:endParaRPr sz="2400">
              <a:latin typeface="Times New Roman" panose="02020603050405020304" charset="0"/>
              <a:ea typeface="宋体" panose="02010600030101010101" pitchFamily="2" charset="-122"/>
              <a:cs typeface="Times New Roman" panose="02020603050405020304" charset="0"/>
            </a:endParaRPr>
          </a:p>
        </p:txBody>
      </p:sp>
      <p:sp>
        <p:nvSpPr>
          <p:cNvPr id="9" name="文本框 8"/>
          <p:cNvSpPr txBox="1"/>
          <p:nvPr/>
        </p:nvSpPr>
        <p:spPr>
          <a:xfrm>
            <a:off x="6712585" y="527050"/>
            <a:ext cx="710565" cy="525780"/>
          </a:xfrm>
          <a:prstGeom prst="rect">
            <a:avLst/>
          </a:prstGeom>
          <a:noFill/>
        </p:spPr>
        <p:txBody>
          <a:bodyPr wrap="square" rtlCol="0">
            <a:noAutofit/>
          </a:bodyPr>
          <a:p>
            <a:pPr>
              <a:lnSpc>
                <a:spcPct val="120000"/>
              </a:lnSpc>
            </a:pPr>
            <a:r>
              <a:rPr lang="en-US" sz="2400">
                <a:solidFill>
                  <a:srgbClr val="C00000"/>
                </a:solidFill>
                <a:latin typeface="Times New Roman" panose="02020603050405020304" charset="0"/>
                <a:ea typeface="宋体" panose="02010600030101010101" pitchFamily="2" charset="-122"/>
                <a:cs typeface="Times New Roman" panose="02020603050405020304" charset="0"/>
              </a:rPr>
              <a:t>D</a:t>
            </a:r>
            <a:r>
              <a:rPr sz="2400">
                <a:solidFill>
                  <a:srgbClr val="C00000"/>
                </a:solidFill>
                <a:latin typeface="Times New Roman" panose="02020603050405020304" charset="0"/>
                <a:ea typeface="宋体" panose="02010600030101010101" pitchFamily="2" charset="-122"/>
                <a:cs typeface="Times New Roman" panose="02020603050405020304" charset="0"/>
              </a:rPr>
              <a:t>　</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2"/>
            </p:custDataLst>
          </p:nvPr>
        </p:nvSpPr>
        <p:spPr>
          <a:xfrm>
            <a:off x="1130935" y="4516120"/>
            <a:ext cx="8430895" cy="534035"/>
          </a:xfrm>
          <a:prstGeom prst="rect">
            <a:avLst/>
          </a:prstGeom>
          <a:noFill/>
        </p:spPr>
        <p:txBody>
          <a:bodyPr wrap="square" rtlCol="0">
            <a:spAutoFit/>
          </a:bodyPr>
          <a:p>
            <a:pPr>
              <a:lnSpc>
                <a:spcPct val="120000"/>
              </a:lnSpc>
            </a:pPr>
            <a:r>
              <a:rPr sz="2400">
                <a:solidFill>
                  <a:srgbClr val="C00000"/>
                </a:solidFill>
                <a:latin typeface="Times New Roman" panose="02020603050405020304" charset="0"/>
                <a:ea typeface="宋体" panose="02010600030101010101" pitchFamily="2" charset="-122"/>
                <a:cs typeface="Times New Roman" panose="02020603050405020304" charset="0"/>
              </a:rPr>
              <a:t>【解析】</a:t>
            </a:r>
            <a:r>
              <a:rPr sz="2400">
                <a:solidFill>
                  <a:srgbClr val="C00000"/>
                </a:solidFill>
                <a:latin typeface="宋体" panose="02010600030101010101" pitchFamily="2" charset="-122"/>
                <a:ea typeface="宋体" panose="02010600030101010101" pitchFamily="2" charset="-122"/>
                <a:cs typeface="宋体" panose="02010600030101010101" pitchFamily="2" charset="-122"/>
              </a:rPr>
              <a:t>“放弃对进步理想的追求”表</a:t>
            </a:r>
            <a:r>
              <a:rPr sz="2400">
                <a:solidFill>
                  <a:srgbClr val="C00000"/>
                </a:solidFill>
                <a:latin typeface="Times New Roman" panose="02020603050405020304" charset="0"/>
                <a:ea typeface="宋体" panose="02010600030101010101" pitchFamily="2" charset="-122"/>
                <a:cs typeface="Times New Roman" panose="02020603050405020304" charset="0"/>
              </a:rPr>
              <a:t>述有误。</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 grpId="0"/>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601980" y="1393190"/>
            <a:ext cx="11174730" cy="130873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16. 简要谈谈你</a:t>
            </a:r>
            <a:r>
              <a:rPr sz="2400">
                <a:latin typeface="宋体" panose="02010600030101010101" pitchFamily="2" charset="-122"/>
                <a:ea typeface="宋体" panose="02010600030101010101" pitchFamily="2" charset="-122"/>
                <a:cs typeface="宋体" panose="02010600030101010101" pitchFamily="2" charset="-122"/>
              </a:rPr>
              <a:t>对“人生在世不称意，明朝散发弄扁舟”的</a:t>
            </a:r>
            <a:r>
              <a:rPr sz="2400">
                <a:latin typeface="Times New Roman" panose="02020603050405020304" charset="0"/>
                <a:ea typeface="宋体" panose="02010600030101010101" pitchFamily="2" charset="-122"/>
                <a:cs typeface="Times New Roman" panose="02020603050405020304" charset="0"/>
              </a:rPr>
              <a:t>理解和看法。</a:t>
            </a:r>
            <a:r>
              <a:rPr lang="en-US" sz="2400">
                <a:latin typeface="Times New Roman" panose="02020603050405020304" charset="0"/>
                <a:ea typeface="宋体" panose="02010600030101010101" pitchFamily="2" charset="-122"/>
                <a:cs typeface="Times New Roman" panose="02020603050405020304" charset="0"/>
              </a:rPr>
              <a:t>__________________________________________________________________________________________________________________________________________</a:t>
            </a:r>
            <a:endParaRPr sz="2400">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2"/>
            </p:custDataLst>
          </p:nvPr>
        </p:nvSpPr>
        <p:spPr>
          <a:xfrm>
            <a:off x="1098550" y="1798955"/>
            <a:ext cx="10463530" cy="902970"/>
          </a:xfrm>
          <a:prstGeom prst="rect">
            <a:avLst/>
          </a:prstGeom>
          <a:noFill/>
        </p:spPr>
        <p:txBody>
          <a:bodyPr wrap="square" rtlCol="0">
            <a:spAutoFit/>
          </a:bodyPr>
          <a:p>
            <a:pPr>
              <a:lnSpc>
                <a:spcPct val="110000"/>
              </a:lnSpc>
            </a:pPr>
            <a:r>
              <a:rPr sz="2400">
                <a:solidFill>
                  <a:srgbClr val="C00000"/>
                </a:solidFill>
                <a:latin typeface="Times New Roman" panose="02020603050405020304" charset="0"/>
                <a:ea typeface="宋体" panose="02010600030101010101" pitchFamily="2" charset="-122"/>
                <a:cs typeface="Times New Roman" panose="02020603050405020304" charset="0"/>
              </a:rPr>
              <a:t>表明作者对现实的不满，从而表达寄情山水、超脱尘世的豁达胸襟，但也表现了作者逃避现实的消极悲观的思想。</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959485" y="1930400"/>
            <a:ext cx="9243695" cy="363601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lang="en-US" sz="2400">
                <a:latin typeface="Times New Roman" panose="02020603050405020304" charset="0"/>
                <a:ea typeface="宋体" panose="02010600030101010101" pitchFamily="2" charset="-122"/>
                <a:cs typeface="Times New Roman" panose="02020603050405020304" charset="0"/>
              </a:rPr>
              <a:t>7</a:t>
            </a:r>
            <a:r>
              <a:rPr sz="2400">
                <a:latin typeface="Times New Roman" panose="02020603050405020304" charset="0"/>
                <a:ea typeface="宋体" panose="02010600030101010101" pitchFamily="2" charset="-122"/>
                <a:cs typeface="Times New Roman" panose="02020603050405020304" charset="0"/>
              </a:rPr>
              <a:t>. 下列对诗歌的赏析，不恰当的一项是（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A. 诗中描绘的都是极为普通的田园生活情景，却真实反映了诗人回归田园之后的愉快心情。</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B. 诗中用白描手法，简练地勾画景物，从而使诗人感情得到充分抒发，使诗歌富有画意，生机盎然。</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C. 诗中描绘的画面质朴、幽静，表现出一种平和、淡远的意境。</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D. </a:t>
            </a:r>
            <a:r>
              <a:rPr sz="2400">
                <a:latin typeface="宋体" panose="02010600030101010101" pitchFamily="2" charset="-122"/>
                <a:ea typeface="宋体" panose="02010600030101010101" pitchFamily="2" charset="-122"/>
                <a:cs typeface="宋体" panose="02010600030101010101" pitchFamily="2" charset="-122"/>
              </a:rPr>
              <a:t>“狗吠深巷中，鸡鸣桑树颠”的意</a:t>
            </a:r>
            <a:r>
              <a:rPr sz="2400">
                <a:latin typeface="Times New Roman" panose="02020603050405020304" charset="0"/>
                <a:ea typeface="宋体" panose="02010600030101010101" pitchFamily="2" charset="-122"/>
                <a:cs typeface="Times New Roman" panose="02020603050405020304" charset="0"/>
              </a:rPr>
              <a:t>境，与汉乐府《鸡鸣》中</a:t>
            </a:r>
            <a:r>
              <a:rPr sz="2400">
                <a:latin typeface="宋体" panose="02010600030101010101" pitchFamily="2" charset="-122"/>
                <a:ea typeface="宋体" panose="02010600030101010101" pitchFamily="2" charset="-122"/>
                <a:cs typeface="宋体" panose="02010600030101010101" pitchFamily="2" charset="-122"/>
              </a:rPr>
              <a:t>“鸡鸣高树颠，狗吠深宫中”有</a:t>
            </a:r>
            <a:r>
              <a:rPr sz="2400">
                <a:latin typeface="Times New Roman" panose="02020603050405020304" charset="0"/>
                <a:ea typeface="宋体" panose="02010600030101010101" pitchFamily="2" charset="-122"/>
                <a:cs typeface="Times New Roman" panose="02020603050405020304" charset="0"/>
              </a:rPr>
              <a:t>相似之处。</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6697345" y="1930400"/>
            <a:ext cx="410210"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D</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1900555" y="5712460"/>
            <a:ext cx="8757285" cy="460375"/>
          </a:xfrm>
          <a:prstGeom prst="rect">
            <a:avLst/>
          </a:prstGeom>
          <a:noFill/>
        </p:spPr>
        <p:txBody>
          <a:bodyPr wrap="square" rtlCol="0">
            <a:spAutoFit/>
          </a:bodyPr>
          <a:p>
            <a:pPr marL="1259840" indent="-125984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【解析】两句诗意境不同。</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34" name="文本框 33"/>
          <p:cNvSpPr txBox="1"/>
          <p:nvPr>
            <p:custDataLst>
              <p:tags r:id="rId2"/>
            </p:custDataLst>
          </p:nvPr>
        </p:nvSpPr>
        <p:spPr>
          <a:xfrm>
            <a:off x="3737610" y="835660"/>
            <a:ext cx="3154680" cy="539750"/>
          </a:xfrm>
          <a:prstGeom prst="rect">
            <a:avLst/>
          </a:prstGeom>
          <a:solidFill>
            <a:schemeClr val="accent6">
              <a:lumMod val="50000"/>
            </a:schemeClr>
          </a:solidFill>
        </p:spPr>
        <p:txBody>
          <a:bodyPr wrap="square" rtlCol="0" anchor="t">
            <a:spAutoFit/>
          </a:bodyPr>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（一）课文巩固</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grpSp>
        <p:nvGrpSpPr>
          <p:cNvPr id="13" name="组合 12"/>
          <p:cNvGrpSpPr/>
          <p:nvPr/>
        </p:nvGrpSpPr>
        <p:grpSpPr>
          <a:xfrm>
            <a:off x="0" y="18415"/>
            <a:ext cx="7018020" cy="816610"/>
            <a:chOff x="0" y="29"/>
            <a:chExt cx="11052" cy="1286"/>
          </a:xfrm>
        </p:grpSpPr>
        <p:pic>
          <p:nvPicPr>
            <p:cNvPr id="111" name="图片 110"/>
            <p:cNvPicPr/>
            <p:nvPr userDrawn="1">
              <p:custDataLst>
                <p:tags r:id="rId3"/>
              </p:custDataLst>
            </p:nvPr>
          </p:nvPicPr>
          <p:blipFill>
            <a:blip r:embed="rId4">
              <a:clrChange>
                <a:clrFrom>
                  <a:srgbClr val="F7F5F6">
                    <a:alpha val="100000"/>
                  </a:srgbClr>
                </a:clrFrom>
                <a:clrTo>
                  <a:srgbClr val="F7F5F6">
                    <a:alpha val="100000"/>
                    <a:alpha val="0"/>
                  </a:srgbClr>
                </a:clrTo>
              </a:clrChange>
            </a:blip>
            <a:stretch>
              <a:fillRect/>
            </a:stretch>
          </p:blipFill>
          <p:spPr>
            <a:xfrm>
              <a:off x="0" y="29"/>
              <a:ext cx="11053" cy="1287"/>
            </a:xfrm>
            <a:prstGeom prst="rect">
              <a:avLst/>
            </a:prstGeom>
            <a:noFill/>
            <a:ln w="9525">
              <a:noFill/>
            </a:ln>
          </p:spPr>
        </p:pic>
        <p:sp>
          <p:nvSpPr>
            <p:cNvPr id="11" name="文本框 10"/>
            <p:cNvSpPr txBox="1"/>
            <p:nvPr userDrawn="1">
              <p:custDataLst>
                <p:tags r:id="rId5"/>
              </p:custDataLst>
            </p:nvPr>
          </p:nvSpPr>
          <p:spPr>
            <a:xfrm>
              <a:off x="768" y="93"/>
              <a:ext cx="6278" cy="919"/>
            </a:xfrm>
            <a:prstGeom prst="rect">
              <a:avLst/>
            </a:prstGeom>
            <a:noFill/>
          </p:spPr>
          <p:txBody>
            <a:bodyPr wrap="square" rtlCol="0">
              <a:spAutoFit/>
            </a:bodyPr>
            <a:p>
              <a:r>
                <a:rPr lang="zh-CN" altLang="en-US" sz="3200" b="1">
                  <a:solidFill>
                    <a:schemeClr val="bg1"/>
                  </a:solidFill>
                  <a:latin typeface="楷体" panose="02010609060101010101" charset="-122"/>
                  <a:ea typeface="楷体" panose="02010609060101010101" charset="-122"/>
                </a:rPr>
                <a:t>三、课后巩固与拓展</a:t>
              </a:r>
              <a:endParaRPr lang="zh-CN" altLang="en-US" sz="3200" b="1">
                <a:solidFill>
                  <a:schemeClr val="bg1"/>
                </a:solidFill>
                <a:latin typeface="楷体" panose="02010609060101010101" charset="-122"/>
                <a:ea typeface="楷体" panose="0201060906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601980" y="1328420"/>
            <a:ext cx="11174730" cy="319278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indent="0" fontAlgn="auto">
              <a:lnSpc>
                <a:spcPct val="120000"/>
              </a:lnSpc>
            </a:pPr>
            <a:r>
              <a:rPr sz="2400">
                <a:latin typeface="Times New Roman" panose="02020603050405020304" charset="0"/>
                <a:ea typeface="宋体" panose="02010600030101010101" pitchFamily="2" charset="-122"/>
                <a:cs typeface="Times New Roman" panose="02020603050405020304" charset="0"/>
              </a:rPr>
              <a:t>17. 根据下面的情景，并完成题目。</a:t>
            </a:r>
            <a:endParaRPr sz="2400">
              <a:latin typeface="Times New Roman" panose="02020603050405020304" charset="0"/>
              <a:ea typeface="宋体" panose="02010600030101010101" pitchFamily="2" charset="-122"/>
              <a:cs typeface="Times New Roman" panose="02020603050405020304" charset="0"/>
            </a:endParaRPr>
          </a:p>
          <a:p>
            <a:pPr indent="0" fontAlgn="auto">
              <a:lnSpc>
                <a:spcPct val="120000"/>
              </a:lnSpc>
            </a:pPr>
            <a:r>
              <a:rPr lang="en-US" sz="2400">
                <a:latin typeface="Times New Roman" panose="02020603050405020304" charset="0"/>
                <a:ea typeface="宋体" panose="02010600030101010101" pitchFamily="2" charset="-122"/>
                <a:cs typeface="Times New Roman" panose="02020603050405020304" charset="0"/>
              </a:rPr>
              <a:t>    </a:t>
            </a: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2023年为杜甫诞辰1311周年。然而当我们正在学习杜甫的诗歌时，杜甫突然在网络爆红，关于他的涂鸦图片在微博上疯传。在这些对语文课本图片的再创作里，杜甫时而手拿相机，时而挥刀切瓜，时而身骑白马，时而脚踏摩托……被网友戏称为“杜甫很忙”。</a:t>
            </a:r>
            <a:endParaRPr sz="2400">
              <a:latin typeface="Times New Roman" panose="02020603050405020304" charset="0"/>
              <a:ea typeface="宋体" panose="02010600030101010101" pitchFamily="2" charset="-122"/>
              <a:cs typeface="Times New Roman" panose="02020603050405020304" charset="0"/>
            </a:endParaRPr>
          </a:p>
          <a:p>
            <a:pPr indent="0" fontAlgn="auto">
              <a:lnSpc>
                <a:spcPct val="120000"/>
              </a:lnSpc>
            </a:pP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对此，网友、学者有的反对，有的赞成。请说明你对这件事的态度，并从多个角度说明理由。</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4368165" y="4946650"/>
            <a:ext cx="1371600" cy="497205"/>
          </a:xfrm>
          <a:prstGeom prst="rect">
            <a:avLst/>
          </a:prstGeom>
          <a:noFill/>
        </p:spPr>
        <p:txBody>
          <a:bodyPr wrap="square" rtlCol="0">
            <a:spAutoFit/>
          </a:bodyPr>
          <a:p>
            <a:pPr>
              <a:lnSpc>
                <a:spcPct val="110000"/>
              </a:lnSpc>
            </a:pPr>
            <a:r>
              <a:rPr sz="2400" b="1">
                <a:solidFill>
                  <a:srgbClr val="C00000"/>
                </a:solidFill>
                <a:latin typeface="Times New Roman" panose="02020603050405020304" charset="0"/>
                <a:ea typeface="宋体" panose="02010600030101010101" pitchFamily="2" charset="-122"/>
                <a:cs typeface="Times New Roman" panose="02020603050405020304" charset="0"/>
              </a:rPr>
              <a:t>略。</a:t>
            </a:r>
            <a:endParaRPr sz="2400" b="1">
              <a:solidFill>
                <a:srgbClr val="C00000"/>
              </a:solidFill>
              <a:latin typeface="Times New Roman" panose="02020603050405020304" charset="0"/>
              <a:ea typeface="宋体" panose="02010600030101010101" pitchFamily="2" charset="-122"/>
              <a:cs typeface="Times New Roman" panose="02020603050405020304" charset="0"/>
            </a:endParaRPr>
          </a:p>
        </p:txBody>
      </p:sp>
      <p:grpSp>
        <p:nvGrpSpPr>
          <p:cNvPr id="13" name="组合 12"/>
          <p:cNvGrpSpPr/>
          <p:nvPr/>
        </p:nvGrpSpPr>
        <p:grpSpPr>
          <a:xfrm>
            <a:off x="0" y="18415"/>
            <a:ext cx="7018655" cy="817245"/>
            <a:chOff x="0" y="29"/>
            <a:chExt cx="11053" cy="1287"/>
          </a:xfrm>
        </p:grpSpPr>
        <p:pic>
          <p:nvPicPr>
            <p:cNvPr id="111" name="图片 110"/>
            <p:cNvPicPr/>
            <p:nvPr userDrawn="1">
              <p:custDataLst>
                <p:tags r:id="rId2"/>
              </p:custDataLst>
            </p:nvPr>
          </p:nvPicPr>
          <p:blipFill>
            <a:blip r:embed="rId3">
              <a:clrChange>
                <a:clrFrom>
                  <a:srgbClr val="F7F5F6">
                    <a:alpha val="100000"/>
                  </a:srgbClr>
                </a:clrFrom>
                <a:clrTo>
                  <a:srgbClr val="F7F5F6">
                    <a:alpha val="100000"/>
                    <a:alpha val="0"/>
                  </a:srgbClr>
                </a:clrTo>
              </a:clrChange>
            </a:blip>
            <a:stretch>
              <a:fillRect/>
            </a:stretch>
          </p:blipFill>
          <p:spPr>
            <a:xfrm>
              <a:off x="0" y="29"/>
              <a:ext cx="11053" cy="1287"/>
            </a:xfrm>
            <a:prstGeom prst="rect">
              <a:avLst/>
            </a:prstGeom>
            <a:noFill/>
            <a:ln w="9525">
              <a:noFill/>
            </a:ln>
          </p:spPr>
        </p:pic>
        <p:sp>
          <p:nvSpPr>
            <p:cNvPr id="11" name="文本框 10"/>
            <p:cNvSpPr txBox="1"/>
            <p:nvPr userDrawn="1">
              <p:custDataLst>
                <p:tags r:id="rId4"/>
              </p:custDataLst>
            </p:nvPr>
          </p:nvSpPr>
          <p:spPr>
            <a:xfrm>
              <a:off x="768" y="93"/>
              <a:ext cx="6278" cy="919"/>
            </a:xfrm>
            <a:prstGeom prst="rect">
              <a:avLst/>
            </a:prstGeom>
            <a:noFill/>
          </p:spPr>
          <p:txBody>
            <a:bodyPr wrap="square" rtlCol="0">
              <a:spAutoFit/>
            </a:bodyPr>
            <a:p>
              <a:r>
                <a:rPr lang="zh-CN" altLang="en-US" sz="3200" b="1">
                  <a:solidFill>
                    <a:schemeClr val="bg1"/>
                  </a:solidFill>
                  <a:latin typeface="楷体" panose="02010609060101010101" charset="-122"/>
                  <a:ea typeface="楷体" panose="02010609060101010101" charset="-122"/>
                </a:rPr>
                <a:t>三、语言表达与应用</a:t>
              </a:r>
              <a:endParaRPr lang="zh-CN" altLang="en-US" sz="3200" b="1">
                <a:solidFill>
                  <a:schemeClr val="bg1"/>
                </a:solidFill>
                <a:latin typeface="楷体" panose="02010609060101010101" charset="-122"/>
                <a:ea typeface="楷体" panose="0201060906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714375" y="1551940"/>
            <a:ext cx="10940415" cy="200977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indent="0" fontAlgn="auto">
              <a:lnSpc>
                <a:spcPct val="130000"/>
              </a:lnSpc>
            </a:pPr>
            <a:r>
              <a:rPr sz="2400">
                <a:latin typeface="Times New Roman" panose="02020603050405020304" charset="0"/>
                <a:ea typeface="宋体" panose="02010600030101010101" pitchFamily="2" charset="-122"/>
                <a:cs typeface="Times New Roman" panose="02020603050405020304" charset="0"/>
              </a:rPr>
              <a:t>18.</a:t>
            </a:r>
            <a:r>
              <a:rPr sz="2400">
                <a:latin typeface="宋体" panose="02010600030101010101" pitchFamily="2" charset="-122"/>
                <a:ea typeface="宋体" panose="02010600030101010101" pitchFamily="2" charset="-122"/>
                <a:cs typeface="宋体" panose="02010600030101010101" pitchFamily="2" charset="-122"/>
              </a:rPr>
              <a:t>“五·四青年节”即将到来，</a:t>
            </a:r>
            <a:r>
              <a:rPr sz="2400">
                <a:latin typeface="Times New Roman" panose="02020603050405020304" charset="0"/>
                <a:ea typeface="宋体" panose="02010600030101010101" pitchFamily="2" charset="-122"/>
                <a:cs typeface="Times New Roman" panose="02020603050405020304" charset="0"/>
              </a:rPr>
              <a:t>为弘扬五四精神，学校教务处计划在5月3日下午3点到5点，</a:t>
            </a:r>
            <a:r>
              <a:rPr sz="2400">
                <a:latin typeface="宋体" panose="02010600030101010101" pitchFamily="2" charset="-122"/>
                <a:ea typeface="宋体" panose="02010600030101010101" pitchFamily="2" charset="-122"/>
                <a:cs typeface="宋体" panose="02010600030101010101" pitchFamily="2" charset="-122"/>
              </a:rPr>
              <a:t>举行“建功新时代，青春勇担当”的</a:t>
            </a:r>
            <a:r>
              <a:rPr sz="2400">
                <a:latin typeface="Times New Roman" panose="02020603050405020304" charset="0"/>
                <a:ea typeface="宋体" panose="02010600030101010101" pitchFamily="2" charset="-122"/>
                <a:cs typeface="Times New Roman" panose="02020603050405020304" charset="0"/>
              </a:rPr>
              <a:t>演讲比赛，想邀请佛山市演讲专家张自鸣教授到学校担任评委和指导老师，地点是学校综艺楼报告厅。请你以学校教务处的名义写一封邀请函。</a:t>
            </a:r>
            <a:endParaRPr sz="2400">
              <a:latin typeface="Times New Roman" panose="02020603050405020304" charset="0"/>
              <a:ea typeface="宋体" panose="02010600030101010101" pitchFamily="2" charset="-122"/>
              <a:cs typeface="Times New Roman" panose="02020603050405020304" charset="0"/>
            </a:endParaRPr>
          </a:p>
        </p:txBody>
      </p:sp>
      <p:grpSp>
        <p:nvGrpSpPr>
          <p:cNvPr id="13" name="组合 12"/>
          <p:cNvGrpSpPr/>
          <p:nvPr/>
        </p:nvGrpSpPr>
        <p:grpSpPr>
          <a:xfrm>
            <a:off x="0" y="18415"/>
            <a:ext cx="7018655" cy="817245"/>
            <a:chOff x="0" y="29"/>
            <a:chExt cx="11053" cy="1287"/>
          </a:xfrm>
        </p:grpSpPr>
        <p:pic>
          <p:nvPicPr>
            <p:cNvPr id="111" name="图片 110"/>
            <p:cNvPicPr/>
            <p:nvPr userDrawn="1">
              <p:custDataLst>
                <p:tags r:id="rId2"/>
              </p:custDataLst>
            </p:nvPr>
          </p:nvPicPr>
          <p:blipFill>
            <a:blip r:embed="rId3">
              <a:clrChange>
                <a:clrFrom>
                  <a:srgbClr val="F7F5F6">
                    <a:alpha val="100000"/>
                  </a:srgbClr>
                </a:clrFrom>
                <a:clrTo>
                  <a:srgbClr val="F7F5F6">
                    <a:alpha val="100000"/>
                    <a:alpha val="0"/>
                  </a:srgbClr>
                </a:clrTo>
              </a:clrChange>
            </a:blip>
            <a:stretch>
              <a:fillRect/>
            </a:stretch>
          </p:blipFill>
          <p:spPr>
            <a:xfrm>
              <a:off x="0" y="29"/>
              <a:ext cx="11053" cy="1287"/>
            </a:xfrm>
            <a:prstGeom prst="rect">
              <a:avLst/>
            </a:prstGeom>
            <a:noFill/>
            <a:ln w="9525">
              <a:noFill/>
            </a:ln>
          </p:spPr>
        </p:pic>
        <p:sp>
          <p:nvSpPr>
            <p:cNvPr id="11" name="文本框 10"/>
            <p:cNvSpPr txBox="1"/>
            <p:nvPr userDrawn="1">
              <p:custDataLst>
                <p:tags r:id="rId4"/>
              </p:custDataLst>
            </p:nvPr>
          </p:nvSpPr>
          <p:spPr>
            <a:xfrm>
              <a:off x="1623" y="93"/>
              <a:ext cx="5423" cy="919"/>
            </a:xfrm>
            <a:prstGeom prst="rect">
              <a:avLst/>
            </a:prstGeom>
            <a:noFill/>
          </p:spPr>
          <p:txBody>
            <a:bodyPr wrap="square" rtlCol="0">
              <a:spAutoFit/>
            </a:bodyPr>
            <a:p>
              <a:r>
                <a:rPr lang="zh-CN" altLang="en-US" sz="3200" b="1">
                  <a:solidFill>
                    <a:schemeClr val="bg1"/>
                  </a:solidFill>
                  <a:latin typeface="楷体" panose="02010609060101010101" charset="-122"/>
                  <a:ea typeface="楷体" panose="02010609060101010101" charset="-122"/>
                </a:rPr>
                <a:t>四、写作</a:t>
              </a:r>
              <a:endParaRPr lang="zh-CN" altLang="en-US" sz="3200" b="1">
                <a:solidFill>
                  <a:schemeClr val="bg1"/>
                </a:solidFill>
                <a:latin typeface="楷体" panose="02010609060101010101" charset="-122"/>
                <a:ea typeface="楷体" panose="02010609060101010101" charset="-122"/>
              </a:endParaRPr>
            </a:p>
          </p:txBody>
        </p:sp>
      </p:grpSp>
      <p:sp>
        <p:nvSpPr>
          <p:cNvPr id="2" name="圆角矩形 1">
            <a:hlinkClick r:id="rId5" action="ppaction://hlinksldjump"/>
          </p:cNvPr>
          <p:cNvSpPr/>
          <p:nvPr>
            <p:custDataLst>
              <p:tags r:id="rId6"/>
            </p:custDataLst>
          </p:nvPr>
        </p:nvSpPr>
        <p:spPr>
          <a:xfrm>
            <a:off x="5011420" y="4036060"/>
            <a:ext cx="1622425" cy="664845"/>
          </a:xfrm>
          <a:prstGeom prst="roundRect">
            <a:avLst/>
          </a:prstGeom>
          <a:solidFill>
            <a:srgbClr val="C00000"/>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latin typeface="微软雅黑" panose="020B0503020204020204" charset="-122"/>
                <a:ea typeface="微软雅黑" panose="020B0503020204020204" charset="-122"/>
              </a:rPr>
              <a:t>示例</a:t>
            </a:r>
            <a:endParaRPr lang="zh-CN" altLang="en-US" sz="2400" b="1">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671830" y="548640"/>
            <a:ext cx="11073765" cy="5250815"/>
          </a:xfrm>
          <a:prstGeom prst="rect">
            <a:avLst/>
          </a:prstGeom>
          <a:solidFill>
            <a:schemeClr val="bg1"/>
          </a:solidFill>
        </p:spPr>
        <p:txBody>
          <a:bodyPr wrap="square" rtlCol="0">
            <a:spAutoFit/>
          </a:bodyPr>
          <a:p>
            <a:pPr indent="0" fontAlgn="auto">
              <a:lnSpc>
                <a:spcPct val="110000"/>
              </a:lnSpc>
              <a:spcAft>
                <a:spcPts val="1200"/>
              </a:spcAft>
            </a:pPr>
            <a:r>
              <a:rPr lang="zh-CN" altLang="en-US" sz="2400" b="1">
                <a:solidFill>
                  <a:srgbClr val="C00000"/>
                </a:solidFill>
                <a:latin typeface="Times New Roman" panose="02020603050405020304" charset="0"/>
                <a:ea typeface="宋体" panose="02010600030101010101" pitchFamily="2" charset="-122"/>
                <a:cs typeface="Times New Roman" panose="02020603050405020304" charset="0"/>
              </a:rPr>
              <a:t>示例</a:t>
            </a:r>
            <a:r>
              <a:rPr lang="zh-CN" altLang="en-US" sz="2400" b="1">
                <a:solidFill>
                  <a:srgbClr val="C00000"/>
                </a:solidFill>
                <a:latin typeface="Times New Roman" panose="02020603050405020304" charset="0"/>
                <a:ea typeface="宋体" panose="02010600030101010101" pitchFamily="2" charset="-122"/>
                <a:cs typeface="Times New Roman" panose="02020603050405020304" charset="0"/>
              </a:rPr>
              <a:t>：</a:t>
            </a:r>
            <a:endParaRPr lang="zh-CN" altLang="en-US" sz="2400" b="1">
              <a:solidFill>
                <a:srgbClr val="C00000"/>
              </a:solidFill>
              <a:latin typeface="Times New Roman" panose="02020603050405020304" charset="0"/>
              <a:ea typeface="宋体" panose="02010600030101010101" pitchFamily="2" charset="-122"/>
              <a:cs typeface="Times New Roman" panose="02020603050405020304" charset="0"/>
            </a:endParaRPr>
          </a:p>
          <a:p>
            <a:pPr algn="ctr">
              <a:lnSpc>
                <a:spcPct val="110000"/>
              </a:lnSpc>
            </a:pP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    </a:t>
            </a:r>
            <a:r>
              <a:rPr lang="en-US" altLang="zh-CN" sz="3200" b="1">
                <a:solidFill>
                  <a:srgbClr val="C00000"/>
                </a:solidFill>
                <a:latin typeface="Times New Roman" panose="02020603050405020304" charset="0"/>
                <a:ea typeface="宋体" panose="02010600030101010101" pitchFamily="2" charset="-122"/>
                <a:cs typeface="Times New Roman" panose="02020603050405020304" charset="0"/>
              </a:rPr>
              <a:t> </a:t>
            </a:r>
            <a:r>
              <a:rPr sz="3200" b="1">
                <a:solidFill>
                  <a:srgbClr val="C00000"/>
                </a:solidFill>
                <a:latin typeface="Times New Roman" panose="02020603050405020304" charset="0"/>
                <a:ea typeface="宋体" panose="02010600030101010101" pitchFamily="2" charset="-122"/>
                <a:cs typeface="Times New Roman" panose="02020603050405020304" charset="0"/>
              </a:rPr>
              <a:t>邀请函</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a:p>
            <a:pPr>
              <a:lnSpc>
                <a:spcPct val="110000"/>
              </a:lnSpc>
            </a:pPr>
            <a:r>
              <a:rPr sz="2400">
                <a:solidFill>
                  <a:srgbClr val="C00000"/>
                </a:solidFill>
                <a:latin typeface="Times New Roman" panose="02020603050405020304" charset="0"/>
                <a:ea typeface="宋体" panose="02010600030101010101" pitchFamily="2" charset="-122"/>
                <a:cs typeface="Times New Roman" panose="02020603050405020304" charset="0"/>
              </a:rPr>
              <a:t>尊敬的张自鸣教授：</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a:p>
            <a:pPr>
              <a:lnSpc>
                <a:spcPct val="110000"/>
              </a:lnSpc>
            </a:pPr>
            <a:r>
              <a:rPr lang="en-US" sz="2400">
                <a:solidFill>
                  <a:srgbClr val="C00000"/>
                </a:solidFill>
                <a:latin typeface="Times New Roman" panose="02020603050405020304" charset="0"/>
                <a:ea typeface="宋体" panose="02010600030101010101" pitchFamily="2" charset="-122"/>
                <a:cs typeface="Times New Roman" panose="02020603050405020304" charset="0"/>
              </a:rPr>
              <a:t>     </a:t>
            </a:r>
            <a:r>
              <a:rPr sz="2400">
                <a:solidFill>
                  <a:srgbClr val="C00000"/>
                </a:solidFill>
                <a:latin typeface="Times New Roman" panose="02020603050405020304" charset="0"/>
                <a:ea typeface="宋体" panose="02010600030101010101" pitchFamily="2" charset="-122"/>
                <a:cs typeface="Times New Roman" panose="02020603050405020304" charset="0"/>
              </a:rPr>
              <a:t>为弘扬五四精神，</a:t>
            </a:r>
            <a:r>
              <a:rPr sz="2400">
                <a:solidFill>
                  <a:srgbClr val="C00000"/>
                </a:solidFill>
                <a:latin typeface="宋体" panose="02010600030101010101" pitchFamily="2" charset="-122"/>
                <a:ea typeface="宋体" panose="02010600030101010101" pitchFamily="2" charset="-122"/>
                <a:cs typeface="宋体" panose="02010600030101010101" pitchFamily="2" charset="-122"/>
              </a:rPr>
              <a:t>在“五·四青年节”即将到来，我校教务处拟举行“建功新时代，青春勇担当”的演讲比赛，现诚挚邀请您到我校担任评委和指导老师。敬请光临指导。</a:t>
            </a:r>
            <a:endParaRPr sz="2400">
              <a:solidFill>
                <a:srgbClr val="C00000"/>
              </a:solidFill>
              <a:latin typeface="宋体" panose="02010600030101010101" pitchFamily="2" charset="-122"/>
              <a:ea typeface="宋体" panose="02010600030101010101" pitchFamily="2" charset="-122"/>
              <a:cs typeface="宋体" panose="02010600030101010101" pitchFamily="2" charset="-122"/>
            </a:endParaRPr>
          </a:p>
          <a:p>
            <a:pPr>
              <a:lnSpc>
                <a:spcPct val="110000"/>
              </a:lnSpc>
            </a:pPr>
            <a:r>
              <a:rPr lang="en-US" sz="2400">
                <a:solidFill>
                  <a:srgbClr val="C00000"/>
                </a:solidFill>
                <a:latin typeface="Times New Roman" panose="02020603050405020304" charset="0"/>
                <a:ea typeface="宋体" panose="02010600030101010101" pitchFamily="2" charset="-122"/>
                <a:cs typeface="Times New Roman" panose="02020603050405020304" charset="0"/>
              </a:rPr>
              <a:t>     </a:t>
            </a:r>
            <a:r>
              <a:rPr sz="2400">
                <a:solidFill>
                  <a:srgbClr val="C00000"/>
                </a:solidFill>
                <a:latin typeface="Times New Roman" panose="02020603050405020304" charset="0"/>
                <a:ea typeface="宋体" panose="02010600030101010101" pitchFamily="2" charset="-122"/>
                <a:cs typeface="Times New Roman" panose="02020603050405020304" charset="0"/>
              </a:rPr>
              <a:t>时间：2024年5月3日15:00~17:00</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a:p>
            <a:pPr>
              <a:lnSpc>
                <a:spcPct val="110000"/>
              </a:lnSpc>
            </a:pPr>
            <a:r>
              <a:rPr lang="en-US" sz="2400">
                <a:solidFill>
                  <a:srgbClr val="C00000"/>
                </a:solidFill>
                <a:latin typeface="Times New Roman" panose="02020603050405020304" charset="0"/>
                <a:ea typeface="宋体" panose="02010600030101010101" pitchFamily="2" charset="-122"/>
                <a:cs typeface="Times New Roman" panose="02020603050405020304" charset="0"/>
              </a:rPr>
              <a:t>     </a:t>
            </a:r>
            <a:r>
              <a:rPr sz="2400">
                <a:solidFill>
                  <a:srgbClr val="C00000"/>
                </a:solidFill>
                <a:latin typeface="Times New Roman" panose="02020603050405020304" charset="0"/>
                <a:ea typeface="宋体" panose="02010600030101010101" pitchFamily="2" charset="-122"/>
                <a:cs typeface="Times New Roman" panose="02020603050405020304" charset="0"/>
              </a:rPr>
              <a:t>地点：学校综艺楼报告厅</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a:p>
            <a:pPr>
              <a:lnSpc>
                <a:spcPct val="110000"/>
              </a:lnSpc>
            </a:pPr>
            <a:r>
              <a:rPr lang="en-US" sz="2400">
                <a:solidFill>
                  <a:srgbClr val="C00000"/>
                </a:solidFill>
                <a:latin typeface="Times New Roman" panose="02020603050405020304" charset="0"/>
                <a:ea typeface="宋体" panose="02010600030101010101" pitchFamily="2" charset="-122"/>
                <a:cs typeface="Times New Roman" panose="02020603050405020304" charset="0"/>
              </a:rPr>
              <a:t>     </a:t>
            </a:r>
            <a:r>
              <a:rPr sz="2400">
                <a:solidFill>
                  <a:srgbClr val="C00000"/>
                </a:solidFill>
                <a:latin typeface="Times New Roman" panose="02020603050405020304" charset="0"/>
                <a:ea typeface="宋体" panose="02010600030101010101" pitchFamily="2" charset="-122"/>
                <a:cs typeface="Times New Roman" panose="02020603050405020304" charset="0"/>
              </a:rPr>
              <a:t>此致</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a:p>
            <a:pPr>
              <a:lnSpc>
                <a:spcPct val="110000"/>
              </a:lnSpc>
            </a:pPr>
            <a:r>
              <a:rPr lang="en-US" sz="2400">
                <a:solidFill>
                  <a:srgbClr val="C00000"/>
                </a:solidFill>
                <a:latin typeface="Times New Roman" panose="02020603050405020304" charset="0"/>
                <a:ea typeface="宋体" panose="02010600030101010101" pitchFamily="2" charset="-122"/>
                <a:cs typeface="Times New Roman" panose="02020603050405020304" charset="0"/>
              </a:rPr>
              <a:t>     </a:t>
            </a:r>
            <a:r>
              <a:rPr sz="2400">
                <a:solidFill>
                  <a:srgbClr val="C00000"/>
                </a:solidFill>
                <a:latin typeface="Times New Roman" panose="02020603050405020304" charset="0"/>
                <a:ea typeface="宋体" panose="02010600030101010101" pitchFamily="2" charset="-122"/>
                <a:cs typeface="Times New Roman" panose="02020603050405020304" charset="0"/>
              </a:rPr>
              <a:t>敬礼</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a:p>
            <a:pPr algn="r">
              <a:lnSpc>
                <a:spcPct val="110000"/>
              </a:lnSpc>
            </a:pPr>
            <a:r>
              <a:rPr sz="2400">
                <a:solidFill>
                  <a:srgbClr val="C00000"/>
                </a:solidFill>
                <a:latin typeface="Times New Roman" panose="02020603050405020304" charset="0"/>
                <a:ea typeface="宋体" panose="02010600030101010101" pitchFamily="2" charset="-122"/>
                <a:cs typeface="Times New Roman" panose="02020603050405020304" charset="0"/>
              </a:rPr>
              <a:t>学校教务处</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a:p>
            <a:pPr algn="r">
              <a:lnSpc>
                <a:spcPct val="110000"/>
              </a:lnSpc>
            </a:pPr>
            <a:r>
              <a:rPr sz="2400">
                <a:solidFill>
                  <a:srgbClr val="C00000"/>
                </a:solidFill>
                <a:latin typeface="Times New Roman" panose="02020603050405020304" charset="0"/>
                <a:ea typeface="宋体" panose="02010600030101010101" pitchFamily="2" charset="-122"/>
                <a:cs typeface="Times New Roman" panose="02020603050405020304" charset="0"/>
              </a:rPr>
              <a:t>2024年4月25日</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3" name="圆角矩形 2">
            <a:hlinkClick r:id="rId2" action="ppaction://hlinksldjump"/>
          </p:cNvPr>
          <p:cNvSpPr/>
          <p:nvPr userDrawn="1">
            <p:custDataLst>
              <p:tags r:id="rId3"/>
            </p:custDataLst>
          </p:nvPr>
        </p:nvSpPr>
        <p:spPr>
          <a:xfrm>
            <a:off x="11131550" y="6440170"/>
            <a:ext cx="889635" cy="334010"/>
          </a:xfrm>
          <a:prstGeom prst="roundRect">
            <a:avLst/>
          </a:prstGeom>
          <a:solidFill>
            <a:srgbClr val="70784C"/>
          </a:solidFill>
          <a:ln>
            <a:noFill/>
          </a:ln>
          <a:effectLst>
            <a:outerShdw blurRad="76200" dir="18900000" sy="23000" kx="-1200000" algn="bl" rotWithShape="0">
              <a:prstClr val="black">
                <a:alpha val="20000"/>
              </a:prstClr>
            </a:outerShdw>
          </a:effectLst>
        </p:spPr>
        <p:style>
          <a:lnRef idx="3">
            <a:schemeClr val="lt1"/>
          </a:lnRef>
          <a:fillRef idx="1">
            <a:schemeClr val="accent3"/>
          </a:fillRef>
          <a:effectRef idx="1">
            <a:schemeClr val="accent3"/>
          </a:effectRef>
          <a:fontRef idx="minor">
            <a:schemeClr val="lt1"/>
          </a:fontRef>
        </p:style>
        <p:txBody>
          <a:bodyPr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rPr>
              <a:t>返回</a:t>
            </a:r>
            <a:endPar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714375" y="1101725"/>
            <a:ext cx="10940415" cy="392811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indent="0" fontAlgn="auto">
              <a:lnSpc>
                <a:spcPct val="130000"/>
              </a:lnSpc>
            </a:pPr>
            <a:r>
              <a:rPr sz="2400">
                <a:latin typeface="Times New Roman" panose="02020603050405020304" charset="0"/>
                <a:ea typeface="宋体" panose="02010600030101010101" pitchFamily="2" charset="-122"/>
                <a:cs typeface="Times New Roman" panose="02020603050405020304" charset="0"/>
              </a:rPr>
              <a:t>19. 阅读下列材料，并完成作文。</a:t>
            </a:r>
            <a:endParaRPr sz="2400">
              <a:latin typeface="Times New Roman" panose="02020603050405020304" charset="0"/>
              <a:ea typeface="宋体" panose="02010600030101010101" pitchFamily="2" charset="-122"/>
              <a:cs typeface="Times New Roman" panose="02020603050405020304" charset="0"/>
            </a:endParaRPr>
          </a:p>
          <a:p>
            <a:pPr indent="0" fontAlgn="auto">
              <a:lnSpc>
                <a:spcPct val="130000"/>
              </a:lnSpc>
            </a:pPr>
            <a:r>
              <a:rPr lang="en-US" sz="2400">
                <a:latin typeface="Times New Roman" panose="02020603050405020304" charset="0"/>
                <a:ea typeface="宋体" panose="02010600030101010101" pitchFamily="2" charset="-122"/>
                <a:cs typeface="Times New Roman" panose="02020603050405020304" charset="0"/>
              </a:rPr>
              <a:t>    </a:t>
            </a: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挤”是一种状态，无数人挤在纷扰的城市，挤在狭窄的路上，挤在人口日渐膨胀的世界。“挤”是一种行为，摩肩接踵是一种挤，竞争进取也是一种挤。有人说，中国的“90后”无法回避一个挤，挤既让人感到窘迫、窒息，又激励人争先恐后，不断奋斗。</a:t>
            </a:r>
            <a:endParaRPr sz="2400">
              <a:latin typeface="Times New Roman" panose="02020603050405020304" charset="0"/>
              <a:ea typeface="宋体" panose="02010600030101010101" pitchFamily="2" charset="-122"/>
              <a:cs typeface="Times New Roman" panose="02020603050405020304" charset="0"/>
            </a:endParaRPr>
          </a:p>
          <a:p>
            <a:pPr indent="0" fontAlgn="auto">
              <a:lnSpc>
                <a:spcPct val="130000"/>
              </a:lnSpc>
            </a:pP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请以“挤”为题，结合你的感受和思考写一篇文章。</a:t>
            </a:r>
            <a:endParaRPr sz="2400">
              <a:latin typeface="Times New Roman" panose="02020603050405020304" charset="0"/>
              <a:ea typeface="宋体" panose="02010600030101010101" pitchFamily="2" charset="-122"/>
              <a:cs typeface="Times New Roman" panose="02020603050405020304" charset="0"/>
            </a:endParaRPr>
          </a:p>
          <a:p>
            <a:pPr indent="0" fontAlgn="auto">
              <a:lnSpc>
                <a:spcPct val="130000"/>
              </a:lnSpc>
            </a:pP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要求：结合材料，选好角度，确定立意，明确文体，自拟标题；不要套作，不得抄袭；不少于600字。</a:t>
            </a:r>
            <a:endParaRPr sz="2400">
              <a:latin typeface="Times New Roman" panose="02020603050405020304" charset="0"/>
              <a:ea typeface="宋体" panose="02010600030101010101" pitchFamily="2" charset="-122"/>
              <a:cs typeface="Times New Roman" panose="02020603050405020304" charset="0"/>
            </a:endParaRPr>
          </a:p>
        </p:txBody>
      </p:sp>
      <p:grpSp>
        <p:nvGrpSpPr>
          <p:cNvPr id="13" name="组合 12"/>
          <p:cNvGrpSpPr/>
          <p:nvPr/>
        </p:nvGrpSpPr>
        <p:grpSpPr>
          <a:xfrm>
            <a:off x="0" y="18415"/>
            <a:ext cx="7018655" cy="817245"/>
            <a:chOff x="0" y="29"/>
            <a:chExt cx="11053" cy="1287"/>
          </a:xfrm>
        </p:grpSpPr>
        <p:pic>
          <p:nvPicPr>
            <p:cNvPr id="111" name="图片 110"/>
            <p:cNvPicPr/>
            <p:nvPr userDrawn="1">
              <p:custDataLst>
                <p:tags r:id="rId2"/>
              </p:custDataLst>
            </p:nvPr>
          </p:nvPicPr>
          <p:blipFill>
            <a:blip r:embed="rId3">
              <a:clrChange>
                <a:clrFrom>
                  <a:srgbClr val="F7F5F6">
                    <a:alpha val="100000"/>
                  </a:srgbClr>
                </a:clrFrom>
                <a:clrTo>
                  <a:srgbClr val="F7F5F6">
                    <a:alpha val="100000"/>
                    <a:alpha val="0"/>
                  </a:srgbClr>
                </a:clrTo>
              </a:clrChange>
            </a:blip>
            <a:stretch>
              <a:fillRect/>
            </a:stretch>
          </p:blipFill>
          <p:spPr>
            <a:xfrm>
              <a:off x="0" y="29"/>
              <a:ext cx="11053" cy="1287"/>
            </a:xfrm>
            <a:prstGeom prst="rect">
              <a:avLst/>
            </a:prstGeom>
            <a:noFill/>
            <a:ln w="9525">
              <a:noFill/>
            </a:ln>
          </p:spPr>
        </p:pic>
        <p:sp>
          <p:nvSpPr>
            <p:cNvPr id="11" name="文本框 10"/>
            <p:cNvSpPr txBox="1"/>
            <p:nvPr userDrawn="1">
              <p:custDataLst>
                <p:tags r:id="rId4"/>
              </p:custDataLst>
            </p:nvPr>
          </p:nvSpPr>
          <p:spPr>
            <a:xfrm>
              <a:off x="1623" y="93"/>
              <a:ext cx="5423" cy="919"/>
            </a:xfrm>
            <a:prstGeom prst="rect">
              <a:avLst/>
            </a:prstGeom>
            <a:noFill/>
          </p:spPr>
          <p:txBody>
            <a:bodyPr wrap="square" rtlCol="0">
              <a:spAutoFit/>
            </a:bodyPr>
            <a:p>
              <a:r>
                <a:rPr lang="zh-CN" altLang="en-US" sz="3200" b="1">
                  <a:solidFill>
                    <a:schemeClr val="bg1"/>
                  </a:solidFill>
                  <a:latin typeface="楷体" panose="02010609060101010101" charset="-122"/>
                  <a:ea typeface="楷体" panose="02010609060101010101" charset="-122"/>
                </a:rPr>
                <a:t>四、写作</a:t>
              </a:r>
              <a:endParaRPr lang="zh-CN" altLang="en-US" sz="3200" b="1">
                <a:solidFill>
                  <a:schemeClr val="bg1"/>
                </a:solidFill>
                <a:latin typeface="楷体" panose="02010609060101010101" charset="-122"/>
                <a:ea typeface="楷体" panose="02010609060101010101" charset="-122"/>
              </a:endParaRPr>
            </a:p>
          </p:txBody>
        </p:sp>
      </p:grpSp>
      <p:sp>
        <p:nvSpPr>
          <p:cNvPr id="2" name="圆角矩形 1">
            <a:hlinkClick r:id="rId5" action="ppaction://hlinksldjump"/>
          </p:cNvPr>
          <p:cNvSpPr/>
          <p:nvPr>
            <p:custDataLst>
              <p:tags r:id="rId6"/>
            </p:custDataLst>
          </p:nvPr>
        </p:nvSpPr>
        <p:spPr>
          <a:xfrm>
            <a:off x="4918075" y="5295900"/>
            <a:ext cx="1622425" cy="664845"/>
          </a:xfrm>
          <a:prstGeom prst="roundRect">
            <a:avLst/>
          </a:prstGeom>
          <a:solidFill>
            <a:srgbClr val="C00000"/>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latin typeface="微软雅黑" panose="020B0503020204020204" charset="-122"/>
                <a:ea typeface="微软雅黑" panose="020B0503020204020204" charset="-122"/>
              </a:rPr>
              <a:t>示例</a:t>
            </a:r>
            <a:endParaRPr lang="zh-CN" altLang="en-US" sz="2400" b="1">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671830" y="548640"/>
            <a:ext cx="11073765" cy="5657215"/>
          </a:xfrm>
          <a:prstGeom prst="rect">
            <a:avLst/>
          </a:prstGeom>
          <a:solidFill>
            <a:schemeClr val="bg1"/>
          </a:solidFill>
        </p:spPr>
        <p:txBody>
          <a:bodyPr wrap="square" rtlCol="0">
            <a:spAutoFit/>
          </a:bodyPr>
          <a:p>
            <a:pPr indent="0" fontAlgn="auto">
              <a:lnSpc>
                <a:spcPct val="110000"/>
              </a:lnSpc>
              <a:spcAft>
                <a:spcPts val="1200"/>
              </a:spcAft>
            </a:pPr>
            <a:r>
              <a:rPr lang="zh-CN" altLang="en-US" sz="2400" b="1">
                <a:solidFill>
                  <a:srgbClr val="C00000"/>
                </a:solidFill>
                <a:latin typeface="Times New Roman" panose="02020603050405020304" charset="0"/>
                <a:ea typeface="宋体" panose="02010600030101010101" pitchFamily="2" charset="-122"/>
                <a:cs typeface="Times New Roman" panose="02020603050405020304" charset="0"/>
              </a:rPr>
              <a:t>示例</a:t>
            </a:r>
            <a:r>
              <a:rPr lang="zh-CN" altLang="en-US" sz="2400" b="1">
                <a:solidFill>
                  <a:srgbClr val="C00000"/>
                </a:solidFill>
                <a:latin typeface="Times New Roman" panose="02020603050405020304" charset="0"/>
                <a:ea typeface="宋体" panose="02010600030101010101" pitchFamily="2" charset="-122"/>
                <a:cs typeface="Times New Roman" panose="02020603050405020304" charset="0"/>
              </a:rPr>
              <a:t>：</a:t>
            </a:r>
            <a:endParaRPr lang="zh-CN" altLang="en-US" sz="2400" b="1">
              <a:solidFill>
                <a:srgbClr val="C00000"/>
              </a:solidFill>
              <a:latin typeface="Times New Roman" panose="02020603050405020304" charset="0"/>
              <a:ea typeface="宋体" panose="02010600030101010101" pitchFamily="2" charset="-122"/>
              <a:cs typeface="Times New Roman" panose="02020603050405020304" charset="0"/>
            </a:endParaRPr>
          </a:p>
          <a:p>
            <a:pPr algn="ctr">
              <a:lnSpc>
                <a:spcPct val="110000"/>
              </a:lnSpc>
            </a:pP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    </a:t>
            </a:r>
            <a:r>
              <a:rPr lang="en-US" altLang="zh-CN" sz="3200" b="1">
                <a:solidFill>
                  <a:srgbClr val="C00000"/>
                </a:solidFill>
                <a:latin typeface="Times New Roman" panose="02020603050405020304" charset="0"/>
                <a:ea typeface="宋体" panose="02010600030101010101" pitchFamily="2" charset="-122"/>
                <a:cs typeface="Times New Roman" panose="02020603050405020304" charset="0"/>
              </a:rPr>
              <a:t> </a:t>
            </a:r>
            <a:r>
              <a:rPr sz="3200" b="1">
                <a:solidFill>
                  <a:srgbClr val="C00000"/>
                </a:solidFill>
                <a:latin typeface="Times New Roman" panose="02020603050405020304" charset="0"/>
                <a:ea typeface="宋体" panose="02010600030101010101" pitchFamily="2" charset="-122"/>
                <a:cs typeface="Times New Roman" panose="02020603050405020304" charset="0"/>
              </a:rPr>
              <a:t>挤</a:t>
            </a:r>
            <a:endParaRPr sz="3200" b="1">
              <a:solidFill>
                <a:srgbClr val="C00000"/>
              </a:solidFill>
              <a:latin typeface="Times New Roman" panose="02020603050405020304" charset="0"/>
              <a:ea typeface="宋体" panose="02010600030101010101" pitchFamily="2" charset="-122"/>
              <a:cs typeface="Times New Roman" panose="02020603050405020304" charset="0"/>
            </a:endParaRPr>
          </a:p>
          <a:p>
            <a:pPr>
              <a:lnSpc>
                <a:spcPct val="110000"/>
              </a:lnSpc>
            </a:pPr>
            <a:r>
              <a:rPr lang="en-US" sz="2400">
                <a:solidFill>
                  <a:srgbClr val="C00000"/>
                </a:solidFill>
                <a:latin typeface="Times New Roman" panose="02020603050405020304" charset="0"/>
                <a:ea typeface="宋体" panose="02010600030101010101" pitchFamily="2" charset="-122"/>
                <a:cs typeface="Times New Roman" panose="02020603050405020304" charset="0"/>
              </a:rPr>
              <a:t>     </a:t>
            </a:r>
            <a:r>
              <a:rPr sz="2400">
                <a:solidFill>
                  <a:srgbClr val="C00000"/>
                </a:solidFill>
                <a:latin typeface="Times New Roman" panose="02020603050405020304" charset="0"/>
                <a:ea typeface="宋体" panose="02010600030101010101" pitchFamily="2" charset="-122"/>
                <a:cs typeface="Times New Roman" panose="02020603050405020304" charset="0"/>
              </a:rPr>
              <a:t>放宽心，也就不挤</a:t>
            </a:r>
            <a:r>
              <a:rPr sz="2400">
                <a:solidFill>
                  <a:srgbClr val="C00000"/>
                </a:solidFill>
                <a:latin typeface="宋体" panose="02010600030101010101" pitchFamily="2" charset="-122"/>
                <a:ea typeface="宋体" panose="02010600030101010101" pitchFamily="2" charset="-122"/>
                <a:cs typeface="宋体" panose="02010600030101010101" pitchFamily="2" charset="-122"/>
              </a:rPr>
              <a:t>了。我们时常看见一则让人深思的公益广告，当汽车整顿休息之际，众多行人纷纷涌入，其中不乏感到压抑难耐，无法顺畅呼吸。然而，一位长者却道破天机，他说：“放宽心就不挤了。”确实如此！只要我们能够宽心，自然能够感受到微风轻拂脸颊的舒适。</a:t>
            </a:r>
            <a:endParaRPr sz="2400">
              <a:solidFill>
                <a:srgbClr val="C00000"/>
              </a:solidFill>
              <a:latin typeface="宋体" panose="02010600030101010101" pitchFamily="2" charset="-122"/>
              <a:ea typeface="宋体" panose="02010600030101010101" pitchFamily="2" charset="-122"/>
              <a:cs typeface="宋体" panose="02010600030101010101" pitchFamily="2" charset="-122"/>
            </a:endParaRPr>
          </a:p>
          <a:p>
            <a:pPr>
              <a:lnSpc>
                <a:spcPct val="110000"/>
              </a:lnSpc>
            </a:pPr>
            <a:r>
              <a:rPr lang="en-US" sz="2400">
                <a:solidFill>
                  <a:srgbClr val="C00000"/>
                </a:solidFill>
                <a:latin typeface="Times New Roman" panose="02020603050405020304" charset="0"/>
                <a:ea typeface="宋体" panose="02010600030101010101" pitchFamily="2" charset="-122"/>
                <a:cs typeface="Times New Roman" panose="02020603050405020304" charset="0"/>
              </a:rPr>
              <a:t>     </a:t>
            </a:r>
            <a:r>
              <a:rPr sz="2400">
                <a:solidFill>
                  <a:srgbClr val="C00000"/>
                </a:solidFill>
                <a:latin typeface="Times New Roman" panose="02020603050405020304" charset="0"/>
                <a:ea typeface="宋体" panose="02010600030101010101" pitchFamily="2" charset="-122"/>
                <a:cs typeface="Times New Roman" panose="02020603050405020304" charset="0"/>
              </a:rPr>
              <a:t>人在世上，在这纷扰的社会中，不停地挤在狭窄的独木桥上，挤在考公务员的行列中，挤在出国留学的路上，这样的挤不会让你觉得累吗？为什么总要做那趋之若鹜中的一只，你自有你的天地呀！时代在发展，不变的是我们的本性，本着一颗赤子之心就够了，何必去趟那浑水，清者自清，为什么一定要为适应社会而丧失了自我呢？这样的挤不仅会让人窒息，更会让人越来越脱离本性。</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a:p>
            <a:pPr>
              <a:lnSpc>
                <a:spcPct val="110000"/>
              </a:lnSpc>
            </a:pPr>
            <a:r>
              <a:rPr lang="en-US" sz="2400">
                <a:solidFill>
                  <a:srgbClr val="C00000"/>
                </a:solidFill>
                <a:latin typeface="Times New Roman" panose="02020603050405020304" charset="0"/>
                <a:ea typeface="宋体" panose="02010600030101010101" pitchFamily="2" charset="-122"/>
                <a:cs typeface="Times New Roman" panose="02020603050405020304" charset="0"/>
              </a:rPr>
              <a:t>     有人挤了一辈子，到头来获得了什么呢？当夕阳西下，感叹自己不应花那么多的时间来挤，而应当做些有意义的事情时，恐怕为时已晚。</a:t>
            </a:r>
            <a:endParaRPr 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3" name="圆角矩形 2">
            <a:hlinkClick r:id="" action="ppaction://hlinkshowjump?jump=nextslide"/>
          </p:cNvPr>
          <p:cNvSpPr/>
          <p:nvPr userDrawn="1">
            <p:custDataLst>
              <p:tags r:id="rId2"/>
            </p:custDataLst>
          </p:nvPr>
        </p:nvSpPr>
        <p:spPr>
          <a:xfrm>
            <a:off x="10729595" y="6440170"/>
            <a:ext cx="1291590" cy="334010"/>
          </a:xfrm>
          <a:prstGeom prst="roundRect">
            <a:avLst/>
          </a:prstGeom>
          <a:solidFill>
            <a:srgbClr val="70784C"/>
          </a:solidFill>
          <a:ln>
            <a:noFill/>
          </a:ln>
          <a:effectLst>
            <a:outerShdw blurRad="76200" dir="18900000" sy="23000" kx="-1200000" algn="bl" rotWithShape="0">
              <a:prstClr val="black">
                <a:alpha val="20000"/>
              </a:prstClr>
            </a:outerShdw>
          </a:effectLst>
        </p:spPr>
        <p:style>
          <a:lnRef idx="3">
            <a:schemeClr val="lt1"/>
          </a:lnRef>
          <a:fillRef idx="1">
            <a:schemeClr val="accent3"/>
          </a:fillRef>
          <a:effectRef idx="1">
            <a:schemeClr val="accent3"/>
          </a:effectRef>
          <a:fontRef idx="minor">
            <a:schemeClr val="lt1"/>
          </a:fontRef>
        </p:style>
        <p:txBody>
          <a:bodyPr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zh-CN"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rPr>
              <a:t>下一页</a:t>
            </a:r>
            <a:endParaRPr kumimoji="0" lang="zh-CN" altLang="zh-CN"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456565" y="314325"/>
            <a:ext cx="11279505" cy="5773420"/>
          </a:xfrm>
          <a:prstGeom prst="rect">
            <a:avLst/>
          </a:prstGeom>
          <a:solidFill>
            <a:schemeClr val="bg1"/>
          </a:solidFill>
        </p:spPr>
        <p:txBody>
          <a:bodyPr wrap="square" rtlCol="0">
            <a:spAutoFit/>
          </a:bodyPr>
          <a:p>
            <a:pPr>
              <a:lnSpc>
                <a:spcPct val="110000"/>
              </a:lnSpc>
            </a:pPr>
            <a:r>
              <a:rPr lang="en-US" sz="2400">
                <a:solidFill>
                  <a:srgbClr val="C00000"/>
                </a:solidFill>
                <a:latin typeface="Times New Roman" panose="02020603050405020304" charset="0"/>
                <a:ea typeface="宋体" panose="02010600030101010101" pitchFamily="2" charset="-122"/>
                <a:cs typeface="Times New Roman" panose="02020603050405020304" charset="0"/>
              </a:rPr>
              <a:t>     </a:t>
            </a:r>
            <a:r>
              <a:rPr sz="2400">
                <a:solidFill>
                  <a:srgbClr val="C00000"/>
                </a:solidFill>
                <a:latin typeface="Times New Roman" panose="02020603050405020304" charset="0"/>
                <a:ea typeface="宋体" panose="02010600030101010101" pitchFamily="2" charset="-122"/>
                <a:cs typeface="Times New Roman" panose="02020603050405020304" charset="0"/>
              </a:rPr>
              <a:t>如果早些放宽心，你自有你的阳光大道，你走得不是更惬意？把心放开，不要老想着去挤。或许</a:t>
            </a:r>
            <a:r>
              <a:rPr sz="2400">
                <a:solidFill>
                  <a:srgbClr val="C00000"/>
                </a:solidFill>
                <a:latin typeface="宋体" panose="02010600030101010101" pitchFamily="2" charset="-122"/>
                <a:ea typeface="宋体" panose="02010600030101010101" pitchFamily="2" charset="-122"/>
                <a:cs typeface="宋体" panose="02010600030101010101" pitchFamily="2" charset="-122"/>
              </a:rPr>
              <a:t>有些“挤”会让你奋</a:t>
            </a:r>
            <a:r>
              <a:rPr sz="2400">
                <a:solidFill>
                  <a:srgbClr val="C00000"/>
                </a:solidFill>
                <a:latin typeface="Times New Roman" panose="02020603050405020304" charset="0"/>
                <a:ea typeface="宋体" panose="02010600030101010101" pitchFamily="2" charset="-122"/>
                <a:cs typeface="Times New Roman" panose="02020603050405020304" charset="0"/>
              </a:rPr>
              <a:t>斗，会激发你的斗志。但这样的挤也需要你把心放开，一味地沉溺于竞争，沉溺于不失败的神话，这样的挤到头来也不会给你带来彩虹。适时地放宽心，懂得在竞争之外还有广阔的世界。你的人生也不至于单调乏味，这样的竞争也会显得更有意义。放宽心，让阳光充满内心，这样的我们走在独木桥上不会觉得挤。</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a:p>
            <a:pPr>
              <a:lnSpc>
                <a:spcPct val="110000"/>
              </a:lnSpc>
            </a:pPr>
            <a:r>
              <a:rPr lang="en-US" sz="2400">
                <a:solidFill>
                  <a:srgbClr val="C00000"/>
                </a:solidFill>
                <a:latin typeface="Times New Roman" panose="02020603050405020304" charset="0"/>
                <a:ea typeface="宋体" panose="02010600030101010101" pitchFamily="2" charset="-122"/>
                <a:cs typeface="Times New Roman" panose="02020603050405020304" charset="0"/>
              </a:rPr>
              <a:t>     </a:t>
            </a:r>
            <a:r>
              <a:rPr sz="2400">
                <a:solidFill>
                  <a:srgbClr val="C00000"/>
                </a:solidFill>
                <a:latin typeface="Times New Roman" panose="02020603050405020304" charset="0"/>
                <a:ea typeface="宋体" panose="02010600030101010101" pitchFamily="2" charset="-122"/>
                <a:cs typeface="Times New Roman" panose="02020603050405020304" charset="0"/>
              </a:rPr>
              <a:t>我们需要在别人的簇拥中挤出向前的自己，这样的挤才是良性的，它应当不会是颗毒瘤，冷不防地在什么地方冒出来让你自动下去。打开窗户，让微风过来抚平你躁动的心，条条大路通罗马，何必只挤在那一条小路上，或许这小路上的风景独好，但不可否认其他的路上也会有精彩的瞬间。我们应当带着良性的挤，去追求，但更多地，我们需要放宽心去感受外面的世界，风景再好，不放宽心又怎能看得到。挤让我们失去了本性，失去原先的追求，只知道去适应，但挤也让我们多了奋斗的动力。但请记得二者都是需要放宽心的，把心敞开也就不挤了，你走得也舒坦了。</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a:p>
            <a:pPr>
              <a:lnSpc>
                <a:spcPct val="110000"/>
              </a:lnSpc>
            </a:pPr>
            <a:r>
              <a:rPr lang="en-US" sz="2400">
                <a:solidFill>
                  <a:srgbClr val="C00000"/>
                </a:solidFill>
                <a:latin typeface="Times New Roman" panose="02020603050405020304" charset="0"/>
                <a:ea typeface="宋体" panose="02010600030101010101" pitchFamily="2" charset="-122"/>
                <a:cs typeface="Times New Roman" panose="02020603050405020304" charset="0"/>
              </a:rPr>
              <a:t>      请放宽心，再挤的时候，也能嗅到风中的花香！</a:t>
            </a:r>
            <a:endParaRPr 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3" name="圆角矩形 2">
            <a:hlinkClick r:id="rId2" action="ppaction://hlinksldjump"/>
          </p:cNvPr>
          <p:cNvSpPr/>
          <p:nvPr userDrawn="1">
            <p:custDataLst>
              <p:tags r:id="rId3"/>
            </p:custDataLst>
          </p:nvPr>
        </p:nvSpPr>
        <p:spPr>
          <a:xfrm>
            <a:off x="11131550" y="6440170"/>
            <a:ext cx="889635" cy="334010"/>
          </a:xfrm>
          <a:prstGeom prst="roundRect">
            <a:avLst/>
          </a:prstGeom>
          <a:solidFill>
            <a:srgbClr val="70784C"/>
          </a:solidFill>
          <a:ln>
            <a:noFill/>
          </a:ln>
          <a:effectLst>
            <a:outerShdw blurRad="76200" dir="18900000" sy="23000" kx="-1200000" algn="bl" rotWithShape="0">
              <a:prstClr val="black">
                <a:alpha val="20000"/>
              </a:prstClr>
            </a:outerShdw>
          </a:effectLst>
        </p:spPr>
        <p:style>
          <a:lnRef idx="3">
            <a:schemeClr val="lt1"/>
          </a:lnRef>
          <a:fillRef idx="1">
            <a:schemeClr val="accent3"/>
          </a:fillRef>
          <a:effectRef idx="1">
            <a:schemeClr val="accent3"/>
          </a:effectRef>
          <a:fontRef idx="minor">
            <a:schemeClr val="lt1"/>
          </a:fontRef>
        </p:style>
        <p:txBody>
          <a:bodyPr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rPr>
              <a:t>返回</a:t>
            </a:r>
            <a:endPar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101" name="图片 100"/>
          <p:cNvPicPr/>
          <p:nvPr/>
        </p:nvPicPr>
        <p:blipFill>
          <a:blip r:embed="rId1">
            <a:clrChange>
              <a:clrFrom>
                <a:srgbClr val="FFFFFF">
                  <a:alpha val="100000"/>
                </a:srgbClr>
              </a:clrFrom>
              <a:clrTo>
                <a:srgbClr val="FFFFFF">
                  <a:alpha val="100000"/>
                  <a:alpha val="0"/>
                </a:srgbClr>
              </a:clrTo>
            </a:clrChange>
          </a:blip>
          <a:stretch>
            <a:fillRect/>
          </a:stretch>
        </p:blipFill>
        <p:spPr>
          <a:xfrm>
            <a:off x="9167495" y="4167505"/>
            <a:ext cx="3632200" cy="2995930"/>
          </a:xfrm>
          <a:prstGeom prst="rect">
            <a:avLst/>
          </a:prstGeom>
          <a:noFill/>
          <a:ln w="9525">
            <a:noFill/>
          </a:ln>
        </p:spPr>
      </p:pic>
      <p:pic>
        <p:nvPicPr>
          <p:cNvPr id="108" name="图片 107"/>
          <p:cNvPicPr/>
          <p:nvPr/>
        </p:nvPicPr>
        <p:blipFill>
          <a:blip r:embed="rId2">
            <a:clrChange>
              <a:clrFrom>
                <a:srgbClr val="FFFFFF">
                  <a:alpha val="100000"/>
                </a:srgbClr>
              </a:clrFrom>
              <a:clrTo>
                <a:srgbClr val="FFFFFF">
                  <a:alpha val="100000"/>
                  <a:alpha val="0"/>
                </a:srgbClr>
              </a:clrTo>
            </a:clrChange>
          </a:blip>
          <a:srcRect b="55301"/>
          <a:stretch>
            <a:fillRect/>
          </a:stretch>
        </p:blipFill>
        <p:spPr>
          <a:xfrm>
            <a:off x="57785" y="0"/>
            <a:ext cx="5511165" cy="3227070"/>
          </a:xfrm>
          <a:prstGeom prst="rect">
            <a:avLst/>
          </a:prstGeom>
          <a:noFill/>
          <a:ln w="9525">
            <a:noFill/>
          </a:ln>
        </p:spPr>
      </p:pic>
      <p:sp>
        <p:nvSpPr>
          <p:cNvPr id="11" name="任意多边形 10"/>
          <p:cNvSpPr/>
          <p:nvPr/>
        </p:nvSpPr>
        <p:spPr>
          <a:xfrm>
            <a:off x="2599055" y="1720215"/>
            <a:ext cx="6666230" cy="290449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8966" h="3487">
                <a:moveTo>
                  <a:pt x="0" y="2135"/>
                </a:moveTo>
                <a:cubicBezTo>
                  <a:pt x="317" y="1065"/>
                  <a:pt x="2726" y="-59"/>
                  <a:pt x="4190" y="0"/>
                </a:cubicBezTo>
                <a:lnTo>
                  <a:pt x="4271" y="2"/>
                </a:lnTo>
                <a:lnTo>
                  <a:pt x="4366" y="3"/>
                </a:lnTo>
                <a:lnTo>
                  <a:pt x="4462" y="5"/>
                </a:lnTo>
                <a:lnTo>
                  <a:pt x="4567" y="2"/>
                </a:lnTo>
                <a:lnTo>
                  <a:pt x="4671" y="1"/>
                </a:lnTo>
                <a:lnTo>
                  <a:pt x="4774" y="1"/>
                </a:lnTo>
                <a:cubicBezTo>
                  <a:pt x="6909" y="-17"/>
                  <a:pt x="8805" y="1474"/>
                  <a:pt x="8966" y="2279"/>
                </a:cubicBezTo>
                <a:lnTo>
                  <a:pt x="6140" y="3477"/>
                </a:lnTo>
                <a:cubicBezTo>
                  <a:pt x="5804" y="3132"/>
                  <a:pt x="4982" y="2913"/>
                  <a:pt x="4539" y="2917"/>
                </a:cubicBezTo>
                <a:lnTo>
                  <a:pt x="4515" y="2917"/>
                </a:lnTo>
                <a:lnTo>
                  <a:pt x="4488" y="2918"/>
                </a:lnTo>
                <a:lnTo>
                  <a:pt x="4461" y="2918"/>
                </a:lnTo>
                <a:lnTo>
                  <a:pt x="4424" y="2917"/>
                </a:lnTo>
                <a:lnTo>
                  <a:pt x="4386" y="2917"/>
                </a:lnTo>
                <a:lnTo>
                  <a:pt x="4354" y="2916"/>
                </a:lnTo>
                <a:lnTo>
                  <a:pt x="4322" y="2916"/>
                </a:lnTo>
                <a:cubicBezTo>
                  <a:pt x="3706" y="2911"/>
                  <a:pt x="3010" y="3268"/>
                  <a:pt x="2768" y="3485"/>
                </a:cubicBezTo>
                <a:lnTo>
                  <a:pt x="0" y="2135"/>
                </a:lnTo>
                <a:close/>
              </a:path>
            </a:pathLst>
          </a:custGeom>
          <a:solidFill>
            <a:schemeClr val="bg1"/>
          </a:solidFill>
          <a:ln>
            <a:solidFill>
              <a:schemeClr val="bg2">
                <a:lumMod val="75000"/>
              </a:schemeClr>
            </a:solidFill>
          </a:ln>
          <a:effectLst>
            <a:outerShdw blurRad="50800" dist="38100" dir="12600000" algn="br" rotWithShape="0">
              <a:prstClr val="black">
                <a:alpha val="40000"/>
              </a:prstClr>
            </a:outerShdw>
          </a:effectLst>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p>
        </p:txBody>
      </p:sp>
      <p:sp>
        <p:nvSpPr>
          <p:cNvPr id="26" name="任意多边形 25"/>
          <p:cNvSpPr/>
          <p:nvPr/>
        </p:nvSpPr>
        <p:spPr>
          <a:xfrm>
            <a:off x="5872770" y="4919950"/>
            <a:ext cx="3353" cy="3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5">
                <a:moveTo>
                  <a:pt x="5" y="0"/>
                </a:moveTo>
                <a:lnTo>
                  <a:pt x="5" y="0"/>
                </a:lnTo>
                <a:lnTo>
                  <a:pt x="0" y="0"/>
                </a:lnTo>
                <a:lnTo>
                  <a:pt x="5" y="0"/>
                </a:lnTo>
                <a:close/>
              </a:path>
            </a:pathLst>
          </a:custGeom>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0" name="文本框 39"/>
          <p:cNvSpPr txBox="1"/>
          <p:nvPr/>
        </p:nvSpPr>
        <p:spPr>
          <a:xfrm>
            <a:off x="3606800" y="2651125"/>
            <a:ext cx="4978400" cy="1043305"/>
          </a:xfrm>
          <a:prstGeom prst="rect">
            <a:avLst/>
          </a:prstGeom>
          <a:noFill/>
        </p:spPr>
        <p:txBody>
          <a:bodyPr wrap="square" rtlCol="0">
            <a:noAutofit/>
          </a:bodyPr>
          <a:p>
            <a:pPr algn="dist"/>
            <a:r>
              <a:rPr lang="zh-CN" altLang="zh-CN" sz="6600" b="1">
                <a:latin typeface="楷体" panose="02010609060101010101" charset="-122"/>
                <a:ea typeface="楷体" panose="02010609060101010101" charset="-122"/>
              </a:rPr>
              <a:t>谢谢欣赏</a:t>
            </a:r>
            <a:r>
              <a:rPr lang="zh-CN" altLang="zh-CN" sz="6000" b="1">
                <a:latin typeface="楷体" panose="02010609060101010101" charset="-122"/>
                <a:ea typeface="楷体" panose="02010609060101010101" charset="-122"/>
              </a:rPr>
              <a:t>！</a:t>
            </a:r>
            <a:endParaRPr lang="zh-CN" altLang="zh-CN" sz="6000" b="1">
              <a:latin typeface="楷体" panose="02010609060101010101" charset="-122"/>
              <a:ea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08"/>
                                        </p:tgtEl>
                                        <p:attrNameLst>
                                          <p:attrName>style.visibility</p:attrName>
                                        </p:attrNameLst>
                                      </p:cBhvr>
                                      <p:to>
                                        <p:strVal val="visible"/>
                                      </p:to>
                                    </p:set>
                                    <p:animEffect transition="in" filter="fade">
                                      <p:cBhvr>
                                        <p:cTn id="7" dur="1000"/>
                                        <p:tgtEl>
                                          <p:spTgt spid="108"/>
                                        </p:tgtEl>
                                      </p:cBhvr>
                                    </p:animEffect>
                                    <p:anim calcmode="lin" valueType="num">
                                      <p:cBhvr>
                                        <p:cTn id="8" dur="1000" fill="hold"/>
                                        <p:tgtEl>
                                          <p:spTgt spid="108"/>
                                        </p:tgtEl>
                                        <p:attrNameLst>
                                          <p:attrName>ppt_x</p:attrName>
                                        </p:attrNameLst>
                                      </p:cBhvr>
                                      <p:tavLst>
                                        <p:tav tm="0">
                                          <p:val>
                                            <p:strVal val="#ppt_x"/>
                                          </p:val>
                                        </p:tav>
                                        <p:tav tm="100000">
                                          <p:val>
                                            <p:strVal val="#ppt_x"/>
                                          </p:val>
                                        </p:tav>
                                      </p:tavLst>
                                    </p:anim>
                                    <p:anim calcmode="lin" valueType="num">
                                      <p:cBhvr>
                                        <p:cTn id="9" dur="1000" fill="hold"/>
                                        <p:tgtEl>
                                          <p:spTgt spid="10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101"/>
                                        </p:tgtEl>
                                        <p:attrNameLst>
                                          <p:attrName>style.visibility</p:attrName>
                                        </p:attrNameLst>
                                      </p:cBhvr>
                                      <p:to>
                                        <p:strVal val="visible"/>
                                      </p:to>
                                    </p:set>
                                    <p:animEffect transition="in" filter="fade">
                                      <p:cBhvr>
                                        <p:cTn id="13" dur="1000"/>
                                        <p:tgtEl>
                                          <p:spTgt spid="101"/>
                                        </p:tgtEl>
                                      </p:cBhvr>
                                    </p:animEffect>
                                    <p:anim calcmode="lin" valueType="num">
                                      <p:cBhvr>
                                        <p:cTn id="14" dur="1000" fill="hold"/>
                                        <p:tgtEl>
                                          <p:spTgt spid="101"/>
                                        </p:tgtEl>
                                        <p:attrNameLst>
                                          <p:attrName>ppt_x</p:attrName>
                                        </p:attrNameLst>
                                      </p:cBhvr>
                                      <p:tavLst>
                                        <p:tav tm="0">
                                          <p:val>
                                            <p:strVal val="#ppt_x"/>
                                          </p:val>
                                        </p:tav>
                                        <p:tav tm="100000">
                                          <p:val>
                                            <p:strVal val="#ppt_x"/>
                                          </p:val>
                                        </p:tav>
                                      </p:tavLst>
                                    </p:anim>
                                    <p:anim calcmode="lin" valueType="num">
                                      <p:cBhvr>
                                        <p:cTn id="15" dur="1000" fill="hold"/>
                                        <p:tgtEl>
                                          <p:spTgt spid="101"/>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16" presetClass="entr" presetSubtype="21"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barn(inVertical)">
                                      <p:cBhvr>
                                        <p:cTn id="19" dur="500"/>
                                        <p:tgtEl>
                                          <p:spTgt spid="11"/>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barn(inVertical)">
                                      <p:cBhvr>
                                        <p:cTn id="22"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4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688340" y="257810"/>
            <a:ext cx="11245850" cy="577342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10000"/>
              </a:lnSpc>
            </a:pPr>
            <a:r>
              <a:rPr lang="en-US" sz="2400">
                <a:latin typeface="Times New Roman" panose="02020603050405020304" charset="0"/>
                <a:ea typeface="宋体" panose="02010600030101010101" pitchFamily="2" charset="-122"/>
                <a:cs typeface="Times New Roman" panose="02020603050405020304" charset="0"/>
              </a:rPr>
              <a:t>8</a:t>
            </a:r>
            <a:r>
              <a:rPr sz="2400">
                <a:latin typeface="Times New Roman" panose="02020603050405020304" charset="0"/>
                <a:ea typeface="宋体" panose="02010600030101010101" pitchFamily="2" charset="-122"/>
                <a:cs typeface="Times New Roman" panose="02020603050405020304" charset="0"/>
              </a:rPr>
              <a:t>. 根据课文理解填空。</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（1）《归园田居》中表明作者不随波逐流，固守节操，回乡开荒种地，过田园生活的诗句</a:t>
            </a:r>
            <a:r>
              <a:rPr sz="2400">
                <a:latin typeface="宋体" panose="02010600030101010101" pitchFamily="2" charset="-122"/>
                <a:ea typeface="宋体" panose="02010600030101010101" pitchFamily="2" charset="-122"/>
                <a:cs typeface="宋体" panose="02010600030101010101" pitchFamily="2" charset="-122"/>
              </a:rPr>
              <a:t>是“</a:t>
            </a:r>
            <a:r>
              <a:rPr sz="2400">
                <a:latin typeface="Times New Roman" panose="02020603050405020304" charset="0"/>
                <a:ea typeface="宋体" panose="02010600030101010101" pitchFamily="2" charset="-122"/>
                <a:cs typeface="Times New Roman" panose="02020603050405020304" charset="0"/>
              </a:rPr>
              <a:t>______________________，________________________</a:t>
            </a:r>
            <a:r>
              <a:rPr sz="2400">
                <a:latin typeface="宋体" panose="02010600030101010101" pitchFamily="2" charset="-122"/>
                <a:ea typeface="宋体" panose="02010600030101010101" pitchFamily="2" charset="-122"/>
                <a:cs typeface="宋体" panose="02010600030101010101" pitchFamily="2" charset="-122"/>
              </a:rPr>
              <a:t>”</a:t>
            </a:r>
            <a:r>
              <a:rPr sz="2400">
                <a:latin typeface="Times New Roman" panose="02020603050405020304" charset="0"/>
                <a:ea typeface="宋体" panose="02010600030101010101" pitchFamily="2" charset="-122"/>
                <a:cs typeface="Times New Roman" panose="02020603050405020304" charset="0"/>
              </a:rPr>
              <a:t>。</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（2）《归园田居》中表现田园生活的烟火气的诗句是</a:t>
            </a:r>
            <a:r>
              <a:rPr sz="2400">
                <a:latin typeface="宋体" panose="02010600030101010101" pitchFamily="2" charset="-122"/>
                <a:ea typeface="宋体" panose="02010600030101010101" pitchFamily="2" charset="-122"/>
                <a:cs typeface="宋体" panose="02010600030101010101" pitchFamily="2" charset="-122"/>
              </a:rPr>
              <a:t>“</a:t>
            </a:r>
            <a:r>
              <a:rPr sz="2400">
                <a:latin typeface="Times New Roman" panose="02020603050405020304" charset="0"/>
                <a:ea typeface="宋体" panose="02010600030101010101" pitchFamily="2" charset="-122"/>
                <a:cs typeface="Times New Roman" panose="02020603050405020304" charset="0"/>
              </a:rPr>
              <a:t>______________________，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________________________</a:t>
            </a:r>
            <a:r>
              <a:rPr sz="2400">
                <a:latin typeface="宋体" panose="02010600030101010101" pitchFamily="2" charset="-122"/>
                <a:ea typeface="宋体" panose="02010600030101010101" pitchFamily="2" charset="-122"/>
                <a:cs typeface="宋体" panose="02010600030101010101" pitchFamily="2" charset="-122"/>
              </a:rPr>
              <a:t>”</a:t>
            </a:r>
            <a:r>
              <a:rPr sz="2400">
                <a:latin typeface="Times New Roman" panose="02020603050405020304" charset="0"/>
                <a:ea typeface="宋体" panose="02010600030101010101" pitchFamily="2" charset="-122"/>
                <a:cs typeface="Times New Roman" panose="02020603050405020304" charset="0"/>
              </a:rPr>
              <a:t>。</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（3）《归园田居》中我们可以看出作者生活十分闲适，</a:t>
            </a:r>
            <a:r>
              <a:rPr sz="2400">
                <a:latin typeface="宋体" panose="02010600030101010101" pitchFamily="2" charset="-122"/>
                <a:ea typeface="宋体" panose="02010600030101010101" pitchFamily="2" charset="-122"/>
                <a:cs typeface="宋体" panose="02010600030101010101" pitchFamily="2" charset="-122"/>
              </a:rPr>
              <a:t>有很多空闲时间的诗句是</a:t>
            </a:r>
            <a:endParaRPr sz="2400">
              <a:latin typeface="宋体" panose="02010600030101010101" pitchFamily="2" charset="-122"/>
              <a:ea typeface="宋体" panose="02010600030101010101" pitchFamily="2" charset="-122"/>
              <a:cs typeface="宋体" panose="02010600030101010101" pitchFamily="2" charset="-122"/>
            </a:endParaRPr>
          </a:p>
          <a:p>
            <a:pPr marL="360045" indent="-457200" fontAlgn="auto">
              <a:lnSpc>
                <a:spcPct val="110000"/>
              </a:lnSpc>
            </a:pPr>
            <a:r>
              <a:rPr sz="2400">
                <a:latin typeface="宋体" panose="02010600030101010101" pitchFamily="2" charset="-122"/>
                <a:ea typeface="宋体" panose="02010600030101010101" pitchFamily="2" charset="-122"/>
                <a:cs typeface="宋体" panose="02010600030101010101" pitchFamily="2" charset="-122"/>
              </a:rPr>
              <a:t>“______________________，________________________”</a:t>
            </a:r>
            <a:r>
              <a:rPr sz="2400">
                <a:latin typeface="Times New Roman" panose="02020603050405020304" charset="0"/>
                <a:ea typeface="宋体" panose="02010600030101010101" pitchFamily="2" charset="-122"/>
                <a:cs typeface="Times New Roman" panose="02020603050405020304" charset="0"/>
              </a:rPr>
              <a:t>。</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（4）《归园田居》中描写乡村中常见的声音的诗句是</a:t>
            </a:r>
            <a:r>
              <a:rPr sz="2400">
                <a:latin typeface="宋体" panose="02010600030101010101" pitchFamily="2" charset="-122"/>
                <a:ea typeface="宋体" panose="02010600030101010101" pitchFamily="2" charset="-122"/>
                <a:cs typeface="宋体" panose="02010600030101010101" pitchFamily="2" charset="-122"/>
              </a:rPr>
              <a:t>“</a:t>
            </a:r>
            <a:r>
              <a:rPr sz="2400">
                <a:latin typeface="Times New Roman" panose="02020603050405020304" charset="0"/>
                <a:ea typeface="宋体" panose="02010600030101010101" pitchFamily="2" charset="-122"/>
                <a:cs typeface="Times New Roman" panose="02020603050405020304" charset="0"/>
              </a:rPr>
              <a:t>______________________，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________________________</a:t>
            </a:r>
            <a:r>
              <a:rPr sz="2400">
                <a:latin typeface="宋体" panose="02010600030101010101" pitchFamily="2" charset="-122"/>
                <a:ea typeface="宋体" panose="02010600030101010101" pitchFamily="2" charset="-122"/>
                <a:cs typeface="宋体" panose="02010600030101010101" pitchFamily="2" charset="-122"/>
              </a:rPr>
              <a:t>”</a:t>
            </a:r>
            <a:r>
              <a:rPr sz="2400">
                <a:latin typeface="Times New Roman" panose="02020603050405020304" charset="0"/>
                <a:ea typeface="宋体" panose="02010600030101010101" pitchFamily="2" charset="-122"/>
                <a:cs typeface="Times New Roman" panose="02020603050405020304" charset="0"/>
              </a:rPr>
              <a:t>。</a:t>
            </a:r>
            <a:endParaRPr sz="2400">
              <a:latin typeface="Times New Roman" panose="02020603050405020304" charset="0"/>
              <a:ea typeface="宋体" panose="02010600030101010101" pitchFamily="2" charset="-122"/>
              <a:cs typeface="Times New Roman" panose="02020603050405020304" charset="0"/>
            </a:endParaRPr>
          </a:p>
          <a:p>
            <a:pPr marL="360045" indent="-457200" algn="just" fontAlgn="auto">
              <a:lnSpc>
                <a:spcPct val="110000"/>
              </a:lnSpc>
            </a:pPr>
            <a:r>
              <a:rPr sz="2400">
                <a:latin typeface="Times New Roman" panose="02020603050405020304" charset="0"/>
                <a:ea typeface="宋体" panose="02010600030101010101" pitchFamily="2" charset="-122"/>
                <a:cs typeface="Times New Roman" panose="02020603050405020304" charset="0"/>
              </a:rPr>
              <a:t>（5）《归园田居》中表现诗人摒弃尘俗，渴望返归自然的诗句是</a:t>
            </a:r>
            <a:r>
              <a:rPr sz="2400">
                <a:latin typeface="宋体" panose="02010600030101010101" pitchFamily="2" charset="-122"/>
                <a:ea typeface="宋体" panose="02010600030101010101" pitchFamily="2" charset="-122"/>
                <a:cs typeface="Times New Roman" panose="02020603050405020304" charset="0"/>
              </a:rPr>
              <a:t>“</a:t>
            </a:r>
            <a:r>
              <a:rPr sz="2400">
                <a:latin typeface="Times New Roman" panose="02020603050405020304" charset="0"/>
                <a:ea typeface="宋体" panose="02010600030101010101" pitchFamily="2" charset="-122"/>
                <a:cs typeface="Times New Roman" panose="02020603050405020304" charset="0"/>
              </a:rPr>
              <a:t>______________，________________________</a:t>
            </a:r>
            <a:r>
              <a:rPr sz="2400">
                <a:latin typeface="宋体" panose="02010600030101010101" pitchFamily="2" charset="-122"/>
                <a:ea typeface="宋体" panose="02010600030101010101" pitchFamily="2" charset="-122"/>
                <a:cs typeface="Times New Roman" panose="02020603050405020304" charset="0"/>
              </a:rPr>
              <a:t>”</a:t>
            </a:r>
            <a:r>
              <a:rPr sz="2400">
                <a:latin typeface="Times New Roman" panose="02020603050405020304" charset="0"/>
                <a:ea typeface="宋体" panose="02010600030101010101" pitchFamily="2" charset="-122"/>
                <a:cs typeface="Times New Roman" panose="02020603050405020304" charset="0"/>
              </a:rPr>
              <a:t>。</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（6）《归园田居》中表露了作者清高孤傲、与世不合的性格，为全诗奠定了情感基调，同时又成为一个伏笔，揭示诗人进入官场却终究辞官归田的根本原因的诗句是</a:t>
            </a:r>
            <a:r>
              <a:rPr sz="2400">
                <a:latin typeface="宋体" panose="02010600030101010101" pitchFamily="2" charset="-122"/>
                <a:ea typeface="宋体" panose="02010600030101010101" pitchFamily="2" charset="-122"/>
                <a:cs typeface="Times New Roman" panose="02020603050405020304" charset="0"/>
              </a:rPr>
              <a:t>“</a:t>
            </a:r>
            <a:r>
              <a:rPr sz="2400">
                <a:latin typeface="Times New Roman" panose="02020603050405020304" charset="0"/>
                <a:ea typeface="宋体" panose="02010600030101010101" pitchFamily="2" charset="-122"/>
                <a:cs typeface="Times New Roman" panose="02020603050405020304" charset="0"/>
              </a:rPr>
              <a:t>______________________，________________________</a:t>
            </a:r>
            <a:r>
              <a:rPr sz="2400">
                <a:latin typeface="宋体" panose="02010600030101010101" pitchFamily="2" charset="-122"/>
                <a:ea typeface="宋体" panose="02010600030101010101" pitchFamily="2" charset="-122"/>
                <a:cs typeface="Times New Roman" panose="02020603050405020304" charset="0"/>
              </a:rPr>
              <a:t>”</a:t>
            </a:r>
            <a:r>
              <a:rPr sz="2400">
                <a:latin typeface="Times New Roman" panose="02020603050405020304" charset="0"/>
                <a:ea typeface="宋体" panose="02010600030101010101" pitchFamily="2" charset="-122"/>
                <a:cs typeface="Times New Roman" panose="02020603050405020304" charset="0"/>
              </a:rPr>
              <a:t>。</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2987040" y="1072515"/>
            <a:ext cx="3013710"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开荒南野际</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2"/>
            </p:custDataLst>
          </p:nvPr>
        </p:nvSpPr>
        <p:spPr>
          <a:xfrm>
            <a:off x="6449695" y="1072515"/>
            <a:ext cx="3013710"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守拙归园田</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5" name="文本框 4"/>
          <p:cNvSpPr txBox="1"/>
          <p:nvPr>
            <p:custDataLst>
              <p:tags r:id="rId3"/>
            </p:custDataLst>
          </p:nvPr>
        </p:nvSpPr>
        <p:spPr>
          <a:xfrm>
            <a:off x="8326755" y="1480820"/>
            <a:ext cx="3013710"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暖暖远人村</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custDataLst>
              <p:tags r:id="rId4"/>
            </p:custDataLst>
          </p:nvPr>
        </p:nvSpPr>
        <p:spPr>
          <a:xfrm>
            <a:off x="1080770" y="1808480"/>
            <a:ext cx="3013710"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依依墟里烟</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7" name="文本框 6"/>
          <p:cNvSpPr txBox="1"/>
          <p:nvPr>
            <p:custDataLst>
              <p:tags r:id="rId5"/>
            </p:custDataLst>
          </p:nvPr>
        </p:nvSpPr>
        <p:spPr>
          <a:xfrm>
            <a:off x="1306195" y="2609850"/>
            <a:ext cx="3013710"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户庭无尘杂</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9" name="文本框 8"/>
          <p:cNvSpPr txBox="1"/>
          <p:nvPr>
            <p:custDataLst>
              <p:tags r:id="rId6"/>
            </p:custDataLst>
          </p:nvPr>
        </p:nvSpPr>
        <p:spPr>
          <a:xfrm>
            <a:off x="4968240" y="2609850"/>
            <a:ext cx="3013710"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虚室有余闲</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0" name="文本框 9"/>
          <p:cNvSpPr txBox="1"/>
          <p:nvPr>
            <p:custDataLst>
              <p:tags r:id="rId7"/>
            </p:custDataLst>
          </p:nvPr>
        </p:nvSpPr>
        <p:spPr>
          <a:xfrm>
            <a:off x="8601075" y="3111500"/>
            <a:ext cx="246443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狗吠深巷中</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1" name="文本框 10"/>
          <p:cNvSpPr txBox="1"/>
          <p:nvPr>
            <p:custDataLst>
              <p:tags r:id="rId8"/>
            </p:custDataLst>
          </p:nvPr>
        </p:nvSpPr>
        <p:spPr>
          <a:xfrm>
            <a:off x="1539875" y="3410585"/>
            <a:ext cx="2452370"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鸡鸣桑树颠</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2" name="文本框 11"/>
          <p:cNvSpPr txBox="1"/>
          <p:nvPr>
            <p:custDataLst>
              <p:tags r:id="rId9"/>
            </p:custDataLst>
          </p:nvPr>
        </p:nvSpPr>
        <p:spPr>
          <a:xfrm>
            <a:off x="1539875" y="4283075"/>
            <a:ext cx="180530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久在樊笼里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3" name="文本框 12"/>
          <p:cNvSpPr txBox="1"/>
          <p:nvPr>
            <p:custDataLst>
              <p:tags r:id="rId10"/>
            </p:custDataLst>
          </p:nvPr>
        </p:nvSpPr>
        <p:spPr>
          <a:xfrm>
            <a:off x="4493895" y="4283075"/>
            <a:ext cx="242506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复得返自然</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4" name="文本框 13"/>
          <p:cNvSpPr txBox="1"/>
          <p:nvPr>
            <p:custDataLst>
              <p:tags r:id="rId11"/>
            </p:custDataLst>
          </p:nvPr>
        </p:nvSpPr>
        <p:spPr>
          <a:xfrm>
            <a:off x="2111375" y="5453380"/>
            <a:ext cx="3013710"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少无适俗韵</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5" name="文本框 14"/>
          <p:cNvSpPr txBox="1"/>
          <p:nvPr>
            <p:custDataLst>
              <p:tags r:id="rId12"/>
            </p:custDataLst>
          </p:nvPr>
        </p:nvSpPr>
        <p:spPr>
          <a:xfrm>
            <a:off x="5587365" y="5453380"/>
            <a:ext cx="3013710"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性本爱丘山</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blinds(horizontal)">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blinds(horizontal)">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blinds(horizontal)">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blinds(horizontal)">
                                      <p:cBhvr>
                                        <p:cTn id="47" dur="500"/>
                                        <p:tgtEl>
                                          <p:spTgt spid="12"/>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blinds(horizontal)">
                                      <p:cBhvr>
                                        <p:cTn id="52" dur="500"/>
                                        <p:tgtEl>
                                          <p:spTgt spid="13"/>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blinds(horizontal)">
                                      <p:cBhvr>
                                        <p:cTn id="57" dur="500"/>
                                        <p:tgtEl>
                                          <p:spTgt spid="14"/>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blinds(horizontal)">
                                      <p:cBhvr>
                                        <p:cTn id="6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P spid="5" grpId="0"/>
      <p:bldP spid="6" grpId="0"/>
      <p:bldP spid="7" grpId="0"/>
      <p:bldP spid="9" grpId="0"/>
      <p:bldP spid="10" grpId="0"/>
      <p:bldP spid="11" grpId="0"/>
      <p:bldP spid="12" grpId="0"/>
      <p:bldP spid="13" grpId="0"/>
      <p:bldP spid="14" grpId="0"/>
      <p:bldP spid="1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438785" y="1117600"/>
            <a:ext cx="7538085" cy="53403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阅读下面的古诗，并完成题目。</a:t>
            </a:r>
            <a:endParaRPr sz="2400">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2"/>
            </p:custDataLst>
          </p:nvPr>
        </p:nvSpPr>
        <p:spPr>
          <a:xfrm>
            <a:off x="1609090" y="1785620"/>
            <a:ext cx="7993380" cy="3287395"/>
          </a:xfrm>
          <a:prstGeom prst="rect">
            <a:avLst/>
          </a:prstGeom>
          <a:solidFill>
            <a:schemeClr val="bg2">
              <a:lumMod val="90000"/>
            </a:schemeClr>
          </a:solidFill>
        </p:spPr>
        <p:txBody>
          <a:bodyPr wrap="square" rtlCol="0">
            <a:noAutofit/>
          </a:bodyPr>
          <a:p>
            <a:pPr indent="0" algn="ctr" fontAlgn="auto">
              <a:lnSpc>
                <a:spcPct val="120000"/>
              </a:lnSpc>
            </a:pPr>
            <a:r>
              <a:rPr sz="2800" b="1">
                <a:latin typeface="楷体" panose="02010609060101010101" charset="-122"/>
                <a:ea typeface="楷体" panose="02010609060101010101" charset="-122"/>
                <a:cs typeface="楷体" panose="02010609060101010101" charset="-122"/>
              </a:rPr>
              <a:t>归田园居（其三）</a:t>
            </a:r>
            <a:endParaRPr sz="2800" b="1">
              <a:latin typeface="楷体" panose="02010609060101010101" charset="-122"/>
              <a:ea typeface="楷体" panose="02010609060101010101" charset="-122"/>
              <a:cs typeface="楷体" panose="02010609060101010101" charset="-122"/>
            </a:endParaRPr>
          </a:p>
          <a:p>
            <a:pPr indent="0" algn="ctr" fontAlgn="auto">
              <a:lnSpc>
                <a:spcPct val="120000"/>
              </a:lnSpc>
            </a:pPr>
            <a:r>
              <a:rPr sz="2400">
                <a:latin typeface="楷体" panose="02010609060101010101" charset="-122"/>
                <a:ea typeface="楷体" panose="02010609060101010101" charset="-122"/>
                <a:cs typeface="楷体" panose="02010609060101010101" charset="-122"/>
              </a:rPr>
              <a:t>〔晋〕陶渊明 </a:t>
            </a:r>
            <a:endParaRPr sz="2400">
              <a:latin typeface="楷体" panose="02010609060101010101" charset="-122"/>
              <a:ea typeface="楷体" panose="02010609060101010101" charset="-122"/>
              <a:cs typeface="楷体" panose="02010609060101010101" charset="-122"/>
            </a:endParaRPr>
          </a:p>
          <a:p>
            <a:pPr indent="0" algn="ctr" fontAlgn="auto">
              <a:lnSpc>
                <a:spcPct val="120000"/>
              </a:lnSpc>
            </a:pPr>
            <a:r>
              <a:rPr sz="2400">
                <a:latin typeface="楷体" panose="02010609060101010101" charset="-122"/>
                <a:ea typeface="楷体" panose="02010609060101010101" charset="-122"/>
                <a:cs typeface="楷体" panose="02010609060101010101" charset="-122"/>
              </a:rPr>
              <a:t>种豆南山下，草盛豆苗稀。</a:t>
            </a:r>
            <a:endParaRPr sz="2400">
              <a:latin typeface="楷体" panose="02010609060101010101" charset="-122"/>
              <a:ea typeface="楷体" panose="02010609060101010101" charset="-122"/>
              <a:cs typeface="楷体" panose="02010609060101010101" charset="-122"/>
            </a:endParaRPr>
          </a:p>
          <a:p>
            <a:pPr indent="0" algn="ctr" fontAlgn="auto">
              <a:lnSpc>
                <a:spcPct val="120000"/>
              </a:lnSpc>
            </a:pPr>
            <a:r>
              <a:rPr sz="2400">
                <a:latin typeface="楷体" panose="02010609060101010101" charset="-122"/>
                <a:ea typeface="楷体" panose="02010609060101010101" charset="-122"/>
                <a:cs typeface="楷体" panose="02010609060101010101" charset="-122"/>
              </a:rPr>
              <a:t>晨兴理荒秽，带月荷锄归。</a:t>
            </a:r>
            <a:endParaRPr sz="2400">
              <a:latin typeface="楷体" panose="02010609060101010101" charset="-122"/>
              <a:ea typeface="楷体" panose="02010609060101010101" charset="-122"/>
              <a:cs typeface="楷体" panose="02010609060101010101" charset="-122"/>
            </a:endParaRPr>
          </a:p>
          <a:p>
            <a:pPr indent="0" algn="ctr" fontAlgn="auto">
              <a:lnSpc>
                <a:spcPct val="120000"/>
              </a:lnSpc>
            </a:pPr>
            <a:r>
              <a:rPr sz="2400">
                <a:latin typeface="楷体" panose="02010609060101010101" charset="-122"/>
                <a:ea typeface="楷体" panose="02010609060101010101" charset="-122"/>
                <a:cs typeface="楷体" panose="02010609060101010101" charset="-122"/>
              </a:rPr>
              <a:t>道狭草木长，夕露沾我衣。</a:t>
            </a:r>
            <a:endParaRPr sz="2400">
              <a:latin typeface="楷体" panose="02010609060101010101" charset="-122"/>
              <a:ea typeface="楷体" panose="02010609060101010101" charset="-122"/>
              <a:cs typeface="楷体" panose="02010609060101010101" charset="-122"/>
            </a:endParaRPr>
          </a:p>
          <a:p>
            <a:pPr indent="0" algn="ctr" fontAlgn="auto">
              <a:lnSpc>
                <a:spcPct val="120000"/>
              </a:lnSpc>
            </a:pPr>
            <a:r>
              <a:rPr sz="2400">
                <a:latin typeface="楷体" panose="02010609060101010101" charset="-122"/>
                <a:ea typeface="楷体" panose="02010609060101010101" charset="-122"/>
                <a:cs typeface="楷体" panose="02010609060101010101" charset="-122"/>
              </a:rPr>
              <a:t>衣沾不足惜，但使愿无违。</a:t>
            </a:r>
            <a:endParaRPr sz="2400">
              <a:latin typeface="楷体" panose="02010609060101010101" charset="-122"/>
              <a:ea typeface="楷体" panose="02010609060101010101" charset="-122"/>
              <a:cs typeface="楷体" panose="02010609060101010101" charset="-122"/>
            </a:endParaRPr>
          </a:p>
        </p:txBody>
      </p:sp>
      <p:sp>
        <p:nvSpPr>
          <p:cNvPr id="34" name="文本框 33"/>
          <p:cNvSpPr txBox="1"/>
          <p:nvPr>
            <p:custDataLst>
              <p:tags r:id="rId3"/>
            </p:custDataLst>
          </p:nvPr>
        </p:nvSpPr>
        <p:spPr>
          <a:xfrm>
            <a:off x="4239895" y="231140"/>
            <a:ext cx="3154680" cy="539750"/>
          </a:xfrm>
          <a:prstGeom prst="rect">
            <a:avLst/>
          </a:prstGeom>
          <a:solidFill>
            <a:schemeClr val="accent6">
              <a:lumMod val="50000"/>
            </a:schemeClr>
          </a:solidFill>
        </p:spPr>
        <p:txBody>
          <a:bodyPr wrap="square" rtlCol="0" anchor="t">
            <a:spAutoFit/>
          </a:bodyPr>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（二）主题拓展</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720090" y="306070"/>
            <a:ext cx="10443210" cy="496506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lang="en-US" sz="2400">
                <a:latin typeface="Times New Roman" panose="02020603050405020304" charset="0"/>
                <a:ea typeface="宋体" panose="02010600030101010101" pitchFamily="2" charset="-122"/>
                <a:cs typeface="Times New Roman" panose="02020603050405020304" charset="0"/>
              </a:rPr>
              <a:t>9</a:t>
            </a:r>
            <a:r>
              <a:rPr sz="2400">
                <a:latin typeface="Times New Roman" panose="02020603050405020304" charset="0"/>
                <a:ea typeface="宋体" panose="02010600030101010101" pitchFamily="2" charset="-122"/>
                <a:cs typeface="Times New Roman" panose="02020603050405020304" charset="0"/>
              </a:rPr>
              <a:t>. 下列对诗歌的理解，不恰当的一项是（</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A. </a:t>
            </a:r>
            <a:r>
              <a:rPr sz="2400">
                <a:latin typeface="宋体" panose="02010600030101010101" pitchFamily="2" charset="-122"/>
                <a:ea typeface="宋体" panose="02010600030101010101" pitchFamily="2" charset="-122"/>
                <a:cs typeface="宋体" panose="02010600030101010101" pitchFamily="2" charset="-122"/>
              </a:rPr>
              <a:t>“种豆南山下，草盛豆苗稀”交</a:t>
            </a:r>
            <a:r>
              <a:rPr sz="2400">
                <a:latin typeface="Times New Roman" panose="02020603050405020304" charset="0"/>
                <a:ea typeface="宋体" panose="02010600030101010101" pitchFamily="2" charset="-122"/>
                <a:cs typeface="Times New Roman" panose="02020603050405020304" charset="0"/>
              </a:rPr>
              <a:t>代了劳动的地址、劳动的内容和豆苗的生长状况。</a:t>
            </a:r>
            <a:r>
              <a:rPr sz="2400">
                <a:latin typeface="宋体" panose="02010600030101010101" pitchFamily="2" charset="-122"/>
                <a:ea typeface="宋体" panose="02010600030101010101" pitchFamily="2" charset="-122"/>
                <a:cs typeface="宋体" panose="02010600030101010101" pitchFamily="2" charset="-122"/>
              </a:rPr>
              <a:t>“种豆南山下”是平</a:t>
            </a:r>
            <a:r>
              <a:rPr sz="2400">
                <a:latin typeface="Times New Roman" panose="02020603050405020304" charset="0"/>
                <a:ea typeface="宋体" panose="02010600030101010101" pitchFamily="2" charset="-122"/>
                <a:cs typeface="Times New Roman" panose="02020603050405020304" charset="0"/>
              </a:rPr>
              <a:t>庸之语</a:t>
            </a:r>
            <a:r>
              <a:rPr sz="2400">
                <a:latin typeface="宋体" panose="02010600030101010101" pitchFamily="2" charset="-122"/>
                <a:ea typeface="宋体" panose="02010600030101010101" pitchFamily="2" charset="-122"/>
                <a:cs typeface="宋体" panose="02010600030101010101" pitchFamily="2" charset="-122"/>
              </a:rPr>
              <a:t>，“带月荷锄归”是</a:t>
            </a:r>
            <a:r>
              <a:rPr sz="2400">
                <a:latin typeface="Times New Roman" panose="02020603050405020304" charset="0"/>
                <a:ea typeface="宋体" panose="02010600030101010101" pitchFamily="2" charset="-122"/>
                <a:cs typeface="Times New Roman" panose="02020603050405020304" charset="0"/>
              </a:rPr>
              <a:t>优美的，二者互相衬托，完满而又和睦。</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B.</a:t>
            </a:r>
            <a:r>
              <a:rPr sz="2400">
                <a:latin typeface="宋体" panose="02010600030101010101" pitchFamily="2" charset="-122"/>
                <a:ea typeface="宋体" panose="02010600030101010101" pitchFamily="2" charset="-122"/>
                <a:cs typeface="宋体" panose="02010600030101010101" pitchFamily="2" charset="-122"/>
              </a:rPr>
              <a:t> “晨兴理荒秽，带月荷锄归”写早</a:t>
            </a:r>
            <a:r>
              <a:rPr sz="2400">
                <a:latin typeface="Times New Roman" panose="02020603050405020304" charset="0"/>
                <a:ea typeface="宋体" panose="02010600030101010101" pitchFamily="2" charset="-122"/>
                <a:cs typeface="Times New Roman" panose="02020603050405020304" charset="0"/>
              </a:rPr>
              <a:t>出晚归，辛勤开垦荒地，陶渊明开垦的是铲除各样野草。</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C.</a:t>
            </a:r>
            <a:r>
              <a:rPr sz="2400">
                <a:latin typeface="宋体" panose="02010600030101010101" pitchFamily="2" charset="-122"/>
                <a:ea typeface="宋体" panose="02010600030101010101" pitchFamily="2" charset="-122"/>
                <a:cs typeface="宋体" panose="02010600030101010101" pitchFamily="2" charset="-122"/>
              </a:rPr>
              <a:t> “道狭草木长，夕露沾我衣”承接“荷锄归”，写回家途中穿草而行，露水沾湿衣服。“种豆南山下”和“夕露沾我衣”用语</a:t>
            </a:r>
            <a:r>
              <a:rPr sz="2400">
                <a:latin typeface="Times New Roman" panose="02020603050405020304" charset="0"/>
                <a:ea typeface="宋体" panose="02010600030101010101" pitchFamily="2" charset="-122"/>
                <a:cs typeface="Times New Roman" panose="02020603050405020304" charset="0"/>
              </a:rPr>
              <a:t>虽平庸自然，却将归隐的困难写得极为详细。</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D. </a:t>
            </a:r>
            <a:r>
              <a:rPr sz="2400">
                <a:latin typeface="宋体" panose="02010600030101010101" pitchFamily="2" charset="-122"/>
                <a:ea typeface="宋体" panose="02010600030101010101" pitchFamily="2" charset="-122"/>
                <a:cs typeface="宋体" panose="02010600030101010101" pitchFamily="2" charset="-122"/>
              </a:rPr>
              <a:t>“衣沾不足惜，但使愿无违”表示要</a:t>
            </a:r>
            <a:r>
              <a:rPr sz="2400">
                <a:latin typeface="Times New Roman" panose="02020603050405020304" charset="0"/>
                <a:ea typeface="宋体" panose="02010600030101010101" pitchFamily="2" charset="-122"/>
                <a:cs typeface="Times New Roman" panose="02020603050405020304" charset="0"/>
              </a:rPr>
              <a:t>避开官场政治，抒发了生者不肯与统治者狼狈为奸的崇高情操。</a:t>
            </a:r>
            <a:endParaRPr sz="2400">
              <a:latin typeface="Times New Roman" panose="02020603050405020304" charset="0"/>
              <a:ea typeface="宋体" panose="02010600030101010101" pitchFamily="2" charset="-122"/>
              <a:cs typeface="Times New Roman" panose="02020603050405020304" charset="0"/>
            </a:endParaRPr>
          </a:p>
        </p:txBody>
      </p:sp>
      <p:sp>
        <p:nvSpPr>
          <p:cNvPr id="7" name="文本框 6"/>
          <p:cNvSpPr txBox="1"/>
          <p:nvPr/>
        </p:nvSpPr>
        <p:spPr>
          <a:xfrm>
            <a:off x="1951990" y="5271135"/>
            <a:ext cx="9768840" cy="977265"/>
          </a:xfrm>
          <a:prstGeom prst="rect">
            <a:avLst/>
          </a:prstGeom>
          <a:noFill/>
        </p:spPr>
        <p:txBody>
          <a:bodyPr wrap="square" rtlCol="0">
            <a:spAutoFit/>
          </a:bodyPr>
          <a:p>
            <a:pPr marL="1080135" indent="-1080135" fontAlgn="auto">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【解析】“归隐的艰难”表述有误，应该是“作者把农耕写得自然轻松，充满了喜爱之情”。</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nvSpPr>
        <p:spPr>
          <a:xfrm>
            <a:off x="6500495" y="390525"/>
            <a:ext cx="67246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C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579755" y="441960"/>
            <a:ext cx="11033125" cy="452183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1</a:t>
            </a:r>
            <a:r>
              <a:rPr lang="en-US" sz="2400">
                <a:latin typeface="Times New Roman" panose="02020603050405020304" charset="0"/>
                <a:ea typeface="宋体" panose="02010600030101010101" pitchFamily="2" charset="-122"/>
                <a:cs typeface="Times New Roman" panose="02020603050405020304" charset="0"/>
              </a:rPr>
              <a:t>0</a:t>
            </a:r>
            <a:r>
              <a:rPr sz="2400">
                <a:latin typeface="Times New Roman" panose="02020603050405020304" charset="0"/>
                <a:ea typeface="宋体" panose="02010600030101010101" pitchFamily="2" charset="-122"/>
                <a:cs typeface="Times New Roman" panose="02020603050405020304" charset="0"/>
              </a:rPr>
              <a:t>. </a:t>
            </a:r>
            <a:r>
              <a:rPr sz="2400">
                <a:latin typeface="宋体" panose="02010600030101010101" pitchFamily="2" charset="-122"/>
                <a:ea typeface="宋体" panose="02010600030101010101" pitchFamily="2" charset="-122"/>
                <a:cs typeface="宋体" panose="02010600030101010101" pitchFamily="2" charset="-122"/>
              </a:rPr>
              <a:t>“带月荷锄归”常</a:t>
            </a:r>
            <a:r>
              <a:rPr sz="2400">
                <a:latin typeface="Times New Roman" panose="02020603050405020304" charset="0"/>
                <a:ea typeface="宋体" panose="02010600030101010101" pitchFamily="2" charset="-122"/>
                <a:cs typeface="Times New Roman" panose="02020603050405020304" charset="0"/>
              </a:rPr>
              <a:t>为后代诗评家称道。请说出这一句诗歌的妙处。____________________________________________________________________________________________________________________________________________________</a:t>
            </a:r>
            <a:r>
              <a:rPr lang="en-US" sz="2400">
                <a:latin typeface="Times New Roman" panose="02020603050405020304" charset="0"/>
                <a:ea typeface="宋体" panose="02010600030101010101" pitchFamily="2" charset="-122"/>
                <a:cs typeface="Times New Roman" panose="02020603050405020304" charset="0"/>
              </a:rPr>
              <a:t>____________________________________________________________________________________________________________________________</a:t>
            </a:r>
            <a:endParaRPr lang="en-US"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1</a:t>
            </a:r>
            <a:r>
              <a:rPr lang="en-US" sz="2400">
                <a:latin typeface="Times New Roman" panose="02020603050405020304" charset="0"/>
                <a:ea typeface="宋体" panose="02010600030101010101" pitchFamily="2" charset="-122"/>
                <a:cs typeface="Times New Roman" panose="02020603050405020304" charset="0"/>
              </a:rPr>
              <a:t>1</a:t>
            </a:r>
            <a:r>
              <a:rPr sz="2400">
                <a:latin typeface="Times New Roman" panose="02020603050405020304" charset="0"/>
                <a:ea typeface="宋体" panose="02010600030101010101" pitchFamily="2" charset="-122"/>
                <a:cs typeface="Times New Roman" panose="02020603050405020304" charset="0"/>
              </a:rPr>
              <a:t>. 从这首诗的内容和主题来看，你以</a:t>
            </a:r>
            <a:r>
              <a:rPr sz="2400">
                <a:latin typeface="宋体" panose="02010600030101010101" pitchFamily="2" charset="-122"/>
                <a:ea typeface="宋体" panose="02010600030101010101" pitchFamily="2" charset="-122"/>
                <a:cs typeface="宋体" panose="02010600030101010101" pitchFamily="2" charset="-122"/>
              </a:rPr>
              <a:t>为“但使愿无违”中的“愿”是</a:t>
            </a:r>
            <a:r>
              <a:rPr sz="2400">
                <a:latin typeface="Times New Roman" panose="02020603050405020304" charset="0"/>
                <a:ea typeface="宋体" panose="02010600030101010101" pitchFamily="2" charset="-122"/>
                <a:cs typeface="Times New Roman" panose="02020603050405020304" charset="0"/>
              </a:rPr>
              <a:t>什么？____________________________________________________________________________________________________________________________________________________________________________________________________________</a:t>
            </a:r>
            <a:endParaRPr sz="2400">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nvSpPr>
        <p:spPr>
          <a:xfrm>
            <a:off x="1085850" y="923290"/>
            <a:ext cx="10527030" cy="1863725"/>
          </a:xfrm>
          <a:prstGeom prst="rect">
            <a:avLst/>
          </a:prstGeom>
          <a:noFill/>
        </p:spPr>
        <p:txBody>
          <a:bodyPr wrap="square" rtlCol="0">
            <a:spAutoFit/>
          </a:bodyPr>
          <a:p>
            <a:pPr>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带月荷锄归”描绘劳动回来的诗人，在皎洁的月光下，肩扛一把锄头，构成了一幅月夜归耕图。这一句用语平庸自然，将劳动生活的感觉和山村静谧的夜景交融在一处，委婉地表达了诗人归隐遂愿后的欢乐和对田园生活的知足之情。</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2"/>
            </p:custDataLst>
          </p:nvPr>
        </p:nvSpPr>
        <p:spPr>
          <a:xfrm>
            <a:off x="1085850" y="3505835"/>
            <a:ext cx="10527030" cy="1420495"/>
          </a:xfrm>
          <a:prstGeom prst="rect">
            <a:avLst/>
          </a:prstGeom>
          <a:noFill/>
        </p:spPr>
        <p:txBody>
          <a:bodyPr wrap="square" rtlCol="0">
            <a:spAutoFit/>
          </a:bodyPr>
          <a:p>
            <a:pPr>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从诗歌的内容看，可理解为勤劳耕作期望收获——多收些豆子。从诗的主题看，可理解为希望能隐居田园，远离官场政治的浑浊，在自然美好的生活中保持自己的节操，不与世俗狼狈为奸。</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730885" y="952500"/>
            <a:ext cx="11033125" cy="164147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40000"/>
              </a:lnSpc>
            </a:pPr>
            <a:r>
              <a:rPr sz="2400">
                <a:latin typeface="Times New Roman" panose="02020603050405020304" charset="0"/>
                <a:ea typeface="宋体" panose="02010600030101010101" pitchFamily="2" charset="-122"/>
                <a:cs typeface="Times New Roman" panose="02020603050405020304" charset="0"/>
              </a:rPr>
              <a:t>1</a:t>
            </a:r>
            <a:r>
              <a:rPr lang="en-US" sz="2400">
                <a:latin typeface="Times New Roman" panose="02020603050405020304" charset="0"/>
                <a:ea typeface="宋体" panose="02010600030101010101" pitchFamily="2" charset="-122"/>
                <a:cs typeface="Times New Roman" panose="02020603050405020304" charset="0"/>
              </a:rPr>
              <a:t>2</a:t>
            </a:r>
            <a:r>
              <a:rPr sz="2400">
                <a:latin typeface="Times New Roman" panose="02020603050405020304" charset="0"/>
                <a:ea typeface="宋体" panose="02010600030101010101" pitchFamily="2" charset="-122"/>
                <a:cs typeface="Times New Roman" panose="02020603050405020304" charset="0"/>
              </a:rPr>
              <a:t>. 这首诗写了什么内容？表达了诗人什么样的思想感情？</a:t>
            </a:r>
            <a:r>
              <a:rPr lang="en-US" sz="2400">
                <a:latin typeface="Times New Roman" panose="02020603050405020304" charset="0"/>
                <a:ea typeface="宋体" panose="02010600030101010101" pitchFamily="2" charset="-122"/>
                <a:cs typeface="Times New Roman" panose="02020603050405020304" charset="0"/>
              </a:rPr>
              <a:t>__________________________________________________________________</a:t>
            </a:r>
            <a:r>
              <a:rPr sz="2400">
                <a:latin typeface="Times New Roman" panose="02020603050405020304" charset="0"/>
                <a:ea typeface="宋体" panose="02010600030101010101" pitchFamily="2" charset="-122"/>
                <a:cs typeface="Times New Roman" panose="02020603050405020304" charset="0"/>
              </a:rPr>
              <a:t>______________________________________________________________________</a:t>
            </a:r>
            <a:endParaRPr sz="2400">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nvSpPr>
        <p:spPr>
          <a:xfrm>
            <a:off x="983615" y="1463675"/>
            <a:ext cx="10527030" cy="977265"/>
          </a:xfrm>
          <a:prstGeom prst="rect">
            <a:avLst/>
          </a:prstGeom>
          <a:noFill/>
        </p:spPr>
        <p:txBody>
          <a:bodyPr wrap="square" rtlCol="0">
            <a:spAutoFit/>
          </a:bodyPr>
          <a:p>
            <a:pPr>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这首诗描绘诗人归隐后的田园劳作的生活，表达了诗人对归隐田园的遁世思想和不要在浑浊的官场生活或现实世界中迷失自我的梦想。</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879475" y="2054225"/>
            <a:ext cx="10657840" cy="186372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1</a:t>
            </a:r>
            <a:r>
              <a:rPr lang="en-US" sz="2400">
                <a:latin typeface="Times New Roman" panose="02020603050405020304" charset="0"/>
                <a:ea typeface="宋体" panose="02010600030101010101" pitchFamily="2" charset="-122"/>
                <a:cs typeface="Times New Roman" panose="02020603050405020304" charset="0"/>
              </a:rPr>
              <a:t>3</a:t>
            </a:r>
            <a:r>
              <a:rPr sz="2400">
                <a:latin typeface="Times New Roman" panose="02020603050405020304" charset="0"/>
                <a:ea typeface="宋体" panose="02010600030101010101" pitchFamily="2" charset="-122"/>
                <a:cs typeface="Times New Roman" panose="02020603050405020304" charset="0"/>
              </a:rPr>
              <a:t>. 陶渊明的性格既刚正不阿，又适情任性，这使他与尔虞我诈、相互倾轧的官场格格不入。他不为五斗米而折腰，于是辞别官场，归隐田园。你是如何看待陶渊明的这种弃官归隐的人生选择的？你认为他的做法是否值得赞赏？请谈谈你的看法。</a:t>
            </a:r>
            <a:endParaRPr sz="2400">
              <a:latin typeface="Times New Roman" panose="02020603050405020304" charset="0"/>
              <a:ea typeface="宋体" panose="02010600030101010101" pitchFamily="2" charset="-122"/>
              <a:cs typeface="Times New Roman" panose="02020603050405020304" charset="0"/>
            </a:endParaRPr>
          </a:p>
        </p:txBody>
      </p:sp>
      <p:sp>
        <p:nvSpPr>
          <p:cNvPr id="34" name="文本框 33"/>
          <p:cNvSpPr txBox="1"/>
          <p:nvPr>
            <p:custDataLst>
              <p:tags r:id="rId2"/>
            </p:custDataLst>
          </p:nvPr>
        </p:nvSpPr>
        <p:spPr>
          <a:xfrm>
            <a:off x="4439285" y="690245"/>
            <a:ext cx="3154680" cy="539750"/>
          </a:xfrm>
          <a:prstGeom prst="rect">
            <a:avLst/>
          </a:prstGeom>
          <a:solidFill>
            <a:schemeClr val="accent6">
              <a:lumMod val="50000"/>
            </a:schemeClr>
          </a:solidFill>
        </p:spPr>
        <p:txBody>
          <a:bodyPr wrap="square" rtlCol="0" anchor="t">
            <a:spAutoFit/>
          </a:bodyPr>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（三）微写作</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
        <p:nvSpPr>
          <p:cNvPr id="3" name="圆角矩形 2">
            <a:hlinkClick r:id="rId3" action="ppaction://hlinksldjump"/>
          </p:cNvPr>
          <p:cNvSpPr/>
          <p:nvPr>
            <p:custDataLst>
              <p:tags r:id="rId4"/>
            </p:custDataLst>
          </p:nvPr>
        </p:nvSpPr>
        <p:spPr>
          <a:xfrm>
            <a:off x="4862195" y="4803775"/>
            <a:ext cx="1622425" cy="664845"/>
          </a:xfrm>
          <a:prstGeom prst="roundRect">
            <a:avLst/>
          </a:prstGeom>
          <a:solidFill>
            <a:srgbClr val="C00000"/>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latin typeface="微软雅黑" panose="020B0503020204020204" charset="-122"/>
                <a:ea typeface="微软雅黑" panose="020B0503020204020204" charset="-122"/>
              </a:rPr>
              <a:t>示例</a:t>
            </a:r>
            <a:endParaRPr lang="zh-CN" altLang="en-US" sz="2400" b="1">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825500" y="998220"/>
            <a:ext cx="10541000" cy="3525520"/>
          </a:xfrm>
          <a:prstGeom prst="rect">
            <a:avLst/>
          </a:prstGeom>
          <a:solidFill>
            <a:schemeClr val="bg1"/>
          </a:solidFill>
        </p:spPr>
        <p:txBody>
          <a:bodyPr wrap="square" rtlCol="0">
            <a:spAutoFit/>
          </a:bodyPr>
          <a:p>
            <a:pPr indent="0" fontAlgn="auto">
              <a:lnSpc>
                <a:spcPct val="130000"/>
              </a:lnSpc>
              <a:spcAft>
                <a:spcPts val="600"/>
              </a:spcAft>
            </a:pPr>
            <a:r>
              <a:rPr lang="zh-CN" altLang="en-US" sz="2400" b="1">
                <a:solidFill>
                  <a:srgbClr val="C00000"/>
                </a:solidFill>
                <a:latin typeface="Times New Roman" panose="02020603050405020304" charset="0"/>
                <a:ea typeface="宋体" panose="02010600030101010101" pitchFamily="2" charset="-122"/>
                <a:cs typeface="Times New Roman" panose="02020603050405020304" charset="0"/>
              </a:rPr>
              <a:t>示例：</a:t>
            </a:r>
            <a:endParaRPr lang="zh-CN" altLang="en-US" sz="2400" b="1">
              <a:solidFill>
                <a:srgbClr val="C00000"/>
              </a:solidFill>
              <a:latin typeface="Times New Roman" panose="02020603050405020304" charset="0"/>
              <a:ea typeface="宋体" panose="02010600030101010101" pitchFamily="2" charset="-122"/>
              <a:cs typeface="Times New Roman" panose="02020603050405020304" charset="0"/>
            </a:endParaRPr>
          </a:p>
          <a:p>
            <a:pPr>
              <a:lnSpc>
                <a:spcPct val="130000"/>
              </a:lnSpc>
            </a:pP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      </a:t>
            </a:r>
            <a:r>
              <a:rPr sz="2400">
                <a:solidFill>
                  <a:srgbClr val="C00000"/>
                </a:solidFill>
                <a:latin typeface="Times New Roman" panose="02020603050405020304" charset="0"/>
                <a:ea typeface="宋体" panose="02010600030101010101" pitchFamily="2" charset="-122"/>
                <a:cs typeface="Times New Roman" panose="02020603050405020304" charset="0"/>
              </a:rPr>
              <a:t>陶渊明归隐田园的举动，乃是对污浊的现实几乎彻底绝望之后所选择的一条洁身自好、坚守初心的道路。他选择辞官归隐，远离喧嚣的官场，独善其身，始终保持自身的纯净，此乃其人生中的一大勇敢、高尚且痛苦而无悔的抉择。在当时，陶渊明面对的是已然腐败不堪的官场以及浮华奢靡的社会风气。诚然，若处在政治清明的盛世，陶渊明必定会坚守其少</a:t>
            </a:r>
            <a:r>
              <a:rPr sz="2400">
                <a:solidFill>
                  <a:srgbClr val="C00000"/>
                </a:solidFill>
                <a:latin typeface="宋体" panose="02010600030101010101" pitchFamily="2" charset="-122"/>
                <a:ea typeface="宋体" panose="02010600030101010101" pitchFamily="2" charset="-122"/>
                <a:cs typeface="宋体" panose="02010600030101010101" pitchFamily="2" charset="-122"/>
              </a:rPr>
              <a:t>年时“大济苍生”</a:t>
            </a:r>
            <a:r>
              <a:rPr sz="2400">
                <a:solidFill>
                  <a:srgbClr val="C00000"/>
                </a:solidFill>
                <a:latin typeface="Times New Roman" panose="02020603050405020304" charset="0"/>
                <a:ea typeface="宋体" panose="02010600030101010101" pitchFamily="2" charset="-122"/>
                <a:cs typeface="Times New Roman" panose="02020603050405020304" charset="0"/>
              </a:rPr>
              <a:t>之宏愿，为民谋福利吧。</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 name="圆角矩形 1">
            <a:hlinkClick r:id="rId2" action="ppaction://hlinksldjump"/>
          </p:cNvPr>
          <p:cNvSpPr/>
          <p:nvPr userDrawn="1">
            <p:custDataLst>
              <p:tags r:id="rId3"/>
            </p:custDataLst>
          </p:nvPr>
        </p:nvSpPr>
        <p:spPr>
          <a:xfrm>
            <a:off x="11131550" y="6440170"/>
            <a:ext cx="889635" cy="334010"/>
          </a:xfrm>
          <a:prstGeom prst="roundRect">
            <a:avLst/>
          </a:prstGeom>
          <a:solidFill>
            <a:srgbClr val="70784C"/>
          </a:solidFill>
          <a:ln>
            <a:noFill/>
          </a:ln>
          <a:effectLst>
            <a:outerShdw blurRad="76200" dir="18900000" sy="23000" kx="-1200000" algn="bl" rotWithShape="0">
              <a:prstClr val="black">
                <a:alpha val="20000"/>
              </a:prstClr>
            </a:outerShdw>
          </a:effectLst>
        </p:spPr>
        <p:style>
          <a:lnRef idx="3">
            <a:schemeClr val="lt1"/>
          </a:lnRef>
          <a:fillRef idx="1">
            <a:schemeClr val="accent3"/>
          </a:fillRef>
          <a:effectRef idx="1">
            <a:schemeClr val="accent3"/>
          </a:effectRef>
          <a:fontRef idx="minor">
            <a:schemeClr val="lt1"/>
          </a:fontRef>
        </p:style>
        <p:txBody>
          <a:bodyPr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rPr>
              <a:t>返回</a:t>
            </a:r>
            <a:endPar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0" name="图片 119"/>
          <p:cNvPicPr/>
          <p:nvPr/>
        </p:nvPicPr>
        <p:blipFill>
          <a:blip r:embed="rId1">
            <a:clrChange>
              <a:clrFrom>
                <a:srgbClr val="F1F1F1">
                  <a:alpha val="100000"/>
                </a:srgbClr>
              </a:clrFrom>
              <a:clrTo>
                <a:srgbClr val="F1F1F1">
                  <a:alpha val="100000"/>
                  <a:alpha val="0"/>
                </a:srgbClr>
              </a:clrTo>
            </a:clrChange>
          </a:blip>
          <a:stretch>
            <a:fillRect/>
          </a:stretch>
        </p:blipFill>
        <p:spPr>
          <a:xfrm>
            <a:off x="3779520" y="748030"/>
            <a:ext cx="4032250" cy="4956175"/>
          </a:xfrm>
          <a:prstGeom prst="rect">
            <a:avLst/>
          </a:prstGeom>
          <a:noFill/>
          <a:ln w="9525">
            <a:noFill/>
          </a:ln>
        </p:spPr>
      </p:pic>
      <p:sp>
        <p:nvSpPr>
          <p:cNvPr id="45" name="任意多边形 44"/>
          <p:cNvSpPr/>
          <p:nvPr userDrawn="1">
            <p:custDataLst>
              <p:tags r:id="rId2"/>
            </p:custDataLst>
          </p:nvPr>
        </p:nvSpPr>
        <p:spPr>
          <a:xfrm>
            <a:off x="584835" y="551180"/>
            <a:ext cx="11058525" cy="5822950"/>
          </a:xfrm>
          <a:custGeom>
            <a:avLst/>
            <a:gdLst/>
            <a:ahLst/>
            <a:cxnLst>
              <a:cxn ang="3">
                <a:pos x="hc" y="t"/>
              </a:cxn>
              <a:cxn ang="cd2">
                <a:pos x="l" y="vc"/>
              </a:cxn>
              <a:cxn ang="cd4">
                <a:pos x="hc" y="b"/>
              </a:cxn>
              <a:cxn ang="0">
                <a:pos x="r" y="vc"/>
              </a:cxn>
            </a:cxnLst>
            <a:rect l="l" t="t" r="r" b="b"/>
            <a:pathLst>
              <a:path w="17753" h="9551">
                <a:moveTo>
                  <a:pt x="106" y="104"/>
                </a:moveTo>
                <a:lnTo>
                  <a:pt x="17621" y="104"/>
                </a:lnTo>
                <a:lnTo>
                  <a:pt x="17621" y="9420"/>
                </a:lnTo>
                <a:lnTo>
                  <a:pt x="106" y="9420"/>
                </a:lnTo>
                <a:lnTo>
                  <a:pt x="106" y="104"/>
                </a:lnTo>
                <a:close/>
                <a:moveTo>
                  <a:pt x="0" y="0"/>
                </a:moveTo>
                <a:lnTo>
                  <a:pt x="17753" y="0"/>
                </a:lnTo>
                <a:lnTo>
                  <a:pt x="17753" y="9551"/>
                </a:lnTo>
                <a:lnTo>
                  <a:pt x="0" y="9551"/>
                </a:lnTo>
                <a:lnTo>
                  <a:pt x="0" y="0"/>
                </a:lnTo>
                <a:close/>
              </a:path>
            </a:pathLst>
          </a:custGeom>
          <a:solidFill>
            <a:srgbClr val="7E8755"/>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p>
        </p:txBody>
      </p:sp>
      <p:sp>
        <p:nvSpPr>
          <p:cNvPr id="46" name="文本框 45"/>
          <p:cNvSpPr txBox="1"/>
          <p:nvPr/>
        </p:nvSpPr>
        <p:spPr>
          <a:xfrm>
            <a:off x="4422140" y="1229360"/>
            <a:ext cx="2748280" cy="4034155"/>
          </a:xfrm>
          <a:prstGeom prst="rect">
            <a:avLst/>
          </a:prstGeom>
          <a:solidFill>
            <a:schemeClr val="bg1"/>
          </a:solidFill>
        </p:spPr>
        <p:txBody>
          <a:bodyPr vert="eaVert" wrap="square" rtlCol="0">
            <a:noAutofit/>
          </a:bodyPr>
          <a:p>
            <a:pPr algn="l">
              <a:lnSpc>
                <a:spcPct val="200000"/>
              </a:lnSpc>
            </a:pPr>
            <a:r>
              <a:rPr lang="zh-CN" altLang="en-US" sz="3600" b="1">
                <a:solidFill>
                  <a:srgbClr val="FF0000"/>
                </a:solidFill>
                <a:latin typeface="楷体" panose="02010609060101010101" charset="-122"/>
                <a:ea typeface="楷体" panose="02010609060101010101" charset="-122"/>
                <a:cs typeface="楷体" panose="02010609060101010101" charset="-122"/>
              </a:rPr>
              <a:t>第二课</a:t>
            </a:r>
            <a:r>
              <a:rPr lang="en-US" altLang="zh-CN" sz="3600" b="1">
                <a:solidFill>
                  <a:srgbClr val="030502"/>
                </a:solidFill>
                <a:latin typeface="楷体" panose="02010609060101010101" charset="-122"/>
                <a:ea typeface="楷体" panose="02010609060101010101" charset="-122"/>
                <a:cs typeface="楷体" panose="02010609060101010101" charset="-122"/>
              </a:rPr>
              <a:t> </a:t>
            </a:r>
            <a:r>
              <a:rPr lang="zh-CN" altLang="en-US" sz="3600" b="1">
                <a:solidFill>
                  <a:srgbClr val="FF0000"/>
                </a:solidFill>
                <a:latin typeface="楷体" panose="02010609060101010101" charset="-122"/>
                <a:ea typeface="楷体" panose="02010609060101010101" charset="-122"/>
                <a:cs typeface="楷体" panose="02010609060101010101" charset="-122"/>
              </a:rPr>
              <a:t>唐诗二首</a:t>
            </a:r>
            <a:r>
              <a:rPr lang="en-US" altLang="zh-CN" sz="3600" b="1">
                <a:solidFill>
                  <a:srgbClr val="FF0000"/>
                </a:solidFill>
                <a:latin typeface="楷体" panose="02010609060101010101" charset="-122"/>
                <a:ea typeface="楷体" panose="02010609060101010101" charset="-122"/>
                <a:cs typeface="楷体" panose="02010609060101010101" charset="-122"/>
              </a:rPr>
              <a:t>--</a:t>
            </a:r>
            <a:endParaRPr lang="zh-CN" altLang="en-US" sz="3600" b="1">
              <a:solidFill>
                <a:srgbClr val="030502"/>
              </a:solidFill>
              <a:latin typeface="楷体" panose="02010609060101010101" charset="-122"/>
              <a:ea typeface="楷体" panose="02010609060101010101" charset="-122"/>
              <a:cs typeface="楷体" panose="02010609060101010101" charset="-122"/>
            </a:endParaRPr>
          </a:p>
          <a:p>
            <a:pPr algn="l">
              <a:lnSpc>
                <a:spcPct val="200000"/>
              </a:lnSpc>
            </a:pPr>
            <a:r>
              <a:rPr lang="en-US" altLang="zh-CN" sz="3600" b="1">
                <a:solidFill>
                  <a:srgbClr val="030502"/>
                </a:solidFill>
                <a:latin typeface="楷体" panose="02010609060101010101" charset="-122"/>
                <a:ea typeface="楷体" panose="02010609060101010101" charset="-122"/>
                <a:cs typeface="楷体" panose="02010609060101010101" charset="-122"/>
              </a:rPr>
              <a:t> </a:t>
            </a:r>
            <a:r>
              <a:rPr lang="zh-CN" altLang="en-US" sz="3600" b="1">
                <a:solidFill>
                  <a:srgbClr val="030502"/>
                </a:solidFill>
                <a:latin typeface="楷体" panose="02010609060101010101" charset="-122"/>
                <a:ea typeface="楷体" panose="02010609060101010101" charset="-122"/>
                <a:cs typeface="楷体" panose="02010609060101010101" charset="-122"/>
              </a:rPr>
              <a:t>将进酒</a:t>
            </a:r>
            <a:endParaRPr lang="zh-CN" altLang="en-US" sz="3600" b="1">
              <a:solidFill>
                <a:srgbClr val="030502"/>
              </a:solidFill>
              <a:latin typeface="楷体" panose="02010609060101010101" charset="-122"/>
              <a:ea typeface="楷体" panose="02010609060101010101" charset="-122"/>
              <a:cs typeface="楷体" panose="02010609060101010101" charset="-122"/>
            </a:endParaRPr>
          </a:p>
        </p:txBody>
      </p:sp>
      <p:pic>
        <p:nvPicPr>
          <p:cNvPr id="110" name="图片 109"/>
          <p:cNvPicPr/>
          <p:nvPr/>
        </p:nvPicPr>
        <p:blipFill>
          <a:blip r:embed="rId3">
            <a:clrChange>
              <a:clrFrom>
                <a:srgbClr val="FFFFFF">
                  <a:alpha val="100000"/>
                </a:srgbClr>
              </a:clrFrom>
              <a:clrTo>
                <a:srgbClr val="FFFFFF">
                  <a:alpha val="100000"/>
                  <a:alpha val="0"/>
                </a:srgbClr>
              </a:clrTo>
            </a:clrChange>
          </a:blip>
          <a:stretch>
            <a:fillRect/>
          </a:stretch>
        </p:blipFill>
        <p:spPr>
          <a:xfrm>
            <a:off x="7408545" y="0"/>
            <a:ext cx="4783455" cy="3306445"/>
          </a:xfrm>
          <a:prstGeom prst="rect">
            <a:avLst/>
          </a:prstGeom>
          <a:noFill/>
          <a:ln w="9525">
            <a:noFill/>
          </a:ln>
        </p:spPr>
      </p:pic>
      <p:sp>
        <p:nvSpPr>
          <p:cNvPr id="53" name="文本框 52"/>
          <p:cNvSpPr txBox="1"/>
          <p:nvPr/>
        </p:nvSpPr>
        <p:spPr>
          <a:xfrm>
            <a:off x="6826885" y="4211955"/>
            <a:ext cx="455930" cy="1051560"/>
          </a:xfrm>
          <a:prstGeom prst="rect">
            <a:avLst/>
          </a:prstGeom>
          <a:solidFill>
            <a:schemeClr val="accent6">
              <a:lumMod val="50000"/>
            </a:schemeClr>
          </a:solidFill>
        </p:spPr>
        <p:txBody>
          <a:bodyPr vert="eaVert" wrap="square" rtlCol="0">
            <a:noAutofit/>
          </a:bodyPr>
          <a:p>
            <a:pPr algn="just">
              <a:lnSpc>
                <a:spcPct val="100000"/>
              </a:lnSpc>
            </a:pPr>
            <a:r>
              <a:rPr lang="zh-CN" altLang="en-US" sz="2400" b="1">
                <a:solidFill>
                  <a:schemeClr val="bg1"/>
                </a:solidFill>
                <a:latin typeface="楷体" panose="02010609060101010101" charset="-122"/>
                <a:ea typeface="楷体" panose="02010609060101010101" charset="-122"/>
              </a:rPr>
              <a:t>李　白</a:t>
            </a:r>
            <a:endParaRPr lang="zh-CN" altLang="en-US" sz="2400" b="1">
              <a:solidFill>
                <a:schemeClr val="bg1"/>
              </a:solidFill>
              <a:latin typeface="楷体" panose="02010609060101010101" charset="-122"/>
              <a:ea typeface="楷体" panose="02010609060101010101" charset="-122"/>
            </a:endParaRPr>
          </a:p>
        </p:txBody>
      </p:sp>
      <p:sp>
        <p:nvSpPr>
          <p:cNvPr id="3" name="圆角矩形 2">
            <a:hlinkClick r:id="rId4" action="ppaction://hlinksldjump"/>
          </p:cNvPr>
          <p:cNvSpPr/>
          <p:nvPr userDrawn="1">
            <p:custDataLst>
              <p:tags r:id="rId5"/>
            </p:custDataLst>
          </p:nvPr>
        </p:nvSpPr>
        <p:spPr>
          <a:xfrm>
            <a:off x="11131550" y="6440170"/>
            <a:ext cx="889635" cy="334010"/>
          </a:xfrm>
          <a:prstGeom prst="roundRect">
            <a:avLst/>
          </a:prstGeom>
          <a:solidFill>
            <a:srgbClr val="70784C"/>
          </a:solidFill>
          <a:ln>
            <a:noFill/>
          </a:ln>
          <a:effectLst>
            <a:outerShdw blurRad="76200" dir="18900000" sy="23000" kx="-1200000" algn="bl" rotWithShape="0">
              <a:prstClr val="black">
                <a:alpha val="20000"/>
              </a:prstClr>
            </a:outerShdw>
          </a:effectLst>
        </p:spPr>
        <p:style>
          <a:lnRef idx="3">
            <a:schemeClr val="lt1"/>
          </a:lnRef>
          <a:fillRef idx="1">
            <a:schemeClr val="accent3"/>
          </a:fillRef>
          <a:effectRef idx="1">
            <a:schemeClr val="accent3"/>
          </a:effectRef>
          <a:fontRef idx="minor">
            <a:schemeClr val="lt1"/>
          </a:fontRef>
        </p:style>
        <p:txBody>
          <a:bodyPr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rPr>
              <a:t>目录</a:t>
            </a:r>
            <a:endPar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10"/>
                                        </p:tgtEl>
                                        <p:attrNameLst>
                                          <p:attrName>style.visibility</p:attrName>
                                        </p:attrNameLst>
                                      </p:cBhvr>
                                      <p:to>
                                        <p:strVal val="visible"/>
                                      </p:to>
                                    </p:set>
                                    <p:animEffect transition="in" filter="fade">
                                      <p:cBhvr>
                                        <p:cTn id="7" dur="1000"/>
                                        <p:tgtEl>
                                          <p:spTgt spid="110"/>
                                        </p:tgtEl>
                                      </p:cBhvr>
                                    </p:animEffect>
                                    <p:anim calcmode="lin" valueType="num">
                                      <p:cBhvr>
                                        <p:cTn id="8" dur="1000" fill="hold"/>
                                        <p:tgtEl>
                                          <p:spTgt spid="110"/>
                                        </p:tgtEl>
                                        <p:attrNameLst>
                                          <p:attrName>ppt_x</p:attrName>
                                        </p:attrNameLst>
                                      </p:cBhvr>
                                      <p:tavLst>
                                        <p:tav tm="0">
                                          <p:val>
                                            <p:strVal val="#ppt_x"/>
                                          </p:val>
                                        </p:tav>
                                        <p:tav tm="100000">
                                          <p:val>
                                            <p:strVal val="#ppt_x"/>
                                          </p:val>
                                        </p:tav>
                                      </p:tavLst>
                                    </p:anim>
                                    <p:anim calcmode="lin" valueType="num">
                                      <p:cBhvr>
                                        <p:cTn id="9" dur="1000" fill="hold"/>
                                        <p:tgtEl>
                                          <p:spTgt spid="1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120"/>
                                        </p:tgtEl>
                                        <p:attrNameLst>
                                          <p:attrName>style.visibility</p:attrName>
                                        </p:attrNameLst>
                                      </p:cBhvr>
                                      <p:to>
                                        <p:strVal val="visible"/>
                                      </p:to>
                                    </p:set>
                                    <p:animEffect transition="in" filter="barn(inVertical)">
                                      <p:cBhvr>
                                        <p:cTn id="13" dur="500"/>
                                        <p:tgtEl>
                                          <p:spTgt spid="120"/>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53"/>
                                        </p:tgtEl>
                                        <p:attrNameLst>
                                          <p:attrName>style.visibility</p:attrName>
                                        </p:attrNameLst>
                                      </p:cBhvr>
                                      <p:to>
                                        <p:strVal val="visible"/>
                                      </p:to>
                                    </p:set>
                                    <p:animEffect transition="in" filter="barn(inVertical)">
                                      <p:cBhvr>
                                        <p:cTn id="16"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userDrawn="1">
            <p:custDataLst>
              <p:tags r:id="rId1"/>
            </p:custDataLst>
          </p:nvPr>
        </p:nvSpPr>
        <p:spPr>
          <a:xfrm>
            <a:off x="584835" y="551180"/>
            <a:ext cx="11058525" cy="5822950"/>
          </a:xfrm>
          <a:custGeom>
            <a:avLst/>
            <a:gdLst/>
            <a:ahLst/>
            <a:cxnLst>
              <a:cxn ang="3">
                <a:pos x="hc" y="t"/>
              </a:cxn>
              <a:cxn ang="cd2">
                <a:pos x="l" y="vc"/>
              </a:cxn>
              <a:cxn ang="cd4">
                <a:pos x="hc" y="b"/>
              </a:cxn>
              <a:cxn ang="0">
                <a:pos x="r" y="vc"/>
              </a:cxn>
            </a:cxnLst>
            <a:rect l="l" t="t" r="r" b="b"/>
            <a:pathLst>
              <a:path w="17753" h="9551">
                <a:moveTo>
                  <a:pt x="106" y="104"/>
                </a:moveTo>
                <a:lnTo>
                  <a:pt x="17621" y="104"/>
                </a:lnTo>
                <a:lnTo>
                  <a:pt x="17621" y="9420"/>
                </a:lnTo>
                <a:lnTo>
                  <a:pt x="106" y="9420"/>
                </a:lnTo>
                <a:lnTo>
                  <a:pt x="106" y="104"/>
                </a:lnTo>
                <a:close/>
                <a:moveTo>
                  <a:pt x="0" y="0"/>
                </a:moveTo>
                <a:lnTo>
                  <a:pt x="17753" y="0"/>
                </a:lnTo>
                <a:lnTo>
                  <a:pt x="17753" y="9551"/>
                </a:lnTo>
                <a:lnTo>
                  <a:pt x="0" y="9551"/>
                </a:lnTo>
                <a:lnTo>
                  <a:pt x="0" y="0"/>
                </a:lnTo>
                <a:close/>
              </a:path>
            </a:pathLst>
          </a:custGeom>
          <a:solidFill>
            <a:srgbClr val="7E8755"/>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p>
        </p:txBody>
      </p:sp>
      <p:pic>
        <p:nvPicPr>
          <p:cNvPr id="7" name="图片 6"/>
          <p:cNvPicPr/>
          <p:nvPr>
            <p:custDataLst>
              <p:tags r:id="rId2"/>
            </p:custDataLst>
          </p:nvPr>
        </p:nvPicPr>
        <p:blipFill>
          <a:blip r:embed="rId3">
            <a:clrChange>
              <a:clrFrom>
                <a:srgbClr val="FFFFFF">
                  <a:alpha val="100000"/>
                </a:srgbClr>
              </a:clrFrom>
              <a:clrTo>
                <a:srgbClr val="FFFFFF">
                  <a:alpha val="100000"/>
                  <a:alpha val="0"/>
                </a:srgbClr>
              </a:clrTo>
            </a:clrChange>
          </a:blip>
          <a:stretch>
            <a:fillRect/>
          </a:stretch>
        </p:blipFill>
        <p:spPr>
          <a:xfrm>
            <a:off x="-308610" y="4225290"/>
            <a:ext cx="3632200" cy="2995930"/>
          </a:xfrm>
          <a:prstGeom prst="rect">
            <a:avLst/>
          </a:prstGeom>
          <a:noFill/>
          <a:ln w="9525">
            <a:noFill/>
          </a:ln>
        </p:spPr>
      </p:pic>
      <p:pic>
        <p:nvPicPr>
          <p:cNvPr id="110" name="图片 109"/>
          <p:cNvPicPr/>
          <p:nvPr/>
        </p:nvPicPr>
        <p:blipFill>
          <a:blip r:embed="rId4">
            <a:clrChange>
              <a:clrFrom>
                <a:srgbClr val="FFFFFF">
                  <a:alpha val="100000"/>
                </a:srgbClr>
              </a:clrFrom>
              <a:clrTo>
                <a:srgbClr val="FFFFFF">
                  <a:alpha val="100000"/>
                  <a:alpha val="0"/>
                </a:srgbClr>
              </a:clrTo>
            </a:clrChange>
          </a:blip>
          <a:stretch>
            <a:fillRect/>
          </a:stretch>
        </p:blipFill>
        <p:spPr>
          <a:xfrm>
            <a:off x="7483475" y="0"/>
            <a:ext cx="4783455" cy="3306445"/>
          </a:xfrm>
          <a:prstGeom prst="rect">
            <a:avLst/>
          </a:prstGeom>
          <a:noFill/>
          <a:ln w="9525">
            <a:noFill/>
          </a:ln>
        </p:spPr>
      </p:pic>
      <p:sp>
        <p:nvSpPr>
          <p:cNvPr id="3" name="文本框 2"/>
          <p:cNvSpPr txBox="1"/>
          <p:nvPr/>
        </p:nvSpPr>
        <p:spPr>
          <a:xfrm>
            <a:off x="-205740" y="417830"/>
            <a:ext cx="2199640" cy="1845310"/>
          </a:xfrm>
          <a:prstGeom prst="rect">
            <a:avLst/>
          </a:prstGeom>
          <a:noFill/>
        </p:spPr>
        <p:txBody>
          <a:bodyPr wrap="square" rtlCol="0">
            <a:noAutofit/>
          </a:bodyPr>
          <a:p>
            <a:pPr algn="l"/>
            <a:r>
              <a:rPr lang="zh-CN" altLang="en-US" sz="13800">
                <a:latin typeface="宋体" panose="02010600030101010101" pitchFamily="2" charset="-122"/>
                <a:ea typeface="宋体" panose="02010600030101010101" pitchFamily="2" charset="-122"/>
              </a:rPr>
              <a:t>目</a:t>
            </a:r>
            <a:r>
              <a:rPr lang="zh-CN" altLang="en-US"/>
              <a:t> </a:t>
            </a:r>
            <a:endParaRPr lang="zh-CN" altLang="en-US"/>
          </a:p>
        </p:txBody>
      </p:sp>
      <p:sp>
        <p:nvSpPr>
          <p:cNvPr id="11" name="文本框 10"/>
          <p:cNvSpPr txBox="1"/>
          <p:nvPr>
            <p:custDataLst>
              <p:tags r:id="rId5"/>
            </p:custDataLst>
          </p:nvPr>
        </p:nvSpPr>
        <p:spPr>
          <a:xfrm>
            <a:off x="10454005" y="4225290"/>
            <a:ext cx="1941830" cy="2148205"/>
          </a:xfrm>
          <a:prstGeom prst="rect">
            <a:avLst/>
          </a:prstGeom>
          <a:noFill/>
        </p:spPr>
        <p:txBody>
          <a:bodyPr wrap="square" rtlCol="0">
            <a:noAutofit/>
          </a:bodyPr>
          <a:p>
            <a:r>
              <a:rPr lang="zh-CN" altLang="en-US" sz="13800">
                <a:latin typeface="宋体" panose="02010600030101010101" pitchFamily="2" charset="-122"/>
                <a:ea typeface="宋体" panose="02010600030101010101" pitchFamily="2" charset="-122"/>
              </a:rPr>
              <a:t>录</a:t>
            </a:r>
            <a:r>
              <a:rPr lang="zh-CN" altLang="en-US"/>
              <a:t> </a:t>
            </a:r>
            <a:endParaRPr lang="zh-CN" altLang="en-US"/>
          </a:p>
        </p:txBody>
      </p:sp>
      <p:grpSp>
        <p:nvGrpSpPr>
          <p:cNvPr id="30" name="组合 29"/>
          <p:cNvGrpSpPr/>
          <p:nvPr/>
        </p:nvGrpSpPr>
        <p:grpSpPr>
          <a:xfrm>
            <a:off x="3323590" y="942340"/>
            <a:ext cx="927100" cy="5205730"/>
            <a:chOff x="4956" y="2453"/>
            <a:chExt cx="1460" cy="8198"/>
          </a:xfrm>
        </p:grpSpPr>
        <p:grpSp>
          <p:nvGrpSpPr>
            <p:cNvPr id="15" name="组合 14"/>
            <p:cNvGrpSpPr/>
            <p:nvPr/>
          </p:nvGrpSpPr>
          <p:grpSpPr>
            <a:xfrm>
              <a:off x="4956" y="2453"/>
              <a:ext cx="1460" cy="1443"/>
              <a:chOff x="5073" y="2394"/>
              <a:chExt cx="1444" cy="1412"/>
            </a:xfrm>
          </p:grpSpPr>
          <p:pic>
            <p:nvPicPr>
              <p:cNvPr id="112" name="图片 111"/>
              <p:cNvPicPr/>
              <p:nvPr>
                <p:custDataLst>
                  <p:tags r:id="rId6"/>
                </p:custDataLst>
              </p:nvPr>
            </p:nvPicPr>
            <p:blipFill>
              <a:blip r:embed="rId7">
                <a:clrChange>
                  <a:clrFrom>
                    <a:srgbClr val="F6F6F6">
                      <a:alpha val="100000"/>
                    </a:srgbClr>
                  </a:clrFrom>
                  <a:clrTo>
                    <a:srgbClr val="F6F6F6">
                      <a:alpha val="100000"/>
                      <a:alpha val="0"/>
                    </a:srgbClr>
                  </a:clrTo>
                </a:clrChange>
              </a:blip>
              <a:stretch>
                <a:fillRect/>
              </a:stretch>
            </p:blipFill>
            <p:spPr>
              <a:xfrm>
                <a:off x="5073" y="2394"/>
                <a:ext cx="1444" cy="1413"/>
              </a:xfrm>
              <a:prstGeom prst="rect">
                <a:avLst/>
              </a:prstGeom>
              <a:noFill/>
              <a:ln w="9525">
                <a:noFill/>
              </a:ln>
            </p:spPr>
          </p:pic>
          <p:sp>
            <p:nvSpPr>
              <p:cNvPr id="13" name="文本框 12"/>
              <p:cNvSpPr txBox="1"/>
              <p:nvPr>
                <p:custDataLst>
                  <p:tags r:id="rId8"/>
                </p:custDataLst>
              </p:nvPr>
            </p:nvSpPr>
            <p:spPr>
              <a:xfrm>
                <a:off x="5322" y="2664"/>
                <a:ext cx="945" cy="873"/>
              </a:xfrm>
              <a:prstGeom prst="rect">
                <a:avLst/>
              </a:prstGeom>
              <a:noFill/>
            </p:spPr>
            <p:txBody>
              <a:bodyPr wrap="square" rtlCol="0">
                <a:noAutofit/>
              </a:bodyPr>
              <a:p>
                <a:r>
                  <a:rPr lang="zh-CN" altLang="en-US" sz="3200" b="1">
                    <a:solidFill>
                      <a:srgbClr val="030502"/>
                    </a:solidFill>
                    <a:latin typeface="宋体" panose="02010600030101010101" pitchFamily="2" charset="-122"/>
                    <a:ea typeface="宋体" panose="02010600030101010101" pitchFamily="2" charset="-122"/>
                  </a:rPr>
                  <a:t>壹</a:t>
                </a:r>
                <a:r>
                  <a:rPr lang="zh-CN" altLang="en-US"/>
                  <a:t> </a:t>
                </a:r>
                <a:endParaRPr lang="zh-CN" altLang="en-US"/>
              </a:p>
            </p:txBody>
          </p:sp>
        </p:grpSp>
        <p:sp>
          <p:nvSpPr>
            <p:cNvPr id="14" name="文本框 13">
              <a:hlinkClick r:id="rId9" action="ppaction://hlinksldjump"/>
            </p:cNvPr>
            <p:cNvSpPr txBox="1"/>
            <p:nvPr/>
          </p:nvSpPr>
          <p:spPr>
            <a:xfrm>
              <a:off x="5108" y="4015"/>
              <a:ext cx="966" cy="6636"/>
            </a:xfrm>
            <a:prstGeom prst="rect">
              <a:avLst/>
            </a:prstGeom>
            <a:noFill/>
          </p:spPr>
          <p:txBody>
            <a:bodyPr vert="eaVert" wrap="square" rtlCol="0">
              <a:spAutoFit/>
            </a:bodyPr>
            <a:p>
              <a:r>
                <a:rPr lang="zh-CN" altLang="en-US" sz="2800" b="1">
                  <a:solidFill>
                    <a:srgbClr val="030502"/>
                  </a:solidFill>
                  <a:latin typeface="楷体" panose="02010609060101010101" charset="-122"/>
                  <a:ea typeface="楷体" panose="02010609060101010101" charset="-122"/>
                  <a:cs typeface="楷体" panose="02010609060101010101" charset="-122"/>
                </a:rPr>
                <a:t>第一课 归园田居（其一）</a:t>
              </a:r>
              <a:endParaRPr lang="zh-CN" altLang="en-US" sz="2800" b="1">
                <a:solidFill>
                  <a:srgbClr val="030502"/>
                </a:solidFill>
                <a:latin typeface="楷体" panose="02010609060101010101" charset="-122"/>
                <a:ea typeface="楷体" panose="02010609060101010101" charset="-122"/>
                <a:cs typeface="楷体" panose="02010609060101010101" charset="-122"/>
              </a:endParaRPr>
            </a:p>
          </p:txBody>
        </p:sp>
      </p:grpSp>
      <p:grpSp>
        <p:nvGrpSpPr>
          <p:cNvPr id="31" name="组合 30"/>
          <p:cNvGrpSpPr/>
          <p:nvPr/>
        </p:nvGrpSpPr>
        <p:grpSpPr>
          <a:xfrm>
            <a:off x="4722949" y="1591945"/>
            <a:ext cx="1245416" cy="4556125"/>
            <a:chOff x="6796" y="3444"/>
            <a:chExt cx="1961" cy="6813"/>
          </a:xfrm>
        </p:grpSpPr>
        <p:grpSp>
          <p:nvGrpSpPr>
            <p:cNvPr id="16" name="组合 15"/>
            <p:cNvGrpSpPr/>
            <p:nvPr/>
          </p:nvGrpSpPr>
          <p:grpSpPr>
            <a:xfrm>
              <a:off x="7297" y="3444"/>
              <a:ext cx="1460" cy="1331"/>
              <a:chOff x="5038" y="2501"/>
              <a:chExt cx="1444" cy="1291"/>
            </a:xfrm>
          </p:grpSpPr>
          <p:pic>
            <p:nvPicPr>
              <p:cNvPr id="17" name="图片 16"/>
              <p:cNvPicPr/>
              <p:nvPr>
                <p:custDataLst>
                  <p:tags r:id="rId10"/>
                </p:custDataLst>
              </p:nvPr>
            </p:nvPicPr>
            <p:blipFill>
              <a:blip r:embed="rId7">
                <a:clrChange>
                  <a:clrFrom>
                    <a:srgbClr val="F6F6F6">
                      <a:alpha val="100000"/>
                    </a:srgbClr>
                  </a:clrFrom>
                  <a:clrTo>
                    <a:srgbClr val="F6F6F6">
                      <a:alpha val="100000"/>
                      <a:alpha val="0"/>
                    </a:srgbClr>
                  </a:clrTo>
                </a:clrChange>
              </a:blip>
              <a:stretch>
                <a:fillRect/>
              </a:stretch>
            </p:blipFill>
            <p:spPr>
              <a:xfrm>
                <a:off x="5038" y="2501"/>
                <a:ext cx="1444" cy="1291"/>
              </a:xfrm>
              <a:prstGeom prst="rect">
                <a:avLst/>
              </a:prstGeom>
              <a:noFill/>
              <a:ln w="9525">
                <a:noFill/>
              </a:ln>
            </p:spPr>
          </p:pic>
          <p:sp>
            <p:nvSpPr>
              <p:cNvPr id="18" name="文本框 17"/>
              <p:cNvSpPr txBox="1"/>
              <p:nvPr>
                <p:custDataLst>
                  <p:tags r:id="rId11"/>
                </p:custDataLst>
              </p:nvPr>
            </p:nvSpPr>
            <p:spPr>
              <a:xfrm>
                <a:off x="5255" y="2710"/>
                <a:ext cx="945" cy="873"/>
              </a:xfrm>
              <a:prstGeom prst="rect">
                <a:avLst/>
              </a:prstGeom>
              <a:noFill/>
            </p:spPr>
            <p:txBody>
              <a:bodyPr wrap="square" rtlCol="0">
                <a:noAutofit/>
              </a:bodyPr>
              <a:p>
                <a:r>
                  <a:rPr lang="zh-CN" altLang="en-US" sz="3200" b="1">
                    <a:solidFill>
                      <a:srgbClr val="030502"/>
                    </a:solidFill>
                    <a:latin typeface="宋体" panose="02010600030101010101" pitchFamily="2" charset="-122"/>
                    <a:ea typeface="宋体" panose="02010600030101010101" pitchFamily="2" charset="-122"/>
                  </a:rPr>
                  <a:t>贰</a:t>
                </a:r>
                <a:r>
                  <a:rPr lang="zh-CN" altLang="en-US"/>
                  <a:t> </a:t>
                </a:r>
                <a:endParaRPr lang="zh-CN" altLang="en-US"/>
              </a:p>
            </p:txBody>
          </p:sp>
        </p:grpSp>
        <p:sp>
          <p:nvSpPr>
            <p:cNvPr id="20" name="文本框 19">
              <a:hlinkClick r:id="rId12" action="ppaction://hlinksldjump"/>
            </p:cNvPr>
            <p:cNvSpPr txBox="1"/>
            <p:nvPr>
              <p:custDataLst>
                <p:tags r:id="rId13"/>
              </p:custDataLst>
            </p:nvPr>
          </p:nvSpPr>
          <p:spPr>
            <a:xfrm>
              <a:off x="6796" y="4971"/>
              <a:ext cx="1645" cy="5286"/>
            </a:xfrm>
            <a:prstGeom prst="rect">
              <a:avLst/>
            </a:prstGeom>
            <a:noFill/>
          </p:spPr>
          <p:txBody>
            <a:bodyPr vert="eaVert" wrap="square" rtlCol="0">
              <a:spAutoFit/>
            </a:bodyPr>
            <a:p>
              <a:r>
                <a:rPr lang="zh-CN" altLang="en-US" sz="2800" b="1">
                  <a:solidFill>
                    <a:srgbClr val="030502"/>
                  </a:solidFill>
                  <a:latin typeface="楷体" panose="02010609060101010101" charset="-122"/>
                  <a:ea typeface="楷体" panose="02010609060101010101" charset="-122"/>
                  <a:cs typeface="楷体" panose="02010609060101010101" charset="-122"/>
                </a:rPr>
                <a:t>第二课 唐诗二首 </a:t>
              </a:r>
              <a:r>
                <a:rPr lang="en-US" altLang="zh-CN" sz="2800" b="1">
                  <a:solidFill>
                    <a:srgbClr val="030502"/>
                  </a:solidFill>
                  <a:latin typeface="楷体" panose="02010609060101010101" charset="-122"/>
                  <a:ea typeface="楷体" panose="02010609060101010101" charset="-122"/>
                  <a:cs typeface="楷体" panose="02010609060101010101" charset="-122"/>
                </a:rPr>
                <a:t>--</a:t>
              </a:r>
              <a:endParaRPr lang="en-US" altLang="zh-CN" sz="2800" b="1">
                <a:solidFill>
                  <a:srgbClr val="030502"/>
                </a:solidFill>
                <a:latin typeface="楷体" panose="02010609060101010101" charset="-122"/>
                <a:ea typeface="楷体" panose="02010609060101010101" charset="-122"/>
                <a:cs typeface="楷体" panose="02010609060101010101" charset="-122"/>
              </a:endParaRPr>
            </a:p>
            <a:p>
              <a:r>
                <a:rPr lang="zh-CN" altLang="en-US" sz="2800" b="1">
                  <a:solidFill>
                    <a:srgbClr val="030502"/>
                  </a:solidFill>
                  <a:latin typeface="楷体" panose="02010609060101010101" charset="-122"/>
                  <a:ea typeface="楷体" panose="02010609060101010101" charset="-122"/>
                  <a:cs typeface="楷体" panose="02010609060101010101" charset="-122"/>
                </a:rPr>
                <a:t>将进酒</a:t>
              </a:r>
              <a:endParaRPr lang="zh-CN" altLang="en-US" sz="2800" b="1">
                <a:solidFill>
                  <a:srgbClr val="030502"/>
                </a:solidFill>
                <a:latin typeface="楷体" panose="02010609060101010101" charset="-122"/>
                <a:ea typeface="楷体" panose="02010609060101010101" charset="-122"/>
                <a:cs typeface="楷体" panose="02010609060101010101" charset="-122"/>
              </a:endParaRPr>
            </a:p>
          </p:txBody>
        </p:sp>
      </p:grpSp>
      <p:grpSp>
        <p:nvGrpSpPr>
          <p:cNvPr id="32" name="组合 31"/>
          <p:cNvGrpSpPr/>
          <p:nvPr/>
        </p:nvGrpSpPr>
        <p:grpSpPr>
          <a:xfrm>
            <a:off x="6419850" y="1057910"/>
            <a:ext cx="1250950" cy="4956810"/>
            <a:chOff x="9288" y="2451"/>
            <a:chExt cx="1970" cy="7806"/>
          </a:xfrm>
        </p:grpSpPr>
        <p:grpSp>
          <p:nvGrpSpPr>
            <p:cNvPr id="21" name="组合 20"/>
            <p:cNvGrpSpPr/>
            <p:nvPr/>
          </p:nvGrpSpPr>
          <p:grpSpPr>
            <a:xfrm>
              <a:off x="9798" y="2451"/>
              <a:ext cx="1460" cy="1456"/>
              <a:chOff x="5073" y="2394"/>
              <a:chExt cx="1444" cy="1412"/>
            </a:xfrm>
          </p:grpSpPr>
          <p:pic>
            <p:nvPicPr>
              <p:cNvPr id="22" name="图片 21"/>
              <p:cNvPicPr/>
              <p:nvPr>
                <p:custDataLst>
                  <p:tags r:id="rId14"/>
                </p:custDataLst>
              </p:nvPr>
            </p:nvPicPr>
            <p:blipFill>
              <a:blip r:embed="rId7">
                <a:clrChange>
                  <a:clrFrom>
                    <a:srgbClr val="F6F6F6">
                      <a:alpha val="100000"/>
                    </a:srgbClr>
                  </a:clrFrom>
                  <a:clrTo>
                    <a:srgbClr val="F6F6F6">
                      <a:alpha val="100000"/>
                      <a:alpha val="0"/>
                    </a:srgbClr>
                  </a:clrTo>
                </a:clrChange>
              </a:blip>
              <a:stretch>
                <a:fillRect/>
              </a:stretch>
            </p:blipFill>
            <p:spPr>
              <a:xfrm>
                <a:off x="5073" y="2394"/>
                <a:ext cx="1444" cy="1413"/>
              </a:xfrm>
              <a:prstGeom prst="rect">
                <a:avLst/>
              </a:prstGeom>
              <a:noFill/>
              <a:ln w="9525">
                <a:noFill/>
              </a:ln>
            </p:spPr>
          </p:pic>
          <p:sp>
            <p:nvSpPr>
              <p:cNvPr id="23" name="文本框 22"/>
              <p:cNvSpPr txBox="1"/>
              <p:nvPr>
                <p:custDataLst>
                  <p:tags r:id="rId15"/>
                </p:custDataLst>
              </p:nvPr>
            </p:nvSpPr>
            <p:spPr>
              <a:xfrm>
                <a:off x="5322" y="2664"/>
                <a:ext cx="945" cy="873"/>
              </a:xfrm>
              <a:prstGeom prst="rect">
                <a:avLst/>
              </a:prstGeom>
              <a:noFill/>
            </p:spPr>
            <p:txBody>
              <a:bodyPr wrap="square" rtlCol="0">
                <a:noAutofit/>
              </a:bodyPr>
              <a:p>
                <a:r>
                  <a:rPr lang="zh-CN" altLang="en-US" sz="3200" b="1">
                    <a:solidFill>
                      <a:srgbClr val="030502"/>
                    </a:solidFill>
                    <a:latin typeface="宋体" panose="02010600030101010101" pitchFamily="2" charset="-122"/>
                    <a:ea typeface="宋体" panose="02010600030101010101" pitchFamily="2" charset="-122"/>
                  </a:rPr>
                  <a:t>叁</a:t>
                </a:r>
                <a:r>
                  <a:rPr lang="zh-CN" altLang="en-US"/>
                  <a:t> </a:t>
                </a:r>
                <a:endParaRPr lang="zh-CN" altLang="en-US"/>
              </a:p>
            </p:txBody>
          </p:sp>
        </p:grpSp>
        <p:sp>
          <p:nvSpPr>
            <p:cNvPr id="24" name="文本框 23">
              <a:hlinkClick r:id="rId16" action="ppaction://hlinksldjump"/>
            </p:cNvPr>
            <p:cNvSpPr txBox="1"/>
            <p:nvPr>
              <p:custDataLst>
                <p:tags r:id="rId17"/>
              </p:custDataLst>
            </p:nvPr>
          </p:nvSpPr>
          <p:spPr>
            <a:xfrm>
              <a:off x="9288" y="4015"/>
              <a:ext cx="1645" cy="6242"/>
            </a:xfrm>
            <a:prstGeom prst="rect">
              <a:avLst/>
            </a:prstGeom>
            <a:noFill/>
          </p:spPr>
          <p:txBody>
            <a:bodyPr vert="eaVert" wrap="square" rtlCol="0">
              <a:spAutoFit/>
            </a:bodyPr>
            <a:p>
              <a:r>
                <a:rPr lang="zh-CN" altLang="en-US" sz="2800" b="1">
                  <a:solidFill>
                    <a:srgbClr val="030502"/>
                  </a:solidFill>
                  <a:latin typeface="楷体" panose="02010609060101010101" charset="-122"/>
                  <a:ea typeface="楷体" panose="02010609060101010101" charset="-122"/>
                  <a:cs typeface="楷体" panose="02010609060101010101" charset="-122"/>
                  <a:sym typeface="+mn-ea"/>
                </a:rPr>
                <a:t>第二课 唐诗二首 </a:t>
              </a:r>
              <a:r>
                <a:rPr lang="en-US" altLang="zh-CN" sz="2800" b="1">
                  <a:solidFill>
                    <a:srgbClr val="030502"/>
                  </a:solidFill>
                  <a:latin typeface="楷体" panose="02010609060101010101" charset="-122"/>
                  <a:ea typeface="楷体" panose="02010609060101010101" charset="-122"/>
                  <a:cs typeface="楷体" panose="02010609060101010101" charset="-122"/>
                  <a:sym typeface="+mn-ea"/>
                </a:rPr>
                <a:t>--</a:t>
              </a:r>
              <a:endParaRPr lang="en-US" altLang="zh-CN" sz="2800" b="1">
                <a:solidFill>
                  <a:srgbClr val="030502"/>
                </a:solidFill>
                <a:latin typeface="楷体" panose="02010609060101010101" charset="-122"/>
                <a:ea typeface="楷体" panose="02010609060101010101" charset="-122"/>
                <a:cs typeface="楷体" panose="02010609060101010101" charset="-122"/>
                <a:sym typeface="+mn-ea"/>
              </a:endParaRPr>
            </a:p>
            <a:p>
              <a:r>
                <a:rPr lang="en-US" altLang="zh-CN" sz="2800" b="1">
                  <a:solidFill>
                    <a:srgbClr val="030502"/>
                  </a:solidFill>
                  <a:latin typeface="楷体" panose="02010609060101010101" charset="-122"/>
                  <a:ea typeface="楷体" panose="02010609060101010101" charset="-122"/>
                  <a:cs typeface="楷体" panose="02010609060101010101" charset="-122"/>
                  <a:sym typeface="+mn-ea"/>
                </a:rPr>
                <a:t>登高</a:t>
              </a:r>
              <a:endParaRPr lang="en-US" altLang="zh-CN" sz="2800" b="1">
                <a:solidFill>
                  <a:srgbClr val="030502"/>
                </a:solidFill>
                <a:latin typeface="楷体" panose="02010609060101010101" charset="-122"/>
                <a:ea typeface="楷体" panose="02010609060101010101" charset="-122"/>
                <a:cs typeface="楷体" panose="02010609060101010101" charset="-122"/>
                <a:sym typeface="+mn-ea"/>
              </a:endParaRPr>
            </a:p>
          </p:txBody>
        </p:sp>
      </p:grpSp>
      <p:grpSp>
        <p:nvGrpSpPr>
          <p:cNvPr id="33" name="组合 32"/>
          <p:cNvGrpSpPr/>
          <p:nvPr/>
        </p:nvGrpSpPr>
        <p:grpSpPr>
          <a:xfrm>
            <a:off x="9730209" y="1116965"/>
            <a:ext cx="927100" cy="3932555"/>
            <a:chOff x="12304" y="3335"/>
            <a:chExt cx="1460" cy="6193"/>
          </a:xfrm>
        </p:grpSpPr>
        <p:grpSp>
          <p:nvGrpSpPr>
            <p:cNvPr id="25" name="组合 24"/>
            <p:cNvGrpSpPr/>
            <p:nvPr/>
          </p:nvGrpSpPr>
          <p:grpSpPr>
            <a:xfrm>
              <a:off x="12304" y="3335"/>
              <a:ext cx="1460" cy="1457"/>
              <a:chOff x="5178" y="2394"/>
              <a:chExt cx="1444" cy="1413"/>
            </a:xfrm>
          </p:grpSpPr>
          <p:pic>
            <p:nvPicPr>
              <p:cNvPr id="26" name="图片 25"/>
              <p:cNvPicPr/>
              <p:nvPr>
                <p:custDataLst>
                  <p:tags r:id="rId18"/>
                </p:custDataLst>
              </p:nvPr>
            </p:nvPicPr>
            <p:blipFill>
              <a:blip r:embed="rId7">
                <a:clrChange>
                  <a:clrFrom>
                    <a:srgbClr val="F6F6F6">
                      <a:alpha val="100000"/>
                    </a:srgbClr>
                  </a:clrFrom>
                  <a:clrTo>
                    <a:srgbClr val="F6F6F6">
                      <a:alpha val="100000"/>
                      <a:alpha val="0"/>
                    </a:srgbClr>
                  </a:clrTo>
                </a:clrChange>
              </a:blip>
              <a:stretch>
                <a:fillRect/>
              </a:stretch>
            </p:blipFill>
            <p:spPr>
              <a:xfrm>
                <a:off x="5178" y="2394"/>
                <a:ext cx="1444" cy="1413"/>
              </a:xfrm>
              <a:prstGeom prst="rect">
                <a:avLst/>
              </a:prstGeom>
              <a:noFill/>
              <a:ln w="9525">
                <a:noFill/>
              </a:ln>
            </p:spPr>
          </p:pic>
          <p:sp>
            <p:nvSpPr>
              <p:cNvPr id="27" name="文本框 26"/>
              <p:cNvSpPr txBox="1"/>
              <p:nvPr>
                <p:custDataLst>
                  <p:tags r:id="rId19"/>
                </p:custDataLst>
              </p:nvPr>
            </p:nvSpPr>
            <p:spPr>
              <a:xfrm>
                <a:off x="5436" y="2664"/>
                <a:ext cx="945" cy="873"/>
              </a:xfrm>
              <a:prstGeom prst="rect">
                <a:avLst/>
              </a:prstGeom>
              <a:noFill/>
            </p:spPr>
            <p:txBody>
              <a:bodyPr wrap="square" rtlCol="0">
                <a:noAutofit/>
              </a:bodyPr>
              <a:p>
                <a:r>
                  <a:rPr lang="zh-CN" altLang="en-US" sz="3200" b="1">
                    <a:solidFill>
                      <a:srgbClr val="030502"/>
                    </a:solidFill>
                    <a:latin typeface="宋体" panose="02010600030101010101" pitchFamily="2" charset="-122"/>
                    <a:ea typeface="宋体" panose="02010600030101010101" pitchFamily="2" charset="-122"/>
                  </a:rPr>
                  <a:t>伍</a:t>
                </a:r>
                <a:r>
                  <a:rPr lang="zh-CN" altLang="en-US"/>
                  <a:t> </a:t>
                </a:r>
                <a:endParaRPr lang="zh-CN" altLang="en-US"/>
              </a:p>
            </p:txBody>
          </p:sp>
        </p:grpSp>
        <p:sp>
          <p:nvSpPr>
            <p:cNvPr id="28" name="文本框 27">
              <a:hlinkClick r:id="rId20" action="ppaction://hlinksldjump"/>
            </p:cNvPr>
            <p:cNvSpPr txBox="1"/>
            <p:nvPr>
              <p:custDataLst>
                <p:tags r:id="rId21"/>
              </p:custDataLst>
            </p:nvPr>
          </p:nvSpPr>
          <p:spPr>
            <a:xfrm>
              <a:off x="12544" y="4972"/>
              <a:ext cx="966" cy="4556"/>
            </a:xfrm>
            <a:prstGeom prst="rect">
              <a:avLst/>
            </a:prstGeom>
            <a:noFill/>
          </p:spPr>
          <p:txBody>
            <a:bodyPr vert="eaVert" wrap="square" rtlCol="0">
              <a:spAutoFit/>
            </a:bodyPr>
            <a:p>
              <a:r>
                <a:rPr lang="zh-CN" altLang="en-US" sz="2800" b="1">
                  <a:solidFill>
                    <a:srgbClr val="030502"/>
                  </a:solidFill>
                  <a:latin typeface="楷体" panose="02010609060101010101" charset="-122"/>
                  <a:ea typeface="楷体" panose="02010609060101010101" charset="-122"/>
                  <a:cs typeface="楷体" panose="02010609060101010101" charset="-122"/>
                </a:rPr>
                <a:t>综合测试卷（七）</a:t>
              </a:r>
              <a:endParaRPr lang="zh-CN" altLang="en-US" sz="2800" b="1">
                <a:solidFill>
                  <a:srgbClr val="030502"/>
                </a:solidFill>
                <a:latin typeface="楷体" panose="02010609060101010101" charset="-122"/>
                <a:ea typeface="楷体" panose="02010609060101010101" charset="-122"/>
                <a:cs typeface="楷体" panose="02010609060101010101" charset="-122"/>
              </a:endParaRPr>
            </a:p>
          </p:txBody>
        </p:sp>
      </p:grpSp>
      <p:sp>
        <p:nvSpPr>
          <p:cNvPr id="4" name="文本框 3"/>
          <p:cNvSpPr txBox="1"/>
          <p:nvPr/>
        </p:nvSpPr>
        <p:spPr>
          <a:xfrm>
            <a:off x="1829435" y="1807210"/>
            <a:ext cx="901065" cy="3242310"/>
          </a:xfrm>
          <a:prstGeom prst="rect">
            <a:avLst/>
          </a:prstGeom>
          <a:solidFill>
            <a:srgbClr val="5A613D"/>
          </a:solidFill>
        </p:spPr>
        <p:txBody>
          <a:bodyPr vert="eaVert" wrap="square" rtlCol="0">
            <a:noAutofit/>
          </a:bodyPr>
          <a:p>
            <a:pPr>
              <a:lnSpc>
                <a:spcPct val="90000"/>
              </a:lnSpc>
            </a:pPr>
            <a:r>
              <a:rPr lang="en-US" altLang="zh-CN" sz="5400" b="1">
                <a:solidFill>
                  <a:schemeClr val="bg1"/>
                </a:solidFill>
                <a:latin typeface="楷体" panose="02010609060101010101" charset="-122"/>
                <a:ea typeface="楷体" panose="02010609060101010101" charset="-122"/>
              </a:rPr>
              <a:t> </a:t>
            </a:r>
            <a:r>
              <a:rPr lang="zh-CN" altLang="en-US" sz="5400" b="1">
                <a:solidFill>
                  <a:schemeClr val="bg1"/>
                </a:solidFill>
                <a:latin typeface="楷体" panose="02010609060101010101" charset="-122"/>
                <a:ea typeface="楷体" panose="02010609060101010101" charset="-122"/>
              </a:rPr>
              <a:t>第七单元</a:t>
            </a:r>
            <a:r>
              <a:rPr lang="en-US" altLang="zh-CN" sz="4800" b="1">
                <a:solidFill>
                  <a:schemeClr val="bg1"/>
                </a:solidFill>
                <a:latin typeface="楷体" panose="02010609060101010101" charset="-122"/>
                <a:ea typeface="楷体" panose="02010609060101010101" charset="-122"/>
              </a:rPr>
              <a:t> </a:t>
            </a:r>
            <a:endParaRPr lang="en-US" altLang="zh-CN" sz="4800" b="1">
              <a:solidFill>
                <a:schemeClr val="bg1"/>
              </a:solidFill>
              <a:latin typeface="楷体" panose="02010609060101010101" charset="-122"/>
              <a:ea typeface="楷体" panose="02010609060101010101" charset="-122"/>
            </a:endParaRPr>
          </a:p>
        </p:txBody>
      </p:sp>
      <p:grpSp>
        <p:nvGrpSpPr>
          <p:cNvPr id="5" name="组合 4"/>
          <p:cNvGrpSpPr/>
          <p:nvPr/>
        </p:nvGrpSpPr>
        <p:grpSpPr>
          <a:xfrm>
            <a:off x="8237220" y="1684020"/>
            <a:ext cx="927100" cy="4331335"/>
            <a:chOff x="9798" y="2451"/>
            <a:chExt cx="1460" cy="7806"/>
          </a:xfrm>
        </p:grpSpPr>
        <p:grpSp>
          <p:nvGrpSpPr>
            <p:cNvPr id="6" name="组合 5"/>
            <p:cNvGrpSpPr/>
            <p:nvPr/>
          </p:nvGrpSpPr>
          <p:grpSpPr>
            <a:xfrm>
              <a:off x="9798" y="2451"/>
              <a:ext cx="1460" cy="1456"/>
              <a:chOff x="5073" y="2394"/>
              <a:chExt cx="1444" cy="1412"/>
            </a:xfrm>
          </p:grpSpPr>
          <p:pic>
            <p:nvPicPr>
              <p:cNvPr id="8" name="图片 7"/>
              <p:cNvPicPr/>
              <p:nvPr>
                <p:custDataLst>
                  <p:tags r:id="rId22"/>
                </p:custDataLst>
              </p:nvPr>
            </p:nvPicPr>
            <p:blipFill>
              <a:blip r:embed="rId7">
                <a:clrChange>
                  <a:clrFrom>
                    <a:srgbClr val="F6F6F6">
                      <a:alpha val="100000"/>
                    </a:srgbClr>
                  </a:clrFrom>
                  <a:clrTo>
                    <a:srgbClr val="F6F6F6">
                      <a:alpha val="100000"/>
                      <a:alpha val="0"/>
                    </a:srgbClr>
                  </a:clrTo>
                </a:clrChange>
              </a:blip>
              <a:stretch>
                <a:fillRect/>
              </a:stretch>
            </p:blipFill>
            <p:spPr>
              <a:xfrm>
                <a:off x="5073" y="2394"/>
                <a:ext cx="1444" cy="1413"/>
              </a:xfrm>
              <a:prstGeom prst="rect">
                <a:avLst/>
              </a:prstGeom>
              <a:noFill/>
              <a:ln w="9525">
                <a:noFill/>
              </a:ln>
            </p:spPr>
          </p:pic>
          <p:sp>
            <p:nvSpPr>
              <p:cNvPr id="9" name="文本框 8"/>
              <p:cNvSpPr txBox="1"/>
              <p:nvPr>
                <p:custDataLst>
                  <p:tags r:id="rId23"/>
                </p:custDataLst>
              </p:nvPr>
            </p:nvSpPr>
            <p:spPr>
              <a:xfrm>
                <a:off x="5322" y="2664"/>
                <a:ext cx="945" cy="873"/>
              </a:xfrm>
              <a:prstGeom prst="rect">
                <a:avLst/>
              </a:prstGeom>
              <a:noFill/>
            </p:spPr>
            <p:txBody>
              <a:bodyPr wrap="square" rtlCol="0">
                <a:noAutofit/>
              </a:bodyPr>
              <a:p>
                <a:r>
                  <a:rPr lang="zh-CN" altLang="en-US" sz="3200" b="1">
                    <a:solidFill>
                      <a:srgbClr val="030502"/>
                    </a:solidFill>
                    <a:latin typeface="宋体" panose="02010600030101010101" pitchFamily="2" charset="-122"/>
                    <a:ea typeface="宋体" panose="02010600030101010101" pitchFamily="2" charset="-122"/>
                  </a:rPr>
                  <a:t>肆</a:t>
                </a:r>
                <a:r>
                  <a:rPr lang="zh-CN" altLang="en-US"/>
                  <a:t> </a:t>
                </a:r>
                <a:endParaRPr lang="zh-CN" altLang="en-US"/>
              </a:p>
            </p:txBody>
          </p:sp>
        </p:grpSp>
        <p:sp>
          <p:nvSpPr>
            <p:cNvPr id="10" name="文本框 9">
              <a:hlinkClick r:id="rId24" action="ppaction://hlinksldjump"/>
            </p:cNvPr>
            <p:cNvSpPr txBox="1"/>
            <p:nvPr>
              <p:custDataLst>
                <p:tags r:id="rId25"/>
              </p:custDataLst>
            </p:nvPr>
          </p:nvSpPr>
          <p:spPr>
            <a:xfrm>
              <a:off x="9967" y="4015"/>
              <a:ext cx="966" cy="6242"/>
            </a:xfrm>
            <a:prstGeom prst="rect">
              <a:avLst/>
            </a:prstGeom>
            <a:noFill/>
          </p:spPr>
          <p:txBody>
            <a:bodyPr vert="eaVert" wrap="square" rtlCol="0">
              <a:spAutoFit/>
            </a:bodyPr>
            <a:p>
              <a:r>
                <a:rPr lang="zh-CN" altLang="en-US" sz="2800" b="1">
                  <a:solidFill>
                    <a:srgbClr val="030502"/>
                  </a:solidFill>
                  <a:latin typeface="楷体" panose="02010609060101010101" charset="-122"/>
                  <a:ea typeface="楷体" panose="02010609060101010101" charset="-122"/>
                  <a:cs typeface="楷体" panose="02010609060101010101" charset="-122"/>
                </a:rPr>
                <a:t>第三课 赤壁赋</a:t>
              </a:r>
              <a:endParaRPr lang="zh-CN" altLang="en-US" sz="2800" b="1">
                <a:solidFill>
                  <a:srgbClr val="030502"/>
                </a:solidFill>
                <a:latin typeface="楷体" panose="02010609060101010101" charset="-122"/>
                <a:ea typeface="楷体" panose="02010609060101010101" charset="-122"/>
                <a:cs typeface="楷体" panose="0201060906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10"/>
                                        </p:tgtEl>
                                        <p:attrNameLst>
                                          <p:attrName>style.visibility</p:attrName>
                                        </p:attrNameLst>
                                      </p:cBhvr>
                                      <p:to>
                                        <p:strVal val="visible"/>
                                      </p:to>
                                    </p:set>
                                    <p:animEffect transition="in" filter="fade">
                                      <p:cBhvr>
                                        <p:cTn id="7" dur="1000"/>
                                        <p:tgtEl>
                                          <p:spTgt spid="110"/>
                                        </p:tgtEl>
                                      </p:cBhvr>
                                    </p:animEffect>
                                    <p:anim calcmode="lin" valueType="num">
                                      <p:cBhvr>
                                        <p:cTn id="8" dur="1000" fill="hold"/>
                                        <p:tgtEl>
                                          <p:spTgt spid="110"/>
                                        </p:tgtEl>
                                        <p:attrNameLst>
                                          <p:attrName>ppt_x</p:attrName>
                                        </p:attrNameLst>
                                      </p:cBhvr>
                                      <p:tavLst>
                                        <p:tav tm="0">
                                          <p:val>
                                            <p:strVal val="#ppt_x"/>
                                          </p:val>
                                        </p:tav>
                                        <p:tav tm="100000">
                                          <p:val>
                                            <p:strVal val="#ppt_x"/>
                                          </p:val>
                                        </p:tav>
                                      </p:tavLst>
                                    </p:anim>
                                    <p:anim calcmode="lin" valueType="num">
                                      <p:cBhvr>
                                        <p:cTn id="9" dur="1000" fill="hold"/>
                                        <p:tgtEl>
                                          <p:spTgt spid="1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fade">
                                      <p:cBhvr>
                                        <p:cTn id="13" dur="1000"/>
                                        <p:tgtEl>
                                          <p:spTgt spid="30"/>
                                        </p:tgtEl>
                                      </p:cBhvr>
                                    </p:animEffect>
                                    <p:anim calcmode="lin" valueType="num">
                                      <p:cBhvr>
                                        <p:cTn id="14" dur="1000" fill="hold"/>
                                        <p:tgtEl>
                                          <p:spTgt spid="30"/>
                                        </p:tgtEl>
                                        <p:attrNameLst>
                                          <p:attrName>ppt_x</p:attrName>
                                        </p:attrNameLst>
                                      </p:cBhvr>
                                      <p:tavLst>
                                        <p:tav tm="0">
                                          <p:val>
                                            <p:strVal val="#ppt_x"/>
                                          </p:val>
                                        </p:tav>
                                        <p:tav tm="100000">
                                          <p:val>
                                            <p:strVal val="#ppt_x"/>
                                          </p:val>
                                        </p:tav>
                                      </p:tavLst>
                                    </p:anim>
                                    <p:anim calcmode="lin" valueType="num">
                                      <p:cBhvr>
                                        <p:cTn id="15" dur="1000" fill="hold"/>
                                        <p:tgtEl>
                                          <p:spTgt spid="3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7" presetClass="entr" presetSubtype="0" fill="hold"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1000"/>
                                        <p:tgtEl>
                                          <p:spTgt spid="31"/>
                                        </p:tgtEl>
                                      </p:cBhvr>
                                    </p:animEffect>
                                    <p:anim calcmode="lin" valueType="num">
                                      <p:cBhvr>
                                        <p:cTn id="20" dur="1000" fill="hold"/>
                                        <p:tgtEl>
                                          <p:spTgt spid="31"/>
                                        </p:tgtEl>
                                        <p:attrNameLst>
                                          <p:attrName>ppt_x</p:attrName>
                                        </p:attrNameLst>
                                      </p:cBhvr>
                                      <p:tavLst>
                                        <p:tav tm="0">
                                          <p:val>
                                            <p:strVal val="#ppt_x"/>
                                          </p:val>
                                        </p:tav>
                                        <p:tav tm="100000">
                                          <p:val>
                                            <p:strVal val="#ppt_x"/>
                                          </p:val>
                                        </p:tav>
                                      </p:tavLst>
                                    </p:anim>
                                    <p:anim calcmode="lin" valueType="num">
                                      <p:cBhvr>
                                        <p:cTn id="21" dur="1000" fill="hold"/>
                                        <p:tgtEl>
                                          <p:spTgt spid="31"/>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7" presetClass="entr" presetSubtype="0" fill="hold" nodeType="after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fade">
                                      <p:cBhvr>
                                        <p:cTn id="25" dur="1000"/>
                                        <p:tgtEl>
                                          <p:spTgt spid="32"/>
                                        </p:tgtEl>
                                      </p:cBhvr>
                                    </p:animEffect>
                                    <p:anim calcmode="lin" valueType="num">
                                      <p:cBhvr>
                                        <p:cTn id="26" dur="1000" fill="hold"/>
                                        <p:tgtEl>
                                          <p:spTgt spid="32"/>
                                        </p:tgtEl>
                                        <p:attrNameLst>
                                          <p:attrName>ppt_x</p:attrName>
                                        </p:attrNameLst>
                                      </p:cBhvr>
                                      <p:tavLst>
                                        <p:tav tm="0">
                                          <p:val>
                                            <p:strVal val="#ppt_x"/>
                                          </p:val>
                                        </p:tav>
                                        <p:tav tm="100000">
                                          <p:val>
                                            <p:strVal val="#ppt_x"/>
                                          </p:val>
                                        </p:tav>
                                      </p:tavLst>
                                    </p:anim>
                                    <p:anim calcmode="lin" valueType="num">
                                      <p:cBhvr>
                                        <p:cTn id="27" dur="1000" fill="hold"/>
                                        <p:tgtEl>
                                          <p:spTgt spid="32"/>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7" presetClass="entr" presetSubtype="0"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1000"/>
                                        <p:tgtEl>
                                          <p:spTgt spid="5"/>
                                        </p:tgtEl>
                                      </p:cBhvr>
                                    </p:animEffect>
                                    <p:anim calcmode="lin" valueType="num">
                                      <p:cBhvr>
                                        <p:cTn id="32" dur="1000" fill="hold"/>
                                        <p:tgtEl>
                                          <p:spTgt spid="5"/>
                                        </p:tgtEl>
                                        <p:attrNameLst>
                                          <p:attrName>ppt_x</p:attrName>
                                        </p:attrNameLst>
                                      </p:cBhvr>
                                      <p:tavLst>
                                        <p:tav tm="0">
                                          <p:val>
                                            <p:strVal val="#ppt_x"/>
                                          </p:val>
                                        </p:tav>
                                        <p:tav tm="100000">
                                          <p:val>
                                            <p:strVal val="#ppt_x"/>
                                          </p:val>
                                        </p:tav>
                                      </p:tavLst>
                                    </p:anim>
                                    <p:anim calcmode="lin" valueType="num">
                                      <p:cBhvr>
                                        <p:cTn id="33" dur="1000" fill="hold"/>
                                        <p:tgtEl>
                                          <p:spTgt spid="5"/>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7" presetClass="entr" presetSubtype="0" fill="hold" nodeType="after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fade">
                                      <p:cBhvr>
                                        <p:cTn id="37" dur="1000"/>
                                        <p:tgtEl>
                                          <p:spTgt spid="33"/>
                                        </p:tgtEl>
                                      </p:cBhvr>
                                    </p:animEffect>
                                    <p:anim calcmode="lin" valueType="num">
                                      <p:cBhvr>
                                        <p:cTn id="38" dur="1000" fill="hold"/>
                                        <p:tgtEl>
                                          <p:spTgt spid="33"/>
                                        </p:tgtEl>
                                        <p:attrNameLst>
                                          <p:attrName>ppt_x</p:attrName>
                                        </p:attrNameLst>
                                      </p:cBhvr>
                                      <p:tavLst>
                                        <p:tav tm="0">
                                          <p:val>
                                            <p:strVal val="#ppt_x"/>
                                          </p:val>
                                        </p:tav>
                                        <p:tav tm="100000">
                                          <p:val>
                                            <p:strVal val="#ppt_x"/>
                                          </p:val>
                                        </p:tav>
                                      </p:tavLst>
                                    </p:anim>
                                    <p:anim calcmode="lin" valueType="num">
                                      <p:cBhvr>
                                        <p:cTn id="39" dur="1000" fill="hold"/>
                                        <p:tgtEl>
                                          <p:spTgt spid="33"/>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fade">
                                      <p:cBhvr>
                                        <p:cTn id="42" dur="1000"/>
                                        <p:tgtEl>
                                          <p:spTgt spid="7"/>
                                        </p:tgtEl>
                                      </p:cBhvr>
                                    </p:animEffect>
                                    <p:anim calcmode="lin" valueType="num">
                                      <p:cBhvr>
                                        <p:cTn id="43" dur="1000" fill="hold"/>
                                        <p:tgtEl>
                                          <p:spTgt spid="7"/>
                                        </p:tgtEl>
                                        <p:attrNameLst>
                                          <p:attrName>ppt_x</p:attrName>
                                        </p:attrNameLst>
                                      </p:cBhvr>
                                      <p:tavLst>
                                        <p:tav tm="0">
                                          <p:val>
                                            <p:strVal val="#ppt_x"/>
                                          </p:val>
                                        </p:tav>
                                        <p:tav tm="100000">
                                          <p:val>
                                            <p:strVal val="#ppt_x"/>
                                          </p:val>
                                        </p:tav>
                                      </p:tavLst>
                                    </p:anim>
                                    <p:anim calcmode="lin" valueType="num">
                                      <p:cBhvr>
                                        <p:cTn id="4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p:cNvSpPr txBox="1"/>
          <p:nvPr/>
        </p:nvSpPr>
        <p:spPr>
          <a:xfrm>
            <a:off x="4327525" y="1294130"/>
            <a:ext cx="2846070" cy="539750"/>
          </a:xfrm>
          <a:prstGeom prst="rect">
            <a:avLst/>
          </a:prstGeom>
          <a:solidFill>
            <a:schemeClr val="accent6">
              <a:lumMod val="50000"/>
            </a:schemeClr>
          </a:solidFill>
        </p:spPr>
        <p:txBody>
          <a:bodyPr wrap="square" rtlCol="0" anchor="t">
            <a:spAutoFit/>
          </a:bodyPr>
          <a:lstStyle/>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（一）学习目标</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
        <p:nvSpPr>
          <p:cNvPr id="3" name="文本框 2"/>
          <p:cNvSpPr txBox="1"/>
          <p:nvPr/>
        </p:nvSpPr>
        <p:spPr>
          <a:xfrm>
            <a:off x="1482090" y="2045335"/>
            <a:ext cx="9676130" cy="2158365"/>
          </a:xfrm>
          <a:prstGeom prst="rect">
            <a:avLst/>
          </a:prstGeom>
          <a:solidFill>
            <a:srgbClr val="B6AF88"/>
          </a:solidFill>
        </p:spPr>
        <p:txBody>
          <a:bodyPr wrap="square" rtlCol="0">
            <a:spAutoFit/>
          </a:bodyPr>
          <a:p>
            <a:pPr marL="457200" indent="-457200" fontAlgn="auto">
              <a:lnSpc>
                <a:spcPct val="140000"/>
              </a:lnSpc>
              <a:buFont typeface="Wingdings" panose="05000000000000000000" charset="0"/>
              <a:buChar char="Ø"/>
            </a:pPr>
            <a:r>
              <a:rPr lang="zh-CN" altLang="en-US" sz="2400">
                <a:latin typeface="楷体" panose="02010609060101010101" charset="-122"/>
                <a:ea typeface="楷体" panose="02010609060101010101" charset="-122"/>
                <a:cs typeface="楷体" panose="02010609060101010101" charset="-122"/>
              </a:rPr>
              <a:t>诵读诗歌，理解诗歌的基本内容，理清诗歌情感变化线索；</a:t>
            </a:r>
            <a:endParaRPr lang="zh-CN" altLang="en-US" sz="2400">
              <a:latin typeface="楷体" panose="02010609060101010101" charset="-122"/>
              <a:ea typeface="楷体" panose="02010609060101010101" charset="-122"/>
              <a:cs typeface="楷体" panose="02010609060101010101" charset="-122"/>
            </a:endParaRPr>
          </a:p>
          <a:p>
            <a:pPr marL="457200" indent="-457200" fontAlgn="auto">
              <a:lnSpc>
                <a:spcPct val="140000"/>
              </a:lnSpc>
              <a:buFont typeface="Wingdings" panose="05000000000000000000" charset="0"/>
              <a:buChar char="Ø"/>
            </a:pPr>
            <a:r>
              <a:rPr lang="zh-CN" altLang="en-US" sz="2400">
                <a:latin typeface="楷体" panose="02010609060101010101" charset="-122"/>
                <a:ea typeface="楷体" panose="02010609060101010101" charset="-122"/>
                <a:cs typeface="楷体" panose="02010609060101010101" charset="-122"/>
              </a:rPr>
              <a:t>体味诗歌颇具特色的起兴和夸张手法，领会李白酣畅淋漓的浪漫主义诗风；</a:t>
            </a:r>
            <a:endParaRPr lang="zh-CN" altLang="en-US" sz="2400">
              <a:latin typeface="楷体" panose="02010609060101010101" charset="-122"/>
              <a:ea typeface="楷体" panose="02010609060101010101" charset="-122"/>
              <a:cs typeface="楷体" panose="02010609060101010101" charset="-122"/>
            </a:endParaRPr>
          </a:p>
          <a:p>
            <a:pPr marL="457200" indent="-457200" fontAlgn="auto">
              <a:lnSpc>
                <a:spcPct val="140000"/>
              </a:lnSpc>
              <a:buFont typeface="Wingdings" panose="05000000000000000000" charset="0"/>
              <a:buChar char="Ø"/>
            </a:pPr>
            <a:r>
              <a:rPr lang="zh-CN" altLang="en-US" sz="2400">
                <a:latin typeface="楷体" panose="02010609060101010101" charset="-122"/>
                <a:ea typeface="楷体" panose="02010609060101010101" charset="-122"/>
                <a:cs typeface="楷体" panose="02010609060101010101" charset="-122"/>
              </a:rPr>
              <a:t>感悟诗中貌似消极行乐，实则渴望入世的复杂情感。</a:t>
            </a:r>
            <a:endParaRPr lang="zh-CN" altLang="en-US" sz="2400">
              <a:latin typeface="楷体" panose="02010609060101010101" charset="-122"/>
              <a:ea typeface="楷体" panose="02010609060101010101" charset="-122"/>
              <a:cs typeface="楷体" panose="02010609060101010101" charset="-122"/>
            </a:endParaRPr>
          </a:p>
        </p:txBody>
      </p:sp>
      <p:grpSp>
        <p:nvGrpSpPr>
          <p:cNvPr id="7" name="组合 6"/>
          <p:cNvGrpSpPr/>
          <p:nvPr/>
        </p:nvGrpSpPr>
        <p:grpSpPr>
          <a:xfrm>
            <a:off x="0" y="18415"/>
            <a:ext cx="7018020" cy="816610"/>
            <a:chOff x="0" y="29"/>
            <a:chExt cx="11052" cy="1286"/>
          </a:xfrm>
        </p:grpSpPr>
        <p:pic>
          <p:nvPicPr>
            <p:cNvPr id="111" name="图片 110"/>
            <p:cNvPicPr/>
            <p:nvPr userDrawn="1">
              <p:custDataLst>
                <p:tags r:id="rId1"/>
              </p:custDataLst>
            </p:nvPr>
          </p:nvPicPr>
          <p:blipFill>
            <a:blip r:embed="rId2">
              <a:clrChange>
                <a:clrFrom>
                  <a:srgbClr val="F7F5F6">
                    <a:alpha val="100000"/>
                  </a:srgbClr>
                </a:clrFrom>
                <a:clrTo>
                  <a:srgbClr val="F7F5F6">
                    <a:alpha val="100000"/>
                    <a:alpha val="0"/>
                  </a:srgbClr>
                </a:clrTo>
              </a:clrChange>
            </a:blip>
            <a:stretch>
              <a:fillRect/>
            </a:stretch>
          </p:blipFill>
          <p:spPr>
            <a:xfrm>
              <a:off x="0" y="29"/>
              <a:ext cx="11053" cy="1287"/>
            </a:xfrm>
            <a:prstGeom prst="rect">
              <a:avLst/>
            </a:prstGeom>
            <a:noFill/>
            <a:ln w="9525">
              <a:noFill/>
            </a:ln>
          </p:spPr>
        </p:pic>
        <p:sp>
          <p:nvSpPr>
            <p:cNvPr id="6" name="文本框 5"/>
            <p:cNvSpPr txBox="1"/>
            <p:nvPr userDrawn="1">
              <p:custDataLst>
                <p:tags r:id="rId3"/>
              </p:custDataLst>
            </p:nvPr>
          </p:nvSpPr>
          <p:spPr>
            <a:xfrm>
              <a:off x="1254" y="213"/>
              <a:ext cx="4893" cy="919"/>
            </a:xfrm>
            <a:prstGeom prst="rect">
              <a:avLst/>
            </a:prstGeom>
            <a:noFill/>
          </p:spPr>
          <p:txBody>
            <a:bodyPr wrap="square" rtlCol="0">
              <a:spAutoFit/>
            </a:bodyPr>
            <a:p>
              <a:r>
                <a:rPr lang="zh-CN" altLang="en-US" sz="3200" b="1">
                  <a:solidFill>
                    <a:schemeClr val="bg1"/>
                  </a:solidFill>
                  <a:latin typeface="楷体" panose="02010609060101010101" charset="-122"/>
                  <a:ea typeface="楷体" panose="02010609060101010101" charset="-122"/>
                </a:rPr>
                <a:t>一、课前导学</a:t>
              </a:r>
              <a:endParaRPr lang="zh-CN" altLang="en-US" sz="3200" b="1">
                <a:solidFill>
                  <a:schemeClr val="bg1"/>
                </a:solidFill>
                <a:latin typeface="楷体" panose="02010609060101010101" charset="-122"/>
                <a:ea typeface="楷体" panose="0201060906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17" presetClass="entr" presetSubtype="10" fill="hold" nodeType="after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p:cTn id="12"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3" dur="500" fill="hold"/>
                                        <p:tgtEl>
                                          <p:spTgt spid="3">
                                            <p:txEl>
                                              <p:pRg st="1" end="1"/>
                                            </p:txEl>
                                          </p:spTgt>
                                        </p:tgtEl>
                                        <p:attrNameLst>
                                          <p:attrName>ppt_h</p:attrName>
                                        </p:attrNameLst>
                                      </p:cBhvr>
                                      <p:tavLst>
                                        <p:tav tm="0">
                                          <p:val>
                                            <p:strVal val="#ppt_h"/>
                                          </p:val>
                                        </p:tav>
                                        <p:tav tm="100000">
                                          <p:val>
                                            <p:strVal val="#ppt_h"/>
                                          </p:val>
                                        </p:tav>
                                      </p:tavLst>
                                    </p:anim>
                                  </p:childTnLst>
                                </p:cTn>
                              </p:par>
                            </p:childTnLst>
                          </p:cTn>
                        </p:par>
                        <p:par>
                          <p:cTn id="14" fill="hold">
                            <p:stCondLst>
                              <p:cond delay="1000"/>
                            </p:stCondLst>
                            <p:childTnLst>
                              <p:par>
                                <p:cTn id="15" presetID="17" presetClass="entr" presetSubtype="10" fill="hold" nodeType="after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p:cTn id="17"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18" dur="500" fill="hold"/>
                                        <p:tgtEl>
                                          <p:spTgt spid="3">
                                            <p:txEl>
                                              <p:pRg st="2" end="2"/>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p:cNvSpPr txBox="1"/>
          <p:nvPr/>
        </p:nvSpPr>
        <p:spPr>
          <a:xfrm>
            <a:off x="4128135" y="238760"/>
            <a:ext cx="3154680" cy="539750"/>
          </a:xfrm>
          <a:prstGeom prst="rect">
            <a:avLst/>
          </a:prstGeom>
          <a:solidFill>
            <a:schemeClr val="accent6">
              <a:lumMod val="50000"/>
            </a:schemeClr>
          </a:solidFill>
        </p:spPr>
        <p:txBody>
          <a:bodyPr wrap="square" rtlCol="0" anchor="t">
            <a:spAutoFit/>
          </a:bodyPr>
          <a:lstStyle/>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（二）常识与背景</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
        <p:nvSpPr>
          <p:cNvPr id="2" name="圆角矩形 1"/>
          <p:cNvSpPr/>
          <p:nvPr/>
        </p:nvSpPr>
        <p:spPr>
          <a:xfrm>
            <a:off x="503555" y="853440"/>
            <a:ext cx="11486515" cy="5601335"/>
          </a:xfrm>
          <a:prstGeom prst="roundRect">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just">
              <a:lnSpc>
                <a:spcPct val="120000"/>
              </a:lnSpc>
            </a:pPr>
            <a:r>
              <a:rPr sz="2400">
                <a:solidFill>
                  <a:schemeClr val="tx1"/>
                </a:solidFill>
                <a:latin typeface="Times New Roman" panose="02020603050405020304" charset="0"/>
                <a:ea typeface="宋体" panose="02010600030101010101" pitchFamily="2" charset="-122"/>
                <a:cs typeface="Times New Roman" panose="02020603050405020304" charset="0"/>
                <a:sym typeface="+mn-ea"/>
              </a:rPr>
              <a:t>1. 李白（701</a:t>
            </a:r>
            <a:r>
              <a:rPr lang="en-US" sz="2400">
                <a:solidFill>
                  <a:schemeClr val="tx1"/>
                </a:solidFill>
                <a:latin typeface="Times New Roman" panose="02020603050405020304" charset="0"/>
                <a:ea typeface="宋体" panose="02010600030101010101" pitchFamily="2" charset="-122"/>
                <a:cs typeface="Times New Roman" panose="02020603050405020304" charset="0"/>
                <a:sym typeface="+mn-ea"/>
              </a:rPr>
              <a:t>~</a:t>
            </a:r>
            <a:r>
              <a:rPr sz="2400">
                <a:solidFill>
                  <a:schemeClr val="tx1"/>
                </a:solidFill>
                <a:latin typeface="Times New Roman" panose="02020603050405020304" charset="0"/>
                <a:ea typeface="宋体" panose="02010600030101010101" pitchFamily="2" charset="-122"/>
                <a:cs typeface="Times New Roman" panose="02020603050405020304" charset="0"/>
                <a:sym typeface="+mn-ea"/>
              </a:rPr>
              <a:t>762），字</a:t>
            </a:r>
            <a:r>
              <a:rPr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太白，号__________。是屈原之后最具个性特色、最伟大的_____________主义诗人。有“诗仙”之美誉，与杜甫并称“李杜”。其诗以抒情为主，表现出蔑视权贵的傲岸精神，对人民疾苦表示同情，又善于描绘自然景色，表达对祖国山河的热爱。</a:t>
            </a:r>
            <a:endParaRPr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20000"/>
              </a:lnSpc>
            </a:pPr>
            <a:r>
              <a:rPr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唐玄宗天宝初年，李白由道士吴筠推荐，由唐玄宗召进京，命李白为供奉翰林。不久，因权贵的谗毁，于天宝三载</a:t>
            </a:r>
            <a:r>
              <a:rPr sz="2400">
                <a:solidFill>
                  <a:schemeClr val="tx1"/>
                </a:solidFill>
                <a:latin typeface="Times New Roman" panose="02020603050405020304" charset="0"/>
                <a:ea typeface="宋体" panose="02010600030101010101" pitchFamily="2" charset="-122"/>
                <a:cs typeface="Times New Roman" panose="02020603050405020304" charset="0"/>
                <a:sym typeface="+mn-ea"/>
              </a:rPr>
              <a:t>（744）</a:t>
            </a:r>
            <a:r>
              <a:rPr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李白被排挤出京，唐玄宗赐金放还。此后，李白在江淮一带盘桓，思想极度烦闷，又重新踏上了云游祖国山河的漫漫旅途。李白作此诗时距被唐玄宗赐金放还已有八年之久。这一时期，李白多次应邀与友人岑勋（岑夫子）、元丹丘到嵩山，三人登高饮宴，借酒放歌。诗人在政治上被排挤，受打击，理想不能实现，常常借饮酒来发泄胸中的郁积。人生乐事莫若置酒会友，作者又正值抱希世之才而不遇之际，于是满腔不合时宜借酒兴诗情，以抒发满腔不平之气。</a:t>
            </a:r>
            <a:endParaRPr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6" name="文本框 5"/>
          <p:cNvSpPr txBox="1"/>
          <p:nvPr/>
        </p:nvSpPr>
        <p:spPr>
          <a:xfrm>
            <a:off x="5598795" y="1038225"/>
            <a:ext cx="1535430"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青莲居士　</a:t>
            </a:r>
            <a:endParaRPr lang="zh-CN" altLang="en-US" sz="2400">
              <a:solidFill>
                <a:srgbClr val="C00000"/>
              </a:solidFill>
              <a:latin typeface="宋体" panose="02010600030101010101" pitchFamily="2" charset="-122"/>
              <a:ea typeface="宋体" panose="02010600030101010101" pitchFamily="2" charset="-122"/>
            </a:endParaRPr>
          </a:p>
        </p:txBody>
      </p:sp>
      <p:sp>
        <p:nvSpPr>
          <p:cNvPr id="4" name="文本框 3"/>
          <p:cNvSpPr txBox="1"/>
          <p:nvPr>
            <p:custDataLst>
              <p:tags r:id="rId1"/>
            </p:custDataLst>
          </p:nvPr>
        </p:nvSpPr>
        <p:spPr>
          <a:xfrm>
            <a:off x="1642745" y="1498600"/>
            <a:ext cx="2005965"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　浪漫　</a:t>
            </a:r>
            <a:endParaRPr lang="zh-CN" altLang="en-US" sz="2400">
              <a:solidFill>
                <a:srgbClr val="C00000"/>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862330" y="909955"/>
            <a:ext cx="10776585" cy="474281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a:lnSpc>
                <a:spcPct val="140000"/>
              </a:lnSpc>
            </a:pPr>
            <a:r>
              <a:rPr sz="2400">
                <a:latin typeface="Times New Roman" panose="02020603050405020304" charset="0"/>
                <a:ea typeface="宋体" panose="02010600030101010101" pitchFamily="2" charset="-122"/>
                <a:cs typeface="Times New Roman" panose="02020603050405020304" charset="0"/>
              </a:rPr>
              <a:t>2. 给</a:t>
            </a:r>
            <a:r>
              <a:rPr lang="zh-CN" altLang="en-US" sz="2400">
                <a:latin typeface="宋体" panose="02010600030101010101" pitchFamily="2" charset="-122"/>
                <a:ea typeface="宋体" panose="02010600030101010101" pitchFamily="2" charset="-122"/>
                <a:cs typeface="宋体" panose="02010600030101010101" pitchFamily="2" charset="-122"/>
              </a:rPr>
              <a:t>下列标红的字注音。</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4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馔</a:t>
            </a:r>
            <a:r>
              <a:rPr lang="zh-CN" altLang="en-US" sz="2400">
                <a:latin typeface="宋体" panose="02010600030101010101" pitchFamily="2" charset="-122"/>
                <a:ea typeface="宋体" panose="02010600030101010101" pitchFamily="2" charset="-122"/>
                <a:cs typeface="宋体" panose="02010600030101010101" pitchFamily="2" charset="-122"/>
              </a:rPr>
              <a:t>玉（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金</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樽</a:t>
            </a:r>
            <a:r>
              <a:rPr lang="zh-CN" altLang="en-US"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　　千金</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散</a:t>
            </a:r>
            <a:r>
              <a:rPr lang="zh-CN" altLang="en-US" sz="2400">
                <a:latin typeface="宋体" panose="02010600030101010101" pitchFamily="2" charset="-122"/>
                <a:ea typeface="宋体" panose="02010600030101010101" pitchFamily="2" charset="-122"/>
                <a:cs typeface="宋体" panose="02010600030101010101" pitchFamily="2" charset="-122"/>
              </a:rPr>
              <a:t>尽（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烹</a:t>
            </a:r>
            <a:r>
              <a:rPr lang="zh-CN" altLang="en-US" sz="2400">
                <a:latin typeface="宋体" panose="02010600030101010101" pitchFamily="2" charset="-122"/>
                <a:ea typeface="宋体" panose="02010600030101010101" pitchFamily="2" charset="-122"/>
                <a:cs typeface="宋体" panose="02010600030101010101" pitchFamily="2" charset="-122"/>
              </a:rPr>
              <a:t>羊牛（</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4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恣</a:t>
            </a:r>
            <a:r>
              <a:rPr lang="zh-CN" altLang="en-US" sz="2400">
                <a:latin typeface="宋体" panose="02010600030101010101" pitchFamily="2" charset="-122"/>
                <a:ea typeface="宋体" panose="02010600030101010101" pitchFamily="2" charset="-122"/>
                <a:cs typeface="宋体" panose="02010600030101010101" pitchFamily="2" charset="-122"/>
              </a:rPr>
              <a:t>（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欢</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谑</a:t>
            </a:r>
            <a:r>
              <a:rPr lang="zh-CN" altLang="en-US"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　　千金</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裘</a:t>
            </a:r>
            <a:r>
              <a:rPr lang="zh-CN" altLang="en-US"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　　　</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沽</a:t>
            </a:r>
            <a:r>
              <a:rPr lang="zh-CN" altLang="en-US" sz="2400">
                <a:latin typeface="宋体" panose="02010600030101010101" pitchFamily="2" charset="-122"/>
                <a:ea typeface="宋体" panose="02010600030101010101" pitchFamily="2" charset="-122"/>
                <a:cs typeface="宋体" panose="02010600030101010101" pitchFamily="2" charset="-122"/>
              </a:rPr>
              <a:t>取（</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4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将</a:t>
            </a:r>
            <a:r>
              <a:rPr lang="zh-CN" altLang="en-US" sz="2400">
                <a:latin typeface="宋体" panose="02010600030101010101" pitchFamily="2" charset="-122"/>
                <a:ea typeface="宋体" panose="02010600030101010101" pitchFamily="2" charset="-122"/>
                <a:cs typeface="宋体" panose="02010600030101010101" pitchFamily="2" charset="-122"/>
              </a:rPr>
              <a:t>进酒（</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 呼儿</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将</a:t>
            </a:r>
            <a:r>
              <a:rPr lang="zh-CN" altLang="en-US" sz="2400">
                <a:latin typeface="宋体" panose="02010600030101010101" pitchFamily="2" charset="-122"/>
                <a:ea typeface="宋体" panose="02010600030101010101" pitchFamily="2" charset="-122"/>
                <a:cs typeface="宋体" panose="02010600030101010101" pitchFamily="2" charset="-122"/>
              </a:rPr>
              <a:t>出换美酒（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4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40000"/>
              </a:lnSpc>
            </a:pPr>
            <a:r>
              <a:rPr sz="2400">
                <a:latin typeface="Times New Roman" panose="02020603050405020304" charset="0"/>
                <a:ea typeface="宋体" panose="02010600030101010101" pitchFamily="2" charset="-122"/>
                <a:cs typeface="Times New Roman" panose="02020603050405020304" charset="0"/>
              </a:rPr>
              <a:t>3. 解</a:t>
            </a:r>
            <a:r>
              <a:rPr lang="zh-CN" altLang="en-US" sz="2400">
                <a:latin typeface="宋体" panose="02010600030101010101" pitchFamily="2" charset="-122"/>
                <a:ea typeface="宋体" panose="02010600030101010101" pitchFamily="2" charset="-122"/>
                <a:cs typeface="宋体" panose="02010600030101010101" pitchFamily="2" charset="-122"/>
              </a:rPr>
              <a:t>释下列词语。</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40000"/>
              </a:lnSpc>
            </a:pPr>
            <a:r>
              <a:rPr lang="zh-CN" altLang="en-US" sz="2400">
                <a:latin typeface="宋体" panose="02010600030101010101" pitchFamily="2" charset="-122"/>
                <a:ea typeface="宋体" panose="02010600030101010101" pitchFamily="2" charset="-122"/>
                <a:cs typeface="宋体" panose="02010600030101010101" pitchFamily="2" charset="-122"/>
              </a:rPr>
              <a:t>会须：_____________________　　钟鼓：_____________________</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40000"/>
              </a:lnSpc>
            </a:pPr>
            <a:r>
              <a:rPr lang="zh-CN" altLang="en-US" sz="2400">
                <a:latin typeface="宋体" panose="02010600030101010101" pitchFamily="2" charset="-122"/>
                <a:ea typeface="宋体" panose="02010600030101010101" pitchFamily="2" charset="-122"/>
                <a:cs typeface="宋体" panose="02010600030101010101" pitchFamily="2" charset="-122"/>
              </a:rPr>
              <a:t>馔玉：_____________________　　径须：_____________________</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40000"/>
              </a:lnSpc>
            </a:pPr>
            <a:r>
              <a:rPr lang="zh-CN" altLang="en-US" sz="2400">
                <a:latin typeface="宋体" panose="02010600030101010101" pitchFamily="2" charset="-122"/>
                <a:ea typeface="宋体" panose="02010600030101010101" pitchFamily="2" charset="-122"/>
                <a:cs typeface="宋体" panose="02010600030101010101" pitchFamily="2" charset="-122"/>
              </a:rPr>
              <a:t>五花马：___________________　　裘：_______________________</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34" name="文本框 33"/>
          <p:cNvSpPr txBox="1"/>
          <p:nvPr/>
        </p:nvSpPr>
        <p:spPr>
          <a:xfrm>
            <a:off x="4075430" y="211455"/>
            <a:ext cx="3154680" cy="539750"/>
          </a:xfrm>
          <a:prstGeom prst="rect">
            <a:avLst/>
          </a:prstGeom>
          <a:solidFill>
            <a:schemeClr val="accent6">
              <a:lumMod val="50000"/>
            </a:schemeClr>
          </a:solidFill>
        </p:spPr>
        <p:txBody>
          <a:bodyPr wrap="square" rtlCol="0" anchor="t">
            <a:spAutoFit/>
          </a:bodyPr>
          <a:lstStyle/>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（三）文本感知</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
        <p:nvSpPr>
          <p:cNvPr id="6" name="文本框 5"/>
          <p:cNvSpPr txBox="1"/>
          <p:nvPr/>
        </p:nvSpPr>
        <p:spPr>
          <a:xfrm>
            <a:off x="1816735" y="1577975"/>
            <a:ext cx="120777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zhuàn</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5" name="文本框 4"/>
          <p:cNvSpPr txBox="1"/>
          <p:nvPr>
            <p:custDataLst>
              <p:tags r:id="rId2"/>
            </p:custDataLst>
          </p:nvPr>
        </p:nvSpPr>
        <p:spPr>
          <a:xfrm>
            <a:off x="4403725" y="1577975"/>
            <a:ext cx="935355"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zūn</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7" name="文本框 6"/>
          <p:cNvSpPr txBox="1"/>
          <p:nvPr>
            <p:custDataLst>
              <p:tags r:id="rId3"/>
            </p:custDataLst>
          </p:nvPr>
        </p:nvSpPr>
        <p:spPr>
          <a:xfrm>
            <a:off x="7667625" y="1511935"/>
            <a:ext cx="73914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sàn</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9" name="文本框 8"/>
          <p:cNvSpPr txBox="1"/>
          <p:nvPr>
            <p:custDataLst>
              <p:tags r:id="rId4"/>
            </p:custDataLst>
          </p:nvPr>
        </p:nvSpPr>
        <p:spPr>
          <a:xfrm>
            <a:off x="10495280" y="1511935"/>
            <a:ext cx="894715" cy="460375"/>
          </a:xfrm>
          <a:prstGeom prst="rect">
            <a:avLst/>
          </a:prstGeom>
          <a:noFill/>
        </p:spPr>
        <p:txBody>
          <a:bodyPr wrap="square" rtlCol="0">
            <a:spAutoFit/>
          </a:bodyPr>
          <a:p>
            <a:r>
              <a:rPr sz="2400">
                <a:solidFill>
                  <a:srgbClr val="C00000"/>
                </a:solidFill>
                <a:latin typeface="Times New Roman" panose="02020603050405020304" charset="0"/>
                <a:ea typeface="宋体" panose="02010600030101010101" pitchFamily="2" charset="-122"/>
                <a:cs typeface="Times New Roman" panose="02020603050405020304" charset="0"/>
              </a:rPr>
              <a:t>pēng</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custDataLst>
              <p:tags r:id="rId5"/>
            </p:custDataLst>
          </p:nvPr>
        </p:nvSpPr>
        <p:spPr>
          <a:xfrm>
            <a:off x="1539875" y="2038350"/>
            <a:ext cx="852170" cy="460375"/>
          </a:xfrm>
          <a:prstGeom prst="rect">
            <a:avLst/>
          </a:prstGeom>
          <a:noFill/>
        </p:spPr>
        <p:txBody>
          <a:bodyPr wrap="square" rtlCol="0">
            <a:spAutoFit/>
          </a:bodyPr>
          <a:p>
            <a:r>
              <a:rPr sz="2400">
                <a:solidFill>
                  <a:srgbClr val="C00000"/>
                </a:solidFill>
                <a:latin typeface="Times New Roman" panose="02020603050405020304" charset="0"/>
                <a:ea typeface="宋体" panose="02010600030101010101" pitchFamily="2" charset="-122"/>
                <a:cs typeface="Times New Roman" panose="02020603050405020304" charset="0"/>
              </a:rPr>
              <a:t>zì</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2" name="文本框 11"/>
          <p:cNvSpPr txBox="1"/>
          <p:nvPr>
            <p:custDataLst>
              <p:tags r:id="rId6"/>
            </p:custDataLst>
          </p:nvPr>
        </p:nvSpPr>
        <p:spPr>
          <a:xfrm>
            <a:off x="4403725" y="2038350"/>
            <a:ext cx="1064260" cy="460375"/>
          </a:xfrm>
          <a:prstGeom prst="rect">
            <a:avLst/>
          </a:prstGeom>
          <a:noFill/>
        </p:spPr>
        <p:txBody>
          <a:bodyPr wrap="square" rtlCol="0">
            <a:spAutoFit/>
          </a:bodyPr>
          <a:p>
            <a:r>
              <a:rPr sz="2400">
                <a:solidFill>
                  <a:srgbClr val="C00000"/>
                </a:solidFill>
                <a:latin typeface="Times New Roman" panose="02020603050405020304" charset="0"/>
                <a:ea typeface="宋体" panose="02010600030101010101" pitchFamily="2" charset="-122"/>
                <a:cs typeface="Times New Roman" panose="02020603050405020304" charset="0"/>
              </a:rPr>
              <a:t>xuè</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3" name="文本框 12"/>
          <p:cNvSpPr txBox="1"/>
          <p:nvPr>
            <p:custDataLst>
              <p:tags r:id="rId7"/>
            </p:custDataLst>
          </p:nvPr>
        </p:nvSpPr>
        <p:spPr>
          <a:xfrm>
            <a:off x="7350760" y="1972310"/>
            <a:ext cx="1372870" cy="460375"/>
          </a:xfrm>
          <a:prstGeom prst="rect">
            <a:avLst/>
          </a:prstGeom>
          <a:noFill/>
        </p:spPr>
        <p:txBody>
          <a:bodyPr wrap="square" rtlCol="0">
            <a:spAutoFit/>
          </a:bodyPr>
          <a:p>
            <a:r>
              <a:rPr sz="2400">
                <a:solidFill>
                  <a:srgbClr val="C00000"/>
                </a:solidFill>
                <a:latin typeface="Times New Roman" panose="02020603050405020304" charset="0"/>
                <a:ea typeface="宋体" panose="02010600030101010101" pitchFamily="2" charset="-122"/>
                <a:cs typeface="Times New Roman" panose="02020603050405020304" charset="0"/>
              </a:rPr>
              <a:t>qiú</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8"/>
            </p:custDataLst>
          </p:nvPr>
        </p:nvSpPr>
        <p:spPr>
          <a:xfrm>
            <a:off x="10335260" y="2038350"/>
            <a:ext cx="1372870" cy="460375"/>
          </a:xfrm>
          <a:prstGeom prst="rect">
            <a:avLst/>
          </a:prstGeom>
          <a:noFill/>
        </p:spPr>
        <p:txBody>
          <a:bodyPr wrap="square" rtlCol="0">
            <a:spAutoFit/>
          </a:bodyPr>
          <a:p>
            <a:r>
              <a:rPr sz="2400">
                <a:solidFill>
                  <a:srgbClr val="C00000"/>
                </a:solidFill>
                <a:latin typeface="Times New Roman" panose="02020603050405020304" charset="0"/>
                <a:ea typeface="宋体" panose="02010600030101010101" pitchFamily="2" charset="-122"/>
                <a:cs typeface="Times New Roman" panose="02020603050405020304" charset="0"/>
              </a:rPr>
              <a:t>gū</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custDataLst>
              <p:tags r:id="rId9"/>
            </p:custDataLst>
          </p:nvPr>
        </p:nvSpPr>
        <p:spPr>
          <a:xfrm>
            <a:off x="2138045" y="2559685"/>
            <a:ext cx="1372870" cy="460375"/>
          </a:xfrm>
          <a:prstGeom prst="rect">
            <a:avLst/>
          </a:prstGeom>
          <a:noFill/>
        </p:spPr>
        <p:txBody>
          <a:bodyPr wrap="square" rtlCol="0">
            <a:spAutoFit/>
          </a:bodyPr>
          <a:p>
            <a:r>
              <a:rPr sz="2400">
                <a:solidFill>
                  <a:srgbClr val="C00000"/>
                </a:solidFill>
                <a:latin typeface="Times New Roman" panose="02020603050405020304" charset="0"/>
                <a:ea typeface="宋体" panose="02010600030101010101" pitchFamily="2" charset="-122"/>
                <a:cs typeface="Times New Roman" panose="02020603050405020304" charset="0"/>
              </a:rPr>
              <a:t>qiāng</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0" name="文本框 9"/>
          <p:cNvSpPr txBox="1"/>
          <p:nvPr>
            <p:custDataLst>
              <p:tags r:id="rId10"/>
            </p:custDataLst>
          </p:nvPr>
        </p:nvSpPr>
        <p:spPr>
          <a:xfrm>
            <a:off x="5772785" y="2559685"/>
            <a:ext cx="1372870" cy="460375"/>
          </a:xfrm>
          <a:prstGeom prst="rect">
            <a:avLst/>
          </a:prstGeom>
          <a:noFill/>
        </p:spPr>
        <p:txBody>
          <a:bodyPr wrap="square" rtlCol="0">
            <a:spAutoFit/>
          </a:bodyPr>
          <a:p>
            <a:r>
              <a:rPr sz="2400">
                <a:solidFill>
                  <a:srgbClr val="C00000"/>
                </a:solidFill>
                <a:latin typeface="Times New Roman" panose="02020603050405020304" charset="0"/>
                <a:ea typeface="宋体" panose="02010600030101010101" pitchFamily="2" charset="-122"/>
                <a:cs typeface="Times New Roman" panose="02020603050405020304" charset="0"/>
              </a:rPr>
              <a:t>jiāng</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1" name="文本框 10"/>
          <p:cNvSpPr txBox="1"/>
          <p:nvPr>
            <p:custDataLst>
              <p:tags r:id="rId11"/>
            </p:custDataLst>
          </p:nvPr>
        </p:nvSpPr>
        <p:spPr>
          <a:xfrm>
            <a:off x="1938655" y="4029075"/>
            <a:ext cx="1372870" cy="460375"/>
          </a:xfrm>
          <a:prstGeom prst="rect">
            <a:avLst/>
          </a:prstGeom>
          <a:noFill/>
        </p:spPr>
        <p:txBody>
          <a:bodyPr wrap="square" rtlCol="0">
            <a:spAutoFit/>
          </a:bodyPr>
          <a:p>
            <a:r>
              <a:rPr sz="2400">
                <a:solidFill>
                  <a:srgbClr val="C00000"/>
                </a:solidFill>
                <a:latin typeface="Times New Roman" panose="02020603050405020304" charset="0"/>
                <a:ea typeface="宋体" panose="02010600030101010101" pitchFamily="2" charset="-122"/>
                <a:cs typeface="Times New Roman" panose="02020603050405020304" charset="0"/>
              </a:rPr>
              <a:t>应当。</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4" name="文本框 13"/>
          <p:cNvSpPr txBox="1"/>
          <p:nvPr>
            <p:custDataLst>
              <p:tags r:id="rId12"/>
            </p:custDataLst>
          </p:nvPr>
        </p:nvSpPr>
        <p:spPr>
          <a:xfrm>
            <a:off x="6512560" y="4066540"/>
            <a:ext cx="4576445" cy="460375"/>
          </a:xfrm>
          <a:prstGeom prst="rect">
            <a:avLst/>
          </a:prstGeom>
          <a:noFill/>
        </p:spPr>
        <p:txBody>
          <a:bodyPr wrap="square" rtlCol="0">
            <a:spAutoFit/>
          </a:bodyPr>
          <a:p>
            <a:r>
              <a:rPr sz="2400">
                <a:solidFill>
                  <a:srgbClr val="C00000"/>
                </a:solidFill>
                <a:latin typeface="Times New Roman" panose="02020603050405020304" charset="0"/>
                <a:ea typeface="宋体" panose="02010600030101010101" pitchFamily="2" charset="-122"/>
                <a:cs typeface="Times New Roman" panose="02020603050405020304" charset="0"/>
              </a:rPr>
              <a:t>富贵人家宴会中奏乐使用的乐器。</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5" name="文本框 14"/>
          <p:cNvSpPr txBox="1"/>
          <p:nvPr>
            <p:custDataLst>
              <p:tags r:id="rId13"/>
            </p:custDataLst>
          </p:nvPr>
        </p:nvSpPr>
        <p:spPr>
          <a:xfrm>
            <a:off x="2052955" y="4553585"/>
            <a:ext cx="3583305" cy="460375"/>
          </a:xfrm>
          <a:prstGeom prst="rect">
            <a:avLst/>
          </a:prstGeom>
          <a:noFill/>
        </p:spPr>
        <p:txBody>
          <a:bodyPr wrap="square" rtlCol="0">
            <a:spAutoFit/>
          </a:bodyPr>
          <a:p>
            <a:r>
              <a:rPr sz="2400">
                <a:solidFill>
                  <a:srgbClr val="C00000"/>
                </a:solidFill>
                <a:latin typeface="Times New Roman" panose="02020603050405020304" charset="0"/>
                <a:ea typeface="宋体" panose="02010600030101010101" pitchFamily="2" charset="-122"/>
                <a:cs typeface="Times New Roman" panose="02020603050405020304" charset="0"/>
              </a:rPr>
              <a:t>珍美如玉的佳肴。</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6" name="文本框 15"/>
          <p:cNvSpPr txBox="1"/>
          <p:nvPr>
            <p:custDataLst>
              <p:tags r:id="rId14"/>
            </p:custDataLst>
          </p:nvPr>
        </p:nvSpPr>
        <p:spPr>
          <a:xfrm>
            <a:off x="6765290" y="4553585"/>
            <a:ext cx="3630930" cy="460375"/>
          </a:xfrm>
          <a:prstGeom prst="rect">
            <a:avLst/>
          </a:prstGeom>
          <a:noFill/>
        </p:spPr>
        <p:txBody>
          <a:bodyPr wrap="square" rtlCol="0">
            <a:spAutoFit/>
          </a:bodyPr>
          <a:p>
            <a:r>
              <a:rPr sz="2400">
                <a:solidFill>
                  <a:srgbClr val="C00000"/>
                </a:solidFill>
                <a:latin typeface="Times New Roman" panose="02020603050405020304" charset="0"/>
                <a:ea typeface="宋体" panose="02010600030101010101" pitchFamily="2" charset="-122"/>
                <a:cs typeface="Times New Roman" panose="02020603050405020304" charset="0"/>
              </a:rPr>
              <a:t>直须、应当。</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7" name="文本框 16"/>
          <p:cNvSpPr txBox="1"/>
          <p:nvPr>
            <p:custDataLst>
              <p:tags r:id="rId15"/>
            </p:custDataLst>
          </p:nvPr>
        </p:nvSpPr>
        <p:spPr>
          <a:xfrm>
            <a:off x="2119630" y="5078095"/>
            <a:ext cx="3348355" cy="1198880"/>
          </a:xfrm>
          <a:prstGeom prst="rect">
            <a:avLst/>
          </a:prstGeom>
          <a:noFill/>
        </p:spPr>
        <p:txBody>
          <a:bodyPr wrap="square" rtlCol="0">
            <a:spAutoFit/>
          </a:bodyPr>
          <a:p>
            <a:r>
              <a:rPr sz="2400">
                <a:solidFill>
                  <a:srgbClr val="C00000"/>
                </a:solidFill>
                <a:latin typeface="Times New Roman" panose="02020603050405020304" charset="0"/>
                <a:ea typeface="宋体" panose="02010600030101010101" pitchFamily="2" charset="-122"/>
                <a:cs typeface="Times New Roman" panose="02020603050405020304" charset="0"/>
              </a:rPr>
              <a:t>一种名贵的马，毛色作五花（一说把马鬃修剪成五瓣）。</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8" name="文本框 17"/>
          <p:cNvSpPr txBox="1"/>
          <p:nvPr>
            <p:custDataLst>
              <p:tags r:id="rId16"/>
            </p:custDataLst>
          </p:nvPr>
        </p:nvSpPr>
        <p:spPr>
          <a:xfrm>
            <a:off x="6512560" y="5078095"/>
            <a:ext cx="1372870" cy="460375"/>
          </a:xfrm>
          <a:prstGeom prst="rect">
            <a:avLst/>
          </a:prstGeom>
          <a:noFill/>
        </p:spPr>
        <p:txBody>
          <a:bodyPr wrap="square" rtlCol="0">
            <a:spAutoFit/>
          </a:bodyPr>
          <a:p>
            <a:r>
              <a:rPr sz="2400">
                <a:solidFill>
                  <a:srgbClr val="C00000"/>
                </a:solidFill>
                <a:latin typeface="Times New Roman" panose="02020603050405020304" charset="0"/>
                <a:ea typeface="宋体" panose="02010600030101010101" pitchFamily="2" charset="-122"/>
                <a:cs typeface="Times New Roman" panose="02020603050405020304" charset="0"/>
              </a:rPr>
              <a:t>皮衣。</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blinds(horizontal)">
                                      <p:cBhvr>
                                        <p:cTn id="27" dur="500"/>
                                        <p:tgtEl>
                                          <p:spTgt spid="4"/>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blinds(horizontal)">
                                      <p:cBhvr>
                                        <p:cTn id="32" dur="5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blinds(horizontal)">
                                      <p:cBhvr>
                                        <p:cTn id="37" dur="500"/>
                                        <p:tgtEl>
                                          <p:spTgt spid="13"/>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2"/>
                                        </p:tgtEl>
                                        <p:attrNameLst>
                                          <p:attrName>style.visibility</p:attrName>
                                        </p:attrNameLst>
                                      </p:cBhvr>
                                      <p:to>
                                        <p:strVal val="visible"/>
                                      </p:to>
                                    </p:set>
                                    <p:animEffect transition="in" filter="blinds(horizontal)">
                                      <p:cBhvr>
                                        <p:cTn id="42" dur="500"/>
                                        <p:tgtEl>
                                          <p:spTgt spid="2"/>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blinds(horizontal)">
                                      <p:cBhvr>
                                        <p:cTn id="47" dur="500"/>
                                        <p:tgtEl>
                                          <p:spTgt spid="8"/>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blinds(horizontal)">
                                      <p:cBhvr>
                                        <p:cTn id="52" dur="500"/>
                                        <p:tgtEl>
                                          <p:spTgt spid="10"/>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blinds(horizontal)">
                                      <p:cBhvr>
                                        <p:cTn id="57" dur="500"/>
                                        <p:tgtEl>
                                          <p:spTgt spid="11"/>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14"/>
                                        </p:tgtEl>
                                        <p:attrNameLst>
                                          <p:attrName>style.visibility</p:attrName>
                                        </p:attrNameLst>
                                      </p:cBhvr>
                                      <p:to>
                                        <p:strVal val="visible"/>
                                      </p:to>
                                    </p:set>
                                    <p:animEffect transition="in" filter="blinds(horizontal)">
                                      <p:cBhvr>
                                        <p:cTn id="62" dur="500"/>
                                        <p:tgtEl>
                                          <p:spTgt spid="14"/>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15"/>
                                        </p:tgtEl>
                                        <p:attrNameLst>
                                          <p:attrName>style.visibility</p:attrName>
                                        </p:attrNameLst>
                                      </p:cBhvr>
                                      <p:to>
                                        <p:strVal val="visible"/>
                                      </p:to>
                                    </p:set>
                                    <p:animEffect transition="in" filter="blinds(horizontal)">
                                      <p:cBhvr>
                                        <p:cTn id="67" dur="500"/>
                                        <p:tgtEl>
                                          <p:spTgt spid="15"/>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grpId="0" nodeType="clickEffect">
                                  <p:stCondLst>
                                    <p:cond delay="0"/>
                                  </p:stCondLst>
                                  <p:childTnLst>
                                    <p:set>
                                      <p:cBhvr>
                                        <p:cTn id="71" dur="1" fill="hold">
                                          <p:stCondLst>
                                            <p:cond delay="0"/>
                                          </p:stCondLst>
                                        </p:cTn>
                                        <p:tgtEl>
                                          <p:spTgt spid="16"/>
                                        </p:tgtEl>
                                        <p:attrNameLst>
                                          <p:attrName>style.visibility</p:attrName>
                                        </p:attrNameLst>
                                      </p:cBhvr>
                                      <p:to>
                                        <p:strVal val="visible"/>
                                      </p:to>
                                    </p:set>
                                    <p:animEffect transition="in" filter="blinds(horizontal)">
                                      <p:cBhvr>
                                        <p:cTn id="72" dur="500"/>
                                        <p:tgtEl>
                                          <p:spTgt spid="16"/>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grpId="0" nodeType="clickEffect">
                                  <p:stCondLst>
                                    <p:cond delay="0"/>
                                  </p:stCondLst>
                                  <p:childTnLst>
                                    <p:set>
                                      <p:cBhvr>
                                        <p:cTn id="76" dur="1" fill="hold">
                                          <p:stCondLst>
                                            <p:cond delay="0"/>
                                          </p:stCondLst>
                                        </p:cTn>
                                        <p:tgtEl>
                                          <p:spTgt spid="17"/>
                                        </p:tgtEl>
                                        <p:attrNameLst>
                                          <p:attrName>style.visibility</p:attrName>
                                        </p:attrNameLst>
                                      </p:cBhvr>
                                      <p:to>
                                        <p:strVal val="visible"/>
                                      </p:to>
                                    </p:set>
                                    <p:animEffect transition="in" filter="blinds(horizontal)">
                                      <p:cBhvr>
                                        <p:cTn id="77" dur="500"/>
                                        <p:tgtEl>
                                          <p:spTgt spid="17"/>
                                        </p:tgtEl>
                                      </p:cBhvr>
                                    </p:animEffect>
                                  </p:childTnLst>
                                </p:cTn>
                              </p:par>
                            </p:childTnLst>
                          </p:cTn>
                        </p:par>
                      </p:childTnLst>
                    </p:cTn>
                  </p:par>
                  <p:par>
                    <p:cTn id="78" fill="hold">
                      <p:stCondLst>
                        <p:cond delay="indefinite"/>
                      </p:stCondLst>
                      <p:childTnLst>
                        <p:par>
                          <p:cTn id="79" fill="hold">
                            <p:stCondLst>
                              <p:cond delay="0"/>
                            </p:stCondLst>
                            <p:childTnLst>
                              <p:par>
                                <p:cTn id="80" presetID="3" presetClass="entr" presetSubtype="10" fill="hold" grpId="0" nodeType="clickEffect">
                                  <p:stCondLst>
                                    <p:cond delay="0"/>
                                  </p:stCondLst>
                                  <p:childTnLst>
                                    <p:set>
                                      <p:cBhvr>
                                        <p:cTn id="81" dur="1" fill="hold">
                                          <p:stCondLst>
                                            <p:cond delay="0"/>
                                          </p:stCondLst>
                                        </p:cTn>
                                        <p:tgtEl>
                                          <p:spTgt spid="18"/>
                                        </p:tgtEl>
                                        <p:attrNameLst>
                                          <p:attrName>style.visibility</p:attrName>
                                        </p:attrNameLst>
                                      </p:cBhvr>
                                      <p:to>
                                        <p:strVal val="visible"/>
                                      </p:to>
                                    </p:set>
                                    <p:animEffect transition="in" filter="blinds(horizontal)">
                                      <p:cBhvr>
                                        <p:cTn id="8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 grpId="0"/>
      <p:bldP spid="7" grpId="0"/>
      <p:bldP spid="9" grpId="0"/>
      <p:bldP spid="4" grpId="0"/>
      <p:bldP spid="12" grpId="0"/>
      <p:bldP spid="13" grpId="0"/>
      <p:bldP spid="2" grpId="0"/>
      <p:bldP spid="8" grpId="0"/>
      <p:bldP spid="10" grpId="0"/>
      <p:bldP spid="11" grpId="0"/>
      <p:bldP spid="14" grpId="0"/>
      <p:bldP spid="15" grpId="0"/>
      <p:bldP spid="16" grpId="0"/>
      <p:bldP spid="17" grpId="0"/>
      <p:bldP spid="1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1224915" y="979170"/>
            <a:ext cx="8083550" cy="53403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a:lnSpc>
                <a:spcPct val="120000"/>
              </a:lnSpc>
            </a:pPr>
            <a:r>
              <a:rPr sz="2400">
                <a:latin typeface="Times New Roman" panose="02020603050405020304" charset="0"/>
                <a:ea typeface="宋体" panose="02010600030101010101" pitchFamily="2" charset="-122"/>
                <a:cs typeface="Times New Roman" panose="02020603050405020304" charset="0"/>
              </a:rPr>
              <a:t>4. 根</a:t>
            </a:r>
            <a:r>
              <a:rPr sz="2400">
                <a:latin typeface="宋体" panose="02010600030101010101" pitchFamily="2" charset="-122"/>
                <a:ea typeface="宋体" panose="02010600030101010101" pitchFamily="2" charset="-122"/>
                <a:cs typeface="宋体" panose="02010600030101010101" pitchFamily="2" charset="-122"/>
              </a:rPr>
              <a:t>据古诗填写下表。</a:t>
            </a:r>
            <a:endParaRPr sz="2400">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6" name="表格 5"/>
          <p:cNvGraphicFramePr/>
          <p:nvPr>
            <p:custDataLst>
              <p:tags r:id="rId2"/>
            </p:custDataLst>
          </p:nvPr>
        </p:nvGraphicFramePr>
        <p:xfrm>
          <a:off x="678180" y="1671955"/>
          <a:ext cx="10942320" cy="3943985"/>
        </p:xfrm>
        <a:graphic>
          <a:graphicData uri="http://schemas.openxmlformats.org/drawingml/2006/table">
            <a:tbl>
              <a:tblPr firstRow="1" bandRow="1">
                <a:tableStyleId>{5940675A-B579-460E-94D1-54222C63F5DA}</a:tableStyleId>
              </a:tblPr>
              <a:tblGrid>
                <a:gridCol w="3350895"/>
                <a:gridCol w="5519420"/>
                <a:gridCol w="2072005"/>
              </a:tblGrid>
              <a:tr h="459740">
                <a:tc>
                  <a:txBody>
                    <a:bodyPr/>
                    <a:p>
                      <a:pPr algn="ctr">
                        <a:lnSpc>
                          <a:spcPct val="110000"/>
                        </a:lnSpc>
                        <a:buNone/>
                      </a:pPr>
                      <a:r>
                        <a:rPr lang="zh-CN" altLang="en-US" sz="2200" b="1">
                          <a:solidFill>
                            <a:schemeClr val="bg1"/>
                          </a:solidFill>
                          <a:latin typeface="宋体" panose="02010600030101010101" pitchFamily="2" charset="-122"/>
                          <a:ea typeface="宋体" panose="02010600030101010101" pitchFamily="2" charset="-122"/>
                          <a:cs typeface="宋体" panose="02010600030101010101" pitchFamily="2" charset="-122"/>
                        </a:rPr>
                        <a:t>章节部分</a:t>
                      </a:r>
                      <a:endParaRPr lang="zh-CN" altLang="en-US" sz="2200" b="1">
                        <a:solidFill>
                          <a:schemeClr val="bg1"/>
                        </a:solidFill>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50000"/>
                      </a:schemeClr>
                    </a:solidFill>
                  </a:tcPr>
                </a:tc>
                <a:tc>
                  <a:txBody>
                    <a:bodyPr/>
                    <a:p>
                      <a:pPr algn="ctr">
                        <a:lnSpc>
                          <a:spcPct val="110000"/>
                        </a:lnSpc>
                        <a:buNone/>
                      </a:pPr>
                      <a:r>
                        <a:rPr lang="zh-CN" altLang="en-US" sz="2200" b="1">
                          <a:solidFill>
                            <a:schemeClr val="bg1"/>
                          </a:solidFill>
                          <a:latin typeface="宋体" panose="02010600030101010101" pitchFamily="2" charset="-122"/>
                          <a:ea typeface="宋体" panose="02010600030101010101" pitchFamily="2" charset="-122"/>
                        </a:rPr>
                        <a:t>主要内容</a:t>
                      </a:r>
                      <a:endParaRPr lang="zh-CN" altLang="en-US" sz="2200" b="1">
                        <a:solidFill>
                          <a:schemeClr val="bg1"/>
                        </a:solidFill>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50000"/>
                      </a:schemeClr>
                    </a:solidFill>
                  </a:tcPr>
                </a:tc>
                <a:tc>
                  <a:txBody>
                    <a:bodyPr/>
                    <a:p>
                      <a:pPr algn="ctr">
                        <a:lnSpc>
                          <a:spcPct val="110000"/>
                        </a:lnSpc>
                        <a:buNone/>
                      </a:pPr>
                      <a:r>
                        <a:rPr lang="zh-CN" altLang="en-US" sz="2200" b="1">
                          <a:solidFill>
                            <a:schemeClr val="bg1"/>
                          </a:solidFill>
                          <a:latin typeface="宋体" panose="02010600030101010101" pitchFamily="2" charset="-122"/>
                          <a:ea typeface="宋体" panose="02010600030101010101" pitchFamily="2" charset="-122"/>
                        </a:rPr>
                        <a:t>情感变化</a:t>
                      </a:r>
                      <a:endParaRPr lang="zh-CN" altLang="en-US" sz="2200" b="1">
                        <a:solidFill>
                          <a:schemeClr val="bg1"/>
                        </a:solidFill>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50000"/>
                      </a:schemeClr>
                    </a:solidFill>
                  </a:tcPr>
                </a:tc>
              </a:tr>
              <a:tr h="746760">
                <a:tc>
                  <a:txBody>
                    <a:bodyPr/>
                    <a:p>
                      <a:pPr>
                        <a:lnSpc>
                          <a:spcPct val="110000"/>
                        </a:lnSpc>
                        <a:buNone/>
                      </a:pPr>
                      <a:r>
                        <a:rPr lang="zh-CN" altLang="en-US" sz="2200">
                          <a:latin typeface="宋体" panose="02010600030101010101" pitchFamily="2" charset="-122"/>
                          <a:ea typeface="宋体" panose="02010600030101010101" pitchFamily="2" charset="-122"/>
                        </a:rPr>
                        <a:t>第一部分</a:t>
                      </a:r>
                      <a:endParaRPr lang="zh-CN" altLang="en-US" sz="2200">
                        <a:latin typeface="宋体" panose="02010600030101010101" pitchFamily="2" charset="-122"/>
                        <a:ea typeface="宋体" panose="02010600030101010101" pitchFamily="2" charset="-122"/>
                      </a:endParaRPr>
                    </a:p>
                    <a:p>
                      <a:pPr>
                        <a:lnSpc>
                          <a:spcPct val="110000"/>
                        </a:lnSpc>
                        <a:buNone/>
                      </a:pPr>
                      <a:r>
                        <a:rPr lang="zh-CN" altLang="en-US" sz="2200">
                          <a:latin typeface="宋体" panose="02010600030101010101" pitchFamily="2" charset="-122"/>
                          <a:ea typeface="宋体" panose="02010600030101010101" pitchFamily="2" charset="-122"/>
                        </a:rPr>
                        <a:t>（君不见……暮成雪）</a:t>
                      </a:r>
                      <a:endParaRPr lang="zh-CN" altLang="en-US" sz="22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10000"/>
                        </a:lnSpc>
                        <a:buNone/>
                      </a:pPr>
                      <a:r>
                        <a:rPr sz="2200">
                          <a:latin typeface="宋体" panose="02010600030101010101" pitchFamily="2" charset="-122"/>
                          <a:ea typeface="宋体" panose="02010600030101010101" pitchFamily="2" charset="-122"/>
                          <a:cs typeface="宋体" panose="02010600030101010101" pitchFamily="2" charset="-122"/>
                          <a:sym typeface="+mn-ea"/>
                        </a:rPr>
                        <a:t>以黄河水、高堂镜引出时间飞逝，人生苦短的悲伤感慨</a:t>
                      </a:r>
                      <a:endParaRPr sz="2200">
                        <a:latin typeface="宋体" panose="02010600030101010101" pitchFamily="2" charset="-122"/>
                        <a:ea typeface="宋体" panose="02010600030101010101" pitchFamily="2" charset="-122"/>
                        <a:cs typeface="宋体" panose="02010600030101010101" pitchFamily="2" charset="-122"/>
                        <a:sym typeface="+mn-ea"/>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10000"/>
                        </a:lnSpc>
                        <a:buNone/>
                      </a:pPr>
                      <a:r>
                        <a:rPr lang="zh-CN" altLang="en-US" sz="2200">
                          <a:latin typeface="宋体" panose="02010600030101010101" pitchFamily="2" charset="-122"/>
                          <a:ea typeface="宋体" panose="02010600030101010101" pitchFamily="2" charset="-122"/>
                          <a:cs typeface="宋体" panose="02010600030101010101" pitchFamily="2" charset="-122"/>
                          <a:sym typeface="+mn-ea"/>
                        </a:rPr>
                        <a:t>悲壮</a:t>
                      </a:r>
                      <a:endParaRPr lang="zh-CN" altLang="en-US" sz="2200">
                        <a:latin typeface="宋体" panose="02010600030101010101" pitchFamily="2" charset="-122"/>
                        <a:ea typeface="宋体" panose="02010600030101010101" pitchFamily="2" charset="-122"/>
                        <a:cs typeface="宋体" panose="02010600030101010101" pitchFamily="2" charset="-122"/>
                        <a:sym typeface="+mn-ea"/>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746760">
                <a:tc>
                  <a:txBody>
                    <a:bodyPr/>
                    <a:p>
                      <a:pPr>
                        <a:lnSpc>
                          <a:spcPct val="110000"/>
                        </a:lnSpc>
                        <a:buNone/>
                      </a:pPr>
                      <a:r>
                        <a:rPr lang="zh-CN" altLang="en-US" sz="2200">
                          <a:latin typeface="宋体" panose="02010600030101010101" pitchFamily="2" charset="-122"/>
                          <a:ea typeface="宋体" panose="02010600030101010101" pitchFamily="2" charset="-122"/>
                        </a:rPr>
                        <a:t>第二部分</a:t>
                      </a:r>
                      <a:endParaRPr lang="zh-CN" altLang="en-US" sz="2200">
                        <a:latin typeface="宋体" panose="02010600030101010101" pitchFamily="2" charset="-122"/>
                        <a:ea typeface="宋体" panose="02010600030101010101" pitchFamily="2" charset="-122"/>
                      </a:endParaRPr>
                    </a:p>
                    <a:p>
                      <a:pPr>
                        <a:lnSpc>
                          <a:spcPct val="110000"/>
                        </a:lnSpc>
                        <a:buNone/>
                      </a:pPr>
                      <a:r>
                        <a:rPr lang="zh-CN" altLang="en-US" sz="2200">
                          <a:latin typeface="宋体" panose="02010600030101010101" pitchFamily="2" charset="-122"/>
                          <a:ea typeface="宋体" panose="02010600030101010101" pitchFamily="2" charset="-122"/>
                        </a:rPr>
                        <a:t>（人生得意……侧耳听）</a:t>
                      </a:r>
                      <a:endParaRPr lang="zh-CN" altLang="en-US" sz="22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10000"/>
                        </a:lnSpc>
                        <a:buNone/>
                      </a:pPr>
                      <a:endParaRPr lang="zh-CN" altLang="en-US" sz="2200">
                        <a:latin typeface="宋体" panose="02010600030101010101" pitchFamily="2" charset="-122"/>
                        <a:ea typeface="宋体" panose="02010600030101010101" pitchFamily="2" charset="-122"/>
                        <a:cs typeface="宋体" panose="02010600030101010101" pitchFamily="2" charset="-122"/>
                        <a:sym typeface="+mn-ea"/>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10000"/>
                        </a:lnSpc>
                        <a:buNone/>
                      </a:pPr>
                      <a:endParaRPr lang="zh-CN" altLang="en-US" sz="2200">
                        <a:latin typeface="宋体" panose="02010600030101010101" pitchFamily="2" charset="-122"/>
                        <a:ea typeface="宋体" panose="02010600030101010101" pitchFamily="2" charset="-122"/>
                        <a:cs typeface="宋体" panose="02010600030101010101" pitchFamily="2" charset="-122"/>
                        <a:sym typeface="+mn-ea"/>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736600">
                <a:tc>
                  <a:txBody>
                    <a:bodyPr/>
                    <a:p>
                      <a:pPr>
                        <a:lnSpc>
                          <a:spcPct val="110000"/>
                        </a:lnSpc>
                        <a:buNone/>
                      </a:pPr>
                      <a:r>
                        <a:rPr lang="zh-CN" altLang="en-US" sz="2200">
                          <a:latin typeface="宋体" panose="02010600030101010101" pitchFamily="2" charset="-122"/>
                          <a:ea typeface="宋体" panose="02010600030101010101" pitchFamily="2" charset="-122"/>
                        </a:rPr>
                        <a:t>第三部分</a:t>
                      </a:r>
                      <a:endParaRPr lang="zh-CN" altLang="en-US" sz="2200">
                        <a:latin typeface="宋体" panose="02010600030101010101" pitchFamily="2" charset="-122"/>
                        <a:ea typeface="宋体" panose="02010600030101010101" pitchFamily="2" charset="-122"/>
                      </a:endParaRPr>
                    </a:p>
                    <a:p>
                      <a:pPr>
                        <a:lnSpc>
                          <a:spcPct val="110000"/>
                        </a:lnSpc>
                        <a:buNone/>
                      </a:pPr>
                      <a:r>
                        <a:rPr lang="zh-CN" altLang="en-US" sz="2200">
                          <a:latin typeface="宋体" panose="02010600030101010101" pitchFamily="2" charset="-122"/>
                          <a:ea typeface="宋体" panose="02010600030101010101" pitchFamily="2" charset="-122"/>
                        </a:rPr>
                        <a:t>（钟鼓馔玉……恣欢谑）</a:t>
                      </a:r>
                      <a:endParaRPr lang="zh-CN" altLang="en-US" sz="22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10000"/>
                        </a:lnSpc>
                        <a:buNone/>
                      </a:pPr>
                      <a:endParaRPr lang="zh-CN" altLang="en-US" sz="2200">
                        <a:latin typeface="宋体" panose="02010600030101010101" pitchFamily="2" charset="-122"/>
                        <a:ea typeface="宋体" panose="02010600030101010101" pitchFamily="2" charset="-122"/>
                        <a:cs typeface="宋体" panose="02010600030101010101" pitchFamily="2" charset="-122"/>
                        <a:sym typeface="+mn-ea"/>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10000"/>
                        </a:lnSpc>
                        <a:buNone/>
                      </a:pPr>
                      <a:endParaRPr lang="zh-CN" altLang="en-US" sz="2200">
                        <a:latin typeface="宋体" panose="02010600030101010101" pitchFamily="2" charset="-122"/>
                        <a:ea typeface="宋体" panose="02010600030101010101" pitchFamily="2" charset="-122"/>
                        <a:cs typeface="宋体" panose="02010600030101010101" pitchFamily="2" charset="-122"/>
                        <a:sym typeface="+mn-ea"/>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1000125">
                <a:tc>
                  <a:txBody>
                    <a:bodyPr/>
                    <a:p>
                      <a:pPr>
                        <a:lnSpc>
                          <a:spcPct val="110000"/>
                        </a:lnSpc>
                        <a:buNone/>
                      </a:pPr>
                      <a:r>
                        <a:rPr lang="zh-CN" altLang="en-US" sz="2200">
                          <a:latin typeface="宋体" panose="02010600030101010101" pitchFamily="2" charset="-122"/>
                          <a:ea typeface="宋体" panose="02010600030101010101" pitchFamily="2" charset="-122"/>
                        </a:rPr>
                        <a:t>第四部分</a:t>
                      </a:r>
                      <a:endParaRPr lang="zh-CN" altLang="en-US" sz="2200">
                        <a:latin typeface="宋体" panose="02010600030101010101" pitchFamily="2" charset="-122"/>
                        <a:ea typeface="宋体" panose="02010600030101010101" pitchFamily="2" charset="-122"/>
                      </a:endParaRPr>
                    </a:p>
                    <a:p>
                      <a:pPr>
                        <a:lnSpc>
                          <a:spcPct val="110000"/>
                        </a:lnSpc>
                        <a:buNone/>
                      </a:pPr>
                      <a:r>
                        <a:rPr lang="zh-CN" altLang="en-US" sz="2200">
                          <a:latin typeface="宋体" panose="02010600030101010101" pitchFamily="2" charset="-122"/>
                          <a:ea typeface="宋体" panose="02010600030101010101" pitchFamily="2" charset="-122"/>
                        </a:rPr>
                        <a:t>（主人何为……万古愁）</a:t>
                      </a:r>
                      <a:endParaRPr lang="zh-CN" altLang="en-US" sz="22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10000"/>
                        </a:lnSpc>
                        <a:buNone/>
                      </a:pPr>
                      <a:endParaRPr lang="zh-CN" altLang="en-US" sz="2200">
                        <a:latin typeface="宋体" panose="02010600030101010101" pitchFamily="2" charset="-122"/>
                        <a:ea typeface="宋体" panose="02010600030101010101" pitchFamily="2" charset="-122"/>
                        <a:cs typeface="宋体" panose="02010600030101010101" pitchFamily="2" charset="-122"/>
                        <a:sym typeface="+mn-ea"/>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10000"/>
                        </a:lnSpc>
                        <a:buNone/>
                      </a:pPr>
                      <a:r>
                        <a:rPr lang="zh-CN" altLang="en-US" sz="2200">
                          <a:latin typeface="宋体" panose="02010600030101010101" pitchFamily="2" charset="-122"/>
                          <a:ea typeface="宋体" panose="02010600030101010101" pitchFamily="2" charset="-122"/>
                          <a:cs typeface="宋体" panose="02010600030101010101" pitchFamily="2" charset="-122"/>
                          <a:sym typeface="+mn-ea"/>
                        </a:rPr>
                        <a:t>狂放</a:t>
                      </a:r>
                      <a:endParaRPr lang="zh-CN" altLang="en-US" sz="2200">
                        <a:latin typeface="宋体" panose="02010600030101010101" pitchFamily="2" charset="-122"/>
                        <a:ea typeface="宋体" panose="02010600030101010101" pitchFamily="2" charset="-122"/>
                        <a:cs typeface="宋体" panose="02010600030101010101" pitchFamily="2" charset="-122"/>
                        <a:sym typeface="+mn-ea"/>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grpSp>
        <p:nvGrpSpPr>
          <p:cNvPr id="23" name="组合 22"/>
          <p:cNvGrpSpPr/>
          <p:nvPr/>
        </p:nvGrpSpPr>
        <p:grpSpPr>
          <a:xfrm>
            <a:off x="0" y="18415"/>
            <a:ext cx="7018020" cy="816610"/>
            <a:chOff x="0" y="29"/>
            <a:chExt cx="11052" cy="1286"/>
          </a:xfrm>
        </p:grpSpPr>
        <p:pic>
          <p:nvPicPr>
            <p:cNvPr id="111" name="图片 110"/>
            <p:cNvPicPr/>
            <p:nvPr userDrawn="1">
              <p:custDataLst>
                <p:tags r:id="rId3"/>
              </p:custDataLst>
            </p:nvPr>
          </p:nvPicPr>
          <p:blipFill>
            <a:blip r:embed="rId4">
              <a:clrChange>
                <a:clrFrom>
                  <a:srgbClr val="F7F5F6">
                    <a:alpha val="100000"/>
                  </a:srgbClr>
                </a:clrFrom>
                <a:clrTo>
                  <a:srgbClr val="F7F5F6">
                    <a:alpha val="100000"/>
                    <a:alpha val="0"/>
                  </a:srgbClr>
                </a:clrTo>
              </a:clrChange>
            </a:blip>
            <a:stretch>
              <a:fillRect/>
            </a:stretch>
          </p:blipFill>
          <p:spPr>
            <a:xfrm>
              <a:off x="0" y="29"/>
              <a:ext cx="11053" cy="1287"/>
            </a:xfrm>
            <a:prstGeom prst="rect">
              <a:avLst/>
            </a:prstGeom>
            <a:noFill/>
            <a:ln w="9525">
              <a:noFill/>
            </a:ln>
          </p:spPr>
        </p:pic>
        <p:sp>
          <p:nvSpPr>
            <p:cNvPr id="22" name="文本框 21"/>
            <p:cNvSpPr txBox="1"/>
            <p:nvPr userDrawn="1">
              <p:custDataLst>
                <p:tags r:id="rId5"/>
              </p:custDataLst>
            </p:nvPr>
          </p:nvSpPr>
          <p:spPr>
            <a:xfrm>
              <a:off x="1254" y="213"/>
              <a:ext cx="4893" cy="919"/>
            </a:xfrm>
            <a:prstGeom prst="rect">
              <a:avLst/>
            </a:prstGeom>
            <a:noFill/>
          </p:spPr>
          <p:txBody>
            <a:bodyPr wrap="square" rtlCol="0">
              <a:spAutoFit/>
            </a:bodyPr>
            <a:p>
              <a:r>
                <a:rPr lang="zh-CN" altLang="en-US" sz="3200" b="1">
                  <a:solidFill>
                    <a:schemeClr val="bg1"/>
                  </a:solidFill>
                  <a:latin typeface="楷体" panose="02010609060101010101" charset="-122"/>
                  <a:ea typeface="楷体" panose="02010609060101010101" charset="-122"/>
                </a:rPr>
                <a:t>二、课堂探究</a:t>
              </a:r>
              <a:endParaRPr lang="zh-CN" altLang="en-US" sz="3200" b="1">
                <a:solidFill>
                  <a:schemeClr val="bg1"/>
                </a:solidFill>
                <a:latin typeface="楷体" panose="02010609060101010101" charset="-122"/>
                <a:ea typeface="楷体" panose="02010609060101010101" charset="-122"/>
              </a:endParaRPr>
            </a:p>
          </p:txBody>
        </p:sp>
      </p:grpSp>
      <p:sp>
        <p:nvSpPr>
          <p:cNvPr id="8" name="文本框 7"/>
          <p:cNvSpPr txBox="1"/>
          <p:nvPr/>
        </p:nvSpPr>
        <p:spPr>
          <a:xfrm>
            <a:off x="4083685" y="3053080"/>
            <a:ext cx="3952875" cy="429895"/>
          </a:xfrm>
          <a:prstGeom prst="rect">
            <a:avLst/>
          </a:prstGeom>
          <a:noFill/>
        </p:spPr>
        <p:txBody>
          <a:bodyPr wrap="square" rtlCol="0">
            <a:spAutoFit/>
          </a:bodyPr>
          <a:p>
            <a:r>
              <a:rPr lang="zh-CN" altLang="en-US" sz="2200">
                <a:solidFill>
                  <a:srgbClr val="C00000"/>
                </a:solidFill>
                <a:uFillTx/>
                <a:latin typeface="Times New Roman" panose="02020603050405020304" charset="0"/>
                <a:ea typeface="宋体" panose="02010600030101010101" pitchFamily="2" charset="-122"/>
                <a:cs typeface="Times New Roman" panose="02020603050405020304" charset="0"/>
              </a:rPr>
              <a:t>与友人畅饮高歌，显高度自信</a:t>
            </a:r>
            <a:endParaRPr lang="zh-CN" altLang="en-US" sz="22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6"/>
            </p:custDataLst>
          </p:nvPr>
        </p:nvSpPr>
        <p:spPr>
          <a:xfrm>
            <a:off x="9536430" y="3138805"/>
            <a:ext cx="1226820" cy="429895"/>
          </a:xfrm>
          <a:prstGeom prst="rect">
            <a:avLst/>
          </a:prstGeom>
          <a:noFill/>
        </p:spPr>
        <p:txBody>
          <a:bodyPr wrap="square" rtlCol="0">
            <a:spAutoFit/>
          </a:bodyPr>
          <a:p>
            <a:r>
              <a:rPr lang="zh-CN" altLang="en-US" sz="2200">
                <a:solidFill>
                  <a:srgbClr val="C00000"/>
                </a:solidFill>
                <a:uFillTx/>
                <a:latin typeface="Times New Roman" panose="02020603050405020304" charset="0"/>
                <a:ea typeface="宋体" panose="02010600030101010101" pitchFamily="2" charset="-122"/>
                <a:cs typeface="Times New Roman" panose="02020603050405020304" charset="0"/>
              </a:rPr>
              <a:t>欢乐</a:t>
            </a:r>
            <a:endParaRPr lang="zh-CN" altLang="en-US" sz="22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
        <p:nvSpPr>
          <p:cNvPr id="11" name="文本框 10"/>
          <p:cNvSpPr txBox="1"/>
          <p:nvPr>
            <p:custDataLst>
              <p:tags r:id="rId7"/>
            </p:custDataLst>
          </p:nvPr>
        </p:nvSpPr>
        <p:spPr>
          <a:xfrm>
            <a:off x="4172585" y="3869055"/>
            <a:ext cx="5135245" cy="768350"/>
          </a:xfrm>
          <a:prstGeom prst="rect">
            <a:avLst/>
          </a:prstGeom>
          <a:noFill/>
        </p:spPr>
        <p:txBody>
          <a:bodyPr wrap="square" rtlCol="0">
            <a:spAutoFit/>
          </a:bodyPr>
          <a:p>
            <a:r>
              <a:rPr lang="zh-CN" altLang="en-US" sz="2200">
                <a:solidFill>
                  <a:srgbClr val="C00000"/>
                </a:solidFill>
                <a:uFillTx/>
                <a:latin typeface="Times New Roman" panose="02020603050405020304" charset="0"/>
                <a:ea typeface="宋体" panose="02010600030101010101" pitchFamily="2" charset="-122"/>
                <a:cs typeface="Times New Roman" panose="02020603050405020304" charset="0"/>
              </a:rPr>
              <a:t>诉圣贤寂寞，化用曹植典故感叹其怀才不遇以自况</a:t>
            </a:r>
            <a:endParaRPr lang="zh-CN" altLang="en-US" sz="22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
        <p:nvSpPr>
          <p:cNvPr id="12" name="文本框 11"/>
          <p:cNvSpPr txBox="1"/>
          <p:nvPr>
            <p:custDataLst>
              <p:tags r:id="rId8"/>
            </p:custDataLst>
          </p:nvPr>
        </p:nvSpPr>
        <p:spPr>
          <a:xfrm>
            <a:off x="9607550" y="3959225"/>
            <a:ext cx="1226820" cy="429895"/>
          </a:xfrm>
          <a:prstGeom prst="rect">
            <a:avLst/>
          </a:prstGeom>
          <a:noFill/>
        </p:spPr>
        <p:txBody>
          <a:bodyPr wrap="square" rtlCol="0">
            <a:spAutoFit/>
          </a:bodyPr>
          <a:p>
            <a:r>
              <a:rPr lang="zh-CN" altLang="en-US" sz="2200">
                <a:solidFill>
                  <a:srgbClr val="C00000"/>
                </a:solidFill>
                <a:uFillTx/>
                <a:latin typeface="Times New Roman" panose="02020603050405020304" charset="0"/>
                <a:ea typeface="宋体" panose="02010600030101010101" pitchFamily="2" charset="-122"/>
                <a:cs typeface="Times New Roman" panose="02020603050405020304" charset="0"/>
              </a:rPr>
              <a:t>激愤</a:t>
            </a:r>
            <a:endParaRPr lang="zh-CN" altLang="en-US" sz="22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
        <p:nvSpPr>
          <p:cNvPr id="13" name="文本框 12"/>
          <p:cNvSpPr txBox="1"/>
          <p:nvPr>
            <p:custDataLst>
              <p:tags r:id="rId9"/>
            </p:custDataLst>
          </p:nvPr>
        </p:nvSpPr>
        <p:spPr>
          <a:xfrm>
            <a:off x="4083685" y="4733290"/>
            <a:ext cx="5224780" cy="768350"/>
          </a:xfrm>
          <a:prstGeom prst="rect">
            <a:avLst/>
          </a:prstGeom>
          <a:noFill/>
        </p:spPr>
        <p:txBody>
          <a:bodyPr wrap="square" rtlCol="0">
            <a:spAutoFit/>
          </a:bodyPr>
          <a:p>
            <a:r>
              <a:rPr lang="zh-CN" altLang="en-US" sz="2200">
                <a:solidFill>
                  <a:srgbClr val="C00000"/>
                </a:solidFill>
                <a:uFillTx/>
                <a:latin typeface="Times New Roman" panose="02020603050405020304" charset="0"/>
                <a:ea typeface="宋体" panose="02010600030101010101" pitchFamily="2" charset="-122"/>
                <a:cs typeface="Times New Roman" panose="02020603050405020304" charset="0"/>
              </a:rPr>
              <a:t>反客为主，提议典当五花马和千金裘以沽酒消愁</a:t>
            </a:r>
            <a:endParaRPr lang="zh-CN" altLang="en-US" sz="22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linds(horizontal)">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linds(horizontal)">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blinds(horizontal)">
                                      <p:cBhvr>
                                        <p:cTn id="2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P spid="11" grpId="0"/>
      <p:bldP spid="12" grpId="0"/>
      <p:bldP spid="1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488950" y="904240"/>
            <a:ext cx="11033125" cy="274955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a:lnSpc>
                <a:spcPct val="120000"/>
              </a:lnSpc>
            </a:pPr>
            <a:r>
              <a:rPr sz="2400">
                <a:latin typeface="Times New Roman" panose="02020603050405020304" charset="0"/>
                <a:ea typeface="宋体" panose="02010600030101010101" pitchFamily="2" charset="-122"/>
                <a:cs typeface="Times New Roman" panose="02020603050405020304" charset="0"/>
              </a:rPr>
              <a:t>5. 讨论</a:t>
            </a:r>
            <a:r>
              <a:rPr sz="2400">
                <a:latin typeface="宋体" panose="02010600030101010101" pitchFamily="2" charset="-122"/>
                <a:ea typeface="宋体" panose="02010600030101010101" pitchFamily="2" charset="-122"/>
                <a:cs typeface="宋体" panose="02010600030101010101" pitchFamily="2" charset="-122"/>
              </a:rPr>
              <a:t>思考，全诗围绕哪一个字来展开？表达了怎样的情感变化？请结合诗句谈谈具体情况。</a:t>
            </a:r>
            <a:endParaRPr sz="2400">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sz="2400">
                <a:latin typeface="宋体" panose="02010600030101010101" pitchFamily="2" charset="-122"/>
                <a:ea typeface="宋体" panose="02010600030101010101" pitchFamily="2" charset="-122"/>
                <a:cs typeface="宋体" panose="02010600030101010101" pitchFamily="2" charset="-122"/>
              </a:rPr>
              <a:t>_______________________________________________________________________</a:t>
            </a:r>
            <a:endParaRPr sz="2400">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sz="2400">
                <a:latin typeface="宋体" panose="02010600030101010101" pitchFamily="2" charset="-122"/>
                <a:ea typeface="宋体" panose="02010600030101010101" pitchFamily="2" charset="-122"/>
                <a:cs typeface="宋体" panose="02010600030101010101" pitchFamily="2" charset="-122"/>
              </a:rPr>
              <a:t>_______________________________________________________________________</a:t>
            </a:r>
            <a:endParaRPr sz="2400">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sz="2400">
                <a:latin typeface="宋体" panose="02010600030101010101" pitchFamily="2" charset="-122"/>
                <a:ea typeface="宋体" panose="02010600030101010101" pitchFamily="2" charset="-122"/>
                <a:cs typeface="宋体" panose="02010600030101010101" pitchFamily="2" charset="-122"/>
                <a:sym typeface="+mn-ea"/>
              </a:rPr>
              <a:t>_______________________________________________________________________</a:t>
            </a:r>
            <a:endParaRPr sz="2400">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sz="2400">
                <a:latin typeface="宋体" panose="02010600030101010101" pitchFamily="2" charset="-122"/>
                <a:ea typeface="宋体" panose="02010600030101010101" pitchFamily="2" charset="-122"/>
                <a:cs typeface="宋体" panose="02010600030101010101" pitchFamily="2" charset="-122"/>
                <a:sym typeface="+mn-ea"/>
              </a:rPr>
              <a:t>_______________________________________________________________________</a:t>
            </a:r>
            <a:endParaRPr sz="2400">
              <a:latin typeface="宋体" panose="02010600030101010101" pitchFamily="2" charset="-122"/>
              <a:ea typeface="宋体" panose="02010600030101010101" pitchFamily="2" charset="-122"/>
              <a:cs typeface="宋体" panose="02010600030101010101" pitchFamily="2" charset="-122"/>
            </a:endParaRPr>
          </a:p>
        </p:txBody>
      </p:sp>
      <p:sp>
        <p:nvSpPr>
          <p:cNvPr id="17" name="文本框 16"/>
          <p:cNvSpPr txBox="1"/>
          <p:nvPr/>
        </p:nvSpPr>
        <p:spPr>
          <a:xfrm>
            <a:off x="615315" y="1769110"/>
            <a:ext cx="10574655" cy="1863725"/>
          </a:xfrm>
          <a:prstGeom prst="rect">
            <a:avLst/>
          </a:prstGeom>
          <a:noFill/>
        </p:spPr>
        <p:txBody>
          <a:bodyPr wrap="square" rtlCol="0">
            <a:spAutoFit/>
          </a:bodyPr>
          <a:p>
            <a:pPr>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全诗围绕一个“酒”字，感情跌宕起伏：悲壮→欢乐→激愤→狂放，而这所有的情感又都是基于一个愁字，作者因愁而悲叹时光易逝，因愁而纵酒作乐，因愁而慷慨激愤，也因愁而狂放失态，表现了一种怀才不遇又渴望入世的矛盾复杂的情感。</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p:cNvSpPr txBox="1"/>
          <p:nvPr>
            <p:custDataLst>
              <p:tags r:id="rId1"/>
            </p:custDataLst>
          </p:nvPr>
        </p:nvSpPr>
        <p:spPr>
          <a:xfrm>
            <a:off x="4474210" y="585470"/>
            <a:ext cx="3154680" cy="539750"/>
          </a:xfrm>
          <a:prstGeom prst="rect">
            <a:avLst/>
          </a:prstGeom>
          <a:solidFill>
            <a:schemeClr val="accent6">
              <a:lumMod val="50000"/>
            </a:schemeClr>
          </a:solidFill>
        </p:spPr>
        <p:txBody>
          <a:bodyPr wrap="square" rtlCol="0" anchor="t">
            <a:spAutoFit/>
          </a:bodyPr>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（一）课文巩固</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
        <p:nvSpPr>
          <p:cNvPr id="4" name="文本框 3"/>
          <p:cNvSpPr txBox="1"/>
          <p:nvPr>
            <p:custDataLst>
              <p:tags r:id="rId2"/>
            </p:custDataLst>
          </p:nvPr>
        </p:nvSpPr>
        <p:spPr>
          <a:xfrm>
            <a:off x="918210" y="1514475"/>
            <a:ext cx="10209530" cy="212090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indent="0" fontAlgn="auto">
              <a:lnSpc>
                <a:spcPct val="110000"/>
              </a:lnSpc>
            </a:pPr>
            <a:r>
              <a:rPr sz="2400">
                <a:latin typeface="Times New Roman" panose="02020603050405020304" charset="0"/>
                <a:ea typeface="宋体" panose="02010600030101010101" pitchFamily="2" charset="-122"/>
                <a:cs typeface="Times New Roman" panose="02020603050405020304" charset="0"/>
              </a:rPr>
              <a:t>6. 下列选项中，标红字的注音与所给注音完全相同的一项是（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a:t>
            </a:r>
            <a:endParaRPr sz="2400">
              <a:latin typeface="Times New Roman" panose="02020603050405020304" charset="0"/>
              <a:ea typeface="宋体" panose="02010600030101010101" pitchFamily="2" charset="-122"/>
              <a:cs typeface="Times New Roman" panose="02020603050405020304" charset="0"/>
            </a:endParaRPr>
          </a:p>
          <a:p>
            <a:pPr indent="0" fontAlgn="auto">
              <a:lnSpc>
                <a:spcPct val="110000"/>
              </a:lnSpc>
            </a:pPr>
            <a:r>
              <a:rPr sz="2400">
                <a:latin typeface="Times New Roman" panose="02020603050405020304" charset="0"/>
                <a:ea typeface="宋体" panose="02010600030101010101" pitchFamily="2" charset="-122"/>
                <a:cs typeface="Times New Roman" panose="02020603050405020304" charset="0"/>
              </a:rPr>
              <a:t>A. xuè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欢</a:t>
            </a:r>
            <a:r>
              <a:rPr sz="2400">
                <a:solidFill>
                  <a:srgbClr val="FF0000"/>
                </a:solidFill>
                <a:latin typeface="Times New Roman" panose="02020603050405020304" charset="0"/>
                <a:ea typeface="宋体" panose="02010600030101010101" pitchFamily="2" charset="-122"/>
                <a:cs typeface="Times New Roman" panose="02020603050405020304" charset="0"/>
              </a:rPr>
              <a:t>谑</a:t>
            </a:r>
            <a:r>
              <a:rPr sz="2400">
                <a:latin typeface="Times New Roman" panose="02020603050405020304" charset="0"/>
                <a:ea typeface="宋体" panose="02010600030101010101" pitchFamily="2" charset="-122"/>
                <a:cs typeface="Times New Roman" panose="02020603050405020304" charset="0"/>
              </a:rPr>
              <a:t>　　</a:t>
            </a:r>
            <a:r>
              <a:rPr sz="2400">
                <a:solidFill>
                  <a:srgbClr val="FF0000"/>
                </a:solidFill>
                <a:latin typeface="Times New Roman" panose="02020603050405020304" charset="0"/>
                <a:ea typeface="宋体" panose="02010600030101010101" pitchFamily="2" charset="-122"/>
                <a:cs typeface="Times New Roman" panose="02020603050405020304" charset="0"/>
              </a:rPr>
              <a:t>血</a:t>
            </a:r>
            <a:r>
              <a:rPr sz="2400">
                <a:latin typeface="Times New Roman" panose="02020603050405020304" charset="0"/>
                <a:ea typeface="宋体" panose="02010600030101010101" pitchFamily="2" charset="-122"/>
                <a:cs typeface="Times New Roman" panose="02020603050405020304" charset="0"/>
              </a:rPr>
              <a:t>渍　　</a:t>
            </a:r>
            <a:r>
              <a:rPr sz="2400">
                <a:solidFill>
                  <a:srgbClr val="FF0000"/>
                </a:solidFill>
                <a:latin typeface="Times New Roman" panose="02020603050405020304" charset="0"/>
                <a:ea typeface="宋体" panose="02010600030101010101" pitchFamily="2" charset="-122"/>
                <a:cs typeface="Times New Roman" panose="02020603050405020304" charset="0"/>
              </a:rPr>
              <a:t>噱</a:t>
            </a:r>
            <a:r>
              <a:rPr sz="2400">
                <a:latin typeface="Times New Roman" panose="02020603050405020304" charset="0"/>
                <a:ea typeface="宋体" panose="02010600030101010101" pitchFamily="2" charset="-122"/>
                <a:cs typeface="Times New Roman" panose="02020603050405020304" charset="0"/>
              </a:rPr>
              <a:t>头　　空</a:t>
            </a:r>
            <a:r>
              <a:rPr sz="2400">
                <a:solidFill>
                  <a:srgbClr val="FF0000"/>
                </a:solidFill>
                <a:latin typeface="Times New Roman" panose="02020603050405020304" charset="0"/>
                <a:ea typeface="宋体" panose="02010600030101010101" pitchFamily="2" charset="-122"/>
                <a:cs typeface="Times New Roman" panose="02020603050405020304" charset="0"/>
              </a:rPr>
              <a:t>穴</a:t>
            </a:r>
            <a:r>
              <a:rPr sz="2400">
                <a:latin typeface="Times New Roman" panose="02020603050405020304" charset="0"/>
                <a:ea typeface="宋体" panose="02010600030101010101" pitchFamily="2" charset="-122"/>
                <a:cs typeface="Times New Roman" panose="02020603050405020304" charset="0"/>
              </a:rPr>
              <a:t>来风</a:t>
            </a:r>
            <a:endParaRPr sz="2400">
              <a:latin typeface="Times New Roman" panose="02020603050405020304" charset="0"/>
              <a:ea typeface="宋体" panose="02010600030101010101" pitchFamily="2" charset="-122"/>
              <a:cs typeface="Times New Roman" panose="02020603050405020304" charset="0"/>
            </a:endParaRPr>
          </a:p>
          <a:p>
            <a:pPr indent="0" fontAlgn="auto">
              <a:lnSpc>
                <a:spcPct val="110000"/>
              </a:lnSpc>
            </a:pPr>
            <a:r>
              <a:rPr sz="2400">
                <a:latin typeface="Times New Roman" panose="02020603050405020304" charset="0"/>
                <a:ea typeface="宋体" panose="02010600030101010101" pitchFamily="2" charset="-122"/>
                <a:cs typeface="Times New Roman" panose="02020603050405020304" charset="0"/>
              </a:rPr>
              <a:t>B. zhuàn　 </a:t>
            </a:r>
            <a:r>
              <a:rPr lang="en-US" sz="2400">
                <a:latin typeface="Times New Roman" panose="02020603050405020304" charset="0"/>
                <a:ea typeface="宋体" panose="02010600030101010101" pitchFamily="2" charset="-122"/>
                <a:cs typeface="Times New Roman" panose="02020603050405020304" charset="0"/>
              </a:rPr>
              <a:t>	</a:t>
            </a:r>
            <a:r>
              <a:rPr sz="2400">
                <a:solidFill>
                  <a:srgbClr val="FF0000"/>
                </a:solidFill>
                <a:latin typeface="Times New Roman" panose="02020603050405020304" charset="0"/>
                <a:ea typeface="宋体" panose="02010600030101010101" pitchFamily="2" charset="-122"/>
                <a:cs typeface="Times New Roman" panose="02020603050405020304" charset="0"/>
              </a:rPr>
              <a:t>馔</a:t>
            </a:r>
            <a:r>
              <a:rPr sz="2400">
                <a:latin typeface="Times New Roman" panose="02020603050405020304" charset="0"/>
                <a:ea typeface="宋体" panose="02010600030101010101" pitchFamily="2" charset="-122"/>
                <a:cs typeface="Times New Roman" panose="02020603050405020304" charset="0"/>
              </a:rPr>
              <a:t>玉　　鸣</a:t>
            </a:r>
            <a:r>
              <a:rPr sz="2400">
                <a:solidFill>
                  <a:srgbClr val="FF0000"/>
                </a:solidFill>
                <a:latin typeface="Times New Roman" panose="02020603050405020304" charset="0"/>
                <a:ea typeface="宋体" panose="02010600030101010101" pitchFamily="2" charset="-122"/>
                <a:cs typeface="Times New Roman" panose="02020603050405020304" charset="0"/>
              </a:rPr>
              <a:t>啭</a:t>
            </a:r>
            <a:r>
              <a:rPr sz="2400">
                <a:latin typeface="Times New Roman" panose="02020603050405020304" charset="0"/>
                <a:ea typeface="宋体" panose="02010600030101010101" pitchFamily="2" charset="-122"/>
                <a:cs typeface="Times New Roman" panose="02020603050405020304" charset="0"/>
              </a:rPr>
              <a:t>　　经</a:t>
            </a:r>
            <a:r>
              <a:rPr sz="2400">
                <a:solidFill>
                  <a:srgbClr val="FF0000"/>
                </a:solidFill>
                <a:latin typeface="Times New Roman" panose="02020603050405020304" charset="0"/>
                <a:ea typeface="宋体" panose="02010600030101010101" pitchFamily="2" charset="-122"/>
                <a:cs typeface="Times New Roman" panose="02020603050405020304" charset="0"/>
              </a:rPr>
              <a:t>传</a:t>
            </a:r>
            <a:r>
              <a:rPr sz="2400">
                <a:latin typeface="Times New Roman" panose="02020603050405020304" charset="0"/>
                <a:ea typeface="宋体" panose="02010600030101010101" pitchFamily="2" charset="-122"/>
                <a:cs typeface="Times New Roman" panose="02020603050405020304" charset="0"/>
              </a:rPr>
              <a:t>　　</a:t>
            </a:r>
            <a:r>
              <a:rPr sz="2400">
                <a:solidFill>
                  <a:srgbClr val="FF0000"/>
                </a:solidFill>
                <a:latin typeface="Times New Roman" panose="02020603050405020304" charset="0"/>
                <a:ea typeface="宋体" panose="02010600030101010101" pitchFamily="2" charset="-122"/>
                <a:cs typeface="Times New Roman" panose="02020603050405020304" charset="0"/>
              </a:rPr>
              <a:t>转</a:t>
            </a:r>
            <a:r>
              <a:rPr sz="2400">
                <a:latin typeface="Times New Roman" panose="02020603050405020304" charset="0"/>
                <a:ea typeface="宋体" panose="02010600030101010101" pitchFamily="2" charset="-122"/>
                <a:cs typeface="Times New Roman" panose="02020603050405020304" charset="0"/>
              </a:rPr>
              <a:t>弯抹角</a:t>
            </a:r>
            <a:endParaRPr sz="2400">
              <a:latin typeface="Times New Roman" panose="02020603050405020304" charset="0"/>
              <a:ea typeface="宋体" panose="02010600030101010101" pitchFamily="2" charset="-122"/>
              <a:cs typeface="Times New Roman" panose="02020603050405020304" charset="0"/>
            </a:endParaRPr>
          </a:p>
          <a:p>
            <a:pPr indent="0" fontAlgn="auto">
              <a:lnSpc>
                <a:spcPct val="110000"/>
              </a:lnSpc>
            </a:pPr>
            <a:r>
              <a:rPr sz="2400">
                <a:latin typeface="Times New Roman" panose="02020603050405020304" charset="0"/>
                <a:ea typeface="宋体" panose="02010600030101010101" pitchFamily="2" charset="-122"/>
                <a:cs typeface="Times New Roman" panose="02020603050405020304" charset="0"/>
              </a:rPr>
              <a:t>C. xiāo　 </a:t>
            </a:r>
            <a:r>
              <a:rPr lang="en-US" sz="2400">
                <a:latin typeface="Times New Roman" panose="02020603050405020304" charset="0"/>
                <a:ea typeface="宋体" panose="02010600030101010101" pitchFamily="2" charset="-122"/>
                <a:cs typeface="Times New Roman" panose="02020603050405020304" charset="0"/>
              </a:rPr>
              <a:t>	</a:t>
            </a:r>
            <a:r>
              <a:rPr sz="2400">
                <a:solidFill>
                  <a:srgbClr val="FF0000"/>
                </a:solidFill>
                <a:latin typeface="Times New Roman" panose="02020603050405020304" charset="0"/>
                <a:ea typeface="宋体" panose="02010600030101010101" pitchFamily="2" charset="-122"/>
                <a:cs typeface="Times New Roman" panose="02020603050405020304" charset="0"/>
              </a:rPr>
              <a:t>消</a:t>
            </a:r>
            <a:r>
              <a:rPr sz="2400">
                <a:latin typeface="Times New Roman" panose="02020603050405020304" charset="0"/>
                <a:ea typeface="宋体" panose="02010600030101010101" pitchFamily="2" charset="-122"/>
                <a:cs typeface="Times New Roman" panose="02020603050405020304" charset="0"/>
              </a:rPr>
              <a:t>愁　　瘦</a:t>
            </a:r>
            <a:r>
              <a:rPr sz="2400">
                <a:solidFill>
                  <a:srgbClr val="FF0000"/>
                </a:solidFill>
                <a:latin typeface="Times New Roman" panose="02020603050405020304" charset="0"/>
                <a:ea typeface="宋体" panose="02010600030101010101" pitchFamily="2" charset="-122"/>
                <a:cs typeface="Times New Roman" panose="02020603050405020304" charset="0"/>
              </a:rPr>
              <a:t>削</a:t>
            </a:r>
            <a:r>
              <a:rPr sz="2400">
                <a:latin typeface="Times New Roman" panose="02020603050405020304" charset="0"/>
                <a:ea typeface="宋体" panose="02010600030101010101" pitchFamily="2" charset="-122"/>
                <a:cs typeface="Times New Roman" panose="02020603050405020304" charset="0"/>
              </a:rPr>
              <a:t>　　</a:t>
            </a:r>
            <a:r>
              <a:rPr sz="2400">
                <a:solidFill>
                  <a:srgbClr val="FF0000"/>
                </a:solidFill>
                <a:latin typeface="Times New Roman" panose="02020603050405020304" charset="0"/>
                <a:ea typeface="宋体" panose="02010600030101010101" pitchFamily="2" charset="-122"/>
                <a:cs typeface="Times New Roman" panose="02020603050405020304" charset="0"/>
              </a:rPr>
              <a:t>枭</a:t>
            </a:r>
            <a:r>
              <a:rPr sz="2400">
                <a:latin typeface="Times New Roman" panose="02020603050405020304" charset="0"/>
                <a:ea typeface="宋体" panose="02010600030101010101" pitchFamily="2" charset="-122"/>
                <a:cs typeface="Times New Roman" panose="02020603050405020304" charset="0"/>
              </a:rPr>
              <a:t>雄　　</a:t>
            </a:r>
            <a:r>
              <a:rPr sz="2400">
                <a:solidFill>
                  <a:srgbClr val="FF0000"/>
                </a:solidFill>
                <a:latin typeface="Times New Roman" panose="02020603050405020304" charset="0"/>
                <a:ea typeface="宋体" panose="02010600030101010101" pitchFamily="2" charset="-122"/>
                <a:cs typeface="Times New Roman" panose="02020603050405020304" charset="0"/>
              </a:rPr>
              <a:t>骁</a:t>
            </a:r>
            <a:r>
              <a:rPr sz="2400">
                <a:latin typeface="Times New Roman" panose="02020603050405020304" charset="0"/>
                <a:ea typeface="宋体" panose="02010600030101010101" pitchFamily="2" charset="-122"/>
                <a:cs typeface="Times New Roman" panose="02020603050405020304" charset="0"/>
              </a:rPr>
              <a:t>勇过人</a:t>
            </a:r>
            <a:endParaRPr sz="2400">
              <a:latin typeface="Times New Roman" panose="02020603050405020304" charset="0"/>
              <a:ea typeface="宋体" panose="02010600030101010101" pitchFamily="2" charset="-122"/>
              <a:cs typeface="Times New Roman" panose="02020603050405020304" charset="0"/>
            </a:endParaRPr>
          </a:p>
          <a:p>
            <a:pPr indent="0" fontAlgn="auto">
              <a:lnSpc>
                <a:spcPct val="110000"/>
              </a:lnSpc>
            </a:pPr>
            <a:r>
              <a:rPr sz="2400">
                <a:latin typeface="Times New Roman" panose="02020603050405020304" charset="0"/>
                <a:ea typeface="宋体" panose="02010600030101010101" pitchFamily="2" charset="-122"/>
                <a:cs typeface="Times New Roman" panose="02020603050405020304" charset="0"/>
              </a:rPr>
              <a:t>D. jìnɡ　 </a:t>
            </a:r>
            <a:r>
              <a:rPr lang="en-US" sz="2400">
                <a:latin typeface="Times New Roman" panose="02020603050405020304" charset="0"/>
                <a:ea typeface="宋体" panose="02010600030101010101" pitchFamily="2" charset="-122"/>
                <a:cs typeface="Times New Roman" panose="02020603050405020304" charset="0"/>
              </a:rPr>
              <a:t>	</a:t>
            </a:r>
            <a:r>
              <a:rPr sz="2400">
                <a:solidFill>
                  <a:srgbClr val="FF0000"/>
                </a:solidFill>
                <a:latin typeface="Times New Roman" panose="02020603050405020304" charset="0"/>
                <a:ea typeface="宋体" panose="02010600030101010101" pitchFamily="2" charset="-122"/>
                <a:cs typeface="Times New Roman" panose="02020603050405020304" charset="0"/>
              </a:rPr>
              <a:t>径</a:t>
            </a:r>
            <a:r>
              <a:rPr sz="2400">
                <a:latin typeface="Times New Roman" panose="02020603050405020304" charset="0"/>
                <a:ea typeface="宋体" panose="02010600030101010101" pitchFamily="2" charset="-122"/>
                <a:cs typeface="Times New Roman" panose="02020603050405020304" charset="0"/>
              </a:rPr>
              <a:t>须　　</a:t>
            </a:r>
            <a:r>
              <a:rPr sz="2400">
                <a:solidFill>
                  <a:srgbClr val="FF0000"/>
                </a:solidFill>
                <a:latin typeface="Times New Roman" panose="02020603050405020304" charset="0"/>
                <a:ea typeface="宋体" panose="02010600030101010101" pitchFamily="2" charset="-122"/>
                <a:cs typeface="Times New Roman" panose="02020603050405020304" charset="0"/>
              </a:rPr>
              <a:t>胫</a:t>
            </a:r>
            <a:r>
              <a:rPr sz="2400">
                <a:latin typeface="Times New Roman" panose="02020603050405020304" charset="0"/>
                <a:ea typeface="宋体" panose="02010600030101010101" pitchFamily="2" charset="-122"/>
                <a:cs typeface="Times New Roman" panose="02020603050405020304" charset="0"/>
              </a:rPr>
              <a:t>骨　　</a:t>
            </a:r>
            <a:r>
              <a:rPr sz="2400">
                <a:solidFill>
                  <a:srgbClr val="FF0000"/>
                </a:solidFill>
                <a:latin typeface="Times New Roman" panose="02020603050405020304" charset="0"/>
                <a:ea typeface="宋体" panose="02010600030101010101" pitchFamily="2" charset="-122"/>
                <a:cs typeface="Times New Roman" panose="02020603050405020304" charset="0"/>
              </a:rPr>
              <a:t>痉</a:t>
            </a:r>
            <a:r>
              <a:rPr sz="2400">
                <a:latin typeface="Times New Roman" panose="02020603050405020304" charset="0"/>
                <a:ea typeface="宋体" panose="02010600030101010101" pitchFamily="2" charset="-122"/>
                <a:cs typeface="Times New Roman" panose="02020603050405020304" charset="0"/>
              </a:rPr>
              <a:t>挛　　浅妆匀</a:t>
            </a:r>
            <a:r>
              <a:rPr sz="2400">
                <a:solidFill>
                  <a:srgbClr val="FF0000"/>
                </a:solidFill>
                <a:latin typeface="Times New Roman" panose="02020603050405020304" charset="0"/>
                <a:ea typeface="宋体" panose="02010600030101010101" pitchFamily="2" charset="-122"/>
                <a:cs typeface="Times New Roman" panose="02020603050405020304" charset="0"/>
              </a:rPr>
              <a:t>靓</a:t>
            </a:r>
            <a:endParaRPr sz="2400">
              <a:solidFill>
                <a:srgbClr val="FF0000"/>
              </a:solidFill>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9149080" y="1570990"/>
            <a:ext cx="67246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D</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1059180" y="4314190"/>
            <a:ext cx="9926955" cy="1092200"/>
          </a:xfrm>
          <a:prstGeom prst="rect">
            <a:avLst/>
          </a:prstGeom>
          <a:noFill/>
        </p:spPr>
        <p:txBody>
          <a:bodyPr wrap="square" rtlCol="0">
            <a:noAutofit/>
          </a:bodyPr>
          <a:p>
            <a:pPr marL="1259840" indent="-125984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【解析】A项，“噱”应读“xué”，“穴”应读“xué”；</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B项，“转”应读“zhuǎn”；</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C项，“削”应读“xuē”。</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grpSp>
        <p:nvGrpSpPr>
          <p:cNvPr id="13" name="组合 12"/>
          <p:cNvGrpSpPr/>
          <p:nvPr/>
        </p:nvGrpSpPr>
        <p:grpSpPr>
          <a:xfrm>
            <a:off x="0" y="18415"/>
            <a:ext cx="7018020" cy="816610"/>
            <a:chOff x="0" y="29"/>
            <a:chExt cx="11052" cy="1286"/>
          </a:xfrm>
        </p:grpSpPr>
        <p:pic>
          <p:nvPicPr>
            <p:cNvPr id="111" name="图片 110"/>
            <p:cNvPicPr/>
            <p:nvPr userDrawn="1">
              <p:custDataLst>
                <p:tags r:id="rId3"/>
              </p:custDataLst>
            </p:nvPr>
          </p:nvPicPr>
          <p:blipFill>
            <a:blip r:embed="rId4">
              <a:clrChange>
                <a:clrFrom>
                  <a:srgbClr val="F7F5F6">
                    <a:alpha val="100000"/>
                  </a:srgbClr>
                </a:clrFrom>
                <a:clrTo>
                  <a:srgbClr val="F7F5F6">
                    <a:alpha val="100000"/>
                    <a:alpha val="0"/>
                  </a:srgbClr>
                </a:clrTo>
              </a:clrChange>
            </a:blip>
            <a:stretch>
              <a:fillRect/>
            </a:stretch>
          </p:blipFill>
          <p:spPr>
            <a:xfrm>
              <a:off x="0" y="29"/>
              <a:ext cx="11053" cy="1287"/>
            </a:xfrm>
            <a:prstGeom prst="rect">
              <a:avLst/>
            </a:prstGeom>
            <a:noFill/>
            <a:ln w="9525">
              <a:noFill/>
            </a:ln>
          </p:spPr>
        </p:pic>
        <p:sp>
          <p:nvSpPr>
            <p:cNvPr id="11" name="文本框 10"/>
            <p:cNvSpPr txBox="1"/>
            <p:nvPr userDrawn="1">
              <p:custDataLst>
                <p:tags r:id="rId5"/>
              </p:custDataLst>
            </p:nvPr>
          </p:nvSpPr>
          <p:spPr>
            <a:xfrm>
              <a:off x="768" y="93"/>
              <a:ext cx="6278" cy="919"/>
            </a:xfrm>
            <a:prstGeom prst="rect">
              <a:avLst/>
            </a:prstGeom>
            <a:noFill/>
          </p:spPr>
          <p:txBody>
            <a:bodyPr wrap="square" rtlCol="0">
              <a:spAutoFit/>
            </a:bodyPr>
            <a:p>
              <a:r>
                <a:rPr lang="zh-CN" altLang="en-US" sz="3200" b="1">
                  <a:solidFill>
                    <a:schemeClr val="bg1"/>
                  </a:solidFill>
                  <a:latin typeface="楷体" panose="02010609060101010101" charset="-122"/>
                  <a:ea typeface="楷体" panose="02010609060101010101" charset="-122"/>
                </a:rPr>
                <a:t>三、课后巩固与拓展</a:t>
              </a:r>
              <a:endParaRPr lang="zh-CN" altLang="en-US" sz="3200" b="1">
                <a:solidFill>
                  <a:schemeClr val="bg1"/>
                </a:solidFill>
                <a:latin typeface="楷体" panose="02010609060101010101" charset="-122"/>
                <a:ea typeface="楷体" panose="0201060906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981710" y="916305"/>
            <a:ext cx="9037955" cy="230632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7. 下列标红字的含义不相同的一项是（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A.</a:t>
            </a:r>
            <a:r>
              <a:rPr sz="2400">
                <a:solidFill>
                  <a:srgbClr val="FF0000"/>
                </a:solidFill>
                <a:latin typeface="Times New Roman" panose="02020603050405020304" charset="0"/>
                <a:ea typeface="宋体" panose="02010600030101010101" pitchFamily="2" charset="-122"/>
                <a:cs typeface="Times New Roman" panose="02020603050405020304" charset="0"/>
              </a:rPr>
              <a:t> 将</a:t>
            </a:r>
            <a:r>
              <a:rPr sz="2400">
                <a:latin typeface="Times New Roman" panose="02020603050405020304" charset="0"/>
                <a:ea typeface="宋体" panose="02010600030101010101" pitchFamily="2" charset="-122"/>
                <a:cs typeface="Times New Roman" panose="02020603050405020304" charset="0"/>
              </a:rPr>
              <a:t>进酒，杯莫停　　</a:t>
            </a:r>
            <a:r>
              <a:rPr sz="2400">
                <a:solidFill>
                  <a:srgbClr val="FF0000"/>
                </a:solidFill>
                <a:latin typeface="Times New Roman" panose="02020603050405020304" charset="0"/>
                <a:ea typeface="宋体" panose="02010600030101010101" pitchFamily="2" charset="-122"/>
                <a:cs typeface="Times New Roman" panose="02020603050405020304" charset="0"/>
              </a:rPr>
              <a:t>将</a:t>
            </a:r>
            <a:r>
              <a:rPr sz="2400">
                <a:latin typeface="Times New Roman" panose="02020603050405020304" charset="0"/>
                <a:ea typeface="宋体" panose="02010600030101010101" pitchFamily="2" charset="-122"/>
                <a:cs typeface="Times New Roman" panose="02020603050405020304" charset="0"/>
              </a:rPr>
              <a:t>子无怒，秋以为期</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B. 会</a:t>
            </a:r>
            <a:r>
              <a:rPr sz="2400">
                <a:solidFill>
                  <a:srgbClr val="FF0000"/>
                </a:solidFill>
                <a:latin typeface="Times New Roman" panose="02020603050405020304" charset="0"/>
                <a:ea typeface="宋体" panose="02010600030101010101" pitchFamily="2" charset="-122"/>
                <a:cs typeface="Times New Roman" panose="02020603050405020304" charset="0"/>
              </a:rPr>
              <a:t>须</a:t>
            </a:r>
            <a:r>
              <a:rPr sz="2400">
                <a:latin typeface="Times New Roman" panose="02020603050405020304" charset="0"/>
                <a:ea typeface="宋体" panose="02010600030101010101" pitchFamily="2" charset="-122"/>
                <a:cs typeface="Times New Roman" panose="02020603050405020304" charset="0"/>
              </a:rPr>
              <a:t>一饮三百杯　　径</a:t>
            </a:r>
            <a:r>
              <a:rPr sz="2400">
                <a:solidFill>
                  <a:srgbClr val="FF0000"/>
                </a:solidFill>
                <a:latin typeface="Times New Roman" panose="02020603050405020304" charset="0"/>
                <a:ea typeface="宋体" panose="02010600030101010101" pitchFamily="2" charset="-122"/>
                <a:cs typeface="Times New Roman" panose="02020603050405020304" charset="0"/>
              </a:rPr>
              <a:t>须</a:t>
            </a:r>
            <a:r>
              <a:rPr sz="2400">
                <a:latin typeface="Times New Roman" panose="02020603050405020304" charset="0"/>
                <a:ea typeface="宋体" panose="02010600030101010101" pitchFamily="2" charset="-122"/>
                <a:cs typeface="Times New Roman" panose="02020603050405020304" charset="0"/>
              </a:rPr>
              <a:t>沽取对君酌</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C. 与</a:t>
            </a:r>
            <a:r>
              <a:rPr sz="2400">
                <a:solidFill>
                  <a:srgbClr val="FF0000"/>
                </a:solidFill>
                <a:latin typeface="Times New Roman" panose="02020603050405020304" charset="0"/>
                <a:ea typeface="宋体" panose="02010600030101010101" pitchFamily="2" charset="-122"/>
                <a:cs typeface="Times New Roman" panose="02020603050405020304" charset="0"/>
              </a:rPr>
              <a:t>尔</a:t>
            </a:r>
            <a:r>
              <a:rPr sz="2400">
                <a:latin typeface="Times New Roman" panose="02020603050405020304" charset="0"/>
                <a:ea typeface="宋体" panose="02010600030101010101" pitchFamily="2" charset="-122"/>
                <a:cs typeface="Times New Roman" panose="02020603050405020304" charset="0"/>
              </a:rPr>
              <a:t>同销万古愁　　</a:t>
            </a:r>
            <a:r>
              <a:rPr sz="2400">
                <a:solidFill>
                  <a:srgbClr val="FF0000"/>
                </a:solidFill>
                <a:latin typeface="Times New Roman" panose="02020603050405020304" charset="0"/>
                <a:ea typeface="宋体" panose="02010600030101010101" pitchFamily="2" charset="-122"/>
                <a:cs typeface="Times New Roman" panose="02020603050405020304" charset="0"/>
              </a:rPr>
              <a:t>尔</a:t>
            </a:r>
            <a:r>
              <a:rPr sz="2400">
                <a:latin typeface="Times New Roman" panose="02020603050405020304" charset="0"/>
                <a:ea typeface="宋体" panose="02010600030101010101" pitchFamily="2" charset="-122"/>
                <a:cs typeface="Times New Roman" panose="02020603050405020304" charset="0"/>
              </a:rPr>
              <a:t>来四万八千岁</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D. </a:t>
            </a:r>
            <a:r>
              <a:rPr sz="2400">
                <a:solidFill>
                  <a:srgbClr val="FF0000"/>
                </a:solidFill>
                <a:latin typeface="Times New Roman" panose="02020603050405020304" charset="0"/>
                <a:ea typeface="宋体" panose="02010600030101010101" pitchFamily="2" charset="-122"/>
                <a:cs typeface="Times New Roman" panose="02020603050405020304" charset="0"/>
              </a:rPr>
              <a:t>但</a:t>
            </a:r>
            <a:r>
              <a:rPr sz="2400">
                <a:latin typeface="Times New Roman" panose="02020603050405020304" charset="0"/>
                <a:ea typeface="宋体" panose="02010600030101010101" pitchFamily="2" charset="-122"/>
                <a:cs typeface="Times New Roman" panose="02020603050405020304" charset="0"/>
              </a:rPr>
              <a:t>愿长醉不愿醒　　</a:t>
            </a:r>
            <a:r>
              <a:rPr sz="2400">
                <a:solidFill>
                  <a:srgbClr val="FF0000"/>
                </a:solidFill>
                <a:latin typeface="Times New Roman" panose="02020603050405020304" charset="0"/>
                <a:ea typeface="宋体" panose="02010600030101010101" pitchFamily="2" charset="-122"/>
                <a:cs typeface="Times New Roman" panose="02020603050405020304" charset="0"/>
              </a:rPr>
              <a:t>但</a:t>
            </a:r>
            <a:r>
              <a:rPr sz="2400">
                <a:latin typeface="Times New Roman" panose="02020603050405020304" charset="0"/>
                <a:ea typeface="宋体" panose="02010600030101010101" pitchFamily="2" charset="-122"/>
                <a:cs typeface="Times New Roman" panose="02020603050405020304" charset="0"/>
              </a:rPr>
              <a:t>闻黄河流水鸣溅溅</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6219190" y="998220"/>
            <a:ext cx="67246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C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1040130" y="3663315"/>
            <a:ext cx="9618980" cy="1568450"/>
          </a:xfrm>
          <a:prstGeom prst="rect">
            <a:avLst/>
          </a:prstGeom>
          <a:noFill/>
        </p:spPr>
        <p:txBody>
          <a:bodyPr wrap="square" rtlCol="0">
            <a:spAutoFit/>
          </a:bodyPr>
          <a:p>
            <a:pPr marL="1259840" indent="-125984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【解析】A项，同为“请”；</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B项，同为“应当”；</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C项，前一个为“你”，后一个为“这样”；</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D项，同为“只”。</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673100" y="661035"/>
            <a:ext cx="11033125" cy="230632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8. 下列对标红字的解释，错误的一项是（</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A. 烹羊宰牛</a:t>
            </a:r>
            <a:r>
              <a:rPr sz="2400">
                <a:solidFill>
                  <a:srgbClr val="FF0000"/>
                </a:solidFill>
                <a:latin typeface="Times New Roman" panose="02020603050405020304" charset="0"/>
                <a:ea typeface="宋体" panose="02010600030101010101" pitchFamily="2" charset="-122"/>
                <a:cs typeface="Times New Roman" panose="02020603050405020304" charset="0"/>
              </a:rPr>
              <a:t>且</a:t>
            </a:r>
            <a:r>
              <a:rPr sz="2400">
                <a:latin typeface="Times New Roman" panose="02020603050405020304" charset="0"/>
                <a:ea typeface="宋体" panose="02010600030101010101" pitchFamily="2" charset="-122"/>
                <a:cs typeface="Times New Roman" panose="02020603050405020304" charset="0"/>
              </a:rPr>
              <a:t>为乐　　</a:t>
            </a:r>
            <a:r>
              <a:rPr sz="2400">
                <a:solidFill>
                  <a:srgbClr val="FF0000"/>
                </a:solidFill>
                <a:latin typeface="Times New Roman" panose="02020603050405020304" charset="0"/>
                <a:ea typeface="宋体" panose="02010600030101010101" pitchFamily="2" charset="-122"/>
                <a:cs typeface="Times New Roman" panose="02020603050405020304" charset="0"/>
              </a:rPr>
              <a:t>且</a:t>
            </a:r>
            <a:r>
              <a:rPr sz="2400">
                <a:latin typeface="Times New Roman" panose="02020603050405020304" charset="0"/>
                <a:ea typeface="宋体" panose="02010600030101010101" pitchFamily="2" charset="-122"/>
                <a:cs typeface="Times New Roman" panose="02020603050405020304" charset="0"/>
              </a:rPr>
              <a:t>：暂且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B. 与君</a:t>
            </a:r>
            <a:r>
              <a:rPr sz="2400">
                <a:solidFill>
                  <a:srgbClr val="FF0000"/>
                </a:solidFill>
                <a:latin typeface="Times New Roman" panose="02020603050405020304" charset="0"/>
                <a:ea typeface="宋体" panose="02010600030101010101" pitchFamily="2" charset="-122"/>
                <a:cs typeface="Times New Roman" panose="02020603050405020304" charset="0"/>
              </a:rPr>
              <a:t>歌</a:t>
            </a:r>
            <a:r>
              <a:rPr sz="2400">
                <a:latin typeface="Times New Roman" panose="02020603050405020304" charset="0"/>
                <a:ea typeface="宋体" panose="02010600030101010101" pitchFamily="2" charset="-122"/>
                <a:cs typeface="Times New Roman" panose="02020603050405020304" charset="0"/>
              </a:rPr>
              <a:t>一曲　　　　</a:t>
            </a:r>
            <a:r>
              <a:rPr sz="2400">
                <a:solidFill>
                  <a:srgbClr val="FF0000"/>
                </a:solidFill>
                <a:latin typeface="Times New Roman" panose="02020603050405020304" charset="0"/>
                <a:ea typeface="宋体" panose="02010600030101010101" pitchFamily="2" charset="-122"/>
                <a:cs typeface="Times New Roman" panose="02020603050405020304" charset="0"/>
              </a:rPr>
              <a:t>歌</a:t>
            </a:r>
            <a:r>
              <a:rPr sz="2400">
                <a:latin typeface="Times New Roman" panose="02020603050405020304" charset="0"/>
                <a:ea typeface="宋体" panose="02010600030101010101" pitchFamily="2" charset="-122"/>
                <a:cs typeface="Times New Roman" panose="02020603050405020304" charset="0"/>
              </a:rPr>
              <a:t>：唱歌</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C. 径须</a:t>
            </a:r>
            <a:r>
              <a:rPr sz="2400">
                <a:solidFill>
                  <a:srgbClr val="FF0000"/>
                </a:solidFill>
                <a:latin typeface="Times New Roman" panose="02020603050405020304" charset="0"/>
                <a:ea typeface="宋体" panose="02010600030101010101" pitchFamily="2" charset="-122"/>
                <a:cs typeface="Times New Roman" panose="02020603050405020304" charset="0"/>
              </a:rPr>
              <a:t>沽</a:t>
            </a:r>
            <a:r>
              <a:rPr sz="2400">
                <a:latin typeface="Times New Roman" panose="02020603050405020304" charset="0"/>
                <a:ea typeface="宋体" panose="02010600030101010101" pitchFamily="2" charset="-122"/>
                <a:cs typeface="Times New Roman" panose="02020603050405020304" charset="0"/>
              </a:rPr>
              <a:t>取对君酌　　</a:t>
            </a:r>
            <a:r>
              <a:rPr sz="2400">
                <a:solidFill>
                  <a:srgbClr val="FF0000"/>
                </a:solidFill>
                <a:latin typeface="Times New Roman" panose="02020603050405020304" charset="0"/>
                <a:ea typeface="宋体" panose="02010600030101010101" pitchFamily="2" charset="-122"/>
                <a:cs typeface="Times New Roman" panose="02020603050405020304" charset="0"/>
              </a:rPr>
              <a:t>沽</a:t>
            </a:r>
            <a:r>
              <a:rPr sz="2400">
                <a:latin typeface="Times New Roman" panose="02020603050405020304" charset="0"/>
                <a:ea typeface="宋体" panose="02010600030101010101" pitchFamily="2" charset="-122"/>
                <a:cs typeface="Times New Roman" panose="02020603050405020304" charset="0"/>
              </a:rPr>
              <a:t>：卖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D. 与尔同</a:t>
            </a:r>
            <a:r>
              <a:rPr sz="2400">
                <a:solidFill>
                  <a:srgbClr val="FF0000"/>
                </a:solidFill>
                <a:latin typeface="Times New Roman" panose="02020603050405020304" charset="0"/>
                <a:ea typeface="宋体" panose="02010600030101010101" pitchFamily="2" charset="-122"/>
                <a:cs typeface="Times New Roman" panose="02020603050405020304" charset="0"/>
              </a:rPr>
              <a:t>销</a:t>
            </a:r>
            <a:r>
              <a:rPr sz="2400">
                <a:latin typeface="Times New Roman" panose="02020603050405020304" charset="0"/>
                <a:ea typeface="宋体" panose="02010600030101010101" pitchFamily="2" charset="-122"/>
                <a:cs typeface="Times New Roman" panose="02020603050405020304" charset="0"/>
              </a:rPr>
              <a:t>万古愁　　</a:t>
            </a:r>
            <a:r>
              <a:rPr sz="2400">
                <a:solidFill>
                  <a:srgbClr val="FF0000"/>
                </a:solidFill>
                <a:latin typeface="Times New Roman" panose="02020603050405020304" charset="0"/>
                <a:ea typeface="宋体" panose="02010600030101010101" pitchFamily="2" charset="-122"/>
                <a:cs typeface="Times New Roman" panose="02020603050405020304" charset="0"/>
              </a:rPr>
              <a:t>销</a:t>
            </a:r>
            <a:r>
              <a:rPr sz="2400">
                <a:latin typeface="Times New Roman" panose="02020603050405020304" charset="0"/>
                <a:ea typeface="宋体" panose="02010600030101010101" pitchFamily="2" charset="-122"/>
                <a:cs typeface="Times New Roman" panose="02020603050405020304" charset="0"/>
              </a:rPr>
              <a:t>：消除</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6116320" y="661035"/>
            <a:ext cx="672465" cy="497205"/>
          </a:xfrm>
          <a:prstGeom prst="rect">
            <a:avLst/>
          </a:prstGeom>
          <a:noFill/>
        </p:spPr>
        <p:txBody>
          <a:bodyPr wrap="square" rtlCol="0">
            <a:spAutoFit/>
          </a:bodyPr>
          <a:p>
            <a:pPr>
              <a:lnSpc>
                <a:spcPct val="110000"/>
              </a:lnSpc>
            </a:pP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C</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935990" y="4483100"/>
            <a:ext cx="10507345" cy="460375"/>
          </a:xfrm>
          <a:prstGeom prst="rect">
            <a:avLst/>
          </a:prstGeom>
          <a:noFill/>
        </p:spPr>
        <p:txBody>
          <a:bodyPr wrap="square" rtlCol="0">
            <a:spAutoFit/>
          </a:bodyPr>
          <a:p>
            <a:pPr marL="1259840" indent="-125984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【解析】“沽”同“酤”，买。</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673100" y="661035"/>
            <a:ext cx="11033125" cy="407860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9. 下列各句中，标红词的使用不恰当的一项是（</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A. 人生得意之时，不应去尽欢，也不应去恣欢谑；失意之时，更不应长醉不愿醒，要坚信</a:t>
            </a:r>
            <a:r>
              <a:rPr sz="2400">
                <a:solidFill>
                  <a:srgbClr val="FF0000"/>
                </a:solidFill>
                <a:latin typeface="Times New Roman" panose="02020603050405020304" charset="0"/>
                <a:ea typeface="宋体" panose="02010600030101010101" pitchFamily="2" charset="-122"/>
                <a:cs typeface="Times New Roman" panose="02020603050405020304" charset="0"/>
              </a:rPr>
              <a:t>天生我材必有用</a:t>
            </a:r>
            <a:r>
              <a:rPr sz="2400">
                <a:latin typeface="Times New Roman" panose="02020603050405020304" charset="0"/>
                <a:ea typeface="宋体" panose="02010600030101010101" pitchFamily="2" charset="-122"/>
                <a:cs typeface="Times New Roman" panose="02020603050405020304" charset="0"/>
              </a:rPr>
              <a:t> ，恐怕才是人生的正确态度。</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B. 只要你对他人有用，就能体现你的价值，无论你地位的高低，只要你做一些有用的事，做一些有意义的事，你就不会</a:t>
            </a:r>
            <a:r>
              <a:rPr sz="2400">
                <a:solidFill>
                  <a:srgbClr val="FF0000"/>
                </a:solidFill>
                <a:latin typeface="Times New Roman" panose="02020603050405020304" charset="0"/>
                <a:ea typeface="宋体" panose="02010600030101010101" pitchFamily="2" charset="-122"/>
                <a:cs typeface="Times New Roman" panose="02020603050405020304" charset="0"/>
              </a:rPr>
              <a:t>高堂明镜悲白发</a:t>
            </a:r>
            <a:r>
              <a:rPr sz="2400">
                <a:latin typeface="Times New Roman" panose="02020603050405020304" charset="0"/>
                <a:ea typeface="宋体" panose="02010600030101010101" pitchFamily="2" charset="-122"/>
                <a:cs typeface="Times New Roman" panose="02020603050405020304" charset="0"/>
              </a:rPr>
              <a:t>，感叹时光易逝了。</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C. 现在的一些人，品着</a:t>
            </a:r>
            <a:r>
              <a:rPr sz="2400">
                <a:solidFill>
                  <a:srgbClr val="FF0000"/>
                </a:solidFill>
                <a:latin typeface="Times New Roman" panose="02020603050405020304" charset="0"/>
                <a:ea typeface="宋体" panose="02010600030101010101" pitchFamily="2" charset="-122"/>
                <a:cs typeface="Times New Roman" panose="02020603050405020304" charset="0"/>
              </a:rPr>
              <a:t>钟鼓馔玉</a:t>
            </a:r>
            <a:r>
              <a:rPr sz="2400">
                <a:latin typeface="Times New Roman" panose="02020603050405020304" charset="0"/>
                <a:ea typeface="宋体" panose="02010600030101010101" pitchFamily="2" charset="-122"/>
                <a:cs typeface="Times New Roman" panose="02020603050405020304" charset="0"/>
              </a:rPr>
              <a:t>的黄金宴，住着金碧辉煌的小别墅，生活虽然豪华，但是他们的内心不一定充实。</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D. 寄情山水，诗酒人生，在山水诗酒中寻找慰藉，这是古来落魄文人的一种共性，圣贤寂寞，</a:t>
            </a:r>
            <a:r>
              <a:rPr sz="2400">
                <a:solidFill>
                  <a:srgbClr val="FF0000"/>
                </a:solidFill>
                <a:latin typeface="Times New Roman" panose="02020603050405020304" charset="0"/>
                <a:ea typeface="宋体" panose="02010600030101010101" pitchFamily="2" charset="-122"/>
                <a:cs typeface="Times New Roman" panose="02020603050405020304" charset="0"/>
              </a:rPr>
              <a:t>饮者留名</a:t>
            </a:r>
            <a:r>
              <a:rPr sz="2400">
                <a:latin typeface="Times New Roman" panose="02020603050405020304" charset="0"/>
                <a:ea typeface="宋体" panose="02010600030101010101" pitchFamily="2" charset="-122"/>
                <a:cs typeface="Times New Roman" panose="02020603050405020304" charset="0"/>
              </a:rPr>
              <a:t>也便成了他们都曾服用过的一剂麻醉药。</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7202805" y="726440"/>
            <a:ext cx="672465" cy="497205"/>
          </a:xfrm>
          <a:prstGeom prst="rect">
            <a:avLst/>
          </a:prstGeom>
          <a:noFill/>
        </p:spPr>
        <p:txBody>
          <a:bodyPr wrap="square" rtlCol="0">
            <a:spAutoFit/>
          </a:bodyPr>
          <a:p>
            <a:pPr>
              <a:lnSpc>
                <a:spcPct val="110000"/>
              </a:lnSpc>
            </a:pP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C</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935990" y="5024755"/>
            <a:ext cx="10507345" cy="460375"/>
          </a:xfrm>
          <a:prstGeom prst="rect">
            <a:avLst/>
          </a:prstGeom>
          <a:noFill/>
        </p:spPr>
        <p:txBody>
          <a:bodyPr wrap="square" rtlCol="0">
            <a:spAutoFit/>
          </a:bodyPr>
          <a:p>
            <a:pPr marL="1259840" indent="-125984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【解析】C项，钟鼓馔玉：形容富贵豪华的生活，形容宴席不当。</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673100" y="661035"/>
            <a:ext cx="11033125" cy="230632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10. 欣赏古典诗歌要掌握其诵读节拍、用韵等诗律特点。五言诗的节拍一般为二二一或二一二，七言诗的节拍一般为二二二一或二二一二。下列对《将进酒》中几个诗句节拍的划分，不正确的一项是（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A. 天生/我材/必/有用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B. 千金/散尽/还/复来</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C. 烹羊/宰牛/且/为乐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D. 会须/一饮/三/百杯</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6689725" y="1565910"/>
            <a:ext cx="672465" cy="497205"/>
          </a:xfrm>
          <a:prstGeom prst="rect">
            <a:avLst/>
          </a:prstGeom>
          <a:noFill/>
        </p:spPr>
        <p:txBody>
          <a:bodyPr wrap="square" rtlCol="0">
            <a:spAutoFit/>
          </a:bodyPr>
          <a:p>
            <a:pPr>
              <a:lnSpc>
                <a:spcPct val="110000"/>
              </a:lnSpc>
            </a:pP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D</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1076960" y="3862705"/>
            <a:ext cx="10507345" cy="460375"/>
          </a:xfrm>
          <a:prstGeom prst="rect">
            <a:avLst/>
          </a:prstGeom>
          <a:noFill/>
        </p:spPr>
        <p:txBody>
          <a:bodyPr wrap="square" rtlCol="0">
            <a:spAutoFit/>
          </a:bodyPr>
          <a:p>
            <a:pPr marL="1259840" indent="-125984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【解析】“三/百杯”不能断开，应为“三百杯”。</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0" name="图片 119"/>
          <p:cNvPicPr/>
          <p:nvPr/>
        </p:nvPicPr>
        <p:blipFill>
          <a:blip r:embed="rId1">
            <a:clrChange>
              <a:clrFrom>
                <a:srgbClr val="F1F1F1">
                  <a:alpha val="100000"/>
                </a:srgbClr>
              </a:clrFrom>
              <a:clrTo>
                <a:srgbClr val="F1F1F1">
                  <a:alpha val="100000"/>
                  <a:alpha val="0"/>
                </a:srgbClr>
              </a:clrTo>
            </a:clrChange>
          </a:blip>
          <a:stretch>
            <a:fillRect/>
          </a:stretch>
        </p:blipFill>
        <p:spPr>
          <a:xfrm>
            <a:off x="3658235" y="981710"/>
            <a:ext cx="4153535" cy="5022215"/>
          </a:xfrm>
          <a:prstGeom prst="rect">
            <a:avLst/>
          </a:prstGeom>
          <a:noFill/>
          <a:ln w="9525">
            <a:noFill/>
          </a:ln>
        </p:spPr>
      </p:pic>
      <p:sp>
        <p:nvSpPr>
          <p:cNvPr id="45" name="任意多边形 44"/>
          <p:cNvSpPr/>
          <p:nvPr userDrawn="1">
            <p:custDataLst>
              <p:tags r:id="rId2"/>
            </p:custDataLst>
          </p:nvPr>
        </p:nvSpPr>
        <p:spPr>
          <a:xfrm>
            <a:off x="584835" y="551180"/>
            <a:ext cx="11058525" cy="5822950"/>
          </a:xfrm>
          <a:custGeom>
            <a:avLst/>
            <a:gdLst/>
            <a:ahLst/>
            <a:cxnLst>
              <a:cxn ang="3">
                <a:pos x="hc" y="t"/>
              </a:cxn>
              <a:cxn ang="cd2">
                <a:pos x="l" y="vc"/>
              </a:cxn>
              <a:cxn ang="cd4">
                <a:pos x="hc" y="b"/>
              </a:cxn>
              <a:cxn ang="0">
                <a:pos x="r" y="vc"/>
              </a:cxn>
            </a:cxnLst>
            <a:rect l="l" t="t" r="r" b="b"/>
            <a:pathLst>
              <a:path w="17753" h="9551">
                <a:moveTo>
                  <a:pt x="106" y="104"/>
                </a:moveTo>
                <a:lnTo>
                  <a:pt x="17621" y="104"/>
                </a:lnTo>
                <a:lnTo>
                  <a:pt x="17621" y="9420"/>
                </a:lnTo>
                <a:lnTo>
                  <a:pt x="106" y="9420"/>
                </a:lnTo>
                <a:lnTo>
                  <a:pt x="106" y="104"/>
                </a:lnTo>
                <a:close/>
                <a:moveTo>
                  <a:pt x="0" y="0"/>
                </a:moveTo>
                <a:lnTo>
                  <a:pt x="17753" y="0"/>
                </a:lnTo>
                <a:lnTo>
                  <a:pt x="17753" y="9551"/>
                </a:lnTo>
                <a:lnTo>
                  <a:pt x="0" y="9551"/>
                </a:lnTo>
                <a:lnTo>
                  <a:pt x="0" y="0"/>
                </a:lnTo>
                <a:close/>
              </a:path>
            </a:pathLst>
          </a:custGeom>
          <a:solidFill>
            <a:srgbClr val="7E8755"/>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p>
        </p:txBody>
      </p:sp>
      <p:sp>
        <p:nvSpPr>
          <p:cNvPr id="46" name="文本框 45"/>
          <p:cNvSpPr txBox="1"/>
          <p:nvPr/>
        </p:nvSpPr>
        <p:spPr>
          <a:xfrm>
            <a:off x="4318635" y="1434465"/>
            <a:ext cx="2795270" cy="4120515"/>
          </a:xfrm>
          <a:prstGeom prst="rect">
            <a:avLst/>
          </a:prstGeom>
          <a:solidFill>
            <a:schemeClr val="bg1"/>
          </a:solidFill>
        </p:spPr>
        <p:txBody>
          <a:bodyPr vert="eaVert" wrap="square" rtlCol="0">
            <a:noAutofit/>
          </a:bodyPr>
          <a:p>
            <a:pPr algn="l">
              <a:lnSpc>
                <a:spcPct val="190000"/>
              </a:lnSpc>
            </a:pPr>
            <a:r>
              <a:rPr lang="zh-CN" altLang="en-US" sz="4000" b="1">
                <a:solidFill>
                  <a:srgbClr val="FF0000"/>
                </a:solidFill>
                <a:latin typeface="楷体" panose="02010609060101010101" charset="-122"/>
                <a:ea typeface="楷体" panose="02010609060101010101" charset="-122"/>
                <a:cs typeface="楷体" panose="02010609060101010101" charset="-122"/>
              </a:rPr>
              <a:t>第一课</a:t>
            </a:r>
            <a:r>
              <a:rPr lang="zh-CN" altLang="en-US" sz="4000" b="1">
                <a:solidFill>
                  <a:srgbClr val="030502"/>
                </a:solidFill>
                <a:latin typeface="楷体" panose="02010609060101010101" charset="-122"/>
                <a:ea typeface="楷体" panose="02010609060101010101" charset="-122"/>
                <a:cs typeface="楷体" panose="02010609060101010101" charset="-122"/>
              </a:rPr>
              <a:t> </a:t>
            </a:r>
            <a:endParaRPr lang="zh-CN" altLang="en-US" sz="4000" b="1">
              <a:solidFill>
                <a:srgbClr val="030502"/>
              </a:solidFill>
              <a:latin typeface="楷体" panose="02010609060101010101" charset="-122"/>
              <a:ea typeface="楷体" panose="02010609060101010101" charset="-122"/>
              <a:cs typeface="楷体" panose="02010609060101010101" charset="-122"/>
            </a:endParaRPr>
          </a:p>
          <a:p>
            <a:pPr algn="l">
              <a:lnSpc>
                <a:spcPct val="190000"/>
              </a:lnSpc>
            </a:pPr>
            <a:r>
              <a:rPr lang="zh-CN" altLang="en-US" sz="4000" b="1">
                <a:solidFill>
                  <a:srgbClr val="030502"/>
                </a:solidFill>
                <a:latin typeface="楷体" panose="02010609060101010101" charset="-122"/>
                <a:ea typeface="楷体" panose="02010609060101010101" charset="-122"/>
                <a:cs typeface="楷体" panose="02010609060101010101" charset="-122"/>
              </a:rPr>
              <a:t>归园田居（其一）</a:t>
            </a:r>
            <a:endParaRPr lang="zh-CN" altLang="en-US" sz="4000" b="1">
              <a:solidFill>
                <a:srgbClr val="030502"/>
              </a:solidFill>
              <a:latin typeface="楷体" panose="02010609060101010101" charset="-122"/>
              <a:ea typeface="楷体" panose="02010609060101010101" charset="-122"/>
              <a:cs typeface="楷体" panose="02010609060101010101" charset="-122"/>
            </a:endParaRPr>
          </a:p>
        </p:txBody>
      </p:sp>
      <p:pic>
        <p:nvPicPr>
          <p:cNvPr id="110" name="图片 109"/>
          <p:cNvPicPr/>
          <p:nvPr/>
        </p:nvPicPr>
        <p:blipFill>
          <a:blip r:embed="rId3">
            <a:clrChange>
              <a:clrFrom>
                <a:srgbClr val="FFFFFF">
                  <a:alpha val="100000"/>
                </a:srgbClr>
              </a:clrFrom>
              <a:clrTo>
                <a:srgbClr val="FFFFFF">
                  <a:alpha val="100000"/>
                  <a:alpha val="0"/>
                </a:srgbClr>
              </a:clrTo>
            </a:clrChange>
          </a:blip>
          <a:stretch>
            <a:fillRect/>
          </a:stretch>
        </p:blipFill>
        <p:spPr>
          <a:xfrm>
            <a:off x="7408545" y="0"/>
            <a:ext cx="4783455" cy="3306445"/>
          </a:xfrm>
          <a:prstGeom prst="rect">
            <a:avLst/>
          </a:prstGeom>
          <a:noFill/>
          <a:ln w="9525">
            <a:noFill/>
          </a:ln>
        </p:spPr>
      </p:pic>
      <p:sp>
        <p:nvSpPr>
          <p:cNvPr id="53" name="文本框 52"/>
          <p:cNvSpPr txBox="1"/>
          <p:nvPr/>
        </p:nvSpPr>
        <p:spPr>
          <a:xfrm>
            <a:off x="6657975" y="4507230"/>
            <a:ext cx="455930" cy="1047750"/>
          </a:xfrm>
          <a:prstGeom prst="rect">
            <a:avLst/>
          </a:prstGeom>
          <a:solidFill>
            <a:schemeClr val="accent6">
              <a:lumMod val="50000"/>
            </a:schemeClr>
          </a:solidFill>
        </p:spPr>
        <p:txBody>
          <a:bodyPr vert="eaVert" wrap="square" rtlCol="0">
            <a:noAutofit/>
          </a:bodyPr>
          <a:p>
            <a:pPr algn="dist">
              <a:lnSpc>
                <a:spcPct val="100000"/>
              </a:lnSpc>
            </a:pPr>
            <a:r>
              <a:rPr lang="zh-CN" altLang="en-US" sz="2400" b="1">
                <a:solidFill>
                  <a:schemeClr val="bg1"/>
                </a:solidFill>
                <a:latin typeface="楷体" panose="02010609060101010101" charset="-122"/>
                <a:ea typeface="楷体" panose="02010609060101010101" charset="-122"/>
              </a:rPr>
              <a:t>陶渊明</a:t>
            </a:r>
            <a:endParaRPr lang="zh-CN" altLang="en-US" sz="2400" b="1">
              <a:solidFill>
                <a:schemeClr val="bg1"/>
              </a:solidFill>
              <a:latin typeface="楷体" panose="02010609060101010101" charset="-122"/>
              <a:ea typeface="楷体" panose="02010609060101010101" charset="-122"/>
            </a:endParaRPr>
          </a:p>
        </p:txBody>
      </p:sp>
      <p:sp>
        <p:nvSpPr>
          <p:cNvPr id="54" name="圆角矩形 53">
            <a:hlinkClick r:id="rId4" action="ppaction://hlinksldjump"/>
          </p:cNvPr>
          <p:cNvSpPr/>
          <p:nvPr userDrawn="1">
            <p:custDataLst>
              <p:tags r:id="rId5"/>
            </p:custDataLst>
          </p:nvPr>
        </p:nvSpPr>
        <p:spPr>
          <a:xfrm>
            <a:off x="11131550" y="6440170"/>
            <a:ext cx="889635" cy="334010"/>
          </a:xfrm>
          <a:prstGeom prst="roundRect">
            <a:avLst/>
          </a:prstGeom>
          <a:solidFill>
            <a:srgbClr val="70784C"/>
          </a:solidFill>
          <a:ln>
            <a:noFill/>
          </a:ln>
          <a:effectLst>
            <a:outerShdw blurRad="76200" dir="18900000" sy="23000" kx="-1200000" algn="bl" rotWithShape="0">
              <a:prstClr val="black">
                <a:alpha val="20000"/>
              </a:prstClr>
            </a:outerShdw>
          </a:effectLst>
        </p:spPr>
        <p:style>
          <a:lnRef idx="3">
            <a:schemeClr val="lt1"/>
          </a:lnRef>
          <a:fillRef idx="1">
            <a:schemeClr val="accent3"/>
          </a:fillRef>
          <a:effectRef idx="1">
            <a:schemeClr val="accent3"/>
          </a:effectRef>
          <a:fontRef idx="minor">
            <a:schemeClr val="lt1"/>
          </a:fontRef>
        </p:style>
        <p:txBody>
          <a:bodyPr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rPr>
              <a:t>目录</a:t>
            </a:r>
            <a:endPar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10"/>
                                        </p:tgtEl>
                                        <p:attrNameLst>
                                          <p:attrName>style.visibility</p:attrName>
                                        </p:attrNameLst>
                                      </p:cBhvr>
                                      <p:to>
                                        <p:strVal val="visible"/>
                                      </p:to>
                                    </p:set>
                                    <p:animEffect transition="in" filter="fade">
                                      <p:cBhvr>
                                        <p:cTn id="7" dur="1000"/>
                                        <p:tgtEl>
                                          <p:spTgt spid="110"/>
                                        </p:tgtEl>
                                      </p:cBhvr>
                                    </p:animEffect>
                                    <p:anim calcmode="lin" valueType="num">
                                      <p:cBhvr>
                                        <p:cTn id="8" dur="1000" fill="hold"/>
                                        <p:tgtEl>
                                          <p:spTgt spid="110"/>
                                        </p:tgtEl>
                                        <p:attrNameLst>
                                          <p:attrName>ppt_x</p:attrName>
                                        </p:attrNameLst>
                                      </p:cBhvr>
                                      <p:tavLst>
                                        <p:tav tm="0">
                                          <p:val>
                                            <p:strVal val="#ppt_x"/>
                                          </p:val>
                                        </p:tav>
                                        <p:tav tm="100000">
                                          <p:val>
                                            <p:strVal val="#ppt_x"/>
                                          </p:val>
                                        </p:tav>
                                      </p:tavLst>
                                    </p:anim>
                                    <p:anim calcmode="lin" valueType="num">
                                      <p:cBhvr>
                                        <p:cTn id="9" dur="1000" fill="hold"/>
                                        <p:tgtEl>
                                          <p:spTgt spid="1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120"/>
                                        </p:tgtEl>
                                        <p:attrNameLst>
                                          <p:attrName>style.visibility</p:attrName>
                                        </p:attrNameLst>
                                      </p:cBhvr>
                                      <p:to>
                                        <p:strVal val="visible"/>
                                      </p:to>
                                    </p:set>
                                    <p:animEffect transition="in" filter="barn(inVertical)">
                                      <p:cBhvr>
                                        <p:cTn id="13" dur="500"/>
                                        <p:tgtEl>
                                          <p:spTgt spid="120"/>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46"/>
                                        </p:tgtEl>
                                        <p:attrNameLst>
                                          <p:attrName>style.visibility</p:attrName>
                                        </p:attrNameLst>
                                      </p:cBhvr>
                                      <p:to>
                                        <p:strVal val="visible"/>
                                      </p:to>
                                    </p:set>
                                    <p:animEffect transition="in" filter="barn(inVertical)">
                                      <p:cBhvr>
                                        <p:cTn id="16" dur="500"/>
                                        <p:tgtEl>
                                          <p:spTgt spid="46"/>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53"/>
                                        </p:tgtEl>
                                        <p:attrNameLst>
                                          <p:attrName>style.visibility</p:attrName>
                                        </p:attrNameLst>
                                      </p:cBhvr>
                                      <p:to>
                                        <p:strVal val="visible"/>
                                      </p:to>
                                    </p:set>
                                    <p:animEffect transition="in" filter="barn(inVertical)">
                                      <p:cBhvr>
                                        <p:cTn id="19"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bldLvl="0" animBg="1"/>
      <p:bldP spid="53"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673100" y="661035"/>
            <a:ext cx="11033125" cy="230632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11. 下列各句中，使用了典故的一项是（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A. 人生得意须尽欢，莫使金樽空对月。</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B. 陈王昔时宴平乐，斗酒十千恣欢谑。</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C. 岑夫子，丹丘生，将进酒，杯莫停。</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D. 君不见高堂明镜悲白发，朝如青丝暮成雪。</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6017260" y="661035"/>
            <a:ext cx="672465" cy="497205"/>
          </a:xfrm>
          <a:prstGeom prst="rect">
            <a:avLst/>
          </a:prstGeom>
          <a:noFill/>
        </p:spPr>
        <p:txBody>
          <a:bodyPr wrap="square" rtlCol="0">
            <a:spAutoFit/>
          </a:bodyPr>
          <a:p>
            <a:pPr>
              <a:lnSpc>
                <a:spcPct val="110000"/>
              </a:lnSpc>
            </a:pP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B</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1076960" y="3862705"/>
            <a:ext cx="10507345" cy="460375"/>
          </a:xfrm>
          <a:prstGeom prst="rect">
            <a:avLst/>
          </a:prstGeom>
          <a:noFill/>
        </p:spPr>
        <p:txBody>
          <a:bodyPr wrap="square" rtlCol="0">
            <a:spAutoFit/>
          </a:bodyPr>
          <a:p>
            <a:pPr marL="1259840" indent="-125984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【解析】B项，用了陈思王曹植的典故。</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814070" y="661035"/>
            <a:ext cx="11033125" cy="319278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12. 下列解说中不正确的一项是（</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A. 岑夫子姓岑，夫子是对人的尊称，即先生；丹丘生名丹丘，生是对年轻人的称呼。</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B.</a:t>
            </a:r>
            <a:r>
              <a:rPr sz="2400">
                <a:latin typeface="宋体" panose="02010600030101010101" pitchFamily="2" charset="-122"/>
                <a:ea typeface="宋体" panose="02010600030101010101" pitchFamily="2" charset="-122"/>
                <a:cs typeface="宋体" panose="02010600030101010101" pitchFamily="2" charset="-122"/>
              </a:rPr>
              <a:t> “将进酒”翻译为“请您喝酒”，是李白</a:t>
            </a:r>
            <a:r>
              <a:rPr sz="2400">
                <a:latin typeface="Times New Roman" panose="02020603050405020304" charset="0"/>
                <a:ea typeface="宋体" panose="02010600030101010101" pitchFamily="2" charset="-122"/>
                <a:cs typeface="Times New Roman" panose="02020603050405020304" charset="0"/>
              </a:rPr>
              <a:t>根据诗歌的内容所命的诗题。</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C.</a:t>
            </a:r>
            <a:r>
              <a:rPr sz="2400">
                <a:latin typeface="宋体" panose="02010600030101010101" pitchFamily="2" charset="-122"/>
                <a:ea typeface="宋体" panose="02010600030101010101" pitchFamily="2" charset="-122"/>
                <a:cs typeface="宋体" panose="02010600030101010101" pitchFamily="2" charset="-122"/>
              </a:rPr>
              <a:t> “径须沽取”指毫不犹豫地</a:t>
            </a:r>
            <a:r>
              <a:rPr sz="2400">
                <a:latin typeface="Times New Roman" panose="02020603050405020304" charset="0"/>
                <a:ea typeface="宋体" panose="02010600030101010101" pitchFamily="2" charset="-122"/>
                <a:cs typeface="Times New Roman" panose="02020603050405020304" charset="0"/>
              </a:rPr>
              <a:t>买酒。径须，直须、应当。</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D. 置酒会友的并不是李白，将进酒是诗人酒酣耳热之际，兴会淋漓之时，将宾作主的狂放之态。</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5240020" y="661035"/>
            <a:ext cx="672465" cy="497205"/>
          </a:xfrm>
          <a:prstGeom prst="rect">
            <a:avLst/>
          </a:prstGeom>
          <a:noFill/>
        </p:spPr>
        <p:txBody>
          <a:bodyPr wrap="square" rtlCol="0">
            <a:spAutoFit/>
          </a:bodyPr>
          <a:p>
            <a:pPr>
              <a:lnSpc>
                <a:spcPct val="110000"/>
              </a:lnSpc>
            </a:pP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B</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1142365" y="4144010"/>
            <a:ext cx="10507345" cy="460375"/>
          </a:xfrm>
          <a:prstGeom prst="rect">
            <a:avLst/>
          </a:prstGeom>
          <a:noFill/>
        </p:spPr>
        <p:txBody>
          <a:bodyPr wrap="square" rtlCol="0">
            <a:spAutoFit/>
          </a:bodyPr>
          <a:p>
            <a:pPr marL="1259840" indent="-125984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【解析】B项，“将进酒”原是汉乐府的曲调，题目意思是“劝酒歌”。</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814070" y="464185"/>
            <a:ext cx="11033125" cy="496506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13. 下列对全诗的分析，不正确的一项是（</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A. 《将进酒》是一首劝酒歌，诗人借题发挥，尽吐郁积在胸中的不平之气，也表达了施展抱负的愿望。“钟鼓馔玉不足贵，但愿长醉不愿醒”是全诗的主旨，有统摄全诗的作用。</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B. 诗中起兴夸张手法的运用颇具特色。如诗篇开头的两组夸张的长句，就有挟风裹雨而来之势，具有惊心动魄的艺术力量。诗中屡用巨额数字十千、千金裘、万古愁表现了豪迈诗情，略给人空浮之感。</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C. 全篇诗情忽张忽弛，大起大落，由悲转乐，转狂放、转激愤、再转狂放，最后结穴于万古愁，回应篇首，奔放跌宕。</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D. 诗句以七言为主，间以三、五、十言破之，长短不一，参差错落，使诗快慢多变，一泻千里。</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6514465" y="539115"/>
            <a:ext cx="672465" cy="497205"/>
          </a:xfrm>
          <a:prstGeom prst="rect">
            <a:avLst/>
          </a:prstGeom>
          <a:noFill/>
        </p:spPr>
        <p:txBody>
          <a:bodyPr wrap="square" rtlCol="0">
            <a:spAutoFit/>
          </a:bodyPr>
          <a:p>
            <a:pPr>
              <a:lnSpc>
                <a:spcPct val="110000"/>
              </a:lnSpc>
            </a:pP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B</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2893695" y="5522595"/>
            <a:ext cx="7706995" cy="460375"/>
          </a:xfrm>
          <a:prstGeom prst="rect">
            <a:avLst/>
          </a:prstGeom>
          <a:noFill/>
        </p:spPr>
        <p:txBody>
          <a:bodyPr wrap="square" rtlCol="0">
            <a:spAutoFit/>
          </a:bodyPr>
          <a:p>
            <a:pPr marL="1259840" indent="-125984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【解析】B项，“略给人空浮之感”表述有误。</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579120" y="604520"/>
            <a:ext cx="11033125" cy="319278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14. 下列</a:t>
            </a:r>
            <a:r>
              <a:rPr sz="2400">
                <a:latin typeface="宋体" panose="02010600030101010101" pitchFamily="2" charset="-122"/>
                <a:ea typeface="宋体" panose="02010600030101010101" pitchFamily="2" charset="-122"/>
                <a:cs typeface="宋体" panose="02010600030101010101" pitchFamily="2" charset="-122"/>
              </a:rPr>
              <a:t>对“高堂明镜悲白发，朝如青丝暮成雪”的</a:t>
            </a:r>
            <a:r>
              <a:rPr sz="2400">
                <a:latin typeface="Times New Roman" panose="02020603050405020304" charset="0"/>
                <a:ea typeface="宋体" panose="02010600030101010101" pitchFamily="2" charset="-122"/>
                <a:cs typeface="Times New Roman" panose="02020603050405020304" charset="0"/>
              </a:rPr>
              <a:t>翻译，正确的一项是（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A. 可悲的是从高大厅堂的明镜里看到自己的头发已变白，早晨还像青丝一般黑，傍晚已成了雪白。</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B. 可叹那明镜里父母的头发已经变白，早晨还像青丝一般黑，傍晚已成了雪白。</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C. 可叹那明镜里父母的头发已经变白，早晨还是一根根的青丝，傍晚已成了白雪。</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D. 可悲的是从高大厅堂的明镜里看到自己的头发已变白，早晨还像一根根的青丝，傍晚已成了白雪。</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10664190" y="604520"/>
            <a:ext cx="672465" cy="497205"/>
          </a:xfrm>
          <a:prstGeom prst="rect">
            <a:avLst/>
          </a:prstGeom>
          <a:noFill/>
        </p:spPr>
        <p:txBody>
          <a:bodyPr wrap="square" rtlCol="0">
            <a:spAutoFit/>
          </a:bodyPr>
          <a:p>
            <a:pPr>
              <a:lnSpc>
                <a:spcPct val="110000"/>
              </a:lnSpc>
            </a:pP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A</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2837815" y="4116705"/>
            <a:ext cx="3126740" cy="460375"/>
          </a:xfrm>
          <a:prstGeom prst="rect">
            <a:avLst/>
          </a:prstGeom>
          <a:noFill/>
        </p:spPr>
        <p:txBody>
          <a:bodyPr wrap="square" rtlCol="0">
            <a:spAutoFit/>
          </a:bodyPr>
          <a:p>
            <a:pPr marL="1259840" indent="-125984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【解析】略。</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439420" y="539750"/>
            <a:ext cx="11033125" cy="53403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阅读古诗，并完成题目。</a:t>
            </a:r>
            <a:endParaRPr sz="2400">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2"/>
            </p:custDataLst>
          </p:nvPr>
        </p:nvSpPr>
        <p:spPr>
          <a:xfrm>
            <a:off x="1193165" y="1016635"/>
            <a:ext cx="8883650" cy="5841365"/>
          </a:xfrm>
          <a:prstGeom prst="rect">
            <a:avLst/>
          </a:prstGeom>
          <a:solidFill>
            <a:schemeClr val="bg2">
              <a:lumMod val="90000"/>
            </a:schemeClr>
          </a:solidFill>
        </p:spPr>
        <p:txBody>
          <a:bodyPr wrap="square" rtlCol="0">
            <a:spAutoFit/>
          </a:bodyPr>
          <a:p>
            <a:pPr indent="0" algn="ctr" fontAlgn="auto">
              <a:lnSpc>
                <a:spcPct val="110000"/>
              </a:lnSpc>
            </a:pPr>
            <a:r>
              <a:rPr sz="2800" b="1">
                <a:latin typeface="楷体" panose="02010609060101010101" charset="-122"/>
                <a:ea typeface="楷体" panose="02010609060101010101" charset="-122"/>
                <a:cs typeface="楷体" panose="02010609060101010101" charset="-122"/>
              </a:rPr>
              <a:t>将进酒</a:t>
            </a:r>
            <a:endParaRPr sz="2800" b="1">
              <a:latin typeface="楷体" panose="02010609060101010101" charset="-122"/>
              <a:ea typeface="楷体" panose="02010609060101010101" charset="-122"/>
              <a:cs typeface="楷体" panose="02010609060101010101" charset="-122"/>
            </a:endParaRPr>
          </a:p>
          <a:p>
            <a:pPr indent="0" algn="ctr" fontAlgn="auto">
              <a:lnSpc>
                <a:spcPct val="110000"/>
              </a:lnSpc>
            </a:pPr>
            <a:r>
              <a:rPr sz="2400">
                <a:latin typeface="楷体" panose="02010609060101010101" charset="-122"/>
                <a:ea typeface="楷体" panose="02010609060101010101" charset="-122"/>
                <a:cs typeface="楷体" panose="02010609060101010101" charset="-122"/>
                <a:sym typeface="+mn-ea"/>
              </a:rPr>
              <a:t>〔唐〕</a:t>
            </a:r>
            <a:r>
              <a:rPr sz="2400">
                <a:latin typeface="楷体" panose="02010609060101010101" charset="-122"/>
                <a:ea typeface="楷体" panose="02010609060101010101" charset="-122"/>
                <a:cs typeface="楷体" panose="02010609060101010101" charset="-122"/>
              </a:rPr>
              <a:t>李白  </a:t>
            </a:r>
            <a:endParaRPr sz="2400">
              <a:latin typeface="楷体" panose="02010609060101010101" charset="-122"/>
              <a:ea typeface="楷体" panose="02010609060101010101" charset="-122"/>
              <a:cs typeface="楷体" panose="02010609060101010101" charset="-122"/>
            </a:endParaRPr>
          </a:p>
          <a:p>
            <a:pPr marL="720090" indent="0" algn="just" fontAlgn="auto">
              <a:lnSpc>
                <a:spcPct val="110000"/>
              </a:lnSpc>
            </a:pPr>
            <a:r>
              <a:rPr sz="2400">
                <a:latin typeface="楷体" panose="02010609060101010101" charset="-122"/>
                <a:ea typeface="楷体" panose="02010609060101010101" charset="-122"/>
                <a:cs typeface="楷体" panose="02010609060101010101" charset="-122"/>
              </a:rPr>
              <a:t>君不见，黄河之水天上来，奔流到海不复回。</a:t>
            </a:r>
            <a:endParaRPr sz="2400">
              <a:latin typeface="楷体" panose="02010609060101010101" charset="-122"/>
              <a:ea typeface="楷体" panose="02010609060101010101" charset="-122"/>
              <a:cs typeface="楷体" panose="02010609060101010101" charset="-122"/>
            </a:endParaRPr>
          </a:p>
          <a:p>
            <a:pPr marL="720090" indent="0" algn="just" fontAlgn="auto">
              <a:lnSpc>
                <a:spcPct val="110000"/>
              </a:lnSpc>
            </a:pPr>
            <a:r>
              <a:rPr sz="2400">
                <a:latin typeface="楷体" panose="02010609060101010101" charset="-122"/>
                <a:ea typeface="楷体" panose="02010609060101010101" charset="-122"/>
                <a:cs typeface="楷体" panose="02010609060101010101" charset="-122"/>
              </a:rPr>
              <a:t>君不见，高堂明镜悲白发，朝如青丝暮成雪。</a:t>
            </a:r>
            <a:endParaRPr sz="2400">
              <a:latin typeface="楷体" panose="02010609060101010101" charset="-122"/>
              <a:ea typeface="楷体" panose="02010609060101010101" charset="-122"/>
              <a:cs typeface="楷体" panose="02010609060101010101" charset="-122"/>
            </a:endParaRPr>
          </a:p>
          <a:p>
            <a:pPr marL="720090" indent="0" algn="just" fontAlgn="auto">
              <a:lnSpc>
                <a:spcPct val="110000"/>
              </a:lnSpc>
            </a:pPr>
            <a:r>
              <a:rPr sz="2400">
                <a:latin typeface="楷体" panose="02010609060101010101" charset="-122"/>
                <a:ea typeface="楷体" panose="02010609060101010101" charset="-122"/>
                <a:cs typeface="楷体" panose="02010609060101010101" charset="-122"/>
              </a:rPr>
              <a:t>人生得意须尽欢，莫使金樽空对月。</a:t>
            </a:r>
            <a:endParaRPr sz="2400">
              <a:latin typeface="楷体" panose="02010609060101010101" charset="-122"/>
              <a:ea typeface="楷体" panose="02010609060101010101" charset="-122"/>
              <a:cs typeface="楷体" panose="02010609060101010101" charset="-122"/>
            </a:endParaRPr>
          </a:p>
          <a:p>
            <a:pPr marL="720090" indent="0" algn="just" fontAlgn="auto">
              <a:lnSpc>
                <a:spcPct val="110000"/>
              </a:lnSpc>
            </a:pPr>
            <a:r>
              <a:rPr sz="2400">
                <a:latin typeface="楷体" panose="02010609060101010101" charset="-122"/>
                <a:ea typeface="楷体" panose="02010609060101010101" charset="-122"/>
                <a:cs typeface="楷体" panose="02010609060101010101" charset="-122"/>
              </a:rPr>
              <a:t>天生我材必有用，千金散尽还复来。</a:t>
            </a:r>
            <a:endParaRPr sz="2400">
              <a:latin typeface="楷体" panose="02010609060101010101" charset="-122"/>
              <a:ea typeface="楷体" panose="02010609060101010101" charset="-122"/>
              <a:cs typeface="楷体" panose="02010609060101010101" charset="-122"/>
            </a:endParaRPr>
          </a:p>
          <a:p>
            <a:pPr marL="720090" indent="0" algn="just" fontAlgn="auto">
              <a:lnSpc>
                <a:spcPct val="110000"/>
              </a:lnSpc>
            </a:pPr>
            <a:r>
              <a:rPr sz="2400">
                <a:latin typeface="楷体" panose="02010609060101010101" charset="-122"/>
                <a:ea typeface="楷体" panose="02010609060101010101" charset="-122"/>
                <a:cs typeface="楷体" panose="02010609060101010101" charset="-122"/>
              </a:rPr>
              <a:t>烹羊宰牛且为乐，会须一饮三百杯。</a:t>
            </a:r>
            <a:endParaRPr sz="2400">
              <a:latin typeface="楷体" panose="02010609060101010101" charset="-122"/>
              <a:ea typeface="楷体" panose="02010609060101010101" charset="-122"/>
              <a:cs typeface="楷体" panose="02010609060101010101" charset="-122"/>
            </a:endParaRPr>
          </a:p>
          <a:p>
            <a:pPr marL="720090" indent="0" algn="just" fontAlgn="auto">
              <a:lnSpc>
                <a:spcPct val="110000"/>
              </a:lnSpc>
            </a:pPr>
            <a:r>
              <a:rPr sz="2400">
                <a:latin typeface="楷体" panose="02010609060101010101" charset="-122"/>
                <a:ea typeface="楷体" panose="02010609060101010101" charset="-122"/>
                <a:cs typeface="楷体" panose="02010609060101010101" charset="-122"/>
              </a:rPr>
              <a:t>岑夫子，丹丘生，将进酒，杯莫停。</a:t>
            </a:r>
            <a:endParaRPr sz="2400">
              <a:latin typeface="楷体" panose="02010609060101010101" charset="-122"/>
              <a:ea typeface="楷体" panose="02010609060101010101" charset="-122"/>
              <a:cs typeface="楷体" panose="02010609060101010101" charset="-122"/>
            </a:endParaRPr>
          </a:p>
          <a:p>
            <a:pPr marL="720090" indent="0" algn="just" fontAlgn="auto">
              <a:lnSpc>
                <a:spcPct val="110000"/>
              </a:lnSpc>
            </a:pPr>
            <a:r>
              <a:rPr sz="2400">
                <a:latin typeface="楷体" panose="02010609060101010101" charset="-122"/>
                <a:ea typeface="楷体" panose="02010609060101010101" charset="-122"/>
                <a:cs typeface="楷体" panose="02010609060101010101" charset="-122"/>
              </a:rPr>
              <a:t>与君歌一曲，请君为我倾耳听。</a:t>
            </a:r>
            <a:endParaRPr sz="2400">
              <a:latin typeface="楷体" panose="02010609060101010101" charset="-122"/>
              <a:ea typeface="楷体" panose="02010609060101010101" charset="-122"/>
              <a:cs typeface="楷体" panose="02010609060101010101" charset="-122"/>
            </a:endParaRPr>
          </a:p>
          <a:p>
            <a:pPr marL="720090" indent="0" algn="just" fontAlgn="auto">
              <a:lnSpc>
                <a:spcPct val="110000"/>
              </a:lnSpc>
            </a:pPr>
            <a:r>
              <a:rPr sz="2400">
                <a:latin typeface="楷体" panose="02010609060101010101" charset="-122"/>
                <a:ea typeface="楷体" panose="02010609060101010101" charset="-122"/>
                <a:cs typeface="楷体" panose="02010609060101010101" charset="-122"/>
              </a:rPr>
              <a:t>钟鼓馔玉不足贵，但愿长醉不愿醒。</a:t>
            </a:r>
            <a:endParaRPr sz="2400">
              <a:latin typeface="楷体" panose="02010609060101010101" charset="-122"/>
              <a:ea typeface="楷体" panose="02010609060101010101" charset="-122"/>
              <a:cs typeface="楷体" panose="02010609060101010101" charset="-122"/>
            </a:endParaRPr>
          </a:p>
          <a:p>
            <a:pPr marL="720090" indent="0" algn="just" fontAlgn="auto">
              <a:lnSpc>
                <a:spcPct val="110000"/>
              </a:lnSpc>
            </a:pPr>
            <a:r>
              <a:rPr sz="2400">
                <a:latin typeface="楷体" panose="02010609060101010101" charset="-122"/>
                <a:ea typeface="楷体" panose="02010609060101010101" charset="-122"/>
                <a:cs typeface="楷体" panose="02010609060101010101" charset="-122"/>
              </a:rPr>
              <a:t>古来圣贤皆寂寞，惟有饮者留其名。</a:t>
            </a:r>
            <a:endParaRPr sz="2400">
              <a:latin typeface="楷体" panose="02010609060101010101" charset="-122"/>
              <a:ea typeface="楷体" panose="02010609060101010101" charset="-122"/>
              <a:cs typeface="楷体" panose="02010609060101010101" charset="-122"/>
            </a:endParaRPr>
          </a:p>
          <a:p>
            <a:pPr marL="720090" indent="0" algn="just" fontAlgn="auto">
              <a:lnSpc>
                <a:spcPct val="110000"/>
              </a:lnSpc>
            </a:pPr>
            <a:r>
              <a:rPr sz="2400">
                <a:latin typeface="楷体" panose="02010609060101010101" charset="-122"/>
                <a:ea typeface="楷体" panose="02010609060101010101" charset="-122"/>
                <a:cs typeface="楷体" panose="02010609060101010101" charset="-122"/>
              </a:rPr>
              <a:t>陈王昔时宴平乐，斗酒十千恣欢谑。</a:t>
            </a:r>
            <a:endParaRPr sz="2400">
              <a:latin typeface="楷体" panose="02010609060101010101" charset="-122"/>
              <a:ea typeface="楷体" panose="02010609060101010101" charset="-122"/>
              <a:cs typeface="楷体" panose="02010609060101010101" charset="-122"/>
            </a:endParaRPr>
          </a:p>
          <a:p>
            <a:pPr marL="720090" indent="0" algn="just" fontAlgn="auto">
              <a:lnSpc>
                <a:spcPct val="110000"/>
              </a:lnSpc>
            </a:pPr>
            <a:r>
              <a:rPr sz="2400">
                <a:latin typeface="楷体" panose="02010609060101010101" charset="-122"/>
                <a:ea typeface="楷体" panose="02010609060101010101" charset="-122"/>
                <a:cs typeface="楷体" panose="02010609060101010101" charset="-122"/>
              </a:rPr>
              <a:t>主人何为言少钱，径须沽取对君酌。</a:t>
            </a:r>
            <a:endParaRPr sz="2400">
              <a:latin typeface="楷体" panose="02010609060101010101" charset="-122"/>
              <a:ea typeface="楷体" panose="02010609060101010101" charset="-122"/>
              <a:cs typeface="楷体" panose="02010609060101010101" charset="-122"/>
            </a:endParaRPr>
          </a:p>
          <a:p>
            <a:pPr marL="720090" indent="0" algn="just" fontAlgn="auto">
              <a:lnSpc>
                <a:spcPct val="110000"/>
              </a:lnSpc>
            </a:pPr>
            <a:r>
              <a:rPr sz="2400">
                <a:latin typeface="楷体" panose="02010609060101010101" charset="-122"/>
                <a:ea typeface="楷体" panose="02010609060101010101" charset="-122"/>
                <a:cs typeface="楷体" panose="02010609060101010101" charset="-122"/>
              </a:rPr>
              <a:t>五花马，千金裘，呼儿将出换美酒，与尔同销万古愁。</a:t>
            </a:r>
            <a:endParaRPr sz="2400">
              <a:latin typeface="楷体" panose="02010609060101010101" charset="-122"/>
              <a:ea typeface="楷体" panose="02010609060101010101" charset="-122"/>
              <a:cs typeface="楷体" panose="02010609060101010101" charset="-122"/>
            </a:endParaRPr>
          </a:p>
        </p:txBody>
      </p:sp>
      <p:sp>
        <p:nvSpPr>
          <p:cNvPr id="34" name="文本框 33"/>
          <p:cNvSpPr txBox="1"/>
          <p:nvPr>
            <p:custDataLst>
              <p:tags r:id="rId3"/>
            </p:custDataLst>
          </p:nvPr>
        </p:nvSpPr>
        <p:spPr>
          <a:xfrm>
            <a:off x="3954780" y="0"/>
            <a:ext cx="3154680" cy="539750"/>
          </a:xfrm>
          <a:prstGeom prst="rect">
            <a:avLst/>
          </a:prstGeom>
          <a:solidFill>
            <a:schemeClr val="accent6">
              <a:lumMod val="50000"/>
            </a:schemeClr>
          </a:solidFill>
        </p:spPr>
        <p:txBody>
          <a:bodyPr wrap="square" rtlCol="0" anchor="t">
            <a:spAutoFit/>
          </a:bodyPr>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（二）阅读训练</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963295" y="358140"/>
            <a:ext cx="10059035" cy="407860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indent="0" fontAlgn="auto">
              <a:lnSpc>
                <a:spcPct val="120000"/>
              </a:lnSpc>
            </a:pPr>
            <a:r>
              <a:rPr sz="2400">
                <a:latin typeface="Times New Roman" panose="02020603050405020304" charset="0"/>
                <a:ea typeface="宋体" panose="02010600030101010101" pitchFamily="2" charset="-122"/>
                <a:cs typeface="Times New Roman" panose="02020603050405020304" charset="0"/>
              </a:rPr>
              <a:t>15. 怎样理解诗人以</a:t>
            </a:r>
            <a:r>
              <a:rPr sz="2400">
                <a:latin typeface="宋体" panose="02010600030101010101" pitchFamily="2" charset="-122"/>
                <a:ea typeface="宋体" panose="02010600030101010101" pitchFamily="2" charset="-122"/>
                <a:cs typeface="宋体" panose="02010600030101010101" pitchFamily="2" charset="-122"/>
              </a:rPr>
              <a:t>“黄河之水天上来，奔流到海不复回”起</a:t>
            </a:r>
            <a:r>
              <a:rPr sz="2400">
                <a:latin typeface="Times New Roman" panose="02020603050405020304" charset="0"/>
                <a:ea typeface="宋体" panose="02010600030101010101" pitchFamily="2" charset="-122"/>
                <a:cs typeface="Times New Roman" panose="02020603050405020304" charset="0"/>
              </a:rPr>
              <a:t>兴的作用？</a:t>
            </a:r>
            <a:endParaRPr sz="2400">
              <a:latin typeface="Times New Roman" panose="02020603050405020304" charset="0"/>
              <a:ea typeface="宋体" panose="02010600030101010101" pitchFamily="2" charset="-122"/>
              <a:cs typeface="Times New Roman" panose="02020603050405020304" charset="0"/>
            </a:endParaRPr>
          </a:p>
          <a:p>
            <a:pPr indent="0" fontAlgn="auto">
              <a:lnSpc>
                <a:spcPct val="120000"/>
              </a:lnSpc>
            </a:pPr>
            <a:r>
              <a:rPr sz="2400">
                <a:latin typeface="Times New Roman" panose="02020603050405020304" charset="0"/>
                <a:ea typeface="宋体" panose="02010600030101010101" pitchFamily="2" charset="-122"/>
                <a:cs typeface="Times New Roman" panose="02020603050405020304" charset="0"/>
              </a:rPr>
              <a:t>___________________________________________________________________________________________________________________________________</a:t>
            </a:r>
            <a:r>
              <a:rPr lang="en-US" sz="2400">
                <a:latin typeface="Times New Roman" panose="02020603050405020304" charset="0"/>
                <a:ea typeface="宋体" panose="02010600030101010101" pitchFamily="2" charset="-122"/>
                <a:cs typeface="Times New Roman" panose="02020603050405020304" charset="0"/>
              </a:rPr>
              <a:t>____________________________________________</a:t>
            </a:r>
            <a:r>
              <a:rPr sz="2400">
                <a:latin typeface="Times New Roman" panose="02020603050405020304" charset="0"/>
                <a:ea typeface="宋体" panose="02010600030101010101" pitchFamily="2" charset="-122"/>
                <a:cs typeface="Times New Roman" panose="02020603050405020304" charset="0"/>
              </a:rPr>
              <a:t>_________________</a:t>
            </a:r>
            <a:endParaRPr sz="2400">
              <a:latin typeface="Times New Roman" panose="02020603050405020304" charset="0"/>
              <a:ea typeface="宋体" panose="02010600030101010101" pitchFamily="2" charset="-122"/>
              <a:cs typeface="Times New Roman" panose="02020603050405020304" charset="0"/>
            </a:endParaRPr>
          </a:p>
          <a:p>
            <a:pPr indent="0" fontAlgn="auto">
              <a:lnSpc>
                <a:spcPct val="120000"/>
              </a:lnSpc>
            </a:pPr>
            <a:endParaRPr sz="2400">
              <a:latin typeface="Times New Roman" panose="02020603050405020304" charset="0"/>
              <a:ea typeface="宋体" panose="02010600030101010101" pitchFamily="2" charset="-122"/>
              <a:cs typeface="Times New Roman" panose="02020603050405020304" charset="0"/>
            </a:endParaRPr>
          </a:p>
          <a:p>
            <a:pPr indent="0" fontAlgn="auto">
              <a:lnSpc>
                <a:spcPct val="120000"/>
              </a:lnSpc>
            </a:pPr>
            <a:r>
              <a:rPr sz="2400">
                <a:latin typeface="Times New Roman" panose="02020603050405020304" charset="0"/>
                <a:ea typeface="宋体" panose="02010600030101010101" pitchFamily="2" charset="-122"/>
                <a:cs typeface="Times New Roman" panose="02020603050405020304" charset="0"/>
              </a:rPr>
              <a:t>16.</a:t>
            </a:r>
            <a:r>
              <a:rPr sz="2400">
                <a:latin typeface="宋体" panose="02010600030101010101" pitchFamily="2" charset="-122"/>
                <a:ea typeface="宋体" panose="02010600030101010101" pitchFamily="2" charset="-122"/>
                <a:cs typeface="宋体" panose="02010600030101010101" pitchFamily="2" charset="-122"/>
              </a:rPr>
              <a:t> “人生得意须尽欢，莫使金樽空对月”与</a:t>
            </a:r>
            <a:r>
              <a:rPr sz="2400">
                <a:latin typeface="Times New Roman" panose="02020603050405020304" charset="0"/>
                <a:ea typeface="宋体" panose="02010600030101010101" pitchFamily="2" charset="-122"/>
                <a:cs typeface="Times New Roman" panose="02020603050405020304" charset="0"/>
              </a:rPr>
              <a:t>上下文有怎样的联系？</a:t>
            </a:r>
            <a:endParaRPr sz="2400">
              <a:latin typeface="Times New Roman" panose="02020603050405020304" charset="0"/>
              <a:ea typeface="宋体" panose="02010600030101010101" pitchFamily="2" charset="-122"/>
              <a:cs typeface="Times New Roman" panose="02020603050405020304" charset="0"/>
            </a:endParaRPr>
          </a:p>
          <a:p>
            <a:pPr indent="0" fontAlgn="auto">
              <a:lnSpc>
                <a:spcPct val="120000"/>
              </a:lnSpc>
            </a:pPr>
            <a:r>
              <a:rPr sz="2400">
                <a:latin typeface="Times New Roman" panose="02020603050405020304" charset="0"/>
                <a:ea typeface="宋体" panose="02010600030101010101" pitchFamily="2" charset="-122"/>
                <a:cs typeface="Times New Roman" panose="02020603050405020304" charset="0"/>
              </a:rPr>
              <a:t>________________________________________________________________</a:t>
            </a:r>
            <a:endParaRPr sz="2400">
              <a:latin typeface="Times New Roman" panose="02020603050405020304" charset="0"/>
              <a:ea typeface="宋体" panose="02010600030101010101" pitchFamily="2" charset="-122"/>
              <a:cs typeface="Times New Roman" panose="02020603050405020304" charset="0"/>
            </a:endParaRPr>
          </a:p>
          <a:p>
            <a:pPr indent="0" fontAlgn="auto">
              <a:lnSpc>
                <a:spcPct val="120000"/>
              </a:lnSpc>
            </a:pPr>
            <a:r>
              <a:rPr sz="2400">
                <a:latin typeface="Times New Roman" panose="02020603050405020304" charset="0"/>
                <a:ea typeface="宋体" panose="02010600030101010101" pitchFamily="2" charset="-122"/>
                <a:cs typeface="Times New Roman" panose="02020603050405020304" charset="0"/>
              </a:rPr>
              <a:t>_________________________________________________________________</a:t>
            </a:r>
            <a:r>
              <a:rPr lang="en-US" sz="2400">
                <a:latin typeface="Times New Roman" panose="02020603050405020304" charset="0"/>
                <a:ea typeface="宋体" panose="02010600030101010101" pitchFamily="2" charset="-122"/>
                <a:cs typeface="Times New Roman" panose="02020603050405020304" charset="0"/>
              </a:rPr>
              <a:t>______________________________________________________</a:t>
            </a:r>
            <a:r>
              <a:rPr sz="2400">
                <a:latin typeface="Times New Roman" panose="02020603050405020304" charset="0"/>
                <a:ea typeface="宋体" panose="02010600030101010101" pitchFamily="2" charset="-122"/>
                <a:cs typeface="Times New Roman" panose="02020603050405020304" charset="0"/>
              </a:rPr>
              <a:t>_________</a:t>
            </a:r>
            <a:endParaRPr sz="240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1170305" y="781685"/>
            <a:ext cx="10227310" cy="1420495"/>
          </a:xfrm>
          <a:prstGeom prst="rect">
            <a:avLst/>
          </a:prstGeom>
          <a:noFill/>
        </p:spPr>
        <p:txBody>
          <a:bodyPr wrap="square" rtlCol="0">
            <a:spAutoFit/>
          </a:bodyPr>
          <a:p>
            <a:pPr indent="0" fontAlgn="auto">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这一句有比兴的作用，以黄河水的急遽奔流和一去不复返引起人生短暂的慨叹，比喻人生易老，年华易逝；同时，以黄河的伟大永恒来反衬生命的渺小脆弱。</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7" name="文本框 6"/>
          <p:cNvSpPr txBox="1"/>
          <p:nvPr>
            <p:custDataLst>
              <p:tags r:id="rId2"/>
            </p:custDataLst>
          </p:nvPr>
        </p:nvSpPr>
        <p:spPr>
          <a:xfrm>
            <a:off x="1170305" y="3016250"/>
            <a:ext cx="9387205" cy="1420495"/>
          </a:xfrm>
          <a:prstGeom prst="rect">
            <a:avLst/>
          </a:prstGeom>
          <a:noFill/>
        </p:spPr>
        <p:txBody>
          <a:bodyPr wrap="square" rtlCol="0">
            <a:spAutoFit/>
          </a:bodyPr>
          <a:p>
            <a:pPr indent="0" fontAlgn="auto">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上下句都是这一句的原因和背景。人生既然如此短暂易逝、渺小脆弱，何必让它浸透在悲观伤感之中？如此旷世奇才，皇天终将不负，区区千金，不足挂齿，正好尽兴开怀。</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963295" y="358140"/>
            <a:ext cx="10059035" cy="496506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indent="0" fontAlgn="auto">
              <a:lnSpc>
                <a:spcPct val="120000"/>
              </a:lnSpc>
            </a:pPr>
            <a:r>
              <a:rPr sz="2400">
                <a:latin typeface="Times New Roman" panose="02020603050405020304" charset="0"/>
                <a:ea typeface="宋体" panose="02010600030101010101" pitchFamily="2" charset="-122"/>
                <a:cs typeface="Times New Roman" panose="02020603050405020304" charset="0"/>
              </a:rPr>
              <a:t>17. 诗人为什</a:t>
            </a:r>
            <a:r>
              <a:rPr sz="2400">
                <a:latin typeface="宋体" panose="02010600030101010101" pitchFamily="2" charset="-122"/>
                <a:ea typeface="宋体" panose="02010600030101010101" pitchFamily="2" charset="-122"/>
                <a:cs typeface="宋体" panose="02010600030101010101" pitchFamily="2" charset="-122"/>
              </a:rPr>
              <a:t>么“但愿长醉不愿醒”？</a:t>
            </a:r>
            <a:endParaRPr sz="2400">
              <a:latin typeface="Times New Roman" panose="02020603050405020304" charset="0"/>
              <a:ea typeface="宋体" panose="02010600030101010101" pitchFamily="2" charset="-122"/>
              <a:cs typeface="Times New Roman" panose="02020603050405020304" charset="0"/>
            </a:endParaRPr>
          </a:p>
          <a:p>
            <a:pPr indent="0" fontAlgn="auto">
              <a:lnSpc>
                <a:spcPct val="120000"/>
              </a:lnSpc>
            </a:pPr>
            <a:r>
              <a:rPr sz="2400">
                <a:latin typeface="Times New Roman" panose="02020603050405020304" charset="0"/>
                <a:ea typeface="宋体" panose="02010600030101010101" pitchFamily="2" charset="-122"/>
                <a:cs typeface="Times New Roman" panose="02020603050405020304" charset="0"/>
              </a:rPr>
              <a:t>______</a:t>
            </a:r>
            <a:r>
              <a:rPr lang="en-US" sz="2400">
                <a:latin typeface="Times New Roman" panose="02020603050405020304" charset="0"/>
                <a:ea typeface="宋体" panose="02010600030101010101" pitchFamily="2" charset="-122"/>
                <a:cs typeface="Times New Roman" panose="02020603050405020304" charset="0"/>
              </a:rPr>
              <a:t>____________________________________________________________________________________________________________</a:t>
            </a:r>
            <a:r>
              <a:rPr sz="2400">
                <a:latin typeface="Times New Roman" panose="02020603050405020304" charset="0"/>
                <a:ea typeface="宋体" panose="02010600030101010101" pitchFamily="2" charset="-122"/>
                <a:cs typeface="Times New Roman" panose="02020603050405020304" charset="0"/>
              </a:rPr>
              <a:t>______________________________________________________________________________________________________________________________________________</a:t>
            </a:r>
            <a:endParaRPr sz="2400">
              <a:latin typeface="Times New Roman" panose="02020603050405020304" charset="0"/>
              <a:ea typeface="宋体" panose="02010600030101010101" pitchFamily="2" charset="-122"/>
              <a:cs typeface="Times New Roman" panose="02020603050405020304" charset="0"/>
            </a:endParaRPr>
          </a:p>
          <a:p>
            <a:pPr indent="0" fontAlgn="auto">
              <a:lnSpc>
                <a:spcPct val="120000"/>
              </a:lnSpc>
            </a:pPr>
            <a:endParaRPr sz="2400">
              <a:latin typeface="Times New Roman" panose="02020603050405020304" charset="0"/>
              <a:ea typeface="宋体" panose="02010600030101010101" pitchFamily="2" charset="-122"/>
              <a:cs typeface="Times New Roman" panose="02020603050405020304" charset="0"/>
            </a:endParaRPr>
          </a:p>
          <a:p>
            <a:pPr indent="0" fontAlgn="auto">
              <a:lnSpc>
                <a:spcPct val="120000"/>
              </a:lnSpc>
            </a:pPr>
            <a:r>
              <a:rPr sz="2400">
                <a:latin typeface="Times New Roman" panose="02020603050405020304" charset="0"/>
                <a:ea typeface="宋体" panose="02010600030101010101" pitchFamily="2" charset="-122"/>
                <a:cs typeface="Times New Roman" panose="02020603050405020304" charset="0"/>
              </a:rPr>
              <a:t>18. 根据古诗，默写下列诗句。</a:t>
            </a:r>
            <a:endParaRPr sz="2400">
              <a:latin typeface="Times New Roman" panose="02020603050405020304" charset="0"/>
              <a:ea typeface="宋体" panose="02010600030101010101" pitchFamily="2" charset="-122"/>
              <a:cs typeface="Times New Roman" panose="02020603050405020304" charset="0"/>
            </a:endParaRPr>
          </a:p>
          <a:p>
            <a:pPr indent="0" fontAlgn="auto">
              <a:lnSpc>
                <a:spcPct val="120000"/>
              </a:lnSpc>
            </a:pPr>
            <a:r>
              <a:rPr sz="2400">
                <a:latin typeface="Times New Roman" panose="02020603050405020304" charset="0"/>
                <a:ea typeface="宋体" panose="02010600030101010101" pitchFamily="2" charset="-122"/>
                <a:cs typeface="Times New Roman" panose="02020603050405020304" charset="0"/>
              </a:rPr>
              <a:t>（1）________________________，千金散尽还复来。</a:t>
            </a:r>
            <a:endParaRPr sz="2400">
              <a:latin typeface="Times New Roman" panose="02020603050405020304" charset="0"/>
              <a:ea typeface="宋体" panose="02010600030101010101" pitchFamily="2" charset="-122"/>
              <a:cs typeface="Times New Roman" panose="02020603050405020304" charset="0"/>
            </a:endParaRPr>
          </a:p>
          <a:p>
            <a:pPr indent="0" fontAlgn="auto">
              <a:lnSpc>
                <a:spcPct val="120000"/>
              </a:lnSpc>
            </a:pPr>
            <a:r>
              <a:rPr sz="2400">
                <a:latin typeface="Times New Roman" panose="02020603050405020304" charset="0"/>
                <a:ea typeface="宋体" panose="02010600030101010101" pitchFamily="2" charset="-122"/>
                <a:cs typeface="Times New Roman" panose="02020603050405020304" charset="0"/>
              </a:rPr>
              <a:t>（2）________________________，但愿长醉不愿醒。</a:t>
            </a:r>
            <a:endParaRPr sz="2400">
              <a:latin typeface="Times New Roman" panose="02020603050405020304" charset="0"/>
              <a:ea typeface="宋体" panose="02010600030101010101" pitchFamily="2" charset="-122"/>
              <a:cs typeface="Times New Roman" panose="02020603050405020304" charset="0"/>
            </a:endParaRPr>
          </a:p>
          <a:p>
            <a:pPr indent="0" fontAlgn="auto">
              <a:lnSpc>
                <a:spcPct val="120000"/>
              </a:lnSpc>
            </a:pPr>
            <a:r>
              <a:rPr sz="2400">
                <a:latin typeface="Times New Roman" panose="02020603050405020304" charset="0"/>
                <a:ea typeface="宋体" panose="02010600030101010101" pitchFamily="2" charset="-122"/>
                <a:cs typeface="Times New Roman" panose="02020603050405020304" charset="0"/>
              </a:rPr>
              <a:t>（3）古来圣贤皆寂寞，________________________。</a:t>
            </a:r>
            <a:endParaRPr sz="2400">
              <a:latin typeface="Times New Roman" panose="02020603050405020304" charset="0"/>
              <a:ea typeface="宋体" panose="02010600030101010101" pitchFamily="2" charset="-122"/>
              <a:cs typeface="Times New Roman" panose="02020603050405020304" charset="0"/>
            </a:endParaRPr>
          </a:p>
          <a:p>
            <a:pPr indent="0" fontAlgn="auto">
              <a:lnSpc>
                <a:spcPct val="120000"/>
              </a:lnSpc>
            </a:pPr>
            <a:r>
              <a:rPr sz="2400">
                <a:latin typeface="Times New Roman" panose="02020603050405020304" charset="0"/>
                <a:ea typeface="宋体" panose="02010600030101010101" pitchFamily="2" charset="-122"/>
                <a:cs typeface="Times New Roman" panose="02020603050405020304" charset="0"/>
              </a:rPr>
              <a:t>（4）呼儿将出换美酒，________________________。</a:t>
            </a:r>
            <a:endParaRPr sz="240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1056640" y="800735"/>
            <a:ext cx="10227310" cy="1863725"/>
          </a:xfrm>
          <a:prstGeom prst="rect">
            <a:avLst/>
          </a:prstGeom>
          <a:noFill/>
        </p:spPr>
        <p:txBody>
          <a:bodyPr wrap="square" rtlCol="0">
            <a:spAutoFit/>
          </a:bodyPr>
          <a:p>
            <a:pPr indent="0" fontAlgn="auto">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这是诗人怀壮志而抒愤慨之言。李白以凌云之气，怀旷古之才，常自喻为谢安、诸葛，期盼助力帝王，尽成伟业。然而，因君主昏聩、邪恶当权、政治腐败、社会黑暗，诗人的政治理想无法实现，理想最终沦陷。他无法改变这一现状，只能遁入酒乡，借酒浇愁，以此摆脱痛苦。</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7" name="文本框 6"/>
          <p:cNvSpPr txBox="1"/>
          <p:nvPr>
            <p:custDataLst>
              <p:tags r:id="rId2"/>
            </p:custDataLst>
          </p:nvPr>
        </p:nvSpPr>
        <p:spPr>
          <a:xfrm>
            <a:off x="1823720" y="3429000"/>
            <a:ext cx="2762250" cy="433705"/>
          </a:xfrm>
          <a:prstGeom prst="rect">
            <a:avLst/>
          </a:prstGeom>
          <a:noFill/>
        </p:spPr>
        <p:txBody>
          <a:bodyPr wrap="square" rtlCol="0">
            <a:noAutofit/>
          </a:bodyPr>
          <a:p>
            <a:pPr indent="0" fontAlgn="auto">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天生我材必有用</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3"/>
            </p:custDataLst>
          </p:nvPr>
        </p:nvSpPr>
        <p:spPr>
          <a:xfrm>
            <a:off x="1885315" y="3862705"/>
            <a:ext cx="2762250" cy="433705"/>
          </a:xfrm>
          <a:prstGeom prst="rect">
            <a:avLst/>
          </a:prstGeom>
          <a:noFill/>
        </p:spPr>
        <p:txBody>
          <a:bodyPr wrap="square" rtlCol="0">
            <a:noAutofit/>
          </a:bodyPr>
          <a:p>
            <a:pPr indent="0" fontAlgn="auto">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钟鼓馔玉不足贵</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custDataLst>
              <p:tags r:id="rId4"/>
            </p:custDataLst>
          </p:nvPr>
        </p:nvSpPr>
        <p:spPr>
          <a:xfrm>
            <a:off x="4302125" y="4296410"/>
            <a:ext cx="2762250" cy="433705"/>
          </a:xfrm>
          <a:prstGeom prst="rect">
            <a:avLst/>
          </a:prstGeom>
          <a:noFill/>
        </p:spPr>
        <p:txBody>
          <a:bodyPr wrap="square" rtlCol="0">
            <a:noAutofit/>
          </a:bodyPr>
          <a:p>
            <a:pPr indent="0" fontAlgn="auto">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惟有饮者留其名</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custDataLst>
              <p:tags r:id="rId5"/>
            </p:custDataLst>
          </p:nvPr>
        </p:nvSpPr>
        <p:spPr>
          <a:xfrm>
            <a:off x="4302125" y="4785995"/>
            <a:ext cx="2762250" cy="433705"/>
          </a:xfrm>
          <a:prstGeom prst="rect">
            <a:avLst/>
          </a:prstGeom>
          <a:noFill/>
        </p:spPr>
        <p:txBody>
          <a:bodyPr wrap="square" rtlCol="0">
            <a:noAutofit/>
          </a:bodyPr>
          <a:p>
            <a:pPr indent="0" fontAlgn="auto">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与尔同销万古愁</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linds(horizontal)">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blinds(horizontal)">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blinds(horizontal)">
                                      <p:cBhvr>
                                        <p:cTn id="2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2" grpId="0"/>
      <p:bldP spid="3" grpId="0"/>
      <p:bldP spid="6"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858520" y="1595120"/>
            <a:ext cx="10883900" cy="1901825"/>
          </a:xfrm>
          <a:prstGeom prst="rect">
            <a:avLst/>
          </a:prstGeom>
          <a:noFill/>
          <a:extLst>
            <a:ext uri="{909E8E84-426E-40DD-AFC4-6F175D3DCCD1}">
              <a14:hiddenFill xmlns:a14="http://schemas.microsoft.com/office/drawing/2010/main">
                <a:solidFill>
                  <a:schemeClr val="bg1"/>
                </a:solidFill>
              </a14:hiddenFill>
            </a:ext>
          </a:extLst>
        </p:spPr>
        <p:txBody>
          <a:bodyPr wrap="square" rtlCol="0">
            <a:noAutofit/>
          </a:bodyPr>
          <a:p>
            <a:pPr marL="360045" indent="-457200" fontAlgn="auto">
              <a:lnSpc>
                <a:spcPct val="130000"/>
              </a:lnSpc>
            </a:pPr>
            <a:r>
              <a:rPr sz="2400">
                <a:latin typeface="Times New Roman" panose="02020603050405020304" charset="0"/>
                <a:ea typeface="宋体" panose="02010600030101010101" pitchFamily="2" charset="-122"/>
                <a:cs typeface="Times New Roman" panose="02020603050405020304" charset="0"/>
              </a:rPr>
              <a:t>19. 我们可以多角度阐释《将进酒》中</a:t>
            </a:r>
            <a:r>
              <a:rPr sz="2400">
                <a:latin typeface="宋体" panose="02010600030101010101" pitchFamily="2" charset="-122"/>
                <a:ea typeface="宋体" panose="02010600030101010101" pitchFamily="2" charset="-122"/>
                <a:cs typeface="宋体" panose="02010600030101010101" pitchFamily="2" charset="-122"/>
              </a:rPr>
              <a:t>的“天生我材必有用，千金散尽还复来”，</a:t>
            </a:r>
            <a:r>
              <a:rPr sz="2400">
                <a:latin typeface="Times New Roman" panose="02020603050405020304" charset="0"/>
                <a:ea typeface="宋体" panose="02010600030101010101" pitchFamily="2" charset="-122"/>
                <a:cs typeface="Times New Roman" panose="02020603050405020304" charset="0"/>
              </a:rPr>
              <a:t>这里面既包含着仕途失意者的自我安慰，也包含着对人生前程的自我激励。请你选择一个角度谈谈你的见解，不少于200字。</a:t>
            </a:r>
            <a:endParaRPr sz="2400">
              <a:latin typeface="Times New Roman" panose="02020603050405020304" charset="0"/>
              <a:ea typeface="宋体" panose="02010600030101010101" pitchFamily="2" charset="-122"/>
              <a:cs typeface="Times New Roman" panose="02020603050405020304" charset="0"/>
            </a:endParaRPr>
          </a:p>
        </p:txBody>
      </p:sp>
      <p:sp>
        <p:nvSpPr>
          <p:cNvPr id="34" name="文本框 33"/>
          <p:cNvSpPr txBox="1"/>
          <p:nvPr>
            <p:custDataLst>
              <p:tags r:id="rId2"/>
            </p:custDataLst>
          </p:nvPr>
        </p:nvSpPr>
        <p:spPr>
          <a:xfrm>
            <a:off x="4583430" y="615315"/>
            <a:ext cx="3154680" cy="539750"/>
          </a:xfrm>
          <a:prstGeom prst="rect">
            <a:avLst/>
          </a:prstGeom>
          <a:solidFill>
            <a:schemeClr val="accent6">
              <a:lumMod val="50000"/>
            </a:schemeClr>
          </a:solidFill>
        </p:spPr>
        <p:txBody>
          <a:bodyPr wrap="square" rtlCol="0" anchor="t">
            <a:spAutoFit/>
          </a:bodyPr>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（三）微写作</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
        <p:nvSpPr>
          <p:cNvPr id="3" name="圆角矩形 2">
            <a:hlinkClick r:id="rId3" action="ppaction://hlinksldjump"/>
          </p:cNvPr>
          <p:cNvSpPr/>
          <p:nvPr/>
        </p:nvSpPr>
        <p:spPr>
          <a:xfrm>
            <a:off x="5574030" y="4504690"/>
            <a:ext cx="1622425" cy="664845"/>
          </a:xfrm>
          <a:prstGeom prst="roundRect">
            <a:avLst/>
          </a:prstGeom>
          <a:solidFill>
            <a:srgbClr val="C00000"/>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latin typeface="微软雅黑" panose="020B0503020204020204" charset="-122"/>
                <a:ea typeface="微软雅黑" panose="020B0503020204020204" charset="-122"/>
              </a:rPr>
              <a:t>示例</a:t>
            </a:r>
            <a:endParaRPr lang="zh-CN" altLang="en-US" sz="2400" b="1">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565150" y="574675"/>
            <a:ext cx="11337290" cy="4232910"/>
          </a:xfrm>
          <a:prstGeom prst="rect">
            <a:avLst/>
          </a:prstGeom>
          <a:solidFill>
            <a:schemeClr val="bg1"/>
          </a:solidFill>
        </p:spPr>
        <p:txBody>
          <a:bodyPr wrap="square" rtlCol="0">
            <a:spAutoFit/>
          </a:bodyPr>
          <a:p>
            <a:pPr indent="0" fontAlgn="auto">
              <a:lnSpc>
                <a:spcPct val="120000"/>
              </a:lnSpc>
              <a:spcAft>
                <a:spcPts val="1200"/>
              </a:spcAft>
            </a:pPr>
            <a:r>
              <a:rPr sz="2400" b="1">
                <a:solidFill>
                  <a:srgbClr val="C00000"/>
                </a:solidFill>
                <a:latin typeface="Times New Roman" panose="02020603050405020304" charset="0"/>
                <a:ea typeface="宋体" panose="02010600030101010101" pitchFamily="2" charset="-122"/>
                <a:cs typeface="Times New Roman" panose="02020603050405020304" charset="0"/>
              </a:rPr>
              <a:t>示例：</a:t>
            </a:r>
            <a:endParaRPr sz="2400" b="1">
              <a:solidFill>
                <a:srgbClr val="C00000"/>
              </a:solidFill>
              <a:latin typeface="Times New Roman" panose="02020603050405020304" charset="0"/>
              <a:ea typeface="宋体" panose="02010600030101010101" pitchFamily="2" charset="-122"/>
              <a:cs typeface="Times New Roman" panose="02020603050405020304" charset="0"/>
            </a:endParaRPr>
          </a:p>
          <a:p>
            <a:pPr>
              <a:lnSpc>
                <a:spcPct val="120000"/>
              </a:lnSpc>
            </a:pPr>
            <a:r>
              <a:rPr lang="en-US" sz="2400">
                <a:solidFill>
                  <a:srgbClr val="C00000"/>
                </a:solidFill>
                <a:latin typeface="Times New Roman" panose="02020603050405020304" charset="0"/>
                <a:ea typeface="宋体" panose="02010600030101010101" pitchFamily="2" charset="-122"/>
                <a:cs typeface="Times New Roman" panose="02020603050405020304" charset="0"/>
              </a:rPr>
              <a:t>     </a:t>
            </a:r>
            <a:r>
              <a:rPr sz="2400">
                <a:solidFill>
                  <a:srgbClr val="C00000"/>
                </a:solidFill>
                <a:latin typeface="宋体" panose="02010600030101010101" pitchFamily="2" charset="-122"/>
                <a:ea typeface="宋体" panose="02010600030101010101" pitchFamily="2" charset="-122"/>
                <a:cs typeface="宋体" panose="02010600030101010101" pitchFamily="2" charset="-122"/>
              </a:rPr>
              <a:t>史蒂芬·霍金，堪称人生的勇者，科学领域的巨擘，然而他却遭逢命运的残酷挑战。他被剥夺了普通人所具备的运动机能，他被禁锢在轮椅之上，唯有凭借几根可以自由活动的手指，通过敲击键盘表达自己的思想。曾有一次在新闻发布会上，一位女记者抛出了一道堪称尖刻的问题，她问道：“霍金先生，您是否因为束缚于一辆轮椅之上而感悲凄？”霍金借助他的手指在键盘上输入这样的字句：“我并未感到悲哀，我会为此感到庆幸，因为上帝将我囚禁在这辆轮椅之中，却赋予了我足以构想世间万象、激发生命潜能的智慧和能力。实际上，上帝是公正的。”而这正源于他深信“天生我材必有用”的道理。</a:t>
            </a:r>
            <a:endParaRPr sz="2400">
              <a:solidFill>
                <a:srgbClr val="C00000"/>
              </a:solidFill>
              <a:latin typeface="宋体" panose="02010600030101010101" pitchFamily="2" charset="-122"/>
              <a:ea typeface="宋体" panose="02010600030101010101" pitchFamily="2" charset="-122"/>
              <a:cs typeface="宋体" panose="02010600030101010101" pitchFamily="2" charset="-122"/>
            </a:endParaRPr>
          </a:p>
        </p:txBody>
      </p:sp>
      <p:sp>
        <p:nvSpPr>
          <p:cNvPr id="3" name="圆角矩形 2">
            <a:hlinkClick r:id="rId2" action="ppaction://hlinksldjump"/>
          </p:cNvPr>
          <p:cNvSpPr/>
          <p:nvPr userDrawn="1">
            <p:custDataLst>
              <p:tags r:id="rId3"/>
            </p:custDataLst>
          </p:nvPr>
        </p:nvSpPr>
        <p:spPr>
          <a:xfrm>
            <a:off x="11131550" y="6440170"/>
            <a:ext cx="889635" cy="334010"/>
          </a:xfrm>
          <a:prstGeom prst="roundRect">
            <a:avLst/>
          </a:prstGeom>
          <a:solidFill>
            <a:srgbClr val="70784C"/>
          </a:solidFill>
          <a:ln>
            <a:noFill/>
          </a:ln>
          <a:effectLst>
            <a:outerShdw blurRad="76200" dir="18900000" sy="23000" kx="-1200000" algn="bl" rotWithShape="0">
              <a:prstClr val="black">
                <a:alpha val="20000"/>
              </a:prstClr>
            </a:outerShdw>
          </a:effectLst>
        </p:spPr>
        <p:style>
          <a:lnRef idx="3">
            <a:schemeClr val="lt1"/>
          </a:lnRef>
          <a:fillRef idx="1">
            <a:schemeClr val="accent3"/>
          </a:fillRef>
          <a:effectRef idx="1">
            <a:schemeClr val="accent3"/>
          </a:effectRef>
          <a:fontRef idx="minor">
            <a:schemeClr val="lt1"/>
          </a:fontRef>
        </p:style>
        <p:txBody>
          <a:bodyPr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rPr>
              <a:t>返回</a:t>
            </a:r>
            <a:endPar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0" name="图片 119"/>
          <p:cNvPicPr/>
          <p:nvPr/>
        </p:nvPicPr>
        <p:blipFill>
          <a:blip r:embed="rId1">
            <a:clrChange>
              <a:clrFrom>
                <a:srgbClr val="F1F1F1">
                  <a:alpha val="100000"/>
                </a:srgbClr>
              </a:clrFrom>
              <a:clrTo>
                <a:srgbClr val="F1F1F1">
                  <a:alpha val="100000"/>
                  <a:alpha val="0"/>
                </a:srgbClr>
              </a:clrTo>
            </a:clrChange>
          </a:blip>
          <a:stretch>
            <a:fillRect/>
          </a:stretch>
        </p:blipFill>
        <p:spPr>
          <a:xfrm>
            <a:off x="3779520" y="766445"/>
            <a:ext cx="4032250" cy="5209540"/>
          </a:xfrm>
          <a:prstGeom prst="rect">
            <a:avLst/>
          </a:prstGeom>
          <a:noFill/>
          <a:ln w="9525">
            <a:noFill/>
          </a:ln>
        </p:spPr>
      </p:pic>
      <p:sp>
        <p:nvSpPr>
          <p:cNvPr id="45" name="任意多边形 44"/>
          <p:cNvSpPr/>
          <p:nvPr userDrawn="1">
            <p:custDataLst>
              <p:tags r:id="rId2"/>
            </p:custDataLst>
          </p:nvPr>
        </p:nvSpPr>
        <p:spPr>
          <a:xfrm>
            <a:off x="584835" y="551180"/>
            <a:ext cx="11058525" cy="5822950"/>
          </a:xfrm>
          <a:custGeom>
            <a:avLst/>
            <a:gdLst/>
            <a:ahLst/>
            <a:cxnLst>
              <a:cxn ang="3">
                <a:pos x="hc" y="t"/>
              </a:cxn>
              <a:cxn ang="cd2">
                <a:pos x="l" y="vc"/>
              </a:cxn>
              <a:cxn ang="cd4">
                <a:pos x="hc" y="b"/>
              </a:cxn>
              <a:cxn ang="0">
                <a:pos x="r" y="vc"/>
              </a:cxn>
            </a:cxnLst>
            <a:rect l="l" t="t" r="r" b="b"/>
            <a:pathLst>
              <a:path w="17753" h="9551">
                <a:moveTo>
                  <a:pt x="106" y="104"/>
                </a:moveTo>
                <a:lnTo>
                  <a:pt x="17621" y="104"/>
                </a:lnTo>
                <a:lnTo>
                  <a:pt x="17621" y="9420"/>
                </a:lnTo>
                <a:lnTo>
                  <a:pt x="106" y="9420"/>
                </a:lnTo>
                <a:lnTo>
                  <a:pt x="106" y="104"/>
                </a:lnTo>
                <a:close/>
                <a:moveTo>
                  <a:pt x="0" y="0"/>
                </a:moveTo>
                <a:lnTo>
                  <a:pt x="17753" y="0"/>
                </a:lnTo>
                <a:lnTo>
                  <a:pt x="17753" y="9551"/>
                </a:lnTo>
                <a:lnTo>
                  <a:pt x="0" y="9551"/>
                </a:lnTo>
                <a:lnTo>
                  <a:pt x="0" y="0"/>
                </a:lnTo>
                <a:close/>
              </a:path>
            </a:pathLst>
          </a:custGeom>
          <a:solidFill>
            <a:srgbClr val="7E8755"/>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p>
        </p:txBody>
      </p:sp>
      <p:sp>
        <p:nvSpPr>
          <p:cNvPr id="46" name="文本框 45"/>
          <p:cNvSpPr txBox="1"/>
          <p:nvPr/>
        </p:nvSpPr>
        <p:spPr>
          <a:xfrm>
            <a:off x="4542790" y="1210310"/>
            <a:ext cx="2515235" cy="4483100"/>
          </a:xfrm>
          <a:prstGeom prst="rect">
            <a:avLst/>
          </a:prstGeom>
          <a:solidFill>
            <a:schemeClr val="bg1"/>
          </a:solidFill>
        </p:spPr>
        <p:txBody>
          <a:bodyPr vert="eaVert" wrap="square" rtlCol="0">
            <a:noAutofit/>
          </a:bodyPr>
          <a:p>
            <a:pPr algn="l">
              <a:lnSpc>
                <a:spcPct val="200000"/>
              </a:lnSpc>
            </a:pPr>
            <a:r>
              <a:rPr lang="zh-CN" altLang="en-US" sz="4000" b="1">
                <a:solidFill>
                  <a:srgbClr val="FF0000"/>
                </a:solidFill>
                <a:latin typeface="楷体" panose="02010609060101010101" charset="-122"/>
                <a:ea typeface="楷体" panose="02010609060101010101" charset="-122"/>
                <a:cs typeface="楷体" panose="02010609060101010101" charset="-122"/>
                <a:sym typeface="+mn-ea"/>
              </a:rPr>
              <a:t>第二课</a:t>
            </a:r>
            <a:r>
              <a:rPr lang="en-US" altLang="zh-CN" sz="4000" b="1">
                <a:solidFill>
                  <a:srgbClr val="030502"/>
                </a:solidFill>
                <a:latin typeface="楷体" panose="02010609060101010101" charset="-122"/>
                <a:ea typeface="楷体" panose="02010609060101010101" charset="-122"/>
                <a:cs typeface="楷体" panose="02010609060101010101" charset="-122"/>
                <a:sym typeface="+mn-ea"/>
              </a:rPr>
              <a:t> </a:t>
            </a:r>
            <a:r>
              <a:rPr lang="zh-CN" altLang="en-US" sz="4000" b="1">
                <a:solidFill>
                  <a:srgbClr val="FF0000"/>
                </a:solidFill>
                <a:latin typeface="楷体" panose="02010609060101010101" charset="-122"/>
                <a:ea typeface="楷体" panose="02010609060101010101" charset="-122"/>
                <a:cs typeface="楷体" panose="02010609060101010101" charset="-122"/>
                <a:sym typeface="+mn-ea"/>
              </a:rPr>
              <a:t>唐诗二首</a:t>
            </a:r>
            <a:r>
              <a:rPr lang="en-US" altLang="zh-CN" sz="4000" b="1">
                <a:solidFill>
                  <a:srgbClr val="FF0000"/>
                </a:solidFill>
                <a:latin typeface="楷体" panose="02010609060101010101" charset="-122"/>
                <a:ea typeface="楷体" panose="02010609060101010101" charset="-122"/>
                <a:cs typeface="Times New Roman" panose="02020603050405020304" charset="0"/>
                <a:sym typeface="+mn-ea"/>
              </a:rPr>
              <a:t>--</a:t>
            </a:r>
            <a:endParaRPr lang="zh-CN" altLang="en-US" sz="4000" b="1">
              <a:solidFill>
                <a:srgbClr val="030502"/>
              </a:solidFill>
              <a:latin typeface="楷体" panose="02010609060101010101" charset="-122"/>
              <a:ea typeface="楷体" panose="02010609060101010101" charset="-122"/>
              <a:cs typeface="楷体" panose="02010609060101010101" charset="-122"/>
            </a:endParaRPr>
          </a:p>
          <a:p>
            <a:pPr algn="l">
              <a:lnSpc>
                <a:spcPct val="140000"/>
              </a:lnSpc>
            </a:pPr>
            <a:r>
              <a:rPr lang="zh-CN" altLang="en-US" sz="4000" b="1">
                <a:solidFill>
                  <a:srgbClr val="030502"/>
                </a:solidFill>
                <a:latin typeface="楷体" panose="02010609060101010101" charset="-122"/>
                <a:ea typeface="楷体" panose="02010609060101010101" charset="-122"/>
                <a:cs typeface="楷体" panose="02010609060101010101" charset="-122"/>
              </a:rPr>
              <a:t>登　高</a:t>
            </a:r>
            <a:endParaRPr lang="zh-CN" altLang="en-US" sz="4000" b="1">
              <a:solidFill>
                <a:srgbClr val="030502"/>
              </a:solidFill>
              <a:latin typeface="楷体" panose="02010609060101010101" charset="-122"/>
              <a:ea typeface="楷体" panose="02010609060101010101" charset="-122"/>
              <a:cs typeface="楷体" panose="02010609060101010101" charset="-122"/>
            </a:endParaRPr>
          </a:p>
        </p:txBody>
      </p:sp>
      <p:pic>
        <p:nvPicPr>
          <p:cNvPr id="110" name="图片 109"/>
          <p:cNvPicPr/>
          <p:nvPr/>
        </p:nvPicPr>
        <p:blipFill>
          <a:blip r:embed="rId3">
            <a:clrChange>
              <a:clrFrom>
                <a:srgbClr val="FFFFFF">
                  <a:alpha val="100000"/>
                </a:srgbClr>
              </a:clrFrom>
              <a:clrTo>
                <a:srgbClr val="FFFFFF">
                  <a:alpha val="100000"/>
                  <a:alpha val="0"/>
                </a:srgbClr>
              </a:clrTo>
            </a:clrChange>
          </a:blip>
          <a:stretch>
            <a:fillRect/>
          </a:stretch>
        </p:blipFill>
        <p:spPr>
          <a:xfrm>
            <a:off x="7408545" y="0"/>
            <a:ext cx="4783455" cy="3306445"/>
          </a:xfrm>
          <a:prstGeom prst="rect">
            <a:avLst/>
          </a:prstGeom>
          <a:noFill/>
          <a:ln w="9525">
            <a:noFill/>
          </a:ln>
        </p:spPr>
      </p:pic>
      <p:sp>
        <p:nvSpPr>
          <p:cNvPr id="53" name="文本框 52"/>
          <p:cNvSpPr txBox="1"/>
          <p:nvPr/>
        </p:nvSpPr>
        <p:spPr>
          <a:xfrm>
            <a:off x="6695440" y="4560570"/>
            <a:ext cx="455930" cy="1019810"/>
          </a:xfrm>
          <a:prstGeom prst="rect">
            <a:avLst/>
          </a:prstGeom>
          <a:solidFill>
            <a:schemeClr val="accent6">
              <a:lumMod val="50000"/>
            </a:schemeClr>
          </a:solidFill>
        </p:spPr>
        <p:txBody>
          <a:bodyPr vert="eaVert" wrap="square" rtlCol="0">
            <a:noAutofit/>
          </a:bodyPr>
          <a:p>
            <a:pPr algn="r">
              <a:lnSpc>
                <a:spcPct val="100000"/>
              </a:lnSpc>
            </a:pPr>
            <a:r>
              <a:rPr lang="zh-CN" altLang="en-US" sz="2400" b="1">
                <a:solidFill>
                  <a:schemeClr val="bg1"/>
                </a:solidFill>
                <a:latin typeface="楷体" panose="02010609060101010101" charset="-122"/>
                <a:ea typeface="楷体" panose="02010609060101010101" charset="-122"/>
              </a:rPr>
              <a:t>杜　甫</a:t>
            </a:r>
            <a:endParaRPr lang="zh-CN" altLang="en-US" sz="2400" b="1">
              <a:solidFill>
                <a:schemeClr val="bg1"/>
              </a:solidFill>
              <a:latin typeface="楷体" panose="02010609060101010101" charset="-122"/>
              <a:ea typeface="楷体" panose="02010609060101010101" charset="-122"/>
            </a:endParaRPr>
          </a:p>
        </p:txBody>
      </p:sp>
      <p:sp>
        <p:nvSpPr>
          <p:cNvPr id="3" name="圆角矩形 2">
            <a:hlinkClick r:id="rId4" action="ppaction://hlinksldjump"/>
          </p:cNvPr>
          <p:cNvSpPr/>
          <p:nvPr userDrawn="1">
            <p:custDataLst>
              <p:tags r:id="rId5"/>
            </p:custDataLst>
          </p:nvPr>
        </p:nvSpPr>
        <p:spPr>
          <a:xfrm>
            <a:off x="11131550" y="6440170"/>
            <a:ext cx="889635" cy="334010"/>
          </a:xfrm>
          <a:prstGeom prst="roundRect">
            <a:avLst/>
          </a:prstGeom>
          <a:solidFill>
            <a:srgbClr val="70784C"/>
          </a:solidFill>
          <a:ln>
            <a:noFill/>
          </a:ln>
          <a:effectLst>
            <a:outerShdw blurRad="76200" dir="18900000" sy="23000" kx="-1200000" algn="bl" rotWithShape="0">
              <a:prstClr val="black">
                <a:alpha val="20000"/>
              </a:prstClr>
            </a:outerShdw>
          </a:effectLst>
        </p:spPr>
        <p:style>
          <a:lnRef idx="3">
            <a:schemeClr val="lt1"/>
          </a:lnRef>
          <a:fillRef idx="1">
            <a:schemeClr val="accent3"/>
          </a:fillRef>
          <a:effectRef idx="1">
            <a:schemeClr val="accent3"/>
          </a:effectRef>
          <a:fontRef idx="minor">
            <a:schemeClr val="lt1"/>
          </a:fontRef>
        </p:style>
        <p:txBody>
          <a:bodyPr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rPr>
              <a:t>目录</a:t>
            </a:r>
            <a:endPar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10"/>
                                        </p:tgtEl>
                                        <p:attrNameLst>
                                          <p:attrName>style.visibility</p:attrName>
                                        </p:attrNameLst>
                                      </p:cBhvr>
                                      <p:to>
                                        <p:strVal val="visible"/>
                                      </p:to>
                                    </p:set>
                                    <p:animEffect transition="in" filter="fade">
                                      <p:cBhvr>
                                        <p:cTn id="7" dur="1000"/>
                                        <p:tgtEl>
                                          <p:spTgt spid="110"/>
                                        </p:tgtEl>
                                      </p:cBhvr>
                                    </p:animEffect>
                                    <p:anim calcmode="lin" valueType="num">
                                      <p:cBhvr>
                                        <p:cTn id="8" dur="1000" fill="hold"/>
                                        <p:tgtEl>
                                          <p:spTgt spid="110"/>
                                        </p:tgtEl>
                                        <p:attrNameLst>
                                          <p:attrName>ppt_x</p:attrName>
                                        </p:attrNameLst>
                                      </p:cBhvr>
                                      <p:tavLst>
                                        <p:tav tm="0">
                                          <p:val>
                                            <p:strVal val="#ppt_x"/>
                                          </p:val>
                                        </p:tav>
                                        <p:tav tm="100000">
                                          <p:val>
                                            <p:strVal val="#ppt_x"/>
                                          </p:val>
                                        </p:tav>
                                      </p:tavLst>
                                    </p:anim>
                                    <p:anim calcmode="lin" valueType="num">
                                      <p:cBhvr>
                                        <p:cTn id="9" dur="1000" fill="hold"/>
                                        <p:tgtEl>
                                          <p:spTgt spid="1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120"/>
                                        </p:tgtEl>
                                        <p:attrNameLst>
                                          <p:attrName>style.visibility</p:attrName>
                                        </p:attrNameLst>
                                      </p:cBhvr>
                                      <p:to>
                                        <p:strVal val="visible"/>
                                      </p:to>
                                    </p:set>
                                    <p:animEffect transition="in" filter="barn(inVertical)">
                                      <p:cBhvr>
                                        <p:cTn id="13" dur="500"/>
                                        <p:tgtEl>
                                          <p:spTgt spid="120"/>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46"/>
                                        </p:tgtEl>
                                        <p:attrNameLst>
                                          <p:attrName>style.visibility</p:attrName>
                                        </p:attrNameLst>
                                      </p:cBhvr>
                                      <p:to>
                                        <p:strVal val="visible"/>
                                      </p:to>
                                    </p:set>
                                    <p:animEffect transition="in" filter="barn(inVertical)">
                                      <p:cBhvr>
                                        <p:cTn id="16" dur="500"/>
                                        <p:tgtEl>
                                          <p:spTgt spid="46"/>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53"/>
                                        </p:tgtEl>
                                        <p:attrNameLst>
                                          <p:attrName>style.visibility</p:attrName>
                                        </p:attrNameLst>
                                      </p:cBhvr>
                                      <p:to>
                                        <p:strVal val="visible"/>
                                      </p:to>
                                    </p:set>
                                    <p:animEffect transition="in" filter="barn(inVertical)">
                                      <p:cBhvr>
                                        <p:cTn id="19"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bldLvl="0" animBg="1"/>
      <p:bldP spid="53"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p:cNvSpPr txBox="1"/>
          <p:nvPr/>
        </p:nvSpPr>
        <p:spPr>
          <a:xfrm>
            <a:off x="4672965" y="1468120"/>
            <a:ext cx="2846070" cy="539750"/>
          </a:xfrm>
          <a:prstGeom prst="rect">
            <a:avLst/>
          </a:prstGeom>
          <a:solidFill>
            <a:schemeClr val="accent6">
              <a:lumMod val="50000"/>
            </a:schemeClr>
          </a:solidFill>
        </p:spPr>
        <p:txBody>
          <a:bodyPr wrap="square" rtlCol="0" anchor="t">
            <a:spAutoFit/>
          </a:bodyPr>
          <a:lstStyle/>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（一）学习目标</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
        <p:nvSpPr>
          <p:cNvPr id="3" name="文本框 2"/>
          <p:cNvSpPr txBox="1"/>
          <p:nvPr/>
        </p:nvSpPr>
        <p:spPr>
          <a:xfrm>
            <a:off x="1546860" y="2191385"/>
            <a:ext cx="9697085" cy="2770505"/>
          </a:xfrm>
          <a:prstGeom prst="rect">
            <a:avLst/>
          </a:prstGeom>
          <a:solidFill>
            <a:srgbClr val="B6AF88"/>
          </a:solidFill>
        </p:spPr>
        <p:txBody>
          <a:bodyPr wrap="square" rtlCol="0">
            <a:noAutofit/>
          </a:bodyPr>
          <a:p>
            <a:pPr marL="457200" indent="-457200">
              <a:lnSpc>
                <a:spcPct val="140000"/>
              </a:lnSpc>
              <a:buFont typeface="Wingdings" panose="05000000000000000000" charset="0"/>
              <a:buChar char="Ø"/>
            </a:pPr>
            <a:r>
              <a:rPr lang="zh-CN" altLang="en-US" sz="2800">
                <a:latin typeface="楷体" panose="02010609060101010101" charset="-122"/>
                <a:ea typeface="楷体" panose="02010609060101010101" charset="-122"/>
                <a:cs typeface="楷体" panose="02010609060101010101" charset="-122"/>
              </a:rPr>
              <a:t>了解陶渊明的生平及其诗歌的特点；</a:t>
            </a:r>
            <a:endParaRPr lang="zh-CN" altLang="en-US" sz="2800">
              <a:latin typeface="楷体" panose="02010609060101010101" charset="-122"/>
              <a:ea typeface="楷体" panose="02010609060101010101" charset="-122"/>
              <a:cs typeface="楷体" panose="02010609060101010101" charset="-122"/>
            </a:endParaRPr>
          </a:p>
          <a:p>
            <a:pPr marL="457200" indent="-457200">
              <a:lnSpc>
                <a:spcPct val="140000"/>
              </a:lnSpc>
              <a:buFont typeface="Wingdings" panose="05000000000000000000" charset="0"/>
              <a:buChar char="Ø"/>
            </a:pPr>
            <a:r>
              <a:rPr lang="zh-CN" altLang="en-US" sz="2800">
                <a:latin typeface="楷体" panose="02010609060101010101" charset="-122"/>
                <a:ea typeface="楷体" panose="02010609060101010101" charset="-122"/>
                <a:cs typeface="楷体" panose="02010609060101010101" charset="-122"/>
              </a:rPr>
              <a:t>掌握白描、动静结合的描写手法，通过意象解读把握诗歌意境，提高诗歌鉴赏能力；</a:t>
            </a:r>
            <a:endParaRPr lang="zh-CN" altLang="en-US" sz="2800">
              <a:latin typeface="楷体" panose="02010609060101010101" charset="-122"/>
              <a:ea typeface="楷体" panose="02010609060101010101" charset="-122"/>
              <a:cs typeface="楷体" panose="02010609060101010101" charset="-122"/>
            </a:endParaRPr>
          </a:p>
          <a:p>
            <a:pPr marL="457200" indent="-457200">
              <a:lnSpc>
                <a:spcPct val="140000"/>
              </a:lnSpc>
              <a:buFont typeface="Wingdings" panose="05000000000000000000" charset="0"/>
              <a:buChar char="Ø"/>
            </a:pPr>
            <a:r>
              <a:rPr lang="zh-CN" altLang="en-US" sz="2800">
                <a:latin typeface="楷体" panose="02010609060101010101" charset="-122"/>
                <a:ea typeface="楷体" panose="02010609060101010101" charset="-122"/>
                <a:cs typeface="楷体" panose="02010609060101010101" charset="-122"/>
              </a:rPr>
              <a:t>领会诗人归隐田园的心境，感悟其淡泊宁静的人生态度。</a:t>
            </a:r>
            <a:endParaRPr lang="zh-CN" altLang="en-US" sz="2800">
              <a:latin typeface="楷体" panose="02010609060101010101" charset="-122"/>
              <a:ea typeface="楷体" panose="02010609060101010101" charset="-122"/>
              <a:cs typeface="楷体" panose="02010609060101010101" charset="-122"/>
            </a:endParaRPr>
          </a:p>
        </p:txBody>
      </p:sp>
      <p:grpSp>
        <p:nvGrpSpPr>
          <p:cNvPr id="7" name="组合 6"/>
          <p:cNvGrpSpPr/>
          <p:nvPr/>
        </p:nvGrpSpPr>
        <p:grpSpPr>
          <a:xfrm>
            <a:off x="0" y="18415"/>
            <a:ext cx="7018020" cy="816610"/>
            <a:chOff x="0" y="29"/>
            <a:chExt cx="11052" cy="1286"/>
          </a:xfrm>
        </p:grpSpPr>
        <p:pic>
          <p:nvPicPr>
            <p:cNvPr id="111" name="图片 110"/>
            <p:cNvPicPr/>
            <p:nvPr userDrawn="1">
              <p:custDataLst>
                <p:tags r:id="rId1"/>
              </p:custDataLst>
            </p:nvPr>
          </p:nvPicPr>
          <p:blipFill>
            <a:blip r:embed="rId2">
              <a:clrChange>
                <a:clrFrom>
                  <a:srgbClr val="F7F5F6">
                    <a:alpha val="100000"/>
                  </a:srgbClr>
                </a:clrFrom>
                <a:clrTo>
                  <a:srgbClr val="F7F5F6">
                    <a:alpha val="100000"/>
                    <a:alpha val="0"/>
                  </a:srgbClr>
                </a:clrTo>
              </a:clrChange>
            </a:blip>
            <a:stretch>
              <a:fillRect/>
            </a:stretch>
          </p:blipFill>
          <p:spPr>
            <a:xfrm>
              <a:off x="0" y="29"/>
              <a:ext cx="11053" cy="1287"/>
            </a:xfrm>
            <a:prstGeom prst="rect">
              <a:avLst/>
            </a:prstGeom>
            <a:noFill/>
            <a:ln w="9525">
              <a:noFill/>
            </a:ln>
          </p:spPr>
        </p:pic>
        <p:sp>
          <p:nvSpPr>
            <p:cNvPr id="6" name="文本框 5"/>
            <p:cNvSpPr txBox="1"/>
            <p:nvPr userDrawn="1">
              <p:custDataLst>
                <p:tags r:id="rId3"/>
              </p:custDataLst>
            </p:nvPr>
          </p:nvSpPr>
          <p:spPr>
            <a:xfrm>
              <a:off x="1254" y="213"/>
              <a:ext cx="4893" cy="919"/>
            </a:xfrm>
            <a:prstGeom prst="rect">
              <a:avLst/>
            </a:prstGeom>
            <a:noFill/>
          </p:spPr>
          <p:txBody>
            <a:bodyPr wrap="square" rtlCol="0">
              <a:spAutoFit/>
            </a:bodyPr>
            <a:p>
              <a:r>
                <a:rPr lang="zh-CN" altLang="en-US" sz="3200" b="1">
                  <a:solidFill>
                    <a:schemeClr val="bg1"/>
                  </a:solidFill>
                  <a:latin typeface="楷体" panose="02010609060101010101" charset="-122"/>
                  <a:ea typeface="楷体" panose="02010609060101010101" charset="-122"/>
                </a:rPr>
                <a:t>一、课前导学</a:t>
              </a:r>
              <a:endParaRPr lang="zh-CN" altLang="en-US" sz="3200" b="1">
                <a:solidFill>
                  <a:schemeClr val="bg1"/>
                </a:solidFill>
                <a:latin typeface="楷体" panose="02010609060101010101" charset="-122"/>
                <a:ea typeface="楷体" panose="0201060906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17" presetClass="entr" presetSubtype="10" fill="hold" nodeType="after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p:cTn id="12"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3" dur="500" fill="hold"/>
                                        <p:tgtEl>
                                          <p:spTgt spid="3">
                                            <p:txEl>
                                              <p:pRg st="1" end="1"/>
                                            </p:txEl>
                                          </p:spTgt>
                                        </p:tgtEl>
                                        <p:attrNameLst>
                                          <p:attrName>ppt_h</p:attrName>
                                        </p:attrNameLst>
                                      </p:cBhvr>
                                      <p:tavLst>
                                        <p:tav tm="0">
                                          <p:val>
                                            <p:strVal val="#ppt_h"/>
                                          </p:val>
                                        </p:tav>
                                        <p:tav tm="100000">
                                          <p:val>
                                            <p:strVal val="#ppt_h"/>
                                          </p:val>
                                        </p:tav>
                                      </p:tavLst>
                                    </p:anim>
                                  </p:childTnLst>
                                </p:cTn>
                              </p:par>
                            </p:childTnLst>
                          </p:cTn>
                        </p:par>
                        <p:par>
                          <p:cTn id="14" fill="hold">
                            <p:stCondLst>
                              <p:cond delay="1000"/>
                            </p:stCondLst>
                            <p:childTnLst>
                              <p:par>
                                <p:cTn id="15" presetID="17" presetClass="entr" presetSubtype="10" fill="hold" nodeType="after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p:cTn id="17"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18" dur="500" fill="hold"/>
                                        <p:tgtEl>
                                          <p:spTgt spid="3">
                                            <p:txEl>
                                              <p:pRg st="2" end="2"/>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p:cNvSpPr txBox="1"/>
          <p:nvPr/>
        </p:nvSpPr>
        <p:spPr>
          <a:xfrm>
            <a:off x="4318000" y="1097280"/>
            <a:ext cx="2846070" cy="539750"/>
          </a:xfrm>
          <a:prstGeom prst="rect">
            <a:avLst/>
          </a:prstGeom>
          <a:solidFill>
            <a:schemeClr val="accent6">
              <a:lumMod val="50000"/>
            </a:schemeClr>
          </a:solidFill>
        </p:spPr>
        <p:txBody>
          <a:bodyPr wrap="square" rtlCol="0" anchor="t">
            <a:spAutoFit/>
          </a:bodyPr>
          <a:lstStyle/>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（一）学习目标</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
        <p:nvSpPr>
          <p:cNvPr id="3" name="文本框 2"/>
          <p:cNvSpPr txBox="1"/>
          <p:nvPr/>
        </p:nvSpPr>
        <p:spPr>
          <a:xfrm>
            <a:off x="1809750" y="2326640"/>
            <a:ext cx="9723120" cy="1641475"/>
          </a:xfrm>
          <a:prstGeom prst="rect">
            <a:avLst/>
          </a:prstGeom>
          <a:solidFill>
            <a:srgbClr val="B6AF88"/>
          </a:solidFill>
        </p:spPr>
        <p:txBody>
          <a:bodyPr wrap="square" rtlCol="0">
            <a:spAutoFit/>
          </a:bodyPr>
          <a:p>
            <a:pPr marL="457200" indent="-457200" fontAlgn="auto">
              <a:lnSpc>
                <a:spcPct val="140000"/>
              </a:lnSpc>
              <a:buFont typeface="Wingdings" panose="05000000000000000000" charset="0"/>
              <a:buChar char="Ø"/>
            </a:pPr>
            <a:r>
              <a:rPr lang="zh-CN" altLang="en-US" sz="2400">
                <a:latin typeface="楷体" panose="02010609060101010101" charset="-122"/>
                <a:ea typeface="楷体" panose="02010609060101010101" charset="-122"/>
                <a:cs typeface="楷体" panose="02010609060101010101" charset="-122"/>
              </a:rPr>
              <a:t>理解诗歌主要内容和情感，体味杜甫沉郁顿挫的诗风；</a:t>
            </a:r>
            <a:endParaRPr lang="zh-CN" altLang="en-US" sz="2400">
              <a:latin typeface="楷体" panose="02010609060101010101" charset="-122"/>
              <a:ea typeface="楷体" panose="02010609060101010101" charset="-122"/>
              <a:cs typeface="楷体" panose="02010609060101010101" charset="-122"/>
            </a:endParaRPr>
          </a:p>
          <a:p>
            <a:pPr marL="457200" indent="-457200" fontAlgn="auto">
              <a:lnSpc>
                <a:spcPct val="140000"/>
              </a:lnSpc>
              <a:buFont typeface="Wingdings" panose="05000000000000000000" charset="0"/>
              <a:buChar char="Ø"/>
            </a:pPr>
            <a:r>
              <a:rPr lang="zh-CN" altLang="en-US" sz="2400">
                <a:latin typeface="楷体" panose="02010609060101010101" charset="-122"/>
                <a:ea typeface="楷体" panose="02010609060101010101" charset="-122"/>
                <a:cs typeface="楷体" panose="02010609060101010101" charset="-122"/>
              </a:rPr>
              <a:t>提高并掌握根据意象品味诗歌意境和鉴赏诗歌能力；</a:t>
            </a:r>
            <a:endParaRPr lang="zh-CN" altLang="en-US" sz="2400">
              <a:latin typeface="楷体" panose="02010609060101010101" charset="-122"/>
              <a:ea typeface="楷体" panose="02010609060101010101" charset="-122"/>
              <a:cs typeface="楷体" panose="02010609060101010101" charset="-122"/>
            </a:endParaRPr>
          </a:p>
          <a:p>
            <a:pPr marL="457200" indent="-457200" fontAlgn="auto">
              <a:lnSpc>
                <a:spcPct val="140000"/>
              </a:lnSpc>
              <a:buFont typeface="Wingdings" panose="05000000000000000000" charset="0"/>
              <a:buChar char="Ø"/>
            </a:pPr>
            <a:r>
              <a:rPr lang="zh-CN" altLang="en-US" sz="2400">
                <a:latin typeface="楷体" panose="02010609060101010101" charset="-122"/>
                <a:ea typeface="楷体" panose="02010609060101010101" charset="-122"/>
                <a:cs typeface="楷体" panose="02010609060101010101" charset="-122"/>
              </a:rPr>
              <a:t>学习杜甫忧国忧民、忧时伤世的伟大情怀。</a:t>
            </a:r>
            <a:endParaRPr lang="zh-CN" altLang="en-US" sz="2400">
              <a:latin typeface="楷体" panose="02010609060101010101" charset="-122"/>
              <a:ea typeface="楷体" panose="02010609060101010101" charset="-122"/>
              <a:cs typeface="楷体" panose="02010609060101010101" charset="-122"/>
            </a:endParaRPr>
          </a:p>
        </p:txBody>
      </p:sp>
      <p:grpSp>
        <p:nvGrpSpPr>
          <p:cNvPr id="7" name="组合 6"/>
          <p:cNvGrpSpPr/>
          <p:nvPr/>
        </p:nvGrpSpPr>
        <p:grpSpPr>
          <a:xfrm>
            <a:off x="0" y="18415"/>
            <a:ext cx="7018020" cy="816610"/>
            <a:chOff x="0" y="29"/>
            <a:chExt cx="11052" cy="1286"/>
          </a:xfrm>
        </p:grpSpPr>
        <p:pic>
          <p:nvPicPr>
            <p:cNvPr id="111" name="图片 110"/>
            <p:cNvPicPr/>
            <p:nvPr userDrawn="1">
              <p:custDataLst>
                <p:tags r:id="rId1"/>
              </p:custDataLst>
            </p:nvPr>
          </p:nvPicPr>
          <p:blipFill>
            <a:blip r:embed="rId2">
              <a:clrChange>
                <a:clrFrom>
                  <a:srgbClr val="F7F5F6">
                    <a:alpha val="100000"/>
                  </a:srgbClr>
                </a:clrFrom>
                <a:clrTo>
                  <a:srgbClr val="F7F5F6">
                    <a:alpha val="100000"/>
                    <a:alpha val="0"/>
                  </a:srgbClr>
                </a:clrTo>
              </a:clrChange>
            </a:blip>
            <a:stretch>
              <a:fillRect/>
            </a:stretch>
          </p:blipFill>
          <p:spPr>
            <a:xfrm>
              <a:off x="0" y="29"/>
              <a:ext cx="11053" cy="1287"/>
            </a:xfrm>
            <a:prstGeom prst="rect">
              <a:avLst/>
            </a:prstGeom>
            <a:noFill/>
            <a:ln w="9525">
              <a:noFill/>
            </a:ln>
          </p:spPr>
        </p:pic>
        <p:sp>
          <p:nvSpPr>
            <p:cNvPr id="6" name="文本框 5"/>
            <p:cNvSpPr txBox="1"/>
            <p:nvPr userDrawn="1">
              <p:custDataLst>
                <p:tags r:id="rId3"/>
              </p:custDataLst>
            </p:nvPr>
          </p:nvSpPr>
          <p:spPr>
            <a:xfrm>
              <a:off x="1254" y="213"/>
              <a:ext cx="4893" cy="919"/>
            </a:xfrm>
            <a:prstGeom prst="rect">
              <a:avLst/>
            </a:prstGeom>
            <a:noFill/>
          </p:spPr>
          <p:txBody>
            <a:bodyPr wrap="square" rtlCol="0">
              <a:spAutoFit/>
            </a:bodyPr>
            <a:p>
              <a:r>
                <a:rPr lang="zh-CN" altLang="en-US" sz="3200" b="1">
                  <a:solidFill>
                    <a:schemeClr val="bg1"/>
                  </a:solidFill>
                  <a:latin typeface="楷体" panose="02010609060101010101" charset="-122"/>
                  <a:ea typeface="楷体" panose="02010609060101010101" charset="-122"/>
                </a:rPr>
                <a:t>一、课前导学</a:t>
              </a:r>
              <a:endParaRPr lang="zh-CN" altLang="en-US" sz="3200" b="1">
                <a:solidFill>
                  <a:schemeClr val="bg1"/>
                </a:solidFill>
                <a:latin typeface="楷体" panose="02010609060101010101" charset="-122"/>
                <a:ea typeface="楷体" panose="0201060906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17" presetClass="entr" presetSubtype="10" fill="hold" nodeType="after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p:cTn id="12"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3" dur="500" fill="hold"/>
                                        <p:tgtEl>
                                          <p:spTgt spid="3">
                                            <p:txEl>
                                              <p:pRg st="1" end="1"/>
                                            </p:txEl>
                                          </p:spTgt>
                                        </p:tgtEl>
                                        <p:attrNameLst>
                                          <p:attrName>ppt_h</p:attrName>
                                        </p:attrNameLst>
                                      </p:cBhvr>
                                      <p:tavLst>
                                        <p:tav tm="0">
                                          <p:val>
                                            <p:strVal val="#ppt_h"/>
                                          </p:val>
                                        </p:tav>
                                        <p:tav tm="100000">
                                          <p:val>
                                            <p:strVal val="#ppt_h"/>
                                          </p:val>
                                        </p:tav>
                                      </p:tavLst>
                                    </p:anim>
                                  </p:childTnLst>
                                </p:cTn>
                              </p:par>
                            </p:childTnLst>
                          </p:cTn>
                        </p:par>
                        <p:par>
                          <p:cTn id="14" fill="hold">
                            <p:stCondLst>
                              <p:cond delay="1000"/>
                            </p:stCondLst>
                            <p:childTnLst>
                              <p:par>
                                <p:cTn id="15" presetID="17" presetClass="entr" presetSubtype="10" fill="hold" nodeType="after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p:cTn id="17"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18" dur="500" fill="hold"/>
                                        <p:tgtEl>
                                          <p:spTgt spid="3">
                                            <p:txEl>
                                              <p:pRg st="2" end="2"/>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p:cNvSpPr txBox="1"/>
          <p:nvPr/>
        </p:nvSpPr>
        <p:spPr>
          <a:xfrm>
            <a:off x="4196715" y="195580"/>
            <a:ext cx="3154680" cy="539750"/>
          </a:xfrm>
          <a:prstGeom prst="rect">
            <a:avLst/>
          </a:prstGeom>
          <a:solidFill>
            <a:schemeClr val="accent6">
              <a:lumMod val="50000"/>
            </a:schemeClr>
          </a:solidFill>
        </p:spPr>
        <p:txBody>
          <a:bodyPr wrap="square" rtlCol="0" anchor="t">
            <a:spAutoFit/>
          </a:bodyPr>
          <a:lstStyle/>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（二）常识与背景</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
        <p:nvSpPr>
          <p:cNvPr id="2" name="圆角矩形 1"/>
          <p:cNvSpPr/>
          <p:nvPr/>
        </p:nvSpPr>
        <p:spPr>
          <a:xfrm>
            <a:off x="586740" y="908685"/>
            <a:ext cx="11120120" cy="5234940"/>
          </a:xfrm>
          <a:prstGeom prst="roundRect">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just">
              <a:lnSpc>
                <a:spcPct val="130000"/>
              </a:lnSpc>
            </a:pPr>
            <a:r>
              <a:rPr sz="2400">
                <a:solidFill>
                  <a:schemeClr val="tx1"/>
                </a:solidFill>
                <a:latin typeface="Times New Roman" panose="02020603050405020304" charset="0"/>
                <a:ea typeface="宋体" panose="02010600030101010101" pitchFamily="2" charset="-122"/>
                <a:cs typeface="Times New Roman" panose="02020603050405020304" charset="0"/>
                <a:sym typeface="+mn-ea"/>
              </a:rPr>
              <a:t>1. 杜甫（712</a:t>
            </a:r>
            <a:r>
              <a:rPr lang="en-US" sz="2400">
                <a:solidFill>
                  <a:schemeClr val="tx1"/>
                </a:solidFill>
                <a:latin typeface="Times New Roman" panose="02020603050405020304" charset="0"/>
                <a:ea typeface="宋体" panose="02010600030101010101" pitchFamily="2" charset="-122"/>
                <a:cs typeface="Times New Roman" panose="02020603050405020304" charset="0"/>
                <a:sym typeface="+mn-ea"/>
              </a:rPr>
              <a:t>~</a:t>
            </a:r>
            <a:r>
              <a:rPr sz="2400">
                <a:solidFill>
                  <a:schemeClr val="tx1"/>
                </a:solidFill>
                <a:latin typeface="Times New Roman" panose="02020603050405020304" charset="0"/>
                <a:ea typeface="宋体" panose="02010600030101010101" pitchFamily="2" charset="-122"/>
                <a:cs typeface="Times New Roman" panose="02020603050405020304" charset="0"/>
                <a:sym typeface="+mn-ea"/>
              </a:rPr>
              <a:t>770）</a:t>
            </a:r>
            <a:r>
              <a:rPr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，字_________，自号__________，祖籍襄阳，河南巩县（今河南巩义）人。唐代伟大的________主义诗人，与李白合称_______。</a:t>
            </a:r>
            <a:endParaRPr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pPr>
            <a:r>
              <a:rPr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此诗作于唐代宗大历二年（</a:t>
            </a:r>
            <a:r>
              <a:rPr sz="2400">
                <a:solidFill>
                  <a:schemeClr val="tx1"/>
                </a:solidFill>
                <a:latin typeface="Times New Roman" panose="02020603050405020304" charset="0"/>
                <a:ea typeface="宋体" panose="02010600030101010101" pitchFamily="2" charset="-122"/>
                <a:cs typeface="Times New Roman" panose="02020603050405020304" charset="0"/>
                <a:sym typeface="+mn-ea"/>
              </a:rPr>
              <a:t>767</a:t>
            </a:r>
            <a:r>
              <a:rPr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）秋天，杜甫流寓夔州。这是</a:t>
            </a:r>
            <a:r>
              <a:rPr sz="2400">
                <a:solidFill>
                  <a:schemeClr val="tx1"/>
                </a:solidFill>
                <a:latin typeface="Times New Roman" panose="02020603050405020304" charset="0"/>
                <a:ea typeface="宋体" panose="02010600030101010101" pitchFamily="2" charset="-122"/>
                <a:cs typeface="Times New Roman" panose="02020603050405020304" charset="0"/>
                <a:sym typeface="+mn-ea"/>
              </a:rPr>
              <a:t>56</a:t>
            </a:r>
            <a:r>
              <a:rPr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岁的老诗人在极端困窘的情况下写成的。当时安史之乱已经结束四年了，但地方军阀又乘时而起，相互争夺地盘。杜甫本入严武幕府，依托严武。不久严武病逝，杜甫失去依靠，只好离开经营了五六年的成都草堂。他本想直达夔门，却因疾病缠身，几个月后才到夔州。他在夔州生活的三年里，贫困潦倒。一天，他独自登上夔州白帝城外的高台，登高临眺，百感交集。望中所见，激起意中所触。萧瑟的秋江景色，引发了他身世飘零的感慨，渗入了他老病孤愁的悲哀。于是，就有了这首被誉为七律之冠的《登高》。</a:t>
            </a:r>
            <a:endParaRPr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6" name="文本框 5"/>
          <p:cNvSpPr txBox="1"/>
          <p:nvPr/>
        </p:nvSpPr>
        <p:spPr>
          <a:xfrm>
            <a:off x="4380865" y="1179830"/>
            <a:ext cx="1358900"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子美</a:t>
            </a:r>
            <a:endParaRPr lang="zh-CN" altLang="en-US" sz="2400">
              <a:solidFill>
                <a:srgbClr val="C00000"/>
              </a:solidFill>
              <a:latin typeface="宋体" panose="02010600030101010101" pitchFamily="2" charset="-122"/>
              <a:ea typeface="宋体" panose="02010600030101010101" pitchFamily="2" charset="-122"/>
            </a:endParaRPr>
          </a:p>
        </p:txBody>
      </p:sp>
      <p:sp>
        <p:nvSpPr>
          <p:cNvPr id="3" name="文本框 2"/>
          <p:cNvSpPr txBox="1"/>
          <p:nvPr>
            <p:custDataLst>
              <p:tags r:id="rId1"/>
            </p:custDataLst>
          </p:nvPr>
        </p:nvSpPr>
        <p:spPr>
          <a:xfrm>
            <a:off x="6773545" y="1179830"/>
            <a:ext cx="1591945"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少陵野老</a:t>
            </a:r>
            <a:endParaRPr lang="zh-CN" altLang="en-US" sz="2400">
              <a:solidFill>
                <a:srgbClr val="C00000"/>
              </a:solidFill>
              <a:latin typeface="宋体" panose="02010600030101010101" pitchFamily="2" charset="-122"/>
              <a:ea typeface="宋体" panose="02010600030101010101" pitchFamily="2" charset="-122"/>
            </a:endParaRPr>
          </a:p>
        </p:txBody>
      </p:sp>
      <p:sp>
        <p:nvSpPr>
          <p:cNvPr id="5" name="文本框 4"/>
          <p:cNvSpPr txBox="1"/>
          <p:nvPr>
            <p:custDataLst>
              <p:tags r:id="rId2"/>
            </p:custDataLst>
          </p:nvPr>
        </p:nvSpPr>
        <p:spPr>
          <a:xfrm>
            <a:off x="5224780" y="1640205"/>
            <a:ext cx="1452245"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现实</a:t>
            </a:r>
            <a:endParaRPr lang="zh-CN" altLang="en-US" sz="2400">
              <a:solidFill>
                <a:srgbClr val="C00000"/>
              </a:solidFill>
              <a:latin typeface="宋体" panose="02010600030101010101" pitchFamily="2" charset="-122"/>
              <a:ea typeface="宋体" panose="02010600030101010101" pitchFamily="2" charset="-122"/>
            </a:endParaRPr>
          </a:p>
        </p:txBody>
      </p:sp>
      <p:sp>
        <p:nvSpPr>
          <p:cNvPr id="7" name="文本框 6"/>
          <p:cNvSpPr txBox="1"/>
          <p:nvPr>
            <p:custDataLst>
              <p:tags r:id="rId3"/>
            </p:custDataLst>
          </p:nvPr>
        </p:nvSpPr>
        <p:spPr>
          <a:xfrm>
            <a:off x="9465310" y="1640205"/>
            <a:ext cx="1452245"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“李杜”</a:t>
            </a:r>
            <a:endParaRPr lang="zh-CN" altLang="en-US" sz="2400">
              <a:solidFill>
                <a:srgbClr val="C00000"/>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P spid="5" grpId="0"/>
      <p:bldP spid="7"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852170" y="1464945"/>
            <a:ext cx="10788650" cy="392811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a:lnSpc>
                <a:spcPct val="130000"/>
              </a:lnSpc>
            </a:pPr>
            <a:r>
              <a:rPr sz="2400">
                <a:latin typeface="Times New Roman" panose="02020603050405020304" charset="0"/>
                <a:ea typeface="宋体" panose="02010600030101010101" pitchFamily="2" charset="-122"/>
                <a:cs typeface="Times New Roman" panose="02020603050405020304" charset="0"/>
              </a:rPr>
              <a:t>2. 给</a:t>
            </a:r>
            <a:r>
              <a:rPr lang="zh-CN" altLang="en-US" sz="2400">
                <a:latin typeface="宋体" panose="02010600030101010101" pitchFamily="2" charset="-122"/>
                <a:ea typeface="宋体" panose="02010600030101010101" pitchFamily="2" charset="-122"/>
                <a:cs typeface="宋体" panose="02010600030101010101" pitchFamily="2" charset="-122"/>
              </a:rPr>
              <a:t>下列标红的字注音。</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渚</a:t>
            </a:r>
            <a:r>
              <a:rPr lang="zh-CN" altLang="en-US" sz="2400">
                <a:latin typeface="宋体" panose="02010600030101010101" pitchFamily="2" charset="-122"/>
                <a:ea typeface="宋体" panose="02010600030101010101" pitchFamily="2" charset="-122"/>
                <a:cs typeface="宋体" panose="02010600030101010101" pitchFamily="2" charset="-122"/>
              </a:rPr>
              <a:t>清（</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　　双</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鬓</a:t>
            </a:r>
            <a:r>
              <a:rPr lang="zh-CN" altLang="en-US"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　　</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潦</a:t>
            </a:r>
            <a:r>
              <a:rPr lang="zh-CN" altLang="en-US" sz="2400">
                <a:latin typeface="宋体" panose="02010600030101010101" pitchFamily="2" charset="-122"/>
                <a:ea typeface="宋体" panose="02010600030101010101" pitchFamily="2" charset="-122"/>
                <a:cs typeface="宋体" panose="02010600030101010101" pitchFamily="2" charset="-122"/>
              </a:rPr>
              <a:t>倒（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浊</a:t>
            </a:r>
            <a:r>
              <a:rPr lang="zh-CN" altLang="en-US" sz="2400">
                <a:latin typeface="宋体" panose="02010600030101010101" pitchFamily="2" charset="-122"/>
                <a:ea typeface="宋体" panose="02010600030101010101" pitchFamily="2" charset="-122"/>
                <a:cs typeface="宋体" panose="02010600030101010101" pitchFamily="2" charset="-122"/>
              </a:rPr>
              <a:t>酒杯（</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sz="2400">
                <a:latin typeface="Times New Roman" panose="02020603050405020304" charset="0"/>
                <a:ea typeface="宋体" panose="02010600030101010101" pitchFamily="2" charset="-122"/>
                <a:cs typeface="Times New Roman" panose="02020603050405020304" charset="0"/>
              </a:rPr>
              <a:t>3. 解</a:t>
            </a:r>
            <a:r>
              <a:rPr lang="zh-CN" altLang="en-US" sz="2400">
                <a:latin typeface="宋体" panose="02010600030101010101" pitchFamily="2" charset="-122"/>
                <a:ea typeface="宋体" panose="02010600030101010101" pitchFamily="2" charset="-122"/>
                <a:cs typeface="宋体" panose="02010600030101010101" pitchFamily="2" charset="-122"/>
              </a:rPr>
              <a:t>释下列字词。</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latin typeface="宋体" panose="02010600030101010101" pitchFamily="2" charset="-122"/>
                <a:ea typeface="宋体" panose="02010600030101010101" pitchFamily="2" charset="-122"/>
                <a:cs typeface="宋体" panose="02010600030101010101" pitchFamily="2" charset="-122"/>
              </a:rPr>
              <a:t>渚：_______________________　　鸟飞回：___________________</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latin typeface="宋体" panose="02010600030101010101" pitchFamily="2" charset="-122"/>
                <a:ea typeface="宋体" panose="02010600030101010101" pitchFamily="2" charset="-122"/>
                <a:cs typeface="宋体" panose="02010600030101010101" pitchFamily="2" charset="-122"/>
              </a:rPr>
              <a:t>萧萧：_____________________　　常作客：___________________</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latin typeface="宋体" panose="02010600030101010101" pitchFamily="2" charset="-122"/>
                <a:ea typeface="宋体" panose="02010600030101010101" pitchFamily="2" charset="-122"/>
                <a:cs typeface="宋体" panose="02010600030101010101" pitchFamily="2" charset="-122"/>
              </a:rPr>
              <a:t>百年：_____________________　　繁霜鬓：___________________</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latin typeface="宋体" panose="02010600030101010101" pitchFamily="2" charset="-122"/>
                <a:ea typeface="宋体" panose="02010600030101010101" pitchFamily="2" charset="-122"/>
                <a:cs typeface="宋体" panose="02010600030101010101" pitchFamily="2" charset="-122"/>
              </a:rPr>
              <a:t>新停：_____________________</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34" name="文本框 33"/>
          <p:cNvSpPr txBox="1"/>
          <p:nvPr/>
        </p:nvSpPr>
        <p:spPr>
          <a:xfrm>
            <a:off x="4112260" y="473075"/>
            <a:ext cx="3154680" cy="539750"/>
          </a:xfrm>
          <a:prstGeom prst="rect">
            <a:avLst/>
          </a:prstGeom>
          <a:solidFill>
            <a:schemeClr val="accent6">
              <a:lumMod val="50000"/>
            </a:schemeClr>
          </a:solidFill>
        </p:spPr>
        <p:txBody>
          <a:bodyPr wrap="square" rtlCol="0" anchor="t">
            <a:spAutoFit/>
          </a:bodyPr>
          <a:lstStyle/>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（三）文本感知</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
        <p:nvSpPr>
          <p:cNvPr id="6" name="文本框 5"/>
          <p:cNvSpPr txBox="1"/>
          <p:nvPr/>
        </p:nvSpPr>
        <p:spPr>
          <a:xfrm>
            <a:off x="1950720" y="2035175"/>
            <a:ext cx="116967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zhǔ</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5" name="文本框 4"/>
          <p:cNvSpPr txBox="1"/>
          <p:nvPr>
            <p:custDataLst>
              <p:tags r:id="rId2"/>
            </p:custDataLst>
          </p:nvPr>
        </p:nvSpPr>
        <p:spPr>
          <a:xfrm>
            <a:off x="4560570" y="2035175"/>
            <a:ext cx="935355"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bìn</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custDataLst>
              <p:tags r:id="rId3"/>
            </p:custDataLst>
          </p:nvPr>
        </p:nvSpPr>
        <p:spPr>
          <a:xfrm>
            <a:off x="7037705" y="2035175"/>
            <a:ext cx="118872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liáo</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9" name="文本框 8"/>
          <p:cNvSpPr txBox="1"/>
          <p:nvPr>
            <p:custDataLst>
              <p:tags r:id="rId4"/>
            </p:custDataLst>
          </p:nvPr>
        </p:nvSpPr>
        <p:spPr>
          <a:xfrm>
            <a:off x="9844405" y="1966595"/>
            <a:ext cx="894715" cy="460375"/>
          </a:xfrm>
          <a:prstGeom prst="rect">
            <a:avLst/>
          </a:prstGeom>
          <a:noFill/>
        </p:spPr>
        <p:txBody>
          <a:bodyPr wrap="square" rtlCol="0">
            <a:spAutoFit/>
          </a:bodyPr>
          <a:p>
            <a:r>
              <a:rPr sz="2400">
                <a:solidFill>
                  <a:srgbClr val="C00000"/>
                </a:solidFill>
                <a:latin typeface="Times New Roman" panose="02020603050405020304" charset="0"/>
                <a:ea typeface="宋体" panose="02010600030101010101" pitchFamily="2" charset="-122"/>
                <a:cs typeface="Times New Roman" panose="02020603050405020304" charset="0"/>
              </a:rPr>
              <a:t>zhuó</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3" name="文本框 12"/>
          <p:cNvSpPr txBox="1"/>
          <p:nvPr>
            <p:custDataLst>
              <p:tags r:id="rId5"/>
            </p:custDataLst>
          </p:nvPr>
        </p:nvSpPr>
        <p:spPr>
          <a:xfrm>
            <a:off x="1510665" y="3410585"/>
            <a:ext cx="3049270" cy="526415"/>
          </a:xfrm>
          <a:prstGeom prst="rect">
            <a:avLst/>
          </a:prstGeom>
          <a:noFill/>
        </p:spPr>
        <p:txBody>
          <a:bodyPr wrap="square" rtlCol="0">
            <a:no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水中的小块陆地。</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4" name="文本框 13"/>
          <p:cNvSpPr txBox="1"/>
          <p:nvPr>
            <p:custDataLst>
              <p:tags r:id="rId6"/>
            </p:custDataLst>
          </p:nvPr>
        </p:nvSpPr>
        <p:spPr>
          <a:xfrm>
            <a:off x="6754495" y="3410585"/>
            <a:ext cx="5259705" cy="526415"/>
          </a:xfrm>
          <a:prstGeom prst="rect">
            <a:avLst/>
          </a:prstGeom>
          <a:noFill/>
        </p:spPr>
        <p:txBody>
          <a:bodyPr wrap="square" rtlCol="0">
            <a:no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鸟（在急风中）飞舞盘旋。回，回旋。</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6" name="文本框 15"/>
          <p:cNvSpPr txBox="1"/>
          <p:nvPr>
            <p:custDataLst>
              <p:tags r:id="rId7"/>
            </p:custDataLst>
          </p:nvPr>
        </p:nvSpPr>
        <p:spPr>
          <a:xfrm>
            <a:off x="1782445" y="3937000"/>
            <a:ext cx="3371850" cy="526415"/>
          </a:xfrm>
          <a:prstGeom prst="rect">
            <a:avLst/>
          </a:prstGeom>
          <a:noFill/>
        </p:spPr>
        <p:txBody>
          <a:bodyPr wrap="square" rtlCol="0">
            <a:no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草木摇落的声音。</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8" name="文本框 17"/>
          <p:cNvSpPr txBox="1"/>
          <p:nvPr>
            <p:custDataLst>
              <p:tags r:id="rId8"/>
            </p:custDataLst>
          </p:nvPr>
        </p:nvSpPr>
        <p:spPr>
          <a:xfrm>
            <a:off x="6754495" y="3876040"/>
            <a:ext cx="2461260" cy="526415"/>
          </a:xfrm>
          <a:prstGeom prst="rect">
            <a:avLst/>
          </a:prstGeom>
          <a:noFill/>
        </p:spPr>
        <p:txBody>
          <a:bodyPr wrap="square" rtlCol="0">
            <a:no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长期漂泊他乡。</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9" name="文本框 18"/>
          <p:cNvSpPr txBox="1"/>
          <p:nvPr>
            <p:custDataLst>
              <p:tags r:id="rId9"/>
            </p:custDataLst>
          </p:nvPr>
        </p:nvSpPr>
        <p:spPr>
          <a:xfrm>
            <a:off x="1782445" y="4402455"/>
            <a:ext cx="3642995" cy="526415"/>
          </a:xfrm>
          <a:prstGeom prst="rect">
            <a:avLst/>
          </a:prstGeom>
          <a:noFill/>
        </p:spPr>
        <p:txBody>
          <a:bodyPr wrap="square" rtlCol="0">
            <a:no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这里借指晚年。</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1" name="文本框 20"/>
          <p:cNvSpPr txBox="1"/>
          <p:nvPr>
            <p:custDataLst>
              <p:tags r:id="rId10"/>
            </p:custDataLst>
          </p:nvPr>
        </p:nvSpPr>
        <p:spPr>
          <a:xfrm>
            <a:off x="6864350" y="4402455"/>
            <a:ext cx="4326255" cy="526415"/>
          </a:xfrm>
          <a:prstGeom prst="rect">
            <a:avLst/>
          </a:prstGeom>
          <a:noFill/>
        </p:spPr>
        <p:txBody>
          <a:bodyPr wrap="square" rtlCol="0">
            <a:no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像浓霜一样的鬓发。</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2" name="文本框 21"/>
          <p:cNvSpPr txBox="1"/>
          <p:nvPr>
            <p:custDataLst>
              <p:tags r:id="rId11"/>
            </p:custDataLst>
          </p:nvPr>
        </p:nvSpPr>
        <p:spPr>
          <a:xfrm>
            <a:off x="1782445" y="4852035"/>
            <a:ext cx="7634605" cy="526415"/>
          </a:xfrm>
          <a:prstGeom prst="rect">
            <a:avLst/>
          </a:prstGeom>
          <a:noFill/>
        </p:spPr>
        <p:txBody>
          <a:bodyPr wrap="square" rtlCol="0">
            <a:no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刚刚停止，杜甫晚年因病戒酒，所以说“新停”。</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blinds(horizontal)">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blinds(horizontal)">
                                      <p:cBhvr>
                                        <p:cTn id="32" dur="5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blinds(horizontal)">
                                      <p:cBhvr>
                                        <p:cTn id="37" dur="500"/>
                                        <p:tgtEl>
                                          <p:spTgt spid="16"/>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blinds(horizontal)">
                                      <p:cBhvr>
                                        <p:cTn id="42" dur="500"/>
                                        <p:tgtEl>
                                          <p:spTgt spid="18"/>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blinds(horizontal)">
                                      <p:cBhvr>
                                        <p:cTn id="47" dur="500"/>
                                        <p:tgtEl>
                                          <p:spTgt spid="19"/>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blinds(horizontal)">
                                      <p:cBhvr>
                                        <p:cTn id="52" dur="500"/>
                                        <p:tgtEl>
                                          <p:spTgt spid="21"/>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blinds(horizontal)">
                                      <p:cBhvr>
                                        <p:cTn id="5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9" grpId="0"/>
      <p:bldP spid="13" grpId="0"/>
      <p:bldP spid="14" grpId="0"/>
      <p:bldP spid="6" grpId="0"/>
      <p:bldP spid="16" grpId="0"/>
      <p:bldP spid="18" grpId="0"/>
      <p:bldP spid="19" grpId="0"/>
      <p:bldP spid="21" grpId="0"/>
      <p:bldP spid="2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1056640" y="971550"/>
            <a:ext cx="9553575" cy="49720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a:lnSpc>
                <a:spcPct val="110000"/>
              </a:lnSpc>
            </a:pPr>
            <a:r>
              <a:rPr sz="2400">
                <a:latin typeface="Times New Roman" panose="02020603050405020304" charset="0"/>
                <a:ea typeface="宋体" panose="02010600030101010101" pitchFamily="2" charset="-122"/>
                <a:cs typeface="Times New Roman" panose="02020603050405020304" charset="0"/>
              </a:rPr>
              <a:t>4. 根</a:t>
            </a:r>
            <a:r>
              <a:rPr sz="2400">
                <a:latin typeface="宋体" panose="02010600030101010101" pitchFamily="2" charset="-122"/>
                <a:ea typeface="宋体" panose="02010600030101010101" pitchFamily="2" charset="-122"/>
                <a:cs typeface="宋体" panose="02010600030101010101" pitchFamily="2" charset="-122"/>
              </a:rPr>
              <a:t>据诗歌内容，理清全诗的结构，并填写下表。</a:t>
            </a:r>
            <a:endParaRPr sz="2400">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6" name="表格 5"/>
          <p:cNvGraphicFramePr/>
          <p:nvPr>
            <p:custDataLst>
              <p:tags r:id="rId2"/>
            </p:custDataLst>
          </p:nvPr>
        </p:nvGraphicFramePr>
        <p:xfrm>
          <a:off x="629285" y="1592580"/>
          <a:ext cx="10900410" cy="2926080"/>
        </p:xfrm>
        <a:graphic>
          <a:graphicData uri="http://schemas.openxmlformats.org/drawingml/2006/table">
            <a:tbl>
              <a:tblPr firstRow="1" bandRow="1">
                <a:tableStyleId>{5940675A-B579-460E-94D1-54222C63F5DA}</a:tableStyleId>
              </a:tblPr>
              <a:tblGrid>
                <a:gridCol w="1241425"/>
                <a:gridCol w="3022600"/>
                <a:gridCol w="2002155"/>
                <a:gridCol w="4634230"/>
              </a:tblGrid>
              <a:tr h="374650">
                <a:tc>
                  <a:txBody>
                    <a:bodyPr/>
                    <a:p>
                      <a:pPr algn="ctr">
                        <a:lnSpc>
                          <a:spcPct val="120000"/>
                        </a:lnSpc>
                        <a:buNone/>
                      </a:pPr>
                      <a:r>
                        <a:rPr lang="zh-CN" altLang="en-US" sz="2400" b="1">
                          <a:solidFill>
                            <a:schemeClr val="bg1"/>
                          </a:solidFill>
                          <a:latin typeface="宋体" panose="02010600030101010101" pitchFamily="2" charset="-122"/>
                          <a:ea typeface="宋体" panose="02010600030101010101" pitchFamily="2" charset="-122"/>
                          <a:cs typeface="宋体" panose="02010600030101010101" pitchFamily="2" charset="-122"/>
                        </a:rPr>
                        <a:t>诗　句</a:t>
                      </a:r>
                      <a:endParaRPr lang="zh-CN" altLang="en-US" sz="2400" b="1">
                        <a:solidFill>
                          <a:schemeClr val="bg1"/>
                        </a:solidFill>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50000"/>
                      </a:schemeClr>
                    </a:solidFill>
                  </a:tcPr>
                </a:tc>
                <a:tc gridSpan="2">
                  <a:txBody>
                    <a:bodyPr/>
                    <a:p>
                      <a:pPr algn="ctr">
                        <a:lnSpc>
                          <a:spcPct val="120000"/>
                        </a:lnSpc>
                        <a:buNone/>
                      </a:pPr>
                      <a:r>
                        <a:rPr lang="zh-CN" altLang="en-US" sz="2400" b="1">
                          <a:solidFill>
                            <a:schemeClr val="bg1"/>
                          </a:solidFill>
                          <a:latin typeface="宋体" panose="02010600030101010101" pitchFamily="2" charset="-122"/>
                          <a:ea typeface="宋体" panose="02010600030101010101" pitchFamily="2" charset="-122"/>
                        </a:rPr>
                        <a:t>内容（意象）</a:t>
                      </a:r>
                      <a:endParaRPr lang="zh-CN" altLang="en-US" sz="2400" b="1">
                        <a:solidFill>
                          <a:schemeClr val="bg1"/>
                        </a:solidFill>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50000"/>
                      </a:schemeClr>
                    </a:solidFill>
                  </a:tcPr>
                </a:tc>
                <a:tc h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50000"/>
                      </a:schemeClr>
                    </a:solidFill>
                  </a:tcPr>
                </a:tc>
                <a:tc>
                  <a:txBody>
                    <a:bodyPr/>
                    <a:p>
                      <a:pPr algn="ctr">
                        <a:lnSpc>
                          <a:spcPct val="120000"/>
                        </a:lnSpc>
                        <a:buNone/>
                      </a:pPr>
                      <a:r>
                        <a:rPr lang="zh-CN" altLang="en-US" sz="2400" b="1">
                          <a:solidFill>
                            <a:schemeClr val="bg1"/>
                          </a:solidFill>
                          <a:latin typeface="宋体" panose="02010600030101010101" pitchFamily="2" charset="-122"/>
                          <a:ea typeface="宋体" panose="02010600030101010101" pitchFamily="2" charset="-122"/>
                        </a:rPr>
                        <a:t>表现手法</a:t>
                      </a:r>
                      <a:endParaRPr lang="zh-CN" altLang="en-US" sz="2400" b="1">
                        <a:solidFill>
                          <a:schemeClr val="bg1"/>
                        </a:solidFill>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50000"/>
                      </a:schemeClr>
                    </a:solidFill>
                  </a:tcPr>
                </a:tc>
              </a:tr>
              <a:tr h="450850">
                <a:tc>
                  <a:txBody>
                    <a:bodyPr/>
                    <a:p>
                      <a:pPr>
                        <a:lnSpc>
                          <a:spcPct val="120000"/>
                        </a:lnSpc>
                        <a:buNone/>
                      </a:pPr>
                      <a:r>
                        <a:rPr sz="2400">
                          <a:latin typeface="宋体" panose="02010600030101010101" pitchFamily="2" charset="-122"/>
                          <a:ea typeface="宋体" panose="02010600030101010101" pitchFamily="2" charset="-122"/>
                        </a:rPr>
                        <a:t>首 联</a:t>
                      </a:r>
                      <a:endParaRPr sz="24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20000"/>
                        </a:lnSpc>
                        <a:buNone/>
                      </a:pPr>
                      <a:r>
                        <a:rPr lang="en-US" altLang="zh-CN" sz="2400">
                          <a:latin typeface="宋体" panose="02010600030101010101" pitchFamily="2" charset="-122"/>
                          <a:ea typeface="宋体" panose="02010600030101010101" pitchFamily="2" charset="-122"/>
                        </a:rPr>
                        <a:t>风、天、猿啸、渚、沙、鸟飞</a:t>
                      </a:r>
                      <a:endParaRPr lang="en-US" altLang="zh-CN" sz="24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rowSpan="2">
                  <a:txBody>
                    <a:bodyPr/>
                    <a:p>
                      <a:pPr>
                        <a:lnSpc>
                          <a:spcPct val="120000"/>
                        </a:lnSpc>
                        <a:buNone/>
                      </a:pPr>
                      <a:r>
                        <a:rPr lang="en-US" altLang="zh-CN" sz="2400">
                          <a:latin typeface="宋体" panose="02010600030101010101" pitchFamily="2" charset="-122"/>
                          <a:ea typeface="宋体" panose="02010600030101010101" pitchFamily="2" charset="-122"/>
                        </a:rPr>
                        <a:t>景物特点：</a:t>
                      </a:r>
                      <a:endParaRPr lang="en-US" altLang="zh-CN" sz="2400">
                        <a:latin typeface="宋体" panose="02010600030101010101" pitchFamily="2" charset="-122"/>
                        <a:ea typeface="宋体" panose="02010600030101010101" pitchFamily="2" charset="-122"/>
                      </a:endParaRPr>
                    </a:p>
                    <a:p>
                      <a:pPr>
                        <a:lnSpc>
                          <a:spcPct val="120000"/>
                        </a:lnSpc>
                        <a:buNone/>
                      </a:pPr>
                      <a:r>
                        <a:rPr lang="en-US" altLang="zh-CN" sz="2400">
                          <a:latin typeface="宋体" panose="02010600030101010101" pitchFamily="2" charset="-122"/>
                          <a:ea typeface="宋体" panose="02010600030101010101" pitchFamily="2" charset="-122"/>
                        </a:rPr>
                        <a:t>_________</a:t>
                      </a:r>
                      <a:endParaRPr lang="en-US" altLang="zh-CN" sz="24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rowSpan="2">
                  <a:txBody>
                    <a:bodyPr/>
                    <a:p>
                      <a:pPr>
                        <a:lnSpc>
                          <a:spcPct val="120000"/>
                        </a:lnSpc>
                        <a:buNone/>
                      </a:pPr>
                      <a:r>
                        <a:rPr lang="en-US" altLang="zh-CN" sz="2400">
                          <a:latin typeface="宋体" panose="02010600030101010101" pitchFamily="2" charset="-122"/>
                          <a:ea typeface="宋体" panose="02010600030101010101" pitchFamily="2" charset="-122"/>
                        </a:rPr>
                        <a:t>写景：</a:t>
                      </a:r>
                      <a:endParaRPr lang="en-US" altLang="zh-CN" sz="2400">
                        <a:latin typeface="宋体" panose="02010600030101010101" pitchFamily="2" charset="-122"/>
                        <a:ea typeface="宋体" panose="02010600030101010101" pitchFamily="2" charset="-122"/>
                      </a:endParaRPr>
                    </a:p>
                    <a:p>
                      <a:pPr>
                        <a:lnSpc>
                          <a:spcPct val="120000"/>
                        </a:lnSpc>
                        <a:buNone/>
                      </a:pPr>
                      <a:r>
                        <a:rPr lang="en-US" altLang="zh-CN" sz="2400">
                          <a:latin typeface="宋体" panose="02010600030101010101" pitchFamily="2" charset="-122"/>
                          <a:ea typeface="宋体" panose="02010600030101010101" pitchFamily="2" charset="-122"/>
                        </a:rPr>
                        <a:t>从___________到____________，运用________________________的手法</a:t>
                      </a:r>
                      <a:endParaRPr lang="en-US" altLang="zh-CN" sz="24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656590">
                <a:tc>
                  <a:txBody>
                    <a:bodyPr/>
                    <a:p>
                      <a:pPr>
                        <a:lnSpc>
                          <a:spcPct val="120000"/>
                        </a:lnSpc>
                        <a:buNone/>
                      </a:pPr>
                      <a:r>
                        <a:rPr sz="2400">
                          <a:latin typeface="宋体" panose="02010600030101010101" pitchFamily="2" charset="-122"/>
                          <a:ea typeface="宋体" panose="02010600030101010101" pitchFamily="2" charset="-122"/>
                        </a:rPr>
                        <a:t>颔 联</a:t>
                      </a:r>
                      <a:endParaRPr sz="24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20000"/>
                        </a:lnSpc>
                        <a:buNone/>
                      </a:pPr>
                      <a:r>
                        <a:rPr lang="en-US" altLang="zh-CN" sz="2400">
                          <a:latin typeface="宋体" panose="02010600030101010101" pitchFamily="2" charset="-122"/>
                          <a:ea typeface="宋体" panose="02010600030101010101" pitchFamily="2" charset="-122"/>
                        </a:rPr>
                        <a:t>落木、长江空旷寂寥</a:t>
                      </a:r>
                      <a:endParaRPr lang="en-US" altLang="zh-CN" sz="24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v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v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384175">
                <a:tc>
                  <a:txBody>
                    <a:bodyPr/>
                    <a:p>
                      <a:pPr>
                        <a:lnSpc>
                          <a:spcPct val="120000"/>
                        </a:lnSpc>
                        <a:buNone/>
                      </a:pPr>
                      <a:r>
                        <a:rPr sz="2400">
                          <a:latin typeface="宋体" panose="02010600030101010101" pitchFamily="2" charset="-122"/>
                          <a:ea typeface="宋体" panose="02010600030101010101" pitchFamily="2" charset="-122"/>
                        </a:rPr>
                        <a:t>颈 联</a:t>
                      </a:r>
                      <a:endParaRPr sz="24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20000"/>
                        </a:lnSpc>
                        <a:buNone/>
                      </a:pPr>
                      <a:r>
                        <a:rPr lang="en-US" altLang="zh-CN" sz="2400">
                          <a:latin typeface="宋体" panose="02010600030101010101" pitchFamily="2" charset="-122"/>
                          <a:ea typeface="宋体" panose="02010600030101010101" pitchFamily="2" charset="-122"/>
                        </a:rPr>
                        <a:t>作客、登台</a:t>
                      </a:r>
                      <a:endParaRPr lang="en-US" altLang="zh-CN" sz="24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rowSpan="2">
                  <a:txBody>
                    <a:bodyPr/>
                    <a:p>
                      <a:pPr>
                        <a:lnSpc>
                          <a:spcPct val="120000"/>
                        </a:lnSpc>
                        <a:buNone/>
                      </a:pPr>
                      <a:r>
                        <a:rPr lang="en-US" altLang="zh-CN" sz="2400">
                          <a:latin typeface="宋体" panose="02010600030101010101" pitchFamily="2" charset="-122"/>
                          <a:ea typeface="宋体" panose="02010600030101010101" pitchFamily="2" charset="-122"/>
                        </a:rPr>
                        <a:t>抒情：</a:t>
                      </a:r>
                      <a:endParaRPr lang="en-US" altLang="zh-CN" sz="2400">
                        <a:latin typeface="宋体" panose="02010600030101010101" pitchFamily="2" charset="-122"/>
                        <a:ea typeface="宋体" panose="02010600030101010101" pitchFamily="2" charset="-122"/>
                      </a:endParaRPr>
                    </a:p>
                    <a:p>
                      <a:pPr>
                        <a:lnSpc>
                          <a:spcPct val="120000"/>
                        </a:lnSpc>
                        <a:buNone/>
                      </a:pPr>
                      <a:r>
                        <a:rPr lang="en-US" altLang="zh-CN" sz="2400">
                          <a:latin typeface="宋体" panose="02010600030101010101" pitchFamily="2" charset="-122"/>
                          <a:ea typeface="宋体" panose="02010600030101010101" pitchFamily="2" charset="-122"/>
                        </a:rPr>
                        <a:t>_________</a:t>
                      </a:r>
                      <a:endParaRPr lang="en-US" altLang="zh-CN" sz="24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rowSpan="2">
                  <a:txBody>
                    <a:bodyPr/>
                    <a:p>
                      <a:pPr>
                        <a:lnSpc>
                          <a:spcPct val="120000"/>
                        </a:lnSpc>
                        <a:buNone/>
                      </a:pPr>
                      <a:r>
                        <a:rPr lang="en-US" altLang="zh-CN" sz="2400">
                          <a:latin typeface="宋体" panose="02010600030101010101" pitchFamily="2" charset="-122"/>
                          <a:ea typeface="宋体" panose="02010600030101010101" pitchFamily="2" charset="-122"/>
                        </a:rPr>
                        <a:t>抒情方式：</a:t>
                      </a:r>
                      <a:endParaRPr lang="en-US" altLang="zh-CN" sz="2400">
                        <a:latin typeface="宋体" panose="02010600030101010101" pitchFamily="2" charset="-122"/>
                        <a:ea typeface="宋体" panose="02010600030101010101" pitchFamily="2" charset="-122"/>
                      </a:endParaRPr>
                    </a:p>
                    <a:p>
                      <a:pPr>
                        <a:lnSpc>
                          <a:spcPct val="120000"/>
                        </a:lnSpc>
                        <a:buNone/>
                      </a:pPr>
                      <a:r>
                        <a:rPr lang="en-US" altLang="zh-CN" sz="2400">
                          <a:latin typeface="宋体" panose="02010600030101010101" pitchFamily="2" charset="-122"/>
                          <a:ea typeface="宋体" panose="02010600030101010101" pitchFamily="2" charset="-122"/>
                        </a:rPr>
                        <a:t>_________</a:t>
                      </a:r>
                      <a:endParaRPr lang="en-US" altLang="zh-CN" sz="24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366395">
                <a:tc>
                  <a:txBody>
                    <a:bodyPr/>
                    <a:p>
                      <a:pPr>
                        <a:lnSpc>
                          <a:spcPct val="120000"/>
                        </a:lnSpc>
                        <a:buNone/>
                      </a:pPr>
                      <a:r>
                        <a:rPr sz="2400">
                          <a:latin typeface="宋体" panose="02010600030101010101" pitchFamily="2" charset="-122"/>
                          <a:ea typeface="宋体" panose="02010600030101010101" pitchFamily="2" charset="-122"/>
                        </a:rPr>
                        <a:t>尾 联</a:t>
                      </a:r>
                      <a:endParaRPr sz="24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20000"/>
                        </a:lnSpc>
                        <a:buNone/>
                      </a:pPr>
                      <a:r>
                        <a:rPr lang="en-US" altLang="zh-CN" sz="2400">
                          <a:latin typeface="宋体" panose="02010600030101010101" pitchFamily="2" charset="-122"/>
                          <a:ea typeface="宋体" panose="02010600030101010101" pitchFamily="2" charset="-122"/>
                        </a:rPr>
                        <a:t>哀愁病苦</a:t>
                      </a:r>
                      <a:endParaRPr lang="en-US" altLang="zh-CN" sz="24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v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v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grpSp>
        <p:nvGrpSpPr>
          <p:cNvPr id="23" name="组合 22"/>
          <p:cNvGrpSpPr/>
          <p:nvPr/>
        </p:nvGrpSpPr>
        <p:grpSpPr>
          <a:xfrm>
            <a:off x="0" y="88900"/>
            <a:ext cx="7018020" cy="816610"/>
            <a:chOff x="0" y="29"/>
            <a:chExt cx="11052" cy="1286"/>
          </a:xfrm>
        </p:grpSpPr>
        <p:pic>
          <p:nvPicPr>
            <p:cNvPr id="111" name="图片 110"/>
            <p:cNvPicPr/>
            <p:nvPr userDrawn="1">
              <p:custDataLst>
                <p:tags r:id="rId3"/>
              </p:custDataLst>
            </p:nvPr>
          </p:nvPicPr>
          <p:blipFill>
            <a:blip r:embed="rId4">
              <a:clrChange>
                <a:clrFrom>
                  <a:srgbClr val="F7F5F6">
                    <a:alpha val="100000"/>
                  </a:srgbClr>
                </a:clrFrom>
                <a:clrTo>
                  <a:srgbClr val="F7F5F6">
                    <a:alpha val="100000"/>
                    <a:alpha val="0"/>
                  </a:srgbClr>
                </a:clrTo>
              </a:clrChange>
            </a:blip>
            <a:stretch>
              <a:fillRect/>
            </a:stretch>
          </p:blipFill>
          <p:spPr>
            <a:xfrm>
              <a:off x="0" y="29"/>
              <a:ext cx="11053" cy="1287"/>
            </a:xfrm>
            <a:prstGeom prst="rect">
              <a:avLst/>
            </a:prstGeom>
            <a:noFill/>
            <a:ln w="9525">
              <a:noFill/>
            </a:ln>
          </p:spPr>
        </p:pic>
        <p:sp>
          <p:nvSpPr>
            <p:cNvPr id="22" name="文本框 21"/>
            <p:cNvSpPr txBox="1"/>
            <p:nvPr userDrawn="1">
              <p:custDataLst>
                <p:tags r:id="rId5"/>
              </p:custDataLst>
            </p:nvPr>
          </p:nvSpPr>
          <p:spPr>
            <a:xfrm>
              <a:off x="1254" y="213"/>
              <a:ext cx="4893" cy="919"/>
            </a:xfrm>
            <a:prstGeom prst="rect">
              <a:avLst/>
            </a:prstGeom>
            <a:noFill/>
          </p:spPr>
          <p:txBody>
            <a:bodyPr wrap="square" rtlCol="0">
              <a:spAutoFit/>
            </a:bodyPr>
            <a:p>
              <a:r>
                <a:rPr lang="zh-CN" altLang="en-US" sz="3200" b="1">
                  <a:solidFill>
                    <a:schemeClr val="bg1"/>
                  </a:solidFill>
                  <a:latin typeface="楷体" panose="02010609060101010101" charset="-122"/>
                  <a:ea typeface="楷体" panose="02010609060101010101" charset="-122"/>
                </a:rPr>
                <a:t>二、课堂探究</a:t>
              </a:r>
              <a:endParaRPr lang="zh-CN" altLang="en-US" sz="3200" b="1">
                <a:solidFill>
                  <a:schemeClr val="bg1"/>
                </a:solidFill>
                <a:latin typeface="楷体" panose="02010609060101010101" charset="-122"/>
                <a:ea typeface="楷体" panose="02010609060101010101" charset="-122"/>
              </a:endParaRPr>
            </a:p>
          </p:txBody>
        </p:sp>
      </p:grpSp>
      <p:sp>
        <p:nvSpPr>
          <p:cNvPr id="9" name="文本框 8"/>
          <p:cNvSpPr txBox="1"/>
          <p:nvPr>
            <p:custDataLst>
              <p:tags r:id="rId6"/>
            </p:custDataLst>
          </p:nvPr>
        </p:nvSpPr>
        <p:spPr>
          <a:xfrm>
            <a:off x="4950460" y="2527935"/>
            <a:ext cx="1765935"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空旷寂寥</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custDataLst>
              <p:tags r:id="rId7"/>
            </p:custDataLst>
          </p:nvPr>
        </p:nvSpPr>
        <p:spPr>
          <a:xfrm>
            <a:off x="7301230" y="2584450"/>
            <a:ext cx="147574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局部近景</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7" name="文本框 6"/>
          <p:cNvSpPr txBox="1"/>
          <p:nvPr>
            <p:custDataLst>
              <p:tags r:id="rId8"/>
            </p:custDataLst>
          </p:nvPr>
        </p:nvSpPr>
        <p:spPr>
          <a:xfrm>
            <a:off x="9361805" y="2584450"/>
            <a:ext cx="1765935"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整体远景</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1" name="文本框 10"/>
          <p:cNvSpPr txBox="1"/>
          <p:nvPr>
            <p:custDataLst>
              <p:tags r:id="rId9"/>
            </p:custDataLst>
          </p:nvPr>
        </p:nvSpPr>
        <p:spPr>
          <a:xfrm>
            <a:off x="7629525" y="2988310"/>
            <a:ext cx="349885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比兴、象征、动静结合</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4" name="文本框 13"/>
          <p:cNvSpPr txBox="1"/>
          <p:nvPr>
            <p:custDataLst>
              <p:tags r:id="rId10"/>
            </p:custDataLst>
          </p:nvPr>
        </p:nvSpPr>
        <p:spPr>
          <a:xfrm>
            <a:off x="4950460" y="4380230"/>
            <a:ext cx="1765935"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悲伤愁苦</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5" name="文本框 14"/>
          <p:cNvSpPr txBox="1"/>
          <p:nvPr>
            <p:custDataLst>
              <p:tags r:id="rId11"/>
            </p:custDataLst>
          </p:nvPr>
        </p:nvSpPr>
        <p:spPr>
          <a:xfrm>
            <a:off x="6925310" y="4472305"/>
            <a:ext cx="1765935"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寓情于景</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linds(horizontal)">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blinds(horizontal)">
                                      <p:cBhvr>
                                        <p:cTn id="27" dur="5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blinds(horizontal)">
                                      <p:cBhvr>
                                        <p:cTn id="3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4" grpId="0"/>
      <p:bldP spid="7" grpId="0"/>
      <p:bldP spid="11" grpId="0"/>
      <p:bldP spid="14" grpId="0"/>
      <p:bldP spid="15"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648970" y="578485"/>
            <a:ext cx="10894060" cy="440753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a:lnSpc>
                <a:spcPct val="130000"/>
              </a:lnSpc>
            </a:pPr>
            <a:r>
              <a:rPr sz="2400">
                <a:latin typeface="Times New Roman" panose="02020603050405020304" charset="0"/>
                <a:ea typeface="宋体" panose="02010600030101010101" pitchFamily="2" charset="-122"/>
                <a:cs typeface="Times New Roman" panose="02020603050405020304" charset="0"/>
              </a:rPr>
              <a:t>5. 首联</a:t>
            </a:r>
            <a:r>
              <a:rPr sz="2400">
                <a:latin typeface="宋体" panose="02010600030101010101" pitchFamily="2" charset="-122"/>
                <a:ea typeface="宋体" panose="02010600030101010101" pitchFamily="2" charset="-122"/>
                <a:cs typeface="宋体" panose="02010600030101010101" pitchFamily="2" charset="-122"/>
              </a:rPr>
              <a:t>两句中，“渚清沙白鸟飞回”，既有“渚清沙白”这样的_____</a:t>
            </a:r>
            <a:r>
              <a:rPr lang="en-US" sz="2400">
                <a:latin typeface="宋体" panose="02010600030101010101" pitchFamily="2" charset="-122"/>
                <a:ea typeface="宋体" panose="02010600030101010101" pitchFamily="2" charset="-122"/>
                <a:cs typeface="宋体" panose="02010600030101010101" pitchFamily="2" charset="-122"/>
              </a:rPr>
              <a:t>_</a:t>
            </a:r>
            <a:r>
              <a:rPr sz="2400">
                <a:latin typeface="宋体" panose="02010600030101010101" pitchFamily="2" charset="-122"/>
                <a:ea typeface="宋体" panose="02010600030101010101" pitchFamily="2" charset="-122"/>
                <a:cs typeface="宋体" panose="02010600030101010101" pitchFamily="2" charset="-122"/>
              </a:rPr>
              <a:t>___描写，也有“鸟飞回”这样的_____</a:t>
            </a:r>
            <a:r>
              <a:rPr lang="en-US" sz="2400">
                <a:latin typeface="宋体" panose="02010600030101010101" pitchFamily="2" charset="-122"/>
                <a:ea typeface="宋体" panose="02010600030101010101" pitchFamily="2" charset="-122"/>
                <a:cs typeface="宋体" panose="02010600030101010101" pitchFamily="2" charset="-122"/>
              </a:rPr>
              <a:t>___</a:t>
            </a:r>
            <a:r>
              <a:rPr sz="2400">
                <a:latin typeface="宋体" panose="02010600030101010101" pitchFamily="2" charset="-122"/>
                <a:ea typeface="宋体" panose="02010600030101010101" pitchFamily="2" charset="-122"/>
                <a:cs typeface="宋体" panose="02010600030101010101" pitchFamily="2" charset="-122"/>
              </a:rPr>
              <a:t>__描写，整句属于_____</a:t>
            </a:r>
            <a:r>
              <a:rPr lang="en-US" sz="2400">
                <a:latin typeface="宋体" panose="02010600030101010101" pitchFamily="2" charset="-122"/>
                <a:ea typeface="宋体" panose="02010600030101010101" pitchFamily="2" charset="-122"/>
                <a:cs typeface="宋体" panose="02010600030101010101" pitchFamily="2" charset="-122"/>
              </a:rPr>
              <a:t>___</a:t>
            </a:r>
            <a:r>
              <a:rPr sz="2400">
                <a:latin typeface="宋体" panose="02010600030101010101" pitchFamily="2" charset="-122"/>
                <a:ea typeface="宋体" panose="02010600030101010101" pitchFamily="2" charset="-122"/>
                <a:cs typeface="宋体" panose="02010600030101010101" pitchFamily="2" charset="-122"/>
              </a:rPr>
              <a:t>____的写法。而“哀”字写猿啸声哀，但也微微透露出作者愁苦的思绪，这里采用的是_________写法。</a:t>
            </a:r>
            <a:endParaRPr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endParaRPr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sz="2400">
                <a:latin typeface="Times New Roman" panose="02020603050405020304" charset="0"/>
                <a:ea typeface="宋体" panose="02010600030101010101" pitchFamily="2" charset="-122"/>
                <a:cs typeface="Times New Roman" panose="02020603050405020304" charset="0"/>
              </a:rPr>
              <a:t>6. 颔</a:t>
            </a:r>
            <a:r>
              <a:rPr sz="2400">
                <a:latin typeface="宋体" panose="02010600030101010101" pitchFamily="2" charset="-122"/>
                <a:ea typeface="宋体" panose="02010600030101010101" pitchFamily="2" charset="-122"/>
                <a:cs typeface="宋体" panose="02010600030101010101" pitchFamily="2" charset="-122"/>
              </a:rPr>
              <a:t>联两句中，“萧萧”写出了_</a:t>
            </a:r>
            <a:r>
              <a:rPr lang="en-US" sz="2400">
                <a:latin typeface="宋体" panose="02010600030101010101" pitchFamily="2" charset="-122"/>
                <a:ea typeface="宋体" panose="02010600030101010101" pitchFamily="2" charset="-122"/>
                <a:cs typeface="宋体" panose="02010600030101010101" pitchFamily="2" charset="-122"/>
              </a:rPr>
              <a:t>____________</a:t>
            </a:r>
            <a:r>
              <a:rPr sz="2400">
                <a:latin typeface="宋体" panose="02010600030101010101" pitchFamily="2" charset="-122"/>
                <a:ea typeface="宋体" panose="02010600030101010101" pitchFamily="2" charset="-122"/>
                <a:cs typeface="宋体" panose="02010600030101010101" pitchFamily="2" charset="-122"/>
              </a:rPr>
              <a:t>___________，“滚滚”写出了___________________，这两句意境更加___________________，感情更加___________________。</a:t>
            </a:r>
            <a:endParaRPr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endParaRPr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sz="2400">
                <a:latin typeface="Times New Roman" panose="02020603050405020304" charset="0"/>
                <a:ea typeface="宋体" panose="02010600030101010101" pitchFamily="2" charset="-122"/>
                <a:cs typeface="Times New Roman" panose="02020603050405020304" charset="0"/>
              </a:rPr>
              <a:t>7. 杜</a:t>
            </a:r>
            <a:r>
              <a:rPr sz="2400">
                <a:latin typeface="宋体" panose="02010600030101010101" pitchFamily="2" charset="-122"/>
                <a:ea typeface="宋体" panose="02010600030101010101" pitchFamily="2" charset="-122"/>
                <a:cs typeface="宋体" panose="02010600030101010101" pitchFamily="2" charset="-122"/>
              </a:rPr>
              <a:t>甫是_____________主义诗人，整首诗充分体现了杜甫_____________的诗风。</a:t>
            </a:r>
            <a:endParaRPr sz="2400">
              <a:latin typeface="宋体" panose="02010600030101010101" pitchFamily="2" charset="-122"/>
              <a:ea typeface="宋体" panose="02010600030101010101" pitchFamily="2" charset="-122"/>
              <a:cs typeface="宋体" panose="02010600030101010101" pitchFamily="2" charset="-122"/>
            </a:endParaRPr>
          </a:p>
        </p:txBody>
      </p:sp>
      <p:sp>
        <p:nvSpPr>
          <p:cNvPr id="14" name="文本框 13"/>
          <p:cNvSpPr txBox="1"/>
          <p:nvPr>
            <p:custDataLst>
              <p:tags r:id="rId2"/>
            </p:custDataLst>
          </p:nvPr>
        </p:nvSpPr>
        <p:spPr>
          <a:xfrm>
            <a:off x="9363710" y="615950"/>
            <a:ext cx="1765935"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静态描写</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5" name="文本框 14"/>
          <p:cNvSpPr txBox="1"/>
          <p:nvPr>
            <p:custDataLst>
              <p:tags r:id="rId3"/>
            </p:custDataLst>
          </p:nvPr>
        </p:nvSpPr>
        <p:spPr>
          <a:xfrm>
            <a:off x="3798570" y="1076325"/>
            <a:ext cx="1765935"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动态描写</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4"/>
            </p:custDataLst>
          </p:nvPr>
        </p:nvSpPr>
        <p:spPr>
          <a:xfrm>
            <a:off x="7398385" y="1132205"/>
            <a:ext cx="1765935"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　动静结合</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custDataLst>
              <p:tags r:id="rId5"/>
            </p:custDataLst>
          </p:nvPr>
        </p:nvSpPr>
        <p:spPr>
          <a:xfrm>
            <a:off x="9288780" y="1592580"/>
            <a:ext cx="1765935"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寓情于景</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custDataLst>
              <p:tags r:id="rId6"/>
            </p:custDataLst>
          </p:nvPr>
        </p:nvSpPr>
        <p:spPr>
          <a:xfrm>
            <a:off x="5165090" y="2524125"/>
            <a:ext cx="3265805"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　秋风扫落叶的情态</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0" name="文本框 9"/>
          <p:cNvSpPr txBox="1"/>
          <p:nvPr>
            <p:custDataLst>
              <p:tags r:id="rId7"/>
            </p:custDataLst>
          </p:nvPr>
        </p:nvSpPr>
        <p:spPr>
          <a:xfrm>
            <a:off x="414655" y="3048635"/>
            <a:ext cx="338328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　大江东去的雄迈气势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2" name="文本框 11"/>
          <p:cNvSpPr txBox="1"/>
          <p:nvPr>
            <p:custDataLst>
              <p:tags r:id="rId8"/>
            </p:custDataLst>
          </p:nvPr>
        </p:nvSpPr>
        <p:spPr>
          <a:xfrm>
            <a:off x="6410325" y="2984500"/>
            <a:ext cx="2281555"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　　雄浑开阔</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3" name="文本框 12"/>
          <p:cNvSpPr txBox="1"/>
          <p:nvPr>
            <p:custDataLst>
              <p:tags r:id="rId9"/>
            </p:custDataLst>
          </p:nvPr>
        </p:nvSpPr>
        <p:spPr>
          <a:xfrm>
            <a:off x="348615" y="3509010"/>
            <a:ext cx="550418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　慷慨低沉、苍凉悲痛</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6" name="文本框 15"/>
          <p:cNvSpPr txBox="1"/>
          <p:nvPr>
            <p:custDataLst>
              <p:tags r:id="rId10"/>
            </p:custDataLst>
          </p:nvPr>
        </p:nvSpPr>
        <p:spPr>
          <a:xfrm>
            <a:off x="2194560" y="4500880"/>
            <a:ext cx="1765935"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　现实</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7" name="文本框 16"/>
          <p:cNvSpPr txBox="1"/>
          <p:nvPr>
            <p:custDataLst>
              <p:tags r:id="rId11"/>
            </p:custDataLst>
          </p:nvPr>
        </p:nvSpPr>
        <p:spPr>
          <a:xfrm>
            <a:off x="8621395" y="4406900"/>
            <a:ext cx="1765935"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　沉郁顿挫</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linds(horizontal)">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linds(horizontal)">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blinds(horizontal)">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linds(horizontal)">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linds(horizontal)">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blinds(horizontal)">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blinds(horizontal)">
                                      <p:cBhvr>
                                        <p:cTn id="42" dur="500"/>
                                        <p:tgtEl>
                                          <p:spTgt spid="13"/>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blinds(horizontal)">
                                      <p:cBhvr>
                                        <p:cTn id="47" dur="500"/>
                                        <p:tgtEl>
                                          <p:spTgt spid="16"/>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blinds(horizontal)">
                                      <p:cBhvr>
                                        <p:cTn id="5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2" grpId="0"/>
      <p:bldP spid="3" grpId="0"/>
      <p:bldP spid="8" grpId="0"/>
      <p:bldP spid="10" grpId="0"/>
      <p:bldP spid="12" grpId="0"/>
      <p:bldP spid="13" grpId="0"/>
      <p:bldP spid="16" grpId="0"/>
      <p:bldP spid="17"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648970" y="747395"/>
            <a:ext cx="10894060" cy="392811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a:lnSpc>
                <a:spcPct val="130000"/>
              </a:lnSpc>
            </a:pPr>
            <a:r>
              <a:rPr sz="2400">
                <a:latin typeface="Times New Roman" panose="02020603050405020304" charset="0"/>
                <a:ea typeface="宋体" panose="02010600030101010101" pitchFamily="2" charset="-122"/>
                <a:cs typeface="Times New Roman" panose="02020603050405020304" charset="0"/>
              </a:rPr>
              <a:t>8. 结</a:t>
            </a:r>
            <a:r>
              <a:rPr sz="2400">
                <a:latin typeface="宋体" panose="02010600030101010101" pitchFamily="2" charset="-122"/>
                <a:ea typeface="宋体" panose="02010600030101010101" pitchFamily="2" charset="-122"/>
                <a:cs typeface="宋体" panose="02010600030101010101" pitchFamily="2" charset="-122"/>
              </a:rPr>
              <a:t>合诗歌内容，思考并讨论。</a:t>
            </a:r>
            <a:endParaRPr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sz="2400">
                <a:latin typeface="宋体" panose="02010600030101010101" pitchFamily="2" charset="-122"/>
                <a:ea typeface="宋体" panose="02010600030101010101" pitchFamily="2" charset="-122"/>
                <a:cs typeface="宋体" panose="02010600030101010101" pitchFamily="2" charset="-122"/>
              </a:rPr>
              <a:t>（</a:t>
            </a:r>
            <a:r>
              <a:rPr sz="2400">
                <a:latin typeface="Times New Roman" panose="02020603050405020304" charset="0"/>
                <a:ea typeface="宋体" panose="02010600030101010101" pitchFamily="2" charset="-122"/>
                <a:cs typeface="Times New Roman" panose="02020603050405020304" charset="0"/>
              </a:rPr>
              <a:t>1</a:t>
            </a:r>
            <a:r>
              <a:rPr sz="2400">
                <a:latin typeface="宋体" panose="02010600030101010101" pitchFamily="2" charset="-122"/>
                <a:ea typeface="宋体" panose="02010600030101010101" pitchFamily="2" charset="-122"/>
                <a:cs typeface="宋体" panose="02010600030101010101" pitchFamily="2" charset="-122"/>
              </a:rPr>
              <a:t>）前人评此诗颈联有“片言明百意”之赞语，“百意”体现在哪里？</a:t>
            </a:r>
            <a:endParaRPr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sz="2400">
                <a:latin typeface="宋体" panose="02010600030101010101" pitchFamily="2" charset="-122"/>
                <a:ea typeface="宋体" panose="02010600030101010101" pitchFamily="2" charset="-122"/>
                <a:cs typeface="宋体" panose="02010600030101010101" pitchFamily="2" charset="-122"/>
              </a:rPr>
              <a:t>_____</a:t>
            </a:r>
            <a:r>
              <a:rPr lang="en-US" sz="2400">
                <a:latin typeface="宋体" panose="02010600030101010101" pitchFamily="2" charset="-122"/>
                <a:ea typeface="宋体" panose="02010600030101010101" pitchFamily="2" charset="-122"/>
                <a:cs typeface="宋体" panose="02010600030101010101" pitchFamily="2" charset="-122"/>
              </a:rPr>
              <a:t>______________________________________________________________________</a:t>
            </a:r>
            <a:r>
              <a:rPr sz="2400">
                <a:latin typeface="宋体" panose="02010600030101010101" pitchFamily="2" charset="-122"/>
                <a:ea typeface="宋体" panose="02010600030101010101" pitchFamily="2" charset="-122"/>
                <a:cs typeface="宋体" panose="02010600030101010101" pitchFamily="2" charset="-122"/>
              </a:rPr>
              <a:t>_________________________________________________________________</a:t>
            </a:r>
            <a:endParaRPr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sz="2400">
                <a:latin typeface="宋体" panose="02010600030101010101" pitchFamily="2" charset="-122"/>
                <a:ea typeface="宋体" panose="02010600030101010101" pitchFamily="2" charset="-122"/>
                <a:cs typeface="宋体" panose="02010600030101010101" pitchFamily="2" charset="-122"/>
              </a:rPr>
              <a:t>______________________________________________________________________</a:t>
            </a:r>
            <a:endParaRPr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sz="2400">
                <a:latin typeface="宋体" panose="02010600030101010101" pitchFamily="2" charset="-122"/>
                <a:ea typeface="宋体" panose="02010600030101010101" pitchFamily="2" charset="-122"/>
                <a:cs typeface="宋体" panose="02010600030101010101" pitchFamily="2" charset="-122"/>
              </a:rPr>
              <a:t>（</a:t>
            </a:r>
            <a:r>
              <a:rPr sz="2400">
                <a:latin typeface="Times New Roman" panose="02020603050405020304" charset="0"/>
                <a:ea typeface="宋体" panose="02010600030101010101" pitchFamily="2" charset="-122"/>
                <a:cs typeface="Times New Roman" panose="02020603050405020304" charset="0"/>
              </a:rPr>
              <a:t>2</a:t>
            </a:r>
            <a:r>
              <a:rPr sz="2400">
                <a:latin typeface="宋体" panose="02010600030101010101" pitchFamily="2" charset="-122"/>
                <a:ea typeface="宋体" panose="02010600030101010101" pitchFamily="2" charset="-122"/>
                <a:cs typeface="宋体" panose="02010600030101010101" pitchFamily="2" charset="-122"/>
              </a:rPr>
              <a:t>）“艰难苦恨繁霜鬓”中的“艰难”表现在哪些方面？</a:t>
            </a:r>
            <a:endParaRPr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sz="2400">
                <a:latin typeface="宋体" panose="02010600030101010101" pitchFamily="2" charset="-122"/>
                <a:ea typeface="宋体" panose="02010600030101010101" pitchFamily="2" charset="-122"/>
                <a:cs typeface="宋体" panose="02010600030101010101" pitchFamily="2" charset="-122"/>
              </a:rPr>
              <a:t>______________________________________________________________________</a:t>
            </a:r>
            <a:endParaRPr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sz="2400">
                <a:latin typeface="宋体" panose="02010600030101010101" pitchFamily="2" charset="-122"/>
                <a:ea typeface="宋体" panose="02010600030101010101" pitchFamily="2" charset="-122"/>
                <a:cs typeface="宋体" panose="02010600030101010101" pitchFamily="2" charset="-122"/>
              </a:rPr>
              <a:t>______________________________________________________________________</a:t>
            </a:r>
            <a:endParaRPr sz="2400">
              <a:latin typeface="宋体" panose="02010600030101010101" pitchFamily="2" charset="-122"/>
              <a:ea typeface="宋体" panose="02010600030101010101" pitchFamily="2" charset="-122"/>
              <a:cs typeface="宋体" panose="02010600030101010101" pitchFamily="2" charset="-122"/>
            </a:endParaRPr>
          </a:p>
        </p:txBody>
      </p:sp>
      <p:sp>
        <p:nvSpPr>
          <p:cNvPr id="13" name="文本框 12"/>
          <p:cNvSpPr txBox="1"/>
          <p:nvPr>
            <p:custDataLst>
              <p:tags r:id="rId2"/>
            </p:custDataLst>
          </p:nvPr>
        </p:nvSpPr>
        <p:spPr>
          <a:xfrm>
            <a:off x="648970" y="1691640"/>
            <a:ext cx="11194415" cy="1420495"/>
          </a:xfrm>
          <a:prstGeom prst="rect">
            <a:avLst/>
          </a:prstGeom>
          <a:noFill/>
        </p:spPr>
        <p:txBody>
          <a:bodyPr wrap="square" rtlCol="0">
            <a:spAutoFit/>
          </a:bodyPr>
          <a:p>
            <a:pPr>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　“万里”写离家之远，“秋”写时之凄惨，“作客”写漂泊异地，“常”写常年</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漂泊，“百年”写一生，“多病”写身体之衰弱，“台”写高峻阔远之地，“独”写孤苦伶仃，愁苦难遣。</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7" name="文本框 16"/>
          <p:cNvSpPr txBox="1"/>
          <p:nvPr>
            <p:custDataLst>
              <p:tags r:id="rId3"/>
            </p:custDataLst>
          </p:nvPr>
        </p:nvSpPr>
        <p:spPr>
          <a:xfrm>
            <a:off x="1295400" y="3620135"/>
            <a:ext cx="754634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“艰难”兼指国运和自身命运。</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blinds(horizontal)">
                                      <p:cBhvr>
                                        <p:cTn id="1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7"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p:cNvSpPr txBox="1"/>
          <p:nvPr>
            <p:custDataLst>
              <p:tags r:id="rId1"/>
            </p:custDataLst>
          </p:nvPr>
        </p:nvSpPr>
        <p:spPr>
          <a:xfrm>
            <a:off x="5563870" y="572770"/>
            <a:ext cx="3154680" cy="539750"/>
          </a:xfrm>
          <a:prstGeom prst="rect">
            <a:avLst/>
          </a:prstGeom>
          <a:solidFill>
            <a:schemeClr val="accent6">
              <a:lumMod val="50000"/>
            </a:schemeClr>
          </a:solidFill>
        </p:spPr>
        <p:txBody>
          <a:bodyPr wrap="square" rtlCol="0" anchor="t">
            <a:spAutoFit/>
          </a:bodyPr>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（一）课文巩固</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
        <p:nvSpPr>
          <p:cNvPr id="4" name="文本框 3"/>
          <p:cNvSpPr txBox="1"/>
          <p:nvPr>
            <p:custDataLst>
              <p:tags r:id="rId2"/>
            </p:custDataLst>
          </p:nvPr>
        </p:nvSpPr>
        <p:spPr>
          <a:xfrm>
            <a:off x="579120" y="1558925"/>
            <a:ext cx="11034395" cy="230632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9. 下列选项中，标红字的注音全都正确的一项是（</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A. </a:t>
            </a:r>
            <a:r>
              <a:rPr sz="2400">
                <a:solidFill>
                  <a:srgbClr val="FF0000"/>
                </a:solidFill>
                <a:latin typeface="Times New Roman" panose="02020603050405020304" charset="0"/>
                <a:ea typeface="宋体" panose="02010600030101010101" pitchFamily="2" charset="-122"/>
                <a:cs typeface="Times New Roman" panose="02020603050405020304" charset="0"/>
              </a:rPr>
              <a:t>潦</a:t>
            </a:r>
            <a:r>
              <a:rPr sz="2400">
                <a:latin typeface="Times New Roman" panose="02020603050405020304" charset="0"/>
                <a:ea typeface="宋体" panose="02010600030101010101" pitchFamily="2" charset="-122"/>
                <a:cs typeface="Times New Roman" panose="02020603050405020304" charset="0"/>
              </a:rPr>
              <a:t>倒（liǎo）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多财善</a:t>
            </a:r>
            <a:r>
              <a:rPr sz="2400">
                <a:solidFill>
                  <a:srgbClr val="FF0000"/>
                </a:solidFill>
                <a:latin typeface="Times New Roman" panose="02020603050405020304" charset="0"/>
                <a:ea typeface="宋体" panose="02010600030101010101" pitchFamily="2" charset="-122"/>
                <a:cs typeface="Times New Roman" panose="02020603050405020304" charset="0"/>
              </a:rPr>
              <a:t>贾</a:t>
            </a:r>
            <a:r>
              <a:rPr sz="2400">
                <a:latin typeface="Times New Roman" panose="02020603050405020304" charset="0"/>
                <a:ea typeface="宋体" panose="02010600030101010101" pitchFamily="2" charset="-122"/>
                <a:cs typeface="Times New Roman" panose="02020603050405020304" charset="0"/>
              </a:rPr>
              <a:t>（gǔ）</a:t>
            </a:r>
            <a:r>
              <a:rPr lang="en-US" sz="2400">
                <a:latin typeface="Times New Roman" panose="02020603050405020304" charset="0"/>
                <a:ea typeface="宋体" panose="02010600030101010101" pitchFamily="2" charset="-122"/>
                <a:cs typeface="Times New Roman" panose="02020603050405020304" charset="0"/>
              </a:rPr>
              <a:t>	</a:t>
            </a:r>
            <a:r>
              <a:rPr sz="2400">
                <a:solidFill>
                  <a:srgbClr val="FF0000"/>
                </a:solidFill>
                <a:latin typeface="Times New Roman" panose="02020603050405020304" charset="0"/>
                <a:ea typeface="宋体" panose="02010600030101010101" pitchFamily="2" charset="-122"/>
                <a:cs typeface="Times New Roman" panose="02020603050405020304" charset="0"/>
              </a:rPr>
              <a:t>传</a:t>
            </a:r>
            <a:r>
              <a:rPr sz="2400">
                <a:latin typeface="Times New Roman" panose="02020603050405020304" charset="0"/>
                <a:ea typeface="宋体" panose="02010600030101010101" pitchFamily="2" charset="-122"/>
                <a:cs typeface="Times New Roman" panose="02020603050405020304" charset="0"/>
              </a:rPr>
              <a:t>记（zhuàn）</a:t>
            </a:r>
            <a:r>
              <a:rPr lang="en-US" sz="2400">
                <a:latin typeface="Times New Roman" panose="02020603050405020304" charset="0"/>
                <a:ea typeface="宋体" panose="02010600030101010101" pitchFamily="2" charset="-122"/>
                <a:cs typeface="Times New Roman" panose="02020603050405020304" charset="0"/>
              </a:rPr>
              <a:t>	</a:t>
            </a:r>
            <a:r>
              <a:rPr sz="2400">
                <a:solidFill>
                  <a:srgbClr val="FF0000"/>
                </a:solidFill>
                <a:latin typeface="Times New Roman" panose="02020603050405020304" charset="0"/>
                <a:ea typeface="宋体" panose="02010600030101010101" pitchFamily="2" charset="-122"/>
                <a:cs typeface="Times New Roman" panose="02020603050405020304" charset="0"/>
              </a:rPr>
              <a:t>杳</a:t>
            </a:r>
            <a:r>
              <a:rPr sz="2400">
                <a:latin typeface="Times New Roman" panose="02020603050405020304" charset="0"/>
                <a:ea typeface="宋体" panose="02010600030101010101" pitchFamily="2" charset="-122"/>
                <a:cs typeface="Times New Roman" panose="02020603050405020304" charset="0"/>
              </a:rPr>
              <a:t>无音信（miǎo）</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B. 双</a:t>
            </a:r>
            <a:r>
              <a:rPr sz="2400">
                <a:solidFill>
                  <a:srgbClr val="FF0000"/>
                </a:solidFill>
                <a:latin typeface="Times New Roman" panose="02020603050405020304" charset="0"/>
                <a:ea typeface="宋体" panose="02010600030101010101" pitchFamily="2" charset="-122"/>
                <a:cs typeface="Times New Roman" panose="02020603050405020304" charset="0"/>
              </a:rPr>
              <a:t>鬓</a:t>
            </a:r>
            <a:r>
              <a:rPr sz="2400">
                <a:latin typeface="Times New Roman" panose="02020603050405020304" charset="0"/>
                <a:ea typeface="宋体" panose="02010600030101010101" pitchFamily="2" charset="-122"/>
                <a:cs typeface="Times New Roman" panose="02020603050405020304" charset="0"/>
              </a:rPr>
              <a:t>（bìng）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前后相</a:t>
            </a:r>
            <a:r>
              <a:rPr sz="2400">
                <a:solidFill>
                  <a:srgbClr val="FF0000"/>
                </a:solidFill>
                <a:latin typeface="Times New Roman" panose="02020603050405020304" charset="0"/>
                <a:ea typeface="宋体" panose="02010600030101010101" pitchFamily="2" charset="-122"/>
                <a:cs typeface="Times New Roman" panose="02020603050405020304" charset="0"/>
              </a:rPr>
              <a:t>属</a:t>
            </a:r>
            <a:r>
              <a:rPr sz="2400">
                <a:latin typeface="Times New Roman" panose="02020603050405020304" charset="0"/>
                <a:ea typeface="宋体" panose="02010600030101010101" pitchFamily="2" charset="-122"/>
                <a:cs typeface="Times New Roman" panose="02020603050405020304" charset="0"/>
              </a:rPr>
              <a:t>（zhǔ）</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a:t>
            </a:r>
            <a:r>
              <a:rPr sz="2400">
                <a:solidFill>
                  <a:srgbClr val="FF0000"/>
                </a:solidFill>
                <a:latin typeface="Times New Roman" panose="02020603050405020304" charset="0"/>
                <a:ea typeface="宋体" panose="02010600030101010101" pitchFamily="2" charset="-122"/>
                <a:cs typeface="Times New Roman" panose="02020603050405020304" charset="0"/>
              </a:rPr>
              <a:t>伺</a:t>
            </a:r>
            <a:r>
              <a:rPr sz="2400">
                <a:latin typeface="Times New Roman" panose="02020603050405020304" charset="0"/>
                <a:ea typeface="宋体" panose="02010600030101010101" pitchFamily="2" charset="-122"/>
                <a:cs typeface="Times New Roman" panose="02020603050405020304" charset="0"/>
              </a:rPr>
              <a:t>候（cì）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洁身自</a:t>
            </a:r>
            <a:r>
              <a:rPr sz="2400">
                <a:solidFill>
                  <a:srgbClr val="FF0000"/>
                </a:solidFill>
                <a:latin typeface="Times New Roman" panose="02020603050405020304" charset="0"/>
                <a:ea typeface="宋体" panose="02010600030101010101" pitchFamily="2" charset="-122"/>
                <a:cs typeface="Times New Roman" panose="02020603050405020304" charset="0"/>
              </a:rPr>
              <a:t>好</a:t>
            </a:r>
            <a:r>
              <a:rPr sz="2400">
                <a:latin typeface="Times New Roman" panose="02020603050405020304" charset="0"/>
                <a:ea typeface="宋体" panose="02010600030101010101" pitchFamily="2" charset="-122"/>
                <a:cs typeface="Times New Roman" panose="02020603050405020304" charset="0"/>
              </a:rPr>
              <a:t>（hào）</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C. </a:t>
            </a:r>
            <a:r>
              <a:rPr sz="2400">
                <a:solidFill>
                  <a:srgbClr val="FF0000"/>
                </a:solidFill>
                <a:latin typeface="Times New Roman" panose="02020603050405020304" charset="0"/>
                <a:ea typeface="宋体" panose="02010600030101010101" pitchFamily="2" charset="-122"/>
                <a:cs typeface="Times New Roman" panose="02020603050405020304" charset="0"/>
              </a:rPr>
              <a:t>萧</a:t>
            </a:r>
            <a:r>
              <a:rPr sz="2400">
                <a:latin typeface="Times New Roman" panose="02020603050405020304" charset="0"/>
                <a:ea typeface="宋体" panose="02010600030101010101" pitchFamily="2" charset="-122"/>
                <a:cs typeface="Times New Roman" panose="02020603050405020304" charset="0"/>
              </a:rPr>
              <a:t>条（xiāo）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人才</a:t>
            </a:r>
            <a:r>
              <a:rPr sz="2400">
                <a:solidFill>
                  <a:srgbClr val="FF0000"/>
                </a:solidFill>
                <a:latin typeface="Times New Roman" panose="02020603050405020304" charset="0"/>
                <a:ea typeface="宋体" panose="02010600030101010101" pitchFamily="2" charset="-122"/>
                <a:cs typeface="Times New Roman" panose="02020603050405020304" charset="0"/>
              </a:rPr>
              <a:t>济</a:t>
            </a:r>
            <a:r>
              <a:rPr sz="2400">
                <a:latin typeface="Times New Roman" panose="02020603050405020304" charset="0"/>
                <a:ea typeface="宋体" panose="02010600030101010101" pitchFamily="2" charset="-122"/>
                <a:cs typeface="Times New Roman" panose="02020603050405020304" charset="0"/>
              </a:rPr>
              <a:t>济（jì）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静</a:t>
            </a:r>
            <a:r>
              <a:rPr sz="2400">
                <a:solidFill>
                  <a:srgbClr val="FF0000"/>
                </a:solidFill>
                <a:latin typeface="Times New Roman" panose="02020603050405020304" charset="0"/>
                <a:ea typeface="宋体" panose="02010600030101010101" pitchFamily="2" charset="-122"/>
                <a:cs typeface="Times New Roman" panose="02020603050405020304" charset="0"/>
              </a:rPr>
              <a:t>谧</a:t>
            </a:r>
            <a:r>
              <a:rPr sz="2400">
                <a:latin typeface="Times New Roman" panose="02020603050405020304" charset="0"/>
                <a:ea typeface="宋体" panose="02010600030101010101" pitchFamily="2" charset="-122"/>
                <a:cs typeface="Times New Roman" panose="02020603050405020304" charset="0"/>
              </a:rPr>
              <a:t>（mì）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博闻强</a:t>
            </a:r>
            <a:r>
              <a:rPr sz="2400">
                <a:solidFill>
                  <a:srgbClr val="FF0000"/>
                </a:solidFill>
                <a:latin typeface="Times New Roman" panose="02020603050405020304" charset="0"/>
                <a:ea typeface="宋体" panose="02010600030101010101" pitchFamily="2" charset="-122"/>
                <a:cs typeface="Times New Roman" panose="02020603050405020304" charset="0"/>
              </a:rPr>
              <a:t>识</a:t>
            </a:r>
            <a:r>
              <a:rPr sz="2400">
                <a:latin typeface="Times New Roman" panose="02020603050405020304" charset="0"/>
                <a:ea typeface="宋体" panose="02010600030101010101" pitchFamily="2" charset="-122"/>
                <a:cs typeface="Times New Roman" panose="02020603050405020304" charset="0"/>
              </a:rPr>
              <a:t>（zhì）</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D. 混</a:t>
            </a:r>
            <a:r>
              <a:rPr sz="2400">
                <a:solidFill>
                  <a:srgbClr val="FF0000"/>
                </a:solidFill>
                <a:latin typeface="Times New Roman" panose="02020603050405020304" charset="0"/>
                <a:ea typeface="宋体" panose="02010600030101010101" pitchFamily="2" charset="-122"/>
                <a:cs typeface="Times New Roman" panose="02020603050405020304" charset="0"/>
              </a:rPr>
              <a:t>淆</a:t>
            </a:r>
            <a:r>
              <a:rPr sz="2400">
                <a:latin typeface="Times New Roman" panose="02020603050405020304" charset="0"/>
                <a:ea typeface="宋体" panose="02010600030101010101" pitchFamily="2" charset="-122"/>
                <a:cs typeface="Times New Roman" panose="02020603050405020304" charset="0"/>
              </a:rPr>
              <a:t>（xiáo） </a:t>
            </a:r>
            <a:r>
              <a:rPr lang="en-US" sz="2400">
                <a:latin typeface="Times New Roman" panose="02020603050405020304" charset="0"/>
                <a:ea typeface="宋体" panose="02010600030101010101" pitchFamily="2" charset="-122"/>
                <a:cs typeface="Times New Roman" panose="02020603050405020304" charset="0"/>
              </a:rPr>
              <a:t>	</a:t>
            </a:r>
            <a:r>
              <a:rPr sz="2400">
                <a:solidFill>
                  <a:srgbClr val="FF0000"/>
                </a:solidFill>
                <a:latin typeface="Times New Roman" panose="02020603050405020304" charset="0"/>
                <a:ea typeface="宋体" panose="02010600030101010101" pitchFamily="2" charset="-122"/>
                <a:cs typeface="Times New Roman" panose="02020603050405020304" charset="0"/>
              </a:rPr>
              <a:t>渚</a:t>
            </a:r>
            <a:r>
              <a:rPr sz="2400">
                <a:latin typeface="Times New Roman" panose="02020603050405020304" charset="0"/>
                <a:ea typeface="宋体" panose="02010600030101010101" pitchFamily="2" charset="-122"/>
                <a:cs typeface="Times New Roman" panose="02020603050405020304" charset="0"/>
              </a:rPr>
              <a:t>清沙白（zhǔ） </a:t>
            </a:r>
            <a:r>
              <a:rPr lang="en-US" sz="2400">
                <a:latin typeface="Times New Roman" panose="02020603050405020304" charset="0"/>
                <a:ea typeface="宋体" panose="02010600030101010101" pitchFamily="2" charset="-122"/>
                <a:cs typeface="Times New Roman" panose="02020603050405020304" charset="0"/>
              </a:rPr>
              <a:t>	</a:t>
            </a:r>
            <a:r>
              <a:rPr sz="2400">
                <a:solidFill>
                  <a:srgbClr val="FF0000"/>
                </a:solidFill>
                <a:latin typeface="Times New Roman" panose="02020603050405020304" charset="0"/>
                <a:ea typeface="宋体" panose="02010600030101010101" pitchFamily="2" charset="-122"/>
                <a:cs typeface="Times New Roman" panose="02020603050405020304" charset="0"/>
              </a:rPr>
              <a:t>徜</a:t>
            </a:r>
            <a:r>
              <a:rPr sz="2400">
                <a:latin typeface="Times New Roman" panose="02020603050405020304" charset="0"/>
                <a:ea typeface="宋体" panose="02010600030101010101" pitchFamily="2" charset="-122"/>
                <a:cs typeface="Times New Roman" panose="02020603050405020304" charset="0"/>
              </a:rPr>
              <a:t>徉（cháng）</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稳操胜</a:t>
            </a:r>
            <a:r>
              <a:rPr sz="2400">
                <a:solidFill>
                  <a:srgbClr val="FF0000"/>
                </a:solidFill>
                <a:latin typeface="Times New Roman" panose="02020603050405020304" charset="0"/>
                <a:ea typeface="宋体" panose="02010600030101010101" pitchFamily="2" charset="-122"/>
                <a:cs typeface="Times New Roman" panose="02020603050405020304" charset="0"/>
              </a:rPr>
              <a:t>券</a:t>
            </a:r>
            <a:r>
              <a:rPr sz="2400">
                <a:latin typeface="Times New Roman" panose="02020603050405020304" charset="0"/>
                <a:ea typeface="宋体" panose="02010600030101010101" pitchFamily="2" charset="-122"/>
                <a:cs typeface="Times New Roman" panose="02020603050405020304" charset="0"/>
              </a:rPr>
              <a:t>（quàn）</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7405370" y="1624330"/>
            <a:ext cx="672465" cy="497205"/>
          </a:xfrm>
          <a:prstGeom prst="rect">
            <a:avLst/>
          </a:prstGeom>
          <a:noFill/>
        </p:spPr>
        <p:txBody>
          <a:bodyPr wrap="square" rtlCol="0">
            <a:spAutoFit/>
          </a:bodyPr>
          <a:p>
            <a:pPr>
              <a:lnSpc>
                <a:spcPct val="110000"/>
              </a:lnSpc>
            </a:pP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D</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956310" y="4686300"/>
            <a:ext cx="9654540" cy="1087755"/>
          </a:xfrm>
          <a:prstGeom prst="rect">
            <a:avLst/>
          </a:prstGeom>
          <a:noFill/>
        </p:spPr>
        <p:txBody>
          <a:bodyPr wrap="square" rtlCol="0">
            <a:spAutoFit/>
          </a:bodyPr>
          <a:p>
            <a:pPr marL="1259840" indent="-125984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【解析】A项，“潦”应读“liáo”，“杳”应读“yǎo”；</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B项，“鬓”应读“bìn”；</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C项，“济”应读“jǐ”。</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grpSp>
        <p:nvGrpSpPr>
          <p:cNvPr id="13" name="组合 12"/>
          <p:cNvGrpSpPr/>
          <p:nvPr/>
        </p:nvGrpSpPr>
        <p:grpSpPr>
          <a:xfrm>
            <a:off x="0" y="18415"/>
            <a:ext cx="7018020" cy="816610"/>
            <a:chOff x="0" y="29"/>
            <a:chExt cx="11052" cy="1286"/>
          </a:xfrm>
        </p:grpSpPr>
        <p:pic>
          <p:nvPicPr>
            <p:cNvPr id="111" name="图片 110"/>
            <p:cNvPicPr/>
            <p:nvPr userDrawn="1">
              <p:custDataLst>
                <p:tags r:id="rId3"/>
              </p:custDataLst>
            </p:nvPr>
          </p:nvPicPr>
          <p:blipFill>
            <a:blip r:embed="rId4">
              <a:clrChange>
                <a:clrFrom>
                  <a:srgbClr val="F7F5F6">
                    <a:alpha val="100000"/>
                  </a:srgbClr>
                </a:clrFrom>
                <a:clrTo>
                  <a:srgbClr val="F7F5F6">
                    <a:alpha val="100000"/>
                    <a:alpha val="0"/>
                  </a:srgbClr>
                </a:clrTo>
              </a:clrChange>
            </a:blip>
            <a:stretch>
              <a:fillRect/>
            </a:stretch>
          </p:blipFill>
          <p:spPr>
            <a:xfrm>
              <a:off x="0" y="29"/>
              <a:ext cx="11053" cy="1287"/>
            </a:xfrm>
            <a:prstGeom prst="rect">
              <a:avLst/>
            </a:prstGeom>
            <a:noFill/>
            <a:ln w="9525">
              <a:noFill/>
            </a:ln>
          </p:spPr>
        </p:pic>
        <p:sp>
          <p:nvSpPr>
            <p:cNvPr id="11" name="文本框 10"/>
            <p:cNvSpPr txBox="1"/>
            <p:nvPr userDrawn="1">
              <p:custDataLst>
                <p:tags r:id="rId5"/>
              </p:custDataLst>
            </p:nvPr>
          </p:nvSpPr>
          <p:spPr>
            <a:xfrm>
              <a:off x="768" y="93"/>
              <a:ext cx="6278" cy="919"/>
            </a:xfrm>
            <a:prstGeom prst="rect">
              <a:avLst/>
            </a:prstGeom>
            <a:noFill/>
          </p:spPr>
          <p:txBody>
            <a:bodyPr wrap="square" rtlCol="0">
              <a:spAutoFit/>
            </a:bodyPr>
            <a:p>
              <a:r>
                <a:rPr lang="zh-CN" altLang="en-US" sz="3200" b="1">
                  <a:solidFill>
                    <a:schemeClr val="bg1"/>
                  </a:solidFill>
                  <a:latin typeface="楷体" panose="02010609060101010101" charset="-122"/>
                  <a:ea typeface="楷体" panose="02010609060101010101" charset="-122"/>
                </a:rPr>
                <a:t>三、课后巩固与拓展</a:t>
              </a:r>
              <a:endParaRPr lang="zh-CN" altLang="en-US" sz="3200" b="1">
                <a:solidFill>
                  <a:schemeClr val="bg1"/>
                </a:solidFill>
                <a:latin typeface="楷体" panose="02010609060101010101" charset="-122"/>
                <a:ea typeface="楷体" panose="0201060906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813435" y="641985"/>
            <a:ext cx="11033125" cy="230632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10. 下列对标红字词的解释，不正确的一项是（</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A. 风急天</a:t>
            </a:r>
            <a:r>
              <a:rPr sz="2400">
                <a:solidFill>
                  <a:srgbClr val="FF0000"/>
                </a:solidFill>
                <a:latin typeface="Times New Roman" panose="02020603050405020304" charset="0"/>
                <a:ea typeface="宋体" panose="02010600030101010101" pitchFamily="2" charset="-122"/>
                <a:cs typeface="Times New Roman" panose="02020603050405020304" charset="0"/>
              </a:rPr>
              <a:t>高</a:t>
            </a:r>
            <a:r>
              <a:rPr sz="2400">
                <a:latin typeface="Times New Roman" panose="02020603050405020304" charset="0"/>
                <a:ea typeface="宋体" panose="02010600030101010101" pitchFamily="2" charset="-122"/>
                <a:cs typeface="Times New Roman" panose="02020603050405020304" charset="0"/>
              </a:rPr>
              <a:t>猿啸哀　　</a:t>
            </a:r>
            <a:r>
              <a:rPr lang="en-US" sz="2400">
                <a:latin typeface="Times New Roman" panose="02020603050405020304" charset="0"/>
                <a:ea typeface="宋体" panose="02010600030101010101" pitchFamily="2" charset="-122"/>
                <a:cs typeface="Times New Roman" panose="02020603050405020304" charset="0"/>
              </a:rPr>
              <a:t>	</a:t>
            </a:r>
            <a:r>
              <a:rPr sz="2400">
                <a:solidFill>
                  <a:srgbClr val="FF0000"/>
                </a:solidFill>
                <a:latin typeface="Times New Roman" panose="02020603050405020304" charset="0"/>
                <a:ea typeface="宋体" panose="02010600030101010101" pitchFamily="2" charset="-122"/>
                <a:cs typeface="Times New Roman" panose="02020603050405020304" charset="0"/>
              </a:rPr>
              <a:t>高</a:t>
            </a:r>
            <a:r>
              <a:rPr sz="2400">
                <a:latin typeface="Times New Roman" panose="02020603050405020304" charset="0"/>
                <a:ea typeface="宋体" panose="02010600030101010101" pitchFamily="2" charset="-122"/>
                <a:cs typeface="Times New Roman" panose="02020603050405020304" charset="0"/>
              </a:rPr>
              <a:t>：高远</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B. </a:t>
            </a:r>
            <a:r>
              <a:rPr sz="2400">
                <a:solidFill>
                  <a:srgbClr val="FF0000"/>
                </a:solidFill>
                <a:latin typeface="Times New Roman" panose="02020603050405020304" charset="0"/>
                <a:ea typeface="宋体" panose="02010600030101010101" pitchFamily="2" charset="-122"/>
                <a:cs typeface="Times New Roman" panose="02020603050405020304" charset="0"/>
              </a:rPr>
              <a:t>渚</a:t>
            </a:r>
            <a:r>
              <a:rPr sz="2400">
                <a:latin typeface="Times New Roman" panose="02020603050405020304" charset="0"/>
                <a:ea typeface="宋体" panose="02010600030101010101" pitchFamily="2" charset="-122"/>
                <a:cs typeface="Times New Roman" panose="02020603050405020304" charset="0"/>
              </a:rPr>
              <a:t>清沙白鸟飞回　　</a:t>
            </a:r>
            <a:r>
              <a:rPr lang="en-US" sz="2400">
                <a:latin typeface="Times New Roman" panose="02020603050405020304" charset="0"/>
                <a:ea typeface="宋体" panose="02010600030101010101" pitchFamily="2" charset="-122"/>
                <a:cs typeface="Times New Roman" panose="02020603050405020304" charset="0"/>
              </a:rPr>
              <a:t>	</a:t>
            </a:r>
            <a:r>
              <a:rPr sz="2400">
                <a:solidFill>
                  <a:srgbClr val="FF0000"/>
                </a:solidFill>
                <a:latin typeface="Times New Roman" panose="02020603050405020304" charset="0"/>
                <a:ea typeface="宋体" panose="02010600030101010101" pitchFamily="2" charset="-122"/>
                <a:cs typeface="Times New Roman" panose="02020603050405020304" charset="0"/>
              </a:rPr>
              <a:t>渚</a:t>
            </a:r>
            <a:r>
              <a:rPr sz="2400">
                <a:latin typeface="Times New Roman" panose="02020603050405020304" charset="0"/>
                <a:ea typeface="宋体" panose="02010600030101010101" pitchFamily="2" charset="-122"/>
                <a:cs typeface="Times New Roman" panose="02020603050405020304" charset="0"/>
              </a:rPr>
              <a:t>：水中的小块陆地，小洲</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C. 无边落木</a:t>
            </a:r>
            <a:r>
              <a:rPr sz="2400">
                <a:solidFill>
                  <a:srgbClr val="FF0000"/>
                </a:solidFill>
                <a:latin typeface="Times New Roman" panose="02020603050405020304" charset="0"/>
                <a:ea typeface="宋体" panose="02010600030101010101" pitchFamily="2" charset="-122"/>
                <a:cs typeface="Times New Roman" panose="02020603050405020304" charset="0"/>
              </a:rPr>
              <a:t>萧萧</a:t>
            </a:r>
            <a:r>
              <a:rPr sz="2400">
                <a:latin typeface="Times New Roman" panose="02020603050405020304" charset="0"/>
                <a:ea typeface="宋体" panose="02010600030101010101" pitchFamily="2" charset="-122"/>
                <a:cs typeface="Times New Roman" panose="02020603050405020304" charset="0"/>
              </a:rPr>
              <a:t>下　　</a:t>
            </a:r>
            <a:r>
              <a:rPr lang="en-US" sz="2400">
                <a:latin typeface="Times New Roman" panose="02020603050405020304" charset="0"/>
                <a:ea typeface="宋体" panose="02010600030101010101" pitchFamily="2" charset="-122"/>
                <a:cs typeface="Times New Roman" panose="02020603050405020304" charset="0"/>
              </a:rPr>
              <a:t>	</a:t>
            </a:r>
            <a:r>
              <a:rPr sz="2400">
                <a:solidFill>
                  <a:srgbClr val="FF0000"/>
                </a:solidFill>
                <a:latin typeface="Times New Roman" panose="02020603050405020304" charset="0"/>
                <a:ea typeface="宋体" panose="02010600030101010101" pitchFamily="2" charset="-122"/>
                <a:cs typeface="Times New Roman" panose="02020603050405020304" charset="0"/>
              </a:rPr>
              <a:t>萧萧</a:t>
            </a:r>
            <a:r>
              <a:rPr sz="2400">
                <a:latin typeface="Times New Roman" panose="02020603050405020304" charset="0"/>
                <a:ea typeface="宋体" panose="02010600030101010101" pitchFamily="2" charset="-122"/>
                <a:cs typeface="Times New Roman" panose="02020603050405020304" charset="0"/>
              </a:rPr>
              <a:t>：象声词，草木摇落的声音</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D. </a:t>
            </a:r>
            <a:r>
              <a:rPr sz="2400">
                <a:solidFill>
                  <a:srgbClr val="FF0000"/>
                </a:solidFill>
                <a:latin typeface="Times New Roman" panose="02020603050405020304" charset="0"/>
                <a:ea typeface="宋体" panose="02010600030101010101" pitchFamily="2" charset="-122"/>
                <a:cs typeface="Times New Roman" panose="02020603050405020304" charset="0"/>
              </a:rPr>
              <a:t>百年</a:t>
            </a:r>
            <a:r>
              <a:rPr sz="2400">
                <a:latin typeface="Times New Roman" panose="02020603050405020304" charset="0"/>
                <a:ea typeface="宋体" panose="02010600030101010101" pitchFamily="2" charset="-122"/>
                <a:cs typeface="Times New Roman" panose="02020603050405020304" charset="0"/>
              </a:rPr>
              <a:t>多病独登台　　</a:t>
            </a:r>
            <a:r>
              <a:rPr lang="en-US" sz="2400">
                <a:latin typeface="Times New Roman" panose="02020603050405020304" charset="0"/>
                <a:ea typeface="宋体" panose="02010600030101010101" pitchFamily="2" charset="-122"/>
                <a:cs typeface="Times New Roman" panose="02020603050405020304" charset="0"/>
              </a:rPr>
              <a:t>	</a:t>
            </a:r>
            <a:r>
              <a:rPr sz="2400">
                <a:solidFill>
                  <a:srgbClr val="FF0000"/>
                </a:solidFill>
                <a:latin typeface="Times New Roman" panose="02020603050405020304" charset="0"/>
                <a:ea typeface="宋体" panose="02010600030101010101" pitchFamily="2" charset="-122"/>
                <a:cs typeface="Times New Roman" panose="02020603050405020304" charset="0"/>
              </a:rPr>
              <a:t>百年</a:t>
            </a:r>
            <a:r>
              <a:rPr sz="2400">
                <a:latin typeface="Times New Roman" panose="02020603050405020304" charset="0"/>
                <a:ea typeface="宋体" panose="02010600030101010101" pitchFamily="2" charset="-122"/>
                <a:cs typeface="Times New Roman" panose="02020603050405020304" charset="0"/>
              </a:rPr>
              <a:t>：一百年</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7195185" y="697865"/>
            <a:ext cx="475615" cy="497205"/>
          </a:xfrm>
          <a:prstGeom prst="rect">
            <a:avLst/>
          </a:prstGeom>
          <a:noFill/>
        </p:spPr>
        <p:txBody>
          <a:bodyPr wrap="square" rtlCol="0">
            <a:spAutoFit/>
          </a:bodyPr>
          <a:p>
            <a:pPr>
              <a:lnSpc>
                <a:spcPct val="110000"/>
              </a:lnSpc>
            </a:pP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D</a:t>
            </a:r>
            <a:endParaRPr lang="en-US" altLang="zh-CN"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927100" y="4102735"/>
            <a:ext cx="9507220" cy="460375"/>
          </a:xfrm>
          <a:prstGeom prst="rect">
            <a:avLst/>
          </a:prstGeom>
          <a:noFill/>
        </p:spPr>
        <p:txBody>
          <a:bodyPr wrap="square" rtlCol="0">
            <a:spAutoFit/>
          </a:bodyPr>
          <a:p>
            <a:pPr marL="1259840" indent="-125984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【解析】D项，这里借指晚年。</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813435" y="641985"/>
            <a:ext cx="11033125" cy="274955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11. 下列说法中错误的一项是（</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A. 杜甫，字子美，是我国文学史上伟大的浪漫主义诗人。</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B. 杜甫诗抒写个人情怀，往往密切结合时事，思想深厚，境界广阔，有强烈的社会现实意义。</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C. 杜甫的诗歌深刻地反映了唐代由盛转衰的过程，后世称</a:t>
            </a:r>
            <a:r>
              <a:rPr sz="2400">
                <a:latin typeface="宋体" panose="02010600030101010101" pitchFamily="2" charset="-122"/>
                <a:ea typeface="宋体" panose="02010600030101010101" pitchFamily="2" charset="-122"/>
                <a:cs typeface="宋体" panose="02010600030101010101" pitchFamily="2" charset="-122"/>
              </a:rPr>
              <a:t>为“诗史”。</a:t>
            </a:r>
            <a:endParaRPr sz="2400">
              <a:latin typeface="宋体" panose="02010600030101010101" pitchFamily="2" charset="-122"/>
              <a:ea typeface="宋体" panose="02010600030101010101" pitchFamily="2" charset="-122"/>
              <a:cs typeface="宋体" panose="02010600030101010101" pitchFamily="2" charset="-122"/>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D. 杜甫被称</a:t>
            </a:r>
            <a:r>
              <a:rPr sz="2400">
                <a:latin typeface="宋体" panose="02010600030101010101" pitchFamily="2" charset="-122"/>
                <a:ea typeface="宋体" panose="02010600030101010101" pitchFamily="2" charset="-122"/>
                <a:cs typeface="宋体" panose="02010600030101010101" pitchFamily="2" charset="-122"/>
              </a:rPr>
              <a:t>为“诗圣”，“三吏”“三别”是</a:t>
            </a:r>
            <a:r>
              <a:rPr sz="2400">
                <a:latin typeface="Times New Roman" panose="02020603050405020304" charset="0"/>
                <a:ea typeface="宋体" panose="02010600030101010101" pitchFamily="2" charset="-122"/>
                <a:cs typeface="Times New Roman" panose="02020603050405020304" charset="0"/>
              </a:rPr>
              <a:t>他的著名作品。</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4956175" y="697865"/>
            <a:ext cx="475615" cy="497205"/>
          </a:xfrm>
          <a:prstGeom prst="rect">
            <a:avLst/>
          </a:prstGeom>
          <a:noFill/>
        </p:spPr>
        <p:txBody>
          <a:bodyPr wrap="square" rtlCol="0">
            <a:spAutoFit/>
          </a:bodyPr>
          <a:p>
            <a:pPr>
              <a:lnSpc>
                <a:spcPct val="110000"/>
              </a:lnSpc>
            </a:pP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A</a:t>
            </a:r>
            <a:endParaRPr lang="en-US" altLang="zh-CN"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927100" y="4102735"/>
            <a:ext cx="9507220" cy="460375"/>
          </a:xfrm>
          <a:prstGeom prst="rect">
            <a:avLst/>
          </a:prstGeom>
          <a:noFill/>
        </p:spPr>
        <p:txBody>
          <a:bodyPr wrap="square" rtlCol="0">
            <a:spAutoFit/>
          </a:bodyPr>
          <a:p>
            <a:pPr marL="1259840" indent="-125984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【解析】A项，“浪漫主义诗人”表述有误，应为“现实主义诗人”。</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813435" y="641985"/>
            <a:ext cx="11033125" cy="407860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12. 下列对《登高》的赏析，不正确的一项是（</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A. 首句</a:t>
            </a:r>
            <a:r>
              <a:rPr sz="2400">
                <a:latin typeface="宋体" panose="02010600030101010101" pitchFamily="2" charset="-122"/>
                <a:ea typeface="宋体" panose="02010600030101010101" pitchFamily="2" charset="-122"/>
                <a:cs typeface="宋体" panose="02010600030101010101" pitchFamily="2" charset="-122"/>
              </a:rPr>
              <a:t>的“风”“天”“猿啸”分别与下句的“渚”“沙”“鸟飞”</a:t>
            </a:r>
            <a:r>
              <a:rPr sz="2400">
                <a:latin typeface="Times New Roman" panose="02020603050405020304" charset="0"/>
                <a:ea typeface="宋体" panose="02010600030101010101" pitchFamily="2" charset="-122"/>
                <a:cs typeface="Times New Roman" panose="02020603050405020304" charset="0"/>
              </a:rPr>
              <a:t>对仗，读来富有节奏。</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B. 尾联</a:t>
            </a:r>
            <a:r>
              <a:rPr sz="2400">
                <a:latin typeface="宋体" panose="02010600030101010101" pitchFamily="2" charset="-122"/>
                <a:ea typeface="宋体" panose="02010600030101010101" pitchFamily="2" charset="-122"/>
                <a:cs typeface="宋体" panose="02010600030101010101" pitchFamily="2" charset="-122"/>
              </a:rPr>
              <a:t>的“繁霜鬓”与“浊酒杯”对仗，能使读</a:t>
            </a:r>
            <a:r>
              <a:rPr sz="2400">
                <a:latin typeface="Times New Roman" panose="02020603050405020304" charset="0"/>
                <a:ea typeface="宋体" panose="02010600030101010101" pitchFamily="2" charset="-122"/>
                <a:cs typeface="Times New Roman" panose="02020603050405020304" charset="0"/>
              </a:rPr>
              <a:t>者在沉郁顿挫的韵调之中，体味出诗人颠沛流离的痛苦心情。</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C. 本诗情景交融，笔法错综变化却又相互照应。但落笔的角度相同，都围绕着诗的中</a:t>
            </a:r>
            <a:r>
              <a:rPr sz="2400">
                <a:latin typeface="宋体" panose="02010600030101010101" pitchFamily="2" charset="-122"/>
                <a:ea typeface="宋体" panose="02010600030101010101" pitchFamily="2" charset="-122"/>
                <a:cs typeface="宋体" panose="02010600030101010101" pitchFamily="2" charset="-122"/>
              </a:rPr>
              <a:t>心“悲秋”展</a:t>
            </a:r>
            <a:r>
              <a:rPr sz="2400">
                <a:latin typeface="Times New Roman" panose="02020603050405020304" charset="0"/>
                <a:ea typeface="宋体" panose="02010600030101010101" pitchFamily="2" charset="-122"/>
                <a:cs typeface="Times New Roman" panose="02020603050405020304" charset="0"/>
              </a:rPr>
              <a:t>开。</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D. 本诗对偶工整，音调铿锵，琅琅上口。尾联两句的对偶给人以一种神清目爽、整饬对称的美感，在抑扬顿挫的韵调中，表达出诗人需要情感的抒发。</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7195820" y="641985"/>
            <a:ext cx="475615" cy="497205"/>
          </a:xfrm>
          <a:prstGeom prst="rect">
            <a:avLst/>
          </a:prstGeom>
          <a:noFill/>
        </p:spPr>
        <p:txBody>
          <a:bodyPr wrap="square" rtlCol="0">
            <a:spAutoFit/>
          </a:bodyPr>
          <a:p>
            <a:pPr>
              <a:lnSpc>
                <a:spcPct val="110000"/>
              </a:lnSpc>
            </a:pP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C</a:t>
            </a:r>
            <a:endParaRPr lang="en-US" altLang="zh-CN"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927100" y="4720590"/>
            <a:ext cx="9507220" cy="829945"/>
          </a:xfrm>
          <a:prstGeom prst="rect">
            <a:avLst/>
          </a:prstGeom>
          <a:noFill/>
        </p:spPr>
        <p:txBody>
          <a:bodyPr wrap="square" rtlCol="0">
            <a:spAutoFit/>
          </a:bodyPr>
          <a:p>
            <a:pPr marL="1259840" indent="-125984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【解析】C项，“落笔角度相同”表述有误。落笔的角度不相同，分别从声、色、动、静、局部、整体等角度落笔。</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p:cNvSpPr txBox="1"/>
          <p:nvPr/>
        </p:nvSpPr>
        <p:spPr>
          <a:xfrm>
            <a:off x="4518660" y="735330"/>
            <a:ext cx="3154680" cy="539750"/>
          </a:xfrm>
          <a:prstGeom prst="rect">
            <a:avLst/>
          </a:prstGeom>
          <a:solidFill>
            <a:schemeClr val="accent6">
              <a:lumMod val="50000"/>
            </a:schemeClr>
          </a:solidFill>
        </p:spPr>
        <p:txBody>
          <a:bodyPr wrap="square" rtlCol="0" anchor="t">
            <a:spAutoFit/>
          </a:bodyPr>
          <a:lstStyle/>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（二）常识与背景</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
        <p:nvSpPr>
          <p:cNvPr id="2" name="圆角矩形 1"/>
          <p:cNvSpPr/>
          <p:nvPr/>
        </p:nvSpPr>
        <p:spPr>
          <a:xfrm>
            <a:off x="617220" y="1583055"/>
            <a:ext cx="10988675" cy="4355465"/>
          </a:xfrm>
          <a:prstGeom prst="roundRect">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just">
              <a:lnSpc>
                <a:spcPct val="140000"/>
              </a:lnSpc>
            </a:pPr>
            <a:r>
              <a:rPr lang="zh-CN" altLang="en-US" sz="2400">
                <a:solidFill>
                  <a:schemeClr val="tx1"/>
                </a:solidFill>
                <a:latin typeface="Times New Roman" panose="02020603050405020304" charset="0"/>
                <a:ea typeface="宋体" panose="02010600030101010101" pitchFamily="2" charset="-122"/>
                <a:cs typeface="Times New Roman" panose="02020603050405020304" charset="0"/>
                <a:sym typeface="+mn-ea"/>
              </a:rPr>
              <a:t>1. 陶渊</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明，字元亮（一说名潜，字渊明），号_____________先生，晋浔阳柴桑（今江西九江）人。曾祖父曾在仕途上达到大司马的显赫地位，而到了他这一辈，家族已经走向衰败。少年时代，他有鸿鹄之志。但是东晋时局动荡，政治黑暗，陶渊</a:t>
            </a:r>
            <a:r>
              <a:rPr lang="zh-CN" altLang="en-US" sz="2400">
                <a:solidFill>
                  <a:schemeClr val="tx1"/>
                </a:solidFill>
                <a:latin typeface="Times New Roman" panose="02020603050405020304" charset="0"/>
                <a:ea typeface="宋体" panose="02010600030101010101" pitchFamily="2" charset="-122"/>
                <a:cs typeface="Times New Roman" panose="02020603050405020304" charset="0"/>
                <a:sym typeface="+mn-ea"/>
              </a:rPr>
              <a:t>明到29岁时才</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出仕做官，不久又归隐田园。后又时隐时仕。直到</a:t>
            </a:r>
            <a:r>
              <a:rPr lang="zh-CN" altLang="en-US" sz="2400">
                <a:solidFill>
                  <a:schemeClr val="tx1"/>
                </a:solidFill>
                <a:latin typeface="Times New Roman" panose="02020603050405020304" charset="0"/>
                <a:ea typeface="宋体" panose="02010600030101010101" pitchFamily="2" charset="-122"/>
                <a:cs typeface="Times New Roman" panose="02020603050405020304" charset="0"/>
                <a:sym typeface="+mn-ea"/>
              </a:rPr>
              <a:t>41岁才</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完全弃官归隐。他是东晋最杰出的诗人。流传至今的诗</a:t>
            </a:r>
            <a:r>
              <a:rPr lang="zh-CN" altLang="en-US" sz="2400">
                <a:solidFill>
                  <a:schemeClr val="tx1"/>
                </a:solidFill>
                <a:latin typeface="Times New Roman" panose="02020603050405020304" charset="0"/>
                <a:ea typeface="宋体" panose="02010600030101010101" pitchFamily="2" charset="-122"/>
                <a:cs typeface="Times New Roman" panose="02020603050405020304" charset="0"/>
                <a:sym typeface="+mn-ea"/>
              </a:rPr>
              <a:t>歌有125首</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他的作品大多写归隐后的田园生活，表现农村风物、劳动生活，表达对黑暗现实的不满。他的诗歌感情真挚，风格平淡自然，诗味醇厚，语言清新，对后世有很大的影响。他的诗篇肇启了田园诗风，为古典诗词铸就了一方崭新的疆域。</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6" name="文本框 5"/>
          <p:cNvSpPr txBox="1"/>
          <p:nvPr/>
        </p:nvSpPr>
        <p:spPr>
          <a:xfrm>
            <a:off x="7672705" y="1814830"/>
            <a:ext cx="1513840"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五柳</a:t>
            </a:r>
            <a:endParaRPr lang="zh-CN" altLang="en-US" sz="2400">
              <a:solidFill>
                <a:srgbClr val="C00000"/>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701040" y="435610"/>
            <a:ext cx="11033125" cy="407860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13. 下列对《登高》的赏析，不恰当的一项是（</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A. 首联精选意象，多角度写景，既写出了深秋时节的典型特征，又借景抒发了凄凉、孤寂之情。</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B. 颔联气象雄浑，境界开阔，为颈联、尾联抒发情感创设了宏大的自然背景，使得个人的痛苦在这个背景下显得分外渺小，倍添悲凉。</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C. 颈联中</a:t>
            </a:r>
            <a:r>
              <a:rPr sz="2400">
                <a:latin typeface="宋体" panose="02010600030101010101" pitchFamily="2" charset="-122"/>
                <a:ea typeface="宋体" panose="02010600030101010101" pitchFamily="2" charset="-122"/>
                <a:cs typeface="宋体" panose="02010600030101010101" pitchFamily="2" charset="-122"/>
              </a:rPr>
              <a:t>的“悲”字是全诗</a:t>
            </a:r>
            <a:r>
              <a:rPr sz="2400">
                <a:latin typeface="Times New Roman" panose="02020603050405020304" charset="0"/>
                <a:ea typeface="宋体" panose="02010600030101010101" pitchFamily="2" charset="-122"/>
                <a:cs typeface="Times New Roman" panose="02020603050405020304" charset="0"/>
              </a:rPr>
              <a:t>的诗眼，它集中表达了诗人在全诗中蕴蓄的复杂情感，诗歌所抒之情缠绵悱恻，动人心弦。</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D. 诗歌前半部分写景，后半部分抒情，由情选景，寓情于景，情与景浑然一体，淋漓尽致地表达了诗人的忧国伤时之情。</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7036435" y="501015"/>
            <a:ext cx="475615" cy="497205"/>
          </a:xfrm>
          <a:prstGeom prst="rect">
            <a:avLst/>
          </a:prstGeom>
          <a:noFill/>
        </p:spPr>
        <p:txBody>
          <a:bodyPr wrap="square" rtlCol="0">
            <a:spAutoFit/>
          </a:bodyPr>
          <a:p>
            <a:pPr>
              <a:lnSpc>
                <a:spcPct val="110000"/>
              </a:lnSpc>
            </a:pP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C</a:t>
            </a:r>
            <a:endParaRPr lang="en-US" altLang="zh-CN"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927100" y="4720590"/>
            <a:ext cx="9507220" cy="460375"/>
          </a:xfrm>
          <a:prstGeom prst="rect">
            <a:avLst/>
          </a:prstGeom>
          <a:noFill/>
        </p:spPr>
        <p:txBody>
          <a:bodyPr wrap="square" rtlCol="0">
            <a:spAutoFit/>
          </a:bodyPr>
          <a:p>
            <a:pPr marL="1259840" indent="-125984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【解析】C项，“缠绵悱恻”的情感表达有误。</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579120" y="1426210"/>
            <a:ext cx="11033125" cy="97726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14. </a:t>
            </a:r>
            <a:r>
              <a:rPr sz="2400">
                <a:latin typeface="宋体" panose="02010600030101010101" pitchFamily="2" charset="-122"/>
                <a:ea typeface="宋体" panose="02010600030101010101" pitchFamily="2" charset="-122"/>
                <a:cs typeface="宋体" panose="02010600030101010101" pitchFamily="2" charset="-122"/>
              </a:rPr>
              <a:t>在“无边落木萧萧下，不尽长江滚滚来”中，</a:t>
            </a:r>
            <a:r>
              <a:rPr sz="2400">
                <a:latin typeface="Times New Roman" panose="02020603050405020304" charset="0"/>
                <a:ea typeface="宋体" panose="02010600030101010101" pitchFamily="2" charset="-122"/>
                <a:cs typeface="Times New Roman" panose="02020603050405020304" charset="0"/>
              </a:rPr>
              <a:t>如果说</a:t>
            </a:r>
            <a:r>
              <a:rPr sz="2400">
                <a:latin typeface="宋体" panose="02010600030101010101" pitchFamily="2" charset="-122"/>
                <a:ea typeface="宋体" panose="02010600030101010101" pitchFamily="2" charset="-122"/>
                <a:cs typeface="宋体" panose="02010600030101010101" pitchFamily="2" charset="-122"/>
              </a:rPr>
              <a:t>“落木萧萧”有</a:t>
            </a:r>
            <a:r>
              <a:rPr sz="2400">
                <a:latin typeface="Times New Roman" panose="02020603050405020304" charset="0"/>
                <a:ea typeface="宋体" panose="02010600030101010101" pitchFamily="2" charset="-122"/>
                <a:cs typeface="Times New Roman" panose="02020603050405020304" charset="0"/>
              </a:rPr>
              <a:t>生命短暂之感的话，那</a:t>
            </a:r>
            <a:r>
              <a:rPr sz="2400">
                <a:latin typeface="宋体" panose="02010600030101010101" pitchFamily="2" charset="-122"/>
                <a:ea typeface="宋体" panose="02010600030101010101" pitchFamily="2" charset="-122"/>
                <a:cs typeface="宋体" panose="02010600030101010101" pitchFamily="2" charset="-122"/>
              </a:rPr>
              <a:t>么“不尽长江”</a:t>
            </a:r>
            <a:r>
              <a:rPr sz="2400">
                <a:latin typeface="Times New Roman" panose="02020603050405020304" charset="0"/>
                <a:ea typeface="宋体" panose="02010600030101010101" pitchFamily="2" charset="-122"/>
                <a:cs typeface="Times New Roman" panose="02020603050405020304" charset="0"/>
              </a:rPr>
              <a:t>指________________________________________。</a:t>
            </a:r>
            <a:endParaRPr sz="2400">
              <a:latin typeface="Times New Roman" panose="02020603050405020304" charset="0"/>
              <a:ea typeface="宋体" panose="02010600030101010101" pitchFamily="2" charset="-122"/>
              <a:cs typeface="Times New Roman" panose="02020603050405020304" charset="0"/>
            </a:endParaRPr>
          </a:p>
        </p:txBody>
      </p:sp>
      <p:sp>
        <p:nvSpPr>
          <p:cNvPr id="12" name="文本框 11"/>
          <p:cNvSpPr txBox="1"/>
          <p:nvPr>
            <p:custDataLst>
              <p:tags r:id="rId2"/>
            </p:custDataLst>
          </p:nvPr>
        </p:nvSpPr>
        <p:spPr>
          <a:xfrm>
            <a:off x="5309235" y="1887855"/>
            <a:ext cx="6303010"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时间的无穷，历史长河的永不停息</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642620" y="1081405"/>
            <a:ext cx="11033125" cy="53403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阅读下面的古诗，并完成题目。</a:t>
            </a:r>
            <a:endParaRPr sz="2400">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2"/>
            </p:custDataLst>
          </p:nvPr>
        </p:nvSpPr>
        <p:spPr>
          <a:xfrm>
            <a:off x="836930" y="1748155"/>
            <a:ext cx="10981690" cy="3129280"/>
          </a:xfrm>
          <a:prstGeom prst="rect">
            <a:avLst/>
          </a:prstGeom>
          <a:solidFill>
            <a:schemeClr val="bg2">
              <a:lumMod val="90000"/>
            </a:schemeClr>
          </a:solidFill>
        </p:spPr>
        <p:txBody>
          <a:bodyPr wrap="square" rtlCol="0">
            <a:spAutoFit/>
          </a:bodyPr>
          <a:p>
            <a:pPr indent="0" algn="ctr" fontAlgn="auto">
              <a:lnSpc>
                <a:spcPct val="130000"/>
              </a:lnSpc>
            </a:pPr>
            <a:r>
              <a:rPr lang="en-US" sz="2400">
                <a:latin typeface="宋体" panose="02010600030101010101" pitchFamily="2" charset="-122"/>
                <a:ea typeface="宋体" panose="02010600030101010101" pitchFamily="2" charset="-122"/>
                <a:cs typeface="楷体" panose="02010609060101010101" charset="-122"/>
              </a:rPr>
              <a:t>  </a:t>
            </a:r>
            <a:r>
              <a:rPr lang="en-US" sz="3200" b="1">
                <a:latin typeface="宋体" panose="02010600030101010101" pitchFamily="2" charset="-122"/>
                <a:ea typeface="宋体" panose="02010600030101010101" pitchFamily="2" charset="-122"/>
                <a:cs typeface="楷体" panose="02010609060101010101" charset="-122"/>
              </a:rPr>
              <a:t> </a:t>
            </a:r>
            <a:r>
              <a:rPr sz="3200" b="1">
                <a:latin typeface="楷体" panose="02010609060101010101" charset="-122"/>
                <a:ea typeface="楷体" panose="02010609060101010101" charset="-122"/>
                <a:cs typeface="楷体" panose="02010609060101010101" charset="-122"/>
              </a:rPr>
              <a:t>登　楼</a:t>
            </a:r>
            <a:endParaRPr sz="2400">
              <a:latin typeface="楷体" panose="02010609060101010101" charset="-122"/>
              <a:ea typeface="楷体" panose="02010609060101010101" charset="-122"/>
              <a:cs typeface="楷体" panose="02010609060101010101" charset="-122"/>
            </a:endParaRPr>
          </a:p>
          <a:p>
            <a:pPr indent="0" algn="ctr" fontAlgn="auto">
              <a:lnSpc>
                <a:spcPct val="130000"/>
              </a:lnSpc>
            </a:pPr>
            <a:r>
              <a:rPr sz="2400">
                <a:latin typeface="楷体" panose="02010609060101010101" charset="-122"/>
                <a:ea typeface="楷体" panose="02010609060101010101" charset="-122"/>
                <a:cs typeface="楷体" panose="02010609060101010101" charset="-122"/>
              </a:rPr>
              <a:t>〔唐〕杜　甫</a:t>
            </a:r>
            <a:endParaRPr sz="2400">
              <a:latin typeface="楷体" panose="02010609060101010101" charset="-122"/>
              <a:ea typeface="楷体" panose="02010609060101010101" charset="-122"/>
              <a:cs typeface="楷体" panose="02010609060101010101" charset="-122"/>
            </a:endParaRPr>
          </a:p>
          <a:p>
            <a:pPr indent="0" algn="ctr" fontAlgn="auto">
              <a:lnSpc>
                <a:spcPct val="130000"/>
              </a:lnSpc>
            </a:pPr>
            <a:r>
              <a:rPr sz="2400">
                <a:latin typeface="楷体" panose="02010609060101010101" charset="-122"/>
                <a:ea typeface="楷体" panose="02010609060101010101" charset="-122"/>
                <a:cs typeface="楷体" panose="02010609060101010101" charset="-122"/>
              </a:rPr>
              <a:t>花近高楼伤客心，万方多难此登临。</a:t>
            </a:r>
            <a:endParaRPr sz="2400">
              <a:latin typeface="楷体" panose="02010609060101010101" charset="-122"/>
              <a:ea typeface="楷体" panose="02010609060101010101" charset="-122"/>
              <a:cs typeface="楷体" panose="02010609060101010101" charset="-122"/>
            </a:endParaRPr>
          </a:p>
          <a:p>
            <a:pPr indent="0" algn="ctr" fontAlgn="auto">
              <a:lnSpc>
                <a:spcPct val="130000"/>
              </a:lnSpc>
            </a:pPr>
            <a:r>
              <a:rPr sz="2400">
                <a:latin typeface="楷体" panose="02010609060101010101" charset="-122"/>
                <a:ea typeface="楷体" panose="02010609060101010101" charset="-122"/>
                <a:cs typeface="楷体" panose="02010609060101010101" charset="-122"/>
              </a:rPr>
              <a:t>锦江春色来天地，玉垒</a:t>
            </a:r>
            <a:r>
              <a:rPr sz="2400" baseline="30000">
                <a:latin typeface="楷体" panose="02010609060101010101" charset="-122"/>
                <a:ea typeface="楷体" panose="02010609060101010101" charset="-122"/>
                <a:cs typeface="楷体" panose="02010609060101010101" charset="-122"/>
              </a:rPr>
              <a:t>①</a:t>
            </a:r>
            <a:r>
              <a:rPr sz="2400">
                <a:latin typeface="楷体" panose="02010609060101010101" charset="-122"/>
                <a:ea typeface="楷体" panose="02010609060101010101" charset="-122"/>
                <a:cs typeface="楷体" panose="02010609060101010101" charset="-122"/>
              </a:rPr>
              <a:t>浮云变古今。</a:t>
            </a:r>
            <a:endParaRPr sz="2400">
              <a:latin typeface="楷体" panose="02010609060101010101" charset="-122"/>
              <a:ea typeface="楷体" panose="02010609060101010101" charset="-122"/>
              <a:cs typeface="楷体" panose="02010609060101010101" charset="-122"/>
            </a:endParaRPr>
          </a:p>
          <a:p>
            <a:pPr indent="0" algn="ctr" fontAlgn="auto">
              <a:lnSpc>
                <a:spcPct val="130000"/>
              </a:lnSpc>
            </a:pPr>
            <a:r>
              <a:rPr sz="2400">
                <a:latin typeface="楷体" panose="02010609060101010101" charset="-122"/>
                <a:ea typeface="楷体" panose="02010609060101010101" charset="-122"/>
                <a:cs typeface="楷体" panose="02010609060101010101" charset="-122"/>
              </a:rPr>
              <a:t>北极朝廷终不改，西山寇盗</a:t>
            </a:r>
            <a:r>
              <a:rPr sz="2400" baseline="30000">
                <a:latin typeface="楷体" panose="02010609060101010101" charset="-122"/>
                <a:ea typeface="楷体" panose="02010609060101010101" charset="-122"/>
                <a:cs typeface="楷体" panose="02010609060101010101" charset="-122"/>
              </a:rPr>
              <a:t>②</a:t>
            </a:r>
            <a:r>
              <a:rPr sz="2400">
                <a:latin typeface="楷体" panose="02010609060101010101" charset="-122"/>
                <a:ea typeface="楷体" panose="02010609060101010101" charset="-122"/>
                <a:cs typeface="楷体" panose="02010609060101010101" charset="-122"/>
              </a:rPr>
              <a:t>莫相侵。</a:t>
            </a:r>
            <a:endParaRPr sz="2400">
              <a:latin typeface="楷体" panose="02010609060101010101" charset="-122"/>
              <a:ea typeface="楷体" panose="02010609060101010101" charset="-122"/>
              <a:cs typeface="楷体" panose="02010609060101010101" charset="-122"/>
            </a:endParaRPr>
          </a:p>
          <a:p>
            <a:pPr indent="0" algn="ctr" fontAlgn="auto">
              <a:lnSpc>
                <a:spcPct val="130000"/>
              </a:lnSpc>
            </a:pPr>
            <a:r>
              <a:rPr sz="2400">
                <a:latin typeface="楷体" panose="02010609060101010101" charset="-122"/>
                <a:ea typeface="楷体" panose="02010609060101010101" charset="-122"/>
                <a:cs typeface="楷体" panose="02010609060101010101" charset="-122"/>
              </a:rPr>
              <a:t>可怜后主还祠庙，日暮聊为梁父吟</a:t>
            </a:r>
            <a:r>
              <a:rPr sz="2400" baseline="30000">
                <a:latin typeface="楷体" panose="02010609060101010101" charset="-122"/>
                <a:ea typeface="楷体" panose="02010609060101010101" charset="-122"/>
                <a:cs typeface="楷体" panose="02010609060101010101" charset="-122"/>
              </a:rPr>
              <a:t>③</a:t>
            </a:r>
            <a:r>
              <a:rPr sz="2400">
                <a:latin typeface="楷体" panose="02010609060101010101" charset="-122"/>
                <a:ea typeface="楷体" panose="02010609060101010101" charset="-122"/>
                <a:cs typeface="楷体" panose="02010609060101010101" charset="-122"/>
              </a:rPr>
              <a:t>。</a:t>
            </a:r>
            <a:endParaRPr sz="2400">
              <a:latin typeface="楷体" panose="02010609060101010101" charset="-122"/>
              <a:ea typeface="楷体" panose="02010609060101010101" charset="-122"/>
              <a:cs typeface="楷体" panose="02010609060101010101" charset="-122"/>
            </a:endParaRPr>
          </a:p>
        </p:txBody>
      </p:sp>
      <p:sp>
        <p:nvSpPr>
          <p:cNvPr id="34" name="文本框 33"/>
          <p:cNvSpPr txBox="1"/>
          <p:nvPr>
            <p:custDataLst>
              <p:tags r:id="rId3"/>
            </p:custDataLst>
          </p:nvPr>
        </p:nvSpPr>
        <p:spPr>
          <a:xfrm>
            <a:off x="4582160" y="193675"/>
            <a:ext cx="3154680" cy="539750"/>
          </a:xfrm>
          <a:prstGeom prst="rect">
            <a:avLst/>
          </a:prstGeom>
          <a:solidFill>
            <a:schemeClr val="accent6">
              <a:lumMod val="50000"/>
            </a:schemeClr>
          </a:solidFill>
        </p:spPr>
        <p:txBody>
          <a:bodyPr wrap="square" rtlCol="0" anchor="t">
            <a:spAutoFit/>
          </a:bodyPr>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（二）主题拓展</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
        <p:nvSpPr>
          <p:cNvPr id="3" name="文本框 2"/>
          <p:cNvSpPr txBox="1"/>
          <p:nvPr/>
        </p:nvSpPr>
        <p:spPr>
          <a:xfrm>
            <a:off x="1662430" y="5264150"/>
            <a:ext cx="8992870" cy="706755"/>
          </a:xfrm>
          <a:prstGeom prst="rect">
            <a:avLst/>
          </a:prstGeom>
          <a:solidFill>
            <a:schemeClr val="accent4">
              <a:lumMod val="20000"/>
              <a:lumOff val="80000"/>
            </a:schemeClr>
          </a:solidFill>
          <a:ln>
            <a:solidFill>
              <a:schemeClr val="accent1"/>
            </a:solidFill>
          </a:ln>
        </p:spPr>
        <p:txBody>
          <a:bodyPr wrap="square" rtlCol="0">
            <a:spAutoFit/>
          </a:bodyPr>
          <a:p>
            <a:r>
              <a:rPr lang="zh-CN" altLang="en-US" sz="2000" b="1"/>
              <a:t>[注]①玉垒：山名。②西山寇盗：指吐蕃。③梁父吟：《三国志》说诸葛亮躬耕陇山，好为《梁父吟》。</a:t>
            </a:r>
            <a:endParaRPr lang="zh-CN" altLang="en-US" sz="2000" b="1"/>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636270" y="468630"/>
            <a:ext cx="10686415" cy="4574540"/>
          </a:xfrm>
          <a:prstGeom prst="rect">
            <a:avLst/>
          </a:prstGeom>
          <a:noFill/>
          <a:extLst>
            <a:ext uri="{909E8E84-426E-40DD-AFC4-6F175D3DCCD1}">
              <a14:hiddenFill xmlns:a14="http://schemas.microsoft.com/office/drawing/2010/main">
                <a:solidFill>
                  <a:schemeClr val="bg1"/>
                </a:solidFill>
              </a14:hiddenFill>
            </a:ext>
          </a:extLst>
        </p:spPr>
        <p:txBody>
          <a:bodyPr wrap="square" rtlCol="0">
            <a:no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15. 下列对这首诗的理解和赏析，不正确的一项是（</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A. 首联提挈全篇，以哀景</a:t>
            </a:r>
            <a:r>
              <a:rPr sz="2400">
                <a:latin typeface="宋体" panose="02010600030101010101" pitchFamily="2" charset="-122"/>
                <a:ea typeface="宋体" panose="02010600030101010101" pitchFamily="2" charset="-122"/>
                <a:cs typeface="宋体" panose="02010600030101010101" pitchFamily="2" charset="-122"/>
              </a:rPr>
              <a:t>写哀情，和“感时花溅泪”一样，同是正衬手法。“登临”二字，则以高屋建瓴之势，领起下面的种种观感。</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B. 颔联从诗人登楼所见描述山河壮观，上句向空间开拓视点，下句就时间驰骋遐思，饱含着诗人对祖国山河的赞美和对民族历史的追怀。</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C. 颈联议论天下大势，朝</a:t>
            </a:r>
            <a:r>
              <a:rPr sz="2400">
                <a:latin typeface="宋体" panose="02010600030101010101" pitchFamily="2" charset="-122"/>
                <a:ea typeface="宋体" panose="02010600030101010101" pitchFamily="2" charset="-122"/>
                <a:cs typeface="宋体" panose="02010600030101010101" pitchFamily="2" charset="-122"/>
              </a:rPr>
              <a:t>廷“寇盗”是诗人登楼所想。上句说大唐帝国气运久远，下句照应首联的“万方多难”，警告吐蕃莫前来侵扰。</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D. 尾联运用蜀汉刘禅宠信宦官终于亡国的典故，借诸葛亮遇刘备前喜欢诵读的乐府诗篇来比喻这首《登楼》，含有对诸葛武侯的仰慕之意。</a:t>
            </a:r>
            <a:endParaRPr sz="2400">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2"/>
            </p:custDataLst>
          </p:nvPr>
        </p:nvSpPr>
        <p:spPr>
          <a:xfrm>
            <a:off x="7625715" y="468630"/>
            <a:ext cx="837565" cy="534035"/>
          </a:xfrm>
          <a:prstGeom prst="rect">
            <a:avLst/>
          </a:prstGeom>
          <a:noFill/>
        </p:spPr>
        <p:txBody>
          <a:bodyPr wrap="square" rtlCol="0">
            <a:spAutoFit/>
          </a:bodyPr>
          <a:p>
            <a:pPr>
              <a:lnSpc>
                <a:spcPct val="120000"/>
              </a:lnSpc>
            </a:pP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A</a:t>
            </a:r>
            <a:endParaRPr lang="en-US" altLang="zh-CN"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custDataLst>
              <p:tags r:id="rId3"/>
            </p:custDataLst>
          </p:nvPr>
        </p:nvSpPr>
        <p:spPr>
          <a:xfrm>
            <a:off x="1383665" y="4728210"/>
            <a:ext cx="10288905" cy="977265"/>
          </a:xfrm>
          <a:prstGeom prst="rect">
            <a:avLst/>
          </a:prstGeom>
          <a:noFill/>
        </p:spPr>
        <p:txBody>
          <a:bodyPr wrap="square" rtlCol="0">
            <a:spAutoFit/>
          </a:bodyPr>
          <a:p>
            <a:pPr marL="1080135" indent="-1080135" fontAlgn="auto">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【解析】A项，错误在于“以哀景写哀情”和“正衬”的说法，本诗是以乐景写哀情，用的是反衬手法。</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533400" y="1192530"/>
            <a:ext cx="10686415" cy="2711450"/>
          </a:xfrm>
          <a:prstGeom prst="rect">
            <a:avLst/>
          </a:prstGeom>
          <a:noFill/>
          <a:extLst>
            <a:ext uri="{909E8E84-426E-40DD-AFC4-6F175D3DCCD1}">
              <a14:hiddenFill xmlns:a14="http://schemas.microsoft.com/office/drawing/2010/main">
                <a:solidFill>
                  <a:schemeClr val="bg1"/>
                </a:solidFill>
              </a14:hiddenFill>
            </a:ext>
          </a:extLst>
        </p:spPr>
        <p:txBody>
          <a:bodyPr wrap="square" rtlCol="0">
            <a:no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16. 首联诗</a:t>
            </a:r>
            <a:r>
              <a:rPr sz="2400">
                <a:latin typeface="宋体" panose="02010600030101010101" pitchFamily="2" charset="-122"/>
                <a:ea typeface="宋体" panose="02010600030101010101" pitchFamily="2" charset="-122"/>
                <a:cs typeface="宋体" panose="02010600030101010101" pitchFamily="2" charset="-122"/>
              </a:rPr>
              <a:t>人写到“花近高楼伤客心”，结</a:t>
            </a:r>
            <a:r>
              <a:rPr sz="2400">
                <a:latin typeface="Times New Roman" panose="02020603050405020304" charset="0"/>
                <a:ea typeface="宋体" panose="02010600030101010101" pitchFamily="2" charset="-122"/>
                <a:cs typeface="Times New Roman" panose="02020603050405020304" charset="0"/>
              </a:rPr>
              <a:t>合全诗谈谈诗中伤客心的原因都有哪些。_______</a:t>
            </a:r>
            <a:r>
              <a:rPr lang="en-US" sz="2400">
                <a:latin typeface="Times New Roman" panose="02020603050405020304" charset="0"/>
                <a:ea typeface="宋体" panose="02010600030101010101" pitchFamily="2" charset="-122"/>
                <a:cs typeface="Times New Roman" panose="02020603050405020304" charset="0"/>
              </a:rPr>
              <a:t>__________________________________________________________________________________________________________________________________________________________________________________________</a:t>
            </a:r>
            <a:r>
              <a:rPr sz="2400">
                <a:latin typeface="Times New Roman" panose="02020603050405020304" charset="0"/>
                <a:ea typeface="宋体" panose="02010600030101010101" pitchFamily="2" charset="-122"/>
                <a:cs typeface="Times New Roman" panose="02020603050405020304" charset="0"/>
              </a:rPr>
              <a:t>_____</a:t>
            </a:r>
            <a:r>
              <a:rPr sz="2400">
                <a:latin typeface="Times New Roman" panose="02020603050405020304" charset="0"/>
                <a:ea typeface="宋体" panose="02010600030101010101" pitchFamily="2" charset="-122"/>
                <a:cs typeface="Times New Roman" panose="02020603050405020304" charset="0"/>
                <a:sym typeface="+mn-ea"/>
              </a:rPr>
              <a:t>__________________________________________________________________</a:t>
            </a:r>
            <a:endParaRPr sz="2400">
              <a:latin typeface="Times New Roman" panose="02020603050405020304" charset="0"/>
              <a:ea typeface="宋体" panose="02010600030101010101" pitchFamily="2" charset="-122"/>
              <a:cs typeface="Times New Roman" panose="02020603050405020304" charset="0"/>
            </a:endParaRPr>
          </a:p>
          <a:p>
            <a:pPr marL="360045" indent="0" fontAlgn="auto">
              <a:lnSpc>
                <a:spcPct val="120000"/>
              </a:lnSpc>
            </a:pPr>
            <a:r>
              <a:rPr sz="2400">
                <a:latin typeface="Times New Roman" panose="02020603050405020304" charset="0"/>
                <a:ea typeface="宋体" panose="02010600030101010101" pitchFamily="2" charset="-122"/>
                <a:cs typeface="Times New Roman" panose="02020603050405020304" charset="0"/>
              </a:rPr>
              <a:t>__________________________________________________________________</a:t>
            </a:r>
            <a:endParaRPr sz="2400">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nvSpPr>
        <p:spPr>
          <a:xfrm>
            <a:off x="943610" y="2073910"/>
            <a:ext cx="10081260" cy="2306320"/>
          </a:xfrm>
          <a:prstGeom prst="rect">
            <a:avLst/>
          </a:prstGeom>
          <a:noFill/>
        </p:spPr>
        <p:txBody>
          <a:bodyPr wrap="square" rtlCol="0">
            <a:spAutoFit/>
          </a:bodyPr>
          <a:p>
            <a:pPr indent="0" fontAlgn="auto">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①客居他乡。诗人登楼观景，近看繁花，满眼繁花反衬满腹愁思，抒发客居的漂泊与伤感。</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indent="0" fontAlgn="auto">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②万方多难。吐蕃入侵，战乱频仍，诗人为国家灾难而伤心。</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indent="0" fontAlgn="auto">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③壮志难酬。自身理想抱负无法实现之痛，为自身怀才不遇而伤心。</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indent="0" fontAlgn="auto">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④君主无道。刘禅宠信宦官导致亡国的结局。</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0" name="图片 119"/>
          <p:cNvPicPr/>
          <p:nvPr/>
        </p:nvPicPr>
        <p:blipFill>
          <a:blip r:embed="rId1">
            <a:clrChange>
              <a:clrFrom>
                <a:srgbClr val="F1F1F1">
                  <a:alpha val="100000"/>
                </a:srgbClr>
              </a:clrFrom>
              <a:clrTo>
                <a:srgbClr val="F1F1F1">
                  <a:alpha val="100000"/>
                  <a:alpha val="0"/>
                </a:srgbClr>
              </a:clrTo>
            </a:clrChange>
          </a:blip>
          <a:stretch>
            <a:fillRect/>
          </a:stretch>
        </p:blipFill>
        <p:spPr>
          <a:xfrm>
            <a:off x="3779520" y="981710"/>
            <a:ext cx="4032250" cy="4722495"/>
          </a:xfrm>
          <a:prstGeom prst="rect">
            <a:avLst/>
          </a:prstGeom>
          <a:noFill/>
          <a:ln w="9525">
            <a:noFill/>
          </a:ln>
        </p:spPr>
      </p:pic>
      <p:sp>
        <p:nvSpPr>
          <p:cNvPr id="45" name="任意多边形 44"/>
          <p:cNvSpPr/>
          <p:nvPr userDrawn="1">
            <p:custDataLst>
              <p:tags r:id="rId2"/>
            </p:custDataLst>
          </p:nvPr>
        </p:nvSpPr>
        <p:spPr>
          <a:xfrm>
            <a:off x="584835" y="551180"/>
            <a:ext cx="11058525" cy="5822950"/>
          </a:xfrm>
          <a:custGeom>
            <a:avLst/>
            <a:gdLst/>
            <a:ahLst/>
            <a:cxnLst>
              <a:cxn ang="3">
                <a:pos x="hc" y="t"/>
              </a:cxn>
              <a:cxn ang="cd2">
                <a:pos x="l" y="vc"/>
              </a:cxn>
              <a:cxn ang="cd4">
                <a:pos x="hc" y="b"/>
              </a:cxn>
              <a:cxn ang="0">
                <a:pos x="r" y="vc"/>
              </a:cxn>
            </a:cxnLst>
            <a:rect l="l" t="t" r="r" b="b"/>
            <a:pathLst>
              <a:path w="17753" h="9551">
                <a:moveTo>
                  <a:pt x="106" y="104"/>
                </a:moveTo>
                <a:lnTo>
                  <a:pt x="17621" y="104"/>
                </a:lnTo>
                <a:lnTo>
                  <a:pt x="17621" y="9420"/>
                </a:lnTo>
                <a:lnTo>
                  <a:pt x="106" y="9420"/>
                </a:lnTo>
                <a:lnTo>
                  <a:pt x="106" y="104"/>
                </a:lnTo>
                <a:close/>
                <a:moveTo>
                  <a:pt x="0" y="0"/>
                </a:moveTo>
                <a:lnTo>
                  <a:pt x="17753" y="0"/>
                </a:lnTo>
                <a:lnTo>
                  <a:pt x="17753" y="9551"/>
                </a:lnTo>
                <a:lnTo>
                  <a:pt x="0" y="9551"/>
                </a:lnTo>
                <a:lnTo>
                  <a:pt x="0" y="0"/>
                </a:lnTo>
                <a:close/>
              </a:path>
            </a:pathLst>
          </a:custGeom>
          <a:solidFill>
            <a:srgbClr val="7E8755"/>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p>
        </p:txBody>
      </p:sp>
      <p:sp>
        <p:nvSpPr>
          <p:cNvPr id="46" name="文本框 45"/>
          <p:cNvSpPr txBox="1"/>
          <p:nvPr/>
        </p:nvSpPr>
        <p:spPr>
          <a:xfrm>
            <a:off x="4542790" y="1397635"/>
            <a:ext cx="2505710" cy="3752850"/>
          </a:xfrm>
          <a:prstGeom prst="rect">
            <a:avLst/>
          </a:prstGeom>
          <a:solidFill>
            <a:schemeClr val="bg1"/>
          </a:solidFill>
        </p:spPr>
        <p:txBody>
          <a:bodyPr vert="eaVert" wrap="square" rtlCol="0">
            <a:noAutofit/>
          </a:bodyPr>
          <a:p>
            <a:pPr algn="l">
              <a:lnSpc>
                <a:spcPct val="150000"/>
              </a:lnSpc>
            </a:pPr>
            <a:r>
              <a:rPr lang="en-US" altLang="zh-CN" sz="4000" b="1">
                <a:solidFill>
                  <a:srgbClr val="030502"/>
                </a:solidFill>
                <a:latin typeface="楷体" panose="02010609060101010101" charset="-122"/>
                <a:ea typeface="楷体" panose="02010609060101010101" charset="-122"/>
                <a:cs typeface="楷体" panose="02010609060101010101" charset="-122"/>
              </a:rPr>
              <a:t> </a:t>
            </a:r>
            <a:r>
              <a:rPr lang="zh-CN" altLang="en-US" sz="4000" b="1">
                <a:solidFill>
                  <a:srgbClr val="FF0000"/>
                </a:solidFill>
                <a:latin typeface="楷体" panose="02010609060101010101" charset="-122"/>
                <a:ea typeface="楷体" panose="02010609060101010101" charset="-122"/>
                <a:cs typeface="楷体" panose="02010609060101010101" charset="-122"/>
              </a:rPr>
              <a:t>第三课</a:t>
            </a:r>
            <a:endParaRPr lang="zh-CN" altLang="en-US" sz="4000" b="1">
              <a:solidFill>
                <a:srgbClr val="030502"/>
              </a:solidFill>
              <a:latin typeface="楷体" panose="02010609060101010101" charset="-122"/>
              <a:ea typeface="楷体" panose="02010609060101010101" charset="-122"/>
              <a:cs typeface="楷体" panose="02010609060101010101" charset="-122"/>
            </a:endParaRPr>
          </a:p>
          <a:p>
            <a:pPr algn="l">
              <a:lnSpc>
                <a:spcPct val="150000"/>
              </a:lnSpc>
            </a:pPr>
            <a:r>
              <a:rPr lang="en-US" altLang="zh-CN" sz="4000" b="1">
                <a:solidFill>
                  <a:srgbClr val="030502"/>
                </a:solidFill>
                <a:latin typeface="楷体" panose="02010609060101010101" charset="-122"/>
                <a:ea typeface="楷体" panose="02010609060101010101" charset="-122"/>
                <a:cs typeface="楷体" panose="02010609060101010101" charset="-122"/>
              </a:rPr>
              <a:t> </a:t>
            </a:r>
            <a:r>
              <a:rPr lang="zh-CN" altLang="en-US" sz="4000" b="1">
                <a:solidFill>
                  <a:srgbClr val="030502"/>
                </a:solidFill>
                <a:latin typeface="楷体" panose="02010609060101010101" charset="-122"/>
                <a:ea typeface="楷体" panose="02010609060101010101" charset="-122"/>
                <a:cs typeface="楷体" panose="02010609060101010101" charset="-122"/>
              </a:rPr>
              <a:t>赤壁赋</a:t>
            </a:r>
            <a:endParaRPr lang="zh-CN" altLang="en-US" sz="4000" b="1">
              <a:solidFill>
                <a:srgbClr val="030502"/>
              </a:solidFill>
              <a:latin typeface="楷体" panose="02010609060101010101" charset="-122"/>
              <a:ea typeface="楷体" panose="02010609060101010101" charset="-122"/>
              <a:cs typeface="楷体" panose="02010609060101010101" charset="-122"/>
            </a:endParaRPr>
          </a:p>
        </p:txBody>
      </p:sp>
      <p:pic>
        <p:nvPicPr>
          <p:cNvPr id="110" name="图片 109"/>
          <p:cNvPicPr/>
          <p:nvPr/>
        </p:nvPicPr>
        <p:blipFill>
          <a:blip r:embed="rId3">
            <a:clrChange>
              <a:clrFrom>
                <a:srgbClr val="FFFFFF">
                  <a:alpha val="100000"/>
                </a:srgbClr>
              </a:clrFrom>
              <a:clrTo>
                <a:srgbClr val="FFFFFF">
                  <a:alpha val="100000"/>
                  <a:alpha val="0"/>
                </a:srgbClr>
              </a:clrTo>
            </a:clrChange>
          </a:blip>
          <a:stretch>
            <a:fillRect/>
          </a:stretch>
        </p:blipFill>
        <p:spPr>
          <a:xfrm>
            <a:off x="7408545" y="0"/>
            <a:ext cx="4783455" cy="3306445"/>
          </a:xfrm>
          <a:prstGeom prst="rect">
            <a:avLst/>
          </a:prstGeom>
          <a:noFill/>
          <a:ln w="9525">
            <a:noFill/>
          </a:ln>
        </p:spPr>
      </p:pic>
      <p:sp>
        <p:nvSpPr>
          <p:cNvPr id="53" name="文本框 52"/>
          <p:cNvSpPr txBox="1"/>
          <p:nvPr/>
        </p:nvSpPr>
        <p:spPr>
          <a:xfrm>
            <a:off x="6826885" y="4130675"/>
            <a:ext cx="455930" cy="1019810"/>
          </a:xfrm>
          <a:prstGeom prst="rect">
            <a:avLst/>
          </a:prstGeom>
          <a:solidFill>
            <a:schemeClr val="accent6">
              <a:lumMod val="50000"/>
            </a:schemeClr>
          </a:solidFill>
        </p:spPr>
        <p:txBody>
          <a:bodyPr vert="eaVert" wrap="square" rtlCol="0">
            <a:noAutofit/>
          </a:bodyPr>
          <a:p>
            <a:pPr algn="r">
              <a:lnSpc>
                <a:spcPct val="100000"/>
              </a:lnSpc>
            </a:pPr>
            <a:r>
              <a:rPr lang="zh-CN" altLang="en-US" sz="2400" b="1">
                <a:solidFill>
                  <a:schemeClr val="bg1"/>
                </a:solidFill>
                <a:latin typeface="楷体" panose="02010609060101010101" charset="-122"/>
                <a:ea typeface="楷体" panose="02010609060101010101" charset="-122"/>
              </a:rPr>
              <a:t>苏　轼</a:t>
            </a:r>
            <a:endParaRPr lang="zh-CN" altLang="en-US" sz="2400" b="1">
              <a:solidFill>
                <a:schemeClr val="bg1"/>
              </a:solidFill>
              <a:latin typeface="楷体" panose="02010609060101010101" charset="-122"/>
              <a:ea typeface="楷体" panose="02010609060101010101" charset="-122"/>
            </a:endParaRPr>
          </a:p>
        </p:txBody>
      </p:sp>
      <p:sp>
        <p:nvSpPr>
          <p:cNvPr id="3" name="圆角矩形 2">
            <a:hlinkClick r:id="rId4" action="ppaction://hlinksldjump"/>
          </p:cNvPr>
          <p:cNvSpPr/>
          <p:nvPr userDrawn="1">
            <p:custDataLst>
              <p:tags r:id="rId5"/>
            </p:custDataLst>
          </p:nvPr>
        </p:nvSpPr>
        <p:spPr>
          <a:xfrm>
            <a:off x="11131550" y="6440170"/>
            <a:ext cx="889635" cy="334010"/>
          </a:xfrm>
          <a:prstGeom prst="roundRect">
            <a:avLst/>
          </a:prstGeom>
          <a:solidFill>
            <a:srgbClr val="70784C"/>
          </a:solidFill>
          <a:ln>
            <a:noFill/>
          </a:ln>
          <a:effectLst>
            <a:outerShdw blurRad="76200" dir="18900000" sy="23000" kx="-1200000" algn="bl" rotWithShape="0">
              <a:prstClr val="black">
                <a:alpha val="20000"/>
              </a:prstClr>
            </a:outerShdw>
          </a:effectLst>
        </p:spPr>
        <p:style>
          <a:lnRef idx="3">
            <a:schemeClr val="lt1"/>
          </a:lnRef>
          <a:fillRef idx="1">
            <a:schemeClr val="accent3"/>
          </a:fillRef>
          <a:effectRef idx="1">
            <a:schemeClr val="accent3"/>
          </a:effectRef>
          <a:fontRef idx="minor">
            <a:schemeClr val="lt1"/>
          </a:fontRef>
        </p:style>
        <p:txBody>
          <a:bodyPr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rPr>
              <a:t>目录</a:t>
            </a:r>
            <a:endPar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10"/>
                                        </p:tgtEl>
                                        <p:attrNameLst>
                                          <p:attrName>style.visibility</p:attrName>
                                        </p:attrNameLst>
                                      </p:cBhvr>
                                      <p:to>
                                        <p:strVal val="visible"/>
                                      </p:to>
                                    </p:set>
                                    <p:animEffect transition="in" filter="fade">
                                      <p:cBhvr>
                                        <p:cTn id="7" dur="1000"/>
                                        <p:tgtEl>
                                          <p:spTgt spid="110"/>
                                        </p:tgtEl>
                                      </p:cBhvr>
                                    </p:animEffect>
                                    <p:anim calcmode="lin" valueType="num">
                                      <p:cBhvr>
                                        <p:cTn id="8" dur="1000" fill="hold"/>
                                        <p:tgtEl>
                                          <p:spTgt spid="110"/>
                                        </p:tgtEl>
                                        <p:attrNameLst>
                                          <p:attrName>ppt_x</p:attrName>
                                        </p:attrNameLst>
                                      </p:cBhvr>
                                      <p:tavLst>
                                        <p:tav tm="0">
                                          <p:val>
                                            <p:strVal val="#ppt_x"/>
                                          </p:val>
                                        </p:tav>
                                        <p:tav tm="100000">
                                          <p:val>
                                            <p:strVal val="#ppt_x"/>
                                          </p:val>
                                        </p:tav>
                                      </p:tavLst>
                                    </p:anim>
                                    <p:anim calcmode="lin" valueType="num">
                                      <p:cBhvr>
                                        <p:cTn id="9" dur="1000" fill="hold"/>
                                        <p:tgtEl>
                                          <p:spTgt spid="1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120"/>
                                        </p:tgtEl>
                                        <p:attrNameLst>
                                          <p:attrName>style.visibility</p:attrName>
                                        </p:attrNameLst>
                                      </p:cBhvr>
                                      <p:to>
                                        <p:strVal val="visible"/>
                                      </p:to>
                                    </p:set>
                                    <p:animEffect transition="in" filter="barn(inVertical)">
                                      <p:cBhvr>
                                        <p:cTn id="13" dur="500"/>
                                        <p:tgtEl>
                                          <p:spTgt spid="120"/>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46"/>
                                        </p:tgtEl>
                                        <p:attrNameLst>
                                          <p:attrName>style.visibility</p:attrName>
                                        </p:attrNameLst>
                                      </p:cBhvr>
                                      <p:to>
                                        <p:strVal val="visible"/>
                                      </p:to>
                                    </p:set>
                                    <p:animEffect transition="in" filter="barn(inVertical)">
                                      <p:cBhvr>
                                        <p:cTn id="16" dur="500"/>
                                        <p:tgtEl>
                                          <p:spTgt spid="46"/>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53"/>
                                        </p:tgtEl>
                                        <p:attrNameLst>
                                          <p:attrName>style.visibility</p:attrName>
                                        </p:attrNameLst>
                                      </p:cBhvr>
                                      <p:to>
                                        <p:strVal val="visible"/>
                                      </p:to>
                                    </p:set>
                                    <p:animEffect transition="in" filter="barn(inVertical)">
                                      <p:cBhvr>
                                        <p:cTn id="19"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bldLvl="0" animBg="1"/>
      <p:bldP spid="53" grpId="0" bldLvl="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p:cNvSpPr txBox="1"/>
          <p:nvPr/>
        </p:nvSpPr>
        <p:spPr>
          <a:xfrm>
            <a:off x="4318000" y="1097280"/>
            <a:ext cx="2846070" cy="539750"/>
          </a:xfrm>
          <a:prstGeom prst="rect">
            <a:avLst/>
          </a:prstGeom>
          <a:solidFill>
            <a:schemeClr val="accent6">
              <a:lumMod val="50000"/>
            </a:schemeClr>
          </a:solidFill>
        </p:spPr>
        <p:txBody>
          <a:bodyPr wrap="square" rtlCol="0" anchor="t">
            <a:spAutoFit/>
          </a:bodyPr>
          <a:lstStyle/>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（一）学习目标</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
        <p:nvSpPr>
          <p:cNvPr id="3" name="文本框 2"/>
          <p:cNvSpPr txBox="1"/>
          <p:nvPr/>
        </p:nvSpPr>
        <p:spPr>
          <a:xfrm>
            <a:off x="1809750" y="2326640"/>
            <a:ext cx="9723120" cy="1641475"/>
          </a:xfrm>
          <a:prstGeom prst="rect">
            <a:avLst/>
          </a:prstGeom>
          <a:solidFill>
            <a:srgbClr val="B6AF88"/>
          </a:solidFill>
        </p:spPr>
        <p:txBody>
          <a:bodyPr wrap="square" rtlCol="0">
            <a:spAutoFit/>
          </a:bodyPr>
          <a:p>
            <a:pPr marL="457200" indent="-457200" fontAlgn="auto">
              <a:lnSpc>
                <a:spcPct val="140000"/>
              </a:lnSpc>
              <a:buFont typeface="Wingdings" panose="05000000000000000000" charset="0"/>
              <a:buChar char="Ø"/>
            </a:pPr>
            <a:r>
              <a:rPr lang="zh-CN" altLang="en-US" sz="2400">
                <a:latin typeface="楷体" panose="02010609060101010101" charset="-122"/>
                <a:ea typeface="楷体" panose="02010609060101010101" charset="-122"/>
                <a:cs typeface="楷体" panose="02010609060101010101" charset="-122"/>
              </a:rPr>
              <a:t>以文为赋，学习骈散结合的语言特点；</a:t>
            </a:r>
            <a:endParaRPr lang="zh-CN" altLang="en-US" sz="2400">
              <a:latin typeface="楷体" panose="02010609060101010101" charset="-122"/>
              <a:ea typeface="楷体" panose="02010609060101010101" charset="-122"/>
              <a:cs typeface="楷体" panose="02010609060101010101" charset="-122"/>
            </a:endParaRPr>
          </a:p>
          <a:p>
            <a:pPr marL="457200" indent="-457200" fontAlgn="auto">
              <a:lnSpc>
                <a:spcPct val="140000"/>
              </a:lnSpc>
              <a:buFont typeface="Wingdings" panose="05000000000000000000" charset="0"/>
              <a:buChar char="Ø"/>
            </a:pPr>
            <a:r>
              <a:rPr lang="zh-CN" altLang="en-US" sz="2400">
                <a:latin typeface="楷体" panose="02010609060101010101" charset="-122"/>
                <a:ea typeface="楷体" panose="02010609060101010101" charset="-122"/>
                <a:cs typeface="楷体" panose="02010609060101010101" charset="-122"/>
              </a:rPr>
              <a:t>以意逆志，感知作品言外的情感理趣；</a:t>
            </a:r>
            <a:endParaRPr lang="zh-CN" altLang="en-US" sz="2400">
              <a:latin typeface="楷体" panose="02010609060101010101" charset="-122"/>
              <a:ea typeface="楷体" panose="02010609060101010101" charset="-122"/>
              <a:cs typeface="楷体" panose="02010609060101010101" charset="-122"/>
            </a:endParaRPr>
          </a:p>
          <a:p>
            <a:pPr marL="457200" indent="-457200" fontAlgn="auto">
              <a:lnSpc>
                <a:spcPct val="140000"/>
              </a:lnSpc>
              <a:buFont typeface="Wingdings" panose="05000000000000000000" charset="0"/>
              <a:buChar char="Ø"/>
            </a:pPr>
            <a:r>
              <a:rPr lang="zh-CN" altLang="en-US" sz="2400">
                <a:latin typeface="楷体" panose="02010609060101010101" charset="-122"/>
                <a:ea typeface="楷体" panose="02010609060101010101" charset="-122"/>
                <a:cs typeface="楷体" panose="02010609060101010101" charset="-122"/>
              </a:rPr>
              <a:t>知人论世，了解诗人儒道兼济的思想。</a:t>
            </a:r>
            <a:endParaRPr lang="zh-CN" altLang="en-US" sz="2400">
              <a:latin typeface="楷体" panose="02010609060101010101" charset="-122"/>
              <a:ea typeface="楷体" panose="02010609060101010101" charset="-122"/>
              <a:cs typeface="楷体" panose="02010609060101010101" charset="-122"/>
            </a:endParaRPr>
          </a:p>
        </p:txBody>
      </p:sp>
      <p:grpSp>
        <p:nvGrpSpPr>
          <p:cNvPr id="7" name="组合 6"/>
          <p:cNvGrpSpPr/>
          <p:nvPr/>
        </p:nvGrpSpPr>
        <p:grpSpPr>
          <a:xfrm>
            <a:off x="0" y="18415"/>
            <a:ext cx="7018020" cy="816610"/>
            <a:chOff x="0" y="29"/>
            <a:chExt cx="11052" cy="1286"/>
          </a:xfrm>
        </p:grpSpPr>
        <p:pic>
          <p:nvPicPr>
            <p:cNvPr id="111" name="图片 110"/>
            <p:cNvPicPr/>
            <p:nvPr userDrawn="1">
              <p:custDataLst>
                <p:tags r:id="rId1"/>
              </p:custDataLst>
            </p:nvPr>
          </p:nvPicPr>
          <p:blipFill>
            <a:blip r:embed="rId2">
              <a:clrChange>
                <a:clrFrom>
                  <a:srgbClr val="F7F5F6">
                    <a:alpha val="100000"/>
                  </a:srgbClr>
                </a:clrFrom>
                <a:clrTo>
                  <a:srgbClr val="F7F5F6">
                    <a:alpha val="100000"/>
                    <a:alpha val="0"/>
                  </a:srgbClr>
                </a:clrTo>
              </a:clrChange>
            </a:blip>
            <a:stretch>
              <a:fillRect/>
            </a:stretch>
          </p:blipFill>
          <p:spPr>
            <a:xfrm>
              <a:off x="0" y="29"/>
              <a:ext cx="11053" cy="1287"/>
            </a:xfrm>
            <a:prstGeom prst="rect">
              <a:avLst/>
            </a:prstGeom>
            <a:noFill/>
            <a:ln w="9525">
              <a:noFill/>
            </a:ln>
          </p:spPr>
        </p:pic>
        <p:sp>
          <p:nvSpPr>
            <p:cNvPr id="6" name="文本框 5"/>
            <p:cNvSpPr txBox="1"/>
            <p:nvPr userDrawn="1">
              <p:custDataLst>
                <p:tags r:id="rId3"/>
              </p:custDataLst>
            </p:nvPr>
          </p:nvSpPr>
          <p:spPr>
            <a:xfrm>
              <a:off x="1254" y="213"/>
              <a:ext cx="4893" cy="919"/>
            </a:xfrm>
            <a:prstGeom prst="rect">
              <a:avLst/>
            </a:prstGeom>
            <a:noFill/>
          </p:spPr>
          <p:txBody>
            <a:bodyPr wrap="square" rtlCol="0">
              <a:spAutoFit/>
            </a:bodyPr>
            <a:p>
              <a:r>
                <a:rPr lang="zh-CN" altLang="en-US" sz="3200" b="1">
                  <a:solidFill>
                    <a:schemeClr val="bg1"/>
                  </a:solidFill>
                  <a:latin typeface="楷体" panose="02010609060101010101" charset="-122"/>
                  <a:ea typeface="楷体" panose="02010609060101010101" charset="-122"/>
                </a:rPr>
                <a:t>一、课前导学</a:t>
              </a:r>
              <a:endParaRPr lang="zh-CN" altLang="en-US" sz="3200" b="1">
                <a:solidFill>
                  <a:schemeClr val="bg1"/>
                </a:solidFill>
                <a:latin typeface="楷体" panose="02010609060101010101" charset="-122"/>
                <a:ea typeface="楷体" panose="0201060906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17" presetClass="entr" presetSubtype="10" fill="hold" nodeType="after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p:cTn id="12"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3" dur="500" fill="hold"/>
                                        <p:tgtEl>
                                          <p:spTgt spid="3">
                                            <p:txEl>
                                              <p:pRg st="1" end="1"/>
                                            </p:txEl>
                                          </p:spTgt>
                                        </p:tgtEl>
                                        <p:attrNameLst>
                                          <p:attrName>ppt_h</p:attrName>
                                        </p:attrNameLst>
                                      </p:cBhvr>
                                      <p:tavLst>
                                        <p:tav tm="0">
                                          <p:val>
                                            <p:strVal val="#ppt_h"/>
                                          </p:val>
                                        </p:tav>
                                        <p:tav tm="100000">
                                          <p:val>
                                            <p:strVal val="#ppt_h"/>
                                          </p:val>
                                        </p:tav>
                                      </p:tavLst>
                                    </p:anim>
                                  </p:childTnLst>
                                </p:cTn>
                              </p:par>
                            </p:childTnLst>
                          </p:cTn>
                        </p:par>
                        <p:par>
                          <p:cTn id="14" fill="hold">
                            <p:stCondLst>
                              <p:cond delay="1000"/>
                            </p:stCondLst>
                            <p:childTnLst>
                              <p:par>
                                <p:cTn id="15" presetID="17" presetClass="entr" presetSubtype="10" fill="hold" nodeType="after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p:cTn id="17"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18" dur="500" fill="hold"/>
                                        <p:tgtEl>
                                          <p:spTgt spid="3">
                                            <p:txEl>
                                              <p:pRg st="2" end="2"/>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p:cNvSpPr txBox="1"/>
          <p:nvPr/>
        </p:nvSpPr>
        <p:spPr>
          <a:xfrm>
            <a:off x="4196715" y="195580"/>
            <a:ext cx="3154680" cy="539750"/>
          </a:xfrm>
          <a:prstGeom prst="rect">
            <a:avLst/>
          </a:prstGeom>
          <a:solidFill>
            <a:schemeClr val="accent6">
              <a:lumMod val="50000"/>
            </a:schemeClr>
          </a:solidFill>
        </p:spPr>
        <p:txBody>
          <a:bodyPr wrap="square" rtlCol="0" anchor="t">
            <a:spAutoFit/>
          </a:bodyPr>
          <a:lstStyle/>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（二）常识与背景</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
        <p:nvSpPr>
          <p:cNvPr id="2" name="圆角矩形 1"/>
          <p:cNvSpPr/>
          <p:nvPr/>
        </p:nvSpPr>
        <p:spPr>
          <a:xfrm>
            <a:off x="586740" y="843280"/>
            <a:ext cx="11120120" cy="5562600"/>
          </a:xfrm>
          <a:prstGeom prst="roundRect">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just">
              <a:lnSpc>
                <a:spcPct val="120000"/>
              </a:lnSpc>
            </a:pPr>
            <a:r>
              <a:rPr sz="2400">
                <a:solidFill>
                  <a:schemeClr val="tx1"/>
                </a:solidFill>
                <a:latin typeface="Times New Roman" panose="02020603050405020304" charset="0"/>
                <a:ea typeface="宋体" panose="02010600030101010101" pitchFamily="2" charset="-122"/>
                <a:cs typeface="Times New Roman" panose="02020603050405020304" charset="0"/>
                <a:sym typeface="+mn-ea"/>
              </a:rPr>
              <a:t>1. 苏轼（1037</a:t>
            </a:r>
            <a:r>
              <a:rPr lang="en-US" sz="2400">
                <a:solidFill>
                  <a:schemeClr val="tx1"/>
                </a:solidFill>
                <a:latin typeface="Times New Roman" panose="02020603050405020304" charset="0"/>
                <a:ea typeface="宋体" panose="02010600030101010101" pitchFamily="2" charset="-122"/>
                <a:cs typeface="Times New Roman" panose="02020603050405020304" charset="0"/>
                <a:sym typeface="+mn-ea"/>
              </a:rPr>
              <a:t>~</a:t>
            </a:r>
            <a:r>
              <a:rPr sz="2400">
                <a:solidFill>
                  <a:schemeClr val="tx1"/>
                </a:solidFill>
                <a:latin typeface="Times New Roman" panose="02020603050405020304" charset="0"/>
                <a:ea typeface="宋体" panose="02010600030101010101" pitchFamily="2" charset="-122"/>
                <a:cs typeface="Times New Roman" panose="02020603050405020304" charset="0"/>
                <a:sym typeface="+mn-ea"/>
              </a:rPr>
              <a:t>1101</a:t>
            </a:r>
            <a:r>
              <a:rPr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），字________，号__________，眉州眉山（今四川眉山）人。北宋著名政治家、文学家、诗人、画家、书法家。与父亲苏洵，弟弟苏辙并称三苏。</a:t>
            </a:r>
            <a:r>
              <a:rPr sz="2400">
                <a:solidFill>
                  <a:schemeClr val="tx1"/>
                </a:solidFill>
                <a:latin typeface="Times New Roman" panose="02020603050405020304" charset="0"/>
                <a:ea typeface="宋体" panose="02010600030101010101" pitchFamily="2" charset="-122"/>
                <a:cs typeface="Times New Roman" panose="02020603050405020304" charset="0"/>
                <a:sym typeface="+mn-ea"/>
              </a:rPr>
              <a:t>21</a:t>
            </a:r>
            <a:r>
              <a:rPr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岁中进士，一生仕途坎坷。正是人生的苦难造就了他的文学成就，而他的成就是多方面的；就诗歌而言，与黄庭坚并称“苏黄”，词开创了________词风，与辛弃疾并称_________；散文为___________之一；书法为宋代四大书法家之一（苏轼、黄庭坚、米芾、蔡襄）。《赤壁赋》，就是他作品中的名篇之一。</a:t>
            </a:r>
            <a:endParaRPr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20000"/>
              </a:lnSpc>
            </a:pPr>
            <a:r>
              <a:rPr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宋神宗元丰二年（</a:t>
            </a:r>
            <a:r>
              <a:rPr sz="2400">
                <a:solidFill>
                  <a:schemeClr val="tx1"/>
                </a:solidFill>
                <a:latin typeface="Times New Roman" panose="02020603050405020304" charset="0"/>
                <a:ea typeface="宋体" panose="02010600030101010101" pitchFamily="2" charset="-122"/>
                <a:cs typeface="Times New Roman" panose="02020603050405020304" charset="0"/>
                <a:sym typeface="+mn-ea"/>
              </a:rPr>
              <a:t>1079</a:t>
            </a:r>
            <a:r>
              <a:rPr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苏轼因作诗讽刺王安石新法（“乌台诗案”），被捕入狱。出狱后，被贬为黄州（今湖北黄冈）团练副使。在这里，为排遣内心郁闷，他经常来赤壁游览眺望，或泛舟其中。他先后写下了《赤壁赋》和《念奴娇·赤壁怀古》。《赤壁赋》在我国文学艺术史上有着深远的影响。</a:t>
            </a:r>
            <a:endParaRPr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3" name="文本框 2"/>
          <p:cNvSpPr txBox="1"/>
          <p:nvPr>
            <p:custDataLst>
              <p:tags r:id="rId1"/>
            </p:custDataLst>
          </p:nvPr>
        </p:nvSpPr>
        <p:spPr>
          <a:xfrm>
            <a:off x="4662170" y="1245235"/>
            <a:ext cx="1243330"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子瞻</a:t>
            </a:r>
            <a:endParaRPr lang="zh-CN" altLang="en-US" sz="2400">
              <a:solidFill>
                <a:srgbClr val="C00000"/>
              </a:solidFill>
              <a:latin typeface="宋体" panose="02010600030101010101" pitchFamily="2" charset="-122"/>
              <a:ea typeface="宋体" panose="02010600030101010101" pitchFamily="2" charset="-122"/>
            </a:endParaRPr>
          </a:p>
        </p:txBody>
      </p:sp>
      <p:sp>
        <p:nvSpPr>
          <p:cNvPr id="5" name="文本框 4"/>
          <p:cNvSpPr txBox="1"/>
          <p:nvPr>
            <p:custDataLst>
              <p:tags r:id="rId2"/>
            </p:custDataLst>
          </p:nvPr>
        </p:nvSpPr>
        <p:spPr>
          <a:xfrm>
            <a:off x="6189980" y="1245235"/>
            <a:ext cx="1920875"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　东坡居士</a:t>
            </a:r>
            <a:endParaRPr lang="zh-CN" altLang="en-US" sz="2400">
              <a:solidFill>
                <a:srgbClr val="C00000"/>
              </a:solidFill>
              <a:latin typeface="宋体" panose="02010600030101010101" pitchFamily="2" charset="-122"/>
              <a:ea typeface="宋体" panose="02010600030101010101" pitchFamily="2" charset="-122"/>
            </a:endParaRPr>
          </a:p>
        </p:txBody>
      </p:sp>
      <p:sp>
        <p:nvSpPr>
          <p:cNvPr id="10" name="文本框 9"/>
          <p:cNvSpPr txBox="1"/>
          <p:nvPr>
            <p:custDataLst>
              <p:tags r:id="rId3"/>
            </p:custDataLst>
          </p:nvPr>
        </p:nvSpPr>
        <p:spPr>
          <a:xfrm>
            <a:off x="1120775" y="2968625"/>
            <a:ext cx="1452245"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豪放派</a:t>
            </a:r>
            <a:endParaRPr lang="zh-CN" altLang="en-US" sz="2400">
              <a:solidFill>
                <a:srgbClr val="C00000"/>
              </a:solidFill>
              <a:latin typeface="宋体" panose="02010600030101010101" pitchFamily="2" charset="-122"/>
              <a:ea typeface="宋体" panose="02010600030101010101" pitchFamily="2" charset="-122"/>
            </a:endParaRPr>
          </a:p>
        </p:txBody>
      </p:sp>
      <p:sp>
        <p:nvSpPr>
          <p:cNvPr id="13" name="文本框 12"/>
          <p:cNvSpPr txBox="1"/>
          <p:nvPr>
            <p:custDataLst>
              <p:tags r:id="rId4"/>
            </p:custDataLst>
          </p:nvPr>
        </p:nvSpPr>
        <p:spPr>
          <a:xfrm>
            <a:off x="4888865" y="2968625"/>
            <a:ext cx="1452245"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“苏辛”</a:t>
            </a:r>
            <a:endParaRPr lang="zh-CN" altLang="en-US" sz="2400">
              <a:solidFill>
                <a:srgbClr val="C00000"/>
              </a:solidFill>
              <a:latin typeface="宋体" panose="02010600030101010101" pitchFamily="2" charset="-122"/>
              <a:ea typeface="宋体" panose="02010600030101010101" pitchFamily="2" charset="-122"/>
            </a:endParaRPr>
          </a:p>
        </p:txBody>
      </p:sp>
      <p:sp>
        <p:nvSpPr>
          <p:cNvPr id="14" name="文本框 13"/>
          <p:cNvSpPr txBox="1"/>
          <p:nvPr>
            <p:custDataLst>
              <p:tags r:id="rId5"/>
            </p:custDataLst>
          </p:nvPr>
        </p:nvSpPr>
        <p:spPr>
          <a:xfrm>
            <a:off x="7510145" y="2968625"/>
            <a:ext cx="1877060"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唐宋八大家</a:t>
            </a:r>
            <a:endParaRPr lang="zh-CN" altLang="en-US" sz="2400">
              <a:solidFill>
                <a:srgbClr val="C00000"/>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linds(horizontal)">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linds(horizontal)">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blinds(horizontal)">
                                      <p:cBhvr>
                                        <p:cTn id="2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10" grpId="0"/>
      <p:bldP spid="13" grpId="0"/>
      <p:bldP spid="14"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422910" y="728980"/>
            <a:ext cx="11017885" cy="4299585"/>
          </a:xfrm>
          <a:prstGeom prst="roundRect">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just">
              <a:lnSpc>
                <a:spcPct val="130000"/>
              </a:lnSpc>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赋，在艺术表现上，注重铺陈、形容事物的外象和内理。在语言上，使用新奇美丽的辞藻。另外，赋也讲究声韵的美，它把散文的章法、句式与诗歌的韵律、节奏结合在一起。借助长短错落的句子，灵活多变的韵脚以及排比、对偶的句式，形成一种自由而又严谨、流动而又凝滞的文体，既适合散文式的铺陈事理，又能保留一定的诗意。</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412115" y="1534795"/>
            <a:ext cx="11946255" cy="344868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a:lnSpc>
                <a:spcPct val="130000"/>
              </a:lnSpc>
            </a:pPr>
            <a:r>
              <a:rPr sz="2400">
                <a:latin typeface="Times New Roman" panose="02020603050405020304" charset="0"/>
                <a:ea typeface="宋体" panose="02010600030101010101" pitchFamily="2" charset="-122"/>
                <a:cs typeface="Times New Roman" panose="02020603050405020304" charset="0"/>
              </a:rPr>
              <a:t>2. 给</a:t>
            </a:r>
            <a:r>
              <a:rPr lang="zh-CN" altLang="en-US" sz="2400">
                <a:latin typeface="宋体" panose="02010600030101010101" pitchFamily="2" charset="-122"/>
                <a:ea typeface="宋体" panose="02010600030101010101" pitchFamily="2" charset="-122"/>
                <a:cs typeface="宋体" panose="02010600030101010101" pitchFamily="2" charset="-122"/>
              </a:rPr>
              <a:t>下列标红的字词注音。</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壬戌</a:t>
            </a:r>
            <a:r>
              <a:rPr lang="zh-CN" altLang="en-US" sz="2400">
                <a:latin typeface="宋体" panose="02010600030101010101" pitchFamily="2" charset="-122"/>
                <a:ea typeface="宋体" panose="02010600030101010101" pitchFamily="2" charset="-122"/>
                <a:cs typeface="宋体" panose="02010600030101010101" pitchFamily="2" charset="-122"/>
              </a:rPr>
              <a:t>（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　桂</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棹</a:t>
            </a:r>
            <a:r>
              <a:rPr lang="zh-CN" altLang="en-US"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余音</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袅</a:t>
            </a:r>
            <a:r>
              <a:rPr lang="zh-CN" altLang="en-US" sz="2400">
                <a:latin typeface="宋体" panose="02010600030101010101" pitchFamily="2" charset="-122"/>
                <a:ea typeface="宋体" panose="02010600030101010101" pitchFamily="2" charset="-122"/>
                <a:cs typeface="宋体" panose="02010600030101010101" pitchFamily="2" charset="-122"/>
              </a:rPr>
              <a:t>袅（</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 </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latin typeface="宋体" panose="02010600030101010101" pitchFamily="2" charset="-122"/>
                <a:ea typeface="宋体" panose="02010600030101010101" pitchFamily="2" charset="-122"/>
                <a:cs typeface="宋体" panose="02010600030101010101" pitchFamily="2" charset="-122"/>
              </a:rPr>
              <a:t>幽</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壑</a:t>
            </a:r>
            <a:r>
              <a:rPr lang="zh-CN" altLang="en-US"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舳舻</a:t>
            </a:r>
            <a:r>
              <a:rPr lang="zh-CN" altLang="en-US" sz="2400">
                <a:latin typeface="宋体" panose="02010600030101010101" pitchFamily="2" charset="-122"/>
                <a:ea typeface="宋体" panose="02010600030101010101" pitchFamily="2" charset="-122"/>
                <a:cs typeface="宋体" panose="02010600030101010101" pitchFamily="2" charset="-122"/>
              </a:rPr>
              <a:t>千里（</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愀</a:t>
            </a:r>
            <a:r>
              <a:rPr lang="zh-CN" altLang="en-US" sz="2400">
                <a:latin typeface="宋体" panose="02010600030101010101" pitchFamily="2" charset="-122"/>
                <a:ea typeface="宋体" panose="02010600030101010101" pitchFamily="2" charset="-122"/>
                <a:cs typeface="宋体" panose="02010600030101010101" pitchFamily="2" charset="-122"/>
              </a:rPr>
              <a:t>然（</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 </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latin typeface="宋体" panose="02010600030101010101" pitchFamily="2" charset="-122"/>
                <a:ea typeface="宋体" panose="02010600030101010101" pitchFamily="2" charset="-122"/>
                <a:cs typeface="宋体" panose="02010600030101010101" pitchFamily="2" charset="-122"/>
              </a:rPr>
              <a:t>山川相</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缪</a:t>
            </a:r>
            <a:r>
              <a:rPr lang="zh-CN" altLang="en-US"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狼</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藉</a:t>
            </a:r>
            <a:r>
              <a:rPr lang="zh-CN" altLang="en-US"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蜉蝣</a:t>
            </a:r>
            <a:r>
              <a:rPr lang="zh-CN" altLang="en-US"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 </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酾</a:t>
            </a:r>
            <a:r>
              <a:rPr lang="zh-CN" altLang="en-US" sz="2400">
                <a:latin typeface="宋体" panose="02010600030101010101" pitchFamily="2" charset="-122"/>
                <a:ea typeface="宋体" panose="02010600030101010101" pitchFamily="2" charset="-122"/>
                <a:cs typeface="宋体" panose="02010600030101010101" pitchFamily="2" charset="-122"/>
              </a:rPr>
              <a:t>酒（</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横</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槊</a:t>
            </a:r>
            <a:r>
              <a:rPr lang="zh-CN" altLang="en-US"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扁</a:t>
            </a:r>
            <a:r>
              <a:rPr lang="zh-CN" altLang="en-US" sz="2400">
                <a:latin typeface="宋体" panose="02010600030101010101" pitchFamily="2" charset="-122"/>
                <a:ea typeface="宋体" panose="02010600030101010101" pitchFamily="2" charset="-122"/>
                <a:cs typeface="宋体" panose="02010600030101010101" pitchFamily="2" charset="-122"/>
              </a:rPr>
              <a:t>舟（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latin typeface="宋体" panose="02010600030101010101" pitchFamily="2" charset="-122"/>
                <a:ea typeface="宋体" panose="02010600030101010101" pitchFamily="2" charset="-122"/>
                <a:cs typeface="宋体" panose="02010600030101010101" pitchFamily="2" charset="-122"/>
              </a:rPr>
              <a:t>倚歌而</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和</a:t>
            </a:r>
            <a:r>
              <a:rPr lang="zh-CN" altLang="en-US"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 　　 </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匏</a:t>
            </a:r>
            <a:r>
              <a:rPr lang="zh-CN" altLang="en-US" sz="2400">
                <a:latin typeface="宋体" panose="02010600030101010101" pitchFamily="2" charset="-122"/>
                <a:ea typeface="宋体" panose="02010600030101010101" pitchFamily="2" charset="-122"/>
                <a:cs typeface="宋体" panose="02010600030101010101" pitchFamily="2" charset="-122"/>
              </a:rPr>
              <a:t>樽（</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嫠</a:t>
            </a:r>
            <a:r>
              <a:rPr lang="zh-CN" altLang="en-US" sz="2400">
                <a:latin typeface="宋体" panose="02010600030101010101" pitchFamily="2" charset="-122"/>
                <a:ea typeface="宋体" panose="02010600030101010101" pitchFamily="2" charset="-122"/>
                <a:cs typeface="宋体" panose="02010600030101010101" pitchFamily="2" charset="-122"/>
              </a:rPr>
              <a:t>妇（</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 </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latin typeface="宋体" panose="02010600030101010101" pitchFamily="2" charset="-122"/>
                <a:ea typeface="宋体" panose="02010600030101010101" pitchFamily="2" charset="-122"/>
                <a:cs typeface="宋体" panose="02010600030101010101" pitchFamily="2" charset="-122"/>
              </a:rPr>
              <a:t>枕</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藉</a:t>
            </a:r>
            <a:r>
              <a:rPr lang="zh-CN" altLang="en-US" sz="2400">
                <a:latin typeface="宋体" panose="02010600030101010101" pitchFamily="2" charset="-122"/>
                <a:ea typeface="宋体" panose="02010600030101010101" pitchFamily="2" charset="-122"/>
                <a:cs typeface="宋体" panose="02010600030101010101" pitchFamily="2" charset="-122"/>
              </a:rPr>
              <a:t>（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34" name="文本框 33"/>
          <p:cNvSpPr txBox="1"/>
          <p:nvPr/>
        </p:nvSpPr>
        <p:spPr>
          <a:xfrm>
            <a:off x="4112260" y="473075"/>
            <a:ext cx="3154680" cy="539750"/>
          </a:xfrm>
          <a:prstGeom prst="rect">
            <a:avLst/>
          </a:prstGeom>
          <a:solidFill>
            <a:schemeClr val="accent6">
              <a:lumMod val="50000"/>
            </a:schemeClr>
          </a:solidFill>
        </p:spPr>
        <p:txBody>
          <a:bodyPr wrap="square" rtlCol="0" anchor="t">
            <a:spAutoFit/>
          </a:bodyPr>
          <a:lstStyle/>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（三）文本感知</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
        <p:nvSpPr>
          <p:cNvPr id="8" name="文本框 7"/>
          <p:cNvSpPr txBox="1"/>
          <p:nvPr>
            <p:custDataLst>
              <p:tags r:id="rId2"/>
            </p:custDataLst>
          </p:nvPr>
        </p:nvSpPr>
        <p:spPr>
          <a:xfrm>
            <a:off x="1400175" y="2004060"/>
            <a:ext cx="118872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rén</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9" name="文本框 8"/>
          <p:cNvSpPr txBox="1"/>
          <p:nvPr>
            <p:custDataLst>
              <p:tags r:id="rId3"/>
            </p:custDataLst>
          </p:nvPr>
        </p:nvSpPr>
        <p:spPr>
          <a:xfrm>
            <a:off x="2766060" y="2088515"/>
            <a:ext cx="894715" cy="460375"/>
          </a:xfrm>
          <a:prstGeom prst="rect">
            <a:avLst/>
          </a:prstGeom>
          <a:noFill/>
        </p:spPr>
        <p:txBody>
          <a:bodyPr wrap="square" rtlCol="0">
            <a:spAutoFit/>
          </a:bodyPr>
          <a:p>
            <a:r>
              <a:rPr sz="2400">
                <a:solidFill>
                  <a:srgbClr val="C00000"/>
                </a:solidFill>
                <a:latin typeface="Times New Roman" panose="02020603050405020304" charset="0"/>
                <a:ea typeface="宋体" panose="02010600030101010101" pitchFamily="2" charset="-122"/>
                <a:cs typeface="Times New Roman" panose="02020603050405020304" charset="0"/>
              </a:rPr>
              <a:t>xū</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0" name="文本框 9"/>
          <p:cNvSpPr txBox="1"/>
          <p:nvPr>
            <p:custDataLst>
              <p:tags r:id="rId4"/>
            </p:custDataLst>
          </p:nvPr>
        </p:nvSpPr>
        <p:spPr>
          <a:xfrm>
            <a:off x="5164455" y="2088515"/>
            <a:ext cx="103886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zhào</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1" name="文本框 10"/>
          <p:cNvSpPr txBox="1"/>
          <p:nvPr>
            <p:custDataLst>
              <p:tags r:id="rId5"/>
            </p:custDataLst>
          </p:nvPr>
        </p:nvSpPr>
        <p:spPr>
          <a:xfrm>
            <a:off x="10192385" y="2113915"/>
            <a:ext cx="1089025"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niǎo</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6"/>
            </p:custDataLst>
          </p:nvPr>
        </p:nvSpPr>
        <p:spPr>
          <a:xfrm>
            <a:off x="1418590" y="2574290"/>
            <a:ext cx="1170305" cy="489585"/>
          </a:xfrm>
          <a:prstGeom prst="rect">
            <a:avLst/>
          </a:prstGeom>
          <a:noFill/>
        </p:spPr>
        <p:txBody>
          <a:bodyPr wrap="square" rtlCol="0">
            <a:no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hè</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custDataLst>
              <p:tags r:id="rId7"/>
            </p:custDataLst>
          </p:nvPr>
        </p:nvSpPr>
        <p:spPr>
          <a:xfrm>
            <a:off x="5633085" y="2574290"/>
            <a:ext cx="925830" cy="526415"/>
          </a:xfrm>
          <a:prstGeom prst="rect">
            <a:avLst/>
          </a:prstGeom>
          <a:noFill/>
        </p:spPr>
        <p:txBody>
          <a:bodyPr wrap="square" rtlCol="0">
            <a:no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zhú</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3" name="文本框 12"/>
          <p:cNvSpPr txBox="1"/>
          <p:nvPr>
            <p:custDataLst>
              <p:tags r:id="rId8"/>
            </p:custDataLst>
          </p:nvPr>
        </p:nvSpPr>
        <p:spPr>
          <a:xfrm>
            <a:off x="7266940" y="2574290"/>
            <a:ext cx="953770" cy="526415"/>
          </a:xfrm>
          <a:prstGeom prst="rect">
            <a:avLst/>
          </a:prstGeom>
          <a:noFill/>
        </p:spPr>
        <p:txBody>
          <a:bodyPr wrap="square" rtlCol="0">
            <a:no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lú</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4" name="文本框 13"/>
          <p:cNvSpPr txBox="1"/>
          <p:nvPr>
            <p:custDataLst>
              <p:tags r:id="rId9"/>
            </p:custDataLst>
          </p:nvPr>
        </p:nvSpPr>
        <p:spPr>
          <a:xfrm>
            <a:off x="9684385" y="2574290"/>
            <a:ext cx="793750" cy="526415"/>
          </a:xfrm>
          <a:prstGeom prst="rect">
            <a:avLst/>
          </a:prstGeom>
          <a:noFill/>
        </p:spPr>
        <p:txBody>
          <a:bodyPr wrap="square" rtlCol="0">
            <a:no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qiǎo</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5" name="文本框 4"/>
          <p:cNvSpPr txBox="1"/>
          <p:nvPr>
            <p:custDataLst>
              <p:tags r:id="rId10"/>
            </p:custDataLst>
          </p:nvPr>
        </p:nvSpPr>
        <p:spPr>
          <a:xfrm>
            <a:off x="1911350" y="3063875"/>
            <a:ext cx="1170305" cy="489585"/>
          </a:xfrm>
          <a:prstGeom prst="rect">
            <a:avLst/>
          </a:prstGeom>
          <a:noFill/>
        </p:spPr>
        <p:txBody>
          <a:bodyPr wrap="square" rtlCol="0">
            <a:no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liáo</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custDataLst>
              <p:tags r:id="rId11"/>
            </p:custDataLst>
          </p:nvPr>
        </p:nvSpPr>
        <p:spPr>
          <a:xfrm>
            <a:off x="4974590" y="3014345"/>
            <a:ext cx="1170305" cy="489585"/>
          </a:xfrm>
          <a:prstGeom prst="rect">
            <a:avLst/>
          </a:prstGeom>
          <a:noFill/>
        </p:spPr>
        <p:txBody>
          <a:bodyPr wrap="square" rtlCol="0">
            <a:no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jí</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7" name="文本框 6"/>
          <p:cNvSpPr txBox="1"/>
          <p:nvPr>
            <p:custDataLst>
              <p:tags r:id="rId12"/>
            </p:custDataLst>
          </p:nvPr>
        </p:nvSpPr>
        <p:spPr>
          <a:xfrm>
            <a:off x="9603105" y="3063875"/>
            <a:ext cx="1170305" cy="489585"/>
          </a:xfrm>
          <a:prstGeom prst="rect">
            <a:avLst/>
          </a:prstGeom>
          <a:noFill/>
        </p:spPr>
        <p:txBody>
          <a:bodyPr wrap="square" rtlCol="0">
            <a:no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fú</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2" name="文本框 11"/>
          <p:cNvSpPr txBox="1"/>
          <p:nvPr>
            <p:custDataLst>
              <p:tags r:id="rId13"/>
            </p:custDataLst>
          </p:nvPr>
        </p:nvSpPr>
        <p:spPr>
          <a:xfrm>
            <a:off x="10923905" y="3063875"/>
            <a:ext cx="1170305" cy="489585"/>
          </a:xfrm>
          <a:prstGeom prst="rect">
            <a:avLst/>
          </a:prstGeom>
          <a:noFill/>
        </p:spPr>
        <p:txBody>
          <a:bodyPr wrap="square" rtlCol="0">
            <a:no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yóu</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5" name="文本框 14"/>
          <p:cNvSpPr txBox="1"/>
          <p:nvPr>
            <p:custDataLst>
              <p:tags r:id="rId14"/>
            </p:custDataLst>
          </p:nvPr>
        </p:nvSpPr>
        <p:spPr>
          <a:xfrm>
            <a:off x="1400175" y="3503930"/>
            <a:ext cx="1170305" cy="489585"/>
          </a:xfrm>
          <a:prstGeom prst="rect">
            <a:avLst/>
          </a:prstGeom>
          <a:noFill/>
        </p:spPr>
        <p:txBody>
          <a:bodyPr wrap="square" rtlCol="0">
            <a:no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shī</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6" name="文本框 15"/>
          <p:cNvSpPr txBox="1"/>
          <p:nvPr>
            <p:custDataLst>
              <p:tags r:id="rId15"/>
            </p:custDataLst>
          </p:nvPr>
        </p:nvSpPr>
        <p:spPr>
          <a:xfrm>
            <a:off x="4974590" y="3503930"/>
            <a:ext cx="1170305" cy="489585"/>
          </a:xfrm>
          <a:prstGeom prst="rect">
            <a:avLst/>
          </a:prstGeom>
          <a:noFill/>
        </p:spPr>
        <p:txBody>
          <a:bodyPr wrap="square" rtlCol="0">
            <a:no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shuò</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7" name="文本框 16"/>
          <p:cNvSpPr txBox="1"/>
          <p:nvPr>
            <p:custDataLst>
              <p:tags r:id="rId16"/>
            </p:custDataLst>
          </p:nvPr>
        </p:nvSpPr>
        <p:spPr>
          <a:xfrm>
            <a:off x="9862185" y="3503930"/>
            <a:ext cx="1170305" cy="489585"/>
          </a:xfrm>
          <a:prstGeom prst="rect">
            <a:avLst/>
          </a:prstGeom>
          <a:noFill/>
        </p:spPr>
        <p:txBody>
          <a:bodyPr wrap="square" rtlCol="0">
            <a:no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piān</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8" name="文本框 17"/>
          <p:cNvSpPr txBox="1"/>
          <p:nvPr>
            <p:custDataLst>
              <p:tags r:id="rId17"/>
            </p:custDataLst>
          </p:nvPr>
        </p:nvSpPr>
        <p:spPr>
          <a:xfrm>
            <a:off x="2023110" y="3993515"/>
            <a:ext cx="1170305" cy="489585"/>
          </a:xfrm>
          <a:prstGeom prst="rect">
            <a:avLst/>
          </a:prstGeom>
          <a:noFill/>
        </p:spPr>
        <p:txBody>
          <a:bodyPr wrap="square" rtlCol="0">
            <a:no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hè</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9" name="文本框 18"/>
          <p:cNvSpPr txBox="1"/>
          <p:nvPr>
            <p:custDataLst>
              <p:tags r:id="rId18"/>
            </p:custDataLst>
          </p:nvPr>
        </p:nvSpPr>
        <p:spPr>
          <a:xfrm>
            <a:off x="4890135" y="3969385"/>
            <a:ext cx="1170305" cy="489585"/>
          </a:xfrm>
          <a:prstGeom prst="rect">
            <a:avLst/>
          </a:prstGeom>
          <a:noFill/>
        </p:spPr>
        <p:txBody>
          <a:bodyPr wrap="square" rtlCol="0">
            <a:no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páo</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0" name="文本框 19"/>
          <p:cNvSpPr txBox="1"/>
          <p:nvPr>
            <p:custDataLst>
              <p:tags r:id="rId19"/>
            </p:custDataLst>
          </p:nvPr>
        </p:nvSpPr>
        <p:spPr>
          <a:xfrm>
            <a:off x="9621520" y="3969385"/>
            <a:ext cx="1170305" cy="489585"/>
          </a:xfrm>
          <a:prstGeom prst="rect">
            <a:avLst/>
          </a:prstGeom>
          <a:noFill/>
        </p:spPr>
        <p:txBody>
          <a:bodyPr wrap="square" rtlCol="0">
            <a:no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lí</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1" name="文本框 20"/>
          <p:cNvSpPr txBox="1"/>
          <p:nvPr>
            <p:custDataLst>
              <p:tags r:id="rId20"/>
            </p:custDataLst>
          </p:nvPr>
        </p:nvSpPr>
        <p:spPr>
          <a:xfrm>
            <a:off x="1418590" y="4483100"/>
            <a:ext cx="1170305" cy="489585"/>
          </a:xfrm>
          <a:prstGeom prst="rect">
            <a:avLst/>
          </a:prstGeom>
          <a:noFill/>
        </p:spPr>
        <p:txBody>
          <a:bodyPr wrap="square" rtlCol="0">
            <a:no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jiè</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linds(horizontal)">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linds(horizontal)">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blinds(horizontal)">
                                      <p:cBhvr>
                                        <p:cTn id="27" dur="500"/>
                                        <p:tgtEl>
                                          <p:spTgt spid="2"/>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blinds(horizontal)">
                                      <p:cBhvr>
                                        <p:cTn id="32" dur="500"/>
                                        <p:tgtEl>
                                          <p:spTgt spid="4"/>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blinds(horizontal)">
                                      <p:cBhvr>
                                        <p:cTn id="37" dur="500"/>
                                        <p:tgtEl>
                                          <p:spTgt spid="13"/>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blinds(horizontal)">
                                      <p:cBhvr>
                                        <p:cTn id="42" dur="500"/>
                                        <p:tgtEl>
                                          <p:spTgt spid="14"/>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blinds(horizontal)">
                                      <p:cBhvr>
                                        <p:cTn id="47" dur="500"/>
                                        <p:tgtEl>
                                          <p:spTgt spid="5"/>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6"/>
                                        </p:tgtEl>
                                        <p:attrNameLst>
                                          <p:attrName>style.visibility</p:attrName>
                                        </p:attrNameLst>
                                      </p:cBhvr>
                                      <p:to>
                                        <p:strVal val="visible"/>
                                      </p:to>
                                    </p:set>
                                    <p:animEffect transition="in" filter="blinds(horizontal)">
                                      <p:cBhvr>
                                        <p:cTn id="52" dur="500"/>
                                        <p:tgtEl>
                                          <p:spTgt spid="6"/>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7"/>
                                        </p:tgtEl>
                                        <p:attrNameLst>
                                          <p:attrName>style.visibility</p:attrName>
                                        </p:attrNameLst>
                                      </p:cBhvr>
                                      <p:to>
                                        <p:strVal val="visible"/>
                                      </p:to>
                                    </p:set>
                                    <p:animEffect transition="in" filter="blinds(horizontal)">
                                      <p:cBhvr>
                                        <p:cTn id="57" dur="500"/>
                                        <p:tgtEl>
                                          <p:spTgt spid="7"/>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12"/>
                                        </p:tgtEl>
                                        <p:attrNameLst>
                                          <p:attrName>style.visibility</p:attrName>
                                        </p:attrNameLst>
                                      </p:cBhvr>
                                      <p:to>
                                        <p:strVal val="visible"/>
                                      </p:to>
                                    </p:set>
                                    <p:animEffect transition="in" filter="blinds(horizontal)">
                                      <p:cBhvr>
                                        <p:cTn id="62" dur="500"/>
                                        <p:tgtEl>
                                          <p:spTgt spid="12"/>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15"/>
                                        </p:tgtEl>
                                        <p:attrNameLst>
                                          <p:attrName>style.visibility</p:attrName>
                                        </p:attrNameLst>
                                      </p:cBhvr>
                                      <p:to>
                                        <p:strVal val="visible"/>
                                      </p:to>
                                    </p:set>
                                    <p:animEffect transition="in" filter="blinds(horizontal)">
                                      <p:cBhvr>
                                        <p:cTn id="67" dur="500"/>
                                        <p:tgtEl>
                                          <p:spTgt spid="15"/>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grpId="0" nodeType="clickEffect">
                                  <p:stCondLst>
                                    <p:cond delay="0"/>
                                  </p:stCondLst>
                                  <p:childTnLst>
                                    <p:set>
                                      <p:cBhvr>
                                        <p:cTn id="71" dur="1" fill="hold">
                                          <p:stCondLst>
                                            <p:cond delay="0"/>
                                          </p:stCondLst>
                                        </p:cTn>
                                        <p:tgtEl>
                                          <p:spTgt spid="16"/>
                                        </p:tgtEl>
                                        <p:attrNameLst>
                                          <p:attrName>style.visibility</p:attrName>
                                        </p:attrNameLst>
                                      </p:cBhvr>
                                      <p:to>
                                        <p:strVal val="visible"/>
                                      </p:to>
                                    </p:set>
                                    <p:animEffect transition="in" filter="blinds(horizontal)">
                                      <p:cBhvr>
                                        <p:cTn id="72" dur="500"/>
                                        <p:tgtEl>
                                          <p:spTgt spid="16"/>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grpId="0" nodeType="clickEffect">
                                  <p:stCondLst>
                                    <p:cond delay="0"/>
                                  </p:stCondLst>
                                  <p:childTnLst>
                                    <p:set>
                                      <p:cBhvr>
                                        <p:cTn id="76" dur="1" fill="hold">
                                          <p:stCondLst>
                                            <p:cond delay="0"/>
                                          </p:stCondLst>
                                        </p:cTn>
                                        <p:tgtEl>
                                          <p:spTgt spid="17"/>
                                        </p:tgtEl>
                                        <p:attrNameLst>
                                          <p:attrName>style.visibility</p:attrName>
                                        </p:attrNameLst>
                                      </p:cBhvr>
                                      <p:to>
                                        <p:strVal val="visible"/>
                                      </p:to>
                                    </p:set>
                                    <p:animEffect transition="in" filter="blinds(horizontal)">
                                      <p:cBhvr>
                                        <p:cTn id="77" dur="500"/>
                                        <p:tgtEl>
                                          <p:spTgt spid="17"/>
                                        </p:tgtEl>
                                      </p:cBhvr>
                                    </p:animEffect>
                                  </p:childTnLst>
                                </p:cTn>
                              </p:par>
                            </p:childTnLst>
                          </p:cTn>
                        </p:par>
                      </p:childTnLst>
                    </p:cTn>
                  </p:par>
                  <p:par>
                    <p:cTn id="78" fill="hold">
                      <p:stCondLst>
                        <p:cond delay="indefinite"/>
                      </p:stCondLst>
                      <p:childTnLst>
                        <p:par>
                          <p:cTn id="79" fill="hold">
                            <p:stCondLst>
                              <p:cond delay="0"/>
                            </p:stCondLst>
                            <p:childTnLst>
                              <p:par>
                                <p:cTn id="80" presetID="3" presetClass="entr" presetSubtype="10" fill="hold" grpId="0" nodeType="clickEffect">
                                  <p:stCondLst>
                                    <p:cond delay="0"/>
                                  </p:stCondLst>
                                  <p:childTnLst>
                                    <p:set>
                                      <p:cBhvr>
                                        <p:cTn id="81" dur="1" fill="hold">
                                          <p:stCondLst>
                                            <p:cond delay="0"/>
                                          </p:stCondLst>
                                        </p:cTn>
                                        <p:tgtEl>
                                          <p:spTgt spid="18"/>
                                        </p:tgtEl>
                                        <p:attrNameLst>
                                          <p:attrName>style.visibility</p:attrName>
                                        </p:attrNameLst>
                                      </p:cBhvr>
                                      <p:to>
                                        <p:strVal val="visible"/>
                                      </p:to>
                                    </p:set>
                                    <p:animEffect transition="in" filter="blinds(horizontal)">
                                      <p:cBhvr>
                                        <p:cTn id="82" dur="500"/>
                                        <p:tgtEl>
                                          <p:spTgt spid="18"/>
                                        </p:tgtEl>
                                      </p:cBhvr>
                                    </p:animEffect>
                                  </p:childTnLst>
                                </p:cTn>
                              </p:par>
                            </p:childTnLst>
                          </p:cTn>
                        </p:par>
                      </p:childTnLst>
                    </p:cTn>
                  </p:par>
                  <p:par>
                    <p:cTn id="83" fill="hold">
                      <p:stCondLst>
                        <p:cond delay="indefinite"/>
                      </p:stCondLst>
                      <p:childTnLst>
                        <p:par>
                          <p:cTn id="84" fill="hold">
                            <p:stCondLst>
                              <p:cond delay="0"/>
                            </p:stCondLst>
                            <p:childTnLst>
                              <p:par>
                                <p:cTn id="85" presetID="3" presetClass="entr" presetSubtype="10" fill="hold" grpId="0" nodeType="clickEffect">
                                  <p:stCondLst>
                                    <p:cond delay="0"/>
                                  </p:stCondLst>
                                  <p:childTnLst>
                                    <p:set>
                                      <p:cBhvr>
                                        <p:cTn id="86" dur="1" fill="hold">
                                          <p:stCondLst>
                                            <p:cond delay="0"/>
                                          </p:stCondLst>
                                        </p:cTn>
                                        <p:tgtEl>
                                          <p:spTgt spid="19"/>
                                        </p:tgtEl>
                                        <p:attrNameLst>
                                          <p:attrName>style.visibility</p:attrName>
                                        </p:attrNameLst>
                                      </p:cBhvr>
                                      <p:to>
                                        <p:strVal val="visible"/>
                                      </p:to>
                                    </p:set>
                                    <p:animEffect transition="in" filter="blinds(horizontal)">
                                      <p:cBhvr>
                                        <p:cTn id="87" dur="500"/>
                                        <p:tgtEl>
                                          <p:spTgt spid="19"/>
                                        </p:tgtEl>
                                      </p:cBhvr>
                                    </p:animEffect>
                                  </p:childTnLst>
                                </p:cTn>
                              </p:par>
                            </p:childTnLst>
                          </p:cTn>
                        </p:par>
                      </p:childTnLst>
                    </p:cTn>
                  </p:par>
                  <p:par>
                    <p:cTn id="88" fill="hold">
                      <p:stCondLst>
                        <p:cond delay="indefinite"/>
                      </p:stCondLst>
                      <p:childTnLst>
                        <p:par>
                          <p:cTn id="89" fill="hold">
                            <p:stCondLst>
                              <p:cond delay="0"/>
                            </p:stCondLst>
                            <p:childTnLst>
                              <p:par>
                                <p:cTn id="90" presetID="3" presetClass="entr" presetSubtype="10" fill="hold" grpId="0" nodeType="clickEffect">
                                  <p:stCondLst>
                                    <p:cond delay="0"/>
                                  </p:stCondLst>
                                  <p:childTnLst>
                                    <p:set>
                                      <p:cBhvr>
                                        <p:cTn id="91" dur="1" fill="hold">
                                          <p:stCondLst>
                                            <p:cond delay="0"/>
                                          </p:stCondLst>
                                        </p:cTn>
                                        <p:tgtEl>
                                          <p:spTgt spid="20"/>
                                        </p:tgtEl>
                                        <p:attrNameLst>
                                          <p:attrName>style.visibility</p:attrName>
                                        </p:attrNameLst>
                                      </p:cBhvr>
                                      <p:to>
                                        <p:strVal val="visible"/>
                                      </p:to>
                                    </p:set>
                                    <p:animEffect transition="in" filter="blinds(horizontal)">
                                      <p:cBhvr>
                                        <p:cTn id="92" dur="500"/>
                                        <p:tgtEl>
                                          <p:spTgt spid="20"/>
                                        </p:tgtEl>
                                      </p:cBhvr>
                                    </p:animEffect>
                                  </p:childTnLst>
                                </p:cTn>
                              </p:par>
                            </p:childTnLst>
                          </p:cTn>
                        </p:par>
                      </p:childTnLst>
                    </p:cTn>
                  </p:par>
                  <p:par>
                    <p:cTn id="93" fill="hold">
                      <p:stCondLst>
                        <p:cond delay="indefinite"/>
                      </p:stCondLst>
                      <p:childTnLst>
                        <p:par>
                          <p:cTn id="94" fill="hold">
                            <p:stCondLst>
                              <p:cond delay="0"/>
                            </p:stCondLst>
                            <p:childTnLst>
                              <p:par>
                                <p:cTn id="95" presetID="3" presetClass="entr" presetSubtype="10" fill="hold" grpId="0" nodeType="clickEffect">
                                  <p:stCondLst>
                                    <p:cond delay="0"/>
                                  </p:stCondLst>
                                  <p:childTnLst>
                                    <p:set>
                                      <p:cBhvr>
                                        <p:cTn id="96" dur="1" fill="hold">
                                          <p:stCondLst>
                                            <p:cond delay="0"/>
                                          </p:stCondLst>
                                        </p:cTn>
                                        <p:tgtEl>
                                          <p:spTgt spid="21"/>
                                        </p:tgtEl>
                                        <p:attrNameLst>
                                          <p:attrName>style.visibility</p:attrName>
                                        </p:attrNameLst>
                                      </p:cBhvr>
                                      <p:to>
                                        <p:strVal val="visible"/>
                                      </p:to>
                                    </p:set>
                                    <p:animEffect transition="in" filter="blinds(horizontal)">
                                      <p:cBhvr>
                                        <p:cTn id="9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2" grpId="0"/>
      <p:bldP spid="4" grpId="0"/>
      <p:bldP spid="13" grpId="0"/>
      <p:bldP spid="14" grpId="0"/>
      <p:bldP spid="5" grpId="0"/>
      <p:bldP spid="6" grpId="0"/>
      <p:bldP spid="7" grpId="0"/>
      <p:bldP spid="12" grpId="0"/>
      <p:bldP spid="15" grpId="0"/>
      <p:bldP spid="16" grpId="0"/>
      <p:bldP spid="17" grpId="0"/>
      <p:bldP spid="18" grpId="0"/>
      <p:bldP spid="19" grpId="0"/>
      <p:bldP spid="20" grpId="0"/>
      <p:bldP spid="2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699770" y="1059815"/>
            <a:ext cx="11252200" cy="3821430"/>
          </a:xfrm>
          <a:prstGeom prst="roundRect">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just">
              <a:lnSpc>
                <a:spcPct val="140000"/>
              </a:lnSpc>
            </a:pPr>
            <a:r>
              <a:rPr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陶渊明为官十三载，一直对官场无所适从，向往田园生活。义熙元年</a:t>
            </a:r>
            <a:r>
              <a:rPr lang="zh-CN" altLang="en-US" sz="2400">
                <a:solidFill>
                  <a:schemeClr val="tx1"/>
                </a:solidFill>
                <a:latin typeface="Times New Roman" panose="02020603050405020304" charset="0"/>
                <a:ea typeface="宋体" panose="02010600030101010101" pitchFamily="2" charset="-122"/>
                <a:cs typeface="Times New Roman" panose="02020603050405020304" charset="0"/>
                <a:sym typeface="+mn-ea"/>
              </a:rPr>
              <a:t>（405</a:t>
            </a:r>
            <a:r>
              <a:rPr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），他</a:t>
            </a:r>
            <a:r>
              <a:rPr lang="zh-CN" altLang="en-US" sz="2400">
                <a:solidFill>
                  <a:schemeClr val="tx1"/>
                </a:solidFill>
                <a:latin typeface="Times New Roman" panose="02020603050405020304" charset="0"/>
                <a:ea typeface="宋体" panose="02010600030101010101" pitchFamily="2" charset="-122"/>
                <a:cs typeface="Times New Roman" panose="02020603050405020304" charset="0"/>
                <a:sym typeface="+mn-ea"/>
              </a:rPr>
              <a:t>41岁</a:t>
            </a:r>
            <a:r>
              <a:rPr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时，最后一次出仕，做了八十多天的彭泽县令即辞官回家，以后再也没有出来做官。陶渊明经过十三年的曲折，终于彻底认清了现实。陶渊明的品格与政治社会之间的根本对立，注定了他最终的抉</a:t>
            </a:r>
            <a:r>
              <a:rPr lang="zh-CN" altLang="en-US" sz="2400">
                <a:solidFill>
                  <a:schemeClr val="tx1"/>
                </a:solidFill>
                <a:latin typeface="Times New Roman" panose="02020603050405020304" charset="0"/>
                <a:ea typeface="宋体" panose="02010600030101010101" pitchFamily="2" charset="-122"/>
                <a:cs typeface="Times New Roman" panose="02020603050405020304" charset="0"/>
                <a:sym typeface="+mn-ea"/>
              </a:rPr>
              <a:t>择——</a:t>
            </a:r>
            <a:r>
              <a:rPr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归隐。从此他结束了时隐时仕、身不由己的生活，终老田园。归来后，作《归园田居》诗一组。</a:t>
            </a:r>
            <a:endParaRPr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605155" y="925195"/>
            <a:ext cx="10900410" cy="200977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a:lnSpc>
                <a:spcPct val="130000"/>
              </a:lnSpc>
            </a:pPr>
            <a:r>
              <a:rPr sz="2400">
                <a:latin typeface="Times New Roman" panose="02020603050405020304" charset="0"/>
                <a:ea typeface="宋体" panose="02010600030101010101" pitchFamily="2" charset="-122"/>
                <a:cs typeface="Times New Roman" panose="02020603050405020304" charset="0"/>
              </a:rPr>
              <a:t>3. 找出</a:t>
            </a:r>
            <a:r>
              <a:rPr lang="zh-CN" altLang="en-US" sz="2400">
                <a:latin typeface="宋体" panose="02010600030101010101" pitchFamily="2" charset="-122"/>
                <a:ea typeface="宋体" panose="02010600030101010101" pitchFamily="2" charset="-122"/>
                <a:cs typeface="宋体" panose="02010600030101010101" pitchFamily="2" charset="-122"/>
              </a:rPr>
              <a:t>句中的通假字，写出本字并解释字意。</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latin typeface="宋体" panose="02010600030101010101" pitchFamily="2" charset="-122"/>
                <a:ea typeface="宋体" panose="02010600030101010101" pitchFamily="2" charset="-122"/>
                <a:cs typeface="宋体" panose="02010600030101010101" pitchFamily="2" charset="-122"/>
              </a:rPr>
              <a:t>（</a:t>
            </a:r>
            <a:r>
              <a:rPr sz="2400">
                <a:latin typeface="Times New Roman" panose="02020603050405020304" charset="0"/>
                <a:ea typeface="宋体" panose="02010600030101010101" pitchFamily="2" charset="-122"/>
                <a:cs typeface="Times New Roman" panose="02020603050405020304" charset="0"/>
              </a:rPr>
              <a:t>1</a:t>
            </a:r>
            <a:r>
              <a:rPr lang="zh-CN" altLang="en-US" sz="2400">
                <a:latin typeface="宋体" panose="02010600030101010101" pitchFamily="2" charset="-122"/>
                <a:ea typeface="宋体" panose="02010600030101010101" pitchFamily="2" charset="-122"/>
                <a:cs typeface="宋体" panose="02010600030101010101" pitchFamily="2" charset="-122"/>
              </a:rPr>
              <a:t>）举酒属客　　　　　　__________同__________，解释：_____________</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latin typeface="宋体" panose="02010600030101010101" pitchFamily="2" charset="-122"/>
                <a:ea typeface="宋体" panose="02010600030101010101" pitchFamily="2" charset="-122"/>
                <a:cs typeface="宋体" panose="02010600030101010101" pitchFamily="2" charset="-122"/>
              </a:rPr>
              <a:t>（</a:t>
            </a:r>
            <a:r>
              <a:rPr sz="2400">
                <a:latin typeface="Times New Roman" panose="02020603050405020304" charset="0"/>
                <a:ea typeface="宋体" panose="02010600030101010101" pitchFamily="2" charset="-122"/>
                <a:cs typeface="Times New Roman" panose="02020603050405020304" charset="0"/>
              </a:rPr>
              <a:t>2</a:t>
            </a:r>
            <a:r>
              <a:rPr lang="zh-CN" altLang="en-US" sz="2400">
                <a:latin typeface="宋体" panose="02010600030101010101" pitchFamily="2" charset="-122"/>
                <a:ea typeface="宋体" panose="02010600030101010101" pitchFamily="2" charset="-122"/>
                <a:cs typeface="宋体" panose="02010600030101010101" pitchFamily="2" charset="-122"/>
              </a:rPr>
              <a:t>）浩浩乎如冯虚御风　　__________同__________，解释：_____________</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latin typeface="宋体" panose="02010600030101010101" pitchFamily="2" charset="-122"/>
                <a:ea typeface="宋体" panose="02010600030101010101" pitchFamily="2" charset="-122"/>
                <a:cs typeface="宋体" panose="02010600030101010101" pitchFamily="2" charset="-122"/>
              </a:rPr>
              <a:t>（</a:t>
            </a:r>
            <a:r>
              <a:rPr sz="2400">
                <a:latin typeface="Times New Roman" panose="02020603050405020304" charset="0"/>
                <a:ea typeface="宋体" panose="02010600030101010101" pitchFamily="2" charset="-122"/>
                <a:cs typeface="Times New Roman" panose="02020603050405020304" charset="0"/>
              </a:rPr>
              <a:t>3</a:t>
            </a:r>
            <a:r>
              <a:rPr lang="zh-CN" altLang="en-US" sz="2400">
                <a:latin typeface="宋体" panose="02010600030101010101" pitchFamily="2" charset="-122"/>
                <a:ea typeface="宋体" panose="02010600030101010101" pitchFamily="2" charset="-122"/>
                <a:cs typeface="宋体" panose="02010600030101010101" pitchFamily="2" charset="-122"/>
              </a:rPr>
              <a:t>）山川相缪，郁乎苍苍 __________同__________，解释：_____________</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6" name="文本框 5"/>
          <p:cNvSpPr txBox="1"/>
          <p:nvPr/>
        </p:nvSpPr>
        <p:spPr>
          <a:xfrm>
            <a:off x="4980940" y="1438275"/>
            <a:ext cx="949325"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属</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5" name="文本框 4"/>
          <p:cNvSpPr txBox="1"/>
          <p:nvPr>
            <p:custDataLst>
              <p:tags r:id="rId2"/>
            </p:custDataLst>
          </p:nvPr>
        </p:nvSpPr>
        <p:spPr>
          <a:xfrm>
            <a:off x="6604000" y="1438275"/>
            <a:ext cx="113157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嘱</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7" name="文本框 6"/>
          <p:cNvSpPr txBox="1"/>
          <p:nvPr>
            <p:custDataLst>
              <p:tags r:id="rId3"/>
            </p:custDataLst>
          </p:nvPr>
        </p:nvSpPr>
        <p:spPr>
          <a:xfrm>
            <a:off x="9237345" y="1438275"/>
            <a:ext cx="1231265"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劝请。</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4"/>
            </p:custDataLst>
          </p:nvPr>
        </p:nvSpPr>
        <p:spPr>
          <a:xfrm>
            <a:off x="4826635" y="1898650"/>
            <a:ext cx="949325"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冯</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custDataLst>
              <p:tags r:id="rId5"/>
            </p:custDataLst>
          </p:nvPr>
        </p:nvSpPr>
        <p:spPr>
          <a:xfrm>
            <a:off x="6449695" y="1898650"/>
            <a:ext cx="113157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凭</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1" name="文本框 10"/>
          <p:cNvSpPr txBox="1"/>
          <p:nvPr>
            <p:custDataLst>
              <p:tags r:id="rId6"/>
            </p:custDataLst>
          </p:nvPr>
        </p:nvSpPr>
        <p:spPr>
          <a:xfrm>
            <a:off x="9083040" y="1898650"/>
            <a:ext cx="1231265"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乘。</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2" name="文本框 11"/>
          <p:cNvSpPr txBox="1"/>
          <p:nvPr>
            <p:custDataLst>
              <p:tags r:id="rId7"/>
            </p:custDataLst>
          </p:nvPr>
        </p:nvSpPr>
        <p:spPr>
          <a:xfrm>
            <a:off x="4686300" y="2418715"/>
            <a:ext cx="949325"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缪</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3" name="文本框 12"/>
          <p:cNvSpPr txBox="1"/>
          <p:nvPr>
            <p:custDataLst>
              <p:tags r:id="rId8"/>
            </p:custDataLst>
          </p:nvPr>
        </p:nvSpPr>
        <p:spPr>
          <a:xfrm>
            <a:off x="6309360" y="2418715"/>
            <a:ext cx="113157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缭</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4" name="文本框 13"/>
          <p:cNvSpPr txBox="1"/>
          <p:nvPr>
            <p:custDataLst>
              <p:tags r:id="rId9"/>
            </p:custDataLst>
          </p:nvPr>
        </p:nvSpPr>
        <p:spPr>
          <a:xfrm>
            <a:off x="8942705" y="2359025"/>
            <a:ext cx="2008505"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盘绕、围绕。</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blinds(horizontal)">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blinds(horizontal)">
                                      <p:cBhvr>
                                        <p:cTn id="27" dur="500"/>
                                        <p:tgtEl>
                                          <p:spTgt spid="4"/>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blinds(horizontal)">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blinds(horizontal)">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blinds(horizontal)">
                                      <p:cBhvr>
                                        <p:cTn id="42" dur="500"/>
                                        <p:tgtEl>
                                          <p:spTgt spid="13"/>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blinds(horizontal)">
                                      <p:cBhvr>
                                        <p:cTn id="4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6" grpId="0"/>
      <p:bldP spid="4" grpId="0"/>
      <p:bldP spid="11" grpId="0"/>
      <p:bldP spid="2" grpId="0"/>
      <p:bldP spid="13" grpId="0"/>
      <p:bldP spid="14" grpId="0"/>
      <p:bldP spid="12"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694055" y="664845"/>
            <a:ext cx="10058400" cy="422529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a:lnSpc>
                <a:spcPct val="160000"/>
              </a:lnSpc>
            </a:pPr>
            <a:r>
              <a:rPr sz="2400">
                <a:latin typeface="Times New Roman" panose="02020603050405020304" charset="0"/>
                <a:ea typeface="宋体" panose="02010600030101010101" pitchFamily="2" charset="-122"/>
                <a:cs typeface="Times New Roman" panose="02020603050405020304" charset="0"/>
              </a:rPr>
              <a:t>4. 解</a:t>
            </a:r>
            <a:r>
              <a:rPr lang="zh-CN" altLang="en-US" sz="2400">
                <a:latin typeface="宋体" panose="02010600030101010101" pitchFamily="2" charset="-122"/>
                <a:ea typeface="宋体" panose="02010600030101010101" pitchFamily="2" charset="-122"/>
                <a:cs typeface="宋体" panose="02010600030101010101" pitchFamily="2" charset="-122"/>
              </a:rPr>
              <a:t>释下列标红的字。</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60000"/>
              </a:lnSpc>
            </a:pPr>
            <a:r>
              <a:rPr lang="zh-CN" altLang="en-US" sz="2400">
                <a:solidFill>
                  <a:srgbClr val="002060"/>
                </a:solidFill>
                <a:latin typeface="宋体" panose="02010600030101010101" pitchFamily="2" charset="-122"/>
                <a:ea typeface="宋体" panose="02010600030101010101" pitchFamily="2" charset="-122"/>
                <a:cs typeface="宋体" panose="02010600030101010101" pitchFamily="2" charset="-122"/>
              </a:rPr>
              <a:t>如</a:t>
            </a:r>
            <a:r>
              <a:rPr lang="zh-CN" altLang="en-US" sz="2400">
                <a:latin typeface="宋体" panose="02010600030101010101" pitchFamily="2" charset="-122"/>
                <a:ea typeface="宋体" panose="02010600030101010101" pitchFamily="2" charset="-122"/>
                <a:cs typeface="宋体" panose="02010600030101010101" pitchFamily="2" charset="-122"/>
              </a:rPr>
              <a:t>：纵一苇之所</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如</a:t>
            </a:r>
            <a:r>
              <a:rPr lang="en-US" altLang="zh-CN"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__________　　如泣</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如</a:t>
            </a:r>
            <a:r>
              <a:rPr lang="zh-CN" altLang="en-US" sz="2400">
                <a:latin typeface="宋体" panose="02010600030101010101" pitchFamily="2" charset="-122"/>
                <a:ea typeface="宋体" panose="02010600030101010101" pitchFamily="2" charset="-122"/>
                <a:cs typeface="宋体" panose="02010600030101010101" pitchFamily="2" charset="-122"/>
              </a:rPr>
              <a:t>诉　　　　__________</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60000"/>
              </a:lnSpc>
            </a:pPr>
            <a:r>
              <a:rPr lang="zh-CN" altLang="en-US" sz="2400">
                <a:solidFill>
                  <a:srgbClr val="002060"/>
                </a:solidFill>
                <a:latin typeface="宋体" panose="02010600030101010101" pitchFamily="2" charset="-122"/>
                <a:ea typeface="宋体" panose="02010600030101010101" pitchFamily="2" charset="-122"/>
                <a:cs typeface="宋体" panose="02010600030101010101" pitchFamily="2" charset="-122"/>
              </a:rPr>
              <a:t>望</a:t>
            </a:r>
            <a:r>
              <a:rPr lang="zh-CN" altLang="en-US" sz="2400">
                <a:latin typeface="宋体" panose="02010600030101010101" pitchFamily="2" charset="-122"/>
                <a:ea typeface="宋体" panose="02010600030101010101" pitchFamily="2" charset="-122"/>
                <a:cs typeface="宋体" panose="02010600030101010101" pitchFamily="2" charset="-122"/>
              </a:rPr>
              <a:t>：七月既</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望</a:t>
            </a:r>
            <a:r>
              <a:rPr lang="zh-CN" altLang="en-US" sz="2400">
                <a:latin typeface="宋体" panose="02010600030101010101" pitchFamily="2" charset="-122"/>
                <a:ea typeface="宋体" panose="02010600030101010101" pitchFamily="2" charset="-122"/>
                <a:cs typeface="宋体" panose="02010600030101010101" pitchFamily="2" charset="-122"/>
              </a:rPr>
              <a:t>　　　　__________　　</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望</a:t>
            </a:r>
            <a:r>
              <a:rPr lang="zh-CN" altLang="en-US" sz="2400">
                <a:latin typeface="宋体" panose="02010600030101010101" pitchFamily="2" charset="-122"/>
                <a:ea typeface="宋体" panose="02010600030101010101" pitchFamily="2" charset="-122"/>
                <a:cs typeface="宋体" panose="02010600030101010101" pitchFamily="2" charset="-122"/>
              </a:rPr>
              <a:t>美人兮一方　　__________</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60000"/>
              </a:lnSpc>
            </a:pPr>
            <a:r>
              <a:rPr lang="zh-CN" altLang="en-US" sz="2400">
                <a:solidFill>
                  <a:srgbClr val="002060"/>
                </a:solidFill>
                <a:latin typeface="宋体" panose="02010600030101010101" pitchFamily="2" charset="-122"/>
                <a:ea typeface="宋体" panose="02010600030101010101" pitchFamily="2" charset="-122"/>
                <a:cs typeface="宋体" panose="02010600030101010101" pitchFamily="2" charset="-122"/>
              </a:rPr>
              <a:t>之</a:t>
            </a:r>
            <a:r>
              <a:rPr lang="zh-CN" altLang="en-US" sz="2400">
                <a:latin typeface="宋体" panose="02010600030101010101" pitchFamily="2" charset="-122"/>
                <a:ea typeface="宋体" panose="02010600030101010101" pitchFamily="2" charset="-122"/>
                <a:cs typeface="宋体" panose="02010600030101010101" pitchFamily="2" charset="-122"/>
              </a:rPr>
              <a:t>：固一世</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之</a:t>
            </a:r>
            <a:r>
              <a:rPr lang="zh-CN" altLang="en-US" sz="2400">
                <a:latin typeface="宋体" panose="02010600030101010101" pitchFamily="2" charset="-122"/>
                <a:ea typeface="宋体" panose="02010600030101010101" pitchFamily="2" charset="-122"/>
                <a:cs typeface="宋体" panose="02010600030101010101" pitchFamily="2" charset="-122"/>
              </a:rPr>
              <a:t>雄也　　__________　　扣舷而歌</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之</a:t>
            </a:r>
            <a:r>
              <a:rPr lang="zh-CN" altLang="en-US" sz="2400">
                <a:latin typeface="宋体" panose="02010600030101010101" pitchFamily="2" charset="-122"/>
                <a:ea typeface="宋体" panose="02010600030101010101" pitchFamily="2" charset="-122"/>
                <a:cs typeface="宋体" panose="02010600030101010101" pitchFamily="2" charset="-122"/>
              </a:rPr>
              <a:t>　　　__________</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60000"/>
              </a:lnSpc>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取</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之</a:t>
            </a:r>
            <a:r>
              <a:rPr lang="zh-CN" altLang="en-US" sz="2400">
                <a:latin typeface="宋体" panose="02010600030101010101" pitchFamily="2" charset="-122"/>
                <a:ea typeface="宋体" panose="02010600030101010101" pitchFamily="2" charset="-122"/>
                <a:cs typeface="宋体" panose="02010600030101010101" pitchFamily="2" charset="-122"/>
              </a:rPr>
              <a:t>无禁　　　　__________　　不知东方</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之</a:t>
            </a:r>
            <a:r>
              <a:rPr lang="zh-CN" altLang="en-US" sz="2400">
                <a:latin typeface="宋体" panose="02010600030101010101" pitchFamily="2" charset="-122"/>
                <a:ea typeface="宋体" panose="02010600030101010101" pitchFamily="2" charset="-122"/>
                <a:cs typeface="宋体" panose="02010600030101010101" pitchFamily="2" charset="-122"/>
              </a:rPr>
              <a:t>既白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__________</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60000"/>
              </a:lnSpc>
            </a:pPr>
            <a:r>
              <a:rPr lang="zh-CN" altLang="en-US" sz="2400">
                <a:solidFill>
                  <a:srgbClr val="002060"/>
                </a:solidFill>
                <a:latin typeface="宋体" panose="02010600030101010101" pitchFamily="2" charset="-122"/>
                <a:ea typeface="宋体" panose="02010600030101010101" pitchFamily="2" charset="-122"/>
                <a:cs typeface="宋体" panose="02010600030101010101" pitchFamily="2" charset="-122"/>
              </a:rPr>
              <a:t>而</a:t>
            </a:r>
            <a:r>
              <a:rPr lang="zh-CN" altLang="en-US" sz="2400">
                <a:latin typeface="宋体" panose="02010600030101010101" pitchFamily="2" charset="-122"/>
                <a:ea typeface="宋体" panose="02010600030101010101" pitchFamily="2" charset="-122"/>
                <a:cs typeface="宋体" panose="02010600030101010101" pitchFamily="2" charset="-122"/>
              </a:rPr>
              <a:t>：</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而</a:t>
            </a:r>
            <a:r>
              <a:rPr lang="zh-CN" altLang="en-US" sz="2400">
                <a:latin typeface="宋体" panose="02010600030101010101" pitchFamily="2" charset="-122"/>
                <a:ea typeface="宋体" panose="02010600030101010101" pitchFamily="2" charset="-122"/>
                <a:cs typeface="宋体" panose="02010600030101010101" pitchFamily="2" charset="-122"/>
              </a:rPr>
              <a:t>今安在哉　　　__________　　侣鱼虾</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而</a:t>
            </a:r>
            <a:r>
              <a:rPr lang="zh-CN" altLang="en-US" sz="2400">
                <a:latin typeface="宋体" panose="02010600030101010101" pitchFamily="2" charset="-122"/>
                <a:ea typeface="宋体" panose="02010600030101010101" pitchFamily="2" charset="-122"/>
                <a:cs typeface="宋体" panose="02010600030101010101" pitchFamily="2" charset="-122"/>
              </a:rPr>
              <a:t>友麋鹿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__________</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60000"/>
              </a:lnSpc>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耳得之</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而</a:t>
            </a:r>
            <a:r>
              <a:rPr lang="zh-CN" altLang="en-US" sz="2400">
                <a:latin typeface="宋体" panose="02010600030101010101" pitchFamily="2" charset="-122"/>
                <a:ea typeface="宋体" panose="02010600030101010101" pitchFamily="2" charset="-122"/>
                <a:cs typeface="宋体" panose="02010600030101010101" pitchFamily="2" charset="-122"/>
              </a:rPr>
              <a:t>为声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_________　　 顺流</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而</a:t>
            </a:r>
            <a:r>
              <a:rPr lang="zh-CN" altLang="en-US" sz="2400">
                <a:latin typeface="宋体" panose="02010600030101010101" pitchFamily="2" charset="-122"/>
                <a:ea typeface="宋体" panose="02010600030101010101" pitchFamily="2" charset="-122"/>
                <a:cs typeface="宋体" panose="02010600030101010101" pitchFamily="2" charset="-122"/>
              </a:rPr>
              <a:t>东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__________</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6" name="文本框 5"/>
          <p:cNvSpPr txBox="1"/>
          <p:nvPr/>
        </p:nvSpPr>
        <p:spPr>
          <a:xfrm>
            <a:off x="4144010" y="1384935"/>
            <a:ext cx="822325"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到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custDataLst>
              <p:tags r:id="rId2"/>
            </p:custDataLst>
          </p:nvPr>
        </p:nvSpPr>
        <p:spPr>
          <a:xfrm>
            <a:off x="8790305" y="1384935"/>
            <a:ext cx="126365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像</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1" name="文本框 10"/>
          <p:cNvSpPr txBox="1"/>
          <p:nvPr>
            <p:custDataLst>
              <p:tags r:id="rId3"/>
            </p:custDataLst>
          </p:nvPr>
        </p:nvSpPr>
        <p:spPr>
          <a:xfrm>
            <a:off x="3576320" y="1932305"/>
            <a:ext cx="2199005"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农历每月十五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4" name="文本框 13"/>
          <p:cNvSpPr txBox="1"/>
          <p:nvPr>
            <p:custDataLst>
              <p:tags r:id="rId4"/>
            </p:custDataLst>
          </p:nvPr>
        </p:nvSpPr>
        <p:spPr>
          <a:xfrm>
            <a:off x="8706485" y="1984375"/>
            <a:ext cx="157226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眺望</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custDataLst>
              <p:tags r:id="rId5"/>
            </p:custDataLst>
          </p:nvPr>
        </p:nvSpPr>
        <p:spPr>
          <a:xfrm>
            <a:off x="4035425" y="2561590"/>
            <a:ext cx="822325"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的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9" name="文本框 8"/>
          <p:cNvSpPr txBox="1"/>
          <p:nvPr>
            <p:custDataLst>
              <p:tags r:id="rId6"/>
            </p:custDataLst>
          </p:nvPr>
        </p:nvSpPr>
        <p:spPr>
          <a:xfrm>
            <a:off x="8640445" y="2477135"/>
            <a:ext cx="157226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助词</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0" name="文本框 9"/>
          <p:cNvSpPr txBox="1"/>
          <p:nvPr>
            <p:custDataLst>
              <p:tags r:id="rId7"/>
            </p:custDataLst>
          </p:nvPr>
        </p:nvSpPr>
        <p:spPr>
          <a:xfrm>
            <a:off x="4035425" y="3190875"/>
            <a:ext cx="822325"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代词</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2" name="文本框 11"/>
          <p:cNvSpPr txBox="1"/>
          <p:nvPr>
            <p:custDataLst>
              <p:tags r:id="rId8"/>
            </p:custDataLst>
          </p:nvPr>
        </p:nvSpPr>
        <p:spPr>
          <a:xfrm>
            <a:off x="8406765" y="2969895"/>
            <a:ext cx="3239135" cy="681355"/>
          </a:xfrm>
          <a:prstGeom prst="rect">
            <a:avLst/>
          </a:prstGeom>
          <a:noFill/>
        </p:spPr>
        <p:txBody>
          <a:bodyPr wrap="square" rtlCol="0">
            <a:spAutoFit/>
          </a:bodyPr>
          <a:p>
            <a:pPr>
              <a:lnSpc>
                <a:spcPct val="8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用在主谓之间，取消句子独立性，无意义。</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5" name="文本框 14"/>
          <p:cNvSpPr txBox="1"/>
          <p:nvPr>
            <p:custDataLst>
              <p:tags r:id="rId9"/>
            </p:custDataLst>
          </p:nvPr>
        </p:nvSpPr>
        <p:spPr>
          <a:xfrm>
            <a:off x="3900170" y="3651250"/>
            <a:ext cx="140335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表示转折</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6" name="文本框 15"/>
          <p:cNvSpPr txBox="1"/>
          <p:nvPr>
            <p:custDataLst>
              <p:tags r:id="rId10"/>
            </p:custDataLst>
          </p:nvPr>
        </p:nvSpPr>
        <p:spPr>
          <a:xfrm>
            <a:off x="8481060" y="3660140"/>
            <a:ext cx="157226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表示并列</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7" name="文本框 16"/>
          <p:cNvSpPr txBox="1"/>
          <p:nvPr>
            <p:custDataLst>
              <p:tags r:id="rId11"/>
            </p:custDataLst>
          </p:nvPr>
        </p:nvSpPr>
        <p:spPr>
          <a:xfrm>
            <a:off x="3806825" y="4230370"/>
            <a:ext cx="1496695"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表示顺承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8" name="文本框 17"/>
          <p:cNvSpPr txBox="1"/>
          <p:nvPr>
            <p:custDataLst>
              <p:tags r:id="rId12"/>
            </p:custDataLst>
          </p:nvPr>
        </p:nvSpPr>
        <p:spPr>
          <a:xfrm>
            <a:off x="8543290" y="4281170"/>
            <a:ext cx="157226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表示修饰</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linds(horizontal)">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blinds(horizontal)">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linds(horizontal)">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blinds(horizontal)">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blinds(horizontal)">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blinds(horizontal)">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blinds(horizontal)">
                                      <p:cBhvr>
                                        <p:cTn id="47" dur="500"/>
                                        <p:tgtEl>
                                          <p:spTgt spid="15"/>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blinds(horizontal)">
                                      <p:cBhvr>
                                        <p:cTn id="52" dur="500"/>
                                        <p:tgtEl>
                                          <p:spTgt spid="16"/>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blinds(horizontal)">
                                      <p:cBhvr>
                                        <p:cTn id="57" dur="500"/>
                                        <p:tgtEl>
                                          <p:spTgt spid="17"/>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blinds(horizontal)">
                                      <p:cBhvr>
                                        <p:cTn id="6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p:bldP spid="11" grpId="0"/>
      <p:bldP spid="14" grpId="0"/>
      <p:bldP spid="8" grpId="0"/>
      <p:bldP spid="9" grpId="0"/>
      <p:bldP spid="10" grpId="0"/>
      <p:bldP spid="12" grpId="0"/>
      <p:bldP spid="15" grpId="0"/>
      <p:bldP spid="16" grpId="0"/>
      <p:bldP spid="17" grpId="0"/>
      <p:bldP spid="18"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1130300" y="1228725"/>
            <a:ext cx="5441315" cy="49720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a:lnSpc>
                <a:spcPct val="110000"/>
              </a:lnSpc>
            </a:pPr>
            <a:r>
              <a:rPr sz="2400">
                <a:latin typeface="Times New Roman" panose="02020603050405020304" charset="0"/>
                <a:ea typeface="宋体" panose="02010600030101010101" pitchFamily="2" charset="-122"/>
                <a:cs typeface="Times New Roman" panose="02020603050405020304" charset="0"/>
              </a:rPr>
              <a:t>5. 根据</a:t>
            </a:r>
            <a:r>
              <a:rPr sz="2400">
                <a:latin typeface="宋体" panose="02010600030101010101" pitchFamily="2" charset="-122"/>
                <a:ea typeface="宋体" panose="02010600030101010101" pitchFamily="2" charset="-122"/>
                <a:cs typeface="宋体" panose="02010600030101010101" pitchFamily="2" charset="-122"/>
              </a:rPr>
              <a:t>课文填写下表。</a:t>
            </a:r>
            <a:endParaRPr sz="2400">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6" name="表格 5"/>
          <p:cNvGraphicFramePr/>
          <p:nvPr>
            <p:custDataLst>
              <p:tags r:id="rId2"/>
            </p:custDataLst>
          </p:nvPr>
        </p:nvGraphicFramePr>
        <p:xfrm>
          <a:off x="657860" y="1847850"/>
          <a:ext cx="11058525" cy="3610610"/>
        </p:xfrm>
        <a:graphic>
          <a:graphicData uri="http://schemas.openxmlformats.org/drawingml/2006/table">
            <a:tbl>
              <a:tblPr firstRow="1" bandRow="1">
                <a:tableStyleId>{5940675A-B579-460E-94D1-54222C63F5DA}</a:tableStyleId>
              </a:tblPr>
              <a:tblGrid>
                <a:gridCol w="1212215"/>
                <a:gridCol w="6941820"/>
                <a:gridCol w="2904490"/>
              </a:tblGrid>
              <a:tr h="551180">
                <a:tc>
                  <a:txBody>
                    <a:bodyPr/>
                    <a:p>
                      <a:pPr algn="ctr">
                        <a:lnSpc>
                          <a:spcPct val="100000"/>
                        </a:lnSpc>
                        <a:buNone/>
                      </a:pPr>
                      <a:r>
                        <a:rPr lang="zh-CN" altLang="en-US" sz="2300" b="1">
                          <a:solidFill>
                            <a:schemeClr val="bg1"/>
                          </a:solidFill>
                          <a:latin typeface="宋体" panose="02010600030101010101" pitchFamily="2" charset="-122"/>
                          <a:ea typeface="宋体" panose="02010600030101010101" pitchFamily="2" charset="-122"/>
                          <a:cs typeface="宋体" panose="02010600030101010101" pitchFamily="2" charset="-122"/>
                        </a:rPr>
                        <a:t>段　落</a:t>
                      </a:r>
                      <a:endParaRPr lang="zh-CN" altLang="en-US" sz="2300" b="1">
                        <a:solidFill>
                          <a:schemeClr val="bg1"/>
                        </a:solidFill>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50000"/>
                      </a:schemeClr>
                    </a:solidFill>
                  </a:tcPr>
                </a:tc>
                <a:tc>
                  <a:txBody>
                    <a:bodyPr/>
                    <a:p>
                      <a:pPr algn="ctr">
                        <a:lnSpc>
                          <a:spcPct val="100000"/>
                        </a:lnSpc>
                        <a:buNone/>
                      </a:pPr>
                      <a:r>
                        <a:rPr lang="zh-CN" altLang="en-US" sz="2300" b="1">
                          <a:solidFill>
                            <a:schemeClr val="bg1"/>
                          </a:solidFill>
                          <a:latin typeface="宋体" panose="02010600030101010101" pitchFamily="2" charset="-122"/>
                          <a:ea typeface="宋体" panose="02010600030101010101" pitchFamily="2" charset="-122"/>
                        </a:rPr>
                        <a:t>主要内容</a:t>
                      </a:r>
                      <a:endParaRPr lang="zh-CN" altLang="en-US" sz="2300" b="1">
                        <a:solidFill>
                          <a:schemeClr val="bg1"/>
                        </a:solidFill>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50000"/>
                      </a:schemeClr>
                    </a:solidFill>
                  </a:tcPr>
                </a:tc>
                <a:tc>
                  <a:txBody>
                    <a:bodyPr/>
                    <a:p>
                      <a:pPr algn="ctr">
                        <a:lnSpc>
                          <a:spcPct val="100000"/>
                        </a:lnSpc>
                        <a:buNone/>
                      </a:pPr>
                      <a:r>
                        <a:rPr lang="zh-CN" altLang="en-US" sz="2300" b="1">
                          <a:solidFill>
                            <a:schemeClr val="bg1"/>
                          </a:solidFill>
                          <a:latin typeface="宋体" panose="02010600030101010101" pitchFamily="2" charset="-122"/>
                          <a:ea typeface="宋体" panose="02010600030101010101" pitchFamily="2" charset="-122"/>
                        </a:rPr>
                        <a:t>情感变化</a:t>
                      </a:r>
                      <a:endParaRPr lang="zh-CN" altLang="en-US" sz="2300" b="1">
                        <a:solidFill>
                          <a:schemeClr val="bg1"/>
                        </a:solidFill>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50000"/>
                      </a:schemeClr>
                    </a:solidFill>
                  </a:tcPr>
                </a:tc>
              </a:tr>
              <a:tr h="527050">
                <a:tc>
                  <a:txBody>
                    <a:bodyPr/>
                    <a:p>
                      <a:pPr>
                        <a:lnSpc>
                          <a:spcPct val="100000"/>
                        </a:lnSpc>
                        <a:buNone/>
                      </a:pPr>
                      <a:r>
                        <a:rPr sz="2300">
                          <a:latin typeface="宋体" panose="02010600030101010101" pitchFamily="2" charset="-122"/>
                          <a:ea typeface="宋体" panose="02010600030101010101" pitchFamily="2" charset="-122"/>
                        </a:rPr>
                        <a:t>第</a:t>
                      </a:r>
                      <a:r>
                        <a:rPr sz="2400">
                          <a:latin typeface="Times New Roman" panose="02020603050405020304" charset="0"/>
                          <a:ea typeface="宋体" panose="02010600030101010101" pitchFamily="2" charset="-122"/>
                          <a:cs typeface="Times New Roman" panose="02020603050405020304" charset="0"/>
                        </a:rPr>
                        <a:t>1</a:t>
                      </a:r>
                      <a:r>
                        <a:rPr sz="2300">
                          <a:latin typeface="宋体" panose="02010600030101010101" pitchFamily="2" charset="-122"/>
                          <a:ea typeface="宋体" panose="02010600030101010101" pitchFamily="2" charset="-122"/>
                        </a:rPr>
                        <a:t>段</a:t>
                      </a:r>
                      <a:endParaRPr sz="23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00000"/>
                        </a:lnSpc>
                        <a:buNone/>
                      </a:pPr>
                      <a:r>
                        <a:rPr lang="en-US" altLang="zh-CN" sz="2300">
                          <a:latin typeface="宋体" panose="02010600030101010101" pitchFamily="2" charset="-122"/>
                          <a:ea typeface="宋体" panose="02010600030101010101" pitchFamily="2" charset="-122"/>
                        </a:rPr>
                        <a:t> 描写夜游赤壁的画面，展示了诗情画意的美好境界</a:t>
                      </a:r>
                      <a:endParaRPr lang="en-US" altLang="zh-CN" sz="23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rowSpan="5">
                  <a:txBody>
                    <a:bodyPr/>
                    <a:p>
                      <a:pPr algn="ctr">
                        <a:lnSpc>
                          <a:spcPct val="100000"/>
                        </a:lnSpc>
                        <a:buNone/>
                      </a:pPr>
                      <a:r>
                        <a:rPr lang="en-US" altLang="zh-CN" sz="2300">
                          <a:latin typeface="宋体" panose="02010600030101010101" pitchFamily="2" charset="-122"/>
                          <a:ea typeface="宋体" panose="02010600030101010101" pitchFamily="2" charset="-122"/>
                          <a:sym typeface="+mn-ea"/>
                        </a:rPr>
                        <a:t>乐甚</a:t>
                      </a:r>
                      <a:endParaRPr lang="en-US" altLang="zh-CN" sz="2300">
                        <a:latin typeface="宋体" panose="02010600030101010101" pitchFamily="2" charset="-122"/>
                        <a:ea typeface="宋体" panose="02010600030101010101" pitchFamily="2" charset="-122"/>
                        <a:sym typeface="+mn-ea"/>
                      </a:endParaRPr>
                    </a:p>
                    <a:p>
                      <a:pPr algn="ctr">
                        <a:lnSpc>
                          <a:spcPct val="100000"/>
                        </a:lnSpc>
                        <a:buNone/>
                      </a:pPr>
                      <a:endParaRPr lang="en-US" altLang="zh-CN" sz="2300">
                        <a:latin typeface="宋体" panose="02010600030101010101" pitchFamily="2" charset="-122"/>
                        <a:ea typeface="宋体" panose="02010600030101010101" pitchFamily="2" charset="-122"/>
                        <a:sym typeface="+mn-ea"/>
                      </a:endParaRPr>
                    </a:p>
                    <a:p>
                      <a:pPr algn="ctr">
                        <a:lnSpc>
                          <a:spcPct val="100000"/>
                        </a:lnSpc>
                        <a:buNone/>
                      </a:pPr>
                      <a:endParaRPr lang="en-US" altLang="zh-CN" sz="2300">
                        <a:latin typeface="宋体" panose="02010600030101010101" pitchFamily="2" charset="-122"/>
                        <a:ea typeface="宋体" panose="02010600030101010101" pitchFamily="2" charset="-122"/>
                        <a:sym typeface="+mn-ea"/>
                      </a:endParaRPr>
                    </a:p>
                    <a:p>
                      <a:pPr>
                        <a:lnSpc>
                          <a:spcPct val="100000"/>
                        </a:lnSpc>
                        <a:buNone/>
                      </a:pPr>
                      <a:r>
                        <a:rPr lang="en-US" altLang="zh-CN" sz="2300">
                          <a:latin typeface="宋体" panose="02010600030101010101" pitchFamily="2" charset="-122"/>
                          <a:ea typeface="宋体" panose="02010600030101010101" pitchFamily="2" charset="-122"/>
                          <a:sym typeface="+mn-ea"/>
                        </a:rPr>
                        <a:t> _________________</a:t>
                      </a:r>
                      <a:endParaRPr lang="en-US" altLang="zh-CN" sz="2300">
                        <a:latin typeface="宋体" panose="02010600030101010101" pitchFamily="2" charset="-122"/>
                        <a:ea typeface="宋体" panose="02010600030101010101" pitchFamily="2" charset="-122"/>
                        <a:sym typeface="+mn-ea"/>
                      </a:endParaRPr>
                    </a:p>
                    <a:p>
                      <a:pPr>
                        <a:lnSpc>
                          <a:spcPct val="100000"/>
                        </a:lnSpc>
                        <a:buNone/>
                      </a:pPr>
                      <a:endParaRPr lang="en-US" altLang="zh-CN" sz="2300">
                        <a:latin typeface="宋体" panose="02010600030101010101" pitchFamily="2" charset="-122"/>
                        <a:ea typeface="宋体" panose="02010600030101010101" pitchFamily="2" charset="-122"/>
                        <a:sym typeface="+mn-ea"/>
                      </a:endParaRPr>
                    </a:p>
                    <a:p>
                      <a:pPr>
                        <a:lnSpc>
                          <a:spcPct val="100000"/>
                        </a:lnSpc>
                        <a:buNone/>
                      </a:pPr>
                      <a:endParaRPr lang="en-US" altLang="zh-CN" sz="2300">
                        <a:latin typeface="宋体" panose="02010600030101010101" pitchFamily="2" charset="-122"/>
                        <a:ea typeface="宋体" panose="02010600030101010101" pitchFamily="2" charset="-122"/>
                        <a:sym typeface="+mn-ea"/>
                      </a:endParaRPr>
                    </a:p>
                    <a:p>
                      <a:pPr>
                        <a:lnSpc>
                          <a:spcPct val="100000"/>
                        </a:lnSpc>
                        <a:buNone/>
                      </a:pPr>
                      <a:r>
                        <a:rPr lang="en-US" altLang="zh-CN" sz="2300">
                          <a:latin typeface="宋体" panose="02010600030101010101" pitchFamily="2" charset="-122"/>
                          <a:ea typeface="宋体" panose="02010600030101010101" pitchFamily="2" charset="-122"/>
                          <a:sym typeface="+mn-ea"/>
                        </a:rPr>
                        <a:t> _________________</a:t>
                      </a:r>
                      <a:endParaRPr lang="en-US" altLang="zh-CN" sz="2300">
                        <a:latin typeface="宋体" panose="02010600030101010101" pitchFamily="2" charset="-122"/>
                        <a:ea typeface="宋体" panose="02010600030101010101" pitchFamily="2" charset="-122"/>
                        <a:sym typeface="+mn-ea"/>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908050">
                <a:tc>
                  <a:txBody>
                    <a:bodyPr/>
                    <a:p>
                      <a:pPr>
                        <a:lnSpc>
                          <a:spcPct val="100000"/>
                        </a:lnSpc>
                        <a:buNone/>
                      </a:pPr>
                      <a:r>
                        <a:rPr lang="zh-CN" altLang="en-US" sz="2300">
                          <a:latin typeface="宋体" panose="02010600030101010101" pitchFamily="2" charset="-122"/>
                          <a:ea typeface="宋体" panose="02010600030101010101" pitchFamily="2" charset="-122"/>
                        </a:rPr>
                        <a:t>第</a:t>
                      </a:r>
                      <a:r>
                        <a:rPr sz="2400">
                          <a:latin typeface="Times New Roman" panose="02020603050405020304" charset="0"/>
                          <a:ea typeface="宋体" panose="02010600030101010101" pitchFamily="2" charset="-122"/>
                          <a:cs typeface="Times New Roman" panose="02020603050405020304" charset="0"/>
                        </a:rPr>
                        <a:t>2</a:t>
                      </a:r>
                      <a:r>
                        <a:rPr lang="zh-CN" altLang="en-US" sz="2300">
                          <a:latin typeface="宋体" panose="02010600030101010101" pitchFamily="2" charset="-122"/>
                          <a:ea typeface="宋体" panose="02010600030101010101" pitchFamily="2" charset="-122"/>
                        </a:rPr>
                        <a:t>段</a:t>
                      </a:r>
                      <a:endParaRPr lang="zh-CN" altLang="en-US" sz="23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00000"/>
                        </a:lnSpc>
                        <a:buNone/>
                      </a:pPr>
                      <a:endParaRPr lang="en-US" altLang="zh-CN" sz="23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v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560705">
                <a:tc>
                  <a:txBody>
                    <a:bodyPr/>
                    <a:p>
                      <a:pPr>
                        <a:lnSpc>
                          <a:spcPct val="100000"/>
                        </a:lnSpc>
                        <a:buNone/>
                      </a:pPr>
                      <a:r>
                        <a:rPr lang="zh-CN" altLang="en-US" sz="2300">
                          <a:latin typeface="宋体" panose="02010600030101010101" pitchFamily="2" charset="-122"/>
                          <a:ea typeface="宋体" panose="02010600030101010101" pitchFamily="2" charset="-122"/>
                        </a:rPr>
                        <a:t>第</a:t>
                      </a:r>
                      <a:r>
                        <a:rPr sz="2400">
                          <a:latin typeface="Times New Roman" panose="02020603050405020304" charset="0"/>
                          <a:ea typeface="宋体" panose="02010600030101010101" pitchFamily="2" charset="-122"/>
                          <a:cs typeface="Times New Roman" panose="02020603050405020304" charset="0"/>
                        </a:rPr>
                        <a:t>3</a:t>
                      </a:r>
                      <a:r>
                        <a:rPr lang="zh-CN" altLang="en-US" sz="2300">
                          <a:latin typeface="宋体" panose="02010600030101010101" pitchFamily="2" charset="-122"/>
                          <a:ea typeface="宋体" panose="02010600030101010101" pitchFamily="2" charset="-122"/>
                        </a:rPr>
                        <a:t>段</a:t>
                      </a:r>
                      <a:endParaRPr lang="zh-CN" altLang="en-US" sz="23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00000"/>
                        </a:lnSpc>
                        <a:buNone/>
                      </a:pPr>
                      <a:endParaRPr lang="en-US" altLang="zh-CN" sz="23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v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541655">
                <a:tc>
                  <a:txBody>
                    <a:bodyPr/>
                    <a:p>
                      <a:pPr>
                        <a:lnSpc>
                          <a:spcPct val="100000"/>
                        </a:lnSpc>
                        <a:buNone/>
                      </a:pPr>
                      <a:r>
                        <a:rPr lang="zh-CN" altLang="en-US" sz="2300">
                          <a:latin typeface="宋体" panose="02010600030101010101" pitchFamily="2" charset="-122"/>
                          <a:ea typeface="宋体" panose="02010600030101010101" pitchFamily="2" charset="-122"/>
                        </a:rPr>
                        <a:t>第</a:t>
                      </a:r>
                      <a:r>
                        <a:rPr sz="2400">
                          <a:latin typeface="Times New Roman" panose="02020603050405020304" charset="0"/>
                          <a:ea typeface="宋体" panose="02010600030101010101" pitchFamily="2" charset="-122"/>
                          <a:cs typeface="Times New Roman" panose="02020603050405020304" charset="0"/>
                        </a:rPr>
                        <a:t>4</a:t>
                      </a:r>
                      <a:r>
                        <a:rPr lang="zh-CN" altLang="en-US" sz="2300">
                          <a:latin typeface="宋体" panose="02010600030101010101" pitchFamily="2" charset="-122"/>
                          <a:ea typeface="宋体" panose="02010600030101010101" pitchFamily="2" charset="-122"/>
                        </a:rPr>
                        <a:t>段</a:t>
                      </a:r>
                      <a:endParaRPr lang="zh-CN" altLang="en-US" sz="23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00000"/>
                        </a:lnSpc>
                        <a:buNone/>
                      </a:pPr>
                      <a:endParaRPr lang="en-US" altLang="zh-CN" sz="23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v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521970">
                <a:tc>
                  <a:txBody>
                    <a:bodyPr/>
                    <a:p>
                      <a:pPr>
                        <a:lnSpc>
                          <a:spcPct val="100000"/>
                        </a:lnSpc>
                        <a:buNone/>
                      </a:pPr>
                      <a:r>
                        <a:rPr lang="zh-CN" altLang="en-US" sz="2300">
                          <a:latin typeface="宋体" panose="02010600030101010101" pitchFamily="2" charset="-122"/>
                          <a:ea typeface="宋体" panose="02010600030101010101" pitchFamily="2" charset="-122"/>
                        </a:rPr>
                        <a:t>第</a:t>
                      </a:r>
                      <a:r>
                        <a:rPr sz="2400">
                          <a:latin typeface="Times New Roman" panose="02020603050405020304" charset="0"/>
                          <a:ea typeface="宋体" panose="02010600030101010101" pitchFamily="2" charset="-122"/>
                          <a:cs typeface="Times New Roman" panose="02020603050405020304" charset="0"/>
                        </a:rPr>
                        <a:t>5</a:t>
                      </a:r>
                      <a:r>
                        <a:rPr lang="zh-CN" altLang="en-US" sz="2300">
                          <a:latin typeface="宋体" panose="02010600030101010101" pitchFamily="2" charset="-122"/>
                          <a:ea typeface="宋体" panose="02010600030101010101" pitchFamily="2" charset="-122"/>
                        </a:rPr>
                        <a:t>段</a:t>
                      </a:r>
                      <a:endParaRPr lang="zh-CN" altLang="en-US" sz="23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00000"/>
                        </a:lnSpc>
                        <a:buNone/>
                      </a:pPr>
                      <a:endParaRPr lang="en-US" altLang="zh-CN" sz="23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v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grpSp>
        <p:nvGrpSpPr>
          <p:cNvPr id="23" name="组合 22"/>
          <p:cNvGrpSpPr/>
          <p:nvPr/>
        </p:nvGrpSpPr>
        <p:grpSpPr>
          <a:xfrm>
            <a:off x="-138430" y="144780"/>
            <a:ext cx="7018020" cy="816610"/>
            <a:chOff x="0" y="29"/>
            <a:chExt cx="11052" cy="1286"/>
          </a:xfrm>
        </p:grpSpPr>
        <p:pic>
          <p:nvPicPr>
            <p:cNvPr id="111" name="图片 110"/>
            <p:cNvPicPr/>
            <p:nvPr userDrawn="1">
              <p:custDataLst>
                <p:tags r:id="rId3"/>
              </p:custDataLst>
            </p:nvPr>
          </p:nvPicPr>
          <p:blipFill>
            <a:blip r:embed="rId4">
              <a:clrChange>
                <a:clrFrom>
                  <a:srgbClr val="F7F5F6">
                    <a:alpha val="100000"/>
                  </a:srgbClr>
                </a:clrFrom>
                <a:clrTo>
                  <a:srgbClr val="F7F5F6">
                    <a:alpha val="100000"/>
                    <a:alpha val="0"/>
                  </a:srgbClr>
                </a:clrTo>
              </a:clrChange>
            </a:blip>
            <a:stretch>
              <a:fillRect/>
            </a:stretch>
          </p:blipFill>
          <p:spPr>
            <a:xfrm>
              <a:off x="0" y="29"/>
              <a:ext cx="11053" cy="1287"/>
            </a:xfrm>
            <a:prstGeom prst="rect">
              <a:avLst/>
            </a:prstGeom>
            <a:noFill/>
            <a:ln w="9525">
              <a:noFill/>
            </a:ln>
          </p:spPr>
        </p:pic>
        <p:sp>
          <p:nvSpPr>
            <p:cNvPr id="22" name="文本框 21"/>
            <p:cNvSpPr txBox="1"/>
            <p:nvPr userDrawn="1">
              <p:custDataLst>
                <p:tags r:id="rId5"/>
              </p:custDataLst>
            </p:nvPr>
          </p:nvSpPr>
          <p:spPr>
            <a:xfrm>
              <a:off x="1254" y="213"/>
              <a:ext cx="4893" cy="919"/>
            </a:xfrm>
            <a:prstGeom prst="rect">
              <a:avLst/>
            </a:prstGeom>
            <a:noFill/>
          </p:spPr>
          <p:txBody>
            <a:bodyPr wrap="square" rtlCol="0">
              <a:spAutoFit/>
            </a:bodyPr>
            <a:p>
              <a:r>
                <a:rPr lang="zh-CN" altLang="en-US" sz="3200" b="1">
                  <a:solidFill>
                    <a:schemeClr val="bg1"/>
                  </a:solidFill>
                  <a:latin typeface="楷体" panose="02010609060101010101" charset="-122"/>
                  <a:ea typeface="楷体" panose="02010609060101010101" charset="-122"/>
                </a:rPr>
                <a:t>二、课堂探究</a:t>
              </a:r>
              <a:endParaRPr lang="zh-CN" altLang="en-US" sz="3200" b="1">
                <a:solidFill>
                  <a:schemeClr val="bg1"/>
                </a:solidFill>
                <a:latin typeface="楷体" panose="02010609060101010101" charset="-122"/>
                <a:ea typeface="楷体" panose="02010609060101010101" charset="-122"/>
              </a:endParaRPr>
            </a:p>
          </p:txBody>
        </p:sp>
      </p:grpSp>
      <p:sp>
        <p:nvSpPr>
          <p:cNvPr id="8" name="文本框 7"/>
          <p:cNvSpPr txBox="1"/>
          <p:nvPr/>
        </p:nvSpPr>
        <p:spPr>
          <a:xfrm>
            <a:off x="1949450" y="2969260"/>
            <a:ext cx="6864985" cy="798830"/>
          </a:xfrm>
          <a:prstGeom prst="rect">
            <a:avLst/>
          </a:prstGeom>
          <a:noFill/>
        </p:spPr>
        <p:txBody>
          <a:bodyPr wrap="square" rtlCol="0">
            <a:spAutoFit/>
          </a:bodyPr>
          <a:p>
            <a:r>
              <a:rPr sz="2300" u="sng">
                <a:solidFill>
                  <a:srgbClr val="C00000"/>
                </a:solidFill>
                <a:uFillTx/>
                <a:latin typeface="Times New Roman" panose="02020603050405020304" charset="0"/>
                <a:ea typeface="宋体" panose="02010600030101010101" pitchFamily="2" charset="-122"/>
                <a:cs typeface="Times New Roman" panose="02020603050405020304" charset="0"/>
              </a:rPr>
              <a:t>作者饮酒放歌，纵情欢乐；客人吹箫，倍感悲凉，画面形成鲜明的对比</a:t>
            </a:r>
            <a:endParaRPr sz="2300" u="sng">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custDataLst>
              <p:tags r:id="rId6"/>
            </p:custDataLst>
          </p:nvPr>
        </p:nvSpPr>
        <p:spPr>
          <a:xfrm>
            <a:off x="1949450" y="3915410"/>
            <a:ext cx="5668010" cy="445135"/>
          </a:xfrm>
          <a:prstGeom prst="rect">
            <a:avLst/>
          </a:prstGeom>
          <a:noFill/>
        </p:spPr>
        <p:txBody>
          <a:bodyPr wrap="square" rtlCol="0">
            <a:spAutoFit/>
          </a:bodyPr>
          <a:p>
            <a:r>
              <a:rPr lang="zh-CN" altLang="en-US" sz="2300" u="sng">
                <a:solidFill>
                  <a:srgbClr val="C00000"/>
                </a:solidFill>
                <a:uFillTx/>
                <a:latin typeface="Times New Roman" panose="02020603050405020304" charset="0"/>
                <a:ea typeface="宋体" panose="02010600030101010101" pitchFamily="2" charset="-122"/>
                <a:cs typeface="Times New Roman" panose="02020603050405020304" charset="0"/>
              </a:rPr>
              <a:t>客人感悟人生短促，心绪悲观</a:t>
            </a:r>
            <a:endParaRPr lang="zh-CN" altLang="en-US" sz="2300" u="sng">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
        <p:nvSpPr>
          <p:cNvPr id="17" name="文本框 16"/>
          <p:cNvSpPr txBox="1"/>
          <p:nvPr>
            <p:custDataLst>
              <p:tags r:id="rId7"/>
            </p:custDataLst>
          </p:nvPr>
        </p:nvSpPr>
        <p:spPr>
          <a:xfrm>
            <a:off x="1949450" y="4430395"/>
            <a:ext cx="4511040" cy="445135"/>
          </a:xfrm>
          <a:prstGeom prst="rect">
            <a:avLst/>
          </a:prstGeom>
          <a:noFill/>
        </p:spPr>
        <p:txBody>
          <a:bodyPr wrap="square" rtlCol="0">
            <a:spAutoFit/>
          </a:bodyPr>
          <a:p>
            <a:r>
              <a:rPr lang="zh-CN" altLang="en-US" sz="2300" u="sng">
                <a:solidFill>
                  <a:srgbClr val="C00000"/>
                </a:solidFill>
                <a:uFillTx/>
                <a:latin typeface="Times New Roman" panose="02020603050405020304" charset="0"/>
                <a:ea typeface="宋体" panose="02010600030101010101" pitchFamily="2" charset="-122"/>
                <a:cs typeface="Times New Roman" panose="02020603050405020304" charset="0"/>
              </a:rPr>
              <a:t>作者畅谈人生感悟，豁然开朗</a:t>
            </a:r>
            <a:endParaRPr lang="zh-CN" altLang="en-US" sz="2300" u="sng">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
        <p:nvSpPr>
          <p:cNvPr id="12" name="文本框 11"/>
          <p:cNvSpPr txBox="1"/>
          <p:nvPr>
            <p:custDataLst>
              <p:tags r:id="rId8"/>
            </p:custDataLst>
          </p:nvPr>
        </p:nvSpPr>
        <p:spPr>
          <a:xfrm>
            <a:off x="1949450" y="5011420"/>
            <a:ext cx="6759575" cy="445135"/>
          </a:xfrm>
          <a:prstGeom prst="rect">
            <a:avLst/>
          </a:prstGeom>
          <a:noFill/>
        </p:spPr>
        <p:txBody>
          <a:bodyPr wrap="square" rtlCol="0">
            <a:spAutoFit/>
          </a:bodyPr>
          <a:p>
            <a:r>
              <a:rPr lang="zh-CN" altLang="en-US" sz="2300" u="sng">
                <a:solidFill>
                  <a:srgbClr val="C00000"/>
                </a:solidFill>
                <a:uFillTx/>
                <a:latin typeface="Times New Roman" panose="02020603050405020304" charset="0"/>
                <a:ea typeface="宋体" panose="02010600030101010101" pitchFamily="2" charset="-122"/>
                <a:cs typeface="Times New Roman" panose="02020603050405020304" charset="0"/>
              </a:rPr>
              <a:t>客人转悲为喜，主客开怀畅谈，兴尽入睡</a:t>
            </a:r>
            <a:endParaRPr lang="zh-CN" altLang="en-US" sz="2300" u="sng">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
        <p:nvSpPr>
          <p:cNvPr id="13" name="文本框 12"/>
          <p:cNvSpPr txBox="1"/>
          <p:nvPr>
            <p:custDataLst>
              <p:tags r:id="rId9"/>
            </p:custDataLst>
          </p:nvPr>
        </p:nvSpPr>
        <p:spPr>
          <a:xfrm>
            <a:off x="9912350" y="3430270"/>
            <a:ext cx="1322705" cy="445135"/>
          </a:xfrm>
          <a:prstGeom prst="rect">
            <a:avLst/>
          </a:prstGeom>
          <a:noFill/>
        </p:spPr>
        <p:txBody>
          <a:bodyPr wrap="square" rtlCol="0">
            <a:spAutoFit/>
          </a:bodyPr>
          <a:p>
            <a:r>
              <a:rPr lang="zh-CN" altLang="en-US" sz="2300">
                <a:solidFill>
                  <a:srgbClr val="C00000"/>
                </a:solidFill>
                <a:uFillTx/>
                <a:latin typeface="Times New Roman" panose="02020603050405020304" charset="0"/>
                <a:ea typeface="宋体" panose="02010600030101010101" pitchFamily="2" charset="-122"/>
                <a:cs typeface="Times New Roman" panose="02020603050405020304" charset="0"/>
              </a:rPr>
              <a:t>愀然</a:t>
            </a:r>
            <a:endParaRPr lang="zh-CN" altLang="en-US" sz="23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
        <p:nvSpPr>
          <p:cNvPr id="19" name="文本框 18"/>
          <p:cNvSpPr txBox="1"/>
          <p:nvPr>
            <p:custDataLst>
              <p:tags r:id="rId10"/>
            </p:custDataLst>
          </p:nvPr>
        </p:nvSpPr>
        <p:spPr>
          <a:xfrm>
            <a:off x="9774555" y="4496435"/>
            <a:ext cx="1598295" cy="445135"/>
          </a:xfrm>
          <a:prstGeom prst="rect">
            <a:avLst/>
          </a:prstGeom>
          <a:noFill/>
        </p:spPr>
        <p:txBody>
          <a:bodyPr wrap="square" rtlCol="0">
            <a:spAutoFit/>
          </a:bodyPr>
          <a:p>
            <a:r>
              <a:rPr lang="zh-CN" altLang="en-US" sz="2300">
                <a:solidFill>
                  <a:srgbClr val="C00000"/>
                </a:solidFill>
                <a:uFillTx/>
                <a:latin typeface="Times New Roman" panose="02020603050405020304" charset="0"/>
                <a:ea typeface="宋体" panose="02010600030101010101" pitchFamily="2" charset="-122"/>
                <a:cs typeface="Times New Roman" panose="02020603050405020304" charset="0"/>
              </a:rPr>
              <a:t>喜而笑</a:t>
            </a:r>
            <a:endParaRPr lang="zh-CN" altLang="en-US" sz="23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
        <p:nvSpPr>
          <p:cNvPr id="20" name="下箭头 19"/>
          <p:cNvSpPr/>
          <p:nvPr/>
        </p:nvSpPr>
        <p:spPr>
          <a:xfrm>
            <a:off x="10229850" y="2885440"/>
            <a:ext cx="132080" cy="467360"/>
          </a:xfrm>
          <a:prstGeom prst="downArrow">
            <a:avLst/>
          </a:prstGeom>
          <a:solidFill>
            <a:schemeClr val="tx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1" name="下箭头 20"/>
          <p:cNvSpPr/>
          <p:nvPr>
            <p:custDataLst>
              <p:tags r:id="rId11"/>
            </p:custDataLst>
          </p:nvPr>
        </p:nvSpPr>
        <p:spPr>
          <a:xfrm>
            <a:off x="10224770" y="3919220"/>
            <a:ext cx="132080" cy="467360"/>
          </a:xfrm>
          <a:prstGeom prst="downArrow">
            <a:avLst/>
          </a:prstGeom>
          <a:solidFill>
            <a:schemeClr val="tx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blinds(horizontal)">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linds(horizontal)">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blinds(horizontal)">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blinds(horizontal)">
                                      <p:cBhvr>
                                        <p:cTn id="3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7" grpId="0"/>
      <p:bldP spid="12" grpId="0"/>
      <p:bldP spid="13" grpId="0"/>
      <p:bldP spid="19" grpId="0"/>
      <p:bldP spid="8"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586740" y="1419225"/>
            <a:ext cx="10900410" cy="248920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30000"/>
              </a:lnSpc>
            </a:pPr>
            <a:r>
              <a:rPr sz="2400">
                <a:latin typeface="Times New Roman" panose="02020603050405020304" charset="0"/>
                <a:ea typeface="宋体" panose="02010600030101010101" pitchFamily="2" charset="-122"/>
                <a:cs typeface="Times New Roman" panose="02020603050405020304" charset="0"/>
              </a:rPr>
              <a:t>6. 面对</a:t>
            </a:r>
            <a:r>
              <a:rPr lang="zh-CN" altLang="en-US" sz="2400">
                <a:latin typeface="宋体" panose="02010600030101010101" pitchFamily="2" charset="-122"/>
                <a:ea typeface="宋体" panose="02010600030101010101" pitchFamily="2" charset="-122"/>
                <a:cs typeface="宋体" panose="02010600030101010101" pitchFamily="2" charset="-122"/>
              </a:rPr>
              <a:t>美景，客人却借箫声奏出了不和谐的声音，并使苏子愀然。那么客人因何而悲呢？__________</a:t>
            </a:r>
            <a:r>
              <a:rPr lang="en-US" altLang="zh-CN" sz="2400">
                <a:latin typeface="宋体" panose="02010600030101010101" pitchFamily="2" charset="-122"/>
                <a:ea typeface="宋体" panose="02010600030101010101" pitchFamily="2" charset="-122"/>
                <a:cs typeface="宋体" panose="02010600030101010101" pitchFamily="2" charset="-122"/>
              </a:rPr>
              <a:t>______________________________________________________________________________________________________________________________</a:t>
            </a:r>
            <a:r>
              <a:rPr lang="zh-CN" altLang="en-US" sz="2400">
                <a:latin typeface="宋体" panose="02010600030101010101" pitchFamily="2" charset="-122"/>
                <a:ea typeface="宋体" panose="02010600030101010101" pitchFamily="2" charset="-122"/>
                <a:cs typeface="宋体" panose="02010600030101010101" pitchFamily="2" charset="-122"/>
              </a:rPr>
              <a:t>_________________________________________________________________</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12" name="文本框 11"/>
          <p:cNvSpPr txBox="1"/>
          <p:nvPr>
            <p:custDataLst>
              <p:tags r:id="rId2"/>
            </p:custDataLst>
          </p:nvPr>
        </p:nvSpPr>
        <p:spPr>
          <a:xfrm>
            <a:off x="1103630" y="2381250"/>
            <a:ext cx="10383520" cy="1529715"/>
          </a:xfrm>
          <a:prstGeom prst="rect">
            <a:avLst/>
          </a:prstGeom>
          <a:noFill/>
        </p:spPr>
        <p:txBody>
          <a:bodyPr wrap="square" rtlCol="0">
            <a:spAutoFit/>
          </a:bodyPr>
          <a:p>
            <a:pPr>
              <a:lnSpc>
                <a:spcPct val="13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客人悲的原因有三：一是由古（一世之雄）今（安在）历史对比生悲，二是由人生短暂感触生悲，三是由理想（挟飞仙，抱明月）现实（不可骤得）矛盾生悲。</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p:cNvSpPr txBox="1"/>
          <p:nvPr>
            <p:custDataLst>
              <p:tags r:id="rId1"/>
            </p:custDataLst>
          </p:nvPr>
        </p:nvSpPr>
        <p:spPr>
          <a:xfrm>
            <a:off x="5016500" y="835660"/>
            <a:ext cx="3154680" cy="539750"/>
          </a:xfrm>
          <a:prstGeom prst="rect">
            <a:avLst/>
          </a:prstGeom>
          <a:solidFill>
            <a:schemeClr val="accent6">
              <a:lumMod val="50000"/>
            </a:schemeClr>
          </a:solidFill>
        </p:spPr>
        <p:txBody>
          <a:bodyPr wrap="square" rtlCol="0" anchor="t">
            <a:spAutoFit/>
          </a:bodyPr>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（一）课文巩固</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
        <p:nvSpPr>
          <p:cNvPr id="4" name="文本框 3"/>
          <p:cNvSpPr txBox="1"/>
          <p:nvPr>
            <p:custDataLst>
              <p:tags r:id="rId2"/>
            </p:custDataLst>
          </p:nvPr>
        </p:nvSpPr>
        <p:spPr>
          <a:xfrm>
            <a:off x="487680" y="1671320"/>
            <a:ext cx="11034395" cy="230632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7. 下列选项中，标红字的注音全部正确的一项是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A. </a:t>
            </a:r>
            <a:r>
              <a:rPr sz="2400">
                <a:solidFill>
                  <a:srgbClr val="FF0000"/>
                </a:solidFill>
                <a:latin typeface="Times New Roman" panose="02020603050405020304" charset="0"/>
                <a:ea typeface="宋体" panose="02010600030101010101" pitchFamily="2" charset="-122"/>
                <a:cs typeface="Times New Roman" panose="02020603050405020304" charset="0"/>
              </a:rPr>
              <a:t>壬戌</a:t>
            </a:r>
            <a:r>
              <a:rPr sz="2400">
                <a:latin typeface="Times New Roman" panose="02020603050405020304" charset="0"/>
                <a:ea typeface="宋体" panose="02010600030101010101" pitchFamily="2" charset="-122"/>
                <a:cs typeface="Times New Roman" panose="02020603050405020304" charset="0"/>
              </a:rPr>
              <a:t>（rén/xū）</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举酒</a:t>
            </a:r>
            <a:r>
              <a:rPr sz="2400">
                <a:solidFill>
                  <a:srgbClr val="FF0000"/>
                </a:solidFill>
                <a:latin typeface="Times New Roman" panose="02020603050405020304" charset="0"/>
                <a:ea typeface="宋体" panose="02010600030101010101" pitchFamily="2" charset="-122"/>
                <a:cs typeface="Times New Roman" panose="02020603050405020304" charset="0"/>
              </a:rPr>
              <a:t>属</a:t>
            </a:r>
            <a:r>
              <a:rPr sz="2400">
                <a:latin typeface="Times New Roman" panose="02020603050405020304" charset="0"/>
                <a:ea typeface="宋体" panose="02010600030101010101" pitchFamily="2" charset="-122"/>
                <a:cs typeface="Times New Roman" panose="02020603050405020304" charset="0"/>
              </a:rPr>
              <a:t>客（shǔ） </a:t>
            </a:r>
            <a:r>
              <a:rPr lang="en-US" sz="2400">
                <a:latin typeface="Times New Roman" panose="02020603050405020304" charset="0"/>
                <a:ea typeface="宋体" panose="02010600030101010101" pitchFamily="2" charset="-122"/>
                <a:cs typeface="Times New Roman" panose="02020603050405020304" charset="0"/>
              </a:rPr>
              <a:t>	</a:t>
            </a:r>
            <a:r>
              <a:rPr sz="2400">
                <a:solidFill>
                  <a:srgbClr val="FF0000"/>
                </a:solidFill>
                <a:latin typeface="Times New Roman" panose="02020603050405020304" charset="0"/>
                <a:ea typeface="宋体" panose="02010600030101010101" pitchFamily="2" charset="-122"/>
                <a:cs typeface="Times New Roman" panose="02020603050405020304" charset="0"/>
              </a:rPr>
              <a:t>窈窕</a:t>
            </a:r>
            <a:r>
              <a:rPr sz="2400">
                <a:latin typeface="Times New Roman" panose="02020603050405020304" charset="0"/>
                <a:ea typeface="宋体" panose="02010600030101010101" pitchFamily="2" charset="-122"/>
                <a:cs typeface="Times New Roman" panose="02020603050405020304" charset="0"/>
              </a:rPr>
              <a:t>（yǎo/tiáo） </a:t>
            </a:r>
            <a:r>
              <a:rPr lang="en-US" sz="2400">
                <a:latin typeface="Times New Roman" panose="02020603050405020304" charset="0"/>
                <a:ea typeface="宋体" panose="02010600030101010101" pitchFamily="2" charset="-122"/>
                <a:cs typeface="Times New Roman" panose="02020603050405020304" charset="0"/>
              </a:rPr>
              <a:t>	</a:t>
            </a:r>
            <a:r>
              <a:rPr sz="2400">
                <a:solidFill>
                  <a:srgbClr val="FF0000"/>
                </a:solidFill>
                <a:latin typeface="Times New Roman" panose="02020603050405020304" charset="0"/>
                <a:ea typeface="宋体" panose="02010600030101010101" pitchFamily="2" charset="-122"/>
                <a:cs typeface="Times New Roman" panose="02020603050405020304" charset="0"/>
              </a:rPr>
              <a:t>旌</a:t>
            </a:r>
            <a:r>
              <a:rPr sz="2400">
                <a:latin typeface="Times New Roman" panose="02020603050405020304" charset="0"/>
                <a:ea typeface="宋体" panose="02010600030101010101" pitchFamily="2" charset="-122"/>
                <a:cs typeface="Times New Roman" panose="02020603050405020304" charset="0"/>
              </a:rPr>
              <a:t>旗蔽空（jīng）</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B. 桂</a:t>
            </a:r>
            <a:r>
              <a:rPr sz="2400">
                <a:solidFill>
                  <a:srgbClr val="FF0000"/>
                </a:solidFill>
                <a:latin typeface="Times New Roman" panose="02020603050405020304" charset="0"/>
                <a:ea typeface="宋体" panose="02010600030101010101" pitchFamily="2" charset="-122"/>
                <a:cs typeface="Times New Roman" panose="02020603050405020304" charset="0"/>
              </a:rPr>
              <a:t>棹</a:t>
            </a:r>
            <a:r>
              <a:rPr sz="2400">
                <a:latin typeface="Times New Roman" panose="02020603050405020304" charset="0"/>
                <a:ea typeface="宋体" panose="02010600030101010101" pitchFamily="2" charset="-122"/>
                <a:cs typeface="Times New Roman" panose="02020603050405020304" charset="0"/>
              </a:rPr>
              <a:t>（zhào）</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a:t>
            </a:r>
            <a:r>
              <a:rPr sz="2400">
                <a:solidFill>
                  <a:srgbClr val="FF0000"/>
                </a:solidFill>
                <a:latin typeface="Times New Roman" panose="02020603050405020304" charset="0"/>
                <a:ea typeface="宋体" panose="02010600030101010101" pitchFamily="2" charset="-122"/>
                <a:cs typeface="Times New Roman" panose="02020603050405020304" charset="0"/>
              </a:rPr>
              <a:t>冯</a:t>
            </a:r>
            <a:r>
              <a:rPr sz="2400">
                <a:latin typeface="Times New Roman" panose="02020603050405020304" charset="0"/>
                <a:ea typeface="宋体" panose="02010600030101010101" pitchFamily="2" charset="-122"/>
                <a:cs typeface="Times New Roman" panose="02020603050405020304" charset="0"/>
              </a:rPr>
              <a:t>虚御风（píng） </a:t>
            </a:r>
            <a:r>
              <a:rPr lang="en-US" sz="2400">
                <a:latin typeface="Times New Roman" panose="02020603050405020304" charset="0"/>
                <a:ea typeface="宋体" panose="02010600030101010101" pitchFamily="2" charset="-122"/>
                <a:cs typeface="Times New Roman" panose="02020603050405020304" charset="0"/>
              </a:rPr>
              <a:t>	</a:t>
            </a:r>
            <a:r>
              <a:rPr sz="2400">
                <a:solidFill>
                  <a:srgbClr val="FF0000"/>
                </a:solidFill>
                <a:latin typeface="Times New Roman" panose="02020603050405020304" charset="0"/>
                <a:ea typeface="宋体" panose="02010600030101010101" pitchFamily="2" charset="-122"/>
                <a:cs typeface="Times New Roman" panose="02020603050405020304" charset="0"/>
              </a:rPr>
              <a:t>嫠</a:t>
            </a:r>
            <a:r>
              <a:rPr sz="2400">
                <a:latin typeface="Times New Roman" panose="02020603050405020304" charset="0"/>
                <a:ea typeface="宋体" panose="02010600030101010101" pitchFamily="2" charset="-122"/>
                <a:cs typeface="Times New Roman" panose="02020603050405020304" charset="0"/>
              </a:rPr>
              <a:t>妇（Ií）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横</a:t>
            </a:r>
            <a:r>
              <a:rPr sz="2400">
                <a:solidFill>
                  <a:srgbClr val="FF0000"/>
                </a:solidFill>
                <a:latin typeface="Times New Roman" panose="02020603050405020304" charset="0"/>
                <a:ea typeface="宋体" panose="02010600030101010101" pitchFamily="2" charset="-122"/>
                <a:cs typeface="Times New Roman" panose="02020603050405020304" charset="0"/>
              </a:rPr>
              <a:t>槊</a:t>
            </a:r>
            <a:r>
              <a:rPr sz="2400">
                <a:latin typeface="Times New Roman" panose="02020603050405020304" charset="0"/>
                <a:ea typeface="宋体" panose="02010600030101010101" pitchFamily="2" charset="-122"/>
                <a:cs typeface="Times New Roman" panose="02020603050405020304" charset="0"/>
              </a:rPr>
              <a:t>赋诗（shuò）</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C. 渺</a:t>
            </a:r>
            <a:r>
              <a:rPr sz="2400">
                <a:solidFill>
                  <a:srgbClr val="FF0000"/>
                </a:solidFill>
                <a:latin typeface="Times New Roman" panose="02020603050405020304" charset="0"/>
                <a:ea typeface="宋体" panose="02010600030101010101" pitchFamily="2" charset="-122"/>
                <a:cs typeface="Times New Roman" panose="02020603050405020304" charset="0"/>
              </a:rPr>
              <a:t>渺</a:t>
            </a:r>
            <a:r>
              <a:rPr sz="2400">
                <a:latin typeface="Times New Roman" panose="02020603050405020304" charset="0"/>
                <a:ea typeface="宋体" panose="02010600030101010101" pitchFamily="2" charset="-122"/>
                <a:cs typeface="Times New Roman" panose="02020603050405020304" charset="0"/>
              </a:rPr>
              <a:t>（miáo）</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倚歌而</a:t>
            </a:r>
            <a:r>
              <a:rPr sz="2400">
                <a:solidFill>
                  <a:srgbClr val="FF0000"/>
                </a:solidFill>
                <a:latin typeface="Times New Roman" panose="02020603050405020304" charset="0"/>
                <a:ea typeface="宋体" panose="02010600030101010101" pitchFamily="2" charset="-122"/>
                <a:cs typeface="Times New Roman" panose="02020603050405020304" charset="0"/>
              </a:rPr>
              <a:t>和</a:t>
            </a:r>
            <a:r>
              <a:rPr sz="2400">
                <a:latin typeface="Times New Roman" panose="02020603050405020304" charset="0"/>
                <a:ea typeface="宋体" panose="02010600030101010101" pitchFamily="2" charset="-122"/>
                <a:cs typeface="Times New Roman" panose="02020603050405020304" charset="0"/>
              </a:rPr>
              <a:t>（hè） </a:t>
            </a:r>
            <a:r>
              <a:rPr lang="en-US" sz="2400">
                <a:latin typeface="Times New Roman" panose="02020603050405020304" charset="0"/>
                <a:ea typeface="宋体" panose="02010600030101010101" pitchFamily="2" charset="-122"/>
                <a:cs typeface="Times New Roman" panose="02020603050405020304" charset="0"/>
              </a:rPr>
              <a:t>	</a:t>
            </a:r>
            <a:r>
              <a:rPr sz="2400">
                <a:solidFill>
                  <a:srgbClr val="FF0000"/>
                </a:solidFill>
                <a:latin typeface="Times New Roman" panose="02020603050405020304" charset="0"/>
                <a:ea typeface="宋体" panose="02010600030101010101" pitchFamily="2" charset="-122"/>
                <a:cs typeface="Times New Roman" panose="02020603050405020304" charset="0"/>
              </a:rPr>
              <a:t>扁</a:t>
            </a:r>
            <a:r>
              <a:rPr sz="2400">
                <a:latin typeface="Times New Roman" panose="02020603050405020304" charset="0"/>
                <a:ea typeface="宋体" panose="02010600030101010101" pitchFamily="2" charset="-122"/>
                <a:cs typeface="Times New Roman" panose="02020603050405020304" charset="0"/>
              </a:rPr>
              <a:t>舟（biān）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用之不</a:t>
            </a:r>
            <a:r>
              <a:rPr sz="2400">
                <a:solidFill>
                  <a:srgbClr val="FF0000"/>
                </a:solidFill>
                <a:latin typeface="Times New Roman" panose="02020603050405020304" charset="0"/>
                <a:ea typeface="宋体" panose="02010600030101010101" pitchFamily="2" charset="-122"/>
                <a:cs typeface="Times New Roman" panose="02020603050405020304" charset="0"/>
              </a:rPr>
              <a:t>竭</a:t>
            </a:r>
            <a:r>
              <a:rPr sz="2400">
                <a:latin typeface="Times New Roman" panose="02020603050405020304" charset="0"/>
                <a:ea typeface="宋体" panose="02010600030101010101" pitchFamily="2" charset="-122"/>
                <a:cs typeface="Times New Roman" panose="02020603050405020304" charset="0"/>
              </a:rPr>
              <a:t>（jié）</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D. 枕</a:t>
            </a:r>
            <a:r>
              <a:rPr sz="2400">
                <a:solidFill>
                  <a:srgbClr val="FF0000"/>
                </a:solidFill>
                <a:latin typeface="Times New Roman" panose="02020603050405020304" charset="0"/>
                <a:ea typeface="宋体" panose="02010600030101010101" pitchFamily="2" charset="-122"/>
                <a:cs typeface="Times New Roman" panose="02020603050405020304" charset="0"/>
              </a:rPr>
              <a:t>藉</a:t>
            </a:r>
            <a:r>
              <a:rPr sz="2400">
                <a:latin typeface="Times New Roman" panose="02020603050405020304" charset="0"/>
                <a:ea typeface="宋体" panose="02010600030101010101" pitchFamily="2" charset="-122"/>
                <a:cs typeface="Times New Roman" panose="02020603050405020304" charset="0"/>
              </a:rPr>
              <a:t>（jiè） </a:t>
            </a:r>
            <a:r>
              <a:rPr lang="en-US" sz="2400">
                <a:latin typeface="Times New Roman" panose="02020603050405020304" charset="0"/>
                <a:ea typeface="宋体" panose="02010600030101010101" pitchFamily="2" charset="-122"/>
                <a:cs typeface="Times New Roman" panose="02020603050405020304" charset="0"/>
              </a:rPr>
              <a:t>	</a:t>
            </a:r>
            <a:r>
              <a:rPr sz="2400">
                <a:solidFill>
                  <a:srgbClr val="FF0000"/>
                </a:solidFill>
                <a:latin typeface="Times New Roman" panose="02020603050405020304" charset="0"/>
                <a:ea typeface="宋体" panose="02010600030101010101" pitchFamily="2" charset="-122"/>
                <a:cs typeface="Times New Roman" panose="02020603050405020304" charset="0"/>
              </a:rPr>
              <a:t>酾</a:t>
            </a:r>
            <a:r>
              <a:rPr sz="2400">
                <a:latin typeface="Times New Roman" panose="02020603050405020304" charset="0"/>
                <a:ea typeface="宋体" panose="02010600030101010101" pitchFamily="2" charset="-122"/>
                <a:cs typeface="Times New Roman" panose="02020603050405020304" charset="0"/>
              </a:rPr>
              <a:t>酒临江（shī）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渔</a:t>
            </a:r>
            <a:r>
              <a:rPr sz="2400">
                <a:solidFill>
                  <a:srgbClr val="FF0000"/>
                </a:solidFill>
                <a:latin typeface="Times New Roman" panose="02020603050405020304" charset="0"/>
                <a:ea typeface="宋体" panose="02010600030101010101" pitchFamily="2" charset="-122"/>
                <a:cs typeface="Times New Roman" panose="02020603050405020304" charset="0"/>
              </a:rPr>
              <a:t>樵</a:t>
            </a:r>
            <a:r>
              <a:rPr sz="2400">
                <a:latin typeface="Times New Roman" panose="02020603050405020304" charset="0"/>
                <a:ea typeface="宋体" panose="02010600030101010101" pitchFamily="2" charset="-122"/>
                <a:cs typeface="Times New Roman" panose="02020603050405020304" charset="0"/>
              </a:rPr>
              <a:t>（jiāo）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山川相</a:t>
            </a:r>
            <a:r>
              <a:rPr sz="2400">
                <a:solidFill>
                  <a:srgbClr val="FF0000"/>
                </a:solidFill>
                <a:latin typeface="Times New Roman" panose="02020603050405020304" charset="0"/>
                <a:ea typeface="宋体" panose="02010600030101010101" pitchFamily="2" charset="-122"/>
                <a:cs typeface="Times New Roman" panose="02020603050405020304" charset="0"/>
              </a:rPr>
              <a:t>缪</a:t>
            </a:r>
            <a:r>
              <a:rPr sz="2400">
                <a:latin typeface="Times New Roman" panose="02020603050405020304" charset="0"/>
                <a:ea typeface="宋体" panose="02010600030101010101" pitchFamily="2" charset="-122"/>
                <a:cs typeface="Times New Roman" panose="02020603050405020304" charset="0"/>
              </a:rPr>
              <a:t>（liáo）</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7498715" y="1671320"/>
            <a:ext cx="672465" cy="506095"/>
          </a:xfrm>
          <a:prstGeom prst="rect">
            <a:avLst/>
          </a:prstGeom>
          <a:noFill/>
        </p:spPr>
        <p:txBody>
          <a:bodyPr wrap="square" rtlCol="0">
            <a:no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B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854075" y="4424045"/>
            <a:ext cx="10301605" cy="1087755"/>
          </a:xfrm>
          <a:prstGeom prst="rect">
            <a:avLst/>
          </a:prstGeom>
          <a:noFill/>
        </p:spPr>
        <p:txBody>
          <a:bodyPr wrap="square" rtlCol="0">
            <a:spAutoFit/>
          </a:bodyPr>
          <a:p>
            <a:pPr marL="1259840" indent="-125984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【解析】A项，“属”应读“zhǔ”；“窕”应读“tiǎo”；</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C项，“渺”应读“miǎo”，“扁”应读“piān”；</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D项，“樵”应读“qiáo”。</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grpSp>
        <p:nvGrpSpPr>
          <p:cNvPr id="13" name="组合 12"/>
          <p:cNvGrpSpPr/>
          <p:nvPr/>
        </p:nvGrpSpPr>
        <p:grpSpPr>
          <a:xfrm>
            <a:off x="0" y="18415"/>
            <a:ext cx="7018020" cy="816610"/>
            <a:chOff x="0" y="29"/>
            <a:chExt cx="11052" cy="1286"/>
          </a:xfrm>
        </p:grpSpPr>
        <p:pic>
          <p:nvPicPr>
            <p:cNvPr id="111" name="图片 110"/>
            <p:cNvPicPr/>
            <p:nvPr userDrawn="1">
              <p:custDataLst>
                <p:tags r:id="rId3"/>
              </p:custDataLst>
            </p:nvPr>
          </p:nvPicPr>
          <p:blipFill>
            <a:blip r:embed="rId4">
              <a:clrChange>
                <a:clrFrom>
                  <a:srgbClr val="F7F5F6">
                    <a:alpha val="100000"/>
                  </a:srgbClr>
                </a:clrFrom>
                <a:clrTo>
                  <a:srgbClr val="F7F5F6">
                    <a:alpha val="100000"/>
                    <a:alpha val="0"/>
                  </a:srgbClr>
                </a:clrTo>
              </a:clrChange>
            </a:blip>
            <a:stretch>
              <a:fillRect/>
            </a:stretch>
          </p:blipFill>
          <p:spPr>
            <a:xfrm>
              <a:off x="0" y="29"/>
              <a:ext cx="11053" cy="1287"/>
            </a:xfrm>
            <a:prstGeom prst="rect">
              <a:avLst/>
            </a:prstGeom>
            <a:noFill/>
            <a:ln w="9525">
              <a:noFill/>
            </a:ln>
          </p:spPr>
        </p:pic>
        <p:sp>
          <p:nvSpPr>
            <p:cNvPr id="11" name="文本框 10"/>
            <p:cNvSpPr txBox="1"/>
            <p:nvPr userDrawn="1">
              <p:custDataLst>
                <p:tags r:id="rId5"/>
              </p:custDataLst>
            </p:nvPr>
          </p:nvSpPr>
          <p:spPr>
            <a:xfrm>
              <a:off x="768" y="93"/>
              <a:ext cx="6278" cy="919"/>
            </a:xfrm>
            <a:prstGeom prst="rect">
              <a:avLst/>
            </a:prstGeom>
            <a:noFill/>
          </p:spPr>
          <p:txBody>
            <a:bodyPr wrap="square" rtlCol="0">
              <a:spAutoFit/>
            </a:bodyPr>
            <a:p>
              <a:r>
                <a:rPr lang="zh-CN" altLang="en-US" sz="3200" b="1">
                  <a:solidFill>
                    <a:schemeClr val="bg1"/>
                  </a:solidFill>
                  <a:latin typeface="楷体" panose="02010609060101010101" charset="-122"/>
                  <a:ea typeface="楷体" panose="02010609060101010101" charset="-122"/>
                </a:rPr>
                <a:t>三、课后巩固与拓展</a:t>
              </a:r>
              <a:endParaRPr lang="zh-CN" altLang="en-US" sz="3200" b="1">
                <a:solidFill>
                  <a:schemeClr val="bg1"/>
                </a:solidFill>
                <a:latin typeface="楷体" panose="02010609060101010101" charset="-122"/>
                <a:ea typeface="楷体" panose="0201060906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813435" y="876300"/>
            <a:ext cx="11033125" cy="230632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8. 下列对标红字词的解释，有误的一项是（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A. 横</a:t>
            </a:r>
            <a:r>
              <a:rPr sz="2400">
                <a:solidFill>
                  <a:srgbClr val="FF0000"/>
                </a:solidFill>
                <a:latin typeface="Times New Roman" panose="02020603050405020304" charset="0"/>
                <a:ea typeface="宋体" panose="02010600030101010101" pitchFamily="2" charset="-122"/>
                <a:cs typeface="Times New Roman" panose="02020603050405020304" charset="0"/>
              </a:rPr>
              <a:t>槊</a:t>
            </a:r>
            <a:r>
              <a:rPr sz="2400">
                <a:latin typeface="Times New Roman" panose="02020603050405020304" charset="0"/>
                <a:ea typeface="宋体" panose="02010600030101010101" pitchFamily="2" charset="-122"/>
                <a:cs typeface="Times New Roman" panose="02020603050405020304" charset="0"/>
              </a:rPr>
              <a:t>（长矛）　</a:t>
            </a:r>
            <a:r>
              <a:rPr sz="2400">
                <a:solidFill>
                  <a:srgbClr val="FF0000"/>
                </a:solidFill>
                <a:latin typeface="Times New Roman" panose="02020603050405020304" charset="0"/>
                <a:ea typeface="宋体" panose="02010600030101010101" pitchFamily="2" charset="-122"/>
                <a:cs typeface="Times New Roman" panose="02020603050405020304" charset="0"/>
              </a:rPr>
              <a:t> 匏</a:t>
            </a:r>
            <a:r>
              <a:rPr sz="2400">
                <a:latin typeface="Times New Roman" panose="02020603050405020304" charset="0"/>
                <a:ea typeface="宋体" panose="02010600030101010101" pitchFamily="2" charset="-122"/>
                <a:cs typeface="Times New Roman" panose="02020603050405020304" charset="0"/>
              </a:rPr>
              <a:t>樽（葫芦）　　　　　 </a:t>
            </a:r>
            <a:r>
              <a:rPr sz="2400">
                <a:solidFill>
                  <a:srgbClr val="FF0000"/>
                </a:solidFill>
                <a:latin typeface="Times New Roman" panose="02020603050405020304" charset="0"/>
                <a:ea typeface="宋体" panose="02010600030101010101" pitchFamily="2" charset="-122"/>
                <a:cs typeface="Times New Roman" panose="02020603050405020304" charset="0"/>
              </a:rPr>
              <a:t>愀</a:t>
            </a:r>
            <a:r>
              <a:rPr sz="2400">
                <a:latin typeface="Times New Roman" panose="02020603050405020304" charset="0"/>
                <a:ea typeface="宋体" panose="02010600030101010101" pitchFamily="2" charset="-122"/>
                <a:cs typeface="Times New Roman" panose="02020603050405020304" charset="0"/>
              </a:rPr>
              <a:t>然（容色改变的样子）</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B.</a:t>
            </a:r>
            <a:r>
              <a:rPr sz="2400">
                <a:solidFill>
                  <a:srgbClr val="FF0000"/>
                </a:solidFill>
                <a:latin typeface="Times New Roman" panose="02020603050405020304" charset="0"/>
                <a:ea typeface="宋体" panose="02010600030101010101" pitchFamily="2" charset="-122"/>
                <a:cs typeface="Times New Roman" panose="02020603050405020304" charset="0"/>
              </a:rPr>
              <a:t> 肴核</a:t>
            </a:r>
            <a:r>
              <a:rPr sz="2400">
                <a:latin typeface="Times New Roman" panose="02020603050405020304" charset="0"/>
                <a:ea typeface="宋体" panose="02010600030101010101" pitchFamily="2" charset="-122"/>
                <a:cs typeface="Times New Roman" panose="02020603050405020304" charset="0"/>
              </a:rPr>
              <a:t>（菜肴）　 相与</a:t>
            </a:r>
            <a:r>
              <a:rPr sz="2400">
                <a:solidFill>
                  <a:srgbClr val="FF0000"/>
                </a:solidFill>
                <a:latin typeface="Times New Roman" panose="02020603050405020304" charset="0"/>
                <a:ea typeface="宋体" panose="02010600030101010101" pitchFamily="2" charset="-122"/>
                <a:cs typeface="Times New Roman" panose="02020603050405020304" charset="0"/>
              </a:rPr>
              <a:t>枕藉</a:t>
            </a:r>
            <a:r>
              <a:rPr sz="2400">
                <a:latin typeface="Times New Roman" panose="02020603050405020304" charset="0"/>
                <a:ea typeface="宋体" panose="02010600030101010101" pitchFamily="2" charset="-122"/>
                <a:cs typeface="Times New Roman" panose="02020603050405020304" charset="0"/>
              </a:rPr>
              <a:t>（枕着、垫着） </a:t>
            </a:r>
            <a:r>
              <a:rPr sz="2400">
                <a:solidFill>
                  <a:srgbClr val="FF0000"/>
                </a:solidFill>
                <a:latin typeface="Times New Roman" panose="02020603050405020304" charset="0"/>
                <a:ea typeface="宋体" panose="02010600030101010101" pitchFamily="2" charset="-122"/>
                <a:cs typeface="Times New Roman" panose="02020603050405020304" charset="0"/>
              </a:rPr>
              <a:t>斗牛</a:t>
            </a:r>
            <a:r>
              <a:rPr sz="2400">
                <a:latin typeface="Times New Roman" panose="02020603050405020304" charset="0"/>
                <a:ea typeface="宋体" panose="02010600030101010101" pitchFamily="2" charset="-122"/>
                <a:cs typeface="Times New Roman" panose="02020603050405020304" charset="0"/>
              </a:rPr>
              <a:t>之间（星宿名，指斗宿、牛宿）</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C. </a:t>
            </a:r>
            <a:r>
              <a:rPr sz="2400">
                <a:solidFill>
                  <a:srgbClr val="FF0000"/>
                </a:solidFill>
                <a:latin typeface="Times New Roman" panose="02020603050405020304" charset="0"/>
                <a:ea typeface="宋体" panose="02010600030101010101" pitchFamily="2" charset="-122"/>
                <a:cs typeface="Times New Roman" panose="02020603050405020304" charset="0"/>
              </a:rPr>
              <a:t>倚</a:t>
            </a:r>
            <a:r>
              <a:rPr sz="2400">
                <a:latin typeface="Times New Roman" panose="02020603050405020304" charset="0"/>
                <a:ea typeface="宋体" panose="02010600030101010101" pitchFamily="2" charset="-122"/>
                <a:cs typeface="Times New Roman" panose="02020603050405020304" charset="0"/>
              </a:rPr>
              <a:t>歌（依）　　 扣</a:t>
            </a:r>
            <a:r>
              <a:rPr sz="2400">
                <a:solidFill>
                  <a:srgbClr val="FF0000"/>
                </a:solidFill>
                <a:latin typeface="Times New Roman" panose="02020603050405020304" charset="0"/>
                <a:ea typeface="宋体" panose="02010600030101010101" pitchFamily="2" charset="-122"/>
                <a:cs typeface="Times New Roman" panose="02020603050405020304" charset="0"/>
              </a:rPr>
              <a:t>舷</a:t>
            </a:r>
            <a:r>
              <a:rPr sz="2400">
                <a:latin typeface="Times New Roman" panose="02020603050405020304" charset="0"/>
                <a:ea typeface="宋体" panose="02010600030101010101" pitchFamily="2" charset="-122"/>
                <a:cs typeface="Times New Roman" panose="02020603050405020304" charset="0"/>
              </a:rPr>
              <a:t>（船的两边）　　　 </a:t>
            </a:r>
            <a:r>
              <a:rPr sz="2400">
                <a:solidFill>
                  <a:srgbClr val="FF0000"/>
                </a:solidFill>
                <a:latin typeface="Times New Roman" panose="02020603050405020304" charset="0"/>
                <a:ea typeface="宋体" panose="02010600030101010101" pitchFamily="2" charset="-122"/>
                <a:cs typeface="Times New Roman" panose="02020603050405020304" charset="0"/>
              </a:rPr>
              <a:t>下</a:t>
            </a:r>
            <a:r>
              <a:rPr sz="2400">
                <a:latin typeface="Times New Roman" panose="02020603050405020304" charset="0"/>
                <a:ea typeface="宋体" panose="02010600030101010101" pitchFamily="2" charset="-122"/>
                <a:cs typeface="Times New Roman" panose="02020603050405020304" charset="0"/>
              </a:rPr>
              <a:t>江陵（攻占）</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D. </a:t>
            </a:r>
            <a:r>
              <a:rPr sz="2400">
                <a:solidFill>
                  <a:srgbClr val="FF0000"/>
                </a:solidFill>
                <a:latin typeface="Times New Roman" panose="02020603050405020304" charset="0"/>
                <a:ea typeface="宋体" panose="02010600030101010101" pitchFamily="2" charset="-122"/>
                <a:cs typeface="Times New Roman" panose="02020603050405020304" charset="0"/>
              </a:rPr>
              <a:t>盈</a:t>
            </a:r>
            <a:r>
              <a:rPr sz="2400">
                <a:latin typeface="Times New Roman" panose="02020603050405020304" charset="0"/>
                <a:ea typeface="宋体" panose="02010600030101010101" pitchFamily="2" charset="-122"/>
                <a:cs typeface="Times New Roman" panose="02020603050405020304" charset="0"/>
              </a:rPr>
              <a:t>虚（满）　　 </a:t>
            </a:r>
            <a:r>
              <a:rPr sz="2400">
                <a:solidFill>
                  <a:srgbClr val="FF0000"/>
                </a:solidFill>
                <a:latin typeface="Times New Roman" panose="02020603050405020304" charset="0"/>
                <a:ea typeface="宋体" panose="02010600030101010101" pitchFamily="2" charset="-122"/>
                <a:cs typeface="Times New Roman" panose="02020603050405020304" charset="0"/>
              </a:rPr>
              <a:t>嫠</a:t>
            </a:r>
            <a:r>
              <a:rPr sz="2400">
                <a:latin typeface="Times New Roman" panose="02020603050405020304" charset="0"/>
                <a:ea typeface="宋体" panose="02010600030101010101" pitchFamily="2" charset="-122"/>
                <a:cs typeface="Times New Roman" panose="02020603050405020304" charset="0"/>
              </a:rPr>
              <a:t>妇（寡妇）　　　　　 </a:t>
            </a:r>
            <a:r>
              <a:rPr sz="2400">
                <a:solidFill>
                  <a:srgbClr val="FF0000"/>
                </a:solidFill>
                <a:latin typeface="Times New Roman" panose="02020603050405020304" charset="0"/>
                <a:ea typeface="宋体" panose="02010600030101010101" pitchFamily="2" charset="-122"/>
                <a:cs typeface="Times New Roman" panose="02020603050405020304" charset="0"/>
              </a:rPr>
              <a:t>危</a:t>
            </a:r>
            <a:r>
              <a:rPr sz="2400">
                <a:latin typeface="Times New Roman" panose="02020603050405020304" charset="0"/>
                <a:ea typeface="宋体" panose="02010600030101010101" pitchFamily="2" charset="-122"/>
                <a:cs typeface="Times New Roman" panose="02020603050405020304" charset="0"/>
              </a:rPr>
              <a:t>坐（端正）</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6652895" y="969645"/>
            <a:ext cx="644525" cy="497205"/>
          </a:xfrm>
          <a:prstGeom prst="rect">
            <a:avLst/>
          </a:prstGeom>
          <a:noFill/>
        </p:spPr>
        <p:txBody>
          <a:bodyPr wrap="square" rtlCol="0">
            <a:spAutoFit/>
          </a:bodyPr>
          <a:p>
            <a:pPr>
              <a:lnSpc>
                <a:spcPct val="110000"/>
              </a:lnSpc>
            </a:pP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B</a:t>
            </a:r>
            <a:endParaRPr lang="en-US" altLang="zh-CN"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927100" y="4102735"/>
            <a:ext cx="9507220" cy="460375"/>
          </a:xfrm>
          <a:prstGeom prst="rect">
            <a:avLst/>
          </a:prstGeom>
          <a:noFill/>
        </p:spPr>
        <p:txBody>
          <a:bodyPr wrap="square" rtlCol="0">
            <a:spAutoFit/>
          </a:bodyPr>
          <a:p>
            <a:pPr marL="1259840" indent="-125984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【解析】肴核：菜肴和果品。</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927100" y="791845"/>
            <a:ext cx="11033125" cy="230632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9. 下列各句中</a:t>
            </a:r>
            <a:r>
              <a:rPr sz="2400">
                <a:latin typeface="宋体" panose="02010600030101010101" pitchFamily="2" charset="-122"/>
                <a:ea typeface="宋体" panose="02010600030101010101" pitchFamily="2" charset="-122"/>
                <a:cs typeface="宋体" panose="02010600030101010101" pitchFamily="2" charset="-122"/>
              </a:rPr>
              <a:t>标红的“如”字</a:t>
            </a:r>
            <a:r>
              <a:rPr sz="2400">
                <a:latin typeface="Times New Roman" panose="02020603050405020304" charset="0"/>
                <a:ea typeface="宋体" panose="02010600030101010101" pitchFamily="2" charset="-122"/>
                <a:cs typeface="Times New Roman" panose="02020603050405020304" charset="0"/>
              </a:rPr>
              <a:t>，意思不相同的一项是（</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A. 纵一苇之所</a:t>
            </a:r>
            <a:r>
              <a:rPr sz="2400">
                <a:solidFill>
                  <a:srgbClr val="FF0000"/>
                </a:solidFill>
                <a:latin typeface="Times New Roman" panose="02020603050405020304" charset="0"/>
                <a:ea typeface="宋体" panose="02010600030101010101" pitchFamily="2" charset="-122"/>
                <a:cs typeface="Times New Roman" panose="02020603050405020304" charset="0"/>
              </a:rPr>
              <a:t>如</a:t>
            </a:r>
            <a:r>
              <a:rPr sz="2400">
                <a:latin typeface="Times New Roman" panose="02020603050405020304" charset="0"/>
                <a:ea typeface="宋体" panose="02010600030101010101" pitchFamily="2" charset="-122"/>
                <a:cs typeface="Times New Roman" panose="02020603050405020304" charset="0"/>
              </a:rPr>
              <a:t>，凌万顷之茫然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B. </a:t>
            </a:r>
            <a:r>
              <a:rPr sz="2400">
                <a:solidFill>
                  <a:srgbClr val="FF0000"/>
                </a:solidFill>
                <a:latin typeface="Times New Roman" panose="02020603050405020304" charset="0"/>
                <a:ea typeface="宋体" panose="02010600030101010101" pitchFamily="2" charset="-122"/>
                <a:cs typeface="Times New Roman" panose="02020603050405020304" charset="0"/>
              </a:rPr>
              <a:t>如</a:t>
            </a:r>
            <a:r>
              <a:rPr sz="2400">
                <a:latin typeface="Times New Roman" panose="02020603050405020304" charset="0"/>
                <a:ea typeface="宋体" panose="02010600030101010101" pitchFamily="2" charset="-122"/>
                <a:cs typeface="Times New Roman" panose="02020603050405020304" charset="0"/>
              </a:rPr>
              <a:t>怨</a:t>
            </a:r>
            <a:r>
              <a:rPr sz="2400">
                <a:solidFill>
                  <a:srgbClr val="FF0000"/>
                </a:solidFill>
                <a:latin typeface="Times New Roman" panose="02020603050405020304" charset="0"/>
                <a:ea typeface="宋体" panose="02010600030101010101" pitchFamily="2" charset="-122"/>
                <a:cs typeface="Times New Roman" panose="02020603050405020304" charset="0"/>
              </a:rPr>
              <a:t>如</a:t>
            </a:r>
            <a:r>
              <a:rPr sz="2400">
                <a:latin typeface="Times New Roman" panose="02020603050405020304" charset="0"/>
                <a:ea typeface="宋体" panose="02010600030101010101" pitchFamily="2" charset="-122"/>
                <a:cs typeface="Times New Roman" panose="02020603050405020304" charset="0"/>
              </a:rPr>
              <a:t>慕，</a:t>
            </a:r>
            <a:r>
              <a:rPr sz="2400">
                <a:solidFill>
                  <a:srgbClr val="FF0000"/>
                </a:solidFill>
                <a:latin typeface="Times New Roman" panose="02020603050405020304" charset="0"/>
                <a:ea typeface="宋体" panose="02010600030101010101" pitchFamily="2" charset="-122"/>
                <a:cs typeface="Times New Roman" panose="02020603050405020304" charset="0"/>
              </a:rPr>
              <a:t>如</a:t>
            </a:r>
            <a:r>
              <a:rPr sz="2400">
                <a:latin typeface="Times New Roman" panose="02020603050405020304" charset="0"/>
                <a:ea typeface="宋体" panose="02010600030101010101" pitchFamily="2" charset="-122"/>
                <a:cs typeface="Times New Roman" panose="02020603050405020304" charset="0"/>
              </a:rPr>
              <a:t>泣</a:t>
            </a:r>
            <a:r>
              <a:rPr sz="2400">
                <a:solidFill>
                  <a:srgbClr val="FF0000"/>
                </a:solidFill>
                <a:latin typeface="Times New Roman" panose="02020603050405020304" charset="0"/>
                <a:ea typeface="宋体" panose="02010600030101010101" pitchFamily="2" charset="-122"/>
                <a:cs typeface="Times New Roman" panose="02020603050405020304" charset="0"/>
              </a:rPr>
              <a:t>如</a:t>
            </a:r>
            <a:r>
              <a:rPr sz="2400">
                <a:latin typeface="Times New Roman" panose="02020603050405020304" charset="0"/>
                <a:ea typeface="宋体" panose="02010600030101010101" pitchFamily="2" charset="-122"/>
                <a:cs typeface="Times New Roman" panose="02020603050405020304" charset="0"/>
              </a:rPr>
              <a:t>诉</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C. </a:t>
            </a:r>
            <a:r>
              <a:rPr sz="2400">
                <a:solidFill>
                  <a:srgbClr val="FF0000"/>
                </a:solidFill>
                <a:latin typeface="Times New Roman" panose="02020603050405020304" charset="0"/>
                <a:ea typeface="宋体" panose="02010600030101010101" pitchFamily="2" charset="-122"/>
                <a:cs typeface="Times New Roman" panose="02020603050405020304" charset="0"/>
              </a:rPr>
              <a:t>如</a:t>
            </a:r>
            <a:r>
              <a:rPr sz="2400">
                <a:latin typeface="Times New Roman" panose="02020603050405020304" charset="0"/>
                <a:ea typeface="宋体" panose="02010600030101010101" pitchFamily="2" charset="-122"/>
                <a:cs typeface="Times New Roman" panose="02020603050405020304" charset="0"/>
              </a:rPr>
              <a:t>日中天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D. 君子之过，</a:t>
            </a:r>
            <a:r>
              <a:rPr sz="2400">
                <a:solidFill>
                  <a:srgbClr val="FF0000"/>
                </a:solidFill>
                <a:latin typeface="Times New Roman" panose="02020603050405020304" charset="0"/>
                <a:ea typeface="宋体" panose="02010600030101010101" pitchFamily="2" charset="-122"/>
                <a:cs typeface="Times New Roman" panose="02020603050405020304" charset="0"/>
              </a:rPr>
              <a:t>如</a:t>
            </a:r>
            <a:r>
              <a:rPr sz="2400">
                <a:latin typeface="Times New Roman" panose="02020603050405020304" charset="0"/>
                <a:ea typeface="宋体" panose="02010600030101010101" pitchFamily="2" charset="-122"/>
                <a:cs typeface="Times New Roman" panose="02020603050405020304" charset="0"/>
              </a:rPr>
              <a:t>日月之食也</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7972425" y="866775"/>
            <a:ext cx="672465" cy="497205"/>
          </a:xfrm>
          <a:prstGeom prst="rect">
            <a:avLst/>
          </a:prstGeom>
          <a:noFill/>
        </p:spPr>
        <p:txBody>
          <a:bodyPr wrap="square" rtlCol="0">
            <a:spAutoFit/>
          </a:bodyPr>
          <a:p>
            <a:pPr>
              <a:lnSpc>
                <a:spcPct val="110000"/>
              </a:lnSpc>
            </a:pP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A</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927100" y="4102735"/>
            <a:ext cx="9507220" cy="460375"/>
          </a:xfrm>
          <a:prstGeom prst="rect">
            <a:avLst/>
          </a:prstGeom>
          <a:noFill/>
        </p:spPr>
        <p:txBody>
          <a:bodyPr wrap="square" rtlCol="0">
            <a:spAutoFit/>
          </a:bodyPr>
          <a:p>
            <a:pPr marL="1259840" indent="-125984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【解析】A项，翻译为“到，往”，B、C、D项，解释为“像”。</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1001395" y="983615"/>
            <a:ext cx="10604500" cy="212090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10. 下列各句中，没有通假字的一项是（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A. 举酒属客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B. 浩浩乎如冯虚御风</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C. 肴核既尽，杯盘狼籍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D. 余音袅袅，不绝如缕</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6440170" y="983615"/>
            <a:ext cx="672465" cy="497205"/>
          </a:xfrm>
          <a:prstGeom prst="rect">
            <a:avLst/>
          </a:prstGeom>
          <a:noFill/>
        </p:spPr>
        <p:txBody>
          <a:bodyPr wrap="square" rtlCol="0">
            <a:spAutoFit/>
          </a:bodyPr>
          <a:p>
            <a:pPr>
              <a:lnSpc>
                <a:spcPct val="110000"/>
              </a:lnSpc>
            </a:pP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D</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1226185" y="3717925"/>
            <a:ext cx="9507220" cy="1198880"/>
          </a:xfrm>
          <a:prstGeom prst="rect">
            <a:avLst/>
          </a:prstGeom>
          <a:noFill/>
        </p:spPr>
        <p:txBody>
          <a:bodyPr wrap="square" rtlCol="0">
            <a:spAutoFit/>
          </a:bodyPr>
          <a:p>
            <a:pPr marL="1259840" indent="-125984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【解析】A项，“属”同“嘱”，劝请；</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B项，“冯”同“凭”，乘；</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C项，“籍”同“藉”。</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1001395" y="983615"/>
            <a:ext cx="10604500" cy="293243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11. 下列对标红字的解释，完全正确的一项是（</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①</a:t>
            </a:r>
            <a:r>
              <a:rPr sz="2400">
                <a:solidFill>
                  <a:srgbClr val="FF0000"/>
                </a:solidFill>
                <a:latin typeface="Times New Roman" panose="02020603050405020304" charset="0"/>
                <a:ea typeface="宋体" panose="02010600030101010101" pitchFamily="2" charset="-122"/>
                <a:cs typeface="Times New Roman" panose="02020603050405020304" charset="0"/>
              </a:rPr>
              <a:t>纵</a:t>
            </a:r>
            <a:r>
              <a:rPr sz="2400">
                <a:latin typeface="Times New Roman" panose="02020603050405020304" charset="0"/>
                <a:ea typeface="宋体" panose="02010600030101010101" pitchFamily="2" charset="-122"/>
                <a:cs typeface="Times New Roman" panose="02020603050405020304" charset="0"/>
              </a:rPr>
              <a:t>一苇之所如　　②</a:t>
            </a:r>
            <a:r>
              <a:rPr sz="2400">
                <a:solidFill>
                  <a:srgbClr val="FF0000"/>
                </a:solidFill>
                <a:latin typeface="Times New Roman" panose="02020603050405020304" charset="0"/>
                <a:ea typeface="宋体" panose="02010600030101010101" pitchFamily="2" charset="-122"/>
                <a:cs typeface="Times New Roman" panose="02020603050405020304" charset="0"/>
              </a:rPr>
              <a:t>盖</a:t>
            </a:r>
            <a:r>
              <a:rPr sz="2400">
                <a:latin typeface="Times New Roman" panose="02020603050405020304" charset="0"/>
                <a:ea typeface="宋体" panose="02010600030101010101" pitchFamily="2" charset="-122"/>
                <a:cs typeface="Times New Roman" panose="02020603050405020304" charset="0"/>
              </a:rPr>
              <a:t>将自其变者而观之</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③</a:t>
            </a:r>
            <a:r>
              <a:rPr sz="2400">
                <a:solidFill>
                  <a:srgbClr val="FF0000"/>
                </a:solidFill>
                <a:latin typeface="Times New Roman" panose="02020603050405020304" charset="0"/>
                <a:ea typeface="宋体" panose="02010600030101010101" pitchFamily="2" charset="-122"/>
                <a:cs typeface="Times New Roman" panose="02020603050405020304" charset="0"/>
              </a:rPr>
              <a:t>而</a:t>
            </a:r>
            <a:r>
              <a:rPr sz="2400">
                <a:latin typeface="Times New Roman" panose="02020603050405020304" charset="0"/>
                <a:ea typeface="宋体" panose="02010600030101010101" pitchFamily="2" charset="-122"/>
                <a:cs typeface="Times New Roman" panose="02020603050405020304" charset="0"/>
              </a:rPr>
              <a:t>又有何羡乎　　④</a:t>
            </a:r>
            <a:r>
              <a:rPr sz="2400">
                <a:solidFill>
                  <a:srgbClr val="FF0000"/>
                </a:solidFill>
                <a:latin typeface="Times New Roman" panose="02020603050405020304" charset="0"/>
                <a:ea typeface="宋体" panose="02010600030101010101" pitchFamily="2" charset="-122"/>
                <a:cs typeface="Times New Roman" panose="02020603050405020304" charset="0"/>
              </a:rPr>
              <a:t>虽</a:t>
            </a:r>
            <a:r>
              <a:rPr sz="2400">
                <a:latin typeface="Times New Roman" panose="02020603050405020304" charset="0"/>
                <a:ea typeface="宋体" panose="02010600030101010101" pitchFamily="2" charset="-122"/>
                <a:cs typeface="Times New Roman" panose="02020603050405020304" charset="0"/>
              </a:rPr>
              <a:t>一毫而莫取</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A. ①任凭　　②如果　　③然而　　④虽然</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B. ①任凭　　②如果　　③然而　　④即使</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C. ①假如　　②大概　　③然而　　④即使</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D. ①假如　　②大概　　③然而　　④虽然</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7283450" y="983615"/>
            <a:ext cx="672465" cy="497205"/>
          </a:xfrm>
          <a:prstGeom prst="rect">
            <a:avLst/>
          </a:prstGeom>
          <a:noFill/>
        </p:spPr>
        <p:txBody>
          <a:bodyPr wrap="square" rtlCol="0">
            <a:spAutoFit/>
          </a:bodyPr>
          <a:p>
            <a:pPr>
              <a:lnSpc>
                <a:spcPct val="110000"/>
              </a:lnSpc>
            </a:pP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B</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2159000" y="4542790"/>
            <a:ext cx="4683125" cy="460375"/>
          </a:xfrm>
          <a:prstGeom prst="rect">
            <a:avLst/>
          </a:prstGeom>
          <a:noFill/>
        </p:spPr>
        <p:txBody>
          <a:bodyPr wrap="square" rtlCol="0">
            <a:spAutoFit/>
          </a:bodyPr>
          <a:p>
            <a:pPr marL="1259840" indent="-125984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【解析】略。</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1001395" y="983615"/>
            <a:ext cx="10604500" cy="267525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40000"/>
              </a:lnSpc>
            </a:pPr>
            <a:r>
              <a:rPr sz="2400">
                <a:latin typeface="Times New Roman" panose="02020603050405020304" charset="0"/>
                <a:ea typeface="宋体" panose="02010600030101010101" pitchFamily="2" charset="-122"/>
                <a:cs typeface="Times New Roman" panose="02020603050405020304" charset="0"/>
              </a:rPr>
              <a:t>12. 对下列各句中标红词的词类活用情况的解说，正确的一项是（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40000"/>
              </a:lnSpc>
            </a:pPr>
            <a:r>
              <a:rPr sz="2400">
                <a:latin typeface="Times New Roman" panose="02020603050405020304" charset="0"/>
                <a:ea typeface="宋体" panose="02010600030101010101" pitchFamily="2" charset="-122"/>
                <a:cs typeface="Times New Roman" panose="02020603050405020304" charset="0"/>
              </a:rPr>
              <a:t>①</a:t>
            </a:r>
            <a:r>
              <a:rPr sz="2400">
                <a:solidFill>
                  <a:srgbClr val="FF0000"/>
                </a:solidFill>
                <a:latin typeface="Times New Roman" panose="02020603050405020304" charset="0"/>
                <a:ea typeface="宋体" panose="02010600030101010101" pitchFamily="2" charset="-122"/>
                <a:cs typeface="Times New Roman" panose="02020603050405020304" charset="0"/>
              </a:rPr>
              <a:t>下</a:t>
            </a:r>
            <a:r>
              <a:rPr sz="2400">
                <a:latin typeface="Times New Roman" panose="02020603050405020304" charset="0"/>
                <a:ea typeface="宋体" panose="02010600030101010101" pitchFamily="2" charset="-122"/>
                <a:cs typeface="Times New Roman" panose="02020603050405020304" charset="0"/>
              </a:rPr>
              <a:t>江陵，顺流而东也　　②况吾与子</a:t>
            </a:r>
            <a:r>
              <a:rPr sz="2400">
                <a:solidFill>
                  <a:srgbClr val="FF0000"/>
                </a:solidFill>
                <a:latin typeface="Times New Roman" panose="02020603050405020304" charset="0"/>
                <a:ea typeface="宋体" panose="02010600030101010101" pitchFamily="2" charset="-122"/>
                <a:cs typeface="Times New Roman" panose="02020603050405020304" charset="0"/>
              </a:rPr>
              <a:t>渔樵</a:t>
            </a:r>
            <a:r>
              <a:rPr sz="2400">
                <a:latin typeface="Times New Roman" panose="02020603050405020304" charset="0"/>
                <a:ea typeface="宋体" panose="02010600030101010101" pitchFamily="2" charset="-122"/>
                <a:cs typeface="Times New Roman" panose="02020603050405020304" charset="0"/>
              </a:rPr>
              <a:t>于江渚之上</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40000"/>
              </a:lnSpc>
            </a:pPr>
            <a:r>
              <a:rPr sz="2400">
                <a:latin typeface="Times New Roman" panose="02020603050405020304" charset="0"/>
                <a:ea typeface="宋体" panose="02010600030101010101" pitchFamily="2" charset="-122"/>
                <a:cs typeface="Times New Roman" panose="02020603050405020304" charset="0"/>
              </a:rPr>
              <a:t>③</a:t>
            </a:r>
            <a:r>
              <a:rPr sz="2400">
                <a:solidFill>
                  <a:srgbClr val="FF0000"/>
                </a:solidFill>
                <a:latin typeface="Times New Roman" panose="02020603050405020304" charset="0"/>
                <a:ea typeface="宋体" panose="02010600030101010101" pitchFamily="2" charset="-122"/>
                <a:cs typeface="Times New Roman" panose="02020603050405020304" charset="0"/>
              </a:rPr>
              <a:t>侣</a:t>
            </a:r>
            <a:r>
              <a:rPr sz="2400">
                <a:latin typeface="Times New Roman" panose="02020603050405020304" charset="0"/>
                <a:ea typeface="宋体" panose="02010600030101010101" pitchFamily="2" charset="-122"/>
                <a:cs typeface="Times New Roman" panose="02020603050405020304" charset="0"/>
              </a:rPr>
              <a:t>鱼虾而</a:t>
            </a:r>
            <a:r>
              <a:rPr sz="2400">
                <a:solidFill>
                  <a:srgbClr val="FF0000"/>
                </a:solidFill>
                <a:latin typeface="Times New Roman" panose="02020603050405020304" charset="0"/>
                <a:ea typeface="宋体" panose="02010600030101010101" pitchFamily="2" charset="-122"/>
                <a:cs typeface="Times New Roman" panose="02020603050405020304" charset="0"/>
              </a:rPr>
              <a:t>友</a:t>
            </a:r>
            <a:r>
              <a:rPr sz="2400">
                <a:latin typeface="Times New Roman" panose="02020603050405020304" charset="0"/>
                <a:ea typeface="宋体" panose="02010600030101010101" pitchFamily="2" charset="-122"/>
                <a:cs typeface="Times New Roman" panose="02020603050405020304" charset="0"/>
              </a:rPr>
              <a:t>麋鹿　　　　④</a:t>
            </a:r>
            <a:r>
              <a:rPr sz="2400">
                <a:solidFill>
                  <a:srgbClr val="FF0000"/>
                </a:solidFill>
                <a:latin typeface="Times New Roman" panose="02020603050405020304" charset="0"/>
                <a:ea typeface="宋体" panose="02010600030101010101" pitchFamily="2" charset="-122"/>
                <a:cs typeface="Times New Roman" panose="02020603050405020304" charset="0"/>
              </a:rPr>
              <a:t>西</a:t>
            </a:r>
            <a:r>
              <a:rPr sz="2400">
                <a:latin typeface="Times New Roman" panose="02020603050405020304" charset="0"/>
                <a:ea typeface="宋体" panose="02010600030101010101" pitchFamily="2" charset="-122"/>
                <a:cs typeface="Times New Roman" panose="02020603050405020304" charset="0"/>
              </a:rPr>
              <a:t>望夏口，</a:t>
            </a:r>
            <a:r>
              <a:rPr sz="2400">
                <a:solidFill>
                  <a:srgbClr val="FF0000"/>
                </a:solidFill>
                <a:latin typeface="Times New Roman" panose="02020603050405020304" charset="0"/>
                <a:ea typeface="宋体" panose="02010600030101010101" pitchFamily="2" charset="-122"/>
                <a:cs typeface="Times New Roman" panose="02020603050405020304" charset="0"/>
              </a:rPr>
              <a:t>东</a:t>
            </a:r>
            <a:r>
              <a:rPr sz="2400">
                <a:latin typeface="Times New Roman" panose="02020603050405020304" charset="0"/>
                <a:ea typeface="宋体" panose="02010600030101010101" pitchFamily="2" charset="-122"/>
                <a:cs typeface="Times New Roman" panose="02020603050405020304" charset="0"/>
              </a:rPr>
              <a:t>望武昌</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40000"/>
              </a:lnSpc>
            </a:pPr>
            <a:r>
              <a:rPr sz="2400">
                <a:latin typeface="Times New Roman" panose="02020603050405020304" charset="0"/>
                <a:ea typeface="宋体" panose="02010600030101010101" pitchFamily="2" charset="-122"/>
                <a:cs typeface="Times New Roman" panose="02020603050405020304" charset="0"/>
              </a:rPr>
              <a:t>A. ①②不同，③④相同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B. ①③相同，②④相同</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40000"/>
              </a:lnSpc>
            </a:pPr>
            <a:r>
              <a:rPr sz="2400">
                <a:latin typeface="Times New Roman" panose="02020603050405020304" charset="0"/>
                <a:ea typeface="宋体" panose="02010600030101010101" pitchFamily="2" charset="-122"/>
                <a:cs typeface="Times New Roman" panose="02020603050405020304" charset="0"/>
              </a:rPr>
              <a:t>C. ①②相同，③④不同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D. ①④不同，②③相同</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9709785" y="1105535"/>
            <a:ext cx="672465" cy="497205"/>
          </a:xfrm>
          <a:prstGeom prst="rect">
            <a:avLst/>
          </a:prstGeom>
          <a:noFill/>
        </p:spPr>
        <p:txBody>
          <a:bodyPr wrap="square" rtlCol="0">
            <a:spAutoFit/>
          </a:bodyPr>
          <a:p>
            <a:pPr>
              <a:lnSpc>
                <a:spcPct val="110000"/>
              </a:lnSpc>
            </a:pP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C</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1728470" y="4083685"/>
            <a:ext cx="7071360" cy="1198880"/>
          </a:xfrm>
          <a:prstGeom prst="rect">
            <a:avLst/>
          </a:prstGeom>
          <a:noFill/>
        </p:spPr>
        <p:txBody>
          <a:bodyPr wrap="square" rtlCol="0">
            <a:spAutoFit/>
          </a:bodyPr>
          <a:p>
            <a:pPr marL="1259840" indent="-125984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【解析】①②都是名词作动词，</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③是名词的意动用法，</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④是名词作状语。</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971550" y="1293495"/>
            <a:ext cx="10565130" cy="370903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a:lnSpc>
                <a:spcPct val="140000"/>
              </a:lnSpc>
            </a:pPr>
            <a:r>
              <a:rPr lang="zh-CN" altLang="en-US" sz="2400">
                <a:latin typeface="Times New Roman" panose="02020603050405020304" charset="0"/>
                <a:ea typeface="宋体" panose="02010600030101010101" pitchFamily="2" charset="-122"/>
                <a:cs typeface="Times New Roman" panose="02020603050405020304" charset="0"/>
              </a:rPr>
              <a:t>2. 给下</a:t>
            </a:r>
            <a:r>
              <a:rPr lang="zh-CN" altLang="en-US" sz="2400">
                <a:latin typeface="宋体" panose="02010600030101010101" pitchFamily="2" charset="-122"/>
                <a:ea typeface="宋体" panose="02010600030101010101" pitchFamily="2" charset="-122"/>
                <a:cs typeface="宋体" panose="02010600030101010101" pitchFamily="2" charset="-122"/>
              </a:rPr>
              <a:t>列标红的字词注音。</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4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羁</a:t>
            </a:r>
            <a:r>
              <a:rPr lang="zh-CN" altLang="en-US" sz="2400">
                <a:latin typeface="宋体" panose="02010600030101010101" pitchFamily="2" charset="-122"/>
                <a:ea typeface="宋体" panose="02010600030101010101" pitchFamily="2" charset="-122"/>
                <a:cs typeface="宋体" panose="02010600030101010101" pitchFamily="2" charset="-122"/>
              </a:rPr>
              <a:t>鸟（</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拙</a:t>
            </a:r>
            <a:r>
              <a:rPr lang="zh-CN" altLang="en-US"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　　十余</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亩</a:t>
            </a:r>
            <a:r>
              <a:rPr lang="zh-CN" altLang="en-US"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　　</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40000"/>
              </a:lnSpc>
            </a:pPr>
            <a:r>
              <a:rPr lang="zh-CN" altLang="en-US" sz="2400">
                <a:latin typeface="宋体" panose="02010600030101010101" pitchFamily="2" charset="-122"/>
                <a:ea typeface="宋体" panose="02010600030101010101" pitchFamily="2" charset="-122"/>
                <a:cs typeface="宋体" panose="02010600030101010101" pitchFamily="2" charset="-122"/>
              </a:rPr>
              <a:t>余柳</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荫</a:t>
            </a:r>
            <a:r>
              <a:rPr lang="zh-CN" altLang="en-US" sz="2400">
                <a:latin typeface="宋体" panose="02010600030101010101" pitchFamily="2" charset="-122"/>
                <a:ea typeface="宋体" panose="02010600030101010101" pitchFamily="2" charset="-122"/>
                <a:cs typeface="宋体" panose="02010600030101010101" pitchFamily="2" charset="-122"/>
              </a:rPr>
              <a:t>后檐（</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暧</a:t>
            </a:r>
            <a:r>
              <a:rPr lang="zh-CN" altLang="en-US" sz="2400">
                <a:latin typeface="宋体" panose="02010600030101010101" pitchFamily="2" charset="-122"/>
                <a:ea typeface="宋体" panose="02010600030101010101" pitchFamily="2" charset="-122"/>
                <a:cs typeface="宋体" panose="02010600030101010101" pitchFamily="2" charset="-122"/>
              </a:rPr>
              <a:t>暧（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樊</a:t>
            </a:r>
            <a:r>
              <a:rPr lang="zh-CN" altLang="en-US" sz="2400">
                <a:latin typeface="宋体" panose="02010600030101010101" pitchFamily="2" charset="-122"/>
                <a:ea typeface="宋体" panose="02010600030101010101" pitchFamily="2" charset="-122"/>
                <a:cs typeface="宋体" panose="02010600030101010101" pitchFamily="2" charset="-122"/>
              </a:rPr>
              <a:t>笼（</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4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40000"/>
              </a:lnSpc>
            </a:pPr>
            <a:r>
              <a:rPr lang="zh-CN" altLang="en-US" sz="2400">
                <a:latin typeface="Times New Roman" panose="02020603050405020304" charset="0"/>
                <a:ea typeface="宋体" panose="02010600030101010101" pitchFamily="2" charset="-122"/>
                <a:cs typeface="Times New Roman" panose="02020603050405020304" charset="0"/>
              </a:rPr>
              <a:t>3. 解</a:t>
            </a:r>
            <a:r>
              <a:rPr lang="zh-CN" altLang="en-US" sz="2400">
                <a:latin typeface="宋体" panose="02010600030101010101" pitchFamily="2" charset="-122"/>
                <a:ea typeface="宋体" panose="02010600030101010101" pitchFamily="2" charset="-122"/>
                <a:cs typeface="宋体" panose="02010600030101010101" pitchFamily="2" charset="-122"/>
              </a:rPr>
              <a:t>释下列字词。</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40000"/>
              </a:lnSpc>
            </a:pPr>
            <a:r>
              <a:rPr lang="zh-CN" altLang="en-US" sz="2400">
                <a:latin typeface="宋体" panose="02010600030101010101" pitchFamily="2" charset="-122"/>
                <a:ea typeface="宋体" panose="02010600030101010101" pitchFamily="2" charset="-122"/>
                <a:cs typeface="宋体" panose="02010600030101010101" pitchFamily="2" charset="-122"/>
              </a:rPr>
              <a:t>荫：_______　　罗：_______　　兴：_______　　</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4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34" name="文本框 33"/>
          <p:cNvSpPr txBox="1"/>
          <p:nvPr/>
        </p:nvSpPr>
        <p:spPr>
          <a:xfrm>
            <a:off x="4046855" y="459740"/>
            <a:ext cx="3154680" cy="539750"/>
          </a:xfrm>
          <a:prstGeom prst="rect">
            <a:avLst/>
          </a:prstGeom>
          <a:solidFill>
            <a:schemeClr val="accent6">
              <a:lumMod val="50000"/>
            </a:schemeClr>
          </a:solidFill>
        </p:spPr>
        <p:txBody>
          <a:bodyPr wrap="square" rtlCol="0" anchor="t">
            <a:spAutoFit/>
          </a:bodyPr>
          <a:lstStyle/>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（三）文本感知</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
        <p:nvSpPr>
          <p:cNvPr id="6" name="文本框 5"/>
          <p:cNvSpPr txBox="1"/>
          <p:nvPr/>
        </p:nvSpPr>
        <p:spPr>
          <a:xfrm>
            <a:off x="1986915" y="1880235"/>
            <a:ext cx="73914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jī</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5" name="文本框 4"/>
          <p:cNvSpPr txBox="1"/>
          <p:nvPr>
            <p:custDataLst>
              <p:tags r:id="rId2"/>
            </p:custDataLst>
          </p:nvPr>
        </p:nvSpPr>
        <p:spPr>
          <a:xfrm>
            <a:off x="5786120" y="1880235"/>
            <a:ext cx="935355" cy="553720"/>
          </a:xfrm>
          <a:prstGeom prst="rect">
            <a:avLst/>
          </a:prstGeom>
          <a:noFill/>
        </p:spPr>
        <p:txBody>
          <a:bodyPr wrap="square" rtlCol="0">
            <a:no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zhuō</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7" name="文本框 6"/>
          <p:cNvSpPr txBox="1"/>
          <p:nvPr>
            <p:custDataLst>
              <p:tags r:id="rId3"/>
            </p:custDataLst>
          </p:nvPr>
        </p:nvSpPr>
        <p:spPr>
          <a:xfrm>
            <a:off x="8486140" y="1925320"/>
            <a:ext cx="73914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mǔ</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custDataLst>
              <p:tags r:id="rId4"/>
            </p:custDataLst>
          </p:nvPr>
        </p:nvSpPr>
        <p:spPr>
          <a:xfrm>
            <a:off x="2861310" y="2433955"/>
            <a:ext cx="1132205"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yìn</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9" name="文本框 8"/>
          <p:cNvSpPr txBox="1"/>
          <p:nvPr>
            <p:custDataLst>
              <p:tags r:id="rId5"/>
            </p:custDataLst>
          </p:nvPr>
        </p:nvSpPr>
        <p:spPr>
          <a:xfrm>
            <a:off x="5673090" y="2385695"/>
            <a:ext cx="1048385"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ài</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0" name="文本框 9"/>
          <p:cNvSpPr txBox="1"/>
          <p:nvPr>
            <p:custDataLst>
              <p:tags r:id="rId6"/>
            </p:custDataLst>
          </p:nvPr>
        </p:nvSpPr>
        <p:spPr>
          <a:xfrm>
            <a:off x="8197850" y="2433955"/>
            <a:ext cx="73914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fán</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1" name="文本框 10"/>
          <p:cNvSpPr txBox="1"/>
          <p:nvPr>
            <p:custDataLst>
              <p:tags r:id="rId7"/>
            </p:custDataLst>
          </p:nvPr>
        </p:nvSpPr>
        <p:spPr>
          <a:xfrm>
            <a:off x="1763395" y="3913505"/>
            <a:ext cx="141351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遮蔽。</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nvSpPr>
        <p:spPr>
          <a:xfrm>
            <a:off x="4117340" y="3982085"/>
            <a:ext cx="1095375"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排列。</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5" name="文本框 14"/>
          <p:cNvSpPr txBox="1"/>
          <p:nvPr>
            <p:custDataLst>
              <p:tags r:id="rId8"/>
            </p:custDataLst>
          </p:nvPr>
        </p:nvSpPr>
        <p:spPr>
          <a:xfrm>
            <a:off x="6362065" y="3982085"/>
            <a:ext cx="102870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起床。</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linds(horizontal)">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linds(horizontal)">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2"/>
                                        </p:tgtEl>
                                        <p:attrNameLst>
                                          <p:attrName>style.visibility</p:attrName>
                                        </p:attrNameLst>
                                      </p:cBhvr>
                                      <p:to>
                                        <p:strVal val="visible"/>
                                      </p:to>
                                    </p:set>
                                    <p:animEffect transition="in" filter="blinds(horizontal)">
                                      <p:cBhvr>
                                        <p:cTn id="42" dur="500"/>
                                        <p:tgtEl>
                                          <p:spTgt spid="2"/>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blinds(horizontal)">
                                      <p:cBhvr>
                                        <p:cTn id="4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 grpId="0"/>
      <p:bldP spid="7" grpId="0"/>
      <p:bldP spid="8" grpId="0"/>
      <p:bldP spid="9" grpId="0"/>
      <p:bldP spid="10" grpId="0"/>
      <p:bldP spid="11" grpId="0"/>
      <p:bldP spid="15" grpId="0"/>
      <p:bldP spid="2"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1001395" y="983615"/>
            <a:ext cx="10604500" cy="267525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40000"/>
              </a:lnSpc>
            </a:pPr>
            <a:r>
              <a:rPr sz="2400">
                <a:latin typeface="Times New Roman" panose="02020603050405020304" charset="0"/>
                <a:ea typeface="宋体" panose="02010600030101010101" pitchFamily="2" charset="-122"/>
                <a:cs typeface="Times New Roman" panose="02020603050405020304" charset="0"/>
              </a:rPr>
              <a:t>13. 下列各句中，标红的词与现代汉语词义基本相同的一项是（</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40000"/>
              </a:lnSpc>
            </a:pPr>
            <a:r>
              <a:rPr sz="2400">
                <a:latin typeface="Times New Roman" panose="02020603050405020304" charset="0"/>
                <a:ea typeface="宋体" panose="02010600030101010101" pitchFamily="2" charset="-122"/>
                <a:cs typeface="Times New Roman" panose="02020603050405020304" charset="0"/>
              </a:rPr>
              <a:t>A. 徘徊于</a:t>
            </a:r>
            <a:r>
              <a:rPr sz="2400">
                <a:solidFill>
                  <a:srgbClr val="FF0000"/>
                </a:solidFill>
                <a:latin typeface="Times New Roman" panose="02020603050405020304" charset="0"/>
                <a:ea typeface="宋体" panose="02010600030101010101" pitchFamily="2" charset="-122"/>
                <a:cs typeface="Times New Roman" panose="02020603050405020304" charset="0"/>
              </a:rPr>
              <a:t>斗牛</a:t>
            </a:r>
            <a:r>
              <a:rPr sz="2400">
                <a:latin typeface="Times New Roman" panose="02020603050405020304" charset="0"/>
                <a:ea typeface="宋体" panose="02010600030101010101" pitchFamily="2" charset="-122"/>
                <a:cs typeface="Times New Roman" panose="02020603050405020304" charset="0"/>
              </a:rPr>
              <a:t>之间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40000"/>
              </a:lnSpc>
            </a:pPr>
            <a:r>
              <a:rPr sz="2400">
                <a:latin typeface="Times New Roman" panose="02020603050405020304" charset="0"/>
                <a:ea typeface="宋体" panose="02010600030101010101" pitchFamily="2" charset="-122"/>
                <a:cs typeface="Times New Roman" panose="02020603050405020304" charset="0"/>
              </a:rPr>
              <a:t>B. </a:t>
            </a:r>
            <a:r>
              <a:rPr sz="2400">
                <a:solidFill>
                  <a:srgbClr val="FF0000"/>
                </a:solidFill>
                <a:latin typeface="Times New Roman" panose="02020603050405020304" charset="0"/>
                <a:ea typeface="宋体" panose="02010600030101010101" pitchFamily="2" charset="-122"/>
                <a:cs typeface="Times New Roman" panose="02020603050405020304" charset="0"/>
              </a:rPr>
              <a:t>白露</a:t>
            </a:r>
            <a:r>
              <a:rPr sz="2400">
                <a:latin typeface="Times New Roman" panose="02020603050405020304" charset="0"/>
                <a:ea typeface="宋体" panose="02010600030101010101" pitchFamily="2" charset="-122"/>
                <a:cs typeface="Times New Roman" panose="02020603050405020304" charset="0"/>
              </a:rPr>
              <a:t>横江</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40000"/>
              </a:lnSpc>
            </a:pPr>
            <a:r>
              <a:rPr sz="2400">
                <a:latin typeface="Times New Roman" panose="02020603050405020304" charset="0"/>
                <a:ea typeface="宋体" panose="02010600030101010101" pitchFamily="2" charset="-122"/>
                <a:cs typeface="Times New Roman" panose="02020603050405020304" charset="0"/>
              </a:rPr>
              <a:t>C. 凌万顷之</a:t>
            </a:r>
            <a:r>
              <a:rPr sz="2400">
                <a:solidFill>
                  <a:srgbClr val="FF0000"/>
                </a:solidFill>
                <a:latin typeface="Times New Roman" panose="02020603050405020304" charset="0"/>
                <a:ea typeface="宋体" panose="02010600030101010101" pitchFamily="2" charset="-122"/>
                <a:cs typeface="Times New Roman" panose="02020603050405020304" charset="0"/>
              </a:rPr>
              <a:t>茫然</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40000"/>
              </a:lnSpc>
            </a:pPr>
            <a:r>
              <a:rPr sz="2400">
                <a:latin typeface="Times New Roman" panose="02020603050405020304" charset="0"/>
                <a:ea typeface="宋体" panose="02010600030101010101" pitchFamily="2" charset="-122"/>
                <a:cs typeface="Times New Roman" panose="02020603050405020304" charset="0"/>
              </a:rPr>
              <a:t>D. 挟飞仙以</a:t>
            </a:r>
            <a:r>
              <a:rPr sz="2400">
                <a:solidFill>
                  <a:srgbClr val="FF0000"/>
                </a:solidFill>
                <a:latin typeface="Times New Roman" panose="02020603050405020304" charset="0"/>
                <a:ea typeface="宋体" panose="02010600030101010101" pitchFamily="2" charset="-122"/>
                <a:cs typeface="Times New Roman" panose="02020603050405020304" charset="0"/>
              </a:rPr>
              <a:t>遨游</a:t>
            </a:r>
            <a:endParaRPr sz="2400">
              <a:solidFill>
                <a:srgbClr val="FF0000"/>
              </a:solidFill>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9475470" y="1105535"/>
            <a:ext cx="672465" cy="497205"/>
          </a:xfrm>
          <a:prstGeom prst="rect">
            <a:avLst/>
          </a:prstGeom>
          <a:noFill/>
        </p:spPr>
        <p:txBody>
          <a:bodyPr wrap="square" rtlCol="0">
            <a:spAutoFit/>
          </a:bodyPr>
          <a:p>
            <a:pPr>
              <a:lnSpc>
                <a:spcPct val="110000"/>
              </a:lnSpc>
            </a:pP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D</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1728470" y="4083685"/>
            <a:ext cx="8691880" cy="1938020"/>
          </a:xfrm>
          <a:prstGeom prst="rect">
            <a:avLst/>
          </a:prstGeom>
          <a:noFill/>
        </p:spPr>
        <p:txBody>
          <a:bodyPr wrap="square" rtlCol="0">
            <a:spAutoFit/>
          </a:bodyPr>
          <a:p>
            <a:pPr marL="1259840" indent="-125984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【解析】A项，“斗牛”，古义是星宿名，今义是一种游戏方式；</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B项，“白露”，古义是白茫茫的水气，今义是二十四节气之一；</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C项，“茫然”，古义是旷远的样子，今义是完全不知道的样子。</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1001395" y="814705"/>
            <a:ext cx="10604500" cy="267525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40000"/>
              </a:lnSpc>
            </a:pPr>
            <a:r>
              <a:rPr sz="2400">
                <a:latin typeface="Times New Roman" panose="02020603050405020304" charset="0"/>
                <a:ea typeface="宋体" panose="02010600030101010101" pitchFamily="2" charset="-122"/>
                <a:cs typeface="Times New Roman" panose="02020603050405020304" charset="0"/>
              </a:rPr>
              <a:t>14. 下列各</a:t>
            </a:r>
            <a:r>
              <a:rPr sz="2400">
                <a:latin typeface="宋体" panose="02010600030101010101" pitchFamily="2" charset="-122"/>
                <a:ea typeface="宋体" panose="02010600030101010101" pitchFamily="2" charset="-122"/>
                <a:cs typeface="宋体" panose="02010600030101010101" pitchFamily="2" charset="-122"/>
              </a:rPr>
              <a:t>句与“况吾与子渔樵于江渚之上”的句</a:t>
            </a:r>
            <a:r>
              <a:rPr sz="2400">
                <a:latin typeface="Times New Roman" panose="02020603050405020304" charset="0"/>
                <a:ea typeface="宋体" panose="02010600030101010101" pitchFamily="2" charset="-122"/>
                <a:cs typeface="Times New Roman" panose="02020603050405020304" charset="0"/>
              </a:rPr>
              <a:t>式相同的一项是（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40000"/>
              </a:lnSpc>
            </a:pPr>
            <a:r>
              <a:rPr sz="2400">
                <a:latin typeface="Times New Roman" panose="02020603050405020304" charset="0"/>
                <a:ea typeface="宋体" panose="02010600030101010101" pitchFamily="2" charset="-122"/>
                <a:cs typeface="Times New Roman" panose="02020603050405020304" charset="0"/>
              </a:rPr>
              <a:t>A. 马之千里者，一食或尽粟一石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40000"/>
              </a:lnSpc>
            </a:pPr>
            <a:r>
              <a:rPr sz="2400">
                <a:latin typeface="Times New Roman" panose="02020603050405020304" charset="0"/>
                <a:ea typeface="宋体" panose="02010600030101010101" pitchFamily="2" charset="-122"/>
                <a:cs typeface="Times New Roman" panose="02020603050405020304" charset="0"/>
              </a:rPr>
              <a:t>B. 汝心之固，固不可彻</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40000"/>
              </a:lnSpc>
            </a:pPr>
            <a:r>
              <a:rPr sz="2400">
                <a:latin typeface="Times New Roman" panose="02020603050405020304" charset="0"/>
                <a:ea typeface="宋体" panose="02010600030101010101" pitchFamily="2" charset="-122"/>
                <a:cs typeface="Times New Roman" panose="02020603050405020304" charset="0"/>
              </a:rPr>
              <a:t>C. 月出于东山之上，徘徊于斗牛之间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40000"/>
              </a:lnSpc>
            </a:pPr>
            <a:r>
              <a:rPr sz="2400">
                <a:latin typeface="Times New Roman" panose="02020603050405020304" charset="0"/>
                <a:ea typeface="宋体" panose="02010600030101010101" pitchFamily="2" charset="-122"/>
                <a:cs typeface="Times New Roman" panose="02020603050405020304" charset="0"/>
              </a:rPr>
              <a:t>D. 古之铿然有声者，所在皆是也。</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10071735" y="955040"/>
            <a:ext cx="672465" cy="497205"/>
          </a:xfrm>
          <a:prstGeom prst="rect">
            <a:avLst/>
          </a:prstGeom>
          <a:noFill/>
        </p:spPr>
        <p:txBody>
          <a:bodyPr wrap="square" rtlCol="0">
            <a:spAutoFit/>
          </a:bodyPr>
          <a:p>
            <a:pPr>
              <a:lnSpc>
                <a:spcPct val="110000"/>
              </a:lnSpc>
            </a:pP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C</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1728470" y="4083685"/>
            <a:ext cx="8691880" cy="460375"/>
          </a:xfrm>
          <a:prstGeom prst="rect">
            <a:avLst/>
          </a:prstGeom>
          <a:noFill/>
        </p:spPr>
        <p:txBody>
          <a:bodyPr wrap="square" rtlCol="0">
            <a:spAutoFit/>
          </a:bodyPr>
          <a:p>
            <a:pPr marL="1259840" indent="-125984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【解析】都是介宾短语后置句。</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793750" y="440055"/>
            <a:ext cx="10604500" cy="496506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15. 下列各句的翻译完全正确的一项是（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A. </a:t>
            </a:r>
            <a:r>
              <a:rPr sz="2400">
                <a:solidFill>
                  <a:srgbClr val="002060"/>
                </a:solidFill>
                <a:latin typeface="Times New Roman" panose="02020603050405020304" charset="0"/>
                <a:ea typeface="宋体" panose="02010600030101010101" pitchFamily="2" charset="-122"/>
                <a:cs typeface="Times New Roman" panose="02020603050405020304" charset="0"/>
              </a:rPr>
              <a:t>将自其变者而观之，则天地曾不能以一瞬。</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翻译：如果从那变动的一面看，那么天地间万事万物（时刻都在变动）连一眨眼的功夫都不停止。</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B. </a:t>
            </a:r>
            <a:r>
              <a:rPr sz="2400">
                <a:solidFill>
                  <a:srgbClr val="002060"/>
                </a:solidFill>
                <a:latin typeface="Times New Roman" panose="02020603050405020304" charset="0"/>
                <a:ea typeface="宋体" panose="02010600030101010101" pitchFamily="2" charset="-122"/>
                <a:cs typeface="Times New Roman" panose="02020603050405020304" charset="0"/>
              </a:rPr>
              <a:t>泣孤舟之嫠妇。</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翻译：（那箫声像是）为孤舟中的寡妇而哭泣。</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C. </a:t>
            </a:r>
            <a:r>
              <a:rPr sz="2400">
                <a:solidFill>
                  <a:srgbClr val="002060"/>
                </a:solidFill>
                <a:latin typeface="Times New Roman" panose="02020603050405020304" charset="0"/>
                <a:ea typeface="宋体" panose="02010600030101010101" pitchFamily="2" charset="-122"/>
                <a:cs typeface="Times New Roman" panose="02020603050405020304" charset="0"/>
              </a:rPr>
              <a:t>挟飞仙以遨游，抱明月而长终。</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翻译：（希望）同飞升的仙人一同遨游长空，哪怕在明月下死去（也心满意足）。</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D. </a:t>
            </a:r>
            <a:r>
              <a:rPr sz="2400">
                <a:solidFill>
                  <a:srgbClr val="002060"/>
                </a:solidFill>
                <a:latin typeface="Times New Roman" panose="02020603050405020304" charset="0"/>
                <a:ea typeface="宋体" panose="02010600030101010101" pitchFamily="2" charset="-122"/>
                <a:cs typeface="Times New Roman" panose="02020603050405020304" charset="0"/>
              </a:rPr>
              <a:t>飘飘乎如遗世独立，羽化而登仙。</a:t>
            </a:r>
            <a:endParaRPr sz="2400">
              <a:solidFill>
                <a:srgbClr val="002060"/>
              </a:solidFill>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翻译：轻盈飘逸啊，像长了羽毛的鸟儿一样，远离尘世，飞升仙境。</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6159500" y="440055"/>
            <a:ext cx="672465" cy="497205"/>
          </a:xfrm>
          <a:prstGeom prst="rect">
            <a:avLst/>
          </a:prstGeom>
          <a:noFill/>
        </p:spPr>
        <p:txBody>
          <a:bodyPr wrap="square" rtlCol="0">
            <a:spAutoFit/>
          </a:bodyPr>
          <a:p>
            <a:pPr>
              <a:lnSpc>
                <a:spcPct val="110000"/>
              </a:lnSpc>
            </a:pP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A　</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3105785" y="5545455"/>
            <a:ext cx="5422265" cy="460375"/>
          </a:xfrm>
          <a:prstGeom prst="rect">
            <a:avLst/>
          </a:prstGeom>
          <a:noFill/>
        </p:spPr>
        <p:txBody>
          <a:bodyPr wrap="square" rtlCol="0">
            <a:spAutoFit/>
          </a:bodyPr>
          <a:p>
            <a:pPr marL="1259840" indent="-125984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【解析】略。</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681355" y="674370"/>
            <a:ext cx="10604500" cy="363601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16. 下列对文学文化常识的解释，错误的一项是（</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A. 既望，过了望日后的第一天，通常指农历每月十六日。</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B. 美人，指所思慕的人，古人作品中常用美人来作为圣主贤臣或美好理想的象征。</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C. 本文作者苏轼是唐宋八大家之一。八大家中另七人是韩愈、柳宗元、欧阳修、苏洵、苏辙、司马光、王安石。</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D. 斗牛，斗宿和牛宿，都是星宿名。我国古代天文学家把天上某些星的集合叫做宿。</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7264400" y="758825"/>
            <a:ext cx="672465" cy="497205"/>
          </a:xfrm>
          <a:prstGeom prst="rect">
            <a:avLst/>
          </a:prstGeom>
          <a:noFill/>
        </p:spPr>
        <p:txBody>
          <a:bodyPr wrap="square" rtlCol="0">
            <a:spAutoFit/>
          </a:bodyPr>
          <a:p>
            <a:pPr>
              <a:lnSpc>
                <a:spcPct val="110000"/>
              </a:lnSpc>
            </a:pP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C　</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2337435" y="4598670"/>
            <a:ext cx="7258050" cy="460375"/>
          </a:xfrm>
          <a:prstGeom prst="rect">
            <a:avLst/>
          </a:prstGeom>
          <a:noFill/>
        </p:spPr>
        <p:txBody>
          <a:bodyPr wrap="square" rtlCol="0">
            <a:spAutoFit/>
          </a:bodyPr>
          <a:p>
            <a:pPr marL="1259840" indent="-125984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【解析】唐宋八大家没有司马光，应是曾巩。</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681355" y="674370"/>
            <a:ext cx="10604500" cy="319278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17. 下</a:t>
            </a:r>
            <a:r>
              <a:rPr sz="2400">
                <a:latin typeface="宋体" panose="02010600030101010101" pitchFamily="2" charset="-122"/>
                <a:ea typeface="宋体" panose="02010600030101010101" pitchFamily="2" charset="-122"/>
                <a:cs typeface="宋体" panose="02010600030101010101" pitchFamily="2" charset="-122"/>
              </a:rPr>
              <a:t>列对“之”字的意义和</a:t>
            </a:r>
            <a:r>
              <a:rPr sz="2400">
                <a:latin typeface="Times New Roman" panose="02020603050405020304" charset="0"/>
                <a:ea typeface="宋体" panose="02010600030101010101" pitchFamily="2" charset="-122"/>
                <a:cs typeface="Times New Roman" panose="02020603050405020304" charset="0"/>
              </a:rPr>
              <a:t>用法，分类正确的一项是（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①此非曹孟德</a:t>
            </a:r>
            <a:r>
              <a:rPr sz="2400">
                <a:solidFill>
                  <a:srgbClr val="FF0000"/>
                </a:solidFill>
                <a:latin typeface="Times New Roman" panose="02020603050405020304" charset="0"/>
                <a:ea typeface="宋体" panose="02010600030101010101" pitchFamily="2" charset="-122"/>
                <a:cs typeface="Times New Roman" panose="02020603050405020304" charset="0"/>
              </a:rPr>
              <a:t>之</a:t>
            </a:r>
            <a:r>
              <a:rPr sz="2400">
                <a:latin typeface="Times New Roman" panose="02020603050405020304" charset="0"/>
                <a:ea typeface="宋体" panose="02010600030101010101" pitchFamily="2" charset="-122"/>
                <a:cs typeface="Times New Roman" panose="02020603050405020304" charset="0"/>
              </a:rPr>
              <a:t>诗乎　　　　　　　　②此非孟德</a:t>
            </a:r>
            <a:r>
              <a:rPr sz="2400">
                <a:solidFill>
                  <a:srgbClr val="FF0000"/>
                </a:solidFill>
                <a:latin typeface="Times New Roman" panose="02020603050405020304" charset="0"/>
                <a:ea typeface="宋体" panose="02010600030101010101" pitchFamily="2" charset="-122"/>
                <a:cs typeface="Times New Roman" panose="02020603050405020304" charset="0"/>
              </a:rPr>
              <a:t>之</a:t>
            </a:r>
            <a:r>
              <a:rPr sz="2400">
                <a:latin typeface="Times New Roman" panose="02020603050405020304" charset="0"/>
                <a:ea typeface="宋体" panose="02010600030101010101" pitchFamily="2" charset="-122"/>
                <a:cs typeface="Times New Roman" panose="02020603050405020304" charset="0"/>
              </a:rPr>
              <a:t>困于周郎者乎</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③固一世</a:t>
            </a:r>
            <a:r>
              <a:rPr sz="2400">
                <a:solidFill>
                  <a:srgbClr val="FF0000"/>
                </a:solidFill>
                <a:latin typeface="Times New Roman" panose="02020603050405020304" charset="0"/>
                <a:ea typeface="宋体" panose="02010600030101010101" pitchFamily="2" charset="-122"/>
                <a:cs typeface="Times New Roman" panose="02020603050405020304" charset="0"/>
              </a:rPr>
              <a:t>之</a:t>
            </a:r>
            <a:r>
              <a:rPr sz="2400">
                <a:latin typeface="Times New Roman" panose="02020603050405020304" charset="0"/>
                <a:ea typeface="宋体" panose="02010600030101010101" pitchFamily="2" charset="-122"/>
                <a:cs typeface="Times New Roman" panose="02020603050405020304" charset="0"/>
              </a:rPr>
              <a:t>雄也　　　　　　　　　　④吾与子渔樵于江渚</a:t>
            </a:r>
            <a:r>
              <a:rPr sz="2400">
                <a:solidFill>
                  <a:srgbClr val="FF0000"/>
                </a:solidFill>
                <a:latin typeface="Times New Roman" panose="02020603050405020304" charset="0"/>
                <a:ea typeface="宋体" panose="02010600030101010101" pitchFamily="2" charset="-122"/>
                <a:cs typeface="Times New Roman" panose="02020603050405020304" charset="0"/>
              </a:rPr>
              <a:t>之</a:t>
            </a:r>
            <a:r>
              <a:rPr sz="2400">
                <a:latin typeface="Times New Roman" panose="02020603050405020304" charset="0"/>
                <a:ea typeface="宋体" panose="02010600030101010101" pitchFamily="2" charset="-122"/>
                <a:cs typeface="Times New Roman" panose="02020603050405020304" charset="0"/>
              </a:rPr>
              <a:t>上</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⑤驾一叶</a:t>
            </a:r>
            <a:r>
              <a:rPr sz="2400">
                <a:solidFill>
                  <a:srgbClr val="FF0000"/>
                </a:solidFill>
                <a:latin typeface="Times New Roman" panose="02020603050405020304" charset="0"/>
                <a:ea typeface="宋体" panose="02010600030101010101" pitchFamily="2" charset="-122"/>
                <a:cs typeface="Times New Roman" panose="02020603050405020304" charset="0"/>
              </a:rPr>
              <a:t>之</a:t>
            </a:r>
            <a:r>
              <a:rPr sz="2400">
                <a:latin typeface="Times New Roman" panose="02020603050405020304" charset="0"/>
                <a:ea typeface="宋体" panose="02010600030101010101" pitchFamily="2" charset="-122"/>
                <a:cs typeface="Times New Roman" panose="02020603050405020304" charset="0"/>
              </a:rPr>
              <a:t>扁舟　　　　　　　　　　⑥渺沧海</a:t>
            </a:r>
            <a:r>
              <a:rPr sz="2400">
                <a:solidFill>
                  <a:srgbClr val="FF0000"/>
                </a:solidFill>
                <a:latin typeface="Times New Roman" panose="02020603050405020304" charset="0"/>
                <a:ea typeface="宋体" panose="02010600030101010101" pitchFamily="2" charset="-122"/>
                <a:cs typeface="Times New Roman" panose="02020603050405020304" charset="0"/>
              </a:rPr>
              <a:t>之</a:t>
            </a:r>
            <a:r>
              <a:rPr sz="2400">
                <a:latin typeface="Times New Roman" panose="02020603050405020304" charset="0"/>
                <a:ea typeface="宋体" panose="02010600030101010101" pitchFamily="2" charset="-122"/>
                <a:cs typeface="Times New Roman" panose="02020603050405020304" charset="0"/>
              </a:rPr>
              <a:t>一粟</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⑦哀吾生</a:t>
            </a:r>
            <a:r>
              <a:rPr sz="2400">
                <a:solidFill>
                  <a:srgbClr val="FF0000"/>
                </a:solidFill>
                <a:latin typeface="Times New Roman" panose="02020603050405020304" charset="0"/>
                <a:ea typeface="宋体" panose="02010600030101010101" pitchFamily="2" charset="-122"/>
                <a:cs typeface="Times New Roman" panose="02020603050405020304" charset="0"/>
              </a:rPr>
              <a:t>之</a:t>
            </a:r>
            <a:r>
              <a:rPr sz="2400">
                <a:latin typeface="Times New Roman" panose="02020603050405020304" charset="0"/>
                <a:ea typeface="宋体" panose="02010600030101010101" pitchFamily="2" charset="-122"/>
                <a:cs typeface="Times New Roman" panose="02020603050405020304" charset="0"/>
              </a:rPr>
              <a:t>须臾　　　　　　　　　　⑧羡长江</a:t>
            </a:r>
            <a:r>
              <a:rPr sz="2400">
                <a:solidFill>
                  <a:srgbClr val="FF0000"/>
                </a:solidFill>
                <a:latin typeface="Times New Roman" panose="02020603050405020304" charset="0"/>
                <a:ea typeface="宋体" panose="02010600030101010101" pitchFamily="2" charset="-122"/>
                <a:cs typeface="Times New Roman" panose="02020603050405020304" charset="0"/>
              </a:rPr>
              <a:t>之</a:t>
            </a:r>
            <a:r>
              <a:rPr sz="2400">
                <a:latin typeface="Times New Roman" panose="02020603050405020304" charset="0"/>
                <a:ea typeface="宋体" panose="02010600030101010101" pitchFamily="2" charset="-122"/>
                <a:cs typeface="Times New Roman" panose="02020603050405020304" charset="0"/>
              </a:rPr>
              <a:t>无穷</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A. ①②⑦⑧/③④⑥/⑤</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B. ②⑦⑧/①③⑤⑥/④</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C. ①③④⑥/②⑦⑧/⑤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D. ②④⑥/①③⑦⑧/⑤</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8288655" y="674370"/>
            <a:ext cx="532130" cy="497205"/>
          </a:xfrm>
          <a:prstGeom prst="rect">
            <a:avLst/>
          </a:prstGeom>
          <a:noFill/>
        </p:spPr>
        <p:txBody>
          <a:bodyPr wrap="square" rtlCol="0">
            <a:spAutoFit/>
          </a:bodyPr>
          <a:p>
            <a:pPr>
              <a:lnSpc>
                <a:spcPct val="110000"/>
              </a:lnSpc>
            </a:pP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C　  </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2337435" y="4598670"/>
            <a:ext cx="7258050" cy="1198880"/>
          </a:xfrm>
          <a:prstGeom prst="rect">
            <a:avLst/>
          </a:prstGeom>
          <a:noFill/>
        </p:spPr>
        <p:txBody>
          <a:bodyPr wrap="square" rtlCol="0">
            <a:spAutoFit/>
          </a:bodyPr>
          <a:p>
            <a:pPr marL="1259840" indent="-125984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【解析】①③④⑥句都是助词，的；</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②⑦⑧句是主谓之间取消独立性；</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⑤句是助词，无意义。</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681355" y="674370"/>
            <a:ext cx="10604500" cy="274955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18. 下列各句中，标红字与例句中标红字的意义和用法相同的一项是（</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solidFill>
                  <a:schemeClr val="tx1"/>
                </a:solidFill>
                <a:latin typeface="Times New Roman" panose="02020603050405020304" charset="0"/>
                <a:ea typeface="宋体" panose="02010600030101010101" pitchFamily="2" charset="-122"/>
                <a:cs typeface="Times New Roman" panose="02020603050405020304" charset="0"/>
              </a:rPr>
              <a:t>例句：此非孟德之困</a:t>
            </a:r>
            <a:r>
              <a:rPr sz="2400">
                <a:solidFill>
                  <a:srgbClr val="FF0000"/>
                </a:solidFill>
                <a:latin typeface="Times New Roman" panose="02020603050405020304" charset="0"/>
                <a:ea typeface="宋体" panose="02010600030101010101" pitchFamily="2" charset="-122"/>
                <a:cs typeface="Times New Roman" panose="02020603050405020304" charset="0"/>
              </a:rPr>
              <a:t>于</a:t>
            </a:r>
            <a:r>
              <a:rPr sz="2400">
                <a:solidFill>
                  <a:schemeClr val="tx1"/>
                </a:solidFill>
                <a:latin typeface="Times New Roman" panose="02020603050405020304" charset="0"/>
                <a:ea typeface="宋体" panose="02010600030101010101" pitchFamily="2" charset="-122"/>
                <a:cs typeface="Times New Roman" panose="02020603050405020304" charset="0"/>
              </a:rPr>
              <a:t>周郎者乎？</a:t>
            </a:r>
            <a:endParaRPr sz="2400">
              <a:solidFill>
                <a:schemeClr val="tx1"/>
              </a:solidFill>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A. 终葬</a:t>
            </a:r>
            <a:r>
              <a:rPr sz="2400">
                <a:solidFill>
                  <a:srgbClr val="FF0000"/>
                </a:solidFill>
                <a:latin typeface="Times New Roman" panose="02020603050405020304" charset="0"/>
                <a:ea typeface="宋体" panose="02010600030101010101" pitchFamily="2" charset="-122"/>
                <a:cs typeface="Times New Roman" panose="02020603050405020304" charset="0"/>
              </a:rPr>
              <a:t>于</a:t>
            </a:r>
            <a:r>
              <a:rPr sz="2400">
                <a:latin typeface="Times New Roman" panose="02020603050405020304" charset="0"/>
                <a:ea typeface="宋体" panose="02010600030101010101" pitchFamily="2" charset="-122"/>
                <a:cs typeface="Times New Roman" panose="02020603050405020304" charset="0"/>
              </a:rPr>
              <a:t>先人之北，然后惟其所愿。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B. 今是溪独见辱</a:t>
            </a:r>
            <a:r>
              <a:rPr sz="2400">
                <a:solidFill>
                  <a:srgbClr val="FF0000"/>
                </a:solidFill>
                <a:latin typeface="Times New Roman" panose="02020603050405020304" charset="0"/>
                <a:ea typeface="宋体" panose="02010600030101010101" pitchFamily="2" charset="-122"/>
                <a:cs typeface="Times New Roman" panose="02020603050405020304" charset="0"/>
              </a:rPr>
              <a:t>于</a:t>
            </a:r>
            <a:r>
              <a:rPr sz="2400">
                <a:latin typeface="Times New Roman" panose="02020603050405020304" charset="0"/>
                <a:ea typeface="宋体" panose="02010600030101010101" pitchFamily="2" charset="-122"/>
                <a:cs typeface="Times New Roman" panose="02020603050405020304" charset="0"/>
              </a:rPr>
              <a:t>愚，何哉？</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C. 少焉，月出</a:t>
            </a:r>
            <a:r>
              <a:rPr sz="2400">
                <a:solidFill>
                  <a:srgbClr val="FF0000"/>
                </a:solidFill>
                <a:latin typeface="Times New Roman" panose="02020603050405020304" charset="0"/>
                <a:ea typeface="宋体" panose="02010600030101010101" pitchFamily="2" charset="-122"/>
                <a:cs typeface="Times New Roman" panose="02020603050405020304" charset="0"/>
              </a:rPr>
              <a:t>于</a:t>
            </a:r>
            <a:r>
              <a:rPr sz="2400">
                <a:latin typeface="Times New Roman" panose="02020603050405020304" charset="0"/>
                <a:ea typeface="宋体" panose="02010600030101010101" pitchFamily="2" charset="-122"/>
                <a:cs typeface="Times New Roman" panose="02020603050405020304" charset="0"/>
              </a:rPr>
              <a:t>东山之上。</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D. </a:t>
            </a:r>
            <a:r>
              <a:rPr sz="2400">
                <a:solidFill>
                  <a:srgbClr val="FF0000"/>
                </a:solidFill>
                <a:latin typeface="Times New Roman" panose="02020603050405020304" charset="0"/>
                <a:ea typeface="宋体" panose="02010600030101010101" pitchFamily="2" charset="-122"/>
                <a:cs typeface="Times New Roman" panose="02020603050405020304" charset="0"/>
              </a:rPr>
              <a:t>于</a:t>
            </a:r>
            <a:r>
              <a:rPr sz="2400">
                <a:latin typeface="Times New Roman" panose="02020603050405020304" charset="0"/>
                <a:ea typeface="宋体" panose="02010600030101010101" pitchFamily="2" charset="-122"/>
                <a:cs typeface="Times New Roman" panose="02020603050405020304" charset="0"/>
              </a:rPr>
              <a:t>其身也，则耻师焉。</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10113010" y="739775"/>
            <a:ext cx="523240" cy="497205"/>
          </a:xfrm>
          <a:prstGeom prst="rect">
            <a:avLst/>
          </a:prstGeom>
          <a:noFill/>
        </p:spPr>
        <p:txBody>
          <a:bodyPr wrap="square" rtlCol="0">
            <a:spAutoFit/>
          </a:bodyPr>
          <a:p>
            <a:pPr>
              <a:lnSpc>
                <a:spcPct val="110000"/>
              </a:lnSpc>
            </a:pP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B　  </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2337435" y="4598670"/>
            <a:ext cx="7258050" cy="460375"/>
          </a:xfrm>
          <a:prstGeom prst="rect">
            <a:avLst/>
          </a:prstGeom>
          <a:noFill/>
        </p:spPr>
        <p:txBody>
          <a:bodyPr wrap="square" rtlCol="0">
            <a:spAutoFit/>
          </a:bodyPr>
          <a:p>
            <a:pPr marL="1259840" indent="-125984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【解析】都表示被动。</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681355" y="674370"/>
            <a:ext cx="10604500" cy="407860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19. 下列对《赤壁赋》的理解和赏析，不恰当的一项是（</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A. 作者用主客问答的方式来写。主客问答是赋的传统手法，一般说来，作者往往借客人的话从反面引出自己的思想感情。</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B. 作者善于运用比喻的修辞手法，将抽象而不易捉摸的感情和思想变化，写得具体可感，</a:t>
            </a:r>
            <a:r>
              <a:rPr sz="2400">
                <a:latin typeface="宋体" panose="02010600030101010101" pitchFamily="2" charset="-122"/>
                <a:ea typeface="宋体" panose="02010600030101010101" pitchFamily="2" charset="-122"/>
                <a:cs typeface="宋体" panose="02010600030101010101" pitchFamily="2" charset="-122"/>
              </a:rPr>
              <a:t>如“寄蜉蝣于天地”。</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C. 作者将情、景、理有机结合，实质上是作者贬谪生活中苦闷心绪的流露，但从全文来看，作者并没有沉浸在这种苦闷之中。</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D. 作者描绘了舳舻千里、旌旗蔽空、酾酒临江、横槊赋诗的景象，意在抒发自己急欲建功立业的豪情。</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8136255" y="674370"/>
            <a:ext cx="523240" cy="497205"/>
          </a:xfrm>
          <a:prstGeom prst="rect">
            <a:avLst/>
          </a:prstGeom>
          <a:noFill/>
        </p:spPr>
        <p:txBody>
          <a:bodyPr wrap="square" rtlCol="0">
            <a:spAutoFit/>
          </a:bodyPr>
          <a:p>
            <a:pPr>
              <a:lnSpc>
                <a:spcPct val="110000"/>
              </a:lnSpc>
            </a:pP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D　  </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2337435" y="4907280"/>
            <a:ext cx="7258050" cy="460375"/>
          </a:xfrm>
          <a:prstGeom prst="rect">
            <a:avLst/>
          </a:prstGeom>
          <a:noFill/>
        </p:spPr>
        <p:txBody>
          <a:bodyPr wrap="square" rtlCol="0">
            <a:spAutoFit/>
          </a:bodyPr>
          <a:p>
            <a:pPr marL="1259840" indent="-125984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【解析】流露的是不能像古人那样建功立业的苦闷。</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795020" y="370205"/>
            <a:ext cx="9992360" cy="496506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20. 根据课文内容，写出相应的句子。</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（1）写江上水汽弥漫，江水无边无际和远方天际相接的句子。______________________________________________________________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（2）概括了曹操军队在攻破荆州顺流而下的军容盛状的句子。______________________________________________________________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（3）叙写江水流逝却始终长流不息，月亮盈亏却无所增减的哲理的句子。______________________________________________________________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（4）用高超的手法描写动人的音乐的句子。______________________________________________________________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（5）苏轼在《赤壁赋》中慨叹人生短促，人很渺小的句子。______________________________________________________________</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1386205" y="1257300"/>
            <a:ext cx="9815830" cy="416560"/>
          </a:xfrm>
          <a:prstGeom prst="rect">
            <a:avLst/>
          </a:prstGeom>
          <a:noFill/>
        </p:spPr>
        <p:txBody>
          <a:bodyPr wrap="square" rtlCol="0">
            <a:no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白露横江，水光接天。</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2"/>
            </p:custDataLst>
          </p:nvPr>
        </p:nvSpPr>
        <p:spPr>
          <a:xfrm>
            <a:off x="1513205" y="2105660"/>
            <a:ext cx="9815830" cy="416560"/>
          </a:xfrm>
          <a:prstGeom prst="rect">
            <a:avLst/>
          </a:prstGeom>
          <a:noFill/>
        </p:spPr>
        <p:txBody>
          <a:bodyPr wrap="square" rtlCol="0">
            <a:no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舳舻千里，旌旗蔽空。</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5" name="文本框 4"/>
          <p:cNvSpPr txBox="1"/>
          <p:nvPr>
            <p:custDataLst>
              <p:tags r:id="rId3"/>
            </p:custDataLst>
          </p:nvPr>
        </p:nvSpPr>
        <p:spPr>
          <a:xfrm>
            <a:off x="1447165" y="3012440"/>
            <a:ext cx="9815830" cy="416560"/>
          </a:xfrm>
          <a:prstGeom prst="rect">
            <a:avLst/>
          </a:prstGeom>
          <a:noFill/>
        </p:spPr>
        <p:txBody>
          <a:bodyPr wrap="square" rtlCol="0">
            <a:no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逝者如斯，而未尝往也；盈虚者如彼，而卒莫消长也。</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custDataLst>
              <p:tags r:id="rId4"/>
            </p:custDataLst>
          </p:nvPr>
        </p:nvSpPr>
        <p:spPr>
          <a:xfrm>
            <a:off x="1447165" y="3857625"/>
            <a:ext cx="9815830" cy="416560"/>
          </a:xfrm>
          <a:prstGeom prst="rect">
            <a:avLst/>
          </a:prstGeom>
          <a:noFill/>
        </p:spPr>
        <p:txBody>
          <a:bodyPr wrap="square" rtlCol="0">
            <a:no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余音袅袅，不绝如缕。舞幽壑之潜蛟，泣孤舟之嫠妇。</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7" name="文本框 6"/>
          <p:cNvSpPr txBox="1"/>
          <p:nvPr>
            <p:custDataLst>
              <p:tags r:id="rId5"/>
            </p:custDataLst>
          </p:nvPr>
        </p:nvSpPr>
        <p:spPr>
          <a:xfrm>
            <a:off x="1447165" y="4767580"/>
            <a:ext cx="9815830" cy="416560"/>
          </a:xfrm>
          <a:prstGeom prst="rect">
            <a:avLst/>
          </a:prstGeom>
          <a:noFill/>
        </p:spPr>
        <p:txBody>
          <a:bodyPr wrap="square" rtlCol="0">
            <a:no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寄蜉蝣于天地，渺沧海之一粟。</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P spid="5" grpId="0"/>
      <p:bldP spid="6" grpId="0"/>
      <p:bldP spid="7"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642620" y="940435"/>
            <a:ext cx="11033125" cy="53403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阅读归有光《项脊轩志》的相关片段，并完成题目。</a:t>
            </a:r>
            <a:endParaRPr sz="2400">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2"/>
            </p:custDataLst>
          </p:nvPr>
        </p:nvSpPr>
        <p:spPr>
          <a:xfrm>
            <a:off x="642620" y="1474470"/>
            <a:ext cx="10981690" cy="4887595"/>
          </a:xfrm>
          <a:prstGeom prst="rect">
            <a:avLst/>
          </a:prstGeom>
          <a:solidFill>
            <a:schemeClr val="bg2">
              <a:lumMod val="90000"/>
            </a:schemeClr>
          </a:solidFill>
        </p:spPr>
        <p:txBody>
          <a:bodyPr wrap="square" rtlCol="0">
            <a:spAutoFit/>
          </a:bodyPr>
          <a:p>
            <a:pPr indent="0" algn="just" fontAlgn="auto">
              <a:lnSpc>
                <a:spcPct val="13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先是庭中通南北为一。迨诸父异</a:t>
            </a:r>
            <a:r>
              <a:rPr sz="2400">
                <a:solidFill>
                  <a:srgbClr val="FF0000"/>
                </a:solidFill>
                <a:latin typeface="楷体" panose="02010609060101010101" charset="-122"/>
                <a:ea typeface="楷体" panose="02010609060101010101" charset="-122"/>
                <a:cs typeface="楷体" panose="02010609060101010101" charset="-122"/>
              </a:rPr>
              <a:t>爨</a:t>
            </a:r>
            <a:r>
              <a:rPr sz="2400">
                <a:latin typeface="楷体" panose="02010609060101010101" charset="-122"/>
                <a:ea typeface="楷体" panose="02010609060101010101" charset="-122"/>
                <a:cs typeface="楷体" panose="02010609060101010101" charset="-122"/>
              </a:rPr>
              <a:t>，内外多置小门墙，往往而是。东犬西吠，客</a:t>
            </a:r>
            <a:r>
              <a:rPr sz="2400">
                <a:solidFill>
                  <a:srgbClr val="FF0000"/>
                </a:solidFill>
                <a:latin typeface="楷体" panose="02010609060101010101" charset="-122"/>
                <a:ea typeface="楷体" panose="02010609060101010101" charset="-122"/>
                <a:cs typeface="楷体" panose="02010609060101010101" charset="-122"/>
              </a:rPr>
              <a:t>逾庖</a:t>
            </a:r>
            <a:r>
              <a:rPr sz="2400">
                <a:latin typeface="楷体" panose="02010609060101010101" charset="-122"/>
                <a:ea typeface="楷体" panose="02010609060101010101" charset="-122"/>
                <a:cs typeface="楷体" panose="02010609060101010101" charset="-122"/>
              </a:rPr>
              <a:t>而宴，鸡栖于厅。庭中始为篱，已为墙，凡再变矣。家有老妪，尝居</a:t>
            </a:r>
            <a:r>
              <a:rPr sz="2400">
                <a:solidFill>
                  <a:srgbClr val="FF0000"/>
                </a:solidFill>
                <a:latin typeface="楷体" panose="02010609060101010101" charset="-122"/>
                <a:ea typeface="楷体" panose="02010609060101010101" charset="-122"/>
                <a:cs typeface="楷体" panose="02010609060101010101" charset="-122"/>
              </a:rPr>
              <a:t>于</a:t>
            </a:r>
            <a:r>
              <a:rPr sz="2400">
                <a:latin typeface="楷体" panose="02010609060101010101" charset="-122"/>
                <a:ea typeface="楷体" panose="02010609060101010101" charset="-122"/>
                <a:cs typeface="楷体" panose="02010609060101010101" charset="-122"/>
              </a:rPr>
              <a:t>此。妪，先大母婢也，乳二世，先妣抚之甚厚。室西连于中闺，先妣尝一至。妪每谓余曰：“某所，而母立于兹。”妪又曰：“汝姊在吾怀，呱呱而泣；娘以指叩门扉曰：‘儿寒乎？欲食乎？’吾从板外相为应答。”语未毕，余泣，妪亦泣。余自束发读书轩中，一日，大母过余曰：“吾儿，久不见若影，何</a:t>
            </a:r>
            <a:r>
              <a:rPr sz="2400">
                <a:solidFill>
                  <a:srgbClr val="FF0000"/>
                </a:solidFill>
                <a:latin typeface="楷体" panose="02010609060101010101" charset="-122"/>
                <a:ea typeface="楷体" panose="02010609060101010101" charset="-122"/>
                <a:cs typeface="楷体" panose="02010609060101010101" charset="-122"/>
              </a:rPr>
              <a:t>竟日</a:t>
            </a:r>
            <a:r>
              <a:rPr sz="2400">
                <a:latin typeface="楷体" panose="02010609060101010101" charset="-122"/>
                <a:ea typeface="楷体" panose="02010609060101010101" charset="-122"/>
                <a:cs typeface="楷体" panose="02010609060101010101" charset="-122"/>
              </a:rPr>
              <a:t>默默在此，大类女郎也？”</a:t>
            </a:r>
            <a:r>
              <a:rPr sz="2400">
                <a:solidFill>
                  <a:srgbClr val="FF0000"/>
                </a:solidFill>
                <a:latin typeface="楷体" panose="02010609060101010101" charset="-122"/>
                <a:ea typeface="楷体" panose="02010609060101010101" charset="-122"/>
                <a:cs typeface="楷体" panose="02010609060101010101" charset="-122"/>
              </a:rPr>
              <a:t>比</a:t>
            </a:r>
            <a:r>
              <a:rPr sz="2400">
                <a:latin typeface="楷体" panose="02010609060101010101" charset="-122"/>
                <a:ea typeface="楷体" panose="02010609060101010101" charset="-122"/>
                <a:cs typeface="楷体" panose="02010609060101010101" charset="-122"/>
              </a:rPr>
              <a:t>去，以手阖门，自语曰：“吾家读书久不效，儿之成，则可待乎！”顷之，持一象笏至，曰：“此吾祖太常公宣德间执此以朝，他日汝当用之！”瞻顾遗迹，如在昨日，令人长号不自禁。</a:t>
            </a:r>
            <a:endParaRPr sz="2400">
              <a:latin typeface="楷体" panose="02010609060101010101" charset="-122"/>
              <a:ea typeface="楷体" panose="02010609060101010101" charset="-122"/>
              <a:cs typeface="楷体" panose="02010609060101010101" charset="-122"/>
            </a:endParaRPr>
          </a:p>
          <a:p>
            <a:pPr indent="0" algn="just" fontAlgn="auto">
              <a:lnSpc>
                <a:spcPct val="13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a:t>
            </a:r>
            <a:endParaRPr sz="2400">
              <a:latin typeface="楷体" panose="02010609060101010101" charset="-122"/>
              <a:ea typeface="楷体" panose="02010609060101010101" charset="-122"/>
              <a:cs typeface="楷体" panose="02010609060101010101" charset="-122"/>
            </a:endParaRPr>
          </a:p>
        </p:txBody>
      </p:sp>
      <p:sp>
        <p:nvSpPr>
          <p:cNvPr id="34" name="文本框 33"/>
          <p:cNvSpPr txBox="1"/>
          <p:nvPr>
            <p:custDataLst>
              <p:tags r:id="rId3"/>
            </p:custDataLst>
          </p:nvPr>
        </p:nvSpPr>
        <p:spPr>
          <a:xfrm>
            <a:off x="4582160" y="193675"/>
            <a:ext cx="3154680" cy="539750"/>
          </a:xfrm>
          <a:prstGeom prst="rect">
            <a:avLst/>
          </a:prstGeom>
          <a:solidFill>
            <a:schemeClr val="accent6">
              <a:lumMod val="50000"/>
            </a:schemeClr>
          </a:solidFill>
        </p:spPr>
        <p:txBody>
          <a:bodyPr wrap="square" rtlCol="0" anchor="t">
            <a:spAutoFit/>
          </a:bodyPr>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（二）主题拓展</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539750" y="939800"/>
            <a:ext cx="10981690" cy="2489200"/>
          </a:xfrm>
          <a:prstGeom prst="rect">
            <a:avLst/>
          </a:prstGeom>
          <a:solidFill>
            <a:schemeClr val="bg2">
              <a:lumMod val="90000"/>
            </a:schemeClr>
          </a:solidFill>
        </p:spPr>
        <p:txBody>
          <a:bodyPr wrap="square" rtlCol="0">
            <a:spAutoFit/>
          </a:bodyPr>
          <a:p>
            <a:pPr indent="0" algn="just" fontAlgn="auto">
              <a:lnSpc>
                <a:spcPct val="13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余既为此志，后五年，吾妻来归，时至轩中，从余问古事，或凭</a:t>
            </a:r>
            <a:r>
              <a:rPr sz="2400">
                <a:solidFill>
                  <a:srgbClr val="FF0000"/>
                </a:solidFill>
                <a:latin typeface="楷体" panose="02010609060101010101" charset="-122"/>
                <a:ea typeface="楷体" panose="02010609060101010101" charset="-122"/>
                <a:cs typeface="楷体" panose="02010609060101010101" charset="-122"/>
              </a:rPr>
              <a:t>几</a:t>
            </a:r>
            <a:r>
              <a:rPr sz="2400">
                <a:latin typeface="楷体" panose="02010609060101010101" charset="-122"/>
                <a:ea typeface="楷体" panose="02010609060101010101" charset="-122"/>
                <a:cs typeface="楷体" panose="02010609060101010101" charset="-122"/>
              </a:rPr>
              <a:t>学书。吾妻归宁，</a:t>
            </a:r>
            <a:r>
              <a:rPr sz="2400">
                <a:solidFill>
                  <a:srgbClr val="FF0000"/>
                </a:solidFill>
                <a:latin typeface="楷体" panose="02010609060101010101" charset="-122"/>
                <a:ea typeface="楷体" panose="02010609060101010101" charset="-122"/>
                <a:cs typeface="楷体" panose="02010609060101010101" charset="-122"/>
              </a:rPr>
              <a:t>述</a:t>
            </a:r>
            <a:r>
              <a:rPr sz="2400">
                <a:latin typeface="楷体" panose="02010609060101010101" charset="-122"/>
                <a:ea typeface="楷体" panose="02010609060101010101" charset="-122"/>
                <a:cs typeface="楷体" panose="02010609060101010101" charset="-122"/>
              </a:rPr>
              <a:t>诸小妹语曰：“闻姊家有阁子，</a:t>
            </a:r>
            <a:r>
              <a:rPr sz="2400">
                <a:solidFill>
                  <a:srgbClr val="FF0000"/>
                </a:solidFill>
                <a:latin typeface="楷体" panose="02010609060101010101" charset="-122"/>
                <a:ea typeface="楷体" panose="02010609060101010101" charset="-122"/>
                <a:cs typeface="楷体" panose="02010609060101010101" charset="-122"/>
              </a:rPr>
              <a:t>且</a:t>
            </a:r>
            <a:r>
              <a:rPr sz="2400">
                <a:latin typeface="楷体" panose="02010609060101010101" charset="-122"/>
                <a:ea typeface="楷体" panose="02010609060101010101" charset="-122"/>
                <a:cs typeface="楷体" panose="02010609060101010101" charset="-122"/>
              </a:rPr>
              <a:t>何谓阁子也？”</a:t>
            </a:r>
            <a:r>
              <a:rPr sz="2400">
                <a:solidFill>
                  <a:srgbClr val="FF0000"/>
                </a:solidFill>
                <a:latin typeface="楷体" panose="02010609060101010101" charset="-122"/>
                <a:ea typeface="楷体" panose="02010609060101010101" charset="-122"/>
                <a:cs typeface="楷体" panose="02010609060101010101" charset="-122"/>
              </a:rPr>
              <a:t>其</a:t>
            </a:r>
            <a:r>
              <a:rPr sz="2400">
                <a:latin typeface="楷体" panose="02010609060101010101" charset="-122"/>
                <a:ea typeface="楷体" panose="02010609060101010101" charset="-122"/>
                <a:cs typeface="楷体" panose="02010609060101010101" charset="-122"/>
              </a:rPr>
              <a:t>后六年，吾妻死，室坏不修。</a:t>
            </a:r>
            <a:r>
              <a:rPr sz="2400">
                <a:solidFill>
                  <a:srgbClr val="FF0000"/>
                </a:solidFill>
                <a:latin typeface="楷体" panose="02010609060101010101" charset="-122"/>
                <a:ea typeface="楷体" panose="02010609060101010101" charset="-122"/>
                <a:cs typeface="楷体" panose="02010609060101010101" charset="-122"/>
              </a:rPr>
              <a:t>其</a:t>
            </a:r>
            <a:r>
              <a:rPr sz="2400">
                <a:latin typeface="楷体" panose="02010609060101010101" charset="-122"/>
                <a:ea typeface="楷体" panose="02010609060101010101" charset="-122"/>
                <a:cs typeface="楷体" panose="02010609060101010101" charset="-122"/>
              </a:rPr>
              <a:t>后二年，余久卧病无聊，乃使人复葺南阁子，</a:t>
            </a:r>
            <a:r>
              <a:rPr sz="2400">
                <a:solidFill>
                  <a:srgbClr val="FF0000"/>
                </a:solidFill>
                <a:latin typeface="楷体" panose="02010609060101010101" charset="-122"/>
                <a:ea typeface="楷体" panose="02010609060101010101" charset="-122"/>
                <a:cs typeface="楷体" panose="02010609060101010101" charset="-122"/>
              </a:rPr>
              <a:t>其</a:t>
            </a:r>
            <a:r>
              <a:rPr sz="2400">
                <a:latin typeface="楷体" panose="02010609060101010101" charset="-122"/>
                <a:ea typeface="楷体" panose="02010609060101010101" charset="-122"/>
                <a:cs typeface="楷体" panose="02010609060101010101" charset="-122"/>
              </a:rPr>
              <a:t>制稍异于前。然自后余多在外，不常居。</a:t>
            </a:r>
            <a:endParaRPr sz="2400">
              <a:latin typeface="楷体" panose="02010609060101010101" charset="-122"/>
              <a:ea typeface="楷体" panose="02010609060101010101" charset="-122"/>
              <a:cs typeface="楷体" panose="02010609060101010101" charset="-122"/>
            </a:endParaRPr>
          </a:p>
          <a:p>
            <a:pPr indent="0" algn="just" fontAlgn="auto">
              <a:lnSpc>
                <a:spcPct val="13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庭有枇杷树，吾妻死之年所手植也，今已亭亭如</a:t>
            </a:r>
            <a:r>
              <a:rPr sz="2400">
                <a:solidFill>
                  <a:srgbClr val="FF0000"/>
                </a:solidFill>
                <a:latin typeface="楷体" panose="02010609060101010101" charset="-122"/>
                <a:ea typeface="楷体" panose="02010609060101010101" charset="-122"/>
                <a:cs typeface="楷体" panose="02010609060101010101" charset="-122"/>
              </a:rPr>
              <a:t>盖</a:t>
            </a:r>
            <a:r>
              <a:rPr sz="2400">
                <a:latin typeface="楷体" panose="02010609060101010101" charset="-122"/>
                <a:ea typeface="楷体" panose="02010609060101010101" charset="-122"/>
                <a:cs typeface="楷体" panose="02010609060101010101" charset="-122"/>
              </a:rPr>
              <a:t>矣。</a:t>
            </a:r>
            <a:endParaRPr sz="24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664210" y="1677670"/>
            <a:ext cx="10640695" cy="142049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a:lnSpc>
                <a:spcPct val="120000"/>
              </a:lnSpc>
            </a:pPr>
            <a:r>
              <a:rPr lang="zh-CN" altLang="en-US" sz="2400">
                <a:latin typeface="Times New Roman" panose="02020603050405020304" charset="0"/>
                <a:ea typeface="宋体" panose="02010600030101010101" pitchFamily="2" charset="-122"/>
                <a:cs typeface="Times New Roman" panose="02020603050405020304" charset="0"/>
              </a:rPr>
              <a:t>4. 诵</a:t>
            </a:r>
            <a:r>
              <a:rPr sz="2400">
                <a:latin typeface="宋体" panose="02010600030101010101" pitchFamily="2" charset="-122"/>
                <a:ea typeface="宋体" panose="02010600030101010101" pitchFamily="2" charset="-122"/>
                <a:cs typeface="宋体" panose="02010600030101010101" pitchFamily="2" charset="-122"/>
              </a:rPr>
              <a:t>读全诗，整首诗的诗眼是哪一个字？</a:t>
            </a:r>
            <a:endParaRPr sz="2400">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sz="2400">
                <a:latin typeface="宋体" panose="02010600030101010101" pitchFamily="2" charset="-122"/>
                <a:ea typeface="宋体" panose="02010600030101010101" pitchFamily="2" charset="-122"/>
                <a:cs typeface="宋体" panose="02010600030101010101" pitchFamily="2" charset="-122"/>
              </a:rPr>
              <a:t>____________________________________________________________________</a:t>
            </a:r>
            <a:endParaRPr sz="2400">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sz="2400">
                <a:latin typeface="宋体" panose="02010600030101010101" pitchFamily="2" charset="-122"/>
                <a:ea typeface="宋体" panose="02010600030101010101" pitchFamily="2" charset="-122"/>
                <a:cs typeface="宋体" panose="02010600030101010101" pitchFamily="2" charset="-122"/>
              </a:rPr>
              <a:t>____________________________________________________________________</a:t>
            </a:r>
            <a:endParaRPr sz="2400">
              <a:latin typeface="宋体" panose="02010600030101010101" pitchFamily="2" charset="-122"/>
              <a:ea typeface="宋体" panose="02010600030101010101" pitchFamily="2" charset="-122"/>
              <a:cs typeface="宋体" panose="02010600030101010101" pitchFamily="2" charset="-122"/>
            </a:endParaRPr>
          </a:p>
        </p:txBody>
      </p:sp>
      <p:grpSp>
        <p:nvGrpSpPr>
          <p:cNvPr id="23" name="组合 22"/>
          <p:cNvGrpSpPr/>
          <p:nvPr/>
        </p:nvGrpSpPr>
        <p:grpSpPr>
          <a:xfrm>
            <a:off x="0" y="18415"/>
            <a:ext cx="7018020" cy="816610"/>
            <a:chOff x="0" y="29"/>
            <a:chExt cx="11052" cy="1286"/>
          </a:xfrm>
        </p:grpSpPr>
        <p:pic>
          <p:nvPicPr>
            <p:cNvPr id="111" name="图片 110"/>
            <p:cNvPicPr/>
            <p:nvPr userDrawn="1">
              <p:custDataLst>
                <p:tags r:id="rId2"/>
              </p:custDataLst>
            </p:nvPr>
          </p:nvPicPr>
          <p:blipFill>
            <a:blip r:embed="rId3">
              <a:clrChange>
                <a:clrFrom>
                  <a:srgbClr val="F7F5F6">
                    <a:alpha val="100000"/>
                  </a:srgbClr>
                </a:clrFrom>
                <a:clrTo>
                  <a:srgbClr val="F7F5F6">
                    <a:alpha val="100000"/>
                    <a:alpha val="0"/>
                  </a:srgbClr>
                </a:clrTo>
              </a:clrChange>
            </a:blip>
            <a:stretch>
              <a:fillRect/>
            </a:stretch>
          </p:blipFill>
          <p:spPr>
            <a:xfrm>
              <a:off x="0" y="29"/>
              <a:ext cx="11053" cy="1287"/>
            </a:xfrm>
            <a:prstGeom prst="rect">
              <a:avLst/>
            </a:prstGeom>
            <a:noFill/>
            <a:ln w="9525">
              <a:noFill/>
            </a:ln>
          </p:spPr>
        </p:pic>
        <p:sp>
          <p:nvSpPr>
            <p:cNvPr id="22" name="文本框 21"/>
            <p:cNvSpPr txBox="1"/>
            <p:nvPr userDrawn="1">
              <p:custDataLst>
                <p:tags r:id="rId4"/>
              </p:custDataLst>
            </p:nvPr>
          </p:nvSpPr>
          <p:spPr>
            <a:xfrm>
              <a:off x="1254" y="213"/>
              <a:ext cx="4893" cy="919"/>
            </a:xfrm>
            <a:prstGeom prst="rect">
              <a:avLst/>
            </a:prstGeom>
            <a:noFill/>
          </p:spPr>
          <p:txBody>
            <a:bodyPr wrap="square" rtlCol="0">
              <a:spAutoFit/>
            </a:bodyPr>
            <a:p>
              <a:r>
                <a:rPr lang="zh-CN" altLang="en-US" sz="3200" b="1">
                  <a:solidFill>
                    <a:schemeClr val="bg1"/>
                  </a:solidFill>
                  <a:latin typeface="楷体" panose="02010609060101010101" charset="-122"/>
                  <a:ea typeface="楷体" panose="02010609060101010101" charset="-122"/>
                </a:rPr>
                <a:t>二、课堂探究</a:t>
              </a:r>
              <a:endParaRPr lang="zh-CN" altLang="en-US" sz="3200" b="1">
                <a:solidFill>
                  <a:schemeClr val="bg1"/>
                </a:solidFill>
                <a:latin typeface="楷体" panose="02010609060101010101" charset="-122"/>
                <a:ea typeface="楷体" panose="02010609060101010101" charset="-122"/>
              </a:endParaRPr>
            </a:p>
          </p:txBody>
        </p:sp>
      </p:grpSp>
      <p:sp>
        <p:nvSpPr>
          <p:cNvPr id="3" name="文本框 2"/>
          <p:cNvSpPr txBox="1"/>
          <p:nvPr>
            <p:custDataLst>
              <p:tags r:id="rId5"/>
            </p:custDataLst>
          </p:nvPr>
        </p:nvSpPr>
        <p:spPr>
          <a:xfrm>
            <a:off x="2047875" y="2157730"/>
            <a:ext cx="2543810" cy="460375"/>
          </a:xfrm>
          <a:prstGeom prst="rect">
            <a:avLst/>
          </a:prstGeom>
          <a:noFill/>
        </p:spPr>
        <p:txBody>
          <a:bodyPr wrap="square" rtlCol="0">
            <a:spAutoFit/>
          </a:bodyPr>
          <a:p>
            <a:r>
              <a:rPr lang="zh-CN" altLang="en-US" sz="2400">
                <a:solidFill>
                  <a:srgbClr val="C00000"/>
                </a:solidFill>
                <a:uFillTx/>
                <a:latin typeface="Times New Roman" panose="02020603050405020304" charset="0"/>
                <a:ea typeface="宋体" panose="02010600030101010101" pitchFamily="2" charset="-122"/>
                <a:cs typeface="Times New Roman" panose="02020603050405020304" charset="0"/>
              </a:rPr>
              <a:t>诗眼是“归”字。</a:t>
            </a:r>
            <a:endParaRPr lang="zh-CN" altLang="en-US" sz="24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951865" y="976630"/>
            <a:ext cx="9553575" cy="2278380"/>
          </a:xfrm>
          <a:prstGeom prst="rect">
            <a:avLst/>
          </a:prstGeom>
          <a:noFill/>
          <a:extLst>
            <a:ext uri="{909E8E84-426E-40DD-AFC4-6F175D3DCCD1}">
              <a14:hiddenFill xmlns:a14="http://schemas.microsoft.com/office/drawing/2010/main">
                <a:solidFill>
                  <a:schemeClr val="bg1"/>
                </a:solidFill>
              </a14:hiddenFill>
            </a:ext>
          </a:extLst>
        </p:spPr>
        <p:txBody>
          <a:bodyPr wrap="square" rtlCol="0">
            <a:noAutofit/>
          </a:bodyPr>
          <a:p>
            <a:pPr marL="360045" indent="-457200" fontAlgn="auto">
              <a:lnSpc>
                <a:spcPct val="140000"/>
              </a:lnSpc>
            </a:pPr>
            <a:r>
              <a:rPr sz="2400">
                <a:latin typeface="Times New Roman" panose="02020603050405020304" charset="0"/>
                <a:ea typeface="宋体" panose="02010600030101010101" pitchFamily="2" charset="-122"/>
                <a:cs typeface="Times New Roman" panose="02020603050405020304" charset="0"/>
              </a:rPr>
              <a:t>21. 下列对标红字词的解释，不正确的一项是（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40000"/>
              </a:lnSpc>
            </a:pPr>
            <a:r>
              <a:rPr sz="2400">
                <a:latin typeface="Times New Roman" panose="02020603050405020304" charset="0"/>
                <a:ea typeface="宋体" panose="02010600030101010101" pitchFamily="2" charset="-122"/>
                <a:cs typeface="Times New Roman" panose="02020603050405020304" charset="0"/>
              </a:rPr>
              <a:t>A. 迨诸父异</a:t>
            </a:r>
            <a:r>
              <a:rPr sz="2400">
                <a:solidFill>
                  <a:srgbClr val="FF0000"/>
                </a:solidFill>
                <a:latin typeface="Times New Roman" panose="02020603050405020304" charset="0"/>
                <a:ea typeface="宋体" panose="02010600030101010101" pitchFamily="2" charset="-122"/>
                <a:cs typeface="Times New Roman" panose="02020603050405020304" charset="0"/>
              </a:rPr>
              <a:t>爨</a:t>
            </a:r>
            <a:r>
              <a:rPr sz="2400">
                <a:latin typeface="Times New Roman" panose="02020603050405020304" charset="0"/>
                <a:ea typeface="宋体" panose="02010600030101010101" pitchFamily="2" charset="-122"/>
                <a:cs typeface="Times New Roman" panose="02020603050405020304" charset="0"/>
              </a:rPr>
              <a:t>　　　　　　　　　　</a:t>
            </a:r>
            <a:r>
              <a:rPr lang="en-US" sz="2400">
                <a:latin typeface="Times New Roman" panose="02020603050405020304" charset="0"/>
                <a:ea typeface="宋体" panose="02010600030101010101" pitchFamily="2" charset="-122"/>
                <a:cs typeface="Times New Roman" panose="02020603050405020304" charset="0"/>
              </a:rPr>
              <a:t>  </a:t>
            </a:r>
            <a:r>
              <a:rPr sz="2400">
                <a:solidFill>
                  <a:srgbClr val="FF0000"/>
                </a:solidFill>
                <a:latin typeface="Times New Roman" panose="02020603050405020304" charset="0"/>
                <a:ea typeface="宋体" panose="02010600030101010101" pitchFamily="2" charset="-122"/>
                <a:cs typeface="Times New Roman" panose="02020603050405020304" charset="0"/>
              </a:rPr>
              <a:t>爨</a:t>
            </a:r>
            <a:r>
              <a:rPr sz="2400">
                <a:latin typeface="Times New Roman" panose="02020603050405020304" charset="0"/>
                <a:ea typeface="宋体" panose="02010600030101010101" pitchFamily="2" charset="-122"/>
                <a:cs typeface="Times New Roman" panose="02020603050405020304" charset="0"/>
              </a:rPr>
              <a:t>：起灶做饭</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40000"/>
              </a:lnSpc>
            </a:pPr>
            <a:r>
              <a:rPr sz="2400">
                <a:latin typeface="Times New Roman" panose="02020603050405020304" charset="0"/>
                <a:ea typeface="宋体" panose="02010600030101010101" pitchFamily="2" charset="-122"/>
                <a:cs typeface="Times New Roman" panose="02020603050405020304" charset="0"/>
              </a:rPr>
              <a:t>B. 客</a:t>
            </a:r>
            <a:r>
              <a:rPr sz="2400">
                <a:solidFill>
                  <a:srgbClr val="FF0000"/>
                </a:solidFill>
                <a:latin typeface="Times New Roman" panose="02020603050405020304" charset="0"/>
                <a:ea typeface="宋体" panose="02010600030101010101" pitchFamily="2" charset="-122"/>
                <a:cs typeface="Times New Roman" panose="02020603050405020304" charset="0"/>
              </a:rPr>
              <a:t>逾庖</a:t>
            </a:r>
            <a:r>
              <a:rPr sz="2400">
                <a:latin typeface="Times New Roman" panose="02020603050405020304" charset="0"/>
                <a:ea typeface="宋体" panose="02010600030101010101" pitchFamily="2" charset="-122"/>
                <a:cs typeface="Times New Roman" panose="02020603050405020304" charset="0"/>
              </a:rPr>
              <a:t>而宴，鸡栖于厅 　　　　　 </a:t>
            </a:r>
            <a:r>
              <a:rPr sz="2400">
                <a:solidFill>
                  <a:srgbClr val="FF0000"/>
                </a:solidFill>
                <a:latin typeface="Times New Roman" panose="02020603050405020304" charset="0"/>
                <a:ea typeface="宋体" panose="02010600030101010101" pitchFamily="2" charset="-122"/>
                <a:cs typeface="Times New Roman" panose="02020603050405020304" charset="0"/>
              </a:rPr>
              <a:t>逾庖</a:t>
            </a:r>
            <a:r>
              <a:rPr sz="2400">
                <a:latin typeface="Times New Roman" panose="02020603050405020304" charset="0"/>
                <a:ea typeface="宋体" panose="02010600030101010101" pitchFamily="2" charset="-122"/>
                <a:cs typeface="Times New Roman" panose="02020603050405020304" charset="0"/>
              </a:rPr>
              <a:t>：越过客厅</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40000"/>
              </a:lnSpc>
            </a:pPr>
            <a:r>
              <a:rPr sz="2400">
                <a:latin typeface="Times New Roman" panose="02020603050405020304" charset="0"/>
                <a:ea typeface="宋体" panose="02010600030101010101" pitchFamily="2" charset="-122"/>
                <a:cs typeface="Times New Roman" panose="02020603050405020304" charset="0"/>
              </a:rPr>
              <a:t>C. 何</a:t>
            </a:r>
            <a:r>
              <a:rPr sz="2400">
                <a:solidFill>
                  <a:srgbClr val="FF0000"/>
                </a:solidFill>
                <a:latin typeface="Times New Roman" panose="02020603050405020304" charset="0"/>
                <a:ea typeface="宋体" panose="02010600030101010101" pitchFamily="2" charset="-122"/>
                <a:cs typeface="Times New Roman" panose="02020603050405020304" charset="0"/>
              </a:rPr>
              <a:t>竟日</a:t>
            </a:r>
            <a:r>
              <a:rPr sz="2400">
                <a:latin typeface="Times New Roman" panose="02020603050405020304" charset="0"/>
                <a:ea typeface="宋体" panose="02010600030101010101" pitchFamily="2" charset="-122"/>
                <a:cs typeface="Times New Roman" panose="02020603050405020304" charset="0"/>
              </a:rPr>
              <a:t>默默在此　　　　　　　　</a:t>
            </a:r>
            <a:r>
              <a:rPr lang="en-US" sz="2400">
                <a:latin typeface="Times New Roman" panose="02020603050405020304" charset="0"/>
                <a:ea typeface="宋体" panose="02010600030101010101" pitchFamily="2" charset="-122"/>
                <a:cs typeface="Times New Roman" panose="02020603050405020304" charset="0"/>
              </a:rPr>
              <a:t>  </a:t>
            </a:r>
            <a:r>
              <a:rPr sz="2400">
                <a:solidFill>
                  <a:srgbClr val="FF0000"/>
                </a:solidFill>
                <a:latin typeface="Times New Roman" panose="02020603050405020304" charset="0"/>
                <a:ea typeface="宋体" panose="02010600030101010101" pitchFamily="2" charset="-122"/>
                <a:cs typeface="Times New Roman" panose="02020603050405020304" charset="0"/>
              </a:rPr>
              <a:t>竟日</a:t>
            </a:r>
            <a:r>
              <a:rPr sz="2400">
                <a:latin typeface="Times New Roman" panose="02020603050405020304" charset="0"/>
                <a:ea typeface="宋体" panose="02010600030101010101" pitchFamily="2" charset="-122"/>
                <a:cs typeface="Times New Roman" panose="02020603050405020304" charset="0"/>
              </a:rPr>
              <a:t>：终日、整日</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40000"/>
              </a:lnSpc>
            </a:pPr>
            <a:r>
              <a:rPr sz="2400">
                <a:latin typeface="Times New Roman" panose="02020603050405020304" charset="0"/>
                <a:ea typeface="宋体" panose="02010600030101010101" pitchFamily="2" charset="-122"/>
                <a:cs typeface="Times New Roman" panose="02020603050405020304" charset="0"/>
              </a:rPr>
              <a:t>D. </a:t>
            </a:r>
            <a:r>
              <a:rPr sz="2400">
                <a:solidFill>
                  <a:srgbClr val="FF0000"/>
                </a:solidFill>
                <a:latin typeface="Times New Roman" panose="02020603050405020304" charset="0"/>
                <a:ea typeface="宋体" panose="02010600030101010101" pitchFamily="2" charset="-122"/>
                <a:cs typeface="Times New Roman" panose="02020603050405020304" charset="0"/>
              </a:rPr>
              <a:t>比</a:t>
            </a:r>
            <a:r>
              <a:rPr sz="2400">
                <a:latin typeface="Times New Roman" panose="02020603050405020304" charset="0"/>
                <a:ea typeface="宋体" panose="02010600030101010101" pitchFamily="2" charset="-122"/>
                <a:cs typeface="Times New Roman" panose="02020603050405020304" charset="0"/>
              </a:rPr>
              <a:t>去，以手阖门　　　　　　　　</a:t>
            </a:r>
            <a:r>
              <a:rPr lang="en-US" sz="2400">
                <a:latin typeface="Times New Roman" panose="02020603050405020304" charset="0"/>
                <a:ea typeface="宋体" panose="02010600030101010101" pitchFamily="2" charset="-122"/>
                <a:cs typeface="Times New Roman" panose="02020603050405020304" charset="0"/>
              </a:rPr>
              <a:t>  </a:t>
            </a:r>
            <a:r>
              <a:rPr sz="2400">
                <a:solidFill>
                  <a:srgbClr val="FF0000"/>
                </a:solidFill>
                <a:latin typeface="Times New Roman" panose="02020603050405020304" charset="0"/>
                <a:ea typeface="宋体" panose="02010600030101010101" pitchFamily="2" charset="-122"/>
                <a:cs typeface="Times New Roman" panose="02020603050405020304" charset="0"/>
              </a:rPr>
              <a:t>比</a:t>
            </a:r>
            <a:r>
              <a:rPr sz="2400">
                <a:latin typeface="Times New Roman" panose="02020603050405020304" charset="0"/>
                <a:ea typeface="宋体" panose="02010600030101010101" pitchFamily="2" charset="-122"/>
                <a:cs typeface="Times New Roman" panose="02020603050405020304" charset="0"/>
              </a:rPr>
              <a:t>：及、等到</a:t>
            </a:r>
            <a:endParaRPr sz="240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custDataLst>
              <p:tags r:id="rId2"/>
            </p:custDataLst>
          </p:nvPr>
        </p:nvSpPr>
        <p:spPr>
          <a:xfrm>
            <a:off x="7303770" y="1087120"/>
            <a:ext cx="491490" cy="534035"/>
          </a:xfrm>
          <a:prstGeom prst="rect">
            <a:avLst/>
          </a:prstGeom>
          <a:noFill/>
        </p:spPr>
        <p:txBody>
          <a:bodyPr wrap="square" rtlCol="0">
            <a:spAutoFit/>
          </a:bodyPr>
          <a:p>
            <a:pPr>
              <a:lnSpc>
                <a:spcPct val="120000"/>
              </a:lnSpc>
            </a:pP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B</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7" name="文本框 6"/>
          <p:cNvSpPr txBox="1"/>
          <p:nvPr>
            <p:custDataLst>
              <p:tags r:id="rId3"/>
            </p:custDataLst>
          </p:nvPr>
        </p:nvSpPr>
        <p:spPr>
          <a:xfrm>
            <a:off x="951865" y="3923030"/>
            <a:ext cx="10288905" cy="534035"/>
          </a:xfrm>
          <a:prstGeom prst="rect">
            <a:avLst/>
          </a:prstGeom>
          <a:noFill/>
        </p:spPr>
        <p:txBody>
          <a:bodyPr wrap="square" rtlCol="0">
            <a:spAutoFit/>
          </a:bodyPr>
          <a:p>
            <a:pPr marL="1080135" indent="-1080135" fontAlgn="auto">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【解析】B项，“逾庖”翻译为“越过厨房”。</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951865" y="976630"/>
            <a:ext cx="9553575" cy="2278380"/>
          </a:xfrm>
          <a:prstGeom prst="rect">
            <a:avLst/>
          </a:prstGeom>
          <a:noFill/>
          <a:extLst>
            <a:ext uri="{909E8E84-426E-40DD-AFC4-6F175D3DCCD1}">
              <a14:hiddenFill xmlns:a14="http://schemas.microsoft.com/office/drawing/2010/main">
                <a:solidFill>
                  <a:schemeClr val="bg1"/>
                </a:solidFill>
              </a14:hiddenFill>
            </a:ext>
          </a:extLst>
        </p:spPr>
        <p:txBody>
          <a:bodyPr wrap="square" rtlCol="0">
            <a:noAutofit/>
          </a:bodyPr>
          <a:p>
            <a:pPr marL="360045" indent="-457200" fontAlgn="auto">
              <a:lnSpc>
                <a:spcPct val="140000"/>
              </a:lnSpc>
            </a:pPr>
            <a:r>
              <a:rPr sz="2400">
                <a:latin typeface="Times New Roman" panose="02020603050405020304" charset="0"/>
                <a:ea typeface="宋体" panose="02010600030101010101" pitchFamily="2" charset="-122"/>
                <a:cs typeface="Times New Roman" panose="02020603050405020304" charset="0"/>
              </a:rPr>
              <a:t>22. 下列各句中，</a:t>
            </a:r>
            <a:r>
              <a:rPr sz="2400">
                <a:latin typeface="宋体" panose="02010600030101010101" pitchFamily="2" charset="-122"/>
                <a:ea typeface="宋体" panose="02010600030101010101" pitchFamily="2" charset="-122"/>
                <a:cs typeface="宋体" panose="02010600030101010101" pitchFamily="2" charset="-122"/>
              </a:rPr>
              <a:t>与“妪，先大母婢也”句</a:t>
            </a:r>
            <a:r>
              <a:rPr sz="2400">
                <a:latin typeface="Times New Roman" panose="02020603050405020304" charset="0"/>
                <a:ea typeface="宋体" panose="02010600030101010101" pitchFamily="2" charset="-122"/>
                <a:cs typeface="Times New Roman" panose="02020603050405020304" charset="0"/>
              </a:rPr>
              <a:t>式相同的一项是（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40000"/>
              </a:lnSpc>
            </a:pPr>
            <a:r>
              <a:rPr sz="2400">
                <a:latin typeface="Times New Roman" panose="02020603050405020304" charset="0"/>
                <a:ea typeface="宋体" panose="02010600030101010101" pitchFamily="2" charset="-122"/>
                <a:cs typeface="Times New Roman" panose="02020603050405020304" charset="0"/>
              </a:rPr>
              <a:t>A. 客逾庖而宴，鸡栖于厅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40000"/>
              </a:lnSpc>
            </a:pPr>
            <a:r>
              <a:rPr sz="2400">
                <a:latin typeface="Times New Roman" panose="02020603050405020304" charset="0"/>
                <a:ea typeface="宋体" panose="02010600030101010101" pitchFamily="2" charset="-122"/>
                <a:cs typeface="Times New Roman" panose="02020603050405020304" charset="0"/>
              </a:rPr>
              <a:t>B. 儿寒乎？欲食乎</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40000"/>
              </a:lnSpc>
            </a:pPr>
            <a:r>
              <a:rPr sz="2400">
                <a:latin typeface="Times New Roman" panose="02020603050405020304" charset="0"/>
                <a:ea typeface="宋体" panose="02010600030101010101" pitchFamily="2" charset="-122"/>
                <a:cs typeface="Times New Roman" panose="02020603050405020304" charset="0"/>
              </a:rPr>
              <a:t>C. 何竟日默默在此，大类女郎也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40000"/>
              </a:lnSpc>
            </a:pPr>
            <a:r>
              <a:rPr sz="2400">
                <a:latin typeface="Times New Roman" panose="02020603050405020304" charset="0"/>
                <a:ea typeface="宋体" panose="02010600030101010101" pitchFamily="2" charset="-122"/>
                <a:cs typeface="Times New Roman" panose="02020603050405020304" charset="0"/>
              </a:rPr>
              <a:t>D. 项脊轩，旧南阁子也</a:t>
            </a:r>
            <a:endParaRPr sz="240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custDataLst>
              <p:tags r:id="rId2"/>
            </p:custDataLst>
          </p:nvPr>
        </p:nvSpPr>
        <p:spPr>
          <a:xfrm>
            <a:off x="9127490" y="1087120"/>
            <a:ext cx="491490" cy="534035"/>
          </a:xfrm>
          <a:prstGeom prst="rect">
            <a:avLst/>
          </a:prstGeom>
          <a:noFill/>
        </p:spPr>
        <p:txBody>
          <a:bodyPr wrap="square" rtlCol="0">
            <a:spAutoFit/>
          </a:bodyPr>
          <a:p>
            <a:pPr>
              <a:lnSpc>
                <a:spcPct val="120000"/>
              </a:lnSpc>
            </a:pP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D</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7" name="文本框 6"/>
          <p:cNvSpPr txBox="1"/>
          <p:nvPr>
            <p:custDataLst>
              <p:tags r:id="rId3"/>
            </p:custDataLst>
          </p:nvPr>
        </p:nvSpPr>
        <p:spPr>
          <a:xfrm>
            <a:off x="2273300" y="4204335"/>
            <a:ext cx="8911590" cy="534035"/>
          </a:xfrm>
          <a:prstGeom prst="rect">
            <a:avLst/>
          </a:prstGeom>
          <a:noFill/>
        </p:spPr>
        <p:txBody>
          <a:bodyPr wrap="square" rtlCol="0">
            <a:spAutoFit/>
          </a:bodyPr>
          <a:p>
            <a:pPr marL="1080135" indent="-1080135" fontAlgn="auto">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【解析】题干与D项都是判断句。</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802005" y="480060"/>
            <a:ext cx="9553575" cy="2278380"/>
          </a:xfrm>
          <a:prstGeom prst="rect">
            <a:avLst/>
          </a:prstGeom>
          <a:noFill/>
          <a:extLst>
            <a:ext uri="{909E8E84-426E-40DD-AFC4-6F175D3DCCD1}">
              <a14:hiddenFill xmlns:a14="http://schemas.microsoft.com/office/drawing/2010/main">
                <a:solidFill>
                  <a:schemeClr val="bg1"/>
                </a:solidFill>
              </a14:hiddenFill>
            </a:ext>
          </a:extLst>
        </p:spPr>
        <p:txBody>
          <a:bodyPr wrap="square" rtlCol="0">
            <a:noAutofit/>
          </a:bodyPr>
          <a:p>
            <a:pPr marL="360045" indent="-457200" fontAlgn="auto">
              <a:lnSpc>
                <a:spcPct val="130000"/>
              </a:lnSpc>
            </a:pPr>
            <a:r>
              <a:rPr sz="2400">
                <a:latin typeface="Times New Roman" panose="02020603050405020304" charset="0"/>
                <a:ea typeface="宋体" panose="02010600030101010101" pitchFamily="2" charset="-122"/>
                <a:cs typeface="Times New Roman" panose="02020603050405020304" charset="0"/>
              </a:rPr>
              <a:t>23. 下列对文章的分析，不正确的一项是（</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30000"/>
              </a:lnSpc>
            </a:pPr>
            <a:r>
              <a:rPr sz="2400">
                <a:latin typeface="Times New Roman" panose="02020603050405020304" charset="0"/>
                <a:ea typeface="宋体" panose="02010600030101010101" pitchFamily="2" charset="-122"/>
                <a:cs typeface="Times New Roman" panose="02020603050405020304" charset="0"/>
              </a:rPr>
              <a:t>A. 第1段的文字可以分为两层，第一层写庭院一变再变、家境日趋没落的景象，第二层叙写母亲和祖母的轶事。</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30000"/>
              </a:lnSpc>
            </a:pPr>
            <a:r>
              <a:rPr sz="2400">
                <a:latin typeface="Times New Roman" panose="02020603050405020304" charset="0"/>
                <a:ea typeface="宋体" panose="02010600030101010101" pitchFamily="2" charset="-122"/>
                <a:cs typeface="Times New Roman" panose="02020603050405020304" charset="0"/>
              </a:rPr>
              <a:t>B. 第2段主要采用即事抒情的方式，以感情为线索，串联生活琐事，使文章形散而神不散。</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30000"/>
              </a:lnSpc>
            </a:pPr>
            <a:r>
              <a:rPr sz="2400">
                <a:latin typeface="Times New Roman" panose="02020603050405020304" charset="0"/>
                <a:ea typeface="宋体" panose="02010600030101010101" pitchFamily="2" charset="-122"/>
                <a:cs typeface="Times New Roman" panose="02020603050405020304" charset="0"/>
              </a:rPr>
              <a:t>C. 作者善于撷取生活中的典型细节和场面刻画人物，善于以清淡朴素之笔写身边琐事，亲切感人。</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30000"/>
              </a:lnSpc>
            </a:pPr>
            <a:r>
              <a:rPr sz="2400">
                <a:latin typeface="Times New Roman" panose="02020603050405020304" charset="0"/>
                <a:ea typeface="宋体" panose="02010600030101010101" pitchFamily="2" charset="-122"/>
                <a:cs typeface="Times New Roman" panose="02020603050405020304" charset="0"/>
              </a:rPr>
              <a:t>D. 第3段字里行间倾注的是多可喜，亦多可悲之情，即作者对项脊轩的由衷热爱和怀念亲人的深厚感情。</a:t>
            </a:r>
            <a:endParaRPr sz="240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custDataLst>
              <p:tags r:id="rId2"/>
            </p:custDataLst>
          </p:nvPr>
        </p:nvSpPr>
        <p:spPr>
          <a:xfrm>
            <a:off x="6591300" y="553085"/>
            <a:ext cx="491490" cy="534035"/>
          </a:xfrm>
          <a:prstGeom prst="rect">
            <a:avLst/>
          </a:prstGeom>
          <a:noFill/>
        </p:spPr>
        <p:txBody>
          <a:bodyPr wrap="square" rtlCol="0">
            <a:spAutoFit/>
          </a:bodyPr>
          <a:p>
            <a:pPr>
              <a:lnSpc>
                <a:spcPct val="120000"/>
              </a:lnSpc>
            </a:pP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D</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7" name="文本框 6"/>
          <p:cNvSpPr txBox="1"/>
          <p:nvPr>
            <p:custDataLst>
              <p:tags r:id="rId3"/>
            </p:custDataLst>
          </p:nvPr>
        </p:nvSpPr>
        <p:spPr>
          <a:xfrm>
            <a:off x="1955165" y="5150485"/>
            <a:ext cx="8911590" cy="534035"/>
          </a:xfrm>
          <a:prstGeom prst="rect">
            <a:avLst/>
          </a:prstGeom>
          <a:noFill/>
        </p:spPr>
        <p:txBody>
          <a:bodyPr wrap="square" rtlCol="0">
            <a:spAutoFit/>
          </a:bodyPr>
          <a:p>
            <a:pPr marL="1080135" indent="-1080135" fontAlgn="auto">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【解析】D项，文章字里行间倾注的是“多可悲”无“多可喜”。</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1610995" y="984250"/>
            <a:ext cx="9328785" cy="3195320"/>
          </a:xfrm>
          <a:prstGeom prst="rect">
            <a:avLst/>
          </a:prstGeom>
          <a:noFill/>
          <a:extLst>
            <a:ext uri="{909E8E84-426E-40DD-AFC4-6F175D3DCCD1}">
              <a14:hiddenFill xmlns:a14="http://schemas.microsoft.com/office/drawing/2010/main">
                <a:solidFill>
                  <a:schemeClr val="bg1"/>
                </a:solidFill>
              </a14:hiddenFill>
            </a:ext>
          </a:extLst>
        </p:spPr>
        <p:txBody>
          <a:bodyPr wrap="square" rtlCol="0">
            <a:noAutofit/>
          </a:bodyPr>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24. 下列对标红字的解释，不正确的一项是（</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A. 或凭</a:t>
            </a:r>
            <a:r>
              <a:rPr sz="2400">
                <a:solidFill>
                  <a:srgbClr val="FF0000"/>
                </a:solidFill>
                <a:latin typeface="Times New Roman" panose="02020603050405020304" charset="0"/>
                <a:ea typeface="宋体" panose="02010600030101010101" pitchFamily="2" charset="-122"/>
                <a:cs typeface="Times New Roman" panose="02020603050405020304" charset="0"/>
              </a:rPr>
              <a:t>几</a:t>
            </a:r>
            <a:r>
              <a:rPr sz="2400">
                <a:latin typeface="Times New Roman" panose="02020603050405020304" charset="0"/>
                <a:ea typeface="宋体" panose="02010600030101010101" pitchFamily="2" charset="-122"/>
                <a:cs typeface="Times New Roman" panose="02020603050405020304" charset="0"/>
              </a:rPr>
              <a:t>学书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a:t>
            </a:r>
            <a:r>
              <a:rPr lang="en-US" sz="2400">
                <a:latin typeface="Times New Roman" panose="02020603050405020304" charset="0"/>
                <a:ea typeface="宋体" panose="02010600030101010101" pitchFamily="2" charset="-122"/>
                <a:cs typeface="Times New Roman" panose="02020603050405020304" charset="0"/>
              </a:rPr>
              <a:t>	</a:t>
            </a:r>
            <a:r>
              <a:rPr sz="2400">
                <a:solidFill>
                  <a:srgbClr val="FF0000"/>
                </a:solidFill>
                <a:latin typeface="Times New Roman" panose="02020603050405020304" charset="0"/>
                <a:ea typeface="宋体" panose="02010600030101010101" pitchFamily="2" charset="-122"/>
                <a:cs typeface="Times New Roman" panose="02020603050405020304" charset="0"/>
              </a:rPr>
              <a:t>几</a:t>
            </a:r>
            <a:r>
              <a:rPr sz="2400">
                <a:latin typeface="Times New Roman" panose="02020603050405020304" charset="0"/>
                <a:ea typeface="宋体" panose="02010600030101010101" pitchFamily="2" charset="-122"/>
                <a:cs typeface="Times New Roman" panose="02020603050405020304" charset="0"/>
              </a:rPr>
              <a:t>：茶几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B. </a:t>
            </a:r>
            <a:r>
              <a:rPr sz="2400">
                <a:solidFill>
                  <a:srgbClr val="FF0000"/>
                </a:solidFill>
                <a:latin typeface="Times New Roman" panose="02020603050405020304" charset="0"/>
                <a:ea typeface="宋体" panose="02010600030101010101" pitchFamily="2" charset="-122"/>
                <a:cs typeface="Times New Roman" panose="02020603050405020304" charset="0"/>
              </a:rPr>
              <a:t>述</a:t>
            </a:r>
            <a:r>
              <a:rPr sz="2400">
                <a:latin typeface="Times New Roman" panose="02020603050405020304" charset="0"/>
                <a:ea typeface="宋体" panose="02010600030101010101" pitchFamily="2" charset="-122"/>
                <a:cs typeface="Times New Roman" panose="02020603050405020304" charset="0"/>
              </a:rPr>
              <a:t>诸小妹语曰　　</a:t>
            </a:r>
            <a:r>
              <a:rPr lang="en-US" sz="2400">
                <a:latin typeface="Times New Roman" panose="02020603050405020304" charset="0"/>
                <a:ea typeface="宋体" panose="02010600030101010101" pitchFamily="2" charset="-122"/>
                <a:cs typeface="Times New Roman" panose="02020603050405020304" charset="0"/>
              </a:rPr>
              <a:t>		</a:t>
            </a:r>
            <a:r>
              <a:rPr sz="2400">
                <a:solidFill>
                  <a:srgbClr val="FF0000"/>
                </a:solidFill>
                <a:latin typeface="Times New Roman" panose="02020603050405020304" charset="0"/>
                <a:ea typeface="宋体" panose="02010600030101010101" pitchFamily="2" charset="-122"/>
                <a:cs typeface="Times New Roman" panose="02020603050405020304" charset="0"/>
              </a:rPr>
              <a:t>述</a:t>
            </a:r>
            <a:r>
              <a:rPr sz="2400">
                <a:latin typeface="Times New Roman" panose="02020603050405020304" charset="0"/>
                <a:ea typeface="宋体" panose="02010600030101010101" pitchFamily="2" charset="-122"/>
                <a:cs typeface="Times New Roman" panose="02020603050405020304" charset="0"/>
              </a:rPr>
              <a:t>：转述</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C. </a:t>
            </a:r>
            <a:r>
              <a:rPr sz="2400">
                <a:solidFill>
                  <a:srgbClr val="FF0000"/>
                </a:solidFill>
                <a:latin typeface="Times New Roman" panose="02020603050405020304" charset="0"/>
                <a:ea typeface="宋体" panose="02010600030101010101" pitchFamily="2" charset="-122"/>
                <a:cs typeface="Times New Roman" panose="02020603050405020304" charset="0"/>
              </a:rPr>
              <a:t>且</a:t>
            </a:r>
            <a:r>
              <a:rPr sz="2400">
                <a:latin typeface="Times New Roman" panose="02020603050405020304" charset="0"/>
                <a:ea typeface="宋体" panose="02010600030101010101" pitchFamily="2" charset="-122"/>
                <a:cs typeface="Times New Roman" panose="02020603050405020304" charset="0"/>
              </a:rPr>
              <a:t>何谓阁子也　　</a:t>
            </a:r>
            <a:r>
              <a:rPr lang="en-US" sz="2400">
                <a:latin typeface="Times New Roman" panose="02020603050405020304" charset="0"/>
                <a:ea typeface="宋体" panose="02010600030101010101" pitchFamily="2" charset="-122"/>
                <a:cs typeface="Times New Roman" panose="02020603050405020304" charset="0"/>
              </a:rPr>
              <a:t>		</a:t>
            </a:r>
            <a:r>
              <a:rPr sz="2400">
                <a:solidFill>
                  <a:srgbClr val="FF0000"/>
                </a:solidFill>
                <a:latin typeface="Times New Roman" panose="02020603050405020304" charset="0"/>
                <a:ea typeface="宋体" panose="02010600030101010101" pitchFamily="2" charset="-122"/>
                <a:cs typeface="Times New Roman" panose="02020603050405020304" charset="0"/>
              </a:rPr>
              <a:t>且</a:t>
            </a:r>
            <a:r>
              <a:rPr sz="2400">
                <a:latin typeface="Times New Roman" panose="02020603050405020304" charset="0"/>
                <a:ea typeface="宋体" panose="02010600030101010101" pitchFamily="2" charset="-122"/>
                <a:cs typeface="Times New Roman" panose="02020603050405020304" charset="0"/>
              </a:rPr>
              <a:t>：那么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D. 今已亭亭如</a:t>
            </a:r>
            <a:r>
              <a:rPr sz="2400">
                <a:solidFill>
                  <a:srgbClr val="FF0000"/>
                </a:solidFill>
                <a:latin typeface="Times New Roman" panose="02020603050405020304" charset="0"/>
                <a:ea typeface="宋体" panose="02010600030101010101" pitchFamily="2" charset="-122"/>
                <a:cs typeface="Times New Roman" panose="02020603050405020304" charset="0"/>
              </a:rPr>
              <a:t>盖</a:t>
            </a:r>
            <a:r>
              <a:rPr sz="2400">
                <a:latin typeface="Times New Roman" panose="02020603050405020304" charset="0"/>
                <a:ea typeface="宋体" panose="02010600030101010101" pitchFamily="2" charset="-122"/>
                <a:cs typeface="Times New Roman" panose="02020603050405020304" charset="0"/>
              </a:rPr>
              <a:t>矣 </a:t>
            </a:r>
            <a:r>
              <a:rPr lang="en-US" sz="2400">
                <a:latin typeface="Times New Roman" panose="02020603050405020304" charset="0"/>
                <a:ea typeface="宋体" panose="02010600030101010101" pitchFamily="2" charset="-122"/>
                <a:cs typeface="Times New Roman" panose="02020603050405020304" charset="0"/>
              </a:rPr>
              <a:t>			</a:t>
            </a:r>
            <a:r>
              <a:rPr sz="2400">
                <a:solidFill>
                  <a:srgbClr val="FF0000"/>
                </a:solidFill>
                <a:latin typeface="Times New Roman" panose="02020603050405020304" charset="0"/>
                <a:ea typeface="宋体" panose="02010600030101010101" pitchFamily="2" charset="-122"/>
                <a:cs typeface="Times New Roman" panose="02020603050405020304" charset="0"/>
              </a:rPr>
              <a:t>盖</a:t>
            </a:r>
            <a:r>
              <a:rPr sz="2400">
                <a:latin typeface="Times New Roman" panose="02020603050405020304" charset="0"/>
                <a:ea typeface="宋体" panose="02010600030101010101" pitchFamily="2" charset="-122"/>
                <a:cs typeface="Times New Roman" panose="02020603050405020304" charset="0"/>
              </a:rPr>
              <a:t>：伞盖</a:t>
            </a:r>
            <a:endParaRPr sz="2400">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2"/>
            </p:custDataLst>
          </p:nvPr>
        </p:nvSpPr>
        <p:spPr>
          <a:xfrm>
            <a:off x="7620000" y="984250"/>
            <a:ext cx="312420" cy="534035"/>
          </a:xfrm>
          <a:prstGeom prst="rect">
            <a:avLst/>
          </a:prstGeom>
          <a:noFill/>
        </p:spPr>
        <p:txBody>
          <a:bodyPr wrap="square" rtlCol="0">
            <a:spAutoFit/>
          </a:bodyPr>
          <a:p>
            <a:pPr>
              <a:lnSpc>
                <a:spcPct val="120000"/>
              </a:lnSpc>
            </a:pP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A</a:t>
            </a:r>
            <a:endParaRPr lang="en-US" altLang="zh-CN"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custDataLst>
              <p:tags r:id="rId3"/>
            </p:custDataLst>
          </p:nvPr>
        </p:nvSpPr>
        <p:spPr>
          <a:xfrm>
            <a:off x="1262380" y="3734435"/>
            <a:ext cx="10288905" cy="460375"/>
          </a:xfrm>
          <a:prstGeom prst="rect">
            <a:avLst/>
          </a:prstGeom>
          <a:noFill/>
        </p:spPr>
        <p:txBody>
          <a:bodyPr wrap="square" rtlCol="0">
            <a:spAutoFit/>
          </a:bodyPr>
          <a:p>
            <a:pPr marL="1080135" indent="-1080135"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【解析】A项，“几”翻译为“几案”。</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777240" y="468630"/>
            <a:ext cx="9683750" cy="2672715"/>
          </a:xfrm>
          <a:prstGeom prst="rect">
            <a:avLst/>
          </a:prstGeom>
          <a:noFill/>
          <a:extLst>
            <a:ext uri="{909E8E84-426E-40DD-AFC4-6F175D3DCCD1}">
              <a14:hiddenFill xmlns:a14="http://schemas.microsoft.com/office/drawing/2010/main">
                <a:solidFill>
                  <a:schemeClr val="bg1"/>
                </a:solidFill>
              </a14:hiddenFill>
            </a:ext>
          </a:extLst>
        </p:spPr>
        <p:txBody>
          <a:bodyPr wrap="square" rtlCol="0">
            <a:noAutofit/>
          </a:bodyPr>
          <a:p>
            <a:pPr marL="360045" indent="-457200" fontAlgn="auto">
              <a:lnSpc>
                <a:spcPct val="130000"/>
              </a:lnSpc>
            </a:pPr>
            <a:r>
              <a:rPr sz="2400">
                <a:latin typeface="Times New Roman" panose="02020603050405020304" charset="0"/>
                <a:ea typeface="宋体" panose="02010600030101010101" pitchFamily="2" charset="-122"/>
                <a:cs typeface="Times New Roman" panose="02020603050405020304" charset="0"/>
              </a:rPr>
              <a:t>25. 下列对句中三</a:t>
            </a:r>
            <a:r>
              <a:rPr sz="2400">
                <a:latin typeface="宋体" panose="02010600030101010101" pitchFamily="2" charset="-122"/>
                <a:ea typeface="宋体" panose="02010600030101010101" pitchFamily="2" charset="-122"/>
                <a:cs typeface="宋体" panose="02010600030101010101" pitchFamily="2" charset="-122"/>
              </a:rPr>
              <a:t>个“其”字指</a:t>
            </a:r>
            <a:r>
              <a:rPr sz="2400">
                <a:latin typeface="Times New Roman" panose="02020603050405020304" charset="0"/>
                <a:ea typeface="宋体" panose="02010600030101010101" pitchFamily="2" charset="-122"/>
                <a:cs typeface="Times New Roman" panose="02020603050405020304" charset="0"/>
              </a:rPr>
              <a:t>代内容的分析，正确的一项是（</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30000"/>
              </a:lnSpc>
            </a:pPr>
            <a:r>
              <a:rPr sz="2400">
                <a:latin typeface="Times New Roman" panose="02020603050405020304" charset="0"/>
                <a:ea typeface="宋体" panose="02010600030101010101" pitchFamily="2" charset="-122"/>
                <a:cs typeface="Times New Roman" panose="02020603050405020304" charset="0"/>
              </a:rPr>
              <a:t>①</a:t>
            </a:r>
            <a:r>
              <a:rPr sz="2400">
                <a:solidFill>
                  <a:srgbClr val="FF0000"/>
                </a:solidFill>
                <a:latin typeface="Times New Roman" panose="02020603050405020304" charset="0"/>
                <a:ea typeface="宋体" panose="02010600030101010101" pitchFamily="2" charset="-122"/>
                <a:cs typeface="Times New Roman" panose="02020603050405020304" charset="0"/>
              </a:rPr>
              <a:t>其</a:t>
            </a:r>
            <a:r>
              <a:rPr sz="2400">
                <a:latin typeface="Times New Roman" panose="02020603050405020304" charset="0"/>
                <a:ea typeface="宋体" panose="02010600030101010101" pitchFamily="2" charset="-122"/>
                <a:cs typeface="Times New Roman" panose="02020603050405020304" charset="0"/>
              </a:rPr>
              <a:t>后六年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②</a:t>
            </a:r>
            <a:r>
              <a:rPr sz="2400">
                <a:solidFill>
                  <a:srgbClr val="FF0000"/>
                </a:solidFill>
                <a:latin typeface="Times New Roman" panose="02020603050405020304" charset="0"/>
                <a:ea typeface="宋体" panose="02010600030101010101" pitchFamily="2" charset="-122"/>
                <a:cs typeface="Times New Roman" panose="02020603050405020304" charset="0"/>
              </a:rPr>
              <a:t>其</a:t>
            </a:r>
            <a:r>
              <a:rPr sz="2400">
                <a:latin typeface="Times New Roman" panose="02020603050405020304" charset="0"/>
                <a:ea typeface="宋体" panose="02010600030101010101" pitchFamily="2" charset="-122"/>
                <a:cs typeface="Times New Roman" panose="02020603050405020304" charset="0"/>
              </a:rPr>
              <a:t>后二年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③</a:t>
            </a:r>
            <a:r>
              <a:rPr sz="2400">
                <a:solidFill>
                  <a:srgbClr val="FF0000"/>
                </a:solidFill>
                <a:latin typeface="Times New Roman" panose="02020603050405020304" charset="0"/>
                <a:ea typeface="宋体" panose="02010600030101010101" pitchFamily="2" charset="-122"/>
                <a:cs typeface="Times New Roman" panose="02020603050405020304" charset="0"/>
              </a:rPr>
              <a:t>其</a:t>
            </a:r>
            <a:r>
              <a:rPr sz="2400">
                <a:latin typeface="Times New Roman" panose="02020603050405020304" charset="0"/>
                <a:ea typeface="宋体" panose="02010600030101010101" pitchFamily="2" charset="-122"/>
                <a:cs typeface="Times New Roman" panose="02020603050405020304" charset="0"/>
              </a:rPr>
              <a:t>制稍异于前</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30000"/>
              </a:lnSpc>
            </a:pPr>
            <a:r>
              <a:rPr sz="2400">
                <a:latin typeface="Times New Roman" panose="02020603050405020304" charset="0"/>
                <a:ea typeface="宋体" panose="02010600030101010101" pitchFamily="2" charset="-122"/>
                <a:cs typeface="Times New Roman" panose="02020603050405020304" charset="0"/>
              </a:rPr>
              <a:t>A. ①吾妻归宁　　②吾妻死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③南阁子</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30000"/>
              </a:lnSpc>
            </a:pPr>
            <a:r>
              <a:rPr sz="2400">
                <a:latin typeface="Times New Roman" panose="02020603050405020304" charset="0"/>
                <a:ea typeface="宋体" panose="02010600030101010101" pitchFamily="2" charset="-122"/>
                <a:cs typeface="Times New Roman" panose="02020603050405020304" charset="0"/>
              </a:rPr>
              <a:t>B. ①吾妻归宁　　②吾妻死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③整治后的南阁子</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30000"/>
              </a:lnSpc>
            </a:pPr>
            <a:r>
              <a:rPr sz="2400">
                <a:latin typeface="Times New Roman" panose="02020603050405020304" charset="0"/>
                <a:ea typeface="宋体" panose="02010600030101010101" pitchFamily="2" charset="-122"/>
                <a:cs typeface="Times New Roman" panose="02020603050405020304" charset="0"/>
              </a:rPr>
              <a:t>C. ①吾妻来归　　②室坏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③南阁子</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30000"/>
              </a:lnSpc>
            </a:pPr>
            <a:r>
              <a:rPr sz="2400">
                <a:latin typeface="Times New Roman" panose="02020603050405020304" charset="0"/>
                <a:ea typeface="宋体" panose="02010600030101010101" pitchFamily="2" charset="-122"/>
                <a:cs typeface="Times New Roman" panose="02020603050405020304" charset="0"/>
              </a:rPr>
              <a:t>D. ①吾妻来归　　②吾妻死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③整治后的南阁子</a:t>
            </a:r>
            <a:endParaRPr sz="2400">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2"/>
            </p:custDataLst>
          </p:nvPr>
        </p:nvSpPr>
        <p:spPr>
          <a:xfrm>
            <a:off x="9185910" y="468630"/>
            <a:ext cx="922020" cy="534035"/>
          </a:xfrm>
          <a:prstGeom prst="rect">
            <a:avLst/>
          </a:prstGeom>
          <a:noFill/>
        </p:spPr>
        <p:txBody>
          <a:bodyPr wrap="square" rtlCol="0">
            <a:spAutoFit/>
          </a:bodyPr>
          <a:p>
            <a:pPr>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D</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custDataLst>
              <p:tags r:id="rId3"/>
            </p:custDataLst>
          </p:nvPr>
        </p:nvSpPr>
        <p:spPr>
          <a:xfrm>
            <a:off x="3799205" y="3959225"/>
            <a:ext cx="4998085" cy="460375"/>
          </a:xfrm>
          <a:prstGeom prst="rect">
            <a:avLst/>
          </a:prstGeom>
          <a:noFill/>
        </p:spPr>
        <p:txBody>
          <a:bodyPr wrap="square" rtlCol="0">
            <a:spAutoFit/>
          </a:bodyPr>
          <a:p>
            <a:pPr marL="1080135" indent="-1080135"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【解析】略。</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673735" y="756285"/>
            <a:ext cx="10816590" cy="2672715"/>
          </a:xfrm>
          <a:prstGeom prst="rect">
            <a:avLst/>
          </a:prstGeom>
          <a:noFill/>
          <a:extLst>
            <a:ext uri="{909E8E84-426E-40DD-AFC4-6F175D3DCCD1}">
              <a14:hiddenFill xmlns:a14="http://schemas.microsoft.com/office/drawing/2010/main">
                <a:solidFill>
                  <a:schemeClr val="bg1"/>
                </a:solidFill>
              </a14:hiddenFill>
            </a:ext>
          </a:extLst>
        </p:spPr>
        <p:txBody>
          <a:bodyPr wrap="square" rtlCol="0">
            <a:noAutofit/>
          </a:bodyPr>
          <a:p>
            <a:pPr marL="360045" indent="-457200" fontAlgn="auto">
              <a:lnSpc>
                <a:spcPct val="130000"/>
              </a:lnSpc>
            </a:pPr>
            <a:r>
              <a:rPr sz="2400">
                <a:latin typeface="Times New Roman" panose="02020603050405020304" charset="0"/>
                <a:ea typeface="宋体" panose="02010600030101010101" pitchFamily="2" charset="-122"/>
                <a:cs typeface="Times New Roman" panose="02020603050405020304" charset="0"/>
              </a:rPr>
              <a:t>26. 下列各句中，标红字</a:t>
            </a:r>
            <a:r>
              <a:rPr sz="2400">
                <a:latin typeface="宋体" panose="02010600030101010101" pitchFamily="2" charset="-122"/>
                <a:ea typeface="宋体" panose="02010600030101010101" pitchFamily="2" charset="-122"/>
                <a:cs typeface="宋体" panose="02010600030101010101" pitchFamily="2" charset="-122"/>
              </a:rPr>
              <a:t>与“其制稍异于前”中“于”的用法相</a:t>
            </a:r>
            <a:r>
              <a:rPr sz="2400">
                <a:latin typeface="Times New Roman" panose="02020603050405020304" charset="0"/>
                <a:ea typeface="宋体" panose="02010600030101010101" pitchFamily="2" charset="-122"/>
                <a:cs typeface="Times New Roman" panose="02020603050405020304" charset="0"/>
              </a:rPr>
              <a:t>同的一项是（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30000"/>
              </a:lnSpc>
            </a:pPr>
            <a:r>
              <a:rPr sz="2400">
                <a:latin typeface="Times New Roman" panose="02020603050405020304" charset="0"/>
                <a:ea typeface="宋体" panose="02010600030101010101" pitchFamily="2" charset="-122"/>
                <a:cs typeface="Times New Roman" panose="02020603050405020304" charset="0"/>
              </a:rPr>
              <a:t>A. 家有老妪，尝居</a:t>
            </a:r>
            <a:r>
              <a:rPr sz="2400">
                <a:solidFill>
                  <a:srgbClr val="FF0000"/>
                </a:solidFill>
                <a:latin typeface="Times New Roman" panose="02020603050405020304" charset="0"/>
                <a:ea typeface="宋体" panose="02010600030101010101" pitchFamily="2" charset="-122"/>
                <a:cs typeface="Times New Roman" panose="02020603050405020304" charset="0"/>
              </a:rPr>
              <a:t>于</a:t>
            </a:r>
            <a:r>
              <a:rPr sz="2400">
                <a:latin typeface="Times New Roman" panose="02020603050405020304" charset="0"/>
                <a:ea typeface="宋体" panose="02010600030101010101" pitchFamily="2" charset="-122"/>
                <a:cs typeface="Times New Roman" panose="02020603050405020304" charset="0"/>
              </a:rPr>
              <a:t>此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30000"/>
              </a:lnSpc>
            </a:pPr>
            <a:r>
              <a:rPr sz="2400">
                <a:latin typeface="Times New Roman" panose="02020603050405020304" charset="0"/>
                <a:ea typeface="宋体" panose="02010600030101010101" pitchFamily="2" charset="-122"/>
                <a:cs typeface="Times New Roman" panose="02020603050405020304" charset="0"/>
              </a:rPr>
              <a:t>B. 又杂植兰桂竹木</a:t>
            </a:r>
            <a:r>
              <a:rPr sz="2400">
                <a:solidFill>
                  <a:srgbClr val="FF0000"/>
                </a:solidFill>
                <a:latin typeface="Times New Roman" panose="02020603050405020304" charset="0"/>
                <a:ea typeface="宋体" panose="02010600030101010101" pitchFamily="2" charset="-122"/>
                <a:cs typeface="Times New Roman" panose="02020603050405020304" charset="0"/>
              </a:rPr>
              <a:t>于</a:t>
            </a:r>
            <a:r>
              <a:rPr sz="2400">
                <a:latin typeface="Times New Roman" panose="02020603050405020304" charset="0"/>
                <a:ea typeface="宋体" panose="02010600030101010101" pitchFamily="2" charset="-122"/>
                <a:cs typeface="Times New Roman" panose="02020603050405020304" charset="0"/>
              </a:rPr>
              <a:t>庭</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30000"/>
              </a:lnSpc>
            </a:pPr>
            <a:r>
              <a:rPr sz="2400">
                <a:latin typeface="Times New Roman" panose="02020603050405020304" charset="0"/>
                <a:ea typeface="宋体" panose="02010600030101010101" pitchFamily="2" charset="-122"/>
                <a:cs typeface="Times New Roman" panose="02020603050405020304" charset="0"/>
              </a:rPr>
              <a:t>C. 故燕王欲结</a:t>
            </a:r>
            <a:r>
              <a:rPr sz="2400">
                <a:solidFill>
                  <a:srgbClr val="FF0000"/>
                </a:solidFill>
                <a:latin typeface="Times New Roman" panose="02020603050405020304" charset="0"/>
                <a:ea typeface="宋体" panose="02010600030101010101" pitchFamily="2" charset="-122"/>
                <a:cs typeface="Times New Roman" panose="02020603050405020304" charset="0"/>
              </a:rPr>
              <a:t>于</a:t>
            </a:r>
            <a:r>
              <a:rPr sz="2400">
                <a:latin typeface="Times New Roman" panose="02020603050405020304" charset="0"/>
                <a:ea typeface="宋体" panose="02010600030101010101" pitchFamily="2" charset="-122"/>
                <a:cs typeface="Times New Roman" panose="02020603050405020304" charset="0"/>
              </a:rPr>
              <a:t>君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30000"/>
              </a:lnSpc>
            </a:pPr>
            <a:r>
              <a:rPr sz="2400">
                <a:latin typeface="Times New Roman" panose="02020603050405020304" charset="0"/>
                <a:ea typeface="宋体" panose="02010600030101010101" pitchFamily="2" charset="-122"/>
                <a:cs typeface="Times New Roman" panose="02020603050405020304" charset="0"/>
              </a:rPr>
              <a:t>D. 冰，水为之，而寒</a:t>
            </a:r>
            <a:r>
              <a:rPr sz="2400">
                <a:solidFill>
                  <a:srgbClr val="FF0000"/>
                </a:solidFill>
                <a:latin typeface="Times New Roman" panose="02020603050405020304" charset="0"/>
                <a:ea typeface="宋体" panose="02010600030101010101" pitchFamily="2" charset="-122"/>
                <a:cs typeface="Times New Roman" panose="02020603050405020304" charset="0"/>
              </a:rPr>
              <a:t>于</a:t>
            </a:r>
            <a:r>
              <a:rPr sz="2400">
                <a:latin typeface="Times New Roman" panose="02020603050405020304" charset="0"/>
                <a:ea typeface="宋体" panose="02010600030101010101" pitchFamily="2" charset="-122"/>
                <a:cs typeface="Times New Roman" panose="02020603050405020304" charset="0"/>
              </a:rPr>
              <a:t>水</a:t>
            </a:r>
            <a:endParaRPr sz="2400">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2"/>
            </p:custDataLst>
          </p:nvPr>
        </p:nvSpPr>
        <p:spPr>
          <a:xfrm>
            <a:off x="1362710" y="1263015"/>
            <a:ext cx="669290" cy="534035"/>
          </a:xfrm>
          <a:prstGeom prst="rect">
            <a:avLst/>
          </a:prstGeom>
          <a:noFill/>
        </p:spPr>
        <p:txBody>
          <a:bodyPr wrap="square" rtlCol="0">
            <a:spAutoFit/>
          </a:bodyPr>
          <a:p>
            <a:pPr>
              <a:lnSpc>
                <a:spcPct val="120000"/>
              </a:lnSpc>
            </a:pP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C</a:t>
            </a:r>
            <a:endParaRPr lang="en-US" altLang="zh-CN"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nvSpPr>
        <p:spPr>
          <a:xfrm>
            <a:off x="1607820" y="3959225"/>
            <a:ext cx="8370570" cy="1198880"/>
          </a:xfrm>
          <a:prstGeom prst="rect">
            <a:avLst/>
          </a:prstGeom>
          <a:noFill/>
        </p:spPr>
        <p:txBody>
          <a:bodyPr wrap="square" rtlCol="0">
            <a:spAutoFit/>
          </a:bodyPr>
          <a:p>
            <a:pPr marL="1080135" indent="-1080135"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【解析】C项与题干中的“于”都是介词“与”，</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080135" indent="0"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A、B两项都是介词“在”，</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080135" indent="0"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D项是介词“比”。</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1070610" y="2241550"/>
            <a:ext cx="10050780" cy="890270"/>
          </a:xfrm>
          <a:prstGeom prst="rect">
            <a:avLst/>
          </a:prstGeom>
          <a:noFill/>
          <a:extLst>
            <a:ext uri="{909E8E84-426E-40DD-AFC4-6F175D3DCCD1}">
              <a14:hiddenFill xmlns:a14="http://schemas.microsoft.com/office/drawing/2010/main">
                <a:solidFill>
                  <a:schemeClr val="bg1"/>
                </a:solidFill>
              </a14:hiddenFill>
            </a:ext>
          </a:extLst>
        </p:spPr>
        <p:txBody>
          <a:bodyPr wrap="square" rtlCol="0">
            <a:noAutofit/>
          </a:bodyPr>
          <a:p>
            <a:pPr marL="360045" indent="-457200" fontAlgn="auto">
              <a:lnSpc>
                <a:spcPct val="130000"/>
              </a:lnSpc>
            </a:pPr>
            <a:r>
              <a:rPr sz="2400">
                <a:latin typeface="Times New Roman" panose="02020603050405020304" charset="0"/>
                <a:ea typeface="宋体" panose="02010600030101010101" pitchFamily="2" charset="-122"/>
                <a:cs typeface="Times New Roman" panose="02020603050405020304" charset="0"/>
              </a:rPr>
              <a:t>27. 苏轼在《赤壁赋》的第一段写与朋友夜游赤壁的情景。假如你是吹洞箫的那位朋友，请将本文的第一段改写成现代文，不少于200字。</a:t>
            </a:r>
            <a:endParaRPr sz="2400">
              <a:latin typeface="Times New Roman" panose="02020603050405020304" charset="0"/>
              <a:ea typeface="宋体" panose="02010600030101010101" pitchFamily="2" charset="-122"/>
              <a:cs typeface="Times New Roman" panose="02020603050405020304" charset="0"/>
            </a:endParaRPr>
          </a:p>
        </p:txBody>
      </p:sp>
      <p:sp>
        <p:nvSpPr>
          <p:cNvPr id="34" name="文本框 33"/>
          <p:cNvSpPr txBox="1"/>
          <p:nvPr>
            <p:custDataLst>
              <p:tags r:id="rId2"/>
            </p:custDataLst>
          </p:nvPr>
        </p:nvSpPr>
        <p:spPr>
          <a:xfrm>
            <a:off x="4639310" y="1018540"/>
            <a:ext cx="3154680" cy="539750"/>
          </a:xfrm>
          <a:prstGeom prst="rect">
            <a:avLst/>
          </a:prstGeom>
          <a:solidFill>
            <a:schemeClr val="accent6">
              <a:lumMod val="50000"/>
            </a:schemeClr>
          </a:solidFill>
        </p:spPr>
        <p:txBody>
          <a:bodyPr wrap="square" rtlCol="0" anchor="t">
            <a:spAutoFit/>
          </a:bodyPr>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（三）微写作</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
        <p:nvSpPr>
          <p:cNvPr id="3" name="圆角矩形 2">
            <a:hlinkClick r:id="rId3" action="ppaction://hlinksldjump"/>
          </p:cNvPr>
          <p:cNvSpPr/>
          <p:nvPr/>
        </p:nvSpPr>
        <p:spPr>
          <a:xfrm>
            <a:off x="5507990" y="4120515"/>
            <a:ext cx="1622425" cy="664845"/>
          </a:xfrm>
          <a:prstGeom prst="roundRect">
            <a:avLst/>
          </a:prstGeom>
          <a:solidFill>
            <a:srgbClr val="C00000"/>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latin typeface="微软雅黑" panose="020B0503020204020204" charset="-122"/>
                <a:ea typeface="微软雅黑" panose="020B0503020204020204" charset="-122"/>
              </a:rPr>
              <a:t>示例</a:t>
            </a:r>
            <a:endParaRPr lang="zh-CN" altLang="en-US" sz="2400" b="1">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465455" y="932815"/>
            <a:ext cx="11073765" cy="2680335"/>
          </a:xfrm>
          <a:prstGeom prst="rect">
            <a:avLst/>
          </a:prstGeom>
          <a:solidFill>
            <a:schemeClr val="bg1"/>
          </a:solidFill>
        </p:spPr>
        <p:txBody>
          <a:bodyPr wrap="square" rtlCol="0">
            <a:spAutoFit/>
          </a:bodyPr>
          <a:p>
            <a:pPr indent="0" fontAlgn="auto">
              <a:lnSpc>
                <a:spcPct val="110000"/>
              </a:lnSpc>
              <a:spcAft>
                <a:spcPts val="1200"/>
              </a:spcAft>
            </a:pPr>
            <a:r>
              <a:rPr lang="zh-CN" altLang="en-US" sz="2400" b="1">
                <a:solidFill>
                  <a:srgbClr val="C00000"/>
                </a:solidFill>
                <a:latin typeface="Times New Roman" panose="02020603050405020304" charset="0"/>
                <a:ea typeface="宋体" panose="02010600030101010101" pitchFamily="2" charset="-122"/>
                <a:cs typeface="Times New Roman" panose="02020603050405020304" charset="0"/>
              </a:rPr>
              <a:t>示例</a:t>
            </a:r>
            <a:r>
              <a:rPr lang="zh-CN" altLang="en-US" sz="2400" b="1">
                <a:solidFill>
                  <a:srgbClr val="C00000"/>
                </a:solidFill>
                <a:latin typeface="Times New Roman" panose="02020603050405020304" charset="0"/>
                <a:ea typeface="宋体" panose="02010600030101010101" pitchFamily="2" charset="-122"/>
                <a:cs typeface="Times New Roman" panose="02020603050405020304" charset="0"/>
              </a:rPr>
              <a:t>：</a:t>
            </a:r>
            <a:endParaRPr lang="zh-CN" altLang="en-US" sz="2400" b="1">
              <a:solidFill>
                <a:srgbClr val="C00000"/>
              </a:solidFill>
              <a:latin typeface="Times New Roman" panose="02020603050405020304" charset="0"/>
              <a:ea typeface="宋体" panose="02010600030101010101" pitchFamily="2" charset="-122"/>
              <a:cs typeface="Times New Roman" panose="02020603050405020304" charset="0"/>
            </a:endParaRPr>
          </a:p>
          <a:p>
            <a:pPr>
              <a:lnSpc>
                <a:spcPct val="110000"/>
              </a:lnSpc>
            </a:pP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      </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苏轼与我在赤壁泛舟游玩。清风阵阵拂来，水面波澜不起。举起酒杯向同伴敬酒，吟诵《明月》诗里《窈窕》这一章。不多时，明月从东山后升起，盘桓在斗宿与牛宿之间。白茫茫的雾气横贯江面，水光连着天际。听任小船漂流到各处，凌驾于苍茫的万顷江面之上。乘着轻风在江面上随性而至，并不知道哪里才会停栖，感觉身轻得似要离开尘世飘飞而去，有如道家羽化成仙。</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3" name="圆角矩形 2">
            <a:hlinkClick r:id="rId2" action="ppaction://hlinksldjump"/>
          </p:cNvPr>
          <p:cNvSpPr/>
          <p:nvPr userDrawn="1">
            <p:custDataLst>
              <p:tags r:id="rId3"/>
            </p:custDataLst>
          </p:nvPr>
        </p:nvSpPr>
        <p:spPr>
          <a:xfrm>
            <a:off x="11131550" y="6440170"/>
            <a:ext cx="889635" cy="334010"/>
          </a:xfrm>
          <a:prstGeom prst="roundRect">
            <a:avLst/>
          </a:prstGeom>
          <a:solidFill>
            <a:srgbClr val="70784C"/>
          </a:solidFill>
          <a:ln>
            <a:noFill/>
          </a:ln>
          <a:effectLst>
            <a:outerShdw blurRad="76200" dir="18900000" sy="23000" kx="-1200000" algn="bl" rotWithShape="0">
              <a:prstClr val="black">
                <a:alpha val="20000"/>
              </a:prstClr>
            </a:outerShdw>
          </a:effectLst>
        </p:spPr>
        <p:style>
          <a:lnRef idx="3">
            <a:schemeClr val="lt1"/>
          </a:lnRef>
          <a:fillRef idx="1">
            <a:schemeClr val="accent3"/>
          </a:fillRef>
          <a:effectRef idx="1">
            <a:schemeClr val="accent3"/>
          </a:effectRef>
          <a:fontRef idx="minor">
            <a:schemeClr val="lt1"/>
          </a:fontRef>
        </p:style>
        <p:txBody>
          <a:bodyPr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rPr>
              <a:t>返回</a:t>
            </a:r>
            <a:endPar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0" name="图片 119"/>
          <p:cNvPicPr/>
          <p:nvPr/>
        </p:nvPicPr>
        <p:blipFill>
          <a:blip r:embed="rId1">
            <a:clrChange>
              <a:clrFrom>
                <a:srgbClr val="F1F1F1">
                  <a:alpha val="100000"/>
                </a:srgbClr>
              </a:clrFrom>
              <a:clrTo>
                <a:srgbClr val="F1F1F1">
                  <a:alpha val="100000"/>
                  <a:alpha val="0"/>
                </a:srgbClr>
              </a:clrTo>
            </a:clrChange>
          </a:blip>
          <a:stretch>
            <a:fillRect/>
          </a:stretch>
        </p:blipFill>
        <p:spPr>
          <a:xfrm>
            <a:off x="3779520" y="981710"/>
            <a:ext cx="4032250" cy="4722495"/>
          </a:xfrm>
          <a:prstGeom prst="rect">
            <a:avLst/>
          </a:prstGeom>
          <a:noFill/>
          <a:ln w="9525">
            <a:noFill/>
          </a:ln>
        </p:spPr>
      </p:pic>
      <p:sp>
        <p:nvSpPr>
          <p:cNvPr id="45" name="任意多边形 44"/>
          <p:cNvSpPr/>
          <p:nvPr userDrawn="1">
            <p:custDataLst>
              <p:tags r:id="rId2"/>
            </p:custDataLst>
          </p:nvPr>
        </p:nvSpPr>
        <p:spPr>
          <a:xfrm>
            <a:off x="584835" y="551180"/>
            <a:ext cx="11058525" cy="5822950"/>
          </a:xfrm>
          <a:custGeom>
            <a:avLst/>
            <a:gdLst/>
            <a:ahLst/>
            <a:cxnLst>
              <a:cxn ang="3">
                <a:pos x="hc" y="t"/>
              </a:cxn>
              <a:cxn ang="cd2">
                <a:pos x="l" y="vc"/>
              </a:cxn>
              <a:cxn ang="cd4">
                <a:pos x="hc" y="b"/>
              </a:cxn>
              <a:cxn ang="0">
                <a:pos x="r" y="vc"/>
              </a:cxn>
            </a:cxnLst>
            <a:rect l="l" t="t" r="r" b="b"/>
            <a:pathLst>
              <a:path w="17753" h="9551">
                <a:moveTo>
                  <a:pt x="106" y="104"/>
                </a:moveTo>
                <a:lnTo>
                  <a:pt x="17621" y="104"/>
                </a:lnTo>
                <a:lnTo>
                  <a:pt x="17621" y="9420"/>
                </a:lnTo>
                <a:lnTo>
                  <a:pt x="106" y="9420"/>
                </a:lnTo>
                <a:lnTo>
                  <a:pt x="106" y="104"/>
                </a:lnTo>
                <a:close/>
                <a:moveTo>
                  <a:pt x="0" y="0"/>
                </a:moveTo>
                <a:lnTo>
                  <a:pt x="17753" y="0"/>
                </a:lnTo>
                <a:lnTo>
                  <a:pt x="17753" y="9551"/>
                </a:lnTo>
                <a:lnTo>
                  <a:pt x="0" y="9551"/>
                </a:lnTo>
                <a:lnTo>
                  <a:pt x="0" y="0"/>
                </a:lnTo>
                <a:close/>
              </a:path>
            </a:pathLst>
          </a:custGeom>
          <a:solidFill>
            <a:srgbClr val="7E8755"/>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p>
        </p:txBody>
      </p:sp>
      <p:sp>
        <p:nvSpPr>
          <p:cNvPr id="46" name="文本框 45"/>
          <p:cNvSpPr txBox="1"/>
          <p:nvPr/>
        </p:nvSpPr>
        <p:spPr>
          <a:xfrm>
            <a:off x="4542790" y="1612900"/>
            <a:ext cx="2505710" cy="3453765"/>
          </a:xfrm>
          <a:prstGeom prst="rect">
            <a:avLst/>
          </a:prstGeom>
          <a:solidFill>
            <a:schemeClr val="bg1"/>
          </a:solidFill>
        </p:spPr>
        <p:txBody>
          <a:bodyPr vert="eaVert" wrap="square" rtlCol="0">
            <a:noAutofit/>
          </a:bodyPr>
          <a:p>
            <a:pPr algn="l">
              <a:lnSpc>
                <a:spcPct val="170000"/>
              </a:lnSpc>
            </a:pPr>
            <a:r>
              <a:rPr lang="en-US" altLang="zh-CN" sz="4000" b="1">
                <a:solidFill>
                  <a:srgbClr val="030502"/>
                </a:solidFill>
                <a:latin typeface="楷体" panose="02010609060101010101" charset="-122"/>
                <a:ea typeface="楷体" panose="02010609060101010101" charset="-122"/>
                <a:cs typeface="楷体" panose="02010609060101010101" charset="-122"/>
              </a:rPr>
              <a:t> </a:t>
            </a:r>
            <a:r>
              <a:rPr sz="4000" b="1">
                <a:solidFill>
                  <a:srgbClr val="030502"/>
                </a:solidFill>
                <a:latin typeface="楷体" panose="02010609060101010101" charset="-122"/>
                <a:ea typeface="楷体" panose="02010609060101010101" charset="-122"/>
                <a:cs typeface="楷体" panose="02010609060101010101" charset="-122"/>
              </a:rPr>
              <a:t>综合测试卷（七）</a:t>
            </a:r>
            <a:endParaRPr sz="4000" b="1">
              <a:solidFill>
                <a:srgbClr val="030502"/>
              </a:solidFill>
              <a:latin typeface="楷体" panose="02010609060101010101" charset="-122"/>
              <a:ea typeface="楷体" panose="02010609060101010101" charset="-122"/>
              <a:cs typeface="楷体" panose="02010609060101010101" charset="-122"/>
            </a:endParaRPr>
          </a:p>
        </p:txBody>
      </p:sp>
      <p:pic>
        <p:nvPicPr>
          <p:cNvPr id="110" name="图片 109"/>
          <p:cNvPicPr/>
          <p:nvPr/>
        </p:nvPicPr>
        <p:blipFill>
          <a:blip r:embed="rId3">
            <a:clrChange>
              <a:clrFrom>
                <a:srgbClr val="FFFFFF">
                  <a:alpha val="100000"/>
                </a:srgbClr>
              </a:clrFrom>
              <a:clrTo>
                <a:srgbClr val="FFFFFF">
                  <a:alpha val="100000"/>
                  <a:alpha val="0"/>
                </a:srgbClr>
              </a:clrTo>
            </a:clrChange>
          </a:blip>
          <a:stretch>
            <a:fillRect/>
          </a:stretch>
        </p:blipFill>
        <p:spPr>
          <a:xfrm>
            <a:off x="7408545" y="0"/>
            <a:ext cx="4783455" cy="3306445"/>
          </a:xfrm>
          <a:prstGeom prst="rect">
            <a:avLst/>
          </a:prstGeom>
          <a:noFill/>
          <a:ln w="9525">
            <a:noFill/>
          </a:ln>
        </p:spPr>
      </p:pic>
      <p:sp>
        <p:nvSpPr>
          <p:cNvPr id="3" name="圆角矩形 2">
            <a:hlinkClick r:id="rId4" action="ppaction://hlinksldjump"/>
          </p:cNvPr>
          <p:cNvSpPr/>
          <p:nvPr userDrawn="1">
            <p:custDataLst>
              <p:tags r:id="rId5"/>
            </p:custDataLst>
          </p:nvPr>
        </p:nvSpPr>
        <p:spPr>
          <a:xfrm>
            <a:off x="11131550" y="6440170"/>
            <a:ext cx="889635" cy="334010"/>
          </a:xfrm>
          <a:prstGeom prst="roundRect">
            <a:avLst/>
          </a:prstGeom>
          <a:solidFill>
            <a:srgbClr val="70784C"/>
          </a:solidFill>
          <a:ln>
            <a:noFill/>
          </a:ln>
          <a:effectLst>
            <a:outerShdw blurRad="76200" dir="18900000" sy="23000" kx="-1200000" algn="bl" rotWithShape="0">
              <a:prstClr val="black">
                <a:alpha val="20000"/>
              </a:prstClr>
            </a:outerShdw>
          </a:effectLst>
        </p:spPr>
        <p:style>
          <a:lnRef idx="3">
            <a:schemeClr val="lt1"/>
          </a:lnRef>
          <a:fillRef idx="1">
            <a:schemeClr val="accent3"/>
          </a:fillRef>
          <a:effectRef idx="1">
            <a:schemeClr val="accent3"/>
          </a:effectRef>
          <a:fontRef idx="minor">
            <a:schemeClr val="lt1"/>
          </a:fontRef>
        </p:style>
        <p:txBody>
          <a:bodyPr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rPr>
              <a:t>目录</a:t>
            </a:r>
            <a:endPar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10"/>
                                        </p:tgtEl>
                                        <p:attrNameLst>
                                          <p:attrName>style.visibility</p:attrName>
                                        </p:attrNameLst>
                                      </p:cBhvr>
                                      <p:to>
                                        <p:strVal val="visible"/>
                                      </p:to>
                                    </p:set>
                                    <p:animEffect transition="in" filter="fade">
                                      <p:cBhvr>
                                        <p:cTn id="7" dur="1000"/>
                                        <p:tgtEl>
                                          <p:spTgt spid="110"/>
                                        </p:tgtEl>
                                      </p:cBhvr>
                                    </p:animEffect>
                                    <p:anim calcmode="lin" valueType="num">
                                      <p:cBhvr>
                                        <p:cTn id="8" dur="1000" fill="hold"/>
                                        <p:tgtEl>
                                          <p:spTgt spid="110"/>
                                        </p:tgtEl>
                                        <p:attrNameLst>
                                          <p:attrName>ppt_x</p:attrName>
                                        </p:attrNameLst>
                                      </p:cBhvr>
                                      <p:tavLst>
                                        <p:tav tm="0">
                                          <p:val>
                                            <p:strVal val="#ppt_x"/>
                                          </p:val>
                                        </p:tav>
                                        <p:tav tm="100000">
                                          <p:val>
                                            <p:strVal val="#ppt_x"/>
                                          </p:val>
                                        </p:tav>
                                      </p:tavLst>
                                    </p:anim>
                                    <p:anim calcmode="lin" valueType="num">
                                      <p:cBhvr>
                                        <p:cTn id="9" dur="1000" fill="hold"/>
                                        <p:tgtEl>
                                          <p:spTgt spid="1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120"/>
                                        </p:tgtEl>
                                        <p:attrNameLst>
                                          <p:attrName>style.visibility</p:attrName>
                                        </p:attrNameLst>
                                      </p:cBhvr>
                                      <p:to>
                                        <p:strVal val="visible"/>
                                      </p:to>
                                    </p:set>
                                    <p:animEffect transition="in" filter="barn(inVertical)">
                                      <p:cBhvr>
                                        <p:cTn id="13" dur="500"/>
                                        <p:tgtEl>
                                          <p:spTgt spid="120"/>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46"/>
                                        </p:tgtEl>
                                        <p:attrNameLst>
                                          <p:attrName>style.visibility</p:attrName>
                                        </p:attrNameLst>
                                      </p:cBhvr>
                                      <p:to>
                                        <p:strVal val="visible"/>
                                      </p:to>
                                    </p:set>
                                    <p:animEffect transition="in" filter="barn(inVertical)">
                                      <p:cBhvr>
                                        <p:cTn id="16"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374650" y="1335405"/>
            <a:ext cx="11701780" cy="248920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30000"/>
              </a:lnSpc>
            </a:pPr>
            <a:r>
              <a:rPr sz="2400">
                <a:latin typeface="Times New Roman" panose="02020603050405020304" charset="0"/>
                <a:ea typeface="宋体" panose="02010600030101010101" pitchFamily="2" charset="-122"/>
                <a:cs typeface="Times New Roman" panose="02020603050405020304" charset="0"/>
              </a:rPr>
              <a:t>1. 下列选项中，标红字的注音全部正确的一项是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30000"/>
              </a:lnSpc>
            </a:pPr>
            <a:r>
              <a:rPr sz="2400">
                <a:latin typeface="Times New Roman" panose="02020603050405020304" charset="0"/>
                <a:ea typeface="宋体" panose="02010600030101010101" pitchFamily="2" charset="-122"/>
                <a:cs typeface="Times New Roman" panose="02020603050405020304" charset="0"/>
              </a:rPr>
              <a:t>A. </a:t>
            </a:r>
            <a:r>
              <a:rPr sz="2400">
                <a:solidFill>
                  <a:srgbClr val="FF0000"/>
                </a:solidFill>
                <a:latin typeface="Times New Roman" panose="02020603050405020304" charset="0"/>
                <a:ea typeface="宋体" panose="02010600030101010101" pitchFamily="2" charset="-122"/>
                <a:cs typeface="Times New Roman" panose="02020603050405020304" charset="0"/>
              </a:rPr>
              <a:t>酾</a:t>
            </a:r>
            <a:r>
              <a:rPr sz="2400">
                <a:latin typeface="Times New Roman" panose="02020603050405020304" charset="0"/>
                <a:ea typeface="宋体" panose="02010600030101010101" pitchFamily="2" charset="-122"/>
                <a:cs typeface="Times New Roman" panose="02020603050405020304" charset="0"/>
              </a:rPr>
              <a:t>酒（lí）</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a:t>
            </a:r>
            <a:r>
              <a:rPr sz="2400">
                <a:solidFill>
                  <a:srgbClr val="FF0000"/>
                </a:solidFill>
                <a:latin typeface="Times New Roman" panose="02020603050405020304" charset="0"/>
                <a:ea typeface="宋体" panose="02010600030101010101" pitchFamily="2" charset="-122"/>
                <a:cs typeface="Times New Roman" panose="02020603050405020304" charset="0"/>
              </a:rPr>
              <a:t>筵</a:t>
            </a:r>
            <a:r>
              <a:rPr sz="2400">
                <a:latin typeface="Times New Roman" panose="02020603050405020304" charset="0"/>
                <a:ea typeface="宋体" panose="02010600030101010101" pitchFamily="2" charset="-122"/>
                <a:cs typeface="Times New Roman" panose="02020603050405020304" charset="0"/>
              </a:rPr>
              <a:t>席（yàn）</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先</a:t>
            </a:r>
            <a:r>
              <a:rPr sz="2400">
                <a:solidFill>
                  <a:srgbClr val="FF0000"/>
                </a:solidFill>
                <a:latin typeface="Times New Roman" panose="02020603050405020304" charset="0"/>
                <a:ea typeface="宋体" panose="02010600030101010101" pitchFamily="2" charset="-122"/>
                <a:cs typeface="Times New Roman" panose="02020603050405020304" charset="0"/>
              </a:rPr>
              <a:t>妣</a:t>
            </a:r>
            <a:r>
              <a:rPr sz="2400">
                <a:latin typeface="Times New Roman" panose="02020603050405020304" charset="0"/>
                <a:ea typeface="宋体" panose="02010600030101010101" pitchFamily="2" charset="-122"/>
                <a:cs typeface="Times New Roman" panose="02020603050405020304" charset="0"/>
              </a:rPr>
              <a:t>（bǐ） </a:t>
            </a:r>
            <a:r>
              <a:rPr lang="en-US" sz="2400">
                <a:latin typeface="Times New Roman" panose="02020603050405020304" charset="0"/>
                <a:ea typeface="宋体" panose="02010600030101010101" pitchFamily="2" charset="-122"/>
                <a:cs typeface="Times New Roman" panose="02020603050405020304" charset="0"/>
              </a:rPr>
              <a:t>	        </a:t>
            </a:r>
            <a:r>
              <a:rPr sz="2400">
                <a:solidFill>
                  <a:srgbClr val="FF0000"/>
                </a:solidFill>
                <a:latin typeface="Times New Roman" panose="02020603050405020304" charset="0"/>
                <a:ea typeface="宋体" panose="02010600030101010101" pitchFamily="2" charset="-122"/>
                <a:cs typeface="Times New Roman" panose="02020603050405020304" charset="0"/>
              </a:rPr>
              <a:t>扁</a:t>
            </a:r>
            <a:r>
              <a:rPr sz="2400">
                <a:latin typeface="Times New Roman" panose="02020603050405020304" charset="0"/>
                <a:ea typeface="宋体" panose="02010600030101010101" pitchFamily="2" charset="-122"/>
                <a:cs typeface="Times New Roman" panose="02020603050405020304" charset="0"/>
              </a:rPr>
              <a:t>舟（biān）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废</a:t>
            </a:r>
            <a:r>
              <a:rPr sz="2400">
                <a:solidFill>
                  <a:srgbClr val="FF0000"/>
                </a:solidFill>
                <a:latin typeface="Times New Roman" panose="02020603050405020304" charset="0"/>
                <a:ea typeface="宋体" panose="02010600030101010101" pitchFamily="2" charset="-122"/>
                <a:cs typeface="Times New Roman" panose="02020603050405020304" charset="0"/>
              </a:rPr>
              <a:t>寝</a:t>
            </a:r>
            <a:r>
              <a:rPr sz="2400">
                <a:latin typeface="Times New Roman" panose="02020603050405020304" charset="0"/>
                <a:ea typeface="宋体" panose="02010600030101010101" pitchFamily="2" charset="-122"/>
                <a:cs typeface="Times New Roman" panose="02020603050405020304" charset="0"/>
              </a:rPr>
              <a:t>忘食（qĭn）</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30000"/>
              </a:lnSpc>
            </a:pPr>
            <a:r>
              <a:rPr sz="2400">
                <a:latin typeface="Times New Roman" panose="02020603050405020304" charset="0"/>
                <a:ea typeface="宋体" panose="02010600030101010101" pitchFamily="2" charset="-122"/>
                <a:cs typeface="Times New Roman" panose="02020603050405020304" charset="0"/>
              </a:rPr>
              <a:t>B. </a:t>
            </a:r>
            <a:r>
              <a:rPr sz="2400">
                <a:solidFill>
                  <a:srgbClr val="FF0000"/>
                </a:solidFill>
                <a:latin typeface="Times New Roman" panose="02020603050405020304" charset="0"/>
                <a:ea typeface="宋体" panose="02010600030101010101" pitchFamily="2" charset="-122"/>
                <a:cs typeface="Times New Roman" panose="02020603050405020304" charset="0"/>
              </a:rPr>
              <a:t>砧</a:t>
            </a:r>
            <a:r>
              <a:rPr sz="2400">
                <a:latin typeface="Times New Roman" panose="02020603050405020304" charset="0"/>
                <a:ea typeface="宋体" panose="02010600030101010101" pitchFamily="2" charset="-122"/>
                <a:cs typeface="Times New Roman" panose="02020603050405020304" charset="0"/>
              </a:rPr>
              <a:t>板（zhēn）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枕</a:t>
            </a:r>
            <a:r>
              <a:rPr sz="2400">
                <a:solidFill>
                  <a:srgbClr val="FF0000"/>
                </a:solidFill>
                <a:latin typeface="Times New Roman" panose="02020603050405020304" charset="0"/>
                <a:ea typeface="宋体" panose="02010600030101010101" pitchFamily="2" charset="-122"/>
                <a:cs typeface="Times New Roman" panose="02020603050405020304" charset="0"/>
              </a:rPr>
              <a:t>藉</a:t>
            </a:r>
            <a:r>
              <a:rPr sz="2400">
                <a:latin typeface="Times New Roman" panose="02020603050405020304" charset="0"/>
                <a:ea typeface="宋体" panose="02010600030101010101" pitchFamily="2" charset="-122"/>
                <a:cs typeface="Times New Roman" panose="02020603050405020304" charset="0"/>
              </a:rPr>
              <a:t>（jí） </a:t>
            </a:r>
            <a:r>
              <a:rPr lang="en-US" sz="2400">
                <a:latin typeface="Times New Roman" panose="02020603050405020304" charset="0"/>
                <a:ea typeface="宋体" panose="02010600030101010101" pitchFamily="2" charset="-122"/>
                <a:cs typeface="Times New Roman" panose="02020603050405020304" charset="0"/>
              </a:rPr>
              <a:t>	   </a:t>
            </a:r>
            <a:r>
              <a:rPr sz="2400">
                <a:solidFill>
                  <a:srgbClr val="FF0000"/>
                </a:solidFill>
                <a:latin typeface="Times New Roman" panose="02020603050405020304" charset="0"/>
                <a:ea typeface="宋体" panose="02010600030101010101" pitchFamily="2" charset="-122"/>
                <a:cs typeface="Times New Roman" panose="02020603050405020304" charset="0"/>
              </a:rPr>
              <a:t>浣</a:t>
            </a:r>
            <a:r>
              <a:rPr sz="2400">
                <a:latin typeface="Times New Roman" panose="02020603050405020304" charset="0"/>
                <a:ea typeface="宋体" panose="02010600030101010101" pitchFamily="2" charset="-122"/>
                <a:cs typeface="Times New Roman" panose="02020603050405020304" charset="0"/>
              </a:rPr>
              <a:t>洗（huàn）</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桂</a:t>
            </a:r>
            <a:r>
              <a:rPr sz="2400">
                <a:solidFill>
                  <a:srgbClr val="FF0000"/>
                </a:solidFill>
                <a:latin typeface="Times New Roman" panose="02020603050405020304" charset="0"/>
                <a:ea typeface="宋体" panose="02010600030101010101" pitchFamily="2" charset="-122"/>
                <a:cs typeface="Times New Roman" panose="02020603050405020304" charset="0"/>
              </a:rPr>
              <a:t>棹</a:t>
            </a:r>
            <a:r>
              <a:rPr sz="2400">
                <a:latin typeface="Times New Roman" panose="02020603050405020304" charset="0"/>
                <a:ea typeface="宋体" panose="02010600030101010101" pitchFamily="2" charset="-122"/>
                <a:cs typeface="Times New Roman" panose="02020603050405020304" charset="0"/>
              </a:rPr>
              <a:t>（diào） </a:t>
            </a:r>
            <a:r>
              <a:rPr lang="en-US" sz="2400">
                <a:latin typeface="Times New Roman" panose="02020603050405020304" charset="0"/>
                <a:ea typeface="宋体" panose="02010600030101010101" pitchFamily="2" charset="-122"/>
                <a:cs typeface="Times New Roman" panose="02020603050405020304" charset="0"/>
              </a:rPr>
              <a:t>	 </a:t>
            </a:r>
            <a:r>
              <a:rPr sz="2400">
                <a:solidFill>
                  <a:srgbClr val="FF0000"/>
                </a:solidFill>
                <a:latin typeface="Times New Roman" panose="02020603050405020304" charset="0"/>
                <a:ea typeface="宋体" panose="02010600030101010101" pitchFamily="2" charset="-122"/>
                <a:cs typeface="Times New Roman" panose="02020603050405020304" charset="0"/>
              </a:rPr>
              <a:t>横</a:t>
            </a:r>
            <a:r>
              <a:rPr sz="2400">
                <a:latin typeface="Times New Roman" panose="02020603050405020304" charset="0"/>
                <a:ea typeface="宋体" panose="02010600030101010101" pitchFamily="2" charset="-122"/>
                <a:cs typeface="Times New Roman" panose="02020603050405020304" charset="0"/>
              </a:rPr>
              <a:t>行霸道（hèng）</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30000"/>
              </a:lnSpc>
            </a:pPr>
            <a:r>
              <a:rPr sz="2400">
                <a:latin typeface="Times New Roman" panose="02020603050405020304" charset="0"/>
                <a:ea typeface="宋体" panose="02010600030101010101" pitchFamily="2" charset="-122"/>
                <a:cs typeface="Times New Roman" panose="02020603050405020304" charset="0"/>
              </a:rPr>
              <a:t>C. 暧</a:t>
            </a:r>
            <a:r>
              <a:rPr sz="2400">
                <a:solidFill>
                  <a:srgbClr val="FF0000"/>
                </a:solidFill>
                <a:latin typeface="Times New Roman" panose="02020603050405020304" charset="0"/>
                <a:ea typeface="宋体" panose="02010600030101010101" pitchFamily="2" charset="-122"/>
                <a:cs typeface="Times New Roman" panose="02020603050405020304" charset="0"/>
              </a:rPr>
              <a:t>暧</a:t>
            </a:r>
            <a:r>
              <a:rPr sz="2400">
                <a:latin typeface="Times New Roman" panose="02020603050405020304" charset="0"/>
                <a:ea typeface="宋体" panose="02010600030101010101" pitchFamily="2" charset="-122"/>
                <a:cs typeface="Times New Roman" panose="02020603050405020304" charset="0"/>
              </a:rPr>
              <a:t>（ài） </a:t>
            </a:r>
            <a:r>
              <a:rPr lang="en-US" sz="2400">
                <a:latin typeface="Times New Roman" panose="02020603050405020304" charset="0"/>
                <a:ea typeface="宋体" panose="02010600030101010101" pitchFamily="2" charset="-122"/>
                <a:cs typeface="Times New Roman" panose="02020603050405020304" charset="0"/>
              </a:rPr>
              <a:t>	</a:t>
            </a:r>
            <a:r>
              <a:rPr sz="2400">
                <a:solidFill>
                  <a:srgbClr val="FF0000"/>
                </a:solidFill>
                <a:latin typeface="Times New Roman" panose="02020603050405020304" charset="0"/>
                <a:ea typeface="宋体" panose="02010600030101010101" pitchFamily="2" charset="-122"/>
                <a:cs typeface="Times New Roman" panose="02020603050405020304" charset="0"/>
              </a:rPr>
              <a:t>匏</a:t>
            </a:r>
            <a:r>
              <a:rPr sz="2400">
                <a:latin typeface="Times New Roman" panose="02020603050405020304" charset="0"/>
                <a:ea typeface="宋体" panose="02010600030101010101" pitchFamily="2" charset="-122"/>
                <a:cs typeface="Times New Roman" panose="02020603050405020304" charset="0"/>
              </a:rPr>
              <a:t>樽（báo）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边</a:t>
            </a:r>
            <a:r>
              <a:rPr sz="2400">
                <a:solidFill>
                  <a:srgbClr val="FF0000"/>
                </a:solidFill>
                <a:latin typeface="Times New Roman" panose="02020603050405020304" charset="0"/>
                <a:ea typeface="宋体" panose="02010600030101010101" pitchFamily="2" charset="-122"/>
                <a:cs typeface="Times New Roman" panose="02020603050405020304" charset="0"/>
              </a:rPr>
              <a:t>塞</a:t>
            </a:r>
            <a:r>
              <a:rPr sz="2400">
                <a:latin typeface="Times New Roman" panose="02020603050405020304" charset="0"/>
                <a:ea typeface="宋体" panose="02010600030101010101" pitchFamily="2" charset="-122"/>
                <a:cs typeface="Times New Roman" panose="02020603050405020304" charset="0"/>
              </a:rPr>
              <a:t>（sài） </a:t>
            </a:r>
            <a:r>
              <a:rPr lang="en-US" sz="2400">
                <a:latin typeface="Times New Roman" panose="02020603050405020304" charset="0"/>
                <a:ea typeface="宋体" panose="02010600030101010101" pitchFamily="2" charset="-122"/>
                <a:cs typeface="Times New Roman" panose="02020603050405020304" charset="0"/>
              </a:rPr>
              <a:t>        </a:t>
            </a:r>
            <a:r>
              <a:rPr sz="2400">
                <a:solidFill>
                  <a:srgbClr val="FF0000"/>
                </a:solidFill>
                <a:latin typeface="Times New Roman" panose="02020603050405020304" charset="0"/>
                <a:ea typeface="宋体" panose="02010600030101010101" pitchFamily="2" charset="-122"/>
                <a:cs typeface="Times New Roman" panose="02020603050405020304" charset="0"/>
              </a:rPr>
              <a:t>匙</a:t>
            </a:r>
            <a:r>
              <a:rPr sz="2400">
                <a:latin typeface="Times New Roman" panose="02020603050405020304" charset="0"/>
                <a:ea typeface="宋体" panose="02010600030101010101" pitchFamily="2" charset="-122"/>
                <a:cs typeface="Times New Roman" panose="02020603050405020304" charset="0"/>
              </a:rPr>
              <a:t>箸（chí）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钟鼓</a:t>
            </a:r>
            <a:r>
              <a:rPr sz="2400">
                <a:solidFill>
                  <a:srgbClr val="FF0000"/>
                </a:solidFill>
                <a:latin typeface="Times New Roman" panose="02020603050405020304" charset="0"/>
                <a:ea typeface="宋体" panose="02010600030101010101" pitchFamily="2" charset="-122"/>
                <a:cs typeface="Times New Roman" panose="02020603050405020304" charset="0"/>
              </a:rPr>
              <a:t>馔</a:t>
            </a:r>
            <a:r>
              <a:rPr sz="2400">
                <a:latin typeface="Times New Roman" panose="02020603050405020304" charset="0"/>
                <a:ea typeface="宋体" panose="02010600030101010101" pitchFamily="2" charset="-122"/>
                <a:cs typeface="Times New Roman" panose="02020603050405020304" charset="0"/>
              </a:rPr>
              <a:t>玉（zhuàn）</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30000"/>
              </a:lnSpc>
            </a:pPr>
            <a:r>
              <a:rPr sz="2400">
                <a:latin typeface="Times New Roman" panose="02020603050405020304" charset="0"/>
                <a:ea typeface="宋体" panose="02010600030101010101" pitchFamily="2" charset="-122"/>
                <a:cs typeface="Times New Roman" panose="02020603050405020304" charset="0"/>
              </a:rPr>
              <a:t>D. 悠</a:t>
            </a:r>
            <a:r>
              <a:rPr sz="2400">
                <a:solidFill>
                  <a:srgbClr val="FF0000"/>
                </a:solidFill>
                <a:latin typeface="Times New Roman" panose="02020603050405020304" charset="0"/>
                <a:ea typeface="宋体" panose="02010600030101010101" pitchFamily="2" charset="-122"/>
                <a:cs typeface="Times New Roman" panose="02020603050405020304" charset="0"/>
              </a:rPr>
              <a:t>邈</a:t>
            </a:r>
            <a:r>
              <a:rPr sz="2400">
                <a:latin typeface="Times New Roman" panose="02020603050405020304" charset="0"/>
                <a:ea typeface="宋体" panose="02010600030101010101" pitchFamily="2" charset="-122"/>
                <a:cs typeface="Times New Roman" panose="02020603050405020304" charset="0"/>
              </a:rPr>
              <a:t>（miǎo）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戏</a:t>
            </a:r>
            <a:r>
              <a:rPr sz="2400">
                <a:solidFill>
                  <a:srgbClr val="FF0000"/>
                </a:solidFill>
                <a:latin typeface="Times New Roman" panose="02020603050405020304" charset="0"/>
                <a:ea typeface="宋体" panose="02010600030101010101" pitchFamily="2" charset="-122"/>
                <a:cs typeface="Times New Roman" panose="02020603050405020304" charset="0"/>
              </a:rPr>
              <a:t>谑</a:t>
            </a:r>
            <a:r>
              <a:rPr sz="2400">
                <a:latin typeface="Times New Roman" panose="02020603050405020304" charset="0"/>
                <a:ea typeface="宋体" panose="02010600030101010101" pitchFamily="2" charset="-122"/>
                <a:cs typeface="Times New Roman" panose="02020603050405020304" charset="0"/>
              </a:rPr>
              <a:t>（xuè） </a:t>
            </a:r>
            <a:r>
              <a:rPr lang="en-US" sz="2400">
                <a:latin typeface="Times New Roman" panose="02020603050405020304" charset="0"/>
                <a:ea typeface="宋体" panose="02010600030101010101" pitchFamily="2" charset="-122"/>
                <a:cs typeface="Times New Roman" panose="02020603050405020304" charset="0"/>
              </a:rPr>
              <a:t>    </a:t>
            </a:r>
            <a:r>
              <a:rPr sz="2400">
                <a:solidFill>
                  <a:srgbClr val="FF0000"/>
                </a:solidFill>
                <a:latin typeface="Times New Roman" panose="02020603050405020304" charset="0"/>
                <a:ea typeface="宋体" panose="02010600030101010101" pitchFamily="2" charset="-122"/>
                <a:cs typeface="Times New Roman" panose="02020603050405020304" charset="0"/>
              </a:rPr>
              <a:t>岑</a:t>
            </a:r>
            <a:r>
              <a:rPr sz="2400">
                <a:latin typeface="Times New Roman" panose="02020603050405020304" charset="0"/>
                <a:ea typeface="宋体" panose="02010600030101010101" pitchFamily="2" charset="-122"/>
                <a:cs typeface="Times New Roman" panose="02020603050405020304" charset="0"/>
              </a:rPr>
              <a:t>寂（cén）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粗</a:t>
            </a:r>
            <a:r>
              <a:rPr sz="2400">
                <a:solidFill>
                  <a:srgbClr val="FF0000"/>
                </a:solidFill>
                <a:latin typeface="Times New Roman" panose="02020603050405020304" charset="0"/>
                <a:ea typeface="宋体" panose="02010600030101010101" pitchFamily="2" charset="-122"/>
                <a:cs typeface="Times New Roman" panose="02020603050405020304" charset="0"/>
              </a:rPr>
              <a:t>犷</a:t>
            </a:r>
            <a:r>
              <a:rPr sz="2400">
                <a:latin typeface="Times New Roman" panose="02020603050405020304" charset="0"/>
                <a:ea typeface="宋体" panose="02010600030101010101" pitchFamily="2" charset="-122"/>
                <a:cs typeface="Times New Roman" panose="02020603050405020304" charset="0"/>
              </a:rPr>
              <a:t>（guǎng）</a:t>
            </a:r>
            <a:r>
              <a:rPr lang="en-US" sz="2400">
                <a:latin typeface="Times New Roman" panose="02020603050405020304" charset="0"/>
                <a:ea typeface="宋体" panose="02010600030101010101" pitchFamily="2" charset="-122"/>
                <a:cs typeface="Times New Roman" panose="02020603050405020304" charset="0"/>
              </a:rPr>
              <a:t>   </a:t>
            </a:r>
            <a:r>
              <a:rPr sz="2400">
                <a:solidFill>
                  <a:srgbClr val="FF0000"/>
                </a:solidFill>
                <a:latin typeface="Times New Roman" panose="02020603050405020304" charset="0"/>
                <a:ea typeface="宋体" panose="02010600030101010101" pitchFamily="2" charset="-122"/>
                <a:cs typeface="Times New Roman" panose="02020603050405020304" charset="0"/>
              </a:rPr>
              <a:t>冯</a:t>
            </a:r>
            <a:r>
              <a:rPr sz="2400">
                <a:latin typeface="Times New Roman" panose="02020603050405020304" charset="0"/>
                <a:ea typeface="宋体" panose="02010600030101010101" pitchFamily="2" charset="-122"/>
                <a:cs typeface="Times New Roman" panose="02020603050405020304" charset="0"/>
              </a:rPr>
              <a:t>虚御风（píng）</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7216140" y="1386840"/>
            <a:ext cx="438150" cy="499745"/>
          </a:xfrm>
          <a:prstGeom prst="rect">
            <a:avLst/>
          </a:prstGeom>
          <a:noFill/>
        </p:spPr>
        <p:txBody>
          <a:bodyPr wrap="square" rtlCol="0">
            <a:no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D</a:t>
            </a: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 </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1489075" y="4324985"/>
            <a:ext cx="9439910" cy="2120900"/>
          </a:xfrm>
          <a:prstGeom prst="rect">
            <a:avLst/>
          </a:prstGeom>
          <a:noFill/>
        </p:spPr>
        <p:txBody>
          <a:bodyPr wrap="square" rtlCol="0">
            <a:spAutoFit/>
          </a:bodyPr>
          <a:p>
            <a:pPr marL="1259840" indent="-1259840" algn="just" fontAlgn="auto">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【解析】A项，“酾”应读“shī”，“筵”应读“yán”，“扁”应读“piān”；</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B项，“藉”应读“jiè”，“棹”应读“zhào”，“横”应读“hé ng”；</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C项，“匏”应读“páo”。</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grpSp>
        <p:nvGrpSpPr>
          <p:cNvPr id="13" name="组合 12"/>
          <p:cNvGrpSpPr/>
          <p:nvPr/>
        </p:nvGrpSpPr>
        <p:grpSpPr>
          <a:xfrm>
            <a:off x="0" y="18415"/>
            <a:ext cx="7018655" cy="817245"/>
            <a:chOff x="0" y="29"/>
            <a:chExt cx="11053" cy="1287"/>
          </a:xfrm>
        </p:grpSpPr>
        <p:pic>
          <p:nvPicPr>
            <p:cNvPr id="111" name="图片 110"/>
            <p:cNvPicPr/>
            <p:nvPr userDrawn="1">
              <p:custDataLst>
                <p:tags r:id="rId2"/>
              </p:custDataLst>
            </p:nvPr>
          </p:nvPicPr>
          <p:blipFill>
            <a:blip r:embed="rId3">
              <a:clrChange>
                <a:clrFrom>
                  <a:srgbClr val="F7F5F6">
                    <a:alpha val="100000"/>
                  </a:srgbClr>
                </a:clrFrom>
                <a:clrTo>
                  <a:srgbClr val="F7F5F6">
                    <a:alpha val="100000"/>
                    <a:alpha val="0"/>
                  </a:srgbClr>
                </a:clrTo>
              </a:clrChange>
            </a:blip>
            <a:stretch>
              <a:fillRect/>
            </a:stretch>
          </p:blipFill>
          <p:spPr>
            <a:xfrm>
              <a:off x="0" y="29"/>
              <a:ext cx="11053" cy="1287"/>
            </a:xfrm>
            <a:prstGeom prst="rect">
              <a:avLst/>
            </a:prstGeom>
            <a:noFill/>
            <a:ln w="9525">
              <a:noFill/>
            </a:ln>
          </p:spPr>
        </p:pic>
        <p:sp>
          <p:nvSpPr>
            <p:cNvPr id="11" name="文本框 10"/>
            <p:cNvSpPr txBox="1"/>
            <p:nvPr userDrawn="1">
              <p:custDataLst>
                <p:tags r:id="rId4"/>
              </p:custDataLst>
            </p:nvPr>
          </p:nvSpPr>
          <p:spPr>
            <a:xfrm>
              <a:off x="768" y="93"/>
              <a:ext cx="6278" cy="919"/>
            </a:xfrm>
            <a:prstGeom prst="rect">
              <a:avLst/>
            </a:prstGeom>
            <a:noFill/>
          </p:spPr>
          <p:txBody>
            <a:bodyPr wrap="square" rtlCol="0">
              <a:spAutoFit/>
            </a:bodyPr>
            <a:p>
              <a:r>
                <a:rPr lang="zh-CN" altLang="en-US" sz="3200" b="1">
                  <a:solidFill>
                    <a:schemeClr val="bg1"/>
                  </a:solidFill>
                  <a:latin typeface="楷体" panose="02010609060101010101" charset="-122"/>
                  <a:ea typeface="楷体" panose="02010609060101010101" charset="-122"/>
                </a:rPr>
                <a:t>一、基础知识</a:t>
              </a:r>
              <a:endParaRPr lang="zh-CN" altLang="en-US" sz="3200" b="1">
                <a:solidFill>
                  <a:schemeClr val="bg1"/>
                </a:solidFill>
                <a:latin typeface="楷体" panose="02010609060101010101" charset="-122"/>
                <a:ea typeface="楷体" panose="0201060906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表格 5"/>
          <p:cNvGraphicFramePr/>
          <p:nvPr>
            <p:custDataLst>
              <p:tags r:id="rId1"/>
            </p:custDataLst>
          </p:nvPr>
        </p:nvGraphicFramePr>
        <p:xfrm>
          <a:off x="266065" y="1076325"/>
          <a:ext cx="11659870" cy="3484245"/>
        </p:xfrm>
        <a:graphic>
          <a:graphicData uri="http://schemas.openxmlformats.org/drawingml/2006/table">
            <a:tbl>
              <a:tblPr firstRow="1" bandRow="1">
                <a:tableStyleId>{5940675A-B579-460E-94D1-54222C63F5DA}</a:tableStyleId>
              </a:tblPr>
              <a:tblGrid>
                <a:gridCol w="2944495"/>
                <a:gridCol w="2573020"/>
                <a:gridCol w="3507740"/>
                <a:gridCol w="2634615"/>
              </a:tblGrid>
              <a:tr h="459740">
                <a:tc>
                  <a:txBody>
                    <a:bodyPr/>
                    <a:p>
                      <a:pPr algn="ctr">
                        <a:lnSpc>
                          <a:spcPct val="110000"/>
                        </a:lnSpc>
                        <a:buNone/>
                      </a:pPr>
                      <a:r>
                        <a:rPr lang="zh-CN" altLang="en-US" sz="2200" b="1">
                          <a:solidFill>
                            <a:schemeClr val="bg1"/>
                          </a:solidFill>
                          <a:latin typeface="宋体" panose="02010600030101010101" pitchFamily="2" charset="-122"/>
                          <a:ea typeface="宋体" panose="02010600030101010101" pitchFamily="2" charset="-122"/>
                        </a:rPr>
                        <a:t>章　节</a:t>
                      </a:r>
                      <a:endParaRPr lang="zh-CN" altLang="en-US" sz="2200" b="1">
                        <a:solidFill>
                          <a:schemeClr val="bg1"/>
                        </a:solidFill>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50000"/>
                      </a:schemeClr>
                    </a:solidFill>
                  </a:tcPr>
                </a:tc>
                <a:tc gridSpan="2">
                  <a:txBody>
                    <a:bodyPr/>
                    <a:p>
                      <a:pPr algn="ctr">
                        <a:lnSpc>
                          <a:spcPct val="110000"/>
                        </a:lnSpc>
                        <a:buNone/>
                      </a:pPr>
                      <a:r>
                        <a:rPr lang="zh-CN" altLang="en-US" sz="2200" b="1">
                          <a:solidFill>
                            <a:schemeClr val="bg1"/>
                          </a:solidFill>
                          <a:latin typeface="宋体" panose="02010600030101010101" pitchFamily="2" charset="-122"/>
                          <a:ea typeface="宋体" panose="02010600030101010101" pitchFamily="2" charset="-122"/>
                        </a:rPr>
                        <a:t>内容及意象</a:t>
                      </a:r>
                      <a:endParaRPr lang="zh-CN" altLang="en-US" sz="2200" b="1">
                        <a:solidFill>
                          <a:schemeClr val="bg1"/>
                        </a:solidFill>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50000"/>
                      </a:schemeClr>
                    </a:solidFill>
                  </a:tcPr>
                </a:tc>
                <a:tc h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50000"/>
                      </a:schemeClr>
                    </a:solidFill>
                  </a:tcPr>
                </a:tc>
                <a:tc>
                  <a:txBody>
                    <a:bodyPr/>
                    <a:p>
                      <a:pPr algn="ctr">
                        <a:lnSpc>
                          <a:spcPct val="110000"/>
                        </a:lnSpc>
                        <a:buNone/>
                      </a:pPr>
                      <a:r>
                        <a:rPr lang="zh-CN" altLang="en-US" sz="2200" b="1">
                          <a:solidFill>
                            <a:schemeClr val="bg1"/>
                          </a:solidFill>
                          <a:latin typeface="宋体" panose="02010600030101010101" pitchFamily="2" charset="-122"/>
                          <a:ea typeface="宋体" panose="02010600030101010101" pitchFamily="2" charset="-122"/>
                        </a:rPr>
                        <a:t>表现手法</a:t>
                      </a:r>
                      <a:endParaRPr lang="zh-CN" altLang="en-US" sz="2200" b="1">
                        <a:solidFill>
                          <a:schemeClr val="bg1"/>
                        </a:solidFill>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50000"/>
                      </a:schemeClr>
                    </a:solidFill>
                  </a:tcPr>
                </a:tc>
              </a:tr>
              <a:tr h="936625">
                <a:tc>
                  <a:txBody>
                    <a:bodyPr/>
                    <a:p>
                      <a:pPr>
                        <a:lnSpc>
                          <a:spcPct val="110000"/>
                        </a:lnSpc>
                        <a:buNone/>
                      </a:pPr>
                      <a:r>
                        <a:rPr lang="zh-CN" altLang="en-US" sz="2200">
                          <a:latin typeface="宋体" panose="02010600030101010101" pitchFamily="2" charset="-122"/>
                          <a:ea typeface="宋体" panose="02010600030101010101" pitchFamily="2" charset="-122"/>
                        </a:rPr>
                        <a:t>少无适俗韵……池鱼</a:t>
                      </a:r>
                      <a:endParaRPr lang="zh-CN" altLang="en-US" sz="2200">
                        <a:latin typeface="宋体" panose="02010600030101010101" pitchFamily="2" charset="-122"/>
                        <a:ea typeface="宋体" panose="02010600030101010101" pitchFamily="2" charset="-122"/>
                      </a:endParaRPr>
                    </a:p>
                    <a:p>
                      <a:pPr>
                        <a:lnSpc>
                          <a:spcPct val="110000"/>
                        </a:lnSpc>
                        <a:buNone/>
                      </a:pPr>
                      <a:r>
                        <a:rPr lang="zh-CN" altLang="en-US" sz="2200">
                          <a:latin typeface="宋体" panose="02010600030101010101" pitchFamily="2" charset="-122"/>
                          <a:ea typeface="宋体" panose="02010600030101010101" pitchFamily="2" charset="-122"/>
                        </a:rPr>
                        <a:t>思故渊（第</a:t>
                      </a:r>
                      <a:r>
                        <a:rPr lang="zh-CN" altLang="en-US" sz="2400">
                          <a:latin typeface="Times New Roman" panose="02020603050405020304" charset="0"/>
                          <a:ea typeface="宋体" panose="02010600030101010101" pitchFamily="2" charset="-122"/>
                          <a:cs typeface="Times New Roman" panose="02020603050405020304" charset="0"/>
                        </a:rPr>
                        <a:t>1</a:t>
                      </a:r>
                      <a:r>
                        <a:rPr lang="en-US" altLang="zh-CN" sz="2400">
                          <a:latin typeface="Times New Roman" panose="02020603050405020304" charset="0"/>
                          <a:ea typeface="宋体" panose="02010600030101010101" pitchFamily="2" charset="-122"/>
                          <a:cs typeface="Times New Roman" panose="02020603050405020304" charset="0"/>
                        </a:rPr>
                        <a:t>~</a:t>
                      </a:r>
                      <a:r>
                        <a:rPr lang="zh-CN" altLang="en-US" sz="2400">
                          <a:latin typeface="Times New Roman" panose="02020603050405020304" charset="0"/>
                          <a:ea typeface="宋体" panose="02010600030101010101" pitchFamily="2" charset="-122"/>
                          <a:cs typeface="Times New Roman" panose="02020603050405020304" charset="0"/>
                        </a:rPr>
                        <a:t>3</a:t>
                      </a:r>
                      <a:r>
                        <a:rPr lang="zh-CN" altLang="en-US" sz="2200">
                          <a:latin typeface="宋体" panose="02010600030101010101" pitchFamily="2" charset="-122"/>
                          <a:ea typeface="宋体" panose="02010600030101010101" pitchFamily="2" charset="-122"/>
                        </a:rPr>
                        <a:t>句）</a:t>
                      </a:r>
                      <a:endParaRPr lang="zh-CN" altLang="en-US" sz="22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10000"/>
                        </a:lnSpc>
                        <a:buNone/>
                      </a:pPr>
                      <a:r>
                        <a:rPr sz="2200">
                          <a:latin typeface="宋体" panose="02010600030101010101" pitchFamily="2" charset="-122"/>
                          <a:ea typeface="宋体" panose="02010600030101010101" pitchFamily="2" charset="-122"/>
                          <a:cs typeface="宋体" panose="02010600030101010101" pitchFamily="2" charset="-122"/>
                        </a:rPr>
                        <a:t>追述归园田居事实</a:t>
                      </a:r>
                      <a:endParaRPr sz="2200">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10000"/>
                        </a:lnSpc>
                        <a:buNone/>
                      </a:pPr>
                      <a:r>
                        <a:rPr lang="zh-CN" altLang="en-US" sz="2200">
                          <a:latin typeface="宋体" panose="02010600030101010101" pitchFamily="2" charset="-122"/>
                          <a:ea typeface="宋体" panose="02010600030101010101" pitchFamily="2" charset="-122"/>
                          <a:cs typeface="宋体" panose="02010600030101010101" pitchFamily="2" charset="-122"/>
                        </a:rPr>
                        <a:t>丘山、尘网、______</a:t>
                      </a:r>
                      <a:r>
                        <a:rPr lang="en-US" altLang="zh-CN" sz="2200">
                          <a:latin typeface="宋体" panose="02010600030101010101" pitchFamily="2" charset="-122"/>
                          <a:ea typeface="宋体" panose="02010600030101010101" pitchFamily="2" charset="-122"/>
                          <a:cs typeface="宋体" panose="02010600030101010101" pitchFamily="2" charset="-122"/>
                        </a:rPr>
                        <a:t>_______</a:t>
                      </a:r>
                      <a:r>
                        <a:rPr lang="zh-CN" altLang="en-US" sz="2200">
                          <a:latin typeface="宋体" panose="02010600030101010101" pitchFamily="2" charset="-122"/>
                          <a:ea typeface="宋体" panose="02010600030101010101" pitchFamily="2" charset="-122"/>
                          <a:cs typeface="宋体" panose="02010600030101010101" pitchFamily="2" charset="-122"/>
                        </a:rPr>
                        <a:t>______</a:t>
                      </a:r>
                      <a:endParaRPr lang="zh-CN" altLang="en-US" sz="2200">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rowSpan="3">
                  <a:txBody>
                    <a:bodyPr/>
                    <a:p>
                      <a:pPr>
                        <a:lnSpc>
                          <a:spcPct val="110000"/>
                        </a:lnSpc>
                        <a:buNone/>
                      </a:pPr>
                      <a:r>
                        <a:rPr lang="zh-CN" altLang="en-US" sz="2200">
                          <a:latin typeface="宋体" panose="02010600030101010101" pitchFamily="2" charset="-122"/>
                          <a:ea typeface="宋体" panose="02010600030101010101" pitchFamily="2" charset="-122"/>
                        </a:rPr>
                        <a:t>______________</a:t>
                      </a:r>
                      <a:endParaRPr lang="zh-CN" altLang="en-US" sz="2200">
                        <a:latin typeface="宋体" panose="02010600030101010101" pitchFamily="2" charset="-122"/>
                        <a:ea typeface="宋体" panose="02010600030101010101" pitchFamily="2" charset="-122"/>
                      </a:endParaRPr>
                    </a:p>
                    <a:p>
                      <a:pPr>
                        <a:lnSpc>
                          <a:spcPct val="110000"/>
                        </a:lnSpc>
                        <a:buNone/>
                      </a:pPr>
                      <a:endParaRPr lang="zh-CN" altLang="en-US" sz="22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1043940">
                <a:tc>
                  <a:txBody>
                    <a:bodyPr/>
                    <a:p>
                      <a:pPr>
                        <a:lnSpc>
                          <a:spcPct val="110000"/>
                        </a:lnSpc>
                        <a:buNone/>
                      </a:pPr>
                      <a:r>
                        <a:rPr lang="zh-CN" altLang="en-US" sz="2200">
                          <a:latin typeface="宋体" panose="02010600030101010101" pitchFamily="2" charset="-122"/>
                          <a:ea typeface="宋体" panose="02010600030101010101" pitchFamily="2" charset="-122"/>
                        </a:rPr>
                        <a:t>开荒南野际……鸡鸣</a:t>
                      </a:r>
                      <a:endParaRPr lang="zh-CN" altLang="en-US" sz="2200">
                        <a:latin typeface="宋体" panose="02010600030101010101" pitchFamily="2" charset="-122"/>
                        <a:ea typeface="宋体" panose="02010600030101010101" pitchFamily="2" charset="-122"/>
                      </a:endParaRPr>
                    </a:p>
                    <a:p>
                      <a:pPr>
                        <a:lnSpc>
                          <a:spcPct val="110000"/>
                        </a:lnSpc>
                        <a:buNone/>
                      </a:pPr>
                      <a:r>
                        <a:rPr lang="zh-CN" altLang="en-US" sz="2200">
                          <a:latin typeface="宋体" panose="02010600030101010101" pitchFamily="2" charset="-122"/>
                          <a:ea typeface="宋体" panose="02010600030101010101" pitchFamily="2" charset="-122"/>
                        </a:rPr>
                        <a:t>桑树颠（第</a:t>
                      </a:r>
                      <a:r>
                        <a:rPr lang="zh-CN" altLang="en-US" sz="2400">
                          <a:latin typeface="Times New Roman" panose="02020603050405020304" charset="0"/>
                          <a:ea typeface="宋体" panose="02010600030101010101" pitchFamily="2" charset="-122"/>
                          <a:cs typeface="Times New Roman" panose="02020603050405020304" charset="0"/>
                        </a:rPr>
                        <a:t>4</a:t>
                      </a:r>
                      <a:r>
                        <a:rPr lang="en-US" altLang="zh-CN" sz="2400">
                          <a:latin typeface="Times New Roman" panose="02020603050405020304" charset="0"/>
                          <a:ea typeface="宋体" panose="02010600030101010101" pitchFamily="2" charset="-122"/>
                          <a:cs typeface="Times New Roman" panose="02020603050405020304" charset="0"/>
                          <a:sym typeface="+mn-ea"/>
                        </a:rPr>
                        <a:t>~</a:t>
                      </a:r>
                      <a:r>
                        <a:rPr lang="zh-CN" altLang="en-US" sz="2400">
                          <a:latin typeface="Times New Roman" panose="02020603050405020304" charset="0"/>
                          <a:ea typeface="宋体" panose="02010600030101010101" pitchFamily="2" charset="-122"/>
                          <a:cs typeface="Times New Roman" panose="02020603050405020304" charset="0"/>
                        </a:rPr>
                        <a:t>8</a:t>
                      </a:r>
                      <a:r>
                        <a:rPr lang="zh-CN" altLang="en-US" sz="2200">
                          <a:latin typeface="宋体" panose="02010600030101010101" pitchFamily="2" charset="-122"/>
                          <a:ea typeface="宋体" panose="02010600030101010101" pitchFamily="2" charset="-122"/>
                        </a:rPr>
                        <a:t>句）</a:t>
                      </a:r>
                      <a:endParaRPr lang="zh-CN" altLang="en-US" sz="22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gridSpan="2">
                  <a:txBody>
                    <a:bodyPr/>
                    <a:p>
                      <a:pPr>
                        <a:lnSpc>
                          <a:spcPct val="110000"/>
                        </a:lnSpc>
                        <a:buNone/>
                      </a:pPr>
                      <a:r>
                        <a:rPr lang="zh-CN" altLang="en-US" sz="2200">
                          <a:latin typeface="宋体" panose="02010600030101010101" pitchFamily="2" charset="-122"/>
                          <a:ea typeface="宋体" panose="02010600030101010101" pitchFamily="2" charset="-122"/>
                          <a:cs typeface="宋体" panose="02010600030101010101" pitchFamily="2" charset="-122"/>
                        </a:rPr>
                        <a:t>归园田后所见：远村、</a:t>
                      </a:r>
                      <a:r>
                        <a:rPr lang="en-US" altLang="zh-CN" sz="2200">
                          <a:latin typeface="宋体" panose="02010600030101010101" pitchFamily="2" charset="-122"/>
                          <a:ea typeface="宋体" panose="02010600030101010101" pitchFamily="2" charset="-122"/>
                          <a:cs typeface="宋体" panose="02010600030101010101" pitchFamily="2" charset="-122"/>
                        </a:rPr>
                        <a:t>__________________</a:t>
                      </a:r>
                      <a:endParaRPr lang="en-US" altLang="zh-CN" sz="2200">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h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v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1043940">
                <a:tc>
                  <a:txBody>
                    <a:bodyPr/>
                    <a:p>
                      <a:pPr>
                        <a:lnSpc>
                          <a:spcPct val="110000"/>
                        </a:lnSpc>
                        <a:buNone/>
                      </a:pPr>
                      <a:r>
                        <a:rPr lang="zh-CN" altLang="en-US" sz="2200">
                          <a:latin typeface="宋体" panose="02010600030101010101" pitchFamily="2" charset="-122"/>
                          <a:ea typeface="宋体" panose="02010600030101010101" pitchFamily="2" charset="-122"/>
                        </a:rPr>
                        <a:t>户庭无尘杂，复得返</a:t>
                      </a:r>
                      <a:endParaRPr lang="zh-CN" altLang="en-US" sz="2200">
                        <a:latin typeface="宋体" panose="02010600030101010101" pitchFamily="2" charset="-122"/>
                        <a:ea typeface="宋体" panose="02010600030101010101" pitchFamily="2" charset="-122"/>
                      </a:endParaRPr>
                    </a:p>
                    <a:p>
                      <a:pPr>
                        <a:lnSpc>
                          <a:spcPct val="110000"/>
                        </a:lnSpc>
                        <a:buNone/>
                      </a:pPr>
                      <a:r>
                        <a:rPr lang="zh-CN" altLang="en-US" sz="2200">
                          <a:latin typeface="宋体" panose="02010600030101010101" pitchFamily="2" charset="-122"/>
                          <a:ea typeface="宋体" panose="02010600030101010101" pitchFamily="2" charset="-122"/>
                        </a:rPr>
                        <a:t>自然（第</a:t>
                      </a:r>
                      <a:r>
                        <a:rPr lang="zh-CN" altLang="en-US" sz="2400">
                          <a:latin typeface="Times New Roman" panose="02020603050405020304" charset="0"/>
                          <a:ea typeface="宋体" panose="02010600030101010101" pitchFamily="2" charset="-122"/>
                          <a:cs typeface="Times New Roman" panose="02020603050405020304" charset="0"/>
                        </a:rPr>
                        <a:t>9</a:t>
                      </a:r>
                      <a:r>
                        <a:rPr lang="en-US" altLang="zh-CN" sz="2400">
                          <a:latin typeface="Times New Roman" panose="02020603050405020304" charset="0"/>
                          <a:ea typeface="宋体" panose="02010600030101010101" pitchFamily="2" charset="-122"/>
                          <a:cs typeface="Times New Roman" panose="02020603050405020304" charset="0"/>
                          <a:sym typeface="+mn-ea"/>
                        </a:rPr>
                        <a:t>~</a:t>
                      </a:r>
                      <a:r>
                        <a:rPr lang="zh-CN" altLang="en-US" sz="2400">
                          <a:latin typeface="Times New Roman" panose="02020603050405020304" charset="0"/>
                          <a:ea typeface="宋体" panose="02010600030101010101" pitchFamily="2" charset="-122"/>
                          <a:cs typeface="Times New Roman" panose="02020603050405020304" charset="0"/>
                        </a:rPr>
                        <a:t>10</a:t>
                      </a:r>
                      <a:r>
                        <a:rPr lang="zh-CN" altLang="en-US" sz="2200">
                          <a:latin typeface="宋体" panose="02010600030101010101" pitchFamily="2" charset="-122"/>
                          <a:ea typeface="宋体" panose="02010600030101010101" pitchFamily="2" charset="-122"/>
                        </a:rPr>
                        <a:t>句）</a:t>
                      </a:r>
                      <a:endParaRPr lang="zh-CN" altLang="en-US" sz="22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gridSpan="2">
                  <a:txBody>
                    <a:bodyPr/>
                    <a:p>
                      <a:pPr>
                        <a:lnSpc>
                          <a:spcPct val="110000"/>
                        </a:lnSpc>
                        <a:buNone/>
                      </a:pPr>
                      <a:r>
                        <a:rPr lang="zh-CN" altLang="en-US" sz="2200">
                          <a:latin typeface="宋体" panose="02010600030101010101" pitchFamily="2" charset="-122"/>
                          <a:ea typeface="宋体" panose="02010600030101010101" pitchFamily="2" charset="-122"/>
                          <a:cs typeface="宋体" panose="02010600030101010101" pitchFamily="2" charset="-122"/>
                        </a:rPr>
                        <a:t>归园田心情：______________________</a:t>
                      </a:r>
                      <a:endParaRPr lang="zh-CN" altLang="en-US" sz="2200">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h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v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
        <p:nvSpPr>
          <p:cNvPr id="9" name="文本框 8"/>
          <p:cNvSpPr txBox="1"/>
          <p:nvPr/>
        </p:nvSpPr>
        <p:spPr>
          <a:xfrm>
            <a:off x="5786755" y="1936750"/>
            <a:ext cx="3071495" cy="429895"/>
          </a:xfrm>
          <a:prstGeom prst="rect">
            <a:avLst/>
          </a:prstGeom>
          <a:noFill/>
        </p:spPr>
        <p:txBody>
          <a:bodyPr wrap="square" rtlCol="0">
            <a:spAutoFit/>
          </a:bodyPr>
          <a:p>
            <a:r>
              <a:rPr lang="zh-CN" altLang="en-US" sz="2200">
                <a:solidFill>
                  <a:srgbClr val="C00000"/>
                </a:solidFill>
                <a:uFillTx/>
                <a:latin typeface="Times New Roman" panose="02020603050405020304" charset="0"/>
                <a:ea typeface="宋体" panose="02010600030101010101" pitchFamily="2" charset="-122"/>
                <a:cs typeface="Times New Roman" panose="02020603050405020304" charset="0"/>
              </a:rPr>
              <a:t>羁鸟、池鱼</a:t>
            </a:r>
            <a:endParaRPr lang="zh-CN" altLang="en-US" sz="22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
        <p:nvSpPr>
          <p:cNvPr id="10" name="文本框 9"/>
          <p:cNvSpPr txBox="1"/>
          <p:nvPr>
            <p:custDataLst>
              <p:tags r:id="rId2"/>
            </p:custDataLst>
          </p:nvPr>
        </p:nvSpPr>
        <p:spPr>
          <a:xfrm>
            <a:off x="6096000" y="2526030"/>
            <a:ext cx="2543810" cy="429895"/>
          </a:xfrm>
          <a:prstGeom prst="rect">
            <a:avLst/>
          </a:prstGeom>
          <a:noFill/>
        </p:spPr>
        <p:txBody>
          <a:bodyPr wrap="square" rtlCol="0">
            <a:spAutoFit/>
          </a:bodyPr>
          <a:p>
            <a:r>
              <a:rPr lang="zh-CN" altLang="en-US" sz="2200">
                <a:solidFill>
                  <a:srgbClr val="C00000"/>
                </a:solidFill>
                <a:uFillTx/>
                <a:latin typeface="Times New Roman" panose="02020603050405020304" charset="0"/>
                <a:ea typeface="宋体" panose="02010600030101010101" pitchFamily="2" charset="-122"/>
                <a:cs typeface="Times New Roman" panose="02020603050405020304" charset="0"/>
              </a:rPr>
              <a:t>炊烟、狗吠、鸡鸣</a:t>
            </a:r>
            <a:endParaRPr lang="zh-CN" altLang="en-US" sz="22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
        <p:nvSpPr>
          <p:cNvPr id="11" name="文本框 10"/>
          <p:cNvSpPr txBox="1"/>
          <p:nvPr/>
        </p:nvSpPr>
        <p:spPr>
          <a:xfrm>
            <a:off x="4971415" y="3529965"/>
            <a:ext cx="2641600" cy="429895"/>
          </a:xfrm>
          <a:prstGeom prst="rect">
            <a:avLst/>
          </a:prstGeom>
          <a:noFill/>
        </p:spPr>
        <p:txBody>
          <a:bodyPr wrap="square" rtlCol="0">
            <a:spAutoFit/>
          </a:bodyPr>
          <a:p>
            <a:r>
              <a:rPr lang="zh-CN" altLang="en-US" sz="2200">
                <a:solidFill>
                  <a:srgbClr val="C00000"/>
                </a:solidFill>
                <a:uFillTx/>
                <a:latin typeface="Times New Roman" panose="02020603050405020304" charset="0"/>
                <a:ea typeface="宋体" panose="02010600030101010101" pitchFamily="2" charset="-122"/>
                <a:cs typeface="Times New Roman" panose="02020603050405020304" charset="0"/>
              </a:rPr>
              <a:t>闲适愉悦</a:t>
            </a:r>
            <a:endParaRPr lang="zh-CN" altLang="en-US" sz="22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
        <p:nvSpPr>
          <p:cNvPr id="12" name="文本框 11"/>
          <p:cNvSpPr txBox="1"/>
          <p:nvPr>
            <p:custDataLst>
              <p:tags r:id="rId3"/>
            </p:custDataLst>
          </p:nvPr>
        </p:nvSpPr>
        <p:spPr>
          <a:xfrm>
            <a:off x="9390380" y="1598295"/>
            <a:ext cx="2229485" cy="429895"/>
          </a:xfrm>
          <a:prstGeom prst="rect">
            <a:avLst/>
          </a:prstGeom>
          <a:noFill/>
        </p:spPr>
        <p:txBody>
          <a:bodyPr wrap="square" rtlCol="0">
            <a:spAutoFit/>
          </a:bodyPr>
          <a:p>
            <a:r>
              <a:rPr lang="zh-CN" altLang="en-US" sz="2200">
                <a:solidFill>
                  <a:srgbClr val="C00000"/>
                </a:solidFill>
                <a:uFillTx/>
                <a:latin typeface="Times New Roman" panose="02020603050405020304" charset="0"/>
                <a:ea typeface="宋体" panose="02010600030101010101" pitchFamily="2" charset="-122"/>
                <a:cs typeface="Times New Roman" panose="02020603050405020304" charset="0"/>
              </a:rPr>
              <a:t>动静结合、白描</a:t>
            </a:r>
            <a:endParaRPr lang="zh-CN" altLang="en-US" sz="22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
        <p:nvSpPr>
          <p:cNvPr id="5" name="文本框 4"/>
          <p:cNvSpPr txBox="1"/>
          <p:nvPr>
            <p:custDataLst>
              <p:tags r:id="rId4"/>
            </p:custDataLst>
          </p:nvPr>
        </p:nvSpPr>
        <p:spPr>
          <a:xfrm>
            <a:off x="584835" y="239395"/>
            <a:ext cx="10640695" cy="53403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a:lnSpc>
                <a:spcPct val="120000"/>
              </a:lnSpc>
            </a:pPr>
            <a:r>
              <a:rPr lang="zh-CN" altLang="en-US" sz="2400">
                <a:latin typeface="Times New Roman" panose="02020603050405020304" charset="0"/>
                <a:ea typeface="宋体" panose="02010600030101010101" pitchFamily="2" charset="-122"/>
                <a:cs typeface="Times New Roman" panose="02020603050405020304" charset="0"/>
              </a:rPr>
              <a:t>5. 通</a:t>
            </a:r>
            <a:r>
              <a:rPr sz="2400">
                <a:latin typeface="宋体" panose="02010600030101010101" pitchFamily="2" charset="-122"/>
                <a:ea typeface="宋体" panose="02010600030101010101" pitchFamily="2" charset="-122"/>
                <a:cs typeface="宋体" panose="02010600030101010101" pitchFamily="2" charset="-122"/>
              </a:rPr>
              <a:t>读全诗并填写下表。</a:t>
            </a:r>
            <a:endParaRPr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linds(horizontal)">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linds(horizontal)">
                                      <p:cBhvr>
                                        <p:cTn id="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1" grpId="0"/>
      <p:bldP spid="9"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878205" y="514350"/>
            <a:ext cx="10603230" cy="415036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2. 下列各句中，标点符号使用正确的一项是（</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A. 我国许多优秀的影视作品都是由文学作品改编而成的，如《英雄儿女》（根据巴金《团圆》改编）、《红高粱》（根据莫言《红高梁家族》改编）</a:t>
            </a:r>
            <a:r>
              <a:rPr sz="2400">
                <a:latin typeface="宋体" panose="02010600030101010101" pitchFamily="2" charset="-122"/>
                <a:ea typeface="宋体" panose="02010600030101010101" pitchFamily="2" charset="-122"/>
                <a:cs typeface="宋体" panose="02010600030101010101" pitchFamily="2" charset="-122"/>
              </a:rPr>
              <a:t>……等</a:t>
            </a:r>
            <a:r>
              <a:rPr sz="2400">
                <a:latin typeface="Times New Roman" panose="02020603050405020304" charset="0"/>
                <a:ea typeface="宋体" panose="02010600030101010101" pitchFamily="2" charset="-122"/>
                <a:cs typeface="Times New Roman" panose="02020603050405020304" charset="0"/>
              </a:rPr>
              <a:t>。</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B. 辛弃疾有句词</a:t>
            </a:r>
            <a:r>
              <a:rPr sz="2400">
                <a:latin typeface="宋体" panose="02010600030101010101" pitchFamily="2" charset="-122"/>
                <a:ea typeface="宋体" panose="02010600030101010101" pitchFamily="2" charset="-122"/>
                <a:cs typeface="宋体" panose="02010600030101010101" pitchFamily="2" charset="-122"/>
              </a:rPr>
              <a:t>：“众里寻他千百度，蓦然回首，那人却在，灯火阑珊处”，王国维以此描述人生的一种境界。</a:t>
            </a:r>
            <a:endParaRPr sz="2400">
              <a:latin typeface="宋体" panose="02010600030101010101" pitchFamily="2" charset="-122"/>
              <a:ea typeface="宋体" panose="02010600030101010101" pitchFamily="2" charset="-122"/>
              <a:cs typeface="宋体" panose="02010600030101010101" pitchFamily="2" charset="-122"/>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C. 蝴蝶纵有千般不是，还是有一桩长处：不作室中物！飞，则飞于野；舞，则舞于田。</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D. 《留住济南》图片展深深吸引了观众。那小巷，那泉水，那绿草青苔，已经成了难以寻觅的影子，真可</a:t>
            </a:r>
            <a:r>
              <a:rPr sz="2400">
                <a:latin typeface="宋体" panose="02010600030101010101" pitchFamily="2" charset="-122"/>
                <a:ea typeface="宋体" panose="02010600030101010101" pitchFamily="2" charset="-122"/>
                <a:cs typeface="宋体" panose="02010600030101010101" pitchFamily="2" charset="-122"/>
              </a:rPr>
              <a:t>谓“梦忆深深深几许，一街一巷总关情”</a:t>
            </a:r>
            <a:r>
              <a:rPr sz="2400">
                <a:latin typeface="Times New Roman" panose="02020603050405020304" charset="0"/>
                <a:ea typeface="宋体" panose="02010600030101010101" pitchFamily="2" charset="-122"/>
                <a:cs typeface="Times New Roman" panose="02020603050405020304" charset="0"/>
              </a:rPr>
              <a:t>。</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7066280" y="570865"/>
            <a:ext cx="54165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C 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1451610" y="4775200"/>
            <a:ext cx="9805670" cy="1568450"/>
          </a:xfrm>
          <a:prstGeom prst="rect">
            <a:avLst/>
          </a:prstGeom>
          <a:noFill/>
        </p:spPr>
        <p:txBody>
          <a:bodyPr wrap="square" rtlCol="0">
            <a:spAutoFit/>
          </a:bodyPr>
          <a:p>
            <a:pPr marL="1259840" indent="-125984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【解析】A项，“</a:t>
            </a:r>
            <a:r>
              <a:rPr lang="zh-CN" altLang="en-US" sz="2400">
                <a:solidFill>
                  <a:srgbClr val="C00000"/>
                </a:solidFill>
                <a:latin typeface="宋体" panose="02010600030101010101" pitchFamily="2" charset="-122"/>
                <a:ea typeface="宋体" panose="02010600030101010101" pitchFamily="2" charset="-122"/>
                <a:cs typeface="Times New Roman" panose="02020603050405020304" charset="0"/>
              </a:rPr>
              <a:t>……</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”和“等”不能连用；</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B项，“辛弃疾有句词”后面不用冒号，是后句“以此”指代的内容；</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D项，《留住济南》图片展，书名号改引号。</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471170" y="486410"/>
            <a:ext cx="11249660" cy="407860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3. 下列各句中，没有语病的一项是（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A. 中国人口众多，经济发展水平相对较低，正处于工业化高速发展，城镇化进程加快，控制温室气体排放面临着巨大压力和特殊困难。</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B. 大力开展海外华文教育，对于传承和弘扬中华文化，保持华侨华人的民族特性，以及与祖国的联系和感情，推动中国走向世界，具有非常重要的意义。</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C. 在人类非物质文化遗产保护行动中，中国民间文艺家协会确定将抢救民间木版年画列为民间文化遗产抢救工程之一。</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D. 卫健委表示，今年是医改的起步阶段，要按照基本医疗卫生制度作为公共产品向全社会提供的改革方向，着力确保医改取得实质性进展。</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5343525" y="486410"/>
            <a:ext cx="700405" cy="497205"/>
          </a:xfrm>
          <a:prstGeom prst="rect">
            <a:avLst/>
          </a:prstGeom>
          <a:noFill/>
        </p:spPr>
        <p:txBody>
          <a:bodyPr wrap="square" rtlCol="0">
            <a:spAutoFit/>
          </a:bodyPr>
          <a:p>
            <a:pPr>
              <a:lnSpc>
                <a:spcPct val="110000"/>
              </a:lnSpc>
            </a:pPr>
            <a:r>
              <a:rPr lang="en-US" sz="2400">
                <a:solidFill>
                  <a:srgbClr val="C00000"/>
                </a:solidFill>
                <a:latin typeface="Times New Roman" panose="02020603050405020304" charset="0"/>
                <a:ea typeface="宋体" panose="02010600030101010101" pitchFamily="2" charset="-122"/>
                <a:cs typeface="Times New Roman" panose="02020603050405020304" charset="0"/>
              </a:rPr>
              <a:t>C</a:t>
            </a:r>
            <a:endParaRPr 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944245" y="4714875"/>
            <a:ext cx="10471785" cy="1751965"/>
          </a:xfrm>
          <a:prstGeom prst="rect">
            <a:avLst/>
          </a:prstGeom>
          <a:noFill/>
        </p:spPr>
        <p:txBody>
          <a:bodyPr wrap="square" rtlCol="0">
            <a:spAutoFit/>
          </a:bodyPr>
          <a:p>
            <a:pPr marL="1259840" indent="-125984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【解析】A项，成分残缺，改为“正处于工业化高速发展的阶段”；</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B项，搭配不当，“保持”与“感情”搭配不当，应改为“维护</a:t>
            </a:r>
            <a:r>
              <a:rPr lang="zh-CN" altLang="en-US" sz="2400">
                <a:solidFill>
                  <a:srgbClr val="C00000"/>
                </a:solidFill>
                <a:latin typeface="宋体" panose="02010600030101010101" pitchFamily="2" charset="-122"/>
                <a:ea typeface="宋体" panose="02010600030101010101" pitchFamily="2" charset="-122"/>
                <a:cs typeface="Times New Roman" panose="02020603050405020304" charset="0"/>
              </a:rPr>
              <a:t>……</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感情”；</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D项，表意不明，改成“要按照把基本医疗卫生制度作为公共产品向全社会提供的改革方向”。</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794385" y="410845"/>
            <a:ext cx="10603230" cy="374396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4. 依次填入下列各句横线处的词语，最恰当的一项是（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①华佗不但擅长内科，还善于做开刀手术。他________了一种麻醉剂叫麻沸散，可在做手术时减轻病人的痛苦。</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②在领土问题上，中国政府的态度是明确的，立场是坚定的，决不允许一些别有用心的国家和政治组织，_______中国内政。</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③永远的丰碑记录着烈士们在血雨腥风的年代里，凭着坚强的信念和_______的意志，坚持斗争不动摇的英雄事迹。</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A. 配制　　干涉　　坚忍</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B. 配置　　干预　　坚忍</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C. 配制　　干预　　坚韧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D. 配置　　干涉　　坚韧</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8171815" y="504825"/>
            <a:ext cx="672465" cy="497205"/>
          </a:xfrm>
          <a:prstGeom prst="rect">
            <a:avLst/>
          </a:prstGeom>
          <a:noFill/>
        </p:spPr>
        <p:txBody>
          <a:bodyPr wrap="square" rtlCol="0">
            <a:spAutoFit/>
          </a:bodyPr>
          <a:p>
            <a:pPr>
              <a:lnSpc>
                <a:spcPct val="110000"/>
              </a:lnSpc>
            </a:pP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A</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533400" y="4210685"/>
            <a:ext cx="11285220" cy="2416175"/>
          </a:xfrm>
          <a:prstGeom prst="rect">
            <a:avLst/>
          </a:prstGeom>
          <a:noFill/>
        </p:spPr>
        <p:txBody>
          <a:bodyPr wrap="square" rtlCol="0">
            <a:spAutoFit/>
          </a:bodyPr>
          <a:p>
            <a:pPr marL="1259840" indent="-125984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【解析】①“配置”指配备安排人员或事物，如作战时，根据任务、敌情、地形，将兵力、兵器布置在适当的位置。“配制”指配合材料以制造，如把不同配料按处方混合起来配制药品。</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②“干涉”侧重于强行参与，横加阻挠，手段粗暴、强硬，可用于国际关系范围内，贬义词。“干预”侧重于合理参与，中性词。</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③“坚韧”指物体坚固、有韧性。“坚忍”指在艰苦困难的情况下，坚持而不动摇，只适用于精神意志方面。</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1296035" y="417195"/>
            <a:ext cx="10219690" cy="363601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5. 下列各句中，标红的成语使用正确的一项是 （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A. 这一仗打得真是艰苦卓绝，直到增援部队及时赶到，才算</a:t>
            </a:r>
            <a:r>
              <a:rPr sz="2400">
                <a:solidFill>
                  <a:srgbClr val="FF0000"/>
                </a:solidFill>
                <a:latin typeface="Times New Roman" panose="02020603050405020304" charset="0"/>
                <a:ea typeface="宋体" panose="02010600030101010101" pitchFamily="2" charset="-122"/>
                <a:cs typeface="Times New Roman" panose="02020603050405020304" charset="0"/>
              </a:rPr>
              <a:t>功败垂成</a:t>
            </a:r>
            <a:r>
              <a:rPr sz="2400">
                <a:latin typeface="Times New Roman" panose="02020603050405020304" charset="0"/>
                <a:ea typeface="宋体" panose="02010600030101010101" pitchFamily="2" charset="-122"/>
                <a:cs typeface="Times New Roman" panose="02020603050405020304" charset="0"/>
              </a:rPr>
              <a:t> ，取得小胜。</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B. 书面语和口语相互制约，书面语经常从方言里吸收营养，它不能脱离口语</a:t>
            </a:r>
            <a:r>
              <a:rPr sz="2400">
                <a:solidFill>
                  <a:srgbClr val="FF0000"/>
                </a:solidFill>
                <a:latin typeface="Times New Roman" panose="02020603050405020304" charset="0"/>
                <a:ea typeface="宋体" panose="02010600030101010101" pitchFamily="2" charset="-122"/>
                <a:cs typeface="Times New Roman" panose="02020603050405020304" charset="0"/>
              </a:rPr>
              <a:t>一意孤行</a:t>
            </a:r>
            <a:r>
              <a:rPr sz="2400">
                <a:latin typeface="Times New Roman" panose="02020603050405020304" charset="0"/>
                <a:ea typeface="宋体" panose="02010600030101010101" pitchFamily="2" charset="-122"/>
                <a:cs typeface="Times New Roman" panose="02020603050405020304" charset="0"/>
              </a:rPr>
              <a:t>。</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C. 我静坐观察。这屋子的内墙简直像用书籍砌成的，桌上也尽是书刊。还有一架相当不错的显微镜。看来用它观察霉菌</a:t>
            </a:r>
            <a:r>
              <a:rPr sz="2400">
                <a:solidFill>
                  <a:srgbClr val="FF0000"/>
                </a:solidFill>
                <a:latin typeface="Times New Roman" panose="02020603050405020304" charset="0"/>
                <a:ea typeface="宋体" panose="02010600030101010101" pitchFamily="2" charset="-122"/>
                <a:cs typeface="Times New Roman" panose="02020603050405020304" charset="0"/>
              </a:rPr>
              <a:t>捉襟见肘</a:t>
            </a:r>
            <a:r>
              <a:rPr sz="2400">
                <a:latin typeface="Times New Roman" panose="02020603050405020304" charset="0"/>
                <a:ea typeface="宋体" panose="02010600030101010101" pitchFamily="2" charset="-122"/>
                <a:cs typeface="Times New Roman" panose="02020603050405020304" charset="0"/>
              </a:rPr>
              <a:t>。</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D. 节日里，商店门口张灯结彩，街上行人和车辆</a:t>
            </a:r>
            <a:r>
              <a:rPr sz="2400">
                <a:solidFill>
                  <a:srgbClr val="FF0000"/>
                </a:solidFill>
                <a:latin typeface="Times New Roman" panose="02020603050405020304" charset="0"/>
                <a:ea typeface="宋体" panose="02010600030101010101" pitchFamily="2" charset="-122"/>
                <a:cs typeface="Times New Roman" panose="02020603050405020304" charset="0"/>
              </a:rPr>
              <a:t>川流不息</a:t>
            </a:r>
            <a:r>
              <a:rPr sz="2400">
                <a:latin typeface="Times New Roman" panose="02020603050405020304" charset="0"/>
                <a:ea typeface="宋体" panose="02010600030101010101" pitchFamily="2" charset="-122"/>
                <a:cs typeface="Times New Roman" panose="02020603050405020304" charset="0"/>
              </a:rPr>
              <a:t>，一派热闹景象。</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7864475" y="499745"/>
            <a:ext cx="672465" cy="497205"/>
          </a:xfrm>
          <a:prstGeom prst="rect">
            <a:avLst/>
          </a:prstGeom>
          <a:noFill/>
        </p:spPr>
        <p:txBody>
          <a:bodyPr wrap="square" rtlCol="0">
            <a:spAutoFit/>
          </a:bodyPr>
          <a:p>
            <a:pPr>
              <a:lnSpc>
                <a:spcPct val="110000"/>
              </a:lnSpc>
            </a:pP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D</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661670" y="4297680"/>
            <a:ext cx="10854055" cy="2084070"/>
          </a:xfrm>
          <a:prstGeom prst="rect">
            <a:avLst/>
          </a:prstGeom>
          <a:noFill/>
        </p:spPr>
        <p:txBody>
          <a:bodyPr wrap="square" rtlCol="0">
            <a:spAutoFit/>
          </a:bodyPr>
          <a:p>
            <a:pPr marL="1259840" indent="-125984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【解析】A项，功败垂成：指事情接近成功的时候却遇到了失败，多用于形容事业将要成功时失败，含有惋惜之意。</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B项，一意孤行：不听劝告，固执地照自己的意思行事。</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C项，捉襟见肘：拉一下衣襟就露出胳膊肘。形容衣服破烂，也比喻困难重重，应付不过来。</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D项，川流不息：形容行人、车马很多，像水流一样连续不断。</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 grpId="0"/>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775970" y="655955"/>
            <a:ext cx="9394825" cy="293243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6. 下列各句中，没有语病的一项是（</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A. 这句话中包含了多少丰富的无声的潜台词啊！</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B. 新来的教育局长嘱咐几个学校的领导，新学期的工作一定要有新的起色。</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C. 如果你不认真学习，那怎么能有好成绩是可想而知的。</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D. 相声和幽默小品不仅要有笑料，还要有思想，应让每一位观众笑过之后有所收获。</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5759450" y="655955"/>
            <a:ext cx="67246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D 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1188720" y="3725545"/>
            <a:ext cx="10067290" cy="1751965"/>
          </a:xfrm>
          <a:prstGeom prst="rect">
            <a:avLst/>
          </a:prstGeom>
          <a:noFill/>
        </p:spPr>
        <p:txBody>
          <a:bodyPr wrap="square" rtlCol="0">
            <a:spAutoFit/>
          </a:bodyPr>
          <a:p>
            <a:pPr marL="1259840" indent="-125984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【解析】A项，语义重复，定语“无声的”多余。</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B项，表意不明，“几个学校的领导”的“几个”，可以修饰“学校”，也可以修饰“领导”。</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C项，句式杂糅，删去“是可想而知的”，或者把“怎么能”改为“没”。</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 grpId="0"/>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871220" y="1056005"/>
            <a:ext cx="9965690" cy="212090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7. 下列对各句所使用的修辞手法的判断，不正确的一项是（</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A. 君不见高堂明镜悲白发，朝如青丝暮成雪。（比喻、夸张）</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B. 钟鼓馔玉不足贵，但愿长醉不愿醒。（对偶）</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C. 乱石穿空，惊涛拍岸，卷起千堆雪。（借喻）</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D. 寄蜉蝣于天地，渺沧海之一粟。（比喻）</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8795385" y="1056005"/>
            <a:ext cx="672465" cy="497205"/>
          </a:xfrm>
          <a:prstGeom prst="rect">
            <a:avLst/>
          </a:prstGeom>
          <a:noFill/>
        </p:spPr>
        <p:txBody>
          <a:bodyPr wrap="square" rtlCol="0">
            <a:spAutoFit/>
          </a:bodyPr>
          <a:p>
            <a:pPr>
              <a:lnSpc>
                <a:spcPct val="110000"/>
              </a:lnSpc>
            </a:pP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B</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561975" y="4203700"/>
            <a:ext cx="9909175" cy="829945"/>
          </a:xfrm>
          <a:prstGeom prst="rect">
            <a:avLst/>
          </a:prstGeom>
          <a:noFill/>
        </p:spPr>
        <p:txBody>
          <a:bodyPr wrap="square" rtlCol="0">
            <a:spAutoFit/>
          </a:bodyPr>
          <a:p>
            <a:pPr marL="1259840" indent="-125984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【解析】“钟鼓馔玉”使用了借代与比喻的修辞手法。“钟鼓馔玉”借代富贵生活，把精美食物比喻成美玉。</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1084580" y="850265"/>
            <a:ext cx="10705465" cy="212090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8. 下列各句中，不含古今异义的一项是（</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A. </a:t>
            </a:r>
            <a:r>
              <a:rPr sz="2400">
                <a:solidFill>
                  <a:srgbClr val="FF0000"/>
                </a:solidFill>
                <a:latin typeface="Times New Roman" panose="02020603050405020304" charset="0"/>
                <a:ea typeface="宋体" panose="02010600030101010101" pitchFamily="2" charset="-122"/>
                <a:cs typeface="Times New Roman" panose="02020603050405020304" charset="0"/>
              </a:rPr>
              <a:t>白露</a:t>
            </a:r>
            <a:r>
              <a:rPr sz="2400">
                <a:latin typeface="Times New Roman" panose="02020603050405020304" charset="0"/>
                <a:ea typeface="宋体" panose="02010600030101010101" pitchFamily="2" charset="-122"/>
                <a:cs typeface="Times New Roman" panose="02020603050405020304" charset="0"/>
              </a:rPr>
              <a:t>横江，水光接天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B. 凌万顷之</a:t>
            </a:r>
            <a:r>
              <a:rPr sz="2400">
                <a:solidFill>
                  <a:srgbClr val="FF0000"/>
                </a:solidFill>
                <a:latin typeface="Times New Roman" panose="02020603050405020304" charset="0"/>
                <a:ea typeface="宋体" panose="02010600030101010101" pitchFamily="2" charset="-122"/>
                <a:cs typeface="Times New Roman" panose="02020603050405020304" charset="0"/>
              </a:rPr>
              <a:t>茫然</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C. 故木受绳则直，</a:t>
            </a:r>
            <a:r>
              <a:rPr sz="2400">
                <a:solidFill>
                  <a:srgbClr val="FF0000"/>
                </a:solidFill>
                <a:latin typeface="Times New Roman" panose="02020603050405020304" charset="0"/>
                <a:ea typeface="宋体" panose="02010600030101010101" pitchFamily="2" charset="-122"/>
                <a:cs typeface="Times New Roman" panose="02020603050405020304" charset="0"/>
              </a:rPr>
              <a:t>金</a:t>
            </a:r>
            <a:r>
              <a:rPr sz="2400">
                <a:latin typeface="Times New Roman" panose="02020603050405020304" charset="0"/>
                <a:ea typeface="宋体" panose="02010600030101010101" pitchFamily="2" charset="-122"/>
                <a:cs typeface="Times New Roman" panose="02020603050405020304" charset="0"/>
              </a:rPr>
              <a:t>就砺则利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D. 假</a:t>
            </a:r>
            <a:r>
              <a:rPr sz="2400">
                <a:solidFill>
                  <a:srgbClr val="FF0000"/>
                </a:solidFill>
                <a:latin typeface="Times New Roman" panose="02020603050405020304" charset="0"/>
                <a:ea typeface="宋体" panose="02010600030101010101" pitchFamily="2" charset="-122"/>
                <a:cs typeface="Times New Roman" panose="02020603050405020304" charset="0"/>
              </a:rPr>
              <a:t>舟楫</a:t>
            </a:r>
            <a:r>
              <a:rPr sz="2400">
                <a:latin typeface="Times New Roman" panose="02020603050405020304" charset="0"/>
                <a:ea typeface="宋体" panose="02010600030101010101" pitchFamily="2" charset="-122"/>
                <a:cs typeface="Times New Roman" panose="02020603050405020304" charset="0"/>
              </a:rPr>
              <a:t>者，而绝江河</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6692900" y="915035"/>
            <a:ext cx="672465" cy="497205"/>
          </a:xfrm>
          <a:prstGeom prst="rect">
            <a:avLst/>
          </a:prstGeom>
          <a:noFill/>
        </p:spPr>
        <p:txBody>
          <a:bodyPr wrap="square" rtlCol="0">
            <a:spAutoFit/>
          </a:bodyPr>
          <a:p>
            <a:pPr>
              <a:lnSpc>
                <a:spcPct val="110000"/>
              </a:lnSpc>
            </a:pP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D</a:t>
            </a:r>
            <a:endParaRPr lang="en-US" altLang="zh-CN"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1221740" y="3542030"/>
            <a:ext cx="8644255" cy="1751965"/>
          </a:xfrm>
          <a:prstGeom prst="rect">
            <a:avLst/>
          </a:prstGeom>
          <a:noFill/>
        </p:spPr>
        <p:txBody>
          <a:bodyPr wrap="square" rtlCol="0">
            <a:spAutoFit/>
          </a:bodyPr>
          <a:p>
            <a:pPr marL="1259840" indent="-125984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【解析】A项，“白露”，古义是白茫茫的水气，今义是二十四节气之一。</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B项，“茫然”，古义是旷远的样子，今义是形容迷茫的神态和心理或不知所措。</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C项，“金”，古义是金属，今义是黄金。</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1084580" y="850265"/>
            <a:ext cx="10705465" cy="212090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9. 下列对各句中词类活用的判断及解释，不正确的一项是（</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A. 歌窈窕之章，扣舷而歌之（歌，名词作动词，唱）</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B. 舞幽壑之潜蛟，泣孤舟之嫠妇（舞，使</a:t>
            </a:r>
            <a:r>
              <a:rPr sz="2400">
                <a:latin typeface="宋体" panose="02010600030101010101" pitchFamily="2" charset="-122"/>
                <a:ea typeface="宋体" panose="02010600030101010101" pitchFamily="2" charset="-122"/>
                <a:cs typeface="宋体" panose="02010600030101010101" pitchFamily="2" charset="-122"/>
              </a:rPr>
              <a:t>……起舞；泣，使……哭</a:t>
            </a:r>
            <a:r>
              <a:rPr sz="2400">
                <a:latin typeface="Times New Roman" panose="02020603050405020304" charset="0"/>
                <a:ea typeface="宋体" panose="02010600030101010101" pitchFamily="2" charset="-122"/>
                <a:cs typeface="Times New Roman" panose="02020603050405020304" charset="0"/>
              </a:rPr>
              <a:t>泣）</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C. 月明星稀，乌鹊南飞（南，名词作状语，向南）</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D. 侣鱼虾而友麋鹿（侣：使动用法</a:t>
            </a:r>
            <a:r>
              <a:rPr sz="2400">
                <a:latin typeface="宋体" panose="02010600030101010101" pitchFamily="2" charset="-122"/>
                <a:ea typeface="宋体" panose="02010600030101010101" pitchFamily="2" charset="-122"/>
                <a:cs typeface="宋体" panose="02010600030101010101" pitchFamily="2" charset="-122"/>
              </a:rPr>
              <a:t>，使……</a:t>
            </a:r>
            <a:r>
              <a:rPr sz="2400">
                <a:latin typeface="Times New Roman" panose="02020603050405020304" charset="0"/>
                <a:ea typeface="宋体" panose="02010600030101010101" pitchFamily="2" charset="-122"/>
                <a:cs typeface="Times New Roman" panose="02020603050405020304" charset="0"/>
              </a:rPr>
              <a:t>作伴侣）</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9119235" y="850265"/>
            <a:ext cx="672465" cy="497205"/>
          </a:xfrm>
          <a:prstGeom prst="rect">
            <a:avLst/>
          </a:prstGeom>
          <a:noFill/>
        </p:spPr>
        <p:txBody>
          <a:bodyPr wrap="square" rtlCol="0">
            <a:spAutoFit/>
          </a:bodyPr>
          <a:p>
            <a:pPr>
              <a:lnSpc>
                <a:spcPct val="110000"/>
              </a:lnSpc>
            </a:pP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D</a:t>
            </a:r>
            <a:endParaRPr lang="en-US" altLang="zh-CN"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1221740" y="3542030"/>
            <a:ext cx="8644255" cy="423545"/>
          </a:xfrm>
          <a:prstGeom prst="rect">
            <a:avLst/>
          </a:prstGeom>
          <a:noFill/>
        </p:spPr>
        <p:txBody>
          <a:bodyPr wrap="square" rtlCol="0">
            <a:spAutoFit/>
          </a:bodyPr>
          <a:p>
            <a:pPr marL="1259840" indent="-125984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【解析】D项，“侣”，名词的意动用法，以</a:t>
            </a:r>
            <a:r>
              <a:rPr lang="zh-CN" altLang="en-US" sz="2400">
                <a:solidFill>
                  <a:srgbClr val="C00000"/>
                </a:solidFill>
                <a:latin typeface="宋体" panose="02010600030101010101" pitchFamily="2" charset="-122"/>
                <a:ea typeface="宋体" panose="02010600030101010101" pitchFamily="2" charset="-122"/>
                <a:cs typeface="宋体" panose="02010600030101010101" pitchFamily="2" charset="-122"/>
              </a:rPr>
              <a:t>……为</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伴侣。</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0" y="18415"/>
            <a:ext cx="7018655" cy="817245"/>
            <a:chOff x="0" y="29"/>
            <a:chExt cx="11053" cy="1287"/>
          </a:xfrm>
        </p:grpSpPr>
        <p:pic>
          <p:nvPicPr>
            <p:cNvPr id="111" name="图片 110"/>
            <p:cNvPicPr/>
            <p:nvPr userDrawn="1">
              <p:custDataLst>
                <p:tags r:id="rId1"/>
              </p:custDataLst>
            </p:nvPr>
          </p:nvPicPr>
          <p:blipFill>
            <a:blip r:embed="rId2">
              <a:clrChange>
                <a:clrFrom>
                  <a:srgbClr val="F7F5F6">
                    <a:alpha val="100000"/>
                  </a:srgbClr>
                </a:clrFrom>
                <a:clrTo>
                  <a:srgbClr val="F7F5F6">
                    <a:alpha val="100000"/>
                    <a:alpha val="0"/>
                  </a:srgbClr>
                </a:clrTo>
              </a:clrChange>
            </a:blip>
            <a:stretch>
              <a:fillRect/>
            </a:stretch>
          </p:blipFill>
          <p:spPr>
            <a:xfrm>
              <a:off x="0" y="29"/>
              <a:ext cx="11053" cy="1287"/>
            </a:xfrm>
            <a:prstGeom prst="rect">
              <a:avLst/>
            </a:prstGeom>
            <a:noFill/>
            <a:ln w="9525">
              <a:noFill/>
            </a:ln>
          </p:spPr>
        </p:pic>
        <p:sp>
          <p:nvSpPr>
            <p:cNvPr id="11" name="文本框 10"/>
            <p:cNvSpPr txBox="1"/>
            <p:nvPr userDrawn="1">
              <p:custDataLst>
                <p:tags r:id="rId3"/>
              </p:custDataLst>
            </p:nvPr>
          </p:nvSpPr>
          <p:spPr>
            <a:xfrm>
              <a:off x="768" y="93"/>
              <a:ext cx="6278" cy="919"/>
            </a:xfrm>
            <a:prstGeom prst="rect">
              <a:avLst/>
            </a:prstGeom>
            <a:noFill/>
          </p:spPr>
          <p:txBody>
            <a:bodyPr wrap="square" rtlCol="0">
              <a:spAutoFit/>
            </a:bodyPr>
            <a:p>
              <a:r>
                <a:rPr lang="zh-CN" altLang="en-US" sz="3200" b="1">
                  <a:solidFill>
                    <a:schemeClr val="bg1"/>
                  </a:solidFill>
                  <a:latin typeface="楷体" panose="02010609060101010101" charset="-122"/>
                  <a:ea typeface="楷体" panose="02010609060101010101" charset="-122"/>
                </a:rPr>
                <a:t>二、阅读理解</a:t>
              </a:r>
              <a:endParaRPr lang="zh-CN" altLang="en-US" sz="3200" b="1">
                <a:solidFill>
                  <a:schemeClr val="bg1"/>
                </a:solidFill>
                <a:latin typeface="楷体" panose="02010609060101010101" charset="-122"/>
                <a:ea typeface="楷体" panose="02010609060101010101" charset="-122"/>
              </a:endParaRPr>
            </a:p>
          </p:txBody>
        </p:sp>
      </p:grpSp>
      <p:sp>
        <p:nvSpPr>
          <p:cNvPr id="2" name="文本框 1"/>
          <p:cNvSpPr txBox="1"/>
          <p:nvPr>
            <p:custDataLst>
              <p:tags r:id="rId4"/>
            </p:custDataLst>
          </p:nvPr>
        </p:nvSpPr>
        <p:spPr>
          <a:xfrm>
            <a:off x="1107440" y="1184910"/>
            <a:ext cx="10345420" cy="4487545"/>
          </a:xfrm>
          <a:prstGeom prst="rect">
            <a:avLst/>
          </a:prstGeom>
          <a:solidFill>
            <a:schemeClr val="bg2">
              <a:lumMod val="90000"/>
            </a:schemeClr>
          </a:solidFill>
        </p:spPr>
        <p:txBody>
          <a:bodyPr wrap="square" rtlCol="0">
            <a:noAutofit/>
          </a:bodyPr>
          <a:p>
            <a:pPr indent="0" algn="ctr" fontAlgn="auto">
              <a:lnSpc>
                <a:spcPct val="110000"/>
              </a:lnSpc>
            </a:pPr>
            <a:r>
              <a:rPr sz="2800" b="1">
                <a:latin typeface="楷体" panose="02010609060101010101" charset="-122"/>
                <a:ea typeface="楷体" panose="02010609060101010101" charset="-122"/>
                <a:cs typeface="楷体" panose="02010609060101010101" charset="-122"/>
              </a:rPr>
              <a:t>（一）</a:t>
            </a:r>
            <a:endParaRPr sz="2800" b="1">
              <a:latin typeface="楷体" panose="02010609060101010101" charset="-122"/>
              <a:ea typeface="楷体" panose="02010609060101010101" charset="-122"/>
              <a:cs typeface="楷体" panose="02010609060101010101" charset="-122"/>
            </a:endParaRPr>
          </a:p>
          <a:p>
            <a:pPr indent="0" algn="ctr" fontAlgn="auto">
              <a:lnSpc>
                <a:spcPct val="110000"/>
              </a:lnSpc>
            </a:pPr>
            <a:endParaRPr sz="2800" b="1">
              <a:latin typeface="楷体" panose="02010609060101010101" charset="-122"/>
              <a:ea typeface="楷体" panose="02010609060101010101" charset="-122"/>
              <a:cs typeface="楷体" panose="02010609060101010101" charset="-122"/>
            </a:endParaRPr>
          </a:p>
          <a:p>
            <a:pPr indent="0" algn="ctr" fontAlgn="auto">
              <a:lnSpc>
                <a:spcPct val="110000"/>
              </a:lnSpc>
            </a:pPr>
            <a:endParaRPr sz="2800" b="1">
              <a:latin typeface="楷体" panose="02010609060101010101" charset="-122"/>
              <a:ea typeface="楷体" panose="02010609060101010101" charset="-122"/>
              <a:cs typeface="楷体" panose="02010609060101010101" charset="-122"/>
            </a:endParaRPr>
          </a:p>
          <a:p>
            <a:pPr indent="0" algn="just" fontAlgn="auto">
              <a:lnSpc>
                <a:spcPct val="11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西湖、太湖、洞庭湖、洱海……这些名湖，都是人们所熟悉的。它们有的妩媚，有的雄奇，有的浓妆，有的淡抹。唯独镜泊湖却另具一番情调，它妩媚、雄奇都谈不上，而是充满了古朴的野趣。坐在镜泊湖旁那种有着尖顶、回廊的木头房子里，推窗也可以看到一角的山色湖光。这个遥望不见一座塔、一道拱桥、一个亭台楼阁的巨大湖泊，自有一番“妙趣天然未夺真”的景象，它所具有的是一种粗犷的美、朴素的美。打个比方吧，她是在水乡浣纱时代的西子，而不是宫禁里“云鬓花颜步摇”的杨妃。</a:t>
            </a:r>
            <a:endParaRPr sz="2400">
              <a:latin typeface="楷体" panose="02010609060101010101" charset="-122"/>
              <a:ea typeface="楷体" panose="02010609060101010101" charset="-122"/>
              <a:cs typeface="楷体" panose="02010609060101010101" charset="-122"/>
            </a:endParaRPr>
          </a:p>
        </p:txBody>
      </p:sp>
      <p:sp>
        <p:nvSpPr>
          <p:cNvPr id="4" name="文本框 3"/>
          <p:cNvSpPr txBox="1"/>
          <p:nvPr>
            <p:custDataLst>
              <p:tags r:id="rId5"/>
            </p:custDataLst>
          </p:nvPr>
        </p:nvSpPr>
        <p:spPr>
          <a:xfrm>
            <a:off x="1283335" y="1779905"/>
            <a:ext cx="4953635" cy="49720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阅读下面的文段，并完成题目。</a:t>
            </a:r>
            <a:endParaRPr sz="2400">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923290" y="753745"/>
            <a:ext cx="10345420" cy="4487545"/>
          </a:xfrm>
          <a:prstGeom prst="rect">
            <a:avLst/>
          </a:prstGeom>
          <a:solidFill>
            <a:schemeClr val="bg2">
              <a:lumMod val="90000"/>
            </a:schemeClr>
          </a:solidFill>
        </p:spPr>
        <p:txBody>
          <a:bodyPr wrap="square" rtlCol="0">
            <a:noAutofit/>
          </a:bodyPr>
          <a:p>
            <a:pPr indent="0" algn="just" fontAlgn="auto">
              <a:lnSpc>
                <a:spcPct val="11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镜泊湖的湖水很清，湖面煞像大自然创造的一面巨镜。</a:t>
            </a:r>
            <a:r>
              <a:rPr sz="2400" u="wavy">
                <a:solidFill>
                  <a:schemeClr val="tx1"/>
                </a:solidFill>
                <a:uFillTx/>
                <a:latin typeface="楷体" panose="02010609060101010101" charset="-122"/>
                <a:ea typeface="楷体" panose="02010609060101010101" charset="-122"/>
                <a:cs typeface="楷体" panose="02010609060101010101" charset="-122"/>
              </a:rPr>
              <a:t>船在上面航行，上端是山色云彩，下面也是山色云彩，船头冲破了画图，涟漪潋滟，波光摇曳。</a:t>
            </a:r>
            <a:r>
              <a:rPr sz="2400">
                <a:latin typeface="楷体" panose="02010609060101010101" charset="-122"/>
                <a:ea typeface="楷体" panose="02010609060101010101" charset="-122"/>
                <a:cs typeface="楷体" panose="02010609060101010101" charset="-122"/>
              </a:rPr>
              <a:t>船腹下的图景又愈合起来。两岸山峦绵亘，比较靠近山崖的时候，似乎有点三峡气派。更奇特的，是这个湖曲折蜿蜒，实际上是由七面大湖连串而成。因为这个原因，所以人们常常能发现惊喜。小船航行着，航行着，看来前头是岸了，谁知转一个弯，又是一面大湖。湖中有一个地方，又是放流木排的场地，巨木成筏，在湖面上载浮载沉。这样的景象，在其他人工修饰很多的名湖，也是难得一见的。</a:t>
            </a:r>
            <a:endParaRPr sz="2400">
              <a:latin typeface="楷体" panose="02010609060101010101" charset="-122"/>
              <a:ea typeface="楷体" panose="02010609060101010101" charset="-122"/>
              <a:cs typeface="楷体" panose="02010609060101010101" charset="-122"/>
            </a:endParaRPr>
          </a:p>
          <a:p>
            <a:pPr indent="0" algn="r" fontAlgn="auto">
              <a:lnSpc>
                <a:spcPct val="110000"/>
              </a:lnSpc>
            </a:pPr>
            <a:r>
              <a:rPr sz="2400">
                <a:latin typeface="楷体" panose="02010609060101010101" charset="-122"/>
                <a:ea typeface="楷体" panose="02010609060101010101" charset="-122"/>
                <a:cs typeface="楷体" panose="02010609060101010101" charset="-122"/>
              </a:rPr>
              <a:t>（选自秦牧《秦牧全集 第2卷 散文》，有删改）</a:t>
            </a:r>
            <a:endParaRPr sz="24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TABLE_ENDDRAG_ORIGIN_RECT" val="861*406"/>
  <p:tag name="TABLE_ENDDRAG_RECT" val="53*139*861*406"/>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KSO_WM_BEAUTIFY_FLAG" val=""/>
</p:tagLst>
</file>

<file path=ppt/tags/tag106.xml><?xml version="1.0" encoding="utf-8"?>
<p:tagLst xmlns:p="http://schemas.openxmlformats.org/presentationml/2006/main">
  <p:tag name="KSO_WM_BEAUTIFY_FLAG" val=""/>
</p:tagLst>
</file>

<file path=ppt/tags/tag107.xml><?xml version="1.0" encoding="utf-8"?>
<p:tagLst xmlns:p="http://schemas.openxmlformats.org/presentationml/2006/main">
  <p:tag name="KSO_WM_BEAUTIFY_FLAG" val=""/>
</p:tagLst>
</file>

<file path=ppt/tags/tag108.xml><?xml version="1.0" encoding="utf-8"?>
<p:tagLst xmlns:p="http://schemas.openxmlformats.org/presentationml/2006/main">
  <p:tag name="KSO_WM_BEAUTIFY_FLAG" val=""/>
</p:tagLst>
</file>

<file path=ppt/tags/tag109.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10.xml><?xml version="1.0" encoding="utf-8"?>
<p:tagLst xmlns:p="http://schemas.openxmlformats.org/presentationml/2006/main">
  <p:tag name="KSO_WM_BEAUTIFY_FLAG" val=""/>
</p:tagLst>
</file>

<file path=ppt/tags/tag111.xml><?xml version="1.0" encoding="utf-8"?>
<p:tagLst xmlns:p="http://schemas.openxmlformats.org/presentationml/2006/main">
  <p:tag name="KSO_WM_BEAUTIFY_FLAG" val=""/>
</p:tagLst>
</file>

<file path=ppt/tags/tag112.xml><?xml version="1.0" encoding="utf-8"?>
<p:tagLst xmlns:p="http://schemas.openxmlformats.org/presentationml/2006/main">
  <p:tag name="KSO_WM_BEAUTIFY_FLAG" val=""/>
</p:tagLst>
</file>

<file path=ppt/tags/tag113.xml><?xml version="1.0" encoding="utf-8"?>
<p:tagLst xmlns:p="http://schemas.openxmlformats.org/presentationml/2006/main">
  <p:tag name="KSO_WM_BEAUTIFY_FLAG" val=""/>
</p:tagLst>
</file>

<file path=ppt/tags/tag114.xml><?xml version="1.0" encoding="utf-8"?>
<p:tagLst xmlns:p="http://schemas.openxmlformats.org/presentationml/2006/main">
  <p:tag name="KSO_WM_BEAUTIFY_FLAG" val=""/>
</p:tagLst>
</file>

<file path=ppt/tags/tag115.xml><?xml version="1.0" encoding="utf-8"?>
<p:tagLst xmlns:p="http://schemas.openxmlformats.org/presentationml/2006/main">
  <p:tag name="KSO_WM_BEAUTIFY_FLAG" val=""/>
</p:tagLst>
</file>

<file path=ppt/tags/tag116.xml><?xml version="1.0" encoding="utf-8"?>
<p:tagLst xmlns:p="http://schemas.openxmlformats.org/presentationml/2006/main">
  <p:tag name="KSO_WM_BEAUTIFY_FLAG" val=""/>
</p:tagLst>
</file>

<file path=ppt/tags/tag117.xml><?xml version="1.0" encoding="utf-8"?>
<p:tagLst xmlns:p="http://schemas.openxmlformats.org/presentationml/2006/main">
  <p:tag name="KSO_WM_BEAUTIFY_FLAG" val=""/>
</p:tagLst>
</file>

<file path=ppt/tags/tag118.xml><?xml version="1.0" encoding="utf-8"?>
<p:tagLst xmlns:p="http://schemas.openxmlformats.org/presentationml/2006/main">
  <p:tag name="KSO_WM_BEAUTIFY_FLAG" val=""/>
</p:tagLst>
</file>

<file path=ppt/tags/tag119.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20.xml><?xml version="1.0" encoding="utf-8"?>
<p:tagLst xmlns:p="http://schemas.openxmlformats.org/presentationml/2006/main">
  <p:tag name="KSO_WM_BEAUTIFY_FLAG" val=""/>
</p:tagLst>
</file>

<file path=ppt/tags/tag121.xml><?xml version="1.0" encoding="utf-8"?>
<p:tagLst xmlns:p="http://schemas.openxmlformats.org/presentationml/2006/main">
  <p:tag name="KSO_WM_BEAUTIFY_FLAG" val=""/>
</p:tagLst>
</file>

<file path=ppt/tags/tag122.xml><?xml version="1.0" encoding="utf-8"?>
<p:tagLst xmlns:p="http://schemas.openxmlformats.org/presentationml/2006/main">
  <p:tag name="KSO_WM_BEAUTIFY_FLAG" val=""/>
</p:tagLst>
</file>

<file path=ppt/tags/tag123.xml><?xml version="1.0" encoding="utf-8"?>
<p:tagLst xmlns:p="http://schemas.openxmlformats.org/presentationml/2006/main">
  <p:tag name="KSO_WM_BEAUTIFY_FLAG" val=""/>
</p:tagLst>
</file>

<file path=ppt/tags/tag124.xml><?xml version="1.0" encoding="utf-8"?>
<p:tagLst xmlns:p="http://schemas.openxmlformats.org/presentationml/2006/main">
  <p:tag name="KSO_WM_BEAUTIFY_FLAG" val=""/>
</p:tagLst>
</file>

<file path=ppt/tags/tag125.xml><?xml version="1.0" encoding="utf-8"?>
<p:tagLst xmlns:p="http://schemas.openxmlformats.org/presentationml/2006/main">
  <p:tag name="KSO_WM_BEAUTIFY_FLAG" val=""/>
</p:tagLst>
</file>

<file path=ppt/tags/tag126.xml><?xml version="1.0" encoding="utf-8"?>
<p:tagLst xmlns:p="http://schemas.openxmlformats.org/presentationml/2006/main">
  <p:tag name="KSO_WM_BEAUTIFY_FLAG" val=""/>
</p:tagLst>
</file>

<file path=ppt/tags/tag127.xml><?xml version="1.0" encoding="utf-8"?>
<p:tagLst xmlns:p="http://schemas.openxmlformats.org/presentationml/2006/main">
  <p:tag name="KSO_WM_BEAUTIFY_FLAG" val=""/>
</p:tagLst>
</file>

<file path=ppt/tags/tag128.xml><?xml version="1.0" encoding="utf-8"?>
<p:tagLst xmlns:p="http://schemas.openxmlformats.org/presentationml/2006/main">
  <p:tag name="KSO_WM_BEAUTIFY_FLAG" val=""/>
</p:tagLst>
</file>

<file path=ppt/tags/tag129.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30.xml><?xml version="1.0" encoding="utf-8"?>
<p:tagLst xmlns:p="http://schemas.openxmlformats.org/presentationml/2006/main">
  <p:tag name="KSO_WM_BEAUTIFY_FLAG" val=""/>
</p:tagLst>
</file>

<file path=ppt/tags/tag131.xml><?xml version="1.0" encoding="utf-8"?>
<p:tagLst xmlns:p="http://schemas.openxmlformats.org/presentationml/2006/main">
  <p:tag name="KSO_WM_BEAUTIFY_FLAG" val=""/>
</p:tagLst>
</file>

<file path=ppt/tags/tag132.xml><?xml version="1.0" encoding="utf-8"?>
<p:tagLst xmlns:p="http://schemas.openxmlformats.org/presentationml/2006/main">
  <p:tag name="KSO_WM_BEAUTIFY_FLAG" val=""/>
</p:tagLst>
</file>

<file path=ppt/tags/tag133.xml><?xml version="1.0" encoding="utf-8"?>
<p:tagLst xmlns:p="http://schemas.openxmlformats.org/presentationml/2006/main">
  <p:tag name="KSO_WM_BEAUTIFY_FLAG" val=""/>
</p:tagLst>
</file>

<file path=ppt/tags/tag134.xml><?xml version="1.0" encoding="utf-8"?>
<p:tagLst xmlns:p="http://schemas.openxmlformats.org/presentationml/2006/main">
  <p:tag name="KSO_WM_BEAUTIFY_FLAG" val=""/>
</p:tagLst>
</file>

<file path=ppt/tags/tag135.xml><?xml version="1.0" encoding="utf-8"?>
<p:tagLst xmlns:p="http://schemas.openxmlformats.org/presentationml/2006/main">
  <p:tag name="KSO_WM_BEAUTIFY_FLAG" val=""/>
</p:tagLst>
</file>

<file path=ppt/tags/tag136.xml><?xml version="1.0" encoding="utf-8"?>
<p:tagLst xmlns:p="http://schemas.openxmlformats.org/presentationml/2006/main">
  <p:tag name="KSO_WM_BEAUTIFY_FLAG" val=""/>
</p:tagLst>
</file>

<file path=ppt/tags/tag137.xml><?xml version="1.0" encoding="utf-8"?>
<p:tagLst xmlns:p="http://schemas.openxmlformats.org/presentationml/2006/main">
  <p:tag name="KSO_WM_BEAUTIFY_FLAG" val=""/>
</p:tagLst>
</file>

<file path=ppt/tags/tag138.xml><?xml version="1.0" encoding="utf-8"?>
<p:tagLst xmlns:p="http://schemas.openxmlformats.org/presentationml/2006/main">
  <p:tag name="KSO_WM_BEAUTIFY_FLAG" val=""/>
</p:tagLst>
</file>

<file path=ppt/tags/tag139.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40.xml><?xml version="1.0" encoding="utf-8"?>
<p:tagLst xmlns:p="http://schemas.openxmlformats.org/presentationml/2006/main">
  <p:tag name="KSO_WM_BEAUTIFY_FLAG" val=""/>
</p:tagLst>
</file>

<file path=ppt/tags/tag141.xml><?xml version="1.0" encoding="utf-8"?>
<p:tagLst xmlns:p="http://schemas.openxmlformats.org/presentationml/2006/main">
  <p:tag name="KSO_WM_BEAUTIFY_FLAG" val=""/>
</p:tagLst>
</file>

<file path=ppt/tags/tag142.xml><?xml version="1.0" encoding="utf-8"?>
<p:tagLst xmlns:p="http://schemas.openxmlformats.org/presentationml/2006/main">
  <p:tag name="KSO_WM_BEAUTIFY_FLAG" val=""/>
</p:tagLst>
</file>

<file path=ppt/tags/tag143.xml><?xml version="1.0" encoding="utf-8"?>
<p:tagLst xmlns:p="http://schemas.openxmlformats.org/presentationml/2006/main">
  <p:tag name="KSO_WM_BEAUTIFY_FLAG" val=""/>
</p:tagLst>
</file>

<file path=ppt/tags/tag144.xml><?xml version="1.0" encoding="utf-8"?>
<p:tagLst xmlns:p="http://schemas.openxmlformats.org/presentationml/2006/main">
  <p:tag name="KSO_WM_BEAUTIFY_FLAG" val=""/>
</p:tagLst>
</file>

<file path=ppt/tags/tag145.xml><?xml version="1.0" encoding="utf-8"?>
<p:tagLst xmlns:p="http://schemas.openxmlformats.org/presentationml/2006/main">
  <p:tag name="KSO_WM_BEAUTIFY_FLAG" val=""/>
</p:tagLst>
</file>

<file path=ppt/tags/tag146.xml><?xml version="1.0" encoding="utf-8"?>
<p:tagLst xmlns:p="http://schemas.openxmlformats.org/presentationml/2006/main">
  <p:tag name="KSO_WM_BEAUTIFY_FLAG" val=""/>
</p:tagLst>
</file>

<file path=ppt/tags/tag147.xml><?xml version="1.0" encoding="utf-8"?>
<p:tagLst xmlns:p="http://schemas.openxmlformats.org/presentationml/2006/main">
  <p:tag name="KSO_WM_BEAUTIFY_FLAG" val=""/>
</p:tagLst>
</file>

<file path=ppt/tags/tag148.xml><?xml version="1.0" encoding="utf-8"?>
<p:tagLst xmlns:p="http://schemas.openxmlformats.org/presentationml/2006/main">
  <p:tag name="KSO_WM_BEAUTIFY_FLAG" val=""/>
</p:tagLst>
</file>

<file path=ppt/tags/tag149.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50.xml><?xml version="1.0" encoding="utf-8"?>
<p:tagLst xmlns:p="http://schemas.openxmlformats.org/presentationml/2006/main">
  <p:tag name="KSO_WM_BEAUTIFY_FLAG" val=""/>
</p:tagLst>
</file>

<file path=ppt/tags/tag151.xml><?xml version="1.0" encoding="utf-8"?>
<p:tagLst xmlns:p="http://schemas.openxmlformats.org/presentationml/2006/main">
  <p:tag name="KSO_WM_BEAUTIFY_FLAG" val=""/>
</p:tagLst>
</file>

<file path=ppt/tags/tag152.xml><?xml version="1.0" encoding="utf-8"?>
<p:tagLst xmlns:p="http://schemas.openxmlformats.org/presentationml/2006/main">
  <p:tag name="KSO_WM_BEAUTIFY_FLAG" val=""/>
</p:tagLst>
</file>

<file path=ppt/tags/tag153.xml><?xml version="1.0" encoding="utf-8"?>
<p:tagLst xmlns:p="http://schemas.openxmlformats.org/presentationml/2006/main">
  <p:tag name="KSO_WM_BEAUTIFY_FLAG" val=""/>
</p:tagLst>
</file>

<file path=ppt/tags/tag154.xml><?xml version="1.0" encoding="utf-8"?>
<p:tagLst xmlns:p="http://schemas.openxmlformats.org/presentationml/2006/main">
  <p:tag name="KSO_WM_BEAUTIFY_FLAG" val=""/>
</p:tagLst>
</file>

<file path=ppt/tags/tag155.xml><?xml version="1.0" encoding="utf-8"?>
<p:tagLst xmlns:p="http://schemas.openxmlformats.org/presentationml/2006/main">
  <p:tag name="TABLE_ENDDRAG_ORIGIN_RECT" val="858*546"/>
  <p:tag name="TABLE_ENDDRAG_RECT" val="49*107*858*546"/>
</p:tagLst>
</file>

<file path=ppt/tags/tag156.xml><?xml version="1.0" encoding="utf-8"?>
<p:tagLst xmlns:p="http://schemas.openxmlformats.org/presentationml/2006/main">
  <p:tag name="KSO_WM_BEAUTIFY_FLAG" val=""/>
</p:tagLst>
</file>

<file path=ppt/tags/tag157.xml><?xml version="1.0" encoding="utf-8"?>
<p:tagLst xmlns:p="http://schemas.openxmlformats.org/presentationml/2006/main">
  <p:tag name="KSO_WM_BEAUTIFY_FLAG" val=""/>
</p:tagLst>
</file>

<file path=ppt/tags/tag158.xml><?xml version="1.0" encoding="utf-8"?>
<p:tagLst xmlns:p="http://schemas.openxmlformats.org/presentationml/2006/main">
  <p:tag name="KSO_WM_BEAUTIFY_FLAG" val=""/>
</p:tagLst>
</file>

<file path=ppt/tags/tag159.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60.xml><?xml version="1.0" encoding="utf-8"?>
<p:tagLst xmlns:p="http://schemas.openxmlformats.org/presentationml/2006/main">
  <p:tag name="KSO_WM_BEAUTIFY_FLAG" val=""/>
</p:tagLst>
</file>

<file path=ppt/tags/tag161.xml><?xml version="1.0" encoding="utf-8"?>
<p:tagLst xmlns:p="http://schemas.openxmlformats.org/presentationml/2006/main">
  <p:tag name="KSO_WM_BEAUTIFY_FLAG" val=""/>
</p:tagLst>
</file>

<file path=ppt/tags/tag162.xml><?xml version="1.0" encoding="utf-8"?>
<p:tagLst xmlns:p="http://schemas.openxmlformats.org/presentationml/2006/main">
  <p:tag name="KSO_WM_BEAUTIFY_FLAG" val=""/>
</p:tagLst>
</file>

<file path=ppt/tags/tag163.xml><?xml version="1.0" encoding="utf-8"?>
<p:tagLst xmlns:p="http://schemas.openxmlformats.org/presentationml/2006/main">
  <p:tag name="KSO_WM_BEAUTIFY_FLAG" val=""/>
</p:tagLst>
</file>

<file path=ppt/tags/tag164.xml><?xml version="1.0" encoding="utf-8"?>
<p:tagLst xmlns:p="http://schemas.openxmlformats.org/presentationml/2006/main">
  <p:tag name="KSO_WM_BEAUTIFY_FLAG" val=""/>
</p:tagLst>
</file>

<file path=ppt/tags/tag165.xml><?xml version="1.0" encoding="utf-8"?>
<p:tagLst xmlns:p="http://schemas.openxmlformats.org/presentationml/2006/main">
  <p:tag name="KSO_WM_BEAUTIFY_FLAG" val=""/>
</p:tagLst>
</file>

<file path=ppt/tags/tag166.xml><?xml version="1.0" encoding="utf-8"?>
<p:tagLst xmlns:p="http://schemas.openxmlformats.org/presentationml/2006/main">
  <p:tag name="KSO_WM_BEAUTIFY_FLAG" val=""/>
</p:tagLst>
</file>

<file path=ppt/tags/tag167.xml><?xml version="1.0" encoding="utf-8"?>
<p:tagLst xmlns:p="http://schemas.openxmlformats.org/presentationml/2006/main">
  <p:tag name="KSO_WM_BEAUTIFY_FLAG" val=""/>
</p:tagLst>
</file>

<file path=ppt/tags/tag168.xml><?xml version="1.0" encoding="utf-8"?>
<p:tagLst xmlns:p="http://schemas.openxmlformats.org/presentationml/2006/main">
  <p:tag name="KSO_WM_BEAUTIFY_FLAG" val=""/>
</p:tagLst>
</file>

<file path=ppt/tags/tag169.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70.xml><?xml version="1.0" encoding="utf-8"?>
<p:tagLst xmlns:p="http://schemas.openxmlformats.org/presentationml/2006/main">
  <p:tag name="KSO_WM_BEAUTIFY_FLAG" val=""/>
</p:tagLst>
</file>

<file path=ppt/tags/tag171.xml><?xml version="1.0" encoding="utf-8"?>
<p:tagLst xmlns:p="http://schemas.openxmlformats.org/presentationml/2006/main">
  <p:tag name="KSO_WM_BEAUTIFY_FLAG" val=""/>
</p:tagLst>
</file>

<file path=ppt/tags/tag172.xml><?xml version="1.0" encoding="utf-8"?>
<p:tagLst xmlns:p="http://schemas.openxmlformats.org/presentationml/2006/main">
  <p:tag name="KSO_WM_BEAUTIFY_FLAG" val=""/>
</p:tagLst>
</file>

<file path=ppt/tags/tag173.xml><?xml version="1.0" encoding="utf-8"?>
<p:tagLst xmlns:p="http://schemas.openxmlformats.org/presentationml/2006/main">
  <p:tag name="KSO_WM_BEAUTIFY_FLAG" val=""/>
</p:tagLst>
</file>

<file path=ppt/tags/tag174.xml><?xml version="1.0" encoding="utf-8"?>
<p:tagLst xmlns:p="http://schemas.openxmlformats.org/presentationml/2006/main">
  <p:tag name="KSO_WM_BEAUTIFY_FLAG" val=""/>
</p:tagLst>
</file>

<file path=ppt/tags/tag175.xml><?xml version="1.0" encoding="utf-8"?>
<p:tagLst xmlns:p="http://schemas.openxmlformats.org/presentationml/2006/main">
  <p:tag name="KSO_WM_BEAUTIFY_FLAG" val=""/>
</p:tagLst>
</file>

<file path=ppt/tags/tag176.xml><?xml version="1.0" encoding="utf-8"?>
<p:tagLst xmlns:p="http://schemas.openxmlformats.org/presentationml/2006/main">
  <p:tag name="KSO_WM_BEAUTIFY_FLAG" val=""/>
</p:tagLst>
</file>

<file path=ppt/tags/tag177.xml><?xml version="1.0" encoding="utf-8"?>
<p:tagLst xmlns:p="http://schemas.openxmlformats.org/presentationml/2006/main">
  <p:tag name="KSO_WM_BEAUTIFY_FLAG" val=""/>
</p:tagLst>
</file>

<file path=ppt/tags/tag178.xml><?xml version="1.0" encoding="utf-8"?>
<p:tagLst xmlns:p="http://schemas.openxmlformats.org/presentationml/2006/main">
  <p:tag name="KSO_WM_BEAUTIFY_FLAG" val=""/>
</p:tagLst>
</file>

<file path=ppt/tags/tag179.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80.xml><?xml version="1.0" encoding="utf-8"?>
<p:tagLst xmlns:p="http://schemas.openxmlformats.org/presentationml/2006/main">
  <p:tag name="KSO_WM_BEAUTIFY_FLAG" val=""/>
</p:tagLst>
</file>

<file path=ppt/tags/tag181.xml><?xml version="1.0" encoding="utf-8"?>
<p:tagLst xmlns:p="http://schemas.openxmlformats.org/presentationml/2006/main">
  <p:tag name="KSO_WM_BEAUTIFY_FLAG" val=""/>
</p:tagLst>
</file>

<file path=ppt/tags/tag182.xml><?xml version="1.0" encoding="utf-8"?>
<p:tagLst xmlns:p="http://schemas.openxmlformats.org/presentationml/2006/main">
  <p:tag name="KSO_WM_BEAUTIFY_FLAG" val=""/>
</p:tagLst>
</file>

<file path=ppt/tags/tag183.xml><?xml version="1.0" encoding="utf-8"?>
<p:tagLst xmlns:p="http://schemas.openxmlformats.org/presentationml/2006/main">
  <p:tag name="KSO_WM_BEAUTIFY_FLAG" val=""/>
</p:tagLst>
</file>

<file path=ppt/tags/tag184.xml><?xml version="1.0" encoding="utf-8"?>
<p:tagLst xmlns:p="http://schemas.openxmlformats.org/presentationml/2006/main">
  <p:tag name="KSO_WM_BEAUTIFY_FLAG" val=""/>
</p:tagLst>
</file>

<file path=ppt/tags/tag185.xml><?xml version="1.0" encoding="utf-8"?>
<p:tagLst xmlns:p="http://schemas.openxmlformats.org/presentationml/2006/main">
  <p:tag name="KSO_WM_BEAUTIFY_FLAG" val=""/>
</p:tagLst>
</file>

<file path=ppt/tags/tag186.xml><?xml version="1.0" encoding="utf-8"?>
<p:tagLst xmlns:p="http://schemas.openxmlformats.org/presentationml/2006/main">
  <p:tag name="KSO_WM_BEAUTIFY_FLAG" val=""/>
</p:tagLst>
</file>

<file path=ppt/tags/tag187.xml><?xml version="1.0" encoding="utf-8"?>
<p:tagLst xmlns:p="http://schemas.openxmlformats.org/presentationml/2006/main">
  <p:tag name="KSO_WM_BEAUTIFY_FLAG" val=""/>
</p:tagLst>
</file>

<file path=ppt/tags/tag188.xml><?xml version="1.0" encoding="utf-8"?>
<p:tagLst xmlns:p="http://schemas.openxmlformats.org/presentationml/2006/main">
  <p:tag name="KSO_WM_BEAUTIFY_FLAG" val=""/>
</p:tagLst>
</file>

<file path=ppt/tags/tag189.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190.xml><?xml version="1.0" encoding="utf-8"?>
<p:tagLst xmlns:p="http://schemas.openxmlformats.org/presentationml/2006/main">
  <p:tag name="KSO_WM_BEAUTIFY_FLAG" val=""/>
</p:tagLst>
</file>

<file path=ppt/tags/tag191.xml><?xml version="1.0" encoding="utf-8"?>
<p:tagLst xmlns:p="http://schemas.openxmlformats.org/presentationml/2006/main">
  <p:tag name="KSO_WM_BEAUTIFY_FLAG" val=""/>
</p:tagLst>
</file>

<file path=ppt/tags/tag192.xml><?xml version="1.0" encoding="utf-8"?>
<p:tagLst xmlns:p="http://schemas.openxmlformats.org/presentationml/2006/main">
  <p:tag name="KSO_WM_BEAUTIFY_FLAG" val=""/>
</p:tagLst>
</file>

<file path=ppt/tags/tag193.xml><?xml version="1.0" encoding="utf-8"?>
<p:tagLst xmlns:p="http://schemas.openxmlformats.org/presentationml/2006/main">
  <p:tag name="KSO_WM_BEAUTIFY_FLAG" val=""/>
</p:tagLst>
</file>

<file path=ppt/tags/tag194.xml><?xml version="1.0" encoding="utf-8"?>
<p:tagLst xmlns:p="http://schemas.openxmlformats.org/presentationml/2006/main">
  <p:tag name="KSO_WM_BEAUTIFY_FLAG" val=""/>
</p:tagLst>
</file>

<file path=ppt/tags/tag195.xml><?xml version="1.0" encoding="utf-8"?>
<p:tagLst xmlns:p="http://schemas.openxmlformats.org/presentationml/2006/main">
  <p:tag name="KSO_WM_BEAUTIFY_FLAG" val=""/>
</p:tagLst>
</file>

<file path=ppt/tags/tag196.xml><?xml version="1.0" encoding="utf-8"?>
<p:tagLst xmlns:p="http://schemas.openxmlformats.org/presentationml/2006/main">
  <p:tag name="KSO_WM_BEAUTIFY_FLAG" val=""/>
</p:tagLst>
</file>

<file path=ppt/tags/tag197.xml><?xml version="1.0" encoding="utf-8"?>
<p:tagLst xmlns:p="http://schemas.openxmlformats.org/presentationml/2006/main">
  <p:tag name="KSO_WM_BEAUTIFY_FLAG" val=""/>
</p:tagLst>
</file>

<file path=ppt/tags/tag198.xml><?xml version="1.0" encoding="utf-8"?>
<p:tagLst xmlns:p="http://schemas.openxmlformats.org/presentationml/2006/main">
  <p:tag name="KSO_WM_BEAUTIFY_FLAG" val=""/>
</p:tagLst>
</file>

<file path=ppt/tags/tag19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00.xml><?xml version="1.0" encoding="utf-8"?>
<p:tagLst xmlns:p="http://schemas.openxmlformats.org/presentationml/2006/main">
  <p:tag name="KSO_WM_BEAUTIFY_FLAG" val=""/>
</p:tagLst>
</file>

<file path=ppt/tags/tag201.xml><?xml version="1.0" encoding="utf-8"?>
<p:tagLst xmlns:p="http://schemas.openxmlformats.org/presentationml/2006/main">
  <p:tag name="KSO_WM_BEAUTIFY_FLAG" val=""/>
</p:tagLst>
</file>

<file path=ppt/tags/tag202.xml><?xml version="1.0" encoding="utf-8"?>
<p:tagLst xmlns:p="http://schemas.openxmlformats.org/presentationml/2006/main">
  <p:tag name="KSO_WM_BEAUTIFY_FLAG" val=""/>
</p:tagLst>
</file>

<file path=ppt/tags/tag203.xml><?xml version="1.0" encoding="utf-8"?>
<p:tagLst xmlns:p="http://schemas.openxmlformats.org/presentationml/2006/main">
  <p:tag name="KSO_WM_BEAUTIFY_FLAG" val=""/>
</p:tagLst>
</file>

<file path=ppt/tags/tag204.xml><?xml version="1.0" encoding="utf-8"?>
<p:tagLst xmlns:p="http://schemas.openxmlformats.org/presentationml/2006/main">
  <p:tag name="KSO_WM_BEAUTIFY_FLAG" val=""/>
</p:tagLst>
</file>

<file path=ppt/tags/tag205.xml><?xml version="1.0" encoding="utf-8"?>
<p:tagLst xmlns:p="http://schemas.openxmlformats.org/presentationml/2006/main">
  <p:tag name="KSO_WM_BEAUTIFY_FLAG" val=""/>
</p:tagLst>
</file>

<file path=ppt/tags/tag206.xml><?xml version="1.0" encoding="utf-8"?>
<p:tagLst xmlns:p="http://schemas.openxmlformats.org/presentationml/2006/main">
  <p:tag name="KSO_WM_BEAUTIFY_FLAG" val=""/>
</p:tagLst>
</file>

<file path=ppt/tags/tag207.xml><?xml version="1.0" encoding="utf-8"?>
<p:tagLst xmlns:p="http://schemas.openxmlformats.org/presentationml/2006/main">
  <p:tag name="KSO_WM_BEAUTIFY_FLAG" val=""/>
</p:tagLst>
</file>

<file path=ppt/tags/tag208.xml><?xml version="1.0" encoding="utf-8"?>
<p:tagLst xmlns:p="http://schemas.openxmlformats.org/presentationml/2006/main">
  <p:tag name="KSO_WM_BEAUTIFY_FLAG" val=""/>
</p:tagLst>
</file>

<file path=ppt/tags/tag209.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10.xml><?xml version="1.0" encoding="utf-8"?>
<p:tagLst xmlns:p="http://schemas.openxmlformats.org/presentationml/2006/main">
  <p:tag name="KSO_WM_BEAUTIFY_FLAG" val=""/>
</p:tagLst>
</file>

<file path=ppt/tags/tag211.xml><?xml version="1.0" encoding="utf-8"?>
<p:tagLst xmlns:p="http://schemas.openxmlformats.org/presentationml/2006/main">
  <p:tag name="KSO_WM_BEAUTIFY_FLAG" val=""/>
</p:tagLst>
</file>

<file path=ppt/tags/tag212.xml><?xml version="1.0" encoding="utf-8"?>
<p:tagLst xmlns:p="http://schemas.openxmlformats.org/presentationml/2006/main">
  <p:tag name="KSO_WM_BEAUTIFY_FLAG" val=""/>
</p:tagLst>
</file>

<file path=ppt/tags/tag213.xml><?xml version="1.0" encoding="utf-8"?>
<p:tagLst xmlns:p="http://schemas.openxmlformats.org/presentationml/2006/main">
  <p:tag name="KSO_WM_BEAUTIFY_FLAG" val=""/>
</p:tagLst>
</file>

<file path=ppt/tags/tag214.xml><?xml version="1.0" encoding="utf-8"?>
<p:tagLst xmlns:p="http://schemas.openxmlformats.org/presentationml/2006/main">
  <p:tag name="KSO_WM_BEAUTIFY_FLAG" val=""/>
</p:tagLst>
</file>

<file path=ppt/tags/tag215.xml><?xml version="1.0" encoding="utf-8"?>
<p:tagLst xmlns:p="http://schemas.openxmlformats.org/presentationml/2006/main">
  <p:tag name="KSO_WM_BEAUTIFY_FLAG" val=""/>
</p:tagLst>
</file>

<file path=ppt/tags/tag216.xml><?xml version="1.0" encoding="utf-8"?>
<p:tagLst xmlns:p="http://schemas.openxmlformats.org/presentationml/2006/main">
  <p:tag name="KSO_WM_BEAUTIFY_FLAG" val=""/>
</p:tagLst>
</file>

<file path=ppt/tags/tag217.xml><?xml version="1.0" encoding="utf-8"?>
<p:tagLst xmlns:p="http://schemas.openxmlformats.org/presentationml/2006/main">
  <p:tag name="KSO_WM_BEAUTIFY_FLAG" val=""/>
</p:tagLst>
</file>

<file path=ppt/tags/tag218.xml><?xml version="1.0" encoding="utf-8"?>
<p:tagLst xmlns:p="http://schemas.openxmlformats.org/presentationml/2006/main">
  <p:tag name="KSO_WM_BEAUTIFY_FLAG" val=""/>
</p:tagLst>
</file>

<file path=ppt/tags/tag219.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20.xml><?xml version="1.0" encoding="utf-8"?>
<p:tagLst xmlns:p="http://schemas.openxmlformats.org/presentationml/2006/main">
  <p:tag name="KSO_WM_BEAUTIFY_FLAG" val=""/>
</p:tagLst>
</file>

<file path=ppt/tags/tag221.xml><?xml version="1.0" encoding="utf-8"?>
<p:tagLst xmlns:p="http://schemas.openxmlformats.org/presentationml/2006/main">
  <p:tag name="KSO_WM_BEAUTIFY_FLAG" val=""/>
</p:tagLst>
</file>

<file path=ppt/tags/tag222.xml><?xml version="1.0" encoding="utf-8"?>
<p:tagLst xmlns:p="http://schemas.openxmlformats.org/presentationml/2006/main">
  <p:tag name="KSO_WM_BEAUTIFY_FLAG" val=""/>
</p:tagLst>
</file>

<file path=ppt/tags/tag223.xml><?xml version="1.0" encoding="utf-8"?>
<p:tagLst xmlns:p="http://schemas.openxmlformats.org/presentationml/2006/main">
  <p:tag name="KSO_WM_BEAUTIFY_FLAG" val=""/>
</p:tagLst>
</file>

<file path=ppt/tags/tag224.xml><?xml version="1.0" encoding="utf-8"?>
<p:tagLst xmlns:p="http://schemas.openxmlformats.org/presentationml/2006/main">
  <p:tag name="KSO_WM_BEAUTIFY_FLAG" val=""/>
</p:tagLst>
</file>

<file path=ppt/tags/tag225.xml><?xml version="1.0" encoding="utf-8"?>
<p:tagLst xmlns:p="http://schemas.openxmlformats.org/presentationml/2006/main">
  <p:tag name="KSO_WM_BEAUTIFY_FLAG" val=""/>
</p:tagLst>
</file>

<file path=ppt/tags/tag226.xml><?xml version="1.0" encoding="utf-8"?>
<p:tagLst xmlns:p="http://schemas.openxmlformats.org/presentationml/2006/main">
  <p:tag name="KSO_WM_BEAUTIFY_FLAG" val=""/>
</p:tagLst>
</file>

<file path=ppt/tags/tag227.xml><?xml version="1.0" encoding="utf-8"?>
<p:tagLst xmlns:p="http://schemas.openxmlformats.org/presentationml/2006/main">
  <p:tag name="KSO_WM_BEAUTIFY_FLAG" val=""/>
</p:tagLst>
</file>

<file path=ppt/tags/tag228.xml><?xml version="1.0" encoding="utf-8"?>
<p:tagLst xmlns:p="http://schemas.openxmlformats.org/presentationml/2006/main">
  <p:tag name="KSO_WM_BEAUTIFY_FLAG" val=""/>
</p:tagLst>
</file>

<file path=ppt/tags/tag229.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30.xml><?xml version="1.0" encoding="utf-8"?>
<p:tagLst xmlns:p="http://schemas.openxmlformats.org/presentationml/2006/main">
  <p:tag name="KSO_WM_BEAUTIFY_FLAG" val=""/>
</p:tagLst>
</file>

<file path=ppt/tags/tag231.xml><?xml version="1.0" encoding="utf-8"?>
<p:tagLst xmlns:p="http://schemas.openxmlformats.org/presentationml/2006/main">
  <p:tag name="KSO_WM_BEAUTIFY_FLAG" val=""/>
</p:tagLst>
</file>

<file path=ppt/tags/tag232.xml><?xml version="1.0" encoding="utf-8"?>
<p:tagLst xmlns:p="http://schemas.openxmlformats.org/presentationml/2006/main">
  <p:tag name="KSO_WM_BEAUTIFY_FLAG" val=""/>
</p:tagLst>
</file>

<file path=ppt/tags/tag233.xml><?xml version="1.0" encoding="utf-8"?>
<p:tagLst xmlns:p="http://schemas.openxmlformats.org/presentationml/2006/main">
  <p:tag name="KSO_WM_BEAUTIFY_FLAG" val=""/>
</p:tagLst>
</file>

<file path=ppt/tags/tag234.xml><?xml version="1.0" encoding="utf-8"?>
<p:tagLst xmlns:p="http://schemas.openxmlformats.org/presentationml/2006/main">
  <p:tag name="KSO_WM_BEAUTIFY_FLAG" val=""/>
</p:tagLst>
</file>

<file path=ppt/tags/tag235.xml><?xml version="1.0" encoding="utf-8"?>
<p:tagLst xmlns:p="http://schemas.openxmlformats.org/presentationml/2006/main">
  <p:tag name="KSO_WM_BEAUTIFY_FLAG" val=""/>
</p:tagLst>
</file>

<file path=ppt/tags/tag236.xml><?xml version="1.0" encoding="utf-8"?>
<p:tagLst xmlns:p="http://schemas.openxmlformats.org/presentationml/2006/main">
  <p:tag name="KSO_WM_BEAUTIFY_FLAG" val=""/>
</p:tagLst>
</file>

<file path=ppt/tags/tag237.xml><?xml version="1.0" encoding="utf-8"?>
<p:tagLst xmlns:p="http://schemas.openxmlformats.org/presentationml/2006/main">
  <p:tag name="KSO_WM_BEAUTIFY_FLAG" val=""/>
</p:tagLst>
</file>

<file path=ppt/tags/tag238.xml><?xml version="1.0" encoding="utf-8"?>
<p:tagLst xmlns:p="http://schemas.openxmlformats.org/presentationml/2006/main">
  <p:tag name="KSO_WM_BEAUTIFY_FLAG" val=""/>
</p:tagLst>
</file>

<file path=ppt/tags/tag239.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40.xml><?xml version="1.0" encoding="utf-8"?>
<p:tagLst xmlns:p="http://schemas.openxmlformats.org/presentationml/2006/main">
  <p:tag name="KSO_WM_BEAUTIFY_FLAG" val=""/>
</p:tagLst>
</file>

<file path=ppt/tags/tag241.xml><?xml version="1.0" encoding="utf-8"?>
<p:tagLst xmlns:p="http://schemas.openxmlformats.org/presentationml/2006/main">
  <p:tag name="KSO_WM_BEAUTIFY_FLAG" val=""/>
</p:tagLst>
</file>

<file path=ppt/tags/tag242.xml><?xml version="1.0" encoding="utf-8"?>
<p:tagLst xmlns:p="http://schemas.openxmlformats.org/presentationml/2006/main">
  <p:tag name="KSO_WM_BEAUTIFY_FLAG" val=""/>
</p:tagLst>
</file>

<file path=ppt/tags/tag243.xml><?xml version="1.0" encoding="utf-8"?>
<p:tagLst xmlns:p="http://schemas.openxmlformats.org/presentationml/2006/main">
  <p:tag name="KSO_WM_BEAUTIFY_FLAG" val=""/>
</p:tagLst>
</file>

<file path=ppt/tags/tag244.xml><?xml version="1.0" encoding="utf-8"?>
<p:tagLst xmlns:p="http://schemas.openxmlformats.org/presentationml/2006/main">
  <p:tag name="KSO_WM_BEAUTIFY_FLAG" val=""/>
</p:tagLst>
</file>

<file path=ppt/tags/tag245.xml><?xml version="1.0" encoding="utf-8"?>
<p:tagLst xmlns:p="http://schemas.openxmlformats.org/presentationml/2006/main">
  <p:tag name="KSO_WM_BEAUTIFY_FLAG" val=""/>
</p:tagLst>
</file>

<file path=ppt/tags/tag246.xml><?xml version="1.0" encoding="utf-8"?>
<p:tagLst xmlns:p="http://schemas.openxmlformats.org/presentationml/2006/main">
  <p:tag name="TABLE_ENDDRAG_ORIGIN_RECT" val="870*279"/>
  <p:tag name="TABLE_ENDDRAG_RECT" val="51*145*870*279"/>
</p:tagLst>
</file>

<file path=ppt/tags/tag247.xml><?xml version="1.0" encoding="utf-8"?>
<p:tagLst xmlns:p="http://schemas.openxmlformats.org/presentationml/2006/main">
  <p:tag name="KSO_WM_BEAUTIFY_FLAG" val=""/>
</p:tagLst>
</file>

<file path=ppt/tags/tag248.xml><?xml version="1.0" encoding="utf-8"?>
<p:tagLst xmlns:p="http://schemas.openxmlformats.org/presentationml/2006/main">
  <p:tag name="KSO_WM_BEAUTIFY_FLAG" val=""/>
</p:tagLst>
</file>

<file path=ppt/tags/tag249.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50.xml><?xml version="1.0" encoding="utf-8"?>
<p:tagLst xmlns:p="http://schemas.openxmlformats.org/presentationml/2006/main">
  <p:tag name="KSO_WM_BEAUTIFY_FLAG" val=""/>
</p:tagLst>
</file>

<file path=ppt/tags/tag251.xml><?xml version="1.0" encoding="utf-8"?>
<p:tagLst xmlns:p="http://schemas.openxmlformats.org/presentationml/2006/main">
  <p:tag name="KSO_WM_BEAUTIFY_FLAG" val=""/>
</p:tagLst>
</file>

<file path=ppt/tags/tag252.xml><?xml version="1.0" encoding="utf-8"?>
<p:tagLst xmlns:p="http://schemas.openxmlformats.org/presentationml/2006/main">
  <p:tag name="KSO_WM_BEAUTIFY_FLAG" val=""/>
</p:tagLst>
</file>

<file path=ppt/tags/tag253.xml><?xml version="1.0" encoding="utf-8"?>
<p:tagLst xmlns:p="http://schemas.openxmlformats.org/presentationml/2006/main">
  <p:tag name="KSO_WM_BEAUTIFY_FLAG" val=""/>
</p:tagLst>
</file>

<file path=ppt/tags/tag254.xml><?xml version="1.0" encoding="utf-8"?>
<p:tagLst xmlns:p="http://schemas.openxmlformats.org/presentationml/2006/main">
  <p:tag name="KSO_WM_BEAUTIFY_FLAG" val=""/>
</p:tagLst>
</file>

<file path=ppt/tags/tag255.xml><?xml version="1.0" encoding="utf-8"?>
<p:tagLst xmlns:p="http://schemas.openxmlformats.org/presentationml/2006/main">
  <p:tag name="KSO_WM_BEAUTIFY_FLAG" val=""/>
</p:tagLst>
</file>

<file path=ppt/tags/tag256.xml><?xml version="1.0" encoding="utf-8"?>
<p:tagLst xmlns:p="http://schemas.openxmlformats.org/presentationml/2006/main">
  <p:tag name="KSO_WM_BEAUTIFY_FLAG" val=""/>
</p:tagLst>
</file>

<file path=ppt/tags/tag257.xml><?xml version="1.0" encoding="utf-8"?>
<p:tagLst xmlns:p="http://schemas.openxmlformats.org/presentationml/2006/main">
  <p:tag name="KSO_WM_BEAUTIFY_FLAG" val=""/>
</p:tagLst>
</file>

<file path=ppt/tags/tag258.xml><?xml version="1.0" encoding="utf-8"?>
<p:tagLst xmlns:p="http://schemas.openxmlformats.org/presentationml/2006/main">
  <p:tag name="KSO_WM_BEAUTIFY_FLAG" val=""/>
</p:tagLst>
</file>

<file path=ppt/tags/tag259.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60.xml><?xml version="1.0" encoding="utf-8"?>
<p:tagLst xmlns:p="http://schemas.openxmlformats.org/presentationml/2006/main">
  <p:tag name="KSO_WM_BEAUTIFY_FLAG" val=""/>
</p:tagLst>
</file>

<file path=ppt/tags/tag261.xml><?xml version="1.0" encoding="utf-8"?>
<p:tagLst xmlns:p="http://schemas.openxmlformats.org/presentationml/2006/main">
  <p:tag name="KSO_WM_BEAUTIFY_FLAG" val=""/>
</p:tagLst>
</file>

<file path=ppt/tags/tag262.xml><?xml version="1.0" encoding="utf-8"?>
<p:tagLst xmlns:p="http://schemas.openxmlformats.org/presentationml/2006/main">
  <p:tag name="KSO_WM_BEAUTIFY_FLAG" val=""/>
</p:tagLst>
</file>

<file path=ppt/tags/tag263.xml><?xml version="1.0" encoding="utf-8"?>
<p:tagLst xmlns:p="http://schemas.openxmlformats.org/presentationml/2006/main">
  <p:tag name="KSO_WM_BEAUTIFY_FLAG" val=""/>
</p:tagLst>
</file>

<file path=ppt/tags/tag264.xml><?xml version="1.0" encoding="utf-8"?>
<p:tagLst xmlns:p="http://schemas.openxmlformats.org/presentationml/2006/main">
  <p:tag name="KSO_WM_BEAUTIFY_FLAG" val=""/>
</p:tagLst>
</file>

<file path=ppt/tags/tag265.xml><?xml version="1.0" encoding="utf-8"?>
<p:tagLst xmlns:p="http://schemas.openxmlformats.org/presentationml/2006/main">
  <p:tag name="KSO_WM_BEAUTIFY_FLAG" val=""/>
</p:tagLst>
</file>

<file path=ppt/tags/tag266.xml><?xml version="1.0" encoding="utf-8"?>
<p:tagLst xmlns:p="http://schemas.openxmlformats.org/presentationml/2006/main">
  <p:tag name="KSO_WM_BEAUTIFY_FLAG" val=""/>
</p:tagLst>
</file>

<file path=ppt/tags/tag267.xml><?xml version="1.0" encoding="utf-8"?>
<p:tagLst xmlns:p="http://schemas.openxmlformats.org/presentationml/2006/main">
  <p:tag name="KSO_WM_BEAUTIFY_FLAG" val=""/>
</p:tagLst>
</file>

<file path=ppt/tags/tag268.xml><?xml version="1.0" encoding="utf-8"?>
<p:tagLst xmlns:p="http://schemas.openxmlformats.org/presentationml/2006/main">
  <p:tag name="KSO_WM_BEAUTIFY_FLAG" val=""/>
</p:tagLst>
</file>

<file path=ppt/tags/tag269.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70.xml><?xml version="1.0" encoding="utf-8"?>
<p:tagLst xmlns:p="http://schemas.openxmlformats.org/presentationml/2006/main">
  <p:tag name="KSO_WM_BEAUTIFY_FLAG" val=""/>
</p:tagLst>
</file>

<file path=ppt/tags/tag271.xml><?xml version="1.0" encoding="utf-8"?>
<p:tagLst xmlns:p="http://schemas.openxmlformats.org/presentationml/2006/main">
  <p:tag name="KSO_WM_BEAUTIFY_FLAG" val=""/>
</p:tagLst>
</file>

<file path=ppt/tags/tag272.xml><?xml version="1.0" encoding="utf-8"?>
<p:tagLst xmlns:p="http://schemas.openxmlformats.org/presentationml/2006/main">
  <p:tag name="KSO_WM_BEAUTIFY_FLAG" val=""/>
</p:tagLst>
</file>

<file path=ppt/tags/tag273.xml><?xml version="1.0" encoding="utf-8"?>
<p:tagLst xmlns:p="http://schemas.openxmlformats.org/presentationml/2006/main">
  <p:tag name="KSO_WM_BEAUTIFY_FLAG" val=""/>
</p:tagLst>
</file>

<file path=ppt/tags/tag274.xml><?xml version="1.0" encoding="utf-8"?>
<p:tagLst xmlns:p="http://schemas.openxmlformats.org/presentationml/2006/main">
  <p:tag name="KSO_WM_BEAUTIFY_FLAG" val=""/>
</p:tagLst>
</file>

<file path=ppt/tags/tag275.xml><?xml version="1.0" encoding="utf-8"?>
<p:tagLst xmlns:p="http://schemas.openxmlformats.org/presentationml/2006/main">
  <p:tag name="KSO_WM_BEAUTIFY_FLAG" val=""/>
</p:tagLst>
</file>

<file path=ppt/tags/tag276.xml><?xml version="1.0" encoding="utf-8"?>
<p:tagLst xmlns:p="http://schemas.openxmlformats.org/presentationml/2006/main">
  <p:tag name="KSO_WM_BEAUTIFY_FLAG" val=""/>
</p:tagLst>
</file>

<file path=ppt/tags/tag277.xml><?xml version="1.0" encoding="utf-8"?>
<p:tagLst xmlns:p="http://schemas.openxmlformats.org/presentationml/2006/main">
  <p:tag name="KSO_WM_BEAUTIFY_FLAG" val=""/>
</p:tagLst>
</file>

<file path=ppt/tags/tag278.xml><?xml version="1.0" encoding="utf-8"?>
<p:tagLst xmlns:p="http://schemas.openxmlformats.org/presentationml/2006/main">
  <p:tag name="KSO_WM_BEAUTIFY_FLAG" val=""/>
</p:tagLst>
</file>

<file path=ppt/tags/tag279.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80.xml><?xml version="1.0" encoding="utf-8"?>
<p:tagLst xmlns:p="http://schemas.openxmlformats.org/presentationml/2006/main">
  <p:tag name="KSO_WM_BEAUTIFY_FLAG" val=""/>
</p:tagLst>
</file>

<file path=ppt/tags/tag281.xml><?xml version="1.0" encoding="utf-8"?>
<p:tagLst xmlns:p="http://schemas.openxmlformats.org/presentationml/2006/main">
  <p:tag name="KSO_WM_BEAUTIFY_FLAG" val=""/>
</p:tagLst>
</file>

<file path=ppt/tags/tag282.xml><?xml version="1.0" encoding="utf-8"?>
<p:tagLst xmlns:p="http://schemas.openxmlformats.org/presentationml/2006/main">
  <p:tag name="KSO_WM_BEAUTIFY_FLAG" val=""/>
</p:tagLst>
</file>

<file path=ppt/tags/tag283.xml><?xml version="1.0" encoding="utf-8"?>
<p:tagLst xmlns:p="http://schemas.openxmlformats.org/presentationml/2006/main">
  <p:tag name="KSO_WM_BEAUTIFY_FLAG" val=""/>
</p:tagLst>
</file>

<file path=ppt/tags/tag284.xml><?xml version="1.0" encoding="utf-8"?>
<p:tagLst xmlns:p="http://schemas.openxmlformats.org/presentationml/2006/main">
  <p:tag name="KSO_WM_BEAUTIFY_FLAG" val=""/>
</p:tagLst>
</file>

<file path=ppt/tags/tag285.xml><?xml version="1.0" encoding="utf-8"?>
<p:tagLst xmlns:p="http://schemas.openxmlformats.org/presentationml/2006/main">
  <p:tag name="KSO_WM_BEAUTIFY_FLAG" val=""/>
</p:tagLst>
</file>

<file path=ppt/tags/tag286.xml><?xml version="1.0" encoding="utf-8"?>
<p:tagLst xmlns:p="http://schemas.openxmlformats.org/presentationml/2006/main">
  <p:tag name="KSO_WM_BEAUTIFY_FLAG" val=""/>
</p:tagLst>
</file>

<file path=ppt/tags/tag287.xml><?xml version="1.0" encoding="utf-8"?>
<p:tagLst xmlns:p="http://schemas.openxmlformats.org/presentationml/2006/main">
  <p:tag name="KSO_WM_BEAUTIFY_FLAG" val=""/>
</p:tagLst>
</file>

<file path=ppt/tags/tag288.xml><?xml version="1.0" encoding="utf-8"?>
<p:tagLst xmlns:p="http://schemas.openxmlformats.org/presentationml/2006/main">
  <p:tag name="KSO_WM_BEAUTIFY_FLAG" val=""/>
</p:tagLst>
</file>

<file path=ppt/tags/tag289.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290.xml><?xml version="1.0" encoding="utf-8"?>
<p:tagLst xmlns:p="http://schemas.openxmlformats.org/presentationml/2006/main">
  <p:tag name="KSO_WM_BEAUTIFY_FLAG" val=""/>
</p:tagLst>
</file>

<file path=ppt/tags/tag291.xml><?xml version="1.0" encoding="utf-8"?>
<p:tagLst xmlns:p="http://schemas.openxmlformats.org/presentationml/2006/main">
  <p:tag name="KSO_WM_BEAUTIFY_FLAG" val=""/>
</p:tagLst>
</file>

<file path=ppt/tags/tag292.xml><?xml version="1.0" encoding="utf-8"?>
<p:tagLst xmlns:p="http://schemas.openxmlformats.org/presentationml/2006/main">
  <p:tag name="KSO_WM_BEAUTIFY_FLAG" val=""/>
</p:tagLst>
</file>

<file path=ppt/tags/tag293.xml><?xml version="1.0" encoding="utf-8"?>
<p:tagLst xmlns:p="http://schemas.openxmlformats.org/presentationml/2006/main">
  <p:tag name="KSO_WM_BEAUTIFY_FLAG" val=""/>
</p:tagLst>
</file>

<file path=ppt/tags/tag294.xml><?xml version="1.0" encoding="utf-8"?>
<p:tagLst xmlns:p="http://schemas.openxmlformats.org/presentationml/2006/main">
  <p:tag name="KSO_WM_BEAUTIFY_FLAG" val=""/>
</p:tagLst>
</file>

<file path=ppt/tags/tag295.xml><?xml version="1.0" encoding="utf-8"?>
<p:tagLst xmlns:p="http://schemas.openxmlformats.org/presentationml/2006/main">
  <p:tag name="KSO_WM_BEAUTIFY_FLAG" val=""/>
</p:tagLst>
</file>

<file path=ppt/tags/tag296.xml><?xml version="1.0" encoding="utf-8"?>
<p:tagLst xmlns:p="http://schemas.openxmlformats.org/presentationml/2006/main">
  <p:tag name="KSO_WM_BEAUTIFY_FLAG" val=""/>
</p:tagLst>
</file>

<file path=ppt/tags/tag297.xml><?xml version="1.0" encoding="utf-8"?>
<p:tagLst xmlns:p="http://schemas.openxmlformats.org/presentationml/2006/main">
  <p:tag name="KSO_WM_BEAUTIFY_FLAG" val=""/>
</p:tagLst>
</file>

<file path=ppt/tags/tag298.xml><?xml version="1.0" encoding="utf-8"?>
<p:tagLst xmlns:p="http://schemas.openxmlformats.org/presentationml/2006/main">
  <p:tag name="KSO_WM_BEAUTIFY_FLAG" val=""/>
</p:tagLst>
</file>

<file path=ppt/tags/tag29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00.xml><?xml version="1.0" encoding="utf-8"?>
<p:tagLst xmlns:p="http://schemas.openxmlformats.org/presentationml/2006/main">
  <p:tag name="KSO_WM_BEAUTIFY_FLAG" val=""/>
</p:tagLst>
</file>

<file path=ppt/tags/tag301.xml><?xml version="1.0" encoding="utf-8"?>
<p:tagLst xmlns:p="http://schemas.openxmlformats.org/presentationml/2006/main">
  <p:tag name="KSO_WM_BEAUTIFY_FLAG" val=""/>
</p:tagLst>
</file>

<file path=ppt/tags/tag302.xml><?xml version="1.0" encoding="utf-8"?>
<p:tagLst xmlns:p="http://schemas.openxmlformats.org/presentationml/2006/main">
  <p:tag name="KSO_WM_BEAUTIFY_FLAG" val=""/>
</p:tagLst>
</file>

<file path=ppt/tags/tag303.xml><?xml version="1.0" encoding="utf-8"?>
<p:tagLst xmlns:p="http://schemas.openxmlformats.org/presentationml/2006/main">
  <p:tag name="KSO_WM_BEAUTIFY_FLAG" val=""/>
</p:tagLst>
</file>

<file path=ppt/tags/tag304.xml><?xml version="1.0" encoding="utf-8"?>
<p:tagLst xmlns:p="http://schemas.openxmlformats.org/presentationml/2006/main">
  <p:tag name="KSO_WM_BEAUTIFY_FLAG" val=""/>
</p:tagLst>
</file>

<file path=ppt/tags/tag305.xml><?xml version="1.0" encoding="utf-8"?>
<p:tagLst xmlns:p="http://schemas.openxmlformats.org/presentationml/2006/main">
  <p:tag name="KSO_WM_BEAUTIFY_FLAG" val=""/>
</p:tagLst>
</file>

<file path=ppt/tags/tag306.xml><?xml version="1.0" encoding="utf-8"?>
<p:tagLst xmlns:p="http://schemas.openxmlformats.org/presentationml/2006/main">
  <p:tag name="KSO_WM_BEAUTIFY_FLAG" val=""/>
</p:tagLst>
</file>

<file path=ppt/tags/tag307.xml><?xml version="1.0" encoding="utf-8"?>
<p:tagLst xmlns:p="http://schemas.openxmlformats.org/presentationml/2006/main">
  <p:tag name="KSO_WM_BEAUTIFY_FLAG" val=""/>
</p:tagLst>
</file>

<file path=ppt/tags/tag308.xml><?xml version="1.0" encoding="utf-8"?>
<p:tagLst xmlns:p="http://schemas.openxmlformats.org/presentationml/2006/main">
  <p:tag name="KSO_WM_BEAUTIFY_FLAG" val=""/>
</p:tagLst>
</file>

<file path=ppt/tags/tag309.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10.xml><?xml version="1.0" encoding="utf-8"?>
<p:tagLst xmlns:p="http://schemas.openxmlformats.org/presentationml/2006/main">
  <p:tag name="KSO_WM_BEAUTIFY_FLAG" val=""/>
</p:tagLst>
</file>

<file path=ppt/tags/tag311.xml><?xml version="1.0" encoding="utf-8"?>
<p:tagLst xmlns:p="http://schemas.openxmlformats.org/presentationml/2006/main">
  <p:tag name="KSO_WM_BEAUTIFY_FLAG" val=""/>
</p:tagLst>
</file>

<file path=ppt/tags/tag312.xml><?xml version="1.0" encoding="utf-8"?>
<p:tagLst xmlns:p="http://schemas.openxmlformats.org/presentationml/2006/main">
  <p:tag name="KSO_WM_BEAUTIFY_FLAG" val=""/>
</p:tagLst>
</file>

<file path=ppt/tags/tag313.xml><?xml version="1.0" encoding="utf-8"?>
<p:tagLst xmlns:p="http://schemas.openxmlformats.org/presentationml/2006/main">
  <p:tag name="KSO_WM_BEAUTIFY_FLAG" val=""/>
</p:tagLst>
</file>

<file path=ppt/tags/tag314.xml><?xml version="1.0" encoding="utf-8"?>
<p:tagLst xmlns:p="http://schemas.openxmlformats.org/presentationml/2006/main">
  <p:tag name="KSO_WM_BEAUTIFY_FLAG" val=""/>
</p:tagLst>
</file>

<file path=ppt/tags/tag315.xml><?xml version="1.0" encoding="utf-8"?>
<p:tagLst xmlns:p="http://schemas.openxmlformats.org/presentationml/2006/main">
  <p:tag name="KSO_WM_BEAUTIFY_FLAG" val=""/>
</p:tagLst>
</file>

<file path=ppt/tags/tag316.xml><?xml version="1.0" encoding="utf-8"?>
<p:tagLst xmlns:p="http://schemas.openxmlformats.org/presentationml/2006/main">
  <p:tag name="KSO_WM_BEAUTIFY_FLAG" val=""/>
</p:tagLst>
</file>

<file path=ppt/tags/tag317.xml><?xml version="1.0" encoding="utf-8"?>
<p:tagLst xmlns:p="http://schemas.openxmlformats.org/presentationml/2006/main">
  <p:tag name="KSO_WM_BEAUTIFY_FLAG" val=""/>
</p:tagLst>
</file>

<file path=ppt/tags/tag318.xml><?xml version="1.0" encoding="utf-8"?>
<p:tagLst xmlns:p="http://schemas.openxmlformats.org/presentationml/2006/main">
  <p:tag name="KSO_WM_BEAUTIFY_FLAG" val=""/>
</p:tagLst>
</file>

<file path=ppt/tags/tag319.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20.xml><?xml version="1.0" encoding="utf-8"?>
<p:tagLst xmlns:p="http://schemas.openxmlformats.org/presentationml/2006/main">
  <p:tag name="KSO_WM_BEAUTIFY_FLAG" val=""/>
</p:tagLst>
</file>

<file path=ppt/tags/tag321.xml><?xml version="1.0" encoding="utf-8"?>
<p:tagLst xmlns:p="http://schemas.openxmlformats.org/presentationml/2006/main">
  <p:tag name="KSO_WM_BEAUTIFY_FLAG" val=""/>
</p:tagLst>
</file>

<file path=ppt/tags/tag322.xml><?xml version="1.0" encoding="utf-8"?>
<p:tagLst xmlns:p="http://schemas.openxmlformats.org/presentationml/2006/main">
  <p:tag name="KSO_WM_BEAUTIFY_FLAG" val=""/>
</p:tagLst>
</file>

<file path=ppt/tags/tag323.xml><?xml version="1.0" encoding="utf-8"?>
<p:tagLst xmlns:p="http://schemas.openxmlformats.org/presentationml/2006/main">
  <p:tag name="KSO_WM_BEAUTIFY_FLAG" val=""/>
</p:tagLst>
</file>

<file path=ppt/tags/tag324.xml><?xml version="1.0" encoding="utf-8"?>
<p:tagLst xmlns:p="http://schemas.openxmlformats.org/presentationml/2006/main">
  <p:tag name="KSO_WM_BEAUTIFY_FLAG" val=""/>
</p:tagLst>
</file>

<file path=ppt/tags/tag325.xml><?xml version="1.0" encoding="utf-8"?>
<p:tagLst xmlns:p="http://schemas.openxmlformats.org/presentationml/2006/main">
  <p:tag name="KSO_WM_BEAUTIFY_FLAG" val=""/>
</p:tagLst>
</file>

<file path=ppt/tags/tag326.xml><?xml version="1.0" encoding="utf-8"?>
<p:tagLst xmlns:p="http://schemas.openxmlformats.org/presentationml/2006/main">
  <p:tag name="KSO_WM_BEAUTIFY_FLAG" val=""/>
</p:tagLst>
</file>

<file path=ppt/tags/tag327.xml><?xml version="1.0" encoding="utf-8"?>
<p:tagLst xmlns:p="http://schemas.openxmlformats.org/presentationml/2006/main">
  <p:tag name="KSO_WM_BEAUTIFY_FLAG" val=""/>
</p:tagLst>
</file>

<file path=ppt/tags/tag328.xml><?xml version="1.0" encoding="utf-8"?>
<p:tagLst xmlns:p="http://schemas.openxmlformats.org/presentationml/2006/main">
  <p:tag name="KSO_WM_BEAUTIFY_FLAG" val=""/>
</p:tagLst>
</file>

<file path=ppt/tags/tag329.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30.xml><?xml version="1.0" encoding="utf-8"?>
<p:tagLst xmlns:p="http://schemas.openxmlformats.org/presentationml/2006/main">
  <p:tag name="KSO_WM_BEAUTIFY_FLAG" val=""/>
</p:tagLst>
</file>

<file path=ppt/tags/tag331.xml><?xml version="1.0" encoding="utf-8"?>
<p:tagLst xmlns:p="http://schemas.openxmlformats.org/presentationml/2006/main">
  <p:tag name="KSO_WM_BEAUTIFY_FLAG" val=""/>
</p:tagLst>
</file>

<file path=ppt/tags/tag332.xml><?xml version="1.0" encoding="utf-8"?>
<p:tagLst xmlns:p="http://schemas.openxmlformats.org/presentationml/2006/main">
  <p:tag name="KSO_WM_BEAUTIFY_FLAG" val=""/>
</p:tagLst>
</file>

<file path=ppt/tags/tag333.xml><?xml version="1.0" encoding="utf-8"?>
<p:tagLst xmlns:p="http://schemas.openxmlformats.org/presentationml/2006/main">
  <p:tag name="KSO_WM_BEAUTIFY_FLAG" val=""/>
</p:tagLst>
</file>

<file path=ppt/tags/tag334.xml><?xml version="1.0" encoding="utf-8"?>
<p:tagLst xmlns:p="http://schemas.openxmlformats.org/presentationml/2006/main">
  <p:tag name="KSO_WM_BEAUTIFY_FLAG" val=""/>
</p:tagLst>
</file>

<file path=ppt/tags/tag335.xml><?xml version="1.0" encoding="utf-8"?>
<p:tagLst xmlns:p="http://schemas.openxmlformats.org/presentationml/2006/main">
  <p:tag name="KSO_WM_BEAUTIFY_FLAG" val=""/>
</p:tagLst>
</file>

<file path=ppt/tags/tag336.xml><?xml version="1.0" encoding="utf-8"?>
<p:tagLst xmlns:p="http://schemas.openxmlformats.org/presentationml/2006/main">
  <p:tag name="KSO_WM_BEAUTIFY_FLAG" val=""/>
</p:tagLst>
</file>

<file path=ppt/tags/tag337.xml><?xml version="1.0" encoding="utf-8"?>
<p:tagLst xmlns:p="http://schemas.openxmlformats.org/presentationml/2006/main">
  <p:tag name="KSO_WM_BEAUTIFY_FLAG" val=""/>
</p:tagLst>
</file>

<file path=ppt/tags/tag338.xml><?xml version="1.0" encoding="utf-8"?>
<p:tagLst xmlns:p="http://schemas.openxmlformats.org/presentationml/2006/main">
  <p:tag name="KSO_WM_BEAUTIFY_FLAG" val=""/>
</p:tagLst>
</file>

<file path=ppt/tags/tag339.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40.xml><?xml version="1.0" encoding="utf-8"?>
<p:tagLst xmlns:p="http://schemas.openxmlformats.org/presentationml/2006/main">
  <p:tag name="KSO_WM_BEAUTIFY_FLAG" val=""/>
</p:tagLst>
</file>

<file path=ppt/tags/tag341.xml><?xml version="1.0" encoding="utf-8"?>
<p:tagLst xmlns:p="http://schemas.openxmlformats.org/presentationml/2006/main">
  <p:tag name="KSO_WM_BEAUTIFY_FLAG" val=""/>
</p:tagLst>
</file>

<file path=ppt/tags/tag342.xml><?xml version="1.0" encoding="utf-8"?>
<p:tagLst xmlns:p="http://schemas.openxmlformats.org/presentationml/2006/main">
  <p:tag name="KSO_WM_BEAUTIFY_FLAG" val=""/>
</p:tagLst>
</file>

<file path=ppt/tags/tag343.xml><?xml version="1.0" encoding="utf-8"?>
<p:tagLst xmlns:p="http://schemas.openxmlformats.org/presentationml/2006/main">
  <p:tag name="KSO_WM_BEAUTIFY_FLAG" val=""/>
</p:tagLst>
</file>

<file path=ppt/tags/tag344.xml><?xml version="1.0" encoding="utf-8"?>
<p:tagLst xmlns:p="http://schemas.openxmlformats.org/presentationml/2006/main">
  <p:tag name="KSO_WM_BEAUTIFY_FLAG" val=""/>
</p:tagLst>
</file>

<file path=ppt/tags/tag345.xml><?xml version="1.0" encoding="utf-8"?>
<p:tagLst xmlns:p="http://schemas.openxmlformats.org/presentationml/2006/main">
  <p:tag name="KSO_WM_BEAUTIFY_FLAG" val=""/>
</p:tagLst>
</file>

<file path=ppt/tags/tag346.xml><?xml version="1.0" encoding="utf-8"?>
<p:tagLst xmlns:p="http://schemas.openxmlformats.org/presentationml/2006/main">
  <p:tag name="KSO_WM_BEAUTIFY_FLAG" val=""/>
</p:tagLst>
</file>

<file path=ppt/tags/tag347.xml><?xml version="1.0" encoding="utf-8"?>
<p:tagLst xmlns:p="http://schemas.openxmlformats.org/presentationml/2006/main">
  <p:tag name="KSO_WM_BEAUTIFY_FLAG" val=""/>
</p:tagLst>
</file>

<file path=ppt/tags/tag348.xml><?xml version="1.0" encoding="utf-8"?>
<p:tagLst xmlns:p="http://schemas.openxmlformats.org/presentationml/2006/main">
  <p:tag name="KSO_WM_BEAUTIFY_FLAG" val=""/>
</p:tagLst>
</file>

<file path=ppt/tags/tag349.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50.xml><?xml version="1.0" encoding="utf-8"?>
<p:tagLst xmlns:p="http://schemas.openxmlformats.org/presentationml/2006/main">
  <p:tag name="KSO_WM_BEAUTIFY_FLAG" val=""/>
</p:tagLst>
</file>

<file path=ppt/tags/tag351.xml><?xml version="1.0" encoding="utf-8"?>
<p:tagLst xmlns:p="http://schemas.openxmlformats.org/presentationml/2006/main">
  <p:tag name="KSO_WM_BEAUTIFY_FLAG" val=""/>
</p:tagLst>
</file>

<file path=ppt/tags/tag352.xml><?xml version="1.0" encoding="utf-8"?>
<p:tagLst xmlns:p="http://schemas.openxmlformats.org/presentationml/2006/main">
  <p:tag name="KSO_WM_BEAUTIFY_FLAG" val=""/>
</p:tagLst>
</file>

<file path=ppt/tags/tag353.xml><?xml version="1.0" encoding="utf-8"?>
<p:tagLst xmlns:p="http://schemas.openxmlformats.org/presentationml/2006/main">
  <p:tag name="KSO_WM_BEAUTIFY_FLAG" val=""/>
</p:tagLst>
</file>

<file path=ppt/tags/tag354.xml><?xml version="1.0" encoding="utf-8"?>
<p:tagLst xmlns:p="http://schemas.openxmlformats.org/presentationml/2006/main">
  <p:tag name="KSO_WM_BEAUTIFY_FLAG" val=""/>
</p:tagLst>
</file>

<file path=ppt/tags/tag355.xml><?xml version="1.0" encoding="utf-8"?>
<p:tagLst xmlns:p="http://schemas.openxmlformats.org/presentationml/2006/main">
  <p:tag name="ISPRING_PRESENTATION_TITLE" val="PowerPoint 演示文稿"/>
  <p:tag name="COMMONDATA" val="eyJoZGlkIjoiMjhjNGUxNWFjMjhlNDdjNWVkN2JmMzA2Y2JjZmYzMTUifQ=="/>
  <p:tag name="commondata" val="eyJoZGlkIjoiZGEzZTg1MWU2MGIyNjFjZjM1ODNlOTdmN2M4ZWRkZGIifQ=="/>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TABLE_ENDDRAG_ORIGIN_RECT" val="918*281"/>
  <p:tag name="TABLE_ENDDRAG_RECT" val="37*62*918*281"/>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27716</Words>
  <Application>WPS 演示</Application>
  <PresentationFormat>宽屏</PresentationFormat>
  <Paragraphs>1497</Paragraphs>
  <Slides>116</Slides>
  <Notes>42</Notes>
  <HiddenSlides>0</HiddenSlides>
  <MMClips>10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116</vt:i4>
      </vt:variant>
    </vt:vector>
  </HeadingPairs>
  <TitlesOfParts>
    <vt:vector size="127" baseType="lpstr">
      <vt:lpstr>Arial</vt:lpstr>
      <vt:lpstr>宋体</vt:lpstr>
      <vt:lpstr>Wingdings</vt:lpstr>
      <vt:lpstr>楷体</vt:lpstr>
      <vt:lpstr>Times New Roman</vt:lpstr>
      <vt:lpstr>微软雅黑</vt:lpstr>
      <vt:lpstr>Wingdings</vt:lpstr>
      <vt:lpstr>等线</vt:lpstr>
      <vt:lpstr>Arial Unicode MS</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几树天晴</cp:lastModifiedBy>
  <cp:revision>131</cp:revision>
  <dcterms:created xsi:type="dcterms:W3CDTF">2018-12-04T07:30:00Z</dcterms:created>
  <dcterms:modified xsi:type="dcterms:W3CDTF">2024-08-13T05:47:57Z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781019586CB54E8E83FAD15E92863797_13</vt:lpwstr>
  </property>
  <property fmtid="{D5CDD505-2E9C-101B-9397-08002B2CF9AE}" pid="3" name="KSOProductBuildVer">
    <vt:lpwstr>2052-12.1.0.17147</vt:lpwstr>
  </property>
</Properties>
</file>