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99"/>
  </p:handoutMasterIdLst>
  <p:sldIdLst>
    <p:sldId id="256" r:id="rId3"/>
    <p:sldId id="258" r:id="rId5"/>
    <p:sldId id="257" r:id="rId6"/>
    <p:sldId id="577" r:id="rId7"/>
    <p:sldId id="477" r:id="rId8"/>
    <p:sldId id="478" r:id="rId9"/>
    <p:sldId id="674" r:id="rId10"/>
    <p:sldId id="479" r:id="rId11"/>
    <p:sldId id="480" r:id="rId12"/>
    <p:sldId id="481" r:id="rId13"/>
    <p:sldId id="337" r:id="rId14"/>
    <p:sldId id="483" r:id="rId15"/>
    <p:sldId id="345" r:id="rId16"/>
    <p:sldId id="484" r:id="rId17"/>
    <p:sldId id="485" r:id="rId18"/>
    <p:sldId id="486" r:id="rId19"/>
    <p:sldId id="487" r:id="rId20"/>
    <p:sldId id="488" r:id="rId21"/>
    <p:sldId id="675" r:id="rId22"/>
    <p:sldId id="676" r:id="rId23"/>
    <p:sldId id="677" r:id="rId24"/>
    <p:sldId id="678" r:id="rId25"/>
    <p:sldId id="489" r:id="rId26"/>
    <p:sldId id="679" r:id="rId27"/>
    <p:sldId id="490" r:id="rId28"/>
    <p:sldId id="491" r:id="rId29"/>
    <p:sldId id="492" r:id="rId30"/>
    <p:sldId id="493" r:id="rId31"/>
    <p:sldId id="494" r:id="rId32"/>
    <p:sldId id="495" r:id="rId33"/>
    <p:sldId id="497" r:id="rId34"/>
    <p:sldId id="507" r:id="rId35"/>
    <p:sldId id="508" r:id="rId36"/>
    <p:sldId id="499" r:id="rId37"/>
    <p:sldId id="500" r:id="rId38"/>
    <p:sldId id="501" r:id="rId39"/>
    <p:sldId id="509" r:id="rId40"/>
    <p:sldId id="503" r:id="rId41"/>
    <p:sldId id="511" r:id="rId42"/>
    <p:sldId id="680" r:id="rId43"/>
    <p:sldId id="681" r:id="rId44"/>
    <p:sldId id="504" r:id="rId45"/>
    <p:sldId id="512" r:id="rId46"/>
    <p:sldId id="505" r:id="rId47"/>
    <p:sldId id="514" r:id="rId48"/>
    <p:sldId id="516" r:id="rId49"/>
    <p:sldId id="517" r:id="rId50"/>
    <p:sldId id="682" r:id="rId51"/>
    <p:sldId id="683" r:id="rId52"/>
    <p:sldId id="518" r:id="rId53"/>
    <p:sldId id="519" r:id="rId54"/>
    <p:sldId id="520" r:id="rId55"/>
    <p:sldId id="521" r:id="rId56"/>
    <p:sldId id="523" r:id="rId57"/>
    <p:sldId id="524" r:id="rId58"/>
    <p:sldId id="526" r:id="rId59"/>
    <p:sldId id="528" r:id="rId60"/>
    <p:sldId id="529" r:id="rId61"/>
    <p:sldId id="530" r:id="rId62"/>
    <p:sldId id="531" r:id="rId63"/>
    <p:sldId id="532" r:id="rId64"/>
    <p:sldId id="534" r:id="rId65"/>
    <p:sldId id="535" r:id="rId66"/>
    <p:sldId id="536" r:id="rId67"/>
    <p:sldId id="539" r:id="rId68"/>
    <p:sldId id="547" r:id="rId69"/>
    <p:sldId id="540" r:id="rId70"/>
    <p:sldId id="541" r:id="rId71"/>
    <p:sldId id="542" r:id="rId72"/>
    <p:sldId id="543" r:id="rId73"/>
    <p:sldId id="555" r:id="rId74"/>
    <p:sldId id="556" r:id="rId75"/>
    <p:sldId id="557" r:id="rId76"/>
    <p:sldId id="558" r:id="rId77"/>
    <p:sldId id="559" r:id="rId78"/>
    <p:sldId id="560" r:id="rId79"/>
    <p:sldId id="561" r:id="rId80"/>
    <p:sldId id="562" r:id="rId81"/>
    <p:sldId id="563" r:id="rId82"/>
    <p:sldId id="564" r:id="rId83"/>
    <p:sldId id="565" r:id="rId84"/>
    <p:sldId id="566" r:id="rId85"/>
    <p:sldId id="684" r:id="rId86"/>
    <p:sldId id="685" r:id="rId87"/>
    <p:sldId id="686" r:id="rId88"/>
    <p:sldId id="567" r:id="rId89"/>
    <p:sldId id="568" r:id="rId90"/>
    <p:sldId id="570" r:id="rId91"/>
    <p:sldId id="571" r:id="rId92"/>
    <p:sldId id="569" r:id="rId93"/>
    <p:sldId id="572" r:id="rId94"/>
    <p:sldId id="573" r:id="rId95"/>
    <p:sldId id="574" r:id="rId96"/>
    <p:sldId id="575" r:id="rId97"/>
    <p:sldId id="576" r:id="rId98"/>
  </p:sldIdLst>
  <p:sldSz cx="12192000" cy="6858000"/>
  <p:notesSz cx="6858000" cy="9144000"/>
  <p:custDataLst>
    <p:tags r:id="rId10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613D"/>
    <a:srgbClr val="C00000"/>
    <a:srgbClr val="B6AF88"/>
    <a:srgbClr val="030502"/>
    <a:srgbClr val="70784C"/>
    <a:srgbClr val="7E8755"/>
    <a:srgbClr val="DFE2D1"/>
    <a:srgbClr val="D6DAC5"/>
    <a:srgbClr val="E1D8D2"/>
    <a:srgbClr val="DDC6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43" autoAdjust="0"/>
    <p:restoredTop sz="94660"/>
  </p:normalViewPr>
  <p:slideViewPr>
    <p:cSldViewPr snapToGrid="0">
      <p:cViewPr varScale="1">
        <p:scale>
          <a:sx n="59" d="100"/>
          <a:sy n="59" d="100"/>
        </p:scale>
        <p:origin x="82" y="42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handoutMaster" Target="handoutMasters/handoutMaster1.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3" Type="http://schemas.openxmlformats.org/officeDocument/2006/relationships/tags" Target="tags/tag242.xml"/><Relationship Id="rId102" Type="http://schemas.openxmlformats.org/officeDocument/2006/relationships/tableStyles" Target="tableStyles.xml"/><Relationship Id="rId101" Type="http://schemas.openxmlformats.org/officeDocument/2006/relationships/viewProps" Target="viewProps.xml"/><Relationship Id="rId100" Type="http://schemas.openxmlformats.org/officeDocument/2006/relationships/presProps" Target="presProps.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CC3875-C447-4BC8-A378-F3E768C9EBB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D89C3F-5AE9-4BEA-A13E-86ABD0C8DCE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image" Target="../media/image1.jpeg"/><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slide" Target="../slides/slide2.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image" Target="../media/image1.jpeg"/><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slide" Target="../slides/slide2.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1.jpeg"/><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slide" Target="../slides/slide2.xml"/><Relationship Id="rId2" Type="http://schemas.openxmlformats.org/officeDocument/2006/relationships/tags" Target="../tags/tag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a:hlinkClick r:id="rId3" action="ppaction://hlinksldjump"/>
          </p:cNvPr>
          <p:cNvSpPr/>
          <p:nvPr userDrawn="1"/>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a:hlinkClick r:id="rId3" action="ppaction://hlinksldjump"/>
          </p:cNvPr>
          <p:cNvSpPr/>
          <p:nvPr userDrawn="1">
            <p:custDataLst>
              <p:tags r:id="rId4"/>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pic>
        <p:nvPicPr>
          <p:cNvPr id="105" name="图片 104"/>
          <p:cNvPicPr/>
          <p:nvPr userDrawn="1">
            <p:custDataLst>
              <p:tags r:id="rId5"/>
            </p:custDataLst>
          </p:nvPr>
        </p:nvPicPr>
        <p:blipFill>
          <a:blip r:embed="rId6">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a:hlinkClick r:id="rId3" action="ppaction://hlinksldjump"/>
          </p:cNvPr>
          <p:cNvSpPr/>
          <p:nvPr userDrawn="1">
            <p:custDataLst>
              <p:tags r:id="rId4"/>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pic>
        <p:nvPicPr>
          <p:cNvPr id="105" name="图片 104"/>
          <p:cNvPicPr/>
          <p:nvPr userDrawn="1">
            <p:custDataLst>
              <p:tags r:id="rId5"/>
            </p:custDataLst>
          </p:nvPr>
        </p:nvPicPr>
        <p:blipFill>
          <a:blip r:embed="rId6">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a:hlinkClick r:id="rId3" action="ppaction://hlinksldjump"/>
          </p:cNvPr>
          <p:cNvSpPr/>
          <p:nvPr userDrawn="1">
            <p:custDataLst>
              <p:tags r:id="rId4"/>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pic>
        <p:nvPicPr>
          <p:cNvPr id="105" name="图片 104"/>
          <p:cNvPicPr/>
          <p:nvPr userDrawn="1">
            <p:custDataLst>
              <p:tags r:id="rId5"/>
            </p:custDataLst>
          </p:nvPr>
        </p:nvPicPr>
        <p:blipFill>
          <a:blip r:embed="rId6">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3.jpeg"/><Relationship Id="rId3" Type="http://schemas.openxmlformats.org/officeDocument/2006/relationships/tags" Target="../tags/tag13.xml"/><Relationship Id="rId2" Type="http://schemas.openxmlformats.org/officeDocument/2006/relationships/image" Target="../media/image2.jpeg"/><Relationship Id="rId1" Type="http://schemas.openxmlformats.org/officeDocument/2006/relationships/tags" Target="../tags/tag12.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57.xml"/><Relationship Id="rId1" Type="http://schemas.openxmlformats.org/officeDocument/2006/relationships/tags" Target="../tags/tag56.xml"/></Relationships>
</file>

<file path=ppt/slides/_rels/slide11.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image" Target="../media/image7.jpeg"/><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2" Type="http://schemas.openxmlformats.org/officeDocument/2006/relationships/notesSlide" Target="../notesSlides/notesSlide11.xml"/><Relationship Id="rId11" Type="http://schemas.openxmlformats.org/officeDocument/2006/relationships/slideLayout" Target="../slideLayouts/slideLayout4.xml"/><Relationship Id="rId10" Type="http://schemas.openxmlformats.org/officeDocument/2006/relationships/tags" Target="../tags/tag66.xml"/><Relationship Id="rId1" Type="http://schemas.openxmlformats.org/officeDocument/2006/relationships/tags" Target="../tags/tag5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67.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5.xml"/><Relationship Id="rId5" Type="http://schemas.openxmlformats.org/officeDocument/2006/relationships/tags" Target="../tags/tag71.xml"/><Relationship Id="rId4" Type="http://schemas.openxmlformats.org/officeDocument/2006/relationships/image" Target="../media/image7.jpeg"/><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7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7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74.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5.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7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79.xml"/></Relationships>
</file>

<file path=ppt/slides/_rels/slide2.xml.rels><?xml version="1.0" encoding="UTF-8" standalone="yes"?>
<Relationships xmlns="http://schemas.openxmlformats.org/package/2006/relationships"><Relationship Id="rId9" Type="http://schemas.openxmlformats.org/officeDocument/2006/relationships/slide" Target="slide3.xml"/><Relationship Id="rId8" Type="http://schemas.openxmlformats.org/officeDocument/2006/relationships/tags" Target="../tags/tag18.xml"/><Relationship Id="rId7" Type="http://schemas.openxmlformats.org/officeDocument/2006/relationships/image" Target="../media/image5.jpeg"/><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media/image4.jpeg"/><Relationship Id="rId3" Type="http://schemas.openxmlformats.org/officeDocument/2006/relationships/image" Target="../media/image3.jpeg"/><Relationship Id="rId23" Type="http://schemas.openxmlformats.org/officeDocument/2006/relationships/notesSlide" Target="../notesSlides/notesSlide2.xml"/><Relationship Id="rId22" Type="http://schemas.openxmlformats.org/officeDocument/2006/relationships/slideLayout" Target="../slideLayouts/slideLayout1.xml"/><Relationship Id="rId21" Type="http://schemas.openxmlformats.org/officeDocument/2006/relationships/tags" Target="../tags/tag27.xml"/><Relationship Id="rId20" Type="http://schemas.openxmlformats.org/officeDocument/2006/relationships/slide" Target="slide71.xml"/><Relationship Id="rId2" Type="http://schemas.openxmlformats.org/officeDocument/2006/relationships/tags" Target="../tags/tag15.xml"/><Relationship Id="rId19" Type="http://schemas.openxmlformats.org/officeDocument/2006/relationships/tags" Target="../tags/tag26.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50.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slide" Target="slide25.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4.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5.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8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84.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5.xml"/><Relationship Id="rId4" Type="http://schemas.openxmlformats.org/officeDocument/2006/relationships/tags" Target="../tags/tag87.xml"/><Relationship Id="rId3" Type="http://schemas.openxmlformats.org/officeDocument/2006/relationships/slide" Target="slide24.xml"/><Relationship Id="rId2" Type="http://schemas.openxmlformats.org/officeDocument/2006/relationships/tags" Target="../tags/tag86.xml"/><Relationship Id="rId1" Type="http://schemas.openxmlformats.org/officeDocument/2006/relationships/tags" Target="../tags/tag85.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5.xml"/><Relationship Id="rId3" Type="http://schemas.openxmlformats.org/officeDocument/2006/relationships/tags" Target="../tags/tag89.xml"/><Relationship Id="rId2" Type="http://schemas.openxmlformats.org/officeDocument/2006/relationships/slide" Target="slide23.xml"/><Relationship Id="rId1" Type="http://schemas.openxmlformats.org/officeDocument/2006/relationships/tags" Target="../tags/tag88.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1.xml"/><Relationship Id="rId5" Type="http://schemas.openxmlformats.org/officeDocument/2006/relationships/tags" Target="../tags/tag91.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90.xml"/><Relationship Id="rId1" Type="http://schemas.openxmlformats.org/officeDocument/2006/relationships/image" Target="../media/image6.jpe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3.xml"/><Relationship Id="rId3" Type="http://schemas.openxmlformats.org/officeDocument/2006/relationships/tags" Target="../tags/tag93.xml"/><Relationship Id="rId2" Type="http://schemas.openxmlformats.org/officeDocument/2006/relationships/image" Target="../media/image7.jpeg"/><Relationship Id="rId1" Type="http://schemas.openxmlformats.org/officeDocument/2006/relationships/tags" Target="../tags/tag92.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3.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97.xml"/></Relationships>
</file>

<file path=ppt/slides/_rels/slide29.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1" Type="http://schemas.openxmlformats.org/officeDocument/2006/relationships/notesSlide" Target="../notesSlides/notesSlide29.xml"/><Relationship Id="rId10" Type="http://schemas.openxmlformats.org/officeDocument/2006/relationships/slideLayout" Target="../slideLayouts/slideLayout3.xml"/><Relationship Id="rId1" Type="http://schemas.openxmlformats.org/officeDocument/2006/relationships/tags" Target="../tags/tag98.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tags" Target="../tags/tag29.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28.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3.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31.xml.rels><?xml version="1.0" encoding="UTF-8" standalone="yes"?>
<Relationships xmlns="http://schemas.openxmlformats.org/package/2006/relationships"><Relationship Id="rId9" Type="http://schemas.openxmlformats.org/officeDocument/2006/relationships/notesSlide" Target="../notesSlides/notesSlide31.xml"/><Relationship Id="rId8" Type="http://schemas.openxmlformats.org/officeDocument/2006/relationships/slideLayout" Target="../slideLayouts/slideLayout4.xml"/><Relationship Id="rId7" Type="http://schemas.openxmlformats.org/officeDocument/2006/relationships/tags" Target="../tags/tag116.xml"/><Relationship Id="rId6" Type="http://schemas.openxmlformats.org/officeDocument/2006/relationships/image" Target="../media/image7.jpeg"/><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4.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120.xml"/></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4.xml"/><Relationship Id="rId6" Type="http://schemas.openxmlformats.org/officeDocument/2006/relationships/slideLayout" Target="../slideLayouts/slideLayout5.xml"/><Relationship Id="rId5" Type="http://schemas.openxmlformats.org/officeDocument/2006/relationships/tags" Target="../tags/tag124.xml"/><Relationship Id="rId4" Type="http://schemas.openxmlformats.org/officeDocument/2006/relationships/image" Target="../media/image7.jpeg"/><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tags" Target="../tags/tag12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xml"/><Relationship Id="rId1" Type="http://schemas.openxmlformats.org/officeDocument/2006/relationships/tags" Target="../tags/tag12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xml"/><Relationship Id="rId1" Type="http://schemas.openxmlformats.org/officeDocument/2006/relationships/tags" Target="../tags/tag127.xml"/></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5.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5.xml"/><Relationship Id="rId1" Type="http://schemas.openxmlformats.org/officeDocument/2006/relationships/tags" Target="../tags/tag131.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xml"/><Relationship Id="rId3" Type="http://schemas.openxmlformats.org/officeDocument/2006/relationships/tags" Target="../tags/tag31.xml"/><Relationship Id="rId2" Type="http://schemas.openxmlformats.org/officeDocument/2006/relationships/image" Target="../media/image7.jpeg"/><Relationship Id="rId1" Type="http://schemas.openxmlformats.org/officeDocument/2006/relationships/tags" Target="../tags/tag30.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5.xml"/><Relationship Id="rId1" Type="http://schemas.openxmlformats.org/officeDocument/2006/relationships/tags" Target="../tags/tag13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5.xml"/><Relationship Id="rId1" Type="http://schemas.openxmlformats.org/officeDocument/2006/relationships/tags" Target="../tags/tag133.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5.xml"/><Relationship Id="rId2" Type="http://schemas.openxmlformats.org/officeDocument/2006/relationships/tags" Target="../tags/tag135.xml"/><Relationship Id="rId1" Type="http://schemas.openxmlformats.org/officeDocument/2006/relationships/tags" Target="../tags/tag134.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5.xml"/><Relationship Id="rId1" Type="http://schemas.openxmlformats.org/officeDocument/2006/relationships/tags" Target="../tags/tag136.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5.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5.xml"/><Relationship Id="rId2" Type="http://schemas.openxmlformats.org/officeDocument/2006/relationships/tags" Target="../tags/tag141.xml"/><Relationship Id="rId1" Type="http://schemas.openxmlformats.org/officeDocument/2006/relationships/tags" Target="../tags/tag140.xml"/></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5.xml"/><Relationship Id="rId3" Type="http://schemas.openxmlformats.org/officeDocument/2006/relationships/slide" Target="slide47.xml"/><Relationship Id="rId2" Type="http://schemas.openxmlformats.org/officeDocument/2006/relationships/tags" Target="../tags/tag143.xml"/><Relationship Id="rId1" Type="http://schemas.openxmlformats.org/officeDocument/2006/relationships/tags" Target="../tags/tag142.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5.xml"/><Relationship Id="rId2" Type="http://schemas.openxmlformats.org/officeDocument/2006/relationships/tags" Target="../tags/tag145.xml"/><Relationship Id="rId1" Type="http://schemas.openxmlformats.org/officeDocument/2006/relationships/tags" Target="../tags/tag144.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5.xml"/><Relationship Id="rId2" Type="http://schemas.openxmlformats.org/officeDocument/2006/relationships/tags" Target="../tags/tag147.xml"/><Relationship Id="rId1" Type="http://schemas.openxmlformats.org/officeDocument/2006/relationships/tags" Target="../tags/tag146.xml"/></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49.xml"/><Relationship Id="rId4" Type="http://schemas.openxmlformats.org/officeDocument/2006/relationships/slideLayout" Target="../slideLayouts/slideLayout5.xml"/><Relationship Id="rId3" Type="http://schemas.openxmlformats.org/officeDocument/2006/relationships/tags" Target="../tags/tag149.xml"/><Relationship Id="rId2" Type="http://schemas.openxmlformats.org/officeDocument/2006/relationships/slide" Target="slide46.xml"/><Relationship Id="rId1" Type="http://schemas.openxmlformats.org/officeDocument/2006/relationships/tags" Target="../tags/tag14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7" Type="http://schemas.openxmlformats.org/officeDocument/2006/relationships/notesSlide" Target="../notesSlides/notesSlide50.xml"/><Relationship Id="rId6" Type="http://schemas.openxmlformats.org/officeDocument/2006/relationships/slideLayout" Target="../slideLayouts/slideLayout1.xml"/><Relationship Id="rId5" Type="http://schemas.openxmlformats.org/officeDocument/2006/relationships/tags" Target="../tags/tag151.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150.xml"/><Relationship Id="rId1" Type="http://schemas.openxmlformats.org/officeDocument/2006/relationships/image" Target="../media/image6.jpeg"/></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51.xml"/><Relationship Id="rId4" Type="http://schemas.openxmlformats.org/officeDocument/2006/relationships/slideLayout" Target="../slideLayouts/slideLayout3.xml"/><Relationship Id="rId3" Type="http://schemas.openxmlformats.org/officeDocument/2006/relationships/tags" Target="../tags/tag153.xml"/><Relationship Id="rId2" Type="http://schemas.openxmlformats.org/officeDocument/2006/relationships/image" Target="../media/image7.jpeg"/><Relationship Id="rId1" Type="http://schemas.openxmlformats.org/officeDocument/2006/relationships/tags" Target="../tags/tag152.xml"/></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3.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3.xml"/><Relationship Id="rId2" Type="http://schemas.openxmlformats.org/officeDocument/2006/relationships/tags" Target="../tags/tag158.xml"/><Relationship Id="rId1" Type="http://schemas.openxmlformats.org/officeDocument/2006/relationships/tags" Target="../tags/tag157.xml"/></Relationships>
</file>

<file path=ppt/slides/_rels/slide54.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4" Type="http://schemas.openxmlformats.org/officeDocument/2006/relationships/notesSlide" Target="../notesSlides/notesSlide54.xml"/><Relationship Id="rId13" Type="http://schemas.openxmlformats.org/officeDocument/2006/relationships/slideLayout" Target="../slideLayouts/slideLayout3.xml"/><Relationship Id="rId12" Type="http://schemas.openxmlformats.org/officeDocument/2006/relationships/tags" Target="../tags/tag170.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tags" Target="../tags/tag159.xml"/></Relationships>
</file>

<file path=ppt/slides/_rels/slide55.xml.rels><?xml version="1.0" encoding="UTF-8" standalone="yes"?>
<Relationships xmlns="http://schemas.openxmlformats.org/package/2006/relationships"><Relationship Id="rId6" Type="http://schemas.openxmlformats.org/officeDocument/2006/relationships/notesSlide" Target="../notesSlides/notesSlide55.xml"/><Relationship Id="rId5" Type="http://schemas.openxmlformats.org/officeDocument/2006/relationships/slideLayout" Target="../slideLayouts/slideLayout3.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s>
</file>

<file path=ppt/slides/_rels/slide56.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181.xml"/><Relationship Id="rId7" Type="http://schemas.openxmlformats.org/officeDocument/2006/relationships/tags" Target="../tags/tag180.xml"/><Relationship Id="rId6" Type="http://schemas.openxmlformats.org/officeDocument/2006/relationships/image" Target="../media/image7.jpeg"/><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0" Type="http://schemas.openxmlformats.org/officeDocument/2006/relationships/notesSlide" Target="../notesSlides/notesSlide56.xml"/><Relationship Id="rId1" Type="http://schemas.openxmlformats.org/officeDocument/2006/relationships/tags" Target="../tags/tag175.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tags" Target="../tags/tag182.xml"/></Relationships>
</file>

<file path=ppt/slides/_rels/slide58.xml.rels><?xml version="1.0" encoding="UTF-8" standalone="yes"?>
<Relationships xmlns="http://schemas.openxmlformats.org/package/2006/relationships"><Relationship Id="rId7" Type="http://schemas.openxmlformats.org/officeDocument/2006/relationships/notesSlide" Target="../notesSlides/notesSlide58.xml"/><Relationship Id="rId6" Type="http://schemas.openxmlformats.org/officeDocument/2006/relationships/slideLayout" Target="../slideLayouts/slideLayout5.xml"/><Relationship Id="rId5" Type="http://schemas.openxmlformats.org/officeDocument/2006/relationships/tags" Target="../tags/tag186.xml"/><Relationship Id="rId4" Type="http://schemas.openxmlformats.org/officeDocument/2006/relationships/image" Target="../media/image7.jpeg"/><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5.xml"/><Relationship Id="rId1" Type="http://schemas.openxmlformats.org/officeDocument/2006/relationships/tags" Target="../tags/tag187.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3.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5.xml"/><Relationship Id="rId1" Type="http://schemas.openxmlformats.org/officeDocument/2006/relationships/tags" Target="../tags/tag188.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5.xml"/><Relationship Id="rId1" Type="http://schemas.openxmlformats.org/officeDocument/2006/relationships/tags" Target="../tags/tag189.xml"/></Relationships>
</file>

<file path=ppt/slides/_rels/slide62.xml.rels><?xml version="1.0" encoding="UTF-8" standalone="yes"?>
<Relationships xmlns="http://schemas.openxmlformats.org/package/2006/relationships"><Relationship Id="rId5" Type="http://schemas.openxmlformats.org/officeDocument/2006/relationships/notesSlide" Target="../notesSlides/notesSlide62.xml"/><Relationship Id="rId4" Type="http://schemas.openxmlformats.org/officeDocument/2006/relationships/slideLayout" Target="../slideLayouts/slideLayout5.xml"/><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5.xml"/><Relationship Id="rId1" Type="http://schemas.openxmlformats.org/officeDocument/2006/relationships/tags" Target="../tags/tag193.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5.xml"/><Relationship Id="rId2" Type="http://schemas.openxmlformats.org/officeDocument/2006/relationships/tags" Target="../tags/tag195.xml"/><Relationship Id="rId1" Type="http://schemas.openxmlformats.org/officeDocument/2006/relationships/tags" Target="../tags/tag194.xml"/></Relationships>
</file>

<file path=ppt/slides/_rels/slide65.xml.rels><?xml version="1.0" encoding="UTF-8" standalone="yes"?>
<Relationships xmlns="http://schemas.openxmlformats.org/package/2006/relationships"><Relationship Id="rId5" Type="http://schemas.openxmlformats.org/officeDocument/2006/relationships/notesSlide" Target="../notesSlides/notesSlide65.xml"/><Relationship Id="rId4" Type="http://schemas.openxmlformats.org/officeDocument/2006/relationships/slideLayout" Target="../slideLayouts/slideLayout5.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5.xml"/><Relationship Id="rId1" Type="http://schemas.openxmlformats.org/officeDocument/2006/relationships/tags" Target="../tags/tag199.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5.xml"/><Relationship Id="rId1" Type="http://schemas.openxmlformats.org/officeDocument/2006/relationships/tags" Target="../tags/tag200.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5.xml"/><Relationship Id="rId1" Type="http://schemas.openxmlformats.org/officeDocument/2006/relationships/tags" Target="../tags/tag201.xml"/></Relationships>
</file>

<file path=ppt/slides/_rels/slide69.xml.rels><?xml version="1.0" encoding="UTF-8" standalone="yes"?>
<Relationships xmlns="http://schemas.openxmlformats.org/package/2006/relationships"><Relationship Id="rId5" Type="http://schemas.openxmlformats.org/officeDocument/2006/relationships/notesSlide" Target="../notesSlides/notesSlide69.xml"/><Relationship Id="rId4" Type="http://schemas.openxmlformats.org/officeDocument/2006/relationships/slideLayout" Target="../slideLayouts/slideLayout5.xml"/><Relationship Id="rId3" Type="http://schemas.openxmlformats.org/officeDocument/2006/relationships/slide" Target="slide70.xml"/><Relationship Id="rId2" Type="http://schemas.openxmlformats.org/officeDocument/2006/relationships/tags" Target="../tags/tag203.xml"/><Relationship Id="rId1" Type="http://schemas.openxmlformats.org/officeDocument/2006/relationships/tags" Target="../tags/tag202.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3.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70.xml.rels><?xml version="1.0" encoding="UTF-8" standalone="yes"?>
<Relationships xmlns="http://schemas.openxmlformats.org/package/2006/relationships"><Relationship Id="rId5" Type="http://schemas.openxmlformats.org/officeDocument/2006/relationships/notesSlide" Target="../notesSlides/notesSlide70.xml"/><Relationship Id="rId4" Type="http://schemas.openxmlformats.org/officeDocument/2006/relationships/slideLayout" Target="../slideLayouts/slideLayout5.xml"/><Relationship Id="rId3" Type="http://schemas.openxmlformats.org/officeDocument/2006/relationships/tags" Target="../tags/tag205.xml"/><Relationship Id="rId2" Type="http://schemas.openxmlformats.org/officeDocument/2006/relationships/slide" Target="slide69.xml"/><Relationship Id="rId1" Type="http://schemas.openxmlformats.org/officeDocument/2006/relationships/tags" Target="../tags/tag204.xml"/></Relationships>
</file>

<file path=ppt/slides/_rels/slide71.xml.rels><?xml version="1.0" encoding="UTF-8" standalone="yes"?>
<Relationships xmlns="http://schemas.openxmlformats.org/package/2006/relationships"><Relationship Id="rId7" Type="http://schemas.openxmlformats.org/officeDocument/2006/relationships/notesSlide" Target="../notesSlides/notesSlide71.xml"/><Relationship Id="rId6" Type="http://schemas.openxmlformats.org/officeDocument/2006/relationships/slideLayout" Target="../slideLayouts/slideLayout1.xml"/><Relationship Id="rId5" Type="http://schemas.openxmlformats.org/officeDocument/2006/relationships/tags" Target="../tags/tag207.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206.xml"/><Relationship Id="rId1" Type="http://schemas.openxmlformats.org/officeDocument/2006/relationships/image" Target="../media/image6.jpeg"/></Relationships>
</file>

<file path=ppt/slides/_rels/slide72.xml.rels><?xml version="1.0" encoding="UTF-8" standalone="yes"?>
<Relationships xmlns="http://schemas.openxmlformats.org/package/2006/relationships"><Relationship Id="rId6" Type="http://schemas.openxmlformats.org/officeDocument/2006/relationships/notesSlide" Target="../notesSlides/notesSlide72.xml"/><Relationship Id="rId5" Type="http://schemas.openxmlformats.org/officeDocument/2006/relationships/slideLayout" Target="../slideLayouts/slideLayout5.xml"/><Relationship Id="rId4" Type="http://schemas.openxmlformats.org/officeDocument/2006/relationships/tags" Target="../tags/tag210.xml"/><Relationship Id="rId3" Type="http://schemas.openxmlformats.org/officeDocument/2006/relationships/image" Target="../media/image7.jpeg"/><Relationship Id="rId2" Type="http://schemas.openxmlformats.org/officeDocument/2006/relationships/tags" Target="../tags/tag209.xml"/><Relationship Id="rId1" Type="http://schemas.openxmlformats.org/officeDocument/2006/relationships/tags" Target="../tags/tag208.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5.xml"/><Relationship Id="rId1" Type="http://schemas.openxmlformats.org/officeDocument/2006/relationships/tags" Target="../tags/tag211.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5.xml"/><Relationship Id="rId1" Type="http://schemas.openxmlformats.org/officeDocument/2006/relationships/tags" Target="../tags/tag212.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5.xml"/><Relationship Id="rId1" Type="http://schemas.openxmlformats.org/officeDocument/2006/relationships/tags" Target="../tags/tag213.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5.xml"/><Relationship Id="rId1" Type="http://schemas.openxmlformats.org/officeDocument/2006/relationships/tags" Target="../tags/tag214.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5.xml"/><Relationship Id="rId1" Type="http://schemas.openxmlformats.org/officeDocument/2006/relationships/tags" Target="../tags/tag215.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5.xml"/><Relationship Id="rId1" Type="http://schemas.openxmlformats.org/officeDocument/2006/relationships/tags" Target="../tags/tag216.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5.xml"/><Relationship Id="rId1" Type="http://schemas.openxmlformats.org/officeDocument/2006/relationships/tags" Target="../tags/tag217.xml"/></Relationships>
</file>

<file path=ppt/slides/_rels/slide8.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3" Type="http://schemas.openxmlformats.org/officeDocument/2006/relationships/notesSlide" Target="../notesSlides/notesSlide8.xml"/><Relationship Id="rId12" Type="http://schemas.openxmlformats.org/officeDocument/2006/relationships/slideLayout" Target="../slideLayouts/slideLayout3.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tags" Target="../tags/tag40.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5.xml"/><Relationship Id="rId1" Type="http://schemas.openxmlformats.org/officeDocument/2006/relationships/tags" Target="../tags/tag218.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5.xml"/><Relationship Id="rId1" Type="http://schemas.openxmlformats.org/officeDocument/2006/relationships/tags" Target="../tags/tag219.xml"/></Relationships>
</file>

<file path=ppt/slides/_rels/slide82.xml.rels><?xml version="1.0" encoding="UTF-8" standalone="yes"?>
<Relationships xmlns="http://schemas.openxmlformats.org/package/2006/relationships"><Relationship Id="rId7" Type="http://schemas.openxmlformats.org/officeDocument/2006/relationships/notesSlide" Target="../notesSlides/notesSlide82.xml"/><Relationship Id="rId6" Type="http://schemas.openxmlformats.org/officeDocument/2006/relationships/slideLayout" Target="../slideLayouts/slideLayout5.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image" Target="../media/image7.jpeg"/><Relationship Id="rId2" Type="http://schemas.openxmlformats.org/officeDocument/2006/relationships/tags" Target="../tags/tag221.xml"/><Relationship Id="rId1" Type="http://schemas.openxmlformats.org/officeDocument/2006/relationships/tags" Target="../tags/tag220.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5.xml"/><Relationship Id="rId1" Type="http://schemas.openxmlformats.org/officeDocument/2006/relationships/tags" Target="../tags/tag224.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5.xml"/><Relationship Id="rId1" Type="http://schemas.openxmlformats.org/officeDocument/2006/relationships/tags" Target="../tags/tag225.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5.xml"/><Relationship Id="rId1" Type="http://schemas.openxmlformats.org/officeDocument/2006/relationships/tags" Target="../tags/tag226.xml"/></Relationships>
</file>

<file path=ppt/slides/_rels/slide86.xml.rels><?xml version="1.0" encoding="UTF-8" standalone="yes"?>
<Relationships xmlns="http://schemas.openxmlformats.org/package/2006/relationships"><Relationship Id="rId4" Type="http://schemas.openxmlformats.org/officeDocument/2006/relationships/notesSlide" Target="../notesSlides/notesSlide86.xml"/><Relationship Id="rId3" Type="http://schemas.openxmlformats.org/officeDocument/2006/relationships/slideLayout" Target="../slideLayouts/slideLayout5.xml"/><Relationship Id="rId2" Type="http://schemas.openxmlformats.org/officeDocument/2006/relationships/tags" Target="../tags/tag228.xml"/><Relationship Id="rId1" Type="http://schemas.openxmlformats.org/officeDocument/2006/relationships/tags" Target="../tags/tag227.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5.xml"/><Relationship Id="rId1" Type="http://schemas.openxmlformats.org/officeDocument/2006/relationships/tags" Target="../tags/tag229.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5.xml"/><Relationship Id="rId1" Type="http://schemas.openxmlformats.org/officeDocument/2006/relationships/tags" Target="../tags/tag230.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5.xml"/><Relationship Id="rId1" Type="http://schemas.openxmlformats.org/officeDocument/2006/relationships/tags" Target="../tags/tag231.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3.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90.xml"/><Relationship Id="rId3" Type="http://schemas.openxmlformats.org/officeDocument/2006/relationships/slideLayout" Target="../slideLayouts/slideLayout5.xml"/><Relationship Id="rId2" Type="http://schemas.openxmlformats.org/officeDocument/2006/relationships/tags" Target="../tags/tag233.xml"/><Relationship Id="rId1" Type="http://schemas.openxmlformats.org/officeDocument/2006/relationships/tags" Target="../tags/tag232.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5.xml"/><Relationship Id="rId1" Type="http://schemas.openxmlformats.org/officeDocument/2006/relationships/tags" Target="../tags/tag234.xml"/></Relationships>
</file>

<file path=ppt/slides/_rels/slide92.xml.rels><?xml version="1.0" encoding="UTF-8" standalone="yes"?>
<Relationships xmlns="http://schemas.openxmlformats.org/package/2006/relationships"><Relationship Id="rId6" Type="http://schemas.openxmlformats.org/officeDocument/2006/relationships/notesSlide" Target="../notesSlides/notesSlide92.xml"/><Relationship Id="rId5" Type="http://schemas.openxmlformats.org/officeDocument/2006/relationships/slideLayout" Target="../slideLayouts/slideLayout5.xml"/><Relationship Id="rId4" Type="http://schemas.openxmlformats.org/officeDocument/2006/relationships/tags" Target="../tags/tag237.xml"/><Relationship Id="rId3" Type="http://schemas.openxmlformats.org/officeDocument/2006/relationships/image" Target="../media/image7.jpeg"/><Relationship Id="rId2" Type="http://schemas.openxmlformats.org/officeDocument/2006/relationships/tags" Target="../tags/tag236.xml"/><Relationship Id="rId1" Type="http://schemas.openxmlformats.org/officeDocument/2006/relationships/tags" Target="../tags/tag235.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5.xml"/><Relationship Id="rId1" Type="http://schemas.openxmlformats.org/officeDocument/2006/relationships/tags" Target="../tags/tag238.xml"/></Relationships>
</file>

<file path=ppt/slides/_rels/slide94.xml.rels><?xml version="1.0" encoding="UTF-8" standalone="yes"?>
<Relationships xmlns="http://schemas.openxmlformats.org/package/2006/relationships"><Relationship Id="rId6" Type="http://schemas.openxmlformats.org/officeDocument/2006/relationships/notesSlide" Target="../notesSlides/notesSlide94.xml"/><Relationship Id="rId5" Type="http://schemas.openxmlformats.org/officeDocument/2006/relationships/slideLayout" Target="../slideLayouts/slideLayout5.xml"/><Relationship Id="rId4" Type="http://schemas.openxmlformats.org/officeDocument/2006/relationships/tags" Target="../tags/tag241.xml"/><Relationship Id="rId3" Type="http://schemas.openxmlformats.org/officeDocument/2006/relationships/image" Target="../media/image7.jpeg"/><Relationship Id="rId2" Type="http://schemas.openxmlformats.org/officeDocument/2006/relationships/tags" Target="../tags/tag240.xml"/><Relationship Id="rId1" Type="http://schemas.openxmlformats.org/officeDocument/2006/relationships/tags" Target="../tags/tag239.xml"/></Relationships>
</file>

<file path=ppt/slides/_rels/slide95.xml.rels><?xml version="1.0" encoding="UTF-8" standalone="yes"?>
<Relationships xmlns="http://schemas.openxmlformats.org/package/2006/relationships"><Relationship Id="rId4" Type="http://schemas.openxmlformats.org/officeDocument/2006/relationships/notesSlide" Target="../notesSlides/notesSlide95.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1" name="任意多边形 10"/>
          <p:cNvSpPr/>
          <p:nvPr/>
        </p:nvSpPr>
        <p:spPr>
          <a:xfrm>
            <a:off x="2599055" y="1720215"/>
            <a:ext cx="6666230" cy="29044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966" h="3487">
                <a:moveTo>
                  <a:pt x="0" y="2135"/>
                </a:moveTo>
                <a:cubicBezTo>
                  <a:pt x="317" y="1065"/>
                  <a:pt x="2726" y="-59"/>
                  <a:pt x="4190" y="0"/>
                </a:cubicBezTo>
                <a:lnTo>
                  <a:pt x="4271" y="2"/>
                </a:lnTo>
                <a:lnTo>
                  <a:pt x="4366" y="3"/>
                </a:lnTo>
                <a:lnTo>
                  <a:pt x="4462" y="5"/>
                </a:lnTo>
                <a:lnTo>
                  <a:pt x="4567" y="2"/>
                </a:lnTo>
                <a:lnTo>
                  <a:pt x="4671" y="1"/>
                </a:lnTo>
                <a:lnTo>
                  <a:pt x="4774" y="1"/>
                </a:lnTo>
                <a:cubicBezTo>
                  <a:pt x="6909" y="-17"/>
                  <a:pt x="8805" y="1474"/>
                  <a:pt x="8966" y="2279"/>
                </a:cubicBezTo>
                <a:lnTo>
                  <a:pt x="6140" y="3477"/>
                </a:lnTo>
                <a:cubicBezTo>
                  <a:pt x="5804" y="3132"/>
                  <a:pt x="4982" y="2913"/>
                  <a:pt x="4539" y="2917"/>
                </a:cubicBezTo>
                <a:lnTo>
                  <a:pt x="4515" y="2917"/>
                </a:lnTo>
                <a:lnTo>
                  <a:pt x="4488" y="2918"/>
                </a:lnTo>
                <a:lnTo>
                  <a:pt x="4461" y="2918"/>
                </a:lnTo>
                <a:lnTo>
                  <a:pt x="4424" y="2917"/>
                </a:lnTo>
                <a:lnTo>
                  <a:pt x="4386" y="2917"/>
                </a:lnTo>
                <a:lnTo>
                  <a:pt x="4354" y="2916"/>
                </a:lnTo>
                <a:lnTo>
                  <a:pt x="4322" y="2916"/>
                </a:lnTo>
                <a:cubicBezTo>
                  <a:pt x="3706" y="2911"/>
                  <a:pt x="3010" y="3268"/>
                  <a:pt x="2768" y="3485"/>
                </a:cubicBezTo>
                <a:lnTo>
                  <a:pt x="0" y="2135"/>
                </a:lnTo>
                <a:close/>
              </a:path>
            </a:pathLst>
          </a:custGeom>
          <a:solidFill>
            <a:schemeClr val="accent6">
              <a:lumMod val="20000"/>
              <a:lumOff val="80000"/>
            </a:schemeClr>
          </a:solidFill>
          <a:ln>
            <a:solidFill>
              <a:schemeClr val="bg2">
                <a:lumMod val="75000"/>
              </a:schemeClr>
            </a:solidFill>
          </a:ln>
          <a:effectLst>
            <a:outerShdw blurRad="50800" dist="38100" dir="12600000" algn="b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6" name="任意多边形 25"/>
          <p:cNvSpPr/>
          <p:nvPr/>
        </p:nvSpPr>
        <p:spPr>
          <a:xfrm>
            <a:off x="5872770" y="4919950"/>
            <a:ext cx="3353" cy="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
                <a:moveTo>
                  <a:pt x="5" y="0"/>
                </a:moveTo>
                <a:lnTo>
                  <a:pt x="5" y="0"/>
                </a:lnTo>
                <a:lnTo>
                  <a:pt x="0" y="0"/>
                </a:lnTo>
                <a:lnTo>
                  <a:pt x="5" y="0"/>
                </a:lnTo>
                <a:close/>
              </a:path>
            </a:pathLst>
          </a:custGeom>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文本框 39"/>
          <p:cNvSpPr txBox="1"/>
          <p:nvPr/>
        </p:nvSpPr>
        <p:spPr>
          <a:xfrm>
            <a:off x="3385185" y="2543175"/>
            <a:ext cx="4978400" cy="1043305"/>
          </a:xfrm>
          <a:prstGeom prst="rect">
            <a:avLst/>
          </a:prstGeom>
          <a:noFill/>
        </p:spPr>
        <p:txBody>
          <a:bodyPr wrap="square" rtlCol="0">
            <a:noAutofit/>
          </a:bodyPr>
          <a:p>
            <a:r>
              <a:rPr lang="zh-CN" altLang="en-US" sz="6000" b="1">
                <a:solidFill>
                  <a:schemeClr val="tx1"/>
                </a:solidFill>
                <a:latin typeface="楷体" panose="02010609060101010101" charset="-122"/>
                <a:ea typeface="楷体" panose="02010609060101010101" charset="-122"/>
              </a:rPr>
              <a:t>中职语文基础</a:t>
            </a:r>
            <a:endParaRPr lang="zh-CN" altLang="en-US" sz="6000" b="1">
              <a:solidFill>
                <a:schemeClr val="tx1"/>
              </a:solidFill>
              <a:latin typeface="楷体" panose="02010609060101010101" charset="-122"/>
              <a:ea typeface="楷体" panose="02010609060101010101" charset="-122"/>
            </a:endParaRPr>
          </a:p>
        </p:txBody>
      </p:sp>
      <p:sp>
        <p:nvSpPr>
          <p:cNvPr id="44" name="文本框 43"/>
          <p:cNvSpPr txBox="1"/>
          <p:nvPr/>
        </p:nvSpPr>
        <p:spPr>
          <a:xfrm>
            <a:off x="8428355" y="2259965"/>
            <a:ext cx="675005" cy="2033905"/>
          </a:xfrm>
          <a:prstGeom prst="rect">
            <a:avLst/>
          </a:prstGeom>
          <a:solidFill>
            <a:schemeClr val="accent6">
              <a:lumMod val="50000"/>
            </a:schemeClr>
          </a:solidFill>
        </p:spPr>
        <p:txBody>
          <a:bodyPr vert="eaVert" wrap="square" rtlCol="0">
            <a:spAutoFit/>
          </a:bodyPr>
          <a:p>
            <a:pPr algn="ctr"/>
            <a:r>
              <a:rPr lang="zh-CN" altLang="en-US" sz="3200" b="1">
                <a:solidFill>
                  <a:schemeClr val="bg1"/>
                </a:solidFill>
                <a:latin typeface="楷体" panose="02010609060101010101" charset="-122"/>
                <a:ea typeface="楷体" panose="02010609060101010101" charset="-122"/>
              </a:rPr>
              <a:t>模块学案</a:t>
            </a:r>
            <a:endParaRPr lang="zh-CN" altLang="en-US" sz="3200" b="1">
              <a:solidFill>
                <a:schemeClr val="bg1"/>
              </a:solidFill>
              <a:latin typeface="楷体" panose="02010609060101010101" charset="-122"/>
              <a:ea typeface="楷体" panose="02010609060101010101" charset="-122"/>
            </a:endParaRPr>
          </a:p>
        </p:txBody>
      </p:sp>
      <p:sp>
        <p:nvSpPr>
          <p:cNvPr id="45" name="文本框 44"/>
          <p:cNvSpPr txBox="1"/>
          <p:nvPr/>
        </p:nvSpPr>
        <p:spPr>
          <a:xfrm>
            <a:off x="3711575" y="4785360"/>
            <a:ext cx="4441190" cy="429895"/>
          </a:xfrm>
          <a:prstGeom prst="rect">
            <a:avLst/>
          </a:prstGeom>
          <a:noFill/>
        </p:spPr>
        <p:txBody>
          <a:bodyPr wrap="square" rtlCol="0">
            <a:spAutoFit/>
          </a:bodyPr>
          <a:p>
            <a:pPr indent="0" fontAlgn="auto">
              <a:lnSpc>
                <a:spcPct val="110000"/>
              </a:lnSpc>
            </a:pPr>
            <a:r>
              <a:rPr lang="zh-CN" altLang="en-US" sz="2000" b="1">
                <a:latin typeface="微软雅黑" panose="020B0503020204020204" charset="-122"/>
                <a:ea typeface="微软雅黑" panose="020B0503020204020204" charset="-122"/>
              </a:rPr>
              <a:t>主　编　刘建华</a:t>
            </a:r>
            <a:r>
              <a:rPr lang="zh-CN" altLang="en-US" sz="2000" b="1">
                <a:latin typeface="微软雅黑" panose="020B0503020204020204" charset="-122"/>
                <a:ea typeface="微软雅黑" panose="020B0503020204020204" charset="-122"/>
                <a:sym typeface="+mn-ea"/>
              </a:rPr>
              <a:t>　</a:t>
            </a:r>
            <a:r>
              <a:rPr lang="zh-CN" altLang="en-US" sz="2000" b="1">
                <a:latin typeface="微软雅黑" panose="020B0503020204020204" charset="-122"/>
                <a:ea typeface="微软雅黑" panose="020B0503020204020204" charset="-122"/>
              </a:rPr>
              <a:t>张若楠　王　柳</a:t>
            </a:r>
            <a:endParaRPr lang="zh-CN" altLang="en-US" sz="2000" b="1">
              <a:latin typeface="微软雅黑" panose="020B0503020204020204" charset="-122"/>
              <a:ea typeface="微软雅黑" panose="020B0503020204020204" charset="-122"/>
            </a:endParaRPr>
          </a:p>
        </p:txBody>
      </p:sp>
      <p:sp>
        <p:nvSpPr>
          <p:cNvPr id="47" name="文本框 46"/>
          <p:cNvSpPr txBox="1"/>
          <p:nvPr/>
        </p:nvSpPr>
        <p:spPr>
          <a:xfrm>
            <a:off x="9596755" y="1250315"/>
            <a:ext cx="1667510" cy="583565"/>
          </a:xfrm>
          <a:prstGeom prst="rect">
            <a:avLst/>
          </a:prstGeom>
          <a:noFill/>
        </p:spPr>
        <p:txBody>
          <a:bodyPr wrap="square" rtlCol="0">
            <a:spAutoFit/>
          </a:bodyPr>
          <a:p>
            <a:r>
              <a:rPr lang="zh-CN" altLang="en-US" sz="3200" b="1">
                <a:latin typeface="楷体" panose="02010609060101010101" charset="-122"/>
                <a:ea typeface="楷体" panose="02010609060101010101" charset="-122"/>
              </a:rPr>
              <a:t>（下册）</a:t>
            </a:r>
            <a:endParaRPr lang="zh-CN" altLang="en-US" sz="3200" b="1">
              <a:latin typeface="楷体" panose="02010609060101010101" charset="-122"/>
              <a:ea typeface="楷体" panose="02010609060101010101" charset="-122"/>
            </a:endParaRPr>
          </a:p>
        </p:txBody>
      </p:sp>
      <p:pic>
        <p:nvPicPr>
          <p:cNvPr id="7" name="图片 6"/>
          <p:cNvPicPr/>
          <p:nvPr>
            <p:custDataLst>
              <p:tags r:id="rId1"/>
            </p:custDataLst>
          </p:nvPr>
        </p:nvPicPr>
        <p:blipFill>
          <a:blip r:embed="rId2">
            <a:clrChange>
              <a:clrFrom>
                <a:srgbClr val="FFFFFF">
                  <a:alpha val="100000"/>
                </a:srgbClr>
              </a:clrFrom>
              <a:clrTo>
                <a:srgbClr val="FFFFFF">
                  <a:alpha val="100000"/>
                  <a:alpha val="0"/>
                </a:srgbClr>
              </a:clrTo>
            </a:clrChange>
          </a:blip>
          <a:srcRect b="55301"/>
          <a:stretch>
            <a:fillRect/>
          </a:stretch>
        </p:blipFill>
        <p:spPr>
          <a:xfrm>
            <a:off x="57785" y="0"/>
            <a:ext cx="5511165" cy="3227070"/>
          </a:xfrm>
          <a:prstGeom prst="rect">
            <a:avLst/>
          </a:prstGeom>
          <a:noFill/>
          <a:ln w="9525">
            <a:noFill/>
          </a:ln>
        </p:spPr>
      </p:pic>
      <p:pic>
        <p:nvPicPr>
          <p:cNvPr id="8" name="图片 7"/>
          <p:cNvPicPr/>
          <p:nvPr>
            <p:custDataLst>
              <p:tags r:id="rId3"/>
            </p:custDataLst>
          </p:nvPr>
        </p:nvPicPr>
        <p:blipFill>
          <a:blip r:embed="rId4">
            <a:clrChange>
              <a:clrFrom>
                <a:srgbClr val="FFFFFF">
                  <a:alpha val="100000"/>
                </a:srgbClr>
              </a:clrFrom>
              <a:clrTo>
                <a:srgbClr val="FFFFFF">
                  <a:alpha val="100000"/>
                  <a:alpha val="0"/>
                </a:srgbClr>
              </a:clrTo>
            </a:clrChange>
          </a:blip>
          <a:stretch>
            <a:fillRect/>
          </a:stretch>
        </p:blipFill>
        <p:spPr>
          <a:xfrm>
            <a:off x="9167495" y="4167505"/>
            <a:ext cx="3632200" cy="29959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barn(inVertical)">
                                      <p:cBhvr>
                                        <p:cTn id="10" dur="500"/>
                                        <p:tgtEl>
                                          <p:spTgt spid="4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barn(inVertical)">
                                      <p:cBhvr>
                                        <p:cTn id="13" dur="500"/>
                                        <p:tgtEl>
                                          <p:spTgt spid="4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barn(inVertical)">
                                      <p:cBhvr>
                                        <p:cTn id="16" dur="500"/>
                                        <p:tgtEl>
                                          <p:spTgt spid="45"/>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barn(inVertical)">
                                      <p:cBhvr>
                                        <p:cTn id="19" dur="500"/>
                                        <p:tgtEl>
                                          <p:spTgt spid="47"/>
                                        </p:tgtEl>
                                      </p:cBhvr>
                                    </p:animEffect>
                                  </p:childTnLst>
                                </p:cTn>
                              </p:par>
                              <p:par>
                                <p:cTn id="20" presetID="47"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500"/>
                            </p:stCondLst>
                            <p:childTnLst>
                              <p:par>
                                <p:cTn id="26" presetID="47"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40" grpId="0"/>
      <p:bldP spid="44" grpId="0" bldLvl="0" animBg="1"/>
      <p:bldP spid="45" grpId="0"/>
      <p:bldP spid="4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1503680"/>
            <a:ext cx="1103312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sz="2400">
                <a:latin typeface="Times New Roman" panose="02020603050405020304" charset="0"/>
                <a:ea typeface="宋体" panose="02010600030101010101" pitchFamily="2" charset="-122"/>
                <a:cs typeface="Times New Roman" panose="02020603050405020304" charset="0"/>
              </a:rPr>
              <a:t>6</a:t>
            </a:r>
            <a:r>
              <a:rPr sz="2400">
                <a:latin typeface="宋体" panose="02010600030101010101" pitchFamily="2" charset="-122"/>
                <a:ea typeface="宋体" panose="02010600030101010101" pitchFamily="2" charset="-122"/>
                <a:cs typeface="宋体" panose="02010600030101010101" pitchFamily="2" charset="-122"/>
              </a:rPr>
              <a:t>. 结合本文内容，人民政治协商会议召开的基础是什么？</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a:lnSpc>
                <a:spcPct val="120000"/>
              </a:lnSpc>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endParaRPr lang="en-US" altLang="zh-CN" sz="2400">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p:cNvSpPr txBox="1"/>
          <p:nvPr>
            <p:custDataLst>
              <p:tags r:id="rId2"/>
            </p:custDataLst>
          </p:nvPr>
        </p:nvSpPr>
        <p:spPr>
          <a:xfrm>
            <a:off x="1214755" y="1917700"/>
            <a:ext cx="8476615" cy="2749550"/>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①我们战胜了美国帝国主义所援助的国民党反动政府。</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②中国共产党战胜了美国援助的国民党反动政府数百万军队的进攻，并使自己转入反攻和进攻。</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③中国人民的大多数已经获得解放。</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④全国人民团结起来，援助人民解放军，反对共同的敌人，取得了基本的胜利。</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04190" y="835660"/>
            <a:ext cx="1064069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sz="2400">
                <a:latin typeface="Times New Roman" panose="02020603050405020304" charset="0"/>
                <a:ea typeface="宋体" panose="02010600030101010101" pitchFamily="2" charset="-122"/>
                <a:cs typeface="Times New Roman" panose="02020603050405020304" charset="0"/>
              </a:rPr>
              <a:t>7.</a:t>
            </a:r>
            <a:r>
              <a:rPr sz="2400">
                <a:latin typeface="宋体" panose="02010600030101010101" pitchFamily="2" charset="-122"/>
                <a:ea typeface="宋体" panose="02010600030101010101" pitchFamily="2" charset="-122"/>
                <a:cs typeface="宋体" panose="02010600030101010101" pitchFamily="2" charset="-122"/>
              </a:rPr>
              <a:t> 阅读课文，梳理思路，思考开幕词的内涵，完成下面的表格。</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1149985" y="1544955"/>
          <a:ext cx="10699115" cy="4368800"/>
        </p:xfrm>
        <a:graphic>
          <a:graphicData uri="http://schemas.openxmlformats.org/drawingml/2006/table">
            <a:tbl>
              <a:tblPr firstRow="1" bandRow="1">
                <a:tableStyleId>{5940675A-B579-460E-94D1-54222C63F5DA}</a:tableStyleId>
              </a:tblPr>
              <a:tblGrid>
                <a:gridCol w="1323340"/>
                <a:gridCol w="1889125"/>
                <a:gridCol w="4071620"/>
                <a:gridCol w="3415030"/>
              </a:tblGrid>
              <a:tr h="493395">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cs typeface="宋体" panose="02010600030101010101" pitchFamily="2" charset="-122"/>
                        </a:rPr>
                        <a:t>文章结构</a:t>
                      </a:r>
                      <a:endParaRPr lang="zh-CN" altLang="en-US" sz="22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思　路</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主要内容</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讲话的目的和效果</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897890">
                <a:tc>
                  <a:txBody>
                    <a:bodyPr/>
                    <a:p>
                      <a:pPr>
                        <a:lnSpc>
                          <a:spcPct val="110000"/>
                        </a:lnSpc>
                        <a:buNone/>
                      </a:pPr>
                      <a:r>
                        <a:rPr lang="zh-CN" altLang="en-US" sz="2200">
                          <a:latin typeface="宋体" panose="02010600030101010101" pitchFamily="2" charset="-122"/>
                          <a:ea typeface="宋体" panose="02010600030101010101" pitchFamily="2" charset="-122"/>
                        </a:rPr>
                        <a:t>开 头</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宣布开幕</a:t>
                      </a:r>
                      <a:endParaRPr lang="zh-CN" altLang="en-US" sz="2200">
                        <a:latin typeface="宋体" panose="02010600030101010101" pitchFamily="2" charset="-122"/>
                        <a:ea typeface="宋体" panose="02010600030101010101" pitchFamily="2" charset="-122"/>
                      </a:endParaRPr>
                    </a:p>
                    <a:p>
                      <a:pPr>
                        <a:lnSpc>
                          <a:spcPct val="110000"/>
                        </a:lnSpc>
                        <a:buNone/>
                      </a:pPr>
                      <a:r>
                        <a:rPr lang="zh-CN" altLang="en-US" sz="2200">
                          <a:latin typeface="宋体" panose="02010600030101010101" pitchFamily="2" charset="-122"/>
                          <a:ea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第1</a:t>
                      </a:r>
                      <a:r>
                        <a:rPr sz="2400">
                          <a:latin typeface="Times New Roman" panose="02020603050405020304" charset="0"/>
                          <a:ea typeface="宋体" panose="02010600030101010101" pitchFamily="2" charset="-122"/>
                          <a:cs typeface="Times New Roman" panose="02020603050405020304" charset="0"/>
                          <a:sym typeface="+mn-ea"/>
                        </a:rPr>
                        <a:t>~</a:t>
                      </a:r>
                      <a:r>
                        <a:rPr sz="2400">
                          <a:latin typeface="Times New Roman" panose="02020603050405020304" charset="0"/>
                          <a:ea typeface="宋体" panose="02010600030101010101" pitchFamily="2" charset="-122"/>
                          <a:cs typeface="Times New Roman" panose="02020603050405020304" charset="0"/>
                        </a:rPr>
                        <a:t>2</a:t>
                      </a:r>
                      <a:r>
                        <a:rPr lang="zh-CN" altLang="en-US" sz="2200">
                          <a:latin typeface="宋体" panose="02010600030101010101" pitchFamily="2" charset="-122"/>
                          <a:ea typeface="宋体" panose="02010600030101010101" pitchFamily="2" charset="-122"/>
                        </a:rPr>
                        <a:t>段）</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sz="2200">
                          <a:latin typeface="宋体" panose="02010600030101010101" pitchFamily="2" charset="-122"/>
                          <a:ea typeface="宋体" panose="02010600030101010101" pitchFamily="2" charset="-122"/>
                          <a:cs typeface="宋体" panose="02010600030101010101" pitchFamily="2" charset="-122"/>
                        </a:rPr>
                        <a:t>介绍与会人员</a:t>
                      </a:r>
                      <a:endParaRPr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表明团结，庄重正式</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rowSpan="3">
                  <a:txBody>
                    <a:bodyPr/>
                    <a:p>
                      <a:pPr>
                        <a:lnSpc>
                          <a:spcPct val="110000"/>
                        </a:lnSpc>
                        <a:buNone/>
                      </a:pPr>
                      <a:r>
                        <a:rPr lang="zh-CN" altLang="en-US" sz="2200">
                          <a:latin typeface="宋体" panose="02010600030101010101" pitchFamily="2" charset="-122"/>
                          <a:ea typeface="宋体" panose="02010600030101010101" pitchFamily="2" charset="-122"/>
                        </a:rPr>
                        <a:t>主 体</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回顾历史</a:t>
                      </a:r>
                      <a:endParaRPr lang="zh-CN" altLang="en-US" sz="2200">
                        <a:latin typeface="宋体" panose="02010600030101010101" pitchFamily="2" charset="-122"/>
                        <a:ea typeface="宋体" panose="02010600030101010101" pitchFamily="2" charset="-122"/>
                      </a:endParaRPr>
                    </a:p>
                    <a:p>
                      <a:pPr>
                        <a:lnSpc>
                          <a:spcPct val="110000"/>
                        </a:lnSpc>
                        <a:buNone/>
                      </a:pPr>
                      <a:r>
                        <a:rPr lang="zh-CN" altLang="en-US" sz="2200">
                          <a:latin typeface="宋体" panose="02010600030101010101" pitchFamily="2" charset="-122"/>
                          <a:ea typeface="宋体" panose="02010600030101010101" pitchFamily="2" charset="-122"/>
                        </a:rPr>
                        <a:t>（第</a:t>
                      </a:r>
                      <a:r>
                        <a:rPr sz="2400">
                          <a:latin typeface="Times New Roman" panose="02020603050405020304" charset="0"/>
                          <a:ea typeface="宋体" panose="02010600030101010101" pitchFamily="2" charset="-122"/>
                          <a:cs typeface="Times New Roman" panose="02020603050405020304" charset="0"/>
                        </a:rPr>
                        <a:t>3</a:t>
                      </a:r>
                      <a:r>
                        <a:rPr sz="2400">
                          <a:latin typeface="Times New Roman" panose="02020603050405020304" charset="0"/>
                          <a:ea typeface="宋体" panose="02010600030101010101" pitchFamily="2" charset="-122"/>
                          <a:cs typeface="Times New Roman" panose="02020603050405020304" charset="0"/>
                          <a:sym typeface="+mn-ea"/>
                        </a:rPr>
                        <a:t>~</a:t>
                      </a:r>
                      <a:r>
                        <a:rPr sz="2400">
                          <a:latin typeface="Times New Roman" panose="02020603050405020304" charset="0"/>
                          <a:ea typeface="宋体" panose="02010600030101010101" pitchFamily="2" charset="-122"/>
                          <a:cs typeface="Times New Roman" panose="02020603050405020304" charset="0"/>
                        </a:rPr>
                        <a:t>4</a:t>
                      </a:r>
                      <a:r>
                        <a:rPr lang="zh-CN" altLang="en-US" sz="2200">
                          <a:latin typeface="宋体" panose="02010600030101010101" pitchFamily="2" charset="-122"/>
                          <a:ea typeface="宋体" panose="02010600030101010101" pitchFamily="2" charset="-122"/>
                        </a:rPr>
                        <a:t>段）</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cs typeface="宋体" panose="02010600030101010101" pitchFamily="2" charset="-122"/>
                        </a:rPr>
                        <a:t>总结历史背景、教训，表明会议意义</a:t>
                      </a: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立足当下</a:t>
                      </a:r>
                      <a:endParaRPr lang="zh-CN" altLang="en-US" sz="2200">
                        <a:latin typeface="宋体" panose="02010600030101010101" pitchFamily="2" charset="-122"/>
                        <a:ea typeface="宋体" panose="02010600030101010101" pitchFamily="2" charset="-122"/>
                      </a:endParaRPr>
                    </a:p>
                    <a:p>
                      <a:pPr>
                        <a:lnSpc>
                          <a:spcPct val="110000"/>
                        </a:lnSpc>
                        <a:buNone/>
                      </a:pPr>
                      <a:r>
                        <a:rPr lang="zh-CN" altLang="en-US" sz="2200">
                          <a:latin typeface="宋体" panose="02010600030101010101" pitchFamily="2" charset="-122"/>
                          <a:ea typeface="宋体" panose="02010600030101010101" pitchFamily="2" charset="-122"/>
                        </a:rPr>
                        <a:t>（第</a:t>
                      </a:r>
                      <a:r>
                        <a:rPr sz="2400">
                          <a:latin typeface="Times New Roman" panose="02020603050405020304" charset="0"/>
                          <a:ea typeface="宋体" panose="02010600030101010101" pitchFamily="2" charset="-122"/>
                          <a:cs typeface="Times New Roman" panose="02020603050405020304" charset="0"/>
                        </a:rPr>
                        <a:t>5</a:t>
                      </a:r>
                      <a:r>
                        <a:rPr sz="2400">
                          <a:latin typeface="Times New Roman" panose="02020603050405020304" charset="0"/>
                          <a:ea typeface="宋体" panose="02010600030101010101" pitchFamily="2" charset="-122"/>
                          <a:cs typeface="Times New Roman" panose="02020603050405020304" charset="0"/>
                          <a:sym typeface="+mn-ea"/>
                        </a:rPr>
                        <a:t>~</a:t>
                      </a:r>
                      <a:r>
                        <a:rPr sz="2400">
                          <a:latin typeface="Times New Roman" panose="02020603050405020304" charset="0"/>
                          <a:ea typeface="宋体" panose="02010600030101010101" pitchFamily="2" charset="-122"/>
                          <a:cs typeface="Times New Roman" panose="02020603050405020304" charset="0"/>
                        </a:rPr>
                        <a:t>8</a:t>
                      </a:r>
                      <a:r>
                        <a:rPr lang="zh-CN" altLang="en-US" sz="2200">
                          <a:latin typeface="宋体" panose="02010600030101010101" pitchFamily="2" charset="-122"/>
                          <a:ea typeface="宋体" panose="02010600030101010101" pitchFamily="2" charset="-122"/>
                        </a:rPr>
                        <a:t>段）</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看清责任，鼓舞人心</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展望未来</a:t>
                      </a:r>
                      <a:endParaRPr lang="zh-CN" altLang="en-US" sz="2200">
                        <a:latin typeface="宋体" panose="02010600030101010101" pitchFamily="2" charset="-122"/>
                        <a:ea typeface="宋体" panose="02010600030101010101" pitchFamily="2" charset="-122"/>
                      </a:endParaRPr>
                    </a:p>
                    <a:p>
                      <a:pPr>
                        <a:lnSpc>
                          <a:spcPct val="110000"/>
                        </a:lnSpc>
                        <a:buNone/>
                      </a:pPr>
                      <a:r>
                        <a:rPr lang="zh-CN" altLang="en-US" sz="2200">
                          <a:latin typeface="宋体" panose="02010600030101010101" pitchFamily="2" charset="-122"/>
                          <a:ea typeface="宋体" panose="02010600030101010101" pitchFamily="2" charset="-122"/>
                        </a:rPr>
                        <a:t>（第</a:t>
                      </a:r>
                      <a:r>
                        <a:rPr sz="2400">
                          <a:latin typeface="Times New Roman" panose="02020603050405020304" charset="0"/>
                          <a:ea typeface="宋体" panose="02010600030101010101" pitchFamily="2" charset="-122"/>
                          <a:cs typeface="Times New Roman" panose="02020603050405020304" charset="0"/>
                        </a:rPr>
                        <a:t>9</a:t>
                      </a:r>
                      <a:r>
                        <a:rPr sz="2400">
                          <a:latin typeface="Times New Roman" panose="02020603050405020304" charset="0"/>
                          <a:ea typeface="宋体" panose="02010600030101010101" pitchFamily="2" charset="-122"/>
                          <a:cs typeface="Times New Roman" panose="02020603050405020304" charset="0"/>
                          <a:sym typeface="+mn-ea"/>
                        </a:rPr>
                        <a:t>~</a:t>
                      </a:r>
                      <a:r>
                        <a:rPr sz="2400">
                          <a:latin typeface="Times New Roman" panose="02020603050405020304" charset="0"/>
                          <a:ea typeface="宋体" panose="02010600030101010101" pitchFamily="2" charset="-122"/>
                          <a:cs typeface="Times New Roman" panose="02020603050405020304" charset="0"/>
                        </a:rPr>
                        <a:t>11</a:t>
                      </a:r>
                      <a:r>
                        <a:rPr lang="zh-CN" altLang="en-US" sz="2200">
                          <a:latin typeface="宋体" panose="02010600030101010101" pitchFamily="2" charset="-122"/>
                          <a:ea typeface="宋体" panose="02010600030101010101" pitchFamily="2" charset="-122"/>
                        </a:rPr>
                        <a:t>段）</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a:txBody>
                    <a:bodyPr/>
                    <a:p>
                      <a:pPr>
                        <a:lnSpc>
                          <a:spcPct val="110000"/>
                        </a:lnSpc>
                        <a:buNone/>
                      </a:pPr>
                      <a:r>
                        <a:rPr lang="zh-CN" altLang="en-US" sz="2200">
                          <a:latin typeface="宋体" panose="02010600030101010101" pitchFamily="2" charset="-122"/>
                          <a:ea typeface="宋体" panose="02010600030101010101" pitchFamily="2" charset="-122"/>
                        </a:rPr>
                        <a:t>结 尾</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悼念庆祝</a:t>
                      </a:r>
                      <a:endParaRPr lang="zh-CN" altLang="en-US" sz="2200">
                        <a:latin typeface="宋体" panose="02010600030101010101" pitchFamily="2" charset="-122"/>
                        <a:ea typeface="宋体" panose="02010600030101010101" pitchFamily="2" charset="-122"/>
                      </a:endParaRPr>
                    </a:p>
                    <a:p>
                      <a:pPr>
                        <a:lnSpc>
                          <a:spcPct val="110000"/>
                        </a:lnSpc>
                        <a:buNone/>
                      </a:pPr>
                      <a:r>
                        <a:rPr lang="zh-CN" altLang="en-US" sz="2200">
                          <a:latin typeface="宋体" panose="02010600030101010101" pitchFamily="2" charset="-122"/>
                          <a:ea typeface="宋体" panose="02010600030101010101" pitchFamily="2" charset="-122"/>
                        </a:rPr>
                        <a:t>（第</a:t>
                      </a:r>
                      <a:r>
                        <a:rPr sz="2400">
                          <a:latin typeface="Times New Roman" panose="02020603050405020304" charset="0"/>
                          <a:ea typeface="宋体" panose="02010600030101010101" pitchFamily="2" charset="-122"/>
                          <a:cs typeface="Times New Roman" panose="02020603050405020304" charset="0"/>
                        </a:rPr>
                        <a:t>12~16</a:t>
                      </a:r>
                      <a:r>
                        <a:rPr lang="zh-CN" altLang="en-US" sz="2200">
                          <a:latin typeface="宋体" panose="02010600030101010101" pitchFamily="2" charset="-122"/>
                          <a:ea typeface="宋体" panose="02010600030101010101" pitchFamily="2" charset="-122"/>
                        </a:rPr>
                        <a:t>段）</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慷慨激昂，令人感动</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21" name="文本框 20"/>
          <p:cNvSpPr txBox="1"/>
          <p:nvPr>
            <p:custDataLst>
              <p:tags r:id="rId3"/>
            </p:custDataLst>
          </p:nvPr>
        </p:nvSpPr>
        <p:spPr>
          <a:xfrm>
            <a:off x="8610600" y="3198495"/>
            <a:ext cx="3060700" cy="429895"/>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不忘历史，感人肺腑</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23" name="组合 22"/>
          <p:cNvGrpSpPr/>
          <p:nvPr/>
        </p:nvGrpSpPr>
        <p:grpSpPr>
          <a:xfrm>
            <a:off x="0" y="18415"/>
            <a:ext cx="7018020" cy="816610"/>
            <a:chOff x="0" y="29"/>
            <a:chExt cx="11052" cy="1286"/>
          </a:xfrm>
        </p:grpSpPr>
        <p:pic>
          <p:nvPicPr>
            <p:cNvPr id="111" name="图片 110"/>
            <p:cNvPicPr/>
            <p:nvPr userDrawn="1">
              <p:custDataLst>
                <p:tags r:id="rId4"/>
              </p:custDataLst>
            </p:nvPr>
          </p:nvPicPr>
          <p:blipFill>
            <a:blip r:embed="rId5">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6"/>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二、课堂探究</a:t>
              </a:r>
              <a:endParaRPr lang="zh-CN" altLang="en-US" sz="3200" b="1">
                <a:solidFill>
                  <a:schemeClr val="bg1"/>
                </a:solidFill>
                <a:latin typeface="楷体" panose="02010609060101010101" charset="-122"/>
                <a:ea typeface="楷体" panose="02010609060101010101" charset="-122"/>
              </a:endParaRPr>
            </a:p>
          </p:txBody>
        </p:sp>
      </p:grpSp>
      <p:sp>
        <p:nvSpPr>
          <p:cNvPr id="2" name="文本框 1"/>
          <p:cNvSpPr txBox="1"/>
          <p:nvPr>
            <p:custDataLst>
              <p:tags r:id="rId7"/>
            </p:custDataLst>
          </p:nvPr>
        </p:nvSpPr>
        <p:spPr>
          <a:xfrm>
            <a:off x="4464685" y="3775710"/>
            <a:ext cx="3060700" cy="768350"/>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定国策、明方向、鼓干劲、保警惕</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8"/>
            </p:custDataLst>
          </p:nvPr>
        </p:nvSpPr>
        <p:spPr>
          <a:xfrm>
            <a:off x="4464685" y="4675505"/>
            <a:ext cx="3060700" cy="768350"/>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提出经济、文化、国防建设三大任务</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9"/>
            </p:custDataLst>
          </p:nvPr>
        </p:nvSpPr>
        <p:spPr>
          <a:xfrm>
            <a:off x="8610600" y="4675505"/>
            <a:ext cx="3060700" cy="429895"/>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增强自信，激情澎湃</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10"/>
            </p:custDataLst>
          </p:nvPr>
        </p:nvSpPr>
        <p:spPr>
          <a:xfrm>
            <a:off x="4584700" y="5575300"/>
            <a:ext cx="4203700" cy="429895"/>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悼念人民英雄，庆祝伟大胜利</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 grpId="0"/>
      <p:bldP spid="3" grpId="0"/>
      <p:bldP spid="4"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79120" y="629920"/>
            <a:ext cx="10640695" cy="4521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sz="2400">
                <a:latin typeface="Times New Roman" panose="02020603050405020304" charset="0"/>
                <a:ea typeface="宋体" panose="02010600030101010101" pitchFamily="2" charset="-122"/>
                <a:cs typeface="Times New Roman" panose="02020603050405020304" charset="0"/>
              </a:rPr>
              <a:t>8. </a:t>
            </a:r>
            <a:r>
              <a:rPr sz="2400">
                <a:latin typeface="宋体" panose="02010600030101010101" pitchFamily="2" charset="-122"/>
                <a:ea typeface="宋体" panose="02010600030101010101" pitchFamily="2" charset="-122"/>
                <a:cs typeface="宋体" panose="02010600030101010101" pitchFamily="2" charset="-122"/>
              </a:rPr>
              <a:t>课文气势磅礴，充满激情，处处体现着毛泽东在革命获得成功后的喜悦心情和对国家未来发展的坚定信心，试着找一找文中观点鲜明、自信豪迈的句子，并反复朗读感受“中国人民站起来了”的豪迈之情。</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a:t>
            </a:r>
            <a:r>
              <a:rPr lang="en-US"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r>
              <a:rPr sz="2400">
                <a:latin typeface="宋体" panose="02010600030101010101" pitchFamily="2" charset="-122"/>
                <a:ea typeface="宋体" panose="02010600030101010101" pitchFamily="2" charset="-122"/>
                <a:cs typeface="宋体" panose="02010600030101010101" pitchFamily="2" charset="-122"/>
              </a:rPr>
              <a:t>_______</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p:cNvSpPr txBox="1"/>
          <p:nvPr/>
        </p:nvSpPr>
        <p:spPr>
          <a:xfrm>
            <a:off x="748030" y="1958975"/>
            <a:ext cx="10181590" cy="3192780"/>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①这种全国人民大团结之所以能够成功，是因为我们战胜了美国帝国主义所援助的国民党反动政府。（观点鲜明）</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②只要我们仍然保持艰苦奋斗的作风，只要我们团结一致，只要我们坚持人民民主专政和团结国际友人，我们就能在经济战线上迅速地获得胜利。（自信豪迈）</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③我们的民族再也不是一个被人侮辱的民族了，我们已经站起来了。（观点鲜明，自信豪迈）</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3625215" y="92837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（一）课文巩固</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4" name="文本框 3"/>
          <p:cNvSpPr txBox="1"/>
          <p:nvPr>
            <p:custDataLst>
              <p:tags r:id="rId2"/>
            </p:custDataLst>
          </p:nvPr>
        </p:nvSpPr>
        <p:spPr>
          <a:xfrm>
            <a:off x="579120" y="1753870"/>
            <a:ext cx="11033125"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9. 下列各句中，</a:t>
            </a:r>
            <a:r>
              <a:rPr lang="zh-CN" sz="2400">
                <a:latin typeface="Times New Roman" panose="02020603050405020304" charset="0"/>
                <a:ea typeface="宋体" panose="02010600030101010101" pitchFamily="2" charset="-122"/>
                <a:cs typeface="Times New Roman" panose="02020603050405020304" charset="0"/>
              </a:rPr>
              <a:t>标红</a:t>
            </a:r>
            <a:r>
              <a:rPr sz="2400">
                <a:latin typeface="Times New Roman" panose="02020603050405020304" charset="0"/>
                <a:ea typeface="宋体" panose="02010600030101010101" pitchFamily="2" charset="-122"/>
                <a:cs typeface="Times New Roman" panose="02020603050405020304" charset="0"/>
              </a:rPr>
              <a:t>的词语使用正确的一项是（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面对困难和挫折，我们应该</a:t>
            </a:r>
            <a:r>
              <a:rPr sz="2400">
                <a:solidFill>
                  <a:srgbClr val="FF0000"/>
                </a:solidFill>
                <a:latin typeface="Times New Roman" panose="02020603050405020304" charset="0"/>
                <a:ea typeface="宋体" panose="02010600030101010101" pitchFamily="2" charset="-122"/>
                <a:cs typeface="Times New Roman" panose="02020603050405020304" charset="0"/>
              </a:rPr>
              <a:t>不屈不挠</a:t>
            </a:r>
            <a:r>
              <a:rPr sz="2400">
                <a:latin typeface="Times New Roman" panose="02020603050405020304" charset="0"/>
                <a:ea typeface="宋体" panose="02010600030101010101" pitchFamily="2" charset="-122"/>
                <a:cs typeface="Times New Roman" panose="02020603050405020304" charset="0"/>
              </a:rPr>
              <a:t>地努力奋斗，直到取得最后的成功。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在学校里，我与同桌</a:t>
            </a:r>
            <a:r>
              <a:rPr sz="2400">
                <a:solidFill>
                  <a:srgbClr val="FF0000"/>
                </a:solidFill>
                <a:latin typeface="Times New Roman" panose="02020603050405020304" charset="0"/>
                <a:ea typeface="宋体" panose="02010600030101010101" pitchFamily="2" charset="-122"/>
                <a:cs typeface="Times New Roman" panose="02020603050405020304" charset="0"/>
              </a:rPr>
              <a:t>相敬如宾</a:t>
            </a:r>
            <a:r>
              <a:rPr sz="2400">
                <a:latin typeface="Times New Roman" panose="02020603050405020304" charset="0"/>
                <a:ea typeface="宋体" panose="02010600030101010101" pitchFamily="2" charset="-122"/>
                <a:cs typeface="Times New Roman" panose="02020603050405020304" charset="0"/>
              </a:rPr>
              <a:t>，相互鼓励，一起努力学习，战胜困难。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一些领导干部身居要职，却</a:t>
            </a:r>
            <a:r>
              <a:rPr sz="2400">
                <a:solidFill>
                  <a:srgbClr val="FF0000"/>
                </a:solidFill>
                <a:latin typeface="Times New Roman" panose="02020603050405020304" charset="0"/>
                <a:ea typeface="宋体" panose="02010600030101010101" pitchFamily="2" charset="-122"/>
                <a:cs typeface="Times New Roman" panose="02020603050405020304" charset="0"/>
              </a:rPr>
              <a:t>胸无城府</a:t>
            </a:r>
            <a:r>
              <a:rPr sz="2400">
                <a:latin typeface="Times New Roman" panose="02020603050405020304" charset="0"/>
                <a:ea typeface="宋体" panose="02010600030101010101" pitchFamily="2" charset="-122"/>
                <a:cs typeface="Times New Roman" panose="02020603050405020304" charset="0"/>
              </a:rPr>
              <a:t>，思想僵化，不能与时俱进，他们必将被时代潮流淘汰。</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为赢得冬奥会金牌，即使在最不起眼的角落，美丽的冰上艺术家们也会用其独特的方式相互</a:t>
            </a:r>
            <a:r>
              <a:rPr sz="2400">
                <a:solidFill>
                  <a:srgbClr val="FF0000"/>
                </a:solidFill>
                <a:latin typeface="Times New Roman" panose="02020603050405020304" charset="0"/>
                <a:ea typeface="宋体" panose="02010600030101010101" pitchFamily="2" charset="-122"/>
                <a:cs typeface="Times New Roman" panose="02020603050405020304" charset="0"/>
              </a:rPr>
              <a:t>尔虞我诈</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075170" y="181038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27100" y="5068570"/>
            <a:ext cx="9618980" cy="156845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【解析】相敬如宾：夫妻相互尊敬，像对待宾客一样。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胸无城府：比喻令人难以揣测的深远用心。形容心胸坦率、坦白，没有什么隐藏。</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尔虞我诈：你骗我，我骗你。互相欺骗，彼此猜疑。</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5"/>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三、课后巩固与拓展</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79755" y="614045"/>
            <a:ext cx="1103312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10. 下列各句中，标点符号使用不正确的一项是（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我们的会议包括六百多位代表，代表着全中国所有的民主党派，人民团体，人民解放军，各地区，各民族和国外华侨。</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我们面前的困难是有的，而且是很多的，但是我们确信：一切困难都将被全国人民的英勇奋斗所战胜。中国人民已经具有战胜困难的极其丰富的经验。</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现在，数百万人民解放军的野战军已经打到接近台湾、广东、广西、贵州、四川和新疆的地区去了，中国人民的大多数已经获得了解放。</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庆贺人民解放战争和人民革命的胜利！庆贺中华人民共和国的成立！庆贺中国人民政治协商会议的成功！</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147560" y="65087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27100" y="4825365"/>
            <a:ext cx="961898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【解析】C项，顿号改逗号。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998220"/>
            <a:ext cx="1103312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11. 下列各句中，有使用修辞手法的一项是（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帝国主义者和国内反动派决不甘心于他们的失败，他们还要作最后的挣扎。</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我们的国防将获得巩固，不允许任何帝国主义者再来侵略我们的国土。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这就指明，我们的会议是一个全国人民大团结的会议。</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我们将不但有一个强大的陆军，而且有一个强大的空军和一个强大的海军。</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687820" y="109220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123950" y="3733165"/>
            <a:ext cx="961898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【解析】D项，使用排比的修辞手法。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12470" y="857885"/>
            <a:ext cx="11033125" cy="1208405"/>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12. 根据对课文的整体把握，请从国家、民族、人民三个不同的层面</a:t>
            </a:r>
            <a:r>
              <a:rPr sz="2400">
                <a:latin typeface="宋体" panose="02010600030101010101" pitchFamily="2" charset="-122"/>
                <a:ea typeface="宋体" panose="02010600030101010101" pitchFamily="2" charset="-122"/>
                <a:cs typeface="宋体" panose="02010600030101010101" pitchFamily="2" charset="-122"/>
              </a:rPr>
              <a:t>分析“中国人民站起来了”这句</a:t>
            </a:r>
            <a:r>
              <a:rPr sz="2400">
                <a:latin typeface="Times New Roman" panose="02020603050405020304" charset="0"/>
                <a:ea typeface="宋体" panose="02010600030101010101" pitchFamily="2" charset="-122"/>
                <a:cs typeface="Times New Roman" panose="02020603050405020304" charset="0"/>
              </a:rPr>
              <a:t>话在文中的具体含义。</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822960" y="1775460"/>
            <a:ext cx="10546715" cy="2306320"/>
          </a:xfrm>
          <a:prstGeom prst="rect">
            <a:avLst/>
          </a:prstGeom>
          <a:noFill/>
        </p:spPr>
        <p:txBody>
          <a:bodyPr wrap="square" rtlCol="0">
            <a:spAutoFit/>
          </a:bodyPr>
          <a:p>
            <a:pPr indent="0" algn="just"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中国人民站起来了”代表着国家的独立，说明我们的民族将再也不是一个被人侮辱的民族了，我们的民族将从此列入爱好和平自由的世界各民族的大家庭。“站起来”代表民族的强大和平等，中国人民政治协商会议宣布自己执行全国人民代表大会的职权。“站起来”代表人民当家作主，同时表达了历经艰难困苦的民族获得新生的无比自豪、自信和自强的感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38785" y="705485"/>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阅读下面的文段，并完成题目。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438785" y="1333500"/>
            <a:ext cx="11374755" cy="4965065"/>
          </a:xfrm>
          <a:prstGeom prst="rect">
            <a:avLst/>
          </a:prstGeom>
          <a:solidFill>
            <a:schemeClr val="bg2">
              <a:lumMod val="90000"/>
            </a:schemeClr>
          </a:solidFill>
        </p:spPr>
        <p:txBody>
          <a:bodyPr wrap="square" rtlCol="0">
            <a:sp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诸位代表先生们，我们有一个共同的感觉，</a:t>
            </a:r>
            <a:r>
              <a:rPr sz="2400">
                <a:solidFill>
                  <a:srgbClr val="FF0000"/>
                </a:solidFill>
                <a:latin typeface="楷体" panose="02010609060101010101" charset="-122"/>
                <a:ea typeface="楷体" panose="02010609060101010101" charset="-122"/>
                <a:cs typeface="楷体" panose="02010609060101010101" charset="-122"/>
              </a:rPr>
              <a:t>这就是</a:t>
            </a:r>
            <a:r>
              <a:rPr sz="2400">
                <a:latin typeface="楷体" panose="02010609060101010101" charset="-122"/>
                <a:ea typeface="楷体" panose="02010609060101010101" charset="-122"/>
                <a:cs typeface="楷体" panose="02010609060101010101" charset="-122"/>
              </a:rPr>
              <a:t>我们的工作将写在人类的历史上，它将表明：占人类总数四分之一的中国人从此站立起来了。中国人</a:t>
            </a:r>
            <a:r>
              <a:rPr sz="2400">
                <a:solidFill>
                  <a:srgbClr val="FF0000"/>
                </a:solidFill>
                <a:latin typeface="楷体" panose="02010609060101010101" charset="-122"/>
                <a:ea typeface="楷体" panose="02010609060101010101" charset="-122"/>
                <a:cs typeface="楷体" panose="02010609060101010101" charset="-122"/>
              </a:rPr>
              <a:t>从来就是</a:t>
            </a:r>
            <a:r>
              <a:rPr sz="2400">
                <a:latin typeface="楷体" panose="02010609060101010101" charset="-122"/>
                <a:ea typeface="楷体" panose="02010609060101010101" charset="-122"/>
                <a:cs typeface="楷体" panose="02010609060101010101" charset="-122"/>
              </a:rPr>
              <a:t>一个伟大的勇敢的勤劳的民族，只是在近代是落伍了。这种落伍，</a:t>
            </a:r>
            <a:r>
              <a:rPr sz="2400">
                <a:solidFill>
                  <a:srgbClr val="FF0000"/>
                </a:solidFill>
                <a:latin typeface="楷体" panose="02010609060101010101" charset="-122"/>
                <a:ea typeface="楷体" panose="02010609060101010101" charset="-122"/>
                <a:cs typeface="楷体" panose="02010609060101010101" charset="-122"/>
              </a:rPr>
              <a:t>完全是</a:t>
            </a:r>
            <a:r>
              <a:rPr sz="2400">
                <a:latin typeface="楷体" panose="02010609060101010101" charset="-122"/>
                <a:ea typeface="楷体" panose="02010609060101010101" charset="-122"/>
                <a:cs typeface="楷体" panose="02010609060101010101" charset="-122"/>
              </a:rPr>
              <a:t>被外国帝国主义和本国反动政府所压迫和剥削的结果。一百多年以来，我们的先人以不屈不挠的斗争反对内外压迫者，从来没有停止过，其中包括伟大的中国革命先行者孙中山先生所领导的辛亥革命在内。</a:t>
            </a:r>
            <a:r>
              <a:rPr sz="2400" u="sng">
                <a:latin typeface="楷体" panose="02010609060101010101" charset="-122"/>
                <a:ea typeface="楷体" panose="02010609060101010101" charset="-122"/>
                <a:cs typeface="楷体" panose="02010609060101010101" charset="-122"/>
              </a:rPr>
              <a:t>我们的先人指示我们，叫我们完成他们的遗志。</a:t>
            </a:r>
            <a:r>
              <a:rPr sz="2400">
                <a:solidFill>
                  <a:srgbClr val="FF0000"/>
                </a:solidFill>
                <a:latin typeface="楷体" panose="02010609060101010101" charset="-122"/>
                <a:ea typeface="楷体" panose="02010609060101010101" charset="-122"/>
                <a:cs typeface="楷体" panose="02010609060101010101" charset="-122"/>
              </a:rPr>
              <a:t>我们</a:t>
            </a:r>
            <a:r>
              <a:rPr sz="2400">
                <a:latin typeface="楷体" panose="02010609060101010101" charset="-122"/>
                <a:ea typeface="楷体" panose="02010609060101010101" charset="-122"/>
                <a:cs typeface="楷体" panose="02010609060101010101" charset="-122"/>
              </a:rPr>
              <a:t>现在是这样做了。</a:t>
            </a:r>
            <a:r>
              <a:rPr sz="2400">
                <a:solidFill>
                  <a:srgbClr val="FF0000"/>
                </a:solidFill>
                <a:latin typeface="楷体" panose="02010609060101010101" charset="-122"/>
                <a:ea typeface="楷体" panose="02010609060101010101" charset="-122"/>
                <a:cs typeface="楷体" panose="02010609060101010101" charset="-122"/>
              </a:rPr>
              <a:t>我们</a:t>
            </a:r>
            <a:r>
              <a:rPr sz="2400">
                <a:latin typeface="楷体" panose="02010609060101010101" charset="-122"/>
                <a:ea typeface="楷体" panose="02010609060101010101" charset="-122"/>
                <a:cs typeface="楷体" panose="02010609060101010101" charset="-122"/>
              </a:rPr>
              <a:t>团结起来，以人民解放战争和人民大革命打倒了内外压迫者，宣布中华人民共和国成立了。</a:t>
            </a:r>
            <a:r>
              <a:rPr sz="2400">
                <a:solidFill>
                  <a:srgbClr val="FF0000"/>
                </a:solidFill>
                <a:latin typeface="楷体" panose="02010609060101010101" charset="-122"/>
                <a:ea typeface="楷体" panose="02010609060101010101" charset="-122"/>
                <a:cs typeface="楷体" panose="02010609060101010101" charset="-122"/>
              </a:rPr>
              <a:t>我们</a:t>
            </a:r>
            <a:r>
              <a:rPr sz="2400">
                <a:latin typeface="楷体" panose="02010609060101010101" charset="-122"/>
                <a:ea typeface="楷体" panose="02010609060101010101" charset="-122"/>
                <a:cs typeface="楷体" panose="02010609060101010101" charset="-122"/>
              </a:rPr>
              <a:t>的民族将从此列入爱好和平自由的世界各民族的大家庭，以勇敢而勤劳的姿态工作着，创造自己的文明和幸福，同时也促进世界的和平和自由。</a:t>
            </a:r>
            <a:r>
              <a:rPr sz="2400">
                <a:solidFill>
                  <a:srgbClr val="FF0000"/>
                </a:solidFill>
                <a:latin typeface="楷体" panose="02010609060101010101" charset="-122"/>
                <a:ea typeface="楷体" panose="02010609060101010101" charset="-122"/>
                <a:cs typeface="楷体" panose="02010609060101010101" charset="-122"/>
              </a:rPr>
              <a:t>我们</a:t>
            </a:r>
            <a:r>
              <a:rPr sz="2400">
                <a:latin typeface="楷体" panose="02010609060101010101" charset="-122"/>
                <a:ea typeface="楷体" panose="02010609060101010101" charset="-122"/>
                <a:cs typeface="楷体" panose="02010609060101010101" charset="-122"/>
              </a:rPr>
              <a:t>的民族将再也不是一个被人侮辱的民族了，</a:t>
            </a:r>
            <a:r>
              <a:rPr sz="2400">
                <a:solidFill>
                  <a:srgbClr val="FF0000"/>
                </a:solidFill>
                <a:latin typeface="楷体" panose="02010609060101010101" charset="-122"/>
                <a:ea typeface="楷体" panose="02010609060101010101" charset="-122"/>
                <a:cs typeface="楷体" panose="02010609060101010101" charset="-122"/>
              </a:rPr>
              <a:t>我们</a:t>
            </a:r>
            <a:r>
              <a:rPr sz="2400">
                <a:latin typeface="楷体" panose="02010609060101010101" charset="-122"/>
                <a:ea typeface="楷体" panose="02010609060101010101" charset="-122"/>
                <a:cs typeface="楷体" panose="02010609060101010101" charset="-122"/>
              </a:rPr>
              <a:t>已经站起来了。</a:t>
            </a:r>
            <a:r>
              <a:rPr sz="2400">
                <a:solidFill>
                  <a:srgbClr val="FF0000"/>
                </a:solidFill>
                <a:latin typeface="楷体" panose="02010609060101010101" charset="-122"/>
                <a:ea typeface="楷体" panose="02010609060101010101" charset="-122"/>
                <a:cs typeface="楷体" panose="02010609060101010101" charset="-122"/>
              </a:rPr>
              <a:t>我们</a:t>
            </a:r>
            <a:r>
              <a:rPr sz="2400">
                <a:latin typeface="楷体" panose="02010609060101010101" charset="-122"/>
                <a:ea typeface="楷体" panose="02010609060101010101" charset="-122"/>
                <a:cs typeface="楷体" panose="02010609060101010101" charset="-122"/>
              </a:rPr>
              <a:t>的革命已经获得全世界广大人民的同情和欢呼，</a:t>
            </a:r>
            <a:r>
              <a:rPr sz="2400">
                <a:solidFill>
                  <a:srgbClr val="FF0000"/>
                </a:solidFill>
                <a:latin typeface="楷体" panose="02010609060101010101" charset="-122"/>
                <a:ea typeface="楷体" panose="02010609060101010101" charset="-122"/>
                <a:cs typeface="楷体" panose="02010609060101010101" charset="-122"/>
              </a:rPr>
              <a:t>我们</a:t>
            </a:r>
            <a:r>
              <a:rPr sz="2400">
                <a:latin typeface="楷体" panose="02010609060101010101" charset="-122"/>
                <a:ea typeface="楷体" panose="02010609060101010101" charset="-122"/>
                <a:cs typeface="楷体" panose="02010609060101010101" charset="-122"/>
              </a:rPr>
              <a:t>的朋友遍于全世界。</a:t>
            </a:r>
            <a:endParaRPr sz="24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4239895" y="16573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（二）阅读训练</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673100" y="989330"/>
            <a:ext cx="1103312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13. 下列对画线句中</a:t>
            </a:r>
            <a:r>
              <a:rPr sz="2400">
                <a:latin typeface="宋体" panose="02010600030101010101" pitchFamily="2" charset="-122"/>
                <a:ea typeface="宋体" panose="02010600030101010101" pitchFamily="2" charset="-122"/>
                <a:cs typeface="宋体" panose="02010600030101010101" pitchFamily="2" charset="-122"/>
              </a:rPr>
              <a:t>的“遗志”所</a:t>
            </a:r>
            <a:r>
              <a:rPr sz="2400">
                <a:latin typeface="Times New Roman" panose="02020603050405020304" charset="0"/>
                <a:ea typeface="宋体" panose="02010600030101010101" pitchFamily="2" charset="-122"/>
                <a:cs typeface="Times New Roman" panose="02020603050405020304" charset="0"/>
              </a:rPr>
              <a:t>指内容的理解，错误的一项是（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我们的民族将再也不是一个被人侮辱的民族。</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我们的民族以勇敢而勤劳的姿态工作着，创造自己的文明和幸福。</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我们团结起来，以人民解放战争和人民大革命打倒了内外压迫者。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我们的革命无须获得全世界广大人民的同情和欢呼。</a:t>
            </a:r>
            <a:endParaRPr sz="2400">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nvSpPr>
        <p:spPr>
          <a:xfrm>
            <a:off x="1066800" y="3891915"/>
            <a:ext cx="1052703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【解析】D项，“无须”表述有误。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9011285" y="98933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79755" y="948055"/>
            <a:ext cx="11033125"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14. 文中标红词语的使用可以体现出开幕词的哪些特点？这样写对表达情感有什么作用？</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lang="en-US"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925830" y="1812925"/>
            <a:ext cx="10527030" cy="2306320"/>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开幕词具有口语化、简明性、宣告性、引导性、鼓动性的特点。文中的标红词语就体现了开幕词中“口语化、宣告性、引导性”的特点。如“这就是、从来就是、完全是”这几个词属于排比性的强调词，通过递进式的反复肯定，能给人确凿无疑的感觉；连续七个“我</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们……</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”句式的使用，则极大地增强了语气，给人一种充满信心与自豪的感觉。</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userDrawn="1">
            <p:custDataLst>
              <p:tags r:id="rId1"/>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7" name="图片 6"/>
          <p:cNvPicPr/>
          <p:nvPr>
            <p:custDataLst>
              <p:tags r:id="rId2"/>
            </p:custDataLst>
          </p:nvPr>
        </p:nvPicPr>
        <p:blipFill>
          <a:blip r:embed="rId3">
            <a:clrChange>
              <a:clrFrom>
                <a:srgbClr val="FFFFFF">
                  <a:alpha val="100000"/>
                </a:srgbClr>
              </a:clrFrom>
              <a:clrTo>
                <a:srgbClr val="FFFFFF">
                  <a:alpha val="100000"/>
                  <a:alpha val="0"/>
                </a:srgbClr>
              </a:clrTo>
            </a:clrChange>
          </a:blip>
          <a:stretch>
            <a:fillRect/>
          </a:stretch>
        </p:blipFill>
        <p:spPr>
          <a:xfrm>
            <a:off x="-308610" y="4225290"/>
            <a:ext cx="3632200" cy="2995930"/>
          </a:xfrm>
          <a:prstGeom prst="rect">
            <a:avLst/>
          </a:prstGeom>
          <a:noFill/>
          <a:ln w="9525">
            <a:noFill/>
          </a:ln>
        </p:spPr>
      </p:pic>
      <p:pic>
        <p:nvPicPr>
          <p:cNvPr id="110" name="图片 109"/>
          <p:cNvPicPr/>
          <p:nvPr/>
        </p:nvPicPr>
        <p:blipFill>
          <a:blip r:embed="rId4">
            <a:clrChange>
              <a:clrFrom>
                <a:srgbClr val="FFFFFF">
                  <a:alpha val="100000"/>
                </a:srgbClr>
              </a:clrFrom>
              <a:clrTo>
                <a:srgbClr val="FFFFFF">
                  <a:alpha val="100000"/>
                  <a:alpha val="0"/>
                </a:srgbClr>
              </a:clrTo>
            </a:clrChange>
          </a:blip>
          <a:stretch>
            <a:fillRect/>
          </a:stretch>
        </p:blipFill>
        <p:spPr>
          <a:xfrm>
            <a:off x="7483475" y="0"/>
            <a:ext cx="4783455" cy="3306445"/>
          </a:xfrm>
          <a:prstGeom prst="rect">
            <a:avLst/>
          </a:prstGeom>
          <a:noFill/>
          <a:ln w="9525">
            <a:noFill/>
          </a:ln>
        </p:spPr>
      </p:pic>
      <p:sp>
        <p:nvSpPr>
          <p:cNvPr id="3" name="文本框 2"/>
          <p:cNvSpPr txBox="1"/>
          <p:nvPr/>
        </p:nvSpPr>
        <p:spPr>
          <a:xfrm>
            <a:off x="-205740" y="417830"/>
            <a:ext cx="2199640" cy="1845310"/>
          </a:xfrm>
          <a:prstGeom prst="rect">
            <a:avLst/>
          </a:prstGeom>
          <a:noFill/>
        </p:spPr>
        <p:txBody>
          <a:bodyPr wrap="square" rtlCol="0">
            <a:noAutofit/>
          </a:bodyPr>
          <a:p>
            <a:pPr algn="l"/>
            <a:r>
              <a:rPr lang="zh-CN" altLang="en-US" sz="13800">
                <a:latin typeface="宋体" panose="02010600030101010101" pitchFamily="2" charset="-122"/>
                <a:ea typeface="宋体" panose="02010600030101010101" pitchFamily="2" charset="-122"/>
              </a:rPr>
              <a:t>目</a:t>
            </a:r>
            <a:r>
              <a:rPr lang="zh-CN" altLang="en-US"/>
              <a:t> </a:t>
            </a:r>
            <a:endParaRPr lang="zh-CN" altLang="en-US"/>
          </a:p>
        </p:txBody>
      </p:sp>
      <p:sp>
        <p:nvSpPr>
          <p:cNvPr id="11" name="文本框 10"/>
          <p:cNvSpPr txBox="1"/>
          <p:nvPr>
            <p:custDataLst>
              <p:tags r:id="rId5"/>
            </p:custDataLst>
          </p:nvPr>
        </p:nvSpPr>
        <p:spPr>
          <a:xfrm>
            <a:off x="10454005" y="4225290"/>
            <a:ext cx="1941830" cy="2148205"/>
          </a:xfrm>
          <a:prstGeom prst="rect">
            <a:avLst/>
          </a:prstGeom>
          <a:noFill/>
        </p:spPr>
        <p:txBody>
          <a:bodyPr wrap="square" rtlCol="0">
            <a:noAutofit/>
          </a:bodyPr>
          <a:p>
            <a:r>
              <a:rPr lang="zh-CN" altLang="en-US" sz="13800">
                <a:latin typeface="宋体" panose="02010600030101010101" pitchFamily="2" charset="-122"/>
                <a:ea typeface="宋体" panose="02010600030101010101" pitchFamily="2" charset="-122"/>
              </a:rPr>
              <a:t>录</a:t>
            </a:r>
            <a:r>
              <a:rPr lang="zh-CN" altLang="en-US"/>
              <a:t> </a:t>
            </a:r>
            <a:endParaRPr lang="zh-CN" altLang="en-US"/>
          </a:p>
        </p:txBody>
      </p:sp>
      <p:grpSp>
        <p:nvGrpSpPr>
          <p:cNvPr id="30" name="组合 29"/>
          <p:cNvGrpSpPr/>
          <p:nvPr/>
        </p:nvGrpSpPr>
        <p:grpSpPr>
          <a:xfrm>
            <a:off x="3971290" y="1057910"/>
            <a:ext cx="927100" cy="5205730"/>
            <a:chOff x="4956" y="2453"/>
            <a:chExt cx="1460" cy="8198"/>
          </a:xfrm>
        </p:grpSpPr>
        <p:grpSp>
          <p:nvGrpSpPr>
            <p:cNvPr id="15" name="组合 14"/>
            <p:cNvGrpSpPr/>
            <p:nvPr/>
          </p:nvGrpSpPr>
          <p:grpSpPr>
            <a:xfrm>
              <a:off x="4956" y="2453"/>
              <a:ext cx="1460" cy="1443"/>
              <a:chOff x="5073" y="2394"/>
              <a:chExt cx="1444" cy="1412"/>
            </a:xfrm>
          </p:grpSpPr>
          <p:pic>
            <p:nvPicPr>
              <p:cNvPr id="112" name="图片 111"/>
              <p:cNvPicPr/>
              <p:nvPr>
                <p:custDataLst>
                  <p:tags r:id="rId6"/>
                </p:custDataLst>
              </p:nvPr>
            </p:nvPicPr>
            <p:blipFill>
              <a:blip r:embed="rId7">
                <a:clrChange>
                  <a:clrFrom>
                    <a:srgbClr val="F6F6F6">
                      <a:alpha val="100000"/>
                    </a:srgbClr>
                  </a:clrFrom>
                  <a:clrTo>
                    <a:srgbClr val="F6F6F6">
                      <a:alpha val="100000"/>
                      <a:alpha val="0"/>
                    </a:srgbClr>
                  </a:clrTo>
                </a:clrChange>
              </a:blip>
              <a:stretch>
                <a:fillRect/>
              </a:stretch>
            </p:blipFill>
            <p:spPr>
              <a:xfrm>
                <a:off x="5073" y="2394"/>
                <a:ext cx="1444" cy="1413"/>
              </a:xfrm>
              <a:prstGeom prst="rect">
                <a:avLst/>
              </a:prstGeom>
              <a:noFill/>
              <a:ln w="9525">
                <a:noFill/>
              </a:ln>
            </p:spPr>
          </p:pic>
          <p:sp>
            <p:nvSpPr>
              <p:cNvPr id="13" name="文本框 12"/>
              <p:cNvSpPr txBox="1"/>
              <p:nvPr>
                <p:custDataLst>
                  <p:tags r:id="rId8"/>
                </p:custDataLst>
              </p:nvPr>
            </p:nvSpPr>
            <p:spPr>
              <a:xfrm>
                <a:off x="5322" y="2664"/>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壹</a:t>
                </a:r>
                <a:r>
                  <a:rPr lang="zh-CN" altLang="en-US"/>
                  <a:t> </a:t>
                </a:r>
                <a:endParaRPr lang="zh-CN" altLang="en-US"/>
              </a:p>
            </p:txBody>
          </p:sp>
        </p:grpSp>
        <p:sp>
          <p:nvSpPr>
            <p:cNvPr id="14" name="文本框 13">
              <a:hlinkClick r:id="rId9" action="ppaction://hlinksldjump"/>
            </p:cNvPr>
            <p:cNvSpPr txBox="1"/>
            <p:nvPr/>
          </p:nvSpPr>
          <p:spPr>
            <a:xfrm>
              <a:off x="5108" y="4015"/>
              <a:ext cx="966" cy="6636"/>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第一课 中国人民站起来了</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grpSp>
        <p:nvGrpSpPr>
          <p:cNvPr id="31" name="组合 30"/>
          <p:cNvGrpSpPr/>
          <p:nvPr/>
        </p:nvGrpSpPr>
        <p:grpSpPr>
          <a:xfrm>
            <a:off x="5593080" y="1798280"/>
            <a:ext cx="1475105" cy="4397415"/>
            <a:chOff x="6118" y="3332"/>
            <a:chExt cx="2323" cy="6925"/>
          </a:xfrm>
        </p:grpSpPr>
        <p:grpSp>
          <p:nvGrpSpPr>
            <p:cNvPr id="16" name="组合 15"/>
            <p:cNvGrpSpPr/>
            <p:nvPr/>
          </p:nvGrpSpPr>
          <p:grpSpPr>
            <a:xfrm>
              <a:off x="6684" y="3332"/>
              <a:ext cx="1460" cy="1457"/>
              <a:chOff x="4432" y="2392"/>
              <a:chExt cx="1444" cy="1413"/>
            </a:xfrm>
          </p:grpSpPr>
          <p:pic>
            <p:nvPicPr>
              <p:cNvPr id="17" name="图片 16"/>
              <p:cNvPicPr/>
              <p:nvPr>
                <p:custDataLst>
                  <p:tags r:id="rId10"/>
                </p:custDataLst>
              </p:nvPr>
            </p:nvPicPr>
            <p:blipFill>
              <a:blip r:embed="rId7">
                <a:clrChange>
                  <a:clrFrom>
                    <a:srgbClr val="F6F6F6">
                      <a:alpha val="100000"/>
                    </a:srgbClr>
                  </a:clrFrom>
                  <a:clrTo>
                    <a:srgbClr val="F6F6F6">
                      <a:alpha val="100000"/>
                      <a:alpha val="0"/>
                    </a:srgbClr>
                  </a:clrTo>
                </a:clrChange>
              </a:blip>
              <a:stretch>
                <a:fillRect/>
              </a:stretch>
            </p:blipFill>
            <p:spPr>
              <a:xfrm>
                <a:off x="4432" y="2392"/>
                <a:ext cx="1444" cy="1413"/>
              </a:xfrm>
              <a:prstGeom prst="rect">
                <a:avLst/>
              </a:prstGeom>
              <a:noFill/>
              <a:ln w="9525">
                <a:noFill/>
              </a:ln>
            </p:spPr>
          </p:pic>
          <p:sp>
            <p:nvSpPr>
              <p:cNvPr id="18" name="文本框 17"/>
              <p:cNvSpPr txBox="1"/>
              <p:nvPr>
                <p:custDataLst>
                  <p:tags r:id="rId11"/>
                </p:custDataLst>
              </p:nvPr>
            </p:nvSpPr>
            <p:spPr>
              <a:xfrm>
                <a:off x="4635" y="2662"/>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贰</a:t>
                </a:r>
                <a:r>
                  <a:rPr lang="zh-CN" altLang="en-US"/>
                  <a:t> </a:t>
                </a:r>
                <a:endParaRPr lang="zh-CN" altLang="en-US"/>
              </a:p>
            </p:txBody>
          </p:sp>
        </p:grpSp>
        <p:sp>
          <p:nvSpPr>
            <p:cNvPr id="20" name="文本框 19">
              <a:hlinkClick r:id="rId12" action="ppaction://hlinksldjump"/>
            </p:cNvPr>
            <p:cNvSpPr txBox="1"/>
            <p:nvPr>
              <p:custDataLst>
                <p:tags r:id="rId13"/>
              </p:custDataLst>
            </p:nvPr>
          </p:nvSpPr>
          <p:spPr>
            <a:xfrm>
              <a:off x="6118" y="4971"/>
              <a:ext cx="2323" cy="5286"/>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第二课 在庆祝中国共产党成立 100 周年大会上的讲话</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grpSp>
        <p:nvGrpSpPr>
          <p:cNvPr id="32" name="组合 31"/>
          <p:cNvGrpSpPr/>
          <p:nvPr/>
        </p:nvGrpSpPr>
        <p:grpSpPr>
          <a:xfrm>
            <a:off x="7825740" y="1057910"/>
            <a:ext cx="927100" cy="4956810"/>
            <a:chOff x="9798" y="2451"/>
            <a:chExt cx="1460" cy="7806"/>
          </a:xfrm>
        </p:grpSpPr>
        <p:grpSp>
          <p:nvGrpSpPr>
            <p:cNvPr id="21" name="组合 20"/>
            <p:cNvGrpSpPr/>
            <p:nvPr/>
          </p:nvGrpSpPr>
          <p:grpSpPr>
            <a:xfrm>
              <a:off x="9798" y="2451"/>
              <a:ext cx="1460" cy="1456"/>
              <a:chOff x="5073" y="2394"/>
              <a:chExt cx="1444" cy="1412"/>
            </a:xfrm>
          </p:grpSpPr>
          <p:pic>
            <p:nvPicPr>
              <p:cNvPr id="22" name="图片 21"/>
              <p:cNvPicPr/>
              <p:nvPr>
                <p:custDataLst>
                  <p:tags r:id="rId14"/>
                </p:custDataLst>
              </p:nvPr>
            </p:nvPicPr>
            <p:blipFill>
              <a:blip r:embed="rId7">
                <a:clrChange>
                  <a:clrFrom>
                    <a:srgbClr val="F6F6F6">
                      <a:alpha val="100000"/>
                    </a:srgbClr>
                  </a:clrFrom>
                  <a:clrTo>
                    <a:srgbClr val="F6F6F6">
                      <a:alpha val="100000"/>
                      <a:alpha val="0"/>
                    </a:srgbClr>
                  </a:clrTo>
                </a:clrChange>
              </a:blip>
              <a:stretch>
                <a:fillRect/>
              </a:stretch>
            </p:blipFill>
            <p:spPr>
              <a:xfrm>
                <a:off x="5073" y="2394"/>
                <a:ext cx="1444" cy="1413"/>
              </a:xfrm>
              <a:prstGeom prst="rect">
                <a:avLst/>
              </a:prstGeom>
              <a:noFill/>
              <a:ln w="9525">
                <a:noFill/>
              </a:ln>
            </p:spPr>
          </p:pic>
          <p:sp>
            <p:nvSpPr>
              <p:cNvPr id="23" name="文本框 22"/>
              <p:cNvSpPr txBox="1"/>
              <p:nvPr>
                <p:custDataLst>
                  <p:tags r:id="rId15"/>
                </p:custDataLst>
              </p:nvPr>
            </p:nvSpPr>
            <p:spPr>
              <a:xfrm>
                <a:off x="5322" y="2664"/>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叁</a:t>
                </a:r>
                <a:r>
                  <a:rPr lang="zh-CN" altLang="en-US"/>
                  <a:t> </a:t>
                </a:r>
                <a:endParaRPr lang="zh-CN" altLang="en-US"/>
              </a:p>
            </p:txBody>
          </p:sp>
        </p:grpSp>
        <p:sp>
          <p:nvSpPr>
            <p:cNvPr id="24" name="文本框 23">
              <a:hlinkClick r:id="rId16" action="ppaction://hlinksldjump"/>
            </p:cNvPr>
            <p:cNvSpPr txBox="1"/>
            <p:nvPr>
              <p:custDataLst>
                <p:tags r:id="rId17"/>
              </p:custDataLst>
            </p:nvPr>
          </p:nvSpPr>
          <p:spPr>
            <a:xfrm>
              <a:off x="9967" y="4015"/>
              <a:ext cx="966" cy="6242"/>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第三课 长征胜利万岁</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grpSp>
        <p:nvGrpSpPr>
          <p:cNvPr id="33" name="组合 32"/>
          <p:cNvGrpSpPr/>
          <p:nvPr/>
        </p:nvGrpSpPr>
        <p:grpSpPr>
          <a:xfrm>
            <a:off x="9245704" y="1974850"/>
            <a:ext cx="927100" cy="3932555"/>
            <a:chOff x="12304" y="3335"/>
            <a:chExt cx="1460" cy="6193"/>
          </a:xfrm>
        </p:grpSpPr>
        <p:grpSp>
          <p:nvGrpSpPr>
            <p:cNvPr id="25" name="组合 24"/>
            <p:cNvGrpSpPr/>
            <p:nvPr/>
          </p:nvGrpSpPr>
          <p:grpSpPr>
            <a:xfrm>
              <a:off x="12304" y="3335"/>
              <a:ext cx="1460" cy="1457"/>
              <a:chOff x="5178" y="2394"/>
              <a:chExt cx="1444" cy="1413"/>
            </a:xfrm>
          </p:grpSpPr>
          <p:pic>
            <p:nvPicPr>
              <p:cNvPr id="26" name="图片 25"/>
              <p:cNvPicPr/>
              <p:nvPr>
                <p:custDataLst>
                  <p:tags r:id="rId18"/>
                </p:custDataLst>
              </p:nvPr>
            </p:nvPicPr>
            <p:blipFill>
              <a:blip r:embed="rId7">
                <a:clrChange>
                  <a:clrFrom>
                    <a:srgbClr val="F6F6F6">
                      <a:alpha val="100000"/>
                    </a:srgbClr>
                  </a:clrFrom>
                  <a:clrTo>
                    <a:srgbClr val="F6F6F6">
                      <a:alpha val="100000"/>
                      <a:alpha val="0"/>
                    </a:srgbClr>
                  </a:clrTo>
                </a:clrChange>
              </a:blip>
              <a:stretch>
                <a:fillRect/>
              </a:stretch>
            </p:blipFill>
            <p:spPr>
              <a:xfrm>
                <a:off x="5178" y="2394"/>
                <a:ext cx="1444" cy="1413"/>
              </a:xfrm>
              <a:prstGeom prst="rect">
                <a:avLst/>
              </a:prstGeom>
              <a:noFill/>
              <a:ln w="9525">
                <a:noFill/>
              </a:ln>
            </p:spPr>
          </p:pic>
          <p:sp>
            <p:nvSpPr>
              <p:cNvPr id="27" name="文本框 26"/>
              <p:cNvSpPr txBox="1"/>
              <p:nvPr>
                <p:custDataLst>
                  <p:tags r:id="rId19"/>
                </p:custDataLst>
              </p:nvPr>
            </p:nvSpPr>
            <p:spPr>
              <a:xfrm>
                <a:off x="5436" y="2664"/>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肆</a:t>
                </a:r>
                <a:r>
                  <a:rPr lang="zh-CN" altLang="en-US"/>
                  <a:t> </a:t>
                </a:r>
                <a:endParaRPr lang="zh-CN" altLang="en-US"/>
              </a:p>
            </p:txBody>
          </p:sp>
        </p:grpSp>
        <p:sp>
          <p:nvSpPr>
            <p:cNvPr id="28" name="文本框 27">
              <a:hlinkClick r:id="rId20" action="ppaction://hlinksldjump"/>
            </p:cNvPr>
            <p:cNvSpPr txBox="1"/>
            <p:nvPr>
              <p:custDataLst>
                <p:tags r:id="rId21"/>
              </p:custDataLst>
            </p:nvPr>
          </p:nvSpPr>
          <p:spPr>
            <a:xfrm>
              <a:off x="12544" y="4972"/>
              <a:ext cx="966" cy="4556"/>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综合测试卷（一）</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sp>
        <p:nvSpPr>
          <p:cNvPr id="4" name="文本框 3"/>
          <p:cNvSpPr txBox="1"/>
          <p:nvPr/>
        </p:nvSpPr>
        <p:spPr>
          <a:xfrm>
            <a:off x="1986915" y="1799590"/>
            <a:ext cx="901065" cy="3351530"/>
          </a:xfrm>
          <a:prstGeom prst="rect">
            <a:avLst/>
          </a:prstGeom>
          <a:solidFill>
            <a:srgbClr val="5A613D"/>
          </a:solidFill>
        </p:spPr>
        <p:txBody>
          <a:bodyPr vert="eaVert" wrap="square" rtlCol="0">
            <a:noAutofit/>
          </a:bodyPr>
          <a:p>
            <a:pPr>
              <a:lnSpc>
                <a:spcPct val="90000"/>
              </a:lnSpc>
            </a:pPr>
            <a:r>
              <a:rPr lang="en-US" altLang="zh-CN" sz="5400" b="1">
                <a:solidFill>
                  <a:schemeClr val="bg1"/>
                </a:solidFill>
                <a:latin typeface="楷体" panose="02010609060101010101" charset="-122"/>
                <a:ea typeface="楷体" panose="02010609060101010101" charset="-122"/>
              </a:rPr>
              <a:t> </a:t>
            </a:r>
            <a:r>
              <a:rPr lang="zh-CN" altLang="en-US" sz="5400" b="1">
                <a:solidFill>
                  <a:schemeClr val="bg1"/>
                </a:solidFill>
                <a:latin typeface="楷体" panose="02010609060101010101" charset="-122"/>
                <a:ea typeface="楷体" panose="02010609060101010101" charset="-122"/>
              </a:rPr>
              <a:t>第一单元</a:t>
            </a:r>
            <a:r>
              <a:rPr lang="en-US" altLang="zh-CN" sz="4800" b="1">
                <a:solidFill>
                  <a:schemeClr val="bg1"/>
                </a:solidFill>
                <a:latin typeface="楷体" panose="02010609060101010101" charset="-122"/>
                <a:ea typeface="楷体" panose="02010609060101010101" charset="-122"/>
              </a:rPr>
              <a:t> </a:t>
            </a:r>
            <a:endParaRPr lang="en-US" altLang="zh-CN" sz="4800" b="1">
              <a:solidFill>
                <a:schemeClr val="bg1"/>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anim calcmode="lin" valueType="num">
                                      <p:cBhvr>
                                        <p:cTn id="26" dur="1000" fill="hold"/>
                                        <p:tgtEl>
                                          <p:spTgt spid="32"/>
                                        </p:tgtEl>
                                        <p:attrNameLst>
                                          <p:attrName>ppt_x</p:attrName>
                                        </p:attrNameLst>
                                      </p:cBhvr>
                                      <p:tavLst>
                                        <p:tav tm="0">
                                          <p:val>
                                            <p:strVal val="#ppt_x"/>
                                          </p:val>
                                        </p:tav>
                                        <p:tav tm="100000">
                                          <p:val>
                                            <p:strVal val="#ppt_x"/>
                                          </p:val>
                                        </p:tav>
                                      </p:tavLst>
                                    </p:anim>
                                    <p:anim calcmode="lin" valueType="num">
                                      <p:cBhvr>
                                        <p:cTn id="27" dur="10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
                                          </p:val>
                                        </p:tav>
                                        <p:tav tm="100000">
                                          <p:val>
                                            <p:strVal val="#ppt_x"/>
                                          </p:val>
                                        </p:tav>
                                      </p:tavLst>
                                    </p:anim>
                                    <p:anim calcmode="lin" valueType="num">
                                      <p:cBhvr>
                                        <p:cTn id="33" dur="1000" fill="hold"/>
                                        <p:tgtEl>
                                          <p:spTgt spid="33"/>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38785" y="705485"/>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阅读下面的文段，并完成题目。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438785" y="1333500"/>
            <a:ext cx="11374755" cy="4961890"/>
          </a:xfrm>
          <a:prstGeom prst="rect">
            <a:avLst/>
          </a:prstGeom>
          <a:solidFill>
            <a:schemeClr val="bg2">
              <a:lumMod val="90000"/>
            </a:schemeClr>
          </a:solidFill>
        </p:spPr>
        <p:txBody>
          <a:bodyPr wrap="square" rtlCol="0">
            <a:spAutoFit/>
          </a:bodyPr>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关于主权问题，中国在这个问题上没有回旋余地。坦率地讲，主权问题不是一个可以讨论的问题。现在时机已经成熟了，应该明确肯定：1997年中国将收回香港。就是说，中国要收回的不仅是新界，而且包括香港岛、九龙。中国和英国就是在这个前提下来进行谈判，商讨解决香港问题的方式和办法。如果中国在1997年，也就是中华人民共和国成立48年后还不把香港收回，任何一个中国领导人和政府都不能向中国人民交代，甚至也不能向世界人民交代。</a:t>
            </a:r>
            <a:r>
              <a:rPr sz="2400" u="sng">
                <a:latin typeface="楷体" panose="02010609060101010101" charset="-122"/>
                <a:ea typeface="楷体" panose="02010609060101010101" charset="-122"/>
                <a:cs typeface="楷体" panose="02010609060101010101" charset="-122"/>
              </a:rPr>
              <a:t>如果不收回，就意味着中国政府是晚清政府，中国领导人是李鸿章！</a:t>
            </a:r>
            <a:r>
              <a:rPr sz="2400">
                <a:latin typeface="楷体" panose="02010609060101010101" charset="-122"/>
                <a:ea typeface="楷体" panose="02010609060101010101" charset="-122"/>
                <a:cs typeface="楷体" panose="02010609060101010101" charset="-122"/>
              </a:rPr>
              <a:t>我们等待了33年，再加上15年，就是48年，我们是在人民充分信赖的基础上才能如此长期等待的。如果15年后还不收回，人民就没有理由信任我们，任何中国政府都应该下野，自动退出政治舞台，没有别的选择。所以，现在，当然不是今天，但也不迟于一二年的时间，中国就要正式宣布收回香港这个决策。我们可以再等一二年宣布，但肯定不能拖延更长的时间了。</a:t>
            </a:r>
            <a:endParaRPr sz="2400">
              <a:latin typeface="楷体" panose="02010609060101010101" charset="-122"/>
              <a:ea typeface="楷体" panose="02010609060101010101" charset="-122"/>
              <a:cs typeface="楷体" panose="02010609060101010101" charset="-122"/>
            </a:endParaRPr>
          </a:p>
          <a:p>
            <a:pPr indent="0" algn="r" fontAlgn="auto">
              <a:lnSpc>
                <a:spcPct val="110000"/>
              </a:lnSpc>
            </a:pPr>
            <a:r>
              <a:rPr sz="2400">
                <a:latin typeface="楷体" panose="02010609060101010101" charset="-122"/>
                <a:ea typeface="楷体" panose="02010609060101010101" charset="-122"/>
                <a:cs typeface="楷体" panose="02010609060101010101" charset="-122"/>
              </a:rPr>
              <a:t>（选自邓小平《我们对香港问题的基本立场》）</a:t>
            </a:r>
            <a:endParaRPr sz="24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4239895" y="16573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（三）主题拓展</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785495" y="474345"/>
            <a:ext cx="1103312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15. 下列对文段内容的理解，错误的一项是（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文段的主要内容是表达了中国政府对香港问题的基本立场。</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a:t>
            </a:r>
            <a:r>
              <a:rPr sz="2400">
                <a:latin typeface="宋体" panose="02010600030101010101" pitchFamily="2" charset="-122"/>
                <a:ea typeface="宋体" panose="02010600030101010101" pitchFamily="2" charset="-122"/>
                <a:cs typeface="宋体" panose="02010600030101010101" pitchFamily="2" charset="-122"/>
              </a:rPr>
              <a:t>“如</a:t>
            </a:r>
            <a:r>
              <a:rPr sz="2400">
                <a:latin typeface="Times New Roman" panose="02020603050405020304" charset="0"/>
                <a:ea typeface="宋体" panose="02010600030101010101" pitchFamily="2" charset="-122"/>
                <a:cs typeface="Times New Roman" panose="02020603050405020304" charset="0"/>
              </a:rPr>
              <a:t>果15年后还不收回，人民就没有理由信任我们，任何中国政府都应该下野，自动退出政治舞台，没有别的选</a:t>
            </a:r>
            <a:r>
              <a:rPr sz="2400">
                <a:latin typeface="宋体" panose="02010600030101010101" pitchFamily="2" charset="-122"/>
                <a:ea typeface="宋体" panose="02010600030101010101" pitchFamily="2" charset="-122"/>
                <a:cs typeface="宋体" panose="02010600030101010101" pitchFamily="2" charset="-122"/>
              </a:rPr>
              <a:t>择”</a:t>
            </a:r>
            <a:r>
              <a:rPr sz="2400">
                <a:latin typeface="Times New Roman" panose="02020603050405020304" charset="0"/>
                <a:ea typeface="宋体" panose="02010600030101010101" pitchFamily="2" charset="-122"/>
                <a:cs typeface="Times New Roman" panose="02020603050405020304" charset="0"/>
              </a:rPr>
              <a:t>暗示着中国政府当时不能收回香港就只能放弃的态度。</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a:t>
            </a:r>
            <a:r>
              <a:rPr sz="2400">
                <a:latin typeface="宋体" panose="02010600030101010101" pitchFamily="2" charset="-122"/>
                <a:ea typeface="宋体" panose="02010600030101010101" pitchFamily="2" charset="-122"/>
                <a:cs typeface="宋体" panose="02010600030101010101" pitchFamily="2" charset="-122"/>
              </a:rPr>
              <a:t>“如果不收回，就意味着中国政府是晚清政府，中国领导人是李鸿章”运</a:t>
            </a:r>
            <a:r>
              <a:rPr sz="2400">
                <a:latin typeface="Times New Roman" panose="02020603050405020304" charset="0"/>
                <a:ea typeface="宋体" panose="02010600030101010101" pitchFamily="2" charset="-122"/>
                <a:cs typeface="Times New Roman" panose="02020603050405020304" charset="0"/>
              </a:rPr>
              <a:t>用了借代的修辞手法。</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a:t>
            </a:r>
            <a:r>
              <a:rPr sz="2400">
                <a:latin typeface="宋体" panose="02010600030101010101" pitchFamily="2" charset="-122"/>
                <a:ea typeface="宋体" panose="02010600030101010101" pitchFamily="2" charset="-122"/>
                <a:cs typeface="宋体" panose="02010600030101010101" pitchFamily="2" charset="-122"/>
              </a:rPr>
              <a:t>“我们可以再等一二年宣布，但肯定不能拖延更长的时间了”，</a:t>
            </a:r>
            <a:r>
              <a:rPr sz="2400">
                <a:latin typeface="Times New Roman" panose="02020603050405020304" charset="0"/>
                <a:ea typeface="宋体" panose="02010600030101010101" pitchFamily="2" charset="-122"/>
                <a:cs typeface="Times New Roman" panose="02020603050405020304" charset="0"/>
              </a:rPr>
              <a:t>此话语在行文中有转折，只是留有磋商的余地，并非立场的动摇。</a:t>
            </a:r>
            <a:endParaRPr sz="2400">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nvSpPr>
        <p:spPr>
          <a:xfrm>
            <a:off x="1113790" y="4711700"/>
            <a:ext cx="1052703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【解析】B项，表明中国政府收回香港的决心坚定不移，不允许有任何障碍。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6838315" y="47434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79120" y="1214120"/>
            <a:ext cx="11033125" cy="186372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16. 请分析文中画线句的含义。_________________________________________________________________________________________________________________________________________________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823595" y="1692275"/>
            <a:ext cx="10284460" cy="130873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画线句表明今天的中国政府不再是软弱无能、卖国求荣的政府；中国领导人也不是卖国贼，中国绝不搞屈辱外交。邓小平的话掷地有声、强调了中国政府收回香港的决心是坚定不移的。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79475" y="2054225"/>
            <a:ext cx="10657840"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17. 结合课文所学，我们知道开幕词是在会议、庆典、活动等正式开始之际，由主持人或负责人发表的一篇致辞。开幕词的开场白既要引人入胜，又要正式庄重，主题表达还要用鼓舞人心的口吻让听众有热血沸腾的感受，以此来达到宣告和引导的目的。下面请尝试以校运会活动为主题，为校运会的开幕写一段简明又生动的开幕词。</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endParaRPr lang="en-US"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439285" y="69024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（四）微写作</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圆角矩形 2">
            <a:hlinkClick r:id="rId3" action="ppaction://hlinksldjump"/>
          </p:cNvPr>
          <p:cNvSpPr/>
          <p:nvPr>
            <p:custDataLst>
              <p:tags r:id="rId4"/>
            </p:custDataLst>
          </p:nvPr>
        </p:nvSpPr>
        <p:spPr>
          <a:xfrm>
            <a:off x="4862195" y="4803775"/>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3895" y="164465"/>
            <a:ext cx="11337290" cy="6077585"/>
          </a:xfrm>
          <a:prstGeom prst="rect">
            <a:avLst/>
          </a:prstGeom>
          <a:solidFill>
            <a:schemeClr val="bg1"/>
          </a:solidFill>
        </p:spPr>
        <p:txBody>
          <a:bodyPr wrap="square" rtlCol="0">
            <a:spAutoFit/>
          </a:bodyPr>
          <a:p>
            <a:pPr indent="0" fontAlgn="auto">
              <a:lnSpc>
                <a:spcPct val="100000"/>
              </a:lnSpc>
              <a:spcAft>
                <a:spcPts val="600"/>
              </a:spcAft>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示例：</a:t>
            </a:r>
            <a:endParaRPr lang="zh-CN" altLang="en-US" sz="24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大家好！</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在这热情似火、生机盎然的美好时刻，××中学第八届运动会开幕了，我代表学校和学校党支部，向大会的开幕表示热烈的祝贺！向各位来宾表示热烈的欢迎！向为本届运动会积极筹备而辛勤工作的各位工作人员、全体教职工表示由衷的感谢！向全体运动员和裁判员致以亲切的问候和美好的祝愿！</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本届运动会的隆重举行，是对我校教职员工体育素质和精神风貌的一次检阅，也是对师生身体素质、竞技才能、心理承受能力等综合素质的考验。我们相信，举办这次运动会，必将会增强师生的凝聚力，进一步推动我校师生积极向上的精神面貌。</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希望全体运动员奋勇拼搏，赛出竞技水平，赛出道德风尚，赛出个性风采，赛出团结友谊；希望全体裁判员认真履行岗位职责，严肃纪律，秉公执法，做到客观、公正、公平；希望全体工作人员各司其职，忠于职守，热情服务，保障安全，为各项比赛的顺利进行提供强有力的保证。同时，让我们借助这样一个活动，祝愿我校更加辉煌！明天会更好！</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最后，预祝体育健儿们取得更好的成绩，预祝本届运动会圆满成功！</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谢谢大家！</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981710"/>
            <a:ext cx="4032250" cy="472249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422140" y="1472565"/>
            <a:ext cx="2748280" cy="3790950"/>
          </a:xfrm>
          <a:prstGeom prst="rect">
            <a:avLst/>
          </a:prstGeom>
          <a:solidFill>
            <a:schemeClr val="bg1"/>
          </a:solidFill>
        </p:spPr>
        <p:txBody>
          <a:bodyPr vert="eaVert" wrap="square" rtlCol="0">
            <a:noAutofit/>
          </a:bodyPr>
          <a:p>
            <a:pPr algn="l">
              <a:lnSpc>
                <a:spcPct val="120000"/>
              </a:lnSpc>
            </a:pPr>
            <a:r>
              <a:rPr lang="zh-CN" altLang="en-US" sz="3200" b="1">
                <a:solidFill>
                  <a:srgbClr val="FF0000"/>
                </a:solidFill>
                <a:latin typeface="楷体" panose="02010609060101010101" charset="-122"/>
                <a:ea typeface="楷体" panose="02010609060101010101" charset="-122"/>
                <a:cs typeface="楷体" panose="02010609060101010101" charset="-122"/>
              </a:rPr>
              <a:t>第二课</a:t>
            </a:r>
            <a:r>
              <a:rPr lang="en-US" altLang="zh-CN" sz="3200" b="1">
                <a:solidFill>
                  <a:srgbClr val="030502"/>
                </a:solidFill>
                <a:latin typeface="楷体" panose="02010609060101010101" charset="-122"/>
                <a:ea typeface="楷体" panose="02010609060101010101" charset="-122"/>
                <a:cs typeface="楷体" panose="02010609060101010101" charset="-122"/>
              </a:rPr>
              <a:t> </a:t>
            </a:r>
            <a:endParaRPr lang="en-US" altLang="zh-CN" sz="3200" b="1">
              <a:solidFill>
                <a:srgbClr val="030502"/>
              </a:solidFill>
              <a:latin typeface="楷体" panose="02010609060101010101" charset="-122"/>
              <a:ea typeface="楷体" panose="02010609060101010101" charset="-122"/>
              <a:cs typeface="楷体" panose="02010609060101010101" charset="-122"/>
            </a:endParaRPr>
          </a:p>
          <a:p>
            <a:pPr algn="l">
              <a:lnSpc>
                <a:spcPct val="120000"/>
              </a:lnSpc>
            </a:pPr>
            <a:r>
              <a:rPr lang="zh-CN" altLang="en-US" sz="3200" b="1">
                <a:solidFill>
                  <a:srgbClr val="030502"/>
                </a:solidFill>
                <a:latin typeface="楷体" panose="02010609060101010101" charset="-122"/>
                <a:ea typeface="楷体" panose="02010609060101010101" charset="-122"/>
                <a:cs typeface="楷体" panose="02010609060101010101" charset="-122"/>
              </a:rPr>
              <a:t>在庆祝中国共产党成立100周年大会上的讲话</a:t>
            </a:r>
            <a:endParaRPr lang="zh-CN" altLang="en-US" sz="32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53" name="文本框 52"/>
          <p:cNvSpPr txBox="1"/>
          <p:nvPr/>
        </p:nvSpPr>
        <p:spPr>
          <a:xfrm>
            <a:off x="6882765" y="4243705"/>
            <a:ext cx="455930" cy="1019810"/>
          </a:xfrm>
          <a:prstGeom prst="rect">
            <a:avLst/>
          </a:prstGeom>
          <a:solidFill>
            <a:schemeClr val="accent6">
              <a:lumMod val="50000"/>
            </a:schemeClr>
          </a:solidFill>
        </p:spPr>
        <p:txBody>
          <a:bodyPr vert="eaVert" wrap="square" rtlCol="0">
            <a:noAutofit/>
          </a:bodyPr>
          <a:p>
            <a:pPr algn="r">
              <a:lnSpc>
                <a:spcPct val="100000"/>
              </a:lnSpc>
            </a:pPr>
            <a:r>
              <a:rPr lang="zh-CN" altLang="en-US" sz="2400" b="1">
                <a:solidFill>
                  <a:schemeClr val="bg1"/>
                </a:solidFill>
                <a:latin typeface="楷体" panose="02010609060101010101" charset="-122"/>
                <a:ea typeface="楷体" panose="02010609060101010101" charset="-122"/>
              </a:rPr>
              <a:t>习近平</a:t>
            </a:r>
            <a:endParaRPr lang="zh-CN" altLang="en-US" sz="2400" b="1">
              <a:solidFill>
                <a:schemeClr val="bg1"/>
              </a:solidFill>
              <a:latin typeface="楷体" panose="02010609060101010101" charset="-122"/>
              <a:ea typeface="楷体" panose="02010609060101010101" charset="-122"/>
            </a:endParaRPr>
          </a:p>
        </p:txBody>
      </p:sp>
      <p:sp>
        <p:nvSpPr>
          <p:cNvPr id="3" name="圆角矩形 2">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327525" y="656590"/>
            <a:ext cx="284607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（一）学习目标</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809750" y="2045335"/>
            <a:ext cx="9227185" cy="2158365"/>
          </a:xfrm>
          <a:prstGeom prst="rect">
            <a:avLst/>
          </a:prstGeom>
          <a:solidFill>
            <a:srgbClr val="B6AF88"/>
          </a:solidFill>
        </p:spPr>
        <p:txBody>
          <a:bodyPr wrap="square" rtlCol="0">
            <a:spAutoFit/>
          </a:bodyPr>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学习讲话稿的写作要求和常用手法；</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学习抓住关键语句，梳理思路并理解文章的深刻内涵；</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从党史学习中，了解中国共产党百年奋斗的光辉历程，增强做中国人的志气、骨气和底气。</a:t>
            </a:r>
            <a:endParaRPr lang="zh-CN" altLang="en-US" sz="2400">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0" y="18415"/>
            <a:ext cx="7018020" cy="816610"/>
            <a:chOff x="0" y="29"/>
            <a:chExt cx="11052" cy="1286"/>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6" name="文本框 5"/>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一、课前导学</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128135" y="31369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（二）常识与背景</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圆角矩形 1"/>
          <p:cNvSpPr/>
          <p:nvPr/>
        </p:nvSpPr>
        <p:spPr>
          <a:xfrm>
            <a:off x="587375" y="1268730"/>
            <a:ext cx="11017885" cy="454469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 习近平，汉族，1953年6月生，陕西富平人，1969年1月参加工作，1974年1</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月加入中国共产党，现任中国共产党中央委员会总书记、中共中央军事委员会主席、中华人民共和国_____________、中华人民共和国中央军事委员会主席。</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2. 2021年7月1日，在</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中国共产党团结带领中国人民实现_____________百年奋斗目标、向着全面建成社会主义现代化强国的_____________百年奋斗目标迈进之时，习近平发表了_________________________________________。习近平同全党全国各族人民一道，庆祝中国共产党</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成立100周</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年，回顾中国共产党百年奋斗的光辉历程，展望_____________________的光明前景。</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4268470" y="2593340"/>
            <a:ext cx="130175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主席</a:t>
            </a:r>
            <a:endParaRPr lang="zh-CN" altLang="en-US" sz="2400">
              <a:solidFill>
                <a:srgbClr val="C00000"/>
              </a:solidFill>
              <a:latin typeface="宋体" panose="02010600030101010101" pitchFamily="2" charset="-122"/>
              <a:ea typeface="宋体" panose="02010600030101010101" pitchFamily="2" charset="-122"/>
            </a:endParaRPr>
          </a:p>
        </p:txBody>
      </p:sp>
      <p:sp>
        <p:nvSpPr>
          <p:cNvPr id="3" name="文本框 2"/>
          <p:cNvSpPr txBox="1"/>
          <p:nvPr>
            <p:custDataLst>
              <p:tags r:id="rId1"/>
            </p:custDataLst>
          </p:nvPr>
        </p:nvSpPr>
        <p:spPr>
          <a:xfrm>
            <a:off x="8770620" y="3053715"/>
            <a:ext cx="130175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第一个</a:t>
            </a:r>
            <a:endParaRPr lang="zh-CN" altLang="en-US" sz="2400">
              <a:solidFill>
                <a:srgbClr val="C00000"/>
              </a:solidFill>
              <a:latin typeface="宋体" panose="02010600030101010101" pitchFamily="2" charset="-122"/>
              <a:ea typeface="宋体" panose="02010600030101010101" pitchFamily="2" charset="-122"/>
            </a:endParaRPr>
          </a:p>
        </p:txBody>
      </p:sp>
      <p:sp>
        <p:nvSpPr>
          <p:cNvPr id="4" name="文本框 3"/>
          <p:cNvSpPr txBox="1"/>
          <p:nvPr>
            <p:custDataLst>
              <p:tags r:id="rId2"/>
            </p:custDataLst>
          </p:nvPr>
        </p:nvSpPr>
        <p:spPr>
          <a:xfrm>
            <a:off x="7142480" y="3514090"/>
            <a:ext cx="200596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　第二个</a:t>
            </a:r>
            <a:endParaRPr lang="zh-CN" altLang="en-US" sz="2400">
              <a:solidFill>
                <a:srgbClr val="C00000"/>
              </a:solidFill>
              <a:latin typeface="宋体" panose="02010600030101010101" pitchFamily="2" charset="-122"/>
              <a:ea typeface="宋体" panose="02010600030101010101" pitchFamily="2" charset="-122"/>
            </a:endParaRPr>
          </a:p>
        </p:txBody>
      </p:sp>
      <p:sp>
        <p:nvSpPr>
          <p:cNvPr id="5" name="文本框 4"/>
          <p:cNvSpPr txBox="1"/>
          <p:nvPr/>
        </p:nvSpPr>
        <p:spPr>
          <a:xfrm>
            <a:off x="3808730" y="4048125"/>
            <a:ext cx="661289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《在庆祝中国共产党成立100周年大会上的讲话》</a:t>
            </a:r>
            <a:endParaRPr lang="zh-CN" altLang="en-US" sz="2400">
              <a:solidFill>
                <a:srgbClr val="C00000"/>
              </a:solidFill>
              <a:latin typeface="宋体" panose="02010600030101010101" pitchFamily="2" charset="-122"/>
              <a:ea typeface="宋体" panose="02010600030101010101" pitchFamily="2" charset="-122"/>
            </a:endParaRPr>
          </a:p>
        </p:txBody>
      </p:sp>
      <p:sp>
        <p:nvSpPr>
          <p:cNvPr id="7" name="文本框 6"/>
          <p:cNvSpPr txBox="1"/>
          <p:nvPr>
            <p:custDataLst>
              <p:tags r:id="rId3"/>
            </p:custDataLst>
          </p:nvPr>
        </p:nvSpPr>
        <p:spPr>
          <a:xfrm>
            <a:off x="4742180" y="5042535"/>
            <a:ext cx="497332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中华民族伟大复兴</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P spid="7"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859155" y="1404620"/>
            <a:ext cx="10661650" cy="335407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3.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_____________是各级党政机关和单位领导人在相关工作和会议上发言的文字稿，是各行政机关常用的公文。讲话稿的适用范围主要是各种会议和一些较庄重、隆重的场合。</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custDataLst>
              <p:tags r:id="rId1"/>
            </p:custDataLst>
          </p:nvPr>
        </p:nvSpPr>
        <p:spPr>
          <a:xfrm flipH="1">
            <a:off x="1739265" y="2388870"/>
            <a:ext cx="16497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讲话稿</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746125" y="1595755"/>
            <a:ext cx="11548745" cy="344868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4. </a:t>
            </a:r>
            <a:r>
              <a:rPr lang="zh-CN" altLang="en-US" sz="2400">
                <a:latin typeface="宋体" panose="02010600030101010101" pitchFamily="2" charset="-122"/>
                <a:ea typeface="宋体" panose="02010600030101010101" pitchFamily="2" charset="-122"/>
                <a:cs typeface="宋体" panose="02010600030101010101" pitchFamily="2" charset="-122"/>
              </a:rPr>
              <a:t>给下列标红的字注音。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solidFill>
                  <a:srgbClr val="FF0000"/>
                </a:solidFill>
                <a:latin typeface="宋体" panose="02010600030101010101" pitchFamily="2" charset="-122"/>
                <a:ea typeface="宋体" panose="02010600030101010101" pitchFamily="2" charset="-122"/>
                <a:cs typeface="宋体" panose="02010600030101010101" pitchFamily="2" charset="-122"/>
              </a:rPr>
              <a:t>赓</a:t>
            </a:r>
            <a:r>
              <a:rPr sz="2400">
                <a:latin typeface="宋体" panose="02010600030101010101" pitchFamily="2" charset="-122"/>
                <a:ea typeface="宋体" panose="02010600030101010101" pitchFamily="2" charset="-122"/>
                <a:cs typeface="宋体" panose="02010600030101010101" pitchFamily="2" charset="-122"/>
              </a:rPr>
              <a:t>续（ </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　　挑</a:t>
            </a:r>
            <a:r>
              <a:rPr sz="2400">
                <a:solidFill>
                  <a:srgbClr val="FF0000"/>
                </a:solidFill>
                <a:latin typeface="宋体" panose="02010600030101010101" pitchFamily="2" charset="-122"/>
                <a:ea typeface="宋体" panose="02010600030101010101" pitchFamily="2" charset="-122"/>
                <a:cs typeface="宋体" panose="02010600030101010101" pitchFamily="2" charset="-122"/>
              </a:rPr>
              <a:t>衅</a:t>
            </a:r>
            <a:r>
              <a:rPr sz="2400">
                <a:latin typeface="宋体" panose="02010600030101010101" pitchFamily="2" charset="-122"/>
                <a:ea typeface="宋体" panose="02010600030101010101" pitchFamily="2" charset="-122"/>
                <a:cs typeface="宋体" panose="02010600030101010101" pitchFamily="2" charset="-122"/>
              </a:rPr>
              <a:t>（ </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　　跨</a:t>
            </a:r>
            <a:r>
              <a:rPr sz="2400">
                <a:solidFill>
                  <a:srgbClr val="FF0000"/>
                </a:solidFill>
                <a:latin typeface="宋体" panose="02010600030101010101" pitchFamily="2" charset="-122"/>
                <a:ea typeface="宋体" panose="02010600030101010101" pitchFamily="2" charset="-122"/>
                <a:cs typeface="宋体" panose="02010600030101010101" pitchFamily="2" charset="-122"/>
              </a:rPr>
              <a:t>越</a:t>
            </a:r>
            <a:r>
              <a:rPr sz="2400">
                <a:latin typeface="宋体" panose="02010600030101010101" pitchFamily="2" charset="-122"/>
                <a:ea typeface="宋体" panose="02010600030101010101" pitchFamily="2" charset="-122"/>
                <a:cs typeface="宋体" panose="02010600030101010101" pitchFamily="2" charset="-122"/>
              </a:rPr>
              <a:t>（ </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　　</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宋体" panose="02010600030101010101" pitchFamily="2" charset="-122"/>
                <a:ea typeface="宋体" panose="02010600030101010101" pitchFamily="2" charset="-122"/>
                <a:cs typeface="宋体" panose="02010600030101010101" pitchFamily="2" charset="-122"/>
              </a:rPr>
              <a:t>功</a:t>
            </a:r>
            <a:r>
              <a:rPr sz="2400">
                <a:solidFill>
                  <a:srgbClr val="FF0000"/>
                </a:solidFill>
                <a:latin typeface="宋体" panose="02010600030101010101" pitchFamily="2" charset="-122"/>
                <a:ea typeface="宋体" panose="02010600030101010101" pitchFamily="2" charset="-122"/>
                <a:cs typeface="宋体" panose="02010600030101010101" pitchFamily="2" charset="-122"/>
              </a:rPr>
              <a:t>勋</a:t>
            </a:r>
            <a:r>
              <a:rPr sz="2400">
                <a:latin typeface="宋体" panose="02010600030101010101" pitchFamily="2" charset="-122"/>
                <a:ea typeface="宋体" panose="02010600030101010101" pitchFamily="2" charset="-122"/>
                <a:cs typeface="宋体" panose="02010600030101010101" pitchFamily="2" charset="-122"/>
              </a:rPr>
              <a:t>（</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 ）　　彪</a:t>
            </a:r>
            <a:r>
              <a:rPr sz="2400">
                <a:solidFill>
                  <a:srgbClr val="FF0000"/>
                </a:solidFill>
                <a:latin typeface="宋体" panose="02010600030101010101" pitchFamily="2" charset="-122"/>
                <a:ea typeface="宋体" panose="02010600030101010101" pitchFamily="2" charset="-122"/>
                <a:cs typeface="宋体" panose="02010600030101010101" pitchFamily="2" charset="-122"/>
              </a:rPr>
              <a:t>炳</a:t>
            </a:r>
            <a:r>
              <a:rPr sz="2400">
                <a:latin typeface="宋体" panose="02010600030101010101" pitchFamily="2" charset="-122"/>
                <a:ea typeface="宋体" panose="02010600030101010101" pitchFamily="2" charset="-122"/>
                <a:cs typeface="宋体" panose="02010600030101010101" pitchFamily="2" charset="-122"/>
              </a:rPr>
              <a:t>（</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 ）</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5. </a:t>
            </a:r>
            <a:r>
              <a:rPr sz="2400">
                <a:latin typeface="宋体" panose="02010600030101010101" pitchFamily="2" charset="-122"/>
                <a:ea typeface="宋体" panose="02010600030101010101" pitchFamily="2" charset="-122"/>
                <a:cs typeface="宋体" panose="02010600030101010101" pitchFamily="2" charset="-122"/>
              </a:rPr>
              <a:t>改正下列词语中的错别字。</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宋体" panose="02010600030101010101" pitchFamily="2" charset="-122"/>
                <a:ea typeface="宋体" panose="02010600030101010101" pitchFamily="2" charset="-122"/>
                <a:cs typeface="宋体" panose="02010600030101010101" pitchFamily="2" charset="-122"/>
              </a:rPr>
              <a:t>锤练（</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 ）　</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先躯（</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 ）　　</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宋体" panose="02010600030101010101" pitchFamily="2" charset="-122"/>
                <a:ea typeface="宋体" panose="02010600030101010101" pitchFamily="2" charset="-122"/>
                <a:cs typeface="宋体" panose="02010600030101010101" pitchFamily="2" charset="-122"/>
              </a:rPr>
              <a:t>穿流不息（</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 ）　　</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丰功伟迹（</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 ）</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4159250" y="492125"/>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（三）文本感知</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6" name="文本框 5"/>
          <p:cNvSpPr txBox="1"/>
          <p:nvPr/>
        </p:nvSpPr>
        <p:spPr>
          <a:xfrm>
            <a:off x="1904365" y="2130425"/>
            <a:ext cx="162877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gēng</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2"/>
            </p:custDataLst>
          </p:nvPr>
        </p:nvSpPr>
        <p:spPr>
          <a:xfrm>
            <a:off x="4705350" y="2130425"/>
            <a:ext cx="9353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xìn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7411085" y="213042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yuè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4"/>
            </p:custDataLst>
          </p:nvPr>
        </p:nvSpPr>
        <p:spPr>
          <a:xfrm>
            <a:off x="1829435" y="2590800"/>
            <a:ext cx="118872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xūn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5"/>
            </p:custDataLst>
          </p:nvPr>
        </p:nvSpPr>
        <p:spPr>
          <a:xfrm>
            <a:off x="4630420" y="2590800"/>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bǐng</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6"/>
            </p:custDataLst>
          </p:nvPr>
        </p:nvSpPr>
        <p:spPr>
          <a:xfrm>
            <a:off x="1904365" y="4029710"/>
            <a:ext cx="13728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练—炼</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7"/>
            </p:custDataLst>
          </p:nvPr>
        </p:nvSpPr>
        <p:spPr>
          <a:xfrm>
            <a:off x="6406515" y="4029710"/>
            <a:ext cx="13728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躯—驱</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8"/>
            </p:custDataLst>
          </p:nvPr>
        </p:nvSpPr>
        <p:spPr>
          <a:xfrm>
            <a:off x="2486025" y="4584065"/>
            <a:ext cx="13728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流—川</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9"/>
            </p:custDataLst>
          </p:nvPr>
        </p:nvSpPr>
        <p:spPr>
          <a:xfrm>
            <a:off x="7011035" y="4584065"/>
            <a:ext cx="13728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迹—绩</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linds(horizontal)">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P spid="9" grpId="0"/>
      <p:bldP spid="4" grpId="0"/>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981710"/>
            <a:ext cx="4032250" cy="502221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42790" y="1434465"/>
            <a:ext cx="2505710" cy="4317365"/>
          </a:xfrm>
          <a:prstGeom prst="rect">
            <a:avLst/>
          </a:prstGeom>
          <a:solidFill>
            <a:schemeClr val="bg1"/>
          </a:solidFill>
        </p:spPr>
        <p:txBody>
          <a:bodyPr vert="eaVert" wrap="square" rtlCol="0">
            <a:noAutofit/>
          </a:bodyPr>
          <a:p>
            <a:pPr algn="l">
              <a:lnSpc>
                <a:spcPct val="170000"/>
              </a:lnSpc>
            </a:pPr>
            <a:r>
              <a:rPr lang="zh-CN" altLang="en-US" sz="4000" b="1">
                <a:solidFill>
                  <a:srgbClr val="FF0000"/>
                </a:solidFill>
                <a:latin typeface="楷体" panose="02010609060101010101" charset="-122"/>
                <a:ea typeface="楷体" panose="02010609060101010101" charset="-122"/>
                <a:cs typeface="楷体" panose="02010609060101010101" charset="-122"/>
              </a:rPr>
              <a:t>第一课</a:t>
            </a:r>
            <a:r>
              <a:rPr lang="zh-CN" altLang="en-US" sz="4000" b="1">
                <a:solidFill>
                  <a:srgbClr val="030502"/>
                </a:solidFill>
                <a:latin typeface="楷体" panose="02010609060101010101" charset="-122"/>
                <a:ea typeface="楷体" panose="02010609060101010101" charset="-122"/>
                <a:cs typeface="楷体" panose="02010609060101010101" charset="-122"/>
              </a:rPr>
              <a:t> </a:t>
            </a:r>
            <a:endParaRPr lang="zh-CN" altLang="en-US" sz="4000" b="1">
              <a:solidFill>
                <a:srgbClr val="030502"/>
              </a:solidFill>
              <a:latin typeface="楷体" panose="02010609060101010101" charset="-122"/>
              <a:ea typeface="楷体" panose="02010609060101010101" charset="-122"/>
              <a:cs typeface="楷体" panose="02010609060101010101" charset="-122"/>
            </a:endParaRPr>
          </a:p>
          <a:p>
            <a:pPr algn="l">
              <a:lnSpc>
                <a:spcPct val="170000"/>
              </a:lnSpc>
            </a:pPr>
            <a:r>
              <a:rPr lang="zh-CN" altLang="en-US" sz="4000" b="1">
                <a:solidFill>
                  <a:srgbClr val="030502"/>
                </a:solidFill>
                <a:latin typeface="楷体" panose="02010609060101010101" charset="-122"/>
                <a:ea typeface="楷体" panose="02010609060101010101" charset="-122"/>
                <a:cs typeface="楷体" panose="02010609060101010101" charset="-122"/>
              </a:rPr>
              <a:t>中国人民站起来了</a:t>
            </a:r>
            <a:endParaRPr lang="zh-CN" altLang="en-US" sz="40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53" name="文本框 52"/>
          <p:cNvSpPr txBox="1"/>
          <p:nvPr/>
        </p:nvSpPr>
        <p:spPr>
          <a:xfrm>
            <a:off x="6490335" y="3850640"/>
            <a:ext cx="455930" cy="1141095"/>
          </a:xfrm>
          <a:prstGeom prst="rect">
            <a:avLst/>
          </a:prstGeom>
          <a:solidFill>
            <a:schemeClr val="accent6">
              <a:lumMod val="50000"/>
            </a:schemeClr>
          </a:solidFill>
        </p:spPr>
        <p:txBody>
          <a:bodyPr vert="eaVert" wrap="square" rtlCol="0">
            <a:noAutofit/>
          </a:bodyPr>
          <a:p>
            <a:pPr algn="dist">
              <a:lnSpc>
                <a:spcPct val="100000"/>
              </a:lnSpc>
            </a:pPr>
            <a:r>
              <a:rPr lang="zh-CN" altLang="en-US" sz="2400" b="1">
                <a:solidFill>
                  <a:schemeClr val="bg1"/>
                </a:solidFill>
                <a:latin typeface="楷体" panose="02010609060101010101" charset="-122"/>
                <a:ea typeface="楷体" panose="02010609060101010101" charset="-122"/>
              </a:rPr>
              <a:t>毛泽东</a:t>
            </a:r>
            <a:endParaRPr lang="zh-CN" altLang="en-US" sz="2400" b="1">
              <a:solidFill>
                <a:schemeClr val="bg1"/>
              </a:solidFill>
              <a:latin typeface="楷体" panose="02010609060101010101" charset="-122"/>
              <a:ea typeface="楷体" panose="02010609060101010101" charset="-122"/>
            </a:endParaRPr>
          </a:p>
        </p:txBody>
      </p:sp>
      <p:sp>
        <p:nvSpPr>
          <p:cNvPr id="54" name="圆角矩形 53">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21310" y="1123950"/>
            <a:ext cx="11548745" cy="296862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6. </a:t>
            </a:r>
            <a:r>
              <a:rPr lang="zh-CN" altLang="en-US" sz="2400">
                <a:latin typeface="宋体" panose="02010600030101010101" pitchFamily="2" charset="-122"/>
                <a:ea typeface="宋体" panose="02010600030101010101" pitchFamily="2" charset="-122"/>
                <a:cs typeface="宋体" panose="02010600030101010101" pitchFamily="2" charset="-122"/>
              </a:rPr>
              <a:t>解释下列词语。</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开天辟地：___________________________________________________</a:t>
            </a:r>
            <a:r>
              <a:rPr lang="en-US" altLang="zh-CN" sz="2400">
                <a:latin typeface="宋体" panose="02010600030101010101" pitchFamily="2" charset="-122"/>
                <a:ea typeface="宋体" panose="02010600030101010101" pitchFamily="2" charset="-122"/>
                <a:cs typeface="宋体" panose="02010600030101010101" pitchFamily="2" charset="-122"/>
              </a:rPr>
              <a:t>_____</a:t>
            </a:r>
            <a:r>
              <a:rPr lang="zh-CN" altLang="en-US" sz="2400">
                <a:latin typeface="宋体" panose="02010600030101010101" pitchFamily="2" charset="-122"/>
                <a:ea typeface="宋体" panose="02010600030101010101" pitchFamily="2" charset="-122"/>
                <a:cs typeface="宋体" panose="02010600030101010101" pitchFamily="2" charset="-122"/>
              </a:rPr>
              <a:t>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en-US" altLang="zh-CN" sz="2400">
                <a:latin typeface="宋体" panose="02010600030101010101" pitchFamily="2" charset="-122"/>
                <a:ea typeface="宋体" panose="02010600030101010101" pitchFamily="2" charset="-122"/>
                <a:cs typeface="宋体" panose="02010600030101010101" pitchFamily="2" charset="-122"/>
              </a:rPr>
              <a:t>             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颐指气使：__________________________________________________________</a:t>
            </a:r>
            <a:r>
              <a:rPr lang="en-US" altLang="zh-CN" sz="2400">
                <a:latin typeface="宋体" panose="02010600030101010101" pitchFamily="2" charset="-122"/>
                <a:ea typeface="宋体" panose="02010600030101010101" pitchFamily="2" charset="-122"/>
                <a:cs typeface="宋体" panose="02010600030101010101" pitchFamily="2" charset="-122"/>
              </a:rPr>
              <a:t>_</a:t>
            </a:r>
            <a:r>
              <a:rPr lang="zh-CN" altLang="en-US" sz="2400">
                <a:latin typeface="宋体" panose="02010600030101010101" pitchFamily="2" charset="-122"/>
                <a:ea typeface="宋体" panose="02010600030101010101" pitchFamily="2" charset="-122"/>
                <a:cs typeface="宋体" panose="02010600030101010101" pitchFamily="2" charset="-122"/>
              </a:rPr>
              <a:t>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颠扑不破：____________________________________________________________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风雨如晦：____________________________________________________________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nvSpPr>
        <p:spPr>
          <a:xfrm>
            <a:off x="2282190" y="1657985"/>
            <a:ext cx="8017510" cy="902970"/>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①指开辟天地，艰苦创业，多形容创造了空前宏伟的事业；②指以前从未有过，有史以来第一次。</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2216785" y="2663190"/>
            <a:ext cx="871093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形容有权势的人指挥别人的傲慢态度。</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3"/>
            </p:custDataLst>
          </p:nvPr>
        </p:nvSpPr>
        <p:spPr>
          <a:xfrm>
            <a:off x="2216785" y="3082290"/>
            <a:ext cx="1004189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无论怎样震动摔打都破不了。比喻言论、学说等牢固可靠，经得起检验。</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4"/>
            </p:custDataLst>
          </p:nvPr>
        </p:nvSpPr>
        <p:spPr>
          <a:xfrm>
            <a:off x="2216785" y="3614420"/>
            <a:ext cx="811149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天色昏暗犹如晦日的夜晚。后比喻局势动荡，社会黑暗。</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04190" y="923290"/>
            <a:ext cx="10817860"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7. </a:t>
            </a:r>
            <a:r>
              <a:rPr sz="2400">
                <a:latin typeface="宋体" panose="02010600030101010101" pitchFamily="2" charset="-122"/>
                <a:ea typeface="宋体" panose="02010600030101010101" pitchFamily="2" charset="-122"/>
                <a:cs typeface="宋体" panose="02010600030101010101" pitchFamily="2" charset="-122"/>
              </a:rPr>
              <a:t>梳理思路，把握讲话的两大主题，抓住关键词句并填写下表。</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668655" y="1814195"/>
          <a:ext cx="11068685" cy="2869565"/>
        </p:xfrm>
        <a:graphic>
          <a:graphicData uri="http://schemas.openxmlformats.org/drawingml/2006/table">
            <a:tbl>
              <a:tblPr firstRow="1" bandRow="1">
                <a:tableStyleId>{5940675A-B579-460E-94D1-54222C63F5DA}</a:tableStyleId>
              </a:tblPr>
              <a:tblGrid>
                <a:gridCol w="2270125"/>
                <a:gridCol w="2273300"/>
                <a:gridCol w="6525260"/>
              </a:tblGrid>
              <a:tr h="493395">
                <a:tc>
                  <a:txBody>
                    <a:bodyPr/>
                    <a:p>
                      <a:pPr algn="ctr">
                        <a:lnSpc>
                          <a:spcPct val="110000"/>
                        </a:lnSpc>
                        <a:buNone/>
                      </a:pPr>
                      <a:r>
                        <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rPr>
                        <a:t>主要讲话内容</a:t>
                      </a:r>
                      <a:endPar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400" b="1">
                          <a:solidFill>
                            <a:schemeClr val="bg1"/>
                          </a:solidFill>
                          <a:latin typeface="宋体" panose="02010600030101010101" pitchFamily="2" charset="-122"/>
                          <a:ea typeface="宋体" panose="02010600030101010101" pitchFamily="2" charset="-122"/>
                        </a:rPr>
                        <a:t>关键提示语</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400" b="1">
                          <a:solidFill>
                            <a:schemeClr val="bg1"/>
                          </a:solidFill>
                          <a:latin typeface="宋体" panose="02010600030101010101" pitchFamily="2" charset="-122"/>
                          <a:ea typeface="宋体" panose="02010600030101010101" pitchFamily="2" charset="-122"/>
                        </a:rPr>
                        <a:t>成果、方向</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494030">
                <a:tc rowSpan="4">
                  <a:txBody>
                    <a:bodyPr/>
                    <a:p>
                      <a:pPr>
                        <a:lnSpc>
                          <a:spcPct val="110000"/>
                        </a:lnSpc>
                        <a:buNone/>
                      </a:pPr>
                      <a:r>
                        <a:rPr lang="zh-CN" altLang="en-US" sz="2400">
                          <a:latin typeface="宋体" panose="02010600030101010101" pitchFamily="2" charset="-122"/>
                          <a:ea typeface="宋体" panose="02010600030101010101" pitchFamily="2" charset="-122"/>
                        </a:rPr>
                        <a:t>回顾中国共产</a:t>
                      </a:r>
                      <a:endParaRPr lang="zh-CN" altLang="en-US" sz="2400">
                        <a:latin typeface="宋体" panose="02010600030101010101" pitchFamily="2" charset="-122"/>
                        <a:ea typeface="宋体" panose="02010600030101010101" pitchFamily="2" charset="-122"/>
                      </a:endParaRPr>
                    </a:p>
                    <a:p>
                      <a:pPr>
                        <a:lnSpc>
                          <a:spcPct val="110000"/>
                        </a:lnSpc>
                        <a:buNone/>
                      </a:pPr>
                      <a:r>
                        <a:rPr lang="zh-CN" altLang="en-US" sz="2400">
                          <a:latin typeface="宋体" panose="02010600030101010101" pitchFamily="2" charset="-122"/>
                          <a:ea typeface="宋体" panose="02010600030101010101" pitchFamily="2" charset="-122"/>
                        </a:rPr>
                        <a:t>党百年奋斗的</a:t>
                      </a:r>
                      <a:endParaRPr lang="zh-CN" altLang="en-US" sz="2400">
                        <a:latin typeface="宋体" panose="02010600030101010101" pitchFamily="2" charset="-122"/>
                        <a:ea typeface="宋体" panose="02010600030101010101" pitchFamily="2" charset="-122"/>
                      </a:endParaRPr>
                    </a:p>
                    <a:p>
                      <a:pPr>
                        <a:lnSpc>
                          <a:spcPct val="110000"/>
                        </a:lnSpc>
                        <a:buNone/>
                      </a:pPr>
                      <a:r>
                        <a:rPr lang="zh-CN" altLang="en-US" sz="2400">
                          <a:latin typeface="宋体" panose="02010600030101010101" pitchFamily="2" charset="-122"/>
                          <a:ea typeface="宋体" panose="02010600030101010101" pitchFamily="2" charset="-122"/>
                        </a:rPr>
                        <a:t>光辉历程</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4">
                  <a:txBody>
                    <a:bodyPr/>
                    <a:p>
                      <a:pPr>
                        <a:lnSpc>
                          <a:spcPct val="110000"/>
                        </a:lnSpc>
                        <a:buNone/>
                      </a:pPr>
                      <a:r>
                        <a:rPr sz="2400">
                          <a:latin typeface="宋体" panose="02010600030101010101" pitchFamily="2" charset="-122"/>
                          <a:ea typeface="宋体" panose="02010600030101010101" pitchFamily="2" charset="-122"/>
                          <a:cs typeface="宋体" panose="02010600030101010101" pitchFamily="2" charset="-122"/>
                          <a:sym typeface="+mn-ea"/>
                        </a:rPr>
                        <a:t>中国共产党为</a:t>
                      </a:r>
                      <a:endParaRPr sz="2400">
                        <a:latin typeface="宋体" panose="02010600030101010101" pitchFamily="2" charset="-122"/>
                        <a:ea typeface="宋体" panose="02010600030101010101" pitchFamily="2" charset="-122"/>
                        <a:cs typeface="宋体" panose="02010600030101010101" pitchFamily="2" charset="-122"/>
                        <a:sym typeface="+mn-ea"/>
                      </a:endParaRPr>
                    </a:p>
                    <a:p>
                      <a:pPr>
                        <a:lnSpc>
                          <a:spcPct val="110000"/>
                        </a:lnSpc>
                        <a:buNone/>
                      </a:pPr>
                      <a:r>
                        <a:rPr sz="2400">
                          <a:latin typeface="宋体" panose="02010600030101010101" pitchFamily="2" charset="-122"/>
                          <a:ea typeface="宋体" panose="02010600030101010101" pitchFamily="2" charset="-122"/>
                          <a:cs typeface="宋体" panose="02010600030101010101" pitchFamily="2" charset="-122"/>
                          <a:sym typeface="+mn-ea"/>
                        </a:rPr>
                        <a:t>了实现中华民</a:t>
                      </a:r>
                      <a:endParaRPr sz="2400">
                        <a:latin typeface="宋体" panose="02010600030101010101" pitchFamily="2" charset="-122"/>
                        <a:ea typeface="宋体" panose="02010600030101010101" pitchFamily="2" charset="-122"/>
                        <a:cs typeface="宋体" panose="02010600030101010101" pitchFamily="2" charset="-122"/>
                        <a:sym typeface="+mn-ea"/>
                      </a:endParaRPr>
                    </a:p>
                    <a:p>
                      <a:pPr>
                        <a:lnSpc>
                          <a:spcPct val="110000"/>
                        </a:lnSpc>
                        <a:buNone/>
                      </a:pPr>
                      <a:r>
                        <a:rPr sz="2400">
                          <a:latin typeface="宋体" panose="02010600030101010101" pitchFamily="2" charset="-122"/>
                          <a:ea typeface="宋体" panose="02010600030101010101" pitchFamily="2" charset="-122"/>
                          <a:cs typeface="宋体" panose="02010600030101010101" pitchFamily="2" charset="-122"/>
                          <a:sym typeface="+mn-ea"/>
                        </a:rPr>
                        <a:t>族伟大复兴</a:t>
                      </a:r>
                      <a:endParaRPr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sym typeface="+mn-ea"/>
                        </a:rPr>
                        <a:t>创造了__________________________________</a:t>
                      </a:r>
                      <a:endParaRPr lang="zh-CN" altLang="en-US"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奠定了_________________________________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403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提供了充满新的活力的体制保证和快速发展的物质条件</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提供了更为完善的制度保证、更为坚实的物质基础、更为主动的精神力量</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21" name="文本框 20"/>
          <p:cNvSpPr txBox="1"/>
          <p:nvPr>
            <p:custDataLst>
              <p:tags r:id="rId3"/>
            </p:custDataLst>
          </p:nvPr>
        </p:nvSpPr>
        <p:spPr>
          <a:xfrm>
            <a:off x="6409690" y="2343785"/>
            <a:ext cx="24720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根本社会条件</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4"/>
            </p:custDataLst>
          </p:nvPr>
        </p:nvSpPr>
        <p:spPr>
          <a:xfrm>
            <a:off x="6409690" y="2804160"/>
            <a:ext cx="37039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根本政治前提和制度基础</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23" name="组合 22"/>
          <p:cNvGrpSpPr/>
          <p:nvPr/>
        </p:nvGrpSpPr>
        <p:grpSpPr>
          <a:xfrm>
            <a:off x="0" y="18415"/>
            <a:ext cx="7018020" cy="816610"/>
            <a:chOff x="0" y="29"/>
            <a:chExt cx="11052" cy="1286"/>
          </a:xfrm>
        </p:grpSpPr>
        <p:pic>
          <p:nvPicPr>
            <p:cNvPr id="111" name="图片 110"/>
            <p:cNvPicPr/>
            <p:nvPr userDrawn="1">
              <p:custDataLst>
                <p:tags r:id="rId5"/>
              </p:custDataLst>
            </p:nvPr>
          </p:nvPicPr>
          <p:blipFill>
            <a:blip r:embed="rId6">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7"/>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二、课堂探究</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80695" y="446405"/>
          <a:ext cx="11068685" cy="4961255"/>
        </p:xfrm>
        <a:graphic>
          <a:graphicData uri="http://schemas.openxmlformats.org/drawingml/2006/table">
            <a:tbl>
              <a:tblPr firstRow="1" bandRow="1">
                <a:tableStyleId>{5940675A-B579-460E-94D1-54222C63F5DA}</a:tableStyleId>
              </a:tblPr>
              <a:tblGrid>
                <a:gridCol w="2270125"/>
                <a:gridCol w="2273300"/>
                <a:gridCol w="6525260"/>
              </a:tblGrid>
              <a:tr h="493395">
                <a:tc>
                  <a:txBody>
                    <a:bodyPr/>
                    <a:p>
                      <a:pPr algn="ctr">
                        <a:lnSpc>
                          <a:spcPct val="110000"/>
                        </a:lnSpc>
                        <a:buNone/>
                      </a:pPr>
                      <a:r>
                        <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rPr>
                        <a:t>主要讲话内容</a:t>
                      </a:r>
                      <a:endPar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400" b="1">
                          <a:solidFill>
                            <a:schemeClr val="bg1"/>
                          </a:solidFill>
                          <a:latin typeface="宋体" panose="02010600030101010101" pitchFamily="2" charset="-122"/>
                          <a:ea typeface="宋体" panose="02010600030101010101" pitchFamily="2" charset="-122"/>
                        </a:rPr>
                        <a:t>关键提示语</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400" b="1">
                          <a:solidFill>
                            <a:schemeClr val="bg1"/>
                          </a:solidFill>
                          <a:latin typeface="宋体" panose="02010600030101010101" pitchFamily="2" charset="-122"/>
                          <a:ea typeface="宋体" panose="02010600030101010101" pitchFamily="2" charset="-122"/>
                        </a:rPr>
                        <a:t>成果、方向</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520700">
                <a:tc rowSpan="9">
                  <a:txBody>
                    <a:bodyPr/>
                    <a:p>
                      <a:pPr>
                        <a:lnSpc>
                          <a:spcPct val="110000"/>
                        </a:lnSpc>
                        <a:buNone/>
                      </a:pPr>
                      <a:r>
                        <a:rPr lang="zh-CN" altLang="en-US" sz="2400">
                          <a:latin typeface="宋体" panose="02010600030101010101" pitchFamily="2" charset="-122"/>
                          <a:ea typeface="宋体" panose="02010600030101010101" pitchFamily="2" charset="-122"/>
                        </a:rPr>
                        <a:t>展望中华民族</a:t>
                      </a:r>
                      <a:endParaRPr lang="zh-CN" altLang="en-US" sz="2400">
                        <a:latin typeface="宋体" panose="02010600030101010101" pitchFamily="2" charset="-122"/>
                        <a:ea typeface="宋体" panose="02010600030101010101" pitchFamily="2" charset="-122"/>
                      </a:endParaRPr>
                    </a:p>
                    <a:p>
                      <a:pPr>
                        <a:lnSpc>
                          <a:spcPct val="110000"/>
                        </a:lnSpc>
                        <a:buNone/>
                      </a:pPr>
                      <a:r>
                        <a:rPr lang="zh-CN" altLang="en-US" sz="2400">
                          <a:latin typeface="宋体" panose="02010600030101010101" pitchFamily="2" charset="-122"/>
                          <a:ea typeface="宋体" panose="02010600030101010101" pitchFamily="2" charset="-122"/>
                        </a:rPr>
                        <a:t>伟大复兴的光</a:t>
                      </a:r>
                      <a:endParaRPr lang="zh-CN" altLang="en-US" sz="2400">
                        <a:latin typeface="宋体" panose="02010600030101010101" pitchFamily="2" charset="-122"/>
                        <a:ea typeface="宋体" panose="02010600030101010101" pitchFamily="2" charset="-122"/>
                      </a:endParaRPr>
                    </a:p>
                    <a:p>
                      <a:pPr>
                        <a:lnSpc>
                          <a:spcPct val="110000"/>
                        </a:lnSpc>
                        <a:buNone/>
                      </a:pPr>
                      <a:r>
                        <a:rPr lang="zh-CN" altLang="en-US" sz="2400">
                          <a:latin typeface="宋体" panose="02010600030101010101" pitchFamily="2" charset="-122"/>
                          <a:ea typeface="宋体" panose="02010600030101010101" pitchFamily="2" charset="-122"/>
                        </a:rPr>
                        <a:t>明前景</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9">
                  <a:txBody>
                    <a:bodyPr/>
                    <a:p>
                      <a:pPr>
                        <a:lnSpc>
                          <a:spcPct val="110000"/>
                        </a:lnSpc>
                        <a:buNone/>
                      </a:pPr>
                      <a:r>
                        <a:rPr sz="2400">
                          <a:latin typeface="宋体" panose="02010600030101010101" pitchFamily="2" charset="-122"/>
                          <a:ea typeface="宋体" panose="02010600030101010101" pitchFamily="2" charset="-122"/>
                          <a:cs typeface="宋体" panose="02010600030101010101" pitchFamily="2" charset="-122"/>
                          <a:sym typeface="+mn-ea"/>
                        </a:rPr>
                        <a:t>以史为鉴、开</a:t>
                      </a:r>
                      <a:endParaRPr sz="2400">
                        <a:latin typeface="宋体" panose="02010600030101010101" pitchFamily="2" charset="-122"/>
                        <a:ea typeface="宋体" panose="02010600030101010101" pitchFamily="2" charset="-122"/>
                        <a:cs typeface="宋体" panose="02010600030101010101" pitchFamily="2" charset="-122"/>
                        <a:sym typeface="+mn-ea"/>
                      </a:endParaRPr>
                    </a:p>
                    <a:p>
                      <a:pPr>
                        <a:lnSpc>
                          <a:spcPct val="110000"/>
                        </a:lnSpc>
                        <a:buNone/>
                      </a:pPr>
                      <a:r>
                        <a:rPr sz="2400">
                          <a:latin typeface="宋体" panose="02010600030101010101" pitchFamily="2" charset="-122"/>
                          <a:ea typeface="宋体" panose="02010600030101010101" pitchFamily="2" charset="-122"/>
                          <a:cs typeface="宋体" panose="02010600030101010101" pitchFamily="2" charset="-122"/>
                          <a:sym typeface="+mn-ea"/>
                        </a:rPr>
                        <a:t>创未来</a:t>
                      </a:r>
                      <a:endParaRPr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sym typeface="+mn-ea"/>
                        </a:rPr>
                        <a:t>必须坚持_________________________________</a:t>
                      </a:r>
                      <a:endParaRPr lang="zh-CN" altLang="en-US"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必须团结带领中国人民不断为美好生活而奋斗</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必须继续推进马克思主义中国化</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必须坚持和发展___________________________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必须加快国防和军队现代化建设</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必须不断推动构建人类命运共同体</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必须进行具有许多新的历史特点的伟大斗争</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必须增强中华儿女大团结的意识</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必须不断推进党的建设新的伟大工程</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21" name="文本框 20"/>
          <p:cNvSpPr txBox="1"/>
          <p:nvPr>
            <p:custDataLst>
              <p:tags r:id="rId2"/>
            </p:custDataLst>
          </p:nvPr>
        </p:nvSpPr>
        <p:spPr>
          <a:xfrm>
            <a:off x="6409690" y="938530"/>
            <a:ext cx="392430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中国共产党坚强领导</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3"/>
            </p:custDataLst>
          </p:nvPr>
        </p:nvSpPr>
        <p:spPr>
          <a:xfrm>
            <a:off x="7510780" y="2433320"/>
            <a:ext cx="346519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中国特色社会主义事业</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88950" y="904240"/>
            <a:ext cx="11033125"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8. </a:t>
            </a:r>
            <a:r>
              <a:rPr sz="2400">
                <a:latin typeface="宋体" panose="02010600030101010101" pitchFamily="2" charset="-122"/>
                <a:ea typeface="宋体" panose="02010600030101010101" pitchFamily="2" charset="-122"/>
                <a:cs typeface="宋体" panose="02010600030101010101" pitchFamily="2" charset="-122"/>
              </a:rPr>
              <a:t>阅读全文，说说中国共产党的“初心使命”。</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p:cNvSpPr txBox="1"/>
          <p:nvPr/>
        </p:nvSpPr>
        <p:spPr>
          <a:xfrm>
            <a:off x="710565" y="1347470"/>
            <a:ext cx="10227945" cy="186372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中国共产党一经诞生，就把为中国人民谋幸福、为中华民族谋复兴确立为自己的初心使命。一百年来，中国共产党团结带领中国人民进行的一切奋斗、一切牺牲、一切创造，归结起来就是一个主题：实现中华民族的伟大复兴。</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4474210" y="58547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（一）课文巩固</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4" name="文本框 3"/>
          <p:cNvSpPr txBox="1"/>
          <p:nvPr>
            <p:custDataLst>
              <p:tags r:id="rId2"/>
            </p:custDataLst>
          </p:nvPr>
        </p:nvSpPr>
        <p:spPr>
          <a:xfrm>
            <a:off x="487680" y="1042035"/>
            <a:ext cx="11033125" cy="33381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9. 依次填入下列各句横线处的词语，最恰当的一项是（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一百年来，中国共产党______伟大建党精神，在长期奋斗中构建起中国共产党人的精神谱系，______出鲜明的政治品格。历史______，精神代代相传。我们要继续弘扬光荣传统、______红色血脉，永远把伟大建党精神继承下去、发扬光大！</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A. 发扬　　磨炼　　生生不息　　赓续</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B. 弘扬　　锤炼　　川流不息　　赓续</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C. 弘扬　　磨炼　　生生不息　　继续</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D. 发扬　　锤炼　　川流不息　　继续</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865745" y="104203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18210" y="4215765"/>
            <a:ext cx="9926955" cy="2075180"/>
          </a:xfrm>
          <a:prstGeom prst="rect">
            <a:avLst/>
          </a:prstGeom>
          <a:noFill/>
        </p:spPr>
        <p:txBody>
          <a:bodyPr wrap="square" rtlCol="0">
            <a:no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【解析】①“发扬”常用于作风、传统等方面。“弘扬”侧重于大力宣扬，尤其是关于精神文化方面的事。</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②“磨炼”指在艰难困苦的环境中锻炼。“锤炼”含刻苦钻研，反复琢磨使艺术等精练。</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③“川流不息”指事物像流水一样连续不断。“生生不息”侧重于生命不断生长、繁殖。</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④“赓续”指继续，较文学或书面的用语。“继续”指（活动）连下去，延长下去，不间断。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5"/>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三、课后巩固与拓展</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1148080"/>
            <a:ext cx="11033125"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10. 下列各句中，标点符号使用正确的一项是（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十月革命一声炮响，给中国送来了《马克思列宁主义》。</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中国共产党团结带领中国人民，</a:t>
            </a:r>
            <a:r>
              <a:rPr lang="zh-CN" altLang="en-US" sz="2400">
                <a:latin typeface="宋体" panose="02010600030101010101" pitchFamily="2" charset="-122"/>
                <a:ea typeface="宋体" panose="02010600030101010101" pitchFamily="2" charset="-122"/>
                <a:cs typeface="宋体" panose="02010600030101010101" pitchFamily="2" charset="-122"/>
              </a:rPr>
              <a:t>以“为有牺牲多壮志，敢教日月换新天。”的</a:t>
            </a:r>
            <a:r>
              <a:rPr sz="2400">
                <a:latin typeface="Times New Roman" panose="02020603050405020304" charset="0"/>
                <a:ea typeface="宋体" panose="02010600030101010101" pitchFamily="2" charset="-122"/>
                <a:cs typeface="Times New Roman" panose="02020603050405020304" charset="0"/>
              </a:rPr>
              <a:t>大无畏气概，书写了中华民族几千年历史上最恢宏的史诗。</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中国人民站起来了，中华民族任人宰割，饱受欺凌的时代一去不复返了！</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任何想把中国共产党同中国人民分割开来、对立起来的企图，都是绝不会得逞</a:t>
            </a:r>
            <a:endParaRPr sz="2400">
              <a:latin typeface="Times New Roman" panose="02020603050405020304" charset="0"/>
              <a:ea typeface="宋体" panose="02010600030101010101" pitchFamily="2" charset="-122"/>
              <a:cs typeface="Times New Roman" panose="02020603050405020304" charset="0"/>
            </a:endParaRPr>
          </a:p>
          <a:p>
            <a:pPr marL="360045"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的！9 500多万中国共产党人不答应！14亿多中国人民也不答应！</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025005" y="125158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133475" y="4562475"/>
            <a:ext cx="9618980" cy="119888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【解析】A项，书名号删去；</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B项，第一个句号删去；</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C项，第二个逗号改为顿号。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661035"/>
            <a:ext cx="11033125"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11. 下列各句中，没有语病的一项是（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中国人民解放战争能否取得最后的胜利，关键在于中国共产党的领导。</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通过朗读，</a:t>
            </a:r>
            <a:r>
              <a:rPr sz="2400">
                <a:latin typeface="宋体" panose="02010600030101010101" pitchFamily="2" charset="-122"/>
                <a:ea typeface="宋体" panose="02010600030101010101" pitchFamily="2" charset="-122"/>
                <a:cs typeface="宋体" panose="02010600030101010101" pitchFamily="2" charset="-122"/>
              </a:rPr>
              <a:t>“在</a:t>
            </a:r>
            <a:r>
              <a:rPr sz="2400">
                <a:latin typeface="Times New Roman" panose="02020603050405020304" charset="0"/>
                <a:ea typeface="宋体" panose="02010600030101010101" pitchFamily="2" charset="-122"/>
                <a:cs typeface="Times New Roman" panose="02020603050405020304" charset="0"/>
              </a:rPr>
              <a:t>庆祝中国共产党成立100周年大会上的讲</a:t>
            </a:r>
            <a:r>
              <a:rPr sz="2400">
                <a:latin typeface="宋体" panose="02010600030101010101" pitchFamily="2" charset="-122"/>
                <a:ea typeface="宋体" panose="02010600030101010101" pitchFamily="2" charset="-122"/>
                <a:cs typeface="宋体" panose="02010600030101010101" pitchFamily="2" charset="-122"/>
              </a:rPr>
              <a:t>话”</a:t>
            </a:r>
            <a:r>
              <a:rPr sz="2400">
                <a:latin typeface="Times New Roman" panose="02020603050405020304" charset="0"/>
                <a:ea typeface="宋体" panose="02010600030101010101" pitchFamily="2" charset="-122"/>
                <a:cs typeface="Times New Roman" panose="02020603050405020304" charset="0"/>
              </a:rPr>
              <a:t>已经对我们很熟悉了。</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2011年夏季德国等西欧国家部分地区相继发生了以</a:t>
            </a:r>
            <a:r>
              <a:rPr sz="2400">
                <a:latin typeface="宋体" panose="02010600030101010101" pitchFamily="2" charset="-122"/>
                <a:ea typeface="宋体" panose="02010600030101010101" pitchFamily="2" charset="-122"/>
                <a:cs typeface="宋体" panose="02010600030101010101" pitchFamily="2" charset="-122"/>
              </a:rPr>
              <a:t>“腹泻、腹痛、发热和毒血症”</a:t>
            </a:r>
            <a:r>
              <a:rPr sz="2400">
                <a:latin typeface="Times New Roman" panose="02020603050405020304" charset="0"/>
                <a:ea typeface="宋体" panose="02010600030101010101" pitchFamily="2" charset="-122"/>
                <a:cs typeface="Times New Roman" panose="02020603050405020304" charset="0"/>
              </a:rPr>
              <a:t>为主要临床特征的大肠杆菌病例。</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中国人民不但善于破坏一个旧世界，也善于建设一个新世界，只有社会主义才能救中国，只有社会主义才能发展中国！</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760085" y="66103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087120" y="4222750"/>
            <a:ext cx="9766935" cy="193802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【解析】A项，两面对一面，删去“能否”；</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B项，主客颠倒，应改为“我们对‘在庆祝中国共产党成立100周年大会上的讲话’已经很熟悉了”；</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C项，搭配不当，“发</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生……</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病例”搭配不当，“发生”应改为“发现”。</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29615" y="848360"/>
            <a:ext cx="11033125"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12. 依次填入下列各句横线处的词语，最恰当的一项是（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楷体" panose="02010609060101010101" charset="-122"/>
                <a:ea typeface="楷体" panose="02010609060101010101" charset="-122"/>
                <a:cs typeface="楷体" panose="02010609060101010101" charset="-122"/>
              </a:rPr>
              <a:t>我们实现了第一个百年奋斗目标，在中华大地上全面建成了小康社会，历史性地解决了绝对贫困问题，正在意气风发向着全面建成社会主义现代化强国的第二个百年奋斗目标迈进。_____________________________________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①这是中国共产党的伟大光荣！</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②这是中华民族的伟大光荣！</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③这是中国人民的伟大光荣！</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A. ①②③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B. ②③①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C. ③①②</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D. ①③②</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300085" y="93345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941195" y="4849495"/>
            <a:ext cx="630237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【解析】B项，范围从大到小。</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29615" y="1710690"/>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阅读下面的文段，并完成题目。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781050" y="2397125"/>
            <a:ext cx="10981690" cy="2675255"/>
          </a:xfrm>
          <a:prstGeom prst="rect">
            <a:avLst/>
          </a:prstGeom>
          <a:solidFill>
            <a:schemeClr val="bg2">
              <a:lumMod val="90000"/>
            </a:schemeClr>
          </a:solidFill>
        </p:spPr>
        <p:txBody>
          <a:bodyPr wrap="square" rtlCol="0">
            <a:spAutoFit/>
          </a:bodyPr>
          <a:p>
            <a:pPr indent="0" algn="just" fontAlgn="auto">
              <a:lnSpc>
                <a:spcPct val="140000"/>
              </a:lnSpc>
            </a:pPr>
            <a:r>
              <a:rPr lang="en-US" sz="2400">
                <a:latin typeface="宋体" panose="02010600030101010101" pitchFamily="2" charset="-122"/>
                <a:ea typeface="宋体" panose="02010600030101010101" pitchFamily="2"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同志们、朋友们！</a:t>
            </a:r>
            <a:endParaRPr sz="2400">
              <a:latin typeface="楷体" panose="02010609060101010101" charset="-122"/>
              <a:ea typeface="楷体" panose="02010609060101010101" charset="-122"/>
              <a:cs typeface="楷体" panose="02010609060101010101" charset="-122"/>
            </a:endParaRPr>
          </a:p>
          <a:p>
            <a:pPr indent="0" algn="just" fontAlgn="auto">
              <a:lnSpc>
                <a:spcPct val="14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一百年来，我们取得的一切成就，是中国共产党人、中国人民、中华民族团结奋斗的结果。以毛泽东同志、邓小平同志、江泽民同志、胡锦涛同志为主要代表的中国共产党人，为中华民族伟大复兴建立了彪炳史册的伟大功勋！我们向他们表示崇高的敬意！</a:t>
            </a:r>
            <a:endParaRPr sz="24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4085590" y="71882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（二）阅读训练</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97205" y="345440"/>
            <a:ext cx="11177905" cy="5408295"/>
          </a:xfrm>
          <a:prstGeom prst="rect">
            <a:avLst/>
          </a:prstGeom>
          <a:solidFill>
            <a:schemeClr val="bg2">
              <a:lumMod val="90000"/>
            </a:schemeClr>
          </a:solidFill>
        </p:spPr>
        <p:txBody>
          <a:bodyPr wrap="square" rtlCol="0">
            <a:sp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此时此刻，我们深切怀念为中国革命、建设、改革，为中国共产党建立、巩固、发展作出重大贡献的毛泽东、周恩来、刘少奇、朱德、邓小平、陈云同志等老一辈革命家，深切怀念为建立、捍卫、建设新中国英勇牺牲的革命先烈，深切怀念为改革开放和社会主义现代化建设英勇献身的革命烈士，深切怀念近代以来为民族独立和人民解放顽强奋斗的所有仁人志士。他们为祖国和民族建立的丰功伟绩永载史册！他们的崇高精神永远铭记在人民心中！</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人民是历史的创造者，是真正的英雄。我代表党中央，向全国广大工人、农民、知识分子，向各民主党派和无党派人士、各人民团体、各界爱国人士，向人民解放军指战员、武警部队官兵、公安干警和消防救援队伍指战员，向全体社会主义劳动者，向统一战线广大成员，致以崇高的敬意！向香港特别行政区同胞、澳门特别行政区同胞和台湾同胞以及广大侨胞，致以诚挚的问候！向一切同中国人民友好相处，关心和支持中国革命、建设、改革事业的各国人民和朋友，致以衷心的谢意！</a:t>
            </a:r>
            <a:endParaRPr lang="en-US"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505960" y="928370"/>
            <a:ext cx="284607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（一）学习目标</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546860" y="2191385"/>
            <a:ext cx="9697085" cy="2639060"/>
          </a:xfrm>
          <a:prstGeom prst="rect">
            <a:avLst/>
          </a:prstGeom>
          <a:solidFill>
            <a:srgbClr val="B6AF88"/>
          </a:solidFill>
        </p:spPr>
        <p:txBody>
          <a:bodyPr wrap="square" rtlCol="0">
            <a:noAutofit/>
          </a:bodyPr>
          <a:p>
            <a:pPr marL="457200" indent="-457200">
              <a:lnSpc>
                <a:spcPct val="140000"/>
              </a:lnSpc>
              <a:buFont typeface="Wingdings" panose="05000000000000000000" charset="0"/>
              <a:buChar char="Ø"/>
            </a:pPr>
            <a:r>
              <a:rPr lang="zh-CN" altLang="en-US" sz="2800">
                <a:latin typeface="楷体" panose="02010609060101010101" charset="-122"/>
                <a:ea typeface="楷体" panose="02010609060101010101" charset="-122"/>
                <a:cs typeface="楷体" panose="02010609060101010101" charset="-122"/>
              </a:rPr>
              <a:t>整体把握开幕词的内容结构，学习开幕词的基本写法；</a:t>
            </a:r>
            <a:endParaRPr lang="zh-CN" altLang="en-US" sz="2800">
              <a:latin typeface="楷体" panose="02010609060101010101" charset="-122"/>
              <a:ea typeface="楷体" panose="02010609060101010101" charset="-122"/>
              <a:cs typeface="楷体" panose="02010609060101010101" charset="-122"/>
            </a:endParaRPr>
          </a:p>
          <a:p>
            <a:pPr marL="457200" indent="-457200">
              <a:lnSpc>
                <a:spcPct val="140000"/>
              </a:lnSpc>
              <a:buFont typeface="Wingdings" panose="05000000000000000000" charset="0"/>
              <a:buChar char="Ø"/>
            </a:pPr>
            <a:r>
              <a:rPr lang="zh-CN" altLang="en-US" sz="2800">
                <a:latin typeface="楷体" panose="02010609060101010101" charset="-122"/>
                <a:ea typeface="楷体" panose="02010609060101010101" charset="-122"/>
                <a:cs typeface="楷体" panose="02010609060101010101" charset="-122"/>
              </a:rPr>
              <a:t>体会反复强调的词语和句式，感受其对情感表达的作用；</a:t>
            </a:r>
            <a:endParaRPr lang="zh-CN" altLang="en-US" sz="2800">
              <a:latin typeface="楷体" panose="02010609060101010101" charset="-122"/>
              <a:ea typeface="楷体" panose="02010609060101010101" charset="-122"/>
              <a:cs typeface="楷体" panose="02010609060101010101" charset="-122"/>
            </a:endParaRPr>
          </a:p>
          <a:p>
            <a:pPr marL="457200" indent="-457200">
              <a:lnSpc>
                <a:spcPct val="140000"/>
              </a:lnSpc>
              <a:buFont typeface="Wingdings" panose="05000000000000000000" charset="0"/>
              <a:buChar char="Ø"/>
            </a:pPr>
            <a:r>
              <a:rPr lang="zh-CN" altLang="en-US" sz="2800">
                <a:latin typeface="楷体" panose="02010609060101010101" charset="-122"/>
                <a:ea typeface="楷体" panose="02010609060101010101" charset="-122"/>
                <a:cs typeface="楷体" panose="02010609060101010101" charset="-122"/>
              </a:rPr>
              <a:t>有感情地朗读全文，体会“中国人民站起来了”的豪迈之情，激发爱国热情。</a:t>
            </a:r>
            <a:endParaRPr lang="zh-CN" altLang="en-US" sz="2800">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0" y="18415"/>
            <a:ext cx="7018020" cy="816610"/>
            <a:chOff x="0" y="29"/>
            <a:chExt cx="11052" cy="1286"/>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6" name="文本框 5"/>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一、课前导学</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97205" y="345440"/>
            <a:ext cx="11177905" cy="4965065"/>
          </a:xfrm>
          <a:prstGeom prst="rect">
            <a:avLst/>
          </a:prstGeom>
          <a:solidFill>
            <a:schemeClr val="bg2">
              <a:lumMod val="90000"/>
            </a:schemeClr>
          </a:solidFill>
        </p:spPr>
        <p:txBody>
          <a:bodyPr wrap="square" rtlCol="0">
            <a:sp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同志们、朋友们！</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u="sng">
                <a:latin typeface="楷体" panose="02010609060101010101" charset="-122"/>
                <a:ea typeface="楷体" panose="02010609060101010101" charset="-122"/>
                <a:cs typeface="楷体" panose="02010609060101010101" charset="-122"/>
              </a:rPr>
              <a:t>初心易得，始终难守。以史为鉴，可以知兴替。我们要用历史映照现实、远观未来，从中国共产党的百年奋斗中看清楚过去我们为什么能够成功、弄明白未来我们怎样才能继续成功，从而在新的征程上更加坚定、更加自觉地牢记初心使命、开创美好未来。</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以史为鉴、开创未来，必须坚持中国共产党坚强领导。办好中国的事情，关键在党。中华民族近代以来180多年的历史、中国共产党成立以来100年的历史、中华人民共和国成立以来70多年的历史都充分证明，没有中国共产党，就没有新中国，就没有中华民族伟大复兴。历史和人民选择了中国共产党。中国共产党领导是中国特色社会主义最本质的特征，是中国特色社会主义制度的最大优势，是党和国家的根本所在、命脉所在，是全国各族人民的利益所系、命运所系。</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914400" y="1170305"/>
            <a:ext cx="10362565" cy="1863725"/>
          </a:xfrm>
          <a:prstGeom prst="rect">
            <a:avLst/>
          </a:prstGeom>
          <a:solidFill>
            <a:schemeClr val="bg2">
              <a:lumMod val="90000"/>
            </a:schemeClr>
          </a:solidFill>
        </p:spPr>
        <p:txBody>
          <a:bodyPr wrap="square" rtlCol="0">
            <a:sp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新的征程上，我们必须坚持党的全面领导，不断完善党的领导，增强“四个意识”、坚定“四个自信”、做到“两个维护”，牢记“国之大者”，不断提高党科学执政、民主执政、依法执政水平，充分发挥党总揽全局、协调各方的领导核心作用！</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81710" y="854075"/>
            <a:ext cx="9027795"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13. 下列关于文章内容的理解，错误的一项是（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本文指出了人民是历史的创造者，是真正的英雄。</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本文表达了对革命先烈的怀念，永远铭记所有对民族独立和人民解放而顽强奋斗的仁人志士。</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100年来，我们取得的一切成就，都是中国共产党人奋斗的结果。</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a:t>
            </a:r>
            <a:r>
              <a:rPr sz="2400">
                <a:latin typeface="宋体" panose="02010600030101010101" pitchFamily="2" charset="-122"/>
                <a:ea typeface="宋体" panose="02010600030101010101" pitchFamily="2" charset="-122"/>
                <a:cs typeface="宋体" panose="02010600030101010101" pitchFamily="2" charset="-122"/>
              </a:rPr>
              <a:t> “以史为鉴、开创未来”是</a:t>
            </a:r>
            <a:r>
              <a:rPr sz="2400">
                <a:latin typeface="Times New Roman" panose="02020603050405020304" charset="0"/>
                <a:ea typeface="宋体" panose="02010600030101010101" pitchFamily="2" charset="-122"/>
                <a:cs typeface="Times New Roman" panose="02020603050405020304" charset="0"/>
              </a:rPr>
              <a:t>告诉我们要把过去看清楚，才能弄明白未来，开创美好未来。</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7298690" y="854075"/>
            <a:ext cx="85598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2013585" y="4231005"/>
            <a:ext cx="8588375" cy="977265"/>
          </a:xfrm>
          <a:prstGeom prst="rect">
            <a:avLst/>
          </a:prstGeom>
          <a:noFill/>
        </p:spPr>
        <p:txBody>
          <a:bodyPr wrap="square" rtlCol="0">
            <a:spAutoFit/>
          </a:bodyPr>
          <a:p>
            <a:pPr marL="1080135" indent="-1080135"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【解析】C项，缩小了范围，应该是中国共产党人、中国人民、中华民族团结奋斗的结果。</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122680" y="1014095"/>
            <a:ext cx="10059035"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14. 文中画线句起到什么作用？请结合文章内容简要分析。</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235710" y="1456690"/>
            <a:ext cx="9946005" cy="1863725"/>
          </a:xfrm>
          <a:prstGeom prst="rect">
            <a:avLst/>
          </a:prstGeom>
          <a:noFill/>
        </p:spPr>
        <p:txBody>
          <a:bodyPr wrap="square" rtlCol="0">
            <a:spAutoFit/>
          </a:bodyPr>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画线部分是过渡文段，在文中起到承上启下的作用。“以史为鉴，可以知兴替”，总结了共产党人百年奋斗的光辉历程是照亮我们前行的明灯。“初心易得，始终难守”，说明只有牢记初心使命，才能开创美好未来。提示了下文“以史为鉴，开创未来”的讲话内容。</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16255" y="539750"/>
            <a:ext cx="10358120"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阅读下面的文段，并完成题目。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059555" y="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（三）主题拓展</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文本框 1"/>
          <p:cNvSpPr txBox="1"/>
          <p:nvPr>
            <p:custDataLst>
              <p:tags r:id="rId3"/>
            </p:custDataLst>
          </p:nvPr>
        </p:nvSpPr>
        <p:spPr>
          <a:xfrm>
            <a:off x="516255" y="1251585"/>
            <a:ext cx="11177905" cy="4556125"/>
          </a:xfrm>
          <a:prstGeom prst="rect">
            <a:avLst/>
          </a:prstGeom>
          <a:solidFill>
            <a:schemeClr val="bg2">
              <a:lumMod val="90000"/>
            </a:schemeClr>
          </a:solidFill>
        </p:spPr>
        <p:txBody>
          <a:bodyPr wrap="square" rtlCol="0">
            <a:spAutoFit/>
          </a:bodyPr>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先生们，战争的胜利并非只属于强者。它将属于那些机警、主动和勇敢的人们。何况我们已经别无选择。即使我们没有骨气，想退出战斗，也为时已晚。退路已经切断，除非甘受屈辱和奴役。囚禁我们的枷锁已经铸成。叮当的镣铐声已经在波士顿草原上回响。战争已经无可避免——让它来吧！我重复一遍，先生，让它来吧！企图使事态得到缓和是徒劳的。各位先生可以高喊：和平！和平！但根本不存在和平。战斗实际上已经打响。</a:t>
            </a:r>
            <a:r>
              <a:rPr sz="2400" u="sng">
                <a:latin typeface="楷体" panose="02010609060101010101" charset="-122"/>
                <a:ea typeface="楷体" panose="02010609060101010101" charset="-122"/>
                <a:cs typeface="楷体" panose="02010609060101010101" charset="-122"/>
              </a:rPr>
              <a:t>从北方刮来的风暴将把武器的铿锵回响传到我们耳中。</a:t>
            </a:r>
            <a:r>
              <a:rPr sz="2400">
                <a:latin typeface="楷体" panose="02010609060101010101" charset="-122"/>
                <a:ea typeface="楷体" panose="02010609060101010101" charset="-122"/>
                <a:cs typeface="楷体" panose="02010609060101010101" charset="-122"/>
              </a:rPr>
              <a:t>我们的弟兄已经奔赴战场！</a:t>
            </a:r>
            <a:r>
              <a:rPr sz="2400" u="wavy">
                <a:solidFill>
                  <a:schemeClr val="tx1"/>
                </a:solidFill>
                <a:uFillTx/>
                <a:latin typeface="楷体" panose="02010609060101010101" charset="-122"/>
                <a:ea typeface="楷体" panose="02010609060101010101" charset="-122"/>
                <a:cs typeface="楷体" panose="02010609060101010101" charset="-122"/>
              </a:rPr>
              <a:t>我们为什么还要站在这里袖手旁观呢？先生们想要做什么？他们会得到什么？难道生命就这么可贵，和平就这么甜蜜，竟值得以镣铐和奴役作为代价？</a:t>
            </a:r>
            <a:r>
              <a:rPr sz="2400">
                <a:latin typeface="楷体" panose="02010609060101010101" charset="-122"/>
                <a:ea typeface="楷体" panose="02010609060101010101" charset="-122"/>
                <a:cs typeface="楷体" panose="02010609060101010101" charset="-122"/>
              </a:rPr>
              <a:t>全能的上帝啊，制止他们这样做吧！我不知道别人会如何行事；至于我，不自由，毋宁死！</a:t>
            </a:r>
            <a:endParaRPr sz="2400">
              <a:latin typeface="楷体" panose="02010609060101010101" charset="-122"/>
              <a:ea typeface="楷体" panose="02010609060101010101" charset="-122"/>
              <a:cs typeface="楷体" panose="02010609060101010101" charset="-122"/>
            </a:endParaRPr>
          </a:p>
          <a:p>
            <a:pPr indent="0" algn="r" fontAlgn="auto">
              <a:lnSpc>
                <a:spcPct val="110000"/>
              </a:lnSpc>
            </a:pPr>
            <a:r>
              <a:rPr sz="2400">
                <a:latin typeface="楷体" panose="02010609060101010101" charset="-122"/>
                <a:ea typeface="楷体" panose="02010609060101010101" charset="-122"/>
                <a:cs typeface="楷体" panose="02010609060101010101" charset="-122"/>
              </a:rPr>
              <a:t>（选自帕特里克·亨利《不自由，毋宁死》，有删改）</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132205" y="752475"/>
            <a:ext cx="9552940" cy="4521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15. 文中画横线的句子表达的含义是什么？______________________________________________________________________________________________________________________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16. 体会文中画波浪线的句子，说说这几个连续问句表现出作者怎样的情感。______________________________________________________________________________________________________________________________________________________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541780" y="1239520"/>
            <a:ext cx="8983345"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战争实际上已经开始了，前方战斗的消息不断传来，仿佛空气中都在传播着武器开火的声音，再也不能自欺欺人地躲避战争了！</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541780" y="3853815"/>
            <a:ext cx="9046845" cy="142049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几个问句层层递进，其中反问句更直接指出不能接受以戴锁链、受奴役为代价的生存与和平，表明为了自由，不惜牺牲一切，与英国抗争到底的坚定决心！</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858520" y="2082165"/>
            <a:ext cx="10883900" cy="141478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17. “未来属于青年，希望寄予青年。”习近平号召，“新时代的中国青年要以实现中华民族伟大复兴为己任，增强做中国人的志气、骨气、底气，不负时代，不负韶华，不负党和人民的殷切期望！”联系实际，以“使命在肩、强国有我”为题目，写一篇学习心得，不少于600字。</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583430" y="84010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（四）微写作</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圆角矩形 2">
            <a:hlinkClick r:id="rId3" action="ppaction://hlinksldjump"/>
          </p:cNvPr>
          <p:cNvSpPr/>
          <p:nvPr/>
        </p:nvSpPr>
        <p:spPr>
          <a:xfrm>
            <a:off x="5574030" y="4504690"/>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30885" y="763905"/>
            <a:ext cx="10400665" cy="4055745"/>
          </a:xfrm>
          <a:prstGeom prst="rect">
            <a:avLst/>
          </a:prstGeom>
          <a:solidFill>
            <a:schemeClr val="bg1"/>
          </a:solidFill>
        </p:spPr>
        <p:txBody>
          <a:bodyPr wrap="square" rtlCol="0">
            <a:spAutoFit/>
          </a:bodyPr>
          <a:p>
            <a:pPr indent="0" fontAlgn="auto">
              <a:lnSpc>
                <a:spcPct val="110000"/>
              </a:lnSpc>
              <a:spcBef>
                <a:spcPts val="600"/>
              </a:spcBef>
              <a:spcAft>
                <a:spcPts val="600"/>
              </a:spcAft>
            </a:pPr>
            <a:r>
              <a:rPr lang="zh-CN" altLang="en-US" sz="2800" b="1">
                <a:solidFill>
                  <a:srgbClr val="C00000"/>
                </a:solidFill>
                <a:latin typeface="Times New Roman" panose="02020603050405020304" charset="0"/>
                <a:ea typeface="宋体" panose="02010600030101010101" pitchFamily="2" charset="-122"/>
                <a:cs typeface="Times New Roman" panose="02020603050405020304" charset="0"/>
              </a:rPr>
              <a:t>示例</a:t>
            </a:r>
            <a:r>
              <a:rPr lang="zh-CN" altLang="en-US" sz="2800">
                <a:solidFill>
                  <a:srgbClr val="C00000"/>
                </a:solidFill>
                <a:latin typeface="Times New Roman" panose="02020603050405020304" charset="0"/>
                <a:ea typeface="宋体" panose="02010600030101010101" pitchFamily="2" charset="-122"/>
                <a:cs typeface="Times New Roman" panose="02020603050405020304" charset="0"/>
              </a:rPr>
              <a:t>：</a:t>
            </a:r>
            <a:endParaRPr lang="zh-CN" altLang="en-US" sz="2800">
              <a:solidFill>
                <a:srgbClr val="C00000"/>
              </a:solidFill>
              <a:latin typeface="Times New Roman" panose="02020603050405020304" charset="0"/>
              <a:ea typeface="宋体" panose="02010600030101010101" pitchFamily="2" charset="-122"/>
              <a:cs typeface="Times New Roman" panose="02020603050405020304" charset="0"/>
            </a:endParaRPr>
          </a:p>
          <a:p>
            <a:pPr algn="ctr">
              <a:lnSpc>
                <a:spcPct val="110000"/>
              </a:lnSpc>
            </a:pPr>
            <a:r>
              <a:rPr lang="en-US" altLang="zh-CN" sz="28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3200" b="1">
                <a:solidFill>
                  <a:srgbClr val="C00000"/>
                </a:solidFill>
                <a:latin typeface="Times New Roman" panose="02020603050405020304" charset="0"/>
                <a:ea typeface="宋体" panose="02010600030101010101" pitchFamily="2" charset="-122"/>
                <a:cs typeface="Times New Roman" panose="02020603050405020304" charset="0"/>
              </a:rPr>
              <a:t>使命在肩，强国有我</a:t>
            </a:r>
            <a:endParaRPr lang="zh-CN" altLang="en-US" sz="28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altLang="zh-CN" sz="28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今天，我坐在电视前，怀着崇高的敬意，观看了在首都天安门广场举行的“中国共产党成立100周年庆典活动”，听着响亮的礼炮，听着热血沸腾的红歌，听着习近平饱含深情的话语，我的内心热血澎湃、激动不已。我庆幸生在华夏，我骄傲我是中国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习近平说：“以史为鉴，开创未来。”我已牢记在心，正如鲁迅先生所言：唯有民魂是值得宝贵的，唯有他发扬起来，中国才有真进步。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 action="ppaction://hlinkshowjump?jump=nextslide"/>
          </p:cNvPr>
          <p:cNvSpPr/>
          <p:nvPr userDrawn="1">
            <p:custDataLst>
              <p:tags r:id="rId2"/>
            </p:custDataLst>
          </p:nvPr>
        </p:nvSpPr>
        <p:spPr>
          <a:xfrm>
            <a:off x="10878820" y="6440170"/>
            <a:ext cx="114236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zh-CN"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下一页</a:t>
            </a:r>
            <a:endParaRPr kumimoji="0" lang="zh-CN" altLang="zh-CN"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01980" y="483235"/>
            <a:ext cx="11337290" cy="5262245"/>
          </a:xfrm>
          <a:prstGeom prst="rect">
            <a:avLst/>
          </a:prstGeom>
          <a:solidFill>
            <a:schemeClr val="bg1"/>
          </a:solidFill>
        </p:spPr>
        <p:txBody>
          <a:bodyPr wrap="square" rtlCol="0">
            <a:spAutoFit/>
          </a:bodyPr>
          <a:p>
            <a:pPr>
              <a:lnSpc>
                <a:spcPct val="10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mn-ea"/>
              </a:rPr>
              <a:t>     当下，国家高度重视技能人才的培养，许许多多利好政策都在不断提升职业技能教育。身为一名职业技术学校的学生，我现在最应该做的就是坚定信念，铸造匠心，担当使命，学好技能，争做大国工匠，不辜负革命先辈的期望，把红色精神发扬光大。怕苦、怕累，学不好技术；怕苦、怕累，做不成大国工匠；怕苦、怕累，不是我们的作风。中华之光，照耀华夏子孙，我要向古代战斗英雄岳飞学习，从小就有报效祖国的愿望，为实现自己的抱负，勤学苦练，废寝忘食；我要向革命英雄邱少云学习，学习他为了保证战斗胜利，</a:t>
            </a:r>
            <a:r>
              <a:rPr sz="2400">
                <a:solidFill>
                  <a:srgbClr val="C00000"/>
                </a:solidFill>
                <a:latin typeface="Times New Roman" panose="02020603050405020304" charset="0"/>
                <a:ea typeface="宋体" panose="02010600030101010101" pitchFamily="2" charset="-122"/>
                <a:cs typeface="Times New Roman" panose="02020603050405020304" charset="0"/>
              </a:rPr>
              <a:t>在烈火中磨炼坚强的革命意志和钢铁般的纪律精神；我要向所有感动中国的人物学习，学习他们一心向党、一心为民的坚定信念和奉献自我的精神；我更要向自己身边的榜样学习，学习师兄师姐们勤学苦练、坚持不懈、勇摘世界技能大赛奖牌的斗志。</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无论何时何地，我们都必须牢记历史，以红色印记激励自己，不断提升；以史为鉴，开创未来，争做优秀的社会主义接班人。</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毛泽东说：</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“为有牺牲多壮志，敢教日月换新天。”没错，拿不出抛头颅洒热血的壮志，哪里会有开天辟地的改变。</a:t>
            </a:r>
            <a:endParaRPr sz="2400">
              <a:solidFill>
                <a:srgbClr val="C0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圆角矩形 1">
            <a:hlinkClick r:id="" action="ppaction://hlinkshowjump?jump=nextslide"/>
          </p:cNvPr>
          <p:cNvSpPr/>
          <p:nvPr userDrawn="1">
            <p:custDataLst>
              <p:tags r:id="rId2"/>
            </p:custDataLst>
          </p:nvPr>
        </p:nvSpPr>
        <p:spPr>
          <a:xfrm>
            <a:off x="10878820" y="6440170"/>
            <a:ext cx="114236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zh-CN"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下一页</a:t>
            </a:r>
            <a:endParaRPr kumimoji="0" lang="zh-CN" altLang="zh-CN"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99110" y="752475"/>
            <a:ext cx="11337290" cy="2932430"/>
          </a:xfrm>
          <a:prstGeom prst="rect">
            <a:avLst/>
          </a:prstGeom>
          <a:solidFill>
            <a:schemeClr val="bg1"/>
          </a:solid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mn-ea"/>
              </a:rPr>
              <a:t>     </a:t>
            </a:r>
            <a:r>
              <a:rPr sz="2400">
                <a:solidFill>
                  <a:srgbClr val="C00000"/>
                </a:solidFill>
                <a:latin typeface="Times New Roman" panose="02020603050405020304" charset="0"/>
                <a:ea typeface="宋体" panose="02010600030101010101" pitchFamily="2" charset="-122"/>
                <a:cs typeface="Times New Roman" panose="02020603050405020304" charset="0"/>
              </a:rPr>
              <a:t>今天，我们</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奋进在中国特色社会主义现代化建设的第二个百年征程上，肩上有着千斤的重任。听，“请祖国相信，强国有我……请祖国相信，强国有我……”天安门广场的百年庆典上，青年一代的誓言铿锵有力，振奋人心，久久回荡在广场上空。</a:t>
            </a:r>
            <a:endParaRPr sz="2400">
              <a:solidFill>
                <a:srgbClr val="C00000"/>
              </a:solidFill>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lang="en-US" sz="2400">
                <a:solidFill>
                  <a:srgbClr val="C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奋斗青春，不负韶华。青春是用来奋斗的，只有奋斗的青春才是幸福的。现在，我们过着幸福的生活。校园里，郁郁葱葱；教室里，书声琅琅；操场上，青春飞扬……同学们，是谁在替我们负重前行？是谁给了我们如此幸福的生活？感恩党和国家为我们保驾护航，也请祖国放心，我们也定会为祖国添砖加瓦。</a:t>
            </a:r>
            <a:endParaRPr sz="2400">
              <a:solidFill>
                <a:srgbClr val="C000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圆角矩形 2">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518660" y="73533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（二）常识与背景</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圆角矩形 1"/>
          <p:cNvSpPr/>
          <p:nvPr/>
        </p:nvSpPr>
        <p:spPr>
          <a:xfrm>
            <a:off x="1084580" y="1677035"/>
            <a:ext cx="10521315" cy="325056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4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毛泽东，字润之，笔名子任。</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1893年12月26</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日生于湖南湘潭韶山冲的一个农民家庭</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。1976年9月9日在北</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京逝世。他是中国人民的领袖，马克思主义者，伟大的无产阶级革命家、战略家和理论家，中国共产党、中国人民解放军和中华人民共和国的主要缔造者和领导人，诗人，书法家。他对马克思列宁主义的发展、军事理论的贡献以及对共产党的理论贡献被称为____________________。</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1945640" y="4392295"/>
            <a:ext cx="195643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毛泽东思想</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981710"/>
            <a:ext cx="4032250" cy="472249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42790" y="1397635"/>
            <a:ext cx="2505710" cy="3669030"/>
          </a:xfrm>
          <a:prstGeom prst="rect">
            <a:avLst/>
          </a:prstGeom>
          <a:solidFill>
            <a:schemeClr val="bg1"/>
          </a:solidFill>
        </p:spPr>
        <p:txBody>
          <a:bodyPr vert="eaVert" wrap="square" rtlCol="0">
            <a:noAutofit/>
          </a:bodyPr>
          <a:p>
            <a:pPr algn="l">
              <a:lnSpc>
                <a:spcPct val="170000"/>
              </a:lnSpc>
            </a:pPr>
            <a:r>
              <a:rPr lang="en-US" altLang="zh-CN" sz="4000" b="1">
                <a:solidFill>
                  <a:srgbClr val="FF0000"/>
                </a:solidFill>
                <a:latin typeface="楷体" panose="02010609060101010101" charset="-122"/>
                <a:ea typeface="楷体" panose="02010609060101010101" charset="-122"/>
                <a:cs typeface="楷体" panose="02010609060101010101" charset="-122"/>
              </a:rPr>
              <a:t> </a:t>
            </a:r>
            <a:r>
              <a:rPr lang="zh-CN" altLang="en-US" sz="4000" b="1">
                <a:solidFill>
                  <a:srgbClr val="FF0000"/>
                </a:solidFill>
                <a:latin typeface="楷体" panose="02010609060101010101" charset="-122"/>
                <a:ea typeface="楷体" panose="02010609060101010101" charset="-122"/>
                <a:cs typeface="楷体" panose="02010609060101010101" charset="-122"/>
              </a:rPr>
              <a:t>第三课</a:t>
            </a:r>
            <a:endParaRPr lang="zh-CN" altLang="en-US" sz="4000" b="1">
              <a:solidFill>
                <a:srgbClr val="FF0000"/>
              </a:solidFill>
              <a:latin typeface="楷体" panose="02010609060101010101" charset="-122"/>
              <a:ea typeface="楷体" panose="02010609060101010101" charset="-122"/>
              <a:cs typeface="楷体" panose="02010609060101010101" charset="-122"/>
            </a:endParaRPr>
          </a:p>
          <a:p>
            <a:pPr algn="l">
              <a:lnSpc>
                <a:spcPct val="170000"/>
              </a:lnSpc>
            </a:pPr>
            <a:r>
              <a:rPr lang="zh-CN" altLang="en-US" sz="4000" b="1">
                <a:solidFill>
                  <a:srgbClr val="030502"/>
                </a:solidFill>
                <a:latin typeface="楷体" panose="02010609060101010101" charset="-122"/>
                <a:ea typeface="楷体" panose="02010609060101010101" charset="-122"/>
                <a:cs typeface="楷体" panose="02010609060101010101" charset="-122"/>
              </a:rPr>
              <a:t> 长征胜利万岁</a:t>
            </a:r>
            <a:endParaRPr lang="zh-CN" altLang="en-US" sz="40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53" name="文本框 52"/>
          <p:cNvSpPr txBox="1"/>
          <p:nvPr/>
        </p:nvSpPr>
        <p:spPr>
          <a:xfrm>
            <a:off x="6490335" y="3971925"/>
            <a:ext cx="455930" cy="1019810"/>
          </a:xfrm>
          <a:prstGeom prst="rect">
            <a:avLst/>
          </a:prstGeom>
          <a:solidFill>
            <a:schemeClr val="accent6">
              <a:lumMod val="50000"/>
            </a:schemeClr>
          </a:solidFill>
        </p:spPr>
        <p:txBody>
          <a:bodyPr vert="eaVert" wrap="square" rtlCol="0">
            <a:noAutofit/>
          </a:bodyPr>
          <a:p>
            <a:pPr algn="r">
              <a:lnSpc>
                <a:spcPct val="100000"/>
              </a:lnSpc>
            </a:pPr>
            <a:r>
              <a:rPr lang="zh-CN" altLang="en-US" sz="2400" b="1">
                <a:solidFill>
                  <a:schemeClr val="bg1"/>
                </a:solidFill>
                <a:latin typeface="楷体" panose="02010609060101010101" charset="-122"/>
                <a:ea typeface="楷体" panose="02010609060101010101" charset="-122"/>
              </a:rPr>
              <a:t>杨成武</a:t>
            </a:r>
            <a:endParaRPr lang="zh-CN" altLang="en-US" sz="2400" b="1">
              <a:solidFill>
                <a:schemeClr val="bg1"/>
              </a:solidFill>
              <a:latin typeface="楷体" panose="02010609060101010101" charset="-122"/>
              <a:ea typeface="楷体" panose="02010609060101010101" charset="-122"/>
            </a:endParaRPr>
          </a:p>
        </p:txBody>
      </p:sp>
      <p:sp>
        <p:nvSpPr>
          <p:cNvPr id="3" name="圆角矩形 2">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318000" y="1097280"/>
            <a:ext cx="284607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（一）学习目标</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809750" y="2326640"/>
            <a:ext cx="9227185" cy="1641475"/>
          </a:xfrm>
          <a:prstGeom prst="rect">
            <a:avLst/>
          </a:prstGeom>
          <a:solidFill>
            <a:srgbClr val="B6AF88"/>
          </a:solidFill>
        </p:spPr>
        <p:txBody>
          <a:bodyPr wrap="square" rtlCol="0">
            <a:spAutoFit/>
          </a:bodyPr>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学习回忆录的写作特点，体会其表达效果；</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学习综合运用记叙、描写、议论、抒情等表达方式；</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体会长征胜利的意义，增强民族自豪感、提升爱国热情。</a:t>
            </a:r>
            <a:endParaRPr lang="zh-CN" altLang="en-US" sz="2400">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0" y="18415"/>
            <a:ext cx="7018020" cy="816610"/>
            <a:chOff x="0" y="29"/>
            <a:chExt cx="11052" cy="1286"/>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6" name="文本框 5"/>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一、课前导学</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318635" y="73533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（二）常识与背景</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圆角矩形 1"/>
          <p:cNvSpPr/>
          <p:nvPr/>
        </p:nvSpPr>
        <p:spPr>
          <a:xfrm>
            <a:off x="683260" y="1470660"/>
            <a:ext cx="11017885" cy="417766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 杨成武（1914</a:t>
            </a:r>
            <a:r>
              <a:rPr 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2004），福建长汀人，是中国共产党的优秀党员，共产主义战士，无产阶级革命家、军事家。他于1929年参加革命，1930年加入中国共产党。他指挥过抗日战争、解放战争，为成立新中国立下了赫赫战功。1955年被授予上将军衔，1955年荣获</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一级八一勋章、一级独立自由勋章和一级解放勋章，</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1988年</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荣获一级红星功勋荣誉章。《长征胜利万岁》选自《杨成武回忆录》，是一篇_____________，是追忆本人或他人过去生活经历和社会活动的一种文体，讲求_____________、_____________、_____________。</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2132330" y="4243705"/>
            <a:ext cx="17894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回忆录</a:t>
            </a:r>
            <a:endParaRPr lang="zh-CN" altLang="en-US" sz="2400">
              <a:solidFill>
                <a:srgbClr val="C00000"/>
              </a:solidFill>
              <a:latin typeface="宋体" panose="02010600030101010101" pitchFamily="2" charset="-122"/>
              <a:ea typeface="宋体" panose="02010600030101010101" pitchFamily="2" charset="-122"/>
            </a:endParaRPr>
          </a:p>
        </p:txBody>
      </p:sp>
      <p:sp>
        <p:nvSpPr>
          <p:cNvPr id="3" name="文本框 2"/>
          <p:cNvSpPr txBox="1"/>
          <p:nvPr>
            <p:custDataLst>
              <p:tags r:id="rId1"/>
            </p:custDataLst>
          </p:nvPr>
        </p:nvSpPr>
        <p:spPr>
          <a:xfrm>
            <a:off x="2529205" y="4773295"/>
            <a:ext cx="17894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真实</a:t>
            </a:r>
            <a:endParaRPr lang="zh-CN" altLang="en-US" sz="2400">
              <a:solidFill>
                <a:srgbClr val="C00000"/>
              </a:solidFill>
              <a:latin typeface="宋体" panose="02010600030101010101" pitchFamily="2" charset="-122"/>
              <a:ea typeface="宋体" panose="02010600030101010101" pitchFamily="2" charset="-122"/>
            </a:endParaRPr>
          </a:p>
        </p:txBody>
      </p:sp>
      <p:sp>
        <p:nvSpPr>
          <p:cNvPr id="4" name="文本框 3"/>
          <p:cNvSpPr txBox="1"/>
          <p:nvPr>
            <p:custDataLst>
              <p:tags r:id="rId2"/>
            </p:custDataLst>
          </p:nvPr>
        </p:nvSpPr>
        <p:spPr>
          <a:xfrm>
            <a:off x="4573270" y="4773295"/>
            <a:ext cx="17894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广泛　</a:t>
            </a:r>
            <a:endParaRPr lang="zh-CN" altLang="en-US" sz="2400">
              <a:solidFill>
                <a:srgbClr val="C00000"/>
              </a:solidFill>
              <a:latin typeface="宋体" panose="02010600030101010101" pitchFamily="2" charset="-122"/>
              <a:ea typeface="宋体" panose="02010600030101010101" pitchFamily="2" charset="-122"/>
            </a:endParaRPr>
          </a:p>
        </p:txBody>
      </p:sp>
      <p:sp>
        <p:nvSpPr>
          <p:cNvPr id="5" name="文本框 4"/>
          <p:cNvSpPr txBox="1"/>
          <p:nvPr>
            <p:custDataLst>
              <p:tags r:id="rId3"/>
            </p:custDataLst>
          </p:nvPr>
        </p:nvSpPr>
        <p:spPr>
          <a:xfrm>
            <a:off x="6887210" y="4773295"/>
            <a:ext cx="17894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突出</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87375" y="598805"/>
            <a:ext cx="11017885" cy="479679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2. 1934年10月，为粉</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碎国民党反动派的围剿，保存自己的实力，也为了北上抗日，挽救民族危亡，中央红军主力从中央革命根据地出发，进行战略大转移，开始了举世闻名的__________________________。一路上，红军战士击溃了敌军无数次围追堵截，他们跋山涉水，翻过连绵起伏的五岭，突破了乌江天堑，四渡赤水，越过乌蒙山，巧渡金沙江，飞夺泸定桥，爬雪山，过草地，最后翻过岷山，历经福建、江西、广东、湖南、广西、贵州、四川、云南、西藏、甘肃、陕西等十一省，行军二万五千里，终于</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在1935年10月到</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达陕北革命根据地。红军三大主力会师，标志着__________________________。</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custDataLst>
              <p:tags r:id="rId1"/>
            </p:custDataLst>
          </p:nvPr>
        </p:nvSpPr>
        <p:spPr>
          <a:xfrm>
            <a:off x="3641090" y="2037080"/>
            <a:ext cx="312801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二万五千里长征</a:t>
            </a:r>
            <a:endParaRPr lang="zh-CN" altLang="en-US" sz="2400">
              <a:solidFill>
                <a:srgbClr val="C00000"/>
              </a:solidFill>
              <a:latin typeface="宋体" panose="02010600030101010101" pitchFamily="2" charset="-122"/>
              <a:ea typeface="宋体" panose="02010600030101010101" pitchFamily="2" charset="-122"/>
            </a:endParaRPr>
          </a:p>
        </p:txBody>
      </p:sp>
      <p:sp>
        <p:nvSpPr>
          <p:cNvPr id="3" name="文本框 2"/>
          <p:cNvSpPr txBox="1"/>
          <p:nvPr>
            <p:custDataLst>
              <p:tags r:id="rId2"/>
            </p:custDataLst>
          </p:nvPr>
        </p:nvSpPr>
        <p:spPr>
          <a:xfrm>
            <a:off x="4629785" y="4412615"/>
            <a:ext cx="312801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万里长征的胜利结束</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908050" y="1356360"/>
            <a:ext cx="10366375" cy="39281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3. </a:t>
            </a:r>
            <a:r>
              <a:rPr lang="zh-CN" altLang="en-US" sz="2400">
                <a:latin typeface="宋体" panose="02010600030101010101" pitchFamily="2" charset="-122"/>
                <a:ea typeface="宋体" panose="02010600030101010101" pitchFamily="2" charset="-122"/>
                <a:cs typeface="宋体" panose="02010600030101010101" pitchFamily="2" charset="-122"/>
              </a:rPr>
              <a:t>给下列标红的字注音。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宋体" panose="02010600030101010101" pitchFamily="2" charset="-122"/>
                <a:ea typeface="宋体" panose="02010600030101010101" pitchFamily="2" charset="-122"/>
                <a:cs typeface="宋体" panose="02010600030101010101" pitchFamily="2" charset="-122"/>
              </a:rPr>
              <a:t>巍</a:t>
            </a:r>
            <a:r>
              <a:rPr sz="2400">
                <a:solidFill>
                  <a:srgbClr val="FF0000"/>
                </a:solidFill>
                <a:latin typeface="宋体" panose="02010600030101010101" pitchFamily="2" charset="-122"/>
                <a:ea typeface="宋体" panose="02010600030101010101" pitchFamily="2" charset="-122"/>
                <a:cs typeface="宋体" panose="02010600030101010101" pitchFamily="2" charset="-122"/>
              </a:rPr>
              <a:t>巍</a:t>
            </a:r>
            <a:r>
              <a:rPr sz="2400">
                <a:latin typeface="宋体" panose="02010600030101010101" pitchFamily="2" charset="-122"/>
                <a:ea typeface="宋体" panose="02010600030101010101" pitchFamily="2" charset="-122"/>
                <a:cs typeface="宋体" panose="02010600030101010101" pitchFamily="2" charset="-122"/>
              </a:rPr>
              <a:t>（</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 ）　　　</a:t>
            </a:r>
            <a:r>
              <a:rPr lang="en-US" sz="2400">
                <a:latin typeface="宋体" panose="02010600030101010101" pitchFamily="2" charset="-122"/>
                <a:ea typeface="宋体" panose="02010600030101010101" pitchFamily="2" charset="-122"/>
                <a:cs typeface="宋体" panose="02010600030101010101" pitchFamily="2" charset="-122"/>
              </a:rPr>
              <a:t>	</a:t>
            </a:r>
            <a:r>
              <a:rPr sz="2400">
                <a:solidFill>
                  <a:srgbClr val="FF0000"/>
                </a:solidFill>
                <a:latin typeface="宋体" panose="02010600030101010101" pitchFamily="2" charset="-122"/>
                <a:ea typeface="宋体" panose="02010600030101010101" pitchFamily="2" charset="-122"/>
                <a:cs typeface="宋体" panose="02010600030101010101" pitchFamily="2" charset="-122"/>
              </a:rPr>
              <a:t>妄</a:t>
            </a:r>
            <a:r>
              <a:rPr sz="2400">
                <a:latin typeface="宋体" panose="02010600030101010101" pitchFamily="2" charset="-122"/>
                <a:ea typeface="宋体" panose="02010600030101010101" pitchFamily="2" charset="-122"/>
                <a:cs typeface="宋体" panose="02010600030101010101" pitchFamily="2" charset="-122"/>
              </a:rPr>
              <a:t>图（ </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　　</a:t>
            </a:r>
            <a:r>
              <a:rPr lang="en-US" sz="2400">
                <a:latin typeface="宋体" panose="02010600030101010101" pitchFamily="2" charset="-122"/>
                <a:ea typeface="宋体" panose="02010600030101010101" pitchFamily="2" charset="-122"/>
                <a:cs typeface="宋体" panose="02010600030101010101" pitchFamily="2" charset="-122"/>
              </a:rPr>
              <a:t>	</a:t>
            </a:r>
            <a:r>
              <a:rPr sz="2400">
                <a:solidFill>
                  <a:srgbClr val="FF0000"/>
                </a:solidFill>
                <a:latin typeface="宋体" panose="02010600030101010101" pitchFamily="2" charset="-122"/>
                <a:ea typeface="宋体" panose="02010600030101010101" pitchFamily="2" charset="-122"/>
                <a:cs typeface="宋体" panose="02010600030101010101" pitchFamily="2" charset="-122"/>
              </a:rPr>
              <a:t>迂</a:t>
            </a:r>
            <a:r>
              <a:rPr sz="2400">
                <a:latin typeface="宋体" panose="02010600030101010101" pitchFamily="2" charset="-122"/>
                <a:ea typeface="宋体" panose="02010600030101010101" pitchFamily="2" charset="-122"/>
                <a:cs typeface="宋体" panose="02010600030101010101" pitchFamily="2" charset="-122"/>
              </a:rPr>
              <a:t>回（</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 ）　　　</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solidFill>
                  <a:srgbClr val="FF0000"/>
                </a:solidFill>
                <a:latin typeface="宋体" panose="02010600030101010101" pitchFamily="2" charset="-122"/>
                <a:ea typeface="宋体" panose="02010600030101010101" pitchFamily="2" charset="-122"/>
                <a:cs typeface="宋体" panose="02010600030101010101" pitchFamily="2" charset="-122"/>
              </a:rPr>
              <a:t>歼</a:t>
            </a:r>
            <a:r>
              <a:rPr sz="2400">
                <a:latin typeface="宋体" panose="02010600030101010101" pitchFamily="2" charset="-122"/>
                <a:ea typeface="宋体" panose="02010600030101010101" pitchFamily="2" charset="-122"/>
                <a:cs typeface="宋体" panose="02010600030101010101" pitchFamily="2" charset="-122"/>
              </a:rPr>
              <a:t>灭（ </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万马奔</a:t>
            </a:r>
            <a:r>
              <a:rPr sz="2400">
                <a:solidFill>
                  <a:srgbClr val="FF0000"/>
                </a:solidFill>
                <a:latin typeface="宋体" panose="02010600030101010101" pitchFamily="2" charset="-122"/>
                <a:ea typeface="宋体" panose="02010600030101010101" pitchFamily="2" charset="-122"/>
                <a:cs typeface="宋体" panose="02010600030101010101" pitchFamily="2" charset="-122"/>
              </a:rPr>
              <a:t>腾</a:t>
            </a:r>
            <a:r>
              <a:rPr sz="2400">
                <a:latin typeface="宋体" panose="02010600030101010101" pitchFamily="2" charset="-122"/>
                <a:ea typeface="宋体" panose="02010600030101010101" pitchFamily="2" charset="-122"/>
                <a:cs typeface="宋体" panose="02010600030101010101" pitchFamily="2" charset="-122"/>
              </a:rPr>
              <a:t>（</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 ） </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运筹帷</a:t>
            </a:r>
            <a:r>
              <a:rPr sz="2400">
                <a:solidFill>
                  <a:srgbClr val="FF0000"/>
                </a:solidFill>
                <a:latin typeface="宋体" panose="02010600030101010101" pitchFamily="2" charset="-122"/>
                <a:ea typeface="宋体" panose="02010600030101010101" pitchFamily="2" charset="-122"/>
                <a:cs typeface="宋体" panose="02010600030101010101" pitchFamily="2" charset="-122"/>
              </a:rPr>
              <a:t>幄</a:t>
            </a:r>
            <a:r>
              <a:rPr sz="2400">
                <a:latin typeface="宋体" panose="02010600030101010101" pitchFamily="2" charset="-122"/>
                <a:ea typeface="宋体" panose="02010600030101010101" pitchFamily="2" charset="-122"/>
                <a:cs typeface="宋体" panose="02010600030101010101" pitchFamily="2" charset="-122"/>
              </a:rPr>
              <a:t>（</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 ） </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宋体" panose="02010600030101010101" pitchFamily="2" charset="-122"/>
                <a:ea typeface="宋体" panose="02010600030101010101" pitchFamily="2" charset="-122"/>
                <a:cs typeface="宋体" panose="02010600030101010101" pitchFamily="2" charset="-122"/>
              </a:rPr>
              <a:t>人喊马</a:t>
            </a:r>
            <a:r>
              <a:rPr sz="2400">
                <a:solidFill>
                  <a:srgbClr val="FF0000"/>
                </a:solidFill>
                <a:latin typeface="宋体" panose="02010600030101010101" pitchFamily="2" charset="-122"/>
                <a:ea typeface="宋体" panose="02010600030101010101" pitchFamily="2" charset="-122"/>
                <a:cs typeface="宋体" panose="02010600030101010101" pitchFamily="2" charset="-122"/>
              </a:rPr>
              <a:t>嘶</a:t>
            </a:r>
            <a:r>
              <a:rPr sz="2400">
                <a:latin typeface="宋体" panose="02010600030101010101" pitchFamily="2" charset="-122"/>
                <a:ea typeface="宋体" panose="02010600030101010101" pitchFamily="2" charset="-122"/>
                <a:cs typeface="宋体" panose="02010600030101010101" pitchFamily="2" charset="-122"/>
              </a:rPr>
              <a:t>（</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 ） </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围追堵</a:t>
            </a:r>
            <a:r>
              <a:rPr sz="2400">
                <a:solidFill>
                  <a:srgbClr val="FF0000"/>
                </a:solidFill>
                <a:latin typeface="宋体" panose="02010600030101010101" pitchFamily="2" charset="-122"/>
                <a:ea typeface="宋体" panose="02010600030101010101" pitchFamily="2" charset="-122"/>
                <a:cs typeface="宋体" panose="02010600030101010101" pitchFamily="2" charset="-122"/>
              </a:rPr>
              <a:t>截</a:t>
            </a:r>
            <a:r>
              <a:rPr sz="2400">
                <a:latin typeface="宋体" panose="02010600030101010101" pitchFamily="2" charset="-122"/>
                <a:ea typeface="宋体" panose="02010600030101010101" pitchFamily="2" charset="-122"/>
                <a:cs typeface="宋体" panose="02010600030101010101" pitchFamily="2" charset="-122"/>
              </a:rPr>
              <a:t>（</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 ）</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长途</a:t>
            </a:r>
            <a:r>
              <a:rPr sz="2400">
                <a:solidFill>
                  <a:srgbClr val="FF0000"/>
                </a:solidFill>
                <a:latin typeface="宋体" panose="02010600030101010101" pitchFamily="2" charset="-122"/>
                <a:ea typeface="宋体" panose="02010600030101010101" pitchFamily="2" charset="-122"/>
                <a:cs typeface="宋体" panose="02010600030101010101" pitchFamily="2" charset="-122"/>
              </a:rPr>
              <a:t>跋</a:t>
            </a:r>
            <a:r>
              <a:rPr sz="2400">
                <a:latin typeface="宋体" panose="02010600030101010101" pitchFamily="2" charset="-122"/>
                <a:ea typeface="宋体" panose="02010600030101010101" pitchFamily="2" charset="-122"/>
                <a:cs typeface="宋体" panose="02010600030101010101" pitchFamily="2" charset="-122"/>
              </a:rPr>
              <a:t>涉（ </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Times New Roman" panose="02020603050405020304" charset="0"/>
                <a:ea typeface="宋体" panose="02010600030101010101" pitchFamily="2" charset="-122"/>
                <a:cs typeface="Times New Roman" panose="02020603050405020304" charset="0"/>
              </a:rPr>
              <a:t>4. </a:t>
            </a:r>
            <a:r>
              <a:rPr sz="2400">
                <a:latin typeface="宋体" panose="02010600030101010101" pitchFamily="2" charset="-122"/>
                <a:ea typeface="宋体" panose="02010600030101010101" pitchFamily="2" charset="-122"/>
                <a:cs typeface="宋体" panose="02010600030101010101" pitchFamily="2" charset="-122"/>
              </a:rPr>
              <a:t>改正下列词语中的错别字。</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宋体" panose="02010600030101010101" pitchFamily="2" charset="-122"/>
                <a:ea typeface="宋体" panose="02010600030101010101" pitchFamily="2" charset="-122"/>
                <a:cs typeface="宋体" panose="02010600030101010101" pitchFamily="2" charset="-122"/>
              </a:rPr>
              <a:t>寒喧（ </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　　尊照（</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 ）　　</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宋体" panose="02010600030101010101" pitchFamily="2" charset="-122"/>
                <a:ea typeface="宋体" panose="02010600030101010101" pitchFamily="2" charset="-122"/>
                <a:cs typeface="宋体" panose="02010600030101010101" pitchFamily="2" charset="-122"/>
              </a:rPr>
              <a:t>名符其实（</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 ）</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4112260" y="473075"/>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（三）文本感知</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6" name="文本框 5"/>
          <p:cNvSpPr txBox="1"/>
          <p:nvPr/>
        </p:nvSpPr>
        <p:spPr>
          <a:xfrm>
            <a:off x="2018665" y="1856740"/>
            <a:ext cx="116967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wēi</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2"/>
            </p:custDataLst>
          </p:nvPr>
        </p:nvSpPr>
        <p:spPr>
          <a:xfrm>
            <a:off x="5623560" y="1965325"/>
            <a:ext cx="9353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wàng</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9146540" y="1856740"/>
            <a:ext cx="116967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yū</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4"/>
            </p:custDataLst>
          </p:nvPr>
        </p:nvSpPr>
        <p:spPr>
          <a:xfrm>
            <a:off x="1847215" y="2425700"/>
            <a:ext cx="118872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jiān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5"/>
            </p:custDataLst>
          </p:nvPr>
        </p:nvSpPr>
        <p:spPr>
          <a:xfrm>
            <a:off x="6121400" y="2441575"/>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téng</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6"/>
            </p:custDataLst>
          </p:nvPr>
        </p:nvSpPr>
        <p:spPr>
          <a:xfrm>
            <a:off x="9830435" y="231711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wò</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7"/>
            </p:custDataLst>
          </p:nvPr>
        </p:nvSpPr>
        <p:spPr>
          <a:xfrm>
            <a:off x="2635250" y="2886075"/>
            <a:ext cx="10890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sī</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8"/>
            </p:custDataLst>
          </p:nvPr>
        </p:nvSpPr>
        <p:spPr>
          <a:xfrm>
            <a:off x="6365240" y="2918460"/>
            <a:ext cx="73914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jié</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9"/>
            </p:custDataLst>
          </p:nvPr>
        </p:nvSpPr>
        <p:spPr>
          <a:xfrm>
            <a:off x="9830435" y="2916555"/>
            <a:ext cx="73914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bá</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10"/>
            </p:custDataLst>
          </p:nvPr>
        </p:nvSpPr>
        <p:spPr>
          <a:xfrm>
            <a:off x="2018665" y="4223385"/>
            <a:ext cx="1609725"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喧—暄</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11"/>
            </p:custDataLst>
          </p:nvPr>
        </p:nvSpPr>
        <p:spPr>
          <a:xfrm>
            <a:off x="5157470" y="4330700"/>
            <a:ext cx="172085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尊—遵</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12"/>
            </p:custDataLst>
          </p:nvPr>
        </p:nvSpPr>
        <p:spPr>
          <a:xfrm>
            <a:off x="2757805" y="4758055"/>
            <a:ext cx="153543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符—副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linds(horizontal)">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blinds(horizontal)">
                                      <p:cBhvr>
                                        <p:cTn id="47" dur="500"/>
                                        <p:tgtEl>
                                          <p:spTgt spid="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linds(horizontal)">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2" grpId="0"/>
      <p:bldP spid="4" grpId="0"/>
      <p:bldP spid="13" grpId="0"/>
      <p:bldP spid="14" grpId="0"/>
      <p:bldP spid="15"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02920" y="880110"/>
            <a:ext cx="11548745" cy="296862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5. 解</a:t>
            </a:r>
            <a:r>
              <a:rPr lang="zh-CN" altLang="en-US" sz="2400">
                <a:latin typeface="宋体" panose="02010600030101010101" pitchFamily="2" charset="-122"/>
                <a:ea typeface="宋体" panose="02010600030101010101" pitchFamily="2" charset="-122"/>
                <a:cs typeface="宋体" panose="02010600030101010101" pitchFamily="2" charset="-122"/>
              </a:rPr>
              <a:t>释下列词语。</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互诉衷肠：</a:t>
            </a:r>
            <a:r>
              <a:rPr lang="en-US" altLang="zh-CN"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en-US" altLang="zh-CN" sz="2400">
                <a:latin typeface="宋体" panose="02010600030101010101" pitchFamily="2" charset="-122"/>
                <a:ea typeface="宋体" panose="02010600030101010101" pitchFamily="2" charset="-122"/>
                <a:cs typeface="宋体" panose="02010600030101010101" pitchFamily="2" charset="-122"/>
              </a:rPr>
              <a:t>          ___________________________</a:t>
            </a:r>
            <a:r>
              <a:rPr lang="zh-CN" altLang="en-US" sz="2400">
                <a:latin typeface="宋体" panose="02010600030101010101" pitchFamily="2" charset="-122"/>
                <a:ea typeface="宋体" panose="02010600030101010101" pitchFamily="2" charset="-122"/>
                <a:cs typeface="宋体" panose="02010600030101010101" pitchFamily="2" charset="-122"/>
              </a:rPr>
              <a:t>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熙熙攘攘：_______________________________________________________________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艰苦卓绝：_______________________________________________________________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千钧雷霆：_______________________________________________________________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2021205" y="1461770"/>
            <a:ext cx="9467850" cy="82994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形容相互之间诉说心底里对对方的感情，通过诉说，大家会有进一步的了解。</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2"/>
            </p:custDataLst>
          </p:nvPr>
        </p:nvSpPr>
        <p:spPr>
          <a:xfrm>
            <a:off x="2021205" y="2291715"/>
            <a:ext cx="976058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形容人来人往，非常热闹拥挤。熙熙，和乐的样子；攘攘，纷乱的样子。</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3"/>
            </p:custDataLst>
          </p:nvPr>
        </p:nvSpPr>
        <p:spPr>
          <a:xfrm>
            <a:off x="2140585" y="2846070"/>
            <a:ext cx="811149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多用来指坚忍刻苦的精神超乎寻常；形容极端艰难困苦。</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4"/>
            </p:custDataLst>
          </p:nvPr>
        </p:nvSpPr>
        <p:spPr>
          <a:xfrm>
            <a:off x="2140585" y="3306445"/>
            <a:ext cx="811149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形容威力极大，无法阻挡。</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5" grpId="0"/>
      <p:bldP spid="6"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056640" y="971550"/>
            <a:ext cx="9553575" cy="90297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10000"/>
              </a:lnSpc>
            </a:pPr>
            <a:r>
              <a:rPr sz="2400">
                <a:latin typeface="Times New Roman" panose="02020603050405020304" charset="0"/>
                <a:ea typeface="宋体" panose="02010600030101010101" pitchFamily="2" charset="-122"/>
                <a:cs typeface="Times New Roman" panose="02020603050405020304" charset="0"/>
              </a:rPr>
              <a:t>6. 本</a:t>
            </a:r>
            <a:r>
              <a:rPr sz="2400">
                <a:latin typeface="宋体" panose="02010600030101010101" pitchFamily="2" charset="-122"/>
                <a:ea typeface="宋体" panose="02010600030101010101" pitchFamily="2" charset="-122"/>
                <a:cs typeface="宋体" panose="02010600030101010101" pitchFamily="2" charset="-122"/>
              </a:rPr>
              <a:t>文是一篇回忆录，思考本文是按什么顺序来组织材料的，回忆了长征中的哪些事情，并填写下表。</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628015" y="1939925"/>
          <a:ext cx="10935335" cy="3386455"/>
        </p:xfrm>
        <a:graphic>
          <a:graphicData uri="http://schemas.openxmlformats.org/drawingml/2006/table">
            <a:tbl>
              <a:tblPr firstRow="1" bandRow="1">
                <a:tableStyleId>{5940675A-B579-460E-94D1-54222C63F5DA}</a:tableStyleId>
              </a:tblPr>
              <a:tblGrid>
                <a:gridCol w="2339340"/>
                <a:gridCol w="1761490"/>
                <a:gridCol w="6834505"/>
              </a:tblGrid>
              <a:tr h="566420">
                <a:tc>
                  <a:txBody>
                    <a:bodyPr/>
                    <a:p>
                      <a:pPr algn="ctr">
                        <a:lnSpc>
                          <a:spcPct val="130000"/>
                        </a:lnSpc>
                        <a:buNone/>
                      </a:pPr>
                      <a:r>
                        <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rPr>
                        <a:t>结　构</a:t>
                      </a:r>
                      <a:endPar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30000"/>
                        </a:lnSpc>
                        <a:buNone/>
                      </a:pPr>
                      <a:r>
                        <a:rPr lang="zh-CN" altLang="en-US" sz="2400" b="1">
                          <a:solidFill>
                            <a:schemeClr val="bg1"/>
                          </a:solidFill>
                          <a:latin typeface="宋体" panose="02010600030101010101" pitchFamily="2" charset="-122"/>
                          <a:ea typeface="宋体" panose="02010600030101010101" pitchFamily="2" charset="-122"/>
                        </a:rPr>
                        <a:t>回忆顺序</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30000"/>
                        </a:lnSpc>
                        <a:buNone/>
                      </a:pPr>
                      <a:r>
                        <a:rPr lang="zh-CN" altLang="en-US" sz="2400" b="1">
                          <a:solidFill>
                            <a:schemeClr val="bg1"/>
                          </a:solidFill>
                          <a:latin typeface="宋体" panose="02010600030101010101" pitchFamily="2" charset="-122"/>
                          <a:ea typeface="宋体" panose="02010600030101010101" pitchFamily="2" charset="-122"/>
                        </a:rPr>
                        <a:t>具体事件</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1041400">
                <a:tc>
                  <a:txBody>
                    <a:bodyPr/>
                    <a:p>
                      <a:pPr>
                        <a:lnSpc>
                          <a:spcPct val="130000"/>
                        </a:lnSpc>
                        <a:buNone/>
                      </a:pPr>
                      <a:r>
                        <a:rPr lang="zh-CN" altLang="en-US" sz="2400">
                          <a:latin typeface="宋体" panose="02010600030101010101" pitchFamily="2" charset="-122"/>
                          <a:ea typeface="宋体" panose="02010600030101010101" pitchFamily="2" charset="-122"/>
                        </a:rPr>
                        <a:t>第一部分</a:t>
                      </a:r>
                      <a:endParaRPr lang="zh-CN" altLang="en-US" sz="2400">
                        <a:latin typeface="宋体" panose="02010600030101010101" pitchFamily="2" charset="-122"/>
                        <a:ea typeface="宋体" panose="02010600030101010101" pitchFamily="2" charset="-122"/>
                      </a:endParaRPr>
                    </a:p>
                    <a:p>
                      <a:pPr>
                        <a:lnSpc>
                          <a:spcPct val="130000"/>
                        </a:lnSpc>
                        <a:buNone/>
                      </a:pPr>
                      <a:r>
                        <a:rPr lang="zh-CN" altLang="en-US" sz="2400">
                          <a:latin typeface="宋体" panose="02010600030101010101" pitchFamily="2" charset="-122"/>
                          <a:ea typeface="宋体" panose="02010600030101010101" pitchFamily="2" charset="-122"/>
                        </a:rPr>
                        <a:t>（第</a:t>
                      </a:r>
                      <a:r>
                        <a:rPr lang="zh-CN" altLang="en-US" sz="2400">
                          <a:latin typeface="Times New Roman" panose="02020603050405020304" charset="0"/>
                          <a:ea typeface="宋体" panose="02010600030101010101" pitchFamily="2" charset="-122"/>
                          <a:cs typeface="Times New Roman" panose="02020603050405020304" charset="0"/>
                        </a:rPr>
                        <a:t>1~8</a:t>
                      </a:r>
                      <a:r>
                        <a:rPr lang="zh-CN" altLang="en-US" sz="2400">
                          <a:latin typeface="Times New Roman" panose="02020603050405020304" charset="0"/>
                          <a:ea typeface="宋体" panose="02010600030101010101" pitchFamily="2" charset="-122"/>
                          <a:cs typeface="Times New Roman" panose="02020603050405020304" charset="0"/>
                        </a:rPr>
                        <a:t>段</a:t>
                      </a:r>
                      <a:r>
                        <a:rPr lang="zh-CN" altLang="en-US" sz="2400">
                          <a:latin typeface="宋体" panose="02010600030101010101" pitchFamily="2" charset="-122"/>
                          <a:ea typeface="宋体" panose="02010600030101010101" pitchFamily="2" charset="-122"/>
                        </a:rPr>
                        <a:t>）</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3">
                  <a:txBody>
                    <a:bodyPr/>
                    <a:p>
                      <a:pPr>
                        <a:lnSpc>
                          <a:spcPct val="130000"/>
                        </a:lnSpc>
                        <a:buNone/>
                      </a:pPr>
                      <a:endParaRPr lang="en-US" altLang="zh-CN" sz="2400">
                        <a:latin typeface="宋体" panose="02010600030101010101" pitchFamily="2" charset="-122"/>
                        <a:ea typeface="宋体" panose="02010600030101010101" pitchFamily="2" charset="-122"/>
                      </a:endParaRPr>
                    </a:p>
                    <a:p>
                      <a:pPr>
                        <a:lnSpc>
                          <a:spcPct val="130000"/>
                        </a:lnSpc>
                        <a:buNone/>
                      </a:pPr>
                      <a:endParaRPr lang="en-US" altLang="zh-CN" sz="2400">
                        <a:latin typeface="宋体" panose="02010600030101010101" pitchFamily="2" charset="-122"/>
                        <a:ea typeface="宋体" panose="02010600030101010101" pitchFamily="2" charset="-122"/>
                      </a:endParaRPr>
                    </a:p>
                    <a:p>
                      <a:pPr>
                        <a:lnSpc>
                          <a:spcPct val="130000"/>
                        </a:lnSpc>
                        <a:buNone/>
                      </a:pPr>
                      <a:endParaRPr lang="en-US" altLang="zh-CN" sz="2400">
                        <a:latin typeface="宋体" panose="02010600030101010101" pitchFamily="2" charset="-122"/>
                        <a:ea typeface="宋体" panose="02010600030101010101" pitchFamily="2" charset="-122"/>
                      </a:endParaRPr>
                    </a:p>
                    <a:p>
                      <a:pPr>
                        <a:lnSpc>
                          <a:spcPct val="130000"/>
                        </a:lnSpc>
                        <a:buNone/>
                      </a:pPr>
                      <a:r>
                        <a:rPr lang="en-US" altLang="zh-CN" sz="2400">
                          <a:latin typeface="宋体" panose="02010600030101010101" pitchFamily="2" charset="-122"/>
                          <a:ea typeface="宋体" panose="02010600030101010101" pitchFamily="2" charset="-122"/>
                        </a:rPr>
                        <a:t>__________</a:t>
                      </a:r>
                      <a:endParaRPr lang="en-US" altLang="zh-CN"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r>
                        <a:rPr lang="en-US" altLang="zh-CN" sz="2400">
                          <a:latin typeface="宋体" panose="02010600030101010101" pitchFamily="2" charset="-122"/>
                          <a:ea typeface="宋体" panose="02010600030101010101" pitchFamily="2" charset="-122"/>
                          <a:sym typeface="+mn-ea"/>
                        </a:rPr>
                        <a:t>_________________________________________</a:t>
                      </a:r>
                      <a:endParaRPr lang="zh-CN" altLang="en-US" sz="2400">
                        <a:latin typeface="宋体" panose="02010600030101010101" pitchFamily="2" charset="-122"/>
                        <a:ea typeface="宋体" panose="02010600030101010101" pitchFamily="2" charset="-122"/>
                        <a:sym typeface="+mn-ea"/>
                      </a:endParaRPr>
                    </a:p>
                    <a:p>
                      <a:pPr>
                        <a:lnSpc>
                          <a:spcPct val="100000"/>
                        </a:lnSpc>
                        <a:buNone/>
                      </a:pPr>
                      <a:endParaRPr lang="en-US" altLang="zh-CN"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54405">
                <a:tc>
                  <a:txBody>
                    <a:bodyPr/>
                    <a:p>
                      <a:pPr>
                        <a:lnSpc>
                          <a:spcPct val="130000"/>
                        </a:lnSpc>
                        <a:buNone/>
                      </a:pPr>
                      <a:r>
                        <a:rPr lang="zh-CN" altLang="en-US" sz="2400">
                          <a:latin typeface="宋体" panose="02010600030101010101" pitchFamily="2" charset="-122"/>
                          <a:ea typeface="宋体" panose="02010600030101010101" pitchFamily="2" charset="-122"/>
                        </a:rPr>
                        <a:t>第二部分</a:t>
                      </a:r>
                      <a:endParaRPr lang="zh-CN" altLang="en-US" sz="2400">
                        <a:latin typeface="宋体" panose="02010600030101010101" pitchFamily="2" charset="-122"/>
                        <a:ea typeface="宋体" panose="02010600030101010101" pitchFamily="2" charset="-122"/>
                      </a:endParaRPr>
                    </a:p>
                    <a:p>
                      <a:pPr>
                        <a:lnSpc>
                          <a:spcPct val="130000"/>
                        </a:lnSpc>
                        <a:buNone/>
                      </a:pPr>
                      <a:r>
                        <a:rPr lang="zh-CN" altLang="en-US" sz="2400">
                          <a:latin typeface="宋体" panose="02010600030101010101" pitchFamily="2" charset="-122"/>
                          <a:ea typeface="宋体" panose="02010600030101010101" pitchFamily="2" charset="-122"/>
                        </a:rPr>
                        <a:t>（第</a:t>
                      </a:r>
                      <a:r>
                        <a:rPr lang="zh-CN" altLang="en-US" sz="2400">
                          <a:latin typeface="Times New Roman" panose="02020603050405020304" charset="0"/>
                          <a:ea typeface="宋体" panose="02010600030101010101" pitchFamily="2" charset="-122"/>
                          <a:cs typeface="Times New Roman" panose="02020603050405020304" charset="0"/>
                        </a:rPr>
                        <a:t>9</a:t>
                      </a:r>
                      <a:r>
                        <a:rPr lang="zh-CN" altLang="en-US" sz="2400">
                          <a:latin typeface="Times New Roman" panose="02020603050405020304" charset="0"/>
                          <a:ea typeface="宋体" panose="02010600030101010101" pitchFamily="2" charset="-122"/>
                          <a:cs typeface="Times New Roman" panose="02020603050405020304" charset="0"/>
                          <a:sym typeface="+mn-ea"/>
                        </a:rPr>
                        <a:t>~</a:t>
                      </a:r>
                      <a:r>
                        <a:rPr lang="zh-CN" altLang="en-US" sz="2400">
                          <a:latin typeface="Times New Roman" panose="02020603050405020304" charset="0"/>
                          <a:ea typeface="宋体" panose="02010600030101010101" pitchFamily="2" charset="-122"/>
                          <a:cs typeface="Times New Roman" panose="02020603050405020304" charset="0"/>
                        </a:rPr>
                        <a:t>22</a:t>
                      </a:r>
                      <a:r>
                        <a:rPr lang="zh-CN" altLang="en-US" sz="2400">
                          <a:latin typeface="宋体" panose="02010600030101010101" pitchFamily="2" charset="-122"/>
                          <a:ea typeface="宋体" panose="02010600030101010101" pitchFamily="2" charset="-122"/>
                        </a:rPr>
                        <a:t>段）</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毛泽东亲自指挥最后一仗</a:t>
                      </a:r>
                      <a:r>
                        <a:rPr lang="zh-CN" altLang="en-US" sz="2400">
                          <a:latin typeface="Times New Roman" panose="02020603050405020304" charset="0"/>
                          <a:ea typeface="宋体" panose="02010600030101010101" pitchFamily="2" charset="-122"/>
                          <a:cs typeface="Times New Roman" panose="02020603050405020304" charset="0"/>
                        </a:rPr>
                        <a:t>——</a:t>
                      </a:r>
                      <a:r>
                        <a:rPr lang="en-US" altLang="zh-CN" sz="2400">
                          <a:latin typeface="Times New Roman" panose="02020603050405020304" charset="0"/>
                          <a:ea typeface="宋体" panose="02010600030101010101" pitchFamily="2" charset="-122"/>
                          <a:cs typeface="Times New Roman" panose="02020603050405020304" charset="0"/>
                        </a:rPr>
                        <a:t> </a:t>
                      </a:r>
                      <a:r>
                        <a:rPr lang="en-US" altLang="zh-CN" sz="2400">
                          <a:latin typeface="宋体" panose="02010600030101010101" pitchFamily="2" charset="-122"/>
                          <a:ea typeface="宋体" panose="02010600030101010101" pitchFamily="2" charset="-122"/>
                          <a:sym typeface="+mn-ea"/>
                        </a:rPr>
                        <a:t>_________________________________________</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24230">
                <a:tc>
                  <a:txBody>
                    <a:bodyPr/>
                    <a:p>
                      <a:pPr>
                        <a:lnSpc>
                          <a:spcPct val="130000"/>
                        </a:lnSpc>
                        <a:buNone/>
                      </a:pPr>
                      <a:r>
                        <a:rPr lang="zh-CN" altLang="en-US" sz="2400">
                          <a:latin typeface="宋体" panose="02010600030101010101" pitchFamily="2" charset="-122"/>
                          <a:ea typeface="宋体" panose="02010600030101010101" pitchFamily="2" charset="-122"/>
                        </a:rPr>
                        <a:t>第三部分</a:t>
                      </a:r>
                      <a:endParaRPr lang="zh-CN" altLang="en-US" sz="2400">
                        <a:latin typeface="宋体" panose="02010600030101010101" pitchFamily="2" charset="-122"/>
                        <a:ea typeface="宋体" panose="02010600030101010101" pitchFamily="2" charset="-122"/>
                      </a:endParaRPr>
                    </a:p>
                    <a:p>
                      <a:pPr>
                        <a:lnSpc>
                          <a:spcPct val="130000"/>
                        </a:lnSpc>
                        <a:buNone/>
                      </a:pPr>
                      <a:r>
                        <a:rPr lang="zh-CN" altLang="en-US" sz="2400">
                          <a:latin typeface="宋体" panose="02010600030101010101" pitchFamily="2" charset="-122"/>
                          <a:ea typeface="宋体" panose="02010600030101010101" pitchFamily="2" charset="-122"/>
                        </a:rPr>
                        <a:t>（第</a:t>
                      </a:r>
                      <a:r>
                        <a:rPr lang="zh-CN" altLang="en-US" sz="2400">
                          <a:latin typeface="Times New Roman" panose="02020603050405020304" charset="0"/>
                          <a:ea typeface="宋体" panose="02010600030101010101" pitchFamily="2" charset="-122"/>
                          <a:cs typeface="Times New Roman" panose="02020603050405020304" charset="0"/>
                        </a:rPr>
                        <a:t>23</a:t>
                      </a:r>
                      <a:r>
                        <a:rPr lang="zh-CN" altLang="en-US" sz="2400">
                          <a:latin typeface="Times New Roman" panose="02020603050405020304" charset="0"/>
                          <a:ea typeface="宋体" panose="02010600030101010101" pitchFamily="2" charset="-122"/>
                          <a:cs typeface="Times New Roman" panose="02020603050405020304" charset="0"/>
                          <a:sym typeface="+mn-ea"/>
                        </a:rPr>
                        <a:t>~</a:t>
                      </a:r>
                      <a:r>
                        <a:rPr lang="zh-CN" altLang="en-US" sz="2400">
                          <a:latin typeface="Times New Roman" panose="02020603050405020304" charset="0"/>
                          <a:ea typeface="宋体" panose="02010600030101010101" pitchFamily="2" charset="-122"/>
                          <a:cs typeface="Times New Roman" panose="02020603050405020304" charset="0"/>
                        </a:rPr>
                        <a:t>44</a:t>
                      </a:r>
                      <a:r>
                        <a:rPr lang="zh-CN" altLang="en-US" sz="2400">
                          <a:latin typeface="宋体" panose="02010600030101010101" pitchFamily="2" charset="-122"/>
                          <a:ea typeface="宋体" panose="02010600030101010101" pitchFamily="2" charset="-122"/>
                        </a:rPr>
                        <a:t>段）</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r>
                        <a:rPr lang="en-US" altLang="zh-CN"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______________________________________________________________________________________</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3" name="文本框 2"/>
          <p:cNvSpPr txBox="1"/>
          <p:nvPr>
            <p:custDataLst>
              <p:tags r:id="rId3"/>
            </p:custDataLst>
          </p:nvPr>
        </p:nvSpPr>
        <p:spPr>
          <a:xfrm>
            <a:off x="3117215" y="3577590"/>
            <a:ext cx="158750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时间顺序</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4"/>
            </p:custDataLst>
          </p:nvPr>
        </p:nvSpPr>
        <p:spPr>
          <a:xfrm>
            <a:off x="4841875" y="2548255"/>
            <a:ext cx="4204970"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红四团抵达陕北吴起镇</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nvSpPr>
        <p:spPr>
          <a:xfrm>
            <a:off x="4841875" y="4706620"/>
            <a:ext cx="6176010" cy="82994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中央召开全军干部会议，毛泽东宣布长征胜利及意义</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23" name="组合 22"/>
          <p:cNvGrpSpPr/>
          <p:nvPr/>
        </p:nvGrpSpPr>
        <p:grpSpPr>
          <a:xfrm>
            <a:off x="0" y="88900"/>
            <a:ext cx="7018020" cy="816610"/>
            <a:chOff x="0" y="29"/>
            <a:chExt cx="11052" cy="1286"/>
          </a:xfrm>
        </p:grpSpPr>
        <p:pic>
          <p:nvPicPr>
            <p:cNvPr id="111" name="图片 110"/>
            <p:cNvPicPr/>
            <p:nvPr userDrawn="1">
              <p:custDataLst>
                <p:tags r:id="rId5"/>
              </p:custDataLst>
            </p:nvPr>
          </p:nvPicPr>
          <p:blipFill>
            <a:blip r:embed="rId6">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7"/>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二、课堂探究</a:t>
              </a:r>
              <a:endParaRPr lang="zh-CN" altLang="en-US" sz="3200" b="1">
                <a:solidFill>
                  <a:schemeClr val="bg1"/>
                </a:solidFill>
                <a:latin typeface="楷体" panose="02010609060101010101" charset="-122"/>
                <a:ea typeface="楷体" panose="02010609060101010101" charset="-122"/>
              </a:endParaRPr>
            </a:p>
          </p:txBody>
        </p:sp>
      </p:grpSp>
      <p:sp>
        <p:nvSpPr>
          <p:cNvPr id="4" name="文本框 3"/>
          <p:cNvSpPr txBox="1"/>
          <p:nvPr>
            <p:custDataLst>
              <p:tags r:id="rId8"/>
            </p:custDataLst>
          </p:nvPr>
        </p:nvSpPr>
        <p:spPr>
          <a:xfrm>
            <a:off x="4928870" y="4037965"/>
            <a:ext cx="403034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回击二马骑兵的吴起镇战斗</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1" grpId="0"/>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47395" y="807720"/>
            <a:ext cx="11033125"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sz="2400">
                <a:latin typeface="Times New Roman" panose="02020603050405020304" charset="0"/>
                <a:ea typeface="宋体" panose="02010600030101010101" pitchFamily="2" charset="-122"/>
                <a:cs typeface="Times New Roman" panose="02020603050405020304" charset="0"/>
              </a:rPr>
              <a:t>7. </a:t>
            </a:r>
            <a:r>
              <a:rPr sz="2400">
                <a:latin typeface="宋体" panose="02010600030101010101" pitchFamily="2" charset="-122"/>
                <a:ea typeface="宋体" panose="02010600030101010101" pitchFamily="2" charset="-122"/>
                <a:cs typeface="宋体" panose="02010600030101010101" pitchFamily="2" charset="-122"/>
              </a:rPr>
              <a:t>结合文中毛泽东对长征的总结和评价，说说长征胜利的意义。</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815975" y="1240790"/>
            <a:ext cx="10656570" cy="2306320"/>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长征由中国共产党领导，以我们胜利、敌人失败为结果，是历史上前所未有的胜利。长征是宣言书。它向全世界宣告，红军是英雄好汉，帝国主义者和他们的走狗蒋介石等辈则是完全无用的。长征又是宣传队。它向十一个省内大约两万万人民宣布，只有红军的道路，才是解放他们的道路。长征又是播种机。它散布了许多种子在十一个省内，发芽、长叶、开花、结果，将来是会有收获的。</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6032500" y="19812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（一）课文巩固</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4" name="文本框 3"/>
          <p:cNvSpPr txBox="1"/>
          <p:nvPr>
            <p:custDataLst>
              <p:tags r:id="rId2"/>
            </p:custDataLst>
          </p:nvPr>
        </p:nvSpPr>
        <p:spPr>
          <a:xfrm>
            <a:off x="579120" y="1294765"/>
            <a:ext cx="11034395" cy="293243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8. 下列各句中，标点符号使用不正确的一项是（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小平同志高兴地笑了，说</a:t>
            </a:r>
            <a:r>
              <a:rPr sz="2400">
                <a:latin typeface="宋体" panose="02010600030101010101" pitchFamily="2" charset="-122"/>
                <a:ea typeface="宋体" panose="02010600030101010101" pitchFamily="2" charset="-122"/>
                <a:cs typeface="宋体" panose="02010600030101010101" pitchFamily="2" charset="-122"/>
              </a:rPr>
              <a:t>：“讲妥了，一言为定”！</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a:t>
            </a:r>
            <a:r>
              <a:rPr sz="2400">
                <a:latin typeface="宋体" panose="02010600030101010101" pitchFamily="2" charset="-122"/>
                <a:ea typeface="宋体" panose="02010600030101010101" pitchFamily="2" charset="-122"/>
                <a:cs typeface="宋体" panose="02010600030101010101" pitchFamily="2" charset="-122"/>
              </a:rPr>
              <a:t>“是的，上交了不少，还留了一点儿。”</a:t>
            </a:r>
            <a:r>
              <a:rPr sz="2400">
                <a:latin typeface="Times New Roman" panose="02020603050405020304" charset="0"/>
                <a:ea typeface="宋体" panose="02010600030101010101" pitchFamily="2" charset="-122"/>
                <a:cs typeface="Times New Roman" panose="02020603050405020304" charset="0"/>
              </a:rPr>
              <a:t>我说。</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a:t>
            </a:r>
            <a:r>
              <a:rPr sz="2400">
                <a:latin typeface="宋体" panose="02010600030101010101" pitchFamily="2" charset="-122"/>
                <a:ea typeface="宋体" panose="02010600030101010101" pitchFamily="2" charset="-122"/>
                <a:cs typeface="宋体" panose="02010600030101010101" pitchFamily="2" charset="-122"/>
              </a:rPr>
              <a:t>“听说你们团在青石嘴一仗，缴了敌人不少布？”小平同志说，“关心一下宣传队的同志，给剧团的小鬼每人做套衣服怎么样？”</a:t>
            </a:r>
            <a:endParaRPr sz="2400">
              <a:latin typeface="宋体" panose="02010600030101010101" pitchFamily="2" charset="-122"/>
              <a:ea typeface="宋体" panose="02010600030101010101" pitchFamily="2" charset="-122"/>
              <a:cs typeface="宋体" panose="02010600030101010101" pitchFamily="2" charset="-122"/>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a:t>
            </a:r>
            <a:r>
              <a:rPr sz="2400">
                <a:latin typeface="宋体" panose="02010600030101010101" pitchFamily="2" charset="-122"/>
                <a:ea typeface="宋体" panose="02010600030101010101" pitchFamily="2" charset="-122"/>
                <a:cs typeface="宋体" panose="02010600030101010101" pitchFamily="2" charset="-122"/>
              </a:rPr>
              <a:t> “红军长途行军”“企图进入陕北会合刘志丹”这话都不假，但却是我们“相机包围”了蒋介石的骑兵，并把他们给歼灭了。</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7018655" y="129476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56310" y="4686300"/>
            <a:ext cx="7388225" cy="42354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【解析】A项，叹号放在引号内。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5"/>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三、课后巩固与拓展</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229870"/>
            <a:ext cx="11033125" cy="4521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9. 下列各句中，使用修辞手法错误的一项是（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这时太阳在天空露出了笑脸，阳光灿烂。</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——运用了拟人的修辞手法。</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长征是宣言书，长征是宣传队，长征是播种机。</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——运用了比喻的修辞手法。</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苏维埃！多么亲切的名字啊，见了她，像见到久别重逢的亲人。</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——运用了比喻的修辞手法。</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我们经过万水千山，经过一年多的长途跋涉，经过无数次残酷的战斗，终于到达陕北的吴起镇。</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——运用了排比的修辞手法。</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839585" y="28575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029970" y="4918075"/>
            <a:ext cx="950722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【解析】C项，不是运用比喻的修辞手法。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99770" y="861695"/>
            <a:ext cx="10756265" cy="426275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4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抗日战争胜利后，针对蒋介石企图消灭共产党及其武装力量的现实，毛泽东提出“针锋相对”的斗争方针。</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1945年8</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月，毛泽东亲赴重庆与蒋介石谈判，签订《双十协定》。</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1946</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年夏，蒋介石发动全面内战。1948年9月至</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1949</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月，毛泽东指挥辽沈战役、淮海战役、平津战役，取得了战略决战的胜利。</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9</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月，毛泽东主持召开中国人民政治协商会议第一届全体会议，制定并通过了____________________________________，选举产生了_____</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__</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_____，毛泽东当选为__________。</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10月1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日，在北京天安门向全世界庄严宣告中华人民共和国成立。</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custDataLst>
              <p:tags r:id="rId1"/>
            </p:custDataLst>
          </p:nvPr>
        </p:nvSpPr>
        <p:spPr>
          <a:xfrm>
            <a:off x="2891790" y="3521075"/>
            <a:ext cx="641731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《中国人民政治协商会议共同纲领》　</a:t>
            </a:r>
            <a:endParaRPr lang="zh-CN" altLang="en-US" sz="2400">
              <a:solidFill>
                <a:srgbClr val="C00000"/>
              </a:solidFill>
              <a:latin typeface="宋体" panose="02010600030101010101" pitchFamily="2" charset="-122"/>
              <a:ea typeface="宋体" panose="02010600030101010101" pitchFamily="2" charset="-122"/>
            </a:endParaRPr>
          </a:p>
        </p:txBody>
      </p:sp>
      <p:sp>
        <p:nvSpPr>
          <p:cNvPr id="3" name="文本框 2"/>
          <p:cNvSpPr txBox="1"/>
          <p:nvPr>
            <p:custDataLst>
              <p:tags r:id="rId2"/>
            </p:custDataLst>
          </p:nvPr>
        </p:nvSpPr>
        <p:spPr>
          <a:xfrm>
            <a:off x="929640" y="4109720"/>
            <a:ext cx="252857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中央人民政府</a:t>
            </a:r>
            <a:endParaRPr lang="zh-CN" altLang="en-US" sz="2400">
              <a:solidFill>
                <a:srgbClr val="C00000"/>
              </a:solidFill>
              <a:latin typeface="宋体" panose="02010600030101010101" pitchFamily="2" charset="-122"/>
              <a:ea typeface="宋体" panose="02010600030101010101" pitchFamily="2" charset="-122"/>
            </a:endParaRPr>
          </a:p>
        </p:txBody>
      </p:sp>
      <p:sp>
        <p:nvSpPr>
          <p:cNvPr id="4" name="文本框 3"/>
          <p:cNvSpPr txBox="1"/>
          <p:nvPr>
            <p:custDataLst>
              <p:tags r:id="rId3"/>
            </p:custDataLst>
          </p:nvPr>
        </p:nvSpPr>
        <p:spPr>
          <a:xfrm>
            <a:off x="5132070" y="4037965"/>
            <a:ext cx="189166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国家主席</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1223010"/>
            <a:ext cx="1103312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10. 下列各句中，</a:t>
            </a:r>
            <a:r>
              <a:rPr lang="zh-CN" sz="2400">
                <a:latin typeface="Times New Roman" panose="02020603050405020304" charset="0"/>
                <a:ea typeface="宋体" panose="02010600030101010101" pitchFamily="2" charset="-122"/>
                <a:cs typeface="Times New Roman" panose="02020603050405020304" charset="0"/>
              </a:rPr>
              <a:t>标红</a:t>
            </a:r>
            <a:r>
              <a:rPr sz="2400">
                <a:latin typeface="Times New Roman" panose="02020603050405020304" charset="0"/>
                <a:ea typeface="宋体" panose="02010600030101010101" pitchFamily="2" charset="-122"/>
                <a:cs typeface="Times New Roman" panose="02020603050405020304" charset="0"/>
              </a:rPr>
              <a:t>的成语使用不恰当的一项是（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没有永远的激情，就像没有不凋谢的花，植物</a:t>
            </a:r>
            <a:r>
              <a:rPr sz="2400">
                <a:solidFill>
                  <a:srgbClr val="FF0000"/>
                </a:solidFill>
                <a:latin typeface="Times New Roman" panose="02020603050405020304" charset="0"/>
                <a:ea typeface="宋体" panose="02010600030101010101" pitchFamily="2" charset="-122"/>
                <a:cs typeface="Times New Roman" panose="02020603050405020304" charset="0"/>
              </a:rPr>
              <a:t>周而复始</a:t>
            </a:r>
            <a:r>
              <a:rPr sz="2400">
                <a:latin typeface="Times New Roman" panose="02020603050405020304" charset="0"/>
                <a:ea typeface="宋体" panose="02010600030101010101" pitchFamily="2" charset="-122"/>
                <a:cs typeface="Times New Roman" panose="02020603050405020304" charset="0"/>
              </a:rPr>
              <a:t>，人也一样。</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俞伯牙在停泊的小舟中专心致志鼓琴，樵夫钟子期听得</a:t>
            </a:r>
            <a:r>
              <a:rPr sz="2400">
                <a:solidFill>
                  <a:srgbClr val="FF0000"/>
                </a:solidFill>
                <a:latin typeface="Times New Roman" panose="02020603050405020304" charset="0"/>
                <a:ea typeface="宋体" panose="02010600030101010101" pitchFamily="2" charset="-122"/>
                <a:cs typeface="Times New Roman" panose="02020603050405020304" charset="0"/>
              </a:rPr>
              <a:t>出神入化</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这本书中列举了许多</a:t>
            </a:r>
            <a:r>
              <a:rPr sz="2400">
                <a:solidFill>
                  <a:srgbClr val="FF0000"/>
                </a:solidFill>
                <a:latin typeface="Times New Roman" panose="02020603050405020304" charset="0"/>
                <a:ea typeface="宋体" panose="02010600030101010101" pitchFamily="2" charset="-122"/>
                <a:cs typeface="Times New Roman" panose="02020603050405020304" charset="0"/>
              </a:rPr>
              <a:t>耳熟能详</a:t>
            </a:r>
            <a:r>
              <a:rPr sz="2400">
                <a:latin typeface="Times New Roman" panose="02020603050405020304" charset="0"/>
                <a:ea typeface="宋体" panose="02010600030101010101" pitchFamily="2" charset="-122"/>
                <a:cs typeface="Times New Roman" panose="02020603050405020304" charset="0"/>
              </a:rPr>
              <a:t>的谚语和俗语，用以解释人们的行为和思维方式。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人是伟大的，然而自然更伟大。人相对于天地宇宙，只能是</a:t>
            </a:r>
            <a:r>
              <a:rPr sz="2400">
                <a:solidFill>
                  <a:srgbClr val="FF0000"/>
                </a:solidFill>
                <a:latin typeface="Times New Roman" panose="02020603050405020304" charset="0"/>
                <a:ea typeface="宋体" panose="02010600030101010101" pitchFamily="2" charset="-122"/>
                <a:cs typeface="Times New Roman" panose="02020603050405020304" charset="0"/>
              </a:rPr>
              <a:t>沧海一粟</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569200" y="127952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751965" y="4566920"/>
            <a:ext cx="9683750" cy="82994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【解析】“出神入化”形容记忆达到绝妙的境地。范围不当，应改为“如痴如醉”。</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417195"/>
            <a:ext cx="1103312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11. 下列对课文的理解，不恰当的一项是（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本文以时间为线索组织材料，回忆了红军到达吴起镇，在吴起镇作战和参加中共中央召开的全军干部会议等事情。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a:t>
            </a:r>
            <a:r>
              <a:rPr sz="2400">
                <a:latin typeface="宋体" panose="02010600030101010101" pitchFamily="2" charset="-122"/>
                <a:ea typeface="宋体" panose="02010600030101010101" pitchFamily="2" charset="-122"/>
                <a:cs typeface="宋体" panose="02010600030101010101" pitchFamily="2" charset="-122"/>
              </a:rPr>
              <a:t>“小平同志说：‘关心一下宣传队的同志，给剧团的小鬼每人做套衣服怎么样？’”</a:t>
            </a:r>
            <a:r>
              <a:rPr sz="2400">
                <a:latin typeface="Times New Roman" panose="02020603050405020304" charset="0"/>
                <a:ea typeface="宋体" panose="02010600030101010101" pitchFamily="2" charset="-122"/>
                <a:cs typeface="Times New Roman" panose="02020603050405020304" charset="0"/>
              </a:rPr>
              <a:t>体现了红军干部对战士们的暖心关怀以及红军队伍的团结。</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a:t>
            </a:r>
            <a:r>
              <a:rPr sz="2400">
                <a:latin typeface="宋体" panose="02010600030101010101" pitchFamily="2" charset="-122"/>
                <a:ea typeface="宋体" panose="02010600030101010101" pitchFamily="2" charset="-122"/>
                <a:cs typeface="宋体" panose="02010600030101010101" pitchFamily="2" charset="-122"/>
              </a:rPr>
              <a:t>“虽然那天天降大雪，我们仍穿着单衣，但情绪很高，心里始终觉得是热乎乎的”</a:t>
            </a:r>
            <a:r>
              <a:rPr sz="2400">
                <a:latin typeface="Times New Roman" panose="02020603050405020304" charset="0"/>
                <a:ea typeface="宋体" panose="02010600030101010101" pitchFamily="2" charset="-122"/>
                <a:cs typeface="Times New Roman" panose="02020603050405020304" charset="0"/>
              </a:rPr>
              <a:t>用环境作衬托，侧面表达了红军会师胜利的喜悦之情。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毛泽东</a:t>
            </a:r>
            <a:r>
              <a:rPr sz="2400">
                <a:latin typeface="宋体" panose="02010600030101010101" pitchFamily="2" charset="-122"/>
                <a:ea typeface="宋体" panose="02010600030101010101" pitchFamily="2" charset="-122"/>
                <a:cs typeface="宋体" panose="02010600030101010101" pitchFamily="2" charset="-122"/>
              </a:rPr>
              <a:t>用“长征是播种机”来</a:t>
            </a:r>
            <a:r>
              <a:rPr sz="2400">
                <a:latin typeface="Times New Roman" panose="02020603050405020304" charset="0"/>
                <a:ea typeface="宋体" panose="02010600030101010101" pitchFamily="2" charset="-122"/>
                <a:cs typeface="Times New Roman" panose="02020603050405020304" charset="0"/>
              </a:rPr>
              <a:t>夸赞红军战士的勤劳，因为他们在长征的途中一直帮助农民播种土地并有很大的收获。</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407150" y="417195"/>
            <a:ext cx="88709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380490" y="4660265"/>
            <a:ext cx="9131300" cy="82994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【解析】形容“长征是播种机”，不是指播种土地，而是指长征路上撒下了革命的种子。</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29615" y="1429385"/>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阅读下面的文段，并完成题目。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836930" y="1963420"/>
            <a:ext cx="10981690" cy="3192145"/>
          </a:xfrm>
          <a:prstGeom prst="rect">
            <a:avLst/>
          </a:prstGeom>
          <a:solidFill>
            <a:schemeClr val="bg2">
              <a:lumMod val="90000"/>
            </a:schemeClr>
          </a:solidFill>
        </p:spPr>
        <p:txBody>
          <a:bodyPr wrap="square" rtlCol="0">
            <a:spAutoFit/>
          </a:bodyPr>
          <a:p>
            <a:pPr indent="0" algn="just" fontAlgn="auto">
              <a:lnSpc>
                <a:spcPct val="140000"/>
              </a:lnSpc>
            </a:pPr>
            <a:r>
              <a:rPr lang="en-US" sz="2400">
                <a:latin typeface="宋体" panose="02010600030101010101" pitchFamily="2" charset="-122"/>
                <a:ea typeface="宋体" panose="02010600030101010101" pitchFamily="2"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战士们在一旁手里握着枪，眼睛紧盯着川里，从他们的神情可以看出，此刻谁都心里痒痒的，恨不得一下扑过去，将敌人彻底消灭。但是，这次是联合行动，必须听从统一指挥。我知道，现在两边山沟里，数百挺轻、重机枪都等着他们，只要一声令下，便可见到万马奔腾、千钧雷霆之势。这时，我习惯地转过头去，看看后边阵地。</a:t>
            </a:r>
            <a:endParaRPr sz="2400">
              <a:latin typeface="楷体" panose="02010609060101010101" charset="-122"/>
              <a:ea typeface="楷体" panose="02010609060101010101" charset="-122"/>
              <a:cs typeface="楷体" panose="02010609060101010101" charset="-122"/>
            </a:endParaRPr>
          </a:p>
          <a:p>
            <a:pPr indent="0" algn="just" fontAlgn="auto">
              <a:lnSpc>
                <a:spcPct val="14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突然，“啪！”山谷里响起了清脆的枪声。</a:t>
            </a:r>
            <a:endParaRPr sz="24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4694555" y="56896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（二）阅读训练</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655955" y="466725"/>
            <a:ext cx="10691495" cy="4556125"/>
          </a:xfrm>
          <a:prstGeom prst="rect">
            <a:avLst/>
          </a:prstGeom>
          <a:solidFill>
            <a:schemeClr val="bg2">
              <a:lumMod val="90000"/>
            </a:schemeClr>
          </a:solidFill>
        </p:spPr>
        <p:txBody>
          <a:bodyPr wrap="square" rtlCol="0">
            <a:spAutoFit/>
          </a:bodyPr>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霎时间，两边山沟里的轻、重武器一齐吼叫起来，两厢伏兵一齐杀了出来。敌人此时才知道进了我们的伏击圈，但已经晚了。我们一个迅猛突击，把走在前面的那个团打了个七零八落。受惊的马狂奔乱跳，敌人无法控制坐骑，纷纷从马背上跌落下来。有的腿还挂在镫里，硬给马拖着跑了。敌人后边的三个骑兵团，阵势还没有摆定，一家伙就给他们自己的败骑冲散了。真是人喊马嘶，不打自垮。我们就这样轻轻松松地消灭了敌人一个骑兵团，打垮了敌人三个骑兵团。在缴获的文件中，我们看到了蒋介石的密电，电报称：</a:t>
            </a:r>
            <a:endParaRPr sz="2400">
              <a:latin typeface="楷体" panose="02010609060101010101" charset="-122"/>
              <a:ea typeface="楷体" panose="02010609060101010101" charset="-122"/>
              <a:cs typeface="楷体" panose="02010609060101010101" charset="-122"/>
            </a:endParaRPr>
          </a:p>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“……红军长途行军，疲惫不堪，企图进入陕北会合刘志丹，命令你部骑兵前往堵截，相机包围，予以歼灭。”</a:t>
            </a:r>
            <a:endParaRPr lang="en-US" sz="2400">
              <a:latin typeface="楷体" panose="02010609060101010101" charset="-122"/>
              <a:ea typeface="楷体" panose="02010609060101010101" charset="-122"/>
              <a:cs typeface="楷体" panose="02010609060101010101" charset="-122"/>
            </a:endParaRPr>
          </a:p>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lang="en-US" sz="2400" u="sng">
                <a:latin typeface="楷体" panose="02010609060101010101" charset="-122"/>
                <a:ea typeface="楷体" panose="02010609060101010101" charset="-122"/>
                <a:cs typeface="楷体" panose="02010609060101010101" charset="-122"/>
              </a:rPr>
              <a:t>“红军长途行军”“企图进入陕北会合刘志丹”这话都不假，但却是我们“相机包围”了蒋介石的骑兵，并把他们给歼灭了。</a:t>
            </a:r>
            <a:endParaRPr lang="en-US" sz="2400" u="sng">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307975" y="1388745"/>
            <a:ext cx="11257915"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12. 文章记叙的内容是什么？都描写了哪些方面的内容？____________________________________________________________________________________________________________________________________________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13. 说说文中画线句所表达的含义。____________________________________________________________________________________________________________________________________________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721360" y="1827530"/>
            <a:ext cx="9549765"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描写了吴起镇激烈的战斗场面。通过人物神情的刻画，动作的描写，场景的描绘，写出了气势恢宏、场面震撼、让人热血沸腾的战斗场景。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796290" y="3639185"/>
            <a:ext cx="9740265" cy="829945"/>
          </a:xfrm>
          <a:prstGeom prst="rect">
            <a:avLst/>
          </a:prstGeom>
          <a:noFill/>
        </p:spPr>
        <p:txBody>
          <a:bodyPr wrap="square" rtlCol="0">
            <a:spAutoFit/>
          </a:bodyPr>
          <a:p>
            <a:pPr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这句话表达了吴起镇战斗的全面胜利，表达了红军战斗胜利的喜悦与自豪，表达出对帝国主义者和他们的走狗蒋介石等无用之辈的讽刺。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77215" y="1513840"/>
            <a:ext cx="10358120"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阅读茹志鹃《百合花》的相关文段，并完成题目。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441825" y="65341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（三）主题拓展</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文本框 1"/>
          <p:cNvSpPr txBox="1"/>
          <p:nvPr>
            <p:custDataLst>
              <p:tags r:id="rId3"/>
            </p:custDataLst>
          </p:nvPr>
        </p:nvSpPr>
        <p:spPr>
          <a:xfrm>
            <a:off x="577215" y="2226310"/>
            <a:ext cx="11290300" cy="2749550"/>
          </a:xfrm>
          <a:prstGeom prst="rect">
            <a:avLst/>
          </a:prstGeom>
          <a:solidFill>
            <a:schemeClr val="bg2">
              <a:lumMod val="90000"/>
            </a:schemeClr>
          </a:solidFill>
        </p:spPr>
        <p:txBody>
          <a:bodyPr wrap="square" rtlCol="0">
            <a:sp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天黑了，天边涌起一轮满月。我们的总攻还没发起。敌人照例是忌怕夜晚的，在地上烧起一堆堆的野火，又盲目地轰炸，照明弹也一个接一个地升起，好像在月亮下面点了无数盏汽油灯，把地面的一切都赤裸裸地暴露出来了。在这样一个“白夜”里来攻击，有多困难，要付出多大的代价啊！我连那一轮皎洁的月亮，也憎恶起来了。</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sz="2400">
                <a:latin typeface="楷体" panose="02010609060101010101" charset="-122"/>
                <a:ea typeface="楷体" panose="02010609060101010101" charset="-122"/>
                <a:cs typeface="楷体" panose="02010609060101010101" charset="-122"/>
              </a:rPr>
              <a:t> </a:t>
            </a: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乡干部又来了，慰劳了我们几个家做的干菜月饼。原来今天是中秋节了。</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50850" y="946785"/>
            <a:ext cx="11290300" cy="4078605"/>
          </a:xfrm>
          <a:prstGeom prst="rect">
            <a:avLst/>
          </a:prstGeom>
          <a:solidFill>
            <a:schemeClr val="bg2">
              <a:lumMod val="90000"/>
            </a:schemeClr>
          </a:solidFill>
        </p:spPr>
        <p:txBody>
          <a:bodyPr wrap="square" rtlCol="0">
            <a:sp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啊！中秋节，在我的故乡，现在一定又是家家门前放一张竹茶几，上面供一根香烛，几碟瓜果月饼。孩子们急切地盼那炷香快些焚尽，好早些分摊给月亮娘娘享用过的东西，他们在茶几旁边跳着唱着：“月亮堂堂，敲锣买糖……”或是唱着：“月亮嬷嬷，照你照我……”我想到这里，又想起我那个小同乡，那个拖毛竹的小伙儿，也许，几年以前，他还唱过这些歌吧！……我咬了一口美味的家做月饼，想起那个小同乡大概现在正趴在工事里，也许在团指挥所，或者是在那些弯弯曲曲的交通沟里走着哩！……</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一会儿，我们的炮响了，天空划过几颗红色的信号弹，攻击开始了。不久，断断续续地有几个伤员下来，包扎所的空气立即紧张起来。</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95020" y="986155"/>
            <a:ext cx="10638790"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14. 下列对文章内容的理解，错误的一项是（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本文是对生活片段的描写，展现了后方人民幸福生活的和平景象。</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本文在情节的起伏中调动着阅读者的情绪，使行文张弛有度。</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故乡节日习俗的美好与战争的残酷形成了鲜明的对比，增强了艺术感染力。</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本文是对战场后方虚环境的描写，它与战斗前线的实环境形成对比，互为映衬。</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6867525" y="986155"/>
            <a:ext cx="85598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795020" y="4131310"/>
            <a:ext cx="1045146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【解析】A项，“后方人民幸福生活的和平景象”表述不恰当。</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412875" y="1388745"/>
            <a:ext cx="9552940"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15. 文中描写了环境和故乡节日习俗，这些描写对战争场面的描写有什么作用？请简要分析。</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412875" y="2263140"/>
            <a:ext cx="9796145" cy="142049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小说中的环境描写，都有其独特作用。“满月”“白夜”既是当时的社会环境，又渲染了战争紧张激烈的气氛；故乡中秋节的回忆和遐想，更是对比反衬了战争的残酷，表达了作者对和平生活的向往。</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070610" y="2241550"/>
            <a:ext cx="10050780" cy="141478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16. 革命前辈的流血牺牲，换来了今天的幸福生活，我们应不忘历史，牢记使命。新时代青年应如何继承和发扬革命传统，结合课文的学习，组织一</a:t>
            </a:r>
            <a:r>
              <a:rPr sz="2400">
                <a:latin typeface="宋体" panose="02010600030101010101" pitchFamily="2" charset="-122"/>
                <a:ea typeface="宋体" panose="02010600030101010101" pitchFamily="2" charset="-122"/>
                <a:cs typeface="宋体" panose="02010600030101010101" pitchFamily="2" charset="-122"/>
              </a:rPr>
              <a:t>次“革命故事我来说”的主题</a:t>
            </a:r>
            <a:r>
              <a:rPr sz="2400">
                <a:latin typeface="Times New Roman" panose="02020603050405020304" charset="0"/>
                <a:ea typeface="宋体" panose="02010600030101010101" pitchFamily="2" charset="-122"/>
                <a:cs typeface="Times New Roman" panose="02020603050405020304" charset="0"/>
              </a:rPr>
              <a:t>活动，和同学们一起分享红色故事，赓续红色血脉。</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639310" y="101854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（四）微写作</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圆角矩形 2">
            <a:hlinkClick r:id="rId3" action="ppaction://hlinksldjump"/>
          </p:cNvPr>
          <p:cNvSpPr/>
          <p:nvPr/>
        </p:nvSpPr>
        <p:spPr>
          <a:xfrm>
            <a:off x="5574030" y="4504690"/>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99770" y="1226820"/>
            <a:ext cx="10709275" cy="317627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开幕词是一种正式场合上的演讲文体，是在会议、庆典、活动等正式开始之际，由主持人或负责人发表的一篇致辞。开幕词的写作具有__________、__________、_________、__________、__________的特点。</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custDataLst>
              <p:tags r:id="rId1"/>
            </p:custDataLst>
          </p:nvPr>
        </p:nvSpPr>
        <p:spPr>
          <a:xfrm>
            <a:off x="9394190" y="2585085"/>
            <a:ext cx="130175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口语化</a:t>
            </a:r>
            <a:endParaRPr lang="zh-CN" altLang="en-US" sz="2400">
              <a:solidFill>
                <a:srgbClr val="C00000"/>
              </a:solidFill>
              <a:latin typeface="宋体" panose="02010600030101010101" pitchFamily="2" charset="-122"/>
              <a:ea typeface="宋体" panose="02010600030101010101" pitchFamily="2" charset="-122"/>
            </a:endParaRPr>
          </a:p>
        </p:txBody>
      </p:sp>
      <p:sp>
        <p:nvSpPr>
          <p:cNvPr id="3" name="文本框 2"/>
          <p:cNvSpPr txBox="1"/>
          <p:nvPr>
            <p:custDataLst>
              <p:tags r:id="rId2"/>
            </p:custDataLst>
          </p:nvPr>
        </p:nvSpPr>
        <p:spPr>
          <a:xfrm>
            <a:off x="920750" y="3045460"/>
            <a:ext cx="130175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简明性</a:t>
            </a:r>
            <a:endParaRPr lang="zh-CN" altLang="en-US" sz="2400">
              <a:solidFill>
                <a:srgbClr val="C00000"/>
              </a:solidFill>
              <a:latin typeface="宋体" panose="02010600030101010101" pitchFamily="2" charset="-122"/>
              <a:ea typeface="宋体" panose="02010600030101010101" pitchFamily="2" charset="-122"/>
            </a:endParaRPr>
          </a:p>
        </p:txBody>
      </p:sp>
      <p:sp>
        <p:nvSpPr>
          <p:cNvPr id="4" name="文本框 3"/>
          <p:cNvSpPr txBox="1"/>
          <p:nvPr>
            <p:custDataLst>
              <p:tags r:id="rId3"/>
            </p:custDataLst>
          </p:nvPr>
        </p:nvSpPr>
        <p:spPr>
          <a:xfrm>
            <a:off x="2738120" y="3045460"/>
            <a:ext cx="130175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宣告性</a:t>
            </a:r>
            <a:endParaRPr lang="zh-CN" altLang="en-US" sz="2400">
              <a:solidFill>
                <a:srgbClr val="C00000"/>
              </a:solidFill>
              <a:latin typeface="宋体" panose="02010600030101010101" pitchFamily="2" charset="-122"/>
              <a:ea typeface="宋体" panose="02010600030101010101" pitchFamily="2" charset="-122"/>
            </a:endParaRPr>
          </a:p>
        </p:txBody>
      </p:sp>
      <p:sp>
        <p:nvSpPr>
          <p:cNvPr id="5" name="文本框 4"/>
          <p:cNvSpPr txBox="1"/>
          <p:nvPr>
            <p:custDataLst>
              <p:tags r:id="rId4"/>
            </p:custDataLst>
          </p:nvPr>
        </p:nvSpPr>
        <p:spPr>
          <a:xfrm>
            <a:off x="4152265" y="3045460"/>
            <a:ext cx="170497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　引导性</a:t>
            </a:r>
            <a:endParaRPr lang="zh-CN" altLang="en-US" sz="2400">
              <a:solidFill>
                <a:srgbClr val="C00000"/>
              </a:solidFill>
              <a:latin typeface="宋体" panose="02010600030101010101" pitchFamily="2" charset="-122"/>
              <a:ea typeface="宋体" panose="02010600030101010101" pitchFamily="2" charset="-122"/>
            </a:endParaRPr>
          </a:p>
        </p:txBody>
      </p:sp>
      <p:sp>
        <p:nvSpPr>
          <p:cNvPr id="7" name="文本框 6"/>
          <p:cNvSpPr txBox="1"/>
          <p:nvPr>
            <p:custDataLst>
              <p:tags r:id="rId5"/>
            </p:custDataLst>
          </p:nvPr>
        </p:nvSpPr>
        <p:spPr>
          <a:xfrm>
            <a:off x="6096635" y="3045460"/>
            <a:ext cx="143827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　鼓动性</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P spid="5" grpId="0"/>
      <p:bldP spid="7"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296545" y="201930"/>
            <a:ext cx="11598910" cy="5769610"/>
          </a:xfrm>
          <a:prstGeom prst="rect">
            <a:avLst/>
          </a:prstGeom>
          <a:solidFill>
            <a:schemeClr val="bg1"/>
          </a:solidFill>
        </p:spPr>
        <p:txBody>
          <a:bodyPr wrap="square" rtlCol="0">
            <a:spAutoFit/>
          </a:bodyPr>
          <a:p>
            <a:pPr>
              <a:lnSpc>
                <a:spcPct val="100000"/>
              </a:lnSpc>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示例</a:t>
            </a: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a:t>
            </a:r>
            <a:endParaRPr lang="zh-CN" altLang="en-US" sz="2400" b="1">
              <a:solidFill>
                <a:srgbClr val="C00000"/>
              </a:solidFill>
              <a:latin typeface="Times New Roman" panose="02020603050405020304" charset="0"/>
              <a:ea typeface="宋体" panose="02010600030101010101" pitchFamily="2" charset="-122"/>
              <a:cs typeface="Times New Roman" panose="02020603050405020304" charset="0"/>
            </a:endParaRPr>
          </a:p>
          <a:p>
            <a:pPr indent="0" algn="ctr" fontAlgn="auto">
              <a:lnSpc>
                <a:spcPct val="100000"/>
              </a:lnSpc>
              <a:spcAft>
                <a:spcPts val="600"/>
              </a:spcAft>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800" b="1">
                <a:solidFill>
                  <a:srgbClr val="C00000"/>
                </a:solidFill>
                <a:latin typeface="Times New Roman" panose="02020603050405020304" charset="0"/>
                <a:ea typeface="宋体" panose="02010600030101010101" pitchFamily="2" charset="-122"/>
                <a:cs typeface="Times New Roman" panose="02020603050405020304" charset="0"/>
              </a:rPr>
              <a:t>革命烈士、全军挂像英模</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邱少云，中共党员。1949年入伍，生前系中国人民志愿军第15军87团9连战士。</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1952年10月中旬，在一次战斗中，邱少云所在营奉命担负潜伏任务。潜伏前，邱少云向党支部递交了入党申请书，写道：“宁愿自我牺牲，决不暴露目标，为了整体，为了胜利，为了中朝人民和全人类的解放事业，愿献出自己的一切”。在执行任务中，邱少云在距敌前沿阵地60多米的草丛中潜伏时，敌人突然向潜伏区逼近，为了掩护潜伏部队，指挥所命令炮兵对敌进行打击。敌人遭到打击后出动飞机侦察，并盲目发射侦察燃烧弹，一颗燃烧弹正好落在邱少云身边，飞迸的火星溅落在他的左腿上，烧着了他的棉衣、头发和皮肉。他身旁就是水沟，只要往水沟里一滚，就可以把火扑灭。但为了不暴露潜伏部队，他严守纪律，咬紧牙关，双手深深插进泥土中，以惊人的毅力忍受着剧痛，一声不吭、一动不动，直至壮烈牺牲，年仅26岁。上级党委追认他为中国共产党党员。他被中国人民志愿军总部授予“一级英雄”荣誉称号，并追记特等功一次。朝鲜民主主义人民共和国追授他英雄称号和金星奖章、一级国旗勋章。经中央军委批准，将其画像制作印发全军，在连以上单位悬挂、张贴。</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981710"/>
            <a:ext cx="4032250" cy="472249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42790" y="1612900"/>
            <a:ext cx="2505710" cy="3453765"/>
          </a:xfrm>
          <a:prstGeom prst="rect">
            <a:avLst/>
          </a:prstGeom>
          <a:solidFill>
            <a:schemeClr val="bg1"/>
          </a:solidFill>
        </p:spPr>
        <p:txBody>
          <a:bodyPr vert="eaVert" wrap="square" rtlCol="0">
            <a:noAutofit/>
          </a:bodyPr>
          <a:p>
            <a:pPr algn="l">
              <a:lnSpc>
                <a:spcPct val="170000"/>
              </a:lnSpc>
            </a:pPr>
            <a:r>
              <a:rPr lang="en-US" altLang="zh-CN" sz="4000" b="1">
                <a:solidFill>
                  <a:srgbClr val="030502"/>
                </a:solidFill>
                <a:latin typeface="楷体" panose="02010609060101010101" charset="-122"/>
                <a:ea typeface="楷体" panose="02010609060101010101" charset="-122"/>
                <a:cs typeface="楷体" panose="02010609060101010101" charset="-122"/>
              </a:rPr>
              <a:t> </a:t>
            </a:r>
            <a:r>
              <a:rPr lang="zh-CN" altLang="en-US" sz="4000" b="1">
                <a:solidFill>
                  <a:srgbClr val="030502"/>
                </a:solidFill>
                <a:latin typeface="楷体" panose="02010609060101010101" charset="-122"/>
                <a:ea typeface="楷体" panose="02010609060101010101" charset="-122"/>
                <a:cs typeface="楷体" panose="02010609060101010101" charset="-122"/>
              </a:rPr>
              <a:t>综合测试卷</a:t>
            </a:r>
            <a:r>
              <a:rPr lang="en-US" altLang="zh-CN" sz="4000" b="1">
                <a:solidFill>
                  <a:srgbClr val="030502"/>
                </a:solidFill>
                <a:latin typeface="楷体" panose="02010609060101010101" charset="-122"/>
                <a:ea typeface="楷体" panose="02010609060101010101" charset="-122"/>
                <a:cs typeface="楷体" panose="02010609060101010101" charset="-122"/>
              </a:rPr>
              <a:t>     </a:t>
            </a:r>
            <a:r>
              <a:rPr lang="zh-CN" altLang="en-US" sz="4000" b="1">
                <a:solidFill>
                  <a:srgbClr val="030502"/>
                </a:solidFill>
                <a:latin typeface="楷体" panose="02010609060101010101" charset="-122"/>
                <a:ea typeface="楷体" panose="02010609060101010101" charset="-122"/>
                <a:cs typeface="楷体" panose="02010609060101010101" charset="-122"/>
              </a:rPr>
              <a:t>（一）</a:t>
            </a:r>
            <a:endParaRPr lang="zh-CN" altLang="en-US" sz="40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3" name="圆角矩形 2">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55675" y="1224915"/>
            <a:ext cx="10799445" cy="24892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1. 下列选项中，标红字的注音有误的一项是（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A. </a:t>
            </a:r>
            <a:r>
              <a:rPr sz="2400">
                <a:solidFill>
                  <a:srgbClr val="FF0000"/>
                </a:solidFill>
                <a:latin typeface="Times New Roman" panose="02020603050405020304" charset="0"/>
                <a:ea typeface="宋体" panose="02010600030101010101" pitchFamily="2" charset="-122"/>
                <a:cs typeface="Times New Roman" panose="02020603050405020304" charset="0"/>
              </a:rPr>
              <a:t>给</a:t>
            </a:r>
            <a:r>
              <a:rPr sz="2400">
                <a:latin typeface="Times New Roman" panose="02020603050405020304" charset="0"/>
                <a:ea typeface="宋体" panose="02010600030101010101" pitchFamily="2" charset="-122"/>
                <a:cs typeface="Times New Roman" panose="02020603050405020304" charset="0"/>
              </a:rPr>
              <a:t>养（jǐ）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辟</a:t>
            </a:r>
            <a:r>
              <a:rPr sz="2400">
                <a:latin typeface="Times New Roman" panose="02020603050405020304" charset="0"/>
                <a:ea typeface="宋体" panose="02010600030101010101" pitchFamily="2" charset="-122"/>
                <a:cs typeface="Times New Roman" panose="02020603050405020304" charset="0"/>
              </a:rPr>
              <a:t>邪（bì）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慰</a:t>
            </a:r>
            <a:r>
              <a:rPr sz="2400">
                <a:solidFill>
                  <a:srgbClr val="FF0000"/>
                </a:solidFill>
                <a:latin typeface="Times New Roman" panose="02020603050405020304" charset="0"/>
                <a:ea typeface="宋体" panose="02010600030101010101" pitchFamily="2" charset="-122"/>
                <a:cs typeface="Times New Roman" panose="02020603050405020304" charset="0"/>
              </a:rPr>
              <a:t>藉</a:t>
            </a:r>
            <a:r>
              <a:rPr sz="2400">
                <a:latin typeface="Times New Roman" panose="02020603050405020304" charset="0"/>
                <a:ea typeface="宋体" panose="02010600030101010101" pitchFamily="2" charset="-122"/>
                <a:cs typeface="Times New Roman" panose="02020603050405020304" charset="0"/>
              </a:rPr>
              <a:t>（jiè）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气</a:t>
            </a:r>
            <a:r>
              <a:rPr sz="2400">
                <a:solidFill>
                  <a:srgbClr val="FF0000"/>
                </a:solidFill>
                <a:latin typeface="Times New Roman" panose="02020603050405020304" charset="0"/>
                <a:ea typeface="宋体" panose="02010600030101010101" pitchFamily="2" charset="-122"/>
                <a:cs typeface="Times New Roman" panose="02020603050405020304" charset="0"/>
              </a:rPr>
              <a:t>量</a:t>
            </a:r>
            <a:r>
              <a:rPr sz="2400">
                <a:latin typeface="Times New Roman" panose="02020603050405020304" charset="0"/>
                <a:ea typeface="宋体" panose="02010600030101010101" pitchFamily="2" charset="-122"/>
                <a:cs typeface="Times New Roman" panose="02020603050405020304" charset="0"/>
              </a:rPr>
              <a:t>（liàng）</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B. </a:t>
            </a:r>
            <a:r>
              <a:rPr sz="2400">
                <a:solidFill>
                  <a:srgbClr val="FF0000"/>
                </a:solidFill>
                <a:latin typeface="Times New Roman" panose="02020603050405020304" charset="0"/>
                <a:ea typeface="宋体" panose="02010600030101010101" pitchFamily="2" charset="-122"/>
                <a:cs typeface="Times New Roman" panose="02020603050405020304" charset="0"/>
              </a:rPr>
              <a:t>拗</a:t>
            </a:r>
            <a:r>
              <a:rPr sz="2400">
                <a:latin typeface="Times New Roman" panose="02020603050405020304" charset="0"/>
                <a:ea typeface="宋体" panose="02010600030101010101" pitchFamily="2" charset="-122"/>
                <a:cs typeface="Times New Roman" panose="02020603050405020304" charset="0"/>
              </a:rPr>
              <a:t>口（ào）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歼</a:t>
            </a:r>
            <a:r>
              <a:rPr sz="2400">
                <a:latin typeface="Times New Roman" panose="02020603050405020304" charset="0"/>
                <a:ea typeface="宋体" panose="02010600030101010101" pitchFamily="2" charset="-122"/>
                <a:cs typeface="Times New Roman" panose="02020603050405020304" charset="0"/>
              </a:rPr>
              <a:t>灭（jiān）</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寒</a:t>
            </a:r>
            <a:r>
              <a:rPr sz="2400">
                <a:solidFill>
                  <a:srgbClr val="FF0000"/>
                </a:solidFill>
                <a:latin typeface="Times New Roman" panose="02020603050405020304" charset="0"/>
                <a:ea typeface="宋体" panose="02010600030101010101" pitchFamily="2" charset="-122"/>
                <a:cs typeface="Times New Roman" panose="02020603050405020304" charset="0"/>
              </a:rPr>
              <a:t>颤</a:t>
            </a:r>
            <a:r>
              <a:rPr sz="2400">
                <a:latin typeface="Times New Roman" panose="02020603050405020304" charset="0"/>
                <a:ea typeface="宋体" panose="02010600030101010101" pitchFamily="2" charset="-122"/>
                <a:cs typeface="Times New Roman" panose="02020603050405020304" charset="0"/>
              </a:rPr>
              <a:t>（zhàn）</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称</a:t>
            </a:r>
            <a:r>
              <a:rPr sz="2400">
                <a:latin typeface="Times New Roman" panose="02020603050405020304" charset="0"/>
                <a:ea typeface="宋体" panose="02010600030101010101" pitchFamily="2" charset="-122"/>
                <a:cs typeface="Times New Roman" panose="02020603050405020304" charset="0"/>
              </a:rPr>
              <a:t>职（chèn）</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C. 官</a:t>
            </a:r>
            <a:r>
              <a:rPr sz="2400">
                <a:solidFill>
                  <a:srgbClr val="FF0000"/>
                </a:solidFill>
                <a:latin typeface="Times New Roman" panose="02020603050405020304" charset="0"/>
                <a:ea typeface="宋体" panose="02010600030101010101" pitchFamily="2" charset="-122"/>
                <a:cs typeface="Times New Roman" panose="02020603050405020304" charset="0"/>
              </a:rPr>
              <a:t>僚</a:t>
            </a:r>
            <a:r>
              <a:rPr sz="2400">
                <a:latin typeface="Times New Roman" panose="02020603050405020304" charset="0"/>
                <a:ea typeface="宋体" panose="02010600030101010101" pitchFamily="2" charset="-122"/>
                <a:cs typeface="Times New Roman" panose="02020603050405020304" charset="0"/>
              </a:rPr>
              <a:t>（liáo）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揣</a:t>
            </a:r>
            <a:r>
              <a:rPr sz="2400">
                <a:solidFill>
                  <a:srgbClr val="FF0000"/>
                </a:solidFill>
                <a:latin typeface="Times New Roman" panose="02020603050405020304" charset="0"/>
                <a:ea typeface="宋体" panose="02010600030101010101" pitchFamily="2" charset="-122"/>
                <a:cs typeface="Times New Roman" panose="02020603050405020304" charset="0"/>
              </a:rPr>
              <a:t>度</a:t>
            </a:r>
            <a:r>
              <a:rPr sz="2400">
                <a:latin typeface="Times New Roman" panose="02020603050405020304" charset="0"/>
                <a:ea typeface="宋体" panose="02010600030101010101" pitchFamily="2" charset="-122"/>
                <a:cs typeface="Times New Roman" panose="02020603050405020304" charset="0"/>
              </a:rPr>
              <a:t>（duó）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胸</a:t>
            </a:r>
            <a:r>
              <a:rPr sz="2400">
                <a:solidFill>
                  <a:srgbClr val="FF0000"/>
                </a:solidFill>
                <a:latin typeface="Times New Roman" panose="02020603050405020304" charset="0"/>
                <a:ea typeface="宋体" panose="02010600030101010101" pitchFamily="2" charset="-122"/>
                <a:cs typeface="Times New Roman" panose="02020603050405020304" charset="0"/>
              </a:rPr>
              <a:t>脯</a:t>
            </a:r>
            <a:r>
              <a:rPr sz="2400">
                <a:latin typeface="Times New Roman" panose="02020603050405020304" charset="0"/>
                <a:ea typeface="宋体" panose="02010600030101010101" pitchFamily="2" charset="-122"/>
                <a:cs typeface="Times New Roman" panose="02020603050405020304" charset="0"/>
              </a:rPr>
              <a:t>（pú）</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 </a:t>
            </a:r>
            <a:r>
              <a:rPr lang="en-US" sz="2400">
                <a:solidFill>
                  <a:srgbClr val="FF0000"/>
                </a:solidFill>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妄</a:t>
            </a:r>
            <a:r>
              <a:rPr sz="2400">
                <a:latin typeface="Times New Roman" panose="02020603050405020304" charset="0"/>
                <a:ea typeface="宋体" panose="02010600030101010101" pitchFamily="2" charset="-122"/>
                <a:cs typeface="Times New Roman" panose="02020603050405020304" charset="0"/>
              </a:rPr>
              <a:t>图（wàng）</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D. 起</a:t>
            </a:r>
            <a:r>
              <a:rPr sz="2400">
                <a:solidFill>
                  <a:srgbClr val="FF0000"/>
                </a:solidFill>
                <a:latin typeface="Times New Roman" panose="02020603050405020304" charset="0"/>
                <a:ea typeface="宋体" panose="02010600030101010101" pitchFamily="2" charset="-122"/>
                <a:cs typeface="Times New Roman" panose="02020603050405020304" charset="0"/>
              </a:rPr>
              <a:t>哄</a:t>
            </a:r>
            <a:r>
              <a:rPr sz="2400">
                <a:latin typeface="Times New Roman" panose="02020603050405020304" charset="0"/>
                <a:ea typeface="宋体" panose="02010600030101010101" pitchFamily="2" charset="-122"/>
                <a:cs typeface="Times New Roman" panose="02020603050405020304" charset="0"/>
              </a:rPr>
              <a:t>（hòng）</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巍</a:t>
            </a:r>
            <a:r>
              <a:rPr sz="2400">
                <a:solidFill>
                  <a:srgbClr val="FF0000"/>
                </a:solidFill>
                <a:latin typeface="Times New Roman" panose="02020603050405020304" charset="0"/>
                <a:ea typeface="宋体" panose="02010600030101010101" pitchFamily="2" charset="-122"/>
                <a:cs typeface="Times New Roman" panose="02020603050405020304" charset="0"/>
              </a:rPr>
              <a:t>巍</a:t>
            </a:r>
            <a:r>
              <a:rPr sz="2400">
                <a:latin typeface="Times New Roman" panose="02020603050405020304" charset="0"/>
                <a:ea typeface="宋体" panose="02010600030101010101" pitchFamily="2" charset="-122"/>
                <a:cs typeface="Times New Roman" panose="02020603050405020304" charset="0"/>
              </a:rPr>
              <a:t>（wèi）</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负</a:t>
            </a:r>
            <a:r>
              <a:rPr sz="2400">
                <a:solidFill>
                  <a:srgbClr val="FF0000"/>
                </a:solidFill>
                <a:latin typeface="Times New Roman" panose="02020603050405020304" charset="0"/>
                <a:ea typeface="宋体" panose="02010600030101010101" pitchFamily="2" charset="-122"/>
                <a:cs typeface="Times New Roman" panose="02020603050405020304" charset="0"/>
              </a:rPr>
              <a:t>荷</a:t>
            </a:r>
            <a:r>
              <a:rPr sz="2400">
                <a:latin typeface="Times New Roman" panose="02020603050405020304" charset="0"/>
                <a:ea typeface="宋体" panose="02010600030101010101" pitchFamily="2" charset="-122"/>
                <a:cs typeface="Times New Roman" panose="02020603050405020304" charset="0"/>
              </a:rPr>
              <a:t>（hè）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复</a:t>
            </a:r>
            <a:r>
              <a:rPr sz="2400">
                <a:solidFill>
                  <a:srgbClr val="FF0000"/>
                </a:solidFill>
                <a:latin typeface="Times New Roman" panose="02020603050405020304" charset="0"/>
                <a:ea typeface="宋体" panose="02010600030101010101" pitchFamily="2" charset="-122"/>
                <a:cs typeface="Times New Roman" panose="02020603050405020304" charset="0"/>
              </a:rPr>
              <a:t>辟</a:t>
            </a:r>
            <a:r>
              <a:rPr sz="2400">
                <a:latin typeface="Times New Roman" panose="02020603050405020304" charset="0"/>
                <a:ea typeface="宋体" panose="02010600030101010101" pitchFamily="2" charset="-122"/>
                <a:cs typeface="Times New Roman" panose="02020603050405020304" charset="0"/>
              </a:rPr>
              <a:t>（pì）</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131050" y="132778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489075" y="4240530"/>
            <a:ext cx="7359650" cy="42354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【解析】“巍”应读“wēi”，“辟”应读“bì”。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一、基础知识</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243965" y="963930"/>
            <a:ext cx="10603230"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2. 下列选项中，没有错别字的一项是（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寒喧　　陡峭　　粳米　　川流不息</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彪炳　　侮辱　　枢纽　　丰功伟迹</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挑衅　　警惕　　忏悔　　运筹帷幄</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迂回　　岗领　　匍匐　　名符其实</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524625" y="963930"/>
            <a:ext cx="54165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451610" y="3735070"/>
            <a:ext cx="9805670" cy="108775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【解析】A项，“喧”应改为“暄”；</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B项，“迹”应改为“绩”；</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D项，“岗”应改为“纲”，“符”应改为“副”。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44245" y="439420"/>
            <a:ext cx="10706735" cy="293243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3. 依次填入下列各句横线处的词语，最恰当的一项是（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①没多大会儿_____，他就把大家棘手的难题给处理好了。</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②作为祖国的接班人，我们青年人应有高尚的爱国主义_______。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③科学家们提出，鸟类_____和恐龙有亲缘关系，_____很可能就是一种小型恐龙的后裔。</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功夫　　情操　　不仅/而且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B. 功夫　　情怀　　不但/反而</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工夫　　情操　　不仅/而且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D. 工夫　　情怀　　不但/反而</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472805" y="439420"/>
            <a:ext cx="70040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44245" y="3850640"/>
            <a:ext cx="10471785" cy="175196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【解析】①“工夫”指占用的时间或空闲的时间。“功夫”有三层含义，一指花费的时间、心思或精力；二是武术；三是本领，造诣。</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②“情怀”指含有某种感情的心境。“情操”是由感情和思想综合起来的，不轻易改变的心理状态。</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③“不仅/而且”表示递进关系，“反而”表示转折关系。</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14070" y="963930"/>
            <a:ext cx="10603230" cy="293243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4. 下列各句中，</a:t>
            </a:r>
            <a:r>
              <a:rPr lang="zh-CN" sz="2400">
                <a:latin typeface="Times New Roman" panose="02020603050405020304" charset="0"/>
                <a:ea typeface="宋体" panose="02010600030101010101" pitchFamily="2" charset="-122"/>
                <a:cs typeface="Times New Roman" panose="02020603050405020304" charset="0"/>
              </a:rPr>
              <a:t>标红</a:t>
            </a:r>
            <a:r>
              <a:rPr sz="2400">
                <a:latin typeface="Times New Roman" panose="02020603050405020304" charset="0"/>
                <a:ea typeface="宋体" panose="02010600030101010101" pitchFamily="2" charset="-122"/>
                <a:cs typeface="Times New Roman" panose="02020603050405020304" charset="0"/>
              </a:rPr>
              <a:t>的词语使用不恰当的一项是（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春暖花开，小城里风景如画，且让我们</a:t>
            </a:r>
            <a:r>
              <a:rPr sz="2400">
                <a:solidFill>
                  <a:srgbClr val="FF0000"/>
                </a:solidFill>
                <a:latin typeface="Times New Roman" panose="02020603050405020304" charset="0"/>
                <a:ea typeface="宋体" panose="02010600030101010101" pitchFamily="2" charset="-122"/>
                <a:cs typeface="Times New Roman" panose="02020603050405020304" charset="0"/>
              </a:rPr>
              <a:t>安步当车</a:t>
            </a:r>
            <a:r>
              <a:rPr sz="2400">
                <a:latin typeface="Times New Roman" panose="02020603050405020304" charset="0"/>
                <a:ea typeface="宋体" panose="02010600030101010101" pitchFamily="2" charset="-122"/>
                <a:cs typeface="Times New Roman" panose="02020603050405020304" charset="0"/>
              </a:rPr>
              <a:t>，在街道上慢慢地享受一番。</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李科长做事奖罚分明很有原则，对任何人都</a:t>
            </a:r>
            <a:r>
              <a:rPr sz="2400">
                <a:solidFill>
                  <a:srgbClr val="FF0000"/>
                </a:solidFill>
                <a:latin typeface="Times New Roman" panose="02020603050405020304" charset="0"/>
                <a:ea typeface="宋体" panose="02010600030101010101" pitchFamily="2" charset="-122"/>
                <a:cs typeface="Times New Roman" panose="02020603050405020304" charset="0"/>
              </a:rPr>
              <a:t>一团和气</a:t>
            </a:r>
            <a:r>
              <a:rPr sz="2400">
                <a:latin typeface="Times New Roman" panose="02020603050405020304" charset="0"/>
                <a:ea typeface="宋体" panose="02010600030101010101" pitchFamily="2" charset="-122"/>
                <a:cs typeface="Times New Roman" panose="02020603050405020304" charset="0"/>
              </a:rPr>
              <a:t>，大家都很乐意跟着他干。</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电视里传来了中国女排夺冠的消息，一时</a:t>
            </a:r>
            <a:r>
              <a:rPr sz="2400">
                <a:solidFill>
                  <a:srgbClr val="FF0000"/>
                </a:solidFill>
                <a:latin typeface="Times New Roman" panose="02020603050405020304" charset="0"/>
                <a:ea typeface="宋体" panose="02010600030101010101" pitchFamily="2" charset="-122"/>
                <a:cs typeface="Times New Roman" panose="02020603050405020304" charset="0"/>
              </a:rPr>
              <a:t>万人空巷</a:t>
            </a:r>
            <a:r>
              <a:rPr sz="2400">
                <a:latin typeface="Times New Roman" panose="02020603050405020304" charset="0"/>
                <a:ea typeface="宋体" panose="02010600030101010101" pitchFamily="2" charset="-122"/>
                <a:cs typeface="Times New Roman" panose="02020603050405020304" charset="0"/>
              </a:rPr>
              <a:t>，人人都出来庆祝。</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在法庭上，面对大家的指责和如山的铁证，他仍然</a:t>
            </a:r>
            <a:r>
              <a:rPr sz="2400">
                <a:solidFill>
                  <a:srgbClr val="FF0000"/>
                </a:solidFill>
                <a:latin typeface="Times New Roman" panose="02020603050405020304" charset="0"/>
                <a:ea typeface="宋体" panose="02010600030101010101" pitchFamily="2" charset="-122"/>
                <a:cs typeface="Times New Roman" panose="02020603050405020304" charset="0"/>
              </a:rPr>
              <a:t>振振有词</a:t>
            </a:r>
            <a:r>
              <a:rPr sz="2400">
                <a:latin typeface="Times New Roman" panose="02020603050405020304" charset="0"/>
                <a:ea typeface="宋体" panose="02010600030101010101" pitchFamily="2" charset="-122"/>
                <a:cs typeface="Times New Roman" panose="02020603050405020304" charset="0"/>
              </a:rPr>
              <a:t>地为自己狡辩。</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543800" y="96393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627380" y="4504055"/>
            <a:ext cx="11285220" cy="755650"/>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【解析】B项，一团和气：本指态度和蔼可亲，现也指互相之间只讲和气，不讲原则。</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53390" y="396875"/>
            <a:ext cx="11324590" cy="33381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5. 下列各句中，标点符号使用正确的一项是（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中国逐步成为半殖民地半封建社会，国家蒙辱、人民蒙难、文明蒙尘、中华民族遭受了前所未有的劫难。</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a:t>
            </a:r>
            <a:r>
              <a:rPr sz="2400">
                <a:latin typeface="宋体" panose="02010600030101010101" pitchFamily="2" charset="-122"/>
                <a:ea typeface="宋体" panose="02010600030101010101" pitchFamily="2" charset="-122"/>
                <a:cs typeface="宋体" panose="02010600030101010101" pitchFamily="2" charset="-122"/>
              </a:rPr>
              <a:t>“听说你们团在青石嘴一仗，缴了敌人不少布？”小平同志说：“关心一下宣传队的同志，给剧团的小鬼每人做套衣服怎么样？”</a:t>
            </a:r>
            <a:endParaRPr sz="2400">
              <a:latin typeface="宋体" panose="02010600030101010101" pitchFamily="2" charset="-122"/>
              <a:ea typeface="宋体" panose="02010600030101010101" pitchFamily="2" charset="-122"/>
              <a:cs typeface="宋体" panose="02010600030101010101" pitchFamily="2" charset="-122"/>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长征时期，毛</a:t>
            </a:r>
            <a:r>
              <a:rPr sz="2400">
                <a:latin typeface="宋体" panose="02010600030101010101" pitchFamily="2" charset="-122"/>
                <a:ea typeface="宋体" panose="02010600030101010101" pitchFamily="2" charset="-122"/>
                <a:cs typeface="宋体" panose="02010600030101010101" pitchFamily="2" charset="-122"/>
              </a:rPr>
              <a:t>泽东诗情如潮涌，创作了《七律·长征》《念奴娇·昆仑》《清平乐·六盘山》等</a:t>
            </a:r>
            <a:r>
              <a:rPr sz="2400">
                <a:latin typeface="Times New Roman" panose="02020603050405020304" charset="0"/>
                <a:ea typeface="宋体" panose="02010600030101010101" pitchFamily="2" charset="-122"/>
                <a:cs typeface="Times New Roman" panose="02020603050405020304" charset="0"/>
              </a:rPr>
              <a:t>诗词，艺术地再现了红军长征历经困苦走向胜利的光辉历程。</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在中华</a:t>
            </a:r>
            <a:r>
              <a:rPr sz="2400">
                <a:latin typeface="宋体" panose="02010600030101010101" pitchFamily="2" charset="-122"/>
                <a:ea typeface="宋体" panose="02010600030101010101" pitchFamily="2" charset="-122"/>
                <a:cs typeface="宋体" panose="02010600030101010101" pitchFamily="2" charset="-122"/>
              </a:rPr>
              <a:t>人民共和国成立之际，毛泽东发表了“中国人民站起来了”的讲话。</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6637020" y="39687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636905" y="4072255"/>
            <a:ext cx="10854055" cy="108775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【解析】A项，第三个顿号改为逗号；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B项，冒号改为逗号；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D项，双引号改为书名号。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45440" y="963930"/>
            <a:ext cx="11501755" cy="33381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6. 下列各句中，没有语病的一项是（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到2020年能否实现现行标准下农村贫困人口全部脱贫，是中国共产党向中国人民和国际社会作出的庄严承诺。</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在互联网时代，面对</a:t>
            </a:r>
            <a:r>
              <a:rPr sz="2400">
                <a:latin typeface="宋体" panose="02010600030101010101" pitchFamily="2" charset="-122"/>
                <a:ea typeface="宋体" panose="02010600030101010101" pitchFamily="2" charset="-122"/>
                <a:cs typeface="宋体" panose="02010600030101010101" pitchFamily="2" charset="-122"/>
              </a:rPr>
              <a:t>眼花缭乱的新媒体，理性的方式是在大脑中始终绷一根“公共空间与私人空间”之弦。</a:t>
            </a:r>
            <a:endParaRPr sz="2400">
              <a:latin typeface="宋体" panose="02010600030101010101" pitchFamily="2" charset="-122"/>
              <a:ea typeface="宋体" panose="02010600030101010101" pitchFamily="2" charset="-122"/>
              <a:cs typeface="宋体" panose="02010600030101010101" pitchFamily="2" charset="-122"/>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元宵佳节，小区物业中心为业主准备了跳绳、毽球、羽毛球、猜谜语、吃汤圆等十项体育活动，让大家度过了一个快乐的夜晚。</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溥仪的晚年和妻子相互扶持，度过了他一生中最安逸的日子。</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337175" y="101981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385570" y="4446905"/>
            <a:ext cx="10067290" cy="108775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【解析】A项，两面对一面，删去“能否”。</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C项，并列不当，“猜谜语”和“吃汤圆”不属于体育活动。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D项，定语与中心词位置颠倒，应改为“晚年的溥仪”。</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61975" y="1224915"/>
            <a:ext cx="11501755" cy="25266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7. 对下列各句所运用修辞方法的判断，正确的一项是（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①试问闲愁都几许？一川烟雨，满城风絮，梅子黄时雨。</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②白发三千丈，缘愁似个长。</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③五十年间万事空，懒将白发对青铜。</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①比喻　　②夸张　　③借代</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B. ①借喻　　②对偶　　③拟人</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①比喻　　②夸张　　③拟人</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D. ①借喻　　②对偶　　③借代</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976235" y="122491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561975" y="4203700"/>
            <a:ext cx="9909175" cy="119888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【解析】①比喻，用景物“一川烟雨，满城风絮，梅子黄时雨”喻愁思。②夸张，“白发三千丈”夸大了白发的长度。</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③借代，“青铜”代指镜子。</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44805" y="353060"/>
            <a:ext cx="11501755" cy="455612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8. 依次填入下列各句横线处的语句，衔接最恰当的一项是（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楷体" panose="02010609060101010101" charset="-122"/>
                <a:ea typeface="楷体" panose="02010609060101010101" charset="-122"/>
                <a:cs typeface="楷体" panose="02010609060101010101" charset="-122"/>
              </a:rPr>
              <a:t>中国共产党团结带领中国人民，自力更生、发愤图强，创造了社会主义革命和建设的伟大成就。我们进行社会主义革命，_______________，_______________，_______________，_______________，_______________，为实现中华民族伟大复兴奠定了根本政治前提和制度基础。</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①确立社会主义基本制度，推进社会主义建设</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②实现了一穷二白、人口众多的东方大国大步迈进社会主义社会的伟大飞跃</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③战胜帝国主义、霸权主义的颠覆破坏和武装挑衅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④消灭在中国延续几千年的封建剥削压迫制度</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⑤实现了中华民族有史以来最为广泛而深刻的社会变革</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①③②④⑤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B. ④①③⑤②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C. ④①⑤②③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D. ⑤③①④②</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369935" y="35306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924685" y="5331460"/>
            <a:ext cx="7463790" cy="42354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【解析】B项，逻辑顺序：消灭→确立→战胜→实现。</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971550" y="1969770"/>
            <a:ext cx="10565130" cy="267525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40000"/>
              </a:lnSpc>
            </a:pPr>
            <a:r>
              <a:rPr sz="2400">
                <a:latin typeface="Times New Roman" panose="02020603050405020304" charset="0"/>
                <a:ea typeface="宋体" panose="02010600030101010101" pitchFamily="2" charset="-122"/>
                <a:cs typeface="Times New Roman" panose="02020603050405020304" charset="0"/>
              </a:rPr>
              <a:t>4</a:t>
            </a:r>
            <a:r>
              <a:rPr lang="zh-CN" altLang="en-US" sz="2400">
                <a:latin typeface="宋体" panose="02010600030101010101" pitchFamily="2" charset="-122"/>
                <a:ea typeface="宋体" panose="02010600030101010101" pitchFamily="2" charset="-122"/>
                <a:cs typeface="宋体" panose="02010600030101010101" pitchFamily="2" charset="-122"/>
              </a:rPr>
              <a:t>. 给下列标红的字词注音。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开</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幕</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磨</a:t>
            </a:r>
            <a:r>
              <a:rPr lang="zh-CN" altLang="en-US" sz="2400">
                <a:latin typeface="宋体" panose="02010600030101010101" pitchFamily="2" charset="-122"/>
                <a:ea typeface="宋体" panose="02010600030101010101" pitchFamily="2" charset="-122"/>
                <a:cs typeface="宋体" panose="02010600030101010101" pitchFamily="2" charset="-122"/>
              </a:rPr>
              <a:t>灭（</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官</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僚</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年</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号</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松</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懈</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不屈不</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挠</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警</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惕</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复</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辟</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纲</a:t>
            </a:r>
            <a:r>
              <a:rPr lang="zh-CN" altLang="en-US" sz="2400">
                <a:latin typeface="宋体" panose="02010600030101010101" pitchFamily="2" charset="-122"/>
                <a:ea typeface="宋体" panose="02010600030101010101" pitchFamily="2" charset="-122"/>
                <a:cs typeface="宋体" panose="02010600030101010101" pitchFamily="2" charset="-122"/>
              </a:rPr>
              <a:t>领（</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压</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迫</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遗</a:t>
            </a:r>
            <a:r>
              <a:rPr lang="zh-CN" altLang="en-US" sz="2400">
                <a:latin typeface="宋体" panose="02010600030101010101" pitchFamily="2" charset="-122"/>
                <a:ea typeface="宋体" panose="02010600030101010101" pitchFamily="2" charset="-122"/>
                <a:cs typeface="宋体" panose="02010600030101010101" pitchFamily="2" charset="-122"/>
              </a:rPr>
              <a:t>志（</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侮辱</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4206240" y="90932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（三）文本感知</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6" name="文本框 5"/>
          <p:cNvSpPr txBox="1"/>
          <p:nvPr/>
        </p:nvSpPr>
        <p:spPr>
          <a:xfrm>
            <a:off x="2175510" y="259207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mù</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2"/>
            </p:custDataLst>
          </p:nvPr>
        </p:nvSpPr>
        <p:spPr>
          <a:xfrm>
            <a:off x="4898390" y="2592070"/>
            <a:ext cx="935355" cy="553720"/>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mó</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7502525" y="259207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liáo</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4"/>
            </p:custDataLst>
          </p:nvPr>
        </p:nvSpPr>
        <p:spPr>
          <a:xfrm>
            <a:off x="1904365" y="3145790"/>
            <a:ext cx="113220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hào</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5"/>
            </p:custDataLst>
          </p:nvPr>
        </p:nvSpPr>
        <p:spPr>
          <a:xfrm>
            <a:off x="4648835" y="3052445"/>
            <a:ext cx="104838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xiè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6"/>
            </p:custDataLst>
          </p:nvPr>
        </p:nvSpPr>
        <p:spPr>
          <a:xfrm>
            <a:off x="8241665" y="314579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náo</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7"/>
            </p:custDataLst>
          </p:nvPr>
        </p:nvSpPr>
        <p:spPr>
          <a:xfrm>
            <a:off x="2175510" y="360616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tì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4838700" y="360616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8"/>
            </p:custDataLst>
          </p:nvPr>
        </p:nvSpPr>
        <p:spPr>
          <a:xfrm>
            <a:off x="7502525" y="3606165"/>
            <a:ext cx="102870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gāng</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9"/>
            </p:custDataLst>
          </p:nvPr>
        </p:nvSpPr>
        <p:spPr>
          <a:xfrm>
            <a:off x="2175510" y="418465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pò</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7" name="文本框 16"/>
          <p:cNvSpPr txBox="1"/>
          <p:nvPr/>
        </p:nvSpPr>
        <p:spPr>
          <a:xfrm>
            <a:off x="4803775" y="415988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yí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8" name="文本框 17"/>
          <p:cNvSpPr txBox="1"/>
          <p:nvPr>
            <p:custDataLst>
              <p:tags r:id="rId10"/>
            </p:custDataLst>
          </p:nvPr>
        </p:nvSpPr>
        <p:spPr>
          <a:xfrm>
            <a:off x="7502525" y="415988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wǔ</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9" name="文本框 18"/>
          <p:cNvSpPr txBox="1"/>
          <p:nvPr>
            <p:custDataLst>
              <p:tags r:id="rId11"/>
            </p:custDataLst>
          </p:nvPr>
        </p:nvSpPr>
        <p:spPr>
          <a:xfrm>
            <a:off x="9076055" y="415988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rǔ</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linds(horizontal)">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linds(horizontal)">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blinds(horizontal)">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blinds(horizontal)">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P spid="9" grpId="0"/>
      <p:bldP spid="10" grpId="0"/>
      <p:bldP spid="11" grpId="0"/>
      <p:bldP spid="15" grpId="0"/>
      <p:bldP spid="16" grpId="0"/>
      <p:bldP spid="18" grpId="0"/>
      <p:bldP spid="19" grpId="0"/>
      <p:bldP spid="2" grpId="0"/>
      <p:bldP spid="1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94995" y="634365"/>
            <a:ext cx="10791190"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9. 下列各句中，</a:t>
            </a:r>
            <a:r>
              <a:rPr sz="2400">
                <a:latin typeface="Times New Roman" panose="02020603050405020304" charset="0"/>
                <a:ea typeface="宋体" panose="02010600030101010101" pitchFamily="2" charset="-122"/>
                <a:cs typeface="Times New Roman" panose="02020603050405020304" charset="0"/>
                <a:sym typeface="+mn-ea"/>
              </a:rPr>
              <a:t>标红</a:t>
            </a:r>
            <a:r>
              <a:rPr sz="2400">
                <a:latin typeface="Times New Roman" panose="02020603050405020304" charset="0"/>
                <a:ea typeface="宋体" panose="02010600030101010101" pitchFamily="2" charset="-122"/>
                <a:cs typeface="Times New Roman" panose="02020603050405020304" charset="0"/>
              </a:rPr>
              <a:t>词语表达得体的一项是（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a:t>
            </a:r>
            <a:r>
              <a:rPr sz="2400">
                <a:solidFill>
                  <a:srgbClr val="FF0000"/>
                </a:solidFill>
                <a:latin typeface="Times New Roman" panose="02020603050405020304" charset="0"/>
                <a:ea typeface="宋体" panose="02010600030101010101" pitchFamily="2" charset="-122"/>
                <a:cs typeface="Times New Roman" panose="02020603050405020304" charset="0"/>
              </a:rPr>
              <a:t> 令爱</a:t>
            </a:r>
            <a:r>
              <a:rPr sz="2400">
                <a:latin typeface="Times New Roman" panose="02020603050405020304" charset="0"/>
                <a:ea typeface="宋体" panose="02010600030101010101" pitchFamily="2" charset="-122"/>
                <a:cs typeface="Times New Roman" panose="02020603050405020304" charset="0"/>
              </a:rPr>
              <a:t>不愧是来自丹青世家，她的画栩栩如生。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朋友有困难，我一定</a:t>
            </a:r>
            <a:r>
              <a:rPr sz="2400">
                <a:solidFill>
                  <a:srgbClr val="FF0000"/>
                </a:solidFill>
                <a:latin typeface="Times New Roman" panose="02020603050405020304" charset="0"/>
                <a:ea typeface="宋体" panose="02010600030101010101" pitchFamily="2" charset="-122"/>
                <a:cs typeface="Times New Roman" panose="02020603050405020304" charset="0"/>
              </a:rPr>
              <a:t>鼎力相助</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感谢各位在百忙中能抽空来到</a:t>
            </a:r>
            <a:r>
              <a:rPr sz="2400">
                <a:solidFill>
                  <a:srgbClr val="FF0000"/>
                </a:solidFill>
                <a:latin typeface="Times New Roman" panose="02020603050405020304" charset="0"/>
                <a:ea typeface="宋体" panose="02010600030101010101" pitchFamily="2" charset="-122"/>
                <a:cs typeface="Times New Roman" panose="02020603050405020304" charset="0"/>
              </a:rPr>
              <a:t>贵公司</a:t>
            </a:r>
            <a:r>
              <a:rPr sz="2400">
                <a:latin typeface="Times New Roman" panose="02020603050405020304" charset="0"/>
                <a:ea typeface="宋体" panose="02010600030101010101" pitchFamily="2" charset="-122"/>
                <a:cs typeface="Times New Roman" panose="02020603050405020304" charset="0"/>
              </a:rPr>
              <a:t>指导工作。</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今天来贵校参观，老师们亲自在门口</a:t>
            </a:r>
            <a:r>
              <a:rPr sz="2400">
                <a:solidFill>
                  <a:srgbClr val="FF0000"/>
                </a:solidFill>
                <a:latin typeface="Times New Roman" panose="02020603050405020304" charset="0"/>
                <a:ea typeface="宋体" panose="02010600030101010101" pitchFamily="2" charset="-122"/>
                <a:cs typeface="Times New Roman" panose="02020603050405020304" charset="0"/>
              </a:rPr>
              <a:t>恭候光临</a:t>
            </a:r>
            <a:r>
              <a:rPr sz="2400">
                <a:latin typeface="Times New Roman" panose="02020603050405020304" charset="0"/>
                <a:ea typeface="宋体" panose="02010600030101010101" pitchFamily="2" charset="-122"/>
                <a:cs typeface="Times New Roman" panose="02020603050405020304" charset="0"/>
              </a:rPr>
              <a:t> ，让我们很感动。</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805295" y="63436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453390" y="4278630"/>
            <a:ext cx="11285220" cy="108775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【解析】B项，“鼎力相助”是敬辞。</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C项，“贵公司”是敬辞。</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D项，“恭候光临”是敬辞，都应使用谦辞。</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49275" y="287655"/>
            <a:ext cx="11174730" cy="374396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10. 下列关于文学常识的表述，不正确的一项是（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习近平</a:t>
            </a:r>
            <a:r>
              <a:rPr sz="2400">
                <a:latin typeface="宋体" panose="02010600030101010101" pitchFamily="2" charset="-122"/>
                <a:ea typeface="宋体" panose="02010600030101010101" pitchFamily="2" charset="-122"/>
                <a:cs typeface="宋体" panose="02010600030101010101" pitchFamily="2" charset="-122"/>
              </a:rPr>
              <a:t>在“庆祝</a:t>
            </a:r>
            <a:r>
              <a:rPr sz="2400">
                <a:latin typeface="Times New Roman" panose="02020603050405020304" charset="0"/>
                <a:ea typeface="宋体" panose="02010600030101010101" pitchFamily="2" charset="-122"/>
                <a:cs typeface="Times New Roman" panose="02020603050405020304" charset="0"/>
              </a:rPr>
              <a:t>中国共产党成立100周年大会的讲</a:t>
            </a:r>
            <a:r>
              <a:rPr sz="2400">
                <a:latin typeface="宋体" panose="02010600030101010101" pitchFamily="2" charset="-122"/>
                <a:ea typeface="宋体" panose="02010600030101010101" pitchFamily="2" charset="-122"/>
                <a:cs typeface="宋体" panose="02010600030101010101" pitchFamily="2" charset="-122"/>
              </a:rPr>
              <a:t>话”</a:t>
            </a:r>
            <a:r>
              <a:rPr sz="2400">
                <a:latin typeface="Times New Roman" panose="02020603050405020304" charset="0"/>
                <a:ea typeface="宋体" panose="02010600030101010101" pitchFamily="2" charset="-122"/>
                <a:cs typeface="Times New Roman" panose="02020603050405020304" charset="0"/>
              </a:rPr>
              <a:t>中，回顾了中国共产党百年奋斗的光辉历程，展望了中华民族伟大复兴的光明前景。</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毛泽东对马克思列宁主义的发展、军事理论的贡献以及对共产党的理论贡献被称为毛泽东思想。</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《长征胜利万岁》是一篇回忆录，是杨成武将军对1935年10月红军顺利到达吴起镇后发生的一些事情的回忆，记录了他的所思、所想、所感。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《中国人民站起来了》是1949年10月1日开国大典时毛泽东在北京天安门城楼上所致的开幕词。</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205980" y="287655"/>
            <a:ext cx="672465" cy="497205"/>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D</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893445" y="4415790"/>
            <a:ext cx="10264140" cy="755650"/>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【解析】1949年9月，毛泽东在中国人民政治协商会议第一届全体会议上发表了《中国人民站起来了》的开幕词。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2065020" y="835660"/>
            <a:ext cx="4953635" cy="4972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阅读下面的文段，并完成题目。</a:t>
            </a:r>
            <a:endParaRPr sz="2400">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二、阅读理解</a:t>
              </a:r>
              <a:endParaRPr lang="zh-CN" altLang="en-US" sz="3200" b="1">
                <a:solidFill>
                  <a:schemeClr val="bg1"/>
                </a:solidFill>
                <a:latin typeface="楷体" panose="02010609060101010101" charset="-122"/>
                <a:ea typeface="楷体" panose="02010609060101010101" charset="-122"/>
              </a:endParaRPr>
            </a:p>
          </p:txBody>
        </p:sp>
      </p:grpSp>
      <p:sp>
        <p:nvSpPr>
          <p:cNvPr id="2" name="文本框 1"/>
          <p:cNvSpPr txBox="1"/>
          <p:nvPr>
            <p:custDataLst>
              <p:tags r:id="rId5"/>
            </p:custDataLst>
          </p:nvPr>
        </p:nvSpPr>
        <p:spPr>
          <a:xfrm>
            <a:off x="1764665" y="1525905"/>
            <a:ext cx="9023985" cy="4074160"/>
          </a:xfrm>
          <a:prstGeom prst="rect">
            <a:avLst/>
          </a:prstGeom>
          <a:solidFill>
            <a:schemeClr val="bg2">
              <a:lumMod val="90000"/>
            </a:schemeClr>
          </a:solidFill>
        </p:spPr>
        <p:txBody>
          <a:bodyPr wrap="square" rtlCol="0">
            <a:noAutofit/>
          </a:bodyPr>
          <a:p>
            <a:pPr indent="0" algn="ctr" fontAlgn="auto">
              <a:lnSpc>
                <a:spcPct val="120000"/>
              </a:lnSpc>
            </a:pPr>
            <a:r>
              <a:rPr sz="2800" b="1">
                <a:latin typeface="楷体" panose="02010609060101010101" charset="-122"/>
                <a:ea typeface="楷体" panose="02010609060101010101" charset="-122"/>
                <a:cs typeface="楷体" panose="02010609060101010101" charset="-122"/>
              </a:rPr>
              <a:t>（一）</a:t>
            </a:r>
            <a:endParaRPr sz="2800" b="1">
              <a:latin typeface="楷体" panose="02010609060101010101" charset="-122"/>
              <a:ea typeface="楷体" panose="02010609060101010101" charset="-122"/>
              <a:cs typeface="楷体" panose="02010609060101010101" charset="-122"/>
            </a:endParaRPr>
          </a:p>
          <a:p>
            <a:pPr indent="0" algn="ctr" fontAlgn="auto">
              <a:lnSpc>
                <a:spcPct val="120000"/>
              </a:lnSpc>
            </a:pPr>
            <a:r>
              <a:rPr sz="2800" b="1">
                <a:latin typeface="楷体" panose="02010609060101010101" charset="-122"/>
                <a:ea typeface="楷体" panose="02010609060101010101" charset="-122"/>
                <a:cs typeface="楷体" panose="02010609060101010101" charset="-122"/>
              </a:rPr>
              <a:t>长征胜利万岁（节选）</a:t>
            </a:r>
            <a:endParaRPr sz="2800" b="1">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杨成武</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天刚蒙蒙亮，会议开始了。</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毛主席、周副主席、张闻天总书记、彭德怀等同志先后走进会场，会场里便响起了热烈的掌声。</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毛主席首先讲话，他说：“同志们，辛苦了！”话音刚落，顿时响起了热烈的口号声。</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34975" y="241935"/>
            <a:ext cx="11177270" cy="5544820"/>
          </a:xfrm>
          <a:prstGeom prst="rect">
            <a:avLst/>
          </a:prstGeom>
          <a:solidFill>
            <a:schemeClr val="bg2">
              <a:lumMod val="90000"/>
            </a:schemeClr>
          </a:solidFill>
        </p:spPr>
        <p:txBody>
          <a:bodyPr wrap="square" rtlCol="0">
            <a:no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u="sng">
                <a:latin typeface="楷体" panose="02010609060101010101" charset="-122"/>
                <a:ea typeface="楷体" panose="02010609060101010101" charset="-122"/>
                <a:cs typeface="楷体" panose="02010609060101010101" charset="-122"/>
              </a:rPr>
              <a:t>是的，今天在这里开干部会，同志们格外兴奋。</a:t>
            </a:r>
            <a:r>
              <a:rPr sz="2400">
                <a:latin typeface="楷体" panose="02010609060101010101" charset="-122"/>
                <a:ea typeface="楷体" panose="02010609060101010101" charset="-122"/>
                <a:cs typeface="楷体" panose="02010609060101010101" charset="-122"/>
              </a:rPr>
              <a:t>毛主席、周副主席、张闻天总书记，以及其他许许多多的领导同志和大家一起，度过了长途跋涉、征战万里的艰难岁月。你们——党的领导人，为了中国人民的解放事业，为了党的事业，为了红军的胜利，不知疲倦地操劳着，全都消瘦了，花去了多少心血啊！你们在这艰苦卓绝的斗争中，运筹帷幄，把我们从一个胜利引向一个新的胜利，是多么不易啊！要说辛苦，你们最辛苦了！</a:t>
            </a:r>
            <a:r>
              <a:rPr sz="2400" u="sng">
                <a:latin typeface="楷体" panose="02010609060101010101" charset="-122"/>
                <a:ea typeface="楷体" panose="02010609060101010101" charset="-122"/>
                <a:cs typeface="楷体" panose="02010609060101010101" charset="-122"/>
              </a:rPr>
              <a:t>想到这里，我的心情和同志们一样，十分激动。</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毛主席接着说：“从瑞金算起，十二个月零二天，共三百六十七天，战斗不超过三十五天，休息不超过六十五天，行军约二百六十七天，如果夜行军也计算在内，就不止二百六十七天。”然后，他扳着手指说：“我们走过了闽、粤、湘、黔、桂、滇、川、康、甘、陕，共十一个省，根据一军团的统计，最多的走了二万五千里，这确实是一次远征，一次名副其实的、前所未有的长征！”</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“长征万岁！”会场里霎时升起欢呼声。</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34975" y="241935"/>
            <a:ext cx="11177270" cy="5544820"/>
          </a:xfrm>
          <a:prstGeom prst="rect">
            <a:avLst/>
          </a:prstGeom>
          <a:solidFill>
            <a:schemeClr val="bg2">
              <a:lumMod val="90000"/>
            </a:schemeClr>
          </a:solidFill>
        </p:spPr>
        <p:txBody>
          <a:bodyPr wrap="square" rtlCol="0">
            <a:no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“二万五千里长征万岁！”口号声此起彼伏。</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毛主席打断口号声继续说：“二万五千里中，红军占领了几十个中小城镇，筹款数百万元。扩红数千人，建立了数百个县、区的苏维埃政府，我们走遍了五岭山脉、苗山、雷公山、娄山、云雾山、大凉山、六盘山，渡过了于都河、信来河、潇水、湘江、清水江、乌江、赤水河、北盘江、金沙江、大渡河、白龙江、渭水河，经过了苗、瑶、彝、回、藏等兄弟民族地区。我们完成的空前伟大的远征，是历史上从来没有过的。”毛主席说到这里略略停顿了一下，然后又接着说：“长征是历史记录上的第一次，长征是宣言书，长征是宣传队，长征是播种机。自从盘古开天地，三皇五帝到于今，历史上曾经有过我们这样的长征么？十二个月光阴中间，天上每日几十架飞机侦察轰炸，地下几十万大军围追堵截，路上遇着了说不尽的艰难险阻，我们却开动了每人的两只脚，长驱二万余里，纵横十一个省。请问历史上曾有过我们这样的长征么？</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34975" y="241935"/>
            <a:ext cx="11177270" cy="5132070"/>
          </a:xfrm>
          <a:prstGeom prst="rect">
            <a:avLst/>
          </a:prstGeom>
          <a:solidFill>
            <a:schemeClr val="bg2">
              <a:lumMod val="90000"/>
            </a:schemeClr>
          </a:solidFill>
        </p:spPr>
        <p:txBody>
          <a:bodyPr wrap="square" rtlCol="0">
            <a:noAutofit/>
          </a:bodyPr>
          <a:p>
            <a:pPr indent="0" algn="just" fontAlgn="auto">
              <a:lnSpc>
                <a:spcPct val="120000"/>
              </a:lnSpc>
            </a:pPr>
            <a:r>
              <a:rPr sz="2400">
                <a:latin typeface="楷体" panose="02010609060101010101" charset="-122"/>
                <a:ea typeface="楷体" panose="02010609060101010101" charset="-122"/>
                <a:cs typeface="楷体" panose="02010609060101010101" charset="-122"/>
              </a:rPr>
              <a:t>没有，从来没有的。长征又是宣言书。它向全世界宣告，红军是英雄好汉，帝国主义者和他们的走狗蒋介石等辈则是完全无用的。长征宣告了帝国主义和蒋介石围追堵截的破产。长征又是宣传队。它向十一个省内大约两万万人民宣布，只有红军的道路，才是解放他们的道路。不因此一举，那么广大的民众怎会如此迅速地知道世界上还有红军这样一篇大道理呢？长征又是播种机。它散布了许多种子在十一个省内，发芽、长叶、开花、结果，将来是会有收获的。总而言之，长征是以我们胜利、敌人失败的结果而告结束。谁使长征胜利的呢？是共产党。没有共产党，这样的长征是不可能设想的。中国共产党，它的领导机关，它的干部，它的党员，是不怕任何艰难困苦的。谁怀疑我们领导革命战争的能力，谁就会陷进机会主义的泥坑里去……”</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lang="en-US" sz="2400" u="sng">
                <a:latin typeface="楷体" panose="02010609060101010101" charset="-122"/>
                <a:ea typeface="楷体" panose="02010609060101010101" charset="-122"/>
                <a:cs typeface="楷体" panose="02010609060101010101" charset="-122"/>
              </a:rPr>
              <a:t>我们越听越激动，越听越高兴，深深感到：胜利来之多么不易！</a:t>
            </a:r>
            <a:endParaRPr lang="en-US" sz="2400" u="sng">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49275" y="784860"/>
            <a:ext cx="11174730" cy="374396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11. 文中画线句多次表达作者</a:t>
            </a:r>
            <a:r>
              <a:rPr sz="2400">
                <a:latin typeface="宋体" panose="02010600030101010101" pitchFamily="2" charset="-122"/>
                <a:ea typeface="宋体" panose="02010600030101010101" pitchFamily="2" charset="-122"/>
                <a:cs typeface="宋体" panose="02010600030101010101" pitchFamily="2" charset="-122"/>
              </a:rPr>
              <a:t>“激动”的心</a:t>
            </a:r>
            <a:r>
              <a:rPr sz="2400">
                <a:latin typeface="Times New Roman" panose="02020603050405020304" charset="0"/>
                <a:ea typeface="宋体" panose="02010600030101010101" pitchFamily="2" charset="-122"/>
                <a:cs typeface="Times New Roman" panose="02020603050405020304" charset="0"/>
              </a:rPr>
              <a:t>情，请简要说说原因。___________________________________________________________________________________________________________________________________________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12. 概括召开这次全军干部会议的主要内容。____________________________________________________________________________________________________________________________________________________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a:t>
            </a:r>
            <a:endParaRPr lang="en-US"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1156970" y="1191260"/>
            <a:ext cx="9703435" cy="1308735"/>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他们度过了长途跋涉、征战万里的艰难岁月，取得了全面的胜利；对党的领导人，对中国人民的解放事业信心满满；胜利来之不易，长征的现实意义让人激动不已。</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2"/>
            </p:custDataLst>
          </p:nvPr>
        </p:nvSpPr>
        <p:spPr>
          <a:xfrm>
            <a:off x="986155" y="3141980"/>
            <a:ext cx="10219690" cy="1308735"/>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肯定了长征是历史上从未有过的、空前伟大的一次远征；肯定了红军长征的艰苦卓绝和取得的伟大胜利；宣告了</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“长征是宣言书，长征是宣传队，长征是播种机”的现实</a:t>
            </a:r>
            <a:r>
              <a:rPr sz="2400">
                <a:solidFill>
                  <a:srgbClr val="C00000"/>
                </a:solidFill>
                <a:latin typeface="Times New Roman" panose="02020603050405020304" charset="0"/>
                <a:ea typeface="宋体" panose="02010600030101010101" pitchFamily="2" charset="-122"/>
                <a:cs typeface="Times New Roman" panose="02020603050405020304" charset="0"/>
              </a:rPr>
              <a:t>意义。</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56540" y="254000"/>
            <a:ext cx="11590020" cy="5881370"/>
          </a:xfrm>
          <a:prstGeom prst="rect">
            <a:avLst/>
          </a:prstGeom>
          <a:solidFill>
            <a:schemeClr val="bg2">
              <a:lumMod val="90000"/>
            </a:schemeClr>
          </a:solidFill>
        </p:spPr>
        <p:txBody>
          <a:bodyPr wrap="square" rtlCol="0">
            <a:noAutofit/>
          </a:bodyPr>
          <a:p>
            <a:pPr indent="0" algn="ctr" fontAlgn="auto">
              <a:lnSpc>
                <a:spcPct val="120000"/>
              </a:lnSpc>
            </a:pPr>
            <a:r>
              <a:rPr sz="2800" b="1">
                <a:latin typeface="楷体" panose="02010609060101010101" charset="-122"/>
                <a:ea typeface="楷体" panose="02010609060101010101" charset="-122"/>
                <a:cs typeface="楷体" panose="02010609060101010101" charset="-122"/>
              </a:rPr>
              <a:t>（二）</a:t>
            </a:r>
            <a:endParaRPr sz="2800" b="1">
              <a:latin typeface="楷体" panose="02010609060101010101" charset="-122"/>
              <a:ea typeface="楷体" panose="02010609060101010101" charset="-122"/>
              <a:cs typeface="楷体" panose="02010609060101010101" charset="-122"/>
            </a:endParaRPr>
          </a:p>
          <a:p>
            <a:pPr indent="0" algn="ctr" fontAlgn="auto">
              <a:lnSpc>
                <a:spcPct val="120000"/>
              </a:lnSpc>
            </a:pPr>
            <a:r>
              <a:rPr sz="2800" b="1">
                <a:latin typeface="楷体" panose="02010609060101010101" charset="-122"/>
                <a:ea typeface="楷体" panose="02010609060101010101" charset="-122"/>
                <a:cs typeface="楷体" panose="02010609060101010101" charset="-122"/>
              </a:rPr>
              <a:t>百合花（节选）</a:t>
            </a:r>
            <a:endParaRPr sz="2800" b="1">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茹志鹃</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前面的枪声，已响得稀落了。感觉上似乎天快亮了，其实还只是半夜。外边月亮很明，也比平日悬得高。前面又下来一个重伤员。屋里铺位都满了，我就把这位重伤员安排在屋檐下的那块门板上。担架员把伤员抬上门板，但还围在床边不肯走。一个上了年纪的担架员，大概把我当作医生了，一把抓住我的膀子说：“大夫，你可无论如何要想办法治好这位同志呀！你治好他，我……我们全体担架队员给你挂匾！……”他说话的时候，我发现其他的几个担架员也都睁大了眼盯着我，似乎我点一点头，这伤员就立即会好了似的。我心想给他们解释一下，只见新媳妇端着水站在床前，短促地“啊”了一声。我急拨开他们上前一看，我看见了一张十分年轻稚气的圆脸，原来棕红的脸色，现已变得灰黄。他安详地合着眼，军装的肩头上露着那个大洞，一片布还挂在那里。</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43865" y="413385"/>
            <a:ext cx="11590020" cy="5796280"/>
          </a:xfrm>
          <a:prstGeom prst="rect">
            <a:avLst/>
          </a:prstGeom>
          <a:solidFill>
            <a:schemeClr val="bg2">
              <a:lumMod val="90000"/>
            </a:schemeClr>
          </a:solidFill>
        </p:spPr>
        <p:txBody>
          <a:bodyPr wrap="square" rtlCol="0">
            <a:no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这都是为了我们……”那个担架员负罪地说道，“我们十多副担架挤在一个小巷子里，准备往前运动，这位同志走在我们后面，可谁知道反动派不知从哪个屋顶上撂下颗手榴弹来，手榴弹就在我们人缝里冒着烟乱转，这时这位同志叫我们快趴下，他自己就一下扑在那个东西上了……”</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新媳妇又短促地“啊”了一声。我强忍着眼泪，跟那些担架员说了些话，打发他们走了。我回转身看见新媳妇已轻轻移过一盏油灯，解开他的衣服，她刚才那种忸怩羞涩已经完全消失，只是庄严而虔诚地给他拭着身子，这位高大而又年轻的小通讯员无声地躺在那里……我猛然醒悟地跳起身，磕磕绊绊地跑去找医生，等我和医生拿了针药赶来，新媳妇正侧着身子坐在他旁边。</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她低着头，正一针一针地在缝他衣肩上那个破洞。医生听了听通讯员的心脏，默默地站起身说：“不用打针了。”我过去一摸，果然手都冰冷了。新媳妇却像什么也没看见，什么也没听到，依然拿着针，细细地、密密地缝着那个破洞。我实在看不下去了，低声地说：“不要缝了。”</a:t>
            </a:r>
            <a:endParaRPr lang="en-US"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84200" y="694690"/>
            <a:ext cx="10830560" cy="4719955"/>
          </a:xfrm>
          <a:prstGeom prst="rect">
            <a:avLst/>
          </a:prstGeom>
          <a:solidFill>
            <a:schemeClr val="bg2">
              <a:lumMod val="90000"/>
            </a:schemeClr>
          </a:solidFill>
        </p:spPr>
        <p:txBody>
          <a:bodyPr wrap="square" rtlCol="0">
            <a:no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她却对我异样地瞟了一眼，低下头，还是一针一针地缝。我想拉开她，我想推开这沉重的氛围，我想看见他坐起来，看见他羞涩地笑。但我无意中碰到了身边一个什么东西，伸手一摸，是他给我开的饭，两个干硬的馒头……</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卫生员让人抬了一口棺材来，动手揭掉他身上的被子，要把他放进棺材去。新媳妇这时脸发白，劈手</a:t>
            </a:r>
            <a:r>
              <a:rPr sz="2400">
                <a:solidFill>
                  <a:srgbClr val="FF0000"/>
                </a:solidFill>
                <a:latin typeface="楷体" panose="02010609060101010101" charset="-122"/>
                <a:ea typeface="楷体" panose="02010609060101010101" charset="-122"/>
                <a:cs typeface="楷体" panose="02010609060101010101" charset="-122"/>
              </a:rPr>
              <a:t>夺</a:t>
            </a:r>
            <a:r>
              <a:rPr sz="2400">
                <a:latin typeface="楷体" panose="02010609060101010101" charset="-122"/>
                <a:ea typeface="楷体" panose="02010609060101010101" charset="-122"/>
                <a:cs typeface="楷体" panose="02010609060101010101" charset="-122"/>
              </a:rPr>
              <a:t>过被子，狠狠地</a:t>
            </a:r>
            <a:r>
              <a:rPr sz="2400">
                <a:solidFill>
                  <a:srgbClr val="FF0000"/>
                </a:solidFill>
                <a:latin typeface="楷体" panose="02010609060101010101" charset="-122"/>
                <a:ea typeface="楷体" panose="02010609060101010101" charset="-122"/>
                <a:cs typeface="楷体" panose="02010609060101010101" charset="-122"/>
              </a:rPr>
              <a:t>瞪</a:t>
            </a:r>
            <a:r>
              <a:rPr sz="2400">
                <a:latin typeface="楷体" panose="02010609060101010101" charset="-122"/>
                <a:ea typeface="楷体" panose="02010609060101010101" charset="-122"/>
                <a:cs typeface="楷体" panose="02010609060101010101" charset="-122"/>
              </a:rPr>
              <a:t>了他们一眼。自己动手把半条被子平展展地</a:t>
            </a:r>
            <a:r>
              <a:rPr sz="2400">
                <a:solidFill>
                  <a:srgbClr val="FF0000"/>
                </a:solidFill>
                <a:latin typeface="楷体" panose="02010609060101010101" charset="-122"/>
                <a:ea typeface="楷体" panose="02010609060101010101" charset="-122"/>
                <a:cs typeface="楷体" panose="02010609060101010101" charset="-122"/>
              </a:rPr>
              <a:t>铺</a:t>
            </a:r>
            <a:r>
              <a:rPr sz="2400">
                <a:latin typeface="楷体" panose="02010609060101010101" charset="-122"/>
                <a:ea typeface="楷体" panose="02010609060101010101" charset="-122"/>
                <a:cs typeface="楷体" panose="02010609060101010101" charset="-122"/>
              </a:rPr>
              <a:t>在棺材底，半条</a:t>
            </a:r>
            <a:r>
              <a:rPr sz="2400">
                <a:solidFill>
                  <a:srgbClr val="FF0000"/>
                </a:solidFill>
                <a:latin typeface="楷体" panose="02010609060101010101" charset="-122"/>
                <a:ea typeface="楷体" panose="02010609060101010101" charset="-122"/>
                <a:cs typeface="楷体" panose="02010609060101010101" charset="-122"/>
              </a:rPr>
              <a:t>盖</a:t>
            </a:r>
            <a:r>
              <a:rPr sz="2400">
                <a:latin typeface="楷体" panose="02010609060101010101" charset="-122"/>
                <a:ea typeface="楷体" panose="02010609060101010101" charset="-122"/>
                <a:cs typeface="楷体" panose="02010609060101010101" charset="-122"/>
              </a:rPr>
              <a:t>在他身上。卫生员为难地说：“被子……是借老百姓的。”</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“是我的</a:t>
            </a:r>
            <a:r>
              <a:rPr sz="2400">
                <a:latin typeface="Times New Roman" panose="02020603050405020304" charset="0"/>
                <a:ea typeface="楷体" panose="02010609060101010101" charset="-122"/>
                <a:cs typeface="Times New Roman" panose="02020603050405020304" charset="0"/>
              </a:rPr>
              <a:t>——</a:t>
            </a:r>
            <a:r>
              <a:rPr sz="2400">
                <a:latin typeface="楷体" panose="02010609060101010101" charset="-122"/>
                <a:ea typeface="楷体" panose="02010609060101010101" charset="-122"/>
                <a:cs typeface="楷体" panose="02010609060101010101" charset="-122"/>
              </a:rPr>
              <a:t>”她气汹汹地嚷了半句，就扭过脸去。在月光下，我看见她眼里晶莹发亮，我也看见那条枣红底色上洒满白色百合花的被子，这象征纯洁与感情的花，盖上了这位平常的、拖毛竹的青年人的脸。</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456565" y="689610"/>
            <a:ext cx="11548745" cy="39281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sz="2400">
                <a:latin typeface="Times New Roman" panose="02020603050405020304" charset="0"/>
                <a:ea typeface="宋体" panose="02010600030101010101" pitchFamily="2" charset="-122"/>
                <a:cs typeface="Times New Roman" panose="02020603050405020304" charset="0"/>
              </a:rPr>
              <a:t>5</a:t>
            </a:r>
            <a:r>
              <a:rPr lang="zh-CN" altLang="en-US" sz="2400">
                <a:latin typeface="宋体" panose="02010600030101010101" pitchFamily="2" charset="-122"/>
                <a:ea typeface="宋体" panose="02010600030101010101" pitchFamily="2" charset="-122"/>
                <a:cs typeface="宋体" panose="02010600030101010101" pitchFamily="2" charset="-122"/>
              </a:rPr>
              <a:t>. 辨析词语。</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1</a:t>
            </a:r>
            <a:r>
              <a:rPr lang="zh-CN" altLang="en-US" sz="2400">
                <a:latin typeface="宋体" panose="02010600030101010101" pitchFamily="2" charset="-122"/>
                <a:ea typeface="宋体" panose="02010600030101010101" pitchFamily="2" charset="-122"/>
                <a:cs typeface="宋体" panose="02010600030101010101" pitchFamily="2" charset="-122"/>
              </a:rPr>
              <a:t>）反攻/进攻</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反攻：______________________________________________________________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进攻：______________________________________________________________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2</a:t>
            </a:r>
            <a:r>
              <a:rPr lang="zh-CN" altLang="en-US" sz="2400">
                <a:latin typeface="宋体" panose="02010600030101010101" pitchFamily="2" charset="-122"/>
                <a:ea typeface="宋体" panose="02010600030101010101" pitchFamily="2" charset="-122"/>
                <a:cs typeface="宋体" panose="02010600030101010101" pitchFamily="2" charset="-122"/>
              </a:rPr>
              <a:t>）协商/妥协</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协商：______________________________________________________________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妥协：</a:t>
            </a:r>
            <a:r>
              <a:rPr lang="en-US" altLang="zh-CN" sz="2400">
                <a:latin typeface="宋体" panose="02010600030101010101" pitchFamily="2" charset="-122"/>
                <a:ea typeface="宋体" panose="02010600030101010101" pitchFamily="2" charset="-122"/>
                <a:cs typeface="宋体" panose="02010600030101010101" pitchFamily="2" charset="-122"/>
              </a:rPr>
              <a:t>__________</a:t>
            </a:r>
            <a:r>
              <a:rPr lang="zh-CN" altLang="en-US" sz="2400">
                <a:latin typeface="宋体" panose="02010600030101010101" pitchFamily="2" charset="-122"/>
                <a:ea typeface="宋体" panose="02010600030101010101" pitchFamily="2" charset="-122"/>
                <a:cs typeface="宋体" panose="02010600030101010101" pitchFamily="2" charset="-122"/>
              </a:rPr>
              <a:t>__________________</a:t>
            </a:r>
            <a:r>
              <a:rPr lang="en-US" altLang="zh-CN" sz="2400">
                <a:latin typeface="宋体" panose="02010600030101010101" pitchFamily="2" charset="-122"/>
                <a:ea typeface="宋体" panose="02010600030101010101" pitchFamily="2" charset="-122"/>
                <a:cs typeface="宋体" panose="02010600030101010101" pitchFamily="2" charset="-122"/>
              </a:rPr>
              <a:t>____________________</a:t>
            </a:r>
            <a:r>
              <a:rPr lang="zh-CN" altLang="en-US" sz="2400">
                <a:latin typeface="宋体" panose="02010600030101010101" pitchFamily="2" charset="-122"/>
                <a:ea typeface="宋体" panose="02010600030101010101" pitchFamily="2" charset="-122"/>
                <a:cs typeface="宋体" panose="02010600030101010101" pitchFamily="2" charset="-122"/>
              </a:rPr>
              <a:t>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_____________________</a:t>
            </a:r>
            <a:r>
              <a:rPr lang="en-US" altLang="zh-CN" sz="2400">
                <a:latin typeface="宋体" panose="02010600030101010101" pitchFamily="2" charset="-122"/>
                <a:ea typeface="宋体" panose="02010600030101010101" pitchFamily="2" charset="-122"/>
                <a:cs typeface="宋体" panose="02010600030101010101" pitchFamily="2" charset="-122"/>
              </a:rPr>
              <a:t>________________________________________</a:t>
            </a:r>
            <a:r>
              <a:rPr lang="zh-CN" altLang="en-US" sz="2400">
                <a:latin typeface="宋体" panose="02010600030101010101" pitchFamily="2" charset="-122"/>
                <a:ea typeface="宋体" panose="02010600030101010101" pitchFamily="2" charset="-122"/>
                <a:cs typeface="宋体" panose="02010600030101010101" pitchFamily="2" charset="-122"/>
              </a:rPr>
              <a:t>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custDataLst>
              <p:tags r:id="rId2"/>
            </p:custDataLst>
          </p:nvPr>
        </p:nvSpPr>
        <p:spPr>
          <a:xfrm>
            <a:off x="2225675" y="1610995"/>
            <a:ext cx="971359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指防御的一方向进攻的一方实行进攻。</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3"/>
            </p:custDataLst>
          </p:nvPr>
        </p:nvSpPr>
        <p:spPr>
          <a:xfrm>
            <a:off x="2225675" y="2146300"/>
            <a:ext cx="971359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指接近敌人并主动攻击；在斗争或竞赛中发动攻势。</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4"/>
            </p:custDataLst>
          </p:nvPr>
        </p:nvSpPr>
        <p:spPr>
          <a:xfrm>
            <a:off x="2291715" y="3056255"/>
            <a:ext cx="971359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指为了取得一致意见而共同商量。</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5"/>
            </p:custDataLst>
          </p:nvPr>
        </p:nvSpPr>
        <p:spPr>
          <a:xfrm>
            <a:off x="2225675" y="3582035"/>
            <a:ext cx="9329420" cy="902970"/>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指为了避免冲突或争执而让步。敌对的双方，彼此退让部分权益、原则等，以消除争端，谋求融洽的关系或稳妥的行为。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p:bldP spid="15" grpId="0"/>
      <p:bldP spid="16"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08635" y="784860"/>
            <a:ext cx="11174730" cy="415036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13. 文中标</a:t>
            </a:r>
            <a:r>
              <a:rPr sz="2400">
                <a:latin typeface="宋体" panose="02010600030101010101" pitchFamily="2" charset="-122"/>
                <a:ea typeface="宋体" panose="02010600030101010101" pitchFamily="2" charset="-122"/>
                <a:cs typeface="宋体" panose="02010600030101010101" pitchFamily="2" charset="-122"/>
              </a:rPr>
              <a:t>红字“夺”“瞪”“铺”“盖”这几个</a:t>
            </a:r>
            <a:r>
              <a:rPr sz="2400">
                <a:latin typeface="Times New Roman" panose="02020603050405020304" charset="0"/>
                <a:ea typeface="宋体" panose="02010600030101010101" pitchFamily="2" charset="-122"/>
                <a:cs typeface="Times New Roman" panose="02020603050405020304" charset="0"/>
              </a:rPr>
              <a:t>动作描写，表现了新媳妇怎样的心情？__________________________________________________________________________________________________________________________________________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14. 下列对文章的描写分析，错误的一项是（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a:t>
            </a:r>
            <a:r>
              <a:rPr sz="2400">
                <a:latin typeface="宋体" panose="02010600030101010101" pitchFamily="2" charset="-122"/>
                <a:ea typeface="宋体" panose="02010600030101010101" pitchFamily="2" charset="-122"/>
                <a:cs typeface="宋体" panose="02010600030101010101" pitchFamily="2" charset="-122"/>
              </a:rPr>
              <a:t>“我猛然醒悟地跳起身，磕磕绊绊地跑去找医生”反</a:t>
            </a:r>
            <a:r>
              <a:rPr sz="2400">
                <a:latin typeface="Times New Roman" panose="02020603050405020304" charset="0"/>
                <a:ea typeface="宋体" panose="02010600030101010101" pitchFamily="2" charset="-122"/>
                <a:cs typeface="Times New Roman" panose="02020603050405020304" charset="0"/>
              </a:rPr>
              <a:t>映出内心巨大的悲痛。</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本文有两</a:t>
            </a:r>
            <a:r>
              <a:rPr sz="2400">
                <a:latin typeface="宋体" panose="02010600030101010101" pitchFamily="2" charset="-122"/>
                <a:ea typeface="宋体" panose="02010600030101010101" pitchFamily="2" charset="-122"/>
                <a:cs typeface="宋体" panose="02010600030101010101" pitchFamily="2" charset="-122"/>
              </a:rPr>
              <a:t>处“啊”，它</a:t>
            </a:r>
            <a:r>
              <a:rPr sz="2400">
                <a:latin typeface="Times New Roman" panose="02020603050405020304" charset="0"/>
                <a:ea typeface="宋体" panose="02010600030101010101" pitchFamily="2" charset="-122"/>
                <a:cs typeface="Times New Roman" panose="02020603050405020304" charset="0"/>
              </a:rPr>
              <a:t>形象地表现了新媳妇对伤员的恐惧。</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本文综合运用了动作、神态、语言等人物描写方法。</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本文再一次提</a:t>
            </a:r>
            <a:r>
              <a:rPr sz="2400">
                <a:latin typeface="宋体" panose="02010600030101010101" pitchFamily="2" charset="-122"/>
                <a:ea typeface="宋体" panose="02010600030101010101" pitchFamily="2" charset="-122"/>
                <a:cs typeface="宋体" panose="02010600030101010101" pitchFamily="2" charset="-122"/>
              </a:rPr>
              <a:t>到“硬馒头”</a:t>
            </a:r>
            <a:r>
              <a:rPr sz="2400">
                <a:latin typeface="Times New Roman" panose="02020603050405020304" charset="0"/>
                <a:ea typeface="宋体" panose="02010600030101010101" pitchFamily="2" charset="-122"/>
                <a:cs typeface="Times New Roman" panose="02020603050405020304" charset="0"/>
              </a:rPr>
              <a:t>，从侧面表现出我痛失战友的悲痛。</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18515" y="1555750"/>
            <a:ext cx="10678160" cy="902970"/>
          </a:xfrm>
          <a:prstGeom prst="rect">
            <a:avLst/>
          </a:prstGeom>
          <a:noFill/>
        </p:spPr>
        <p:txBody>
          <a:bodyPr wrap="square" rtlCol="0">
            <a:spAutoFit/>
          </a:bodyPr>
          <a:p>
            <a:pPr>
              <a:lnSpc>
                <a:spcPct val="110000"/>
              </a:lnSpc>
            </a:pPr>
            <a:r>
              <a:rPr sz="2400">
                <a:solidFill>
                  <a:srgbClr val="C00000"/>
                </a:solidFill>
                <a:latin typeface="宋体" panose="02010600030101010101" pitchFamily="2" charset="-122"/>
                <a:ea typeface="宋体" panose="02010600030101010101" pitchFamily="2" charset="-122"/>
                <a:cs typeface="宋体" panose="02010600030101010101" pitchFamily="2" charset="-122"/>
              </a:rPr>
              <a:t>“夺”“瞪”“铺”“盖”这</a:t>
            </a:r>
            <a:r>
              <a:rPr sz="2400">
                <a:solidFill>
                  <a:srgbClr val="C00000"/>
                </a:solidFill>
                <a:latin typeface="Times New Roman" panose="02020603050405020304" charset="0"/>
                <a:ea typeface="宋体" panose="02010600030101010101" pitchFamily="2" charset="-122"/>
                <a:cs typeface="Times New Roman" panose="02020603050405020304" charset="0"/>
              </a:rPr>
              <a:t>几个动作描写，不但生动地写出了新媳妇内心的悲痛，同时也反映出军民之间的鱼水深情。</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nvSpPr>
        <p:spPr>
          <a:xfrm>
            <a:off x="6542405" y="2774950"/>
            <a:ext cx="710565" cy="525780"/>
          </a:xfrm>
          <a:prstGeom prst="rect">
            <a:avLst/>
          </a:prstGeom>
          <a:noFill/>
        </p:spPr>
        <p:txBody>
          <a:bodyPr wrap="square" rtlCol="0">
            <a:noAutofit/>
          </a:bodyPr>
          <a:p>
            <a:pPr>
              <a:lnSpc>
                <a:spcPct val="12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B　</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986155" y="4801235"/>
            <a:ext cx="8430895" cy="534035"/>
          </a:xfrm>
          <a:prstGeom prst="rect">
            <a:avLst/>
          </a:prstGeom>
          <a:noFill/>
        </p:spPr>
        <p:txBody>
          <a:bodyPr wrap="square" rtlCol="0">
            <a:spAutoFit/>
          </a:bodyPr>
          <a:p>
            <a:pPr>
              <a:lnSpc>
                <a:spcPct val="12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【解析】B项，没有恐惧，更多的是震惊与伤心。　</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01980" y="1468755"/>
            <a:ext cx="11174730" cy="13087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15. 结尾处提到</a:t>
            </a:r>
            <a:r>
              <a:rPr sz="2400">
                <a:latin typeface="宋体" panose="02010600030101010101" pitchFamily="2" charset="-122"/>
                <a:ea typeface="宋体" panose="02010600030101010101" pitchFamily="2" charset="-122"/>
                <a:cs typeface="宋体" panose="02010600030101010101" pitchFamily="2" charset="-122"/>
              </a:rPr>
              <a:t>的“百合花”</a:t>
            </a:r>
            <a:r>
              <a:rPr sz="2400">
                <a:latin typeface="Times New Roman" panose="02020603050405020304" charset="0"/>
                <a:ea typeface="宋体" panose="02010600030101010101" pitchFamily="2" charset="-122"/>
                <a:cs typeface="Times New Roman" panose="02020603050405020304" charset="0"/>
              </a:rPr>
              <a:t>被子，在文中起到什么作用？</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00405" y="1899285"/>
            <a:ext cx="10678160" cy="902970"/>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百合花在文中具有象征意义，新媳妇的百合花被子代表了百姓对战士的爱，看出百合花象征了军民之间纯洁美好的情谊。</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01980" y="1328420"/>
            <a:ext cx="11174730" cy="33381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16. 你看到班上有许多同学在私下议论班级事务，对同学之间的相处影响很大，更影响了班级的班风和学风，作为学习委员，请你在班会课上说一段话，向同学们表明意图。要求：内容完整，语言连贯、得体。_____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81075" y="2571750"/>
            <a:ext cx="10678160" cy="1714500"/>
          </a:xfrm>
          <a:prstGeom prst="rect">
            <a:avLst/>
          </a:prstGeom>
          <a:noFill/>
        </p:spPr>
        <p:txBody>
          <a:bodyPr wrap="square" rtlCol="0">
            <a:spAutoFit/>
          </a:bodyPr>
          <a:p>
            <a:pPr>
              <a:lnSpc>
                <a:spcPct val="110000"/>
              </a:lnSpc>
            </a:pPr>
            <a:r>
              <a:rPr sz="2400" b="1">
                <a:solidFill>
                  <a:srgbClr val="C00000"/>
                </a:solidFill>
                <a:latin typeface="Times New Roman" panose="02020603050405020304" charset="0"/>
                <a:ea typeface="宋体" panose="02010600030101010101" pitchFamily="2" charset="-122"/>
                <a:cs typeface="Times New Roman" panose="02020603050405020304" charset="0"/>
              </a:rPr>
              <a:t>示例：</a:t>
            </a:r>
            <a:endParaRPr sz="24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同学们好！我很高兴每天能和大家在一起学习，作为学习委员，组建良好的班风、学风是我的职责。请大家以班级团结向上为目标，多向我提出宝贵建议，相信我们班委一定能为班级发展谋得良策，谢谢大家的配合与支持！</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三、语言表达与应用</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08635" y="503555"/>
            <a:ext cx="11174730" cy="13087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17. 湖北师范大学外国语学院2023级2班拟定于2023年12月24日晚上8点到10点在人文楼B座604会议室举</a:t>
            </a:r>
            <a:r>
              <a:rPr sz="2400">
                <a:latin typeface="宋体" panose="02010600030101010101" pitchFamily="2" charset="-122"/>
                <a:ea typeface="宋体" panose="02010600030101010101" pitchFamily="2" charset="-122"/>
                <a:cs typeface="宋体" panose="02010600030101010101" pitchFamily="2" charset="-122"/>
              </a:rPr>
              <a:t>办“庆元旦”音</a:t>
            </a:r>
            <a:r>
              <a:rPr sz="2400">
                <a:latin typeface="Times New Roman" panose="02020603050405020304" charset="0"/>
                <a:ea typeface="宋体" panose="02010600030101010101" pitchFamily="2" charset="-122"/>
                <a:cs typeface="Times New Roman" panose="02020603050405020304" charset="0"/>
              </a:rPr>
              <a:t>乐沙龙，请你以班级的名义拟一张请柬邀请外国语学院主任参加此次活动。要求：内容完整，语言连贯、得体。</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50265" y="2052320"/>
            <a:ext cx="10678160" cy="3811905"/>
          </a:xfrm>
          <a:prstGeom prst="rect">
            <a:avLst/>
          </a:prstGeom>
          <a:noFill/>
        </p:spPr>
        <p:txBody>
          <a:bodyPr wrap="square" rtlCol="0">
            <a:spAutoFit/>
          </a:bodyPr>
          <a:p>
            <a:pPr>
              <a:lnSpc>
                <a:spcPct val="110000"/>
              </a:lnSpc>
            </a:pPr>
            <a:r>
              <a:rPr sz="2400" b="1">
                <a:solidFill>
                  <a:srgbClr val="C00000"/>
                </a:solidFill>
                <a:latin typeface="Times New Roman" panose="02020603050405020304" charset="0"/>
                <a:ea typeface="宋体" panose="02010600030101010101" pitchFamily="2" charset="-122"/>
                <a:cs typeface="Times New Roman" panose="02020603050405020304" charset="0"/>
              </a:rPr>
              <a:t>示例：</a:t>
            </a:r>
            <a:endParaRPr sz="2400" b="1">
              <a:solidFill>
                <a:srgbClr val="C00000"/>
              </a:solidFill>
              <a:latin typeface="Times New Roman" panose="02020603050405020304" charset="0"/>
              <a:ea typeface="宋体" panose="02010600030101010101" pitchFamily="2" charset="-122"/>
              <a:cs typeface="Times New Roman" panose="02020603050405020304" charset="0"/>
            </a:endParaRPr>
          </a:p>
          <a:p>
            <a:pPr algn="ctr">
              <a:lnSpc>
                <a:spcPct val="110000"/>
              </a:lnSpc>
            </a:pPr>
            <a:r>
              <a:rPr sz="2800" b="1">
                <a:solidFill>
                  <a:srgbClr val="C00000"/>
                </a:solidFill>
                <a:latin typeface="Times New Roman" panose="02020603050405020304" charset="0"/>
                <a:ea typeface="宋体" panose="02010600030101010101" pitchFamily="2" charset="-122"/>
                <a:cs typeface="Times New Roman" panose="02020603050405020304" charset="0"/>
              </a:rPr>
              <a:t>请　柬</a:t>
            </a:r>
            <a:endParaRPr sz="28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尊敬的外语学院主任：</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兹定于2023年12月24日晚8:00~10:00在学校人文楼B座604会议室举办“庆元旦”音乐沙龙，特邀请您参加，敬请莅临指导！</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此致</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敬礼</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gn="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湖北师范大学外国语学院外语2023级2班</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gn="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2023年12月16日</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57860" y="1331595"/>
            <a:ext cx="11174730" cy="13087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18. 通过对本单元的学习，我们感受到了今天的幸福来之不易，从中国人民站起来到强起来的路上，凝结了无数人的钢铁意志和牺牲奉献。初心易得，始终难守。请</a:t>
            </a:r>
            <a:r>
              <a:rPr sz="2400">
                <a:latin typeface="宋体" panose="02010600030101010101" pitchFamily="2" charset="-122"/>
                <a:ea typeface="宋体" panose="02010600030101010101" pitchFamily="2" charset="-122"/>
                <a:cs typeface="宋体" panose="02010600030101010101" pitchFamily="2" charset="-122"/>
              </a:rPr>
              <a:t>以“未来属于青年，希望寄予青年”为</a:t>
            </a:r>
            <a:r>
              <a:rPr sz="2400">
                <a:latin typeface="Times New Roman" panose="02020603050405020304" charset="0"/>
                <a:ea typeface="宋体" panose="02010600030101010101" pitchFamily="2" charset="-122"/>
                <a:cs typeface="Times New Roman" panose="02020603050405020304" charset="0"/>
              </a:rPr>
              <a:t>主题，写一篇不少于600字的作文。</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650865" y="3757295"/>
            <a:ext cx="1188720" cy="497205"/>
          </a:xfrm>
          <a:prstGeom prst="rect">
            <a:avLst/>
          </a:prstGeom>
          <a:noFill/>
        </p:spPr>
        <p:txBody>
          <a:bodyPr wrap="square" rtlCol="0">
            <a:spAutoFit/>
          </a:bodyPr>
          <a:p>
            <a:pPr>
              <a:lnSpc>
                <a:spcPct val="110000"/>
              </a:lnSpc>
            </a:pPr>
            <a:r>
              <a:rPr sz="2400" b="1">
                <a:solidFill>
                  <a:srgbClr val="C00000"/>
                </a:solidFill>
                <a:latin typeface="Times New Roman" panose="02020603050405020304" charset="0"/>
                <a:ea typeface="宋体" panose="02010600030101010101" pitchFamily="2" charset="-122"/>
                <a:cs typeface="Times New Roman" panose="02020603050405020304" charset="0"/>
              </a:rPr>
              <a:t>写作略</a:t>
            </a:r>
            <a:endParaRPr sz="2400" b="1">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1623" y="93"/>
              <a:ext cx="542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四、写作</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01" name="图片 100"/>
          <p:cNvPicPr/>
          <p:nvPr/>
        </p:nvPicPr>
        <p:blipFill>
          <a:blip r:embed="rId1">
            <a:clrChange>
              <a:clrFrom>
                <a:srgbClr val="FFFFFF">
                  <a:alpha val="100000"/>
                </a:srgbClr>
              </a:clrFrom>
              <a:clrTo>
                <a:srgbClr val="FFFFFF">
                  <a:alpha val="100000"/>
                  <a:alpha val="0"/>
                </a:srgbClr>
              </a:clrTo>
            </a:clrChange>
          </a:blip>
          <a:stretch>
            <a:fillRect/>
          </a:stretch>
        </p:blipFill>
        <p:spPr>
          <a:xfrm>
            <a:off x="9167495" y="4167505"/>
            <a:ext cx="3632200" cy="2995930"/>
          </a:xfrm>
          <a:prstGeom prst="rect">
            <a:avLst/>
          </a:prstGeom>
          <a:noFill/>
          <a:ln w="9525">
            <a:noFill/>
          </a:ln>
        </p:spPr>
      </p:pic>
      <p:pic>
        <p:nvPicPr>
          <p:cNvPr id="108" name="图片 107"/>
          <p:cNvPicPr/>
          <p:nvPr/>
        </p:nvPicPr>
        <p:blipFill>
          <a:blip r:embed="rId2">
            <a:clrChange>
              <a:clrFrom>
                <a:srgbClr val="FFFFFF">
                  <a:alpha val="100000"/>
                </a:srgbClr>
              </a:clrFrom>
              <a:clrTo>
                <a:srgbClr val="FFFFFF">
                  <a:alpha val="100000"/>
                  <a:alpha val="0"/>
                </a:srgbClr>
              </a:clrTo>
            </a:clrChange>
          </a:blip>
          <a:srcRect b="55301"/>
          <a:stretch>
            <a:fillRect/>
          </a:stretch>
        </p:blipFill>
        <p:spPr>
          <a:xfrm>
            <a:off x="57785" y="0"/>
            <a:ext cx="5511165" cy="3227070"/>
          </a:xfrm>
          <a:prstGeom prst="rect">
            <a:avLst/>
          </a:prstGeom>
          <a:noFill/>
          <a:ln w="9525">
            <a:noFill/>
          </a:ln>
        </p:spPr>
      </p:pic>
      <p:sp>
        <p:nvSpPr>
          <p:cNvPr id="11" name="任意多边形 10"/>
          <p:cNvSpPr/>
          <p:nvPr/>
        </p:nvSpPr>
        <p:spPr>
          <a:xfrm>
            <a:off x="2599055" y="1720215"/>
            <a:ext cx="6666230" cy="29044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966" h="3487">
                <a:moveTo>
                  <a:pt x="0" y="2135"/>
                </a:moveTo>
                <a:cubicBezTo>
                  <a:pt x="317" y="1065"/>
                  <a:pt x="2726" y="-59"/>
                  <a:pt x="4190" y="0"/>
                </a:cubicBezTo>
                <a:lnTo>
                  <a:pt x="4271" y="2"/>
                </a:lnTo>
                <a:lnTo>
                  <a:pt x="4366" y="3"/>
                </a:lnTo>
                <a:lnTo>
                  <a:pt x="4462" y="5"/>
                </a:lnTo>
                <a:lnTo>
                  <a:pt x="4567" y="2"/>
                </a:lnTo>
                <a:lnTo>
                  <a:pt x="4671" y="1"/>
                </a:lnTo>
                <a:lnTo>
                  <a:pt x="4774" y="1"/>
                </a:lnTo>
                <a:cubicBezTo>
                  <a:pt x="6909" y="-17"/>
                  <a:pt x="8805" y="1474"/>
                  <a:pt x="8966" y="2279"/>
                </a:cubicBezTo>
                <a:lnTo>
                  <a:pt x="6140" y="3477"/>
                </a:lnTo>
                <a:cubicBezTo>
                  <a:pt x="5804" y="3132"/>
                  <a:pt x="4982" y="2913"/>
                  <a:pt x="4539" y="2917"/>
                </a:cubicBezTo>
                <a:lnTo>
                  <a:pt x="4515" y="2917"/>
                </a:lnTo>
                <a:lnTo>
                  <a:pt x="4488" y="2918"/>
                </a:lnTo>
                <a:lnTo>
                  <a:pt x="4461" y="2918"/>
                </a:lnTo>
                <a:lnTo>
                  <a:pt x="4424" y="2917"/>
                </a:lnTo>
                <a:lnTo>
                  <a:pt x="4386" y="2917"/>
                </a:lnTo>
                <a:lnTo>
                  <a:pt x="4354" y="2916"/>
                </a:lnTo>
                <a:lnTo>
                  <a:pt x="4322" y="2916"/>
                </a:lnTo>
                <a:cubicBezTo>
                  <a:pt x="3706" y="2911"/>
                  <a:pt x="3010" y="3268"/>
                  <a:pt x="2768" y="3485"/>
                </a:cubicBezTo>
                <a:lnTo>
                  <a:pt x="0" y="2135"/>
                </a:lnTo>
                <a:close/>
              </a:path>
            </a:pathLst>
          </a:custGeom>
          <a:solidFill>
            <a:schemeClr val="bg1"/>
          </a:solidFill>
          <a:ln>
            <a:solidFill>
              <a:schemeClr val="bg2">
                <a:lumMod val="75000"/>
              </a:schemeClr>
            </a:solidFill>
          </a:ln>
          <a:effectLst>
            <a:outerShdw blurRad="50800" dist="38100" dir="12600000" algn="b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6" name="任意多边形 25"/>
          <p:cNvSpPr/>
          <p:nvPr/>
        </p:nvSpPr>
        <p:spPr>
          <a:xfrm>
            <a:off x="5872770" y="4919950"/>
            <a:ext cx="3353" cy="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
                <a:moveTo>
                  <a:pt x="5" y="0"/>
                </a:moveTo>
                <a:lnTo>
                  <a:pt x="5" y="0"/>
                </a:lnTo>
                <a:lnTo>
                  <a:pt x="0" y="0"/>
                </a:lnTo>
                <a:lnTo>
                  <a:pt x="5" y="0"/>
                </a:lnTo>
                <a:close/>
              </a:path>
            </a:pathLst>
          </a:custGeom>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文本框 39"/>
          <p:cNvSpPr txBox="1"/>
          <p:nvPr/>
        </p:nvSpPr>
        <p:spPr>
          <a:xfrm>
            <a:off x="3606800" y="2651125"/>
            <a:ext cx="4978400" cy="1043305"/>
          </a:xfrm>
          <a:prstGeom prst="rect">
            <a:avLst/>
          </a:prstGeom>
          <a:noFill/>
        </p:spPr>
        <p:txBody>
          <a:bodyPr wrap="square" rtlCol="0">
            <a:noAutofit/>
          </a:bodyPr>
          <a:p>
            <a:pPr algn="dist"/>
            <a:r>
              <a:rPr lang="zh-CN" altLang="zh-CN" sz="6600" b="1">
                <a:latin typeface="楷体" panose="02010609060101010101" charset="-122"/>
                <a:ea typeface="楷体" panose="02010609060101010101" charset="-122"/>
              </a:rPr>
              <a:t>谢谢欣赏</a:t>
            </a:r>
            <a:r>
              <a:rPr lang="zh-CN" altLang="zh-CN" sz="6000" b="1">
                <a:latin typeface="楷体" panose="02010609060101010101" charset="-122"/>
                <a:ea typeface="楷体" panose="02010609060101010101" charset="-122"/>
              </a:rPr>
              <a:t>！</a:t>
            </a:r>
            <a:endParaRPr lang="zh-CN" altLang="zh-CN" sz="6000" b="1">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fade">
                                      <p:cBhvr>
                                        <p:cTn id="7" dur="1000"/>
                                        <p:tgtEl>
                                          <p:spTgt spid="108"/>
                                        </p:tgtEl>
                                      </p:cBhvr>
                                    </p:animEffect>
                                    <p:anim calcmode="lin" valueType="num">
                                      <p:cBhvr>
                                        <p:cTn id="8" dur="1000" fill="hold"/>
                                        <p:tgtEl>
                                          <p:spTgt spid="108"/>
                                        </p:tgtEl>
                                        <p:attrNameLst>
                                          <p:attrName>ppt_x</p:attrName>
                                        </p:attrNameLst>
                                      </p:cBhvr>
                                      <p:tavLst>
                                        <p:tav tm="0">
                                          <p:val>
                                            <p:strVal val="#ppt_x"/>
                                          </p:val>
                                        </p:tav>
                                        <p:tav tm="100000">
                                          <p:val>
                                            <p:strVal val="#ppt_x"/>
                                          </p:val>
                                        </p:tav>
                                      </p:tavLst>
                                    </p:anim>
                                    <p:anim calcmode="lin" valueType="num">
                                      <p:cBhvr>
                                        <p:cTn id="9" dur="1000" fill="hold"/>
                                        <p:tgtEl>
                                          <p:spTgt spid="10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1000"/>
                                        <p:tgtEl>
                                          <p:spTgt spid="101"/>
                                        </p:tgtEl>
                                      </p:cBhvr>
                                    </p:animEffect>
                                    <p:anim calcmode="lin" valueType="num">
                                      <p:cBhvr>
                                        <p:cTn id="14" dur="1000" fill="hold"/>
                                        <p:tgtEl>
                                          <p:spTgt spid="101"/>
                                        </p:tgtEl>
                                        <p:attrNameLst>
                                          <p:attrName>ppt_x</p:attrName>
                                        </p:attrNameLst>
                                      </p:cBhvr>
                                      <p:tavLst>
                                        <p:tav tm="0">
                                          <p:val>
                                            <p:strVal val="#ppt_x"/>
                                          </p:val>
                                        </p:tav>
                                        <p:tav tm="100000">
                                          <p:val>
                                            <p:strVal val="#ppt_x"/>
                                          </p:val>
                                        </p:tav>
                                      </p:tavLst>
                                    </p:anim>
                                    <p:anim calcmode="lin" valueType="num">
                                      <p:cBhvr>
                                        <p:cTn id="15" dur="10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barn(inVertical)">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TABLE_ENDDRAG_ORIGIN_RECT" val="871*346"/>
  <p:tag name="TABLE_ENDDRAG_RECT" val="52*107*871*346"/>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TABLE_ENDDRAG_ORIGIN_RECT" val="871*415"/>
  <p:tag name="TABLE_ENDDRAG_RECT" val="29*39*871*415"/>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TABLE_ENDDRAG_ORIGIN_RECT" val="861*364"/>
  <p:tag name="TABLE_ENDDRAG_RECT" val="43*122*861*364"/>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ISPRING_PRESENTATION_TITLE" val="PowerPoint 演示文稿"/>
  <p:tag name="COMMONDATA" val="eyJoZGlkIjoiMjhjNGUxNWFjMjhlNDdjNWVkN2JmMzA2Y2JjZmYzMTUifQ=="/>
  <p:tag name="commondata" val="eyJoZGlkIjoiZGEzZTg1MWU2MGIyNjFjZjM1ODNlOTdmN2M4ZWRkZGIifQ=="/>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TABLE_ENDDRAG_ORIGIN_RECT" val="842*107"/>
  <p:tag name="TABLE_ENDDRAG_RECT" val="54*155*842*107"/>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27408</Words>
  <Application>WPS 演示</Application>
  <PresentationFormat>宽屏</PresentationFormat>
  <Paragraphs>1133</Paragraphs>
  <Slides>95</Slides>
  <Notes>42</Notes>
  <HiddenSlides>0</HiddenSlides>
  <MMClips>10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95</vt:i4>
      </vt:variant>
    </vt:vector>
  </HeadingPairs>
  <TitlesOfParts>
    <vt:vector size="106" baseType="lpstr">
      <vt:lpstr>Arial</vt:lpstr>
      <vt:lpstr>宋体</vt:lpstr>
      <vt:lpstr>Wingdings</vt:lpstr>
      <vt:lpstr>楷体</vt:lpstr>
      <vt:lpstr>Times New Roman</vt:lpstr>
      <vt:lpstr>微软雅黑</vt:lpstr>
      <vt:lpstr>Wingdings</vt:lpstr>
      <vt:lpstr>等线</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几树天晴</cp:lastModifiedBy>
  <cp:revision>118</cp:revision>
  <dcterms:created xsi:type="dcterms:W3CDTF">2018-12-04T07:30:00Z</dcterms:created>
  <dcterms:modified xsi:type="dcterms:W3CDTF">2024-08-13T05:48:04Z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AD68C3A5916C400C866CE17C4E2D4740</vt:lpwstr>
  </property>
  <property fmtid="{D5CDD505-2E9C-101B-9397-08002B2CF9AE}" pid="3" name="KSOProductBuildVer">
    <vt:lpwstr>2052-12.1.0.17147</vt:lpwstr>
  </property>
</Properties>
</file>