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8" r:id="rId5"/>
    <p:sldId id="577" r:id="rId6"/>
    <p:sldId id="685" r:id="rId7"/>
    <p:sldId id="337" r:id="rId8"/>
    <p:sldId id="345" r:id="rId9"/>
    <p:sldId id="686" r:id="rId10"/>
    <p:sldId id="687" r:id="rId11"/>
    <p:sldId id="688" r:id="rId12"/>
    <p:sldId id="689" r:id="rId13"/>
    <p:sldId id="690" r:id="rId14"/>
    <p:sldId id="691" r:id="rId15"/>
    <p:sldId id="692" r:id="rId16"/>
    <p:sldId id="693" r:id="rId17"/>
    <p:sldId id="484" r:id="rId18"/>
    <p:sldId id="696" r:id="rId19"/>
    <p:sldId id="697" r:id="rId20"/>
    <p:sldId id="695" r:id="rId21"/>
    <p:sldId id="698" r:id="rId22"/>
    <p:sldId id="699" r:id="rId23"/>
    <p:sldId id="576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5A613D"/>
    <a:srgbClr val="B6AF88"/>
    <a:srgbClr val="030502"/>
    <a:srgbClr val="70784C"/>
    <a:srgbClr val="7E8755"/>
    <a:srgbClr val="DFE2D1"/>
    <a:srgbClr val="D6DAC5"/>
    <a:srgbClr val="E1D8D2"/>
    <a:srgbClr val="DDC6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3" autoAdjust="0"/>
    <p:restoredTop sz="94660"/>
  </p:normalViewPr>
  <p:slideViewPr>
    <p:cSldViewPr snapToGrid="0">
      <p:cViewPr varScale="1">
        <p:scale>
          <a:sx n="59" d="100"/>
          <a:sy n="59" d="100"/>
        </p:scale>
        <p:origin x="82" y="42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gs" Target="tags/tag59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CC3875-C447-4BC8-A378-F3E768C9EB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89C3F-5AE9-4BEA-A13E-86ABD0C8DC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tags" Target="../tags/tag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1.jpeg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1.jpeg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1.jpeg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217400" cy="6857365"/>
          </a:xfrm>
          <a:prstGeom prst="rect">
            <a:avLst/>
          </a:prstGeom>
          <a:solidFill>
            <a:srgbClr val="DFE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217400" cy="6857365"/>
          </a:xfrm>
          <a:prstGeom prst="rect">
            <a:avLst/>
          </a:prstGeom>
          <a:solidFill>
            <a:srgbClr val="DFE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217400" cy="6857365"/>
          </a:xfrm>
          <a:prstGeom prst="rect">
            <a:avLst/>
          </a:prstGeom>
          <a:solidFill>
            <a:srgbClr val="DFE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5" name="图片 104"/>
          <p:cNvPicPr/>
          <p:nvPr userDrawn="1"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5413375"/>
            <a:ext cx="2167255" cy="14439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1635" y="685800"/>
            <a:ext cx="11429365" cy="5857875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318135" y="120650"/>
            <a:ext cx="60572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Arial Black" panose="020B0A04020102020204" charset="0"/>
                <a:ea typeface="方正黑体简体" panose="03000509000000000000" charset="-122"/>
                <a:cs typeface="Arial Black" panose="020B0A04020102020204" charset="0"/>
              </a:rPr>
              <a:t>Listening and Speaking</a:t>
            </a:r>
            <a:endParaRPr lang="zh-CN" altLang="en-US" sz="2800" b="1">
              <a:solidFill>
                <a:schemeClr val="bg1"/>
              </a:solidFill>
              <a:latin typeface="Arial Black" panose="020B0A04020102020204" charset="0"/>
              <a:ea typeface="方正黑体简体" panose="03000509000000000000" charset="-122"/>
              <a:cs typeface="Arial Black" panose="020B0A04020102020204" charset="0"/>
            </a:endParaRPr>
          </a:p>
        </p:txBody>
      </p:sp>
      <p:sp>
        <p:nvSpPr>
          <p:cNvPr id="6" name="矩形 5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217400" cy="6857365"/>
          </a:xfrm>
          <a:prstGeom prst="rect">
            <a:avLst/>
          </a:prstGeom>
          <a:solidFill>
            <a:srgbClr val="DFE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5" name="图片 104"/>
          <p:cNvPicPr/>
          <p:nvPr userDrawn="1"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5413375"/>
            <a:ext cx="2167255" cy="14439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1635" y="685800"/>
            <a:ext cx="11429365" cy="5857875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318135" y="120650"/>
            <a:ext cx="60572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Arial Black" panose="020B0A04020102020204" charset="0"/>
                <a:ea typeface="方正黑体简体" panose="03000509000000000000" charset="-122"/>
                <a:cs typeface="Arial Black" panose="020B0A04020102020204" charset="0"/>
              </a:rPr>
              <a:t>Vocabulary and Grammar</a:t>
            </a:r>
            <a:endParaRPr lang="zh-CN" altLang="en-US" sz="2800" b="1">
              <a:solidFill>
                <a:schemeClr val="bg1"/>
              </a:solidFill>
              <a:latin typeface="Arial Black" panose="020B0A04020102020204" charset="0"/>
              <a:ea typeface="方正黑体简体" panose="03000509000000000000" charset="-122"/>
              <a:cs typeface="Arial Black" panose="020B0A04020102020204" charset="0"/>
            </a:endParaRPr>
          </a:p>
        </p:txBody>
      </p:sp>
      <p:sp>
        <p:nvSpPr>
          <p:cNvPr id="6" name="矩形 5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217400" cy="6857365"/>
          </a:xfrm>
          <a:prstGeom prst="rect">
            <a:avLst/>
          </a:prstGeom>
          <a:solidFill>
            <a:srgbClr val="DFE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5" name="图片 104"/>
          <p:cNvPicPr/>
          <p:nvPr userDrawn="1"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5413375"/>
            <a:ext cx="2167255" cy="14439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5.xml"/><Relationship Id="rId2" Type="http://schemas.openxmlformats.org/officeDocument/2006/relationships/tags" Target="../tags/tag31.xml"/><Relationship Id="rId1" Type="http://schemas.openxmlformats.org/officeDocument/2006/relationships/slide" Target="slide6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5.xml"/><Relationship Id="rId2" Type="http://schemas.openxmlformats.org/officeDocument/2006/relationships/tags" Target="../tags/tag32.xml"/><Relationship Id="rId1" Type="http://schemas.openxmlformats.org/officeDocument/2006/relationships/slide" Target="slide6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5.xml"/><Relationship Id="rId2" Type="http://schemas.openxmlformats.org/officeDocument/2006/relationships/tags" Target="../tags/tag33.xml"/><Relationship Id="rId1" Type="http://schemas.openxmlformats.org/officeDocument/2006/relationships/slide" Target="slide6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5.xml"/><Relationship Id="rId2" Type="http://schemas.openxmlformats.org/officeDocument/2006/relationships/tags" Target="../tags/tag34.xml"/><Relationship Id="rId1" Type="http://schemas.openxmlformats.org/officeDocument/2006/relationships/slide" Target="slide6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5.xml"/><Relationship Id="rId2" Type="http://schemas.openxmlformats.org/officeDocument/2006/relationships/tags" Target="../tags/tag35.xml"/><Relationship Id="rId1" Type="http://schemas.openxmlformats.org/officeDocument/2006/relationships/slide" Target="slide6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5.xml"/><Relationship Id="rId8" Type="http://schemas.openxmlformats.org/officeDocument/2006/relationships/slideLayout" Target="../slideLayouts/slideLayout5.xml"/><Relationship Id="rId7" Type="http://schemas.openxmlformats.org/officeDocument/2006/relationships/tags" Target="../tags/tag40.xml"/><Relationship Id="rId6" Type="http://schemas.openxmlformats.org/officeDocument/2006/relationships/slide" Target="slide17.xml"/><Relationship Id="rId5" Type="http://schemas.openxmlformats.org/officeDocument/2006/relationships/tags" Target="../tags/tag39.xml"/><Relationship Id="rId4" Type="http://schemas.openxmlformats.org/officeDocument/2006/relationships/slide" Target="slide16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5.xml"/><Relationship Id="rId2" Type="http://schemas.openxmlformats.org/officeDocument/2006/relationships/tags" Target="../tags/tag41.xml"/><Relationship Id="rId1" Type="http://schemas.openxmlformats.org/officeDocument/2006/relationships/slide" Target="slide15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7.jpeg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slide" Target="slide15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tags" Target="../tags/tag51.xml"/><Relationship Id="rId7" Type="http://schemas.openxmlformats.org/officeDocument/2006/relationships/tags" Target="../tags/tag50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4" Type="http://schemas.openxmlformats.org/officeDocument/2006/relationships/notesSlide" Target="../notesSlides/notesSlide18.xml"/><Relationship Id="rId13" Type="http://schemas.openxmlformats.org/officeDocument/2006/relationships/slideLayout" Target="../slideLayouts/slideLayout5.xml"/><Relationship Id="rId12" Type="http://schemas.openxmlformats.org/officeDocument/2006/relationships/tags" Target="../tags/tag54.xml"/><Relationship Id="rId11" Type="http://schemas.openxmlformats.org/officeDocument/2006/relationships/slide" Target="slide19.xml"/><Relationship Id="rId10" Type="http://schemas.openxmlformats.org/officeDocument/2006/relationships/tags" Target="../tags/tag53.xml"/><Relationship Id="rId1" Type="http://schemas.openxmlformats.org/officeDocument/2006/relationships/tags" Target="../tags/tag44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5.xml"/><Relationship Id="rId2" Type="http://schemas.openxmlformats.org/officeDocument/2006/relationships/tags" Target="../tags/tag55.xml"/><Relationship Id="rId1" Type="http://schemas.openxmlformats.org/officeDocument/2006/relationships/slide" Target="slide18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jpeg"/><Relationship Id="rId2" Type="http://schemas.openxmlformats.org/officeDocument/2006/relationships/image" Target="../media/image5.jpeg"/><Relationship Id="rId1" Type="http://schemas.openxmlformats.org/officeDocument/2006/relationships/tags" Target="../tags/tag9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5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tags" Target="../tags/tag56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image" Target="../media/image6.jpeg"/><Relationship Id="rId1" Type="http://schemas.openxmlformats.org/officeDocument/2006/relationships/tags" Target="../tags/tag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3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image" Target="../media/image6.jpeg"/><Relationship Id="rId1" Type="http://schemas.openxmlformats.org/officeDocument/2006/relationships/tags" Target="../tags/tag14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slide" Target="slide8.xml"/><Relationship Id="rId7" Type="http://schemas.openxmlformats.org/officeDocument/2006/relationships/tags" Target="../tags/tag21.xml"/><Relationship Id="rId6" Type="http://schemas.openxmlformats.org/officeDocument/2006/relationships/slide" Target="slide7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2" Type="http://schemas.openxmlformats.org/officeDocument/2006/relationships/notesSlide" Target="../notesSlides/notesSlide6.xml"/><Relationship Id="rId21" Type="http://schemas.openxmlformats.org/officeDocument/2006/relationships/slideLayout" Target="../slideLayouts/slideLayout5.xml"/><Relationship Id="rId20" Type="http://schemas.openxmlformats.org/officeDocument/2006/relationships/slide" Target="slide14.xml"/><Relationship Id="rId2" Type="http://schemas.openxmlformats.org/officeDocument/2006/relationships/image" Target="../media/image6.jpeg"/><Relationship Id="rId19" Type="http://schemas.openxmlformats.org/officeDocument/2006/relationships/tags" Target="../tags/tag27.xml"/><Relationship Id="rId18" Type="http://schemas.openxmlformats.org/officeDocument/2006/relationships/slide" Target="slide13.xml"/><Relationship Id="rId17" Type="http://schemas.openxmlformats.org/officeDocument/2006/relationships/tags" Target="../tags/tag26.xml"/><Relationship Id="rId16" Type="http://schemas.openxmlformats.org/officeDocument/2006/relationships/slide" Target="slide12.xml"/><Relationship Id="rId15" Type="http://schemas.openxmlformats.org/officeDocument/2006/relationships/tags" Target="../tags/tag25.xml"/><Relationship Id="rId14" Type="http://schemas.openxmlformats.org/officeDocument/2006/relationships/slide" Target="slide11.xml"/><Relationship Id="rId13" Type="http://schemas.openxmlformats.org/officeDocument/2006/relationships/tags" Target="../tags/tag24.xml"/><Relationship Id="rId12" Type="http://schemas.openxmlformats.org/officeDocument/2006/relationships/slide" Target="slide10.xml"/><Relationship Id="rId11" Type="http://schemas.openxmlformats.org/officeDocument/2006/relationships/tags" Target="../tags/tag23.xml"/><Relationship Id="rId10" Type="http://schemas.openxmlformats.org/officeDocument/2006/relationships/slide" Target="slide9.xml"/><Relationship Id="rId1" Type="http://schemas.openxmlformats.org/officeDocument/2006/relationships/tags" Target="../tags/tag17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5.xml"/><Relationship Id="rId2" Type="http://schemas.openxmlformats.org/officeDocument/2006/relationships/tags" Target="../tags/tag28.xml"/><Relationship Id="rId1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5.xml"/><Relationship Id="rId2" Type="http://schemas.openxmlformats.org/officeDocument/2006/relationships/tags" Target="../tags/tag29.xml"/><Relationship Id="rId1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5.xml"/><Relationship Id="rId2" Type="http://schemas.openxmlformats.org/officeDocument/2006/relationships/tags" Target="../tags/tag30.xml"/><Relationship Id="rId1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图片 100"/>
          <p:cNvPicPr/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67495" y="4167505"/>
            <a:ext cx="3632200" cy="29959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8" name="图片 107"/>
          <p:cNvPicPr/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55301"/>
          <a:stretch>
            <a:fillRect/>
          </a:stretch>
        </p:blipFill>
        <p:spPr>
          <a:xfrm>
            <a:off x="57785" y="0"/>
            <a:ext cx="5511165" cy="32270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任意多边形 10"/>
          <p:cNvSpPr/>
          <p:nvPr/>
        </p:nvSpPr>
        <p:spPr>
          <a:xfrm>
            <a:off x="2599055" y="1720215"/>
            <a:ext cx="6666230" cy="290449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8966" h="3487">
                <a:moveTo>
                  <a:pt x="0" y="2135"/>
                </a:moveTo>
                <a:cubicBezTo>
                  <a:pt x="317" y="1065"/>
                  <a:pt x="2726" y="-59"/>
                  <a:pt x="4190" y="0"/>
                </a:cubicBezTo>
                <a:lnTo>
                  <a:pt x="4271" y="2"/>
                </a:lnTo>
                <a:lnTo>
                  <a:pt x="4366" y="3"/>
                </a:lnTo>
                <a:lnTo>
                  <a:pt x="4462" y="5"/>
                </a:lnTo>
                <a:lnTo>
                  <a:pt x="4567" y="2"/>
                </a:lnTo>
                <a:lnTo>
                  <a:pt x="4671" y="1"/>
                </a:lnTo>
                <a:lnTo>
                  <a:pt x="4774" y="1"/>
                </a:lnTo>
                <a:cubicBezTo>
                  <a:pt x="6909" y="-17"/>
                  <a:pt x="8805" y="1474"/>
                  <a:pt x="8966" y="2279"/>
                </a:cubicBezTo>
                <a:lnTo>
                  <a:pt x="6140" y="3477"/>
                </a:lnTo>
                <a:cubicBezTo>
                  <a:pt x="5804" y="3132"/>
                  <a:pt x="4982" y="2913"/>
                  <a:pt x="4539" y="2917"/>
                </a:cubicBezTo>
                <a:lnTo>
                  <a:pt x="4515" y="2917"/>
                </a:lnTo>
                <a:lnTo>
                  <a:pt x="4488" y="2918"/>
                </a:lnTo>
                <a:lnTo>
                  <a:pt x="4461" y="2918"/>
                </a:lnTo>
                <a:lnTo>
                  <a:pt x="4424" y="2917"/>
                </a:lnTo>
                <a:lnTo>
                  <a:pt x="4386" y="2917"/>
                </a:lnTo>
                <a:lnTo>
                  <a:pt x="4354" y="2916"/>
                </a:lnTo>
                <a:lnTo>
                  <a:pt x="4322" y="2916"/>
                </a:lnTo>
                <a:cubicBezTo>
                  <a:pt x="3706" y="2911"/>
                  <a:pt x="3010" y="3268"/>
                  <a:pt x="2768" y="3485"/>
                </a:cubicBezTo>
                <a:lnTo>
                  <a:pt x="0" y="2135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126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5872770" y="4919950"/>
            <a:ext cx="3353" cy="3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">
                <a:moveTo>
                  <a:pt x="5" y="0"/>
                </a:moveTo>
                <a:lnTo>
                  <a:pt x="5" y="0"/>
                </a:lnTo>
                <a:lnTo>
                  <a:pt x="0" y="0"/>
                </a:lnTo>
                <a:lnTo>
                  <a:pt x="5" y="0"/>
                </a:lnTo>
                <a:close/>
              </a:path>
            </a:pathLst>
          </a:cu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3385185" y="2543175"/>
            <a:ext cx="4978400" cy="10433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中职语文基础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253095" y="2253615"/>
            <a:ext cx="675005" cy="203390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vert="eaVert" wrap="square" rtlCol="0">
            <a:spAutoFit/>
          </a:bodyPr>
          <a:p>
            <a:pPr algn="ctr"/>
            <a:r>
              <a:rPr lang="zh-CN" altLang="en-US" sz="32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模块学案</a:t>
            </a:r>
            <a:endParaRPr lang="zh-CN" altLang="en-US" sz="32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9596755" y="1250315"/>
            <a:ext cx="16675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下册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11575" y="4785360"/>
            <a:ext cx="444119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10000"/>
              </a:lnSpc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主　编　刘建华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　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张若楠　王　柳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40" grpId="0"/>
      <p:bldP spid="44" grpId="0" bldLvl="0" animBg="1"/>
      <p:bldP spid="47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1" action="ppaction://hlinksldjump"/>
          </p:cNvPr>
          <p:cNvSpPr/>
          <p:nvPr userDrawn="1">
            <p:custDataLst>
              <p:tags r:id="rId2"/>
            </p:custDataLst>
          </p:nvPr>
        </p:nvSpPr>
        <p:spPr>
          <a:xfrm>
            <a:off x="11131550" y="6440170"/>
            <a:ext cx="889635" cy="334010"/>
          </a:xfrm>
          <a:prstGeom prst="roundRect">
            <a:avLst/>
          </a:prstGeom>
          <a:solidFill>
            <a:srgbClr val="70784C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返回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537970" y="1694815"/>
            <a:ext cx="9237345" cy="315595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五边形 4"/>
          <p:cNvSpPr/>
          <p:nvPr/>
        </p:nvSpPr>
        <p:spPr>
          <a:xfrm>
            <a:off x="1706245" y="1217295"/>
            <a:ext cx="2647315" cy="598170"/>
          </a:xfrm>
          <a:prstGeom prst="homePlat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概念解释</a:t>
            </a:r>
            <a:endParaRPr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06245" y="2303780"/>
            <a:ext cx="8813800" cy="13087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2400">
                <a:solidFill>
                  <a:srgbClr val="C00000"/>
                </a:solidFill>
              </a:rPr>
              <a:t>4. </a:t>
            </a:r>
            <a:r>
              <a:rPr lang="zh-CN" altLang="en-US" sz="2400" b="1">
                <a:solidFill>
                  <a:srgbClr val="C00000"/>
                </a:solidFill>
              </a:rPr>
              <a:t>男女求同：</a:t>
            </a:r>
            <a:r>
              <a:rPr lang="zh-CN" altLang="en-US" sz="2400">
                <a:solidFill>
                  <a:srgbClr val="C00000"/>
                </a:solidFill>
              </a:rPr>
              <a:t>强调两性之间在相异的基础上，寻求互相的充分了解，获得感情的激发，进而获得强大的生命力和深刻的生活意义。在现代社会中的主要表现为恋爱的探索。</a:t>
            </a:r>
            <a:endParaRPr lang="en-US" altLang="zh-CN" sz="240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1" action="ppaction://hlinksldjump"/>
          </p:cNvPr>
          <p:cNvSpPr/>
          <p:nvPr userDrawn="1">
            <p:custDataLst>
              <p:tags r:id="rId2"/>
            </p:custDataLst>
          </p:nvPr>
        </p:nvSpPr>
        <p:spPr>
          <a:xfrm>
            <a:off x="11131550" y="6440170"/>
            <a:ext cx="889635" cy="334010"/>
          </a:xfrm>
          <a:prstGeom prst="roundRect">
            <a:avLst/>
          </a:prstGeom>
          <a:solidFill>
            <a:srgbClr val="70784C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返回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425575" y="916940"/>
            <a:ext cx="9855835" cy="5856605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五边形 4"/>
          <p:cNvSpPr/>
          <p:nvPr/>
        </p:nvSpPr>
        <p:spPr>
          <a:xfrm>
            <a:off x="1425575" y="487045"/>
            <a:ext cx="2647315" cy="598170"/>
          </a:xfrm>
          <a:prstGeom prst="homePlat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概念解释</a:t>
            </a:r>
            <a:endParaRPr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06245" y="1591945"/>
            <a:ext cx="9262745" cy="49618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2400">
                <a:solidFill>
                  <a:srgbClr val="C00000"/>
                </a:solidFill>
              </a:rPr>
              <a:t>5. </a:t>
            </a:r>
            <a:r>
              <a:rPr lang="zh-CN" altLang="en-US" sz="2400" b="1">
                <a:solidFill>
                  <a:srgbClr val="C00000"/>
                </a:solidFill>
              </a:rPr>
              <a:t>长老权力：</a:t>
            </a:r>
            <a:r>
              <a:rPr lang="zh-CN" altLang="en-US" sz="2400">
                <a:solidFill>
                  <a:srgbClr val="C00000"/>
                </a:solidFill>
              </a:rPr>
              <a:t>乡土社会中的一种权力形式。特点：</a:t>
            </a:r>
            <a:endParaRPr lang="zh-CN" altLang="en-US" sz="2400">
              <a:solidFill>
                <a:srgbClr val="C0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>
                <a:solidFill>
                  <a:srgbClr val="C00000"/>
                </a:solidFill>
              </a:rPr>
              <a:t>①发生在社会更迭的过程中，是一种教化性的权力。不同的文化区域有着不同的规律，每个人要在社会中生活就要接受一番教化从而明白并遵守规矩。</a:t>
            </a:r>
            <a:endParaRPr lang="zh-CN" altLang="en-US" sz="2400">
              <a:solidFill>
                <a:srgbClr val="C0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>
                <a:solidFill>
                  <a:srgbClr val="C00000"/>
                </a:solidFill>
              </a:rPr>
              <a:t>②有强制性。被教化者没有选择的机会，我们称作文化的，是先于被教化者而存在的，不需要被教化者承认，也不承认未成年人有意志。</a:t>
            </a:r>
            <a:endParaRPr lang="zh-CN" altLang="en-US" sz="2400">
              <a:solidFill>
                <a:srgbClr val="C0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>
                <a:solidFill>
                  <a:srgbClr val="C00000"/>
                </a:solidFill>
              </a:rPr>
              <a:t>③依赖于稳定的文化传统。只有在几乎完全由传统规定下的乡土社会中，教化才能发生效力。</a:t>
            </a:r>
            <a:endParaRPr lang="zh-CN" altLang="en-US" sz="2400">
              <a:solidFill>
                <a:srgbClr val="C0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>
                <a:solidFill>
                  <a:srgbClr val="C00000"/>
                </a:solidFill>
              </a:rPr>
              <a:t>④建立在长幼之序的原则上。长幼划分是中国亲属制度中最基本的原则，每一个年长的人都有强制年幼的人接受教化的权力，因而也就产生了独特的“长老统治”。</a:t>
            </a:r>
            <a:endParaRPr lang="zh-CN" altLang="en-US" sz="240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1" action="ppaction://hlinksldjump"/>
          </p:cNvPr>
          <p:cNvSpPr/>
          <p:nvPr userDrawn="1">
            <p:custDataLst>
              <p:tags r:id="rId2"/>
            </p:custDataLst>
          </p:nvPr>
        </p:nvSpPr>
        <p:spPr>
          <a:xfrm>
            <a:off x="11131550" y="6440170"/>
            <a:ext cx="889635" cy="334010"/>
          </a:xfrm>
          <a:prstGeom prst="roundRect">
            <a:avLst/>
          </a:prstGeom>
          <a:solidFill>
            <a:srgbClr val="70784C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返回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425575" y="916940"/>
            <a:ext cx="9855835" cy="340868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五边形 4"/>
          <p:cNvSpPr/>
          <p:nvPr/>
        </p:nvSpPr>
        <p:spPr>
          <a:xfrm>
            <a:off x="1425575" y="487045"/>
            <a:ext cx="2647315" cy="598170"/>
          </a:xfrm>
          <a:prstGeom prst="homePlat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概念解释</a:t>
            </a:r>
            <a:endParaRPr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06245" y="1591945"/>
            <a:ext cx="9262745" cy="21209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2400">
                <a:solidFill>
                  <a:srgbClr val="C00000"/>
                </a:solidFill>
              </a:rPr>
              <a:t>6. </a:t>
            </a:r>
            <a:r>
              <a:rPr lang="zh-CN" altLang="en-US" sz="2400" b="1">
                <a:solidFill>
                  <a:srgbClr val="C00000"/>
                </a:solidFill>
              </a:rPr>
              <a:t>时势权力：</a:t>
            </a:r>
            <a:r>
              <a:rPr lang="zh-CN" altLang="en-US" sz="2400">
                <a:solidFill>
                  <a:srgbClr val="C00000"/>
                </a:solidFill>
              </a:rPr>
              <a:t>作者在本书中提出的第四种权力方式，它被用来描述乡土社会结构变迁的概念。时势权力发生在激烈的社会变迁过程中。社会新旧交替，时势造就英雄，因而容易发生时势权力。在生活困窘的初民社会、动荡的战争时期和激烈变动的现代社会，容易发生时势权力，而在安定的乡土社会中，时势权力反而不容易出现。</a:t>
            </a:r>
            <a:endParaRPr lang="zh-CN" altLang="en-US" sz="240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1" action="ppaction://hlinksldjump"/>
          </p:cNvPr>
          <p:cNvSpPr/>
          <p:nvPr userDrawn="1">
            <p:custDataLst>
              <p:tags r:id="rId2"/>
            </p:custDataLst>
          </p:nvPr>
        </p:nvSpPr>
        <p:spPr>
          <a:xfrm>
            <a:off x="11131550" y="6440170"/>
            <a:ext cx="889635" cy="334010"/>
          </a:xfrm>
          <a:prstGeom prst="roundRect">
            <a:avLst/>
          </a:prstGeom>
          <a:solidFill>
            <a:srgbClr val="70784C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返回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425575" y="916940"/>
            <a:ext cx="9855835" cy="360807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五边形 4"/>
          <p:cNvSpPr/>
          <p:nvPr/>
        </p:nvSpPr>
        <p:spPr>
          <a:xfrm>
            <a:off x="1425575" y="487045"/>
            <a:ext cx="2647315" cy="598170"/>
          </a:xfrm>
          <a:prstGeom prst="homePlat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概念解释</a:t>
            </a:r>
            <a:endParaRPr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06245" y="1591945"/>
            <a:ext cx="9262745" cy="29324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2400">
                <a:solidFill>
                  <a:srgbClr val="C00000"/>
                </a:solidFill>
              </a:rPr>
              <a:t>7. </a:t>
            </a:r>
            <a:r>
              <a:rPr lang="zh-CN" altLang="en-US" sz="2400" b="1">
                <a:solidFill>
                  <a:srgbClr val="C00000"/>
                </a:solidFill>
              </a:rPr>
              <a:t>血缘社会：</a:t>
            </a:r>
            <a:r>
              <a:rPr lang="zh-CN" altLang="en-US" sz="2400">
                <a:solidFill>
                  <a:srgbClr val="C00000"/>
                </a:solidFill>
              </a:rPr>
              <a:t>乡土社会的一种结构形态。特点：</a:t>
            </a:r>
            <a:endParaRPr lang="zh-CN" altLang="en-US" sz="2400">
              <a:solidFill>
                <a:srgbClr val="C0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>
                <a:solidFill>
                  <a:srgbClr val="C00000"/>
                </a:solidFill>
              </a:rPr>
              <a:t>①用生育或者血缘维持社会结构的稳定。血缘的意思是人和人的权利和义务根据亲属关系来决定，并且血缘所决定的社会地位不容个人选择。</a:t>
            </a:r>
            <a:endParaRPr lang="zh-CN" altLang="en-US" sz="2400">
              <a:solidFill>
                <a:srgbClr val="C0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>
                <a:solidFill>
                  <a:srgbClr val="C00000"/>
                </a:solidFill>
              </a:rPr>
              <a:t>②文化缺乏变动，社会状态稳定。</a:t>
            </a:r>
            <a:endParaRPr lang="zh-CN" altLang="en-US" sz="2400">
              <a:solidFill>
                <a:srgbClr val="C0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>
                <a:solidFill>
                  <a:srgbClr val="C00000"/>
                </a:solidFill>
              </a:rPr>
              <a:t>③人际关系依靠多方面和长期的人情往来维持，权利和义务无法“清算”。因此人与人之间权利和义务的平衡难以长久维持。</a:t>
            </a:r>
            <a:endParaRPr lang="zh-CN" altLang="en-US" sz="240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1" action="ppaction://hlinksldjump"/>
          </p:cNvPr>
          <p:cNvSpPr/>
          <p:nvPr userDrawn="1">
            <p:custDataLst>
              <p:tags r:id="rId2"/>
            </p:custDataLst>
          </p:nvPr>
        </p:nvSpPr>
        <p:spPr>
          <a:xfrm>
            <a:off x="11131550" y="6440170"/>
            <a:ext cx="889635" cy="334010"/>
          </a:xfrm>
          <a:prstGeom prst="roundRect">
            <a:avLst/>
          </a:prstGeom>
          <a:solidFill>
            <a:srgbClr val="70784C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返回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425575" y="916940"/>
            <a:ext cx="9855835" cy="4551045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五边形 4"/>
          <p:cNvSpPr/>
          <p:nvPr/>
        </p:nvSpPr>
        <p:spPr>
          <a:xfrm>
            <a:off x="1425575" y="487045"/>
            <a:ext cx="2647315" cy="598170"/>
          </a:xfrm>
          <a:prstGeom prst="homePlat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概念解释</a:t>
            </a:r>
            <a:endParaRPr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06245" y="1591945"/>
            <a:ext cx="9262745" cy="3743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2400">
                <a:solidFill>
                  <a:srgbClr val="C00000"/>
                </a:solidFill>
              </a:rPr>
              <a:t>8. </a:t>
            </a:r>
            <a:r>
              <a:rPr lang="zh-CN" altLang="en-US" sz="2400" b="1">
                <a:solidFill>
                  <a:srgbClr val="C00000"/>
                </a:solidFill>
              </a:rPr>
              <a:t>地缘社会：</a:t>
            </a:r>
            <a:r>
              <a:rPr lang="zh-CN" altLang="en-US" sz="2400">
                <a:solidFill>
                  <a:srgbClr val="C00000"/>
                </a:solidFill>
              </a:rPr>
              <a:t>契约社会中的一种结构形态。特点：</a:t>
            </a:r>
            <a:endParaRPr lang="zh-CN" altLang="en-US" sz="2400">
              <a:solidFill>
                <a:srgbClr val="C0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>
                <a:solidFill>
                  <a:srgbClr val="C00000"/>
                </a:solidFill>
              </a:rPr>
              <a:t>①从商业里发展出来的社会关系。伴随着社会的变动和人际交往的复杂化，权利和义务当场清算的需求不断增加，这种清算就是商业。而寄籍在血缘性社区的陌生人就成了商业活动的媒介，从而发展出一种非血缘性的社会关系。</a:t>
            </a:r>
            <a:endParaRPr lang="zh-CN" altLang="en-US" sz="2400">
              <a:solidFill>
                <a:srgbClr val="C0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>
                <a:solidFill>
                  <a:srgbClr val="C00000"/>
                </a:solidFill>
              </a:rPr>
              <a:t>②人际关系以契约的方式维持，权利和义务的清算精密而确当。在商业活动中，人们用理性而非感情支配自己的行动。陌生人之间订立契约，用信用和法律来保证契约的进行，完成权利和义务的准确清算。</a:t>
            </a:r>
            <a:endParaRPr lang="zh-CN" altLang="en-US" sz="240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730885" y="200025"/>
            <a:ext cx="6264910" cy="5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60000"/>
                    <a:lumOff val="40000"/>
                  </a:schemeClr>
                </a:solidFill>
              </a14:hiddenFill>
            </a:ext>
          </a:extLst>
        </p:spPr>
        <p:txBody>
          <a:bodyPr wrap="square" rtlCol="0" anchor="t">
            <a:spAutoFit/>
          </a:bodyPr>
          <a:p>
            <a:pPr fontAlgn="auto">
              <a:lnSpc>
                <a:spcPts val="35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（二）阅读是输入，表达是输出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cxnSp>
        <p:nvCxnSpPr>
          <p:cNvPr id="3" name="直接连接符 2"/>
          <p:cNvCxnSpPr/>
          <p:nvPr>
            <p:custDataLst>
              <p:tags r:id="rId2"/>
            </p:custDataLst>
          </p:nvPr>
        </p:nvCxnSpPr>
        <p:spPr>
          <a:xfrm flipV="1">
            <a:off x="730885" y="739775"/>
            <a:ext cx="10961370" cy="17780"/>
          </a:xfrm>
          <a:prstGeom prst="line">
            <a:avLst/>
          </a:prstGeom>
          <a:ln w="28575" cmpd="dbl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8" name="圆角矩形 7"/>
          <p:cNvSpPr/>
          <p:nvPr>
            <p:custDataLst>
              <p:tags r:id="rId3"/>
            </p:custDataLst>
          </p:nvPr>
        </p:nvSpPr>
        <p:spPr>
          <a:xfrm>
            <a:off x="257810" y="889635"/>
            <a:ext cx="11340465" cy="500189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just">
              <a:lnSpc>
                <a:spcPct val="120000"/>
              </a:lnSpc>
            </a:pPr>
            <a:r>
              <a:rPr 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阅读是输入，表达是输出，有时以为看过就算是懂了书中的内容，实际上却是一种“假懂”的状态，因为只是了解文字表面的意思，而在讲述心得的时候，只会在脑中不断地搜寻书中作者所用的文字，没有办法抓住重点，或无法用自己的文字语言、自己的描述方式把重点说出来。很多人说自己看过书后都忘了，但是别人一讲就想起来，这种情况多是因为不懂得从阅读中抓住作者所要表达的重点。思维导图阅读法是用思维导图抓住重点及逻辑思考。学习思维导图阅读法，将思维导图运用到阅读层面，能增进阅读时检索、删选、排序、分析和创新的能力。阅读书籍时，先全面浏览，再找关键词，分辨主要重点与次要重点，然后图解关键词，梳理彼此的关联性，最后结合图像记忆法。</a:t>
            </a:r>
            <a:endParaRPr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《乡土本色》是《乡土中国》的开篇之作，是奠基性篇章，请阅读并概括本章节内容，并以思维导图的形式呈现出来。</a:t>
            </a:r>
            <a:endParaRPr 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>
            <p:custDataLst>
              <p:tags r:id="rId5"/>
            </p:custDataLst>
          </p:nvPr>
        </p:nvSpPr>
        <p:spPr>
          <a:xfrm>
            <a:off x="3698240" y="5986780"/>
            <a:ext cx="1924050" cy="44958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sz="24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概括内容</a:t>
            </a:r>
            <a:endParaRPr lang="zh-CN" altLang="en-US" sz="24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9" name="矩形 18">
            <a:hlinkClick r:id="rId6" action="ppaction://hlinksldjump"/>
          </p:cNvPr>
          <p:cNvSpPr/>
          <p:nvPr>
            <p:custDataLst>
              <p:tags r:id="rId7"/>
            </p:custDataLst>
          </p:nvPr>
        </p:nvSpPr>
        <p:spPr>
          <a:xfrm>
            <a:off x="5852795" y="5985510"/>
            <a:ext cx="1924050" cy="44958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sz="24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思维导图</a:t>
            </a:r>
            <a:endParaRPr lang="zh-CN" altLang="en-US" sz="24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1" action="ppaction://hlinksldjump"/>
          </p:cNvPr>
          <p:cNvSpPr/>
          <p:nvPr userDrawn="1">
            <p:custDataLst>
              <p:tags r:id="rId2"/>
            </p:custDataLst>
          </p:nvPr>
        </p:nvSpPr>
        <p:spPr>
          <a:xfrm>
            <a:off x="11131550" y="6440170"/>
            <a:ext cx="889635" cy="334010"/>
          </a:xfrm>
          <a:prstGeom prst="roundRect">
            <a:avLst/>
          </a:prstGeom>
          <a:solidFill>
            <a:srgbClr val="70784C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返回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835025" y="916940"/>
            <a:ext cx="10446385" cy="4739005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五边形 4"/>
          <p:cNvSpPr/>
          <p:nvPr/>
        </p:nvSpPr>
        <p:spPr>
          <a:xfrm>
            <a:off x="1425575" y="487045"/>
            <a:ext cx="2647315" cy="598170"/>
          </a:xfrm>
          <a:prstGeom prst="homePlat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概括内容</a:t>
            </a:r>
            <a:endParaRPr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93165" y="1216660"/>
            <a:ext cx="10022205" cy="4150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en-US" altLang="zh-CN" sz="2400">
                <a:solidFill>
                  <a:srgbClr val="C00000"/>
                </a:solidFill>
              </a:rPr>
              <a:t>    </a:t>
            </a:r>
            <a:r>
              <a:rPr lang="zh-CN" altLang="en-US" sz="2400">
                <a:solidFill>
                  <a:srgbClr val="C00000"/>
                </a:solidFill>
              </a:rPr>
              <a:t>该章是全书的总论。“从基层上看去，中国社会是乡土性的。”在这一章中，作者将中国社会的基层定义为乡土性的，这“乡土性”带有三方面特点：其一，“乡下人离不了泥土”。乡下人以种地为最普通的谋生方法，因而也最明白泥土的可贵。其二，不流动性。靠农业谋生的人是“粘着在土地上的”，并不是说乡村人口是固定的，而是说在人与空间的关系上是不流动的，安土重迁，各自保持着孤立与隔膜。其三，熟人社会。乡土社会的这种人口流动的缓慢性给乡村生活赋予地方性的特点，聚村而居，终老是乡。所以，乡土社会是一个熟人之间的社会，这才有了“从心所欲而不逾矩”的自由。这一章描述了中国社会的基础，同时也是全书的基础，后文差序格局、礼俗社会之根源，都在于其乡土性。</a:t>
            </a:r>
            <a:endParaRPr lang="zh-CN" altLang="en-US" sz="240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1" action="ppaction://hlinksldjump"/>
          </p:cNvPr>
          <p:cNvSpPr/>
          <p:nvPr userDrawn="1">
            <p:custDataLst>
              <p:tags r:id="rId2"/>
            </p:custDataLst>
          </p:nvPr>
        </p:nvSpPr>
        <p:spPr>
          <a:xfrm>
            <a:off x="11131550" y="6440170"/>
            <a:ext cx="889635" cy="334010"/>
          </a:xfrm>
          <a:prstGeom prst="roundRect">
            <a:avLst/>
          </a:prstGeom>
          <a:solidFill>
            <a:srgbClr val="70784C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返回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五边形 4"/>
          <p:cNvSpPr/>
          <p:nvPr/>
        </p:nvSpPr>
        <p:spPr>
          <a:xfrm>
            <a:off x="948055" y="346710"/>
            <a:ext cx="2647315" cy="598170"/>
          </a:xfrm>
          <a:prstGeom prst="homePlat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思维导图</a:t>
            </a:r>
            <a:endParaRPr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652270" y="1016000"/>
            <a:ext cx="9357360" cy="52197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730885" y="438785"/>
            <a:ext cx="6264910" cy="5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60000"/>
                    <a:lumOff val="40000"/>
                  </a:schemeClr>
                </a:solidFill>
              </a14:hiddenFill>
            </a:ext>
          </a:extLst>
        </p:spPr>
        <p:txBody>
          <a:bodyPr wrap="square" rtlCol="0" anchor="t">
            <a:spAutoFit/>
          </a:bodyPr>
          <a:p>
            <a:pPr fontAlgn="auto">
              <a:lnSpc>
                <a:spcPts val="35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（三）完成表格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cxnSp>
        <p:nvCxnSpPr>
          <p:cNvPr id="3" name="直接连接符 2"/>
          <p:cNvCxnSpPr/>
          <p:nvPr>
            <p:custDataLst>
              <p:tags r:id="rId2"/>
            </p:custDataLst>
          </p:nvPr>
        </p:nvCxnSpPr>
        <p:spPr>
          <a:xfrm flipV="1">
            <a:off x="730885" y="960755"/>
            <a:ext cx="10961370" cy="17780"/>
          </a:xfrm>
          <a:prstGeom prst="line">
            <a:avLst/>
          </a:prstGeom>
          <a:ln w="28575" cmpd="dbl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673100" y="1110615"/>
            <a:ext cx="11033125" cy="534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>
            <a:spAutoFit/>
          </a:bodyPr>
          <a:p>
            <a:pPr marL="360045" indent="-457200" fontAlgn="auto">
              <a:lnSpc>
                <a:spcPct val="120000"/>
              </a:lnSpc>
            </a:pPr>
            <a:r>
              <a:rPr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根据《乡土中国》的有关内容，补充并填写下表。</a:t>
            </a:r>
            <a:endParaRPr sz="24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4"/>
            </p:custDataLst>
          </p:nvPr>
        </p:nvGraphicFramePr>
        <p:xfrm>
          <a:off x="1149985" y="1936750"/>
          <a:ext cx="9949815" cy="3718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29505"/>
                <a:gridCol w="5020310"/>
              </a:tblGrid>
              <a:tr h="528955">
                <a:tc>
                  <a:txBody>
                    <a:bodyPr/>
                    <a:p>
                      <a:pPr algn="ctr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200" b="1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指称乡土中国的概念</a:t>
                      </a:r>
                      <a:endParaRPr lang="zh-CN" altLang="en-US" sz="2200" b="1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200" b="1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指称其他社会的对应概念</a:t>
                      </a:r>
                      <a:endParaRPr lang="zh-CN" altLang="en-US" sz="2200" b="1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544830">
                <a:tc>
                  <a:txBody>
                    <a:bodyPr/>
                    <a:p>
                      <a:pPr algn="ctr">
                        <a:lnSpc>
                          <a:spcPct val="110000"/>
                        </a:lnSpc>
                        <a:buNone/>
                      </a:pPr>
                      <a:r>
                        <a:rPr sz="2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礼俗社会</a:t>
                      </a:r>
                      <a:endParaRPr sz="22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10000"/>
                        </a:lnSpc>
                        <a:buNone/>
                      </a:pPr>
                      <a:endParaRPr lang="zh-CN" altLang="en-US" sz="2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528955">
                <a:tc>
                  <a:txBody>
                    <a:bodyPr/>
                    <a:p>
                      <a:pPr algn="ctr">
                        <a:lnSpc>
                          <a:spcPct val="110000"/>
                        </a:lnSpc>
                        <a:buNone/>
                      </a:pPr>
                      <a:endParaRPr lang="zh-CN" altLang="en-US" sz="22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借助文字的社会</a:t>
                      </a:r>
                      <a:endParaRPr lang="zh-CN" altLang="en-US" sz="2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528955">
                <a:tc>
                  <a:txBody>
                    <a:bodyPr/>
                    <a:p>
                      <a:pPr algn="ctr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差序格局</a:t>
                      </a:r>
                      <a:endParaRPr lang="zh-CN" altLang="en-US" sz="22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10000"/>
                        </a:lnSpc>
                        <a:buNone/>
                      </a:pPr>
                      <a:endParaRPr lang="zh-CN" altLang="en-US" sz="2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528955">
                <a:tc>
                  <a:txBody>
                    <a:bodyPr/>
                    <a:p>
                      <a:pPr algn="ctr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维系私人的道德</a:t>
                      </a:r>
                      <a:endParaRPr lang="zh-CN" altLang="en-US" sz="22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10000"/>
                        </a:lnSpc>
                        <a:buNone/>
                      </a:pPr>
                      <a:endParaRPr lang="zh-CN" altLang="en-US" sz="2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528955">
                <a:tc>
                  <a:txBody>
                    <a:bodyPr/>
                    <a:p>
                      <a:pPr algn="ctr">
                        <a:lnSpc>
                          <a:spcPct val="110000"/>
                        </a:lnSpc>
                        <a:buNone/>
                      </a:pPr>
                      <a:endParaRPr lang="zh-CN" altLang="en-US" sz="22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大家庭</a:t>
                      </a:r>
                      <a:endParaRPr lang="zh-CN" altLang="en-US" sz="2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528955">
                <a:tc>
                  <a:txBody>
                    <a:bodyPr/>
                    <a:p>
                      <a:pPr algn="ctr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男女有别</a:t>
                      </a:r>
                      <a:endParaRPr lang="zh-CN" altLang="en-US" sz="22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10000"/>
                        </a:lnSpc>
                        <a:buNone/>
                      </a:pPr>
                      <a:endParaRPr lang="zh-CN" altLang="en-US" sz="2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7978140" y="2604135"/>
            <a:ext cx="220853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u="sng">
                <a:solidFill>
                  <a:srgbClr val="C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法理社会</a:t>
            </a:r>
            <a:endParaRPr lang="zh-CN" altLang="en-US" sz="2200" u="sng">
              <a:solidFill>
                <a:srgbClr val="C0000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2632710" y="3034030"/>
            <a:ext cx="246062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u="sng">
                <a:solidFill>
                  <a:srgbClr val="C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借助语言的社会</a:t>
            </a:r>
            <a:endParaRPr lang="zh-CN" altLang="en-US" sz="2200" u="sng">
              <a:solidFill>
                <a:srgbClr val="C0000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7978140" y="3660140"/>
            <a:ext cx="176784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u="sng">
                <a:solidFill>
                  <a:srgbClr val="C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团体格局</a:t>
            </a:r>
            <a:endParaRPr lang="zh-CN" altLang="en-US" sz="2200" u="sng">
              <a:solidFill>
                <a:srgbClr val="C0000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8039100" y="4231005"/>
            <a:ext cx="170688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u="sng">
                <a:solidFill>
                  <a:srgbClr val="C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小家族</a:t>
            </a:r>
            <a:endParaRPr lang="zh-CN" altLang="en-US" sz="2200" u="sng">
              <a:solidFill>
                <a:srgbClr val="C0000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2398395" y="4660900"/>
            <a:ext cx="306070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u="sng">
                <a:solidFill>
                  <a:srgbClr val="C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维系着人民的宪法</a:t>
            </a:r>
            <a:endParaRPr lang="zh-CN" altLang="en-US" sz="2200" u="sng">
              <a:solidFill>
                <a:srgbClr val="C0000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8156575" y="5225415"/>
            <a:ext cx="152400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u="sng">
                <a:solidFill>
                  <a:srgbClr val="C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男女求同</a:t>
            </a:r>
            <a:endParaRPr lang="zh-CN" altLang="en-US" sz="2200" u="sng">
              <a:solidFill>
                <a:srgbClr val="C0000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8" name="矩形 17">
            <a:hlinkClick r:id="rId11" action="ppaction://hlinksldjump"/>
          </p:cNvPr>
          <p:cNvSpPr/>
          <p:nvPr>
            <p:custDataLst>
              <p:tags r:id="rId12"/>
            </p:custDataLst>
          </p:nvPr>
        </p:nvSpPr>
        <p:spPr>
          <a:xfrm>
            <a:off x="4260215" y="5855335"/>
            <a:ext cx="1924050" cy="44958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解析</a:t>
            </a:r>
            <a:endParaRPr lang="zh-CN" altLang="en-US" sz="24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1" action="ppaction://hlinksldjump"/>
          </p:cNvPr>
          <p:cNvSpPr/>
          <p:nvPr userDrawn="1">
            <p:custDataLst>
              <p:tags r:id="rId2"/>
            </p:custDataLst>
          </p:nvPr>
        </p:nvSpPr>
        <p:spPr>
          <a:xfrm>
            <a:off x="11131550" y="6440170"/>
            <a:ext cx="889635" cy="334010"/>
          </a:xfrm>
          <a:prstGeom prst="roundRect">
            <a:avLst/>
          </a:prstGeom>
          <a:solidFill>
            <a:srgbClr val="70784C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返回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45110" y="628015"/>
            <a:ext cx="11776710" cy="560959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五边形 4"/>
          <p:cNvSpPr/>
          <p:nvPr/>
        </p:nvSpPr>
        <p:spPr>
          <a:xfrm>
            <a:off x="245110" y="194945"/>
            <a:ext cx="2366645" cy="581660"/>
          </a:xfrm>
          <a:prstGeom prst="homePlat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补充</a:t>
            </a:r>
            <a:endParaRPr lang="zh-CN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5290" y="775970"/>
            <a:ext cx="11605895" cy="53676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en-US" altLang="zh-CN" sz="2400">
                <a:solidFill>
                  <a:srgbClr val="C00000"/>
                </a:solidFill>
              </a:rPr>
              <a:t>    </a:t>
            </a:r>
            <a:r>
              <a:rPr lang="zh-CN" altLang="en-US" sz="2400">
                <a:solidFill>
                  <a:srgbClr val="C00000"/>
                </a:solidFill>
              </a:rPr>
              <a:t>全书中第一篇描述了中国社会的基础，同时也是全书的基础，是后文差序格局、礼俗社会之根源。礼俗社会不同于法理社会。第二篇“在乡土社会‘面对面’社群里，在熟人社会中，不但文字是多余的，连语言都不是传情达意的唯一象征体系”。第三篇“在乡土社会里，语言足够传递世代间的经验”，可根据对称的文字总结出“借助语言的社会”。第四篇“西洋社会是捆柴式的团体格局，中国乡土社会是丢石头形成同心圆波纹的差序格局”。第五篇“在‘团体格局’中，道德的基本观念建筑在团体和个人的关系……在差序格局中，从已向外推以构成的社会范围……被一种道德要素维持着……孝和……忠信”，根据乡土社会“维系私人的道德”可对称性地指出，其他社会是“维系着人民的宪法”。第六篇“根据单系亲属原则所组成的社群叫‘氏族’……在西洋家庭团体中夫妇是主轴，子女是配轴，在中国乡土社会中，父子之间是主轴，夫妇成了配轴”，由此来看，乡土社会是根据单系亲属构成的社群，与“家庭”相对应，应该是“小家族”。第七篇“害怕社会关系的破坏，故男女之间必须有一种安排，使他们之间不发生机动性的情感，这就是男女有别的原则。”</a:t>
            </a:r>
            <a:endParaRPr lang="zh-CN" altLang="en-US" sz="240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 userDrawn="1">
            <p:custDataLst>
              <p:tags r:id="rId1"/>
            </p:custDataLst>
          </p:nvPr>
        </p:nvSpPr>
        <p:spPr>
          <a:xfrm>
            <a:off x="584835" y="551180"/>
            <a:ext cx="11058525" cy="58229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753" h="9551">
                <a:moveTo>
                  <a:pt x="106" y="104"/>
                </a:moveTo>
                <a:lnTo>
                  <a:pt x="17621" y="104"/>
                </a:lnTo>
                <a:lnTo>
                  <a:pt x="17621" y="9420"/>
                </a:lnTo>
                <a:lnTo>
                  <a:pt x="106" y="9420"/>
                </a:lnTo>
                <a:lnTo>
                  <a:pt x="106" y="104"/>
                </a:lnTo>
                <a:close/>
                <a:moveTo>
                  <a:pt x="0" y="0"/>
                </a:moveTo>
                <a:lnTo>
                  <a:pt x="17753" y="0"/>
                </a:lnTo>
                <a:lnTo>
                  <a:pt x="17753" y="9551"/>
                </a:lnTo>
                <a:lnTo>
                  <a:pt x="0" y="9551"/>
                </a:lnTo>
                <a:lnTo>
                  <a:pt x="0" y="0"/>
                </a:lnTo>
                <a:close/>
              </a:path>
            </a:pathLst>
          </a:custGeom>
          <a:solidFill>
            <a:srgbClr val="7E8755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pic>
        <p:nvPicPr>
          <p:cNvPr id="110" name="图片 109"/>
          <p:cNvPicPr/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3475" y="0"/>
            <a:ext cx="4783455" cy="33064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08610" y="4225290"/>
            <a:ext cx="3632200" cy="29959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2357120" y="3306445"/>
            <a:ext cx="84474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整本书阅读——《乡土中国》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31945" y="1619885"/>
            <a:ext cx="3623945" cy="92202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第四单元</a:t>
            </a:r>
            <a:endParaRPr lang="zh-CN" altLang="en-US" sz="5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730885" y="200025"/>
            <a:ext cx="6264910" cy="5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60000"/>
                    <a:lumOff val="40000"/>
                  </a:schemeClr>
                </a:solidFill>
              </a14:hiddenFill>
            </a:ext>
          </a:extLst>
        </p:spPr>
        <p:txBody>
          <a:bodyPr wrap="square" rtlCol="0" anchor="t">
            <a:spAutoFit/>
          </a:bodyPr>
          <a:p>
            <a:pPr fontAlgn="auto">
              <a:lnSpc>
                <a:spcPts val="35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（四）感悟与思考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cxnSp>
        <p:nvCxnSpPr>
          <p:cNvPr id="3" name="直接连接符 2"/>
          <p:cNvCxnSpPr/>
          <p:nvPr>
            <p:custDataLst>
              <p:tags r:id="rId2"/>
            </p:custDataLst>
          </p:nvPr>
        </p:nvCxnSpPr>
        <p:spPr>
          <a:xfrm flipV="1">
            <a:off x="730885" y="739775"/>
            <a:ext cx="10961370" cy="17780"/>
          </a:xfrm>
          <a:prstGeom prst="line">
            <a:avLst/>
          </a:prstGeom>
          <a:ln w="28575" cmpd="dbl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8" name="圆角矩形 7"/>
          <p:cNvSpPr/>
          <p:nvPr>
            <p:custDataLst>
              <p:tags r:id="rId3"/>
            </p:custDataLst>
          </p:nvPr>
        </p:nvSpPr>
        <p:spPr>
          <a:xfrm>
            <a:off x="501650" y="1002665"/>
            <a:ext cx="11096625" cy="482346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just">
              <a:lnSpc>
                <a:spcPct val="120000"/>
              </a:lnSpc>
            </a:pPr>
            <a:r>
              <a:rPr 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乡土中国》是一本论述中国乡土社会传统文化和社会结构的一本著作。其中，礼治社会、落叶归根、熟人社会等内容至今仍是人们议论的话题。中国有几千年的农耕历史，乡土中国在某种意义上是中国传统的符号。虽然现在中国基层社会结构发生了翻天覆地的变化，城镇化程度日益提高，但中国的乡土性仍然影响着我们生活的方方面面。某班级学生在阅读了《乡土中国》后进行了分享交流，有同学感叹，书中谈到的许多风土人情在我国现代农村早已不复存在，乡愁的味道也越来越淡，未免有些遗憾；也有同学认为，时代变了，农村就应该与时俱进、求新求变，否则会被现代化浪潮抛弃……</a:t>
            </a:r>
            <a:endParaRPr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对此，你有什么想法，请结合身边的实例谈谈自己的感悟与思考，不少于</a:t>
            </a:r>
            <a:r>
              <a: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300</a:t>
            </a:r>
            <a:r>
              <a: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字。</a:t>
            </a:r>
            <a:endParaRPr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68060" y="615442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图片 100"/>
          <p:cNvPicPr/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67495" y="4167505"/>
            <a:ext cx="3632200" cy="29959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8" name="图片 107"/>
          <p:cNvPicPr/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55301"/>
          <a:stretch>
            <a:fillRect/>
          </a:stretch>
        </p:blipFill>
        <p:spPr>
          <a:xfrm>
            <a:off x="57785" y="0"/>
            <a:ext cx="5511165" cy="32270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任意多边形 10"/>
          <p:cNvSpPr/>
          <p:nvPr/>
        </p:nvSpPr>
        <p:spPr>
          <a:xfrm>
            <a:off x="2599055" y="1720215"/>
            <a:ext cx="6666230" cy="290449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8966" h="3487">
                <a:moveTo>
                  <a:pt x="0" y="2135"/>
                </a:moveTo>
                <a:cubicBezTo>
                  <a:pt x="317" y="1065"/>
                  <a:pt x="2726" y="-59"/>
                  <a:pt x="4190" y="0"/>
                </a:cubicBezTo>
                <a:lnTo>
                  <a:pt x="4271" y="2"/>
                </a:lnTo>
                <a:lnTo>
                  <a:pt x="4366" y="3"/>
                </a:lnTo>
                <a:lnTo>
                  <a:pt x="4462" y="5"/>
                </a:lnTo>
                <a:lnTo>
                  <a:pt x="4567" y="2"/>
                </a:lnTo>
                <a:lnTo>
                  <a:pt x="4671" y="1"/>
                </a:lnTo>
                <a:lnTo>
                  <a:pt x="4774" y="1"/>
                </a:lnTo>
                <a:cubicBezTo>
                  <a:pt x="6909" y="-17"/>
                  <a:pt x="8805" y="1474"/>
                  <a:pt x="8966" y="2279"/>
                </a:cubicBezTo>
                <a:lnTo>
                  <a:pt x="6140" y="3477"/>
                </a:lnTo>
                <a:cubicBezTo>
                  <a:pt x="5804" y="3132"/>
                  <a:pt x="4982" y="2913"/>
                  <a:pt x="4539" y="2917"/>
                </a:cubicBezTo>
                <a:lnTo>
                  <a:pt x="4515" y="2917"/>
                </a:lnTo>
                <a:lnTo>
                  <a:pt x="4488" y="2918"/>
                </a:lnTo>
                <a:lnTo>
                  <a:pt x="4461" y="2918"/>
                </a:lnTo>
                <a:lnTo>
                  <a:pt x="4424" y="2917"/>
                </a:lnTo>
                <a:lnTo>
                  <a:pt x="4386" y="2917"/>
                </a:lnTo>
                <a:lnTo>
                  <a:pt x="4354" y="2916"/>
                </a:lnTo>
                <a:lnTo>
                  <a:pt x="4322" y="2916"/>
                </a:lnTo>
                <a:cubicBezTo>
                  <a:pt x="3706" y="2911"/>
                  <a:pt x="3010" y="3268"/>
                  <a:pt x="2768" y="3485"/>
                </a:cubicBezTo>
                <a:lnTo>
                  <a:pt x="0" y="2135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126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5872770" y="4919950"/>
            <a:ext cx="3353" cy="3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">
                <a:moveTo>
                  <a:pt x="5" y="0"/>
                </a:moveTo>
                <a:lnTo>
                  <a:pt x="5" y="0"/>
                </a:lnTo>
                <a:lnTo>
                  <a:pt x="0" y="0"/>
                </a:lnTo>
                <a:lnTo>
                  <a:pt x="5" y="0"/>
                </a:lnTo>
                <a:close/>
              </a:path>
            </a:pathLst>
          </a:cu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3606800" y="2651125"/>
            <a:ext cx="4978400" cy="10433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dist"/>
            <a:r>
              <a:rPr lang="zh-CN" altLang="zh-CN" sz="6600" b="1">
                <a:latin typeface="楷体" panose="02010609060101010101" charset="-122"/>
                <a:ea typeface="楷体" panose="02010609060101010101" charset="-122"/>
              </a:rPr>
              <a:t>谢谢</a:t>
            </a:r>
            <a:r>
              <a:rPr lang="zh-CN" altLang="zh-CN" sz="6600" b="1">
                <a:latin typeface="楷体" panose="02010609060101010101" charset="-122"/>
                <a:ea typeface="楷体" panose="02010609060101010101" charset="-122"/>
                <a:sym typeface="+mn-ea"/>
              </a:rPr>
              <a:t>欣赏</a:t>
            </a:r>
            <a:r>
              <a:rPr lang="zh-CN" altLang="zh-CN" sz="6000" b="1">
                <a:latin typeface="楷体" panose="02010609060101010101" charset="-122"/>
                <a:ea typeface="楷体" panose="02010609060101010101" charset="-122"/>
              </a:rPr>
              <a:t>！</a:t>
            </a:r>
            <a:endParaRPr lang="zh-CN" altLang="zh-CN" sz="6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4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18415"/>
            <a:ext cx="7018655" cy="817245"/>
            <a:chOff x="0" y="29"/>
            <a:chExt cx="11053" cy="1287"/>
          </a:xfrm>
        </p:grpSpPr>
        <p:pic>
          <p:nvPicPr>
            <p:cNvPr id="111" name="图片 110"/>
            <p:cNvPicPr/>
            <p:nvPr userDrawn="1">
              <p:custDataLst>
                <p:tags r:id="rId1"/>
              </p:custDataLst>
            </p:nvPr>
          </p:nvPicPr>
          <p:blipFill>
            <a:blip r:embed="rId2">
              <a:clrChange>
                <a:clrFrom>
                  <a:srgbClr val="F7F5F6">
                    <a:alpha val="100000"/>
                  </a:srgbClr>
                </a:clrFrom>
                <a:clrTo>
                  <a:srgbClr val="F7F5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29"/>
              <a:ext cx="11053" cy="12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5"/>
            <p:cNvSpPr txBox="1"/>
            <p:nvPr userDrawn="1">
              <p:custDataLst>
                <p:tags r:id="rId3"/>
              </p:custDataLst>
            </p:nvPr>
          </p:nvSpPr>
          <p:spPr>
            <a:xfrm>
              <a:off x="1254" y="213"/>
              <a:ext cx="489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rPr>
                <a:t>一、五步阅读法</a:t>
              </a:r>
              <a:endParaRPr lang="zh-CN" altLang="en-US" sz="32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3" name="圆角矩形 2"/>
          <p:cNvSpPr/>
          <p:nvPr>
            <p:custDataLst>
              <p:tags r:id="rId4"/>
            </p:custDataLst>
          </p:nvPr>
        </p:nvSpPr>
        <p:spPr>
          <a:xfrm>
            <a:off x="502920" y="1031240"/>
            <a:ext cx="11017885" cy="501142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just">
              <a:lnSpc>
                <a:spcPct val="130000"/>
              </a:lnSpc>
            </a:pPr>
            <a:r>
              <a:rPr 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英国著名教育家德瑞克·特朗里发明了一种阅读方法，叫五步阅读法，又称SQ3R阅读法，即纵览（Survey）、问题（Question）、阅读（Read）、回忆（Recall）、检查（Review）。</a:t>
            </a:r>
            <a:endParaRPr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u"/>
            </a:pPr>
            <a:r>
              <a: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第一步全面浏览，着重看书的序言、内容提要、目录和大小标题等，以获得大体印象，确定阅读重点；</a:t>
            </a:r>
            <a:endParaRPr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u"/>
            </a:pPr>
            <a:r>
              <a: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第二步发问，对浏览过的主要内容、重点、难点提出问题，使阅读变成主动的、有准备的批评过程；</a:t>
            </a:r>
            <a:endParaRPr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u"/>
            </a:pPr>
            <a:r>
              <a: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第三步带着问题深入阅读，对书中专门术语、关键性文字和重点段落作记号，写批语，做笔记，以加强记忆；</a:t>
            </a:r>
            <a:endParaRPr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>
            <p:custDataLst>
              <p:tags r:id="rId1"/>
            </p:custDataLst>
          </p:nvPr>
        </p:nvSpPr>
        <p:spPr>
          <a:xfrm>
            <a:off x="671830" y="923290"/>
            <a:ext cx="11017885" cy="501142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u"/>
            </a:pPr>
            <a:r>
              <a: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第四步回忆复述，对各章节中主要内容进行回忆，对阅读中提出的问题进行解答，以检查阅读效果；</a:t>
            </a:r>
            <a:endParaRPr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u"/>
            </a:pPr>
            <a:r>
              <a: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第五步在复述的基础上，对发现的问题进行有重点地全面复习，以巩固阅读成果。</a:t>
            </a:r>
            <a:endParaRPr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30000"/>
              </a:lnSpc>
            </a:pPr>
            <a:r>
              <a:rPr 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乡土中国》全书7万字左右，在学术性著作中阅读量不算大。但本书少而精，学术性强，信息量大，术语多，阅读本书对于中职学生而言有很大难度，阅读时应该由表及里，由浅入深逐步推进。利用五步阅读法阅读，有利于学生通过阅读、交流、评价等活动，提升语文学科综合素养。</a:t>
            </a:r>
            <a:endParaRPr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0" y="18415"/>
            <a:ext cx="7018655" cy="817245"/>
            <a:chOff x="0" y="29"/>
            <a:chExt cx="11053" cy="1287"/>
          </a:xfrm>
        </p:grpSpPr>
        <p:pic>
          <p:nvPicPr>
            <p:cNvPr id="111" name="图片 110"/>
            <p:cNvPicPr/>
            <p:nvPr userDrawn="1">
              <p:custDataLst>
                <p:tags r:id="rId1"/>
              </p:custDataLst>
            </p:nvPr>
          </p:nvPicPr>
          <p:blipFill>
            <a:blip r:embed="rId2">
              <a:clrChange>
                <a:clrFrom>
                  <a:srgbClr val="F7F5F6">
                    <a:alpha val="100000"/>
                  </a:srgbClr>
                </a:clrFrom>
                <a:clrTo>
                  <a:srgbClr val="F7F5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29"/>
              <a:ext cx="11053" cy="12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" name="文本框 21"/>
            <p:cNvSpPr txBox="1"/>
            <p:nvPr userDrawn="1">
              <p:custDataLst>
                <p:tags r:id="rId3"/>
              </p:custDataLst>
            </p:nvPr>
          </p:nvSpPr>
          <p:spPr>
            <a:xfrm>
              <a:off x="1254" y="213"/>
              <a:ext cx="489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rPr>
                <a:t>二、单元导读</a:t>
              </a:r>
              <a:endParaRPr lang="zh-CN" altLang="en-US" sz="32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" name="圆角矩形 1"/>
          <p:cNvSpPr/>
          <p:nvPr>
            <p:custDataLst>
              <p:tags r:id="rId4"/>
            </p:custDataLst>
          </p:nvPr>
        </p:nvSpPr>
        <p:spPr>
          <a:xfrm>
            <a:off x="587375" y="1049655"/>
            <a:ext cx="11017885" cy="472186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just">
              <a:lnSpc>
                <a:spcPct val="130000"/>
              </a:lnSpc>
            </a:pPr>
            <a:r>
              <a:rPr 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《乡土中国》是一部分析中国乡村社会结构和特点的社会学著作。作者费孝通用通俗、简洁的语言对中国基层传统社会的主要特征进行了概述和分析，全面展现了乡土社会的面貌和内在精神气质。</a:t>
            </a:r>
            <a:endParaRPr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30000"/>
              </a:lnSpc>
            </a:pPr>
            <a:r>
              <a:rPr 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阅读《乡土中国》，要认识其学术价值和社会价值，深入理解中国乡土社会的文化传统和文化精神，增进对中国乡土社会的了解与认知，唤起文化自觉。要注意学术著作与文学作品的不同特点，从理解书中的核心概念入手，把握基本观点，理清全书思路，提升逻辑思维能力。要学会利用相关资料，综合运用精读、略读等方法，领悟本书丰富的内涵，并结合自身体会，尝试分析当前社会现象。要总结学术著作的阅读方法，积累学术著作阅读经验。</a:t>
            </a:r>
            <a:endParaRPr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0" y="18415"/>
            <a:ext cx="7411720" cy="761365"/>
            <a:chOff x="0" y="29"/>
            <a:chExt cx="11520" cy="1287"/>
          </a:xfrm>
        </p:grpSpPr>
        <p:pic>
          <p:nvPicPr>
            <p:cNvPr id="111" name="图片 110"/>
            <p:cNvPicPr/>
            <p:nvPr userDrawn="1">
              <p:custDataLst>
                <p:tags r:id="rId1"/>
              </p:custDataLst>
            </p:nvPr>
          </p:nvPicPr>
          <p:blipFill>
            <a:blip r:embed="rId2">
              <a:clrChange>
                <a:clrFrom>
                  <a:srgbClr val="F7F5F6">
                    <a:alpha val="100000"/>
                  </a:srgbClr>
                </a:clrFrom>
                <a:clrTo>
                  <a:srgbClr val="F7F5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29"/>
              <a:ext cx="11520" cy="12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文本框 10"/>
            <p:cNvSpPr txBox="1"/>
            <p:nvPr userDrawn="1">
              <p:custDataLst>
                <p:tags r:id="rId3"/>
              </p:custDataLst>
            </p:nvPr>
          </p:nvSpPr>
          <p:spPr>
            <a:xfrm>
              <a:off x="595" y="93"/>
              <a:ext cx="6278" cy="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rPr>
                <a:t>三、阅读指引与检测</a:t>
              </a:r>
              <a:endParaRPr lang="zh-CN" altLang="en-US" sz="32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34" name="文本框 33"/>
          <p:cNvSpPr txBox="1"/>
          <p:nvPr>
            <p:custDataLst>
              <p:tags r:id="rId4"/>
            </p:custDataLst>
          </p:nvPr>
        </p:nvSpPr>
        <p:spPr>
          <a:xfrm>
            <a:off x="893445" y="847090"/>
            <a:ext cx="3154680" cy="5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60000"/>
                    <a:lumOff val="40000"/>
                  </a:schemeClr>
                </a:solidFill>
              </a14:hiddenFill>
            </a:ext>
          </a:extLst>
        </p:spPr>
        <p:txBody>
          <a:bodyPr wrap="square" rtlCol="0" anchor="t">
            <a:spAutoFit/>
          </a:bodyPr>
          <a:p>
            <a:pPr fontAlgn="auto">
              <a:lnSpc>
                <a:spcPts val="35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（一）概念理解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圆角矩形 1"/>
          <p:cNvSpPr/>
          <p:nvPr>
            <p:custDataLst>
              <p:tags r:id="rId5"/>
            </p:custDataLst>
          </p:nvPr>
        </p:nvSpPr>
        <p:spPr>
          <a:xfrm>
            <a:off x="176530" y="1751330"/>
            <a:ext cx="11718925" cy="247332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just">
              <a:lnSpc>
                <a:spcPct val="130000"/>
              </a:lnSpc>
            </a:pPr>
            <a:r>
              <a:rPr 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概念理解是准确把握整本书精神内涵的重要环节，我们平常的阅读往往只在概念的名词上停留一下，不太深入研究书中概念的准确内涵。阐释概念是深化阅读的重要环节之一，因此，要阐释清楚、准确一个概念，往往要反复阅读一些相关语段，甚至要跨越章节阅读。在阐释概念的过程中会形成局部的逻辑关联。同时，要概括好一个概念，还可以锻炼语言的斟酌、筛选、组合能力。请阅读全书，解释以下概念。</a:t>
            </a:r>
            <a:endParaRPr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730885" y="1283970"/>
            <a:ext cx="10961370" cy="17780"/>
          </a:xfrm>
          <a:prstGeom prst="line">
            <a:avLst/>
          </a:prstGeom>
          <a:ln w="28575" cmpd="dbl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805940" y="4589145"/>
            <a:ext cx="1924050" cy="44958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  <a:hlinkClick r:id="rId6" action="ppaction://hlinksldjump"/>
              </a:rPr>
              <a:t>1. 差序格局</a:t>
            </a:r>
            <a:endParaRPr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  <a:hlinkClick r:id="rId6" action="ppaction://hlinksldjump"/>
            </a:endParaRPr>
          </a:p>
        </p:txBody>
      </p:sp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3856990" y="4589145"/>
            <a:ext cx="1924050" cy="44958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  <a:hlinkClick r:id="rId8" action="ppaction://hlinksldjump"/>
              </a:rPr>
              <a:t>2. 团体格局</a:t>
            </a:r>
            <a:endParaRPr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  <a:hlinkClick r:id="rId8" action="ppaction://hlinksldjump"/>
            </a:endParaRPr>
          </a:p>
        </p:txBody>
      </p:sp>
      <p:sp>
        <p:nvSpPr>
          <p:cNvPr id="24" name="矩形 23"/>
          <p:cNvSpPr/>
          <p:nvPr>
            <p:custDataLst>
              <p:tags r:id="rId9"/>
            </p:custDataLst>
          </p:nvPr>
        </p:nvSpPr>
        <p:spPr>
          <a:xfrm>
            <a:off x="5908040" y="4589145"/>
            <a:ext cx="1924050" cy="44958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  <a:hlinkClick r:id="rId10" action="ppaction://hlinksldjump"/>
              </a:rPr>
              <a:t>3. 男女有别</a:t>
            </a:r>
            <a:endParaRPr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  <a:hlinkClick r:id="rId10" action="ppaction://hlinksldjump"/>
            </a:endParaRPr>
          </a:p>
        </p:txBody>
      </p:sp>
      <p:sp>
        <p:nvSpPr>
          <p:cNvPr id="25" name="矩形 24"/>
          <p:cNvSpPr/>
          <p:nvPr>
            <p:custDataLst>
              <p:tags r:id="rId11"/>
            </p:custDataLst>
          </p:nvPr>
        </p:nvSpPr>
        <p:spPr>
          <a:xfrm>
            <a:off x="7959090" y="4589145"/>
            <a:ext cx="1924050" cy="44958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  <a:hlinkClick r:id="rId12" action="ppaction://hlinksldjump"/>
              </a:rPr>
              <a:t>4. 男女求同</a:t>
            </a:r>
            <a:endParaRPr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  <a:hlinkClick r:id="rId12" action="ppaction://hlinksldjump"/>
            </a:endParaRPr>
          </a:p>
        </p:txBody>
      </p:sp>
      <p:sp>
        <p:nvSpPr>
          <p:cNvPr id="26" name="矩形 25"/>
          <p:cNvSpPr/>
          <p:nvPr>
            <p:custDataLst>
              <p:tags r:id="rId13"/>
            </p:custDataLst>
          </p:nvPr>
        </p:nvSpPr>
        <p:spPr>
          <a:xfrm>
            <a:off x="1805940" y="5101590"/>
            <a:ext cx="1924050" cy="44958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  <a:hlinkClick r:id="rId14" action="ppaction://hlinksldjump"/>
              </a:rPr>
              <a:t>5. 长老权力</a:t>
            </a:r>
            <a:endParaRPr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  <a:hlinkClick r:id="rId14" action="ppaction://hlinksldjump"/>
            </a:endParaRPr>
          </a:p>
        </p:txBody>
      </p:sp>
      <p:sp>
        <p:nvSpPr>
          <p:cNvPr id="27" name="矩形 26"/>
          <p:cNvSpPr/>
          <p:nvPr>
            <p:custDataLst>
              <p:tags r:id="rId15"/>
            </p:custDataLst>
          </p:nvPr>
        </p:nvSpPr>
        <p:spPr>
          <a:xfrm>
            <a:off x="3856990" y="5101590"/>
            <a:ext cx="1924050" cy="44958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  <a:hlinkClick r:id="rId16" action="ppaction://hlinksldjump"/>
              </a:rPr>
              <a:t>6. 时势权力</a:t>
            </a:r>
            <a:endParaRPr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  <a:hlinkClick r:id="rId16" action="ppaction://hlinksldjump"/>
            </a:endParaRPr>
          </a:p>
        </p:txBody>
      </p:sp>
      <p:sp>
        <p:nvSpPr>
          <p:cNvPr id="28" name="矩形 27"/>
          <p:cNvSpPr/>
          <p:nvPr>
            <p:custDataLst>
              <p:tags r:id="rId17"/>
            </p:custDataLst>
          </p:nvPr>
        </p:nvSpPr>
        <p:spPr>
          <a:xfrm>
            <a:off x="5908040" y="5101590"/>
            <a:ext cx="1924050" cy="44958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  <a:hlinkClick r:id="rId18" action="ppaction://hlinksldjump"/>
              </a:rPr>
              <a:t>7. 血缘社会</a:t>
            </a:r>
            <a:endParaRPr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  <a:hlinkClick r:id="rId18" action="ppaction://hlinksldjump"/>
            </a:endParaRPr>
          </a:p>
        </p:txBody>
      </p:sp>
      <p:sp>
        <p:nvSpPr>
          <p:cNvPr id="29" name="矩形 28"/>
          <p:cNvSpPr/>
          <p:nvPr>
            <p:custDataLst>
              <p:tags r:id="rId19"/>
            </p:custDataLst>
          </p:nvPr>
        </p:nvSpPr>
        <p:spPr>
          <a:xfrm>
            <a:off x="7959090" y="5101590"/>
            <a:ext cx="1924050" cy="44958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  <a:hlinkClick r:id="rId20" action="ppaction://hlinksldjump"/>
              </a:rPr>
              <a:t>8. 地缘社会</a:t>
            </a:r>
            <a:endParaRPr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1" action="ppaction://hlinksldjump"/>
          </p:cNvPr>
          <p:cNvSpPr/>
          <p:nvPr userDrawn="1">
            <p:custDataLst>
              <p:tags r:id="rId2"/>
            </p:custDataLst>
          </p:nvPr>
        </p:nvSpPr>
        <p:spPr>
          <a:xfrm>
            <a:off x="11131550" y="6440170"/>
            <a:ext cx="889635" cy="334010"/>
          </a:xfrm>
          <a:prstGeom prst="roundRect">
            <a:avLst/>
          </a:prstGeom>
          <a:solidFill>
            <a:srgbClr val="70784C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返回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537970" y="1694815"/>
            <a:ext cx="9237345" cy="315595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五边形 4"/>
          <p:cNvSpPr/>
          <p:nvPr/>
        </p:nvSpPr>
        <p:spPr>
          <a:xfrm>
            <a:off x="1706245" y="1217295"/>
            <a:ext cx="2647315" cy="598170"/>
          </a:xfrm>
          <a:prstGeom prst="homePlat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概念解释</a:t>
            </a:r>
            <a:endParaRPr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06245" y="2303780"/>
            <a:ext cx="8813800" cy="21209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2400">
                <a:solidFill>
                  <a:srgbClr val="C00000"/>
                </a:solidFill>
              </a:rPr>
              <a:t>1.</a:t>
            </a:r>
            <a:r>
              <a:rPr lang="zh-CN" altLang="en-US" sz="2400" b="1">
                <a:solidFill>
                  <a:srgbClr val="C00000"/>
                </a:solidFill>
              </a:rPr>
              <a:t> 差序格局：</a:t>
            </a:r>
            <a:r>
              <a:rPr lang="zh-CN" altLang="en-US" sz="2400">
                <a:solidFill>
                  <a:srgbClr val="C00000"/>
                </a:solidFill>
              </a:rPr>
              <a:t>中国乡土社会的一种社会格局。特点：</a:t>
            </a:r>
            <a:endParaRPr lang="zh-CN" altLang="en-US" sz="2400">
              <a:solidFill>
                <a:srgbClr val="C0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>
                <a:solidFill>
                  <a:srgbClr val="C00000"/>
                </a:solidFill>
              </a:rPr>
              <a:t>①每个人都是其社会影响推出去的圈子的中心，被圈子波及就发生联系。</a:t>
            </a:r>
            <a:endParaRPr lang="zh-CN" altLang="en-US" sz="2400">
              <a:solidFill>
                <a:srgbClr val="C0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>
                <a:solidFill>
                  <a:srgbClr val="C00000"/>
                </a:solidFill>
              </a:rPr>
              <a:t>②圈子范围大小由中心势力的厚薄决定，具有伸缩能力。</a:t>
            </a:r>
            <a:endParaRPr lang="zh-CN" altLang="en-US" sz="2400">
              <a:solidFill>
                <a:srgbClr val="C0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>
                <a:solidFill>
                  <a:srgbClr val="C00000"/>
                </a:solidFill>
              </a:rPr>
              <a:t>③每个人在某时某地动用的圈子不同。</a:t>
            </a:r>
            <a:endParaRPr lang="zh-CN" altLang="en-US" sz="240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1" action="ppaction://hlinksldjump"/>
          </p:cNvPr>
          <p:cNvSpPr/>
          <p:nvPr userDrawn="1">
            <p:custDataLst>
              <p:tags r:id="rId2"/>
            </p:custDataLst>
          </p:nvPr>
        </p:nvSpPr>
        <p:spPr>
          <a:xfrm>
            <a:off x="11131550" y="6440170"/>
            <a:ext cx="889635" cy="334010"/>
          </a:xfrm>
          <a:prstGeom prst="roundRect">
            <a:avLst/>
          </a:prstGeom>
          <a:solidFill>
            <a:srgbClr val="70784C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返回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537970" y="1694815"/>
            <a:ext cx="9237345" cy="315595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五边形 4"/>
          <p:cNvSpPr/>
          <p:nvPr/>
        </p:nvSpPr>
        <p:spPr>
          <a:xfrm>
            <a:off x="1706245" y="1217295"/>
            <a:ext cx="2647315" cy="598170"/>
          </a:xfrm>
          <a:prstGeom prst="homePlat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概念解释</a:t>
            </a:r>
            <a:endParaRPr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06245" y="2406650"/>
            <a:ext cx="8813800" cy="17145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2400">
                <a:solidFill>
                  <a:srgbClr val="C00000"/>
                </a:solidFill>
              </a:rPr>
              <a:t>2. </a:t>
            </a:r>
            <a:r>
              <a:rPr lang="zh-CN" altLang="en-US" sz="2400" b="1">
                <a:solidFill>
                  <a:srgbClr val="C00000"/>
                </a:solidFill>
              </a:rPr>
              <a:t>团体格局：</a:t>
            </a:r>
            <a:r>
              <a:rPr lang="zh-CN" altLang="en-US" sz="2400">
                <a:solidFill>
                  <a:srgbClr val="C00000"/>
                </a:solidFill>
              </a:rPr>
              <a:t>西方社会中人与人关系的一种格局。特点：</a:t>
            </a:r>
            <a:endParaRPr lang="zh-CN" altLang="en-US" sz="2400">
              <a:solidFill>
                <a:srgbClr val="C0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>
                <a:solidFill>
                  <a:srgbClr val="C00000"/>
                </a:solidFill>
              </a:rPr>
              <a:t>①团体由个体组成。</a:t>
            </a:r>
            <a:endParaRPr lang="zh-CN" altLang="en-US" sz="2400">
              <a:solidFill>
                <a:srgbClr val="C0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>
                <a:solidFill>
                  <a:srgbClr val="C00000"/>
                </a:solidFill>
              </a:rPr>
              <a:t>②个体对团体的关系相同，事先规定团体中的组别或等级分别。③团体界限分明。</a:t>
            </a:r>
            <a:endParaRPr lang="zh-CN" altLang="en-US" sz="240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1" action="ppaction://hlinksldjump"/>
          </p:cNvPr>
          <p:cNvSpPr/>
          <p:nvPr userDrawn="1">
            <p:custDataLst>
              <p:tags r:id="rId2"/>
            </p:custDataLst>
          </p:nvPr>
        </p:nvSpPr>
        <p:spPr>
          <a:xfrm>
            <a:off x="11131550" y="6440170"/>
            <a:ext cx="889635" cy="334010"/>
          </a:xfrm>
          <a:prstGeom prst="roundRect">
            <a:avLst/>
          </a:prstGeom>
          <a:solidFill>
            <a:srgbClr val="70784C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返回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537970" y="1694815"/>
            <a:ext cx="9237345" cy="315595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五边形 4"/>
          <p:cNvSpPr/>
          <p:nvPr/>
        </p:nvSpPr>
        <p:spPr>
          <a:xfrm>
            <a:off x="1706245" y="1217295"/>
            <a:ext cx="2647315" cy="598170"/>
          </a:xfrm>
          <a:prstGeom prst="homePlat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概念解释</a:t>
            </a:r>
            <a:endParaRPr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06245" y="2303780"/>
            <a:ext cx="8813800" cy="17145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2400">
                <a:solidFill>
                  <a:srgbClr val="C00000"/>
                </a:solidFill>
              </a:rPr>
              <a:t>3. </a:t>
            </a:r>
            <a:r>
              <a:rPr lang="zh-CN" altLang="en-US" sz="2400" b="1">
                <a:solidFill>
                  <a:srgbClr val="C00000"/>
                </a:solidFill>
              </a:rPr>
              <a:t>男女有别：</a:t>
            </a:r>
            <a:r>
              <a:rPr lang="zh-CN" altLang="en-US" sz="2400">
                <a:solidFill>
                  <a:srgbClr val="C00000"/>
                </a:solidFill>
              </a:rPr>
              <a:t>在乡土社会中，为了寻求稳定的社会关系，男女之间的接触交往有严格限制，进而实现两性之间的隔离，阻止两性之间的激动性感情，防止给稳定秩序带来危害。传统社会中主要表现为强调男女应严守封建礼教等。</a:t>
            </a:r>
            <a:endParaRPr lang="zh-CN" altLang="en-US" sz="240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TABLE_ENDDRAG_ORIGIN_RECT" val="783*292"/>
  <p:tag name="TABLE_ENDDRAG_RECT" val="90*152*783*292"/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ISPRING_PRESENTATION_TITLE" val="PowerPoint 演示文稿"/>
  <p:tag name="COMMONDATA" val="eyJoZGlkIjoiMjhjNGUxNWFjMjhlNDdjNWVkN2JmMzA2Y2JjZmYzMTUifQ=="/>
  <p:tag name="commondata" val="eyJoZGlkIjoiZGEzZTg1MWU2MGIyNjFjZjM1ODNlOTdmN2M4ZWRkZGIifQ==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3847</Words>
  <Application>WPS 演示</Application>
  <PresentationFormat>宽屏</PresentationFormat>
  <Paragraphs>178</Paragraphs>
  <Slides>21</Slides>
  <Notes>42</Notes>
  <HiddenSlides>0</HiddenSlides>
  <MMClips>10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Arial</vt:lpstr>
      <vt:lpstr>宋体</vt:lpstr>
      <vt:lpstr>Wingdings</vt:lpstr>
      <vt:lpstr>Arial Black</vt:lpstr>
      <vt:lpstr>方正黑体简体</vt:lpstr>
      <vt:lpstr>楷体</vt:lpstr>
      <vt:lpstr>微软雅黑</vt:lpstr>
      <vt:lpstr>Wingdings</vt:lpstr>
      <vt:lpstr>Times New Roman</vt:lpstr>
      <vt:lpstr>等线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几树天晴</cp:lastModifiedBy>
  <cp:revision>110</cp:revision>
  <dcterms:created xsi:type="dcterms:W3CDTF">2018-12-04T07:30:00Z</dcterms:created>
  <dcterms:modified xsi:type="dcterms:W3CDTF">2024-08-13T05:48:08Z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AD68C3A5916C400C866CE17C4E2D4740</vt:lpwstr>
  </property>
  <property fmtid="{D5CDD505-2E9C-101B-9397-08002B2CF9AE}" pid="3" name="KSOProductBuildVer">
    <vt:lpwstr>2052-12.1.0.17147</vt:lpwstr>
  </property>
</Properties>
</file>