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577" r:id="rId6"/>
    <p:sldId id="685" r:id="rId7"/>
    <p:sldId id="703" r:id="rId8"/>
    <p:sldId id="337" r:id="rId9"/>
    <p:sldId id="345" r:id="rId10"/>
    <p:sldId id="704" r:id="rId11"/>
    <p:sldId id="705" r:id="rId12"/>
    <p:sldId id="706" r:id="rId13"/>
    <p:sldId id="707" r:id="rId14"/>
    <p:sldId id="708" r:id="rId15"/>
    <p:sldId id="709" r:id="rId16"/>
    <p:sldId id="576" r:id="rId17"/>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5A613D"/>
    <a:srgbClr val="B6AF88"/>
    <a:srgbClr val="030502"/>
    <a:srgbClr val="70784C"/>
    <a:srgbClr val="7E8755"/>
    <a:srgbClr val="DFE2D1"/>
    <a:srgbClr val="D6DAC5"/>
    <a:srgbClr val="E1D8D2"/>
    <a:srgbClr val="DDC6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p:cViewPr varScale="1">
        <p:scale>
          <a:sx n="59" d="100"/>
          <a:sy n="59" d="100"/>
        </p:scale>
        <p:origin x="82" y="42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ags" Target="tags/tag34.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CC3875-C447-4BC8-A378-F3E768C9EB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89C3F-5AE9-4BEA-A13E-86ABD0C8DC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1.jpeg"/><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1.jpeg"/><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1.jpeg"/><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5" name="图片 104"/>
          <p:cNvPicPr/>
          <p:nvPr userDrawn="1">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381635" y="685800"/>
            <a:ext cx="11429365" cy="5857875"/>
          </a:xfrm>
          <a:prstGeom prst="rect">
            <a:avLst/>
          </a:prstGeom>
        </p:spPr>
      </p:pic>
      <p:sp>
        <p:nvSpPr>
          <p:cNvPr id="10" name="文本框 9"/>
          <p:cNvSpPr txBox="1"/>
          <p:nvPr userDrawn="1"/>
        </p:nvSpPr>
        <p:spPr>
          <a:xfrm>
            <a:off x="318135" y="120650"/>
            <a:ext cx="6057265" cy="521970"/>
          </a:xfrm>
          <a:prstGeom prst="rect">
            <a:avLst/>
          </a:prstGeom>
          <a:noFill/>
        </p:spPr>
        <p:txBody>
          <a:bodyPr wrap="square" rtlCol="0" anchor="t">
            <a:spAutoFit/>
          </a:bodyPr>
          <a:lstStyle/>
          <a:p>
            <a:r>
              <a:rPr lang="zh-CN" altLang="en-US" sz="2800" b="1">
                <a:solidFill>
                  <a:schemeClr val="bg1"/>
                </a:solidFill>
                <a:latin typeface="Arial Black" panose="020B0A04020102020204" charset="0"/>
                <a:ea typeface="方正黑体简体" panose="03000509000000000000" charset="-122"/>
                <a:cs typeface="Arial Black" panose="020B0A04020102020204" charset="0"/>
              </a:rPr>
              <a:t>Listening and Speaking</a:t>
            </a:r>
            <a:endParaRPr lang="zh-CN" altLang="en-US" sz="2800" b="1">
              <a:solidFill>
                <a:schemeClr val="bg1"/>
              </a:solidFill>
              <a:latin typeface="Arial Black" panose="020B0A04020102020204" charset="0"/>
              <a:ea typeface="方正黑体简体" panose="03000509000000000000" charset="-122"/>
              <a:cs typeface="Arial Black" panose="020B0A04020102020204" charset="0"/>
            </a:endParaRPr>
          </a:p>
        </p:txBody>
      </p:sp>
      <p:sp>
        <p:nvSpPr>
          <p:cNvPr id="6" name="矩形 5"/>
          <p:cNvSpPr/>
          <p:nvPr userDrawn="1">
            <p:custDataLst>
              <p:tags r:id="rId3"/>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5" name="图片 104"/>
          <p:cNvPicPr/>
          <p:nvPr userDrawn="1">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381635" y="685800"/>
            <a:ext cx="11429365" cy="5857875"/>
          </a:xfrm>
          <a:prstGeom prst="rect">
            <a:avLst/>
          </a:prstGeom>
        </p:spPr>
      </p:pic>
      <p:sp>
        <p:nvSpPr>
          <p:cNvPr id="10" name="文本框 9"/>
          <p:cNvSpPr txBox="1"/>
          <p:nvPr userDrawn="1"/>
        </p:nvSpPr>
        <p:spPr>
          <a:xfrm>
            <a:off x="318135" y="120650"/>
            <a:ext cx="6057265" cy="521970"/>
          </a:xfrm>
          <a:prstGeom prst="rect">
            <a:avLst/>
          </a:prstGeom>
          <a:noFill/>
        </p:spPr>
        <p:txBody>
          <a:bodyPr wrap="square" rtlCol="0" anchor="t">
            <a:spAutoFit/>
          </a:bodyPr>
          <a:lstStyle/>
          <a:p>
            <a:r>
              <a:rPr lang="zh-CN" altLang="en-US" sz="2800" b="1">
                <a:solidFill>
                  <a:schemeClr val="bg1"/>
                </a:solidFill>
                <a:latin typeface="Arial Black" panose="020B0A04020102020204" charset="0"/>
                <a:ea typeface="方正黑体简体" panose="03000509000000000000" charset="-122"/>
                <a:cs typeface="Arial Black" panose="020B0A04020102020204" charset="0"/>
              </a:rPr>
              <a:t>Vocabulary and Grammar</a:t>
            </a:r>
            <a:endParaRPr lang="zh-CN" altLang="en-US" sz="2800" b="1">
              <a:solidFill>
                <a:schemeClr val="bg1"/>
              </a:solidFill>
              <a:latin typeface="Arial Black" panose="020B0A04020102020204" charset="0"/>
              <a:ea typeface="方正黑体简体" panose="03000509000000000000" charset="-122"/>
              <a:cs typeface="Arial Black" panose="020B0A04020102020204" charset="0"/>
            </a:endParaRPr>
          </a:p>
        </p:txBody>
      </p:sp>
      <p:sp>
        <p:nvSpPr>
          <p:cNvPr id="6" name="矩形 5"/>
          <p:cNvSpPr/>
          <p:nvPr userDrawn="1">
            <p:custDataLst>
              <p:tags r:id="rId3"/>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5" name="图片 104"/>
          <p:cNvPicPr/>
          <p:nvPr userDrawn="1">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5.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5.xml"/><Relationship Id="rId2" Type="http://schemas.openxmlformats.org/officeDocument/2006/relationships/tags" Target="../tags/tag33.xml"/><Relationship Id="rId1" Type="http://schemas.openxmlformats.org/officeDocument/2006/relationships/tags" Target="../tags/tag3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3.jpeg"/><Relationship Id="rId2" Type="http://schemas.openxmlformats.org/officeDocument/2006/relationships/image" Target="../media/image5.jpeg"/><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image" Target="../media/image6.jpeg"/><Relationship Id="rId1" Type="http://schemas.openxmlformats.org/officeDocument/2006/relationships/tags" Target="../tags/tag1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4.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6.jpeg"/><Relationship Id="rId1" Type="http://schemas.openxmlformats.org/officeDocument/2006/relationships/tags" Target="../tags/tag15.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5.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image" Target="../media/image6.jpeg"/><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5.xml"/><Relationship Id="rId2" Type="http://schemas.openxmlformats.org/officeDocument/2006/relationships/tags" Target="../tags/tag24.xml"/><Relationship Id="rId1" Type="http://schemas.openxmlformats.org/officeDocument/2006/relationships/tags" Target="../tags/tag23.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5.xml"/><Relationship Id="rId2" Type="http://schemas.openxmlformats.org/officeDocument/2006/relationships/tags" Target="../tags/tag26.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1" name="图片 100"/>
          <p:cNvPicPr/>
          <p:nvPr/>
        </p:nvPicPr>
        <p:blipFill>
          <a:blip r:embed="rId1">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pic>
        <p:nvPicPr>
          <p:cNvPr id="108" name="图片 107"/>
          <p:cNvPicPr/>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accent6">
              <a:lumMod val="20000"/>
              <a:lumOff val="80000"/>
            </a:schemeClr>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385185" y="2543175"/>
            <a:ext cx="4978400" cy="1043305"/>
          </a:xfrm>
          <a:prstGeom prst="rect">
            <a:avLst/>
          </a:prstGeom>
          <a:noFill/>
        </p:spPr>
        <p:txBody>
          <a:bodyPr wrap="square" rtlCol="0">
            <a:noAutofit/>
          </a:bodyPr>
          <a:p>
            <a:r>
              <a:rPr lang="zh-CN" altLang="en-US" sz="6000" b="1">
                <a:latin typeface="楷体" panose="02010609060101010101" charset="-122"/>
                <a:ea typeface="楷体" panose="02010609060101010101" charset="-122"/>
              </a:rPr>
              <a:t>中职语文基础</a:t>
            </a:r>
            <a:endParaRPr lang="zh-CN" altLang="en-US" sz="6000" b="1">
              <a:latin typeface="楷体" panose="02010609060101010101" charset="-122"/>
              <a:ea typeface="楷体" panose="02010609060101010101" charset="-122"/>
            </a:endParaRPr>
          </a:p>
        </p:txBody>
      </p:sp>
      <p:sp>
        <p:nvSpPr>
          <p:cNvPr id="44" name="文本框 43"/>
          <p:cNvSpPr txBox="1"/>
          <p:nvPr/>
        </p:nvSpPr>
        <p:spPr>
          <a:xfrm>
            <a:off x="8253095" y="2253615"/>
            <a:ext cx="675005" cy="2033905"/>
          </a:xfrm>
          <a:prstGeom prst="rect">
            <a:avLst/>
          </a:prstGeom>
          <a:solidFill>
            <a:schemeClr val="accent6">
              <a:lumMod val="50000"/>
            </a:schemeClr>
          </a:solidFill>
        </p:spPr>
        <p:txBody>
          <a:bodyPr vert="eaVert" wrap="square" rtlCol="0">
            <a:spAutoFit/>
          </a:bodyPr>
          <a:p>
            <a:pPr algn="ctr"/>
            <a:r>
              <a:rPr lang="zh-CN" altLang="en-US" sz="3200" b="1">
                <a:solidFill>
                  <a:schemeClr val="bg1"/>
                </a:solidFill>
                <a:latin typeface="楷体" panose="02010609060101010101" charset="-122"/>
                <a:ea typeface="楷体" panose="02010609060101010101" charset="-122"/>
              </a:rPr>
              <a:t>模块学案</a:t>
            </a:r>
            <a:endParaRPr lang="zh-CN" altLang="en-US" sz="3200" b="1">
              <a:solidFill>
                <a:schemeClr val="bg1"/>
              </a:solidFill>
              <a:latin typeface="楷体" panose="02010609060101010101" charset="-122"/>
              <a:ea typeface="楷体" panose="02010609060101010101" charset="-122"/>
            </a:endParaRPr>
          </a:p>
        </p:txBody>
      </p:sp>
      <p:sp>
        <p:nvSpPr>
          <p:cNvPr id="47" name="文本框 46"/>
          <p:cNvSpPr txBox="1"/>
          <p:nvPr/>
        </p:nvSpPr>
        <p:spPr>
          <a:xfrm>
            <a:off x="9596755" y="1250315"/>
            <a:ext cx="1667510" cy="583565"/>
          </a:xfrm>
          <a:prstGeom prst="rect">
            <a:avLst/>
          </a:prstGeom>
          <a:noFill/>
        </p:spPr>
        <p:txBody>
          <a:bodyPr wrap="square" rtlCol="0">
            <a:spAutoFit/>
          </a:bodyPr>
          <a:p>
            <a:r>
              <a:rPr lang="zh-CN" altLang="en-US"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sym typeface="+mn-ea"/>
              </a:rPr>
              <a:t>下册</a:t>
            </a:r>
            <a:r>
              <a:rPr lang="zh-CN" altLang="en-US" sz="3200" b="1">
                <a:latin typeface="楷体" panose="02010609060101010101" charset="-122"/>
                <a:ea typeface="楷体" panose="02010609060101010101" charset="-122"/>
              </a:rPr>
              <a:t>）</a:t>
            </a:r>
            <a:endParaRPr lang="zh-CN" altLang="en-US" sz="3200" b="1">
              <a:latin typeface="楷体" panose="02010609060101010101" charset="-122"/>
              <a:ea typeface="楷体" panose="02010609060101010101" charset="-122"/>
            </a:endParaRPr>
          </a:p>
        </p:txBody>
      </p:sp>
      <p:sp>
        <p:nvSpPr>
          <p:cNvPr id="2" name="文本框 1"/>
          <p:cNvSpPr txBox="1"/>
          <p:nvPr/>
        </p:nvSpPr>
        <p:spPr>
          <a:xfrm>
            <a:off x="3711575" y="4785360"/>
            <a:ext cx="444119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charset="-122"/>
                <a:ea typeface="微软雅黑" panose="020B0503020204020204" charset="-122"/>
              </a:rPr>
              <a:t>主　编　刘建华</a:t>
            </a:r>
            <a:r>
              <a:rPr lang="zh-CN" altLang="en-US" sz="2000" b="1">
                <a:latin typeface="微软雅黑" panose="020B0503020204020204" charset="-122"/>
                <a:ea typeface="微软雅黑" panose="020B0503020204020204" charset="-122"/>
                <a:sym typeface="+mn-ea"/>
              </a:rPr>
              <a:t>　</a:t>
            </a:r>
            <a:r>
              <a:rPr lang="zh-CN" altLang="en-US" sz="2000" b="1">
                <a:latin typeface="微软雅黑" panose="020B0503020204020204" charset="-122"/>
                <a:ea typeface="微软雅黑" panose="020B0503020204020204" charset="-122"/>
              </a:rPr>
              <a:t>张若楠　王　柳</a:t>
            </a:r>
            <a:endParaRPr lang="zh-CN" altLang="en-US" sz="20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anim calcmode="lin" valueType="num">
                                      <p:cBhvr>
                                        <p:cTn id="8" dur="1000" fill="hold"/>
                                        <p:tgtEl>
                                          <p:spTgt spid="108"/>
                                        </p:tgtEl>
                                        <p:attrNameLst>
                                          <p:attrName>ppt_x</p:attrName>
                                        </p:attrNameLst>
                                      </p:cBhvr>
                                      <p:tavLst>
                                        <p:tav tm="0">
                                          <p:val>
                                            <p:strVal val="#ppt_x"/>
                                          </p:val>
                                        </p:tav>
                                        <p:tav tm="100000">
                                          <p:val>
                                            <p:strVal val="#ppt_x"/>
                                          </p:val>
                                        </p:tav>
                                      </p:tavLst>
                                    </p:anim>
                                    <p:anim calcmode="lin" valueType="num">
                                      <p:cBhvr>
                                        <p:cTn id="9" dur="1000" fill="hold"/>
                                        <p:tgtEl>
                                          <p:spTgt spid="10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1000"/>
                                        <p:tgtEl>
                                          <p:spTgt spid="101"/>
                                        </p:tgtEl>
                                      </p:cBhvr>
                                    </p:animEffect>
                                    <p:anim calcmode="lin" valueType="num">
                                      <p:cBhvr>
                                        <p:cTn id="14" dur="1000" fill="hold"/>
                                        <p:tgtEl>
                                          <p:spTgt spid="101"/>
                                        </p:tgtEl>
                                        <p:attrNameLst>
                                          <p:attrName>ppt_x</p:attrName>
                                        </p:attrNameLst>
                                      </p:cBhvr>
                                      <p:tavLst>
                                        <p:tav tm="0">
                                          <p:val>
                                            <p:strVal val="#ppt_x"/>
                                          </p:val>
                                        </p:tav>
                                        <p:tav tm="100000">
                                          <p:val>
                                            <p:strVal val="#ppt_x"/>
                                          </p:val>
                                        </p:tav>
                                      </p:tavLst>
                                    </p:anim>
                                    <p:anim calcmode="lin" valueType="num">
                                      <p:cBhvr>
                                        <p:cTn id="15" dur="10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barn(inVertical)">
                                      <p:cBhvr>
                                        <p:cTn id="25" dur="500"/>
                                        <p:tgtEl>
                                          <p:spTgt spid="44"/>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barn(inVertical)">
                                      <p:cBhvr>
                                        <p:cTn id="28" dur="500"/>
                                        <p:tgtEl>
                                          <p:spTgt spid="47"/>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0" grpId="0"/>
      <p:bldP spid="44" grpId="0" bldLvl="0" animBg="1"/>
      <p:bldP spid="47"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414655" y="451485"/>
            <a:ext cx="11362055" cy="604202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20000"/>
              </a:lnSpc>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跨媒介阅读与交流的本质是借助媒介进行学习和交流。媒介本身的特性自然要渗透到学习任务群的应用策略中。与媒介对话，充分考虑媒介的属性，是学习任务驱动的起点。微博的实时性、邮件的点对点、广播的有声传递、影视的感官冲击、公众号的推广潜力等一系列价值，以语言文字无法比拟的自主性、交互性、生动性丰富了互通资源，适当优选对语文教学大有裨益。</a:t>
            </a:r>
            <a:endPar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20000"/>
              </a:lnSpc>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我国学者史绍典将阅读教学定性为以既成性文本为话题的聚会。阅读教学中的对话是一种基于阅读文本的对话，脱离了文本就丧失了对话的根基。基于文本进行信息搜集、辨识、整合、互动，这才是跨媒介阅读与交流的正确路径。</a:t>
            </a:r>
            <a:endPar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20000"/>
              </a:lnSpc>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跨媒介阅读与交流需要学生在海量的信息里遨游，在真实的跨媒介环境中历练。这种学习方式不但有赖于一些外部条件，还需要将目标、任务相同的人联结到一起。媒介不同于语言文字的特殊性，意味着构建学习共同体的重要性。活动在共同体中创生，经验个体的学习需要社会化互动情境的支持，多人合作探讨有助于翻新认知结构，获得新信息、新知识，反思自我的不足。</a:t>
            </a:r>
            <a:endPar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414655" y="1163955"/>
            <a:ext cx="11362055" cy="383984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语文教育走在新媒体的时代，跨媒介阅读与交流从当下的生活情境架起了通向知识的桥梁，媒介联动共生，搭建、美化、升华着我们的知识之旅。在阅读教学新模式中构建三重对话，是跨媒介阅读与交流走向资源融通、内容兼融、形式互融的探索之路。</a:t>
            </a:r>
            <a:endPar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（选自郭蓉《新媒体时代高中语文“跨媒介阅读与交流”的三重对话》，有删改）</a:t>
            </a:r>
            <a:endPar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61340" y="579120"/>
            <a:ext cx="10422890" cy="2607945"/>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p>
            <a:pPr marL="360045" indent="-457200" algn="just" fontAlgn="auto">
              <a:lnSpc>
                <a:spcPct val="120000"/>
              </a:lnSpc>
            </a:pPr>
            <a:r>
              <a:rPr sz="2400">
                <a:latin typeface="Times New Roman" panose="02020603050405020304" charset="0"/>
                <a:ea typeface="宋体" panose="02010600030101010101" pitchFamily="2" charset="-122"/>
                <a:cs typeface="Times New Roman" panose="02020603050405020304" charset="0"/>
              </a:rPr>
              <a:t>（1）下列对材料相关内容的理解和分析，不正确的一项是（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20000"/>
              </a:lnSpc>
            </a:pPr>
            <a:r>
              <a:rPr sz="2400">
                <a:latin typeface="Times New Roman" panose="02020603050405020304" charset="0"/>
                <a:ea typeface="宋体" panose="02010600030101010101" pitchFamily="2" charset="-122"/>
                <a:cs typeface="Times New Roman" panose="02020603050405020304" charset="0"/>
              </a:rPr>
              <a:t>A. 跨媒介阅读与交流的“跨”强调跨越，更注重整合。</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20000"/>
              </a:lnSpc>
            </a:pPr>
            <a:r>
              <a:rPr sz="2400">
                <a:latin typeface="Times New Roman" panose="02020603050405020304" charset="0"/>
                <a:ea typeface="宋体" panose="02010600030101010101" pitchFamily="2" charset="-122"/>
                <a:cs typeface="Times New Roman" panose="02020603050405020304" charset="0"/>
              </a:rPr>
              <a:t>B. 微博、邮件、广播影视、微信公众号推广等以语言文字无法比拟的优势成为阅读教学的主要路径。</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20000"/>
              </a:lnSpc>
            </a:pPr>
            <a:r>
              <a:rPr sz="2400">
                <a:latin typeface="Times New Roman" panose="02020603050405020304" charset="0"/>
                <a:ea typeface="宋体" panose="02010600030101010101" pitchFamily="2" charset="-122"/>
                <a:cs typeface="Times New Roman" panose="02020603050405020304" charset="0"/>
              </a:rPr>
              <a:t>C. 多人合作有利于实施跨媒介阅读与交流。</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20000"/>
              </a:lnSpc>
            </a:pPr>
            <a:r>
              <a:rPr sz="2400">
                <a:latin typeface="Times New Roman" panose="02020603050405020304" charset="0"/>
                <a:ea typeface="宋体" panose="02010600030101010101" pitchFamily="2" charset="-122"/>
                <a:cs typeface="Times New Roman" panose="02020603050405020304" charset="0"/>
              </a:rPr>
              <a:t>D. 虽然不同媒介具有各自的优势与特点，但能够互融互通。</a:t>
            </a: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2"/>
            </p:custDataLst>
          </p:nvPr>
        </p:nvSpPr>
        <p:spPr>
          <a:xfrm>
            <a:off x="700405" y="3908425"/>
            <a:ext cx="10903585" cy="1198880"/>
          </a:xfrm>
          <a:prstGeom prst="rect">
            <a:avLst/>
          </a:prstGeom>
          <a:noFill/>
        </p:spPr>
        <p:txBody>
          <a:bodyPr wrap="square" rtlCol="0">
            <a:spAutoFit/>
          </a:bodyPr>
          <a:p>
            <a:pPr marL="1080135" indent="-1080135" fontAlgn="auto"/>
            <a:r>
              <a:rPr lang="zh-CN" altLang="en-US" sz="2400">
                <a:solidFill>
                  <a:srgbClr val="C00000"/>
                </a:solidFill>
                <a:latin typeface="宋体" panose="02010600030101010101" pitchFamily="2" charset="-122"/>
                <a:ea typeface="宋体" panose="02010600030101010101" pitchFamily="2" charset="-122"/>
              </a:rPr>
              <a:t>【解析】微博、邮件、广播影视、微信公众号推广等只是阅读教学的资源，阅读教学中的对话是一种基于阅读文本的对话，脱离了文本就丧失了对话的根基。</a:t>
            </a:r>
            <a:endParaRPr lang="zh-CN" altLang="en-US" sz="2400">
              <a:solidFill>
                <a:srgbClr val="C00000"/>
              </a:solidFill>
              <a:latin typeface="宋体" panose="02010600030101010101" pitchFamily="2" charset="-122"/>
              <a:ea typeface="宋体" panose="02010600030101010101" pitchFamily="2" charset="-122"/>
            </a:endParaRPr>
          </a:p>
        </p:txBody>
      </p:sp>
      <p:sp>
        <p:nvSpPr>
          <p:cNvPr id="6" name="文本框 5"/>
          <p:cNvSpPr txBox="1"/>
          <p:nvPr>
            <p:custDataLst>
              <p:tags r:id="rId3"/>
            </p:custDataLst>
          </p:nvPr>
        </p:nvSpPr>
        <p:spPr>
          <a:xfrm>
            <a:off x="8737600" y="636905"/>
            <a:ext cx="82423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61340" y="1178560"/>
            <a:ext cx="10422890" cy="2607945"/>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p>
            <a:pPr marL="360045" indent="-457200" algn="just" fontAlgn="auto">
              <a:lnSpc>
                <a:spcPct val="120000"/>
              </a:lnSpc>
            </a:pPr>
            <a:r>
              <a:rPr sz="2400">
                <a:latin typeface="Times New Roman" panose="02020603050405020304" charset="0"/>
                <a:ea typeface="宋体" panose="02010600030101010101" pitchFamily="2" charset="-122"/>
                <a:cs typeface="Times New Roman" panose="02020603050405020304" charset="0"/>
              </a:rPr>
              <a:t>（2）根据文意，跨媒介阅读与交流要实现跨界之美，在阅读教学新模式探索中要构建哪三重对话？</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20000"/>
              </a:lnSpc>
            </a:pP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2"/>
            </p:custDataLst>
          </p:nvPr>
        </p:nvSpPr>
        <p:spPr>
          <a:xfrm>
            <a:off x="1036320" y="2587625"/>
            <a:ext cx="10182860" cy="1198880"/>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①与媒介对话，丰富互通资源；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②与文本对话，提升辨识能力；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③与同伴对话，促进素养达成。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1" name="图片 100"/>
          <p:cNvPicPr/>
          <p:nvPr/>
        </p:nvPicPr>
        <p:blipFill>
          <a:blip r:embed="rId1">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pic>
        <p:nvPicPr>
          <p:cNvPr id="108" name="图片 107"/>
          <p:cNvPicPr/>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bg1"/>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606800" y="2651125"/>
            <a:ext cx="4978400" cy="1043305"/>
          </a:xfrm>
          <a:prstGeom prst="rect">
            <a:avLst/>
          </a:prstGeom>
          <a:noFill/>
        </p:spPr>
        <p:txBody>
          <a:bodyPr wrap="square" rtlCol="0">
            <a:noAutofit/>
          </a:bodyPr>
          <a:p>
            <a:pPr algn="dist"/>
            <a:r>
              <a:rPr lang="zh-CN" altLang="zh-CN" sz="6600" b="1">
                <a:latin typeface="楷体" panose="02010609060101010101" charset="-122"/>
                <a:ea typeface="楷体" panose="02010609060101010101" charset="-122"/>
              </a:rPr>
              <a:t>谢谢</a:t>
            </a:r>
            <a:r>
              <a:rPr lang="zh-CN" altLang="zh-CN" sz="6600" b="1">
                <a:latin typeface="楷体" panose="02010609060101010101" charset="-122"/>
                <a:ea typeface="楷体" panose="02010609060101010101" charset="-122"/>
                <a:sym typeface="+mn-ea"/>
              </a:rPr>
              <a:t>欣赏</a:t>
            </a:r>
            <a:r>
              <a:rPr lang="zh-CN" altLang="zh-CN" sz="6000" b="1">
                <a:latin typeface="楷体" panose="02010609060101010101" charset="-122"/>
                <a:ea typeface="楷体" panose="02010609060101010101" charset="-122"/>
              </a:rPr>
              <a:t>！</a:t>
            </a:r>
            <a:endParaRPr lang="zh-CN" altLang="zh-CN" sz="60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anim calcmode="lin" valueType="num">
                                      <p:cBhvr>
                                        <p:cTn id="8" dur="1000" fill="hold"/>
                                        <p:tgtEl>
                                          <p:spTgt spid="108"/>
                                        </p:tgtEl>
                                        <p:attrNameLst>
                                          <p:attrName>ppt_x</p:attrName>
                                        </p:attrNameLst>
                                      </p:cBhvr>
                                      <p:tavLst>
                                        <p:tav tm="0">
                                          <p:val>
                                            <p:strVal val="#ppt_x"/>
                                          </p:val>
                                        </p:tav>
                                        <p:tav tm="100000">
                                          <p:val>
                                            <p:strVal val="#ppt_x"/>
                                          </p:val>
                                        </p:tav>
                                      </p:tavLst>
                                    </p:anim>
                                    <p:anim calcmode="lin" valueType="num">
                                      <p:cBhvr>
                                        <p:cTn id="9" dur="1000" fill="hold"/>
                                        <p:tgtEl>
                                          <p:spTgt spid="10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1000"/>
                                        <p:tgtEl>
                                          <p:spTgt spid="101"/>
                                        </p:tgtEl>
                                      </p:cBhvr>
                                    </p:animEffect>
                                    <p:anim calcmode="lin" valueType="num">
                                      <p:cBhvr>
                                        <p:cTn id="14" dur="1000" fill="hold"/>
                                        <p:tgtEl>
                                          <p:spTgt spid="101"/>
                                        </p:tgtEl>
                                        <p:attrNameLst>
                                          <p:attrName>ppt_x</p:attrName>
                                        </p:attrNameLst>
                                      </p:cBhvr>
                                      <p:tavLst>
                                        <p:tav tm="0">
                                          <p:val>
                                            <p:strVal val="#ppt_x"/>
                                          </p:val>
                                        </p:tav>
                                        <p:tav tm="100000">
                                          <p:val>
                                            <p:strVal val="#ppt_x"/>
                                          </p:val>
                                        </p:tav>
                                      </p:tavLst>
                                    </p:anim>
                                    <p:anim calcmode="lin" valueType="num">
                                      <p:cBhvr>
                                        <p:cTn id="15" dur="10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userDrawn="1">
            <p:custDataLst>
              <p:tags r:id="rId1"/>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10" name="图片 109"/>
          <p:cNvPicPr/>
          <p:nvPr/>
        </p:nvPicPr>
        <p:blipFill>
          <a:blip r:embed="rId2">
            <a:clrChange>
              <a:clrFrom>
                <a:srgbClr val="FFFFFF">
                  <a:alpha val="100000"/>
                </a:srgbClr>
              </a:clrFrom>
              <a:clrTo>
                <a:srgbClr val="FFFFFF">
                  <a:alpha val="100000"/>
                  <a:alpha val="0"/>
                </a:srgbClr>
              </a:clrTo>
            </a:clrChange>
          </a:blip>
          <a:stretch>
            <a:fillRect/>
          </a:stretch>
        </p:blipFill>
        <p:spPr>
          <a:xfrm>
            <a:off x="7483475" y="0"/>
            <a:ext cx="4783455" cy="3306445"/>
          </a:xfrm>
          <a:prstGeom prst="rect">
            <a:avLst/>
          </a:prstGeom>
          <a:noFill/>
          <a:ln w="9525">
            <a:noFill/>
          </a:ln>
        </p:spPr>
      </p:pic>
      <p:pic>
        <p:nvPicPr>
          <p:cNvPr id="101" name="图片 100"/>
          <p:cNvPicPr/>
          <p:nvPr/>
        </p:nvPicPr>
        <p:blipFill>
          <a:blip r:embed="rId3">
            <a:clrChange>
              <a:clrFrom>
                <a:srgbClr val="FFFFFF">
                  <a:alpha val="100000"/>
                </a:srgbClr>
              </a:clrFrom>
              <a:clrTo>
                <a:srgbClr val="FFFFFF">
                  <a:alpha val="100000"/>
                  <a:alpha val="0"/>
                </a:srgbClr>
              </a:clrTo>
            </a:clrChange>
          </a:blip>
          <a:stretch>
            <a:fillRect/>
          </a:stretch>
        </p:blipFill>
        <p:spPr>
          <a:xfrm>
            <a:off x="-308610" y="4225290"/>
            <a:ext cx="3632200" cy="2995930"/>
          </a:xfrm>
          <a:prstGeom prst="rect">
            <a:avLst/>
          </a:prstGeom>
          <a:noFill/>
          <a:ln w="9525">
            <a:noFill/>
          </a:ln>
        </p:spPr>
      </p:pic>
      <p:sp>
        <p:nvSpPr>
          <p:cNvPr id="5" name="文本框 4"/>
          <p:cNvSpPr txBox="1"/>
          <p:nvPr/>
        </p:nvSpPr>
        <p:spPr>
          <a:xfrm>
            <a:off x="3799840" y="3013710"/>
            <a:ext cx="5814695" cy="829945"/>
          </a:xfrm>
          <a:prstGeom prst="rect">
            <a:avLst/>
          </a:prstGeom>
          <a:noFill/>
        </p:spPr>
        <p:txBody>
          <a:bodyPr wrap="square" rtlCol="0">
            <a:spAutoFit/>
          </a:bodyPr>
          <a:p>
            <a:r>
              <a:rPr lang="zh-CN" altLang="en-US" sz="4800" b="1">
                <a:latin typeface="楷体" panose="02010609060101010101" charset="-122"/>
                <a:ea typeface="楷体" panose="02010609060101010101" charset="-122"/>
                <a:cs typeface="楷体" panose="02010609060101010101" charset="-122"/>
              </a:rPr>
              <a:t>跨媒介阅读与交流</a:t>
            </a:r>
            <a:endParaRPr lang="zh-CN" altLang="en-US" sz="4800" b="1">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4131945" y="1619885"/>
            <a:ext cx="3623945" cy="922020"/>
          </a:xfrm>
          <a:prstGeom prst="rect">
            <a:avLst/>
          </a:prstGeom>
          <a:solidFill>
            <a:schemeClr val="accent6">
              <a:lumMod val="50000"/>
            </a:schemeClr>
          </a:solidFill>
        </p:spPr>
        <p:txBody>
          <a:bodyPr wrap="square" rtlCol="0">
            <a:spAutoFit/>
          </a:bodyPr>
          <a:p>
            <a:pPr algn="ctr"/>
            <a:r>
              <a:rPr lang="zh-CN" altLang="en-US" sz="5400" b="1">
                <a:solidFill>
                  <a:schemeClr val="bg1"/>
                </a:solidFill>
                <a:latin typeface="楷体" panose="02010609060101010101" charset="-122"/>
                <a:ea typeface="楷体" panose="02010609060101010101" charset="-122"/>
                <a:cs typeface="楷体" panose="02010609060101010101" charset="-122"/>
              </a:rPr>
              <a:t>第八单元</a:t>
            </a:r>
            <a:endParaRPr lang="zh-CN" altLang="en-US" sz="5400" b="1">
              <a:solidFill>
                <a:schemeClr val="bg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1000"/>
                                        <p:tgtEl>
                                          <p:spTgt spid="101"/>
                                        </p:tgtEl>
                                      </p:cBhvr>
                                    </p:animEffect>
                                    <p:anim calcmode="lin" valueType="num">
                                      <p:cBhvr>
                                        <p:cTn id="13" dur="1000" fill="hold"/>
                                        <p:tgtEl>
                                          <p:spTgt spid="101"/>
                                        </p:tgtEl>
                                        <p:attrNameLst>
                                          <p:attrName>ppt_x</p:attrName>
                                        </p:attrNameLst>
                                      </p:cBhvr>
                                      <p:tavLst>
                                        <p:tav tm="0">
                                          <p:val>
                                            <p:strVal val="#ppt_x"/>
                                          </p:val>
                                        </p:tav>
                                        <p:tav tm="100000">
                                          <p:val>
                                            <p:strVal val="#ppt_x"/>
                                          </p:val>
                                        </p:tav>
                                      </p:tavLst>
                                    </p:anim>
                                    <p:anim calcmode="lin" valueType="num">
                                      <p:cBhvr>
                                        <p:cTn id="14" dur="1000" fill="hold"/>
                                        <p:tgtEl>
                                          <p:spTgt spid="10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18415"/>
            <a:ext cx="10559415" cy="817245"/>
            <a:chOff x="0" y="29"/>
            <a:chExt cx="16629" cy="1287"/>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6629" cy="1287"/>
            </a:xfrm>
            <a:prstGeom prst="rect">
              <a:avLst/>
            </a:prstGeom>
            <a:noFill/>
            <a:ln w="9525">
              <a:noFill/>
            </a:ln>
          </p:spPr>
        </p:pic>
        <p:sp>
          <p:nvSpPr>
            <p:cNvPr id="6" name="文本框 5"/>
            <p:cNvSpPr txBox="1"/>
            <p:nvPr userDrawn="1">
              <p:custDataLst>
                <p:tags r:id="rId3"/>
              </p:custDataLst>
            </p:nvPr>
          </p:nvSpPr>
          <p:spPr>
            <a:xfrm>
              <a:off x="1254" y="213"/>
              <a:ext cx="8965"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一、关于跨媒介阅读与交流</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custDataLst>
              <p:tags r:id="rId4"/>
            </p:custDataLst>
          </p:nvPr>
        </p:nvSpPr>
        <p:spPr>
          <a:xfrm>
            <a:off x="993775" y="1304925"/>
            <a:ext cx="10626090" cy="3986530"/>
          </a:xfrm>
          <a:prstGeom prst="rect">
            <a:avLst/>
          </a:prstGeom>
          <a:solidFill>
            <a:schemeClr val="bg2">
              <a:lumMod val="90000"/>
            </a:schemeClr>
          </a:solidFill>
        </p:spPr>
        <p:txBody>
          <a:bodyPr wrap="square" rtlCol="0">
            <a:noAutofit/>
          </a:bodyPr>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跨媒体叙事最理想的形式，就是每一种媒体出色地各司其职，各尽其责——只有这样，一个故事才能够以电影作为开头，进而通过电视、小说以及连环漫画展开进一步的详述；故事世界可以通过游戏来探索，或者作为一个游乐公园景点来体验。切入故事世界的每个系列项目必须是自我独立完善的，这样你不看电影也能享受游戏乐趣，反之亦然。任何一个产品都是进入作为整体的产品系列的一个切入点。跨媒体阅读强化了深度体验，从而推动更多消费。</a:t>
            </a:r>
            <a:endParaRPr sz="2400">
              <a:latin typeface="楷体" panose="02010609060101010101" charset="-122"/>
              <a:ea typeface="楷体" panose="02010609060101010101" charset="-122"/>
              <a:cs typeface="楷体" panose="02010609060101010101" charset="-122"/>
            </a:endParaRPr>
          </a:p>
          <a:p>
            <a:pPr indent="0" algn="r" fontAlgn="auto">
              <a:lnSpc>
                <a:spcPct val="130000"/>
              </a:lnSpc>
            </a:pPr>
            <a:r>
              <a:rPr sz="2400">
                <a:latin typeface="楷体" panose="02010609060101010101" charset="-122"/>
                <a:ea typeface="楷体" panose="02010609060101010101" charset="-122"/>
                <a:cs typeface="楷体" panose="02010609060101010101" charset="-122"/>
              </a:rPr>
              <a:t>（选自亨利·詹金斯的《融合文化：新媒体和旧媒体的冲突地带》）</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05180" y="326390"/>
            <a:ext cx="10701655" cy="5052695"/>
          </a:xfrm>
          <a:prstGeom prst="rect">
            <a:avLst/>
          </a:prstGeom>
          <a:noFill/>
          <a:extLst>
            <a:ext uri="{909E8E84-426E-40DD-AFC4-6F175D3DCCD1}">
              <a14:hiddenFill xmlns:a14="http://schemas.microsoft.com/office/drawing/2010/main">
                <a:solidFill>
                  <a:schemeClr val="bg2">
                    <a:lumMod val="90000"/>
                  </a:schemeClr>
                </a:solidFill>
              </a14:hiddenFill>
            </a:ext>
          </a:extLst>
        </p:spPr>
        <p:txBody>
          <a:bodyPr wrap="square" rtlCol="0">
            <a:noAutofit/>
          </a:bodyPr>
          <a:p>
            <a:pPr indent="0" algn="just"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“媒介”一般指传播介质。在当前信息化和数字化的时代背景下，阅读媒介多样化趋势不可阻挡。除了传统的纸质媒介外，还有广播、电视、网络等多种传播媒介。</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跨媒介阅读与交流”指在纸质媒介与数字化媒介之间来回穿梭的阅读与交流，具有方便、快捷、参与度高、自主性强等特点，人人都可以成为生活事件的发现者、写作者、传播者和接受者。在语文教学中进行跨媒介阅读与交流学习，有利于拓宽阅读视野，增强信息获取能力，培养批判思维，提升表达能力。</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拓宽阅读视野：</a:t>
            </a:r>
            <a:r>
              <a:rPr sz="2400">
                <a:latin typeface="宋体" panose="02010600030101010101" pitchFamily="2" charset="-122"/>
                <a:ea typeface="宋体" panose="02010600030101010101" pitchFamily="2" charset="-122"/>
                <a:cs typeface="宋体" panose="02010600030101010101" pitchFamily="2" charset="-122"/>
              </a:rPr>
              <a:t>传统的纸质书籍仍然是重要的阅读资源，但是通过阅读不同媒介的文字资料，如电子书、报纸、杂志等，可以扩大阅读视野，了解更多不同领域和文化背景的知识。</a:t>
            </a:r>
            <a:endParaRPr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05180" y="902970"/>
            <a:ext cx="10701655" cy="5052695"/>
          </a:xfrm>
          <a:prstGeom prst="rect">
            <a:avLst/>
          </a:prstGeom>
          <a:noFill/>
          <a:extLst>
            <a:ext uri="{909E8E84-426E-40DD-AFC4-6F175D3DCCD1}">
              <a14:hiddenFill xmlns:a14="http://schemas.microsoft.com/office/drawing/2010/main">
                <a:solidFill>
                  <a:schemeClr val="bg2">
                    <a:lumMod val="90000"/>
                  </a:schemeClr>
                </a:solidFill>
              </a14:hiddenFill>
            </a:ext>
          </a:extLst>
        </p:spPr>
        <p:txBody>
          <a:bodyPr wrap="square" rtlCol="0">
            <a:noAutofit/>
          </a:bodyPr>
          <a:p>
            <a:pPr indent="0" algn="just"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增强信息获取能力：</a:t>
            </a:r>
            <a:r>
              <a:rPr sz="2400">
                <a:latin typeface="宋体" panose="02010600030101010101" pitchFamily="2" charset="-122"/>
                <a:ea typeface="宋体" panose="02010600030101010101" pitchFamily="2" charset="-122"/>
                <a:cs typeface="宋体" panose="02010600030101010101" pitchFamily="2" charset="-122"/>
              </a:rPr>
              <a:t>跨媒介阅读可以让我们熟悉不同媒介的特点和使用技巧，提高信息获取能力。不同媒介呈现信息的方式和结构都有所不同，通过多种媒介的阅读，我们可以熟悉并掌握不同媒介中蕴含的信息，培养信息筛选和分析的能力。</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培养批判性思维：</a:t>
            </a:r>
            <a:r>
              <a:rPr sz="2400">
                <a:latin typeface="宋体" panose="02010600030101010101" pitchFamily="2" charset="-122"/>
                <a:ea typeface="宋体" panose="02010600030101010101" pitchFamily="2" charset="-122"/>
                <a:cs typeface="宋体" panose="02010600030101010101" pitchFamily="2" charset="-122"/>
              </a:rPr>
              <a:t>通过跨媒介阅读，我们可以接触到不同观点、不同立场的文章和报道，学会审视和分析不同媒介中的观点和信息。这样，可以培养批判性思维，辨别信息的真实性和可信度，并在多样化的观点中形成自己的思考。</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提升表达能力：</a:t>
            </a:r>
            <a:r>
              <a:rPr sz="2400">
                <a:latin typeface="宋体" panose="02010600030101010101" pitchFamily="2" charset="-122"/>
                <a:ea typeface="宋体" panose="02010600030101010101" pitchFamily="2" charset="-122"/>
                <a:cs typeface="宋体" panose="02010600030101010101" pitchFamily="2" charset="-122"/>
              </a:rPr>
              <a:t>跨媒介阅读也需要与他人进行交流和讨论，借此可以提高自己的表达能力。通过讨论、写作或演讲等方式，将自己对不同媒介内容的理解和观点介绍给他人，从而锻炼自己的语言能力和表达能力。</a:t>
            </a:r>
            <a:endParaRPr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18415"/>
            <a:ext cx="7018655" cy="817245"/>
            <a:chOff x="0" y="29"/>
            <a:chExt cx="11053" cy="1287"/>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二、单元导读</a:t>
              </a:r>
              <a:endParaRPr lang="zh-CN" altLang="en-US" sz="3200" b="1">
                <a:solidFill>
                  <a:schemeClr val="bg1"/>
                </a:solidFill>
                <a:latin typeface="楷体" panose="02010609060101010101" charset="-122"/>
                <a:ea typeface="楷体" panose="02010609060101010101" charset="-122"/>
              </a:endParaRPr>
            </a:p>
          </p:txBody>
        </p:sp>
      </p:grpSp>
      <p:sp>
        <p:nvSpPr>
          <p:cNvPr id="2" name="圆角矩形 1"/>
          <p:cNvSpPr/>
          <p:nvPr>
            <p:custDataLst>
              <p:tags r:id="rId4"/>
            </p:custDataLst>
          </p:nvPr>
        </p:nvSpPr>
        <p:spPr>
          <a:xfrm>
            <a:off x="587375" y="1049655"/>
            <a:ext cx="11017885" cy="472186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信息技术的迅猛发展，把人类带入了图书报刊、广播、电视、网络等多种媒介并存的信息时代。各种媒介相互补充，彼此融合，丰富了阅读的内容与形式，扩大了交流的渠道和空间，拓展了参与社会的深度与广度，改变着我们的生活方式、思维方式和表达方式。学习本单元，要坚持正确的价值导向，关注媒介发展，提升媒介素养，更好地适应信息时代的生活。要了解常见媒介的特点，学习利用多种媒介获取信息的方法，准确理解、辨析媒介信息，进行有效的跨媒介阅读、表达和交流，提高运用信息解决实际问题的能力。</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8415"/>
            <a:ext cx="7411720" cy="761365"/>
            <a:chOff x="0" y="29"/>
            <a:chExt cx="11520" cy="1287"/>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520" cy="1287"/>
            </a:xfrm>
            <a:prstGeom prst="rect">
              <a:avLst/>
            </a:prstGeom>
            <a:noFill/>
            <a:ln w="9525">
              <a:noFill/>
            </a:ln>
          </p:spPr>
        </p:pic>
        <p:sp>
          <p:nvSpPr>
            <p:cNvPr id="11" name="文本框 10"/>
            <p:cNvSpPr txBox="1"/>
            <p:nvPr userDrawn="1">
              <p:custDataLst>
                <p:tags r:id="rId3"/>
              </p:custDataLst>
            </p:nvPr>
          </p:nvSpPr>
          <p:spPr>
            <a:xfrm>
              <a:off x="595" y="93"/>
              <a:ext cx="6278" cy="986"/>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三、专项训练</a:t>
              </a:r>
              <a:endParaRPr lang="zh-CN" altLang="en-US" sz="3200" b="1">
                <a:solidFill>
                  <a:schemeClr val="bg1"/>
                </a:solidFill>
                <a:latin typeface="楷体" panose="02010609060101010101" charset="-122"/>
                <a:ea typeface="楷体" panose="02010609060101010101" charset="-122"/>
              </a:endParaRPr>
            </a:p>
          </p:txBody>
        </p:sp>
      </p:grpSp>
      <p:sp>
        <p:nvSpPr>
          <p:cNvPr id="3" name="文本框 2"/>
          <p:cNvSpPr txBox="1"/>
          <p:nvPr>
            <p:custDataLst>
              <p:tags r:id="rId4"/>
            </p:custDataLst>
          </p:nvPr>
        </p:nvSpPr>
        <p:spPr>
          <a:xfrm>
            <a:off x="120650" y="1038225"/>
            <a:ext cx="12071350" cy="2607945"/>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p>
            <a:pPr marL="360045" indent="-457200" algn="just" fontAlgn="auto">
              <a:lnSpc>
                <a:spcPct val="110000"/>
              </a:lnSpc>
            </a:pPr>
            <a:r>
              <a:rPr sz="2400">
                <a:latin typeface="Times New Roman" panose="02020603050405020304" charset="0"/>
                <a:ea typeface="宋体" panose="02010600030101010101" pitchFamily="2" charset="-122"/>
                <a:cs typeface="Times New Roman" panose="02020603050405020304" charset="0"/>
              </a:rPr>
              <a:t>1. 根</a:t>
            </a:r>
            <a:r>
              <a:rPr sz="2400">
                <a:latin typeface="宋体" panose="02010600030101010101" pitchFamily="2" charset="-122"/>
                <a:ea typeface="宋体" panose="02010600030101010101" pitchFamily="2" charset="-122"/>
                <a:cs typeface="宋体" panose="02010600030101010101" pitchFamily="2" charset="-122"/>
              </a:rPr>
              <a:t>据“跨媒介阅读与交流”这一概念所</a:t>
            </a:r>
            <a:r>
              <a:rPr sz="2400">
                <a:latin typeface="Times New Roman" panose="02020603050405020304" charset="0"/>
                <a:ea typeface="宋体" panose="02010600030101010101" pitchFamily="2" charset="-122"/>
                <a:cs typeface="Times New Roman" panose="02020603050405020304" charset="0"/>
              </a:rPr>
              <a:t>属的内涵特点，判断下列做法中哪一项不属于跨媒介学习，并说明原因。</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10000"/>
              </a:lnSpc>
            </a:pPr>
            <a:r>
              <a:rPr sz="2400">
                <a:latin typeface="Times New Roman" panose="02020603050405020304" charset="0"/>
                <a:ea typeface="宋体" panose="02010600030101010101" pitchFamily="2" charset="-122"/>
                <a:cs typeface="Times New Roman" panose="02020603050405020304" charset="0"/>
              </a:rPr>
              <a:t>A. 学习辛弃疾</a:t>
            </a:r>
            <a:r>
              <a:rPr sz="2400">
                <a:latin typeface="宋体" panose="02010600030101010101" pitchFamily="2" charset="-122"/>
                <a:ea typeface="宋体" panose="02010600030101010101" pitchFamily="2" charset="-122"/>
                <a:cs typeface="宋体" panose="02010600030101010101" pitchFamily="2" charset="-122"/>
              </a:rPr>
              <a:t>的《永遇乐·京口北固亭</a:t>
            </a:r>
            <a:r>
              <a:rPr sz="2400">
                <a:latin typeface="Times New Roman" panose="02020603050405020304" charset="0"/>
                <a:ea typeface="宋体" panose="02010600030101010101" pitchFamily="2" charset="-122"/>
                <a:cs typeface="Times New Roman" panose="02020603050405020304" charset="0"/>
              </a:rPr>
              <a:t>怀古》后，学生将这首词用散文化的语言表述出来。</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10000"/>
              </a:lnSpc>
            </a:pPr>
            <a:r>
              <a:rPr sz="2400">
                <a:latin typeface="Times New Roman" panose="02020603050405020304" charset="0"/>
                <a:ea typeface="宋体" panose="02010600030101010101" pitchFamily="2" charset="-122"/>
                <a:cs typeface="Times New Roman" panose="02020603050405020304" charset="0"/>
              </a:rPr>
              <a:t>B. 观看完电影《长安三万里》后，全班同学分组讨论，概括李白的人物形象。</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10000"/>
              </a:lnSpc>
            </a:pPr>
            <a:r>
              <a:rPr sz="2400">
                <a:latin typeface="Times New Roman" panose="02020603050405020304" charset="0"/>
                <a:ea typeface="宋体" panose="02010600030101010101" pitchFamily="2" charset="-122"/>
                <a:cs typeface="Times New Roman" panose="02020603050405020304" charset="0"/>
              </a:rPr>
              <a:t>C. 学习完《荷塘月色》后，学生根据课文内容画一幅画，并用多媒体工具展示朱自清眼中的月下荷塘。</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10000"/>
              </a:lnSpc>
            </a:pPr>
            <a:r>
              <a:rPr sz="2400">
                <a:latin typeface="Times New Roman" panose="02020603050405020304" charset="0"/>
                <a:ea typeface="宋体" panose="02010600030101010101" pitchFamily="2" charset="-122"/>
                <a:cs typeface="Times New Roman" panose="02020603050405020304" charset="0"/>
              </a:rPr>
              <a:t>D. 为帮助学生理解《乡土</a:t>
            </a:r>
            <a:r>
              <a:rPr sz="2400">
                <a:latin typeface="宋体" panose="02010600030101010101" pitchFamily="2" charset="-122"/>
                <a:ea typeface="宋体" panose="02010600030101010101" pitchFamily="2" charset="-122"/>
                <a:cs typeface="宋体" panose="02010600030101010101" pitchFamily="2" charset="-122"/>
              </a:rPr>
              <a:t>中国》中“差序格局”“长老统治”等章节中的概念，教师将电影《秋菊打官司》等媒介资源引入课堂。</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10000"/>
              </a:lnSpc>
            </a:pPr>
            <a:r>
              <a:rPr sz="2400">
                <a:latin typeface="Times New Roman" panose="02020603050405020304" charset="0"/>
                <a:ea typeface="宋体" panose="02010600030101010101" pitchFamily="2" charset="-122"/>
                <a:cs typeface="Times New Roman" panose="02020603050405020304" charset="0"/>
              </a:rPr>
              <a:t>选择：________________________________________________________________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10000"/>
              </a:lnSpc>
            </a:pPr>
            <a:r>
              <a:rPr sz="2400">
                <a:latin typeface="Times New Roman" panose="02020603050405020304" charset="0"/>
                <a:ea typeface="宋体" panose="02010600030101010101" pitchFamily="2" charset="-122"/>
                <a:cs typeface="Times New Roman" panose="02020603050405020304" charset="0"/>
              </a:rPr>
              <a:t>原因：____________________________________________________________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a:t>
            </a:r>
            <a:r>
              <a:rPr sz="2400">
                <a:latin typeface="Times New Roman" panose="02020603050405020304" charset="0"/>
                <a:ea typeface="宋体" panose="02010600030101010101" pitchFamily="2" charset="-122"/>
                <a:cs typeface="Times New Roman" panose="02020603050405020304" charset="0"/>
              </a:rPr>
              <a:t>_</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1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sym typeface="+mn-ea"/>
              </a:rPr>
              <a:t>___</a:t>
            </a:r>
            <a:r>
              <a:rPr sz="2400">
                <a:latin typeface="Times New Roman" panose="02020603050405020304" charset="0"/>
                <a:ea typeface="宋体" panose="02010600030101010101" pitchFamily="2" charset="-122"/>
                <a:cs typeface="Times New Roman" panose="02020603050405020304" charset="0"/>
                <a:sym typeface="+mn-ea"/>
              </a:rPr>
              <a:t>_</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1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a:t>
            </a:r>
            <a:r>
              <a:rPr lang="en-US" sz="2400">
                <a:latin typeface="Times New Roman" panose="02020603050405020304" charset="0"/>
                <a:ea typeface="宋体" panose="02010600030101010101" pitchFamily="2" charset="-122"/>
                <a:cs typeface="Times New Roman" panose="02020603050405020304" charset="0"/>
                <a:sym typeface="+mn-ea"/>
              </a:rPr>
              <a:t>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5"/>
            </p:custDataLst>
          </p:nvPr>
        </p:nvSpPr>
        <p:spPr>
          <a:xfrm>
            <a:off x="1213485" y="4674235"/>
            <a:ext cx="237871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6"/>
            </p:custDataLst>
          </p:nvPr>
        </p:nvSpPr>
        <p:spPr>
          <a:xfrm>
            <a:off x="1102360" y="5134610"/>
            <a:ext cx="10903585" cy="1198880"/>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跨媒介学习是综合使用文字、音频、图片、动画、视频等多种媒介的一种学习方式。</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a:t>
            </a:r>
            <a:r>
              <a:rPr lang="zh-CN" altLang="en-US" sz="2400">
                <a:solidFill>
                  <a:srgbClr val="C00000"/>
                </a:solidFill>
                <a:latin typeface="宋体" panose="02010600030101010101" pitchFamily="2" charset="-122"/>
                <a:ea typeface="宋体" panose="02010600030101010101" pitchFamily="2" charset="-122"/>
              </a:rPr>
              <a:t>项将《永遇乐·京口北固亭怀古》这首词转化为散文化的语言仍旧是文字与文字之间的交互，没有多种媒介参与阅读和学习过程，因而不属于跨媒介学习。</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99085" y="200025"/>
            <a:ext cx="11462385" cy="1933575"/>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p>
            <a:pPr marL="360045" indent="-457200" algn="just" fontAlgn="auto">
              <a:lnSpc>
                <a:spcPct val="100000"/>
              </a:lnSpc>
            </a:pPr>
            <a:r>
              <a:rPr sz="2400">
                <a:latin typeface="Times New Roman" panose="02020603050405020304" charset="0"/>
                <a:ea typeface="宋体" panose="02010600030101010101" pitchFamily="2" charset="-122"/>
                <a:cs typeface="Times New Roman" panose="02020603050405020304" charset="0"/>
              </a:rPr>
              <a:t>2. 跨媒介可以将书面文字具象化，利用多媒体的技术优势，创设文字所不能实现的多重感官环境，如音乐、图片、视频，甚至是虚拟影像技术，调动感官体验营造真实情境，学习并选择合适的媒介资源，促进阅读与交流能力的提升，将核心素养落到实处。在《雷雨》的学习中，请按照课前、课中、课后三个环节，选择合适的多媒体资源辅助学习，并填写下表。</a:t>
            </a:r>
            <a:endParaRPr sz="2400">
              <a:latin typeface="Times New Roman" panose="02020603050405020304" charset="0"/>
              <a:ea typeface="宋体" panose="02010600030101010101" pitchFamily="2" charset="-122"/>
              <a:cs typeface="Times New Roman" panose="02020603050405020304" charset="0"/>
            </a:endParaRPr>
          </a:p>
        </p:txBody>
      </p:sp>
      <p:graphicFrame>
        <p:nvGraphicFramePr>
          <p:cNvPr id="2" name="表格 1"/>
          <p:cNvGraphicFramePr/>
          <p:nvPr>
            <p:custDataLst>
              <p:tags r:id="rId2"/>
            </p:custDataLst>
          </p:nvPr>
        </p:nvGraphicFramePr>
        <p:xfrm>
          <a:off x="575310" y="2133600"/>
          <a:ext cx="11186160" cy="2132330"/>
        </p:xfrm>
        <a:graphic>
          <a:graphicData uri="http://schemas.openxmlformats.org/drawingml/2006/table">
            <a:tbl>
              <a:tblPr firstRow="1" bandRow="1">
                <a:tableStyleId>{5940675A-B579-460E-94D1-54222C63F5DA}</a:tableStyleId>
              </a:tblPr>
              <a:tblGrid>
                <a:gridCol w="1327150"/>
                <a:gridCol w="9859010"/>
              </a:tblGrid>
              <a:tr h="522605">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学习环节</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媒介选择及原因</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547370">
                <a:tc>
                  <a:txBody>
                    <a:bodyPr/>
                    <a:p>
                      <a:pPr algn="ctr">
                        <a:lnSpc>
                          <a:spcPct val="110000"/>
                        </a:lnSpc>
                        <a:buNone/>
                      </a:pPr>
                      <a:r>
                        <a:rPr sz="2200">
                          <a:latin typeface="宋体" panose="02010600030101010101" pitchFamily="2" charset="-122"/>
                          <a:ea typeface="宋体" panose="02010600030101010101" pitchFamily="2" charset="-122"/>
                          <a:cs typeface="宋体" panose="02010600030101010101" pitchFamily="2" charset="-122"/>
                        </a:rPr>
                        <a:t>课 前</a:t>
                      </a:r>
                      <a:endParaRPr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10000"/>
                        </a:lnSpc>
                        <a:buNone/>
                      </a:pPr>
                      <a:endParaRPr lang="zh-CN" altLang="en-US" sz="2200">
                        <a:latin typeface="宋体" panose="02010600030101010101" pitchFamily="2" charset="-122"/>
                        <a:ea typeface="宋体" panose="02010600030101010101" pitchFamily="2" charset="-122"/>
                      </a:endParaRPr>
                    </a:p>
                    <a:p>
                      <a:pPr algn="ct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1495">
                <a:tc>
                  <a:txBody>
                    <a:bodyPr/>
                    <a:p>
                      <a:pPr algn="ct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课 中</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10000"/>
                        </a:lnSpc>
                        <a:buNone/>
                      </a:pPr>
                      <a:endParaRPr lang="zh-CN" altLang="en-US" sz="2200">
                        <a:latin typeface="宋体" panose="02010600030101010101" pitchFamily="2" charset="-122"/>
                        <a:ea typeface="宋体" panose="02010600030101010101" pitchFamily="2" charset="-122"/>
                      </a:endParaRPr>
                    </a:p>
                    <a:p>
                      <a:pPr algn="ctr">
                        <a:lnSpc>
                          <a:spcPct val="110000"/>
                        </a:lnSpc>
                        <a:buNone/>
                      </a:pPr>
                      <a:endParaRPr lang="zh-CN" altLang="en-US" sz="2200">
                        <a:latin typeface="宋体" panose="02010600030101010101" pitchFamily="2" charset="-122"/>
                        <a:ea typeface="宋体" panose="02010600030101010101" pitchFamily="2" charset="-122"/>
                      </a:endParaRPr>
                    </a:p>
                    <a:p>
                      <a:pPr algn="ct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0860">
                <a:tc>
                  <a:txBody>
                    <a:bodyPr/>
                    <a:p>
                      <a:pPr algn="ct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课 后</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10000"/>
                        </a:lnSpc>
                        <a:buNone/>
                      </a:pPr>
                      <a:endParaRPr lang="zh-CN" altLang="en-US" sz="2200">
                        <a:latin typeface="宋体" panose="02010600030101010101" pitchFamily="2" charset="-122"/>
                        <a:ea typeface="宋体" panose="02010600030101010101" pitchFamily="2" charset="-122"/>
                      </a:endParaRPr>
                    </a:p>
                    <a:p>
                      <a:pPr algn="ctr">
                        <a:lnSpc>
                          <a:spcPct val="110000"/>
                        </a:lnSpc>
                        <a:buNone/>
                      </a:pPr>
                      <a:endParaRPr lang="zh-CN" altLang="en-US" sz="2200">
                        <a:latin typeface="宋体" panose="02010600030101010101" pitchFamily="2" charset="-122"/>
                        <a:ea typeface="宋体" panose="02010600030101010101" pitchFamily="2" charset="-122"/>
                      </a:endParaRPr>
                    </a:p>
                    <a:p>
                      <a:pPr algn="ctr">
                        <a:lnSpc>
                          <a:spcPct val="110000"/>
                        </a:lnSpc>
                        <a:buNone/>
                      </a:pPr>
                      <a:endParaRPr lang="zh-CN" altLang="en-US" sz="2200">
                        <a:latin typeface="宋体" panose="02010600030101010101" pitchFamily="2" charset="-122"/>
                        <a:ea typeface="宋体" panose="02010600030101010101" pitchFamily="2" charset="-122"/>
                      </a:endParaRPr>
                    </a:p>
                    <a:p>
                      <a:pPr algn="ct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6" name="文本框 5"/>
          <p:cNvSpPr txBox="1"/>
          <p:nvPr/>
        </p:nvSpPr>
        <p:spPr>
          <a:xfrm>
            <a:off x="1952625" y="2707640"/>
            <a:ext cx="9546590" cy="82994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观看纪录片《百年巨匠·曹禺》，了解作者；观看话剧《雷雨》，了解戏剧梗概；以小组合作的形式，绘制人物关系思维导图</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1952625" y="3537585"/>
            <a:ext cx="9808210" cy="1198880"/>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分角色配音朗读，加深对人物性格的理解；根据戏剧情节选择合适的背景音乐，助力于画面的呈现、氛围的营造、情感的抒发；观看文章的视频片段，将文字媒介与影像媒介进行比较和联系，加深对课文的理解</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952625" y="4676775"/>
            <a:ext cx="9808210" cy="1568450"/>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拍摄课本剧，以视频的形式进行二次创作；通过发微信公众号推文或者朋友圈，记录学习过程、作业、收获和花絮；写剧评，通过豆瓣网发布。对自己的收获进行梳理和复盘，在豆瓣网给戏剧文学作品和戏剧影视作品打分，以剧评的形式整理发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70865" y="690880"/>
            <a:ext cx="11050270" cy="565785"/>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p>
            <a:pPr marL="360045" indent="-457200" algn="just" fontAlgn="auto">
              <a:lnSpc>
                <a:spcPct val="110000"/>
              </a:lnSpc>
            </a:pPr>
            <a:r>
              <a:rPr sz="2400">
                <a:latin typeface="Times New Roman" panose="02020603050405020304" charset="0"/>
                <a:ea typeface="宋体" panose="02010600030101010101" pitchFamily="2" charset="-122"/>
                <a:cs typeface="Times New Roman" panose="02020603050405020304" charset="0"/>
              </a:rPr>
              <a:t>3. 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圆角矩形 1"/>
          <p:cNvSpPr/>
          <p:nvPr>
            <p:custDataLst>
              <p:tags r:id="rId2"/>
            </p:custDataLst>
          </p:nvPr>
        </p:nvSpPr>
        <p:spPr>
          <a:xfrm>
            <a:off x="414655" y="1454150"/>
            <a:ext cx="11362055" cy="479615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跨媒介阅读与交流是语文课程顺应时代之需的理性选择，是提高学生语文核心素养、发挥课程育人功能的重要方法论。</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跨媒介阅读与交流着力点在于跨，它不是一般意义上的超越一定数量、时间、地区等的界线，而是具有了融合的特质。跨不是由此及彼的二元对立之后的选择，而是语言文字与媒介的联动互融，以媒介为桥梁沟通生活情境，通向语言文字的实践追求。</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跨媒介阅读与交流，要实现跨界之美，需要在阅读教学新模式的探索中构建三重对话。</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TABLE_ENDDRAG_ORIGIN_RECT" val="880*168"/>
  <p:tag name="TABLE_ENDDRAG_RECT" val="50*213*880*168"/>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ISPRING_PRESENTATION_TITLE" val="PowerPoint 演示文稿"/>
  <p:tag name="COMMONDATA" val="eyJoZGlkIjoiMjhjNGUxNWFjMjhlNDdjNWVkN2JmMzA2Y2JjZmYzMTUifQ=="/>
  <p:tag name="commondata" val="eyJoZGlkIjoiZGEzZTg1MWU2MGIyNjFjZjM1ODNlOTdmN2M4ZWRkZGI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3537</Words>
  <Application>WPS 演示</Application>
  <PresentationFormat>宽屏</PresentationFormat>
  <Paragraphs>105</Paragraphs>
  <Slides>14</Slides>
  <Notes>42</Notes>
  <HiddenSlides>0</HiddenSlides>
  <MMClips>10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14</vt:i4>
      </vt:variant>
    </vt:vector>
  </HeadingPairs>
  <TitlesOfParts>
    <vt:vector size="26" baseType="lpstr">
      <vt:lpstr>Arial</vt:lpstr>
      <vt:lpstr>宋体</vt:lpstr>
      <vt:lpstr>Wingdings</vt:lpstr>
      <vt:lpstr>Arial Black</vt:lpstr>
      <vt:lpstr>方正黑体简体</vt:lpstr>
      <vt:lpstr>楷体</vt:lpstr>
      <vt:lpstr>微软雅黑</vt:lpstr>
      <vt:lpstr>Times New Roman</vt:lpstr>
      <vt:lpstr>等线</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几树天晴</cp:lastModifiedBy>
  <cp:revision>112</cp:revision>
  <dcterms:created xsi:type="dcterms:W3CDTF">2018-12-04T07:30:00Z</dcterms:created>
  <dcterms:modified xsi:type="dcterms:W3CDTF">2024-08-13T05:48:00Z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AD68C3A5916C400C866CE17C4E2D4740</vt:lpwstr>
  </property>
  <property fmtid="{D5CDD505-2E9C-101B-9397-08002B2CF9AE}" pid="3" name="KSOProductBuildVer">
    <vt:lpwstr>2052-12.1.0.17147</vt:lpwstr>
  </property>
</Properties>
</file>