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7"/>
  </p:handoutMasterIdLst>
  <p:sldIdLst>
    <p:sldId id="256" r:id="rId3"/>
    <p:sldId id="258" r:id="rId5"/>
    <p:sldId id="257" r:id="rId6"/>
    <p:sldId id="577" r:id="rId7"/>
    <p:sldId id="477" r:id="rId8"/>
    <p:sldId id="478" r:id="rId9"/>
    <p:sldId id="674" r:id="rId10"/>
    <p:sldId id="479" r:id="rId11"/>
    <p:sldId id="480" r:id="rId12"/>
    <p:sldId id="337" r:id="rId13"/>
    <p:sldId id="763" r:id="rId14"/>
    <p:sldId id="764" r:id="rId15"/>
    <p:sldId id="483" r:id="rId16"/>
    <p:sldId id="765" r:id="rId17"/>
    <p:sldId id="345" r:id="rId18"/>
    <p:sldId id="484" r:id="rId19"/>
    <p:sldId id="485" r:id="rId20"/>
    <p:sldId id="766" r:id="rId21"/>
    <p:sldId id="767" r:id="rId22"/>
    <p:sldId id="768" r:id="rId23"/>
    <p:sldId id="769" r:id="rId24"/>
    <p:sldId id="486" r:id="rId25"/>
    <p:sldId id="487" r:id="rId26"/>
    <p:sldId id="770" r:id="rId27"/>
    <p:sldId id="771" r:id="rId28"/>
    <p:sldId id="488" r:id="rId29"/>
    <p:sldId id="772" r:id="rId30"/>
    <p:sldId id="773" r:id="rId31"/>
    <p:sldId id="774" r:id="rId32"/>
    <p:sldId id="675" r:id="rId33"/>
    <p:sldId id="676" r:id="rId34"/>
    <p:sldId id="775" r:id="rId35"/>
    <p:sldId id="776" r:id="rId36"/>
    <p:sldId id="777" r:id="rId37"/>
    <p:sldId id="778" r:id="rId38"/>
    <p:sldId id="677" r:id="rId39"/>
    <p:sldId id="678" r:id="rId40"/>
    <p:sldId id="489" r:id="rId41"/>
    <p:sldId id="679" r:id="rId42"/>
    <p:sldId id="490" r:id="rId43"/>
    <p:sldId id="491" r:id="rId44"/>
    <p:sldId id="492" r:id="rId45"/>
    <p:sldId id="493" r:id="rId46"/>
    <p:sldId id="779" r:id="rId47"/>
    <p:sldId id="494" r:id="rId48"/>
    <p:sldId id="495" r:id="rId49"/>
    <p:sldId id="497" r:id="rId50"/>
    <p:sldId id="508" r:id="rId51"/>
    <p:sldId id="864" r:id="rId52"/>
    <p:sldId id="499" r:id="rId53"/>
    <p:sldId id="500" r:id="rId54"/>
    <p:sldId id="501" r:id="rId55"/>
    <p:sldId id="509" r:id="rId56"/>
    <p:sldId id="865" r:id="rId57"/>
    <p:sldId id="503" r:id="rId58"/>
    <p:sldId id="511" r:id="rId59"/>
    <p:sldId id="866" r:id="rId60"/>
    <p:sldId id="504" r:id="rId61"/>
    <p:sldId id="505" r:id="rId62"/>
    <p:sldId id="514" r:id="rId63"/>
    <p:sldId id="867" r:id="rId64"/>
    <p:sldId id="516" r:id="rId65"/>
    <p:sldId id="517" r:id="rId66"/>
    <p:sldId id="518" r:id="rId67"/>
    <p:sldId id="519" r:id="rId68"/>
    <p:sldId id="520" r:id="rId69"/>
    <p:sldId id="521" r:id="rId70"/>
    <p:sldId id="868" r:id="rId71"/>
    <p:sldId id="869" r:id="rId72"/>
    <p:sldId id="523" r:id="rId73"/>
    <p:sldId id="524" r:id="rId74"/>
    <p:sldId id="526" r:id="rId75"/>
    <p:sldId id="870" r:id="rId76"/>
    <p:sldId id="871" r:id="rId77"/>
    <p:sldId id="528" r:id="rId78"/>
    <p:sldId id="529" r:id="rId79"/>
    <p:sldId id="530" r:id="rId80"/>
    <p:sldId id="531" r:id="rId81"/>
    <p:sldId id="532" r:id="rId82"/>
    <p:sldId id="873" r:id="rId83"/>
    <p:sldId id="874" r:id="rId84"/>
    <p:sldId id="875" r:id="rId85"/>
    <p:sldId id="876" r:id="rId86"/>
    <p:sldId id="877" r:id="rId87"/>
    <p:sldId id="878" r:id="rId88"/>
    <p:sldId id="534" r:id="rId89"/>
    <p:sldId id="535" r:id="rId90"/>
    <p:sldId id="879" r:id="rId91"/>
    <p:sldId id="536" r:id="rId92"/>
    <p:sldId id="880" r:id="rId93"/>
    <p:sldId id="881" r:id="rId94"/>
    <p:sldId id="539" r:id="rId95"/>
    <p:sldId id="540" r:id="rId96"/>
    <p:sldId id="541" r:id="rId97"/>
    <p:sldId id="542" r:id="rId98"/>
    <p:sldId id="543" r:id="rId99"/>
    <p:sldId id="555" r:id="rId100"/>
    <p:sldId id="556" r:id="rId101"/>
    <p:sldId id="557" r:id="rId102"/>
    <p:sldId id="558" r:id="rId103"/>
    <p:sldId id="559" r:id="rId104"/>
    <p:sldId id="560" r:id="rId105"/>
    <p:sldId id="561" r:id="rId106"/>
    <p:sldId id="562" r:id="rId107"/>
    <p:sldId id="563" r:id="rId108"/>
    <p:sldId id="566" r:id="rId109"/>
    <p:sldId id="684" r:id="rId110"/>
    <p:sldId id="685" r:id="rId111"/>
    <p:sldId id="686" r:id="rId112"/>
    <p:sldId id="882" r:id="rId113"/>
    <p:sldId id="883" r:id="rId114"/>
    <p:sldId id="884" r:id="rId115"/>
    <p:sldId id="567" r:id="rId116"/>
    <p:sldId id="885" r:id="rId117"/>
    <p:sldId id="568" r:id="rId118"/>
    <p:sldId id="570" r:id="rId119"/>
    <p:sldId id="571" r:id="rId120"/>
    <p:sldId id="569" r:id="rId121"/>
    <p:sldId id="572" r:id="rId122"/>
    <p:sldId id="573" r:id="rId123"/>
    <p:sldId id="574" r:id="rId124"/>
    <p:sldId id="575" r:id="rId125"/>
    <p:sldId id="576" r:id="rId126"/>
  </p:sldIdLst>
  <p:sldSz cx="12192000" cy="6858000"/>
  <p:notesSz cx="6858000" cy="9144000"/>
  <p:custDataLst>
    <p:tags r:id="rId1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13D"/>
    <a:srgbClr val="C00000"/>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1" Type="http://schemas.openxmlformats.org/officeDocument/2006/relationships/tags" Target="tags/tag298.xml"/><Relationship Id="rId130" Type="http://schemas.openxmlformats.org/officeDocument/2006/relationships/tableStyles" Target="tableStyles.xml"/><Relationship Id="rId13" Type="http://schemas.openxmlformats.org/officeDocument/2006/relationships/slide" Target="slides/slide10.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handoutMaster" Target="handoutMasters/handoutMaster1.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image" Target="../media/image7.jpeg"/><Relationship Id="rId3" Type="http://schemas.openxmlformats.org/officeDocument/2006/relationships/tags" Target="../tags/tag62.xml"/><Relationship Id="rId2" Type="http://schemas.openxmlformats.org/officeDocument/2006/relationships/tags" Target="../tags/tag61.xml"/><Relationship Id="rId10" Type="http://schemas.openxmlformats.org/officeDocument/2006/relationships/notesSlide" Target="../notesSlides/notesSlide10.xml"/><Relationship Id="rId1" Type="http://schemas.openxmlformats.org/officeDocument/2006/relationships/tags" Target="../tags/tag60.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5.xml"/><Relationship Id="rId1" Type="http://schemas.openxmlformats.org/officeDocument/2006/relationships/tags" Target="../tags/tag268.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5.xml"/><Relationship Id="rId1" Type="http://schemas.openxmlformats.org/officeDocument/2006/relationships/tags" Target="../tags/tag269.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5.xml"/><Relationship Id="rId1" Type="http://schemas.openxmlformats.org/officeDocument/2006/relationships/tags" Target="../tags/tag270.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5.xml"/><Relationship Id="rId1" Type="http://schemas.openxmlformats.org/officeDocument/2006/relationships/tags" Target="../tags/tag271.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5.xml"/><Relationship Id="rId1" Type="http://schemas.openxmlformats.org/officeDocument/2006/relationships/tags" Target="../tags/tag27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5.xml"/><Relationship Id="rId1" Type="http://schemas.openxmlformats.org/officeDocument/2006/relationships/tags" Target="../tags/tag273.xml"/></Relationships>
</file>

<file path=ppt/slides/_rels/slide106.xml.rels><?xml version="1.0" encoding="UTF-8" standalone="yes"?>
<Relationships xmlns="http://schemas.openxmlformats.org/package/2006/relationships"><Relationship Id="rId7" Type="http://schemas.openxmlformats.org/officeDocument/2006/relationships/notesSlide" Target="../notesSlides/notesSlide106.xml"/><Relationship Id="rId6" Type="http://schemas.openxmlformats.org/officeDocument/2006/relationships/slideLayout" Target="../slideLayouts/slideLayout5.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image" Target="../media/image7.jpeg"/><Relationship Id="rId2" Type="http://schemas.openxmlformats.org/officeDocument/2006/relationships/tags" Target="../tags/tag275.xml"/><Relationship Id="rId1" Type="http://schemas.openxmlformats.org/officeDocument/2006/relationships/tags" Target="../tags/tag27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5.xml"/><Relationship Id="rId1" Type="http://schemas.openxmlformats.org/officeDocument/2006/relationships/tags" Target="../tags/tag27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5.xml"/><Relationship Id="rId1" Type="http://schemas.openxmlformats.org/officeDocument/2006/relationships/tags" Target="../tags/tag27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5.xml"/><Relationship Id="rId1" Type="http://schemas.openxmlformats.org/officeDocument/2006/relationships/tags" Target="../tags/tag280.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5.xml"/><Relationship Id="rId1" Type="http://schemas.openxmlformats.org/officeDocument/2006/relationships/tags" Target="../tags/tag28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5.xml"/><Relationship Id="rId1" Type="http://schemas.openxmlformats.org/officeDocument/2006/relationships/tags" Target="../tags/tag282.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5.xml"/><Relationship Id="rId1" Type="http://schemas.openxmlformats.org/officeDocument/2006/relationships/tags" Target="../tags/tag283.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5.xml"/><Relationship Id="rId1" Type="http://schemas.openxmlformats.org/officeDocument/2006/relationships/tags" Target="../tags/tag284.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5.xml"/><Relationship Id="rId1" Type="http://schemas.openxmlformats.org/officeDocument/2006/relationships/tags" Target="../tags/tag285.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5.xml"/><Relationship Id="rId1" Type="http://schemas.openxmlformats.org/officeDocument/2006/relationships/tags" Target="../tags/tag286.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5.xml"/><Relationship Id="rId1" Type="http://schemas.openxmlformats.org/officeDocument/2006/relationships/tags" Target="../tags/tag287.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5.xml"/><Relationship Id="rId1" Type="http://schemas.openxmlformats.org/officeDocument/2006/relationships/tags" Target="../tags/tag288.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5.xml"/><Relationship Id="rId1" Type="http://schemas.openxmlformats.org/officeDocument/2006/relationships/tags" Target="../tags/tag289.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5.xml"/><Relationship Id="rId1" Type="http://schemas.openxmlformats.org/officeDocument/2006/relationships/tags" Target="../tags/tag290.xml"/></Relationships>
</file>

<file path=ppt/slides/_rels/slide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6" Type="http://schemas.openxmlformats.org/officeDocument/2006/relationships/notesSlide" Target="../notesSlides/notesSlide12.xml"/><Relationship Id="rId15" Type="http://schemas.openxmlformats.org/officeDocument/2006/relationships/slideLayout" Target="../slideLayouts/slideLayout4.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120.xml.rels><?xml version="1.0" encoding="UTF-8" standalone="yes"?>
<Relationships xmlns="http://schemas.openxmlformats.org/package/2006/relationships"><Relationship Id="rId6" Type="http://schemas.openxmlformats.org/officeDocument/2006/relationships/notesSlide" Target="../notesSlides/notesSlide120.xml"/><Relationship Id="rId5" Type="http://schemas.openxmlformats.org/officeDocument/2006/relationships/slideLayout" Target="../slideLayouts/slideLayout5.xml"/><Relationship Id="rId4" Type="http://schemas.openxmlformats.org/officeDocument/2006/relationships/tags" Target="../tags/tag293.xml"/><Relationship Id="rId3" Type="http://schemas.openxmlformats.org/officeDocument/2006/relationships/image" Target="../media/image7.jpeg"/><Relationship Id="rId2" Type="http://schemas.openxmlformats.org/officeDocument/2006/relationships/tags" Target="../tags/tag292.xml"/><Relationship Id="rId1" Type="http://schemas.openxmlformats.org/officeDocument/2006/relationships/tags" Target="../tags/tag29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5.xml"/><Relationship Id="rId1" Type="http://schemas.openxmlformats.org/officeDocument/2006/relationships/tags" Target="../tags/tag294.xml"/></Relationships>
</file>

<file path=ppt/slides/_rels/slide122.xml.rels><?xml version="1.0" encoding="UTF-8" standalone="yes"?>
<Relationships xmlns="http://schemas.openxmlformats.org/package/2006/relationships"><Relationship Id="rId6" Type="http://schemas.openxmlformats.org/officeDocument/2006/relationships/notesSlide" Target="../notesSlides/notesSlide122.xml"/><Relationship Id="rId5" Type="http://schemas.openxmlformats.org/officeDocument/2006/relationships/slideLayout" Target="../slideLayouts/slideLayout5.xml"/><Relationship Id="rId4" Type="http://schemas.openxmlformats.org/officeDocument/2006/relationships/tags" Target="../tags/tag297.xml"/><Relationship Id="rId3" Type="http://schemas.openxmlformats.org/officeDocument/2006/relationships/image" Target="../media/image7.jpeg"/><Relationship Id="rId2" Type="http://schemas.openxmlformats.org/officeDocument/2006/relationships/tags" Target="../tags/tag296.xml"/><Relationship Id="rId1" Type="http://schemas.openxmlformats.org/officeDocument/2006/relationships/tags" Target="../tags/tag295.xml"/></Relationships>
</file>

<file path=ppt/slides/_rels/slide123.xml.rels><?xml version="1.0" encoding="UTF-8" standalone="yes"?>
<Relationships xmlns="http://schemas.openxmlformats.org/package/2006/relationships"><Relationship Id="rId4" Type="http://schemas.openxmlformats.org/officeDocument/2006/relationships/notesSlide" Target="../notesSlides/notesSlide12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87.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5.xml"/><Relationship Id="rId5" Type="http://schemas.openxmlformats.org/officeDocument/2006/relationships/tags" Target="../tags/tag91.xml"/><Relationship Id="rId4" Type="http://schemas.openxmlformats.org/officeDocument/2006/relationships/image" Target="../media/image7.jpe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9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9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95.xml"/></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3" Type="http://schemas.openxmlformats.org/officeDocument/2006/relationships/notesSlide" Target="../notesSlides/notesSlide2.xml"/><Relationship Id="rId22" Type="http://schemas.openxmlformats.org/officeDocument/2006/relationships/slideLayout" Target="../slideLayouts/slideLayout1.xml"/><Relationship Id="rId21" Type="http://schemas.openxmlformats.org/officeDocument/2006/relationships/tags" Target="../tags/tag27.xml"/><Relationship Id="rId20" Type="http://schemas.openxmlformats.org/officeDocument/2006/relationships/slide" Target="slide97.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6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40.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9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9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98.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0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0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0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0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10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107.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8.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5.xml"/><Relationship Id="rId2" Type="http://schemas.openxmlformats.org/officeDocument/2006/relationships/tags" Target="../tags/tag109.xml"/><Relationship Id="rId1" Type="http://schemas.openxmlformats.org/officeDocument/2006/relationships/tags" Target="../tags/tag108.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5.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1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11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11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11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11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118.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slide" Target="slide39.xml"/><Relationship Id="rId2" Type="http://schemas.openxmlformats.org/officeDocument/2006/relationships/tags" Target="../tags/tag120.xml"/><Relationship Id="rId1" Type="http://schemas.openxmlformats.org/officeDocument/2006/relationships/tags" Target="../tags/tag119.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5.xml"/><Relationship Id="rId3" Type="http://schemas.openxmlformats.org/officeDocument/2006/relationships/tags" Target="../tags/tag124.xml"/><Relationship Id="rId2" Type="http://schemas.openxmlformats.org/officeDocument/2006/relationships/slide" Target="slide38.xml"/><Relationship Id="rId1" Type="http://schemas.openxmlformats.org/officeDocument/2006/relationships/tags" Target="../tags/tag12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1.xml"/><Relationship Id="rId2" Type="http://schemas.openxmlformats.org/officeDocument/2006/relationships/image" Target="../media/image7.jpeg"/><Relationship Id="rId1" Type="http://schemas.openxmlformats.org/officeDocument/2006/relationships/tags" Target="../tags/tag30.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1.xml"/><Relationship Id="rId5" Type="http://schemas.openxmlformats.org/officeDocument/2006/relationships/tags" Target="../tags/tag126.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25.xml"/><Relationship Id="rId1" Type="http://schemas.openxmlformats.org/officeDocument/2006/relationships/image" Target="../media/image6.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3.xml"/><Relationship Id="rId3" Type="http://schemas.openxmlformats.org/officeDocument/2006/relationships/tags" Target="../tags/tag128.xml"/><Relationship Id="rId2" Type="http://schemas.openxmlformats.org/officeDocument/2006/relationships/image" Target="../media/image7.jpeg"/><Relationship Id="rId1" Type="http://schemas.openxmlformats.org/officeDocument/2006/relationships/tags" Target="../tags/tag12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12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13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131.xml"/></Relationships>
</file>

<file path=ppt/slides/_rels/slide45.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4" Type="http://schemas.openxmlformats.org/officeDocument/2006/relationships/notesSlide" Target="../notesSlides/notesSlide45.xml"/><Relationship Id="rId23" Type="http://schemas.openxmlformats.org/officeDocument/2006/relationships/slideLayout" Target="../slideLayouts/slideLayout3.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3.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image" Target="../media/image7.jpeg"/><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0" Type="http://schemas.openxmlformats.org/officeDocument/2006/relationships/notesSlide" Target="../notesSlides/notesSlide47.xml"/><Relationship Id="rId1" Type="http://schemas.openxmlformats.org/officeDocument/2006/relationships/tags" Target="../tags/tag15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5.xml"/><Relationship Id="rId5" Type="http://schemas.openxmlformats.org/officeDocument/2006/relationships/tags" Target="../tags/tag170.xml"/><Relationship Id="rId4" Type="http://schemas.openxmlformats.org/officeDocument/2006/relationships/image" Target="../media/image7.jpeg"/><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tags" Target="../tags/tag17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tags" Target="../tags/tag17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tags" Target="../tags/tag17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174.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5.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5.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183.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5.xml"/><Relationship Id="rId2" Type="http://schemas.openxmlformats.org/officeDocument/2006/relationships/tags" Target="../tags/tag185.xml"/><Relationship Id="rId1" Type="http://schemas.openxmlformats.org/officeDocument/2006/relationships/tags" Target="../tags/tag184.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5.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5.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tags" Target="../tags/tag192.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5.xml"/><Relationship Id="rId3" Type="http://schemas.openxmlformats.org/officeDocument/2006/relationships/slide" Target="slide63.xml"/><Relationship Id="rId2" Type="http://schemas.openxmlformats.org/officeDocument/2006/relationships/tags" Target="../tags/tag194.xml"/><Relationship Id="rId1" Type="http://schemas.openxmlformats.org/officeDocument/2006/relationships/tags" Target="../tags/tag193.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5.xml"/><Relationship Id="rId3" Type="http://schemas.openxmlformats.org/officeDocument/2006/relationships/tags" Target="../tags/tag196.xml"/><Relationship Id="rId2" Type="http://schemas.openxmlformats.org/officeDocument/2006/relationships/slide" Target="slide62.xml"/><Relationship Id="rId1" Type="http://schemas.openxmlformats.org/officeDocument/2006/relationships/tags" Target="../tags/tag195.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1.xml"/><Relationship Id="rId5" Type="http://schemas.openxmlformats.org/officeDocument/2006/relationships/tags" Target="../tags/tag198.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97.xml"/><Relationship Id="rId1" Type="http://schemas.openxmlformats.org/officeDocument/2006/relationships/image" Target="../media/image6.jpeg"/></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3.xml"/><Relationship Id="rId3" Type="http://schemas.openxmlformats.org/officeDocument/2006/relationships/tags" Target="../tags/tag200.xml"/><Relationship Id="rId2" Type="http://schemas.openxmlformats.org/officeDocument/2006/relationships/image" Target="../media/image7.jpeg"/><Relationship Id="rId1" Type="http://schemas.openxmlformats.org/officeDocument/2006/relationships/tags" Target="../tags/tag19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3.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20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70.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1" Type="http://schemas.openxmlformats.org/officeDocument/2006/relationships/notesSlide" Target="../notesSlides/notesSlide70.xml"/><Relationship Id="rId10" Type="http://schemas.openxmlformats.org/officeDocument/2006/relationships/slideLayout" Target="../slideLayouts/slideLayout3.xml"/><Relationship Id="rId1" Type="http://schemas.openxmlformats.org/officeDocument/2006/relationships/tags" Target="../tags/tag206.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215.xml"/></Relationships>
</file>

<file path=ppt/slides/_rels/slide72.xml.rels><?xml version="1.0" encoding="UTF-8" standalone="yes"?>
<Relationships xmlns="http://schemas.openxmlformats.org/package/2006/relationships"><Relationship Id="rId9" Type="http://schemas.openxmlformats.org/officeDocument/2006/relationships/notesSlide" Target="../notesSlides/notesSlide72.xml"/><Relationship Id="rId8" Type="http://schemas.openxmlformats.org/officeDocument/2006/relationships/slideLayout" Target="../slideLayouts/slideLayout4.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image" Target="../media/image7.jpeg"/><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tags" Target="../tags/tag222.xml"/></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74.xml"/><Relationship Id="rId5" Type="http://schemas.openxmlformats.org/officeDocument/2006/relationships/slideLayout" Target="../slideLayouts/slideLayout4.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tags" Target="../tags/tag227.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5.xml"/><Relationship Id="rId5" Type="http://schemas.openxmlformats.org/officeDocument/2006/relationships/tags" Target="../tags/tag231.xml"/><Relationship Id="rId4" Type="http://schemas.openxmlformats.org/officeDocument/2006/relationships/image" Target="../media/image7.jpeg"/><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tags" Target="../tags/tag23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tags" Target="../tags/tag23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tags" Target="../tags/tag234.xml"/></Relationships>
</file>

<file path=ppt/slides/_rels/slide8.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8" Type="http://schemas.openxmlformats.org/officeDocument/2006/relationships/notesSlide" Target="../notesSlides/notesSlide8.xml"/><Relationship Id="rId17" Type="http://schemas.openxmlformats.org/officeDocument/2006/relationships/slideLayout" Target="../slideLayouts/slideLayout3.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tags" Target="../tags/tag235.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tags" Target="../tags/tag23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tags" Target="../tags/tag23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tags" Target="../tags/tag23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tags" Target="../tags/tag23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tags" Target="../tags/tag240.xml"/></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5.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5.xml"/><Relationship Id="rId1" Type="http://schemas.openxmlformats.org/officeDocument/2006/relationships/tags" Target="../tags/tag244.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5.xml"/><Relationship Id="rId1" Type="http://schemas.openxmlformats.org/officeDocument/2006/relationships/tags" Target="../tags/tag245.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5.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0" Type="http://schemas.openxmlformats.org/officeDocument/2006/relationships/notesSlide" Target="../notesSlides/notesSlide9.xml"/><Relationship Id="rId1" Type="http://schemas.openxmlformats.org/officeDocument/2006/relationships/tags" Target="../tags/tag52.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5.xml"/><Relationship Id="rId2" Type="http://schemas.openxmlformats.org/officeDocument/2006/relationships/tags" Target="../tags/tag250.xml"/><Relationship Id="rId1" Type="http://schemas.openxmlformats.org/officeDocument/2006/relationships/tags" Target="../tags/tag249.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5.xml"/><Relationship Id="rId2" Type="http://schemas.openxmlformats.org/officeDocument/2006/relationships/tags" Target="../tags/tag252.xml"/><Relationship Id="rId1" Type="http://schemas.openxmlformats.org/officeDocument/2006/relationships/tags" Target="../tags/tag251.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5.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tags" Target="../tags/tag256.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5.xml"/><Relationship Id="rId1" Type="http://schemas.openxmlformats.org/officeDocument/2006/relationships/tags" Target="../tags/tag257.xml"/></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5.xml"/><Relationship Id="rId3" Type="http://schemas.openxmlformats.org/officeDocument/2006/relationships/slide" Target="slide96.xml"/><Relationship Id="rId2" Type="http://schemas.openxmlformats.org/officeDocument/2006/relationships/tags" Target="../tags/tag259.xml"/><Relationship Id="rId1" Type="http://schemas.openxmlformats.org/officeDocument/2006/relationships/tags" Target="../tags/tag258.xml"/></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5.xml"/><Relationship Id="rId3" Type="http://schemas.openxmlformats.org/officeDocument/2006/relationships/tags" Target="../tags/tag261.xml"/><Relationship Id="rId2" Type="http://schemas.openxmlformats.org/officeDocument/2006/relationships/slide" Target="slide95.xml"/><Relationship Id="rId1" Type="http://schemas.openxmlformats.org/officeDocument/2006/relationships/tags" Target="../tags/tag260.xml"/></Relationships>
</file>

<file path=ppt/slides/_rels/slide97.xml.rels><?xml version="1.0" encoding="UTF-8" standalone="yes"?>
<Relationships xmlns="http://schemas.openxmlformats.org/package/2006/relationships"><Relationship Id="rId7" Type="http://schemas.openxmlformats.org/officeDocument/2006/relationships/notesSlide" Target="../notesSlides/notesSlide97.xml"/><Relationship Id="rId6" Type="http://schemas.openxmlformats.org/officeDocument/2006/relationships/slideLayout" Target="../slideLayouts/slideLayout1.xml"/><Relationship Id="rId5" Type="http://schemas.openxmlformats.org/officeDocument/2006/relationships/tags" Target="../tags/tag263.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62.xml"/><Relationship Id="rId1" Type="http://schemas.openxmlformats.org/officeDocument/2006/relationships/image" Target="../media/image6.jpeg"/></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98.xml"/><Relationship Id="rId5" Type="http://schemas.openxmlformats.org/officeDocument/2006/relationships/slideLayout" Target="../slideLayouts/slideLayout5.xml"/><Relationship Id="rId4" Type="http://schemas.openxmlformats.org/officeDocument/2006/relationships/tags" Target="../tags/tag266.xml"/><Relationship Id="rId3" Type="http://schemas.openxmlformats.org/officeDocument/2006/relationships/image" Target="../media/image7.jpeg"/><Relationship Id="rId2" Type="http://schemas.openxmlformats.org/officeDocument/2006/relationships/tags" Target="../tags/tag265.xml"/><Relationship Id="rId1" Type="http://schemas.openxmlformats.org/officeDocument/2006/relationships/tags" Target="../tags/tag264.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5.xml"/><Relationship Id="rId1" Type="http://schemas.openxmlformats.org/officeDocument/2006/relationships/tags" Target="../tags/tag267.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barn(inVertical)">
                                      <p:cBhvr>
                                        <p:cTn id="16" dur="500"/>
                                        <p:tgtEl>
                                          <p:spTgt spid="47"/>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835660"/>
            <a:ext cx="10640695"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7. 快</a:t>
            </a:r>
            <a:r>
              <a:rPr sz="2400">
                <a:latin typeface="宋体" panose="02010600030101010101" pitchFamily="2" charset="-122"/>
                <a:ea typeface="宋体" panose="02010600030101010101" pitchFamily="2" charset="-122"/>
                <a:cs typeface="宋体" panose="02010600030101010101" pitchFamily="2" charset="-122"/>
              </a:rPr>
              <a:t>速阅读课文，画出课文中表示时间、地点的词语，明确本文的情节内容，并填写下表。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1149985" y="1855470"/>
          <a:ext cx="9794875" cy="4283710"/>
        </p:xfrm>
        <a:graphic>
          <a:graphicData uri="http://schemas.openxmlformats.org/drawingml/2006/table">
            <a:tbl>
              <a:tblPr firstRow="1" bandRow="1">
                <a:tableStyleId>{5940675A-B579-460E-94D1-54222C63F5DA}</a:tableStyleId>
              </a:tblPr>
              <a:tblGrid>
                <a:gridCol w="2051050"/>
                <a:gridCol w="4282440"/>
                <a:gridCol w="3461385"/>
              </a:tblGrid>
              <a:tr h="57277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情 节</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内 容</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时 间</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560070">
                <a:tc>
                  <a:txBody>
                    <a:bodyPr/>
                    <a:p>
                      <a:pPr>
                        <a:lnSpc>
                          <a:spcPct val="110000"/>
                        </a:lnSpc>
                        <a:buNone/>
                      </a:pPr>
                      <a:r>
                        <a:rPr lang="zh-CN" altLang="en-US" sz="2200">
                          <a:latin typeface="宋体" panose="02010600030101010101" pitchFamily="2" charset="-122"/>
                          <a:ea typeface="宋体" panose="02010600030101010101" pitchFamily="2" charset="-122"/>
                        </a:rPr>
                        <a:t>序　幕</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祝福景象与鲁四老爷</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39445">
                <a:tc>
                  <a:txBody>
                    <a:bodyPr/>
                    <a:p>
                      <a:pPr>
                        <a:lnSpc>
                          <a:spcPct val="110000"/>
                        </a:lnSpc>
                        <a:buNone/>
                      </a:pPr>
                      <a:r>
                        <a:rPr lang="zh-CN" altLang="en-US" sz="2200">
                          <a:latin typeface="宋体" panose="02010600030101010101" pitchFamily="2" charset="-122"/>
                          <a:ea typeface="宋体" panose="02010600030101010101" pitchFamily="2" charset="-122"/>
                        </a:rPr>
                        <a:t>结　局</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三个半月</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29920">
                <a:tc>
                  <a:txBody>
                    <a:bodyPr/>
                    <a:p>
                      <a:pPr>
                        <a:lnSpc>
                          <a:spcPct val="110000"/>
                        </a:lnSpc>
                        <a:buNone/>
                      </a:pPr>
                      <a:r>
                        <a:rPr lang="zh-CN" altLang="en-US" sz="2200">
                          <a:latin typeface="宋体" panose="02010600030101010101" pitchFamily="2" charset="-122"/>
                          <a:ea typeface="宋体" panose="02010600030101010101" pitchFamily="2" charset="-122"/>
                        </a:rPr>
                        <a:t>开　端</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祥林嫂初到鲁镇</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两年</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0070">
                <a:tc>
                  <a:txBody>
                    <a:bodyPr/>
                    <a:p>
                      <a:pPr>
                        <a:lnSpc>
                          <a:spcPct val="110000"/>
                        </a:lnSpc>
                        <a:buNone/>
                      </a:pPr>
                      <a:r>
                        <a:rPr lang="zh-CN" altLang="en-US" sz="2200">
                          <a:latin typeface="宋体" panose="02010600030101010101" pitchFamily="2" charset="-122"/>
                          <a:ea typeface="宋体" panose="02010600030101010101" pitchFamily="2" charset="-122"/>
                        </a:rPr>
                        <a:t>发　展</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约两年</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87375">
                <a:tc>
                  <a:txBody>
                    <a:bodyPr/>
                    <a:p>
                      <a:pPr>
                        <a:lnSpc>
                          <a:spcPct val="110000"/>
                        </a:lnSpc>
                        <a:buNone/>
                      </a:pPr>
                      <a:r>
                        <a:rPr lang="zh-CN" altLang="en-US" sz="2200">
                          <a:latin typeface="宋体" panose="02010600030101010101" pitchFamily="2" charset="-122"/>
                          <a:ea typeface="宋体" panose="02010600030101010101" pitchFamily="2" charset="-122"/>
                        </a:rPr>
                        <a:t>高　潮</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祥林嫂再到鲁镇</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五年</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4060">
                <a:tc>
                  <a:txBody>
                    <a:bodyPr/>
                    <a:p>
                      <a:pPr>
                        <a:lnSpc>
                          <a:spcPct val="110000"/>
                        </a:lnSpc>
                        <a:buNone/>
                      </a:pPr>
                      <a:r>
                        <a:rPr lang="zh-CN" altLang="en-US" sz="2200">
                          <a:latin typeface="宋体" panose="02010600030101010101" pitchFamily="2" charset="-122"/>
                          <a:ea typeface="宋体" panose="02010600030101010101" pitchFamily="2" charset="-122"/>
                        </a:rPr>
                        <a:t>尾　声</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祝福景象与我的感受</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3" name="组合 2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5"/>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4" name="文本框 3"/>
          <p:cNvSpPr txBox="1"/>
          <p:nvPr>
            <p:custDataLst>
              <p:tags r:id="rId6"/>
            </p:custDataLst>
          </p:nvPr>
        </p:nvSpPr>
        <p:spPr>
          <a:xfrm>
            <a:off x="3335655" y="3147695"/>
            <a:ext cx="262064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祥林嫂凄然死去</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7"/>
            </p:custDataLst>
          </p:nvPr>
        </p:nvSpPr>
        <p:spPr>
          <a:xfrm>
            <a:off x="3410585" y="4356100"/>
            <a:ext cx="330390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祥林嫂被迫改嫁</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10" name="组合 9"/>
          <p:cNvGrpSpPr/>
          <p:nvPr/>
        </p:nvGrpSpPr>
        <p:grpSpPr>
          <a:xfrm>
            <a:off x="7499350" y="2444115"/>
            <a:ext cx="3465830" cy="3694430"/>
            <a:chOff x="11810" y="3849"/>
            <a:chExt cx="5458" cy="5818"/>
          </a:xfrm>
        </p:grpSpPr>
        <p:cxnSp>
          <p:nvCxnSpPr>
            <p:cNvPr id="7" name="直接连接符 6"/>
            <p:cNvCxnSpPr/>
            <p:nvPr/>
          </p:nvCxnSpPr>
          <p:spPr>
            <a:xfrm flipV="1">
              <a:off x="11824" y="3849"/>
              <a:ext cx="5445" cy="827"/>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cxnSp>
          <p:nvCxnSpPr>
            <p:cNvPr id="9" name="直接连接符 8"/>
            <p:cNvCxnSpPr/>
            <p:nvPr>
              <p:custDataLst>
                <p:tags r:id="rId8"/>
              </p:custDataLst>
            </p:nvPr>
          </p:nvCxnSpPr>
          <p:spPr>
            <a:xfrm flipV="1">
              <a:off x="11810" y="8541"/>
              <a:ext cx="5459" cy="1127"/>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44245" y="439420"/>
            <a:ext cx="10706735"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 下列各句中，标红的成语使用正确的一项是（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军训结束那天，我们举行队列表演，下午三时，操场上歌声嘹亮，</a:t>
            </a:r>
            <a:r>
              <a:rPr sz="2400">
                <a:solidFill>
                  <a:srgbClr val="FF0000"/>
                </a:solidFill>
                <a:latin typeface="Times New Roman" panose="02020603050405020304" charset="0"/>
                <a:ea typeface="宋体" panose="02010600030101010101" pitchFamily="2" charset="-122"/>
                <a:cs typeface="Times New Roman" panose="02020603050405020304" charset="0"/>
              </a:rPr>
              <a:t>沸反盈天</a:t>
            </a:r>
            <a:r>
              <a:rPr sz="2400">
                <a:latin typeface="Times New Roman" panose="02020603050405020304" charset="0"/>
                <a:ea typeface="宋体" panose="02010600030101010101" pitchFamily="2" charset="-122"/>
                <a:cs typeface="Times New Roman" panose="02020603050405020304" charset="0"/>
              </a:rPr>
              <a:t> ，校园成了欢乐的海洋。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老师为我们订购复习资料，可我身边没有钱，连借几位同学，也都没有，</a:t>
            </a:r>
            <a:r>
              <a:rPr sz="2400">
                <a:solidFill>
                  <a:srgbClr val="FF0000"/>
                </a:solidFill>
                <a:latin typeface="Times New Roman" panose="02020603050405020304" charset="0"/>
                <a:ea typeface="宋体" panose="02010600030101010101" pitchFamily="2" charset="-122"/>
                <a:cs typeface="Times New Roman" panose="02020603050405020304" charset="0"/>
              </a:rPr>
              <a:t>百无聊赖</a:t>
            </a:r>
            <a:r>
              <a:rPr sz="2400">
                <a:latin typeface="Times New Roman" panose="02020603050405020304" charset="0"/>
                <a:ea typeface="宋体" panose="02010600030101010101" pitchFamily="2" charset="-122"/>
                <a:cs typeface="Times New Roman" panose="02020603050405020304" charset="0"/>
              </a:rPr>
              <a:t>，只得请假回家。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这几天天气闷热，上床以后总是</a:t>
            </a:r>
            <a:r>
              <a:rPr sz="2400">
                <a:solidFill>
                  <a:srgbClr val="FF0000"/>
                </a:solidFill>
                <a:latin typeface="Times New Roman" panose="02020603050405020304" charset="0"/>
                <a:ea typeface="宋体" panose="02010600030101010101" pitchFamily="2" charset="-122"/>
                <a:cs typeface="Times New Roman" panose="02020603050405020304" charset="0"/>
              </a:rPr>
              <a:t>惴惴不安</a:t>
            </a:r>
            <a:r>
              <a:rPr sz="2400">
                <a:latin typeface="Times New Roman" panose="02020603050405020304" charset="0"/>
                <a:ea typeface="宋体" panose="02010600030101010101" pitchFamily="2" charset="-122"/>
                <a:cs typeface="Times New Roman" panose="02020603050405020304" charset="0"/>
              </a:rPr>
              <a:t>，难以入睡。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前有警车当道，后有群众追赶，歹徒</a:t>
            </a:r>
            <a:r>
              <a:rPr sz="2400">
                <a:solidFill>
                  <a:srgbClr val="FF0000"/>
                </a:solidFill>
                <a:latin typeface="Times New Roman" panose="02020603050405020304" charset="0"/>
                <a:ea typeface="宋体" panose="02010600030101010101" pitchFamily="2" charset="-122"/>
                <a:cs typeface="Times New Roman" panose="02020603050405020304" charset="0"/>
              </a:rPr>
              <a:t>走投无路</a:t>
            </a:r>
            <a:r>
              <a:rPr sz="2400">
                <a:latin typeface="Times New Roman" panose="02020603050405020304" charset="0"/>
                <a:ea typeface="宋体" panose="02010600030101010101" pitchFamily="2" charset="-122"/>
                <a:cs typeface="Times New Roman" panose="02020603050405020304" charset="0"/>
              </a:rPr>
              <a:t>，扔下凶器，向警察投降。</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67270" y="439420"/>
            <a:ext cx="70040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3982085"/>
            <a:ext cx="10471785"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【解析】A项，沸反盈天：形容喧哗吵闹，乱成一团，与语境不合。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B项，百无聊赖：精神无所依托，感到非常无聊，此处应用毫无办法。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C项，惴惴不安：害怕发愁的样子，此处难以入睡与害怕无关。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4070" y="963930"/>
            <a:ext cx="1060323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下列各句中，标点符号使用不正确的一项是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按照文化人类学的观念，传说和神话虽然虚无缥缈，却对一个民族非常重要。甚至可以成为一种经久不</a:t>
            </a:r>
            <a:r>
              <a:rPr sz="2400">
                <a:latin typeface="宋体" panose="02010600030101010101" pitchFamily="2" charset="-122"/>
                <a:ea typeface="宋体" panose="02010600030101010101" pitchFamily="2" charset="-122"/>
                <a:cs typeface="宋体" panose="02010600030101010101" pitchFamily="2" charset="-122"/>
              </a:rPr>
              <a:t>衰的“文化基因”。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曹军大半是青、徐之兵，素不习水战，大江面上，战船一摆，早立脚不住。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我非常喜爱《西游记》《水浒传》《三国演义》这三本古典文学名著。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你的生日——四月十八——每年我总记得。</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55840" y="96393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27380" y="4504055"/>
            <a:ext cx="1128522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【解析】A项，第一个句号应改为逗号。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3390" y="396875"/>
            <a:ext cx="1132459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5. 下列各句中，没有语病的一项是（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环境信息的公开透明，是决定政府和民众能否走向环境共治的重要前提。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鲁迅先生通过祥林嫂的悲剧告诉人们，杀人不见血的刀，实则比严刑峻法还残</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酷，被杀害的范围和人数也要更多更广泛。</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换一个角度读《祝福》，把一笔笔经济账算清，我们便读出人物非同寻常的命运</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和渊薮，读出小说别样的深意和境界。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她没钱打扮，因为穿着朴素，但是心里非常痛苦，好像这降低了她的身份似的。</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428615" y="39687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36905" y="4072255"/>
            <a:ext cx="10854055" cy="141986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【解析】A项，两面对一面，删去“能否”。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B项，搭配不当，“范围和人数”改为“人数和范围”，这样才与后面“更多更广泛”对应。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D项，关联词语误用，“因为”改为“所以”。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5440" y="636270"/>
            <a:ext cx="1150175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①为了避免我们的谈话被人家误解，________闹出什么乱子起见，我得把我们的谈话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内容报告校长先生。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②契诃夫生活在俄国农奴制崩溃和无产阶级革命______兴起的时期。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③这人总想用一层壳把自己________起来，仿佛要为自己制造一个所谓的套子，好隔</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绝人世。</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以至　　逐渐　　装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避免　　逐步　　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避免　　逐渐　　包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以至　　逐步　　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83195" y="71056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42010" y="4343400"/>
            <a:ext cx="1006729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【解析】①“以至”后一般跟好的结果；“避免”后则多为不够好的结果。②“逐渐”侧重于渐进性；“逐步”侧重于步骤性。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③“包”与“装”相比较，更能突出其严密性。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1975" y="906780"/>
            <a:ext cx="1004062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将下列句子组成语意连贯的语段，排序最恰当的一项是（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①陶醉于这些人对自己的殷勤献媚、阿谀奉承、垂涎欲滴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②她陶醉于艳压群芳的美丽之中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③陶醉于妇人们所认为最甜美、最美满的胜利中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④陶醉于成功的自豪中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①②③④</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B. ②③④①</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C. ②④③①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②④①③</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19795" y="9067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3810635"/>
            <a:ext cx="9909175" cy="193802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从语法的角度考虑，第②句中“她”为主语，首先确定第②句排在首句，其次是第④句，第④句后是第①句，因为先成功后被人赞美和羡妒，最后是第③句，因为第③句比第①句的程度还要重。辨析此题，一是把握一个程度由轻到重的逻辑顺序，二是通过语法和句子之间的内容来判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4805" y="353060"/>
            <a:ext cx="10864850"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下列关于文学常识的表述，不正确的一项是（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莫泊桑是19世纪法国最著名的小说家之一，被誉</a:t>
            </a:r>
            <a:r>
              <a:rPr sz="2400">
                <a:latin typeface="宋体" panose="02010600030101010101" pitchFamily="2" charset="-122"/>
                <a:ea typeface="宋体" panose="02010600030101010101" pitchFamily="2" charset="-122"/>
                <a:cs typeface="宋体" panose="02010600030101010101" pitchFamily="2" charset="-122"/>
              </a:rPr>
              <a:t>为“世界短篇小说巨匠”</a:t>
            </a:r>
            <a:r>
              <a:rPr sz="2400">
                <a:latin typeface="Times New Roman" panose="02020603050405020304" charset="0"/>
                <a:ea typeface="宋体" panose="02010600030101010101" pitchFamily="2" charset="-122"/>
                <a:cs typeface="Times New Roman" panose="02020603050405020304" charset="0"/>
              </a:rPr>
              <a:t>，著名的作品有《羊脂球》《一生》《漂亮朋友》。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契诃夫是19世纪末期美国杰出的批判现实主义作家，他一生致力于短篇小说创作，代表作有《变色龙》《套中人》《哀伤》《苦恼》《万卡》。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戏剧的种类很多。按剧情的繁简和结构分为独幕剧、多幕剧，按矛盾冲突的性质分为悲剧、喜剧、正剧，按题材反映的时代分为历史剧、现代剧。</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《群英会蒋干中计》中周瑜巧设连环计，使自作聪明的蒋干中了计，也使曹操中了计，为赤壁之战的胜利奠定了基础。</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739890" y="35306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690370" y="4628515"/>
            <a:ext cx="746379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【解析】契诃夫是俄国作家。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065020" y="835660"/>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5"/>
            </p:custDataLst>
          </p:nvPr>
        </p:nvSpPr>
        <p:spPr>
          <a:xfrm>
            <a:off x="1099820" y="1525905"/>
            <a:ext cx="10691495" cy="4074160"/>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（一）</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800" b="1">
                <a:latin typeface="楷体" panose="02010609060101010101" charset="-122"/>
                <a:ea typeface="楷体" panose="02010609060101010101" charset="-122"/>
                <a:cs typeface="楷体" panose="02010609060101010101" charset="-122"/>
              </a:rPr>
              <a:t>强盗的苦恼</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（日本）星新一</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黑社会的强盗们聚在一起，商议着下一步的行窃计划。</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真想痛痛快快地干它一桩震惊社会又成功无疑的大买卖呀！”一个歹徒异想天开地说，谁知这个集团的首领竟接着他的话慨然应允道：“说得对！我也一直这么盘算着，现在想出了些眉目，大伙准备一下吧，我要干活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这一番话让强盗们吃惊不已，大家争先恐后地问道：“究竟怎么干呢？”</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54482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“干咱们这一行的，大家都把行动时间选在夜里，但由于四周太安静，下手时难免惹人注目。这次我打算反其道而行之，出乎人们意料之外地搞它一家伙……”</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有道理，您到底不愧是咱们的头儿，想出的主意总是高人一着。不过，如何下手呢？”“光天化日之下，持枪闯进银行抢劫！”首领的话恍若呓语，喽啰们不禁大失所望。别开玩笑啦！简直不着边际。照你说的去干，恐怕还没跨进银行的大门，就被抓去蹲牢房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你们的脑子里怎么总少根筋。好了，听我来说个端详……现在我们先编写一个电视剧剧本，送给银行附近的交通警察，然后大家装扮成电视摄制组的工作人员，到银行去拍摄一个袭击银行的场面，这样银行方面毫无防备，必定给打个措手不及，到时候，大家只管动手抢钱，即使万不得已开了枪，警察也会无动于衷，只当作剧情所需而特意安排的音响效果呢，最后，大家听我的命令，一起撤退……”首领的话音未落，喽啰们早已七嘴八舌地议论起来，只见一个个佩服得五体投地。</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554482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“高见，太棒了！妙不可言！”</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这下可以过大瘾了，伙计们，快着手干起来吧！”强盗们弄来一辆面包车，在车身上写下电视剧摄制组的字样，不一会儿，电视摄影机也找来了，自然无需准备胶卷。待剧本印刷完毕，喽啰们将自己精心地装扮起来。有的扮作穷凶极恶的打手，有的扮成维持群众秩序的工作人员，最后一切准备就绪，首领一声令下，这个精心策划的计谋便开始付诸实行。强盗们把车开到银行门口，握着手枪刚刚走出车门，在附近执勤的交通警察果然都围上来询问。一个强盗赶忙给他们送上几份电视剧剧本，并说明缘由，很好，他们就心领神会不再追问了。万事如意！没想到事情一开头便如此顺利，强盗们精神十足，相继冲进银行，大声喝道：“银行的诸君，我们是真正的强盗，赶快把钱交出来！谁敢乱动，马上要他的小命！”谁知，计划到此就乱了阵脚，发生了意外。一个门卫突然嬉皮笑脸地凑上前来，打破了这里的紧张气氛。</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6225" y="241935"/>
            <a:ext cx="11616690" cy="5918835"/>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先生们，我可以帮忙吗？你们来拍电视，我真的一点都不知道。上司真有意思，这种事也不先通知一下，好让职员们准备一下。要知道宣传工作是何等的重要啊，可他们……”另一位青年顾客也挤上前来热心地说道：“我是作家。你们刚才的那句台词不太适合，什么‘银行的诸君’，简直像在发表竞选演说。另外，‘我们是真正的强盗’这种说法也欠含蓄，一下就把底亮给观众了。剧本是谁写的？下次让我来帮你们的忙。”</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他拿出名片，絮絮叨叨地纠缠不休，强盗们好不容易才摆脱他们来到窗口，在那里工作的一位姑娘慌忙站立起身来说：“什么时候播放呀？请签名留念，我也能上镜头吗？”“等等，让我再化妆一下……”银行的女职员们纷纷离座，朝这边拥了过来，“嗳，把我们也拍进镜头吧，我们都是电视迷，挺在行的，不用排练啦！”对这乱哄哄的场面，一个强盗不耐烦了，他忍不住扯起嗓子叫起来：“够了！这不是演戏，弟兄们，来真格的！”接着他扣动了扳机，子弹呼啸着飞向天花板，击碎了照明灯。然而此举也并未奏效，一个男孩儿挤过来说：“呵，真够劲！简直跟真的一样。”</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0230" y="308610"/>
            <a:ext cx="1064069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8. 按照</a:t>
            </a:r>
            <a:r>
              <a:rPr sz="2400">
                <a:latin typeface="宋体" panose="02010600030101010101" pitchFamily="2" charset="-122"/>
                <a:ea typeface="宋体" panose="02010600030101010101" pitchFamily="2" charset="-122"/>
                <a:cs typeface="宋体" panose="02010600030101010101" pitchFamily="2" charset="-122"/>
              </a:rPr>
              <a:t>下面的提示，梳理祥林嫂生平，并填写下表。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1887855" y="805815"/>
          <a:ext cx="9323070" cy="5516880"/>
        </p:xfrm>
        <a:graphic>
          <a:graphicData uri="http://schemas.openxmlformats.org/drawingml/2006/table">
            <a:tbl>
              <a:tblPr firstRow="1" bandRow="1">
                <a:tableStyleId>{5940675A-B579-460E-94D1-54222C63F5DA}</a:tableStyleId>
              </a:tblPr>
              <a:tblGrid>
                <a:gridCol w="2061210"/>
                <a:gridCol w="7261860"/>
              </a:tblGrid>
              <a:tr h="459740">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时 间</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事 件</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到鲁镇以前</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在卫家山和比自己小十岁的丈夫结婚，后来没有了丈夫</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到鲁镇元年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到鲁镇二年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春天改嫁。年底生阿毛</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到鲁镇三年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卫婆子说她交了好运。阿毛两岁</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到鲁镇四年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贺老六死</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到鲁镇五年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春天阿毛被狼衔去。秋天到鲁镇。年底祭祀时很闲</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到鲁镇六年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祝福时柳妈建议她捐门槛</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到鲁镇七年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到鲁镇八年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头发花白，记忆尤其坏</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到鲁镇九年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9740">
                <a:tc>
                  <a:txBody>
                    <a:bodyPr/>
                    <a:p>
                      <a:pPr>
                        <a:lnSpc>
                          <a:spcPct val="110000"/>
                        </a:lnSpc>
                        <a:buNone/>
                      </a:pPr>
                      <a:r>
                        <a:rPr lang="zh-CN" altLang="en-US" sz="2200">
                          <a:latin typeface="宋体" panose="02010600030101010101" pitchFamily="2" charset="-122"/>
                          <a:ea typeface="宋体" panose="02010600030101010101" pitchFamily="2" charset="-122"/>
                        </a:rPr>
                        <a:t>到鲁镇十三年</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询问“我”三个问题。死亡</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custDataLst>
              <p:tags r:id="rId3"/>
            </p:custDataLst>
          </p:nvPr>
        </p:nvSpPr>
        <p:spPr>
          <a:xfrm>
            <a:off x="3972560" y="1790700"/>
            <a:ext cx="723836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二十六七岁，冬初逃到鲁镇做工，很勤劳。祝福时很忙</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4047490" y="4525010"/>
            <a:ext cx="680720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秋天捐门槛。冬天祭祀，仍不能拿酒杯和筷子</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5"/>
            </p:custDataLst>
          </p:nvPr>
        </p:nvSpPr>
        <p:spPr>
          <a:xfrm>
            <a:off x="4047490" y="5447665"/>
            <a:ext cx="606742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被赶出鲁四老爷家。沦为乞丐</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4025" y="241935"/>
            <a:ext cx="11438890" cy="5918835"/>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另一个人接上话又说道：“大概天花板内的电灯里预先装进了火药，然后让它爆炸的吧，要是不知情的人，倒还真给唬住了呢！”这时，这家银行的行长露面了。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“喂，先生们。你们能否再加上一个枪击玻璃的镜头！那是防弹用的特殊钢化玻璃，倘从侧面为我们做宣传，将会提高顾客对本行的信赖……”说着，递上一个装有钱的信封。</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先生，让我们来扮演不屈服于强盗的威胁、饮弹而亡的光荣角色吧，拜托了！”男职员们也围拢过来请求着。强盗们无奈，只好百般解释，可此时却没有一个人把他们的话当真。甚至连那个最初帮助维持秩序的交通警察也苦苦哀求道：“让我们来扮演捉拿强盗的警察吧，这样或许能使电视剧表现得更逼真，更扣人心弦。先生，您知道，如果我们还在家乡的父母能在电视荧幕上看到自己的孩子，该有多么高兴啊！”事情闹到如此地步，早已难以收场，强盗首领站出来，愤愤地大声吼道：“大家听着，今天暂停拍摄，回去修订剧本，改日再来重拍！”强盗们狼狈地撤出现场，一个个牢骚满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4025" y="663575"/>
            <a:ext cx="11064240" cy="2359025"/>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“再也想不到会弄出这么个结局来，当今社会谁出毛病了？从来没见过这么多无法无天的人！”</a:t>
            </a:r>
            <a:endParaRPr sz="2400">
              <a:latin typeface="楷体" panose="02010609060101010101" charset="-122"/>
              <a:ea typeface="楷体" panose="02010609060101010101" charset="-122"/>
              <a:cs typeface="楷体" panose="02010609060101010101" charset="-122"/>
            </a:endParaRPr>
          </a:p>
          <a:p>
            <a:pPr indent="0" algn="r" fontAlgn="auto">
              <a:lnSpc>
                <a:spcPct val="120000"/>
              </a:lnSpc>
            </a:pPr>
            <a:r>
              <a:rPr sz="2400">
                <a:latin typeface="楷体" panose="02010609060101010101" charset="-122"/>
                <a:ea typeface="楷体" panose="02010609060101010101" charset="-122"/>
                <a:cs typeface="楷体" panose="02010609060101010101" charset="-122"/>
              </a:rPr>
              <a:t>（选自《外国小小说精选》，有删改）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4805" y="353060"/>
            <a:ext cx="1086485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下列对作品有关内容的分析和概括，最恰当的一项是（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作品主要采用人物对话的叙述方式，详尽地叙述了强盗们由计划抢劫到实施抢劫的整个过程，对于情节发展中不同人物的描写，虽寥寥数语，却极具画面感。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强盗首领计划反其道而行之，出乎人们意料之外地展开行动，这一安排不仅表现了他的精明能干，还为下文人们果然信以为真后的言行作铺垫。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作品中银行行长把一个装有钱的信封作为报酬递给强盗，是希望他们把防弹用的特殊钢化玻璃击碎来为银行做宣传，提高顾客对银行的信赖。</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面对银行里乱哄哄的场面，强盗们很是气愤却无计可施，还要被动应对人们各种稀奇古怪的言行，抢劫行动无法展开，于是强盗首领决定改期。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023860" y="35306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55320" y="4737100"/>
            <a:ext cx="10554335" cy="208407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【解析】B项，“精明能干”表述有误，“精明能干”侧重于说行动，此处应该是“诡计多端”。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C项，“把防弹用的特殊钢化玻璃击碎来为银行做宣传”表述有误，行长的意思是“击不碎”。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D项，“强盗首领决定改期”表述欠妥，文中所谓“改日再来重拍”只是撤离的借口。</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1475" y="571500"/>
            <a:ext cx="11586210" cy="53676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小说中的交通警察、门卫、顾客、职员等作为群体形象有哪些特点？请简要分析。___________________________________________________________________________________________________________________________________________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7560" y="977265"/>
            <a:ext cx="11160125" cy="496189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作品塑造了滑稽愚昧的群体形象。</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①他们无知愚昧，</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毫无安全警觉意识。当强盗们以拍电视剧为由实施抢劫时，门卫的话里已经暴露出“上司没有事先通知”，但没有一个人怀疑这个摄制组，反而全都热情配合。</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sz="2400">
                <a:solidFill>
                  <a:srgbClr val="C00000"/>
                </a:solidFill>
                <a:latin typeface="宋体" panose="02010600030101010101" pitchFamily="2" charset="-122"/>
                <a:ea typeface="宋体" panose="02010600030101010101" pitchFamily="2" charset="-122"/>
                <a:cs typeface="宋体" panose="02010600030101010101" pitchFamily="2" charset="-122"/>
              </a:rPr>
              <a:t>②他们追求浮华，热衷于表现自己。门卫嬉皮笑脸地想要帮忙，显示自己的重要性；作家适时地批评电视剧剧本，显示自己的才华；女职员们想趁机上镜头露脸，满足虚荣心；交通警察也想扮演角色，展现自己“捉拿强盗”的英姿。</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sz="2400">
                <a:solidFill>
                  <a:srgbClr val="C00000"/>
                </a:solidFill>
                <a:latin typeface="宋体" panose="02010600030101010101" pitchFamily="2" charset="-122"/>
                <a:ea typeface="宋体" panose="02010600030101010101" pitchFamily="2" charset="-122"/>
                <a:cs typeface="宋体" panose="02010600030101010101" pitchFamily="2" charset="-122"/>
              </a:rPr>
              <a:t>③他们不安本分，渴望刺激，异想天开。面对强盗们拍电视剧的谎言，银行中的职员玩忽职守，不顾银行职业的严肃性；男职员们渴望“扮演不屈服于强盗的威胁、饮弹而亡的光荣角色”；行长想趁机为银行的“防弹玻璃”做宣传；门卫和交通警察都忘了自己的职责，警察还想着怎么“能使电视剧表现得更逼真，更扣人心弦”；小男孩也觉得“真够劲！简直跟真的一样”。</a:t>
            </a:r>
            <a:endParaRPr sz="240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784860"/>
            <a:ext cx="11174730"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小说在开头部分详细地交代了强盗们完美的盗窃计划，这样写有何作用？请结合作品加以分析。____________________________________________________________________________________________________________________________________________________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83310" y="1558290"/>
            <a:ext cx="10640695" cy="252666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①开头写强盗首领的完美抢劫计划，不仅交代了故事发生的原因，还创造了悬念，引起读者的阅读兴趣。</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②这样开头，不仅为后文银行中所有人把强盗当成真正的影视工作者以及那些滑稽言行作铺垫，也与文章结尾写强盗计划破产的苦恼相呼应。</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③这样开头，就使计划的完美与实施时的苦恼形成了对比，突出了计划的荒诞性和故事的滑稽性，增强了小说的幽默感和讽刺效果。</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6540" y="254000"/>
            <a:ext cx="11590020" cy="5909310"/>
          </a:xfrm>
          <a:prstGeom prst="rect">
            <a:avLst/>
          </a:prstGeom>
          <a:solidFill>
            <a:schemeClr val="bg2">
              <a:lumMod val="90000"/>
            </a:schemeClr>
          </a:solidFill>
        </p:spPr>
        <p:txBody>
          <a:bodyPr wrap="square" rtlCol="0">
            <a:no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（二）</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800" b="1">
                <a:latin typeface="楷体" panose="02010609060101010101" charset="-122"/>
                <a:ea typeface="楷体" panose="02010609060101010101" charset="-122"/>
                <a:cs typeface="楷体" panose="02010609060101010101" charset="-122"/>
              </a:rPr>
              <a:t>怀念我的父亲曹禺</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400">
                <a:latin typeface="楷体" panose="02010609060101010101" charset="-122"/>
                <a:ea typeface="楷体" panose="02010609060101010101" charset="-122"/>
                <a:cs typeface="楷体" panose="02010609060101010101" charset="-122"/>
              </a:rPr>
              <a:t>万　方</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父亲的一生都和戏剧紧紧连在一起。小时候他就是个小戏迷，才三岁，就被我的奶奶带到戏院看戏，小小年纪，就被舞台的奇妙吸引。长大一些，他和小伙伴在自家的院子里演戏，可以算作他最初的戏剧实践。上了南开中学后，他参加了南开新剧团，演戏、导戏，翻译西方戏剧，从那以后，戏剧就成了他一生的迷恋与追求。</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雷雨》是他最著名的剧作，上演至今已经70多年了。我记得他和我讲过，那时候他还在南开中学念书，有一个同学叫杨善全，他和杨善全说，我有一个故事想写出来。杨善全就说，那你讲讲吧。他讲了，头绪很多，讲得很乱，杨善全没听出所以然来，只说，很复杂呀，你写吧。后来他又创作了《北京人》，有评论家说《北京人》是曹禺创作历程中的高峰，是他写得最好的戏。作为一个编剧，我感到惊异的是，要具有怎样的感悟力，体味多少不愉快，刻骨的厌恶，埋得极深的苦痛，才能写出老太爷曾皓那样的人物，而我爸爸那时还是个青年。</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68935" y="207010"/>
            <a:ext cx="11590020" cy="6132195"/>
          </a:xfrm>
          <a:prstGeom prst="rect">
            <a:avLst/>
          </a:prstGeom>
          <a:solidFill>
            <a:schemeClr val="bg2">
              <a:lumMod val="90000"/>
            </a:schemeClr>
          </a:solidFill>
        </p:spPr>
        <p:txBody>
          <a:bodyPr wrap="square" rtlCol="0">
            <a:noAutofit/>
          </a:bodyPr>
          <a:p>
            <a:pPr indent="0" algn="just" fontAlgn="auto">
              <a:lnSpc>
                <a:spcPct val="110000"/>
              </a:lnSpc>
            </a:pPr>
            <a:r>
              <a:rPr sz="2400">
                <a:latin typeface="楷体" panose="02010609060101010101" charset="-122"/>
                <a:ea typeface="楷体" panose="02010609060101010101" charset="-122"/>
                <a:cs typeface="楷体" panose="02010609060101010101" charset="-122"/>
              </a:rPr>
              <a:t>记得我曾经问过他写东西时的感受，他回答说：“生活中往往有许多印象，许多憧憬，总是等写到节骨眼儿就冒出来了。”要我说明白是不可能的。我一直觉得《北京人》里每个男人身上都有他的影子，他比他们加在一起还要丰富生动。</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爸爸担任过很多职务，参加过很多社会活动。但他最想做的是写出一个好剧本。在他的内心，他始终是一个剧作家，他的头脑就像被鞭子抽打的陀螺，一刻不停地转，我爸爸这一生从来感受不到知足常乐和随遇而安的心境。晚年的日子里，他一直为写不出东西而痛苦。这种痛苦不像以前恐惧那样咄咄逼人，人人不可幸免。这种痛苦是只属于他自己的。我曾经反复琢磨这份痛苦的含义，我猜想：</a:t>
            </a:r>
            <a:r>
              <a:rPr sz="2400" u="sng">
                <a:latin typeface="楷体" panose="02010609060101010101" charset="-122"/>
                <a:ea typeface="楷体" panose="02010609060101010101" charset="-122"/>
                <a:cs typeface="楷体" panose="02010609060101010101" charset="-122"/>
              </a:rPr>
              <a:t>痛苦大约像是一把钥匙，唯有这把钥匙能打开他的心灵之门。他知道这一点，他感到放心，甚至感到某种慰藉。然而他并不去打开那扇门，他只是经常地抚摩着这把钥匙，感受钥匙在手中的那份沉甸甸冷冰冰的分量。</a:t>
            </a:r>
            <a:r>
              <a:rPr sz="2400">
                <a:latin typeface="楷体" panose="02010609060101010101" charset="-122"/>
                <a:ea typeface="楷体" panose="02010609060101010101" charset="-122"/>
                <a:cs typeface="楷体" panose="02010609060101010101" charset="-122"/>
              </a:rPr>
              <a:t>直到他生病住院，身体越来越衰弱，他才一点点放弃了他的痛苦，放弃了由痛苦所替代的那种强烈的写作愿望。他不再说我要写东西了。有时他说：“我当初应该当个老师，当个好老师，真有学问，那就好了。”他常检讨自己过去不用功，没有系统地看书。偶尔他会谈起他年轻时怎样写作，写得怎样酣畅，就像讲一个他做过的诱人的美梦。</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2435" y="329565"/>
            <a:ext cx="11327130" cy="5291455"/>
          </a:xfrm>
          <a:prstGeom prst="rect">
            <a:avLst/>
          </a:prstGeom>
          <a:solidFill>
            <a:schemeClr val="bg2">
              <a:lumMod val="90000"/>
            </a:schemeClr>
          </a:solidFill>
        </p:spPr>
        <p:txBody>
          <a:bodyPr wrap="square" rtlCol="0">
            <a:noAutofit/>
          </a:bodyPr>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当年我爸爸写出《雷雨》之后，给了他的好朋友、中学同学章靳以。当时章靳以、郑振铎和巴金一起在办《文学季刊》。靳以叔叔把剧本放在抽屉里，放了一年。我曾问过我爸爸：“你为什么不问问呢？”他说：“那时候我真是不在乎，我知道那是好东西，站得住。”一年后，巴金伯伯看到了《雷雨》，读过后立刻决定在《文学季刊》上发表。我爸爸年轻时是那么自信，而晚年，他不止一次地问我他写的东西是不是真的好。我劝他不要想了，我说这不是你的事。“怎么讲？”他问我。我说出看法：“你写了剧本，尽了你的力，以后就由时间去衡量了。”“那我的戏是不是还算经得住时间考验的？”他又问。“你说呢？”我反问他。他没有再说话，我相信他心里是有答案的。</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他曾说：“我喜欢写人。”写人，写出人的灵魂，对人永远满怀热忱和兴趣，我想这就是我爸爸写作生涯的写照。</a:t>
            </a:r>
            <a:endParaRPr sz="2400">
              <a:latin typeface="楷体" panose="02010609060101010101" charset="-122"/>
              <a:ea typeface="楷体" panose="02010609060101010101" charset="-122"/>
              <a:cs typeface="楷体" panose="02010609060101010101" charset="-122"/>
            </a:endParaRPr>
          </a:p>
          <a:p>
            <a:pPr indent="0" algn="r" fontAlgn="auto">
              <a:lnSpc>
                <a:spcPct val="110000"/>
              </a:lnSpc>
            </a:pPr>
            <a:r>
              <a:rPr sz="2400">
                <a:latin typeface="楷体" panose="02010609060101010101" charset="-122"/>
                <a:ea typeface="楷体" panose="02010609060101010101" charset="-122"/>
                <a:cs typeface="楷体" panose="02010609060101010101" charset="-122"/>
              </a:rPr>
              <a:t>（选自《2011中国年度散文》，有删改）</a:t>
            </a:r>
            <a:endParaRPr sz="24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878965" y="5705475"/>
            <a:ext cx="7025640" cy="398780"/>
          </a:xfrm>
          <a:prstGeom prst="rect">
            <a:avLst/>
          </a:prstGeom>
          <a:solidFill>
            <a:schemeClr val="accent4">
              <a:lumMod val="20000"/>
              <a:lumOff val="80000"/>
            </a:schemeClr>
          </a:solidFill>
          <a:ln>
            <a:solidFill>
              <a:schemeClr val="accent1"/>
            </a:solidFill>
          </a:ln>
        </p:spPr>
        <p:txBody>
          <a:bodyPr wrap="square" rtlCol="0">
            <a:spAutoFit/>
          </a:bodyPr>
          <a:p>
            <a:r>
              <a:rPr lang="zh-CN" altLang="en-US" sz="2000"/>
              <a:t>[注]万方，1952年出生于北京，著名剧作家曹禺的女儿。</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401320"/>
            <a:ext cx="111747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下列对文章相关内容和艺术特色的分析鉴赏，不正确的一项是（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作者</a:t>
            </a:r>
            <a:r>
              <a:rPr sz="2400">
                <a:latin typeface="宋体" panose="02010600030101010101" pitchFamily="2" charset="-122"/>
                <a:ea typeface="宋体" panose="02010600030101010101" pitchFamily="2" charset="-122"/>
                <a:cs typeface="宋体" panose="02010600030101010101" pitchFamily="2" charset="-122"/>
              </a:rPr>
              <a:t>以“我”父亲的</a:t>
            </a:r>
            <a:r>
              <a:rPr sz="2400">
                <a:latin typeface="Times New Roman" panose="02020603050405020304" charset="0"/>
                <a:ea typeface="宋体" panose="02010600030101010101" pitchFamily="2" charset="-122"/>
                <a:cs typeface="Times New Roman" panose="02020603050405020304" charset="0"/>
              </a:rPr>
              <a:t>一生都和戏剧紧紧连在一起领起全篇，回忆了诸多令人难忘的往事，真实而可信的叙事丰富了文章的内容。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作者一直觉得《北京人》里每个男人身上都有曹禺的影子，他比他们加在一起还要丰富生动，这反映了在作者的心目中，《北京人》里的人物形象创作并不是那么成功。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作者说，曹禺这一生从来感受不到知足常乐和随遇而安的心境，实际上是说曹禺晚年在为自己写不出东西而苦恼。</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虽然作者是曹禺的女儿，但她尽力从客观的角度，通过对曹禺一生的追忆，展示了他执着于艺术创作的伟大灵魂。</a:t>
            </a:r>
            <a:endParaRPr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9606280" y="401320"/>
            <a:ext cx="710565" cy="525780"/>
          </a:xfrm>
          <a:prstGeom prst="rect">
            <a:avLst/>
          </a:prstGeom>
          <a:noFill/>
        </p:spPr>
        <p:txBody>
          <a:bodyPr wrap="square" rtlCol="0">
            <a:no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B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576705" y="4708525"/>
            <a:ext cx="8430895" cy="977265"/>
          </a:xfrm>
          <a:prstGeom prst="rect">
            <a:avLst/>
          </a:prstGeom>
          <a:noFill/>
        </p:spPr>
        <p:txBody>
          <a:bodyPr wrap="square" rtlCol="0">
            <a:spAutoFit/>
          </a:bodyPr>
          <a:p>
            <a:pPr marL="1080135" indent="-1080135" fontAlgn="auto">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【解析】B项，不是说《北京人》里的人物形象创作不成功，而是强调曹禺的人生经历和体悟对他创作的影响。</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2120" y="241300"/>
            <a:ext cx="11174730" cy="496189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请从语言艺术效果的角度赏析文中画线的部分。_______________________________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曹禺的戏剧人生带给我们怎样的启示？请结合文章简要分析。_____________________________________________________________________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2325" y="653415"/>
            <a:ext cx="10678160" cy="130873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画线句采用了比喻的修辞手法，表明痛苦乃是他创作的源泉和动力，是内心波澜和创作欲望的折射，使他能够创作出更好的作品，表明他并没有进行真正的创作，而是经常尝试着获取灵感，重新体味创作的苦与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83285" y="2644775"/>
            <a:ext cx="10678160" cy="293243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①对自己热爱的事业要执着追求并积极实践。曹禺三岁时到戏院看戏便被舞台的奇妙吸引；长大一些在自家院子里演戏；上中学后参加剧团，演戏、导戏，翻译西方戏剧；后来进行戏剧创作，他对戏剧创作充满热情，直至晚年。</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②对周围的人物、事物细致观察并深刻体会。曹禺凭借自己敏锐的观察力和深刻的感悟力，刻画出丰富生动的人物形象，创作出不朽的戏剧作品。</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③善于反思，积极探索。曹禺经常对自己创作的作品进行思考，探究戏剧创作的相关问题。</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273685"/>
            <a:ext cx="10640695"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9. 根据</a:t>
            </a:r>
            <a:r>
              <a:rPr sz="2400">
                <a:latin typeface="宋体" panose="02010600030101010101" pitchFamily="2" charset="-122"/>
                <a:ea typeface="宋体" panose="02010600030101010101" pitchFamily="2" charset="-122"/>
                <a:cs typeface="宋体" panose="02010600030101010101" pitchFamily="2" charset="-122"/>
              </a:rPr>
              <a:t>提示，填写下表并分析祥林嫂肖像描写的作用。</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1</a:t>
            </a:r>
            <a:r>
              <a:rPr sz="2400">
                <a:latin typeface="宋体" panose="02010600030101010101" pitchFamily="2" charset="-122"/>
                <a:ea typeface="宋体" panose="02010600030101010101" pitchFamily="2" charset="-122"/>
                <a:cs typeface="宋体" panose="02010600030101010101" pitchFamily="2" charset="-122"/>
              </a:rPr>
              <a:t>）肖像描写——祥林嫂：</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81355" y="1278890"/>
          <a:ext cx="11104880" cy="3096260"/>
        </p:xfrm>
        <a:graphic>
          <a:graphicData uri="http://schemas.openxmlformats.org/drawingml/2006/table">
            <a:tbl>
              <a:tblPr firstRow="1" bandRow="1">
                <a:tableStyleId>{5940675A-B579-460E-94D1-54222C63F5DA}</a:tableStyleId>
              </a:tblPr>
              <a:tblGrid>
                <a:gridCol w="1128395"/>
                <a:gridCol w="1313180"/>
                <a:gridCol w="1563370"/>
                <a:gridCol w="1886585"/>
                <a:gridCol w="2464435"/>
                <a:gridCol w="2748915"/>
              </a:tblGrid>
              <a:tr h="617855">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rPr>
                        <a:t>次 数</a:t>
                      </a:r>
                      <a:endParaRPr lang="zh-CN" altLang="en-US" sz="22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脸 色</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两 颊</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眼 睛</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衣着饰物</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200" b="1">
                          <a:solidFill>
                            <a:schemeClr val="bg1"/>
                          </a:solidFill>
                          <a:latin typeface="宋体" panose="02010600030101010101" pitchFamily="2" charset="-122"/>
                          <a:ea typeface="宋体" panose="02010600030101010101" pitchFamily="2" charset="-122"/>
                        </a:rPr>
                        <a:t>精神状态</a:t>
                      </a:r>
                      <a:endParaRPr lang="zh-CN" altLang="en-US" sz="22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772160">
                <a:tc>
                  <a:txBody>
                    <a:bodyPr/>
                    <a:p>
                      <a:pPr>
                        <a:lnSpc>
                          <a:spcPct val="110000"/>
                        </a:lnSpc>
                        <a:buNone/>
                      </a:pPr>
                      <a:r>
                        <a:rPr lang="zh-CN" altLang="en-US" sz="2200">
                          <a:latin typeface="宋体" panose="02010600030101010101" pitchFamily="2" charset="-122"/>
                          <a:ea typeface="宋体" panose="02010600030101010101" pitchFamily="2" charset="-122"/>
                        </a:rPr>
                        <a:t>第一次</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青黄</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顺着眼</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白头绳、乌裙、蓝夹袄、月白背心</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2325">
                <a:tc>
                  <a:txBody>
                    <a:bodyPr/>
                    <a:p>
                      <a:pPr>
                        <a:lnSpc>
                          <a:spcPct val="110000"/>
                        </a:lnSpc>
                        <a:buNone/>
                      </a:pPr>
                      <a:r>
                        <a:rPr lang="zh-CN" altLang="en-US" sz="2200">
                          <a:latin typeface="宋体" panose="02010600030101010101" pitchFamily="2" charset="-122"/>
                          <a:ea typeface="宋体" panose="02010600030101010101" pitchFamily="2" charset="-122"/>
                        </a:rPr>
                        <a:t>第二次</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rPr>
                        <a:t>青黄</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03910">
                <a:tc>
                  <a:txBody>
                    <a:bodyPr/>
                    <a:p>
                      <a:pPr>
                        <a:lnSpc>
                          <a:spcPct val="110000"/>
                        </a:lnSpc>
                        <a:buNone/>
                      </a:pPr>
                      <a:r>
                        <a:rPr lang="zh-CN" altLang="en-US" sz="2200">
                          <a:latin typeface="宋体" panose="02010600030101010101" pitchFamily="2" charset="-122"/>
                          <a:ea typeface="宋体" panose="02010600030101010101" pitchFamily="2" charset="-122"/>
                        </a:rPr>
                        <a:t>第三次</a:t>
                      </a: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200">
                          <a:latin typeface="宋体" panose="02010600030101010101" pitchFamily="2" charset="-122"/>
                          <a:ea typeface="宋体" panose="02010600030101010101" pitchFamily="2" charset="-122"/>
                          <a:cs typeface="宋体" panose="02010600030101010101" pitchFamily="2" charset="-122"/>
                        </a:rPr>
                        <a:t>消尽了悲哀的神色</a:t>
                      </a: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2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custDataLst>
              <p:tags r:id="rId3"/>
            </p:custDataLst>
          </p:nvPr>
        </p:nvSpPr>
        <p:spPr>
          <a:xfrm>
            <a:off x="3363595" y="1995805"/>
            <a:ext cx="112141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红的</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9148445" y="1930400"/>
            <a:ext cx="263779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虽贫困但还有活力，</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对生活抱有希望</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5"/>
            </p:custDataLst>
          </p:nvPr>
        </p:nvSpPr>
        <p:spPr>
          <a:xfrm>
            <a:off x="3199130" y="2764155"/>
            <a:ext cx="145669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消失了血</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色</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6"/>
            </p:custDataLst>
          </p:nvPr>
        </p:nvSpPr>
        <p:spPr>
          <a:xfrm>
            <a:off x="4626610" y="2764155"/>
            <a:ext cx="1888490"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顺着眼、有泪痕、无精神</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6527800" y="2764155"/>
            <a:ext cx="2423795"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白头绳、乌裙、蓝夹袄、月白背心</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9061450" y="2764155"/>
            <a:ext cx="2519045"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走投无路，对生活失去希望</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1729740" y="3595370"/>
            <a:ext cx="1365250"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黄中带黑</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0"/>
            </p:custDataLst>
          </p:nvPr>
        </p:nvSpPr>
        <p:spPr>
          <a:xfrm>
            <a:off x="4655820" y="3595370"/>
            <a:ext cx="233743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眼珠间或一轮</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11"/>
            </p:custDataLst>
          </p:nvPr>
        </p:nvSpPr>
        <p:spPr>
          <a:xfrm>
            <a:off x="6630670" y="3532505"/>
            <a:ext cx="2320925" cy="768350"/>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竹篮、空的破碗、开了裂的竹竿</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2"/>
            </p:custDataLst>
          </p:nvPr>
        </p:nvSpPr>
        <p:spPr>
          <a:xfrm>
            <a:off x="9067165" y="3597910"/>
            <a:ext cx="2301875" cy="429895"/>
          </a:xfrm>
          <a:prstGeom prst="rect">
            <a:avLst/>
          </a:prstGeom>
          <a:noFill/>
        </p:spPr>
        <p:txBody>
          <a:bodyPr wrap="square" rtlCol="0">
            <a:spAutoFit/>
          </a:bodyPr>
          <a:p>
            <a:r>
              <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rPr>
              <a:t>对生活已经绝望</a:t>
            </a:r>
            <a:endParaRPr lang="zh-CN" altLang="en-US" sz="22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3"/>
            </p:custDataLst>
          </p:nvPr>
        </p:nvSpPr>
        <p:spPr>
          <a:xfrm>
            <a:off x="631190" y="4625975"/>
            <a:ext cx="10640695"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宋体" panose="02010600030101010101" pitchFamily="2" charset="-122"/>
                <a:ea typeface="宋体" panose="02010600030101010101" pitchFamily="2" charset="-122"/>
                <a:cs typeface="宋体" panose="02010600030101010101" pitchFamily="2" charset="-122"/>
              </a:rPr>
              <a:t>（</a:t>
            </a:r>
            <a:r>
              <a:rPr sz="2400">
                <a:latin typeface="Times New Roman" panose="02020603050405020304" charset="0"/>
                <a:ea typeface="宋体" panose="02010600030101010101" pitchFamily="2" charset="-122"/>
                <a:cs typeface="Times New Roman" panose="02020603050405020304" charset="0"/>
              </a:rPr>
              <a:t>2</a:t>
            </a:r>
            <a:r>
              <a:rPr sz="2400">
                <a:latin typeface="宋体" panose="02010600030101010101" pitchFamily="2" charset="-122"/>
                <a:ea typeface="宋体" panose="02010600030101010101" pitchFamily="2" charset="-122"/>
                <a:cs typeface="宋体" panose="02010600030101010101" pitchFamily="2" charset="-122"/>
              </a:rPr>
              <a:t>）作用：</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sz="2400">
                <a:latin typeface="宋体" panose="02010600030101010101" pitchFamily="2" charset="-122"/>
                <a:ea typeface="宋体" panose="02010600030101010101" pitchFamily="2" charset="-122"/>
                <a:cs typeface="宋体" panose="02010600030101010101" pitchFamily="2" charset="-122"/>
              </a:rPr>
              <a:t>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p:cNvSpPr txBox="1"/>
          <p:nvPr>
            <p:custDataLst>
              <p:tags r:id="rId14"/>
            </p:custDataLst>
          </p:nvPr>
        </p:nvSpPr>
        <p:spPr>
          <a:xfrm>
            <a:off x="2402205" y="4625975"/>
            <a:ext cx="8635365" cy="835025"/>
          </a:xfrm>
          <a:prstGeom prst="rect">
            <a:avLst/>
          </a:prstGeom>
          <a:noFill/>
        </p:spPr>
        <p:txBody>
          <a:bodyPr wrap="square" rtlCol="0">
            <a:spAutoFit/>
          </a:bodyPr>
          <a:p>
            <a:pPr>
              <a:lnSpc>
                <a:spcPct val="11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通过这些肖像描写，表现了人物的质朴和善良，更重要的是表现了人物命运的变化，揭示了人物一步步被逼向死亡的过程。</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11" grpId="0"/>
      <p:bldP spid="12" grpId="0"/>
      <p:bldP spid="13" grpId="0"/>
      <p:bldP spid="14" grpId="0"/>
      <p:bldP spid="15" grpId="0"/>
      <p:bldP spid="16" grpId="0"/>
      <p:bldP spid="17" grpId="0"/>
      <p:bldP spid="1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835660"/>
            <a:ext cx="11174730" cy="5029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阅读下面的小说，给它补一个讽刺性的结尾。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indent="0" algn="ctr" fontAlgn="auto">
              <a:lnSpc>
                <a:spcPct val="110000"/>
              </a:lnSpc>
            </a:pPr>
            <a:r>
              <a:rPr sz="2800" b="1">
                <a:latin typeface="Times New Roman" panose="02020603050405020304" charset="0"/>
                <a:ea typeface="宋体" panose="02010600030101010101" pitchFamily="2" charset="-122"/>
                <a:cs typeface="Times New Roman" panose="02020603050405020304" charset="0"/>
              </a:rPr>
              <a:t>项　链</a:t>
            </a:r>
            <a:endParaRPr sz="2800" b="1">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楷体" panose="02010609060101010101" charset="-122"/>
                <a:ea typeface="楷体" panose="02010609060101010101" charset="-122"/>
                <a:cs typeface="楷体" panose="02010609060101010101" charset="-122"/>
              </a:rPr>
              <a:t>高洋的表姨从美国回来探亲、旅游，可把高洋这小子乐坏了。表姨临走时，高洋尽管难以开口，但还是鼓起勇气、红着脸要走了表姨颈子上的项链。他要这项链干什么？送给女朋友呗。</a:t>
            </a:r>
            <a:endParaRPr sz="2400">
              <a:latin typeface="楷体" panose="02010609060101010101" charset="-122"/>
              <a:ea typeface="楷体" panose="02010609060101010101" charset="-122"/>
              <a:cs typeface="楷体" panose="02010609060101010101" charset="-122"/>
            </a:endParaRPr>
          </a:p>
          <a:p>
            <a:pPr indent="0"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扇圆形的珠子，红褐色，明光锃亮。表姨父是美国一家大公司的高级职员，生活富裕，穿用考究。因此，表姨戴的项链能不高级吗？”女朋友戴上了项链，高兴得眉眼都在笑，“不要白不要，这是西方最时髦的项链呀，至少值五百万吧？”</a:t>
            </a:r>
            <a:endParaRPr sz="2400">
              <a:latin typeface="楷体" panose="02010609060101010101" charset="-122"/>
              <a:ea typeface="楷体" panose="02010609060101010101" charset="-122"/>
              <a:cs typeface="楷体" panose="02010609060101010101" charset="-122"/>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
        <p:nvSpPr>
          <p:cNvPr id="5" name="文本框 4"/>
          <p:cNvSpPr txBox="1"/>
          <p:nvPr/>
        </p:nvSpPr>
        <p:spPr>
          <a:xfrm>
            <a:off x="601980" y="4556760"/>
            <a:ext cx="11174095" cy="1308735"/>
          </a:xfrm>
          <a:prstGeom prst="rect">
            <a:avLst/>
          </a:prstGeom>
          <a:noFill/>
        </p:spPr>
        <p:txBody>
          <a:bodyPr wrap="square" rtlCol="0">
            <a:spAutoFit/>
          </a:bodyPr>
          <a:p>
            <a:pPr>
              <a:lnSpc>
                <a:spcPct val="110000"/>
              </a:lnSpc>
            </a:pPr>
            <a:r>
              <a:rPr lang="en-US" sz="2400">
                <a:solidFill>
                  <a:srgbClr val="C00000"/>
                </a:solidFill>
                <a:latin typeface="楷体" panose="02010609060101010101" charset="-122"/>
                <a:ea typeface="楷体" panose="02010609060101010101" charset="-122"/>
                <a:cs typeface="楷体" panose="02010609060101010101" charset="-122"/>
              </a:rPr>
              <a:t>    </a:t>
            </a:r>
            <a:r>
              <a:rPr sz="2400">
                <a:solidFill>
                  <a:srgbClr val="C00000"/>
                </a:solidFill>
                <a:latin typeface="楷体" panose="02010609060101010101" charset="-122"/>
                <a:ea typeface="楷体" panose="02010609060101010101" charset="-122"/>
                <a:cs typeface="楷体" panose="02010609060101010101" charset="-122"/>
              </a:rPr>
              <a:t>一个月后，高洋去外地出差，顺便旅游，无意中在一个地摊上见到了同款项链。一问，才知道是用黑瓜子做的，外面涂了一层透明漆。“多少钱一条？”“不贵——两块五！”</a:t>
            </a:r>
            <a:endParaRPr sz="2400">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42595" y="747395"/>
            <a:ext cx="11174730"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16. 在下面语句的横线上补写两句话，修辞、句式必须和所给的句子相同。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思想家的鲁迅，是大海上的一座灯塔，灯光划破中国社会的黑暗；</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文学家的鲁迅，________________________________________________________；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革命家的鲁迅，________________________________________________________。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2882900" y="1743075"/>
            <a:ext cx="859853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是长空雁群中的一只头雁，叫声成为现代文学的第一声呐喊</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2882900" y="2259965"/>
            <a:ext cx="859853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是剑冢内的一把宝剑，剑锋直指封建时代的魑魅魍魉</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57860" y="1434465"/>
            <a:ext cx="111747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17. 以</a:t>
            </a:r>
            <a:r>
              <a:rPr sz="2400">
                <a:latin typeface="宋体" panose="02010600030101010101" pitchFamily="2" charset="-122"/>
                <a:ea typeface="宋体" panose="02010600030101010101" pitchFamily="2" charset="-122"/>
                <a:cs typeface="宋体" panose="02010600030101010101" pitchFamily="2" charset="-122"/>
              </a:rPr>
              <a:t>“友</a:t>
            </a:r>
            <a:r>
              <a:rPr sz="2400">
                <a:latin typeface="Times New Roman" panose="02020603050405020304" charset="0"/>
                <a:ea typeface="宋体" panose="02010600030101010101" pitchFamily="2" charset="-122"/>
                <a:cs typeface="Times New Roman" panose="02020603050405020304" charset="0"/>
              </a:rPr>
              <a:t>爱在___________中</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为题，写一篇600字以上的记叙文。</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提示：</a:t>
            </a:r>
            <a:r>
              <a:rPr sz="2400">
                <a:latin typeface="宋体" panose="02010600030101010101" pitchFamily="2" charset="-122"/>
                <a:ea typeface="宋体" panose="02010600030101010101" pitchFamily="2" charset="-122"/>
                <a:cs typeface="宋体" panose="02010600030101010101" pitchFamily="2" charset="-122"/>
              </a:rPr>
              <a:t>写作本文应先在横线上填上一个词语或短语，以构成一个完整的作文题目；按题目要求，本文可写“友爱在我们集体中”“友爱在我们师生中”“友爱在我们邻里中”“友爱在我们村中”……因为取材的范围是由自己确定的，所以应该写自己耳闻目睹的事情，写感受深切的事情。</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238750" y="3897630"/>
            <a:ext cx="1188720" cy="49720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写作略</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21385" y="854075"/>
            <a:ext cx="1064069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10. 小说</a:t>
            </a:r>
            <a:r>
              <a:rPr sz="2400">
                <a:latin typeface="宋体" panose="02010600030101010101" pitchFamily="2" charset="-122"/>
                <a:ea typeface="宋体" panose="02010600030101010101" pitchFamily="2" charset="-122"/>
                <a:cs typeface="宋体" panose="02010600030101010101" pitchFamily="2" charset="-122"/>
              </a:rPr>
              <a:t>为什么以“祝福”为题？________________________________________________________________________________________________________________________________________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1005205" y="1293495"/>
            <a:ext cx="10181590"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①小说起于“祝福”，结于“祝福”，中间一再写“祝福”，情节的发展与“祝福”密切相关。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②“祝福”作为一个时间标志，把祥林嫂的人生悲剧串联起来，形成清晰的发展脉络，起到线索的作用。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③祥林嫂的悲惨遭遇是在“祝福”的欢乐气氛中展开的，鲜明的对照增加了祥林嫂遭遇的悲剧性，深化了小说的主题。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21385" y="854075"/>
            <a:ext cx="1064069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11. 小说</a:t>
            </a:r>
            <a:r>
              <a:rPr sz="2400">
                <a:latin typeface="宋体" panose="02010600030101010101" pitchFamily="2" charset="-122"/>
                <a:ea typeface="宋体" panose="02010600030101010101" pitchFamily="2" charset="-122"/>
                <a:cs typeface="宋体" panose="02010600030101010101" pitchFamily="2" charset="-122"/>
              </a:rPr>
              <a:t>的情节结构一般分为序幕、开端、发展、高潮、结局、尾声。请阅读课文，概括情节并思考本文在叙述方法上的特点及其作用。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921385" y="1682750"/>
            <a:ext cx="10181590" cy="319278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（1）本文先写了序幕，后写了祝福景象以及结局，最后写了祥林嫂寂然死去。采用了倒叙的手法。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（2）作用：①从情节安排看，把祥林嫂悲惨的结局放在前面，巧妙地设置了悬念，使读者急于探求事情的原委，有一定的吸引力。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②从矛盾关系看，开头祥林嫂在富人的一片祝福中凄然死去，引起鲁四老爷的震怒，突出祥林嫂与鲁四老爷之间的尖锐矛盾，从而反映了小说反封建的主题。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3625215" y="9283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75387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下列各组词语中，没有错别字的一项是（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寻死觅活　　宽宏大量　　磨拳擦掌　　少不更事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百无聊赖　　瘦削不堪　　芒刺在背　　沸反盈天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咀嚼赏鉴　　清敦鱼翅　　阴谋鬼计　　价廉物美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相形见拙　　原形毕露　　毫不介意　　间或一轮</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78600" y="18103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27100" y="4345940"/>
            <a:ext cx="961898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【解析】A项，“磨”应改为“摩”；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C项，“敦”应改为“炖”，“鬼”应改为“诡”；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D项，“拙”应改为“绌”。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61404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下列各句中，标红的词语使用不正确的一项是（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在《祝福》中，我虽然早已不是</a:t>
            </a:r>
            <a:r>
              <a:rPr sz="2400">
                <a:solidFill>
                  <a:srgbClr val="FF0000"/>
                </a:solidFill>
                <a:latin typeface="Times New Roman" panose="02020603050405020304" charset="0"/>
                <a:ea typeface="宋体" panose="02010600030101010101" pitchFamily="2" charset="-122"/>
                <a:cs typeface="Times New Roman" panose="02020603050405020304" charset="0"/>
              </a:rPr>
              <a:t>少不更事</a:t>
            </a:r>
            <a:r>
              <a:rPr sz="2400">
                <a:latin typeface="Times New Roman" panose="02020603050405020304" charset="0"/>
                <a:ea typeface="宋体" panose="02010600030101010101" pitchFamily="2" charset="-122"/>
                <a:cs typeface="Times New Roman" panose="02020603050405020304" charset="0"/>
              </a:rPr>
              <a:t>的年轻人，但是对祥林嫂的问题却作了含糊的回答。</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像祥林嫂这样连遭不幸、</a:t>
            </a:r>
            <a:r>
              <a:rPr sz="2400">
                <a:solidFill>
                  <a:srgbClr val="FF0000"/>
                </a:solidFill>
                <a:latin typeface="Times New Roman" panose="02020603050405020304" charset="0"/>
                <a:ea typeface="宋体" panose="02010600030101010101" pitchFamily="2" charset="-122"/>
                <a:cs typeface="Times New Roman" panose="02020603050405020304" charset="0"/>
              </a:rPr>
              <a:t>孑然一身</a:t>
            </a:r>
            <a:r>
              <a:rPr sz="2400">
                <a:latin typeface="Times New Roman" panose="02020603050405020304" charset="0"/>
                <a:ea typeface="宋体" panose="02010600030101010101" pitchFamily="2" charset="-122"/>
                <a:cs typeface="Times New Roman" panose="02020603050405020304" charset="0"/>
              </a:rPr>
              <a:t>的贫困妇女，是多么需要别人在精神上的理解支持啊。</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祥林嫂的悲惨命运，封建宗法势力的吃人实质，在《祝福》这篇小说中表现得</a:t>
            </a:r>
            <a:r>
              <a:rPr sz="2400">
                <a:solidFill>
                  <a:srgbClr val="FF0000"/>
                </a:solidFill>
                <a:latin typeface="Times New Roman" panose="02020603050405020304" charset="0"/>
                <a:ea typeface="宋体" panose="02010600030101010101" pitchFamily="2" charset="-122"/>
                <a:cs typeface="Times New Roman" panose="02020603050405020304" charset="0"/>
              </a:rPr>
              <a:t>淋漓尽致</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小说中祥林嫂的婆婆是一个</a:t>
            </a:r>
            <a:r>
              <a:rPr sz="2400">
                <a:solidFill>
                  <a:srgbClr val="FF0000"/>
                </a:solidFill>
                <a:latin typeface="Times New Roman" panose="02020603050405020304" charset="0"/>
                <a:ea typeface="宋体" panose="02010600030101010101" pitchFamily="2" charset="-122"/>
                <a:cs typeface="Times New Roman" panose="02020603050405020304" charset="0"/>
              </a:rPr>
              <a:t>精明强干</a:t>
            </a:r>
            <a:r>
              <a:rPr sz="2400">
                <a:latin typeface="Times New Roman" panose="02020603050405020304" charset="0"/>
                <a:ea typeface="宋体" panose="02010600030101010101" pitchFamily="2" charset="-122"/>
                <a:cs typeface="Times New Roman" panose="02020603050405020304" charset="0"/>
              </a:rPr>
              <a:t>、有心计的女人，也是封建社会中自私自利典型。</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29830" y="61404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92505" y="4551045"/>
            <a:ext cx="9618980" cy="230695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【解析】少不更事：年纪轻，没有经历过什么事情，指经验不多。不能再用来修饰“年轻人”。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孑然一身：孤孤单单一个人。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淋漓尽致：形容文章或说话表达得非常充分、透彻，或非常痛快。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精明强干：机灵聪明，办事能力强。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16560" y="576580"/>
            <a:ext cx="1136078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下列各句中，标点符号使用正确的一项是（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《祝福》选自鲁迅的小说集《彷徨》，我们学完了这篇课文，却不知道从何处才能找到《彷徨》？学校图书馆的书太少了。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上海市消防救援总队119指挥中心接报：上海商学院徐汇校区学生宿舍楼着火，消防队迅速派遣消防员前往灭火。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《中华人民共和国增值税暂行条例》主要作了允许抵扣固定资产进项税额、堵塞因转型可能会带来的一些税收漏洞、降低小规模纳税人的征收率等五方面的修订。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当时西南联大的女生很爱吃这种粑粑，昆明人又叫女大学生为摩登，这种面饼也就被叫成摩登粑粑，而且成了正式的名称。</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790690" y="59499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58545" y="4726305"/>
            <a:ext cx="1042416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【解析】A项，是陈述句，不必用问号；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B项，冒号管到“着火”，所以在“着火”后应为句号；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D项，“摩登”和“摩登粑粑”都加双引号。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16560" y="398780"/>
            <a:ext cx="1136078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下列各句中，句意明确、没有语病的一项是（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小说《祝福》一拉开帷幕，鲁迅就给读者展示了一幅沉重而巨大的民俗风景画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——农历新年时祝福的景象。</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过年是中国的一个特殊节日，无论是城市或乡村，无论是南方或北方，无论是海内或海外，只要是华夏民族，都要过年。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送灶神是在阴历腊月二十三或二十四日，据说这天是灶神升天之日，这天晚饭之后，人们便举行送灶君的祭祀仪式。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我们在解读《祝福》时，可以深切感觉到民俗文化的威力无处不在，民俗文化影响着人们的生活秩序和道德规范。</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36765" y="47371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58545" y="4477385"/>
            <a:ext cx="10424160" cy="193802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【解析】A项，偷换主语，可以在第一个分句加上“在</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时”，或者删除“鲁迅”二字。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B项，搭配不当，“过年”不是“节日”，应改为“新年是中国的一个特殊节日”或“过年是中国的一个特殊活动”。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C项，“这天”指代不明。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16560" y="398780"/>
            <a:ext cx="1136078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细读下面的文字，对鲁四老爷所说的“可恶”理解正确的一项是（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solidFill>
                  <a:srgbClr val="002060"/>
                </a:solidFill>
                <a:latin typeface="Times New Roman" panose="02020603050405020304" charset="0"/>
                <a:ea typeface="宋体" panose="02010600030101010101" pitchFamily="2" charset="-122"/>
                <a:cs typeface="Times New Roman" panose="02020603050405020304" charset="0"/>
              </a:rPr>
              <a:t>     </a:t>
            </a:r>
            <a:r>
              <a:rPr sz="2400">
                <a:solidFill>
                  <a:srgbClr val="002060"/>
                </a:solidFill>
                <a:latin typeface="楷体" panose="02010609060101010101" charset="-122"/>
                <a:ea typeface="楷体" panose="02010609060101010101" charset="-122"/>
                <a:cs typeface="楷体" panose="02010609060101010101" charset="-122"/>
              </a:rPr>
              <a:t>“可恶！然而……。”四叔说。</a:t>
            </a:r>
            <a:endParaRPr sz="2400">
              <a:solidFill>
                <a:srgbClr val="002060"/>
              </a:solidFill>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a:t>
            </a:r>
            <a:r>
              <a:rPr sz="2400">
                <a:latin typeface="宋体" panose="02010600030101010101" pitchFamily="2" charset="-122"/>
                <a:ea typeface="宋体" panose="02010600030101010101" pitchFamily="2" charset="-122"/>
                <a:cs typeface="宋体" panose="02010600030101010101" pitchFamily="2" charset="-122"/>
              </a:rPr>
              <a:t>“可恶”指卫</a:t>
            </a:r>
            <a:r>
              <a:rPr sz="2400">
                <a:latin typeface="Times New Roman" panose="02020603050405020304" charset="0"/>
                <a:ea typeface="宋体" panose="02010600030101010101" pitchFamily="2" charset="-122"/>
                <a:cs typeface="Times New Roman" panose="02020603050405020304" charset="0"/>
              </a:rPr>
              <a:t>老婆子不该自己荐她来，又合伙劫她去，大家看了不成样子。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“可恶”指</a:t>
            </a:r>
            <a:r>
              <a:rPr sz="2400">
                <a:latin typeface="Times New Roman" panose="02020603050405020304" charset="0"/>
                <a:ea typeface="宋体" panose="02010600030101010101" pitchFamily="2" charset="-122"/>
                <a:cs typeface="Times New Roman" panose="02020603050405020304" charset="0"/>
              </a:rPr>
              <a:t>卫老婆子合伙劫走了祥林嫂，给鲁四老爷家添了麻烦，还再上门来做什么？</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“可恶”</a:t>
            </a:r>
            <a:r>
              <a:rPr sz="2400">
                <a:latin typeface="Times New Roman" panose="02020603050405020304" charset="0"/>
                <a:ea typeface="宋体" panose="02010600030101010101" pitchFamily="2" charset="-122"/>
                <a:cs typeface="Times New Roman" panose="02020603050405020304" charset="0"/>
              </a:rPr>
              <a:t>指鲁四老爷对祥林嫂被劫走内心愤愤不平，卫老婆子一伙实在可恶。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“可恶”指</a:t>
            </a:r>
            <a:r>
              <a:rPr sz="2400">
                <a:latin typeface="Times New Roman" panose="02020603050405020304" charset="0"/>
                <a:ea typeface="宋体" panose="02010600030101010101" pitchFamily="2" charset="-122"/>
                <a:cs typeface="Times New Roman" panose="02020603050405020304" charset="0"/>
              </a:rPr>
              <a:t>卫老婆子合伙劫走了祥林嫂，还好意思再来鲁四老爷家，是什么意思？</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413240" y="47371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883920" y="3980180"/>
            <a:ext cx="10424160"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联系下文四婶的话，便不难理解。“‘你是什么意思？亏你还会再来见我们。’四婶洗着碗，一见面就愤愤地说，‘你自己荐她来，又合伙劫她去，闹得沸反盈天的，大家看了成个什么样子？你拿我们家里开玩笑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971290" y="1057910"/>
            <a:ext cx="927100" cy="5205730"/>
            <a:chOff x="4956" y="2453"/>
            <a:chExt cx="1460" cy="8198"/>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5108" y="4015"/>
              <a:ext cx="966" cy="663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祝福</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5452745" y="1806535"/>
            <a:ext cx="1201420" cy="4397415"/>
            <a:chOff x="6252" y="3332"/>
            <a:chExt cx="1892" cy="6925"/>
          </a:xfrm>
        </p:grpSpPr>
        <p:grpSp>
          <p:nvGrpSpPr>
            <p:cNvPr id="16" name="组合 15"/>
            <p:cNvGrpSpPr/>
            <p:nvPr/>
          </p:nvGrpSpPr>
          <p:grpSpPr>
            <a:xfrm>
              <a:off x="6684" y="3332"/>
              <a:ext cx="1460" cy="1457"/>
              <a:chOff x="4432" y="2392"/>
              <a:chExt cx="1444" cy="1413"/>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4432" y="2392"/>
                <a:ext cx="1444" cy="1413"/>
              </a:xfrm>
              <a:prstGeom prst="rect">
                <a:avLst/>
              </a:prstGeom>
              <a:noFill/>
              <a:ln w="9525">
                <a:noFill/>
              </a:ln>
            </p:spPr>
          </p:pic>
          <p:sp>
            <p:nvSpPr>
              <p:cNvPr id="18" name="文本框 17"/>
              <p:cNvSpPr txBox="1"/>
              <p:nvPr>
                <p:custDataLst>
                  <p:tags r:id="rId11"/>
                </p:custDataLst>
              </p:nvPr>
            </p:nvSpPr>
            <p:spPr>
              <a:xfrm>
                <a:off x="4635" y="2662"/>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6252" y="4971"/>
              <a:ext cx="1645" cy="528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群英会蒋干中计</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7482840" y="1057910"/>
            <a:ext cx="927100" cy="4956810"/>
            <a:chOff x="9798" y="2451"/>
            <a:chExt cx="1460" cy="7806"/>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967" y="4015"/>
              <a:ext cx="966"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雷雨（节选）</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3" name="组合 32"/>
          <p:cNvGrpSpPr/>
          <p:nvPr/>
        </p:nvGrpSpPr>
        <p:grpSpPr>
          <a:xfrm>
            <a:off x="9238719" y="1974850"/>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综合测试卷（三）</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986915" y="1799590"/>
            <a:ext cx="901065" cy="335153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第三单元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28955" y="398780"/>
            <a:ext cx="11360785" cy="49650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细读下面一段文字，对文意理解最准确的一项是（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楷体" panose="02010609060101010101" charset="-122"/>
                <a:ea typeface="楷体" panose="02010609060101010101" charset="-122"/>
                <a:cs typeface="Times New Roman" panose="02020603050405020304" charset="0"/>
              </a:rPr>
              <a:t>    </a:t>
            </a:r>
            <a:r>
              <a:rPr sz="2400">
                <a:solidFill>
                  <a:srgbClr val="002060"/>
                </a:solidFill>
                <a:latin typeface="楷体" panose="02010609060101010101" charset="-122"/>
                <a:ea typeface="楷体" panose="02010609060101010101" charset="-122"/>
                <a:cs typeface="Times New Roman" panose="02020603050405020304" charset="0"/>
              </a:rPr>
              <a:t>我给那些因为在近旁而极响的爆竹声惊醒，看见豆一般大的黄色的灯火光，接着又听得毕毕剥剥的鞭炮，是四叔家正在祝福了；知道已是五更将近时候。我在蒙眬中，又隐约听到远处的爆竹声联绵不断，似乎合成一天音响的浓云，夹着团团飞舞的雪花，拥抱了全市镇。我在这繁响的拥抱中，也懒散而且舒适，从白天以至初夜的疑虑，全给祝福的空气一扫而空了，只觉得天地圣众歆享了牲醴和香烟，都醉醺醺的在空中蹒跚，预备给鲁镇的人们以无限的幸福。</a:t>
            </a:r>
            <a:endParaRPr sz="2400">
              <a:solidFill>
                <a:srgbClr val="002060"/>
              </a:solidFill>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上文嘲弄鲁镇的人们沉浸在迷信的、落后的、麻木的生活状态中。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上文揭示出沉重的封建礼教与封建迷信氛围扼杀了死者又麻痹着生者的社会现实。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上文暗示这种虚伪和残酷的社会现实不会维持很久。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上文悲愤地控诉祥林嫂的死在鲁镇活着的人们中没有引起一点反响。</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55255" y="3987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4666615" y="5511800"/>
            <a:ext cx="308864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28955" y="895985"/>
            <a:ext cx="1042479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下列关于文学常识的表述，不正确的一项是（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宋朝的朱熹抽取《礼记》中的《大学》《中庸》两篇，与《论语》《孟子》编在一起，分章注疏，称为四书。</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牺牲的古义是指祭祀用的牛、羊、猪三牲，后来也泛指祭祀用的肉类。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《祝福》以祥林嫂一生的悲惨遭遇，反映了辛亥革命前后中国社会的矛盾，深刻地揭露了封建势力和封建礼教对劳动妇女的摧残和迫害。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鲁迅的小说集有《彷徨》《呐喊》《故事新编》，《祝福》选自《彷徨》。</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4075" y="96075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577975" y="4397375"/>
            <a:ext cx="813752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【解析】C项，“辛亥革命前后”应改为“辛亥革命以后”。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2470" y="857885"/>
            <a:ext cx="11033125" cy="12084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如何认</a:t>
            </a:r>
            <a:r>
              <a:rPr sz="2400">
                <a:latin typeface="宋体" panose="02010600030101010101" pitchFamily="2" charset="-122"/>
                <a:ea typeface="宋体" panose="02010600030101010101" pitchFamily="2" charset="-122"/>
                <a:cs typeface="宋体" panose="02010600030101010101" pitchFamily="2" charset="-122"/>
              </a:rPr>
              <a:t>识“我”在小</a:t>
            </a:r>
            <a:r>
              <a:rPr sz="2400">
                <a:latin typeface="Times New Roman" panose="02020603050405020304" charset="0"/>
                <a:ea typeface="宋体" panose="02010600030101010101" pitchFamily="2" charset="-122"/>
                <a:cs typeface="Times New Roman" panose="02020603050405020304" charset="0"/>
              </a:rPr>
              <a:t>说中的作用？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5675" y="1304290"/>
            <a:ext cx="10546715" cy="3636010"/>
          </a:xfrm>
          <a:prstGeom prst="rect">
            <a:avLst/>
          </a:prstGeom>
          <a:noFill/>
        </p:spPr>
        <p:txBody>
          <a:bodyPr wrap="square" rtlCol="0">
            <a:spAutoFit/>
          </a:bodyPr>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①“我”是一个具有进步思想的小资产阶级知识分子的形象，同情劳动人民，不满黑暗现实，但也有软弱和无能的一面。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②“我”是全文的线索人物，祥林嫂一生的悲惨遭遇都是通过“我”的所见所闻来展现的。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我”在全篇中展示了作者对启蒙者的自我审视。作者提出问题，“你要启蒙人民，你凭什么启蒙？你怎么启蒙？到底怎么才能救祥林嫂，科学能救祥林嫂吗？迷信能救祥林嫂吗？”这是《祝福》所关切的重大问题之一。从这篇小说当中，我们可以看出作者对社会现实的思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699260"/>
            <a:ext cx="11374755" cy="392811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这回在鲁镇所见的人们中，改变之大，可以说无过于她的了：五年前的花白的头发，即今已经全白，全不像四十上下的人；脸上瘦削不堪，黄中带黑，而且消尽了先前悲哀的神色，仿佛是木刻似的；只有那眼珠间或一轮，还可以表示她是一个活物。她一手提着竹篮，内中一个破碗，空的；一手拄着一支比她更长的竹竿，下端开了裂：她分明已经纯乎是一个乞丐了。</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我就站住，预备她来讨钱。</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“你回来了？”她先这样问。</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“是的。”</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35915" y="209550"/>
            <a:ext cx="11374755" cy="4887595"/>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“这正好。你是识字的，又是出门人，见识得多。我正要问你一件事——”她那没有精采的眼睛忽然发光了。</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我万料不到她却说出这样的话来，诧异的站着。</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“就是——”她走近两步，放低了声音，极秘密似的切切的说，“一个人死了之后，究竟有没有魂灵的？”</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很悚然，一见她的眼盯着我的，背上也就糟了芒刺一般，比在学校里遇到不及豫防的临时考，教师又偏是站在身旁的时候，惶急得多了。对于魂灵的有无，我自己是向来毫不介意的；但在此刻，怎样回答她好呢？我在极短期的踌躇中，想，这里的人照例相信鬼，然而她，却疑惑了，——或者不如说希望：希望其有，又希望其无……。人何必增添末路的人的苦恼，为她起见，不如说有罢。</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35915" y="584200"/>
            <a:ext cx="11374755" cy="392811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“也许有罢，——我想。”我于是吞吞吐吐地说。</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“那么，也就有地狱了？”</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“啊！地狱？”我很吃惊，只得支梧着，“地狱？——论理，就该也有。——然而也未必，……谁来管这等事……。”</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“那么，死掉的一家的人，都能见面的？”</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唉唉，见面不见面呢？……”这时我已知道自己也还是完成一个愚人，什么踌蹰，什么计画，都挡不住三句问，我即刻胆怯起来了，便想全翻过先前的话来，“那是，……实在，我说不清……。其实，究竟有没有魂灵，我也说不清。”</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140460" y="989330"/>
            <a:ext cx="1056576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20. 文中对</a:t>
            </a:r>
            <a:r>
              <a:rPr sz="2400">
                <a:latin typeface="宋体" panose="02010600030101010101" pitchFamily="2" charset="-122"/>
                <a:ea typeface="宋体" panose="02010600030101010101" pitchFamily="2" charset="-122"/>
                <a:cs typeface="宋体" panose="02010600030101010101" pitchFamily="2" charset="-122"/>
              </a:rPr>
              <a:t>“她（祥林嫂）”的</a:t>
            </a:r>
            <a:r>
              <a:rPr sz="2400">
                <a:latin typeface="Times New Roman" panose="02020603050405020304" charset="0"/>
                <a:ea typeface="宋体" panose="02010600030101010101" pitchFamily="2" charset="-122"/>
                <a:cs typeface="Times New Roman" panose="02020603050405020304" charset="0"/>
              </a:rPr>
              <a:t>描写没有运用的描写方法是（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肖像描写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动作描写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语言描写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心理描写</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【解析】文中对祥林嫂的描写用到了肖像描写、动作描写和语言描写，没有心理描写。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316085" y="9893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66800" y="792480"/>
            <a:ext cx="1056576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21. </a:t>
            </a:r>
            <a:r>
              <a:rPr sz="2400">
                <a:latin typeface="宋体" panose="02010600030101010101" pitchFamily="2" charset="-122"/>
                <a:ea typeface="宋体" panose="02010600030101010101" pitchFamily="2" charset="-122"/>
                <a:cs typeface="宋体" panose="02010600030101010101" pitchFamily="2" charset="-122"/>
              </a:rPr>
              <a:t>“而且消尽了先前悲哀的神色，仿佛是木刻似的”表</a:t>
            </a:r>
            <a:r>
              <a:rPr sz="2400">
                <a:latin typeface="Times New Roman" panose="02020603050405020304" charset="0"/>
                <a:ea typeface="宋体" panose="02010600030101010101" pitchFamily="2" charset="-122"/>
                <a:cs typeface="Times New Roman" panose="02020603050405020304" charset="0"/>
              </a:rPr>
              <a:t>明（</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此时的祥林嫂已不再悲哀。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此时的祥林嫂已无法表露悲哀。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此时的祥林嫂已极度悲哀，到了麻木的境地。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此时的祥林嫂所关心的是魂灵的有无。</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53403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【解析】此时的祥林嫂受尽各种打击和人们的冷眼，悲哀到了麻木的境地。</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184005" y="7924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66800" y="792480"/>
            <a:ext cx="1056576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22. 下列</a:t>
            </a:r>
            <a:r>
              <a:rPr sz="2400">
                <a:latin typeface="宋体" panose="02010600030101010101" pitchFamily="2" charset="-122"/>
                <a:ea typeface="宋体" panose="02010600030101010101" pitchFamily="2" charset="-122"/>
                <a:cs typeface="宋体" panose="02010600030101010101" pitchFamily="2" charset="-122"/>
              </a:rPr>
              <a:t>对“她那没有精采的眼睛忽然发光了”的分</a:t>
            </a:r>
            <a:r>
              <a:rPr sz="2400">
                <a:latin typeface="Times New Roman" panose="02020603050405020304" charset="0"/>
                <a:ea typeface="宋体" panose="02010600030101010101" pitchFamily="2" charset="-122"/>
                <a:cs typeface="Times New Roman" panose="02020603050405020304" charset="0"/>
              </a:rPr>
              <a:t>析，正确的一项是（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遇见熟人，苦思的问题找到了解答人，心里高兴。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苦思的问题就要得到解答，心里兴奋。</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她相信灵魂的存在，问题即将得到证实，内心充满忧惧。</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她怀疑灵魂的存在，问题即将被证实，内心带来希望。</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1066800" y="3891915"/>
            <a:ext cx="10527030"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【解析】祥林嫂怀疑有没有灵魂，见到我，认为我能给她解答，她眼睛发光是因为有了新希望。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721975" y="8578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66800" y="792480"/>
            <a:ext cx="1056576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23. 对这部分文字理解最恰当的一项是（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重点描写祥林嫂的肖像，表现她改变之大，揭示她身受磨难之深。</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重点描写祥林嫂的肖像和语言，表现她改变之大，揭示她深受封建迷信思想的毒害。</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重点描写祥林嫂的肖像，表现她改变之大，揭示她深受封建迷信思想的毒害和反抗精神。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重点描写祥林嫂的肖像和语言，表现她改变之大，揭示她深受封建迷信思想的毒害和对命运的反抗。</a:t>
            </a:r>
            <a:endParaRPr sz="2400">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832485" y="4606925"/>
            <a:ext cx="10527030" cy="977265"/>
          </a:xfrm>
          <a:prstGeom prst="rect">
            <a:avLst/>
          </a:prstGeom>
          <a:noFill/>
        </p:spPr>
        <p:txBody>
          <a:bodyPr wrap="square" rtlCol="0">
            <a:spAutoFit/>
          </a:bodyPr>
          <a:p>
            <a:pPr marL="1080135" indent="-1080135"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【解析】这部分既有肖像描写，也有语言描写，所以只能在B、D选项里面选，这里还表现了祥林嫂对命运的反抗，所以D项最合适。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509385" y="792480"/>
            <a:ext cx="65341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502221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434465"/>
            <a:ext cx="2505710" cy="4317365"/>
          </a:xfrm>
          <a:prstGeom prst="rect">
            <a:avLst/>
          </a:prstGeom>
          <a:solidFill>
            <a:schemeClr val="bg1"/>
          </a:solidFill>
        </p:spPr>
        <p:txBody>
          <a:bodyPr vert="eaVert" wrap="square" rtlCol="0">
            <a:noAutofit/>
          </a:bodyPr>
          <a:p>
            <a:pPr algn="l">
              <a:lnSpc>
                <a:spcPct val="260000"/>
              </a:lnSpc>
            </a:pPr>
            <a:r>
              <a:rPr lang="en-US" altLang="zh-CN" sz="4000" b="1">
                <a:solidFill>
                  <a:srgbClr val="FF0000"/>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祝　福</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659245" y="4365625"/>
            <a:ext cx="455930" cy="1141095"/>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鲁　迅</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948055"/>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24.</a:t>
            </a:r>
            <a:r>
              <a:rPr sz="2400">
                <a:latin typeface="宋体" panose="02010600030101010101" pitchFamily="2" charset="-122"/>
                <a:ea typeface="宋体" panose="02010600030101010101" pitchFamily="2" charset="-122"/>
                <a:cs typeface="宋体" panose="02010600030101010101" pitchFamily="2" charset="-122"/>
              </a:rPr>
              <a:t> “我”对祥林</a:t>
            </a:r>
            <a:r>
              <a:rPr sz="2400">
                <a:latin typeface="Times New Roman" panose="02020603050405020304" charset="0"/>
                <a:ea typeface="宋体" panose="02010600030101010101" pitchFamily="2" charset="-122"/>
                <a:cs typeface="Times New Roman" panose="02020603050405020304" charset="0"/>
              </a:rPr>
              <a:t>嫂提出的关于魂灵的有无的回答，可以用哪9个字概括？____________________________________________________________________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25. 从上文</a:t>
            </a:r>
            <a:r>
              <a:rPr sz="2400">
                <a:latin typeface="宋体" panose="02010600030101010101" pitchFamily="2" charset="-122"/>
                <a:ea typeface="宋体" panose="02010600030101010101" pitchFamily="2" charset="-122"/>
                <a:cs typeface="宋体" panose="02010600030101010101" pitchFamily="2" charset="-122"/>
              </a:rPr>
              <a:t>可以看出“我”的性格</a:t>
            </a:r>
            <a:r>
              <a:rPr sz="2400">
                <a:latin typeface="Times New Roman" panose="02020603050405020304" charset="0"/>
                <a:ea typeface="宋体" panose="02010600030101010101" pitchFamily="2" charset="-122"/>
                <a:cs typeface="Times New Roman" panose="02020603050405020304" charset="0"/>
              </a:rPr>
              <a:t>特征是什么样的？________________________________________________________________________________________________________________________________________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85850" y="1391285"/>
            <a:ext cx="555180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“也许有”“也未必”“说不清”。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085850" y="2670175"/>
            <a:ext cx="978662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有同情心，有正义感，同情劳动人民；憎恶封建思想；逃避现实，软弱无能。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333500"/>
            <a:ext cx="11374755" cy="4088765"/>
          </a:xfrm>
          <a:prstGeom prst="rect">
            <a:avLst/>
          </a:prstGeom>
          <a:solidFill>
            <a:schemeClr val="bg2">
              <a:lumMod val="90000"/>
            </a:schemeClr>
          </a:solidFill>
        </p:spPr>
        <p:txBody>
          <a:bodyPr wrap="square" rtlCol="0">
            <a:spAutoFit/>
          </a:bodyPr>
          <a:p>
            <a:pPr indent="0" algn="ctr" fontAlgn="auto">
              <a:lnSpc>
                <a:spcPct val="130000"/>
              </a:lnSpc>
            </a:pPr>
            <a:r>
              <a:rPr lang="en-US" sz="2400">
                <a:latin typeface="楷体" panose="02010609060101010101" charset="-122"/>
                <a:ea typeface="楷体" panose="02010609060101010101" charset="-122"/>
                <a:cs typeface="楷体" panose="02010609060101010101" charset="-122"/>
              </a:rPr>
              <a:t> </a:t>
            </a:r>
            <a:r>
              <a:rPr lang="en-US" sz="3200" b="1">
                <a:latin typeface="楷体" panose="02010609060101010101" charset="-122"/>
                <a:ea typeface="楷体" panose="02010609060101010101" charset="-122"/>
                <a:cs typeface="楷体" panose="02010609060101010101" charset="-122"/>
              </a:rPr>
              <a:t>  </a:t>
            </a:r>
            <a:r>
              <a:rPr sz="3200" b="1">
                <a:latin typeface="楷体" panose="02010609060101010101" charset="-122"/>
                <a:ea typeface="楷体" panose="02010609060101010101" charset="-122"/>
                <a:cs typeface="楷体" panose="02010609060101010101" charset="-122"/>
              </a:rPr>
              <a:t>永远的母亲</a:t>
            </a:r>
            <a:endParaRPr sz="3200" b="1">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佚　名</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北方的季节，说变就变。好像时令就是命令，万物都违抗不得。春天到了，再坚硬的土地也得按时返青；秋天走了，再蓬勃的树叶也得屈尊枯萎。这是老天定下的时刻表，即使在这个弹丸小镇上，它仍然被一丝不苟地执行着。</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振青嫂紧了紧身上的旧毛衣，使劲搓搓手，重新操起扫帚，一下下地扫过去。冬天越近，土地就越显得干硬，扫帚划过，响起刺耳的声音，振青嫂的手也一阵阵干冷的疼痛。她只能把扫帚握得更紧，仿佛那是她的命一般。</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3715" y="433705"/>
            <a:ext cx="11374755" cy="536702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其实，这把扫帚也的确是她的命，就像身上这件脱了线褪了色的旧毛衣是她唯一的外套一样。这样的生活已经持续了七年。而七年前，她还是一个面庞红润的少妇，一个温婉朴实的母亲，她的亲亲的儿子豆豆，那时才只有五岁呢。</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“找不到孩子，我就死在这儿！”每次回想这句话，振青嫂都觉得自己是一个无比坚强的女人，就像扫帚下枯黄的叶片，干瘪苦涩但瘦骨嶙峋。</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现在，一个胖嘟嘟的小男孩跑到她面前，打扰了她的回忆。小男孩只有五岁左右，这让振青嫂想起了自己的心头肉，她忍不住暗地里比较：脸盘有点像，都是圆圆的，个头、胖瘦也差不多。不过，豆豆是双眼皮，比眼前这一个要漂亮些，而且，豆豆一边一个小虎牙，没有比他更惹人疼的孩子了。这样想过之后，振青嫂心中竟然略觉安慰。但是，继而她就想起：豆豆离开她已经七年多了。她不禁又将目光投向那个小男孩，这一次他越看越像小豆豆了。</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3715" y="433705"/>
            <a:ext cx="11374755" cy="536702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豆豆——”振青嫂伸出手去。其实，几年来，她已经习惯于管所有的小孩子叫豆豆。可眼前的孩子显然被这个陌生人吓着了，小嘴一撇，就跑开了。振青嫂叹口气，这种情景她也早就习惯了，岂止孩子如此，这里的大人，哪一个不是经常对她指指点点，有时还甩下一句神经有问题，好像丢了孩子并非她的不幸，而是她的罪孽。当然，如果振青嫂有文化，如果她也读过鲁迅的话，她也许会知道，我们中国人是善于淡化悲剧的，尤其是淡化别人的悲剧。</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小男孩穿着鲜红的羽绒服，像一团小火球在马路牙子附近滚来滚去。振青嫂很想掉过头专心扫地，可那个可爱的身影像钉在了脑子里，一再吸引她的目光。于是，振青嫂又紧了紧毛衣，想到自己初为人母时的兴奋和紧张，焦虑和不安，这让她心里有些酸涩。仅仅是酸涩而已，也许她已在痛苦中浸泡太久，只能体会出除痛苦以外的感觉了。</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3715" y="433705"/>
            <a:ext cx="11374755" cy="4887595"/>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也许这个平凡的下午注定要爆发一场灾难。当一辆重型卡车向小男孩驶去时，振青嫂头发倏地竖了起来，浑身酸麻，像要散架一样。而这个胖宝宝显然还不知道发生了什么事，直到他被一把扫帚扫到三米开外，直到那个让他害怕的女人倒在车轮下。他才看着地上那一摊暗红的血，“哇”地一声哭了出来，而他哭的原因，可能是刚才摔倒时伤了自己的膝盖。</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振青嫂仰面朝天地躺着，突然发现小镇的天空其实很蓝很蓝，而且并不像她想象中的那么清瘦狭长，也许她平时只顾低头看地，却忽略了原来世界上最广阔的是天空。现在，躺在地上，她在剧烈的疼痛中感到久违的舒适。围在她身边的，是一张张陌生的逐渐扩大的脸……</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“没想到这个女人还挺勇敢！”</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3715" y="433705"/>
            <a:ext cx="11374755" cy="5367020"/>
          </a:xfrm>
          <a:prstGeom prst="rect">
            <a:avLst/>
          </a:prstGeom>
          <a:solidFill>
            <a:schemeClr val="bg2">
              <a:lumMod val="90000"/>
            </a:schemeClr>
          </a:solidFill>
        </p:spPr>
        <p:txBody>
          <a:bodyPr wrap="square" rtlCol="0">
            <a:spAutoFit/>
          </a:bodyPr>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“哪儿啊，她肯定把孩子看成自己丢的那个了。”</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“可她的孩子，少说也有十二岁了呀。”</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“要不怎么说，她脑筋还是不清楚……”</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“唉，啥人啥命，这样去了，也算她的造化。”</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振青嫂突然觉出自己的伟大了，这些所谓的城里人，哪里懂得她的心思，他们只知道毛衣旧了要买新的，却不知道良心旧了就永远难以洗净。</a:t>
            </a:r>
            <a:endParaRPr sz="2400">
              <a:latin typeface="楷体" panose="02010609060101010101" charset="-122"/>
              <a:ea typeface="楷体" panose="02010609060101010101" charset="-122"/>
              <a:cs typeface="楷体" panose="02010609060101010101" charset="-122"/>
            </a:endParaRPr>
          </a:p>
          <a:p>
            <a:pPr indent="0" algn="just" fontAlgn="auto">
              <a:lnSpc>
                <a:spcPct val="13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而她，现在终于躺倒在自己扫了七年的干干净净的大街上了，在蓝天白云下尽情地想念她的豆豆。也许孩子在另一个世界等她，在那个世界里，她有一所房子，她可以在厨房里煮汤、煎鸡蛋，在客厅里看电视、织毛衣，一定要织两件，一件给自己，一件给她的豆豆……</a:t>
            </a:r>
            <a:endParaRPr sz="2400">
              <a:latin typeface="楷体" panose="02010609060101010101" charset="-122"/>
              <a:ea typeface="楷体" panose="02010609060101010101" charset="-122"/>
              <a:cs typeface="楷体" panose="02010609060101010101" charset="-122"/>
            </a:endParaRPr>
          </a:p>
          <a:p>
            <a:pPr indent="0" algn="r" fontAlgn="auto">
              <a:lnSpc>
                <a:spcPct val="130000"/>
              </a:lnSpc>
            </a:pPr>
            <a:r>
              <a:rPr sz="2400">
                <a:latin typeface="楷体" panose="02010609060101010101" charset="-122"/>
                <a:ea typeface="楷体" panose="02010609060101010101" charset="-122"/>
                <a:cs typeface="楷体" panose="02010609060101010101" charset="-122"/>
              </a:rPr>
              <a:t>（来源“瑞文网”，有删改）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85495" y="686435"/>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26. 分析文章前两段中隐含的自然环境描写的特点及作用。___________________________________________________________________________________________________________________________________________________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27. 试分析文章第4段在结构和内容上的作用。________________________________________________________________________________________________________________________________________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91590" y="1193800"/>
            <a:ext cx="10387330" cy="1714500"/>
          </a:xfrm>
          <a:prstGeom prst="rect">
            <a:avLst/>
          </a:prstGeom>
          <a:noFill/>
        </p:spPr>
        <p:txBody>
          <a:bodyPr wrap="square" rtlCol="0">
            <a:spAutoFit/>
          </a:bodyPr>
          <a:p>
            <a:pPr>
              <a:lnSpc>
                <a:spcPct val="11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特点：</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冷清、萧索。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作用：</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①奠定了冷漠、低沉的感情基调；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②为人物活动提供典型环境，烘托其不幸的遭遇及坚强的性格，为下文悲剧的发生作铺垫。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91590" y="3337560"/>
            <a:ext cx="10387330" cy="171450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结构上的作用：</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承上启下。总结上文所写的她的不幸遭遇及她面对不幸的反应，进而为下文悲剧的发生埋下伏笔。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内容上的作用：</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点明振青嫂作为母亲的责任感和坚强的性格特点，使她的形象鲜明、生动、饱满。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79120" y="1214120"/>
            <a:ext cx="11033125" cy="1863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28. 作者以想象和细节描写结束全文有何表达效果？请结合文章简要分析。_________________________________________________________________________________________________________________________________________________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23595" y="1692275"/>
            <a:ext cx="10284460" cy="130873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最后一段是作者美好的想象，作者借助振青嫂的心理活动传达一种希望，用具体的细节描写表达了对弱势群体的关注。同时，让想象与现实形成对比，反衬出以振青嫂为代表的不幸者不被社会理解的现象。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72820" y="1304925"/>
            <a:ext cx="10657840" cy="9772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29. 下面这幅图，是画家范曾为鲁迅的短篇小说《祝福》所作的插图，请联系《祝福》的相关情节和画中人物的性格，为祥林嫂设计一段心理描写。</a:t>
            </a:r>
            <a:r>
              <a:rPr lang="en-US" sz="2400">
                <a:latin typeface="Times New Roman" panose="02020603050405020304" charset="0"/>
                <a:ea typeface="宋体" panose="02010600030101010101" pitchFamily="2" charset="-122"/>
                <a:cs typeface="Times New Roman" panose="02020603050405020304" charset="0"/>
              </a:rPr>
              <a:t> </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28765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6829425" y="419862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pic>
        <p:nvPicPr>
          <p:cNvPr id="5" name="图片 4"/>
          <p:cNvPicPr>
            <a:picLocks noChangeAspect="1"/>
          </p:cNvPicPr>
          <p:nvPr>
            <p:custDataLst>
              <p:tags r:id="rId5"/>
            </p:custDataLst>
          </p:nvPr>
        </p:nvPicPr>
        <p:blipFill>
          <a:blip r:embed="rId6"/>
          <a:stretch>
            <a:fillRect/>
          </a:stretch>
        </p:blipFill>
        <p:spPr>
          <a:xfrm>
            <a:off x="3757930" y="2451100"/>
            <a:ext cx="2499360" cy="41605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162050" y="1654175"/>
            <a:ext cx="8976360" cy="1940560"/>
          </a:xfrm>
          <a:prstGeom prst="rect">
            <a:avLst/>
          </a:prstGeom>
          <a:solidFill>
            <a:schemeClr val="bg1"/>
          </a:solidFill>
        </p:spPr>
        <p:txBody>
          <a:bodyPr wrap="square" rtlCol="0">
            <a:spAutoFit/>
          </a:bodyPr>
          <a:p>
            <a:pPr indent="0" fontAlgn="auto">
              <a:lnSpc>
                <a:spcPct val="12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祥林嫂：第一次不让我碰祭具时我就觉得奇怪，难道我犯了什么罪过吗？四婶说我有罪过，我也认了。可是我不是已经捐过门槛，赎了这一辈子的罪了吗？难道神灵还没有“宽恕”我吗？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05960" y="92837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191385"/>
            <a:ext cx="9697085" cy="3275330"/>
          </a:xfrm>
          <a:prstGeom prst="rect">
            <a:avLst/>
          </a:prstGeom>
          <a:solidFill>
            <a:srgbClr val="B6AF88"/>
          </a:solidFill>
        </p:spPr>
        <p:txBody>
          <a:bodyPr wrap="square" rtlCol="0">
            <a:noAutofit/>
          </a:bodyPr>
          <a:p>
            <a:pPr marL="457200" indent="-457200">
              <a:lnSpc>
                <a:spcPct val="13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体会并理解环境描写的作用，理解倒叙手法的作用；</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3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学习综合运用肖像描写、动作描写、语言描写等塑造人物的方法；</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3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准确把握祥林嫂的形象特征，理解造成人物悲剧的社会根源，认识旧社会封建礼教的罪恶本质。</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966845" y="981710"/>
            <a:ext cx="3844925"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636770" y="1472565"/>
            <a:ext cx="2533650" cy="3790950"/>
          </a:xfrm>
          <a:prstGeom prst="rect">
            <a:avLst/>
          </a:prstGeom>
          <a:solidFill>
            <a:schemeClr val="bg1"/>
          </a:solidFill>
        </p:spPr>
        <p:txBody>
          <a:bodyPr vert="eaVert" wrap="square" rtlCol="0">
            <a:noAutofit/>
          </a:bodyPr>
          <a:p>
            <a:pPr algn="l">
              <a:lnSpc>
                <a:spcPct val="190000"/>
              </a:lnSpc>
            </a:pPr>
            <a:r>
              <a:rPr lang="zh-CN" altLang="en-US" sz="3200" b="1">
                <a:solidFill>
                  <a:srgbClr val="FF0000"/>
                </a:solidFill>
                <a:latin typeface="楷体" panose="02010609060101010101" charset="-122"/>
                <a:ea typeface="楷体" panose="02010609060101010101" charset="-122"/>
                <a:cs typeface="楷体" panose="02010609060101010101" charset="-122"/>
              </a:rPr>
              <a:t>第二课</a:t>
            </a:r>
            <a:r>
              <a:rPr lang="en-US" altLang="zh-CN" sz="3200" b="1">
                <a:solidFill>
                  <a:srgbClr val="030502"/>
                </a:solidFill>
                <a:latin typeface="楷体" panose="02010609060101010101" charset="-122"/>
                <a:ea typeface="楷体" panose="02010609060101010101" charset="-122"/>
                <a:cs typeface="楷体" panose="02010609060101010101" charset="-122"/>
              </a:rPr>
              <a:t> </a:t>
            </a:r>
            <a:endParaRPr lang="en-US" altLang="zh-CN" sz="3200" b="1">
              <a:solidFill>
                <a:srgbClr val="030502"/>
              </a:solidFill>
              <a:latin typeface="楷体" panose="02010609060101010101" charset="-122"/>
              <a:ea typeface="楷体" panose="02010609060101010101" charset="-122"/>
              <a:cs typeface="楷体" panose="02010609060101010101" charset="-122"/>
            </a:endParaRPr>
          </a:p>
          <a:p>
            <a:pPr algn="l">
              <a:lnSpc>
                <a:spcPct val="190000"/>
              </a:lnSpc>
            </a:pPr>
            <a:r>
              <a:rPr lang="zh-CN" altLang="en-US" sz="3200" b="1">
                <a:solidFill>
                  <a:srgbClr val="030502"/>
                </a:solidFill>
                <a:latin typeface="楷体" panose="02010609060101010101" charset="-122"/>
                <a:ea typeface="楷体" panose="02010609060101010101" charset="-122"/>
                <a:cs typeface="楷体" panose="02010609060101010101" charset="-122"/>
              </a:rPr>
              <a:t>群英会蒋干中计</a:t>
            </a:r>
            <a:endParaRPr lang="zh-CN" altLang="en-US" sz="32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714490" y="424370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罗贯中</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27525" y="128397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635250"/>
            <a:ext cx="8637270" cy="112458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理清小说情节，领会描写智术之妙的语句；</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学习通过言谈举止、音容笑貌刻画人物形象的艺术手法。</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64198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7375" y="1483360"/>
            <a:ext cx="11017885" cy="389001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罗贯中（约1330</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约1400），名本，字</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贯中，号湖海散人，元末明初小说家，相传为施耐庵学生，两人曾共同从事创作。他著有十七种通俗演义，代表作《三国演义》，最早版本为明本《三国志通俗演义》，它是我国古代著名的长篇历史章回体小说，也是我国文学史上第一部________小说。</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7000875" y="3908425"/>
            <a:ext cx="118872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章回体</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34085" y="460375"/>
            <a:ext cx="10661650" cy="504825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《三国演义》</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我国第一部杰出的长篇历史小说，也是我国小说发展史上里程碑式的巨著。这部小说尊重史实，又带有传奇色彩。以史料为基本依据，但又不拘泥于史料，而是按照历史生活的本质，进行精炼的概括和合理的虚构，既反映了历史的真实，又体现了艺术的真实。小说善于描写大大小小的战争，展现了一幕幕惊心动魄的战争场面。战争场面千变万化，注重写出战争的复杂性、多样性、特殊性。这部小说还塑造了一批栩栩如生而性格鲜明的人物形象。善于在尖锐的矛盾冲突中，通过不同的故事情节，反复渲染人物的主要性格特征。___________________________是这部小说的语言风格。</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flipH="1">
            <a:off x="6226810" y="4187825"/>
            <a:ext cx="40195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文不甚深，言不甚俗</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21690" y="947420"/>
            <a:ext cx="10661650" cy="467360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3. 本篇节选自《</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三国演义》第四十五回，是__________的著名片段。在此之前，曹操大军南下，刘琮投降，曹操得了荆州，气焰很盛，准备顺江东下。东吴孙权经过一阵犹豫之后，接受了诸葛亮的劝说和内部主战派的主张，决定联合刘备抗击曹操。曹操的青州、徐州之兵不习水战，顺江东下要依靠荆州水军。荆州降将蔡瑁、张允深得水军之妙，被曹操任命为水军都督。周瑜为了要打败曹操，决心用反间计除掉蔡、张两人。曹操手下的蒋干盲目自信，以为可以凭交情去劝说周瑜降曹，结果送上门去充当了周瑜实行反间计的助手。</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flipH="1">
            <a:off x="7126605" y="1395730"/>
            <a:ext cx="16497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赤壁之战</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66115" y="1342390"/>
            <a:ext cx="11340465" cy="383476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4. 给下列标</a:t>
            </a:r>
            <a:r>
              <a:rPr lang="zh-CN" altLang="en-US" sz="2400">
                <a:latin typeface="宋体" panose="02010600030101010101" pitchFamily="2" charset="-122"/>
                <a:ea typeface="宋体" panose="02010600030101010101" pitchFamily="2" charset="-122"/>
                <a:cs typeface="宋体" panose="02010600030101010101" pitchFamily="2" charset="-122"/>
              </a:rPr>
              <a:t>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更</a:t>
            </a:r>
            <a:r>
              <a:rPr lang="zh-CN" altLang="en-US" sz="2400">
                <a:latin typeface="宋体" panose="02010600030101010101" pitchFamily="2" charset="-122"/>
                <a:ea typeface="宋体" panose="02010600030101010101" pitchFamily="2" charset="-122"/>
                <a:cs typeface="宋体" panose="02010600030101010101" pitchFamily="2" charset="-122"/>
              </a:rPr>
              <a:t>不开看（</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碇</a:t>
            </a:r>
            <a:r>
              <a:rPr lang="zh-CN" altLang="en-US" sz="2400">
                <a:latin typeface="宋体" panose="02010600030101010101" pitchFamily="2" charset="-122"/>
                <a:ea typeface="宋体" panose="02010600030101010101" pitchFamily="2" charset="-122"/>
                <a:cs typeface="宋体" panose="02010600030101010101" pitchFamily="2" charset="-122"/>
              </a:rPr>
              <a:t>石（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巳</a:t>
            </a:r>
            <a:r>
              <a:rPr lang="zh-CN" altLang="en-US" sz="2400">
                <a:latin typeface="宋体" panose="02010600030101010101" pitchFamily="2" charset="-122"/>
                <a:ea typeface="宋体" panose="02010600030101010101" pitchFamily="2" charset="-122"/>
                <a:cs typeface="宋体" panose="02010600030101010101" pitchFamily="2" charset="-122"/>
              </a:rPr>
              <a:t>时（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佯</a:t>
            </a:r>
            <a:r>
              <a:rPr lang="zh-CN" altLang="en-US" sz="2400">
                <a:latin typeface="宋体" panose="02010600030101010101" pitchFamily="2" charset="-122"/>
                <a:ea typeface="宋体" panose="02010600030101010101" pitchFamily="2" charset="-122"/>
                <a:cs typeface="宋体" panose="02010600030101010101" pitchFamily="2" charset="-122"/>
              </a:rPr>
              <a:t>醉（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zh-CN" altLang="en-US" sz="2400">
                <a:latin typeface="宋体" panose="02010600030101010101" pitchFamily="2" charset="-122"/>
                <a:ea typeface="宋体" panose="02010600030101010101" pitchFamily="2" charset="-122"/>
                <a:cs typeface="宋体" panose="02010600030101010101" pitchFamily="2" charset="-122"/>
              </a:rPr>
              <a:t>衣卧倒（</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禀</a:t>
            </a:r>
            <a:r>
              <a:rPr lang="zh-CN" altLang="en-US" sz="2400">
                <a:latin typeface="宋体" panose="02010600030101010101" pitchFamily="2" charset="-122"/>
                <a:ea typeface="宋体" panose="02010600030101010101" pitchFamily="2" charset="-122"/>
                <a:cs typeface="宋体" panose="02010600030101010101" pitchFamily="2" charset="-122"/>
              </a:rPr>
              <a:t>告（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犒</a:t>
            </a:r>
            <a:r>
              <a:rPr lang="zh-CN" altLang="en-US" sz="2400">
                <a:latin typeface="宋体" panose="02010600030101010101" pitchFamily="2" charset="-122"/>
                <a:ea typeface="宋体" panose="02010600030101010101" pitchFamily="2" charset="-122"/>
                <a:cs typeface="宋体" panose="02010600030101010101" pitchFamily="2" charset="-122"/>
              </a:rPr>
              <a:t>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迤逦</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拈</a:t>
            </a:r>
            <a:r>
              <a:rPr lang="zh-CN" altLang="en-US" sz="2400">
                <a:latin typeface="宋体" panose="02010600030101010101" pitchFamily="2" charset="-122"/>
                <a:ea typeface="宋体" panose="02010600030101010101" pitchFamily="2" charset="-122"/>
                <a:cs typeface="宋体" panose="02010600030101010101" pitchFamily="2" charset="-122"/>
              </a:rPr>
              <a:t>弓搭箭（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谙</a:t>
            </a:r>
            <a:r>
              <a:rPr lang="zh-CN" altLang="en-US" sz="2400">
                <a:latin typeface="宋体" panose="02010600030101010101" pitchFamily="2" charset="-122"/>
                <a:ea typeface="宋体" panose="02010600030101010101" pitchFamily="2" charset="-122"/>
                <a:cs typeface="宋体" panose="02010600030101010101" pitchFamily="2" charset="-122"/>
              </a:rPr>
              <a:t>习（</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交</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契</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橹棹</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中箭</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着</a:t>
            </a:r>
            <a:r>
              <a:rPr lang="zh-CN" altLang="en-US" sz="2400">
                <a:latin typeface="宋体" panose="02010600030101010101" pitchFamily="2" charset="-122"/>
                <a:ea typeface="宋体" panose="02010600030101010101" pitchFamily="2" charset="-122"/>
                <a:cs typeface="宋体" panose="02010600030101010101" pitchFamily="2" charset="-122"/>
              </a:rPr>
              <a:t>炮（</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衣</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冠</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执</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戟</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巾</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帻</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偏</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裨</a:t>
            </a:r>
            <a:r>
              <a:rPr lang="zh-CN" altLang="en-US" sz="2400">
                <a:latin typeface="宋体" panose="02010600030101010101" pitchFamily="2" charset="-122"/>
                <a:ea typeface="宋体" panose="02010600030101010101" pitchFamily="2" charset="-122"/>
                <a:cs typeface="宋体" panose="02010600030101010101" pitchFamily="2" charset="-122"/>
              </a:rPr>
              <a:t>将校（</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筵</a:t>
            </a:r>
            <a:r>
              <a:rPr lang="zh-CN" altLang="en-US" sz="2400">
                <a:latin typeface="宋体" panose="02010600030101010101" pitchFamily="2" charset="-122"/>
                <a:ea typeface="宋体" panose="02010600030101010101" pitchFamily="2" charset="-122"/>
                <a:cs typeface="宋体" panose="02010600030101010101" pitchFamily="2" charset="-122"/>
              </a:rPr>
              <a:t>席（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便宜</a:t>
            </a:r>
            <a:r>
              <a:rPr lang="zh-CN" altLang="en-US" sz="2400">
                <a:latin typeface="宋体" panose="02010600030101010101" pitchFamily="2" charset="-122"/>
                <a:ea typeface="宋体" panose="02010600030101010101" pitchFamily="2" charset="-122"/>
                <a:cs typeface="宋体" panose="02010600030101010101" pitchFamily="2" charset="-122"/>
              </a:rPr>
              <a:t>从事（</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59250" y="49212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326005" y="1896110"/>
            <a:ext cx="8394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gèng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288915" y="1896110"/>
            <a:ext cx="10242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dìng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144000" y="189611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630680" y="2356485"/>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yáng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5888990" y="235648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hé</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9144000" y="235648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bǐng</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1703070" y="281686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kào</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5379085" y="2816860"/>
            <a:ext cx="57531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yǐ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6645910" y="281686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lǐ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0"/>
            </p:custDataLst>
          </p:nvPr>
        </p:nvSpPr>
        <p:spPr>
          <a:xfrm>
            <a:off x="9697720" y="281686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niān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11"/>
            </p:custDataLst>
          </p:nvPr>
        </p:nvSpPr>
        <p:spPr>
          <a:xfrm>
            <a:off x="1703070" y="32772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ān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12"/>
            </p:custDataLst>
          </p:nvPr>
        </p:nvSpPr>
        <p:spPr>
          <a:xfrm>
            <a:off x="5288915" y="32772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qì</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3"/>
            </p:custDataLst>
          </p:nvPr>
        </p:nvSpPr>
        <p:spPr>
          <a:xfrm>
            <a:off x="8988425" y="32772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sym typeface="+mn-ea"/>
              </a:rPr>
              <a:t>lǔ</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文本框 15"/>
          <p:cNvSpPr txBox="1"/>
          <p:nvPr>
            <p:custDataLst>
              <p:tags r:id="rId14"/>
            </p:custDataLst>
          </p:nvPr>
        </p:nvSpPr>
        <p:spPr>
          <a:xfrm>
            <a:off x="10424795" y="333756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zhào</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custDataLst>
              <p:tags r:id="rId15"/>
            </p:custDataLst>
          </p:nvPr>
        </p:nvSpPr>
        <p:spPr>
          <a:xfrm>
            <a:off x="2270760" y="37979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zhuó</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16"/>
            </p:custDataLst>
          </p:nvPr>
        </p:nvSpPr>
        <p:spPr>
          <a:xfrm>
            <a:off x="5379085" y="37979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guān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7"/>
            </p:custDataLst>
          </p:nvPr>
        </p:nvSpPr>
        <p:spPr>
          <a:xfrm>
            <a:off x="9144000" y="37979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jǐ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8"/>
            </p:custDataLst>
          </p:nvPr>
        </p:nvSpPr>
        <p:spPr>
          <a:xfrm>
            <a:off x="1630680" y="43186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zé</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9"/>
            </p:custDataLst>
          </p:nvPr>
        </p:nvSpPr>
        <p:spPr>
          <a:xfrm>
            <a:off x="5955030" y="431863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pí</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custDataLst>
              <p:tags r:id="rId20"/>
            </p:custDataLst>
          </p:nvPr>
        </p:nvSpPr>
        <p:spPr>
          <a:xfrm>
            <a:off x="9144000" y="428371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yán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3" name="文本框 22"/>
          <p:cNvSpPr txBox="1"/>
          <p:nvPr>
            <p:custDataLst>
              <p:tags r:id="rId21"/>
            </p:custDataLst>
          </p:nvPr>
        </p:nvSpPr>
        <p:spPr>
          <a:xfrm>
            <a:off x="2270760" y="475551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biàn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4" name="文本框 23"/>
          <p:cNvSpPr txBox="1"/>
          <p:nvPr>
            <p:custDataLst>
              <p:tags r:id="rId22"/>
            </p:custDataLst>
          </p:nvPr>
        </p:nvSpPr>
        <p:spPr>
          <a:xfrm>
            <a:off x="3594735" y="471678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yí</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linds(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linds(horizontal)">
                                      <p:cBhvr>
                                        <p:cTn id="97" dur="500"/>
                                        <p:tgtEl>
                                          <p:spTgt spid="2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blinds(horizontal)">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4" grpId="0"/>
      <p:bldP spid="12" grpId="0"/>
      <p:bldP spid="13" grpId="0"/>
      <p:bldP spid="14" grpId="0"/>
      <p:bldP spid="2" grpId="0"/>
      <p:bldP spid="10" grpId="0"/>
      <p:bldP spid="11" grpId="0"/>
      <p:bldP spid="15" grpId="0"/>
      <p:bldP spid="16" grpId="0"/>
      <p:bldP spid="17" grpId="0"/>
      <p:bldP spid="18" grpId="0"/>
      <p:bldP spid="19" grpId="0"/>
      <p:bldP spid="20" grpId="0"/>
      <p:bldP spid="21" grpId="0"/>
      <p:bldP spid="22" grpId="0"/>
      <p:bldP spid="23"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172845" y="626110"/>
            <a:ext cx="1041590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5. 概括下</a:t>
            </a:r>
            <a:r>
              <a:rPr lang="zh-CN" altLang="en-US" sz="2400">
                <a:latin typeface="宋体" panose="02010600030101010101" pitchFamily="2" charset="-122"/>
                <a:ea typeface="宋体" panose="02010600030101010101" pitchFamily="2" charset="-122"/>
                <a:cs typeface="宋体" panose="02010600030101010101" pitchFamily="2" charset="-122"/>
              </a:rPr>
              <a:t>列人物的形象。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周瑜：_____________________________________________________________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曹操：_____________________________________________________________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蒋干：_____________________________________________________________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群英会蒋干中计》的主题思想是什么？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2282190" y="1152525"/>
            <a:ext cx="80175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足智多谋、豪放自信、洒脱干练。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2216785" y="1649730"/>
            <a:ext cx="87109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骄傲轻敌、多疑狡诈、文过饰非。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2216785" y="2110105"/>
            <a:ext cx="61823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平庸无能、急功近利、自作聪明。</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4"/>
            </p:custDataLst>
          </p:nvPr>
        </p:nvSpPr>
        <p:spPr>
          <a:xfrm>
            <a:off x="1310640" y="3503930"/>
            <a:ext cx="10140315"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通过这个故事反映曹操与东吴之间复杂的政治斗争和军事斗争，赞美周瑜的卓越军事才干，也告诉了我们只有知己知彼方能百战百胜的道理。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1061720"/>
            <a:ext cx="1081786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7. 军情</a:t>
            </a:r>
            <a:r>
              <a:rPr sz="2400">
                <a:latin typeface="宋体" panose="02010600030101010101" pitchFamily="2" charset="-122"/>
                <a:ea typeface="宋体" panose="02010600030101010101" pitchFamily="2" charset="-122"/>
                <a:cs typeface="宋体" panose="02010600030101010101" pitchFamily="2" charset="-122"/>
              </a:rPr>
              <a:t>分析，分析双方的主要优势和劣势，并填写下表。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668655" y="1821815"/>
          <a:ext cx="10132060" cy="2334260"/>
        </p:xfrm>
        <a:graphic>
          <a:graphicData uri="http://schemas.openxmlformats.org/drawingml/2006/table">
            <a:tbl>
              <a:tblPr firstRow="1" bandRow="1">
                <a:tableStyleId>{5940675A-B579-460E-94D1-54222C63F5DA}</a:tableStyleId>
              </a:tblPr>
              <a:tblGrid>
                <a:gridCol w="2447290"/>
                <a:gridCol w="3224530"/>
                <a:gridCol w="4460240"/>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作战双方</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优　势</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劣　势</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937260">
                <a:tc>
                  <a:txBody>
                    <a:bodyPr/>
                    <a:p>
                      <a:pPr>
                        <a:lnSpc>
                          <a:spcPct val="110000"/>
                        </a:lnSpc>
                        <a:buNone/>
                      </a:pPr>
                      <a:r>
                        <a:rPr lang="zh-CN" altLang="en-US" sz="2400">
                          <a:latin typeface="宋体" panose="02010600030101010101" pitchFamily="2" charset="-122"/>
                          <a:ea typeface="宋体" panose="02010600030101010101" pitchFamily="2" charset="-122"/>
                        </a:rPr>
                        <a:t>曹 操</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百万大军</a:t>
                      </a:r>
                      <a:endParaRPr sz="2400">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气势正旺</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03605">
                <a:tc>
                  <a:txBody>
                    <a:bodyPr/>
                    <a:p>
                      <a:pPr>
                        <a:lnSpc>
                          <a:spcPct val="110000"/>
                        </a:lnSpc>
                        <a:buNone/>
                      </a:pPr>
                      <a:r>
                        <a:rPr lang="zh-CN" altLang="en-US" sz="2400">
                          <a:latin typeface="宋体" panose="02010600030101010101" pitchFamily="2" charset="-122"/>
                          <a:ea typeface="宋体" panose="02010600030101010101" pitchFamily="2" charset="-122"/>
                        </a:rPr>
                        <a:t>东吴（周瑜）</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6681470" y="2381250"/>
            <a:ext cx="3811270"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青、徐之兵，不习水战；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多为降将，上下不齐心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3127375" y="3361055"/>
            <a:ext cx="233616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善水战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5"/>
              </p:custDataLst>
            </p:nvPr>
          </p:nvPicPr>
          <p:blipFill>
            <a:blip r:embed="rId6">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7"/>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8"/>
            </p:custDataLst>
          </p:nvPr>
        </p:nvSpPr>
        <p:spPr>
          <a:xfrm>
            <a:off x="6829425" y="3489325"/>
            <a:ext cx="233616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兵少将寡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88950" y="1428750"/>
            <a:ext cx="11033125"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8. 蒋干出</a:t>
            </a:r>
            <a:r>
              <a:rPr sz="2400">
                <a:latin typeface="宋体" panose="02010600030101010101" pitchFamily="2" charset="-122"/>
                <a:ea typeface="宋体" panose="02010600030101010101" pitchFamily="2" charset="-122"/>
                <a:cs typeface="宋体" panose="02010600030101010101" pitchFamily="2" charset="-122"/>
              </a:rPr>
              <a:t>场前，周瑜做了哪些事情？周瑜的目的是什么？</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10565" y="1871980"/>
            <a:ext cx="1022794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事情：①斩来使；②小胜曹军；③窥曹营。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目的：①激怒曹操；②提振军心；③打探虚实。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30416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9. 周瑜</a:t>
            </a:r>
            <a:r>
              <a:rPr sz="2400">
                <a:latin typeface="宋体" panose="02010600030101010101" pitchFamily="2" charset="-122"/>
                <a:ea typeface="宋体" panose="02010600030101010101" pitchFamily="2" charset="-122"/>
                <a:cs typeface="宋体" panose="02010600030101010101" pitchFamily="2" charset="-122"/>
              </a:rPr>
              <a:t>是怎样设置圈套，诱使蒋干中计的？周瑜为什么能成功实施反间计？</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10565" y="894080"/>
            <a:ext cx="10902315" cy="4831080"/>
          </a:xfrm>
          <a:prstGeom prst="rect">
            <a:avLst/>
          </a:prstGeom>
          <a:noFill/>
        </p:spPr>
        <p:txBody>
          <a:bodyPr wrap="square" rtlCol="0">
            <a:spAutoFit/>
          </a:bodyPr>
          <a:p>
            <a:pPr>
              <a:lnSpc>
                <a:spcPct val="10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（1）①将计就计：蒋干以故人的名义来看周瑜，周瑜便将计就计，也当他是故人，请他参加群英会，使其无疑心。</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②装疯卖傻：周瑜假装喝醉，进一步使蒋干对周瑜放松了警惕，于是周瑜便在醉梦中说出了他的计谋，便是利用蔡瑁杀曹操。当然这是周瑜虚构的。但是这样还是不足以让蒋干中计。</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③逢场作戏：为了让蒋干相信周瑜与蔡瑁的计谋，周瑜还假装与一个人逢场作戏，说悄悄话。又故意让蒋干听见他们的密谋是要借用蔡瑁杀曹操。更厉害的是，周瑜还假装看看蒋干醒没醒。使蒋干更信了。</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④安排妥当：为了杀掉蔡瑁这个水战名将，周瑜在前面的计策当中，早已安排好了一切。既让蒋干得以顺利回到曹操身边，还为蒋干留了一封书信，好让蒋干带着书信给曹操看，让曹操杀掉蔡瑁。</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rPr>
              <a:t>（2）假信的内容合乎情理：蔡瑁、张允本非曹操嫡系，书信中说他们投降为形势所迫，并非真意，容易让人相信。书信中编造“已赚北军困于寨中”的话，符合蔡、张二人对曹军的部署。书信中又说蔡、张二人准备杀死曹操投奔东吴，从而激怒曹操，使之中计。</a:t>
            </a:r>
            <a:endParaRPr lang="zh-CN" altLang="en-US" sz="22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blinds(horizontal)">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18660"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635635" y="1677035"/>
            <a:ext cx="10970260" cy="353187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鲁迅（1881</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1936），原名周樟寿，字豫才，后名树人，浙江绍兴人。文学家、思想家、革命家，是中国文化革命的奠基人，被誉为民族魂。1918年5月，</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首次用鲁迅的笔名，发表了中国现代文学史上第一篇白话文小说__________。</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4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主要作品：小说集《呐喊》《彷徨》《故事新编》，散文诗集《野草》，散文集《朝花夕拾》，杂文集《且介亭杂文》《坟》《二心集》《而已集》《华盖集》《南腔北调集》等。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9272270" y="2968625"/>
            <a:ext cx="171196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《狂人日记》</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5854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485900"/>
            <a:ext cx="1103312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下列选项中，标红字的注音相同的一项是（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A. 万马齐</a:t>
            </a:r>
            <a:r>
              <a:rPr sz="2400">
                <a:solidFill>
                  <a:srgbClr val="FF0000"/>
                </a:solidFill>
                <a:latin typeface="Times New Roman" panose="02020603050405020304" charset="0"/>
                <a:ea typeface="宋体" panose="02010600030101010101" pitchFamily="2" charset="-122"/>
                <a:cs typeface="Times New Roman" panose="02020603050405020304" charset="0"/>
              </a:rPr>
              <a:t>喑</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黯</a:t>
            </a:r>
            <a:r>
              <a:rPr sz="2400">
                <a:latin typeface="Times New Roman" panose="02020603050405020304" charset="0"/>
                <a:ea typeface="宋体" panose="02010600030101010101" pitchFamily="2" charset="-122"/>
                <a:cs typeface="Times New Roman" panose="02020603050405020304" charset="0"/>
              </a:rPr>
              <a:t>淡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谙</a:t>
            </a:r>
            <a:r>
              <a:rPr sz="2400">
                <a:latin typeface="Times New Roman" panose="02020603050405020304" charset="0"/>
                <a:ea typeface="宋体" panose="02010600030101010101" pitchFamily="2" charset="-122"/>
                <a:cs typeface="Times New Roman" panose="02020603050405020304" charset="0"/>
              </a:rPr>
              <a:t>习</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B. 巾</a:t>
            </a:r>
            <a:r>
              <a:rPr sz="2400">
                <a:solidFill>
                  <a:srgbClr val="FF0000"/>
                </a:solidFill>
                <a:latin typeface="Times New Roman" panose="02020603050405020304" charset="0"/>
                <a:ea typeface="宋体" panose="02010600030101010101" pitchFamily="2" charset="-122"/>
                <a:cs typeface="Times New Roman" panose="02020603050405020304" charset="0"/>
              </a:rPr>
              <a:t>帻</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沙</a:t>
            </a:r>
            <a:r>
              <a:rPr sz="2400">
                <a:solidFill>
                  <a:srgbClr val="FF0000"/>
                </a:solidFill>
                <a:latin typeface="Times New Roman" panose="02020603050405020304" charset="0"/>
                <a:ea typeface="宋体" panose="02010600030101010101" pitchFamily="2" charset="-122"/>
                <a:cs typeface="Times New Roman" panose="02020603050405020304" charset="0"/>
              </a:rPr>
              <a:t>碛</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油</a:t>
            </a:r>
            <a:r>
              <a:rPr sz="2400">
                <a:solidFill>
                  <a:srgbClr val="FF0000"/>
                </a:solidFill>
                <a:latin typeface="Times New Roman" panose="02020603050405020304" charset="0"/>
                <a:ea typeface="宋体" panose="02010600030101010101" pitchFamily="2" charset="-122"/>
                <a:cs typeface="Times New Roman" panose="02020603050405020304" charset="0"/>
              </a:rPr>
              <a:t>渍</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C. 偏</a:t>
            </a:r>
            <a:r>
              <a:rPr sz="2400">
                <a:solidFill>
                  <a:srgbClr val="FF0000"/>
                </a:solidFill>
                <a:latin typeface="Times New Roman" panose="02020603050405020304" charset="0"/>
                <a:ea typeface="宋体" panose="02010600030101010101" pitchFamily="2" charset="-122"/>
                <a:cs typeface="Times New Roman" panose="02020603050405020304" charset="0"/>
              </a:rPr>
              <a:t>裨</a:t>
            </a:r>
            <a:r>
              <a:rPr sz="2400">
                <a:latin typeface="Times New Roman" panose="02020603050405020304" charset="0"/>
                <a:ea typeface="宋体" panose="02010600030101010101" pitchFamily="2" charset="-122"/>
                <a:cs typeface="Times New Roman" panose="02020603050405020304" charset="0"/>
              </a:rPr>
              <a:t>将校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稗</a:t>
            </a:r>
            <a:r>
              <a:rPr sz="2400">
                <a:latin typeface="Times New Roman" panose="02020603050405020304" charset="0"/>
                <a:ea typeface="宋体" panose="02010600030101010101" pitchFamily="2" charset="-122"/>
                <a:cs typeface="Times New Roman" panose="02020603050405020304" charset="0"/>
              </a:rPr>
              <a:t>官野史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睥</a:t>
            </a:r>
            <a:r>
              <a:rPr sz="2400">
                <a:latin typeface="Times New Roman" panose="02020603050405020304" charset="0"/>
                <a:ea typeface="宋体" panose="02010600030101010101" pitchFamily="2" charset="-122"/>
                <a:cs typeface="Times New Roman" panose="02020603050405020304" charset="0"/>
              </a:rPr>
              <a:t>睨</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惬</a:t>
            </a:r>
            <a:r>
              <a:rPr sz="2400">
                <a:latin typeface="Times New Roman" panose="02020603050405020304" charset="0"/>
                <a:ea typeface="宋体" panose="02010600030101010101" pitchFamily="2" charset="-122"/>
                <a:cs typeface="Times New Roman" panose="02020603050405020304" charset="0"/>
              </a:rPr>
              <a:t>意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提纲</a:t>
            </a:r>
            <a:r>
              <a:rPr sz="2400">
                <a:solidFill>
                  <a:srgbClr val="FF0000"/>
                </a:solidFill>
                <a:latin typeface="Times New Roman" panose="02020603050405020304" charset="0"/>
                <a:ea typeface="宋体" panose="02010600030101010101" pitchFamily="2" charset="-122"/>
                <a:cs typeface="Times New Roman" panose="02020603050405020304" charset="0"/>
              </a:rPr>
              <a:t>挈</a:t>
            </a:r>
            <a:r>
              <a:rPr sz="2400">
                <a:latin typeface="Times New Roman" panose="02020603050405020304" charset="0"/>
                <a:ea typeface="宋体" panose="02010600030101010101" pitchFamily="2" charset="-122"/>
                <a:cs typeface="Times New Roman" panose="02020603050405020304" charset="0"/>
              </a:rPr>
              <a:t>领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锲</a:t>
            </a:r>
            <a:r>
              <a:rPr sz="2400">
                <a:latin typeface="Times New Roman" panose="02020603050405020304" charset="0"/>
                <a:ea typeface="宋体" panose="02010600030101010101" pitchFamily="2" charset="-122"/>
                <a:cs typeface="Times New Roman" panose="02020603050405020304" charset="0"/>
              </a:rPr>
              <a:t>而不舍</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807200" y="148590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18210" y="4664710"/>
            <a:ext cx="9926955" cy="207518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【解析】A项，yīn，àn，ān；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B项，zé；qì；zì；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C项，pí；bài，pì；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D项，都读qiè。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41985"/>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下列情境中，语言表达准确、得体的一项是（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sz="2400">
                <a:latin typeface="楷体" panose="02010609060101010101" charset="-122"/>
                <a:ea typeface="楷体" panose="02010609060101010101" charset="-122"/>
                <a:cs typeface="Times New Roman" panose="02020603050405020304" charset="0"/>
              </a:rPr>
              <a:t>   </a:t>
            </a:r>
            <a:r>
              <a:rPr sz="2400">
                <a:solidFill>
                  <a:schemeClr val="accent1">
                    <a:lumMod val="50000"/>
                  </a:schemeClr>
                </a:solidFill>
                <a:latin typeface="楷体" panose="02010609060101010101" charset="-122"/>
                <a:ea typeface="楷体" panose="02010609060101010101" charset="-122"/>
                <a:cs typeface="Times New Roman" panose="02020603050405020304" charset="0"/>
              </a:rPr>
              <a:t>你的同桌小明最近常在课堂上看《三国演义》，你怎么劝说他以达到既不打击他课外阅读的积极性，又能引导他重视课堂学习的目的？</a:t>
            </a:r>
            <a:endParaRPr sz="2400">
              <a:latin typeface="楷体" panose="02010609060101010101" charset="-122"/>
              <a:ea typeface="楷体" panose="02010609060101010101"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小明，你这样偷偷地看《三国演义》，不太好吧？</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小明，你在课堂上偷偷地看《三国演义》，多耽误学习呀，别看了。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小明，《三国演义》是中国四大名著之一，真值得一读。但如果在课堂上偷偷地看，既不能全身心地投入，又品尝不到读名著的快乐，更主要的是影响了课堂学习。我认为课后安排时间阅读更好，你觉得呢？</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小明，《三国演义》是中国四大名著之一，真值得一读。在课堂上偷偷地看，既不能全身心地投入，又品尝不到读名著的快乐。最好课下看吧。</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15200" y="69786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4009390" y="5377815"/>
            <a:ext cx="307086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4340" y="351790"/>
            <a:ext cx="11323955" cy="54082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下列对课文的理解和分析，错误的一项是（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本文选自清代罗贯中的《三国演义</a:t>
            </a:r>
            <a:r>
              <a:rPr sz="2400">
                <a:latin typeface="宋体" panose="02010600030101010101" pitchFamily="2" charset="-122"/>
                <a:ea typeface="宋体" panose="02010600030101010101" pitchFamily="2" charset="-122"/>
                <a:cs typeface="宋体" panose="02010600030101010101" pitchFamily="2" charset="-122"/>
              </a:rPr>
              <a:t>》，情节却相对完整。故事以“定计”“用计”“中计”为线索，叙述十</a:t>
            </a:r>
            <a:r>
              <a:rPr sz="2400">
                <a:latin typeface="Times New Roman" panose="02020603050405020304" charset="0"/>
                <a:ea typeface="宋体" panose="02010600030101010101" pitchFamily="2" charset="-122"/>
                <a:cs typeface="Times New Roman" panose="02020603050405020304" charset="0"/>
              </a:rPr>
              <a:t>分清楚，但情节的展开曲折跌宕，富于戏剧性，引人入胜。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小说着重描写各个人物的言谈举止和音容笑貌，突出地刻画了周瑜、蒋干和曹操这三个人物。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《群英会蒋干中计》周瑜和蒋干共寝一室一节，写得极为精彩。周瑜假呼，是明知其诈睡；蒋干只装睡着，是不知其诈呼。周瑜之醉，醉却是醒；蒋干之醒，醒却是梦。一醉一醒，一智一愚，可见一斑。</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本文历</a:t>
            </a:r>
            <a:r>
              <a:rPr sz="2400">
                <a:latin typeface="宋体" panose="02010600030101010101" pitchFamily="2" charset="-122"/>
                <a:ea typeface="宋体" panose="02010600030101010101" pitchFamily="2" charset="-122"/>
                <a:cs typeface="宋体" panose="02010600030101010101" pitchFamily="2" charset="-122"/>
              </a:rPr>
              <a:t>来为人所称道，是《三国演义》中极为精彩的一节，堪称妙文。它妙在周瑜三次“笑”和三次“大笑”，妙在一封天衣无缝的书信，妙在周瑜梦中呼子翼，醒来忘却呼子翼，妙在听不真实，可谓妙不可言。</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15760" y="35179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29840" y="5760085"/>
            <a:ext cx="5363845" cy="750570"/>
          </a:xfrm>
          <a:prstGeom prst="rect">
            <a:avLst/>
          </a:prstGeom>
          <a:noFill/>
        </p:spPr>
        <p:txBody>
          <a:bodyPr wrap="square" rtlCol="0">
            <a:no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【解析】A项，罗贯中是元末明初人。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614045"/>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下列说法中错误的一项是（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《三国演义》是我国章回小说的开山之作，是我国古代最有成就的长篇历史小说之一。</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小说的情节是虚构的，不能当作真人真事。《三国演义》作为历史小说，也是七分事实，三分虚构，不能当作历史来看。</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本文选自《三国</a:t>
            </a:r>
            <a:r>
              <a:rPr sz="2400">
                <a:latin typeface="宋体" panose="02010600030101010101" pitchFamily="2" charset="-122"/>
                <a:ea typeface="宋体" panose="02010600030101010101" pitchFamily="2" charset="-122"/>
                <a:cs typeface="宋体" panose="02010600030101010101" pitchFamily="2" charset="-122"/>
              </a:rPr>
              <a:t>演义》第四十五回，原来的标题是“三江口曹操折兵 群英会蒋干中计”。这是赤</a:t>
            </a:r>
            <a:r>
              <a:rPr sz="2400">
                <a:latin typeface="Times New Roman" panose="02020603050405020304" charset="0"/>
                <a:ea typeface="宋体" panose="02010600030101010101" pitchFamily="2" charset="-122"/>
                <a:cs typeface="Times New Roman" panose="02020603050405020304" charset="0"/>
              </a:rPr>
              <a:t>壁之战故事中的一个著名片段。</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本文在情节发展过程中描写人</a:t>
            </a:r>
            <a:r>
              <a:rPr sz="2400">
                <a:latin typeface="宋体" panose="02010600030101010101" pitchFamily="2" charset="-122"/>
                <a:ea typeface="宋体" panose="02010600030101010101" pitchFamily="2" charset="-122"/>
                <a:cs typeface="宋体" panose="02010600030101010101" pitchFamily="2" charset="-122"/>
              </a:rPr>
              <a:t>物的言谈举止，音容笑貌，突出刻画了主要人物东吴统帅周瑜以及蒋干、曹操的形象。周瑜“定计”“用计”，蒋干“中计”，曹操却没有上当，三个人物的不同性格特征都在矛</a:t>
            </a:r>
            <a:r>
              <a:rPr sz="2400">
                <a:latin typeface="Times New Roman" panose="02020603050405020304" charset="0"/>
                <a:ea typeface="宋体" panose="02010600030101010101" pitchFamily="2" charset="-122"/>
                <a:cs typeface="Times New Roman" panose="02020603050405020304" charset="0"/>
              </a:rPr>
              <a:t>盾冲突中表现得栩栩如生。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926965" y="61404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41195" y="5135880"/>
            <a:ext cx="630237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【解析】D项，曹操也上当了。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614045"/>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本文通过周瑜三</a:t>
            </a:r>
            <a:r>
              <a:rPr sz="2400">
                <a:latin typeface="宋体" panose="02010600030101010101" pitchFamily="2" charset="-122"/>
                <a:ea typeface="宋体" panose="02010600030101010101" pitchFamily="2" charset="-122"/>
                <a:cs typeface="宋体" panose="02010600030101010101" pitchFamily="2" charset="-122"/>
              </a:rPr>
              <a:t>次“笑”和三次“大笑”，成功刻画了周瑜这一人物形象，请体会周瑜“笑”的含义。</a:t>
            </a:r>
            <a:r>
              <a:rPr sz="2400">
                <a:latin typeface="Times New Roman" panose="02020603050405020304" charset="0"/>
                <a:ea typeface="宋体" panose="02010600030101010101" pitchFamily="2" charset="-122"/>
                <a:cs typeface="Times New Roman" panose="02020603050405020304" charset="0"/>
              </a:rPr>
              <a:t>这些刻画塑造了周瑜怎样的人物形象？_________________________________________________________________________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170940" y="1514475"/>
            <a:ext cx="10302875" cy="3636010"/>
          </a:xfrm>
          <a:prstGeom prst="rect">
            <a:avLst/>
          </a:prstGeom>
          <a:noFill/>
        </p:spPr>
        <p:txBody>
          <a:bodyPr wrap="square" rtlCol="0">
            <a:spAutoFit/>
          </a:bodyPr>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（1）第一</a:t>
            </a: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次“笑”：正好抓到行反间计的契机。</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第二次“笑”：笑蒋干的心虚，说假话。</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第三次“笑”：表示亲热，假装相信他。</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第一次“大笑”：见故人而笑，麻痹蒋干，嘲笑他的愚蠢和尴尬。</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第二次“大笑”：一方面炫耀实力，一方面以展示军事机密显示自己“醉了”，伪装自己，以实力和意气盖过蒋干。</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第三次“大笑”：以笑来佯醉明志，笑蒋干</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说降犹如蚍蜉撼树。</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（2）形象：足智多谋，才华横溢，少年得志，豪情满怀。</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100203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阅读《三国演义》的相关文段，结合你的阅读积累，并完成题目。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661035" y="1813560"/>
            <a:ext cx="10981690" cy="3636010"/>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宋体" panose="02010600030101010101" pitchFamily="2" charset="-122"/>
                <a:ea typeface="宋体" panose="02010600030101010101" pitchFamily="2"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干葛巾布袍，驾一只小舟，径到周瑜寨中。……</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瑜整衣冠，引从者数百，皆锦衣花帽，前后簇拥而出。蒋干引一青衣小童，</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sz="2400">
                <a:latin typeface="楷体" panose="02010609060101010101" charset="-122"/>
                <a:ea typeface="楷体" panose="02010609060101010101" charset="-122"/>
                <a:cs typeface="楷体" panose="02010609060101010101" charset="-122"/>
              </a:rPr>
              <a:t>①______________而来。瑜拜迎之。干曰：“公瑾别来无恙？”瑜曰：“子翼良苦：远涉江湖，为曹氏作说客耶？”干②______________曰：“吾久别足下，特来叙旧，奈何疑我作说客也？”瑜笑曰：“吾虽不及师旷之聪，闻弦歌而知雅意。”干曰：“足下待故人如此，便请告退！”瑜笑而挽其臂曰：“吾但恐兄为曹氏作说客耳。既无此心，何速去也？”遂同入账。叙礼毕，坐定，即传令悉召江左英杰与子翼相见。</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085590" y="28765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2208530" y="5545455"/>
            <a:ext cx="6800850" cy="836930"/>
          </a:xfrm>
          <a:prstGeom prst="rect">
            <a:avLst/>
          </a:prstGeom>
          <a:solidFill>
            <a:schemeClr val="accent6">
              <a:lumMod val="60000"/>
              <a:lumOff val="40000"/>
            </a:schemeClr>
          </a:solidFill>
        </p:spPr>
        <p:txBody>
          <a:bodyPr wrap="square" rtlCol="0">
            <a:noAutofit/>
          </a:bodyPr>
          <a:p>
            <a:r>
              <a:rPr lang="zh-CN" altLang="en-US" sz="2400">
                <a:latin typeface="Times New Roman" panose="02020603050405020304" charset="0"/>
                <a:ea typeface="宋体" panose="02010600030101010101" pitchFamily="2" charset="-122"/>
                <a:cs typeface="Times New Roman" panose="02020603050405020304" charset="0"/>
              </a:rPr>
              <a:t>15. 将下列词语填入上文横线处。</a:t>
            </a:r>
            <a:endParaRPr lang="zh-CN" altLang="en-US" sz="2400">
              <a:latin typeface="Times New Roman" panose="02020603050405020304" charset="0"/>
              <a:ea typeface="宋体" panose="02010600030101010101" pitchFamily="2" charset="-122"/>
              <a:cs typeface="Times New Roman" panose="02020603050405020304" charset="0"/>
            </a:endParaRPr>
          </a:p>
          <a:p>
            <a:r>
              <a:rPr lang="zh-CN" altLang="en-US" sz="2400">
                <a:latin typeface="Times New Roman" panose="02020603050405020304" charset="0"/>
                <a:ea typeface="宋体" panose="02010600030101010101" pitchFamily="2" charset="-122"/>
                <a:cs typeface="Times New Roman" panose="02020603050405020304" charset="0"/>
              </a:rPr>
              <a:t>A. 惊愕 </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B. 昂然 </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C. 愕然</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4"/>
            </p:custDataLst>
          </p:nvPr>
        </p:nvSpPr>
        <p:spPr>
          <a:xfrm>
            <a:off x="1668145" y="264350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昂然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6877050" y="307403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愕然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38200" y="626110"/>
            <a:ext cx="10710545" cy="371475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须臾，文官武将，各穿锦衣；帐下偏裨将校，都披银铠：分两行而入。瑜都教相见毕，就列于两旁而坐。大张筵席，奏军中得胜之乐，轮换行酒。瑜告众官曰：“此吾同窗契友也，虽从江北到此，却不是曹家说客。公等勿疑。”遂解佩剑付太史慈曰：“公可佩我剑作监酒：今日宴饮，但叙朋友交情；如有提起曹操与东吴军旅之事者，即斩之！”太史慈应诺，按剑坐于席上。蒋干③______________，不敢多言。周瑜曰：“吾自领军以来，滴酒不饮。今日见了故人，又无疑忌，当饮一醉。”说罢，大笑畅饮。座上觥筹交错。</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endParaRPr lang="en-US" sz="2400">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2"/>
            </p:custDataLst>
          </p:nvPr>
        </p:nvSpPr>
        <p:spPr>
          <a:xfrm>
            <a:off x="2208530" y="4525010"/>
            <a:ext cx="6800850" cy="836930"/>
          </a:xfrm>
          <a:prstGeom prst="rect">
            <a:avLst/>
          </a:prstGeom>
          <a:solidFill>
            <a:schemeClr val="accent6">
              <a:lumMod val="60000"/>
              <a:lumOff val="40000"/>
            </a:schemeClr>
          </a:solidFill>
        </p:spPr>
        <p:txBody>
          <a:bodyPr wrap="square" rtlCol="0">
            <a:noAutofit/>
          </a:bodyPr>
          <a:p>
            <a:r>
              <a:rPr lang="zh-CN" altLang="en-US" sz="2400">
                <a:latin typeface="Times New Roman" panose="02020603050405020304" charset="0"/>
                <a:ea typeface="宋体" panose="02010600030101010101" pitchFamily="2" charset="-122"/>
                <a:cs typeface="Times New Roman" panose="02020603050405020304" charset="0"/>
              </a:rPr>
              <a:t>15. 将下列词语填入上文横线处。</a:t>
            </a:r>
            <a:endParaRPr lang="zh-CN" altLang="en-US" sz="2400">
              <a:latin typeface="Times New Roman" panose="02020603050405020304" charset="0"/>
              <a:ea typeface="宋体" panose="02010600030101010101" pitchFamily="2" charset="-122"/>
              <a:cs typeface="Times New Roman" panose="02020603050405020304" charset="0"/>
            </a:endParaRPr>
          </a:p>
          <a:p>
            <a:r>
              <a:rPr lang="zh-CN" altLang="en-US" sz="2400">
                <a:latin typeface="Times New Roman" panose="02020603050405020304" charset="0"/>
                <a:ea typeface="宋体" panose="02010600030101010101" pitchFamily="2" charset="-122"/>
                <a:cs typeface="Times New Roman" panose="02020603050405020304" charset="0"/>
              </a:rPr>
              <a:t>A. 惊愕 </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B. 昂然 </a:t>
            </a: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C. 愕然</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3"/>
            </p:custDataLst>
          </p:nvPr>
        </p:nvSpPr>
        <p:spPr>
          <a:xfrm>
            <a:off x="1536700" y="278447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惊愕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88975" y="785495"/>
            <a:ext cx="10411460" cy="407860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干下船，飞棹回见曹操。操问：“子翼干事若何？”干曰：“周瑜雅量高致，非言词所能动也。”操怒曰：“事又不济，反为所笑！”干曰：“虽不能说周瑜，却与丞相打听得一件事。”乞退左右。干取出书信，将上项事逐一说与曹操。操大怒曰：“二贼如此无礼耶！”即便唤蔡瑁、张允到帐下。操曰：“我欲使汝二人进兵。”瑁曰：“军尚未曾练熟，不可轻进。”操怒曰：“军若练熟，吾首级献于周郎矣！”蔡、张二人不知其意，惊慌不能回答。操喝武士推出斩之。须臾，献头帐下，操方省悟曰：“吾中计矣！”众将见杀了张、蔡二人，入问其故。操虽心知中计，却不肯认错，乃谓众将曰：“二人怠慢军法，吾故斩之。”众皆嗟呀不已。</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81710" y="854075"/>
            <a:ext cx="902779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16. 阅读文章，联系本文前面的情节，写出蒋干出使东吴的使命。_______________________________________________________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17. 结合整本书阅读，探究曹操、蒋干中计的原因。____________________________________________________________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330325" y="1219200"/>
            <a:ext cx="879157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到东吴作说客，劝说周瑜归降曹操。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330325" y="2626360"/>
            <a:ext cx="8613140" cy="230632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①周瑜足智多谋，反间计演得逼真，天衣无缝，一时难以识别。②蒋干劝降不成，无功而返，难于交差，于是求胜心切，误把假消息当做救命稻草。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③曹操生性多疑，用人而不信，蒋干所盗书正合于曹操对荆州降将的担心，故一时受了蒙蔽。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6255" y="69723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阅读《套中人》的相关文段，并完成题目。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059555" y="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745490" y="1389380"/>
            <a:ext cx="10887710" cy="407860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“老实说，埋葬别里科夫那样的人是一件大快人心的事。我们从墓园回来的时候，露出忧郁</a:t>
            </a:r>
            <a:r>
              <a:rPr sz="2400">
                <a:solidFill>
                  <a:srgbClr val="FF0000"/>
                </a:solidFill>
                <a:latin typeface="楷体" panose="02010609060101010101" charset="-122"/>
                <a:ea typeface="楷体" panose="02010609060101010101" charset="-122"/>
                <a:cs typeface="楷体" panose="02010609060101010101" charset="-122"/>
              </a:rPr>
              <a:t>谦虚</a:t>
            </a:r>
            <a:r>
              <a:rPr sz="2400">
                <a:latin typeface="楷体" panose="02010609060101010101" charset="-122"/>
                <a:ea typeface="楷体" panose="02010609060101010101" charset="-122"/>
                <a:cs typeface="楷体" panose="02010609060101010101" charset="-122"/>
              </a:rPr>
              <a:t>的脸相，谁也不肯露出快活的感情，像那样的感情，我们很久很久以前做小孩子的时候，遇到大人不在家，我们到花园里去跑一两个钟头，享受充分自由的时候，都经历过。啊，自由啊，自由！只要有一点点自由的影子，只要有可以享受自由的一线希望，人的灵魂就会长出翅膀来，难道不是这样吗？”</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“我们从墓园回来，心绪极好。可是一个星期还没过完，生活又过得跟先前一样，跟先前一样的严峻、无聊、杂乱了，这样的生活固然没有奉到明令禁止，不过也没有得到充分的许可啊。</a:t>
            </a:r>
            <a:r>
              <a:rPr sz="2400" u="sng">
                <a:latin typeface="楷体" panose="02010609060101010101" charset="-122"/>
                <a:ea typeface="楷体" panose="02010609060101010101" charset="-122"/>
                <a:cs typeface="楷体" panose="02010609060101010101" charset="-122"/>
              </a:rPr>
              <a:t>局面并没有变得好一点。</a:t>
            </a:r>
            <a:r>
              <a:rPr sz="2400">
                <a:latin typeface="楷体" panose="02010609060101010101" charset="-122"/>
                <a:ea typeface="楷体" panose="02010609060101010101" charset="-122"/>
                <a:cs typeface="楷体" panose="02010609060101010101" charset="-122"/>
              </a:rPr>
              <a:t>确实，虽然我们埋葬了别里科夫，可是另外还有多少这种套中人活着，将来也还不知道会有多少呢！”</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88950" y="674370"/>
            <a:ext cx="11177905" cy="483298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《祝福》发表于1924年。是</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鲁迅小说集__________的第一篇，故事叙述的是辛亥革命后中国农村的黑暗现实。农民问题是鲁迅这一时期一直在探索的问题。而辛亥革命后，旧中国农村的黑暗是空前的。辛亥革命虽然推翻了清政府，赶跑了皇帝，但反帝反封建的革命任务并没有真正完成，中国仍然处于帝国主义和封建主义的统治和压迫下，封建的思想观念和礼教仍然顽固地束缚着广大农民，尤其是妇女，她们更是受尽了剥削和压迫，承受着难以想象的肉体上和精神上的双重重压。“五四运动”提出了“民主与科学”“打倒封建礼教”的口号，妇女解放问题也成了这个时期鲁迅探索的主题。</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1"/>
            </p:custDataLst>
          </p:nvPr>
        </p:nvSpPr>
        <p:spPr>
          <a:xfrm>
            <a:off x="6438265" y="1092835"/>
            <a:ext cx="126428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《彷徨》</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58850" y="349885"/>
            <a:ext cx="10274300" cy="54082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你怎样理解第1段中标红</a:t>
            </a:r>
            <a:r>
              <a:rPr sz="2400">
                <a:latin typeface="宋体" panose="02010600030101010101" pitchFamily="2" charset="-122"/>
                <a:ea typeface="宋体" panose="02010600030101010101" pitchFamily="2" charset="-122"/>
                <a:cs typeface="宋体" panose="02010600030101010101" pitchFamily="2" charset="-122"/>
              </a:rPr>
              <a:t>字“谦虚”的含</a:t>
            </a:r>
            <a:r>
              <a:rPr sz="2400">
                <a:latin typeface="Times New Roman" panose="02020603050405020304" charset="0"/>
                <a:ea typeface="宋体" panose="02010600030101010101" pitchFamily="2" charset="-122"/>
                <a:cs typeface="Times New Roman" panose="02020603050405020304" charset="0"/>
              </a:rPr>
              <a:t>义？___________________________________________________________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19. 文中画线句具体指什么？</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a:t>
            </a:r>
            <a:r>
              <a:rPr lang="en-US" sz="2400">
                <a:latin typeface="Times New Roman" panose="02020603050405020304" charset="0"/>
                <a:ea typeface="宋体" panose="02010600030101010101" pitchFamily="2" charset="-122"/>
                <a:cs typeface="Times New Roman" panose="02020603050405020304" charset="0"/>
                <a:sym typeface="+mn-ea"/>
              </a:rPr>
              <a:t>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20. 第1段说我们从墓园回来的时</a:t>
            </a:r>
            <a:r>
              <a:rPr sz="2400">
                <a:latin typeface="宋体" panose="02010600030101010101" pitchFamily="2" charset="-122"/>
                <a:ea typeface="宋体" panose="02010600030101010101" pitchFamily="2" charset="-122"/>
                <a:cs typeface="宋体" panose="02010600030101010101" pitchFamily="2" charset="-122"/>
              </a:rPr>
              <a:t>候“谁也不肯露出快活的感情”</a:t>
            </a:r>
            <a:r>
              <a:rPr sz="2400">
                <a:latin typeface="Times New Roman" panose="02020603050405020304" charset="0"/>
                <a:ea typeface="宋体" panose="02010600030101010101" pitchFamily="2" charset="-122"/>
                <a:cs typeface="Times New Roman" panose="02020603050405020304" charset="0"/>
              </a:rPr>
              <a:t>；第2段却说</a:t>
            </a:r>
            <a:r>
              <a:rPr sz="2400">
                <a:latin typeface="宋体" panose="02010600030101010101" pitchFamily="2" charset="-122"/>
                <a:ea typeface="宋体" panose="02010600030101010101" pitchFamily="2" charset="-122"/>
                <a:cs typeface="宋体" panose="02010600030101010101" pitchFamily="2" charset="-122"/>
              </a:rPr>
              <a:t>“我们从墓园回来，心绪极好”。前后是否矛盾？作</a:t>
            </a:r>
            <a:r>
              <a:rPr sz="2400">
                <a:latin typeface="Times New Roman" panose="02020603050405020304" charset="0"/>
                <a:ea typeface="宋体" panose="02010600030101010101" pitchFamily="2" charset="-122"/>
                <a:cs typeface="Times New Roman" panose="02020603050405020304" charset="0"/>
              </a:rPr>
              <a:t>者为什么要这样写？_______________________________________________________________________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345565" y="808355"/>
            <a:ext cx="898334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“谦虚”实指小心翼翼，不敢放开自由快活的感情。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345565" y="2103120"/>
            <a:ext cx="964628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一个星期还没过完，生活又过得跟先前一样，跟先前一样的严峻、无聊、杂乱了。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1472565" y="4704715"/>
            <a:ext cx="964628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不矛盾。第1段说外表“不肯露出快活的感情”，第2段是说内心高兴。这样写反映出沙皇统治的残酷。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4015" y="50165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21. 作者在第2段中</a:t>
            </a:r>
            <a:r>
              <a:rPr sz="2400">
                <a:latin typeface="宋体" panose="02010600030101010101" pitchFamily="2" charset="-122"/>
                <a:ea typeface="宋体" panose="02010600030101010101" pitchFamily="2" charset="-122"/>
                <a:cs typeface="宋体" panose="02010600030101010101" pitchFamily="2" charset="-122"/>
              </a:rPr>
              <a:t>说“一个星期还没过完，生活又过得跟先前一样，跟先前一样的严峻、无聊、杂乱了”“局面并没有变得好一点”“可是另外还有多少这种套中人活着，将来也还不知道会有多少呢”，</a:t>
            </a:r>
            <a:r>
              <a:rPr sz="2400">
                <a:latin typeface="Times New Roman" panose="02020603050405020304" charset="0"/>
                <a:ea typeface="宋体" panose="02010600030101010101" pitchFamily="2" charset="-122"/>
                <a:cs typeface="Times New Roman" panose="02020603050405020304" charset="0"/>
              </a:rPr>
              <a:t>这样写的深刻含义是（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别里科夫是一个令人讨厌的人，现在和将来都会在生活中遇到这样的人。</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一个别里科夫死了，还会有许多别里科夫存在，预示社会的黑暗腐朽现象还将延续下去。</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别里科夫的存在和出现不是孤立的个别现象，别里科夫是一定的社会产物。旧社会只要存在，就会有它的支持者、维护者。</a:t>
            </a:r>
            <a:endParaRPr sz="2400">
              <a:latin typeface="Times New Roman" panose="02020603050405020304" charset="0"/>
              <a:ea typeface="宋体" panose="02010600030101010101" pitchFamily="2" charset="-122"/>
              <a:cs typeface="Times New Roman" panose="02020603050405020304" charset="0"/>
            </a:endParaRPr>
          </a:p>
          <a:p>
            <a:pPr marL="457200"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号召人们为获得自由，与旧社会及其支持者、维护者作彻底斗争。</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925685" y="140144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212975" y="4873625"/>
            <a:ext cx="240474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682115" y="2082165"/>
            <a:ext cx="10060305" cy="104965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22. 请简述群英会蒋干中计的情节，不超过300字。</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283710" y="67119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0885" y="951865"/>
            <a:ext cx="10400665" cy="3550920"/>
          </a:xfrm>
          <a:prstGeom prst="rect">
            <a:avLst/>
          </a:prstGeom>
          <a:solidFill>
            <a:schemeClr val="bg1"/>
          </a:solidFill>
        </p:spPr>
        <p:txBody>
          <a:bodyPr wrap="square" rtlCol="0">
            <a:spAutoFit/>
          </a:bodyPr>
          <a:p>
            <a:pPr indent="0" fontAlgn="auto">
              <a:lnSpc>
                <a:spcPct val="110000"/>
              </a:lnSpc>
              <a:spcBef>
                <a:spcPts val="600"/>
              </a:spcBef>
              <a:spcAft>
                <a:spcPts val="600"/>
              </a:spcAft>
            </a:pP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800">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8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8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曹操依蔡瑁建议训练水军后，周瑜暗窥曹军水寨，大惊“此深得水军之妙也”！欲除蔡瑁、张允。此时恰逢蒋干为了邀功，主动前往江东去说降。周瑜将计就计，宴请蒋干及众将官，并曰“群英会”，宴席散后又请蒋干一处休息，假装大醉不醒，故意露出一封书信，诱蒋干偷看，内写蔡瑁、张允密谋杀曹操投靠东吴，蒋干随后将书信藏于袖子中。此时周瑜又故意醒来与人商议，泄露蔡、张二人私通东吴的机密，蒋干更加相信，为防周瑜发现，五更时分蒋干带着假书信回曹营面报曹操。曹操勃然大怒，立斩蔡瑁、张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圆角矩形 1">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669030"/>
          </a:xfrm>
          <a:prstGeom prst="rect">
            <a:avLst/>
          </a:prstGeom>
          <a:solidFill>
            <a:schemeClr val="bg1"/>
          </a:solidFill>
        </p:spPr>
        <p:txBody>
          <a:bodyPr vert="eaVert" wrap="square" rtlCol="0">
            <a:noAutofit/>
          </a:bodyPr>
          <a:p>
            <a:pPr algn="l">
              <a:lnSpc>
                <a:spcPct val="170000"/>
              </a:lnSpc>
            </a:pPr>
            <a:r>
              <a:rPr lang="en-US" altLang="zh-CN" sz="4000" b="1">
                <a:solidFill>
                  <a:srgbClr val="FF0000"/>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 雷雨（节选）</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97192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曹　禺</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000" y="1097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227185" cy="267525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了解曹禺的生平、创作概况、艺术见解、创作风格等；</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深入认识作品的主题思想、戏剧冲突、人物形象、语言特色等；</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深入研读《雷雨》，掌握阅读鉴赏戏剧的方法，提高鉴赏能力；</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学会独立思考问题，对作品有自己的分析，提出自己的见解，并恰当地表达自己的认识和观点。</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18635"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683260" y="1470660"/>
            <a:ext cx="11017885" cy="41776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曹禺（1910</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1996），原名万</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家宝，湖北潜江人，我国杰出的剧作家和______</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______。他出生于一个封建官僚家庭，从小耳闻目睹了大量剥削阶级的丑闻，这对他以后创作《雷雨》及其他剧作，有很大的影响。他于</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1933年在清华大学读书期间完成了处女作《雷雨》。其后，又写了《日出》《原野》《蜕变》《北京人》等剧本，这些剧本奠定了他在中国戏剧界的大师地位。1949年，他又创作了《</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明朗的天》《胆剑篇》《王昭君》等剧本。</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1036955" y="2623185"/>
            <a:ext cx="311912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当代语言艺术大师</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87375" y="598805"/>
            <a:ext cx="11017885" cy="479679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《雷雨</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由剧作家曹禺创作，所展示的是一幕人生大悲剧，是命运对人残忍的作弄。《雷雨》是中国话剧____________的基石。作者出于一种情感的迫切的需要，以一种悲悯的情怀来俯视这片土地上的人们，通过两个在伦理血缘上有着千丝万缕联系的家庭，剖析了社会和历史的深重罪孽。</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 文</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体常识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）戏剧的概念：戏剧是一种_______________________的舞台艺术。它借助_______________________等艺术手段塑造舞台艺术形象，揭示了______________，反映了社会生活。我们这里讲的戏剧实际上是剧本，它是文学体裁的一种；</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5552440" y="1353185"/>
            <a:ext cx="14700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现实主义</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5552440" y="3199130"/>
            <a:ext cx="10763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综合</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3"/>
            </p:custDataLst>
          </p:nvPr>
        </p:nvSpPr>
        <p:spPr>
          <a:xfrm>
            <a:off x="1060450" y="3659505"/>
            <a:ext cx="403669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文学、音乐、舞蹈、美术</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custDataLst>
              <p:tags r:id="rId4"/>
            </p:custDataLst>
          </p:nvPr>
        </p:nvSpPr>
        <p:spPr>
          <a:xfrm>
            <a:off x="1060450" y="4246880"/>
            <a:ext cx="204089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社会矛盾</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96545" y="242570"/>
            <a:ext cx="11017885" cy="610743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）戏剧的种类：</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4" name="表格 3"/>
          <p:cNvGraphicFramePr/>
          <p:nvPr>
            <p:custDataLst>
              <p:tags r:id="rId1"/>
            </p:custDataLst>
          </p:nvPr>
        </p:nvGraphicFramePr>
        <p:xfrm>
          <a:off x="880745" y="791210"/>
          <a:ext cx="9991090" cy="5427345"/>
        </p:xfrm>
        <a:graphic>
          <a:graphicData uri="http://schemas.openxmlformats.org/drawingml/2006/table">
            <a:tbl>
              <a:tblPr firstRow="1" bandRow="1">
                <a:tableStyleId>{5940675A-B579-460E-94D1-54222C63F5DA}</a:tableStyleId>
              </a:tblPr>
              <a:tblGrid>
                <a:gridCol w="3531870"/>
                <a:gridCol w="3594735"/>
                <a:gridCol w="2864485"/>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分　类</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类　别</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举　例</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93395">
                <a:tc rowSpan="3">
                  <a:txBody>
                    <a:bodyPr/>
                    <a:p>
                      <a:pPr>
                        <a:lnSpc>
                          <a:spcPct val="110000"/>
                        </a:lnSpc>
                        <a:buNone/>
                      </a:pPr>
                      <a:r>
                        <a:rPr lang="zh-CN" altLang="en-US" sz="2400">
                          <a:latin typeface="宋体" panose="02010600030101010101" pitchFamily="2" charset="-122"/>
                          <a:ea typeface="宋体" panose="02010600030101010101" pitchFamily="2" charset="-122"/>
                        </a:rPr>
                        <a:t>按艺术形式和表现手法</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sz="2400">
                          <a:latin typeface="宋体" panose="02010600030101010101" pitchFamily="2" charset="-122"/>
                          <a:ea typeface="宋体" panose="02010600030101010101" pitchFamily="2" charset="-122"/>
                          <a:cs typeface="宋体" panose="02010600030101010101" pitchFamily="2" charset="-122"/>
                          <a:sym typeface="+mn-ea"/>
                        </a:rPr>
                        <a:t>话剧</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《雷雨》</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歌剧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《刘胡兰》</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舞剧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《丝路花雨》</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rowSpan="3">
                  <a:txBody>
                    <a:bodyPr/>
                    <a:p>
                      <a:pPr>
                        <a:lnSpc>
                          <a:spcPct val="110000"/>
                        </a:lnSpc>
                        <a:buNone/>
                      </a:pPr>
                      <a:r>
                        <a:rPr lang="zh-CN" altLang="en-US" sz="2400">
                          <a:latin typeface="宋体" panose="02010600030101010101" pitchFamily="2" charset="-122"/>
                          <a:ea typeface="宋体" panose="02010600030101010101" pitchFamily="2" charset="-122"/>
                        </a:rPr>
                        <a:t>按剧本繁简和结构</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独幕剧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10000"/>
                        </a:lnSpc>
                        <a:buNone/>
                      </a:pPr>
                      <a:r>
                        <a:rPr lang="zh-CN" altLang="en-US" sz="2400">
                          <a:latin typeface="宋体" panose="02010600030101010101" pitchFamily="2" charset="-122"/>
                          <a:ea typeface="宋体" panose="02010600030101010101" pitchFamily="2" charset="-122"/>
                          <a:sym typeface="+mn-ea"/>
                        </a:rPr>
                        <a:t>《一只马蜂》</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多幕剧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《雷雨》</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rowSpan="3">
                  <a:txBody>
                    <a:bodyPr/>
                    <a:p>
                      <a:pPr>
                        <a:lnSpc>
                          <a:spcPct val="110000"/>
                        </a:lnSpc>
                        <a:buNone/>
                      </a:pPr>
                      <a:r>
                        <a:rPr lang="zh-CN" altLang="en-US" sz="2400">
                          <a:latin typeface="宋体" panose="02010600030101010101" pitchFamily="2" charset="-122"/>
                          <a:ea typeface="宋体" panose="02010600030101010101" pitchFamily="2" charset="-122"/>
                        </a:rPr>
                        <a:t>按题材反映的时代</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历史剧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10000"/>
                        </a:lnSpc>
                        <a:buNone/>
                      </a:pPr>
                      <a:r>
                        <a:rPr lang="zh-CN" altLang="en-US" sz="2400">
                          <a:latin typeface="宋体" panose="02010600030101010101" pitchFamily="2" charset="-122"/>
                          <a:ea typeface="宋体" panose="02010600030101010101" pitchFamily="2" charset="-122"/>
                          <a:sym typeface="+mn-ea"/>
                        </a:rPr>
                        <a:t>《屈原》</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现代剧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《雷雨》</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rowSpan="3">
                  <a:txBody>
                    <a:bodyPr/>
                    <a:p>
                      <a:pPr>
                        <a:lnSpc>
                          <a:spcPct val="110000"/>
                        </a:lnSpc>
                        <a:buNone/>
                      </a:pPr>
                      <a:r>
                        <a:rPr lang="zh-CN" altLang="en-US" sz="2400">
                          <a:latin typeface="宋体" panose="02010600030101010101" pitchFamily="2" charset="-122"/>
                          <a:ea typeface="宋体" panose="02010600030101010101" pitchFamily="2" charset="-122"/>
                        </a:rPr>
                        <a:t>按矛盾冲突的性质</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悲剧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《屈原》</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喜剧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《威尼斯商人》</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正剧（悲喜剧）</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sym typeface="+mn-ea"/>
                        </a:rPr>
                        <a:t>《白毛女》</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87375" y="598805"/>
            <a:ext cx="11017885" cy="479679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）戏剧的要素：舞台说明、戏剧冲突、人物台词等；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）戏剧的文学特色：①适合舞台表演；②要有戏剧冲突；③要有鲜明生动的人物对话；</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）戏剧的语言：台词和舞台说明。戏剧语言有五个特色：一是动作性；二是个性化；三是抒情性；四是有潜台词；五是动听上口，浅显易懂；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）戏剧人物鉴赏方法：①把握戏剧冲突；②揣摩人物语言；③探究舞台说明。</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595" y="421005"/>
            <a:ext cx="11307445" cy="520954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2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3. 文体</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常识</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小说：以刻画人物形象为中心，通过完整的故事情节和环境描写来反映社会生活的文学体裁。________、________、________是小说的三要素。情节一般包括开端、发展、高潮、结局四部分，有的包括序幕、尾声。环境包括自然环境和社会环境。</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小说按照篇幅及容量可分为长篇、中篇、短篇和微型小说（小小说）。按照表现的内容可分为科幻、公案、传奇、武侠、言情、同人、官宦等。按照体制可分为章回体小说、日记体小说、书信体小说、自传体小说。按照语言形式可分为文言小说和白话小说。小说、诗歌、散文与戏剧，并称四大文学体裁。</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2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小说刻画人物的方法：心理描写、动作描写、语言描写、外貌描写、神态描写。</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2953385" y="176085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人物　</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4578985" y="176085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情节</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3"/>
            </p:custDataLst>
          </p:nvPr>
        </p:nvSpPr>
        <p:spPr>
          <a:xfrm>
            <a:off x="6096635" y="1760855"/>
            <a:ext cx="130175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环境</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00710" y="1856740"/>
            <a:ext cx="10366375" cy="20097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a:t>
            </a:r>
            <a:r>
              <a:rPr lang="zh-CN" altLang="en-US" sz="2400">
                <a:latin typeface="宋体" panose="02010600030101010101" pitchFamily="2" charset="-122"/>
                <a:ea typeface="宋体" panose="02010600030101010101" pitchFamily="2" charset="-122"/>
                <a:cs typeface="宋体" panose="02010600030101010101" pitchFamily="2" charset="-122"/>
              </a:rPr>
              <a:t>给下列标红的字词注音。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曹</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禺</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雪</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茄</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谛</a:t>
            </a:r>
            <a:r>
              <a:rPr lang="zh-CN" altLang="en-US" sz="2400">
                <a:latin typeface="宋体" panose="02010600030101010101" pitchFamily="2" charset="-122"/>
                <a:ea typeface="宋体" panose="02010600030101010101" pitchFamily="2" charset="-122"/>
                <a:cs typeface="宋体" panose="02010600030101010101" pitchFamily="2" charset="-122"/>
              </a:rPr>
              <a:t>听（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汗</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涔涔</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惊</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愕</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缜</a:t>
            </a:r>
            <a:r>
              <a:rPr lang="zh-CN" altLang="en-US" sz="2400">
                <a:latin typeface="宋体" panose="02010600030101010101" pitchFamily="2" charset="-122"/>
                <a:ea typeface="宋体" panose="02010600030101010101" pitchFamily="2" charset="-122"/>
                <a:cs typeface="宋体" panose="02010600030101010101" pitchFamily="2" charset="-122"/>
              </a:rPr>
              <a:t>密（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规</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矩</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伺</a:t>
            </a:r>
            <a:r>
              <a:rPr lang="zh-CN" altLang="en-US" sz="2400">
                <a:latin typeface="宋体" panose="02010600030101010101" pitchFamily="2" charset="-122"/>
                <a:ea typeface="宋体" panose="02010600030101010101" pitchFamily="2" charset="-122"/>
                <a:cs typeface="宋体" panose="02010600030101010101" pitchFamily="2" charset="-122"/>
              </a:rPr>
              <a:t>候（</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1690370" y="2425700"/>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6040755" y="249174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8762365" y="2412365"/>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922145" y="2886075"/>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cén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3217545" y="287972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cén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6139180" y="290957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8762365" y="2909570"/>
            <a:ext cx="78041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zhěn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8"/>
            </p:custDataLst>
          </p:nvPr>
        </p:nvSpPr>
        <p:spPr>
          <a:xfrm>
            <a:off x="1690370" y="3340100"/>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ju</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6276975" y="3378200"/>
            <a:ext cx="73914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2" grpId="0"/>
      <p:bldP spid="4"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02920" y="880110"/>
            <a:ext cx="11548745" cy="48875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你认</a:t>
            </a:r>
            <a:r>
              <a:rPr lang="zh-CN" altLang="en-US" sz="2400">
                <a:latin typeface="宋体" panose="02010600030101010101" pitchFamily="2" charset="-122"/>
                <a:ea typeface="宋体" panose="02010600030101010101" pitchFamily="2" charset="-122"/>
                <a:cs typeface="宋体" panose="02010600030101010101" pitchFamily="2" charset="-122"/>
              </a:rPr>
              <a:t>为本文的主要人物和次要人物分别是谁？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6. 请</a:t>
            </a:r>
            <a:r>
              <a:rPr lang="zh-CN" altLang="en-US" sz="2400">
                <a:latin typeface="宋体" panose="02010600030101010101" pitchFamily="2" charset="-122"/>
                <a:ea typeface="宋体" panose="02010600030101010101" pitchFamily="2" charset="-122"/>
                <a:cs typeface="宋体" panose="02010600030101010101" pitchFamily="2" charset="-122"/>
              </a:rPr>
              <a:t>简述本文所阐述的主旨。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84225" y="1405890"/>
            <a:ext cx="94678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主要人物：周朴园、鲁侍萍；次要人物：鲁大海、周萍、周冲。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63855" y="2799080"/>
            <a:ext cx="11492230" cy="2489200"/>
          </a:xfrm>
          <a:prstGeom prst="rect">
            <a:avLst/>
          </a:prstGeom>
          <a:noFill/>
        </p:spPr>
        <p:txBody>
          <a:bodyPr wrap="square" rtlCol="0">
            <a:spAutoFit/>
          </a:bodyPr>
          <a:p>
            <a:pPr>
              <a:lnSpc>
                <a:spcPct val="13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雷雨》描写了周、鲁两个家庭前后30多年的矛盾纠葛和复杂的血缘关系，以及在真相大白之后两个家庭在雷雨之夜毁灭的悲剧故事，深刻地反映了当时的社会矛盾，对造成下层劳动人民苦难生活的原因予以揭示，对旧社会“人吃人”的社会现象，对资产阶级家庭的腐朽、没落、污浊的内幕做了深刻而又细致的揭露，让我们从这个剥削阶级家庭的崩溃，看到半殖民地半封建社会的罪恶与黑暗以及它必然灭亡的命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69925" y="971550"/>
            <a:ext cx="10893425"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lang="zh-CN" altLang="en-US" sz="2400">
                <a:latin typeface="Times New Roman" panose="02020603050405020304" charset="0"/>
                <a:ea typeface="宋体" panose="02010600030101010101" pitchFamily="2" charset="-122"/>
                <a:cs typeface="Times New Roman" panose="02020603050405020304" charset="0"/>
              </a:rPr>
              <a:t>7. 剧本</a:t>
            </a:r>
            <a:r>
              <a:rPr sz="2400">
                <a:latin typeface="宋体" panose="02010600030101010101" pitchFamily="2" charset="-122"/>
                <a:ea typeface="宋体" panose="02010600030101010101" pitchFamily="2" charset="-122"/>
                <a:cs typeface="宋体" panose="02010600030101010101" pitchFamily="2" charset="-122"/>
              </a:rPr>
              <a:t>必须有集中尖锐的矛盾冲突。你认为本文写了哪些矛盾冲突？其中最基本的矛盾冲突是什么？该矛盾冲突暴露了怎样的社会现实？思考并填写下表。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561975" y="2056765"/>
          <a:ext cx="10822940" cy="3683000"/>
        </p:xfrm>
        <a:graphic>
          <a:graphicData uri="http://schemas.openxmlformats.org/drawingml/2006/table">
            <a:tbl>
              <a:tblPr firstRow="1" bandRow="1">
                <a:tableStyleId>{5940675A-B579-460E-94D1-54222C63F5DA}</a:tableStyleId>
              </a:tblPr>
              <a:tblGrid>
                <a:gridCol w="2760345"/>
                <a:gridCol w="8062595"/>
              </a:tblGrid>
              <a:tr h="658495">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人　物</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矛盾冲突</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1077595">
                <a:tc>
                  <a:txBody>
                    <a:bodyPr/>
                    <a:p>
                      <a:pPr>
                        <a:lnSpc>
                          <a:spcPct val="130000"/>
                        </a:lnSpc>
                        <a:buNone/>
                      </a:pPr>
                      <a:r>
                        <a:rPr lang="zh-CN" altLang="en-US" sz="2400">
                          <a:latin typeface="宋体" panose="02010600030101010101" pitchFamily="2" charset="-122"/>
                          <a:ea typeface="宋体" panose="02010600030101010101" pitchFamily="2" charset="-122"/>
                        </a:rPr>
                        <a:t>周朴园→鲁侍萍</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48970">
                <a:tc>
                  <a:txBody>
                    <a:bodyPr/>
                    <a:p>
                      <a:pPr>
                        <a:lnSpc>
                          <a:spcPct val="130000"/>
                        </a:lnSpc>
                        <a:buNone/>
                      </a:pPr>
                      <a:r>
                        <a:rPr lang="zh-CN" altLang="en-US" sz="2400">
                          <a:latin typeface="宋体" panose="02010600030101010101" pitchFamily="2" charset="-122"/>
                          <a:ea typeface="宋体" panose="02010600030101010101" pitchFamily="2" charset="-122"/>
                        </a:rPr>
                        <a:t>周朴园→鲁大海</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49605">
                <a:tc>
                  <a:txBody>
                    <a:bodyPr/>
                    <a:p>
                      <a:pPr>
                        <a:lnSpc>
                          <a:spcPct val="130000"/>
                        </a:lnSpc>
                        <a:buNone/>
                      </a:pPr>
                      <a:r>
                        <a:rPr lang="zh-CN" altLang="en-US" sz="2400">
                          <a:latin typeface="宋体" panose="02010600030101010101" pitchFamily="2" charset="-122"/>
                          <a:ea typeface="宋体" panose="02010600030101010101" pitchFamily="2" charset="-122"/>
                        </a:rPr>
                        <a:t>鲁侍萍→周萍</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48335">
                <a:tc>
                  <a:txBody>
                    <a:bodyPr/>
                    <a:p>
                      <a:pPr>
                        <a:lnSpc>
                          <a:spcPct val="130000"/>
                        </a:lnSpc>
                        <a:buNone/>
                      </a:pPr>
                      <a:r>
                        <a:rPr lang="zh-CN" altLang="en-US" sz="2400">
                          <a:latin typeface="宋体" panose="02010600030101010101" pitchFamily="2" charset="-122"/>
                          <a:ea typeface="宋体" panose="02010600030101010101" pitchFamily="2" charset="-122"/>
                        </a:rPr>
                        <a:t>周萍→鲁大海</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3"/>
            </p:custDataLst>
          </p:nvPr>
        </p:nvSpPr>
        <p:spPr>
          <a:xfrm>
            <a:off x="3540125" y="3829685"/>
            <a:ext cx="802322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父子之间的矛盾，资本家与工人的矛盾</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3382010" y="2783205"/>
            <a:ext cx="7635240"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资本家与下层劳动人民之间的矛盾，冷酷、自私、虚伪和善良、正直、坚韧两种思想性格之间的矛盾</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nvSpPr>
        <p:spPr>
          <a:xfrm>
            <a:off x="3540125" y="5202555"/>
            <a:ext cx="617601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兄弟之间的矛盾</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88900"/>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4" name="文本框 3"/>
          <p:cNvSpPr txBox="1"/>
          <p:nvPr>
            <p:custDataLst>
              <p:tags r:id="rId7"/>
            </p:custDataLst>
          </p:nvPr>
        </p:nvSpPr>
        <p:spPr>
          <a:xfrm>
            <a:off x="3540125" y="4613910"/>
            <a:ext cx="403034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母子之间的矛盾</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4"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8875" y="995680"/>
            <a:ext cx="992822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宋体" panose="02010600030101010101" pitchFamily="2" charset="-122"/>
                <a:ea typeface="宋体" panose="02010600030101010101" pitchFamily="2" charset="-122"/>
                <a:cs typeface="宋体" panose="02010600030101010101" pitchFamily="2" charset="-122"/>
              </a:rPr>
              <a:t>最基本的冲突：____________________________________________________________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sz="2400">
                <a:latin typeface="宋体" panose="02010600030101010101" pitchFamily="2" charset="-122"/>
                <a:ea typeface="宋体" panose="02010600030101010101" pitchFamily="2" charset="-122"/>
                <a:cs typeface="宋体" panose="02010600030101010101" pitchFamily="2" charset="-122"/>
              </a:rPr>
              <a:t>暴露的社会现实：____________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1243330" y="2213610"/>
            <a:ext cx="9201785"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这个社会的阶级剥削、阶级压迫以及由此而产生的阶级对立，半封建半殖民地旧社会的罪恶。</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58875" y="1370965"/>
            <a:ext cx="1037336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以周朴园为代表的资本家与以鲁侍萍为代表的下层劳动人民之间的矛盾。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69925" y="971550"/>
            <a:ext cx="1089342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lang="zh-CN" altLang="en-US" sz="2400">
                <a:latin typeface="Times New Roman" panose="02020603050405020304" charset="0"/>
                <a:ea typeface="宋体" panose="02010600030101010101" pitchFamily="2" charset="-122"/>
                <a:cs typeface="Times New Roman" panose="02020603050405020304" charset="0"/>
              </a:rPr>
              <a:t>8. 简要</a:t>
            </a:r>
            <a:r>
              <a:rPr sz="2400">
                <a:latin typeface="宋体" panose="02010600030101010101" pitchFamily="2" charset="-122"/>
                <a:ea typeface="宋体" panose="02010600030101010101" pitchFamily="2" charset="-122"/>
                <a:cs typeface="宋体" panose="02010600030101010101" pitchFamily="2" charset="-122"/>
              </a:rPr>
              <a:t>概括主要人物的性格特征并填写下表。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544195" y="1747520"/>
          <a:ext cx="10840720" cy="2743200"/>
        </p:xfrm>
        <a:graphic>
          <a:graphicData uri="http://schemas.openxmlformats.org/drawingml/2006/table">
            <a:tbl>
              <a:tblPr firstRow="1" bandRow="1">
                <a:tableStyleId>{5940675A-B579-460E-94D1-54222C63F5DA}</a:tableStyleId>
              </a:tblPr>
              <a:tblGrid>
                <a:gridCol w="2764790"/>
                <a:gridCol w="8075930"/>
              </a:tblGrid>
              <a:tr h="714375">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rPr>
                        <a:t>人　物</a:t>
                      </a:r>
                      <a:endParaRPr lang="zh-CN" altLang="en-US" sz="24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30000"/>
                        </a:lnSpc>
                        <a:buNone/>
                      </a:pPr>
                      <a:r>
                        <a:rPr lang="zh-CN" altLang="en-US" sz="2400" b="1">
                          <a:solidFill>
                            <a:schemeClr val="bg1"/>
                          </a:solidFill>
                          <a:latin typeface="宋体" panose="02010600030101010101" pitchFamily="2" charset="-122"/>
                          <a:ea typeface="宋体" panose="02010600030101010101" pitchFamily="2" charset="-122"/>
                        </a:rPr>
                        <a:t>性格特征</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619760">
                <a:tc>
                  <a:txBody>
                    <a:bodyPr/>
                    <a:p>
                      <a:pPr>
                        <a:lnSpc>
                          <a:spcPct val="130000"/>
                        </a:lnSpc>
                        <a:buNone/>
                      </a:pPr>
                      <a:r>
                        <a:rPr lang="zh-CN" altLang="en-US" sz="2400">
                          <a:latin typeface="宋体" panose="02010600030101010101" pitchFamily="2" charset="-122"/>
                          <a:ea typeface="宋体" panose="02010600030101010101" pitchFamily="2" charset="-122"/>
                        </a:rPr>
                        <a:t>周朴园</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4215">
                <a:tc>
                  <a:txBody>
                    <a:bodyPr/>
                    <a:p>
                      <a:pPr>
                        <a:lnSpc>
                          <a:spcPct val="130000"/>
                        </a:lnSpc>
                        <a:buNone/>
                      </a:pPr>
                      <a:r>
                        <a:rPr lang="zh-CN" altLang="en-US" sz="2400">
                          <a:latin typeface="宋体" panose="02010600030101010101" pitchFamily="2" charset="-122"/>
                          <a:ea typeface="宋体" panose="02010600030101010101" pitchFamily="2" charset="-122"/>
                        </a:rPr>
                        <a:t>鲁侍萍</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4850">
                <a:tc>
                  <a:txBody>
                    <a:bodyPr/>
                    <a:p>
                      <a:pPr>
                        <a:lnSpc>
                          <a:spcPct val="130000"/>
                        </a:lnSpc>
                        <a:buNone/>
                      </a:pPr>
                      <a:r>
                        <a:rPr lang="zh-CN" altLang="en-US" sz="2400">
                          <a:latin typeface="宋体" panose="02010600030101010101" pitchFamily="2" charset="-122"/>
                          <a:ea typeface="宋体" panose="02010600030101010101" pitchFamily="2" charset="-122"/>
                        </a:rPr>
                        <a:t>鲁大海</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3"/>
            </p:custDataLst>
          </p:nvPr>
        </p:nvSpPr>
        <p:spPr>
          <a:xfrm>
            <a:off x="3456305" y="3266440"/>
            <a:ext cx="802322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善良、刚强、自尊、清醒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nvSpPr>
        <p:spPr>
          <a:xfrm>
            <a:off x="3382010" y="2576830"/>
            <a:ext cx="763524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虚伪、自私、冷酷、强硬、老谋深算</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4"/>
            </p:custDataLst>
          </p:nvPr>
        </p:nvSpPr>
        <p:spPr>
          <a:xfrm>
            <a:off x="3456305" y="3940175"/>
            <a:ext cx="566039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英勇、顽强、大公无私、鲁莽</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47395" y="807720"/>
            <a:ext cx="1103312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9. 本文</a:t>
            </a:r>
            <a:r>
              <a:rPr sz="2400">
                <a:latin typeface="宋体" panose="02010600030101010101" pitchFamily="2" charset="-122"/>
                <a:ea typeface="宋体" panose="02010600030101010101" pitchFamily="2" charset="-122"/>
                <a:cs typeface="宋体" panose="02010600030101010101" pitchFamily="2" charset="-122"/>
              </a:rPr>
              <a:t>开头有一段舞台说明，有什么作用？</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10. 本文</a:t>
            </a:r>
            <a:r>
              <a:rPr sz="2400">
                <a:latin typeface="宋体" panose="02010600030101010101" pitchFamily="2" charset="-122"/>
                <a:ea typeface="宋体" panose="02010600030101010101" pitchFamily="2" charset="-122"/>
                <a:cs typeface="宋体" panose="02010600030101010101" pitchFamily="2" charset="-122"/>
              </a:rPr>
              <a:t>以“雷雨”为标题，有什么含义？</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60425" y="1240790"/>
            <a:ext cx="1065657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交代故事发生的时间，烘托舞台气氛。这种气氛同剧情紧密配合，烘托了人物浮躁、郁闷不安的情绪，预示着一场雷雨即将到来，同时也感染、影响了读者，让人产生一种压抑感，把读者带入戏剧中。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0425" y="3370580"/>
            <a:ext cx="10507345"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以“雷雨”为题的含义：一是整个故事的背景、情节都和雷雨有关，故事的高潮、悲剧的发生都集中在雷雨交加的狂风暴雨之夜。二是作者以象征的手法告诉人们，在中国这个半殖民地半封建社会的沉闷抑郁的空气里，一场改变现实的大雷雨即将来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6032500" y="19812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579120" y="1294765"/>
            <a:ext cx="1103439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下列各组词语中，没有错别字的一项是（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烦燥　　签名　　揣摩　　走投无路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报应　　曲膝　　敲诈　　奄奄一息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内涵　　对峙　　半晌　　甜言蜜语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波斓　　严厉　　推诿　　婉转曲折</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47155" y="129476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6310" y="4067810"/>
            <a:ext cx="8399145"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【解析】A项，“燥”应改为“躁”；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B项，“曲”应改为“屈”；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D项，“斓”应改为“澜”。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229870"/>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下列各句中，标红的成语使用最恰当的一项是（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《百家讲坛》推出齐白石专栏，使齐白石再度受到热议和关注，相信齐白石及其作品在最近一定会更加</a:t>
            </a:r>
            <a:r>
              <a:rPr sz="2400">
                <a:solidFill>
                  <a:srgbClr val="FF0000"/>
                </a:solidFill>
                <a:latin typeface="Times New Roman" panose="02020603050405020304" charset="0"/>
                <a:ea typeface="宋体" panose="02010600030101010101" pitchFamily="2" charset="-122"/>
                <a:cs typeface="Times New Roman" panose="02020603050405020304" charset="0"/>
              </a:rPr>
              <a:t>炙手可热</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周公馆里发生的一切，对鲁侍萍来说，宛如</a:t>
            </a:r>
            <a:r>
              <a:rPr sz="2400">
                <a:solidFill>
                  <a:srgbClr val="FF0000"/>
                </a:solidFill>
                <a:latin typeface="Times New Roman" panose="02020603050405020304" charset="0"/>
                <a:ea typeface="宋体" panose="02010600030101010101" pitchFamily="2" charset="-122"/>
                <a:cs typeface="Times New Roman" panose="02020603050405020304" charset="0"/>
              </a:rPr>
              <a:t>南柯一梦</a:t>
            </a:r>
            <a:r>
              <a:rPr sz="2400">
                <a:latin typeface="Times New Roman" panose="02020603050405020304" charset="0"/>
                <a:ea typeface="宋体" panose="02010600030101010101" pitchFamily="2" charset="-122"/>
                <a:cs typeface="Times New Roman" panose="02020603050405020304" charset="0"/>
              </a:rPr>
              <a:t>，她决定带女儿离开这里，离开这让她伤心和怨恨的地方。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根据家庭整体装修风格及个人文化喜好，选择一款软木墙板装饰墙面或做主题墙必使主人品位提升，居室</a:t>
            </a:r>
            <a:r>
              <a:rPr sz="2400">
                <a:solidFill>
                  <a:srgbClr val="FF0000"/>
                </a:solidFill>
                <a:latin typeface="Times New Roman" panose="02020603050405020304" charset="0"/>
                <a:ea typeface="宋体" panose="02010600030101010101" pitchFamily="2" charset="-122"/>
                <a:cs typeface="Times New Roman" panose="02020603050405020304" charset="0"/>
              </a:rPr>
              <a:t>蓬荜生辉</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大地震发生后，广大解放军战士日夜奋战在抗震救灾的第一线，有些战士连续几天几夜不睡觉，尽管</a:t>
            </a:r>
            <a:r>
              <a:rPr sz="2400">
                <a:solidFill>
                  <a:srgbClr val="FF0000"/>
                </a:solidFill>
                <a:latin typeface="Times New Roman" panose="02020603050405020304" charset="0"/>
                <a:ea typeface="宋体" panose="02010600030101010101" pitchFamily="2" charset="-122"/>
                <a:cs typeface="Times New Roman" panose="02020603050405020304" charset="0"/>
              </a:rPr>
              <a:t>奄奄一息</a:t>
            </a:r>
            <a:r>
              <a:rPr sz="2400">
                <a:latin typeface="Times New Roman" panose="02020603050405020304" charset="0"/>
                <a:ea typeface="宋体" panose="02010600030101010101" pitchFamily="2" charset="-122"/>
                <a:cs typeface="Times New Roman" panose="02020603050405020304" charset="0"/>
              </a:rPr>
              <a:t>，仍不下战线。</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589520" y="28575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29970" y="4382770"/>
            <a:ext cx="9507220" cy="230695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【解析】A项，炙手可热：手一挨近就觉得热得烫人。比喻权势大，气焰盛，贬义词。不恰当。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B项，南柯一梦：指一场大梦。比喻空欢喜，恰当。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C项，蓬荜生辉：用于称谢别人到自己家中，或称谢别人的字画送到自己家里。不恰当。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D项，奄奄一息：形容气息微弱，接近死亡。不恰当。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223010"/>
            <a:ext cx="1103312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下列对破折号作用的解说，错误的一项是（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周朴园：你——你贵姓？（表示声音延长）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鲁侍萍：（泪满眼）我——我——我只要见见我的萍儿。（表示语气断断续续）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周朴园：你现在没有资格跟我说话——矿上已经把你开除了。（表示解释说明）</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周朴园：我看你的性情好像没有大改，——鲁贵像是个很不老实的人。（表示解释说明）</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25640" y="127952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751965" y="4566920"/>
            <a:ext cx="96837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【解析】D项，破折号表示话题转变。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1719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下列各句中，没有语病、表述明确的一项是（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怀念和绝情，貌似水火不相容，其实是对立的统一，形成周朴园对鲁侍萍感情的心理。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他并不是从鲁侍萍的利益出发而谴责自己，而是从自我需要出发产生的赎罪活动。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真的并不一定就是美的，心理真实并不等于道德的善良，何况周朴园的怀念还包含着虚假的成分。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随着周家的毁灭，观众认清了周朴园的伪善及其造成的深重罪孽，这个封建家长及其所代表的旧道德。</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334885" y="473710"/>
            <a:ext cx="88709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C</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62990" y="4660265"/>
            <a:ext cx="10319385" cy="193802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【解析】A项，搭配不当，“形成周朴园对待鲁侍萍感情的心理”定语与中心词搭配不当，应改为“形成周朴园对待鲁侍萍感情心理的整体”。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B项，搭配不当，后分句的主谓“他”与“活动”搭配不当，“活动”应改为“行为。”。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D项，成分残缺，缺少连词“和”。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01040" y="1334135"/>
            <a:ext cx="10565130" cy="3709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sz="2400">
                <a:latin typeface="Times New Roman" panose="02020603050405020304" charset="0"/>
                <a:ea typeface="宋体" panose="02010600030101010101" pitchFamily="2" charset="-122"/>
                <a:cs typeface="Times New Roman" panose="02020603050405020304" charset="0"/>
              </a:rPr>
              <a:t>4.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银</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镯</a:t>
            </a:r>
            <a:r>
              <a:rPr lang="zh-CN" altLang="en-US" sz="2400">
                <a:latin typeface="宋体" panose="02010600030101010101" pitchFamily="2" charset="-122"/>
                <a:ea typeface="宋体" panose="02010600030101010101" pitchFamily="2" charset="-122"/>
                <a:cs typeface="宋体" panose="02010600030101010101" pitchFamily="2" charset="-122"/>
              </a:rPr>
              <a:t>子（</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瓦</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楞</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抟</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悚</a:t>
            </a:r>
            <a:r>
              <a:rPr lang="zh-CN" altLang="en-US" sz="2400">
                <a:latin typeface="宋体" panose="02010600030101010101" pitchFamily="2" charset="-122"/>
                <a:ea typeface="宋体" panose="02010600030101010101" pitchFamily="2" charset="-122"/>
                <a:cs typeface="宋体" panose="02010600030101010101" pitchFamily="2" charset="-122"/>
              </a:rPr>
              <a:t>然（</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惶</a:t>
            </a:r>
            <a:r>
              <a:rPr lang="zh-CN" altLang="en-US" sz="2400">
                <a:latin typeface="宋体" panose="02010600030101010101" pitchFamily="2" charset="-122"/>
                <a:ea typeface="宋体" panose="02010600030101010101" pitchFamily="2" charset="-122"/>
                <a:cs typeface="宋体" panose="02010600030101010101" pitchFamily="2" charset="-122"/>
              </a:rPr>
              <a:t>急（</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谬</a:t>
            </a:r>
            <a:r>
              <a:rPr lang="zh-CN" altLang="en-US" sz="2400">
                <a:latin typeface="宋体" panose="02010600030101010101" pitchFamily="2" charset="-122"/>
                <a:ea typeface="宋体" panose="02010600030101010101" pitchFamily="2" charset="-122"/>
                <a:cs typeface="宋体" panose="02010600030101010101" pitchFamily="2" charset="-122"/>
              </a:rPr>
              <a:t>种（</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负</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疚</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俨</a:t>
            </a:r>
            <a:r>
              <a:rPr lang="zh-CN" altLang="en-US" sz="2400">
                <a:latin typeface="宋体" panose="02010600030101010101" pitchFamily="2" charset="-122"/>
                <a:ea typeface="宋体" panose="02010600030101010101" pitchFamily="2" charset="-122"/>
                <a:cs typeface="宋体" panose="02010600030101010101" pitchFamily="2" charset="-122"/>
              </a:rPr>
              <a:t>然（</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忌</a:t>
            </a:r>
            <a:r>
              <a:rPr lang="zh-CN" altLang="en-US" sz="2400">
                <a:latin typeface="宋体" panose="02010600030101010101" pitchFamily="2" charset="-122"/>
                <a:ea typeface="宋体" panose="02010600030101010101" pitchFamily="2" charset="-122"/>
                <a:cs typeface="宋体" panose="02010600030101010101" pitchFamily="2" charset="-122"/>
              </a:rPr>
              <a:t>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窥</a:t>
            </a:r>
            <a:r>
              <a:rPr lang="zh-CN" altLang="en-US" sz="2400">
                <a:latin typeface="宋体" panose="02010600030101010101" pitchFamily="2" charset="-122"/>
                <a:ea typeface="宋体" panose="02010600030101010101" pitchFamily="2" charset="-122"/>
                <a:cs typeface="宋体" panose="02010600030101010101" pitchFamily="2" charset="-122"/>
              </a:rPr>
              <a:t>探（</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醉</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醺</a:t>
            </a:r>
            <a:r>
              <a:rPr lang="zh-CN" altLang="en-US" sz="2400">
                <a:latin typeface="宋体" panose="02010600030101010101" pitchFamily="2" charset="-122"/>
                <a:ea typeface="宋体" panose="02010600030101010101" pitchFamily="2" charset="-122"/>
                <a:cs typeface="宋体" panose="02010600030101010101" pitchFamily="2" charset="-122"/>
              </a:rPr>
              <a:t>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荸</a:t>
            </a:r>
            <a:r>
              <a:rPr lang="zh-CN" altLang="en-US" sz="2400">
                <a:latin typeface="宋体" panose="02010600030101010101" pitchFamily="2" charset="-122"/>
                <a:ea typeface="宋体" panose="02010600030101010101" pitchFamily="2" charset="-122"/>
                <a:cs typeface="宋体" panose="02010600030101010101" pitchFamily="2" charset="-122"/>
              </a:rPr>
              <a:t>荠（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桌</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帏</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渣</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滓</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蹙</a:t>
            </a:r>
            <a:r>
              <a:rPr lang="zh-CN" altLang="en-US" sz="2400">
                <a:latin typeface="宋体" panose="02010600030101010101" pitchFamily="2" charset="-122"/>
                <a:ea typeface="宋体" panose="02010600030101010101" pitchFamily="2" charset="-122"/>
                <a:cs typeface="宋体" panose="02010600030101010101" pitchFamily="2" charset="-122"/>
              </a:rPr>
              <a:t>缩（</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窈</a:t>
            </a:r>
            <a:r>
              <a:rPr lang="zh-CN" altLang="en-US" sz="2400">
                <a:latin typeface="宋体" panose="02010600030101010101" pitchFamily="2" charset="-122"/>
                <a:ea typeface="宋体" panose="02010600030101010101" pitchFamily="2" charset="-122"/>
                <a:cs typeface="宋体" panose="02010600030101010101" pitchFamily="2" charset="-122"/>
              </a:rPr>
              <a:t>陷（</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歆</a:t>
            </a:r>
            <a:r>
              <a:rPr lang="zh-CN" altLang="en-US" sz="2400">
                <a:latin typeface="宋体" panose="02010600030101010101" pitchFamily="2" charset="-122"/>
                <a:ea typeface="宋体" panose="02010600030101010101" pitchFamily="2" charset="-122"/>
                <a:cs typeface="宋体" panose="02010600030101010101" pitchFamily="2" charset="-122"/>
              </a:rPr>
              <a:t>享（</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牲</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醴</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056380" y="36957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100580" y="1954530"/>
            <a:ext cx="98234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zhuó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5347970" y="1954530"/>
            <a:ext cx="935355" cy="553720"/>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lénɡ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9076055" y="195453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tuán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1707515" y="2414905"/>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sǒnɡ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5"/>
            </p:custDataLst>
          </p:nvPr>
        </p:nvSpPr>
        <p:spPr>
          <a:xfrm>
            <a:off x="5347970" y="2414905"/>
            <a:ext cx="1282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huánɡ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6"/>
            </p:custDataLst>
          </p:nvPr>
        </p:nvSpPr>
        <p:spPr>
          <a:xfrm>
            <a:off x="9005570" y="241490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miù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904365" y="295846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jiù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7"/>
            </p:custDataLst>
          </p:nvPr>
        </p:nvSpPr>
        <p:spPr>
          <a:xfrm>
            <a:off x="5422900" y="2958465"/>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yǎn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8"/>
            </p:custDataLst>
          </p:nvPr>
        </p:nvSpPr>
        <p:spPr>
          <a:xfrm>
            <a:off x="9005570" y="30359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jì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nvSpPr>
        <p:spPr>
          <a:xfrm>
            <a:off x="1843405" y="350202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kuī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9"/>
            </p:custDataLst>
          </p:nvPr>
        </p:nvSpPr>
        <p:spPr>
          <a:xfrm>
            <a:off x="5712460" y="350202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xūn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9" name="文本框 18"/>
          <p:cNvSpPr txBox="1"/>
          <p:nvPr>
            <p:custDataLst>
              <p:tags r:id="rId10"/>
            </p:custDataLst>
          </p:nvPr>
        </p:nvSpPr>
        <p:spPr>
          <a:xfrm>
            <a:off x="9225915" y="349631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11"/>
            </p:custDataLst>
          </p:nvPr>
        </p:nvSpPr>
        <p:spPr>
          <a:xfrm>
            <a:off x="1787525" y="40646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wéi</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12"/>
            </p:custDataLst>
          </p:nvPr>
        </p:nvSpPr>
        <p:spPr>
          <a:xfrm>
            <a:off x="5424170" y="395668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3"/>
            </p:custDataLst>
          </p:nvPr>
        </p:nvSpPr>
        <p:spPr>
          <a:xfrm>
            <a:off x="9005570" y="40646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4"/>
            </p:custDataLst>
          </p:nvPr>
        </p:nvSpPr>
        <p:spPr>
          <a:xfrm>
            <a:off x="1787525" y="452501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yǎo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0" name="文本框 19"/>
          <p:cNvSpPr txBox="1"/>
          <p:nvPr>
            <p:custDataLst>
              <p:tags r:id="rId15"/>
            </p:custDataLst>
          </p:nvPr>
        </p:nvSpPr>
        <p:spPr>
          <a:xfrm>
            <a:off x="5347970" y="452501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xīn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1" name="文本框 20"/>
          <p:cNvSpPr txBox="1"/>
          <p:nvPr>
            <p:custDataLst>
              <p:tags r:id="rId16"/>
            </p:custDataLst>
          </p:nvPr>
        </p:nvSpPr>
        <p:spPr>
          <a:xfrm>
            <a:off x="9146540" y="452501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lǐ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linds(horizontal)">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blinds(horizontal)">
                                      <p:cBhvr>
                                        <p:cTn id="82" dur="500"/>
                                        <p:tgtEl>
                                          <p:spTgt spid="1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linds(horizontal)">
                                      <p:cBhvr>
                                        <p:cTn id="9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10" grpId="0"/>
      <p:bldP spid="11" grpId="0"/>
      <p:bldP spid="15" grpId="0"/>
      <p:bldP spid="16" grpId="0"/>
      <p:bldP spid="18" grpId="0"/>
      <p:bldP spid="19" grpId="0"/>
      <p:bldP spid="2" grpId="0"/>
      <p:bldP spid="17" grpId="0"/>
      <p:bldP spid="4" grpId="0"/>
      <p:bldP spid="12" grpId="0"/>
      <p:bldP spid="13" grpId="0"/>
      <p:bldP spid="14" grpId="0"/>
      <p:bldP spid="20" grpId="0"/>
      <p:bldP spid="2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417195"/>
            <a:ext cx="11197590" cy="496189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5</a:t>
            </a:r>
            <a:r>
              <a:rPr sz="2400">
                <a:latin typeface="Times New Roman" panose="02020603050405020304" charset="0"/>
                <a:ea typeface="宋体" panose="02010600030101010101" pitchFamily="2" charset="-122"/>
                <a:cs typeface="Times New Roman" panose="02020603050405020304" charset="0"/>
              </a:rPr>
              <a:t>. 下列对潜台词的分析，正确的一项是（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   </a:t>
            </a:r>
            <a:r>
              <a:rPr sz="2400">
                <a:solidFill>
                  <a:schemeClr val="accent1">
                    <a:lumMod val="50000"/>
                  </a:schemeClr>
                </a:solidFill>
                <a:latin typeface="楷体" panose="02010609060101010101" charset="-122"/>
                <a:ea typeface="楷体" panose="02010609060101010101" charset="-122"/>
                <a:cs typeface="楷体" panose="02010609060101010101" charset="-122"/>
              </a:rPr>
              <a:t>（鲁侍萍要求见萍儿）周朴园说：“他现在在楼上陪着他的母亲看病。我叫他，他就可以下来见你。不过是——（顿）他很大了，——（顿）并且他以为他母亲早就死了的。”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周朴园同意鲁侍萍母子相见，说明了周朴园虽坏，但最后的一点人性还没有泯灭。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周朴园劣迹昭著</a:t>
            </a:r>
            <a:r>
              <a:rPr sz="2400">
                <a:latin typeface="宋体" panose="02010600030101010101" pitchFamily="2" charset="-122"/>
                <a:ea typeface="宋体" panose="02010600030101010101" pitchFamily="2" charset="-122"/>
                <a:cs typeface="宋体" panose="02010600030101010101" pitchFamily="2" charset="-122"/>
              </a:rPr>
              <a:t>、恶行累累，他一生都在不择手段地掩饰这一切，以维护他良好的社会形象。他的这段话，他的“不过”“并且”，还有两处停顿，再一次刻画出他伪善的嘴脸。</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周朴园很矛盾，既不愿鲁侍萍见周萍，又不能拒绝她的要求，只好敷衍她。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这些话暗示鲁侍萍：只有楼上的那位（周蘩漪）才是周萍的母亲，你已不存在，周萍决不会认你做母亲。这些话表现了周朴园的阴险、狠毒。</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172835" y="417195"/>
            <a:ext cx="64389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23490" y="5379085"/>
            <a:ext cx="906462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【解析】B项，这是最能展现周朴园的伪善的一段台词。</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417195"/>
            <a:ext cx="11197590" cy="45561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6</a:t>
            </a:r>
            <a:r>
              <a:rPr sz="2400">
                <a:latin typeface="Times New Roman" panose="02020603050405020304" charset="0"/>
                <a:ea typeface="宋体" panose="02010600030101010101" pitchFamily="2" charset="-122"/>
                <a:cs typeface="Times New Roman" panose="02020603050405020304" charset="0"/>
              </a:rPr>
              <a:t>. 下列对有关舞台说明的作用分析，不正确的一项是（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a:t>
            </a:r>
            <a:r>
              <a:rPr sz="2400">
                <a:latin typeface="宋体" panose="02010600030101010101" pitchFamily="2" charset="-122"/>
                <a:ea typeface="宋体" panose="02010600030101010101" pitchFamily="2" charset="-122"/>
                <a:cs typeface="宋体" panose="02010600030101010101" pitchFamily="2" charset="-122"/>
              </a:rPr>
              <a:t> “午饭后，天气更阴沉，更郁热。低沉潮湿的空气，使人异常烦躁”交代了故事发生的时代背景、当时的天气特征和对人的影响，渲染了气氛，烘托了悲剧色彩，预示着一场雷雨即将来临。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“哦。（很自然地走到窗前，关上窗户，慢慢地走向中门）”表明鲁侍萍很自然也很熟悉周公馆的陈设，暗示鲁侍萍熟悉所做的事情，逐渐表现鲁侍萍内心的痛苦之情。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鲁侍</a:t>
            </a:r>
            <a:r>
              <a:rPr sz="2400">
                <a:latin typeface="宋体" panose="02010600030101010101" pitchFamily="2" charset="-122"/>
                <a:ea typeface="宋体" panose="02010600030101010101" pitchFamily="2" charset="-122"/>
                <a:cs typeface="宋体" panose="02010600030101010101" pitchFamily="2" charset="-122"/>
              </a:rPr>
              <a:t>萍“（接过支票）谢谢你。（慢慢撕碎支票）”，一个“撕”字表现了鲁侍萍的骨气和尊严，同时也</a:t>
            </a:r>
            <a:r>
              <a:rPr sz="2400">
                <a:latin typeface="Times New Roman" panose="02020603050405020304" charset="0"/>
                <a:ea typeface="宋体" panose="02010600030101010101" pitchFamily="2" charset="-122"/>
                <a:cs typeface="Times New Roman" panose="02020603050405020304" charset="0"/>
              </a:rPr>
              <a:t>表现了鲁侍萍对周朴园发自内心的轻蔑和愤慨。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“老爷，没有事了？（望着周朴园，泪要涌出）”，鲁侍萍望着周朴园，泪要涌出来，表现出鲁</a:t>
            </a:r>
            <a:r>
              <a:rPr sz="2400">
                <a:latin typeface="Times New Roman" panose="02020603050405020304" charset="0"/>
                <a:ea typeface="宋体" panose="02010600030101010101" pitchFamily="2" charset="-122"/>
                <a:cs typeface="Times New Roman" panose="02020603050405020304" charset="0"/>
              </a:rPr>
              <a:t>侍萍悲愤与失望交加的心情。</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065770" y="417195"/>
            <a:ext cx="64389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23490" y="5379085"/>
            <a:ext cx="906462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【解析】A项的舞台说明并未交代故事发生的时代背景。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90525" y="295275"/>
            <a:ext cx="11197590" cy="53676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7</a:t>
            </a:r>
            <a:r>
              <a:rPr sz="2400">
                <a:latin typeface="Times New Roman" panose="02020603050405020304" charset="0"/>
                <a:ea typeface="宋体" panose="02010600030101010101" pitchFamily="2" charset="-122"/>
                <a:cs typeface="Times New Roman" panose="02020603050405020304" charset="0"/>
              </a:rPr>
              <a:t>. 戏剧动作既指能够看得见的人物外部动作，又指人物内心动作，它往往通过外部动作、语言动作来表现。下列对戏剧动作的作用分析，不正确的一项是（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课文第一场戏</a:t>
            </a:r>
            <a:r>
              <a:rPr sz="2400">
                <a:latin typeface="宋体" panose="02010600030101010101" pitchFamily="2" charset="-122"/>
                <a:ea typeface="宋体" panose="02010600030101010101" pitchFamily="2" charset="-122"/>
                <a:cs typeface="宋体" panose="02010600030101010101" pitchFamily="2" charset="-122"/>
              </a:rPr>
              <a:t>里当周朴园吩咐鲁侍萍先下去时，鲁侍萍望着周朴园，泪要涌出，却只问了一句：“老爷，没有事了？”这简单的话语和极细微的动作很好地表现出了鲁侍萍愤恨、失望的心情。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鲁侍萍目睹周</a:t>
            </a:r>
            <a:r>
              <a:rPr sz="2400">
                <a:latin typeface="宋体" panose="02010600030101010101" pitchFamily="2" charset="-122"/>
                <a:ea typeface="宋体" panose="02010600030101010101" pitchFamily="2" charset="-122"/>
                <a:cs typeface="宋体" panose="02010600030101010101" pitchFamily="2" charset="-122"/>
              </a:rPr>
              <a:t>萍打鲁大海时，“（大哭起来）哦，这真是一群强盗！（走至周萍面前，抽咽）你是萍，</a:t>
            </a:r>
            <a:r>
              <a:rPr sz="2400">
                <a:latin typeface="Times New Roman" panose="02020603050405020304" charset="0"/>
                <a:ea typeface="宋体" panose="02010600030101010101" pitchFamily="2" charset="-122"/>
                <a:cs typeface="Times New Roman" panose="02020603050405020304" charset="0"/>
              </a:rPr>
              <a:t>——凭，——凭什么打我的儿</a:t>
            </a:r>
            <a:r>
              <a:rPr sz="2400">
                <a:latin typeface="宋体" panose="02010600030101010101" pitchFamily="2" charset="-122"/>
                <a:ea typeface="宋体" panose="02010600030101010101" pitchFamily="2" charset="-122"/>
                <a:cs typeface="宋体" panose="02010600030101010101" pitchFamily="2" charset="-122"/>
              </a:rPr>
              <a:t>子”</a:t>
            </a:r>
            <a:r>
              <a:rPr sz="2400">
                <a:latin typeface="Times New Roman" panose="02020603050405020304" charset="0"/>
                <a:ea typeface="宋体" panose="02010600030101010101" pitchFamily="2" charset="-122"/>
                <a:cs typeface="Times New Roman" panose="02020603050405020304" charset="0"/>
              </a:rPr>
              <a:t>，表达了鲁侍萍震惊而愤怒的心情。破折号表示鲁侍萍的迟疑，对儿子欲认而不能认的酸楚心情。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当周朴园指着窗</a:t>
            </a:r>
            <a:r>
              <a:rPr sz="2400">
                <a:latin typeface="宋体" panose="02010600030101010101" pitchFamily="2" charset="-122"/>
                <a:ea typeface="宋体" panose="02010600030101010101" pitchFamily="2" charset="-122"/>
                <a:cs typeface="宋体" panose="02010600030101010101" pitchFamily="2" charset="-122"/>
              </a:rPr>
              <a:t>问：“窗户谁叫打开的？”鲁侍萍说：“哦。（很自然地走到窗前，关上窗户，慢慢地走向中门）”</a:t>
            </a:r>
            <a:r>
              <a:rPr sz="2400">
                <a:latin typeface="Times New Roman" panose="02020603050405020304" charset="0"/>
                <a:ea typeface="宋体" panose="02010600030101010101" pitchFamily="2" charset="-122"/>
                <a:cs typeface="Times New Roman" panose="02020603050405020304" charset="0"/>
              </a:rPr>
              <a:t>，这自然关窗的动作，暗示了鲁侍萍的身份，为下文埋下伏笔，以此表明她内心的痛苦和矛盾之情。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当鲁侍萍隐瞒身份叙述梅小姐被周家少爷抛弃投河自尽时，周朴园</a:t>
            </a:r>
            <a:r>
              <a:rPr sz="2400">
                <a:latin typeface="宋体" panose="02010600030101010101" pitchFamily="2" charset="-122"/>
                <a:ea typeface="宋体" panose="02010600030101010101" pitchFamily="2" charset="-122"/>
                <a:cs typeface="宋体" panose="02010600030101010101" pitchFamily="2" charset="-122"/>
              </a:rPr>
              <a:t>说：“（汗涔涔地）哦”，这出汗是因为天气阴沉郁热，说明马上要下雷雨了。</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944225" y="697865"/>
            <a:ext cx="64389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23490" y="5566410"/>
            <a:ext cx="793115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【解析】D项，“汗涔涔”表明周朴园的紧张与惊慌，害怕自己的丑行被揭露。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90525" y="295275"/>
            <a:ext cx="11197590"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a:t>
            </a:r>
            <a:r>
              <a:rPr lang="en-US" sz="2400">
                <a:latin typeface="Times New Roman" panose="02020603050405020304" charset="0"/>
                <a:ea typeface="宋体" panose="02010600030101010101" pitchFamily="2" charset="-122"/>
                <a:cs typeface="Times New Roman" panose="02020603050405020304" charset="0"/>
              </a:rPr>
              <a:t>8</a:t>
            </a:r>
            <a:r>
              <a:rPr sz="2400">
                <a:latin typeface="Times New Roman" panose="02020603050405020304" charset="0"/>
                <a:ea typeface="宋体" panose="02010600030101010101" pitchFamily="2" charset="-122"/>
                <a:cs typeface="Times New Roman" panose="02020603050405020304" charset="0"/>
              </a:rPr>
              <a:t>. 下列有关戏剧常识的表述，不恰当的一项是（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戏剧是一种综合性的舞台艺术，借助文学、音乐、舞蹈、美术等艺术手段塑造舞台艺术形象，揭示社会矛盾，反映现实生活。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戏剧必须有集中、尖锐的矛盾冲突。根据矛盾冲突的性质，戏剧又可分为悲剧、喜剧和正剧，《雷雨》属于正剧。</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戏剧语言是戏剧的灵魂，它包括人物语言和舞台说明。人物语言也叫台词，包括对话、独白、旁白等。好的台词总是以最少的语言表达最丰富的内容。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戏剧文学的特色：一是适合舞台表演，二是要有戏剧冲突，三是要有鲜明生动的人物对话。</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18655" y="295275"/>
            <a:ext cx="64389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23490" y="4572635"/>
            <a:ext cx="79311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【解析】《雷雨》属于悲剧。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26390" y="1167130"/>
            <a:ext cx="1119759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lang="en-US" sz="2400">
                <a:latin typeface="Times New Roman" panose="02020603050405020304" charset="0"/>
                <a:ea typeface="宋体" panose="02010600030101010101" pitchFamily="2" charset="-122"/>
                <a:cs typeface="Times New Roman" panose="02020603050405020304" charset="0"/>
              </a:rPr>
              <a:t>19</a:t>
            </a:r>
            <a:r>
              <a:rPr sz="2400">
                <a:latin typeface="Times New Roman" panose="02020603050405020304" charset="0"/>
                <a:ea typeface="宋体" panose="02010600030101010101" pitchFamily="2" charset="-122"/>
                <a:cs typeface="Times New Roman" panose="02020603050405020304" charset="0"/>
              </a:rPr>
              <a:t>. 为什么鲁（梅）侍萍明明是婢女，周朴园却说是小姐，而鲁（梅）侍萍自己却强调说不是小姐？_________________________________________________________________________________________________________________________________________________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60095" y="1981835"/>
            <a:ext cx="10442575" cy="23831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周朴园当年抛弃鲁（梅）侍萍，他自己也知道这是一段不光彩的过去，说出来会影响自己的名声，而现在要跟人谈起，当然就得小心翼翼，维护自己。所以，他这里表面上像在赞扬鲁（梅）侍萍，实则是想掩盖自己的罪行，表现出他的虚伪。而鲁（梅）侍萍说自己不是“小姐”，表面上是否定自己，实则是想揭示出周朴园的自私和虚伪，表现出她的正直。</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26390" y="1167130"/>
            <a:ext cx="11197590"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0</a:t>
            </a:r>
            <a:r>
              <a:rPr sz="2400">
                <a:latin typeface="Times New Roman" panose="02020603050405020304" charset="0"/>
                <a:ea typeface="宋体" panose="02010600030101010101" pitchFamily="2" charset="-122"/>
                <a:cs typeface="Times New Roman" panose="02020603050405020304" charset="0"/>
              </a:rPr>
              <a:t>. 当周朴园知道鲁（梅）侍萍并不是为他而来，面对她的强烈控诉，他又是怎样应对的？__________________________________________________________________________________________________________________________________________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3580" y="1951355"/>
            <a:ext cx="10820400" cy="23831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周朴园先是想用缓和的语气稳住鲁侍萍，见鲁侍萍仍然很激动，又采取了柔情攻势，这种柔情其实是一种哄骗。我们不否认周朴园对鲁侍萍的怀念有一定的真实性，可更要想到，这么多年来，周朴园的家庭生活并不愉快，他现任妻子骄傲、冷漠、倔强，他怀念印象中年轻美丽、温柔可人的鲁侍萍，这是出于自己内心的需要，是一种自我救赎，使自己的心灵得到慰藉。这里体现出周朴园的伪善，而鲁侍萍却由于本性的善良，谅解了他的所作所为，安定了情绪。</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29615" y="99822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阅读《雷雨》第一幕中的一个片段，并完成题目。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36930" y="1806575"/>
            <a:ext cx="10981690" cy="4260215"/>
          </a:xfrm>
          <a:prstGeom prst="rect">
            <a:avLst/>
          </a:prstGeom>
          <a:solidFill>
            <a:schemeClr val="bg2">
              <a:lumMod val="90000"/>
            </a:schemeClr>
          </a:solidFill>
        </p:spPr>
        <p:txBody>
          <a:bodyPr wrap="square" rtlCol="0">
            <a:spAutoFit/>
          </a:bodyPr>
          <a:p>
            <a:pPr indent="0" algn="just" fontAlgn="auto">
              <a:lnSpc>
                <a:spcPct val="13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（向四凤，高声）倒了来。</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楷体" panose="02010609060101010101" charset="-122"/>
                <a:ea typeface="楷体" panose="02010609060101010101" charset="-122"/>
                <a:cs typeface="宋体" panose="02010600030101010101" pitchFamily="2" charset="-122"/>
              </a:rPr>
              <a:t>四凤走到左边倒药。</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sz="2400" b="1">
                <a:latin typeface="宋体" panose="02010600030101010101" pitchFamily="2" charset="-122"/>
                <a:ea typeface="宋体" panose="02010600030101010101" pitchFamily="2" charset="-122"/>
                <a:cs typeface="宋体" panose="02010600030101010101" pitchFamily="2" charset="-122"/>
              </a:rPr>
              <a:t>周　冲</a:t>
            </a:r>
            <a:r>
              <a:rPr sz="2400">
                <a:latin typeface="宋体" panose="02010600030101010101" pitchFamily="2" charset="-122"/>
                <a:ea typeface="宋体" panose="02010600030101010101" pitchFamily="2" charset="-122"/>
                <a:cs typeface="宋体" panose="02010600030101010101" pitchFamily="2" charset="-122"/>
              </a:rPr>
              <a:t>　爸，妈不愿意，您何必这样强迫呢？</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你同你母亲都不知道自己的病在哪儿。（向周蘩漪，低声）你喝了，就</a:t>
            </a:r>
            <a:r>
              <a:rPr lang="en-US" sz="2400">
                <a:latin typeface="宋体" panose="02010600030101010101" pitchFamily="2" charset="-122"/>
                <a:ea typeface="宋体" panose="02010600030101010101" pitchFamily="2" charset="-122"/>
                <a:cs typeface="宋体" panose="02010600030101010101" pitchFamily="2" charset="-122"/>
              </a:rPr>
              <a:t>   </a:t>
            </a:r>
            <a:endParaRPr 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会完全好的。（见四凤犹豫，指药）送到太太那里去。</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sz="2400" b="1">
                <a:latin typeface="宋体" panose="02010600030101010101" pitchFamily="2" charset="-122"/>
                <a:ea typeface="宋体" panose="02010600030101010101" pitchFamily="2" charset="-122"/>
                <a:cs typeface="宋体" panose="02010600030101010101" pitchFamily="2" charset="-122"/>
              </a:rPr>
              <a:t>周蘩漪</a:t>
            </a:r>
            <a:r>
              <a:rPr sz="2400">
                <a:latin typeface="宋体" panose="02010600030101010101" pitchFamily="2" charset="-122"/>
                <a:ea typeface="宋体" panose="02010600030101010101" pitchFamily="2" charset="-122"/>
                <a:cs typeface="宋体" panose="02010600030101010101" pitchFamily="2" charset="-122"/>
              </a:rPr>
              <a:t>　（顺忍地）好，先放在这儿。</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3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楷体" panose="02010609060101010101" charset="-122"/>
                <a:ea typeface="楷体" panose="02010609060101010101" charset="-122"/>
                <a:cs typeface="宋体" panose="02010600030101010101" pitchFamily="2" charset="-122"/>
              </a:rPr>
              <a:t>四凤放下药碗。</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sym typeface="+mn-ea"/>
              </a:rPr>
              <a:t>周朴园</a:t>
            </a:r>
            <a:r>
              <a:rPr sz="2400">
                <a:latin typeface="宋体" panose="02010600030101010101" pitchFamily="2" charset="-122"/>
                <a:ea typeface="宋体" panose="02010600030101010101" pitchFamily="2" charset="-122"/>
                <a:cs typeface="宋体" panose="02010600030101010101" pitchFamily="2" charset="-122"/>
                <a:sym typeface="+mn-ea"/>
              </a:rPr>
              <a:t> </a:t>
            </a:r>
            <a:r>
              <a:rPr sz="2400" u="sng">
                <a:latin typeface="宋体" panose="02010600030101010101" pitchFamily="2" charset="-122"/>
                <a:ea typeface="宋体" panose="02010600030101010101" pitchFamily="2" charset="-122"/>
                <a:cs typeface="宋体" panose="02010600030101010101" pitchFamily="2" charset="-122"/>
                <a:sym typeface="+mn-ea"/>
              </a:rPr>
              <a:t>①</a:t>
            </a:r>
            <a:r>
              <a:rPr sz="2400">
                <a:latin typeface="宋体" panose="02010600030101010101" pitchFamily="2" charset="-122"/>
                <a:ea typeface="宋体" panose="02010600030101010101" pitchFamily="2" charset="-122"/>
                <a:cs typeface="宋体" panose="02010600030101010101" pitchFamily="2" charset="-122"/>
                <a:sym typeface="+mn-ea"/>
              </a:rPr>
              <a:t>不。你最好现在喝了它吧。</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sym typeface="+mn-ea"/>
              </a:rPr>
              <a:t>周蘩漪</a:t>
            </a:r>
            <a:r>
              <a:rPr sz="2400">
                <a:latin typeface="宋体" panose="02010600030101010101" pitchFamily="2" charset="-122"/>
                <a:ea typeface="宋体" panose="02010600030101010101" pitchFamily="2" charset="-122"/>
                <a:cs typeface="宋体" panose="02010600030101010101" pitchFamily="2" charset="-122"/>
                <a:sym typeface="+mn-ea"/>
              </a:rPr>
              <a:t>　（忽然）四凤，你把它拿走</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custDataLst>
              <p:tags r:id="rId3"/>
            </p:custDataLst>
          </p:nvPr>
        </p:nvSpPr>
        <p:spPr>
          <a:xfrm>
            <a:off x="4694555" y="27876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55955" y="269875"/>
            <a:ext cx="10691495" cy="6179820"/>
          </a:xfrm>
          <a:prstGeom prst="rect">
            <a:avLst/>
          </a:prstGeom>
          <a:solidFill>
            <a:schemeClr val="bg2">
              <a:lumMod val="90000"/>
            </a:schemeClr>
          </a:solidFill>
        </p:spPr>
        <p:txBody>
          <a:bodyPr wrap="square" rtlCol="0">
            <a:spAutoFit/>
          </a:bodyPr>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a:t>
            </a:r>
            <a:r>
              <a:rPr sz="2400" u="sng">
                <a:latin typeface="宋体" panose="02010600030101010101" pitchFamily="2" charset="-122"/>
                <a:ea typeface="宋体" panose="02010600030101010101" pitchFamily="2" charset="-122"/>
                <a:cs typeface="宋体" panose="02010600030101010101" pitchFamily="2" charset="-122"/>
              </a:rPr>
              <a:t>②</a:t>
            </a:r>
            <a:r>
              <a:rPr sz="2400">
                <a:latin typeface="宋体" panose="02010600030101010101" pitchFamily="2" charset="-122"/>
                <a:ea typeface="宋体" panose="02010600030101010101" pitchFamily="2" charset="-122"/>
                <a:cs typeface="宋体" panose="02010600030101010101" pitchFamily="2" charset="-122"/>
              </a:rPr>
              <a:t>喝了它，不要任性，当着这么大的孩子。</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周蘩漪</a:t>
            </a:r>
            <a:r>
              <a:rPr sz="2400">
                <a:latin typeface="宋体" panose="02010600030101010101" pitchFamily="2" charset="-122"/>
                <a:ea typeface="宋体" panose="02010600030101010101" pitchFamily="2" charset="-122"/>
                <a:cs typeface="宋体" panose="02010600030101010101" pitchFamily="2" charset="-122"/>
              </a:rPr>
              <a:t>　（声颤）我不想喝。</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冲儿，你把药端到母亲面前去。</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冲</a:t>
            </a:r>
            <a:r>
              <a:rPr sz="2400">
                <a:latin typeface="宋体" panose="02010600030101010101" pitchFamily="2" charset="-122"/>
                <a:ea typeface="宋体" panose="02010600030101010101" pitchFamily="2" charset="-122"/>
                <a:cs typeface="宋体" panose="02010600030101010101" pitchFamily="2" charset="-122"/>
              </a:rPr>
              <a:t>　（反抗地）爸！</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a:t>
            </a:r>
            <a:r>
              <a:rPr sz="2400" u="sng">
                <a:latin typeface="宋体" panose="02010600030101010101" pitchFamily="2" charset="-122"/>
                <a:ea typeface="宋体" panose="02010600030101010101" pitchFamily="2" charset="-122"/>
                <a:cs typeface="宋体" panose="02010600030101010101" pitchFamily="2" charset="-122"/>
              </a:rPr>
              <a:t>③</a:t>
            </a:r>
            <a:r>
              <a:rPr sz="2400">
                <a:latin typeface="宋体" panose="02010600030101010101" pitchFamily="2" charset="-122"/>
                <a:ea typeface="宋体" panose="02010600030101010101" pitchFamily="2" charset="-122"/>
                <a:cs typeface="宋体" panose="02010600030101010101" pitchFamily="2" charset="-122"/>
              </a:rPr>
              <a:t>去！</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lang="en-US" sz="2400">
                <a:latin typeface="宋体" panose="02010600030101010101" pitchFamily="2" charset="-122"/>
                <a:ea typeface="宋体" panose="02010600030101010101" pitchFamily="2" charset="-122"/>
                <a:cs typeface="宋体" panose="02010600030101010101" pitchFamily="2" charset="-122"/>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周冲只好把药端到周蘩漪面前。</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说，请母亲喝。</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冲</a:t>
            </a:r>
            <a:r>
              <a:rPr sz="2400">
                <a:latin typeface="宋体" panose="02010600030101010101" pitchFamily="2" charset="-122"/>
                <a:ea typeface="宋体" panose="02010600030101010101" pitchFamily="2" charset="-122"/>
                <a:cs typeface="宋体" panose="02010600030101010101" pitchFamily="2" charset="-122"/>
              </a:rPr>
              <a:t>　（拿着药碗，手发颤，回头，高声）爸，您不要这样。</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（高声地）我要你说。</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萍</a:t>
            </a:r>
            <a:r>
              <a:rPr sz="2400">
                <a:latin typeface="宋体" panose="02010600030101010101" pitchFamily="2" charset="-122"/>
                <a:ea typeface="宋体" panose="02010600030101010101" pitchFamily="2" charset="-122"/>
                <a:cs typeface="宋体" panose="02010600030101010101" pitchFamily="2" charset="-122"/>
              </a:rPr>
              <a:t>　（低头，至周冲前，低声）听父亲的话吧，父亲的脾气你是知道的。</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冲</a:t>
            </a:r>
            <a:r>
              <a:rPr sz="2400">
                <a:latin typeface="宋体" panose="02010600030101010101" pitchFamily="2" charset="-122"/>
                <a:ea typeface="宋体" panose="02010600030101010101" pitchFamily="2" charset="-122"/>
                <a:cs typeface="宋体" panose="02010600030101010101" pitchFamily="2" charset="-122"/>
              </a:rPr>
              <a:t>　（无法，含泪，向着母亲）您喝吧，为我喝一点吧，要不然，父亲的</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气是不会消的。</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sym typeface="+mn-ea"/>
              </a:rPr>
              <a:t>周蘩漪</a:t>
            </a:r>
            <a:r>
              <a:rPr sz="2400">
                <a:latin typeface="宋体" panose="02010600030101010101" pitchFamily="2" charset="-122"/>
                <a:ea typeface="宋体" panose="02010600030101010101" pitchFamily="2" charset="-122"/>
                <a:cs typeface="宋体" panose="02010600030101010101" pitchFamily="2" charset="-122"/>
                <a:sym typeface="+mn-ea"/>
              </a:rPr>
              <a:t>　（恳求地）哦，留着我晚上喝不成么？</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sym typeface="+mn-ea"/>
              </a:rPr>
              <a:t>周朴园</a:t>
            </a:r>
            <a:r>
              <a:rPr sz="2400">
                <a:latin typeface="宋体" panose="02010600030101010101" pitchFamily="2" charset="-122"/>
                <a:ea typeface="宋体" panose="02010600030101010101" pitchFamily="2" charset="-122"/>
                <a:cs typeface="宋体" panose="02010600030101010101" pitchFamily="2" charset="-122"/>
                <a:sym typeface="+mn-ea"/>
              </a:rPr>
              <a:t> </a:t>
            </a:r>
            <a:r>
              <a:rPr sz="2400" u="sng">
                <a:latin typeface="宋体" panose="02010600030101010101" pitchFamily="2" charset="-122"/>
                <a:ea typeface="宋体" panose="02010600030101010101" pitchFamily="2" charset="-122"/>
                <a:cs typeface="宋体" panose="02010600030101010101" pitchFamily="2" charset="-122"/>
                <a:sym typeface="+mn-ea"/>
              </a:rPr>
              <a:t>④</a:t>
            </a:r>
            <a:r>
              <a:rPr sz="2400">
                <a:latin typeface="宋体" panose="02010600030101010101" pitchFamily="2" charset="-122"/>
                <a:ea typeface="宋体" panose="02010600030101010101" pitchFamily="2" charset="-122"/>
                <a:cs typeface="宋体" panose="02010600030101010101" pitchFamily="2" charset="-122"/>
                <a:sym typeface="+mn-ea"/>
              </a:rPr>
              <a:t>蘩漪，当了母亲的人，处处应当替孩子着想，就是自己不保重身体，</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也应当替孩子做个服从的榜样</a:t>
            </a:r>
            <a:r>
              <a:rPr sz="2400">
                <a:latin typeface="Times New Roman" panose="02020603050405020304" charset="0"/>
                <a:ea typeface="宋体" panose="02010600030101010101" pitchFamily="2" charset="-122"/>
                <a:cs typeface="Times New Roman" panose="02020603050405020304" charset="0"/>
                <a:sym typeface="+mn-ea"/>
              </a:rPr>
              <a:t>——</a:t>
            </a:r>
            <a:endParaRPr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25425" y="269875"/>
            <a:ext cx="11684635" cy="5773420"/>
          </a:xfrm>
          <a:prstGeom prst="rect">
            <a:avLst/>
          </a:prstGeom>
          <a:solidFill>
            <a:schemeClr val="bg2">
              <a:lumMod val="90000"/>
            </a:schemeClr>
          </a:solidFill>
        </p:spPr>
        <p:txBody>
          <a:bodyPr wrap="square" rtlCol="0">
            <a:spAutoFit/>
          </a:bodyPr>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周蘩漪</a:t>
            </a:r>
            <a:r>
              <a:rPr sz="2400">
                <a:latin typeface="宋体" panose="02010600030101010101" pitchFamily="2" charset="-122"/>
                <a:ea typeface="宋体" panose="02010600030101010101" pitchFamily="2" charset="-122"/>
                <a:cs typeface="宋体" panose="02010600030101010101" pitchFamily="2" charset="-122"/>
              </a:rPr>
              <a:t>　（四面看一看，望望周朴园，又望望周萍，拿起药，落下眼泪，忽而又放下）</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哦，不！我喝不下！</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萍儿，劝你母亲喝下去。</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萍</a:t>
            </a:r>
            <a:r>
              <a:rPr sz="2400">
                <a:latin typeface="宋体" panose="02010600030101010101" pitchFamily="2" charset="-122"/>
                <a:ea typeface="宋体" panose="02010600030101010101" pitchFamily="2" charset="-122"/>
                <a:cs typeface="宋体" panose="02010600030101010101" pitchFamily="2" charset="-122"/>
              </a:rPr>
              <a:t>　爸！我</a:t>
            </a:r>
            <a:r>
              <a:rPr sz="2400">
                <a:latin typeface="Times New Roman" panose="02020603050405020304" charset="0"/>
                <a:ea typeface="宋体" panose="02010600030101010101" pitchFamily="2" charset="-122"/>
                <a:cs typeface="Times New Roman" panose="02020603050405020304" charset="0"/>
              </a:rPr>
              <a:t>——</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去，走到母亲面前！跪下，劝你的母亲。</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　萍</a:t>
            </a:r>
            <a:r>
              <a:rPr sz="2400">
                <a:latin typeface="宋体" panose="02010600030101010101" pitchFamily="2" charset="-122"/>
                <a:ea typeface="宋体" panose="02010600030101010101" pitchFamily="2" charset="-122"/>
                <a:cs typeface="宋体" panose="02010600030101010101" pitchFamily="2" charset="-122"/>
              </a:rPr>
              <a:t>　（走至周蘩漪，向周朴园，求恕地）哦，爸爸！</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（高声）跪下！</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楷体" panose="02010609060101010101" charset="-122"/>
                <a:ea typeface="楷体" panose="02010609060101010101" charset="-122"/>
                <a:cs typeface="宋体" panose="02010600030101010101" pitchFamily="2" charset="-122"/>
              </a:rPr>
              <a:t>周萍望着周蘩漪、周冲，周蘩漪泪流满面，周冲身体发抖。</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周朴园</a:t>
            </a:r>
            <a:r>
              <a:rPr sz="2400">
                <a:latin typeface="宋体" panose="02010600030101010101" pitchFamily="2" charset="-122"/>
                <a:ea typeface="宋体" panose="02010600030101010101" pitchFamily="2" charset="-122"/>
                <a:cs typeface="宋体" panose="02010600030101010101" pitchFamily="2" charset="-122"/>
              </a:rPr>
              <a:t>　叫你跪下。（周萍正向下跪）</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b="1">
                <a:latin typeface="宋体" panose="02010600030101010101" pitchFamily="2" charset="-122"/>
                <a:ea typeface="宋体" panose="02010600030101010101" pitchFamily="2" charset="-122"/>
                <a:cs typeface="宋体" panose="02010600030101010101" pitchFamily="2" charset="-122"/>
              </a:rPr>
              <a:t>周蘩漪</a:t>
            </a:r>
            <a:r>
              <a:rPr sz="2400">
                <a:latin typeface="宋体" panose="02010600030101010101" pitchFamily="2" charset="-122"/>
                <a:ea typeface="宋体" panose="02010600030101010101" pitchFamily="2" charset="-122"/>
                <a:cs typeface="宋体" panose="02010600030101010101" pitchFamily="2" charset="-122"/>
              </a:rPr>
              <a:t>　（望着周萍，不等周萍跪下，急促地）我喝，我现在喝！（拿碗喝了两口，</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眼泪又涌出来，她望一望周朴园峻厉的眼光和苦恼着的周萍，咽下愤恨，一</a:t>
            </a:r>
            <a:r>
              <a:rPr lang="en-US" sz="2400">
                <a:latin typeface="宋体" panose="02010600030101010101" pitchFamily="2" charset="-122"/>
                <a:ea typeface="宋体" panose="02010600030101010101" pitchFamily="2" charset="-122"/>
                <a:cs typeface="宋体" panose="02010600030101010101" pitchFamily="2" charset="-122"/>
              </a:rPr>
              <a:t>    </a:t>
            </a:r>
            <a:endParaRPr lang="en-US"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气喝下） </a:t>
            </a:r>
            <a:endParaRPr sz="2400">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10000"/>
              </a:lnSpc>
            </a:pPr>
            <a:r>
              <a:rPr sz="2400">
                <a:latin typeface="宋体" panose="02010600030101010101" pitchFamily="2" charset="-122"/>
                <a:ea typeface="宋体" panose="02010600030101010101" pitchFamily="2" charset="-122"/>
                <a:cs typeface="宋体" panose="02010600030101010101" pitchFamily="2" charset="-122"/>
              </a:rPr>
              <a:t> </a:t>
            </a:r>
            <a:r>
              <a:rPr lang="en-US" sz="2400">
                <a:latin typeface="宋体" panose="02010600030101010101" pitchFamily="2" charset="-122"/>
                <a:ea typeface="宋体" panose="02010600030101010101" pitchFamily="2" charset="-122"/>
                <a:cs typeface="宋体" panose="02010600030101010101" pitchFamily="2" charset="-122"/>
              </a:rPr>
              <a:t>      </a:t>
            </a: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哦……</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哭着，由右边饭厅跑下。</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889635"/>
            <a:ext cx="1125791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1</a:t>
            </a:r>
            <a:r>
              <a:rPr sz="2400">
                <a:latin typeface="Times New Roman" panose="02020603050405020304" charset="0"/>
                <a:ea typeface="宋体" panose="02010600030101010101" pitchFamily="2" charset="-122"/>
                <a:cs typeface="Times New Roman" panose="02020603050405020304" charset="0"/>
              </a:rPr>
              <a:t>. 文中①~④处是舞台说明，依次填入下列各句横线处的词语，最恰当的一项是</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忽然严厉地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怒视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冷峻地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不高兴地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不高兴地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忽然严厉地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怒视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冷峻地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怒视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不高兴地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忽然严峻地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冷峻地</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冷峻地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怒视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不高兴地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忽然严峻地</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863600" y="1354455"/>
            <a:ext cx="64389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3"/>
            </p:custDataLst>
          </p:nvPr>
        </p:nvSpPr>
        <p:spPr>
          <a:xfrm>
            <a:off x="2523490" y="4572635"/>
            <a:ext cx="242252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03275" y="633730"/>
            <a:ext cx="10874375" cy="39281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sz="2400">
                <a:latin typeface="Times New Roman" panose="02020603050405020304" charset="0"/>
                <a:ea typeface="宋体" panose="02010600030101010101" pitchFamily="2" charset="-122"/>
                <a:cs typeface="Times New Roman" panose="02020603050405020304" charset="0"/>
              </a:rPr>
              <a:t>5. 改</a:t>
            </a:r>
            <a:r>
              <a:rPr lang="zh-CN" altLang="en-US" sz="2400">
                <a:latin typeface="宋体" panose="02010600030101010101" pitchFamily="2" charset="-122"/>
                <a:ea typeface="宋体" panose="02010600030101010101" pitchFamily="2" charset="-122"/>
                <a:cs typeface="宋体" panose="02010600030101010101" pitchFamily="2" charset="-122"/>
              </a:rPr>
              <a:t>正下列词语中的错别字。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寒喧（</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康颐（</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蹒珊（</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骋礼（</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形赅（</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桅秘（</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sz="2400">
                <a:latin typeface="Times New Roman" panose="02020603050405020304" charset="0"/>
                <a:ea typeface="宋体" panose="02010600030101010101" pitchFamily="2" charset="-122"/>
                <a:cs typeface="Times New Roman" panose="02020603050405020304" charset="0"/>
              </a:rPr>
              <a:t>6. 《</a:t>
            </a:r>
            <a:r>
              <a:rPr lang="zh-CN" altLang="en-US" sz="2400">
                <a:latin typeface="宋体" panose="02010600030101010101" pitchFamily="2" charset="-122"/>
                <a:ea typeface="宋体" panose="02010600030101010101" pitchFamily="2" charset="-122"/>
                <a:cs typeface="宋体" panose="02010600030101010101" pitchFamily="2" charset="-122"/>
              </a:rPr>
              <a:t>祝福》的主旨是什么？__________________________________________________________________________________________________________________________________________________</a:t>
            </a:r>
            <a:r>
              <a:rPr lang="en-US" altLang="zh-CN"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a:t>
            </a:r>
            <a:r>
              <a:rPr lang="zh-CN" altLang="en-US" sz="2400">
                <a:latin typeface="宋体" panose="02010600030101010101" pitchFamily="2" charset="-122"/>
                <a:ea typeface="宋体" panose="02010600030101010101" pitchFamily="2" charset="-122"/>
                <a:cs typeface="宋体" panose="02010600030101010101" pitchFamily="2" charset="-122"/>
              </a:rPr>
              <a:t>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2"/>
            </p:custDataLst>
          </p:nvPr>
        </p:nvSpPr>
        <p:spPr>
          <a:xfrm>
            <a:off x="1804670" y="1202690"/>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喧—暄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3"/>
            </p:custDataLst>
          </p:nvPr>
        </p:nvSpPr>
        <p:spPr>
          <a:xfrm>
            <a:off x="4994910" y="1202690"/>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颐—熙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4"/>
            </p:custDataLst>
          </p:nvPr>
        </p:nvSpPr>
        <p:spPr>
          <a:xfrm>
            <a:off x="8246110" y="1202690"/>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珊—跚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5"/>
            </p:custDataLst>
          </p:nvPr>
        </p:nvSpPr>
        <p:spPr>
          <a:xfrm>
            <a:off x="1804670" y="1699895"/>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骋—聘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6"/>
            </p:custDataLst>
          </p:nvPr>
        </p:nvSpPr>
        <p:spPr>
          <a:xfrm>
            <a:off x="4994910" y="1699895"/>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赅—骸</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7"/>
            </p:custDataLst>
          </p:nvPr>
        </p:nvSpPr>
        <p:spPr>
          <a:xfrm>
            <a:off x="8246110" y="1699895"/>
            <a:ext cx="117919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桅—诡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8"/>
            </p:custDataLst>
          </p:nvPr>
        </p:nvSpPr>
        <p:spPr>
          <a:xfrm>
            <a:off x="868680" y="3053715"/>
            <a:ext cx="1047242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小说反映了辛亥革命以后旧中国黑暗的社会现实，通过祥林嫂这一艺术形象深刻地反映了旧社会在封建思想和封建礼教摧残下劳动妇女的悲惨命运，揭露了封建礼教吃人的本质。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P spid="5" grpId="0"/>
      <p:bldP spid="6" grpId="0"/>
      <p:bldP spid="7" grpId="0"/>
      <p:bldP spid="8"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889635"/>
            <a:ext cx="1125791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2</a:t>
            </a:r>
            <a:r>
              <a:rPr sz="2400">
                <a:latin typeface="Times New Roman" panose="02020603050405020304" charset="0"/>
                <a:ea typeface="宋体" panose="02010600030101010101" pitchFamily="2" charset="-122"/>
                <a:cs typeface="Times New Roman" panose="02020603050405020304" charset="0"/>
              </a:rPr>
              <a:t>. 简要概括文章的剧情。（不超过10字）______________________________________________________________________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3</a:t>
            </a:r>
            <a:r>
              <a:rPr sz="2400">
                <a:latin typeface="Times New Roman" panose="02020603050405020304" charset="0"/>
                <a:ea typeface="宋体" panose="02010600030101010101" pitchFamily="2" charset="-122"/>
                <a:cs typeface="Times New Roman" panose="02020603050405020304" charset="0"/>
              </a:rPr>
              <a:t>. 结合舞台说明，谈谈周蘩漪的心理变化过程。_________________________________________________________________________________________________________________________________________________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863600" y="1354455"/>
            <a:ext cx="10293350" cy="490855"/>
          </a:xfrm>
          <a:prstGeom prst="rect">
            <a:avLst/>
          </a:prstGeom>
          <a:no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周朴园威逼周蘩漪喝药。</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3600" y="2685415"/>
            <a:ext cx="10674350" cy="1970405"/>
          </a:xfrm>
          <a:prstGeom prst="rect">
            <a:avLst/>
          </a:prstGeom>
          <a:noFill/>
        </p:spPr>
        <p:txBody>
          <a:bodyPr wrap="square" rtlCol="0">
            <a:no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周朴园威逼</a:t>
            </a:r>
            <a:r>
              <a:rPr sz="2400">
                <a:solidFill>
                  <a:srgbClr val="C00000"/>
                </a:solidFill>
                <a:latin typeface="宋体" panose="02010600030101010101" pitchFamily="2" charset="-122"/>
                <a:ea typeface="宋体" panose="02010600030101010101" pitchFamily="2" charset="-122"/>
                <a:cs typeface="宋体" panose="02010600030101010101" pitchFamily="2" charset="-122"/>
              </a:rPr>
              <a:t>周蘩漪喝药，周蘩漪内心非常痛苦，但仍然顺忍地消极反抗，“声颤”“恳求”显示了她不愿屈从于丈夫淫威的努力，但在周朴园的强迫之下，内心的桀骜不驯使得她表现得很激烈，她忽然叫四凤拿走药，但她拿起药又放下药。最终，面对周朴园叫周</a:t>
            </a:r>
            <a:r>
              <a:rPr sz="2400">
                <a:solidFill>
                  <a:srgbClr val="C00000"/>
                </a:solidFill>
                <a:latin typeface="Times New Roman" panose="02020603050405020304" charset="0"/>
                <a:ea typeface="宋体" panose="02010600030101010101" pitchFamily="2" charset="-122"/>
                <a:cs typeface="Times New Roman" panose="02020603050405020304" charset="0"/>
              </a:rPr>
              <a:t>萍下跪，她强忍住心头怨愤一气喝下药。</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889635"/>
            <a:ext cx="1125791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4</a:t>
            </a:r>
            <a:r>
              <a:rPr sz="2400">
                <a:latin typeface="Times New Roman" panose="02020603050405020304" charset="0"/>
                <a:ea typeface="宋体" panose="02010600030101010101" pitchFamily="2" charset="-122"/>
                <a:cs typeface="Times New Roman" panose="02020603050405020304" charset="0"/>
              </a:rPr>
              <a:t>. </a:t>
            </a:r>
            <a:r>
              <a:rPr sz="2400">
                <a:latin typeface="宋体" panose="02010600030101010101" pitchFamily="2" charset="-122"/>
                <a:ea typeface="宋体" panose="02010600030101010101" pitchFamily="2" charset="-122"/>
                <a:cs typeface="宋体" panose="02010600030101010101" pitchFamily="2" charset="-122"/>
              </a:rPr>
              <a:t>“不要任性，当着这么大的孩子”有什</a:t>
            </a:r>
            <a:r>
              <a:rPr sz="2400">
                <a:latin typeface="Times New Roman" panose="02020603050405020304" charset="0"/>
                <a:ea typeface="宋体" panose="02010600030101010101" pitchFamily="2" charset="-122"/>
                <a:cs typeface="Times New Roman" panose="02020603050405020304" charset="0"/>
              </a:rPr>
              <a:t>么深层含义？____________________________________________________________________________________________________________________________________________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5</a:t>
            </a:r>
            <a:r>
              <a:rPr sz="2400">
                <a:latin typeface="Times New Roman" panose="02020603050405020304" charset="0"/>
                <a:ea typeface="宋体" panose="02010600030101010101" pitchFamily="2" charset="-122"/>
                <a:cs typeface="Times New Roman" panose="02020603050405020304" charset="0"/>
              </a:rPr>
              <a:t>. 简析周朴园的性格特征。____________________________________________________________________________________________________________________________________________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863600" y="1354455"/>
            <a:ext cx="10293350" cy="490855"/>
          </a:xfrm>
          <a:prstGeom prst="rect">
            <a:avLst/>
          </a:prstGeom>
          <a:noFill/>
        </p:spPr>
        <p:txBody>
          <a:bodyPr wrap="square" rtlCol="0">
            <a:no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我在家是说一不二的，你必须听我的。要不，我让你的孩子劝你，我还会收拾你的孩子，你会看在孩子的面上给我喝下去的。</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3600" y="3114040"/>
            <a:ext cx="10293350" cy="968375"/>
          </a:xfrm>
          <a:prstGeom prst="rect">
            <a:avLst/>
          </a:prstGeom>
          <a:noFill/>
        </p:spPr>
        <p:txBody>
          <a:bodyPr wrap="square" rtlCol="0">
            <a:no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周朴园是一个霸道十足的封建家长，他为了维护自己的权威身份和说一不二的地位，严格遵守上下尊卑秩序，不惜用威逼手段使妻子就范，让儿子下跪。</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7215" y="801370"/>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阅读莫泊桑《项链》的相关文段，并完成题目。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273550" y="11366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450850" y="1567815"/>
            <a:ext cx="11290300" cy="4523105"/>
          </a:xfrm>
          <a:prstGeom prst="rect">
            <a:avLst/>
          </a:prstGeom>
          <a:solidFill>
            <a:schemeClr val="bg2">
              <a:lumMod val="90000"/>
            </a:schemeClr>
          </a:solidFill>
        </p:spPr>
        <p:txBody>
          <a:bodyPr wrap="square" rtlCol="0">
            <a:spAutoFit/>
          </a:bodyPr>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她首先看见的是几只手镯，再便是一串珍珠项链，一个威尼斯制的镶嵌珠宝的金十字架，做工极其精细。她戴了这些首饰对着镜子里左试右试，犹豫不定，舍不得摘下来还主人。她嘴里还老是问：</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“你再没有别的了？”</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“有啊。你自己找吧。我不知道你都喜欢什么！”</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忽然她在一个黑缎子的盒里发现一串非常美丽的钻石项链；一种过分强烈的欲望使她的心都跳了。她拿它的时候手也直哆嗦。她把它戴在颈子上，衣服的外面，对着镜中的自己看得出了神。</a:t>
            </a:r>
            <a:endParaRPr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然后她心里十分焦急，犹豫不决地问道：</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“你可以把这个借给我吗？我只借这一样。”</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“当然可以啊。”</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00000"/>
              </a:lnSpc>
            </a:pPr>
            <a:r>
              <a:rPr lang="en-US" sz="2400">
                <a:latin typeface="楷体" panose="02010609060101010101" charset="-122"/>
                <a:ea typeface="楷体" panose="02010609060101010101" charset="-122"/>
                <a:cs typeface="楷体" panose="02010609060101010101" charset="-122"/>
              </a:rPr>
              <a:t>   她一把搂住了她朋友的脖子，亲亲热热地吻了她一下，带着宝贝很快就跑了。</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95020" y="986155"/>
            <a:ext cx="1063879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6</a:t>
            </a:r>
            <a:r>
              <a:rPr sz="2400">
                <a:latin typeface="Times New Roman" panose="02020603050405020304" charset="0"/>
                <a:ea typeface="宋体" panose="02010600030101010101" pitchFamily="2" charset="-122"/>
                <a:cs typeface="Times New Roman" panose="02020603050405020304" charset="0"/>
              </a:rPr>
              <a:t>. 这一段描写人物的方法是（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动作描写　　心理描写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肖像描写　　心理描写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肖像描写　　语言描写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动作描写　　语言描写</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013325" y="986155"/>
            <a:ext cx="855980"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5020" y="4131310"/>
            <a:ext cx="1045146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206500" y="724535"/>
            <a:ext cx="9552940"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7</a:t>
            </a:r>
            <a:r>
              <a:rPr sz="2400">
                <a:latin typeface="Times New Roman" panose="02020603050405020304" charset="0"/>
                <a:ea typeface="宋体" panose="02010600030101010101" pitchFamily="2" charset="-122"/>
                <a:cs typeface="Times New Roman" panose="02020603050405020304" charset="0"/>
              </a:rPr>
              <a:t>. 这部分描写极有层次地展现出玛蒂尔德在借项链时的心理状态，请写出其心理变化的过程。______________________________________________________________________________________________________________________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a:t>
            </a:r>
            <a:r>
              <a:rPr lang="en-US" sz="2400">
                <a:latin typeface="Times New Roman" panose="02020603050405020304" charset="0"/>
                <a:ea typeface="宋体" panose="02010600030101010101" pitchFamily="2" charset="-122"/>
                <a:cs typeface="Times New Roman" panose="02020603050405020304" charset="0"/>
              </a:rPr>
              <a:t>8</a:t>
            </a:r>
            <a:r>
              <a:rPr sz="2400">
                <a:latin typeface="Times New Roman" panose="02020603050405020304" charset="0"/>
                <a:ea typeface="宋体" panose="02010600030101010101" pitchFamily="2" charset="-122"/>
                <a:cs typeface="Times New Roman" panose="02020603050405020304" charset="0"/>
              </a:rPr>
              <a:t>. 玛蒂尔德在提出借项链后，</a:t>
            </a:r>
            <a:r>
              <a:rPr sz="2400">
                <a:latin typeface="宋体" panose="02010600030101010101" pitchFamily="2" charset="-122"/>
                <a:ea typeface="宋体" panose="02010600030101010101" pitchFamily="2" charset="-122"/>
                <a:cs typeface="宋体" panose="02010600030101010101" pitchFamily="2" charset="-122"/>
              </a:rPr>
              <a:t>为什么要补充“我”只借这一样？</a:t>
            </a: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522095" y="1582420"/>
            <a:ext cx="895350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在挑选首饰时犹豫不决，发现项链时惊喜，借项链时焦急而担心，借到项链后欣喜若狂。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649095" y="3348355"/>
            <a:ext cx="895350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突出“只”和“一”，强调自己借得少，表现了玛蒂尔德想马上借到又怕不能如愿的心情。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629920" y="1454785"/>
            <a:ext cx="1047242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lang="en-US" sz="2400">
                <a:latin typeface="Times New Roman" panose="02020603050405020304" charset="0"/>
                <a:ea typeface="宋体" panose="02010600030101010101" pitchFamily="2" charset="-122"/>
                <a:cs typeface="Times New Roman" panose="02020603050405020304" charset="0"/>
              </a:rPr>
              <a:t>29</a:t>
            </a:r>
            <a:r>
              <a:rPr sz="2400">
                <a:latin typeface="Times New Roman" panose="02020603050405020304" charset="0"/>
                <a:ea typeface="宋体" panose="02010600030101010101" pitchFamily="2" charset="-122"/>
                <a:cs typeface="Times New Roman" panose="02020603050405020304" charset="0"/>
              </a:rPr>
              <a:t>. 亲情与爱情是人性中最美好、最崇高的情感。然而，为了金钱与地位，周朴园却把它们弃若敝屣，他的行径令人齿寒。结合现实生活，你是如何看待他对待亲情与爱情的做法的？</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255135" y="47879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80440" y="1288415"/>
            <a:ext cx="9916795" cy="2749550"/>
          </a:xfrm>
          <a:prstGeom prst="rect">
            <a:avLst/>
          </a:prstGeom>
          <a:solidFill>
            <a:schemeClr val="bg1"/>
          </a:solidFill>
        </p:spPr>
        <p:txBody>
          <a:bodyPr wrap="square" rtlCol="0">
            <a:spAutoFit/>
          </a:bodyPr>
          <a:p>
            <a:pPr>
              <a:lnSpc>
                <a:spcPct val="12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600"/>
              </a:spcAft>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周朴园“坏到连自己都不认为自己是坏人的程度”，已经完全没有人性。这种人在现实生活中不能说没有。输得倾家荡产的赌徒、吸得妻离子散的“瘾君子”、把自己孩子亲手掐死的人、把年迈的母亲逼得去垃圾堆里住的“白眼狼”</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……不是</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这个世界太疯狂，而是他们的人性已经彻底沦丧。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sz="4000" b="1">
                <a:solidFill>
                  <a:srgbClr val="030502"/>
                </a:solidFill>
                <a:latin typeface="楷体" panose="02010609060101010101" charset="-122"/>
                <a:ea typeface="楷体" panose="02010609060101010101" charset="-122"/>
                <a:cs typeface="楷体" panose="02010609060101010101" charset="-122"/>
              </a:rPr>
              <a:t>综合测试卷（三）</a:t>
            </a:r>
            <a:endParaRPr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5675" y="1224915"/>
            <a:ext cx="107994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下列选项中，标红字的注音全都正确的一项是（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寒</a:t>
            </a:r>
            <a:r>
              <a:rPr sz="2400">
                <a:solidFill>
                  <a:srgbClr val="FF0000"/>
                </a:solidFill>
                <a:latin typeface="Times New Roman" panose="02020603050405020304" charset="0"/>
                <a:ea typeface="宋体" panose="02010600030101010101" pitchFamily="2" charset="-122"/>
                <a:cs typeface="Times New Roman" panose="02020603050405020304" charset="0"/>
              </a:rPr>
              <a:t>暄</a:t>
            </a:r>
            <a:r>
              <a:rPr sz="2400">
                <a:latin typeface="Times New Roman" panose="02020603050405020304" charset="0"/>
                <a:ea typeface="宋体" panose="02010600030101010101" pitchFamily="2" charset="-122"/>
                <a:cs typeface="Times New Roman" panose="02020603050405020304" charset="0"/>
              </a:rPr>
              <a:t>（xuān） 账</a:t>
            </a:r>
            <a:r>
              <a:rPr sz="2400">
                <a:solidFill>
                  <a:srgbClr val="FF0000"/>
                </a:solidFill>
                <a:latin typeface="Times New Roman" panose="02020603050405020304" charset="0"/>
                <a:ea typeface="宋体" panose="02010600030101010101" pitchFamily="2" charset="-122"/>
                <a:cs typeface="Times New Roman" panose="02020603050405020304" charset="0"/>
              </a:rPr>
              <a:t>簿</a:t>
            </a:r>
            <a:r>
              <a:rPr sz="2400">
                <a:latin typeface="Times New Roman" panose="02020603050405020304" charset="0"/>
                <a:ea typeface="宋体" panose="02010600030101010101" pitchFamily="2" charset="-122"/>
                <a:cs typeface="Times New Roman" panose="02020603050405020304" charset="0"/>
              </a:rPr>
              <a:t>（bó）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朱</a:t>
            </a:r>
            <a:r>
              <a:rPr sz="2400">
                <a:solidFill>
                  <a:srgbClr val="FF0000"/>
                </a:solidFill>
                <a:latin typeface="Times New Roman" panose="02020603050405020304" charset="0"/>
                <a:ea typeface="宋体" panose="02010600030101010101" pitchFamily="2" charset="-122"/>
                <a:cs typeface="Times New Roman" panose="02020603050405020304" charset="0"/>
              </a:rPr>
              <a:t>拓</a:t>
            </a:r>
            <a:r>
              <a:rPr sz="2400">
                <a:latin typeface="Times New Roman" panose="02020603050405020304" charset="0"/>
                <a:ea typeface="宋体" panose="02010600030101010101" pitchFamily="2" charset="-122"/>
                <a:cs typeface="Times New Roman" panose="02020603050405020304" charset="0"/>
              </a:rPr>
              <a:t>（tuò）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藏头</a:t>
            </a:r>
            <a:r>
              <a:rPr sz="2400">
                <a:solidFill>
                  <a:srgbClr val="FF0000"/>
                </a:solidFill>
                <a:latin typeface="Times New Roman" panose="02020603050405020304" charset="0"/>
                <a:ea typeface="宋体" panose="02010600030101010101" pitchFamily="2" charset="-122"/>
                <a:cs typeface="Times New Roman" panose="02020603050405020304" charset="0"/>
              </a:rPr>
              <a:t>露</a:t>
            </a:r>
            <a:r>
              <a:rPr sz="2400">
                <a:latin typeface="Times New Roman" panose="02020603050405020304" charset="0"/>
                <a:ea typeface="宋体" panose="02010600030101010101" pitchFamily="2" charset="-122"/>
                <a:cs typeface="Times New Roman" panose="02020603050405020304" charset="0"/>
              </a:rPr>
              <a:t>尾（lù）</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监</a:t>
            </a:r>
            <a:r>
              <a:rPr sz="2400">
                <a:latin typeface="Times New Roman" panose="02020603050405020304" charset="0"/>
                <a:ea typeface="宋体" panose="02010600030101010101" pitchFamily="2" charset="-122"/>
                <a:cs typeface="Times New Roman" panose="02020603050405020304" charset="0"/>
              </a:rPr>
              <a:t>生（jiàn）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丧</a:t>
            </a:r>
            <a:r>
              <a:rPr sz="2400">
                <a:latin typeface="Times New Roman" panose="02020603050405020304" charset="0"/>
                <a:ea typeface="宋体" panose="02010600030101010101" pitchFamily="2" charset="-122"/>
                <a:cs typeface="Times New Roman" panose="02020603050405020304" charset="0"/>
              </a:rPr>
              <a:t>葬（sāng） </a:t>
            </a:r>
            <a:r>
              <a:rPr sz="2400">
                <a:solidFill>
                  <a:srgbClr val="FF0000"/>
                </a:solidFill>
                <a:latin typeface="Times New Roman" panose="02020603050405020304" charset="0"/>
                <a:ea typeface="宋体" panose="02010600030101010101" pitchFamily="2" charset="-122"/>
                <a:cs typeface="Times New Roman" panose="02020603050405020304" charset="0"/>
              </a:rPr>
              <a:t>俨</a:t>
            </a:r>
            <a:r>
              <a:rPr sz="2400">
                <a:latin typeface="Times New Roman" panose="02020603050405020304" charset="0"/>
                <a:ea typeface="宋体" panose="02010600030101010101" pitchFamily="2" charset="-122"/>
                <a:cs typeface="Times New Roman" panose="02020603050405020304" charset="0"/>
              </a:rPr>
              <a:t>然（yǎn） </a:t>
            </a:r>
            <a:r>
              <a:rPr sz="2400">
                <a:solidFill>
                  <a:srgbClr val="FF0000"/>
                </a:solidFill>
                <a:latin typeface="Times New Roman" panose="02020603050405020304" charset="0"/>
                <a:ea typeface="宋体" panose="02010600030101010101" pitchFamily="2" charset="-122"/>
                <a:cs typeface="Times New Roman" panose="02020603050405020304" charset="0"/>
              </a:rPr>
              <a:t>供</a:t>
            </a:r>
            <a:r>
              <a:rPr sz="2400">
                <a:latin typeface="Times New Roman" panose="02020603050405020304" charset="0"/>
                <a:ea typeface="宋体" panose="02010600030101010101" pitchFamily="2" charset="-122"/>
                <a:cs typeface="Times New Roman" panose="02020603050405020304" charset="0"/>
              </a:rPr>
              <a:t>不应求（gòng）</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间</a:t>
            </a:r>
            <a:r>
              <a:rPr sz="2400">
                <a:latin typeface="Times New Roman" panose="02020603050405020304" charset="0"/>
                <a:ea typeface="宋体" panose="02010600030101010101" pitchFamily="2" charset="-122"/>
                <a:cs typeface="Times New Roman" panose="02020603050405020304" charset="0"/>
              </a:rPr>
              <a:t>或（jiàn）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跌</a:t>
            </a:r>
            <a:r>
              <a:rPr sz="2400">
                <a:solidFill>
                  <a:srgbClr val="FF0000"/>
                </a:solidFill>
                <a:latin typeface="Times New Roman" panose="02020603050405020304" charset="0"/>
                <a:ea typeface="宋体" panose="02010600030101010101" pitchFamily="2" charset="-122"/>
                <a:cs typeface="Times New Roman" panose="02020603050405020304" charset="0"/>
              </a:rPr>
              <a:t>宕</a:t>
            </a:r>
            <a:r>
              <a:rPr sz="2400">
                <a:latin typeface="Times New Roman" panose="02020603050405020304" charset="0"/>
                <a:ea typeface="宋体" panose="02010600030101010101" pitchFamily="2" charset="-122"/>
                <a:cs typeface="Times New Roman" panose="02020603050405020304" charset="0"/>
              </a:rPr>
              <a:t>（dàng） </a:t>
            </a:r>
            <a:r>
              <a:rPr sz="2400">
                <a:solidFill>
                  <a:srgbClr val="FF0000"/>
                </a:solidFill>
                <a:latin typeface="Times New Roman" panose="02020603050405020304" charset="0"/>
                <a:ea typeface="宋体" panose="02010600030101010101" pitchFamily="2" charset="-122"/>
                <a:cs typeface="Times New Roman" panose="02020603050405020304" charset="0"/>
              </a:rPr>
              <a:t>谬</a:t>
            </a:r>
            <a:r>
              <a:rPr sz="2400">
                <a:latin typeface="Times New Roman" panose="02020603050405020304" charset="0"/>
                <a:ea typeface="宋体" panose="02010600030101010101" pitchFamily="2" charset="-122"/>
                <a:cs typeface="Times New Roman" panose="02020603050405020304" charset="0"/>
              </a:rPr>
              <a:t>种（miù） 万马齐</a:t>
            </a:r>
            <a:r>
              <a:rPr sz="2400">
                <a:solidFill>
                  <a:srgbClr val="FF0000"/>
                </a:solidFill>
                <a:latin typeface="Times New Roman" panose="02020603050405020304" charset="0"/>
                <a:ea typeface="宋体" panose="02010600030101010101" pitchFamily="2" charset="-122"/>
                <a:cs typeface="Times New Roman" panose="02020603050405020304" charset="0"/>
              </a:rPr>
              <a:t>喑</a:t>
            </a:r>
            <a:r>
              <a:rPr sz="2400">
                <a:latin typeface="Times New Roman" panose="02020603050405020304" charset="0"/>
                <a:ea typeface="宋体" panose="02010600030101010101" pitchFamily="2" charset="-122"/>
                <a:cs typeface="Times New Roman" panose="02020603050405020304" charset="0"/>
              </a:rPr>
              <a:t>（yīn）</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讥</a:t>
            </a:r>
            <a:r>
              <a:rPr sz="2400">
                <a:solidFill>
                  <a:srgbClr val="FF0000"/>
                </a:solidFill>
                <a:latin typeface="Times New Roman" panose="02020603050405020304" charset="0"/>
                <a:ea typeface="宋体" panose="02010600030101010101" pitchFamily="2" charset="-122"/>
                <a:cs typeface="Times New Roman" panose="02020603050405020304" charset="0"/>
              </a:rPr>
              <a:t>诮</a:t>
            </a:r>
            <a:r>
              <a:rPr sz="2400">
                <a:latin typeface="Times New Roman" panose="02020603050405020304" charset="0"/>
                <a:ea typeface="宋体" panose="02010600030101010101" pitchFamily="2" charset="-122"/>
                <a:cs typeface="Times New Roman" panose="02020603050405020304" charset="0"/>
              </a:rPr>
              <a:t>（qiào）</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瘦</a:t>
            </a:r>
            <a:r>
              <a:rPr sz="2400">
                <a:solidFill>
                  <a:srgbClr val="FF0000"/>
                </a:solidFill>
                <a:latin typeface="Times New Roman" panose="02020603050405020304" charset="0"/>
                <a:ea typeface="宋体" panose="02010600030101010101" pitchFamily="2" charset="-122"/>
                <a:cs typeface="Times New Roman" panose="02020603050405020304" charset="0"/>
              </a:rPr>
              <a:t>削</a:t>
            </a:r>
            <a:r>
              <a:rPr sz="2400">
                <a:latin typeface="Times New Roman" panose="02020603050405020304" charset="0"/>
                <a:ea typeface="宋体" panose="02010600030101010101" pitchFamily="2" charset="-122"/>
                <a:cs typeface="Times New Roman" panose="02020603050405020304" charset="0"/>
              </a:rPr>
              <a:t>（xiāo） </a:t>
            </a:r>
            <a:r>
              <a:rPr sz="2400">
                <a:solidFill>
                  <a:srgbClr val="FF0000"/>
                </a:solidFill>
                <a:latin typeface="Times New Roman" panose="02020603050405020304" charset="0"/>
                <a:ea typeface="宋体" panose="02010600030101010101" pitchFamily="2" charset="-122"/>
                <a:cs typeface="Times New Roman" panose="02020603050405020304" charset="0"/>
              </a:rPr>
              <a:t>炮</a:t>
            </a:r>
            <a:r>
              <a:rPr sz="2400">
                <a:latin typeface="Times New Roman" panose="02020603050405020304" charset="0"/>
                <a:ea typeface="宋体" panose="02010600030101010101" pitchFamily="2" charset="-122"/>
                <a:cs typeface="Times New Roman" panose="02020603050405020304" charset="0"/>
              </a:rPr>
              <a:t>烙（pào）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咀</a:t>
            </a:r>
            <a:r>
              <a:rPr sz="2400">
                <a:latin typeface="Times New Roman" panose="02020603050405020304" charset="0"/>
                <a:ea typeface="宋体" panose="02010600030101010101" pitchFamily="2" charset="-122"/>
                <a:cs typeface="Times New Roman" panose="02020603050405020304" charset="0"/>
              </a:rPr>
              <a:t>嚼鉴赏（jǔ）</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02550" y="1327785"/>
            <a:ext cx="67246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C</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296410"/>
            <a:ext cx="9092565"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【解析】A项，“簿”应读“bù”，“拓”应读“tà”；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B项，“供”应读“gōng”；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D项，“削”应读“xuē”，“炮”应读“páo”。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69315" y="1048385"/>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下列各组词语中，有错别字的一项是（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感慨　　气概　　慷慨　　慨叹　　自惭形秽</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缉捕　　通缉　　缉拿　　编辑　　面面相觑</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佳肴　　菜肴　　酒肴　　肴馔　　安然无恙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惊骇　　骇然　　骇异　　形骇　　哀声叹气</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24625" y="1048385"/>
            <a:ext cx="541655" cy="902970"/>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D</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3735070"/>
            <a:ext cx="980567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【解析】D项，“形骇”应改为“形骸”，“哀”应改为“唉”。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TABLE_ENDDRAG_ORIGIN_RECT" val="797*223"/>
  <p:tag name="TABLE_ENDDRAG_RECT" val="52*143*797*223"/>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TABLE_ENDDRAG_ORIGIN_RECT" val="786*365"/>
  <p:tag name="TABLE_ENDDRAG_RECT" val="69*74*786*365"/>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TABLE_ENDDRAG_ORIGIN_RECT" val="852*289"/>
  <p:tag name="TABLE_ENDDRAG_RECT" val="44*161*852*290"/>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TABLE_ENDDRAG_ORIGIN_RECT" val="853*216"/>
  <p:tag name="TABLE_ENDDRAG_RECT" val="42*137*853*216"/>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TABLE_ENDDRAG_ORIGIN_RECT" val="771*337"/>
  <p:tag name="TABLE_ENDDRAG_RECT" val="90*146*771*337"/>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TABLE_ENDDRAG_ORIGIN_RECT" val="734*434"/>
  <p:tag name="TABLE_ENDDRAG_RECT" val="148*63*734*434"/>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TABLE_ENDDRAG_ORIGIN_RECT" val="874*287"/>
  <p:tag name="TABLE_ENDDRAG_RECT" val="53*117*874*287"/>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38028</Words>
  <Application>WPS 演示</Application>
  <PresentationFormat>宽屏</PresentationFormat>
  <Paragraphs>1453</Paragraphs>
  <Slides>123</Slides>
  <Notes>42</Notes>
  <HiddenSlides>0</HiddenSlides>
  <MMClips>10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123</vt:i4>
      </vt:variant>
    </vt:vector>
  </HeadingPairs>
  <TitlesOfParts>
    <vt:vector size="134" baseType="lpstr">
      <vt:lpstr>Arial</vt:lpstr>
      <vt:lpstr>宋体</vt:lpstr>
      <vt:lpstr>Wingdings</vt:lpstr>
      <vt:lpstr>楷体</vt:lpstr>
      <vt:lpstr>Times New Roman</vt:lpstr>
      <vt:lpstr>微软雅黑</vt:lpstr>
      <vt:lpstr>Wingdings</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122</cp:revision>
  <dcterms:created xsi:type="dcterms:W3CDTF">2018-12-04T07:30:00Z</dcterms:created>
  <dcterms:modified xsi:type="dcterms:W3CDTF">2024-08-13T05:48:07Z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AD68C3A5916C400C866CE17C4E2D4740</vt:lpwstr>
  </property>
  <property fmtid="{D5CDD505-2E9C-101B-9397-08002B2CF9AE}" pid="3" name="KSOProductBuildVer">
    <vt:lpwstr>2052-12.1.0.17147</vt:lpwstr>
  </property>
</Properties>
</file>