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0"/>
  </p:handoutMasterIdLst>
  <p:sldIdLst>
    <p:sldId id="256" r:id="rId3"/>
    <p:sldId id="258" r:id="rId5"/>
    <p:sldId id="257" r:id="rId6"/>
    <p:sldId id="577" r:id="rId7"/>
    <p:sldId id="477" r:id="rId8"/>
    <p:sldId id="478" r:id="rId9"/>
    <p:sldId id="479" r:id="rId10"/>
    <p:sldId id="480" r:id="rId11"/>
    <p:sldId id="337" r:id="rId12"/>
    <p:sldId id="763" r:id="rId13"/>
    <p:sldId id="483" r:id="rId14"/>
    <p:sldId id="345" r:id="rId15"/>
    <p:sldId id="484" r:id="rId16"/>
    <p:sldId id="485" r:id="rId17"/>
    <p:sldId id="486" r:id="rId18"/>
    <p:sldId id="764" r:id="rId19"/>
    <p:sldId id="487" r:id="rId20"/>
    <p:sldId id="675" r:id="rId21"/>
    <p:sldId id="489" r:id="rId22"/>
    <p:sldId id="679" r:id="rId23"/>
    <p:sldId id="490" r:id="rId24"/>
    <p:sldId id="491" r:id="rId25"/>
    <p:sldId id="492" r:id="rId26"/>
    <p:sldId id="494" r:id="rId27"/>
    <p:sldId id="495" r:id="rId28"/>
    <p:sldId id="497" r:id="rId29"/>
    <p:sldId id="508" r:id="rId30"/>
    <p:sldId id="499" r:id="rId31"/>
    <p:sldId id="500" r:id="rId32"/>
    <p:sldId id="501" r:id="rId33"/>
    <p:sldId id="509" r:id="rId34"/>
    <p:sldId id="503" r:id="rId35"/>
    <p:sldId id="765" r:id="rId36"/>
    <p:sldId id="766" r:id="rId37"/>
    <p:sldId id="767" r:id="rId38"/>
    <p:sldId id="511" r:id="rId39"/>
    <p:sldId id="512" r:id="rId40"/>
    <p:sldId id="516" r:id="rId41"/>
    <p:sldId id="517" r:id="rId42"/>
    <p:sldId id="518" r:id="rId43"/>
    <p:sldId id="519" r:id="rId44"/>
    <p:sldId id="520" r:id="rId45"/>
    <p:sldId id="523" r:id="rId46"/>
    <p:sldId id="524" r:id="rId47"/>
    <p:sldId id="526" r:id="rId48"/>
    <p:sldId id="528" r:id="rId49"/>
    <p:sldId id="529" r:id="rId50"/>
    <p:sldId id="530" r:id="rId51"/>
    <p:sldId id="531" r:id="rId52"/>
    <p:sldId id="534" r:id="rId53"/>
    <p:sldId id="536" r:id="rId54"/>
    <p:sldId id="768" r:id="rId55"/>
    <p:sldId id="539" r:id="rId56"/>
    <p:sldId id="547" r:id="rId57"/>
    <p:sldId id="769" r:id="rId58"/>
    <p:sldId id="770" r:id="rId59"/>
    <p:sldId id="541" r:id="rId60"/>
    <p:sldId id="771" r:id="rId61"/>
    <p:sldId id="542" r:id="rId62"/>
    <p:sldId id="543" r:id="rId63"/>
    <p:sldId id="555" r:id="rId64"/>
    <p:sldId id="556" r:id="rId65"/>
    <p:sldId id="557" r:id="rId66"/>
    <p:sldId id="558" r:id="rId67"/>
    <p:sldId id="559" r:id="rId68"/>
    <p:sldId id="560" r:id="rId69"/>
    <p:sldId id="561" r:id="rId70"/>
    <p:sldId id="562" r:id="rId71"/>
    <p:sldId id="563" r:id="rId72"/>
    <p:sldId id="564" r:id="rId73"/>
    <p:sldId id="565" r:id="rId74"/>
    <p:sldId id="566" r:id="rId75"/>
    <p:sldId id="684" r:id="rId76"/>
    <p:sldId id="567" r:id="rId77"/>
    <p:sldId id="568" r:id="rId78"/>
    <p:sldId id="570" r:id="rId79"/>
    <p:sldId id="571" r:id="rId80"/>
    <p:sldId id="569" r:id="rId81"/>
    <p:sldId id="572" r:id="rId82"/>
    <p:sldId id="573" r:id="rId83"/>
    <p:sldId id="574" r:id="rId84"/>
    <p:sldId id="772" r:id="rId85"/>
    <p:sldId id="575" r:id="rId86"/>
    <p:sldId id="773" r:id="rId87"/>
    <p:sldId id="774" r:id="rId88"/>
    <p:sldId id="576" r:id="rId89"/>
  </p:sldIdLst>
  <p:sldSz cx="12192000" cy="6858000"/>
  <p:notesSz cx="6858000" cy="9144000"/>
  <p:custDataLst>
    <p:tags r:id="rId9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5A613D"/>
    <a:srgbClr val="B6AF88"/>
    <a:srgbClr val="030502"/>
    <a:srgbClr val="70784C"/>
    <a:srgbClr val="7E8755"/>
    <a:srgbClr val="DFE2D1"/>
    <a:srgbClr val="D6DAC5"/>
    <a:srgbClr val="E1D8D2"/>
    <a:srgbClr val="DDC6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p:cViewPr varScale="1">
        <p:scale>
          <a:sx n="59" d="100"/>
          <a:sy n="59" d="100"/>
        </p:scale>
        <p:origin x="82" y="42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4" Type="http://schemas.openxmlformats.org/officeDocument/2006/relationships/tags" Target="tags/tag228.xml"/><Relationship Id="rId93" Type="http://schemas.openxmlformats.org/officeDocument/2006/relationships/tableStyles" Target="tableStyles.xml"/><Relationship Id="rId92" Type="http://schemas.openxmlformats.org/officeDocument/2006/relationships/viewProps" Target="viewProps.xml"/><Relationship Id="rId91" Type="http://schemas.openxmlformats.org/officeDocument/2006/relationships/presProps" Target="presProps.xml"/><Relationship Id="rId90" Type="http://schemas.openxmlformats.org/officeDocument/2006/relationships/handoutMaster" Target="handoutMasters/handoutMaster1.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CC3875-C447-4BC8-A378-F3E768C9EB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89C3F-5AE9-4BEA-A13E-86ABD0C8DC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0D89C3F-5AE9-4BEA-A13E-86ABD0C8DCE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slide" Target="../slides/slide2.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slide" Target="../slides/slide2.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1.jpeg"/><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slide" Target="../slides/slide2.xml"/><Relationship Id="rId2" Type="http://schemas.openxmlformats.org/officeDocument/2006/relationships/tags" Target="../tags/tag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a:hlinkClick r:id="rId3" action="ppaction://hlinksldjump"/>
          </p:cNvPr>
          <p:cNvSpPr/>
          <p:nvPr userDrawn="1"/>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217400" cy="6857365"/>
          </a:xfrm>
          <a:prstGeom prst="rect">
            <a:avLst/>
          </a:prstGeom>
          <a:solidFill>
            <a:srgbClr val="DF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a:hlinkClick r:id="rId3" action="ppaction://hlinksldjump"/>
          </p:cNvPr>
          <p:cNvSpPr/>
          <p:nvPr userDrawn="1">
            <p:custDataLst>
              <p:tags r:id="rId4"/>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pic>
        <p:nvPicPr>
          <p:cNvPr id="105" name="图片 104"/>
          <p:cNvPicPr/>
          <p:nvPr userDrawn="1">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0" y="5413375"/>
            <a:ext cx="2167255" cy="1443990"/>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jpeg"/><Relationship Id="rId3" Type="http://schemas.openxmlformats.org/officeDocument/2006/relationships/tags" Target="../tags/tag13.xml"/><Relationship Id="rId2" Type="http://schemas.openxmlformats.org/officeDocument/2006/relationships/image" Target="../media/image2.jpeg"/><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4.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4.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5.xml"/><Relationship Id="rId5" Type="http://schemas.openxmlformats.org/officeDocument/2006/relationships/tags" Target="../tags/tag66.xml"/><Relationship Id="rId4" Type="http://schemas.openxmlformats.org/officeDocument/2006/relationships/image" Target="../media/image7.jpeg"/><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6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68.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5.xml"/><Relationship Id="rId2" Type="http://schemas.openxmlformats.org/officeDocument/2006/relationships/tags" Target="../tags/tag70.xml"/><Relationship Id="rId1" Type="http://schemas.openxmlformats.org/officeDocument/2006/relationships/tags" Target="../tags/tag69.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5.xml"/><Relationship Id="rId2" Type="http://schemas.openxmlformats.org/officeDocument/2006/relationships/tags" Target="../tags/tag72.xml"/><Relationship Id="rId1" Type="http://schemas.openxmlformats.org/officeDocument/2006/relationships/tags" Target="../tags/tag71.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5.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5.xml"/><Relationship Id="rId2" Type="http://schemas.openxmlformats.org/officeDocument/2006/relationships/tags" Target="../tags/tag77.xml"/><Relationship Id="rId1" Type="http://schemas.openxmlformats.org/officeDocument/2006/relationships/tags" Target="../tags/tag76.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5.xml"/><Relationship Id="rId4" Type="http://schemas.openxmlformats.org/officeDocument/2006/relationships/tags" Target="../tags/tag80.xml"/><Relationship Id="rId3" Type="http://schemas.openxmlformats.org/officeDocument/2006/relationships/slide" Target="slide20.xml"/><Relationship Id="rId2" Type="http://schemas.openxmlformats.org/officeDocument/2006/relationships/tags" Target="../tags/tag79.xml"/><Relationship Id="rId1" Type="http://schemas.openxmlformats.org/officeDocument/2006/relationships/tags" Target="../tags/tag78.xml"/></Relationships>
</file>

<file path=ppt/slides/_rels/slide2.xml.rels><?xml version="1.0" encoding="UTF-8" standalone="yes"?>
<Relationships xmlns="http://schemas.openxmlformats.org/package/2006/relationships"><Relationship Id="rId9" Type="http://schemas.openxmlformats.org/officeDocument/2006/relationships/slide" Target="slide3.xml"/><Relationship Id="rId8" Type="http://schemas.openxmlformats.org/officeDocument/2006/relationships/tags" Target="../tags/tag18.xml"/><Relationship Id="rId7" Type="http://schemas.openxmlformats.org/officeDocument/2006/relationships/image" Target="../media/image5.jpeg"/><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4.jpeg"/><Relationship Id="rId3" Type="http://schemas.openxmlformats.org/officeDocument/2006/relationships/image" Target="../media/image3.jpeg"/><Relationship Id="rId23" Type="http://schemas.openxmlformats.org/officeDocument/2006/relationships/notesSlide" Target="../notesSlides/notesSlide2.xml"/><Relationship Id="rId22" Type="http://schemas.openxmlformats.org/officeDocument/2006/relationships/slideLayout" Target="../slideLayouts/slideLayout1.xml"/><Relationship Id="rId21" Type="http://schemas.openxmlformats.org/officeDocument/2006/relationships/tags" Target="../tags/tag27.xml"/><Relationship Id="rId20" Type="http://schemas.openxmlformats.org/officeDocument/2006/relationships/slide" Target="slide61.xml"/><Relationship Id="rId2" Type="http://schemas.openxmlformats.org/officeDocument/2006/relationships/tags" Target="../tags/tag15.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4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slide" Target="slide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4.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5.xml"/><Relationship Id="rId3" Type="http://schemas.openxmlformats.org/officeDocument/2006/relationships/tags" Target="../tags/tag82.xml"/><Relationship Id="rId2" Type="http://schemas.openxmlformats.org/officeDocument/2006/relationships/slide" Target="slide19.xml"/><Relationship Id="rId1" Type="http://schemas.openxmlformats.org/officeDocument/2006/relationships/tags" Target="../tags/tag81.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xml"/><Relationship Id="rId5" Type="http://schemas.openxmlformats.org/officeDocument/2006/relationships/tags" Target="../tags/tag84.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83.xml"/><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3.xml"/><Relationship Id="rId3" Type="http://schemas.openxmlformats.org/officeDocument/2006/relationships/tags" Target="../tags/tag86.xml"/><Relationship Id="rId2" Type="http://schemas.openxmlformats.org/officeDocument/2006/relationships/image" Target="../media/image7.jpeg"/><Relationship Id="rId1" Type="http://schemas.openxmlformats.org/officeDocument/2006/relationships/tags" Target="../tags/tag8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87.xml"/></Relationships>
</file>

<file path=ppt/slides/_rels/slide2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1" Type="http://schemas.openxmlformats.org/officeDocument/2006/relationships/notesSlide" Target="../notesSlides/notesSlide24.xml"/><Relationship Id="rId10" Type="http://schemas.openxmlformats.org/officeDocument/2006/relationships/slideLayout" Target="../slideLayouts/slideLayout3.xml"/><Relationship Id="rId1" Type="http://schemas.openxmlformats.org/officeDocument/2006/relationships/tags" Target="../tags/tag88.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3.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26.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image" Target="../media/image7.jpeg"/><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notesSlide" Target="../notesSlides/notesSlide26.xml"/><Relationship Id="rId11" Type="http://schemas.openxmlformats.org/officeDocument/2006/relationships/slideLayout" Target="../slideLayouts/slideLayout4.xml"/><Relationship Id="rId10" Type="http://schemas.openxmlformats.org/officeDocument/2006/relationships/tags" Target="../tags/tag109.xml"/><Relationship Id="rId1" Type="http://schemas.openxmlformats.org/officeDocument/2006/relationships/tags" Target="../tags/tag10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110.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5.xml"/><Relationship Id="rId5" Type="http://schemas.openxmlformats.org/officeDocument/2006/relationships/tags" Target="../tags/tag114.xml"/><Relationship Id="rId4" Type="http://schemas.openxmlformats.org/officeDocument/2006/relationships/image" Target="../media/image7.jpeg"/><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115.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29.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28.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116.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5.xml"/><Relationship Id="rId2" Type="http://schemas.openxmlformats.org/officeDocument/2006/relationships/tags" Target="../tags/tag118.xml"/><Relationship Id="rId1" Type="http://schemas.openxmlformats.org/officeDocument/2006/relationships/tags" Target="../tags/tag117.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5.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12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12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12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125.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5.xml"/><Relationship Id="rId2" Type="http://schemas.openxmlformats.org/officeDocument/2006/relationships/tags" Target="../tags/tag127.xml"/><Relationship Id="rId1" Type="http://schemas.openxmlformats.org/officeDocument/2006/relationships/tags" Target="../tags/tag126.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5.xml"/><Relationship Id="rId3" Type="http://schemas.openxmlformats.org/officeDocument/2006/relationships/slide" Target="slide39.xml"/><Relationship Id="rId2" Type="http://schemas.openxmlformats.org/officeDocument/2006/relationships/tags" Target="../tags/tag129.xml"/><Relationship Id="rId1" Type="http://schemas.openxmlformats.org/officeDocument/2006/relationships/tags" Target="../tags/tag128.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5.xml"/><Relationship Id="rId3" Type="http://schemas.openxmlformats.org/officeDocument/2006/relationships/tags" Target="../tags/tag131.xml"/><Relationship Id="rId2" Type="http://schemas.openxmlformats.org/officeDocument/2006/relationships/slide" Target="slide38.xml"/><Relationship Id="rId1" Type="http://schemas.openxmlformats.org/officeDocument/2006/relationships/tags" Target="../tags/tag130.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31.xml"/><Relationship Id="rId2" Type="http://schemas.openxmlformats.org/officeDocument/2006/relationships/image" Target="../media/image7.jpeg"/><Relationship Id="rId1" Type="http://schemas.openxmlformats.org/officeDocument/2006/relationships/tags" Target="../tags/tag30.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1.xml"/><Relationship Id="rId5" Type="http://schemas.openxmlformats.org/officeDocument/2006/relationships/tags" Target="../tags/tag133.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132.xml"/><Relationship Id="rId1" Type="http://schemas.openxmlformats.org/officeDocument/2006/relationships/image" Target="../media/image6.jpe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3.xml"/><Relationship Id="rId3" Type="http://schemas.openxmlformats.org/officeDocument/2006/relationships/tags" Target="../tags/tag135.xml"/><Relationship Id="rId2" Type="http://schemas.openxmlformats.org/officeDocument/2006/relationships/image" Target="../media/image7.jpeg"/><Relationship Id="rId1" Type="http://schemas.openxmlformats.org/officeDocument/2006/relationships/tags" Target="../tags/tag13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136.xml"/></Relationships>
</file>

<file path=ppt/slides/_rels/slide43.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2" Type="http://schemas.openxmlformats.org/officeDocument/2006/relationships/notesSlide" Target="../notesSlides/notesSlide43.xml"/><Relationship Id="rId11" Type="http://schemas.openxmlformats.org/officeDocument/2006/relationships/slideLayout" Target="../slideLayouts/slideLayout3.xml"/><Relationship Id="rId10" Type="http://schemas.openxmlformats.org/officeDocument/2006/relationships/tags" Target="../tags/tag146.xml"/><Relationship Id="rId1" Type="http://schemas.openxmlformats.org/officeDocument/2006/relationships/tags" Target="../tags/tag137.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3.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4.xml"/><Relationship Id="rId6" Type="http://schemas.openxmlformats.org/officeDocument/2006/relationships/tags" Target="../tags/tag155.xml"/><Relationship Id="rId5" Type="http://schemas.openxmlformats.org/officeDocument/2006/relationships/image" Target="../media/image7.jpeg"/><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6.xml"/><Relationship Id="rId7" Type="http://schemas.openxmlformats.org/officeDocument/2006/relationships/slideLayout" Target="../slideLayouts/slideLayout4.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5.xml"/><Relationship Id="rId5" Type="http://schemas.openxmlformats.org/officeDocument/2006/relationships/tags" Target="../tags/tag165.xml"/><Relationship Id="rId4" Type="http://schemas.openxmlformats.org/officeDocument/2006/relationships/image" Target="../media/image7.jpeg"/><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5.xml"/><Relationship Id="rId1" Type="http://schemas.openxmlformats.org/officeDocument/2006/relationships/tags" Target="../tags/tag166.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xml"/><Relationship Id="rId1" Type="http://schemas.openxmlformats.org/officeDocument/2006/relationships/tags" Target="../tags/tag16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5.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xml"/><Relationship Id="rId1" Type="http://schemas.openxmlformats.org/officeDocument/2006/relationships/tags" Target="../tags/tag17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tags" Target="../tags/tag172.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5.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tags" Target="../tags/tag17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tags" Target="../tags/tag17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5.xml"/><Relationship Id="rId1" Type="http://schemas.openxmlformats.org/officeDocument/2006/relationships/tags" Target="../tags/tag17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5.xml"/><Relationship Id="rId1" Type="http://schemas.openxmlformats.org/officeDocument/2006/relationships/tags" Target="../tags/tag17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5.xml"/><Relationship Id="rId1" Type="http://schemas.openxmlformats.org/officeDocument/2006/relationships/tags" Target="../tags/tag180.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5.xml"/><Relationship Id="rId3" Type="http://schemas.openxmlformats.org/officeDocument/2006/relationships/slide" Target="slide60.xml"/><Relationship Id="rId2" Type="http://schemas.openxmlformats.org/officeDocument/2006/relationships/tags" Target="../tags/tag182.xml"/><Relationship Id="rId1" Type="http://schemas.openxmlformats.org/officeDocument/2006/relationships/tags" Target="../tags/tag18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tags" Target="../tags/tag33.xml"/><Relationship Id="rId1" Type="http://schemas.openxmlformats.org/officeDocument/2006/relationships/tags" Target="../tags/tag32.xml"/></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5.xml"/><Relationship Id="rId3" Type="http://schemas.openxmlformats.org/officeDocument/2006/relationships/tags" Target="../tags/tag184.xml"/><Relationship Id="rId2" Type="http://schemas.openxmlformats.org/officeDocument/2006/relationships/slide" Target="slide59.xml"/><Relationship Id="rId1" Type="http://schemas.openxmlformats.org/officeDocument/2006/relationships/tags" Target="../tags/tag183.xml"/></Relationships>
</file>

<file path=ppt/slides/_rels/slide61.xml.rels><?xml version="1.0" encoding="UTF-8" standalone="yes"?>
<Relationships xmlns="http://schemas.openxmlformats.org/package/2006/relationships"><Relationship Id="rId7" Type="http://schemas.openxmlformats.org/officeDocument/2006/relationships/notesSlide" Target="../notesSlides/notesSlide61.xml"/><Relationship Id="rId6" Type="http://schemas.openxmlformats.org/officeDocument/2006/relationships/slideLayout" Target="../slideLayouts/slideLayout1.xml"/><Relationship Id="rId5" Type="http://schemas.openxmlformats.org/officeDocument/2006/relationships/tags" Target="../tags/tag186.xml"/><Relationship Id="rId4" Type="http://schemas.openxmlformats.org/officeDocument/2006/relationships/slide" Target="slide2.xml"/><Relationship Id="rId3" Type="http://schemas.openxmlformats.org/officeDocument/2006/relationships/image" Target="../media/image4.jpeg"/><Relationship Id="rId2" Type="http://schemas.openxmlformats.org/officeDocument/2006/relationships/tags" Target="../tags/tag185.xml"/><Relationship Id="rId1" Type="http://schemas.openxmlformats.org/officeDocument/2006/relationships/image" Target="../media/image6.jpeg"/></Relationships>
</file>

<file path=ppt/slides/_rels/slide62.xml.rels><?xml version="1.0" encoding="UTF-8" standalone="yes"?>
<Relationships xmlns="http://schemas.openxmlformats.org/package/2006/relationships"><Relationship Id="rId6" Type="http://schemas.openxmlformats.org/officeDocument/2006/relationships/notesSlide" Target="../notesSlides/notesSlide62.xml"/><Relationship Id="rId5" Type="http://schemas.openxmlformats.org/officeDocument/2006/relationships/slideLayout" Target="../slideLayouts/slideLayout5.xml"/><Relationship Id="rId4" Type="http://schemas.openxmlformats.org/officeDocument/2006/relationships/tags" Target="../tags/tag189.xml"/><Relationship Id="rId3" Type="http://schemas.openxmlformats.org/officeDocument/2006/relationships/image" Target="../media/image7.jpeg"/><Relationship Id="rId2" Type="http://schemas.openxmlformats.org/officeDocument/2006/relationships/tags" Target="../tags/tag188.xml"/><Relationship Id="rId1" Type="http://schemas.openxmlformats.org/officeDocument/2006/relationships/tags" Target="../tags/tag18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5.xml"/><Relationship Id="rId1" Type="http://schemas.openxmlformats.org/officeDocument/2006/relationships/tags" Target="../tags/tag190.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5.xml"/><Relationship Id="rId1" Type="http://schemas.openxmlformats.org/officeDocument/2006/relationships/tags" Target="../tags/tag191.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tags" Target="../tags/tag19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tags" Target="../tags/tag193.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5.xml"/><Relationship Id="rId1" Type="http://schemas.openxmlformats.org/officeDocument/2006/relationships/tags" Target="../tags/tag194.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5.xml"/><Relationship Id="rId1" Type="http://schemas.openxmlformats.org/officeDocument/2006/relationships/tags" Target="../tags/tag195.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5.xml"/><Relationship Id="rId1" Type="http://schemas.openxmlformats.org/officeDocument/2006/relationships/tags" Target="../tags/tag196.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3.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5.xml"/><Relationship Id="rId1" Type="http://schemas.openxmlformats.org/officeDocument/2006/relationships/tags" Target="../tags/tag197.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5.xml"/><Relationship Id="rId1" Type="http://schemas.openxmlformats.org/officeDocument/2006/relationships/tags" Target="../tags/tag198.xml"/></Relationships>
</file>

<file path=ppt/slides/_rels/slide72.xml.rels><?xml version="1.0" encoding="UTF-8" standalone="yes"?>
<Relationships xmlns="http://schemas.openxmlformats.org/package/2006/relationships"><Relationship Id="rId7" Type="http://schemas.openxmlformats.org/officeDocument/2006/relationships/notesSlide" Target="../notesSlides/notesSlide72.xml"/><Relationship Id="rId6" Type="http://schemas.openxmlformats.org/officeDocument/2006/relationships/slideLayout" Target="../slideLayouts/slideLayout5.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image" Target="../media/image7.jpeg"/><Relationship Id="rId2" Type="http://schemas.openxmlformats.org/officeDocument/2006/relationships/tags" Target="../tags/tag200.xml"/><Relationship Id="rId1" Type="http://schemas.openxmlformats.org/officeDocument/2006/relationships/tags" Target="../tags/tag199.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5.xml"/><Relationship Id="rId1" Type="http://schemas.openxmlformats.org/officeDocument/2006/relationships/tags" Target="../tags/tag203.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5.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tags" Target="../tags/tag207.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5.xml"/><Relationship Id="rId1" Type="http://schemas.openxmlformats.org/officeDocument/2006/relationships/tags" Target="../tags/tag208.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5.xml"/><Relationship Id="rId1" Type="http://schemas.openxmlformats.org/officeDocument/2006/relationships/tags" Target="../tags/tag209.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5.xml"/><Relationship Id="rId2" Type="http://schemas.openxmlformats.org/officeDocument/2006/relationships/tags" Target="../tags/tag211.xml"/><Relationship Id="rId1" Type="http://schemas.openxmlformats.org/officeDocument/2006/relationships/tags" Target="../tags/tag210.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tags" Target="../tags/tag212.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80.xml.rels><?xml version="1.0" encoding="UTF-8" standalone="yes"?>
<Relationships xmlns="http://schemas.openxmlformats.org/package/2006/relationships"><Relationship Id="rId6" Type="http://schemas.openxmlformats.org/officeDocument/2006/relationships/notesSlide" Target="../notesSlides/notesSlide80.xml"/><Relationship Id="rId5" Type="http://schemas.openxmlformats.org/officeDocument/2006/relationships/slideLayout" Target="../slideLayouts/slideLayout5.xml"/><Relationship Id="rId4" Type="http://schemas.openxmlformats.org/officeDocument/2006/relationships/tags" Target="../tags/tag215.xml"/><Relationship Id="rId3" Type="http://schemas.openxmlformats.org/officeDocument/2006/relationships/image" Target="../media/image7.jpeg"/><Relationship Id="rId2" Type="http://schemas.openxmlformats.org/officeDocument/2006/relationships/tags" Target="../tags/tag214.xml"/><Relationship Id="rId1" Type="http://schemas.openxmlformats.org/officeDocument/2006/relationships/tags" Target="../tags/tag213.xml"/></Relationships>
</file>

<file path=ppt/slides/_rels/slide81.xml.rels><?xml version="1.0" encoding="UTF-8" standalone="yes"?>
<Relationships xmlns="http://schemas.openxmlformats.org/package/2006/relationships"><Relationship Id="rId5" Type="http://schemas.openxmlformats.org/officeDocument/2006/relationships/notesSlide" Target="../notesSlides/notesSlide81.xml"/><Relationship Id="rId4" Type="http://schemas.openxmlformats.org/officeDocument/2006/relationships/slideLayout" Target="../slideLayouts/slideLayout5.xml"/><Relationship Id="rId3" Type="http://schemas.openxmlformats.org/officeDocument/2006/relationships/tags" Target="../tags/tag217.xml"/><Relationship Id="rId2" Type="http://schemas.openxmlformats.org/officeDocument/2006/relationships/slide" Target="slide82.xml"/><Relationship Id="rId1" Type="http://schemas.openxmlformats.org/officeDocument/2006/relationships/tags" Target="../tags/tag216.xml"/></Relationships>
</file>

<file path=ppt/slides/_rels/slide82.xml.rels><?xml version="1.0" encoding="UTF-8" standalone="yes"?>
<Relationships xmlns="http://schemas.openxmlformats.org/package/2006/relationships"><Relationship Id="rId5" Type="http://schemas.openxmlformats.org/officeDocument/2006/relationships/notesSlide" Target="../notesSlides/notesSlide82.xml"/><Relationship Id="rId4" Type="http://schemas.openxmlformats.org/officeDocument/2006/relationships/slideLayout" Target="../slideLayouts/slideLayout5.xml"/><Relationship Id="rId3" Type="http://schemas.openxmlformats.org/officeDocument/2006/relationships/tags" Target="../tags/tag219.xml"/><Relationship Id="rId2" Type="http://schemas.openxmlformats.org/officeDocument/2006/relationships/slide" Target="slide81.xml"/><Relationship Id="rId1" Type="http://schemas.openxmlformats.org/officeDocument/2006/relationships/tags" Target="../tags/tag218.xml"/></Relationships>
</file>

<file path=ppt/slides/_rels/slide83.xml.rels><?xml version="1.0" encoding="UTF-8" standalone="yes"?>
<Relationships xmlns="http://schemas.openxmlformats.org/package/2006/relationships"><Relationship Id="rId8" Type="http://schemas.openxmlformats.org/officeDocument/2006/relationships/notesSlide" Target="../notesSlides/notesSlide83.xml"/><Relationship Id="rId7" Type="http://schemas.openxmlformats.org/officeDocument/2006/relationships/slideLayout" Target="../slideLayouts/slideLayout5.xml"/><Relationship Id="rId6" Type="http://schemas.openxmlformats.org/officeDocument/2006/relationships/tags" Target="../tags/tag223.xml"/><Relationship Id="rId5" Type="http://schemas.openxmlformats.org/officeDocument/2006/relationships/slide" Target="slide84.xml"/><Relationship Id="rId4" Type="http://schemas.openxmlformats.org/officeDocument/2006/relationships/tags" Target="../tags/tag222.xml"/><Relationship Id="rId3" Type="http://schemas.openxmlformats.org/officeDocument/2006/relationships/image" Target="../media/image7.jpeg"/><Relationship Id="rId2" Type="http://schemas.openxmlformats.org/officeDocument/2006/relationships/tags" Target="../tags/tag221.xml"/><Relationship Id="rId1" Type="http://schemas.openxmlformats.org/officeDocument/2006/relationships/tags" Target="../tags/tag220.xml"/></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84.xml"/><Relationship Id="rId3" Type="http://schemas.openxmlformats.org/officeDocument/2006/relationships/slideLayout" Target="../slideLayouts/slideLayout5.xml"/><Relationship Id="rId2" Type="http://schemas.openxmlformats.org/officeDocument/2006/relationships/tags" Target="../tags/tag225.xml"/><Relationship Id="rId1" Type="http://schemas.openxmlformats.org/officeDocument/2006/relationships/tags" Target="../tags/tag224.xml"/></Relationships>
</file>

<file path=ppt/slides/_rels/slide85.xml.rels><?xml version="1.0" encoding="UTF-8" standalone="yes"?>
<Relationships xmlns="http://schemas.openxmlformats.org/package/2006/relationships"><Relationship Id="rId5" Type="http://schemas.openxmlformats.org/officeDocument/2006/relationships/notesSlide" Target="../notesSlides/notesSlide85.xml"/><Relationship Id="rId4" Type="http://schemas.openxmlformats.org/officeDocument/2006/relationships/slideLayout" Target="../slideLayouts/slideLayout5.xml"/><Relationship Id="rId3" Type="http://schemas.openxmlformats.org/officeDocument/2006/relationships/tags" Target="../tags/tag227.xml"/><Relationship Id="rId2" Type="http://schemas.openxmlformats.org/officeDocument/2006/relationships/slide" Target="slide83.xml"/><Relationship Id="rId1" Type="http://schemas.openxmlformats.org/officeDocument/2006/relationships/tags" Target="../tags/tag226.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image" Target="../media/image7.jpeg"/><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2" Type="http://schemas.openxmlformats.org/officeDocument/2006/relationships/notesSlide" Target="../notesSlides/notesSlide9.xml"/><Relationship Id="rId11" Type="http://schemas.openxmlformats.org/officeDocument/2006/relationships/slideLayout" Target="../slideLayouts/slideLayout4.xml"/><Relationship Id="rId10" Type="http://schemas.openxmlformats.org/officeDocument/2006/relationships/tags" Target="../tags/tag54.xml"/><Relationship Id="rId1" Type="http://schemas.openxmlformats.org/officeDocument/2006/relationships/tags" Target="../tags/tag46.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accent6">
              <a:lumMod val="20000"/>
              <a:lumOff val="80000"/>
            </a:schemeClr>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385185" y="2543175"/>
            <a:ext cx="4978400" cy="1043305"/>
          </a:xfrm>
          <a:prstGeom prst="rect">
            <a:avLst/>
          </a:prstGeom>
          <a:noFill/>
        </p:spPr>
        <p:txBody>
          <a:bodyPr wrap="square" rtlCol="0">
            <a:noAutofit/>
          </a:bodyPr>
          <a:p>
            <a:r>
              <a:rPr lang="zh-CN" altLang="en-US" sz="6000" b="1">
                <a:solidFill>
                  <a:schemeClr val="tx1"/>
                </a:solidFill>
                <a:latin typeface="楷体" panose="02010609060101010101" charset="-122"/>
                <a:ea typeface="楷体" panose="02010609060101010101" charset="-122"/>
              </a:rPr>
              <a:t>中职语文基础</a:t>
            </a:r>
            <a:endParaRPr lang="zh-CN" altLang="en-US" sz="6000" b="1">
              <a:solidFill>
                <a:schemeClr val="tx1"/>
              </a:solidFill>
              <a:latin typeface="楷体" panose="02010609060101010101" charset="-122"/>
              <a:ea typeface="楷体" panose="02010609060101010101" charset="-122"/>
            </a:endParaRPr>
          </a:p>
        </p:txBody>
      </p:sp>
      <p:sp>
        <p:nvSpPr>
          <p:cNvPr id="44" name="文本框 43"/>
          <p:cNvSpPr txBox="1"/>
          <p:nvPr/>
        </p:nvSpPr>
        <p:spPr>
          <a:xfrm>
            <a:off x="8428355" y="2259965"/>
            <a:ext cx="675005" cy="2033905"/>
          </a:xfrm>
          <a:prstGeom prst="rect">
            <a:avLst/>
          </a:prstGeom>
          <a:solidFill>
            <a:schemeClr val="accent6">
              <a:lumMod val="50000"/>
            </a:schemeClr>
          </a:solidFill>
        </p:spPr>
        <p:txBody>
          <a:bodyPr vert="eaVert" wrap="square" rtlCol="0">
            <a:spAutoFit/>
          </a:bodyPr>
          <a:p>
            <a:pPr algn="ctr"/>
            <a:r>
              <a:rPr lang="zh-CN" altLang="en-US" sz="3200" b="1">
                <a:solidFill>
                  <a:schemeClr val="bg1"/>
                </a:solidFill>
                <a:latin typeface="楷体" panose="02010609060101010101" charset="-122"/>
                <a:ea typeface="楷体" panose="02010609060101010101" charset="-122"/>
              </a:rPr>
              <a:t>模块学案</a:t>
            </a:r>
            <a:endParaRPr lang="zh-CN" altLang="en-US" sz="3200" b="1">
              <a:solidFill>
                <a:schemeClr val="bg1"/>
              </a:solidFill>
              <a:latin typeface="楷体" panose="02010609060101010101" charset="-122"/>
              <a:ea typeface="楷体" panose="02010609060101010101" charset="-122"/>
            </a:endParaRPr>
          </a:p>
        </p:txBody>
      </p:sp>
      <p:sp>
        <p:nvSpPr>
          <p:cNvPr id="47" name="文本框 46"/>
          <p:cNvSpPr txBox="1"/>
          <p:nvPr/>
        </p:nvSpPr>
        <p:spPr>
          <a:xfrm>
            <a:off x="9596755" y="1250315"/>
            <a:ext cx="1667510" cy="583565"/>
          </a:xfrm>
          <a:prstGeom prst="rect">
            <a:avLst/>
          </a:prstGeom>
          <a:noFill/>
        </p:spPr>
        <p:txBody>
          <a:bodyPr wrap="square" rtlCol="0">
            <a:spAutoFit/>
          </a:bodyPr>
          <a:p>
            <a:r>
              <a:rPr lang="zh-CN" altLang="en-US" sz="3200" b="1">
                <a:latin typeface="楷体" panose="02010609060101010101" charset="-122"/>
                <a:ea typeface="楷体" panose="02010609060101010101" charset="-122"/>
              </a:rPr>
              <a:t>（下册）</a:t>
            </a:r>
            <a:endParaRPr lang="zh-CN" altLang="en-US" sz="3200" b="1">
              <a:latin typeface="楷体" panose="02010609060101010101" charset="-122"/>
              <a:ea typeface="楷体" panose="02010609060101010101" charset="-122"/>
            </a:endParaRPr>
          </a:p>
        </p:txBody>
      </p:sp>
      <p:pic>
        <p:nvPicPr>
          <p:cNvPr id="7" name="图片 6"/>
          <p:cNvPicPr/>
          <p:nvPr>
            <p:custDataLst>
              <p:tags r:id="rId1"/>
            </p:custDataLst>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pic>
        <p:nvPicPr>
          <p:cNvPr id="8" name="图片 7"/>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sp>
        <p:nvSpPr>
          <p:cNvPr id="2" name="文本框 1"/>
          <p:cNvSpPr txBox="1"/>
          <p:nvPr/>
        </p:nvSpPr>
        <p:spPr>
          <a:xfrm>
            <a:off x="3711575" y="4785360"/>
            <a:ext cx="444119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charset="-122"/>
                <a:ea typeface="微软雅黑" panose="020B0503020204020204" charset="-122"/>
              </a:rPr>
              <a:t>主　编　刘建华</a:t>
            </a:r>
            <a:r>
              <a:rPr lang="zh-CN" altLang="en-US" sz="2000" b="1">
                <a:latin typeface="微软雅黑" panose="020B0503020204020204" charset="-122"/>
                <a:ea typeface="微软雅黑" panose="020B0503020204020204" charset="-122"/>
                <a:sym typeface="+mn-ea"/>
              </a:rPr>
              <a:t>　</a:t>
            </a:r>
            <a:r>
              <a:rPr lang="zh-CN" altLang="en-US" sz="2000" b="1">
                <a:latin typeface="微软雅黑" panose="020B0503020204020204" charset="-122"/>
                <a:ea typeface="微软雅黑" panose="020B0503020204020204" charset="-122"/>
              </a:rPr>
              <a:t>张若楠　王　柳</a:t>
            </a:r>
            <a:endParaRPr lang="zh-CN" altLang="en-US" sz="20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barn(inVertical)">
                                      <p:cBhvr>
                                        <p:cTn id="10" dur="500"/>
                                        <p:tgtEl>
                                          <p:spTgt spid="4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barn(inVertical)">
                                      <p:cBhvr>
                                        <p:cTn id="13" dur="500"/>
                                        <p:tgtEl>
                                          <p:spTgt spid="4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barn(inVertical)">
                                      <p:cBhvr>
                                        <p:cTn id="16" dur="500"/>
                                        <p:tgtEl>
                                          <p:spTgt spid="47"/>
                                        </p:tgtEl>
                                      </p:cBhvr>
                                    </p:animEffect>
                                  </p:childTnLst>
                                </p:cTn>
                              </p:par>
                              <p:par>
                                <p:cTn id="17" presetID="47"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500"/>
                            </p:stCondLst>
                            <p:childTnLst>
                              <p:par>
                                <p:cTn id="23" presetID="47"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16" presetClass="entr" presetSubtype="21"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arn(inVertical)">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0" grpId="0"/>
      <p:bldP spid="44" grpId="0" bldLvl="0" animBg="1"/>
      <p:bldP spid="47"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p:nvPr>
            <p:custDataLst>
              <p:tags r:id="rId1"/>
            </p:custDataLst>
          </p:nvPr>
        </p:nvGraphicFramePr>
        <p:xfrm>
          <a:off x="480695" y="575945"/>
          <a:ext cx="10785475" cy="4257675"/>
        </p:xfrm>
        <a:graphic>
          <a:graphicData uri="http://schemas.openxmlformats.org/drawingml/2006/table">
            <a:tbl>
              <a:tblPr firstRow="1" bandRow="1">
                <a:tableStyleId>{5940675A-B579-460E-94D1-54222C63F5DA}</a:tableStyleId>
              </a:tblPr>
              <a:tblGrid>
                <a:gridCol w="1459865"/>
                <a:gridCol w="9325610"/>
              </a:tblGrid>
              <a:tr h="493395">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时　间</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事件或成果</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493395">
                <a:tc>
                  <a:txBody>
                    <a:bodyPr/>
                    <a:p>
                      <a:pPr>
                        <a:lnSpc>
                          <a:spcPct val="110000"/>
                        </a:lnSpc>
                        <a:buNone/>
                      </a:pPr>
                      <a:r>
                        <a:rPr lang="zh-CN" altLang="en-US" sz="2400">
                          <a:latin typeface="Times New Roman" panose="02020603050405020304" charset="0"/>
                          <a:ea typeface="宋体" panose="02010600030101010101" pitchFamily="2" charset="-122"/>
                          <a:cs typeface="Times New Roman" panose="02020603050405020304" charset="0"/>
                        </a:rPr>
                        <a:t>1979年</a:t>
                      </a:r>
                      <a:endParaRPr lang="zh-CN" altLang="en-US" sz="2400">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a:txBody>
                    <a:bodyPr/>
                    <a:p>
                      <a:pPr>
                        <a:lnSpc>
                          <a:spcPct val="110000"/>
                        </a:lnSpc>
                        <a:buNone/>
                      </a:pPr>
                      <a:r>
                        <a:rPr lang="zh-CN" altLang="en-US" sz="2400">
                          <a:latin typeface="Times New Roman" panose="02020603050405020304" charset="0"/>
                          <a:ea typeface="宋体" panose="02010600030101010101" pitchFamily="2" charset="-122"/>
                          <a:cs typeface="Times New Roman" panose="02020603050405020304" charset="0"/>
                        </a:rPr>
                        <a:t>1986年</a:t>
                      </a:r>
                      <a:endParaRPr lang="zh-CN" altLang="en-US" sz="2400">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a:txBody>
                    <a:bodyPr/>
                    <a:p>
                      <a:pPr>
                        <a:lnSpc>
                          <a:spcPct val="110000"/>
                        </a:lnSpc>
                        <a:buNone/>
                      </a:pPr>
                      <a:r>
                        <a:rPr lang="zh-CN" altLang="en-US" sz="2400">
                          <a:latin typeface="Times New Roman" panose="02020603050405020304" charset="0"/>
                          <a:ea typeface="宋体" panose="02010600030101010101" pitchFamily="2" charset="-122"/>
                          <a:cs typeface="Times New Roman" panose="02020603050405020304" charset="0"/>
                        </a:rPr>
                        <a:t>2002年</a:t>
                      </a:r>
                      <a:endParaRPr lang="zh-CN" altLang="en-US" sz="2400">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rPr>
                        <a:t>世界卫生组织推荐采用青蒿素作为一线药物治疗疟疾</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a:txBody>
                    <a:bodyPr/>
                    <a:p>
                      <a:pPr>
                        <a:lnSpc>
                          <a:spcPct val="110000"/>
                        </a:lnSpc>
                        <a:buNone/>
                      </a:pPr>
                      <a:r>
                        <a:rPr lang="zh-CN" altLang="en-US" sz="2400">
                          <a:latin typeface="Times New Roman" panose="02020603050405020304" charset="0"/>
                          <a:ea typeface="宋体" panose="02010600030101010101" pitchFamily="2" charset="-122"/>
                          <a:cs typeface="Times New Roman" panose="02020603050405020304" charset="0"/>
                        </a:rPr>
                        <a:t>2009年</a:t>
                      </a:r>
                      <a:endParaRPr lang="zh-CN" altLang="en-US" sz="2400">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a:txBody>
                    <a:bodyPr/>
                    <a:p>
                      <a:pPr>
                        <a:lnSpc>
                          <a:spcPct val="110000"/>
                        </a:lnSpc>
                        <a:buNone/>
                      </a:pPr>
                      <a:r>
                        <a:rPr lang="zh-CN" altLang="en-US" sz="2400">
                          <a:latin typeface="Times New Roman" panose="02020603050405020304" charset="0"/>
                          <a:ea typeface="宋体" panose="02010600030101010101" pitchFamily="2" charset="-122"/>
                          <a:cs typeface="Times New Roman" panose="02020603050405020304" charset="0"/>
                        </a:rPr>
                        <a:t>2011年</a:t>
                      </a:r>
                      <a:endParaRPr lang="zh-CN" altLang="en-US" sz="2400">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1" name="文本框 20"/>
          <p:cNvSpPr txBox="1"/>
          <p:nvPr>
            <p:custDataLst>
              <p:tags r:id="rId2"/>
            </p:custDataLst>
          </p:nvPr>
        </p:nvSpPr>
        <p:spPr>
          <a:xfrm>
            <a:off x="2162810" y="1111885"/>
            <a:ext cx="7866380" cy="460375"/>
          </a:xfrm>
          <a:prstGeom prst="rect">
            <a:avLst/>
          </a:prstGeom>
          <a:noFill/>
        </p:spPr>
        <p:txBody>
          <a:bodyPr wrap="square" rtlCol="0">
            <a:spAutoFit/>
          </a:bodyPr>
          <a:p>
            <a:r>
              <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rPr>
              <a:t>国家科学技术委员会授予屠呦呦团队“国家发明奖”</a:t>
            </a:r>
            <a:endPar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3"/>
            </p:custDataLst>
          </p:nvPr>
        </p:nvSpPr>
        <p:spPr>
          <a:xfrm>
            <a:off x="2073275" y="1572260"/>
            <a:ext cx="8045450" cy="460375"/>
          </a:xfrm>
          <a:prstGeom prst="rect">
            <a:avLst/>
          </a:prstGeom>
          <a:noFill/>
        </p:spPr>
        <p:txBody>
          <a:bodyPr wrap="square" rtlCol="0">
            <a:spAutoFit/>
          </a:bodyPr>
          <a:p>
            <a:r>
              <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rPr>
              <a:t>青蒿素成为我国新药审批办法实施以来的第一个一类新药</a:t>
            </a:r>
            <a:endPar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4"/>
            </p:custDataLst>
          </p:nvPr>
        </p:nvSpPr>
        <p:spPr>
          <a:xfrm>
            <a:off x="2073275" y="2623820"/>
            <a:ext cx="9100185" cy="460375"/>
          </a:xfrm>
          <a:prstGeom prst="rect">
            <a:avLst/>
          </a:prstGeom>
          <a:noFill/>
        </p:spPr>
        <p:txBody>
          <a:bodyPr wrap="square" rtlCol="0">
            <a:spAutoFit/>
          </a:bodyPr>
          <a:p>
            <a:r>
              <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rPr>
              <a:t>《青蒿及青蒿素类药物》一书出版</a:t>
            </a:r>
            <a:endPar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5"/>
            </p:custDataLst>
          </p:nvPr>
        </p:nvSpPr>
        <p:spPr>
          <a:xfrm>
            <a:off x="2073275" y="3084195"/>
            <a:ext cx="9008110" cy="460375"/>
          </a:xfrm>
          <a:prstGeom prst="rect">
            <a:avLst/>
          </a:prstGeom>
          <a:noFill/>
        </p:spPr>
        <p:txBody>
          <a:bodyPr wrap="square" rtlCol="0">
            <a:spAutoFit/>
          </a:bodyPr>
          <a:p>
            <a:r>
              <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rPr>
              <a:t>获得拉斯克临床医学研究奖</a:t>
            </a:r>
            <a:endPar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15010" y="621030"/>
            <a:ext cx="10762615" cy="45218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7. 分析</a:t>
            </a:r>
            <a:r>
              <a:rPr sz="2400">
                <a:latin typeface="宋体" panose="02010600030101010101" pitchFamily="2" charset="-122"/>
                <a:ea typeface="宋体" panose="02010600030101010101" pitchFamily="2" charset="-122"/>
                <a:cs typeface="宋体" panose="02010600030101010101" pitchFamily="2" charset="-122"/>
              </a:rPr>
              <a:t>下列各句中标红词语的表达效果。</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Times New Roman" panose="02020603050405020304" charset="0"/>
                <a:ea typeface="宋体" panose="02010600030101010101" pitchFamily="2" charset="-122"/>
                <a:cs typeface="Times New Roman" panose="02020603050405020304" charset="0"/>
              </a:rPr>
              <a:t>1</a:t>
            </a:r>
            <a:r>
              <a:rPr sz="2400">
                <a:latin typeface="宋体" panose="02010600030101010101" pitchFamily="2" charset="-122"/>
                <a:ea typeface="宋体" panose="02010600030101010101" pitchFamily="2" charset="-122"/>
                <a:cs typeface="宋体" panose="02010600030101010101" pitchFamily="2" charset="-122"/>
              </a:rPr>
              <a:t>）奎宁的发现，</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很大程度上</a:t>
            </a:r>
            <a:r>
              <a:rPr sz="2400">
                <a:latin typeface="宋体" panose="02010600030101010101" pitchFamily="2" charset="-122"/>
                <a:ea typeface="宋体" panose="02010600030101010101" pitchFamily="2" charset="-122"/>
                <a:cs typeface="宋体" panose="02010600030101010101" pitchFamily="2" charset="-122"/>
              </a:rPr>
              <a:t>得益于秘鲁历史上对金鸡纳树的利用。</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a:t>
            </a:r>
            <a:r>
              <a:rPr 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a:t>
            </a: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Times New Roman" panose="02020603050405020304" charset="0"/>
                <a:ea typeface="宋体" panose="02010600030101010101" pitchFamily="2" charset="-122"/>
                <a:cs typeface="Times New Roman" panose="02020603050405020304" charset="0"/>
              </a:rPr>
              <a:t>2</a:t>
            </a:r>
            <a:r>
              <a:rPr sz="2400">
                <a:latin typeface="宋体" panose="02010600030101010101" pitchFamily="2" charset="-122"/>
                <a:ea typeface="宋体" panose="02010600030101010101" pitchFamily="2" charset="-122"/>
                <a:cs typeface="宋体" panose="02010600030101010101" pitchFamily="2" charset="-122"/>
              </a:rPr>
              <a:t>）</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毫无疑问</a:t>
            </a:r>
            <a:r>
              <a:rPr sz="2400">
                <a:latin typeface="宋体" panose="02010600030101010101" pitchFamily="2" charset="-122"/>
                <a:ea typeface="宋体" panose="02010600030101010101" pitchFamily="2" charset="-122"/>
                <a:cs typeface="宋体" panose="02010600030101010101" pitchFamily="2" charset="-122"/>
              </a:rPr>
              <a:t>，对传统医药的继续探索，会给这个世界带来更多的良药。</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sz="2400">
                <a:latin typeface="宋体" panose="02010600030101010101" pitchFamily="2" charset="-122"/>
                <a:ea typeface="宋体" panose="02010600030101010101" pitchFamily="2" charset="-122"/>
                <a:cs typeface="宋体" panose="02010600030101010101" pitchFamily="2" charset="-122"/>
                <a:sym typeface="+mn-ea"/>
              </a:rPr>
              <a:t>__________</a:t>
            </a: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Times New Roman" panose="02020603050405020304" charset="0"/>
                <a:ea typeface="宋体" panose="02010600030101010101" pitchFamily="2" charset="-122"/>
                <a:cs typeface="Times New Roman" panose="02020603050405020304" charset="0"/>
              </a:rPr>
              <a:t>3</a:t>
            </a:r>
            <a:r>
              <a:rPr sz="2400">
                <a:latin typeface="宋体" panose="02010600030101010101" pitchFamily="2" charset="-122"/>
                <a:ea typeface="宋体" panose="02010600030101010101" pitchFamily="2" charset="-122"/>
                <a:cs typeface="宋体" panose="02010600030101010101" pitchFamily="2" charset="-122"/>
              </a:rPr>
              <a:t>）然而，实验结果</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很难</a:t>
            </a:r>
            <a:r>
              <a:rPr sz="2400">
                <a:latin typeface="宋体" panose="02010600030101010101" pitchFamily="2" charset="-122"/>
                <a:ea typeface="宋体" panose="02010600030101010101" pitchFamily="2" charset="-122"/>
                <a:cs typeface="宋体" panose="02010600030101010101" pitchFamily="2" charset="-122"/>
              </a:rPr>
              <a:t>重复，而且</a:t>
            </a:r>
            <a:r>
              <a:rPr sz="2400">
                <a:solidFill>
                  <a:srgbClr val="FF0000"/>
                </a:solidFill>
                <a:latin typeface="宋体" panose="02010600030101010101" pitchFamily="2" charset="-122"/>
                <a:ea typeface="宋体" panose="02010600030101010101" pitchFamily="2" charset="-122"/>
                <a:cs typeface="宋体" panose="02010600030101010101" pitchFamily="2" charset="-122"/>
              </a:rPr>
              <a:t>似乎</a:t>
            </a:r>
            <a:r>
              <a:rPr sz="2400">
                <a:latin typeface="宋体" panose="02010600030101010101" pitchFamily="2" charset="-122"/>
                <a:ea typeface="宋体" panose="02010600030101010101" pitchFamily="2" charset="-122"/>
                <a:cs typeface="宋体" panose="02010600030101010101" pitchFamily="2" charset="-122"/>
              </a:rPr>
              <a:t>与文献记录相悖。</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a:t>
            </a:r>
            <a:r>
              <a:rPr lang="en-US" sz="2400">
                <a:latin typeface="宋体" panose="02010600030101010101" pitchFamily="2" charset="-122"/>
                <a:ea typeface="宋体" panose="02010600030101010101" pitchFamily="2" charset="-122"/>
                <a:cs typeface="宋体" panose="02010600030101010101" pitchFamily="2" charset="-122"/>
                <a:sym typeface="+mn-ea"/>
              </a:rPr>
              <a:t>__________</a:t>
            </a:r>
            <a:r>
              <a:rPr sz="24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a:t>
            </a:r>
            <a:endParaRPr lang="en-US"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596265" y="1513840"/>
            <a:ext cx="11000105"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“很大程度上”体现了语言的准确性，既强调了秘鲁历史上对金鸡纳树的利用与奎宁的发现有密不可分的关系，同时也隐含着奎宁的发现涉及其他因素的信息。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813435" y="2765425"/>
            <a:ext cx="1046226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“毫无疑问”说得斩钉截铁，强调只要对传统医药继续探索，传统医药就会带给人们丰厚的回馈。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3"/>
            </p:custDataLst>
          </p:nvPr>
        </p:nvSpPr>
        <p:spPr>
          <a:xfrm>
            <a:off x="1005840" y="4109720"/>
            <a:ext cx="1018159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“很难”“似乎”模糊性词语的运用，恰恰体现了语言的准确性，说话留有分寸，符合客观实际情况。</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4786630" y="52578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487680" y="1191895"/>
            <a:ext cx="11033125" cy="45561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8. 依次填入下列各句横线处的词语，最恰当的一项是（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①再全面的维生素补充剂对健康的弥补作用也不能_______膳食结构不合理带来的损害。想要保持健康，更重要的是维持饮食的平衡以及适度运动。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②在自然环境中怎样才能_______病虫害的侵袭呢？与松树共生，就是杨树通过长期自然演化选择的一种自我保护方式。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③有些人严重缺乏安全感，他们把说谎作为一种自我_______手段，总是下意识地保护自己，不愿自己的任何行为和心思被人知道。</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④现实生活中没有法外之地，互联网同样没有。查处淫秽网站，_______网络暴力，是净化网络环境的需要，更是建立法治社会的需要。</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抵制　　抵消　　防御　　抵御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抵消　　抵御　　防御　　抵制</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抵制　　防御　　抵御　　抵消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抵消　　抵制　　抵御　　防御</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824470" y="119189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21080" y="5748020"/>
            <a:ext cx="10386695"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【解析】“抵消”指由于作用相反而互相消除；“抵御”指抵抗，抵挡；“防御”指防守抵御；“抵制”指阻止有害事物侵入或发生作用。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238760" y="5905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9755" y="614045"/>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 依次填入下列各句横线处的成语，最恰当的一项是（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①消防工作必须立足于_________，从增强公众的防火意识做起。</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②即使现有的产品畅销，也要_________，抓紧技术储备与新产品开发。</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③如果我们不从小事做起，_________，那些细小的苗头最终可能酿成大祸。</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防患未然　　防微杜渐　　未雨绸缪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防患未然　　未雨绸缪　　防微杜渐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未雨绸缪　　防微杜渐　　防患未然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未雨绸缪　　防患未然　　防微杜渐</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896860" y="65087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795655" y="4375785"/>
            <a:ext cx="10489565" cy="156845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【解析】“防患未然”指在事故、灾害发生之前做好防范准备。</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“未雨绸缪”指事先做好准备工作，在句中作谓语、定语。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“防微杜渐”指在错误或坏事刚露出苗头的时候就加以制止，不使其发展。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744855"/>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10.下列各句中，没有语病的一项是（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每个学生都具有创新的潜能，要激发这种潜能，就要看能否培养学生自主学习的能力。</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17世纪至18世纪，荷兰铸制的著名的马剑银币，逐渐流入中国台湾和东南沿海地区，至今在中国民间仍有不少收藏。</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在任何组织内，优柔寡断者和盲目冲动者都是传染病毒，前者的延误时机和后者的盲目冲动均可使企业在一夕间造成大灾难。</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如果仅仅把这部话剧理解为简单意义上的反映两个阶级之间不可调和的矛盾的一次愤懑的碰撞的话，那么就可能低估了作品的审美价值。</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690870" y="80073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217930" y="4916805"/>
            <a:ext cx="10330180" cy="1198880"/>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【解析】A项，一面不能对两面，删去“能否”。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B项，语序不当，“仍有不少收藏”改为“仍被不少人收藏”。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C项，表意不明，“使”改为“对”。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12470" y="857885"/>
            <a:ext cx="11033125" cy="120840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判断下列句子所运用的修辞手法，并分析表达效果。</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（1）①青蒿素的发现，则是中医药学赠予人类的瑰宝。</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②青蒿素是中医药学给予人类的一份珍贵礼物。___________________________________________________________________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（2）这里所举中医药对人类健康的贡献，不过沧海一粟。_____________________________________________________________________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a:t>
            </a:r>
            <a:r>
              <a:rPr lang="en-US"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55675" y="2206625"/>
            <a:ext cx="10546715" cy="977265"/>
          </a:xfrm>
          <a:prstGeom prst="rect">
            <a:avLst/>
          </a:prstGeom>
          <a:noFill/>
        </p:spPr>
        <p:txBody>
          <a:bodyPr wrap="square" rtlCol="0">
            <a:spAutoFit/>
          </a:bodyPr>
          <a:p>
            <a:pPr indent="0" algn="just"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这两句都运用了拟人、比喻的修辞手法。既充分生动地肯定了青蒿素的价值，又表达了对祖国中医药学的热爱、赞美、感激和崇敬之情。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260475" y="3907790"/>
            <a:ext cx="10546715" cy="1420495"/>
          </a:xfrm>
          <a:prstGeom prst="rect">
            <a:avLst/>
          </a:prstGeom>
          <a:noFill/>
        </p:spPr>
        <p:txBody>
          <a:bodyPr wrap="square" rtlCol="0">
            <a:spAutoFit/>
          </a:bodyPr>
          <a:p>
            <a:pPr indent="0" algn="just"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运用了拟人、比喻的修辞手法。充分表明中医药宝库还有很多领域值得人们去探索、发现，中医药的研究、开发工作大有可为，只要人们付出努力，中医药将会对人类的健康作出更大的贡献。</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97205" y="267970"/>
            <a:ext cx="11033125" cy="1208405"/>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12. 本文运用了哪些说明方法？分别有什么作用？_______________________________________________________________________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13. 阅读课文，尝试从主观和客观两个方面分析屠呦呦团队取得青蒿素成药卓越成就的因素。____________________________________________________________________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0" fontAlgn="auto">
              <a:lnSpc>
                <a:spcPct val="11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44245" y="685800"/>
            <a:ext cx="10247630" cy="1308735"/>
          </a:xfrm>
          <a:prstGeom prst="rect">
            <a:avLst/>
          </a:prstGeom>
          <a:noFill/>
        </p:spPr>
        <p:txBody>
          <a:bodyPr wrap="square" rtlCol="0">
            <a:spAutoFit/>
          </a:bodyPr>
          <a:p>
            <a:pPr indent="0" algn="just" fontAlgn="auto">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①列数字，如“2 000余个方药”，更加具体、真实。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②举例子，如“《肘后备急方》”，增强真实性。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③作比较，如“比之青蒿素，双氢青蒿素的疗效提高近十倍”，突出强调。</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891540" y="3051810"/>
            <a:ext cx="10740390" cy="3338195"/>
          </a:xfrm>
          <a:prstGeom prst="rect">
            <a:avLst/>
          </a:prstGeom>
          <a:noFill/>
        </p:spPr>
        <p:txBody>
          <a:bodyPr wrap="square" rtlCol="0">
            <a:spAutoFit/>
          </a:bodyPr>
          <a:p>
            <a:pPr indent="0" algn="just" fontAlgn="auto">
              <a:lnSpc>
                <a:spcPct val="110000"/>
              </a:lnSpc>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客观方面：</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①疟疾威胁人类健康长达数千年，有抗疟药物的客观需求。</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②中国政府重视与国际方面的合作，并启动“523”项目来抗击疟疾。</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主观方面：</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①屠呦呦童年时就有目睹民间中草药救人案例的经历，从小饱含对医学的敬畏和好奇，并将好奇转化为热衷，积极投身于医学工作中，有着对医学研究的热忱。</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②积极尝试并大量翻阅古代文献，并从《肘后备急方》中得到启发。</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③不怕牺牲、无私奉献，积极开展临床试验。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④不怕困难、敢于挑战的科研精神。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8785" y="70548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阅读赵丽宏《晨昏诺日朗》的相关文段，并完成题目。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438785" y="1333500"/>
            <a:ext cx="11374755" cy="496506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沿着湿漉漉的林间小道，我一步一步走近诺日朗。随着和大瀑布之间的距离不断缩短，那轰鸣的水声也越来越大，迎面飘来的水雾也越来越浓。等走到瀑布跟前时，头发、脸和衣服都已湿了。这时抬头仰观大瀑布，才真正领略到了那惊天动地的气势。云雾迷蒙的天上，仿佛是裂开了一道巨大的豁口，天水从豁口中汹涌而下，浩浩荡荡，洋洋洒洒，一落千丈，在山谷中激起飞扬的水花和震耳欲聋的回声。此时诺日朗的形象和声音，吻合成一个气势磅礴的整体。站在这样的大瀑布面前，感觉自己只是漫天飘漾的水雾中的一颗微粒。我想起许多年前在雁荡山看瀑布时的情景，站在著名的大龙湫瀑布跟前，产生的联想是在看一条巨龙被钉在崖壁上挣扎。</a:t>
            </a:r>
            <a:r>
              <a:rPr sz="2400" u="sng">
                <a:latin typeface="楷体" panose="02010609060101010101" charset="-122"/>
                <a:ea typeface="楷体" panose="02010609060101010101" charset="-122"/>
                <a:cs typeface="楷体" panose="02010609060101010101" charset="-122"/>
              </a:rPr>
              <a:t>此刻，却是群龙飞舞，自由的水之精灵在宁静的山谷中合唱出一曲震撼天地的壮歌，</a:t>
            </a:r>
            <a:r>
              <a:rPr sz="2400">
                <a:latin typeface="楷体" panose="02010609060101010101" charset="-122"/>
                <a:ea typeface="楷体" panose="02010609060101010101" charset="-122"/>
                <a:cs typeface="楷体" panose="02010609060101010101" charset="-122"/>
              </a:rPr>
              <a:t>使人的灵魂为之颤栗。面对这雄浑博大、激情横溢的自然奇景，人是多么渺小，多么驯顺！</a:t>
            </a: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4239895" y="16573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79755" y="948055"/>
            <a:ext cx="1103312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这段描写诺日朗瀑布的文字，从哪几个角度表现其气势磅礴？____________________________________________________________________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sym typeface="+mn-ea"/>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15. 文章中的画线句运用了什么修辞手法？有什么作用？____________________________________________________________________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25830" y="1372235"/>
            <a:ext cx="10527030"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主要从人的感觉角度来写。分别写了听觉（“那轰鸣的水声也越来越大”）、触觉（“头发、脸和衣服都已湿了”）、视觉（“抬头仰观大瀑布</a:t>
            </a:r>
            <a:r>
              <a:rPr lang="zh-CN" altLang="en-US" sz="2400">
                <a:solidFill>
                  <a:srgbClr val="C00000"/>
                </a:solidFill>
                <a:latin typeface="宋体" panose="02010600030101010101" pitchFamily="2" charset="-122"/>
                <a:ea typeface="宋体" panose="02010600030101010101" pitchFamily="2" charset="-122"/>
                <a:cs typeface="Times New Roman" panose="02020603050405020304" charset="0"/>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”）、心理感受（“自己只是漫天飘漾的水雾中的一颗微粒”）。</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925830" y="3542030"/>
            <a:ext cx="10527030"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运用了比喻、拟人的修辞手法，把瀑布比喻成群龙，写出了瀑布的神奇气势，增强动态感；拟人手法的运用，则强烈地表达出作者由衷的赞美之情。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79475" y="2054225"/>
            <a:ext cx="10657840"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lang="en-US" sz="2400">
                <a:latin typeface="Times New Roman" panose="02020603050405020304" charset="0"/>
                <a:ea typeface="宋体" panose="02010600030101010101" pitchFamily="2" charset="-122"/>
                <a:cs typeface="Times New Roman" panose="02020603050405020304" charset="0"/>
              </a:rPr>
              <a:t>16. 《青蒿素：人类征服疾病的一小步》是一篇让我们中华儿女感到无比骄傲和自豪的文章，它不仅让我们了解了屠呦呦及其科学事迹，更让我们看到了传统中医药文化的创造性转化和创新性发展对世界人民的健康和福祉作出的重要贡献。读完本文，同学们有哪些感受和启发呢？请简要谈谈，并写一篇不少于300字的读后感。 </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439285" y="69024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custDataLst>
              <p:tags r:id="rId4"/>
            </p:custDataLst>
          </p:nvPr>
        </p:nvSpPr>
        <p:spPr>
          <a:xfrm>
            <a:off x="4862195" y="4803775"/>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userDrawn="1">
            <p:custDataLst>
              <p:tags r:id="rId1"/>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7" name="图片 6"/>
          <p:cNvPicPr/>
          <p:nvPr>
            <p:custDataLst>
              <p:tags r:id="rId2"/>
            </p:custDataLst>
          </p:nvPr>
        </p:nvPicPr>
        <p:blipFill>
          <a:blip r:embed="rId3">
            <a:clrChange>
              <a:clrFrom>
                <a:srgbClr val="FFFFFF">
                  <a:alpha val="100000"/>
                </a:srgbClr>
              </a:clrFrom>
              <a:clrTo>
                <a:srgbClr val="FFFFFF">
                  <a:alpha val="100000"/>
                  <a:alpha val="0"/>
                </a:srgbClr>
              </a:clrTo>
            </a:clrChange>
          </a:blip>
          <a:stretch>
            <a:fillRect/>
          </a:stretch>
        </p:blipFill>
        <p:spPr>
          <a:xfrm>
            <a:off x="-308610" y="4225290"/>
            <a:ext cx="3632200" cy="2995930"/>
          </a:xfrm>
          <a:prstGeom prst="rect">
            <a:avLst/>
          </a:prstGeom>
          <a:noFill/>
          <a:ln w="9525">
            <a:noFill/>
          </a:ln>
        </p:spPr>
      </p:pic>
      <p:pic>
        <p:nvPicPr>
          <p:cNvPr id="110" name="图片 109"/>
          <p:cNvPicPr/>
          <p:nvPr/>
        </p:nvPicPr>
        <p:blipFill>
          <a:blip r:embed="rId4">
            <a:clrChange>
              <a:clrFrom>
                <a:srgbClr val="FFFFFF">
                  <a:alpha val="100000"/>
                </a:srgbClr>
              </a:clrFrom>
              <a:clrTo>
                <a:srgbClr val="FFFFFF">
                  <a:alpha val="100000"/>
                  <a:alpha val="0"/>
                </a:srgbClr>
              </a:clrTo>
            </a:clrChange>
          </a:blip>
          <a:stretch>
            <a:fillRect/>
          </a:stretch>
        </p:blipFill>
        <p:spPr>
          <a:xfrm>
            <a:off x="7483475" y="0"/>
            <a:ext cx="4783455" cy="3306445"/>
          </a:xfrm>
          <a:prstGeom prst="rect">
            <a:avLst/>
          </a:prstGeom>
          <a:noFill/>
          <a:ln w="9525">
            <a:noFill/>
          </a:ln>
        </p:spPr>
      </p:pic>
      <p:sp>
        <p:nvSpPr>
          <p:cNvPr id="3" name="文本框 2"/>
          <p:cNvSpPr txBox="1"/>
          <p:nvPr/>
        </p:nvSpPr>
        <p:spPr>
          <a:xfrm>
            <a:off x="-205740" y="417830"/>
            <a:ext cx="2199640" cy="1845310"/>
          </a:xfrm>
          <a:prstGeom prst="rect">
            <a:avLst/>
          </a:prstGeom>
          <a:noFill/>
        </p:spPr>
        <p:txBody>
          <a:bodyPr wrap="square" rtlCol="0">
            <a:noAutofit/>
          </a:bodyPr>
          <a:p>
            <a:pPr algn="l"/>
            <a:r>
              <a:rPr lang="zh-CN" altLang="en-US" sz="13800">
                <a:latin typeface="宋体" panose="02010600030101010101" pitchFamily="2" charset="-122"/>
                <a:ea typeface="宋体" panose="02010600030101010101" pitchFamily="2" charset="-122"/>
              </a:rPr>
              <a:t>目</a:t>
            </a:r>
            <a:r>
              <a:rPr lang="zh-CN" altLang="en-US"/>
              <a:t> </a:t>
            </a:r>
            <a:endParaRPr lang="zh-CN" altLang="en-US"/>
          </a:p>
        </p:txBody>
      </p:sp>
      <p:sp>
        <p:nvSpPr>
          <p:cNvPr id="11" name="文本框 10"/>
          <p:cNvSpPr txBox="1"/>
          <p:nvPr>
            <p:custDataLst>
              <p:tags r:id="rId5"/>
            </p:custDataLst>
          </p:nvPr>
        </p:nvSpPr>
        <p:spPr>
          <a:xfrm>
            <a:off x="10454005" y="4225290"/>
            <a:ext cx="1941830" cy="2148205"/>
          </a:xfrm>
          <a:prstGeom prst="rect">
            <a:avLst/>
          </a:prstGeom>
          <a:noFill/>
        </p:spPr>
        <p:txBody>
          <a:bodyPr wrap="square" rtlCol="0">
            <a:noAutofit/>
          </a:bodyPr>
          <a:p>
            <a:r>
              <a:rPr lang="zh-CN" altLang="en-US" sz="13800">
                <a:latin typeface="宋体" panose="02010600030101010101" pitchFamily="2" charset="-122"/>
                <a:ea typeface="宋体" panose="02010600030101010101" pitchFamily="2" charset="-122"/>
              </a:rPr>
              <a:t>录</a:t>
            </a:r>
            <a:r>
              <a:rPr lang="zh-CN" altLang="en-US"/>
              <a:t> </a:t>
            </a:r>
            <a:endParaRPr lang="zh-CN" altLang="en-US"/>
          </a:p>
        </p:txBody>
      </p:sp>
      <p:grpSp>
        <p:nvGrpSpPr>
          <p:cNvPr id="30" name="组合 29"/>
          <p:cNvGrpSpPr/>
          <p:nvPr/>
        </p:nvGrpSpPr>
        <p:grpSpPr>
          <a:xfrm>
            <a:off x="3636645" y="1057910"/>
            <a:ext cx="1261745" cy="5205730"/>
            <a:chOff x="4429" y="2453"/>
            <a:chExt cx="1987" cy="8198"/>
          </a:xfrm>
        </p:grpSpPr>
        <p:grpSp>
          <p:nvGrpSpPr>
            <p:cNvPr id="15" name="组合 14"/>
            <p:cNvGrpSpPr/>
            <p:nvPr/>
          </p:nvGrpSpPr>
          <p:grpSpPr>
            <a:xfrm>
              <a:off x="4956" y="2453"/>
              <a:ext cx="1460" cy="1443"/>
              <a:chOff x="5073" y="2394"/>
              <a:chExt cx="1444" cy="1412"/>
            </a:xfrm>
          </p:grpSpPr>
          <p:pic>
            <p:nvPicPr>
              <p:cNvPr id="112" name="图片 111"/>
              <p:cNvPicPr/>
              <p:nvPr>
                <p:custDataLst>
                  <p:tags r:id="rId6"/>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13" name="文本框 12"/>
              <p:cNvSpPr txBox="1"/>
              <p:nvPr>
                <p:custDataLst>
                  <p:tags r:id="rId8"/>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壹</a:t>
                </a:r>
                <a:r>
                  <a:rPr lang="zh-CN" altLang="en-US"/>
                  <a:t> </a:t>
                </a:r>
                <a:endParaRPr lang="zh-CN" altLang="en-US"/>
              </a:p>
            </p:txBody>
          </p:sp>
        </p:grpSp>
        <p:sp>
          <p:nvSpPr>
            <p:cNvPr id="14" name="文本框 13">
              <a:hlinkClick r:id="rId9" action="ppaction://hlinksldjump"/>
            </p:cNvPr>
            <p:cNvSpPr txBox="1"/>
            <p:nvPr/>
          </p:nvSpPr>
          <p:spPr>
            <a:xfrm>
              <a:off x="4429" y="4015"/>
              <a:ext cx="1645" cy="663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第一课 青蒿素：人类征服疾病的一小步</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1" name="组合 30"/>
          <p:cNvGrpSpPr/>
          <p:nvPr/>
        </p:nvGrpSpPr>
        <p:grpSpPr>
          <a:xfrm>
            <a:off x="5952490" y="1798280"/>
            <a:ext cx="1115695" cy="4397415"/>
            <a:chOff x="6684" y="3332"/>
            <a:chExt cx="1757" cy="6925"/>
          </a:xfrm>
        </p:grpSpPr>
        <p:grpSp>
          <p:nvGrpSpPr>
            <p:cNvPr id="16" name="组合 15"/>
            <p:cNvGrpSpPr/>
            <p:nvPr/>
          </p:nvGrpSpPr>
          <p:grpSpPr>
            <a:xfrm>
              <a:off x="6684" y="3332"/>
              <a:ext cx="1460" cy="1457"/>
              <a:chOff x="4432" y="2392"/>
              <a:chExt cx="1444" cy="1413"/>
            </a:xfrm>
          </p:grpSpPr>
          <p:pic>
            <p:nvPicPr>
              <p:cNvPr id="17" name="图片 16"/>
              <p:cNvPicPr/>
              <p:nvPr>
                <p:custDataLst>
                  <p:tags r:id="rId10"/>
                </p:custDataLst>
              </p:nvPr>
            </p:nvPicPr>
            <p:blipFill>
              <a:blip r:embed="rId7">
                <a:clrChange>
                  <a:clrFrom>
                    <a:srgbClr val="F6F6F6">
                      <a:alpha val="100000"/>
                    </a:srgbClr>
                  </a:clrFrom>
                  <a:clrTo>
                    <a:srgbClr val="F6F6F6">
                      <a:alpha val="100000"/>
                      <a:alpha val="0"/>
                    </a:srgbClr>
                  </a:clrTo>
                </a:clrChange>
              </a:blip>
              <a:stretch>
                <a:fillRect/>
              </a:stretch>
            </p:blipFill>
            <p:spPr>
              <a:xfrm>
                <a:off x="4432" y="2392"/>
                <a:ext cx="1444" cy="1413"/>
              </a:xfrm>
              <a:prstGeom prst="rect">
                <a:avLst/>
              </a:prstGeom>
              <a:noFill/>
              <a:ln w="9525">
                <a:noFill/>
              </a:ln>
            </p:spPr>
          </p:pic>
          <p:sp>
            <p:nvSpPr>
              <p:cNvPr id="18" name="文本框 17"/>
              <p:cNvSpPr txBox="1"/>
              <p:nvPr>
                <p:custDataLst>
                  <p:tags r:id="rId11"/>
                </p:custDataLst>
              </p:nvPr>
            </p:nvSpPr>
            <p:spPr>
              <a:xfrm>
                <a:off x="4635" y="2662"/>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贰</a:t>
                </a:r>
                <a:r>
                  <a:rPr lang="zh-CN" altLang="en-US"/>
                  <a:t> </a:t>
                </a:r>
                <a:endParaRPr lang="zh-CN" altLang="en-US"/>
              </a:p>
            </p:txBody>
          </p:sp>
        </p:grpSp>
        <p:sp>
          <p:nvSpPr>
            <p:cNvPr id="20" name="文本框 19">
              <a:hlinkClick r:id="rId12" action="ppaction://hlinksldjump"/>
            </p:cNvPr>
            <p:cNvSpPr txBox="1"/>
            <p:nvPr>
              <p:custDataLst>
                <p:tags r:id="rId13"/>
              </p:custDataLst>
            </p:nvPr>
          </p:nvSpPr>
          <p:spPr>
            <a:xfrm>
              <a:off x="6796" y="4971"/>
              <a:ext cx="1645" cy="528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第二课 青纱帐 </a:t>
              </a:r>
              <a:r>
                <a:rPr lang="zh-CN" altLang="en-US" sz="2800" b="1">
                  <a:solidFill>
                    <a:srgbClr val="030502"/>
                  </a:solidFill>
                  <a:latin typeface="Times New Roman" panose="02020603050405020304" charset="0"/>
                  <a:ea typeface="楷体" panose="02010609060101010101" charset="-122"/>
                  <a:cs typeface="Times New Roman" panose="02020603050405020304" charset="0"/>
                </a:rPr>
                <a:t>——</a:t>
              </a:r>
              <a:r>
                <a:rPr lang="zh-CN" altLang="en-US" sz="2800" b="1">
                  <a:solidFill>
                    <a:srgbClr val="030502"/>
                  </a:solidFill>
                  <a:latin typeface="楷体" panose="02010609060101010101" charset="-122"/>
                  <a:ea typeface="楷体" panose="02010609060101010101" charset="-122"/>
                  <a:cs typeface="楷体" panose="02010609060101010101" charset="-122"/>
                </a:rPr>
                <a:t> 甘蔗林</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2" name="组合 31"/>
          <p:cNvGrpSpPr/>
          <p:nvPr/>
        </p:nvGrpSpPr>
        <p:grpSpPr>
          <a:xfrm>
            <a:off x="7825740" y="1057910"/>
            <a:ext cx="927100" cy="4956810"/>
            <a:chOff x="9798" y="2451"/>
            <a:chExt cx="1460" cy="7806"/>
          </a:xfrm>
        </p:grpSpPr>
        <p:grpSp>
          <p:nvGrpSpPr>
            <p:cNvPr id="21" name="组合 20"/>
            <p:cNvGrpSpPr/>
            <p:nvPr/>
          </p:nvGrpSpPr>
          <p:grpSpPr>
            <a:xfrm>
              <a:off x="9798" y="2451"/>
              <a:ext cx="1460" cy="1456"/>
              <a:chOff x="5073" y="2394"/>
              <a:chExt cx="1444" cy="1412"/>
            </a:xfrm>
          </p:grpSpPr>
          <p:pic>
            <p:nvPicPr>
              <p:cNvPr id="22" name="图片 21"/>
              <p:cNvPicPr/>
              <p:nvPr>
                <p:custDataLst>
                  <p:tags r:id="rId14"/>
                </p:custDataLst>
              </p:nvPr>
            </p:nvPicPr>
            <p:blipFill>
              <a:blip r:embed="rId7">
                <a:clrChange>
                  <a:clrFrom>
                    <a:srgbClr val="F6F6F6">
                      <a:alpha val="100000"/>
                    </a:srgbClr>
                  </a:clrFrom>
                  <a:clrTo>
                    <a:srgbClr val="F6F6F6">
                      <a:alpha val="100000"/>
                      <a:alpha val="0"/>
                    </a:srgbClr>
                  </a:clrTo>
                </a:clrChange>
              </a:blip>
              <a:stretch>
                <a:fillRect/>
              </a:stretch>
            </p:blipFill>
            <p:spPr>
              <a:xfrm>
                <a:off x="5073" y="2394"/>
                <a:ext cx="1444" cy="1413"/>
              </a:xfrm>
              <a:prstGeom prst="rect">
                <a:avLst/>
              </a:prstGeom>
              <a:noFill/>
              <a:ln w="9525">
                <a:noFill/>
              </a:ln>
            </p:spPr>
          </p:pic>
          <p:sp>
            <p:nvSpPr>
              <p:cNvPr id="23" name="文本框 22"/>
              <p:cNvSpPr txBox="1"/>
              <p:nvPr>
                <p:custDataLst>
                  <p:tags r:id="rId15"/>
                </p:custDataLst>
              </p:nvPr>
            </p:nvSpPr>
            <p:spPr>
              <a:xfrm>
                <a:off x="5322"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叁</a:t>
                </a:r>
                <a:r>
                  <a:rPr lang="zh-CN" altLang="en-US"/>
                  <a:t> </a:t>
                </a:r>
                <a:endParaRPr lang="zh-CN" altLang="en-US"/>
              </a:p>
            </p:txBody>
          </p:sp>
        </p:grpSp>
        <p:sp>
          <p:nvSpPr>
            <p:cNvPr id="24" name="文本框 23">
              <a:hlinkClick r:id="rId16" action="ppaction://hlinksldjump"/>
            </p:cNvPr>
            <p:cNvSpPr txBox="1"/>
            <p:nvPr>
              <p:custDataLst>
                <p:tags r:id="rId17"/>
              </p:custDataLst>
            </p:nvPr>
          </p:nvSpPr>
          <p:spPr>
            <a:xfrm>
              <a:off x="9967" y="4015"/>
              <a:ext cx="966" cy="6242"/>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第三课 哦，香雪</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grpSp>
        <p:nvGrpSpPr>
          <p:cNvPr id="33" name="组合 32"/>
          <p:cNvGrpSpPr/>
          <p:nvPr/>
        </p:nvGrpSpPr>
        <p:grpSpPr>
          <a:xfrm>
            <a:off x="9245704" y="1974850"/>
            <a:ext cx="927100" cy="3932555"/>
            <a:chOff x="12304" y="3335"/>
            <a:chExt cx="1460" cy="6193"/>
          </a:xfrm>
        </p:grpSpPr>
        <p:grpSp>
          <p:nvGrpSpPr>
            <p:cNvPr id="25" name="组合 24"/>
            <p:cNvGrpSpPr/>
            <p:nvPr/>
          </p:nvGrpSpPr>
          <p:grpSpPr>
            <a:xfrm>
              <a:off x="12304" y="3335"/>
              <a:ext cx="1460" cy="1457"/>
              <a:chOff x="5178" y="2394"/>
              <a:chExt cx="1444" cy="1413"/>
            </a:xfrm>
          </p:grpSpPr>
          <p:pic>
            <p:nvPicPr>
              <p:cNvPr id="26" name="图片 25"/>
              <p:cNvPicPr/>
              <p:nvPr>
                <p:custDataLst>
                  <p:tags r:id="rId18"/>
                </p:custDataLst>
              </p:nvPr>
            </p:nvPicPr>
            <p:blipFill>
              <a:blip r:embed="rId7">
                <a:clrChange>
                  <a:clrFrom>
                    <a:srgbClr val="F6F6F6">
                      <a:alpha val="100000"/>
                    </a:srgbClr>
                  </a:clrFrom>
                  <a:clrTo>
                    <a:srgbClr val="F6F6F6">
                      <a:alpha val="100000"/>
                      <a:alpha val="0"/>
                    </a:srgbClr>
                  </a:clrTo>
                </a:clrChange>
              </a:blip>
              <a:stretch>
                <a:fillRect/>
              </a:stretch>
            </p:blipFill>
            <p:spPr>
              <a:xfrm>
                <a:off x="5178" y="2394"/>
                <a:ext cx="1444" cy="1413"/>
              </a:xfrm>
              <a:prstGeom prst="rect">
                <a:avLst/>
              </a:prstGeom>
              <a:noFill/>
              <a:ln w="9525">
                <a:noFill/>
              </a:ln>
            </p:spPr>
          </p:pic>
          <p:sp>
            <p:nvSpPr>
              <p:cNvPr id="27" name="文本框 26"/>
              <p:cNvSpPr txBox="1"/>
              <p:nvPr>
                <p:custDataLst>
                  <p:tags r:id="rId19"/>
                </p:custDataLst>
              </p:nvPr>
            </p:nvSpPr>
            <p:spPr>
              <a:xfrm>
                <a:off x="5436" y="2664"/>
                <a:ext cx="945" cy="873"/>
              </a:xfrm>
              <a:prstGeom prst="rect">
                <a:avLst/>
              </a:prstGeom>
              <a:noFill/>
            </p:spPr>
            <p:txBody>
              <a:bodyPr wrap="square" rtlCol="0">
                <a:noAutofit/>
              </a:bodyPr>
              <a:p>
                <a:r>
                  <a:rPr lang="zh-CN" altLang="en-US" sz="3200" b="1">
                    <a:solidFill>
                      <a:srgbClr val="030502"/>
                    </a:solidFill>
                    <a:latin typeface="宋体" panose="02010600030101010101" pitchFamily="2" charset="-122"/>
                    <a:ea typeface="宋体" panose="02010600030101010101" pitchFamily="2" charset="-122"/>
                  </a:rPr>
                  <a:t>肆</a:t>
                </a:r>
                <a:r>
                  <a:rPr lang="zh-CN" altLang="en-US"/>
                  <a:t> </a:t>
                </a:r>
                <a:endParaRPr lang="zh-CN" altLang="en-US"/>
              </a:p>
            </p:txBody>
          </p:sp>
        </p:grpSp>
        <p:sp>
          <p:nvSpPr>
            <p:cNvPr id="28" name="文本框 27">
              <a:hlinkClick r:id="rId20" action="ppaction://hlinksldjump"/>
            </p:cNvPr>
            <p:cNvSpPr txBox="1"/>
            <p:nvPr>
              <p:custDataLst>
                <p:tags r:id="rId21"/>
              </p:custDataLst>
            </p:nvPr>
          </p:nvSpPr>
          <p:spPr>
            <a:xfrm>
              <a:off x="12544" y="4972"/>
              <a:ext cx="966" cy="4556"/>
            </a:xfrm>
            <a:prstGeom prst="rect">
              <a:avLst/>
            </a:prstGeom>
            <a:noFill/>
          </p:spPr>
          <p:txBody>
            <a:bodyPr vert="eaVert" wrap="square" rtlCol="0">
              <a:spAutoFit/>
            </a:bodyPr>
            <a:p>
              <a:r>
                <a:rPr lang="zh-CN" altLang="en-US" sz="2800" b="1">
                  <a:solidFill>
                    <a:srgbClr val="030502"/>
                  </a:solidFill>
                  <a:latin typeface="楷体" panose="02010609060101010101" charset="-122"/>
                  <a:ea typeface="楷体" panose="02010609060101010101" charset="-122"/>
                  <a:cs typeface="楷体" panose="02010609060101010101" charset="-122"/>
                </a:rPr>
                <a:t>综合测试卷（六）</a:t>
              </a:r>
              <a:endParaRPr lang="zh-CN" altLang="en-US" sz="2800" b="1">
                <a:solidFill>
                  <a:srgbClr val="030502"/>
                </a:solidFill>
                <a:latin typeface="楷体" panose="02010609060101010101" charset="-122"/>
                <a:ea typeface="楷体" panose="02010609060101010101" charset="-122"/>
                <a:cs typeface="楷体" panose="02010609060101010101" charset="-122"/>
              </a:endParaRPr>
            </a:p>
          </p:txBody>
        </p:sp>
      </p:grpSp>
      <p:sp>
        <p:nvSpPr>
          <p:cNvPr id="4" name="文本框 3"/>
          <p:cNvSpPr txBox="1"/>
          <p:nvPr/>
        </p:nvSpPr>
        <p:spPr>
          <a:xfrm>
            <a:off x="1986915" y="1799590"/>
            <a:ext cx="901065" cy="3351530"/>
          </a:xfrm>
          <a:prstGeom prst="rect">
            <a:avLst/>
          </a:prstGeom>
          <a:solidFill>
            <a:srgbClr val="5A613D"/>
          </a:solidFill>
        </p:spPr>
        <p:txBody>
          <a:bodyPr vert="eaVert" wrap="square" rtlCol="0">
            <a:noAutofit/>
          </a:bodyPr>
          <a:p>
            <a:pPr>
              <a:lnSpc>
                <a:spcPct val="90000"/>
              </a:lnSpc>
            </a:pPr>
            <a:r>
              <a:rPr lang="en-US" altLang="zh-CN" sz="5400" b="1">
                <a:solidFill>
                  <a:schemeClr val="bg1"/>
                </a:solidFill>
                <a:latin typeface="楷体" panose="02010609060101010101" charset="-122"/>
                <a:ea typeface="楷体" panose="02010609060101010101" charset="-122"/>
              </a:rPr>
              <a:t> </a:t>
            </a:r>
            <a:r>
              <a:rPr lang="zh-CN" altLang="en-US" sz="5400" b="1">
                <a:solidFill>
                  <a:schemeClr val="bg1"/>
                </a:solidFill>
                <a:latin typeface="楷体" panose="02010609060101010101" charset="-122"/>
                <a:ea typeface="楷体" panose="02010609060101010101" charset="-122"/>
              </a:rPr>
              <a:t>第六单元</a:t>
            </a:r>
            <a:r>
              <a:rPr lang="en-US" altLang="zh-CN" sz="4800" b="1">
                <a:solidFill>
                  <a:schemeClr val="bg1"/>
                </a:solidFill>
                <a:latin typeface="楷体" panose="02010609060101010101" charset="-122"/>
                <a:ea typeface="楷体" panose="02010609060101010101" charset="-122"/>
              </a:rPr>
              <a:t> </a:t>
            </a:r>
            <a:endParaRPr lang="en-US" altLang="zh-CN" sz="4800" b="1">
              <a:solidFill>
                <a:schemeClr val="bg1"/>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61670" y="755015"/>
            <a:ext cx="10869295" cy="4156075"/>
          </a:xfrm>
          <a:prstGeom prst="rect">
            <a:avLst/>
          </a:prstGeom>
          <a:solidFill>
            <a:schemeClr val="bg1"/>
          </a:solidFill>
        </p:spPr>
        <p:txBody>
          <a:bodyPr wrap="square" rtlCol="0">
            <a:spAutoFit/>
          </a:bodyPr>
          <a:p>
            <a:pPr indent="0" fontAlgn="auto">
              <a:lnSpc>
                <a:spcPct val="120000"/>
              </a:lnSpc>
              <a:spcAft>
                <a:spcPts val="6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童年时期的兴趣、爱好，特别是好奇心对于一个人将来的人生道路有着重要的作用，屠呦呦从小就抱有对中草药世界的好奇心和探索欲，这为她后来能够坚定的选择中草药提取的科研方向埋下了种子；其次，做人要有一颗心怀天下的大爱之心，不管是从事什么样的工作、涉及什么样的领域，要时刻记得人类是共同发展的整体，要尽心尽力地做好自己的事情，为整个人类的发展贡献一份力量；最后，做事要脚踏实地，要不怕困难，敢于迎接挑战。要有坚定的人生理想，并愿意为之付出艰苦卓绝的努力，如果不能选择一份自己热爱的职业，那么就把自己做的工作变成自己的一生挚爱，饱含激情地投入其中。</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966845" y="981710"/>
            <a:ext cx="3844925"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62475" y="1472565"/>
            <a:ext cx="2607945" cy="3790950"/>
          </a:xfrm>
          <a:prstGeom prst="rect">
            <a:avLst/>
          </a:prstGeom>
          <a:solidFill>
            <a:schemeClr val="bg1"/>
          </a:solidFill>
        </p:spPr>
        <p:txBody>
          <a:bodyPr vert="eaVert" wrap="square" rtlCol="0">
            <a:noAutofit/>
          </a:bodyPr>
          <a:p>
            <a:pPr algn="l">
              <a:lnSpc>
                <a:spcPct val="180000"/>
              </a:lnSpc>
            </a:pPr>
            <a:r>
              <a:rPr lang="en-US" altLang="zh-CN" sz="3600" b="1">
                <a:solidFill>
                  <a:srgbClr val="FF0000"/>
                </a:solidFill>
                <a:latin typeface="楷体" panose="02010609060101010101" charset="-122"/>
                <a:ea typeface="楷体" panose="02010609060101010101" charset="-122"/>
                <a:cs typeface="楷体" panose="02010609060101010101" charset="-122"/>
              </a:rPr>
              <a:t> </a:t>
            </a:r>
            <a:r>
              <a:rPr lang="zh-CN" altLang="en-US" sz="3600" b="1">
                <a:solidFill>
                  <a:srgbClr val="FF0000"/>
                </a:solidFill>
                <a:latin typeface="楷体" panose="02010609060101010101" charset="-122"/>
                <a:ea typeface="楷体" panose="02010609060101010101" charset="-122"/>
                <a:cs typeface="楷体" panose="02010609060101010101" charset="-122"/>
              </a:rPr>
              <a:t>第二课</a:t>
            </a:r>
            <a:r>
              <a:rPr lang="en-US" altLang="zh-CN" sz="3600" b="1">
                <a:solidFill>
                  <a:srgbClr val="030502"/>
                </a:solidFill>
                <a:latin typeface="楷体" panose="02010609060101010101" charset="-122"/>
                <a:ea typeface="楷体" panose="02010609060101010101" charset="-122"/>
                <a:cs typeface="楷体" panose="02010609060101010101" charset="-122"/>
              </a:rPr>
              <a:t> </a:t>
            </a:r>
            <a:endParaRPr lang="en-US" altLang="zh-CN" sz="3600" b="1">
              <a:solidFill>
                <a:srgbClr val="030502"/>
              </a:solidFill>
              <a:latin typeface="楷体" panose="02010609060101010101" charset="-122"/>
              <a:ea typeface="楷体" panose="02010609060101010101" charset="-122"/>
              <a:cs typeface="楷体" panose="02010609060101010101" charset="-122"/>
            </a:endParaRPr>
          </a:p>
          <a:p>
            <a:pPr algn="l">
              <a:lnSpc>
                <a:spcPct val="180000"/>
              </a:lnSpc>
            </a:pPr>
            <a:r>
              <a:rPr lang="zh-CN" altLang="en-US" sz="3600" b="1">
                <a:solidFill>
                  <a:srgbClr val="030502"/>
                </a:solidFill>
                <a:latin typeface="楷体" panose="02010609060101010101" charset="-122"/>
                <a:ea typeface="楷体" panose="02010609060101010101" charset="-122"/>
                <a:cs typeface="楷体" panose="02010609060101010101" charset="-122"/>
              </a:rPr>
              <a:t>青纱帐</a:t>
            </a:r>
            <a:r>
              <a:rPr lang="zh-CN" altLang="en-US" sz="3600" b="1">
                <a:solidFill>
                  <a:srgbClr val="030502"/>
                </a:solidFill>
                <a:latin typeface="Times New Roman" panose="02020603050405020304" charset="0"/>
                <a:ea typeface="楷体" panose="02010609060101010101" charset="-122"/>
                <a:cs typeface="Times New Roman" panose="02020603050405020304" charset="0"/>
              </a:rPr>
              <a:t>——</a:t>
            </a:r>
            <a:r>
              <a:rPr lang="zh-CN" altLang="en-US" sz="3600" b="1">
                <a:solidFill>
                  <a:srgbClr val="030502"/>
                </a:solidFill>
                <a:latin typeface="楷体" panose="02010609060101010101" charset="-122"/>
                <a:ea typeface="楷体" panose="02010609060101010101" charset="-122"/>
                <a:cs typeface="楷体" panose="02010609060101010101" charset="-122"/>
              </a:rPr>
              <a:t>甘蔗林</a:t>
            </a:r>
            <a:endParaRPr lang="zh-CN" altLang="en-US" sz="36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798310" y="4243705"/>
            <a:ext cx="455930" cy="101981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郭小川</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27525" y="65659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045335"/>
            <a:ext cx="9227185" cy="164147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诵读全诗，理清诗歌脉络；</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领悟青纱帐与甘蔗林丰富的艺术想象和联想；</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从青纱帐与甘蔗林的连接中，体会继续革命的主题思想。</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128135" y="31369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587375" y="1268730"/>
            <a:ext cx="11017885" cy="472186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 郭小川（1919</a:t>
            </a:r>
            <a:r>
              <a:rPr 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1976），原名郭恩大，笔名郭苏、伟倜、健风、湘云、登云、丁云、晓船、袖春等，河北丰宁人，现代诗人。1937年加入中国</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共产党。解放战争时期，任中共热辽分局机关报《群众日报》副总编、中共中央中南局宣传处长等。新中国成立后，曾任中国作协书记处书记、《诗刊》编委、_________特约记者。</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2. 本诗</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创作于_________年，当年，郭小川再度来到厦门，他站在香甜的甘蔗林里，联想到远在千里的北方的青纱帐，回忆起青年时期参军，在青纱帐里打游击的战斗经历，曾经战火般严峻艰辛</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的</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岁月顿时涌上诗人的心头。诗人体味了困难和斗争，胜利和欢乐，领悟了其中深刻的道理。</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408940" y="3429000"/>
            <a:ext cx="193865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《人民日报》</a:t>
            </a:r>
            <a:endParaRPr lang="zh-CN" altLang="en-US" sz="2400">
              <a:solidFill>
                <a:srgbClr val="C00000"/>
              </a:solidFill>
              <a:latin typeface="宋体" panose="02010600030101010101" pitchFamily="2" charset="-122"/>
              <a:ea typeface="宋体" panose="02010600030101010101" pitchFamily="2" charset="-122"/>
            </a:endParaRPr>
          </a:p>
        </p:txBody>
      </p:sp>
      <p:sp>
        <p:nvSpPr>
          <p:cNvPr id="4" name="文本框 3"/>
          <p:cNvSpPr txBox="1"/>
          <p:nvPr>
            <p:custDataLst>
              <p:tags r:id="rId1"/>
            </p:custDataLst>
          </p:nvPr>
        </p:nvSpPr>
        <p:spPr>
          <a:xfrm>
            <a:off x="2633345" y="3889375"/>
            <a:ext cx="200596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1962</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79805" y="1284605"/>
            <a:ext cx="9975215" cy="344868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3. 给下</a:t>
            </a:r>
            <a:r>
              <a:rPr lang="zh-CN" altLang="en-US" sz="2400">
                <a:latin typeface="宋体" panose="02010600030101010101" pitchFamily="2" charset="-122"/>
                <a:ea typeface="宋体" panose="02010600030101010101" pitchFamily="2" charset="-122"/>
                <a:cs typeface="宋体" panose="02010600030101010101" pitchFamily="2" charset="-122"/>
              </a:rPr>
              <a:t>列标红的字词注音。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炽</a:t>
            </a:r>
            <a:r>
              <a:rPr lang="zh-CN" altLang="en-US" sz="2400">
                <a:latin typeface="宋体" panose="02010600030101010101" pitchFamily="2" charset="-122"/>
                <a:ea typeface="宋体" panose="02010600030101010101" pitchFamily="2" charset="-122"/>
                <a:cs typeface="宋体" panose="02010600030101010101" pitchFamily="2" charset="-122"/>
              </a:rPr>
              <a:t>烈（</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琼</a:t>
            </a:r>
            <a:r>
              <a:rPr lang="zh-CN" altLang="en-US" sz="2400">
                <a:latin typeface="宋体" panose="02010600030101010101" pitchFamily="2" charset="-122"/>
                <a:ea typeface="宋体" panose="02010600030101010101" pitchFamily="2" charset="-122"/>
                <a:cs typeface="宋体" panose="02010600030101010101" pitchFamily="2" charset="-122"/>
              </a:rPr>
              <a:t>浆（</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湮</a:t>
            </a:r>
            <a:r>
              <a:rPr lang="zh-CN" altLang="en-US" sz="2400">
                <a:latin typeface="宋体" panose="02010600030101010101" pitchFamily="2" charset="-122"/>
                <a:ea typeface="宋体" panose="02010600030101010101" pitchFamily="2" charset="-122"/>
                <a:cs typeface="宋体" panose="02010600030101010101" pitchFamily="2" charset="-122"/>
              </a:rPr>
              <a:t>没（</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挑</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衅</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甘</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蔗</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4. 改</a:t>
            </a:r>
            <a:r>
              <a:rPr lang="zh-CN" altLang="en-US" sz="2400">
                <a:latin typeface="宋体" panose="02010600030101010101" pitchFamily="2" charset="-122"/>
                <a:ea typeface="宋体" panose="02010600030101010101" pitchFamily="2" charset="-122"/>
                <a:cs typeface="宋体" panose="02010600030101010101" pitchFamily="2" charset="-122"/>
              </a:rPr>
              <a:t>正下列词语中的错别字。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凛烈（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桔秆（</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仓茫（</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青纱账（</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59250" y="49212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2016760" y="1727200"/>
            <a:ext cx="162877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chì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4321175" y="1821180"/>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qióng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6574790" y="182118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yān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2088515" y="2338070"/>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xìn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4321175" y="2338070"/>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zhe</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6"/>
            </p:custDataLst>
          </p:nvPr>
        </p:nvSpPr>
        <p:spPr>
          <a:xfrm>
            <a:off x="2016760" y="372046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烈—冽</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custDataLst>
              <p:tags r:id="rId7"/>
            </p:custDataLst>
          </p:nvPr>
        </p:nvSpPr>
        <p:spPr>
          <a:xfrm>
            <a:off x="5638165" y="372046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桔—秸</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8"/>
            </p:custDataLst>
          </p:nvPr>
        </p:nvSpPr>
        <p:spPr>
          <a:xfrm>
            <a:off x="2016760" y="4272915"/>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仓—苍</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9"/>
            </p:custDataLst>
          </p:nvPr>
        </p:nvSpPr>
        <p:spPr>
          <a:xfrm>
            <a:off x="5858510" y="4180840"/>
            <a:ext cx="1372870"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账—帐</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4" grpId="0"/>
      <p:bldP spid="12" grpId="0"/>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16890" y="1409065"/>
            <a:ext cx="11548745" cy="24892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5. 解</a:t>
            </a:r>
            <a:r>
              <a:rPr lang="zh-CN" altLang="en-US" sz="2400">
                <a:latin typeface="宋体" panose="02010600030101010101" pitchFamily="2" charset="-122"/>
                <a:ea typeface="宋体" panose="02010600030101010101" pitchFamily="2" charset="-122"/>
                <a:cs typeface="宋体" panose="02010600030101010101" pitchFamily="2" charset="-122"/>
              </a:rPr>
              <a:t>释下列词语。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炽烈：____________________________________________________________________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高亢：____________________________________________________________________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充溢：____________________________________________________________________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神往：____________________________________________________________________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1541780" y="1835785"/>
            <a:ext cx="801751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旺盛猛烈，侧重指（火）旺盛猛烈。</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617345" y="2332990"/>
            <a:ext cx="871093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地势高；声调或情绪高昂、激动。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3"/>
            </p:custDataLst>
          </p:nvPr>
        </p:nvSpPr>
        <p:spPr>
          <a:xfrm>
            <a:off x="1541780" y="2849245"/>
            <a:ext cx="1004189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充满，洋溢。</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4"/>
            </p:custDataLst>
          </p:nvPr>
        </p:nvSpPr>
        <p:spPr>
          <a:xfrm>
            <a:off x="1617345" y="3365500"/>
            <a:ext cx="811149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心中、内心向往。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04190" y="777875"/>
            <a:ext cx="10817860" cy="90297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sz="2400">
                <a:latin typeface="Times New Roman" panose="02020603050405020304" charset="0"/>
                <a:ea typeface="宋体" panose="02010600030101010101" pitchFamily="2" charset="-122"/>
                <a:cs typeface="Times New Roman" panose="02020603050405020304" charset="0"/>
              </a:rPr>
              <a:t>6. 本诗</a:t>
            </a:r>
            <a:r>
              <a:rPr sz="2400">
                <a:latin typeface="宋体" panose="02010600030101010101" pitchFamily="2" charset="-122"/>
                <a:ea typeface="宋体" panose="02010600030101010101" pitchFamily="2" charset="-122"/>
                <a:cs typeface="宋体" panose="02010600030101010101" pitchFamily="2" charset="-122"/>
              </a:rPr>
              <a:t>根据内容可分为三大部分，第二部分又可细分为四个小部分。阅读全诗，并概括每一部分的大意。</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253365" y="1739900"/>
          <a:ext cx="11743055" cy="4063365"/>
        </p:xfrm>
        <a:graphic>
          <a:graphicData uri="http://schemas.openxmlformats.org/drawingml/2006/table">
            <a:tbl>
              <a:tblPr firstRow="1" bandRow="1">
                <a:tableStyleId>{5940675A-B579-460E-94D1-54222C63F5DA}</a:tableStyleId>
              </a:tblPr>
              <a:tblGrid>
                <a:gridCol w="1535430"/>
                <a:gridCol w="1833245"/>
                <a:gridCol w="8374380"/>
              </a:tblGrid>
              <a:tr h="885190">
                <a:tc>
                  <a:txBody>
                    <a:bodyPr/>
                    <a:p>
                      <a:pPr algn="ctr">
                        <a:lnSpc>
                          <a:spcPct val="100000"/>
                        </a:lnSpc>
                        <a:buNone/>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rPr>
                        <a:t>第一部分</a:t>
                      </a:r>
                      <a:endPar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00000"/>
                        </a:lnSpc>
                        <a:buNone/>
                      </a:pPr>
                      <a:r>
                        <a:rPr lang="zh-CN" altLang="en-US" sz="2400" b="0">
                          <a:solidFill>
                            <a:schemeClr val="tx1"/>
                          </a:solidFill>
                          <a:latin typeface="Times New Roman" panose="02020603050405020304" charset="0"/>
                          <a:ea typeface="宋体" panose="02010600030101010101" pitchFamily="2" charset="-122"/>
                          <a:cs typeface="Times New Roman" panose="02020603050405020304" charset="0"/>
                        </a:rPr>
                        <a:t>第1</a:t>
                      </a:r>
                      <a:r>
                        <a:rPr lang="zh-CN" altLang="en-US" sz="2400" b="0">
                          <a:solidFill>
                            <a:schemeClr val="tx1"/>
                          </a:solidFill>
                          <a:latin typeface="宋体" panose="02010600030101010101" pitchFamily="2" charset="-122"/>
                          <a:ea typeface="宋体" panose="02010600030101010101" pitchFamily="2" charset="-122"/>
                        </a:rPr>
                        <a:t>节</a:t>
                      </a:r>
                      <a:endParaRPr lang="zh-CN" altLang="en-US" sz="24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00000"/>
                        </a:lnSpc>
                        <a:buNone/>
                      </a:pPr>
                      <a:endParaRPr lang="zh-CN" altLang="en-US" sz="2400" b="1">
                        <a:solidFill>
                          <a:schemeClr val="bg1"/>
                        </a:solidFill>
                        <a:latin typeface="宋体" panose="02010600030101010101" pitchFamily="2" charset="-122"/>
                        <a:ea typeface="宋体" panose="02010600030101010101" pitchFamily="2" charset="-122"/>
                      </a:endParaRPr>
                    </a:p>
                    <a:p>
                      <a:pPr algn="ctr">
                        <a:lnSpc>
                          <a:spcPct val="110000"/>
                        </a:lnSpc>
                        <a:buNone/>
                      </a:pP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76225">
                <a:tc rowSpan="4">
                  <a:txBody>
                    <a:bodyPr/>
                    <a:p>
                      <a:pPr algn="ctr">
                        <a:lnSpc>
                          <a:spcPct val="100000"/>
                        </a:lnSpc>
                        <a:buNone/>
                      </a:pPr>
                      <a:r>
                        <a:rPr lang="zh-CN" altLang="en-US" sz="2400">
                          <a:latin typeface="宋体" panose="02010600030101010101" pitchFamily="2" charset="-122"/>
                          <a:ea typeface="宋体" panose="02010600030101010101" pitchFamily="2" charset="-122"/>
                        </a:rPr>
                        <a:t>第二部分</a:t>
                      </a:r>
                      <a:endParaRPr lang="zh-CN" altLang="en-US" sz="2400">
                        <a:latin typeface="宋体" panose="02010600030101010101" pitchFamily="2" charset="-122"/>
                        <a:ea typeface="宋体" panose="02010600030101010101" pitchFamily="2" charset="-122"/>
                      </a:endParaRPr>
                    </a:p>
                    <a:p>
                      <a:pPr algn="ctr">
                        <a:lnSpc>
                          <a:spcPct val="100000"/>
                        </a:lnSpc>
                        <a:buNone/>
                      </a:pPr>
                      <a:r>
                        <a:rPr lang="zh-CN" altLang="en-US" sz="2400">
                          <a:latin typeface="宋体" panose="02010600030101010101" pitchFamily="2" charset="-122"/>
                          <a:ea typeface="宋体" panose="02010600030101010101" pitchFamily="2" charset="-122"/>
                        </a:rPr>
                        <a:t>（第</a:t>
                      </a:r>
                      <a:r>
                        <a:rPr lang="zh-CN" altLang="en-US" sz="2400">
                          <a:latin typeface="Times New Roman" panose="02020603050405020304" charset="0"/>
                          <a:ea typeface="宋体" panose="02010600030101010101" pitchFamily="2" charset="-122"/>
                          <a:cs typeface="Times New Roman" panose="02020603050405020304" charset="0"/>
                        </a:rPr>
                        <a:t>2</a:t>
                      </a:r>
                      <a:r>
                        <a:rPr lang="en-US" altLang="zh-CN" sz="2400">
                          <a:latin typeface="Times New Roman" panose="02020603050405020304" charset="0"/>
                          <a:ea typeface="宋体" panose="02010600030101010101" pitchFamily="2" charset="-122"/>
                          <a:cs typeface="Times New Roman" panose="02020603050405020304" charset="0"/>
                          <a:sym typeface="+mn-ea"/>
                        </a:rPr>
                        <a:t>~</a:t>
                      </a:r>
                      <a:r>
                        <a:rPr lang="zh-CN" altLang="en-US" sz="2400">
                          <a:latin typeface="Times New Roman" panose="02020603050405020304" charset="0"/>
                          <a:ea typeface="宋体" panose="02010600030101010101" pitchFamily="2" charset="-122"/>
                          <a:cs typeface="Times New Roman" panose="02020603050405020304" charset="0"/>
                        </a:rPr>
                        <a:t>11</a:t>
                      </a:r>
                      <a:r>
                        <a:rPr lang="zh-CN" altLang="en-US" sz="2400">
                          <a:latin typeface="宋体" panose="02010600030101010101" pitchFamily="2" charset="-122"/>
                          <a:ea typeface="宋体" panose="02010600030101010101" pitchFamily="2" charset="-122"/>
                        </a:rPr>
                        <a:t>节）</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00000"/>
                        </a:lnSpc>
                        <a:buNone/>
                      </a:pPr>
                      <a:r>
                        <a:rPr sz="2400">
                          <a:latin typeface="宋体" panose="02010600030101010101" pitchFamily="2" charset="-122"/>
                          <a:ea typeface="宋体" panose="02010600030101010101" pitchFamily="2" charset="-122"/>
                          <a:cs typeface="宋体" panose="02010600030101010101" pitchFamily="2" charset="-122"/>
                          <a:sym typeface="+mn-ea"/>
                        </a:rPr>
                        <a:t>第</a:t>
                      </a:r>
                      <a:r>
                        <a:rPr lang="zh-CN" altLang="en-US" sz="2400">
                          <a:latin typeface="Times New Roman" panose="02020603050405020304" charset="0"/>
                          <a:ea typeface="宋体" panose="02010600030101010101" pitchFamily="2" charset="-122"/>
                          <a:cs typeface="Times New Roman" panose="02020603050405020304" charset="0"/>
                          <a:sym typeface="+mn-ea"/>
                        </a:rPr>
                        <a:t>2</a:t>
                      </a:r>
                      <a:r>
                        <a:rPr lang="en-US" altLang="zh-CN" sz="2400">
                          <a:latin typeface="Times New Roman" panose="02020603050405020304" charset="0"/>
                          <a:ea typeface="宋体" panose="02010600030101010101" pitchFamily="2" charset="-122"/>
                          <a:cs typeface="Times New Roman" panose="02020603050405020304" charset="0"/>
                          <a:sym typeface="+mn-ea"/>
                        </a:rPr>
                        <a:t>~</a:t>
                      </a:r>
                      <a:r>
                        <a:rPr lang="zh-CN" altLang="en-US" sz="2400">
                          <a:latin typeface="Times New Roman" panose="02020603050405020304" charset="0"/>
                          <a:ea typeface="宋体" panose="02010600030101010101" pitchFamily="2" charset="-122"/>
                          <a:cs typeface="Times New Roman" panose="02020603050405020304" charset="0"/>
                          <a:sym typeface="+mn-ea"/>
                        </a:rPr>
                        <a:t>3</a:t>
                      </a:r>
                      <a:r>
                        <a:rPr sz="2400">
                          <a:latin typeface="宋体" panose="02010600030101010101" pitchFamily="2" charset="-122"/>
                          <a:ea typeface="宋体" panose="02010600030101010101" pitchFamily="2" charset="-122"/>
                          <a:cs typeface="宋体" panose="02010600030101010101" pitchFamily="2" charset="-122"/>
                          <a:sym typeface="+mn-ea"/>
                        </a:rPr>
                        <a:t>节</a:t>
                      </a:r>
                      <a:endParaRPr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r>
                        <a:rPr lang="zh-CN" altLang="en-US" sz="2400">
                          <a:latin typeface="宋体" panose="02010600030101010101" pitchFamily="2" charset="-122"/>
                          <a:ea typeface="宋体" panose="02010600030101010101" pitchFamily="2" charset="-122"/>
                          <a:sym typeface="+mn-ea"/>
                        </a:rPr>
                        <a:t>赞颂了青纱帐对自己的哺育之情和对祖国、对革命的丰功伟绩</a:t>
                      </a:r>
                      <a:endParaRPr lang="zh-CN" altLang="en-US"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181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0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第</a:t>
                      </a:r>
                      <a:r>
                        <a:rPr lang="zh-CN" altLang="en-US" sz="2400">
                          <a:latin typeface="Times New Roman" panose="02020603050405020304" charset="0"/>
                          <a:ea typeface="宋体" panose="02010600030101010101" pitchFamily="2" charset="-122"/>
                          <a:cs typeface="Times New Roman" panose="02020603050405020304" charset="0"/>
                          <a:sym typeface="+mn-ea"/>
                        </a:rPr>
                        <a:t>4</a:t>
                      </a:r>
                      <a:r>
                        <a:rPr lang="en-US" altLang="zh-CN" sz="2400">
                          <a:latin typeface="Times New Roman" panose="02020603050405020304" charset="0"/>
                          <a:ea typeface="宋体" panose="02010600030101010101" pitchFamily="2" charset="-122"/>
                          <a:cs typeface="Times New Roman" panose="02020603050405020304" charset="0"/>
                          <a:sym typeface="+mn-ea"/>
                        </a:rPr>
                        <a:t>~</a:t>
                      </a:r>
                      <a:r>
                        <a:rPr lang="zh-CN" altLang="en-US" sz="2400">
                          <a:latin typeface="Times New Roman" panose="02020603050405020304" charset="0"/>
                          <a:ea typeface="宋体" panose="02010600030101010101" pitchFamily="2" charset="-122"/>
                          <a:cs typeface="Times New Roman" panose="02020603050405020304" charset="0"/>
                          <a:sym typeface="+mn-ea"/>
                        </a:rPr>
                        <a:t>6</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节</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0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第</a:t>
                      </a:r>
                      <a:r>
                        <a:rPr lang="zh-CN" altLang="en-US" sz="2400">
                          <a:latin typeface="Times New Roman" panose="02020603050405020304" charset="0"/>
                          <a:ea typeface="宋体" panose="02010600030101010101" pitchFamily="2" charset="-122"/>
                          <a:cs typeface="Times New Roman" panose="02020603050405020304" charset="0"/>
                          <a:sym typeface="+mn-ea"/>
                        </a:rPr>
                        <a:t>7</a:t>
                      </a:r>
                      <a:r>
                        <a:rPr lang="en-US" altLang="zh-CN" sz="2400">
                          <a:latin typeface="Times New Roman" panose="02020603050405020304" charset="0"/>
                          <a:ea typeface="宋体" panose="02010600030101010101" pitchFamily="2" charset="-122"/>
                          <a:cs typeface="Times New Roman" panose="02020603050405020304" charset="0"/>
                          <a:sym typeface="+mn-ea"/>
                        </a:rPr>
                        <a:t>~</a:t>
                      </a:r>
                      <a:r>
                        <a:rPr lang="zh-CN" altLang="en-US" sz="2400">
                          <a:latin typeface="Times New Roman" panose="02020603050405020304" charset="0"/>
                          <a:ea typeface="宋体" panose="02010600030101010101" pitchFamily="2" charset="-122"/>
                          <a:cs typeface="Times New Roman" panose="02020603050405020304" charset="0"/>
                          <a:sym typeface="+mn-ea"/>
                        </a:rPr>
                        <a:t>9</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节</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7241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0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第</a:t>
                      </a:r>
                      <a:r>
                        <a:rPr lang="zh-CN" altLang="en-US" sz="2400">
                          <a:latin typeface="Times New Roman" panose="02020603050405020304" charset="0"/>
                          <a:ea typeface="宋体" panose="02010600030101010101" pitchFamily="2" charset="-122"/>
                          <a:cs typeface="Times New Roman" panose="02020603050405020304" charset="0"/>
                          <a:sym typeface="+mn-ea"/>
                        </a:rPr>
                        <a:t>10</a:t>
                      </a:r>
                      <a:r>
                        <a:rPr lang="en-US" altLang="zh-CN" sz="2400">
                          <a:latin typeface="Times New Roman" panose="02020603050405020304" charset="0"/>
                          <a:ea typeface="宋体" panose="02010600030101010101" pitchFamily="2" charset="-122"/>
                          <a:cs typeface="Times New Roman" panose="02020603050405020304" charset="0"/>
                          <a:sym typeface="+mn-ea"/>
                        </a:rPr>
                        <a:t>~</a:t>
                      </a:r>
                      <a:r>
                        <a:rPr lang="zh-CN" altLang="en-US" sz="2400">
                          <a:latin typeface="Times New Roman" panose="02020603050405020304" charset="0"/>
                          <a:ea typeface="宋体" panose="02010600030101010101" pitchFamily="2" charset="-122"/>
                          <a:cs typeface="Times New Roman" panose="02020603050405020304" charset="0"/>
                          <a:sym typeface="+mn-ea"/>
                        </a:rPr>
                        <a:t>11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节</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81660">
                <a:tc>
                  <a:txBody>
                    <a:bodyPr/>
                    <a:p>
                      <a:pPr algn="ctr">
                        <a:lnSpc>
                          <a:spcPct val="100000"/>
                        </a:lnSpc>
                        <a:buNone/>
                      </a:pPr>
                      <a:r>
                        <a:rPr lang="zh-CN" altLang="en-US" sz="2400">
                          <a:latin typeface="宋体" panose="02010600030101010101" pitchFamily="2" charset="-122"/>
                          <a:ea typeface="宋体" panose="02010600030101010101" pitchFamily="2" charset="-122"/>
                        </a:rPr>
                        <a:t>第三部分</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00000"/>
                        </a:lnSpc>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第</a:t>
                      </a:r>
                      <a:r>
                        <a:rPr lang="zh-CN" altLang="en-US" sz="2400">
                          <a:latin typeface="Times New Roman" panose="02020603050405020304" charset="0"/>
                          <a:ea typeface="宋体" panose="02010600030101010101" pitchFamily="2" charset="-122"/>
                          <a:cs typeface="Times New Roman" panose="02020603050405020304" charset="0"/>
                          <a:sym typeface="+mn-ea"/>
                        </a:rPr>
                        <a:t>12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节</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1" name="文本框 20"/>
          <p:cNvSpPr txBox="1"/>
          <p:nvPr>
            <p:custDataLst>
              <p:tags r:id="rId3"/>
            </p:custDataLst>
          </p:nvPr>
        </p:nvSpPr>
        <p:spPr>
          <a:xfrm>
            <a:off x="3740150" y="1816100"/>
            <a:ext cx="7842885" cy="82994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从总的方面抒发了诗人对青纱帐和甘蔗林的深厚感情，并表明了青纱帐和甘蔗林有着密切的关系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4"/>
            </p:custDataLst>
          </p:nvPr>
        </p:nvSpPr>
        <p:spPr>
          <a:xfrm>
            <a:off x="3740150" y="3468370"/>
            <a:ext cx="8338820" cy="82994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赞颂新时代的美好生活，追忆老一代革命者创业的艰苦，高歌革命传统的可贵，进一步抒发了对革命传统的自豪之情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18415"/>
            <a:ext cx="7018020" cy="816610"/>
            <a:chOff x="0" y="29"/>
            <a:chExt cx="11052" cy="1286"/>
          </a:xfrm>
        </p:grpSpPr>
        <p:pic>
          <p:nvPicPr>
            <p:cNvPr id="111" name="图片 110"/>
            <p:cNvPicPr/>
            <p:nvPr userDrawn="1">
              <p:custDataLst>
                <p:tags r:id="rId5"/>
              </p:custDataLst>
            </p:nvPr>
          </p:nvPicPr>
          <p:blipFill>
            <a:blip r:embed="rId6">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7"/>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3" name="文本框 2"/>
          <p:cNvSpPr txBox="1"/>
          <p:nvPr>
            <p:custDataLst>
              <p:tags r:id="rId8"/>
            </p:custDataLst>
          </p:nvPr>
        </p:nvSpPr>
        <p:spPr>
          <a:xfrm>
            <a:off x="3657600" y="4298315"/>
            <a:ext cx="83388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抒发了作者热爱祖国的深情和干革命以四海为家的战士胸怀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9"/>
            </p:custDataLst>
          </p:nvPr>
        </p:nvSpPr>
        <p:spPr>
          <a:xfrm>
            <a:off x="3740150" y="4758690"/>
            <a:ext cx="83388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歌颂新老战士的新的战斗风貌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10"/>
            </p:custDataLst>
          </p:nvPr>
        </p:nvSpPr>
        <p:spPr>
          <a:xfrm>
            <a:off x="3740150" y="5342890"/>
            <a:ext cx="83388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总结全诗，点明青纱帐与甘蔗林的象征意义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P spid="3" grpId="0"/>
      <p:bldP spid="4"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88950" y="904240"/>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sz="2400">
                <a:latin typeface="Times New Roman" panose="02020603050405020304" charset="0"/>
                <a:ea typeface="宋体" panose="02010600030101010101" pitchFamily="2" charset="-122"/>
                <a:cs typeface="Times New Roman" panose="02020603050405020304" charset="0"/>
              </a:rPr>
              <a:t>7. 全诗围绕</a:t>
            </a:r>
            <a:r>
              <a:rPr sz="2400">
                <a:latin typeface="宋体" panose="02010600030101010101" pitchFamily="2" charset="-122"/>
                <a:ea typeface="宋体" panose="02010600030101010101" pitchFamily="2" charset="-122"/>
                <a:cs typeface="宋体" panose="02010600030101010101" pitchFamily="2" charset="-122"/>
              </a:rPr>
              <a:t>青纱帐和甘蔗林展开吟咏，请说说青纱帐和甘蔗林分别有什么象征意义。</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a:t>
            </a:r>
            <a:endParaRPr sz="2400">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710565" y="1778000"/>
            <a:ext cx="10227945"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青纱帐象征着过去艰苦的战争岁月，象征光荣的革命传统；甘蔗林象征着社会主义建设时期，象征今天的幸福生活，象征继续革命的精神。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4474210" y="73533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487680" y="1746885"/>
            <a:ext cx="11033125" cy="23063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8. 下列对《青纱帐——甘蔗林》的说法，不正确的一项是（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A. 这首诗的作者郭小川是我国著名的当代诗人，创作了许多充满革命激情的诗篇。</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B. 这首诗是一首感物咏怀的抒情诗。</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C. 这首诗是《甘蔗林——青纱帐》的姊妹篇。</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D. 这首诗写于1962年，当时正值我国三年困难时期。</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538210" y="174688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18210" y="4664710"/>
            <a:ext cx="9926955" cy="2075180"/>
          </a:xfrm>
          <a:prstGeom prst="rect">
            <a:avLst/>
          </a:prstGeom>
          <a:noFill/>
        </p:spPr>
        <p:txBody>
          <a:bodyPr wrap="square" rtlCol="0">
            <a:no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【解析】A项，“当代诗人”应改为“现代诗人”。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1148080"/>
            <a:ext cx="1103312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 下列对诗歌内容的分析，不正确的一项是（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诗歌的第1节从总的方面抒发了诗人对青纱帐和甘蔗林的深厚感情，并表明了青纱帐和甘蔗林有着密切的关系。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诗歌的第2~3节运用反复的修辞手法，赞颂了青纱帐对自己的哺育之情和对祖国、对革命的丰功伟绩。</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诗歌的第7~9节抒发了作者热爱祖国的深情和干革命以四海为家的战士胸怀。</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诗歌的第12节与第1节首尾呼应，点明了青纱帐与甘蔗林的象征意义。</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884670" y="114808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133475" y="4562475"/>
            <a:ext cx="961898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【解析】B项，运用了排比的修辞手法。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502221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434465"/>
            <a:ext cx="2505710" cy="4317365"/>
          </a:xfrm>
          <a:prstGeom prst="rect">
            <a:avLst/>
          </a:prstGeom>
          <a:solidFill>
            <a:schemeClr val="bg1"/>
          </a:solidFill>
        </p:spPr>
        <p:txBody>
          <a:bodyPr vert="eaVert" wrap="square" rtlCol="0">
            <a:noAutofit/>
          </a:bodyPr>
          <a:p>
            <a:pPr algn="l">
              <a:lnSpc>
                <a:spcPct val="130000"/>
              </a:lnSpc>
            </a:pPr>
            <a:r>
              <a:rPr lang="zh-CN" altLang="en-US" sz="4000" b="1">
                <a:solidFill>
                  <a:srgbClr val="FF0000"/>
                </a:solidFill>
                <a:latin typeface="楷体" panose="02010609060101010101" charset="-122"/>
                <a:ea typeface="楷体" panose="02010609060101010101" charset="-122"/>
                <a:cs typeface="楷体" panose="02010609060101010101" charset="-122"/>
              </a:rPr>
              <a:t>第一课</a:t>
            </a:r>
            <a:r>
              <a:rPr lang="zh-CN" altLang="en-US" sz="4000" b="1">
                <a:solidFill>
                  <a:srgbClr val="030502"/>
                </a:solidFill>
                <a:latin typeface="楷体" panose="02010609060101010101" charset="-122"/>
                <a:ea typeface="楷体" panose="02010609060101010101" charset="-122"/>
                <a:cs typeface="楷体" panose="02010609060101010101" charset="-122"/>
              </a:rPr>
              <a:t> </a:t>
            </a:r>
            <a:endParaRPr lang="zh-CN" altLang="en-US" sz="4000" b="1">
              <a:solidFill>
                <a:srgbClr val="030502"/>
              </a:solidFill>
              <a:latin typeface="楷体" panose="02010609060101010101" charset="-122"/>
              <a:ea typeface="楷体" panose="02010609060101010101" charset="-122"/>
              <a:cs typeface="楷体" panose="02010609060101010101" charset="-122"/>
            </a:endParaRPr>
          </a:p>
          <a:p>
            <a:pPr algn="l">
              <a:lnSpc>
                <a:spcPct val="130000"/>
              </a:lnSpc>
            </a:pPr>
            <a:r>
              <a:rPr lang="zh-CN" altLang="en-US" sz="4000" b="1">
                <a:solidFill>
                  <a:srgbClr val="030502"/>
                </a:solidFill>
                <a:latin typeface="楷体" panose="02010609060101010101" charset="-122"/>
                <a:ea typeface="楷体" panose="02010609060101010101" charset="-122"/>
                <a:cs typeface="楷体" panose="02010609060101010101" charset="-122"/>
              </a:rPr>
              <a:t>青蒿素：人类征服疾病的一小步</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592570" y="4610735"/>
            <a:ext cx="455930" cy="1141095"/>
          </a:xfrm>
          <a:prstGeom prst="rect">
            <a:avLst/>
          </a:prstGeom>
          <a:solidFill>
            <a:schemeClr val="accent6">
              <a:lumMod val="50000"/>
            </a:schemeClr>
          </a:solidFill>
        </p:spPr>
        <p:txBody>
          <a:bodyPr vert="eaVert" wrap="square" rtlCol="0">
            <a:noAutofit/>
          </a:bodyPr>
          <a:p>
            <a:pPr algn="dist">
              <a:lnSpc>
                <a:spcPct val="100000"/>
              </a:lnSpc>
            </a:pPr>
            <a:r>
              <a:rPr lang="zh-CN" altLang="en-US" sz="2400" b="1">
                <a:solidFill>
                  <a:schemeClr val="bg1"/>
                </a:solidFill>
                <a:latin typeface="楷体" panose="02010609060101010101" charset="-122"/>
                <a:ea typeface="楷体" panose="02010609060101010101" charset="-122"/>
              </a:rPr>
              <a:t>屠呦呦</a:t>
            </a:r>
            <a:endParaRPr lang="zh-CN" altLang="en-US" sz="2400" b="1">
              <a:solidFill>
                <a:schemeClr val="bg1"/>
              </a:solidFill>
              <a:latin typeface="楷体" panose="02010609060101010101" charset="-122"/>
              <a:ea typeface="楷体" panose="02010609060101010101" charset="-122"/>
            </a:endParaRPr>
          </a:p>
        </p:txBody>
      </p:sp>
      <p:sp>
        <p:nvSpPr>
          <p:cNvPr id="54" name="圆角矩形 53">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661035"/>
            <a:ext cx="1103312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 下列对诗歌第1节修辞手法的分析，不正确的一项是（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诗歌的第1节运用了排比的修辞手法，形成了一种酣畅淋漓的语言气势。</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a:t>
            </a:r>
            <a:r>
              <a:rPr sz="2400">
                <a:latin typeface="宋体" panose="02010600030101010101" pitchFamily="2" charset="-122"/>
                <a:ea typeface="宋体" panose="02010600030101010101" pitchFamily="2" charset="-122"/>
                <a:cs typeface="宋体" panose="02010600030101010101" pitchFamily="2" charset="-122"/>
              </a:rPr>
              <a:t>“我怎能不想起青纱帐”运用</a:t>
            </a:r>
            <a:r>
              <a:rPr sz="2400">
                <a:latin typeface="Times New Roman" panose="02020603050405020304" charset="0"/>
                <a:ea typeface="宋体" panose="02010600030101010101" pitchFamily="2" charset="-122"/>
                <a:cs typeface="Times New Roman" panose="02020603050405020304" charset="0"/>
              </a:rPr>
              <a:t>了反问的修辞手法，抒发了诗人对青纱帐和甘蔗林的深厚感情。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诗歌的第1节第1、3句与第2、4句两两相对，表明了青纱帐和甘蔗林有着密切的关系。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a:t>
            </a:r>
            <a:r>
              <a:rPr sz="2400">
                <a:latin typeface="宋体" panose="02010600030101010101" pitchFamily="2" charset="-122"/>
                <a:ea typeface="宋体" panose="02010600030101010101" pitchFamily="2" charset="-122"/>
                <a:cs typeface="宋体" panose="02010600030101010101" pitchFamily="2" charset="-122"/>
              </a:rPr>
              <a:t>“你竟如此翻动战士的衷肠”运用了</a:t>
            </a:r>
            <a:r>
              <a:rPr sz="2400">
                <a:latin typeface="Times New Roman" panose="02020603050405020304" charset="0"/>
                <a:ea typeface="宋体" panose="02010600030101010101" pitchFamily="2" charset="-122"/>
                <a:cs typeface="Times New Roman" panose="02020603050405020304" charset="0"/>
              </a:rPr>
              <a:t>拟人的修辞手法，使诗人回忆起了往事。</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364855" y="66103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87120" y="4079875"/>
            <a:ext cx="976693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【解析】A项，运用了反问、拟人的修辞手法。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35635" y="370205"/>
            <a:ext cx="11033125" cy="53676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11. 诗歌中连接青纱帐和甘蔗林这两个互不相干的事物的纽带是什么？在诗中它们是怎样连接起来的？__________________________________________________________________________________________________________________________________________________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12.</a:t>
            </a:r>
            <a:r>
              <a:rPr sz="2400">
                <a:latin typeface="宋体" panose="02010600030101010101" pitchFamily="2" charset="-122"/>
                <a:ea typeface="宋体" panose="02010600030101010101" pitchFamily="2" charset="-122"/>
                <a:cs typeface="宋体" panose="02010600030101010101" pitchFamily="2" charset="-122"/>
              </a:rPr>
              <a:t> “呵，老战士还不曾衰老，新战士已经成长。我们的人哪，总是那样胆大、心细、性子刚”，这</a:t>
            </a:r>
            <a:r>
              <a:rPr sz="2400">
                <a:latin typeface="Times New Roman" panose="02020603050405020304" charset="0"/>
                <a:ea typeface="宋体" panose="02010600030101010101" pitchFamily="2" charset="-122"/>
                <a:cs typeface="Times New Roman" panose="02020603050405020304" charset="0"/>
              </a:rPr>
              <a:t>句诗中</a:t>
            </a:r>
            <a:r>
              <a:rPr sz="2400">
                <a:latin typeface="宋体" panose="02010600030101010101" pitchFamily="2" charset="-122"/>
                <a:ea typeface="宋体" panose="02010600030101010101" pitchFamily="2" charset="-122"/>
                <a:cs typeface="宋体" panose="02010600030101010101" pitchFamily="2" charset="-122"/>
              </a:rPr>
              <a:t>“我们的人”具</a:t>
            </a:r>
            <a:r>
              <a:rPr sz="2400">
                <a:latin typeface="Times New Roman" panose="02020603050405020304" charset="0"/>
                <a:ea typeface="宋体" panose="02010600030101010101" pitchFamily="2" charset="-122"/>
                <a:cs typeface="Times New Roman" panose="02020603050405020304" charset="0"/>
              </a:rPr>
              <a:t>体是指什么人？他们具备着怎样的品质？</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1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20090" y="1186180"/>
            <a:ext cx="10864850" cy="171450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诗人看见甘蔗林，想起青纱帐，青纱帐令人神往，甘蔗林翻动衷肠，“想”“神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往”“衷肠”这些词语中可以看出把这两种事物连接在一起的纽带是感情。不同的“物”，产生相同的“情”，诗人用自己的感情做联结物，通过回想、对比、联想、照应的方法，把互不相关的“物”紧紧地连接在一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720090" y="4367530"/>
            <a:ext cx="10864850" cy="130873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“我们的人”包括老一辈革命者和新时代的祖国建设者，他们都具有胆大、心细、性格刚强的特点，而且胸怀宽广、百折不挠、英勇顽强，敢于拼搏奋斗，具有积极乐观、奋发向上的革命英雄主义的豪情。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42570" y="1149350"/>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阅读本诗的姊妹篇《甘蔗林——青纱帐》，并完成题目。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977265" y="2038985"/>
            <a:ext cx="9005570" cy="3528695"/>
          </a:xfrm>
          <a:prstGeom prst="rect">
            <a:avLst/>
          </a:prstGeom>
          <a:solidFill>
            <a:schemeClr val="bg2">
              <a:lumMod val="90000"/>
            </a:schemeClr>
          </a:solidFill>
        </p:spPr>
        <p:txBody>
          <a:bodyPr wrap="square" rtlCol="0">
            <a:spAutoFit/>
          </a:bodyPr>
          <a:p>
            <a:pPr indent="0" algn="ctr" fontAlgn="auto">
              <a:lnSpc>
                <a:spcPct val="130000"/>
              </a:lnSpc>
            </a:pPr>
            <a:r>
              <a:rPr sz="2800" b="1">
                <a:latin typeface="楷体" panose="02010609060101010101" charset="-122"/>
                <a:ea typeface="楷体" panose="02010609060101010101" charset="-122"/>
                <a:cs typeface="楷体" panose="02010609060101010101" charset="-122"/>
              </a:rPr>
              <a:t>甘蔗林——青纱帐</a:t>
            </a:r>
            <a:endParaRPr sz="2800" b="1">
              <a:latin typeface="楷体" panose="02010609060101010101" charset="-122"/>
              <a:ea typeface="楷体" panose="02010609060101010101" charset="-122"/>
              <a:cs typeface="楷体" panose="02010609060101010101" charset="-122"/>
            </a:endParaRPr>
          </a:p>
          <a:p>
            <a:pPr indent="0" algn="ctr" fontAlgn="auto">
              <a:lnSpc>
                <a:spcPct val="130000"/>
              </a:lnSpc>
            </a:pPr>
            <a:r>
              <a:rPr sz="2400">
                <a:latin typeface="楷体" panose="02010609060101010101" charset="-122"/>
                <a:ea typeface="楷体" panose="02010609060101010101" charset="-122"/>
                <a:cs typeface="楷体" panose="02010609060101010101" charset="-122"/>
              </a:rPr>
              <a:t>郭小川</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南方的甘蔗林哪，南方的甘蔗林！</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你为什么这样香甜，又为什么那样严峻？</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北方的青纱帐啊，北方的青纱帐！</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你为什么那样遥远，又为什么这样亲近？</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endParaRPr sz="2400">
              <a:latin typeface="楷体" panose="02010609060101010101" charset="-122"/>
              <a:ea typeface="楷体" panose="02010609060101010101" charset="-122"/>
              <a:cs typeface="楷体" panose="02010609060101010101" charset="-122"/>
            </a:endParaRPr>
          </a:p>
        </p:txBody>
      </p:sp>
      <p:sp>
        <p:nvSpPr>
          <p:cNvPr id="34" name="文本框 33"/>
          <p:cNvSpPr txBox="1"/>
          <p:nvPr>
            <p:custDataLst>
              <p:tags r:id="rId3"/>
            </p:custDataLst>
          </p:nvPr>
        </p:nvSpPr>
        <p:spPr>
          <a:xfrm>
            <a:off x="3964305" y="17907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83640" y="116840"/>
            <a:ext cx="9005570" cy="6154420"/>
          </a:xfrm>
          <a:prstGeom prst="rect">
            <a:avLst/>
          </a:prstGeom>
          <a:solidFill>
            <a:schemeClr val="bg2">
              <a:lumMod val="90000"/>
            </a:schemeClr>
          </a:solidFill>
        </p:spPr>
        <p:txBody>
          <a:bodyPr wrap="square" rtlCol="0">
            <a:spAutoFit/>
          </a:bodyPr>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我们的青纱帐哟，跟甘蔗林一样地布满浓荫，</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那随风摆动的长叶啊，也一样地鸣奏嘹亮的琴音。</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我们的青纱帐哟，跟甘蔗林一样地脉脉情深，</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spcAft>
                <a:spcPts val="1200"/>
              </a:spcAft>
            </a:pPr>
            <a:r>
              <a:rPr sz="2400">
                <a:latin typeface="楷体" panose="02010609060101010101" charset="-122"/>
                <a:ea typeface="楷体" panose="02010609060101010101" charset="-122"/>
                <a:cs typeface="楷体" panose="02010609060101010101" charset="-122"/>
              </a:rPr>
              <a:t>那载着阳光的露珠啊，也一样地照亮大地的清晨。</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肃杀的秋天毕竟过去了，繁华的夏日已经来临，</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这香甜的甘蔗林哟，哪还有青纱帐里的艰辛！</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时光像泉水一般涌啊，生活像海浪一般推进，</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spcAft>
                <a:spcPts val="1200"/>
              </a:spcAft>
            </a:pPr>
            <a:r>
              <a:rPr sz="2400">
                <a:latin typeface="楷体" panose="02010609060101010101" charset="-122"/>
                <a:ea typeface="楷体" panose="02010609060101010101" charset="-122"/>
                <a:cs typeface="楷体" panose="02010609060101010101" charset="-122"/>
              </a:rPr>
              <a:t>那遥远的青纱帐哟，哪曾有甘蔗林的芬芳！</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我年青时代的战友啊，青纱帐里的亲人！</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让我们到甘蔗林集合吧，重新会会昔日的风云；</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我战争中的伙伴啊，一起在北方长大的弟兄们！</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让我们到青纱帐去吧，喝令时间退回我们的青春。</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83640" y="116840"/>
            <a:ext cx="9005570" cy="6154420"/>
          </a:xfrm>
          <a:prstGeom prst="rect">
            <a:avLst/>
          </a:prstGeom>
          <a:solidFill>
            <a:schemeClr val="bg2">
              <a:lumMod val="90000"/>
            </a:schemeClr>
          </a:solidFill>
        </p:spPr>
        <p:txBody>
          <a:bodyPr wrap="square" rtlCol="0">
            <a:spAutoFit/>
          </a:bodyPr>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可记得？我们曾经有过一个伟大的发现：</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住在青纱帐里，高粱秸比甘蔗还要香甜；</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可记得？我们曾经有过一个大胆的判断：</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spcAft>
                <a:spcPts val="1200"/>
              </a:spcAft>
            </a:pPr>
            <a:r>
              <a:rPr sz="2400">
                <a:latin typeface="楷体" panose="02010609060101010101" charset="-122"/>
                <a:ea typeface="楷体" panose="02010609060101010101" charset="-122"/>
                <a:cs typeface="楷体" panose="02010609060101010101" charset="-122"/>
              </a:rPr>
              <a:t>无论上海或北京，都不如这高粱地更叫人留恋。</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可记得？我们曾经有过一种有趣的梦幻：</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革命胜利以后，我们一道捋着白须、游遍江南；</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可记得？我们曾经有过一点渺小的心愿：</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spcAft>
                <a:spcPts val="1200"/>
              </a:spcAft>
            </a:pPr>
            <a:r>
              <a:rPr sz="2400">
                <a:latin typeface="楷体" panose="02010609060101010101" charset="-122"/>
                <a:ea typeface="楷体" panose="02010609060101010101" charset="-122"/>
                <a:cs typeface="楷体" panose="02010609060101010101" charset="-122"/>
              </a:rPr>
              <a:t>到了社会主义时代，狠狠心每天抽它三支香烟。</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spcAft>
                <a:spcPts val="0"/>
              </a:spcAft>
            </a:pPr>
            <a:r>
              <a:rPr sz="2400">
                <a:latin typeface="楷体" panose="02010609060101010101" charset="-122"/>
                <a:ea typeface="楷体" panose="02010609060101010101" charset="-122"/>
                <a:cs typeface="楷体" panose="02010609060101010101" charset="-122"/>
              </a:rPr>
              <a:t>可记得？我们曾经有过一个坚定的信念：</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spcAft>
                <a:spcPts val="0"/>
              </a:spcAft>
            </a:pPr>
            <a:r>
              <a:rPr sz="2400">
                <a:latin typeface="楷体" panose="02010609060101010101" charset="-122"/>
                <a:ea typeface="楷体" panose="02010609060101010101" charset="-122"/>
                <a:cs typeface="楷体" panose="02010609060101010101" charset="-122"/>
              </a:rPr>
              <a:t>即使死了化为粪土，也能叫高粱长得杆粗粒圆；</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spcAft>
                <a:spcPts val="0"/>
              </a:spcAft>
            </a:pPr>
            <a:r>
              <a:rPr sz="2400">
                <a:latin typeface="楷体" panose="02010609060101010101" charset="-122"/>
                <a:ea typeface="楷体" panose="02010609060101010101" charset="-122"/>
                <a:cs typeface="楷体" panose="02010609060101010101" charset="-122"/>
              </a:rPr>
              <a:t>可记得？我们曾经有过一次细致的计算：</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spcAft>
                <a:spcPts val="0"/>
              </a:spcAft>
            </a:pPr>
            <a:r>
              <a:rPr sz="2400">
                <a:latin typeface="楷体" panose="02010609060101010101" charset="-122"/>
                <a:ea typeface="楷体" panose="02010609060101010101" charset="-122"/>
                <a:cs typeface="楷体" panose="02010609060101010101" charset="-122"/>
              </a:rPr>
              <a:t>只要青纱帐不倒，共产主义肯定要在下一代实现。</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27125" y="116840"/>
            <a:ext cx="9005570" cy="6154420"/>
          </a:xfrm>
          <a:prstGeom prst="rect">
            <a:avLst/>
          </a:prstGeom>
          <a:solidFill>
            <a:schemeClr val="bg2">
              <a:lumMod val="90000"/>
            </a:schemeClr>
          </a:solidFill>
        </p:spPr>
        <p:txBody>
          <a:bodyPr wrap="square" rtlCol="0">
            <a:spAutoFit/>
          </a:bodyPr>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可记得？在分别时，我们定过这样的方案：</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将来，哪里有严重的困难，我们就在哪里见面；</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可记得？在胜利时，我们发过这样的誓言：</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spcAft>
                <a:spcPts val="1200"/>
              </a:spcAft>
            </a:pPr>
            <a:r>
              <a:rPr sz="2400">
                <a:latin typeface="楷体" panose="02010609060101010101" charset="-122"/>
                <a:ea typeface="楷体" panose="02010609060101010101" charset="-122"/>
                <a:cs typeface="楷体" panose="02010609060101010101" charset="-122"/>
              </a:rPr>
              <a:t>往后，生活不管甜苦，永远也不忘记昨天和明天。</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我年青时代的战友啊，青纱帐里的亲人！</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你们有的当了厂长、学者，有的作了编辑、将军，</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能来甘蔗林里聚会吗？——不能又有什么要紧！</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spcAft>
                <a:spcPts val="1200"/>
              </a:spcAft>
            </a:pPr>
            <a:r>
              <a:rPr sz="2400">
                <a:latin typeface="楷体" panose="02010609060101010101" charset="-122"/>
                <a:ea typeface="楷体" panose="02010609060101010101" charset="-122"/>
                <a:cs typeface="楷体" panose="02010609060101010101" charset="-122"/>
              </a:rPr>
              <a:t>我知道，你们有能力驾驭任何险恶的风云。</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我战争中的伙伴啊，一起在北方长大的弟兄们！</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你们有的当了工人、教授，有的作了书记、农民，</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能再回到青纱帐去吗？——生活已经全新，</a:t>
            </a:r>
            <a:endParaRPr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sz="2400">
                <a:latin typeface="楷体" panose="02010609060101010101" charset="-122"/>
                <a:ea typeface="楷体" panose="02010609060101010101" charset="-122"/>
                <a:cs typeface="楷体" panose="02010609060101010101" charset="-122"/>
              </a:rPr>
              <a:t>我知道，你们有勇气唤回自己的战斗的青春。</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247140" y="664210"/>
            <a:ext cx="9155430" cy="2489200"/>
          </a:xfrm>
          <a:prstGeom prst="rect">
            <a:avLst/>
          </a:prstGeom>
          <a:solidFill>
            <a:schemeClr val="bg2">
              <a:lumMod val="90000"/>
            </a:schemeClr>
          </a:solidFill>
        </p:spPr>
        <p:txBody>
          <a:bodyPr wrap="square" rtlCol="0">
            <a:spAutoFit/>
          </a:bodyPr>
          <a:p>
            <a:pPr marL="1080135" indent="0" algn="just" fontAlgn="auto">
              <a:lnSpc>
                <a:spcPct val="130000"/>
              </a:lnSpc>
            </a:pPr>
            <a:r>
              <a:rPr lang="en-US" sz="2400">
                <a:latin typeface="楷体" panose="02010609060101010101" charset="-122"/>
                <a:ea typeface="楷体" panose="02010609060101010101" charset="-122"/>
                <a:cs typeface="楷体" panose="02010609060101010101" charset="-122"/>
              </a:rPr>
              <a:t>南方的甘蔗林哪，南方的甘蔗林！</a:t>
            </a:r>
            <a:endParaRPr lang="en-US"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lang="en-US" sz="2400">
                <a:latin typeface="楷体" panose="02010609060101010101" charset="-122"/>
                <a:ea typeface="楷体" panose="02010609060101010101" charset="-122"/>
                <a:cs typeface="楷体" panose="02010609060101010101" charset="-122"/>
              </a:rPr>
              <a:t>你为什么这样香甜，又为什么那样严峻？</a:t>
            </a:r>
            <a:endParaRPr lang="en-US"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lang="en-US" sz="2400">
                <a:latin typeface="楷体" panose="02010609060101010101" charset="-122"/>
                <a:ea typeface="楷体" panose="02010609060101010101" charset="-122"/>
                <a:cs typeface="楷体" panose="02010609060101010101" charset="-122"/>
              </a:rPr>
              <a:t>北方的青纱帐啊，北方的青纱帐！</a:t>
            </a:r>
            <a:endParaRPr lang="en-US" sz="2400">
              <a:latin typeface="楷体" panose="02010609060101010101" charset="-122"/>
              <a:ea typeface="楷体" panose="02010609060101010101" charset="-122"/>
              <a:cs typeface="楷体" panose="02010609060101010101" charset="-122"/>
            </a:endParaRPr>
          </a:p>
          <a:p>
            <a:pPr marL="1080135" indent="0" algn="just" fontAlgn="auto">
              <a:lnSpc>
                <a:spcPct val="130000"/>
              </a:lnSpc>
            </a:pPr>
            <a:r>
              <a:rPr lang="en-US" sz="2400">
                <a:latin typeface="楷体" panose="02010609060101010101" charset="-122"/>
                <a:ea typeface="楷体" panose="02010609060101010101" charset="-122"/>
                <a:cs typeface="楷体" panose="02010609060101010101" charset="-122"/>
              </a:rPr>
              <a:t>你为什么那样遥远，又为什么这样亲近？</a:t>
            </a:r>
            <a:endParaRPr lang="en-US" sz="2400">
              <a:latin typeface="楷体" panose="02010609060101010101" charset="-122"/>
              <a:ea typeface="楷体" panose="02010609060101010101" charset="-122"/>
              <a:cs typeface="楷体" panose="02010609060101010101" charset="-122"/>
            </a:endParaRPr>
          </a:p>
          <a:p>
            <a:pPr indent="0" algn="r" fontAlgn="auto">
              <a:lnSpc>
                <a:spcPct val="130000"/>
              </a:lnSpc>
            </a:pPr>
            <a:r>
              <a:rPr lang="en-US" sz="2400">
                <a:latin typeface="楷体" panose="02010609060101010101" charset="-122"/>
                <a:ea typeface="楷体" panose="02010609060101010101" charset="-122"/>
                <a:cs typeface="楷体" panose="02010609060101010101" charset="-122"/>
              </a:rPr>
              <a:t>（选自《文学经典鉴赏 新诗三百首》）</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14350" y="152400"/>
            <a:ext cx="11005185" cy="629412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13. 诗歌的第1节为什么说甘蔗林香甜又严峻？为什么说青纱帐遥远又亲近？</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sym typeface="+mn-ea"/>
            </a:endParaRPr>
          </a:p>
          <a:p>
            <a:pPr indent="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14. 诗歌连用八</a:t>
            </a:r>
            <a:r>
              <a:rPr sz="2400">
                <a:latin typeface="宋体" panose="02010600030101010101" pitchFamily="2" charset="-122"/>
                <a:ea typeface="宋体" panose="02010600030101010101" pitchFamily="2" charset="-122"/>
                <a:cs typeface="宋体" panose="02010600030101010101" pitchFamily="2" charset="-122"/>
              </a:rPr>
              <a:t>个“可记得”目的是什么</a:t>
            </a:r>
            <a:r>
              <a:rPr sz="2400">
                <a:latin typeface="Times New Roman" panose="02020603050405020304" charset="0"/>
                <a:ea typeface="宋体" panose="02010600030101010101" pitchFamily="2" charset="-122"/>
                <a:cs typeface="Times New Roman" panose="02020603050405020304" charset="0"/>
              </a:rPr>
              <a:t>？起到了怎样的表达效果？</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____________________________________________________________________________________________________________________________________________________________________________________________________________________________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___________________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570230" y="608965"/>
            <a:ext cx="10864215" cy="2749550"/>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1962年春天，曾长期在北方战斗过的诗人来到祖国东南沿海地区，见到一片片浓荫密布的甘蔗林。也许是因为外观上的相似，他想到了北方的青纱帐。这本是南北两种普通的植物，但被诗人赋予了美妙的诗情。他从南方的甘蔗林想到了北方的青纱帐，又从北方的青纱帐想到南方的甘蔗林。它们分别是两个时代的象征。甘蔗林香甜而又严峻，是今天幸福生活的象征，青纱帐遥远而又亲近，是昔日艰辛的革命斗争岁月的象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109345" y="4117975"/>
            <a:ext cx="10325100" cy="1863725"/>
          </a:xfrm>
          <a:prstGeom prst="rect">
            <a:avLst/>
          </a:prstGeom>
          <a:noFill/>
        </p:spPr>
        <p:txBody>
          <a:bodyPr wrap="square" rtlCol="0">
            <a:spAutoFit/>
          </a:bodyPr>
          <a:p>
            <a:pPr indent="0" fontAlgn="auto">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用八个“可记得”的排比句铺叙，把读者带到了青纱帐里的革命斗争生活，回顾了老战友们在极其艰难的环境里乐观向上的革命气质，并且以“高粱秸比甘蔗还要香甜”，北京、上海“都不如这高粱地更叫人留恋”来突出战争年代那种不畏艰难困苦、乐观向上的革命精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58520" y="2082165"/>
            <a:ext cx="10883900" cy="14147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15. 《青纱帐——甘蔗林》和《晨昏诺日朗》一个铿锵有力，一个自然明快，都给人以美的享受。请选择其中一种语言风格，尝试写一段不少于300字的文章，表达对美丽祖国的热爱之情。</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583430" y="84010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574030" y="450469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30885" y="511175"/>
            <a:ext cx="10400665" cy="5189220"/>
          </a:xfrm>
          <a:prstGeom prst="rect">
            <a:avLst/>
          </a:prstGeom>
          <a:solidFill>
            <a:schemeClr val="bg1"/>
          </a:solidFill>
        </p:spPr>
        <p:txBody>
          <a:bodyPr wrap="square" rtlCol="0">
            <a:spAutoFit/>
          </a:bodyPr>
          <a:p>
            <a:pPr indent="0" fontAlgn="auto">
              <a:lnSpc>
                <a:spcPct val="120000"/>
              </a:lnSpc>
              <a:spcBef>
                <a:spcPts val="600"/>
              </a:spcBef>
              <a:spcAft>
                <a:spcPts val="600"/>
              </a:spcAft>
            </a:pPr>
            <a:r>
              <a:rPr lang="zh-CN" altLang="en-US" sz="28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800">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8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8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我想，假如我是一棵小树，那么我会到大西北去，把根深深地扎进土里，让明媚的阳光照耀我小小的身躯，我将使出了全部力气，不断地长高，给戈壁滩上的春天增添一份淡淡的绿意。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我想，假如我是一朵白云，高高地飘行在天空中，那时候我一定把眼睛睁大，看着我们美丽的祖国，看着石油翻着巨浪，看着华北的棉花绽开了笑脸，看着绿色的大草原上白羊成群，看着东方明珠闪烁着夺目的光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我想，假如我是一束阳光，我愿发出强烈的光热；假如我是一支彩笔，我愿绘出美丽的景</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色……</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啊！我爱宽广的天地，爱明朗的天空，爱万里长城，爱五星红旗，爱青青的山，爱蓝蓝的水，更爱这花一样的祖国。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圆角矩形 1">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505960" y="1605280"/>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546860" y="2282825"/>
            <a:ext cx="9697085" cy="2292350"/>
          </a:xfrm>
          <a:prstGeom prst="rect">
            <a:avLst/>
          </a:prstGeom>
          <a:solidFill>
            <a:srgbClr val="B6AF88"/>
          </a:solidFill>
        </p:spPr>
        <p:txBody>
          <a:bodyPr wrap="square" rtlCol="0">
            <a:noAutofit/>
          </a:bodyPr>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了解屠呦呦及其科学事迹；</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学习在演讲中语言诚挚、在论文中措辞严谨的表达技巧；</a:t>
            </a:r>
            <a:endParaRPr lang="zh-CN" altLang="en-US" sz="2800">
              <a:latin typeface="楷体" panose="02010609060101010101" charset="-122"/>
              <a:ea typeface="楷体" panose="02010609060101010101" charset="-122"/>
              <a:cs typeface="楷体" panose="02010609060101010101" charset="-122"/>
            </a:endParaRPr>
          </a:p>
          <a:p>
            <a:pPr marL="457200" indent="-457200">
              <a:lnSpc>
                <a:spcPct val="140000"/>
              </a:lnSpc>
              <a:buFont typeface="Wingdings" panose="05000000000000000000" charset="0"/>
              <a:buChar char="Ø"/>
            </a:pPr>
            <a:r>
              <a:rPr lang="zh-CN" altLang="en-US" sz="2800">
                <a:latin typeface="楷体" panose="02010609060101010101" charset="-122"/>
                <a:ea typeface="楷体" panose="02010609060101010101" charset="-122"/>
                <a:cs typeface="楷体" panose="02010609060101010101" charset="-122"/>
              </a:rPr>
              <a:t>培养自身心怀天下、为人类共同发展作出贡献的情怀。</a:t>
            </a:r>
            <a:endParaRPr lang="zh-CN" altLang="en-US" sz="28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397635"/>
            <a:ext cx="2505710" cy="3669030"/>
          </a:xfrm>
          <a:prstGeom prst="rect">
            <a:avLst/>
          </a:prstGeom>
          <a:solidFill>
            <a:schemeClr val="bg1"/>
          </a:solidFill>
        </p:spPr>
        <p:txBody>
          <a:bodyPr vert="eaVert" wrap="square" rtlCol="0">
            <a:noAutofit/>
          </a:bodyPr>
          <a:p>
            <a:pPr algn="l">
              <a:lnSpc>
                <a:spcPct val="170000"/>
              </a:lnSpc>
            </a:pPr>
            <a:r>
              <a:rPr lang="en-US" altLang="zh-CN" sz="4000" b="1">
                <a:solidFill>
                  <a:srgbClr val="FF0000"/>
                </a:solidFill>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第三课</a:t>
            </a:r>
            <a:endParaRPr lang="zh-CN" altLang="en-US" sz="4000" b="1">
              <a:solidFill>
                <a:srgbClr val="FF0000"/>
              </a:solidFill>
              <a:latin typeface="楷体" panose="02010609060101010101" charset="-122"/>
              <a:ea typeface="楷体" panose="02010609060101010101" charset="-122"/>
              <a:cs typeface="楷体" panose="02010609060101010101" charset="-122"/>
            </a:endParaRPr>
          </a:p>
          <a:p>
            <a:pPr algn="l">
              <a:lnSpc>
                <a:spcPct val="170000"/>
              </a:lnSpc>
            </a:pPr>
            <a:r>
              <a:rPr lang="zh-CN" altLang="en-US" sz="4000" b="1">
                <a:solidFill>
                  <a:srgbClr val="030502"/>
                </a:solidFill>
                <a:latin typeface="楷体" panose="02010609060101010101" charset="-122"/>
                <a:ea typeface="楷体" panose="02010609060101010101" charset="-122"/>
                <a:cs typeface="楷体" panose="02010609060101010101" charset="-122"/>
              </a:rPr>
              <a:t> 哦，香雪</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53" name="文本框 52"/>
          <p:cNvSpPr txBox="1"/>
          <p:nvPr/>
        </p:nvSpPr>
        <p:spPr>
          <a:xfrm>
            <a:off x="6490335" y="3971925"/>
            <a:ext cx="455930" cy="1019810"/>
          </a:xfrm>
          <a:prstGeom prst="rect">
            <a:avLst/>
          </a:prstGeom>
          <a:solidFill>
            <a:schemeClr val="accent6">
              <a:lumMod val="50000"/>
            </a:schemeClr>
          </a:solidFill>
        </p:spPr>
        <p:txBody>
          <a:bodyPr vert="eaVert" wrap="square" rtlCol="0">
            <a:noAutofit/>
          </a:bodyPr>
          <a:p>
            <a:pPr algn="r">
              <a:lnSpc>
                <a:spcPct val="100000"/>
              </a:lnSpc>
            </a:pPr>
            <a:r>
              <a:rPr lang="zh-CN" altLang="en-US" sz="2400" b="1">
                <a:solidFill>
                  <a:schemeClr val="bg1"/>
                </a:solidFill>
                <a:latin typeface="楷体" panose="02010609060101010101" charset="-122"/>
                <a:ea typeface="楷体" panose="02010609060101010101" charset="-122"/>
              </a:rPr>
              <a:t>铁　凝</a:t>
            </a:r>
            <a:endParaRPr lang="zh-CN" altLang="en-US" sz="2400" b="1">
              <a:solidFill>
                <a:schemeClr val="bg1"/>
              </a:solidFill>
              <a:latin typeface="楷体" panose="02010609060101010101" charset="-122"/>
              <a:ea typeface="楷体" panose="02010609060101010101" charset="-122"/>
            </a:endParaRPr>
          </a:p>
        </p:txBody>
      </p:sp>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84040" y="1453515"/>
            <a:ext cx="284607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（一）学习目标</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文本框 2"/>
          <p:cNvSpPr txBox="1"/>
          <p:nvPr/>
        </p:nvSpPr>
        <p:spPr>
          <a:xfrm>
            <a:off x="1809750" y="2326640"/>
            <a:ext cx="9227185" cy="2158365"/>
          </a:xfrm>
          <a:prstGeom prst="rect">
            <a:avLst/>
          </a:prstGeom>
          <a:solidFill>
            <a:srgbClr val="B6AF88"/>
          </a:solidFill>
        </p:spPr>
        <p:txBody>
          <a:bodyPr wrap="square" rtlCol="0">
            <a:spAutoFit/>
          </a:bodyPr>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从语言描写和心理描写角度欣赏人物，理解景物描写对刻画人物的作用；</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理解小说折射出的时代信息；</a:t>
            </a:r>
            <a:endParaRPr lang="zh-CN" altLang="en-US" sz="2400">
              <a:latin typeface="楷体" panose="02010609060101010101" charset="-122"/>
              <a:ea typeface="楷体" panose="02010609060101010101" charset="-122"/>
              <a:cs typeface="楷体" panose="02010609060101010101" charset="-122"/>
            </a:endParaRPr>
          </a:p>
          <a:p>
            <a:pPr marL="457200" indent="-457200" fontAlgn="auto">
              <a:lnSpc>
                <a:spcPct val="140000"/>
              </a:lnSpc>
              <a:buFont typeface="Wingdings" panose="05000000000000000000" charset="0"/>
              <a:buChar char="Ø"/>
            </a:pPr>
            <a:r>
              <a:rPr lang="zh-CN" altLang="en-US" sz="2400">
                <a:latin typeface="楷体" panose="02010609060101010101" charset="-122"/>
                <a:ea typeface="楷体" panose="02010609060101010101" charset="-122"/>
                <a:cs typeface="楷体" panose="02010609060101010101" charset="-122"/>
              </a:rPr>
              <a:t>学习香雪的淳朴、自尊、执着与坚毅的品质。</a:t>
            </a:r>
            <a:endParaRPr lang="zh-CN" altLang="en-US" sz="2400">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0" y="18415"/>
            <a:ext cx="7018020" cy="816610"/>
            <a:chOff x="0" y="29"/>
            <a:chExt cx="11052" cy="1286"/>
          </a:xfrm>
        </p:grpSpPr>
        <p:pic>
          <p:nvPicPr>
            <p:cNvPr id="111" name="图片 110"/>
            <p:cNvPicPr/>
            <p:nvPr userDrawn="1">
              <p:custDataLst>
                <p:tags r:id="rId1"/>
              </p:custDataLst>
            </p:nvPr>
          </p:nvPicPr>
          <p:blipFill>
            <a:blip r:embed="rId2">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6" name="文本框 5"/>
            <p:cNvSpPr txBox="1"/>
            <p:nvPr userDrawn="1">
              <p:custDataLst>
                <p:tags r:id="rId3"/>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一、课前导学</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403090" y="19558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683260" y="927735"/>
            <a:ext cx="11017885" cy="455231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 铁凝，祖籍河北赵县，1957年9月生于北京，1975年于保定高中毕业后到河北博野农村插队，1979年回保定，在保定地区文联《花山》编辑部任小说编辑。自1975年开始发表作品，至今已发表文学作品300余万字。1982年</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发表短篇小说《哦，香雪》，获当年全国_______</a:t>
            </a: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______</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___；同年，中篇小说《没有纽扣的红衬衫》获全国优秀中篇小说奖</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；1984年</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《六月的话题》获全国优秀短篇小说奖；《麦秸垛》获</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1986</a:t>
            </a:r>
            <a:r>
              <a:rPr 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a:t>
            </a: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1987</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年《中篇小说选刊》优秀作品奖。</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pPr>
            <a:r>
              <a:rPr sz="2400">
                <a:solidFill>
                  <a:schemeClr val="tx1"/>
                </a:solidFill>
                <a:latin typeface="Times New Roman" panose="02020603050405020304" charset="0"/>
                <a:ea typeface="宋体" panose="02010600030101010101" pitchFamily="2" charset="-122"/>
                <a:cs typeface="Times New Roman" panose="02020603050405020304" charset="0"/>
                <a:sym typeface="+mn-ea"/>
              </a:rPr>
              <a:t>2. 《</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哦，香雪》借__________的一角，写出了改革开放后中国从历史的阴影下走出，摆脱封闭、愚昧和落后，走向开放、文明与进步的痛苦和喜悦。</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5139690" y="2762885"/>
            <a:ext cx="318452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优秀短篇小说奖</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1"/>
            </p:custDataLst>
          </p:nvPr>
        </p:nvSpPr>
        <p:spPr>
          <a:xfrm>
            <a:off x="3841115" y="4219575"/>
            <a:ext cx="178943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台儿沟</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08050" y="1356360"/>
            <a:ext cx="10366375" cy="29686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3. 给下列</a:t>
            </a:r>
            <a:r>
              <a:rPr lang="zh-CN" altLang="en-US" sz="2400">
                <a:latin typeface="宋体" panose="02010600030101010101" pitchFamily="2" charset="-122"/>
                <a:ea typeface="宋体" panose="02010600030101010101" pitchFamily="2" charset="-122"/>
                <a:cs typeface="宋体" panose="02010600030101010101" pitchFamily="2" charset="-122"/>
              </a:rPr>
              <a:t>标红的字词注音。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皱</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褶</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嘟囔</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吮</a:t>
            </a:r>
            <a:r>
              <a:rPr lang="zh-CN" altLang="en-US" sz="2400">
                <a:latin typeface="宋体" panose="02010600030101010101" pitchFamily="2" charset="-122"/>
                <a:ea typeface="宋体" panose="02010600030101010101" pitchFamily="2" charset="-122"/>
                <a:cs typeface="宋体" panose="02010600030101010101" pitchFamily="2" charset="-122"/>
              </a:rPr>
              <a:t>吸（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碾轧</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隧</a:t>
            </a:r>
            <a:r>
              <a:rPr lang="zh-CN" altLang="en-US" sz="2400">
                <a:latin typeface="宋体" panose="02010600030101010101" pitchFamily="2" charset="-122"/>
                <a:ea typeface="宋体" panose="02010600030101010101" pitchFamily="2" charset="-122"/>
                <a:cs typeface="宋体" panose="02010600030101010101" pitchFamily="2" charset="-122"/>
              </a:rPr>
              <a:t>道（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4. </a:t>
            </a:r>
            <a:r>
              <a:rPr lang="zh-CN" altLang="en-US" sz="2400">
                <a:latin typeface="宋体" panose="02010600030101010101" pitchFamily="2" charset="-122"/>
                <a:ea typeface="宋体" panose="02010600030101010101" pitchFamily="2" charset="-122"/>
                <a:cs typeface="宋体" panose="02010600030101010101" pitchFamily="2" charset="-122"/>
              </a:rPr>
              <a:t>改正下列词语中的错别字。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怂勇（</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娇瞋（</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荆剌（</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112260" y="47307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6" name="文本框 5"/>
          <p:cNvSpPr txBox="1"/>
          <p:nvPr/>
        </p:nvSpPr>
        <p:spPr>
          <a:xfrm>
            <a:off x="2018665" y="1964690"/>
            <a:ext cx="11696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zhě</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2"/>
            </p:custDataLst>
          </p:nvPr>
        </p:nvSpPr>
        <p:spPr>
          <a:xfrm>
            <a:off x="4855210" y="1856740"/>
            <a:ext cx="93535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dū</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3"/>
            </p:custDataLst>
          </p:nvPr>
        </p:nvSpPr>
        <p:spPr>
          <a:xfrm>
            <a:off x="6445885" y="1856740"/>
            <a:ext cx="116967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nang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4"/>
            </p:custDataLst>
          </p:nvPr>
        </p:nvSpPr>
        <p:spPr>
          <a:xfrm>
            <a:off x="9267825" y="1856740"/>
            <a:ext cx="118872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shǔn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5"/>
            </p:custDataLst>
          </p:nvPr>
        </p:nvSpPr>
        <p:spPr>
          <a:xfrm>
            <a:off x="1863090" y="2425065"/>
            <a:ext cx="894715" cy="460375"/>
          </a:xfrm>
          <a:prstGeom prst="rect">
            <a:avLst/>
          </a:prstGeom>
          <a:noFill/>
        </p:spPr>
        <p:txBody>
          <a:bodyPr wrap="square" rtlCol="0">
            <a:spAutoFit/>
          </a:bodyPr>
          <a:p>
            <a:r>
              <a:rPr sz="2400">
                <a:solidFill>
                  <a:srgbClr val="C00000"/>
                </a:solidFill>
                <a:latin typeface="Times New Roman" panose="02020603050405020304" charset="0"/>
                <a:ea typeface="宋体" panose="02010600030101010101" pitchFamily="2" charset="-122"/>
                <a:cs typeface="Times New Roman" panose="02020603050405020304" charset="0"/>
              </a:rPr>
              <a:t>niǎn</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6"/>
            </p:custDataLst>
          </p:nvPr>
        </p:nvSpPr>
        <p:spPr>
          <a:xfrm>
            <a:off x="3330575" y="242506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yà</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7"/>
            </p:custDataLst>
          </p:nvPr>
        </p:nvSpPr>
        <p:spPr>
          <a:xfrm>
            <a:off x="6445885" y="2425065"/>
            <a:ext cx="108902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suì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8"/>
            </p:custDataLst>
          </p:nvPr>
        </p:nvSpPr>
        <p:spPr>
          <a:xfrm>
            <a:off x="1956435" y="3798570"/>
            <a:ext cx="1609725"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勇—恿</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9"/>
            </p:custDataLst>
          </p:nvPr>
        </p:nvSpPr>
        <p:spPr>
          <a:xfrm>
            <a:off x="4644390" y="3798570"/>
            <a:ext cx="172085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瞋—嗔</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0"/>
            </p:custDataLst>
          </p:nvPr>
        </p:nvSpPr>
        <p:spPr>
          <a:xfrm>
            <a:off x="7367270" y="3798570"/>
            <a:ext cx="1535430" cy="526415"/>
          </a:xfrm>
          <a:prstGeom prst="rect">
            <a:avLst/>
          </a:prstGeom>
          <a:noFill/>
        </p:spPr>
        <p:txBody>
          <a:bodyPr wrap="square" rtlCol="0">
            <a:no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剌—棘</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3" grpId="0"/>
      <p:bldP spid="14" grpId="0"/>
      <p:bldP spid="15"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02920" y="880110"/>
            <a:ext cx="11548745" cy="24892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5. 解</a:t>
            </a:r>
            <a:r>
              <a:rPr lang="zh-CN" altLang="en-US" sz="2400">
                <a:latin typeface="宋体" panose="02010600030101010101" pitchFamily="2" charset="-122"/>
                <a:ea typeface="宋体" panose="02010600030101010101" pitchFamily="2" charset="-122"/>
                <a:cs typeface="宋体" panose="02010600030101010101" pitchFamily="2" charset="-122"/>
              </a:rPr>
              <a:t>释下列词语。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悸动：____________________________________________________________________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惆怅：____________________________________________________________________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蠕动：____________________________________________________________________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撼天动地：________________________________________________________________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543050" y="1396365"/>
            <a:ext cx="946785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因为害怕而心跳得厉害。</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2"/>
            </p:custDataLst>
          </p:nvPr>
        </p:nvSpPr>
        <p:spPr>
          <a:xfrm>
            <a:off x="1487170" y="1856740"/>
            <a:ext cx="976058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伤感，失意。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3"/>
            </p:custDataLst>
          </p:nvPr>
        </p:nvSpPr>
        <p:spPr>
          <a:xfrm>
            <a:off x="1644015" y="2351405"/>
            <a:ext cx="811149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像蚯蚓爬行那样动。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custDataLst>
              <p:tags r:id="rId4"/>
            </p:custDataLst>
          </p:nvPr>
        </p:nvSpPr>
        <p:spPr>
          <a:xfrm>
            <a:off x="2040255" y="2811780"/>
            <a:ext cx="811149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形容声音响亮或声势浩大。</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 grpId="0"/>
      <p:bldP spid="6"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56640" y="971550"/>
            <a:ext cx="955357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10000"/>
              </a:lnSpc>
            </a:pPr>
            <a:r>
              <a:rPr lang="zh-CN" altLang="en-US" sz="2400">
                <a:latin typeface="Times New Roman" panose="02020603050405020304" charset="0"/>
                <a:ea typeface="宋体" panose="02010600030101010101" pitchFamily="2" charset="-122"/>
                <a:cs typeface="Times New Roman" panose="02020603050405020304" charset="0"/>
              </a:rPr>
              <a:t>6. 通</a:t>
            </a:r>
            <a:r>
              <a:rPr sz="2400">
                <a:latin typeface="宋体" panose="02010600030101010101" pitchFamily="2" charset="-122"/>
                <a:ea typeface="宋体" panose="02010600030101010101" pitchFamily="2" charset="-122"/>
                <a:cs typeface="宋体" panose="02010600030101010101" pitchFamily="2" charset="-122"/>
              </a:rPr>
              <a:t>读全文，根据课文中讲述的四件事情填写下表。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927735" y="1534160"/>
          <a:ext cx="11108055" cy="4591685"/>
        </p:xfrm>
        <a:graphic>
          <a:graphicData uri="http://schemas.openxmlformats.org/drawingml/2006/table">
            <a:tbl>
              <a:tblPr firstRow="1" bandRow="1">
                <a:tableStyleId>{5940675A-B579-460E-94D1-54222C63F5DA}</a:tableStyleId>
              </a:tblPr>
              <a:tblGrid>
                <a:gridCol w="1390015"/>
                <a:gridCol w="1569085"/>
                <a:gridCol w="6711950"/>
                <a:gridCol w="1437005"/>
              </a:tblGrid>
              <a:tr h="1014095">
                <a:tc>
                  <a:txBody>
                    <a:bodyPr/>
                    <a:p>
                      <a:pPr>
                        <a:lnSpc>
                          <a:spcPct val="100000"/>
                        </a:lnSpc>
                        <a:buNone/>
                      </a:pPr>
                      <a:r>
                        <a:rPr lang="en-US" altLang="zh-CN" sz="2400" b="1">
                          <a:latin typeface="宋体" panose="02010600030101010101" pitchFamily="2" charset="-122"/>
                          <a:ea typeface="宋体" panose="02010600030101010101" pitchFamily="2" charset="-122"/>
                          <a:sym typeface="+mn-ea"/>
                        </a:rPr>
                        <a:t>序　幕</a:t>
                      </a:r>
                      <a:endParaRPr lang="en-US" altLang="zh-CN" sz="2400" b="1">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r>
                        <a:rPr lang="en-US" altLang="zh-CN" sz="2400">
                          <a:latin typeface="宋体" panose="02010600030101010101" pitchFamily="2" charset="-122"/>
                          <a:ea typeface="宋体" panose="02010600030101010101" pitchFamily="2" charset="-122"/>
                          <a:sym typeface="+mn-ea"/>
                        </a:rPr>
                        <a:t>第一件事</a:t>
                      </a: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00000"/>
                        </a:lnSpc>
                        <a:buNone/>
                      </a:pPr>
                      <a:r>
                        <a:rPr lang="en-US" altLang="zh-CN" sz="2400">
                          <a:latin typeface="宋体" panose="02010600030101010101" pitchFamily="2" charset="-122"/>
                          <a:ea typeface="宋体" panose="02010600030101010101" pitchFamily="2" charset="-122"/>
                          <a:sym typeface="+mn-ea"/>
                        </a:rPr>
                        <a:t>火车经过台儿沟时，姑娘们最初争先恐后去看火车，讨论“北京话”、向“北京话”询问城里人的情况</a:t>
                      </a: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nSpc>
                          <a:spcPct val="100000"/>
                        </a:lnSpc>
                        <a:buNone/>
                      </a:pPr>
                      <a:r>
                        <a:rPr lang="en-US" altLang="zh-CN" sz="2400">
                          <a:latin typeface="宋体" panose="02010600030101010101" pitchFamily="2" charset="-122"/>
                          <a:ea typeface="宋体" panose="02010600030101010101" pitchFamily="2" charset="-122"/>
                          <a:sym typeface="+mn-ea"/>
                        </a:rPr>
                        <a:t>向往文明</a:t>
                      </a:r>
                      <a:endParaRPr lang="en-US" altLang="zh-CN" sz="2400">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82650">
                <a:tc>
                  <a:txBody>
                    <a:bodyPr/>
                    <a:p>
                      <a:pPr>
                        <a:lnSpc>
                          <a:spcPct val="130000"/>
                        </a:lnSpc>
                        <a:buNone/>
                      </a:pPr>
                      <a:r>
                        <a:rPr lang="en-US" altLang="zh-CN" sz="2400" b="1">
                          <a:latin typeface="宋体" panose="02010600030101010101" pitchFamily="2" charset="-122"/>
                          <a:ea typeface="宋体" panose="02010600030101010101" pitchFamily="2" charset="-122"/>
                          <a:cs typeface="宋体" panose="02010600030101010101" pitchFamily="2" charset="-122"/>
                        </a:rPr>
                        <a:t>开　端</a:t>
                      </a:r>
                      <a:endParaRPr lang="en-US" altLang="zh-CN" sz="2400" b="1">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r>
                        <a:rPr lang="en-US" altLang="zh-CN" sz="2400">
                          <a:latin typeface="宋体" panose="02010600030101010101" pitchFamily="2" charset="-122"/>
                          <a:ea typeface="宋体" panose="02010600030101010101" pitchFamily="2" charset="-122"/>
                          <a:cs typeface="宋体" panose="02010600030101010101" pitchFamily="2" charset="-122"/>
                        </a:rPr>
                        <a:t>第二件事</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68045">
                <a:tc>
                  <a:txBody>
                    <a:bodyPr/>
                    <a:p>
                      <a:pPr>
                        <a:lnSpc>
                          <a:spcPct val="130000"/>
                        </a:lnSpc>
                        <a:buNone/>
                      </a:pPr>
                      <a:r>
                        <a:rPr lang="en-US" altLang="zh-CN" sz="2400" b="1">
                          <a:latin typeface="宋体" panose="02010600030101010101" pitchFamily="2" charset="-122"/>
                          <a:ea typeface="宋体" panose="02010600030101010101" pitchFamily="2" charset="-122"/>
                          <a:cs typeface="宋体" panose="02010600030101010101" pitchFamily="2" charset="-122"/>
                        </a:rPr>
                        <a:t>发　展</a:t>
                      </a:r>
                      <a:endParaRPr lang="en-US" altLang="zh-CN" sz="2400" b="1">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r>
                        <a:rPr lang="en-US" altLang="zh-CN" sz="2400">
                          <a:latin typeface="宋体" panose="02010600030101010101" pitchFamily="2" charset="-122"/>
                          <a:ea typeface="宋体" panose="02010600030101010101" pitchFamily="2" charset="-122"/>
                          <a:cs typeface="宋体" panose="02010600030101010101" pitchFamily="2" charset="-122"/>
                        </a:rPr>
                        <a:t>第三件事</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r>
                        <a:rPr lang="en-US" altLang="zh-CN" sz="2400">
                          <a:latin typeface="宋体" panose="02010600030101010101" pitchFamily="2" charset="-122"/>
                          <a:ea typeface="宋体" panose="02010600030101010101" pitchFamily="2" charset="-122"/>
                          <a:cs typeface="宋体" panose="02010600030101010101" pitchFamily="2" charset="-122"/>
                        </a:rPr>
                        <a:t>渴望知识</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49630">
                <a:tc>
                  <a:txBody>
                    <a:bodyPr/>
                    <a:p>
                      <a:pPr>
                        <a:lnSpc>
                          <a:spcPct val="130000"/>
                        </a:lnSpc>
                        <a:buNone/>
                      </a:pPr>
                      <a:r>
                        <a:rPr lang="en-US" altLang="zh-CN" sz="2400" b="1">
                          <a:latin typeface="宋体" panose="02010600030101010101" pitchFamily="2" charset="-122"/>
                          <a:ea typeface="宋体" panose="02010600030101010101" pitchFamily="2" charset="-122"/>
                          <a:cs typeface="宋体" panose="02010600030101010101" pitchFamily="2" charset="-122"/>
                        </a:rPr>
                        <a:t>高　潮</a:t>
                      </a:r>
                      <a:endParaRPr lang="en-US" altLang="zh-CN" sz="2400" b="1">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nSpc>
                          <a:spcPct val="130000"/>
                        </a:lnSpc>
                        <a:buNone/>
                      </a:pPr>
                      <a:r>
                        <a:rPr lang="en-US" altLang="zh-CN" sz="2400">
                          <a:latin typeface="宋体" panose="02010600030101010101" pitchFamily="2" charset="-122"/>
                          <a:ea typeface="宋体" panose="02010600030101010101" pitchFamily="2" charset="-122"/>
                          <a:cs typeface="宋体" panose="02010600030101010101" pitchFamily="2" charset="-122"/>
                        </a:rPr>
                        <a:t>第四件事</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nSpc>
                          <a:spcPct val="130000"/>
                        </a:lnSpc>
                        <a:buNone/>
                      </a:pPr>
                      <a:r>
                        <a:rPr lang="en-US" altLang="zh-CN" sz="2400">
                          <a:latin typeface="宋体" panose="02010600030101010101" pitchFamily="2" charset="-122"/>
                          <a:ea typeface="宋体" panose="02010600030101010101" pitchFamily="2" charset="-122"/>
                          <a:cs typeface="宋体" panose="02010600030101010101" pitchFamily="2" charset="-122"/>
                        </a:rPr>
                        <a:t>自尊自爱</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02640">
                <a:tc>
                  <a:txBody>
                    <a:bodyPr/>
                    <a:p>
                      <a:pPr>
                        <a:lnSpc>
                          <a:spcPct val="130000"/>
                        </a:lnSpc>
                        <a:buNone/>
                      </a:pPr>
                      <a:r>
                        <a:rPr lang="en-US" altLang="zh-CN" sz="2400" b="1">
                          <a:latin typeface="宋体" panose="02010600030101010101" pitchFamily="2" charset="-122"/>
                          <a:ea typeface="宋体" panose="02010600030101010101" pitchFamily="2" charset="-122"/>
                          <a:cs typeface="宋体" panose="02010600030101010101" pitchFamily="2" charset="-122"/>
                        </a:rPr>
                        <a:t>结　局</a:t>
                      </a:r>
                      <a:endParaRPr lang="en-US" altLang="zh-CN" sz="2400" b="1">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3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3" name="文本框 2"/>
          <p:cNvSpPr txBox="1"/>
          <p:nvPr>
            <p:custDataLst>
              <p:tags r:id="rId3"/>
            </p:custDataLst>
          </p:nvPr>
        </p:nvSpPr>
        <p:spPr>
          <a:xfrm>
            <a:off x="3903345" y="2733675"/>
            <a:ext cx="6187440" cy="82994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火车经过台儿沟时，姑娘们和火车上的人做生意。香雪见到了自动开关的铅笔盒</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nvSpPr>
        <p:spPr>
          <a:xfrm>
            <a:off x="3969385" y="4475480"/>
            <a:ext cx="6093460" cy="82994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火车第三次经过台儿沟时，香雪见到铅笔盒并上火车用四十个鸡蛋换到铅笔盒</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88900"/>
            <a:ext cx="7018020" cy="816610"/>
            <a:chOff x="0" y="29"/>
            <a:chExt cx="11052" cy="1286"/>
          </a:xfrm>
        </p:grpSpPr>
        <p:pic>
          <p:nvPicPr>
            <p:cNvPr id="111" name="图片 110"/>
            <p:cNvPicPr/>
            <p:nvPr userDrawn="1">
              <p:custDataLst>
                <p:tags r:id="rId4"/>
              </p:custDataLst>
            </p:nvPr>
          </p:nvPicPr>
          <p:blipFill>
            <a:blip r:embed="rId5">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6"/>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4" name="文本框 3"/>
          <p:cNvSpPr txBox="1"/>
          <p:nvPr/>
        </p:nvSpPr>
        <p:spPr>
          <a:xfrm>
            <a:off x="3969385" y="3645535"/>
            <a:ext cx="6362065" cy="82994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香雪在学校因为铅笔盒而受到其他同学的奚落和嘲笑，她渴望有铅笔盒</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4100830" y="5391150"/>
            <a:ext cx="547560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香雪独自返回台儿沟</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47395" y="498475"/>
            <a:ext cx="1103312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7. 香雪为</a:t>
            </a:r>
            <a:r>
              <a:rPr sz="2400">
                <a:latin typeface="宋体" panose="02010600030101010101" pitchFamily="2" charset="-122"/>
                <a:ea typeface="宋体" panose="02010600030101010101" pitchFamily="2" charset="-122"/>
                <a:cs typeface="宋体" panose="02010600030101010101" pitchFamily="2" charset="-122"/>
              </a:rPr>
              <a:t>什么想要铅笔盒，她自己没有铅笔盒吗？根据课文并填写下表。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747395" y="1391920"/>
          <a:ext cx="10855960" cy="2045335"/>
        </p:xfrm>
        <a:graphic>
          <a:graphicData uri="http://schemas.openxmlformats.org/drawingml/2006/table">
            <a:tbl>
              <a:tblPr firstRow="1" bandRow="1">
                <a:tableStyleId>{5940675A-B579-460E-94D1-54222C63F5DA}</a:tableStyleId>
              </a:tblPr>
              <a:tblGrid>
                <a:gridCol w="4997450"/>
                <a:gridCol w="5858510"/>
              </a:tblGrid>
              <a:tr h="565150">
                <a:tc>
                  <a:txBody>
                    <a:bodyPr/>
                    <a:p>
                      <a:pPr algn="ctr">
                        <a:lnSpc>
                          <a:spcPct val="150000"/>
                        </a:lnSpc>
                        <a:buNone/>
                      </a:pPr>
                      <a:r>
                        <a:rPr lang="en-US" altLang="zh-CN" sz="2400" b="1">
                          <a:solidFill>
                            <a:schemeClr val="bg1"/>
                          </a:solidFill>
                          <a:latin typeface="宋体" panose="02010600030101010101" pitchFamily="2" charset="-122"/>
                          <a:ea typeface="宋体" panose="02010600030101010101" pitchFamily="2" charset="-122"/>
                          <a:sym typeface="+mn-ea"/>
                        </a:rPr>
                        <a:t>香雪</a:t>
                      </a:r>
                      <a:endParaRPr lang="en-US" altLang="zh-CN" sz="2400" b="1">
                        <a:solidFill>
                          <a:schemeClr val="bg1"/>
                        </a:solidFill>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50000"/>
                        </a:lnSpc>
                        <a:buNone/>
                      </a:pPr>
                      <a:r>
                        <a:rPr lang="en-US" altLang="zh-CN" sz="2400" b="1">
                          <a:solidFill>
                            <a:schemeClr val="bg1"/>
                          </a:solidFill>
                          <a:latin typeface="宋体" panose="02010600030101010101" pitchFamily="2" charset="-122"/>
                          <a:ea typeface="宋体" panose="02010600030101010101" pitchFamily="2" charset="-122"/>
                          <a:sym typeface="+mn-ea"/>
                        </a:rPr>
                        <a:t>其他同学</a:t>
                      </a:r>
                      <a:endParaRPr lang="en-US" altLang="zh-CN" sz="2400" b="1">
                        <a:solidFill>
                          <a:schemeClr val="bg1"/>
                        </a:solidFill>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624840">
                <a:tc>
                  <a:txBody>
                    <a:bodyPr/>
                    <a:p>
                      <a:pPr>
                        <a:lnSpc>
                          <a:spcPct val="150000"/>
                        </a:lnSpc>
                        <a:buNone/>
                      </a:pPr>
                      <a:endParaRPr lang="en-US" altLang="zh-CN" sz="2400" b="1">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50000"/>
                        </a:lnSpc>
                        <a:buNone/>
                      </a:pPr>
                      <a:r>
                        <a:rPr lang="en-US" altLang="zh-CN" sz="2400">
                          <a:latin typeface="宋体" panose="02010600030101010101" pitchFamily="2" charset="-122"/>
                          <a:ea typeface="宋体" panose="02010600030101010101" pitchFamily="2" charset="-122"/>
                          <a:cs typeface="宋体" panose="02010600030101010101" pitchFamily="2" charset="-122"/>
                        </a:rPr>
                        <a:t>能自动开关的塑料铅笔盒</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55345">
                <a:tc>
                  <a:txBody>
                    <a:bodyPr/>
                    <a:p>
                      <a:pPr>
                        <a:lnSpc>
                          <a:spcPct val="150000"/>
                        </a:lnSpc>
                        <a:buNone/>
                      </a:pPr>
                      <a:r>
                        <a:rPr lang="en-US" altLang="zh-CN" sz="2400" b="0">
                          <a:latin typeface="宋体" panose="02010600030101010101" pitchFamily="2" charset="-122"/>
                          <a:ea typeface="宋体" panose="02010600030101010101" pitchFamily="2" charset="-122"/>
                          <a:cs typeface="宋体" panose="02010600030101010101" pitchFamily="2" charset="-122"/>
                        </a:rPr>
                        <a:t>笨拙、陈旧，是贫穷的象征</a:t>
                      </a:r>
                      <a:endParaRPr lang="en-US" altLang="zh-CN" sz="2400" b="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50000"/>
                        </a:lnSpc>
                        <a:buNone/>
                      </a:pP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 name="文本框 1"/>
          <p:cNvSpPr txBox="1"/>
          <p:nvPr>
            <p:custDataLst>
              <p:tags r:id="rId3"/>
            </p:custDataLst>
          </p:nvPr>
        </p:nvSpPr>
        <p:spPr>
          <a:xfrm>
            <a:off x="1374775" y="2229485"/>
            <a:ext cx="2711450"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爸爸做的小木盒</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4"/>
            </p:custDataLst>
          </p:nvPr>
        </p:nvSpPr>
        <p:spPr>
          <a:xfrm>
            <a:off x="5904865" y="2899410"/>
            <a:ext cx="5024755" cy="460375"/>
          </a:xfrm>
          <a:prstGeom prst="rect">
            <a:avLst/>
          </a:prstGeom>
          <a:noFill/>
        </p:spPr>
        <p:txBody>
          <a:bodyPr wrap="square" rtlCol="0">
            <a:spAutoFit/>
          </a:bodyPr>
          <a:p>
            <a:r>
              <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rPr>
              <a:t>文化知识和现代文明的象征</a:t>
            </a:r>
            <a:endParaRPr lang="zh-CN" altLang="en-US" sz="2400" u="sng">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7" name="文本框 6"/>
          <p:cNvSpPr txBox="1"/>
          <p:nvPr>
            <p:custDataLst>
              <p:tags r:id="rId5"/>
            </p:custDataLst>
          </p:nvPr>
        </p:nvSpPr>
        <p:spPr>
          <a:xfrm>
            <a:off x="747395" y="3886835"/>
            <a:ext cx="11033125" cy="14204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_____________________________________________________________________________________________________________________________________________________________________________________________________________________</a:t>
            </a:r>
            <a:endParaRPr lang="en-US" sz="24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custDataLst>
              <p:tags r:id="rId6"/>
            </p:custDataLst>
          </p:nvPr>
        </p:nvSpPr>
        <p:spPr>
          <a:xfrm>
            <a:off x="817245" y="3886835"/>
            <a:ext cx="10786110" cy="130873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香雪没有能自动开关的塑料铅笔盒，却有爸爸做的小木盒，“能自动开关的塑料铅笔盒”是文化知识和现代文明的象征，香雪渴望文化知识和现代文明，希望摆脱贫穷。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5151755" y="83566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（一）课文巩固</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4" name="文本框 3"/>
          <p:cNvSpPr txBox="1"/>
          <p:nvPr>
            <p:custDataLst>
              <p:tags r:id="rId2"/>
            </p:custDataLst>
          </p:nvPr>
        </p:nvSpPr>
        <p:spPr>
          <a:xfrm>
            <a:off x="487680" y="1791970"/>
            <a:ext cx="11034395" cy="33381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8. 下列各句中，标点符号使用不正确的一项是（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三十个鸡蛋换得来吗？还是四十个、五十个？这时她的心又忽地一沉：怎么想起这些了？</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有人在开凤娇的玩笑</a:t>
            </a:r>
            <a:r>
              <a:rPr sz="2400">
                <a:latin typeface="宋体" panose="02010600030101010101" pitchFamily="2" charset="-122"/>
                <a:ea typeface="宋体" panose="02010600030101010101" pitchFamily="2" charset="-122"/>
                <a:cs typeface="宋体" panose="02010600030101010101" pitchFamily="2" charset="-122"/>
              </a:rPr>
              <a:t>：“凤娇，你还想那个‘北京话’呢？”</a:t>
            </a:r>
            <a:endParaRPr sz="2400">
              <a:latin typeface="宋体" panose="02010600030101010101" pitchFamily="2" charset="-122"/>
              <a:ea typeface="宋体" panose="02010600030101010101" pitchFamily="2" charset="-122"/>
              <a:cs typeface="宋体" panose="02010600030101010101" pitchFamily="2" charset="-122"/>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今天，它对台儿沟表现了少有的冷漠：车窗全部紧闭着，旅客在昏黄的灯光下喝茶、看报，没有人向窗外瞥一眼。</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大山原来是这样的，月亮原来是这样的，核桃树原来是这样的，香雪走着，就像第一次认出养育她成人的山谷。</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18655" y="184785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2511425" y="5192395"/>
            <a:ext cx="7265670"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【解析】D项，前面三个逗号都应该改成叹号。</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020" cy="816610"/>
            <a:chOff x="0" y="29"/>
            <a:chExt cx="11052" cy="1286"/>
          </a:xfrm>
        </p:grpSpPr>
        <p:pic>
          <p:nvPicPr>
            <p:cNvPr id="111" name="图片 110"/>
            <p:cNvPicPr/>
            <p:nvPr userDrawn="1">
              <p:custDataLst>
                <p:tags r:id="rId3"/>
              </p:custDataLst>
            </p:nvPr>
          </p:nvPicPr>
          <p:blipFill>
            <a:blip r:embed="rId4">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5"/>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三、课后巩固与拓展</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454660"/>
            <a:ext cx="11033125"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9. 下列对小说这一文学题材的表述，不正确的一项是（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小说，以刻画塑造人物形象为中心，通过故事情节的展开和对环境的具体描写，来反映社会生活，表达作者对生活的认识和作者的情感。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典型的人物形象、完整的故事情节和具体的环境描写是小说的三要素。</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小说塑造人物的方法是多种多样的，其中运用最多的是议论和抒情。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小说通过故事情节来展示人物性格，表现中心思想。故事情节的发展一般包括开端、发展、高潮、结局四个部分。</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992110" y="45466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29970" y="4037330"/>
            <a:ext cx="9507220" cy="82994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【解析】C项，塑造人物的方法主要有肖像描写、心理描写、行动描写、语言描写、细节描写等。</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79120" y="669925"/>
            <a:ext cx="1103312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10. 下列各句中，所使用的修辞手法不同于其他三项的是（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A. 它和它的十几户乡亲，一心一意掩藏在大山那深深的皱褶里，从春到夏，从秋到冬，默默地接受着大山任意给予的温存和粗暴。</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B. 它（铁轨）勇敢地盘旋在山腰，又悄悄地试探着前进，弯弯曲曲，曲曲弯弯，终于绕到台儿沟脚下，然后钻进幽暗的隧道，冲向又一道山梁，朝着神秘的远方奔去。</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C. 火车停了，发出一阵沉重的叹息，像是在抱怨着台儿沟的寒冷。</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D. 群山被月光笼罩着，像母亲庄严、神圣的胸脯；那秋风吹干的一树树核桃叶，卷起来像一树树金铃铛。</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402955" y="669925"/>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630045" y="5016500"/>
            <a:ext cx="9683750"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【解析】A、B、C项的修辞手法都是拟人，D项是比喻的修辞手法。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518660" y="735330"/>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（二）常识与背景</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圆角矩形 1"/>
          <p:cNvSpPr/>
          <p:nvPr/>
        </p:nvSpPr>
        <p:spPr>
          <a:xfrm>
            <a:off x="925830" y="1583055"/>
            <a:ext cx="10521315" cy="428117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1. 屠呦呦，女，汉族，中共党员，药学家。1930年12月30日生于浙江宁波，1951年考入北京大学，在医学院药学系学习。1955年，毕业于北京医学院（今北京大学医学部）。毕业后一直在中国中医研究院（今中国中医科学院）工作。1969年，时年39岁的</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屠呦呦以中医研究院科研组长的身份加入“</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523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”项目，开始征服疟疾的艰难历程。她领导的研究小组从系统收集历代医籍、本草、地方药志和名老中医经验入手，汇集了</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2 000</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多种方药，从中筛选出</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200</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多种供研究，最后找出了__________。</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6283325" y="5038725"/>
            <a:ext cx="195643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青蒿素</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73100" y="1314450"/>
            <a:ext cx="457835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b="1">
                <a:latin typeface="Times New Roman" panose="02020603050405020304" charset="0"/>
                <a:ea typeface="宋体" panose="02010600030101010101" pitchFamily="2" charset="-122"/>
                <a:cs typeface="Times New Roman" panose="02020603050405020304" charset="0"/>
              </a:rPr>
              <a:t>阅读课文，并完成题目。</a:t>
            </a:r>
            <a:endParaRPr sz="2400" b="1">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694555" y="56896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（二）阅读训练</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5" name="文本框 4"/>
          <p:cNvSpPr txBox="1"/>
          <p:nvPr>
            <p:custDataLst>
              <p:tags r:id="rId3"/>
            </p:custDataLst>
          </p:nvPr>
        </p:nvSpPr>
        <p:spPr>
          <a:xfrm>
            <a:off x="617220" y="2054225"/>
            <a:ext cx="11257915" cy="36360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11. 分析下列句子中标红的词语分别有什么表达效果。</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（1）它和它的十几户乡亲，一心一意掩藏在大山那深深的</a:t>
            </a:r>
            <a:r>
              <a:rPr sz="2400">
                <a:solidFill>
                  <a:srgbClr val="FF0000"/>
                </a:solidFill>
                <a:latin typeface="Times New Roman" panose="02020603050405020304" charset="0"/>
                <a:ea typeface="宋体" panose="02010600030101010101" pitchFamily="2" charset="-122"/>
                <a:cs typeface="Times New Roman" panose="02020603050405020304" charset="0"/>
              </a:rPr>
              <a:t>皱褶</a:t>
            </a:r>
            <a:r>
              <a:rPr sz="2400">
                <a:latin typeface="Times New Roman" panose="02020603050405020304" charset="0"/>
                <a:ea typeface="宋体" panose="02010600030101010101" pitchFamily="2" charset="-122"/>
                <a:cs typeface="Times New Roman" panose="02020603050405020304" charset="0"/>
              </a:rPr>
              <a:t>里。</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（2）哦，</a:t>
            </a:r>
            <a:r>
              <a:rPr sz="2400">
                <a:solidFill>
                  <a:srgbClr val="FF0000"/>
                </a:solidFill>
                <a:latin typeface="Times New Roman" panose="02020603050405020304" charset="0"/>
                <a:ea typeface="宋体" panose="02010600030101010101" pitchFamily="2" charset="-122"/>
                <a:cs typeface="Times New Roman" panose="02020603050405020304" charset="0"/>
              </a:rPr>
              <a:t>五彩缤纷</a:t>
            </a:r>
            <a:r>
              <a:rPr sz="2400">
                <a:latin typeface="Times New Roman" panose="02020603050405020304" charset="0"/>
                <a:ea typeface="宋体" panose="02010600030101010101" pitchFamily="2" charset="-122"/>
                <a:cs typeface="Times New Roman" panose="02020603050405020304" charset="0"/>
              </a:rPr>
              <a:t>的一分钟，你饱含着台儿沟姑娘们多少</a:t>
            </a:r>
            <a:r>
              <a:rPr sz="2400">
                <a:solidFill>
                  <a:srgbClr val="FF0000"/>
                </a:solidFill>
                <a:latin typeface="Times New Roman" panose="02020603050405020304" charset="0"/>
                <a:ea typeface="宋体" panose="02010600030101010101" pitchFamily="2" charset="-122"/>
                <a:cs typeface="Times New Roman" panose="02020603050405020304" charset="0"/>
              </a:rPr>
              <a:t>喜怒哀乐</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09320" y="2940685"/>
            <a:ext cx="10335895" cy="53403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“皱褶”一词突显台儿沟是大山中的大山，其闭塞落后的程度不可想象。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73100" y="3807460"/>
            <a:ext cx="10720070"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五彩缤纷”表明姑娘们对这一分钟的期盼，这里有她们的喜怒哀乐，表明她们对这一分钟内发生的故事，心情是复杂的，既高兴，又伤心，高兴可以每天接触大山以外的现代文明，伤心是不能走出大山，融入现代文明的世界中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467360" y="638810"/>
            <a:ext cx="11257915" cy="40786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12. 火车进站后，凤娇与香雪各自关注的物品是什么？香雪为什么会有与其他女孩子不同的表现呢？____________________________________________________________________________________________________________________________________________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974090" y="1546225"/>
            <a:ext cx="10814685" cy="2749550"/>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凤娇关注的是头饰、手表，和“北京话”做买卖，换回自己喜爱的发卡、纱巾，甚至花色繁多的尼龙丝袜；香雪关注的是书包、铅笔盒之类的文化用品，如车厢里的学生书包、自动铅笔盒，打听北京的大学、配乐诗朗诵，渴望铅笔盒。因为香雪是她们全村唯一的初中生，文化知识和追求使她与其他姑娘们的问题和物品需求都不一样，比别人的追求更高，也正是这样，显得比别人更勇敢、更突出。</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467360" y="975995"/>
            <a:ext cx="11257915"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13. 阅读课文</a:t>
            </a:r>
            <a:r>
              <a:rPr sz="2400">
                <a:latin typeface="宋体" panose="02010600030101010101" pitchFamily="2" charset="-122"/>
                <a:ea typeface="宋体" panose="02010600030101010101" pitchFamily="2" charset="-122"/>
                <a:cs typeface="宋体" panose="02010600030101010101" pitchFamily="2" charset="-122"/>
              </a:rPr>
              <a:t>中“一位中年女乘务员走过来拉开了香雪……也许，她所以能在几秒钟内就决定上车，正是因为她拥有那么多鸡蛋吧，那是四十个”这一</a:t>
            </a:r>
            <a:r>
              <a:rPr sz="2400">
                <a:latin typeface="Times New Roman" panose="02020603050405020304" charset="0"/>
                <a:ea typeface="宋体" panose="02010600030101010101" pitchFamily="2" charset="-122"/>
                <a:cs typeface="Times New Roman" panose="02020603050405020304" charset="0"/>
              </a:rPr>
              <a:t>段，分析这一段体现了香雪怎样的性格特征。____________________________________________________________________________________________________________________________________________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974090" y="2245995"/>
            <a:ext cx="10814685" cy="97726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体现了香雪“自尊自爱”的性格特征。人与人之间是平等的，香雪的行为不仅维护了自己的尊严，也维护了整个台儿沟的尊严。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27355" y="979805"/>
            <a:ext cx="10358120"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4338955" y="269240"/>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（三）主题拓展</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2" name="文本框 1"/>
          <p:cNvSpPr txBox="1"/>
          <p:nvPr>
            <p:custDataLst>
              <p:tags r:id="rId3"/>
            </p:custDataLst>
          </p:nvPr>
        </p:nvSpPr>
        <p:spPr>
          <a:xfrm>
            <a:off x="450850" y="1823720"/>
            <a:ext cx="11290300" cy="3709670"/>
          </a:xfrm>
          <a:prstGeom prst="rect">
            <a:avLst/>
          </a:prstGeom>
          <a:solidFill>
            <a:schemeClr val="bg2">
              <a:lumMod val="90000"/>
            </a:schemeClr>
          </a:solidFill>
        </p:spPr>
        <p:txBody>
          <a:bodyPr wrap="square" rtlCol="0">
            <a:spAutoFit/>
          </a:bodyPr>
          <a:p>
            <a:pPr indent="0" algn="ctr" fontAlgn="auto">
              <a:lnSpc>
                <a:spcPct val="120000"/>
              </a:lnSpc>
            </a:pPr>
            <a:r>
              <a:rPr lang="en-US" sz="2800" b="1">
                <a:latin typeface="楷体" panose="02010609060101010101" charset="-122"/>
                <a:ea typeface="楷体" panose="02010609060101010101" charset="-122"/>
                <a:cs typeface="楷体" panose="02010609060101010101" charset="-122"/>
              </a:rPr>
              <a:t>   </a:t>
            </a:r>
            <a:r>
              <a:rPr sz="2800" b="1">
                <a:latin typeface="楷体" panose="02010609060101010101" charset="-122"/>
                <a:ea typeface="楷体" panose="02010609060101010101" charset="-122"/>
                <a:cs typeface="楷体" panose="02010609060101010101" charset="-122"/>
              </a:rPr>
              <a:t>阅读铁凝</a:t>
            </a:r>
            <a:endParaRPr sz="28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徐忠友</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她为了当作家，选择了到农村插队，经历了漫长的道路，终成大器。她的人生像一首诗、一幅画、一本书……她卷发齐耳、容貌端庄、举止文雅、言谈得体，显示出低调做人、高格做事为文的品格。</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铁凝其实不姓铁，姓屈。1957年出生于北京，父亲屈铁扬是一位画家，母亲是声乐教授。20世纪60年代初，铁凝随父母来到河北省保定市安家，跟父亲学画画，跟母亲学音乐，但好像都不太上心。</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75920" y="628650"/>
            <a:ext cx="11290300" cy="496506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上中学前后，铁凝悄悄读了一些中外名著，一上作文课就亢奋，思路敏捷，想象丰富。一天，老师布置《记一次学农劳动》的作文，她却自己想出个新题目——《会飞的镰刀》，一气呵成一篇近7 000字的大作文：几个城市女学生到村里学农割稻子，农村男孩小强及福儿趁夜深人静，悄悄地把她们的镰刀吊到楼上磨。女学生们通过放哨，终于发现了镰刀会飞的秘密。</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看到这篇出格的作文，老师先是不悦：她怎么没按我的题目写？看到一半时惊疑不定：一个中学生，能写出作家才能写的大文章吗？最后是感动，决定把它作为范文，让铁凝在作文课上向同学们朗读。</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铁凝回家给全家人朗读这篇作文，父母亲听后激动不已反复追问：这是你写的吗？你是不是对写作特别感兴趣？父亲带铁凝去见《小兵张嘎》的作者徐光耀，徐光耀看过文章后说：我真的没想到，你真不错！你写的这个已经是小说了。</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75920" y="628650"/>
            <a:ext cx="11290300" cy="4965065"/>
          </a:xfrm>
          <a:prstGeom prst="rect">
            <a:avLst/>
          </a:prstGeom>
          <a:solidFill>
            <a:schemeClr val="bg2">
              <a:lumMod val="90000"/>
            </a:schemeClr>
          </a:solidFill>
        </p:spPr>
        <p:txBody>
          <a:bodyPr wrap="square" rtlCol="0">
            <a:sp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铁凝激动地问：“徐老师，我怎么才能成为一个作家呢？”徐光耀告诉她：“当作家首先应该有生活。”铁凝问：“生活在哪儿呢？”他回答：“生活在基层。你想当作家吗？那你就要到农村去。”</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1975年7月，铁凝高中毕业了。按政策规定城市居民家中老大可以免下农村。当时还有一个好机会——铁凝芭蕾舞基本功出色，二炮文工团（中国人民解放军第二炮兵政治部文工团）给了她一张《入伍登记表》，只要一填就可以当上特招的文艺兵。可铁凝心中已有了作家梦：我要成为一名下乡知青。</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铁凝来到了河北博野县张岳生产大队（村）。无论酷暑严寒，太阳高照还是北风呼啸，铁凝实打实地自觉劳动，连扶犁耕地这样的高技术活也学会了，白里透红的脸被太阳晒黑且层层脱皮。一次，父亲去看她，见宝贝女儿正挑大粪为庄稼施肥，而且脚还有点瘸，原来她的脚趾因冻疮烂了个小坑，心疼得不得了。</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75920" y="628650"/>
            <a:ext cx="11290300" cy="4965065"/>
          </a:xfrm>
          <a:prstGeom prst="rect">
            <a:avLst/>
          </a:prstGeom>
          <a:solidFill>
            <a:schemeClr val="bg2">
              <a:lumMod val="90000"/>
            </a:schemeClr>
          </a:solidFill>
        </p:spPr>
        <p:txBody>
          <a:bodyPr wrap="square" rtlCol="0">
            <a:spAutoFit/>
          </a:bodyPr>
          <a:p>
            <a:pPr indent="0" algn="just" fontAlgn="auto">
              <a:lnSpc>
                <a:spcPct val="120000"/>
              </a:lnSpc>
            </a:pPr>
            <a:r>
              <a:rPr sz="2400">
                <a:latin typeface="楷体" panose="02010609060101010101" charset="-122"/>
                <a:ea typeface="楷体" panose="02010609060101010101" charset="-122"/>
                <a:cs typeface="楷体" panose="02010609060101010101" charset="-122"/>
              </a:rPr>
              <a:t>她却轻松地说：“没关系，等过了冬天就会好的。”她后来回忆说：“我当时主要就是种棉花，也就是我在小说《笨花》里写到的种棉花，没有那段经历，我就不可能写出这部长篇小说，所以我很感谢当年农村的那段生活。”</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2006年11月，铁凝当选中国作家协会主席，这是中国作协50年历史上的首位女主席。</a:t>
            </a:r>
            <a:endParaRPr lang="en-US"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在省部级官员和作家这两个身份之间，铁凝是如何处理的呢？她的回答是：“我不会将作协主席当作一个官来做，身上不要沾官气。但该付出的时候义不容辞，尽心尽责。当作协主席对文学创作或多或少是有影响的，但我对文学还是深爱着的，并力图使自己在创作过程中不断地有所突破。不管怎样，我还是一个作家，一个不愿意让读者失望的作家。”</a:t>
            </a:r>
            <a:endParaRPr lang="en-US" sz="2400">
              <a:latin typeface="楷体" panose="02010609060101010101" charset="-122"/>
              <a:ea typeface="楷体" panose="02010609060101010101" charset="-122"/>
              <a:cs typeface="楷体" panose="02010609060101010101" charset="-122"/>
            </a:endParaRPr>
          </a:p>
          <a:p>
            <a:pPr indent="0" algn="r" fontAlgn="auto">
              <a:lnSpc>
                <a:spcPct val="120000"/>
              </a:lnSpc>
            </a:pPr>
            <a:r>
              <a:rPr lang="en-US" sz="2400">
                <a:latin typeface="楷体" panose="02010609060101010101" charset="-122"/>
                <a:ea typeface="楷体" panose="02010609060101010101" charset="-122"/>
                <a:cs typeface="楷体" panose="02010609060101010101" charset="-122"/>
              </a:rPr>
              <a:t>（选自《人民日报·海外版》，有删改）</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41095" y="770255"/>
            <a:ext cx="9552940" cy="319278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14. 铁凝高中毕业后，原本可以免下农村，当上特招文艺兵，但她却选择成为一名下乡知青。她为什么做出了这样的选择？这一选择对她今后的人生起到了怎样的作用？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10920" y="2103755"/>
            <a:ext cx="10170160" cy="142049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因为铁凝想成为一名作家，《小兵张嘎》的作者徐光耀告诉她当作家首先应该有生活，生活在基层，想当作家，就要到农村去。深入农村的这段生活，给铁凝提供了真实的经历和素材，帮助她完成了小说《笨花》的创作。</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075690" y="995045"/>
            <a:ext cx="10040620" cy="274955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15. 谈谈你</a:t>
            </a:r>
            <a:r>
              <a:rPr sz="2400">
                <a:latin typeface="宋体" panose="02010600030101010101" pitchFamily="2" charset="-122"/>
                <a:ea typeface="宋体" panose="02010600030101010101" pitchFamily="2" charset="-122"/>
                <a:cs typeface="宋体" panose="02010600030101010101" pitchFamily="2" charset="-122"/>
              </a:rPr>
              <a:t>对“当作家首先应该有生活”这</a:t>
            </a:r>
            <a:r>
              <a:rPr sz="2400">
                <a:latin typeface="Times New Roman" panose="02020603050405020304" charset="0"/>
                <a:ea typeface="宋体" panose="02010600030101010101" pitchFamily="2" charset="-122"/>
                <a:cs typeface="Times New Roman" panose="02020603050405020304" charset="0"/>
              </a:rPr>
              <a:t>句话的理解。</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rPr>
              <a:t>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a:t>
            </a:r>
            <a:r>
              <a:rPr lang="en-US" sz="2400">
                <a:latin typeface="Times New Roman" panose="02020603050405020304" charset="0"/>
                <a:ea typeface="宋体" panose="02010600030101010101" pitchFamily="2" charset="-122"/>
                <a:cs typeface="Times New Roman" panose="02020603050405020304" charset="0"/>
              </a:rPr>
              <a:t>______________________________________________________</a:t>
            </a:r>
            <a:r>
              <a:rPr sz="2400">
                <a:latin typeface="Times New Roman" panose="02020603050405020304" charset="0"/>
                <a:ea typeface="宋体" panose="02010600030101010101" pitchFamily="2" charset="-122"/>
                <a:cs typeface="Times New Roman" panose="02020603050405020304" charset="0"/>
              </a:rPr>
              <a:t>__</a:t>
            </a:r>
            <a:r>
              <a:rPr lang="en-US" sz="2400">
                <a:latin typeface="Times New Roman" panose="02020603050405020304" charset="0"/>
                <a:ea typeface="宋体" panose="02010600030101010101" pitchFamily="2" charset="-122"/>
                <a:cs typeface="Times New Roman" panose="02020603050405020304" charset="0"/>
              </a:rPr>
              <a:t>_</a:t>
            </a:r>
            <a:endParaRPr sz="240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a:t>
            </a:r>
            <a:r>
              <a:rPr lang="en-US" sz="2400">
                <a:latin typeface="Times New Roman" panose="02020603050405020304" charset="0"/>
                <a:ea typeface="宋体" panose="02010600030101010101" pitchFamily="2" charset="-122"/>
                <a:cs typeface="Times New Roman" panose="02020603050405020304" charset="0"/>
                <a:sym typeface="+mn-ea"/>
              </a:rPr>
              <a:t>__________________</a:t>
            </a:r>
            <a:r>
              <a:rPr sz="2400">
                <a:latin typeface="Times New Roman" panose="02020603050405020304" charset="0"/>
                <a:ea typeface="宋体" panose="02010600030101010101" pitchFamily="2" charset="-122"/>
                <a:cs typeface="Times New Roman" panose="02020603050405020304" charset="0"/>
                <a:sym typeface="+mn-ea"/>
              </a:rPr>
              <a:t>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20000"/>
              </a:lnSpc>
            </a:pPr>
            <a:endParaRPr sz="240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226820" y="1437640"/>
            <a:ext cx="10170160" cy="1863725"/>
          </a:xfrm>
          <a:prstGeom prst="rect">
            <a:avLst/>
          </a:prstGeom>
          <a:noFill/>
        </p:spPr>
        <p:txBody>
          <a:bodyPr wrap="square" rtlCol="0">
            <a:spAutoFit/>
          </a:bodyPr>
          <a:p>
            <a:pPr>
              <a:lnSpc>
                <a:spcPct val="12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一个作家首先要关注的就是现实生活，在生活当中挖掘真实的素材，汲取文字的力量。一个优秀的作家，一定是一个对生活极尽热爱的人，也是一个对生活感知最深刻的人，更是在灵魂深处自我拷问最多的人，他们有一个共性——那就是积极体验生活。</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58215" y="1858010"/>
            <a:ext cx="10359390" cy="1414780"/>
          </a:xfrm>
          <a:prstGeom prst="rect">
            <a:avLst/>
          </a:prstGeom>
          <a:noFill/>
          <a:extLst>
            <a:ext uri="{909E8E84-426E-40DD-AFC4-6F175D3DCCD1}">
              <a14:hiddenFill xmlns:a14="http://schemas.microsoft.com/office/drawing/2010/main">
                <a:solidFill>
                  <a:schemeClr val="bg1"/>
                </a:solidFill>
              </a14:hiddenFill>
            </a:ext>
          </a:extLst>
        </p:spPr>
        <p:txBody>
          <a:bodyPr wrap="square" rtlCol="0">
            <a:no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16. 本文的结尾，香雪终于回到了台儿沟，和姐妹们会合了，但香雪的故事却并没有完结。请充分发挥想象力，为本文续写一段不少于500字的结局。</a:t>
            </a:r>
            <a:endParaRPr sz="2400">
              <a:latin typeface="Times New Roman" panose="02020603050405020304" charset="0"/>
              <a:ea typeface="宋体" panose="02010600030101010101" pitchFamily="2" charset="-122"/>
              <a:cs typeface="Times New Roman" panose="02020603050405020304" charset="0"/>
            </a:endParaRPr>
          </a:p>
        </p:txBody>
      </p:sp>
      <p:sp>
        <p:nvSpPr>
          <p:cNvPr id="34" name="文本框 33"/>
          <p:cNvSpPr txBox="1"/>
          <p:nvPr>
            <p:custDataLst>
              <p:tags r:id="rId2"/>
            </p:custDataLst>
          </p:nvPr>
        </p:nvSpPr>
        <p:spPr>
          <a:xfrm>
            <a:off x="3787140" y="756285"/>
            <a:ext cx="3154680" cy="539750"/>
          </a:xfrm>
          <a:prstGeom prst="rect">
            <a:avLst/>
          </a:prstGeom>
          <a:solidFill>
            <a:schemeClr val="accent6">
              <a:lumMod val="50000"/>
            </a:schemeClr>
          </a:solidFill>
        </p:spPr>
        <p:txBody>
          <a:bodyPr wrap="square" rtlCol="0" anchor="t">
            <a:spAutoFit/>
          </a:bodyPr>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（四）微写作</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3" name="圆角矩形 2">
            <a:hlinkClick r:id="rId3" action="ppaction://hlinksldjump"/>
          </p:cNvPr>
          <p:cNvSpPr/>
          <p:nvPr/>
        </p:nvSpPr>
        <p:spPr>
          <a:xfrm>
            <a:off x="5021580" y="408305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99770" y="861695"/>
            <a:ext cx="10756265" cy="426275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40000"/>
              </a:lnSpc>
            </a:pP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 本文根据屠呦呦2011年接受拉斯克奖时的演讲及同年发表于《自然医学》期刊的论文编写而成。屠呦呦因发现抗疟新疗法，先后获得2011年拉斯克临床医学研究奖、2015年</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__________生理学或医学奖</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、2016年</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度国家最高科学技术奖，并</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于2018年和2019年先后荣获改革开放40周</a:t>
            </a:r>
            <a:r>
              <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年“改革先锋”称号和“__________”。</a:t>
            </a:r>
            <a:endParaRPr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1"/>
            </p:custDataLst>
          </p:nvPr>
        </p:nvSpPr>
        <p:spPr>
          <a:xfrm>
            <a:off x="4156710" y="2762885"/>
            <a:ext cx="1713865"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诺贝尔</a:t>
            </a:r>
            <a:endParaRPr lang="zh-CN" altLang="en-US" sz="2400">
              <a:solidFill>
                <a:srgbClr val="C00000"/>
              </a:solidFill>
              <a:latin typeface="宋体" panose="02010600030101010101" pitchFamily="2" charset="-122"/>
              <a:ea typeface="宋体" panose="02010600030101010101" pitchFamily="2" charset="-122"/>
            </a:endParaRPr>
          </a:p>
        </p:txBody>
      </p:sp>
      <p:sp>
        <p:nvSpPr>
          <p:cNvPr id="3" name="文本框 2"/>
          <p:cNvSpPr txBox="1"/>
          <p:nvPr>
            <p:custDataLst>
              <p:tags r:id="rId2"/>
            </p:custDataLst>
          </p:nvPr>
        </p:nvSpPr>
        <p:spPr>
          <a:xfrm>
            <a:off x="929640" y="3772535"/>
            <a:ext cx="2528570" cy="460375"/>
          </a:xfrm>
          <a:prstGeom prst="rect">
            <a:avLst/>
          </a:prstGeom>
          <a:noFill/>
        </p:spPr>
        <p:txBody>
          <a:bodyPr wrap="square" rtlCol="0">
            <a:spAutoFit/>
          </a:bodyPr>
          <a:p>
            <a:r>
              <a:rPr lang="zh-CN" altLang="en-US" sz="2400">
                <a:solidFill>
                  <a:srgbClr val="C00000"/>
                </a:solidFill>
                <a:latin typeface="宋体" panose="02010600030101010101" pitchFamily="2" charset="-122"/>
                <a:ea typeface="宋体" panose="02010600030101010101" pitchFamily="2" charset="-122"/>
              </a:rPr>
              <a:t>　共和国勋章</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22275" y="230505"/>
            <a:ext cx="11598910" cy="6154420"/>
          </a:xfrm>
          <a:prstGeom prst="rect">
            <a:avLst/>
          </a:prstGeom>
          <a:solidFill>
            <a:schemeClr val="bg1"/>
          </a:solidFill>
        </p:spPr>
        <p:txBody>
          <a:bodyPr wrap="square" rtlCol="0">
            <a:spAutoFit/>
          </a:bodyPr>
          <a:p>
            <a:pPr indent="0" fontAlgn="auto">
              <a:lnSpc>
                <a:spcPct val="100000"/>
              </a:lnSpc>
              <a:spcAft>
                <a:spcPts val="12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“香雪，你怎么才回来？”伫立在小院门口的香雪妈，急切地对老远往回跑的香雪问道，“可把我急坏了，真是的！”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香雪背着手在身后紧紧拽着铅笔盒，哪里听得见话，毕竟那是她偷偷拿40个鸡蛋换来的。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香雪妈也没有察觉到异常，只是招呼香雪吃完饭赶紧睡觉，第二天还要上学。</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饭桌上，妈妈随口问：“香雪，见40个鸡蛋没？”香雪瞬间变得不自然起来，在爸爸妈妈的盘问下，铅笔盒的事情还是败露了</a:t>
            </a:r>
            <a:r>
              <a:rPr lang="zh-CN" altLang="en-US" sz="2400">
                <a:solidFill>
                  <a:srgbClr val="C00000"/>
                </a:solidFill>
                <a:latin typeface="宋体" panose="02010600030101010101" pitchFamily="2" charset="-122"/>
                <a:ea typeface="宋体" panose="02010600030101010101" pitchFamily="2" charset="-122"/>
                <a:cs typeface="宋体" panose="02010600030101010101" pitchFamily="2" charset="-122"/>
              </a:rPr>
              <a:t>。但出乎意料的是，她并没有挨打，甚至只听到几句类似“换都换回来了，那就好好珍惜，好好学习……”的</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话，香雪反而内疚了起来。这一晚，香雪久久不能入睡，她似乎做下了一个决定。</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第二天开始，她比以往更加努力学习，每天苦读深夜，劳累时，她只要看一看铅笔盒，就能获得鼓舞，顿时精力充沛起来。</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就这样，一年，两年，三</a:t>
            </a:r>
            <a:r>
              <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rPr>
              <a:t>年……高考成绩出来了，香雪考上了北京大学，远近的人们都知道了这里有一个村子叫“台儿沟”，出</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了个大学生叫“香雪”。也不知道是不是因为这个缘故，火车到台儿沟站时停留的时间延长了半个小时，台儿沟终于仰起头了！</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nvPicPr>
        <p:blipFill>
          <a:blip r:embed="rId1">
            <a:clrChange>
              <a:clrFrom>
                <a:srgbClr val="F1F1F1">
                  <a:alpha val="100000"/>
                </a:srgbClr>
              </a:clrFrom>
              <a:clrTo>
                <a:srgbClr val="F1F1F1">
                  <a:alpha val="100000"/>
                  <a:alpha val="0"/>
                </a:srgbClr>
              </a:clrTo>
            </a:clrChange>
          </a:blip>
          <a:stretch>
            <a:fillRect/>
          </a:stretch>
        </p:blipFill>
        <p:spPr>
          <a:xfrm>
            <a:off x="3779520" y="981710"/>
            <a:ext cx="4032250" cy="4722495"/>
          </a:xfrm>
          <a:prstGeom prst="rect">
            <a:avLst/>
          </a:prstGeom>
          <a:noFill/>
          <a:ln w="9525">
            <a:noFill/>
          </a:ln>
        </p:spPr>
      </p:pic>
      <p:sp>
        <p:nvSpPr>
          <p:cNvPr id="45" name="任意多边形 44"/>
          <p:cNvSpPr/>
          <p:nvPr userDrawn="1">
            <p:custDataLst>
              <p:tags r:id="rId2"/>
            </p:custDataLst>
          </p:nvPr>
        </p:nvSpPr>
        <p:spPr>
          <a:xfrm>
            <a:off x="584835" y="551180"/>
            <a:ext cx="11058525" cy="5822950"/>
          </a:xfrm>
          <a:custGeom>
            <a:avLst/>
            <a:gdLst/>
            <a:ahLst/>
            <a:cxnLst>
              <a:cxn ang="3">
                <a:pos x="hc" y="t"/>
              </a:cxn>
              <a:cxn ang="cd2">
                <a:pos x="l" y="vc"/>
              </a:cxn>
              <a:cxn ang="cd4">
                <a:pos x="hc" y="b"/>
              </a:cxn>
              <a:cxn ang="0">
                <a:pos x="r" y="vc"/>
              </a:cxn>
            </a:cxnLst>
            <a:rect l="l" t="t" r="r" b="b"/>
            <a:pathLst>
              <a:path w="17753" h="9551">
                <a:moveTo>
                  <a:pt x="106" y="104"/>
                </a:moveTo>
                <a:lnTo>
                  <a:pt x="17621" y="104"/>
                </a:lnTo>
                <a:lnTo>
                  <a:pt x="17621" y="9420"/>
                </a:lnTo>
                <a:lnTo>
                  <a:pt x="106" y="9420"/>
                </a:lnTo>
                <a:lnTo>
                  <a:pt x="106" y="104"/>
                </a:lnTo>
                <a:close/>
                <a:moveTo>
                  <a:pt x="0" y="0"/>
                </a:moveTo>
                <a:lnTo>
                  <a:pt x="17753" y="0"/>
                </a:lnTo>
                <a:lnTo>
                  <a:pt x="17753" y="9551"/>
                </a:lnTo>
                <a:lnTo>
                  <a:pt x="0" y="9551"/>
                </a:lnTo>
                <a:lnTo>
                  <a:pt x="0" y="0"/>
                </a:lnTo>
                <a:close/>
              </a:path>
            </a:pathLst>
          </a:custGeom>
          <a:solidFill>
            <a:srgbClr val="7E875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46" name="文本框 45"/>
          <p:cNvSpPr txBox="1"/>
          <p:nvPr/>
        </p:nvSpPr>
        <p:spPr>
          <a:xfrm>
            <a:off x="4542790" y="1612900"/>
            <a:ext cx="2505710" cy="3453765"/>
          </a:xfrm>
          <a:prstGeom prst="rect">
            <a:avLst/>
          </a:prstGeom>
          <a:solidFill>
            <a:schemeClr val="bg1"/>
          </a:solidFill>
        </p:spPr>
        <p:txBody>
          <a:bodyPr vert="eaVert" wrap="square" rtlCol="0">
            <a:noAutofit/>
          </a:bodyPr>
          <a:p>
            <a:pPr algn="l">
              <a:lnSpc>
                <a:spcPct val="170000"/>
              </a:lnSpc>
            </a:pPr>
            <a:r>
              <a:rPr lang="en-US" altLang="zh-CN" sz="4000" b="1">
                <a:solidFill>
                  <a:srgbClr val="030502"/>
                </a:solidFill>
                <a:latin typeface="楷体" panose="02010609060101010101" charset="-122"/>
                <a:ea typeface="楷体" panose="02010609060101010101" charset="-122"/>
                <a:cs typeface="楷体" panose="02010609060101010101" charset="-122"/>
              </a:rPr>
              <a:t> </a:t>
            </a:r>
            <a:r>
              <a:rPr lang="zh-CN" altLang="en-US" sz="4000" b="1">
                <a:solidFill>
                  <a:srgbClr val="030502"/>
                </a:solidFill>
                <a:latin typeface="楷体" panose="02010609060101010101" charset="-122"/>
                <a:ea typeface="楷体" panose="02010609060101010101" charset="-122"/>
                <a:cs typeface="楷体" panose="02010609060101010101" charset="-122"/>
              </a:rPr>
              <a:t>综合测试卷</a:t>
            </a:r>
            <a:r>
              <a:rPr lang="en-US" altLang="zh-CN" sz="4000" b="1">
                <a:solidFill>
                  <a:srgbClr val="030502"/>
                </a:solidFill>
                <a:latin typeface="楷体" panose="02010609060101010101" charset="-122"/>
                <a:ea typeface="楷体" panose="02010609060101010101" charset="-122"/>
                <a:cs typeface="楷体" panose="02010609060101010101" charset="-122"/>
              </a:rPr>
              <a:t>     </a:t>
            </a:r>
            <a:r>
              <a:rPr lang="zh-CN" altLang="en-US" sz="4000" b="1">
                <a:solidFill>
                  <a:srgbClr val="030502"/>
                </a:solidFill>
                <a:latin typeface="楷体" panose="02010609060101010101" charset="-122"/>
                <a:ea typeface="楷体" panose="02010609060101010101" charset="-122"/>
                <a:cs typeface="楷体" panose="02010609060101010101" charset="-122"/>
              </a:rPr>
              <a:t>（六）</a:t>
            </a:r>
            <a:endParaRPr lang="zh-CN" altLang="en-US" sz="4000" b="1">
              <a:solidFill>
                <a:srgbClr val="030502"/>
              </a:solidFill>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3">
            <a:clrChange>
              <a:clrFrom>
                <a:srgbClr val="FFFFFF">
                  <a:alpha val="100000"/>
                </a:srgbClr>
              </a:clrFrom>
              <a:clrTo>
                <a:srgbClr val="FFFFFF">
                  <a:alpha val="100000"/>
                  <a:alpha val="0"/>
                </a:srgbClr>
              </a:clrTo>
            </a:clrChange>
          </a:blip>
          <a:stretch>
            <a:fillRect/>
          </a:stretch>
        </p:blipFill>
        <p:spPr>
          <a:xfrm>
            <a:off x="7408545" y="0"/>
            <a:ext cx="4783455" cy="3306445"/>
          </a:xfrm>
          <a:prstGeom prst="rect">
            <a:avLst/>
          </a:prstGeom>
          <a:noFill/>
          <a:ln w="9525">
            <a:noFill/>
          </a:ln>
        </p:spPr>
      </p:pic>
      <p:sp>
        <p:nvSpPr>
          <p:cNvPr id="3" name="圆角矩形 2">
            <a:hlinkClick r:id="rId4" action="ppaction://hlinksldjump"/>
          </p:cNvPr>
          <p:cNvSpPr/>
          <p:nvPr userDrawn="1">
            <p:custDataLst>
              <p:tags r:id="rId5"/>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目录</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barn(inVertical)">
                                      <p:cBhvr>
                                        <p:cTn id="13" dur="500"/>
                                        <p:tgtEl>
                                          <p:spTgt spid="1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55675" y="1224915"/>
            <a:ext cx="10799445" cy="24892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1. 下列选项中，标红字的注音有误的一项是（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A. 青</a:t>
            </a:r>
            <a:r>
              <a:rPr sz="2400">
                <a:solidFill>
                  <a:srgbClr val="FF0000"/>
                </a:solidFill>
                <a:latin typeface="Times New Roman" panose="02020603050405020304" charset="0"/>
                <a:ea typeface="宋体" panose="02010600030101010101" pitchFamily="2" charset="-122"/>
                <a:cs typeface="Times New Roman" panose="02020603050405020304" charset="0"/>
              </a:rPr>
              <a:t>蒿</a:t>
            </a:r>
            <a:r>
              <a:rPr sz="2400">
                <a:latin typeface="Times New Roman" panose="02020603050405020304" charset="0"/>
                <a:ea typeface="宋体" panose="02010600030101010101" pitchFamily="2" charset="-122"/>
                <a:cs typeface="Times New Roman" panose="02020603050405020304" charset="0"/>
              </a:rPr>
              <a:t>（hāo）</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疟</a:t>
            </a:r>
            <a:r>
              <a:rPr sz="2400">
                <a:latin typeface="Times New Roman" panose="02020603050405020304" charset="0"/>
                <a:ea typeface="宋体" panose="02010600030101010101" pitchFamily="2" charset="-122"/>
                <a:cs typeface="Times New Roman" panose="02020603050405020304" charset="0"/>
              </a:rPr>
              <a:t>疾（nüè）</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羟</a:t>
            </a:r>
            <a:r>
              <a:rPr sz="2400">
                <a:latin typeface="Times New Roman" panose="02020603050405020304" charset="0"/>
                <a:ea typeface="宋体" panose="02010600030101010101" pitchFamily="2" charset="-122"/>
                <a:cs typeface="Times New Roman" panose="02020603050405020304" charset="0"/>
              </a:rPr>
              <a:t>基（qīng）</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砒</a:t>
            </a:r>
            <a:r>
              <a:rPr sz="2400">
                <a:latin typeface="Times New Roman" panose="02020603050405020304" charset="0"/>
                <a:ea typeface="宋体" panose="02010600030101010101" pitchFamily="2" charset="-122"/>
                <a:cs typeface="Times New Roman" panose="02020603050405020304" charset="0"/>
              </a:rPr>
              <a:t>霜（pī）</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B. </a:t>
            </a:r>
            <a:r>
              <a:rPr sz="2400">
                <a:solidFill>
                  <a:srgbClr val="FF0000"/>
                </a:solidFill>
                <a:latin typeface="Times New Roman" panose="02020603050405020304" charset="0"/>
                <a:ea typeface="宋体" panose="02010600030101010101" pitchFamily="2" charset="-122"/>
                <a:cs typeface="Times New Roman" panose="02020603050405020304" charset="0"/>
              </a:rPr>
              <a:t>纤</a:t>
            </a:r>
            <a:r>
              <a:rPr sz="2400">
                <a:latin typeface="Times New Roman" panose="02020603050405020304" charset="0"/>
                <a:ea typeface="宋体" panose="02010600030101010101" pitchFamily="2" charset="-122"/>
                <a:cs typeface="Times New Roman" panose="02020603050405020304" charset="0"/>
              </a:rPr>
              <a:t>细（xiān）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发</a:t>
            </a:r>
            <a:r>
              <a:rPr sz="2400">
                <a:solidFill>
                  <a:srgbClr val="FF0000"/>
                </a:solidFill>
                <a:latin typeface="Times New Roman" panose="02020603050405020304" charset="0"/>
                <a:ea typeface="宋体" panose="02010600030101010101" pitchFamily="2" charset="-122"/>
                <a:cs typeface="Times New Roman" panose="02020603050405020304" charset="0"/>
              </a:rPr>
              <a:t>卡</a:t>
            </a:r>
            <a:r>
              <a:rPr sz="2400">
                <a:latin typeface="Times New Roman" panose="02020603050405020304" charset="0"/>
                <a:ea typeface="宋体" panose="02010600030101010101" pitchFamily="2" charset="-122"/>
                <a:cs typeface="Times New Roman" panose="02020603050405020304" charset="0"/>
              </a:rPr>
              <a:t>（qiǎ）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凛</a:t>
            </a:r>
            <a:r>
              <a:rPr sz="2400">
                <a:latin typeface="Times New Roman" panose="02020603050405020304" charset="0"/>
                <a:ea typeface="宋体" panose="02010600030101010101" pitchFamily="2" charset="-122"/>
                <a:cs typeface="Times New Roman" panose="02020603050405020304" charset="0"/>
              </a:rPr>
              <a:t>冽（lǐn）</a:t>
            </a:r>
            <a:r>
              <a:rPr sz="2400">
                <a:solidFill>
                  <a:srgbClr val="FF0000"/>
                </a:solidFill>
                <a:latin typeface="Times New Roman" panose="02020603050405020304" charset="0"/>
                <a:ea typeface="宋体" panose="02010600030101010101" pitchFamily="2" charset="-122"/>
                <a:cs typeface="Times New Roman" panose="02020603050405020304" charset="0"/>
              </a:rPr>
              <a:t> </a:t>
            </a:r>
            <a:r>
              <a:rPr lang="en-US" sz="2400">
                <a:solidFill>
                  <a:srgbClr val="FF0000"/>
                </a:solidFill>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炽</a:t>
            </a:r>
            <a:r>
              <a:rPr sz="2400">
                <a:latin typeface="Times New Roman" panose="02020603050405020304" charset="0"/>
                <a:ea typeface="宋体" panose="02010600030101010101" pitchFamily="2" charset="-122"/>
                <a:cs typeface="Times New Roman" panose="02020603050405020304" charset="0"/>
              </a:rPr>
              <a:t>烈（chì）</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C. </a:t>
            </a:r>
            <a:r>
              <a:rPr sz="2400">
                <a:solidFill>
                  <a:srgbClr val="FF0000"/>
                </a:solidFill>
                <a:latin typeface="Times New Roman" panose="02020603050405020304" charset="0"/>
                <a:ea typeface="宋体" panose="02010600030101010101" pitchFamily="2" charset="-122"/>
                <a:cs typeface="Times New Roman" panose="02020603050405020304" charset="0"/>
              </a:rPr>
              <a:t>琼</a:t>
            </a:r>
            <a:r>
              <a:rPr sz="2400">
                <a:latin typeface="Times New Roman" panose="02020603050405020304" charset="0"/>
                <a:ea typeface="宋体" panose="02010600030101010101" pitchFamily="2" charset="-122"/>
                <a:cs typeface="Times New Roman" panose="02020603050405020304" charset="0"/>
              </a:rPr>
              <a:t>浆（qióng）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秸</a:t>
            </a:r>
            <a:r>
              <a:rPr sz="2400">
                <a:latin typeface="Times New Roman" panose="02020603050405020304" charset="0"/>
                <a:ea typeface="宋体" panose="02010600030101010101" pitchFamily="2" charset="-122"/>
                <a:cs typeface="Times New Roman" panose="02020603050405020304" charset="0"/>
              </a:rPr>
              <a:t>秆（jiē） </a:t>
            </a:r>
            <a:r>
              <a:rPr lang="en-US" sz="2400">
                <a:latin typeface="Times New Roman" panose="02020603050405020304" charset="0"/>
                <a:ea typeface="宋体" panose="02010600030101010101" pitchFamily="2" charset="-122"/>
                <a:cs typeface="Times New Roman" panose="02020603050405020304" charset="0"/>
              </a:rPr>
              <a:t>		</a:t>
            </a:r>
            <a:r>
              <a:rPr sz="2400">
                <a:solidFill>
                  <a:srgbClr val="FF0000"/>
                </a:solidFill>
                <a:latin typeface="Times New Roman" panose="02020603050405020304" charset="0"/>
                <a:ea typeface="宋体" panose="02010600030101010101" pitchFamily="2" charset="-122"/>
                <a:cs typeface="Times New Roman" panose="02020603050405020304" charset="0"/>
              </a:rPr>
              <a:t>剔</a:t>
            </a:r>
            <a:r>
              <a:rPr sz="2400">
                <a:latin typeface="Times New Roman" panose="02020603050405020304" charset="0"/>
                <a:ea typeface="宋体" panose="02010600030101010101" pitchFamily="2" charset="-122"/>
                <a:cs typeface="Times New Roman" panose="02020603050405020304" charset="0"/>
              </a:rPr>
              <a:t>透（tī）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幽</a:t>
            </a:r>
            <a:r>
              <a:rPr sz="2400">
                <a:solidFill>
                  <a:srgbClr val="FF0000"/>
                </a:solidFill>
                <a:latin typeface="Times New Roman" panose="02020603050405020304" charset="0"/>
                <a:ea typeface="宋体" panose="02010600030101010101" pitchFamily="2" charset="-122"/>
                <a:cs typeface="Times New Roman" panose="02020603050405020304" charset="0"/>
              </a:rPr>
              <a:t>谧</a:t>
            </a:r>
            <a:r>
              <a:rPr sz="2400">
                <a:latin typeface="Times New Roman" panose="02020603050405020304" charset="0"/>
                <a:ea typeface="宋体" panose="02010600030101010101" pitchFamily="2" charset="-122"/>
                <a:cs typeface="Times New Roman" panose="02020603050405020304" charset="0"/>
              </a:rPr>
              <a:t>（mì）</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30000"/>
              </a:lnSpc>
            </a:pPr>
            <a:r>
              <a:rPr sz="2400">
                <a:latin typeface="Times New Roman" panose="02020603050405020304" charset="0"/>
                <a:ea typeface="宋体" panose="02010600030101010101" pitchFamily="2" charset="-122"/>
                <a:cs typeface="Times New Roman" panose="02020603050405020304" charset="0"/>
              </a:rPr>
              <a:t>D. </a:t>
            </a:r>
            <a:r>
              <a:rPr sz="2400">
                <a:solidFill>
                  <a:srgbClr val="FF0000"/>
                </a:solidFill>
                <a:latin typeface="Times New Roman" panose="02020603050405020304" charset="0"/>
                <a:ea typeface="宋体" panose="02010600030101010101" pitchFamily="2" charset="-122"/>
                <a:cs typeface="Times New Roman" panose="02020603050405020304" charset="0"/>
              </a:rPr>
              <a:t>峭</a:t>
            </a:r>
            <a:r>
              <a:rPr sz="2400">
                <a:latin typeface="Times New Roman" panose="02020603050405020304" charset="0"/>
                <a:ea typeface="宋体" panose="02010600030101010101" pitchFamily="2" charset="-122"/>
                <a:cs typeface="Times New Roman" panose="02020603050405020304" charset="0"/>
              </a:rPr>
              <a:t>壁（qiào）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咆</a:t>
            </a:r>
            <a:r>
              <a:rPr sz="2400">
                <a:solidFill>
                  <a:srgbClr val="FF0000"/>
                </a:solidFill>
                <a:latin typeface="Times New Roman" panose="02020603050405020304" charset="0"/>
                <a:ea typeface="宋体" panose="02010600030101010101" pitchFamily="2" charset="-122"/>
                <a:cs typeface="Times New Roman" panose="02020603050405020304" charset="0"/>
              </a:rPr>
              <a:t>哮</a:t>
            </a:r>
            <a:r>
              <a:rPr sz="2400">
                <a:latin typeface="Times New Roman" panose="02020603050405020304" charset="0"/>
                <a:ea typeface="宋体" panose="02010600030101010101" pitchFamily="2" charset="-122"/>
                <a:cs typeface="Times New Roman" panose="02020603050405020304" charset="0"/>
              </a:rPr>
              <a:t>（xiào）</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颤</a:t>
            </a:r>
            <a:r>
              <a:rPr sz="2400">
                <a:solidFill>
                  <a:srgbClr val="FF0000"/>
                </a:solidFill>
                <a:latin typeface="Times New Roman" panose="02020603050405020304" charset="0"/>
                <a:ea typeface="宋体" panose="02010600030101010101" pitchFamily="2" charset="-122"/>
                <a:cs typeface="Times New Roman" panose="02020603050405020304" charset="0"/>
              </a:rPr>
              <a:t>栗</a:t>
            </a:r>
            <a:r>
              <a:rPr sz="2400">
                <a:latin typeface="Times New Roman" panose="02020603050405020304" charset="0"/>
                <a:ea typeface="宋体" panose="02010600030101010101" pitchFamily="2" charset="-122"/>
                <a:cs typeface="Times New Roman" panose="02020603050405020304" charset="0"/>
              </a:rPr>
              <a:t>（lì）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深</a:t>
            </a:r>
            <a:r>
              <a:rPr sz="2400">
                <a:solidFill>
                  <a:srgbClr val="FF0000"/>
                </a:solidFill>
                <a:latin typeface="Times New Roman" panose="02020603050405020304" charset="0"/>
                <a:ea typeface="宋体" panose="02010600030101010101" pitchFamily="2" charset="-122"/>
                <a:cs typeface="Times New Roman" panose="02020603050405020304" charset="0"/>
              </a:rPr>
              <a:t>邃</a:t>
            </a:r>
            <a:r>
              <a:rPr sz="2400">
                <a:latin typeface="Times New Roman" panose="02020603050405020304" charset="0"/>
                <a:ea typeface="宋体" panose="02010600030101010101" pitchFamily="2" charset="-122"/>
                <a:cs typeface="Times New Roman" panose="02020603050405020304" charset="0"/>
              </a:rPr>
              <a:t>（suì）</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149465" y="1224915"/>
            <a:ext cx="915670" cy="902970"/>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A　</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89075" y="4240530"/>
            <a:ext cx="7359650"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【解析】A项，“羟”应读“qiǎng”。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一、基础知识</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52830" y="916940"/>
            <a:ext cx="1060323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2. 下列各组词语中，有错别字的一项是（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骄傲　　严峻　　蠕动　　隧道</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黯淡　　端详　　校徽　　笨拙</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雄浑　　磅礴　　粗犷　　不羁</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福祉　　繁衍　　辩证　　相悖</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599555" y="916940"/>
            <a:ext cx="54165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451610" y="3735070"/>
            <a:ext cx="9805670"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【解析】D项，“辩”应改为“辨”。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44245" y="439420"/>
            <a:ext cx="10706735" cy="25266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3. 依次填入下列各句横线处的词语，最恰当的一项是（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①研究的转折点出现在青蒿上，其提取物_______有一定的抗疟效果。</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②这就是诺日朗？实在难以把这一片止水和奔腾咆哮的大瀑布_______在一起。</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③哦，_______的一分钟，你饱含着台儿沟的姑娘们多少喜怒哀乐！</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显示　　关联　　五彩缤纷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显现　　联系　　五彩斑斓</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显示　　联系　　五彩缤纷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显现　　关联　　五彩斑斓</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472805" y="439420"/>
            <a:ext cx="70040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944245" y="3850640"/>
            <a:ext cx="10471785" cy="175196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【解析】①“显示”表示展示出某种结果或者状态。“显现”表示通过某种方式变得清晰可见。</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②“联系”表示相互联络和结合。“关联”表示互相贯连。</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③“五彩缤纷”表示色彩绚丽，十分好看。“五彩斑斓”表示颜色多，色彩错杂。</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41655" y="963930"/>
            <a:ext cx="10603230" cy="25266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4. 下列各句中，标红的词语使用不正确的一项是（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这里所举中医药对人类健康的贡献，不过</a:t>
            </a:r>
            <a:r>
              <a:rPr sz="2400">
                <a:solidFill>
                  <a:srgbClr val="FF0000"/>
                </a:solidFill>
                <a:latin typeface="Times New Roman" panose="02020603050405020304" charset="0"/>
                <a:ea typeface="宋体" panose="02010600030101010101" pitchFamily="2" charset="-122"/>
                <a:cs typeface="Times New Roman" panose="02020603050405020304" charset="0"/>
              </a:rPr>
              <a:t>沧海一粟</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在金红色的光芒中，山脊上那些松树的轮廓</a:t>
            </a:r>
            <a:r>
              <a:rPr sz="2400">
                <a:solidFill>
                  <a:srgbClr val="FF0000"/>
                </a:solidFill>
                <a:latin typeface="Times New Roman" panose="02020603050405020304" charset="0"/>
                <a:ea typeface="宋体" panose="02010600030101010101" pitchFamily="2" charset="-122"/>
                <a:cs typeface="Times New Roman" panose="02020603050405020304" charset="0"/>
              </a:rPr>
              <a:t>玲珑剔透</a:t>
            </a:r>
            <a:r>
              <a:rPr sz="2400">
                <a:latin typeface="Times New Roman" panose="02020603050405020304" charset="0"/>
                <a:ea typeface="宋体" panose="02010600030101010101" pitchFamily="2" charset="-122"/>
                <a:cs typeface="Times New Roman" panose="02020603050405020304" charset="0"/>
              </a:rPr>
              <a:t>，仿佛是琥珀和珊瑚的雕塑。</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她和他做买卖故意</a:t>
            </a:r>
            <a:r>
              <a:rPr sz="2400">
                <a:solidFill>
                  <a:srgbClr val="FF0000"/>
                </a:solidFill>
                <a:latin typeface="Times New Roman" panose="02020603050405020304" charset="0"/>
                <a:ea typeface="宋体" panose="02010600030101010101" pitchFamily="2" charset="-122"/>
                <a:cs typeface="Times New Roman" panose="02020603050405020304" charset="0"/>
              </a:rPr>
              <a:t>磨磨蹭蹭</a:t>
            </a:r>
            <a:r>
              <a:rPr sz="2400">
                <a:latin typeface="Times New Roman" panose="02020603050405020304" charset="0"/>
                <a:ea typeface="宋体" panose="02010600030101010101" pitchFamily="2" charset="-122"/>
                <a:cs typeface="Times New Roman" panose="02020603050405020304" charset="0"/>
              </a:rPr>
              <a:t>，车快开时才把整篮的鸡蛋塞给他。</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她们笑着，笑得是那样不加掩饰，</a:t>
            </a:r>
            <a:r>
              <a:rPr sz="2400">
                <a:solidFill>
                  <a:srgbClr val="FF0000"/>
                </a:solidFill>
                <a:latin typeface="Times New Roman" panose="02020603050405020304" charset="0"/>
                <a:ea typeface="宋体" panose="02010600030101010101" pitchFamily="2" charset="-122"/>
                <a:cs typeface="Times New Roman" panose="02020603050405020304" charset="0"/>
              </a:rPr>
              <a:t>无所顾忌</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412355" y="96393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27380" y="4504055"/>
            <a:ext cx="11285220" cy="755650"/>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【解析】B项，“玲珑剔透”表示器物细致，孔穴明晰，结构精巧。本句要体现的是在日光中光亮透明，应改为“晶莹剔透”。</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53390" y="678180"/>
            <a:ext cx="11324590"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5. 下列各句中，标点符号使用有误的一项是（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1967年，中国政府启动</a:t>
            </a:r>
            <a:r>
              <a:rPr sz="2400">
                <a:latin typeface="宋体" panose="02010600030101010101" pitchFamily="2" charset="-122"/>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523</a:t>
            </a:r>
            <a:r>
              <a:rPr sz="2400">
                <a:latin typeface="宋体" panose="02010600030101010101" pitchFamily="2" charset="-122"/>
                <a:ea typeface="宋体" panose="02010600030101010101" pitchFamily="2" charset="-122"/>
                <a:cs typeface="Times New Roman" panose="02020603050405020304" charset="0"/>
              </a:rPr>
              <a:t>”</a:t>
            </a:r>
            <a:r>
              <a:rPr sz="2400">
                <a:latin typeface="Times New Roman" panose="02020603050405020304" charset="0"/>
                <a:ea typeface="宋体" panose="02010600030101010101" pitchFamily="2" charset="-122"/>
                <a:cs typeface="Times New Roman" panose="02020603050405020304" charset="0"/>
              </a:rPr>
              <a:t>项目来抗击疟疾。</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最早提到青蒿素治疗疟疾的记录，出现在东晋葛洪所著的肘后备急方中。</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陪我来的朋友指着这一湖碧水，不动声色地告诉</a:t>
            </a:r>
            <a:r>
              <a:rPr sz="2400">
                <a:latin typeface="宋体" panose="02010600030101010101" pitchFamily="2" charset="-122"/>
                <a:ea typeface="宋体" panose="02010600030101010101" pitchFamily="2" charset="-122"/>
                <a:cs typeface="宋体" panose="02010600030101010101" pitchFamily="2" charset="-122"/>
              </a:rPr>
              <a:t>我：“这就是诺日朗。”</a:t>
            </a:r>
            <a:endParaRPr sz="2400">
              <a:latin typeface="宋体" panose="02010600030101010101" pitchFamily="2" charset="-122"/>
              <a:ea typeface="宋体" panose="02010600030101010101" pitchFamily="2" charset="-122"/>
              <a:cs typeface="宋体" panose="02010600030101010101" pitchFamily="2" charset="-122"/>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a:t>
            </a:r>
            <a:r>
              <a:rPr sz="2400">
                <a:latin typeface="宋体" panose="02010600030101010101" pitchFamily="2" charset="-122"/>
                <a:ea typeface="宋体" panose="02010600030101010101" pitchFamily="2" charset="-122"/>
                <a:cs typeface="宋体" panose="02010600030101010101" pitchFamily="2" charset="-122"/>
              </a:rPr>
              <a:t>“她呀，还在想‘北京话’哪！”有</a:t>
            </a:r>
            <a:r>
              <a:rPr sz="2400">
                <a:latin typeface="Times New Roman" panose="02020603050405020304" charset="0"/>
                <a:ea typeface="宋体" panose="02010600030101010101" pitchFamily="2" charset="-122"/>
                <a:cs typeface="Times New Roman" panose="02020603050405020304" charset="0"/>
              </a:rPr>
              <a:t>人开起了凤娇的玩笑。</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702425" y="742950"/>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636905" y="4072255"/>
            <a:ext cx="10854055"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【解析】B项，“肘后备急方”为专著，应改为《肘后备急方》。</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45440" y="702945"/>
            <a:ext cx="11501755" cy="37439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6. 下列各句中，没有语病的一项是（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尽管社会上一再宣传吸烟有害健康，但老师和家长严厉禁止，有时反而会激起某些学生对吸烟的好奇心。</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陈老师生病时仍坚持工作，找一个一个同学谈心、了解思想，对症下药地做好工作，班级各方面都有进步。</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从高空俯视贡嘎山，像一座银色的金字塔耸立在气势磅礴的云海之上，阳光照得闪闪发亮。</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新禾电子厂在管理上以人为本，利用各种渠道培养和提高在职人员的专业技术水平，取得了良好的经济效益。</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337175" y="70294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A</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062990" y="4643755"/>
            <a:ext cx="10067290" cy="175196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【解析】B项，表意不明，在“班级各方面都有进步”前面加上“使”。</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C项，语序不当，“阳光照得闪闪发亮”应改为“在阳光的照射下闪闪发亮”。</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D项，搭配不当，“培养”和“水平”搭配不当，删去“培养和”。</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61975" y="831215"/>
            <a:ext cx="11501755" cy="21209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7. 下列对所使用的修辞手法的分析，不正确的一项是（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a:t>
            </a:r>
            <a:r>
              <a:rPr sz="2400">
                <a:latin typeface="宋体" panose="02010600030101010101" pitchFamily="2" charset="-122"/>
                <a:ea typeface="宋体" panose="02010600030101010101" pitchFamily="2" charset="-122"/>
                <a:cs typeface="宋体" panose="02010600030101010101" pitchFamily="2" charset="-122"/>
              </a:rPr>
              <a:t> “树木是一片绿色的海洋，随风荡起绿色的海浪”</a:t>
            </a:r>
            <a:r>
              <a:rPr sz="2400">
                <a:latin typeface="Times New Roman" panose="02020603050405020304" charset="0"/>
                <a:ea typeface="宋体" panose="02010600030101010101" pitchFamily="2" charset="-122"/>
                <a:cs typeface="Times New Roman" panose="02020603050405020304" charset="0"/>
              </a:rPr>
              <a:t>运用了比喻的修辞手法。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a:t>
            </a:r>
            <a:r>
              <a:rPr sz="2400">
                <a:latin typeface="宋体" panose="02010600030101010101" pitchFamily="2" charset="-122"/>
                <a:ea typeface="宋体" panose="02010600030101010101" pitchFamily="2" charset="-122"/>
                <a:cs typeface="宋体" panose="02010600030101010101" pitchFamily="2" charset="-122"/>
              </a:rPr>
              <a:t>“教室里是如此安静，连一根针掉在地上都能听见”运</a:t>
            </a:r>
            <a:r>
              <a:rPr sz="2400">
                <a:latin typeface="Times New Roman" panose="02020603050405020304" charset="0"/>
                <a:ea typeface="宋体" panose="02010600030101010101" pitchFamily="2" charset="-122"/>
                <a:cs typeface="Times New Roman" panose="02020603050405020304" charset="0"/>
              </a:rPr>
              <a:t>用了通感的修辞手法。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a:t>
            </a:r>
            <a:r>
              <a:rPr sz="2400">
                <a:latin typeface="宋体" panose="02010600030101010101" pitchFamily="2" charset="-122"/>
                <a:ea typeface="宋体" panose="02010600030101010101" pitchFamily="2" charset="-122"/>
                <a:cs typeface="宋体" panose="02010600030101010101" pitchFamily="2" charset="-122"/>
              </a:rPr>
              <a:t>“东边日出西边雨，道是无晴却有晴”运</a:t>
            </a:r>
            <a:r>
              <a:rPr sz="2400">
                <a:latin typeface="Times New Roman" panose="02020603050405020304" charset="0"/>
                <a:ea typeface="宋体" panose="02010600030101010101" pitchFamily="2" charset="-122"/>
                <a:cs typeface="Times New Roman" panose="02020603050405020304" charset="0"/>
              </a:rPr>
              <a:t>用了双关的修辞手法。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a:t>
            </a:r>
            <a:r>
              <a:rPr sz="2400">
                <a:latin typeface="宋体" panose="02010600030101010101" pitchFamily="2" charset="-122"/>
                <a:ea typeface="宋体" panose="02010600030101010101" pitchFamily="2" charset="-122"/>
                <a:cs typeface="宋体" panose="02010600030101010101" pitchFamily="2" charset="-122"/>
              </a:rPr>
              <a:t>“一日不见，如隔三秋”运</a:t>
            </a:r>
            <a:r>
              <a:rPr sz="2400">
                <a:latin typeface="Times New Roman" panose="02020603050405020304" charset="0"/>
                <a:ea typeface="宋体" panose="02010600030101010101" pitchFamily="2" charset="-122"/>
                <a:cs typeface="Times New Roman" panose="02020603050405020304" charset="0"/>
              </a:rPr>
              <a:t>用了夸张的修辞手法。</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985125" y="831215"/>
            <a:ext cx="672465" cy="497205"/>
          </a:xfrm>
          <a:prstGeom prst="rect">
            <a:avLst/>
          </a:prstGeom>
          <a:noFill/>
        </p:spPr>
        <p:txBody>
          <a:bodyPr wrap="square" rtlCol="0">
            <a:sp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561975" y="4203700"/>
            <a:ext cx="9909175" cy="460375"/>
          </a:xfrm>
          <a:prstGeom prst="rect">
            <a:avLst/>
          </a:prstGeom>
          <a:noFill/>
        </p:spPr>
        <p:txBody>
          <a:bodyPr wrap="square" rtlCol="0">
            <a:spAutoFit/>
          </a:bodyPr>
          <a:p>
            <a:pPr marL="1259840" indent="-1259840" algn="just" fontAlgn="auto">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【解析】B项，运用了夸张的修辞手法。</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44805" y="353060"/>
            <a:ext cx="11501755" cy="33381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8. 将下列句子组成的语意连贯的语段，排序最恰当的一项是（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①基础本来包括德育、智育和体育等多个方面，人们往往只看到了智育。</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②这样理解基础，结果只会妨碍人才的成长。</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③但是人们对基础的理解往往偏于狭窄。</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④智育包括书本知识、非书本知识的学习和诸种能力的培养，人们又往往只看到书本</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知识的学习。</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⑤中学阶段是打基础的阶段，每个中学生都应打好基础。</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①②④③⑤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B. ④①②③⑤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C. ⑤④①②③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D. ⑤③①④②</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650605" y="353060"/>
            <a:ext cx="672465"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859280" y="4385310"/>
            <a:ext cx="7463790"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056005" y="1686560"/>
            <a:ext cx="10565130" cy="26752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40000"/>
              </a:lnSpc>
            </a:pPr>
            <a:r>
              <a:rPr lang="zh-CN" altLang="en-US" sz="2400">
                <a:latin typeface="Times New Roman" panose="02020603050405020304" charset="0"/>
                <a:ea typeface="宋体" panose="02010600030101010101" pitchFamily="2" charset="-122"/>
                <a:cs typeface="Times New Roman" panose="02020603050405020304" charset="0"/>
              </a:rPr>
              <a:t>3. 给</a:t>
            </a:r>
            <a:r>
              <a:rPr lang="zh-CN" altLang="en-US" sz="2400">
                <a:latin typeface="宋体" panose="02010600030101010101" pitchFamily="2" charset="-122"/>
                <a:ea typeface="宋体" panose="02010600030101010101" pitchFamily="2" charset="-122"/>
                <a:cs typeface="宋体" panose="02010600030101010101" pitchFamily="2" charset="-122"/>
              </a:rPr>
              <a:t>下列标红的字词注音。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青</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蒿</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疟</a:t>
            </a:r>
            <a:r>
              <a:rPr lang="zh-CN" altLang="en-US" sz="2400">
                <a:latin typeface="宋体" panose="02010600030101010101" pitchFamily="2" charset="-122"/>
                <a:ea typeface="宋体" panose="02010600030101010101" pitchFamily="2" charset="-122"/>
                <a:cs typeface="宋体" panose="02010600030101010101" pitchFamily="2" charset="-122"/>
              </a:rPr>
              <a:t>疾（</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湮</a:t>
            </a:r>
            <a:r>
              <a:rPr lang="zh-CN" altLang="en-US" sz="2400">
                <a:latin typeface="宋体" panose="02010600030101010101" pitchFamily="2" charset="-122"/>
                <a:ea typeface="宋体" panose="02010600030101010101" pitchFamily="2" charset="-122"/>
                <a:cs typeface="宋体" panose="02010600030101010101" pitchFamily="2" charset="-122"/>
              </a:rPr>
              <a:t>没（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福</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祉</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自</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鸣</a:t>
            </a:r>
            <a:r>
              <a:rPr lang="zh-CN" altLang="en-US" sz="2400">
                <a:latin typeface="宋体" panose="02010600030101010101" pitchFamily="2" charset="-122"/>
                <a:ea typeface="宋体" panose="02010600030101010101" pitchFamily="2" charset="-122"/>
                <a:cs typeface="宋体" panose="02010600030101010101" pitchFamily="2" charset="-122"/>
              </a:rPr>
              <a:t>得意（</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Times New Roman" panose="02020603050405020304" charset="0"/>
                <a:ea typeface="宋体" panose="02010600030101010101" pitchFamily="2" charset="-122"/>
                <a:cs typeface="Times New Roman" panose="02020603050405020304" charset="0"/>
              </a:rPr>
              <a:t>4. 改</a:t>
            </a:r>
            <a:r>
              <a:rPr lang="zh-CN" altLang="en-US" sz="2400">
                <a:latin typeface="宋体" panose="02010600030101010101" pitchFamily="2" charset="-122"/>
                <a:ea typeface="宋体" panose="02010600030101010101" pitchFamily="2" charset="-122"/>
                <a:cs typeface="宋体" panose="02010600030101010101" pitchFamily="2" charset="-122"/>
              </a:rPr>
              <a:t>正下列词语中的错别字。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称诵（</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 震奋人心（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活血化淤（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4074795" y="525145"/>
            <a:ext cx="3154680" cy="539750"/>
          </a:xfrm>
          <a:prstGeom prst="rect">
            <a:avLst/>
          </a:prstGeom>
          <a:solidFill>
            <a:schemeClr val="accent6">
              <a:lumMod val="50000"/>
            </a:schemeClr>
          </a:solidFill>
        </p:spPr>
        <p:txBody>
          <a:bodyPr wrap="square" rtlCol="0" anchor="t">
            <a:spAutoFit/>
          </a:bodyPr>
          <a:lstStyle/>
          <a:p>
            <a:pPr fontAlgn="auto">
              <a:lnSpc>
                <a:spcPts val="3500"/>
              </a:lnSpc>
            </a:pPr>
            <a:r>
              <a:rPr lang="zh-CN" altLang="en-US" sz="2800" b="1" dirty="0">
                <a:solidFill>
                  <a:schemeClr val="bg1"/>
                </a:solidFill>
                <a:latin typeface="楷体" panose="02010609060101010101" charset="-122"/>
                <a:ea typeface="楷体" panose="02010609060101010101" charset="-122"/>
                <a:cs typeface="Times New Roman" panose="02020603050405020304" charset="0"/>
              </a:rPr>
              <a:t>（三）文本感知</a:t>
            </a:r>
            <a:endParaRPr lang="zh-CN" altLang="en-US" sz="2800" b="1" dirty="0">
              <a:solidFill>
                <a:schemeClr val="bg1"/>
              </a:solidFill>
              <a:latin typeface="楷体" panose="02010609060101010101" charset="-122"/>
              <a:ea typeface="楷体" panose="02010609060101010101" charset="-122"/>
              <a:cs typeface="Times New Roman" panose="02020603050405020304" charset="0"/>
            </a:endParaRPr>
          </a:p>
        </p:txBody>
      </p:sp>
      <p:sp>
        <p:nvSpPr>
          <p:cNvPr id="8" name="文本框 7"/>
          <p:cNvSpPr txBox="1"/>
          <p:nvPr>
            <p:custDataLst>
              <p:tags r:id="rId2"/>
            </p:custDataLst>
          </p:nvPr>
        </p:nvSpPr>
        <p:spPr>
          <a:xfrm>
            <a:off x="2021205" y="2312035"/>
            <a:ext cx="113220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hāo</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3"/>
            </p:custDataLst>
          </p:nvPr>
        </p:nvSpPr>
        <p:spPr>
          <a:xfrm>
            <a:off x="4074795" y="2312035"/>
            <a:ext cx="104838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nüè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p:cNvSpPr txBox="1"/>
          <p:nvPr>
            <p:custDataLst>
              <p:tags r:id="rId4"/>
            </p:custDataLst>
          </p:nvPr>
        </p:nvSpPr>
        <p:spPr>
          <a:xfrm>
            <a:off x="6044565" y="2312035"/>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yān</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080375" y="2397760"/>
            <a:ext cx="73914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zhǐ</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5"/>
            </p:custDataLst>
          </p:nvPr>
        </p:nvSpPr>
        <p:spPr>
          <a:xfrm>
            <a:off x="10519410" y="2312035"/>
            <a:ext cx="102870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míng</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6"/>
            </p:custDataLst>
          </p:nvPr>
        </p:nvSpPr>
        <p:spPr>
          <a:xfrm>
            <a:off x="1969135" y="3901440"/>
            <a:ext cx="133858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诵—颂</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7" name="文本框 16"/>
          <p:cNvSpPr txBox="1"/>
          <p:nvPr/>
        </p:nvSpPr>
        <p:spPr>
          <a:xfrm>
            <a:off x="5356860" y="3841750"/>
            <a:ext cx="133858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震—振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8" name="文本框 17"/>
          <p:cNvSpPr txBox="1"/>
          <p:nvPr>
            <p:custDataLst>
              <p:tags r:id="rId7"/>
            </p:custDataLst>
          </p:nvPr>
        </p:nvSpPr>
        <p:spPr>
          <a:xfrm>
            <a:off x="8347075" y="3841750"/>
            <a:ext cx="1337310"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淤—瘀</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5" grpId="0"/>
      <p:bldP spid="16" grpId="0"/>
      <p:bldP spid="18" grpId="0"/>
      <p:bldP spid="2" grpId="0"/>
      <p:bldP spid="1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94995" y="634365"/>
            <a:ext cx="10791190" cy="293243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9. 下列各句中，用语得体的一项是（</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 ）</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日前丢失支票，蒙您及时送回，感激不尽。明天我将于百忙中专程前来致谢，请在家等候。</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学生会经过调查研究，写出了《我校食堂服务质量调查报告》，文中提出了改进意见，并且责成学校领导研究落实。</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听说贵公司在经营方面存在困难，你们如需要指点的话，我们将不吝赐教。</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奉上拙著一本，鄙人才疏学浅，书中谬误甚多，特此敬请斧正。</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502910" y="634365"/>
            <a:ext cx="90678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D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453390" y="4278630"/>
            <a:ext cx="11285220" cy="108775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【解析】A项，“百忙中专程”应在感谢别人时使用。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B项，“责成”应该是上级对下级使用。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marL="1259840" indent="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C项，“指点”和“不吝赐教”应在请求别人指教时使用。</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49275" y="287655"/>
            <a:ext cx="11174730" cy="536765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10. 下列关于文学常识的表述，不正确的一项是（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《青蒿素：人类征服疾病的一小步》根据屠呦呦2011年接受拉斯克奖时的演讲及同年发表于《自然科学》期刊的论文编写而成。文中处处体现着科研工作者目标坚定、勇于探索、不畏艰难的科研精神。</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郭小川是我国著名诗人，创作了许多充满革命激情、脍炙人口的诗篇。《青纱帐——甘蔗林》是一首感物咏怀的叙事诗，写于1962年，当时正值我国三年困难时期。</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赵丽宏是我国著名的作家、散文家，《晨昏诺日朗》是国内较早描写九寨沟的散文，作者以隽永的哲思、明快的语言，展示了九寨沟诺日朗瀑布的神奇胜景，营造了优美迷人的意境。</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铁凝是我国著名小说家，主要作品有长篇小说《玫瑰门》《笨花》，中短篇小说《哦，香雪》《没有纽扣的红衬衫》等。《哦，香雪》表现了改革开放后中国摆脱封闭、愚昧和落后，走向开放、文明与进步的痛苦和喜悦。</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167880" y="287655"/>
            <a:ext cx="672465" cy="49720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B</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nvSpPr>
        <p:spPr>
          <a:xfrm>
            <a:off x="1989455" y="5746115"/>
            <a:ext cx="9205595" cy="423545"/>
          </a:xfrm>
          <a:prstGeom prst="rect">
            <a:avLst/>
          </a:prstGeom>
          <a:noFill/>
        </p:spPr>
        <p:txBody>
          <a:bodyPr wrap="square" rtlCol="0">
            <a:spAutoFit/>
          </a:bodyPr>
          <a:p>
            <a:pPr marL="1259840" indent="-1259840" algn="just" fontAlgn="auto">
              <a:lnSpc>
                <a:spcPct val="9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【解析】B项，《青纱帐——甘蔗林》是一首感物咏怀的抒情诗。</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065020" y="835660"/>
            <a:ext cx="4953635" cy="49720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阅读下面的文段，并完成题目。</a:t>
            </a:r>
            <a:endParaRPr sz="2400">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二、阅读理解</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custDataLst>
              <p:tags r:id="rId5"/>
            </p:custDataLst>
          </p:nvPr>
        </p:nvSpPr>
        <p:spPr>
          <a:xfrm>
            <a:off x="487680" y="1525905"/>
            <a:ext cx="11565890" cy="4673600"/>
          </a:xfrm>
          <a:prstGeom prst="rect">
            <a:avLst/>
          </a:prstGeom>
          <a:solidFill>
            <a:schemeClr val="bg2">
              <a:lumMod val="90000"/>
            </a:schemeClr>
          </a:solidFill>
        </p:spPr>
        <p:txBody>
          <a:bodyPr wrap="square" rtlCol="0">
            <a:noAutofit/>
          </a:bodyPr>
          <a:p>
            <a:pPr indent="0" algn="ctr" fontAlgn="auto">
              <a:lnSpc>
                <a:spcPct val="120000"/>
              </a:lnSpc>
            </a:pPr>
            <a:r>
              <a:rPr sz="2800" b="1">
                <a:latin typeface="楷体" panose="02010609060101010101" charset="-122"/>
                <a:ea typeface="楷体" panose="02010609060101010101" charset="-122"/>
                <a:cs typeface="楷体" panose="02010609060101010101" charset="-122"/>
              </a:rPr>
              <a:t>（一）</a:t>
            </a:r>
            <a:endParaRPr sz="28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800" b="1">
                <a:latin typeface="楷体" panose="02010609060101010101" charset="-122"/>
                <a:ea typeface="楷体" panose="02010609060101010101" charset="-122"/>
                <a:cs typeface="楷体" panose="02010609060101010101" charset="-122"/>
              </a:rPr>
              <a:t>哦，香雪（节选）</a:t>
            </a:r>
            <a:endParaRPr sz="2800" b="1">
              <a:latin typeface="楷体" panose="02010609060101010101" charset="-122"/>
              <a:ea typeface="楷体" panose="02010609060101010101" charset="-122"/>
              <a:cs typeface="楷体" panose="02010609060101010101" charset="-122"/>
            </a:endParaRPr>
          </a:p>
          <a:p>
            <a:pPr indent="0" algn="ctr" fontAlgn="auto">
              <a:lnSpc>
                <a:spcPct val="120000"/>
              </a:lnSpc>
            </a:pPr>
            <a:r>
              <a:rPr sz="2400">
                <a:latin typeface="楷体" panose="02010609060101010101" charset="-122"/>
                <a:ea typeface="楷体" panose="02010609060101010101" charset="-122"/>
                <a:cs typeface="楷体" panose="02010609060101010101" charset="-122"/>
              </a:rPr>
              <a:t>铁　凝</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u="sng">
                <a:latin typeface="楷体" panose="02010609060101010101" charset="-122"/>
                <a:ea typeface="楷体" panose="02010609060101010101" charset="-122"/>
                <a:cs typeface="楷体" panose="02010609060101010101" charset="-122"/>
              </a:rPr>
              <a:t>小溪的歌唱高昂起来了，它欢腾着向前奔跑，撞击着水中的石块，不时溅起一朵小小的浪花。</a:t>
            </a:r>
            <a:r>
              <a:rPr sz="2400">
                <a:latin typeface="楷体" panose="02010609060101010101" charset="-122"/>
                <a:ea typeface="楷体" panose="02010609060101010101" charset="-122"/>
                <a:cs typeface="楷体" panose="02010609060101010101" charset="-122"/>
              </a:rPr>
              <a:t>香雪也要赶路了，她捧起溪水洗了把脸，又用沾着水的手抿光被风吹乱的头发。水很凉，但她觉得很精神。她告别了小溪，又回到了长长的铁路上。</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前边又是什么？是隧道，它愣在那里，就像大山的一只黑眼睛。香雪又站住了，但她没有返回去，她想到怀里的铅笔盒，想到同学们惊羡的目光，那些目光好像就在隧道里闪烁。她弯腰拔下一根枯草，将草茎插在小辫里。娘告诉她，这样可以“避邪”。然后她就朝隧道跑去。确切地说，是冲去。</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34975" y="241935"/>
            <a:ext cx="11177270" cy="6003290"/>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香雪越走越热了，她解下围巾，把它搭在脖子上。她走出了多少里？不知道。尽管草丛里的“纺织娘”“油葫芦”总在鸣叫着提醒她。台儿沟在哪儿？她向前望去，她看见迎面有一颗颗黑点的铁轨上蠕动。再近一些她才看清，那是人，是迎着她走过来的人群。第一个是凤娇，凤娇身后是台儿沟的姐妹们。</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香雪想快点跑过去，但腿为什么变得异常沉重？她站在枕木上，回头望着笔直的铁轨，铁轨在月亮的照耀下泛着清淡的光，它冷静地记载着香雪的路程。她忽然觉得心头一紧，不知怎么就哭了起来，那是欢乐的泪水、满足的泪水。面对严峻而又温厚的大山，她心中升起一种从未有过的骄傲。她用手背抹净眼泪，拿下插在辫子里的那根草茎，然后举起铅笔盒，迎着对面的人群跑去。</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山谷里突然爆发了姑娘们欢乐的呐喊。她们叫着香雪的名字，声音是那样奔放，热烈；她们笑着，笑得是那样不加掩饰，无所顾忌。古老的群山终于被感动得战栗了，它发出洪亮低沉的回音，和她们共同欢呼着。</a:t>
            </a:r>
            <a:endParaRPr lang="en-US"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哦，香雪！香雪！</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49275" y="457200"/>
            <a:ext cx="11174730" cy="496189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11. 文章中画线句的描写有什么作用？_____________________________________________________________________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sym typeface="+mn-ea"/>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12. 面对黑夜的寂静、清冷，香雪的反应是怎样的？_____________________________________________________________________</a:t>
            </a:r>
            <a:r>
              <a:rPr sz="2400">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sym typeface="+mn-ea"/>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13. 在即将看见乡亲们的时候，为何香雪的行动变得迟缓？其中体现了什么？_______________________________________________________________________________________________________________________________________________________________________________________________________________</a:t>
            </a:r>
            <a:endParaRPr lang="en-US"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016000" y="826135"/>
            <a:ext cx="10115550" cy="90297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这段景物描写衬托了香雪此时兴奋的心情，在经历了黑暗的恐惧之后，她对前面的路充满了自信，心情随之好起来。</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2"/>
            </p:custDataLst>
          </p:nvPr>
        </p:nvSpPr>
        <p:spPr>
          <a:xfrm>
            <a:off x="1016000" y="2460625"/>
            <a:ext cx="10219690" cy="90297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起初面对黑黝黝的大山，她有所思考，但她并没有退缩，她的目标已达到，而前面，还有更多的幸福在等待着她，所以她心中充满了希望。</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3"/>
            </p:custDataLst>
          </p:nvPr>
        </p:nvSpPr>
        <p:spPr>
          <a:xfrm>
            <a:off x="911860" y="4095115"/>
            <a:ext cx="10219690" cy="130873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这是香雪在经历艰辛后的幸福，那么困难的路自己都走过来了，她感到了前所未有的信心和力量，这是她痛定思痛的沉寂，预示着她向更远大的目标和前景迈进。</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56540" y="75565"/>
            <a:ext cx="11590020" cy="6358255"/>
          </a:xfrm>
          <a:prstGeom prst="rect">
            <a:avLst/>
          </a:prstGeom>
          <a:solidFill>
            <a:schemeClr val="bg2">
              <a:lumMod val="90000"/>
            </a:schemeClr>
          </a:solidFill>
        </p:spPr>
        <p:txBody>
          <a:bodyPr wrap="square" rtlCol="0">
            <a:noAutofit/>
          </a:bodyPr>
          <a:p>
            <a:pPr indent="0" algn="ctr" fontAlgn="auto">
              <a:lnSpc>
                <a:spcPct val="110000"/>
              </a:lnSpc>
            </a:pPr>
            <a:r>
              <a:rPr sz="2800" b="1">
                <a:latin typeface="楷体" panose="02010609060101010101" charset="-122"/>
                <a:ea typeface="楷体" panose="02010609060101010101" charset="-122"/>
                <a:cs typeface="楷体" panose="02010609060101010101" charset="-122"/>
              </a:rPr>
              <a:t>（二）</a:t>
            </a:r>
            <a:endParaRPr sz="2800" b="1">
              <a:latin typeface="楷体" panose="02010609060101010101" charset="-122"/>
              <a:ea typeface="楷体" panose="02010609060101010101" charset="-122"/>
              <a:cs typeface="楷体" panose="02010609060101010101" charset="-122"/>
            </a:endParaRPr>
          </a:p>
          <a:p>
            <a:pPr indent="0" algn="ctr" fontAlgn="auto">
              <a:lnSpc>
                <a:spcPct val="110000"/>
              </a:lnSpc>
            </a:pPr>
            <a:r>
              <a:rPr sz="2800" b="1">
                <a:latin typeface="楷体" panose="02010609060101010101" charset="-122"/>
                <a:ea typeface="楷体" panose="02010609060101010101" charset="-122"/>
                <a:cs typeface="楷体" panose="02010609060101010101" charset="-122"/>
              </a:rPr>
              <a:t>没有秋虫的地方</a:t>
            </a:r>
            <a:endParaRPr sz="2800" b="1">
              <a:latin typeface="楷体" panose="02010609060101010101" charset="-122"/>
              <a:ea typeface="楷体" panose="02010609060101010101" charset="-122"/>
              <a:cs typeface="楷体" panose="02010609060101010101" charset="-122"/>
            </a:endParaRPr>
          </a:p>
          <a:p>
            <a:pPr indent="0" algn="ctr" fontAlgn="auto">
              <a:lnSpc>
                <a:spcPct val="110000"/>
              </a:lnSpc>
            </a:pPr>
            <a:r>
              <a:rPr sz="2400">
                <a:latin typeface="楷体" panose="02010609060101010101" charset="-122"/>
                <a:ea typeface="楷体" panose="02010609060101010101" charset="-122"/>
                <a:cs typeface="楷体" panose="02010609060101010101" charset="-122"/>
              </a:rPr>
              <a:t>叶圣陶</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阶前看不见一茎绿草，窗外望不见一只蝴蝶，谁说是鹁鸽箱里的生活，鹁鸽未必这样枯燥无味呢。</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秋天来了，记忆就轻轻提示道：凄凄切切的秋虫又要响起来了。可是一点影响也没有，邻舍儿啼人闹弦歌杂作的深夜，街上轮震石响邪许并起的清晨，无论你靠着枕头听，凭着窗沿听，甚至贴着墙角听，总听不到一丝秋虫的声息。并不是被那些欢乐的劳困的宏大的清亮的声音淹没了，以致听不出来，乃是这里根本没有秋虫。</a:t>
            </a:r>
            <a:r>
              <a:rPr sz="2400" u="sng">
                <a:latin typeface="楷体" panose="02010609060101010101" charset="-122"/>
                <a:ea typeface="楷体" panose="02010609060101010101" charset="-122"/>
                <a:cs typeface="楷体" panose="02010609060101010101" charset="-122"/>
              </a:rPr>
              <a:t>啊，不容留秋虫的地方！</a:t>
            </a:r>
            <a:r>
              <a:rPr sz="2400">
                <a:latin typeface="楷体" panose="02010609060101010101" charset="-122"/>
                <a:ea typeface="楷体" panose="02010609060101010101" charset="-122"/>
                <a:cs typeface="楷体" panose="02010609060101010101" charset="-122"/>
              </a:rPr>
              <a:t>秋虫所不屑居留的地方！</a:t>
            </a:r>
            <a:endParaRPr sz="2400">
              <a:latin typeface="楷体" panose="02010609060101010101" charset="-122"/>
              <a:ea typeface="楷体" panose="02010609060101010101" charset="-122"/>
              <a:cs typeface="楷体" panose="02010609060101010101" charset="-122"/>
            </a:endParaRPr>
          </a:p>
          <a:p>
            <a:pPr indent="0" algn="just" fontAlgn="auto">
              <a:lnSpc>
                <a:spcPct val="110000"/>
              </a:lnSpc>
            </a:pPr>
            <a:r>
              <a:rPr lang="en-US" sz="2400">
                <a:latin typeface="楷体" panose="02010609060101010101" charset="-122"/>
                <a:ea typeface="楷体" panose="02010609060101010101" charset="-122"/>
                <a:cs typeface="楷体" panose="02010609060101010101" charset="-122"/>
              </a:rPr>
              <a:t>    若是在鄙野的乡间，这时候满耳朵是虫声了。白天与夜间一样的安闲；一切人物或动或静，都有自得之趣；嫩暖的阳光和轻淡的云影覆盖在场上。到夜呢，明耀的星月和轻微的凉风看守着整夜，在这境界这时间里唯一足以感动心情的就是秋虫的合奏。它们高低宏细疾徐作歇，仿佛经过乐师的精心训练，所以这样地无可批评，踌躇满志。其实它们每一个都是神妙的乐师；众妙毕集，各抒灵趣，哪有不成人间绝响的呢？</a:t>
            </a:r>
            <a:endParaRPr 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43865" y="413385"/>
            <a:ext cx="11375390" cy="5543550"/>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虽然这些虫声会引起劳人的感叹，秋士的伤怀，独客的微喟，思妇的低泣；但是这正是无上的美的境界，绝好的自然诗篇，不独是旁人最欢喜吟味的，就是当境者也感受一种酸酸的麻麻的味道，这种味道在另一方面是非常隽永的。</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大概我们所祈求的不在于某种味道，只</a:t>
            </a:r>
            <a:r>
              <a:rPr sz="2400" u="sng">
                <a:latin typeface="楷体" panose="02010609060101010101" charset="-122"/>
                <a:ea typeface="楷体" panose="02010609060101010101" charset="-122"/>
                <a:cs typeface="楷体" panose="02010609060101010101" charset="-122"/>
              </a:rPr>
              <a:t>要时时有点儿味道尝尝</a:t>
            </a:r>
            <a:r>
              <a:rPr sz="2400">
                <a:latin typeface="楷体" panose="02010609060101010101" charset="-122"/>
                <a:ea typeface="楷体" panose="02010609060101010101" charset="-122"/>
                <a:cs typeface="楷体" panose="02010609060101010101" charset="-122"/>
              </a:rPr>
              <a:t>，就自诩为生活不空虚了。假若这味道是甜美的，我们固然含着笑来体味它；若是酸苦的，我们也要皱着眉头来辨尝它：这总比淡而无味胜过百倍。我们以为最难堪而极欲逃避的，唯有这个淡漠无味！</a:t>
            </a:r>
            <a:endParaRPr sz="2400">
              <a:latin typeface="楷体" panose="02010609060101010101" charset="-122"/>
              <a:ea typeface="楷体" panose="02010609060101010101" charset="-122"/>
              <a:cs typeface="楷体" panose="02010609060101010101" charset="-122"/>
            </a:endParaRPr>
          </a:p>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所以心如槁木不如多愁善感，迷蒙的醒不如热烈的梦，一口苦水胜于一口白汤，一场痛苦胜于哀乐两忘。但这里并不是愉快欢乐是要不得的，清健的醒是不需求的，甜汤是罪恶的，狂笑是魔道的；这里只是说有味总比淡漠远胜罢了。所以虫声是足系恋念的东西。何况劳人秋士独客思妇以外还有无数的人，他们当然也酷嗜味道的，当这凉意微逗的时候，谁能不忆起那美妙的秋之音乐？</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84200" y="694690"/>
            <a:ext cx="10830560" cy="2602865"/>
          </a:xfrm>
          <a:prstGeom prst="rect">
            <a:avLst/>
          </a:prstGeom>
          <a:solidFill>
            <a:schemeClr val="bg2">
              <a:lumMod val="90000"/>
            </a:schemeClr>
          </a:solidFill>
        </p:spPr>
        <p:txBody>
          <a:bodyPr wrap="square" rtlCol="0">
            <a:noAutofit/>
          </a:bodyPr>
          <a:p>
            <a:pPr indent="0" algn="just"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可是没有，绝对没有！井底似的庭院，铅色的水门汀地，秋虫早已避去唯恐不速了。而我们没有它们的翅膀与大腿，不能飞又不能跳，还是死守在这里，想到井底与铅色，觉得象征的意味丰富极了。</a:t>
            </a:r>
            <a:endParaRPr sz="2400">
              <a:latin typeface="楷体" panose="02010609060101010101" charset="-122"/>
              <a:ea typeface="楷体" panose="02010609060101010101" charset="-122"/>
              <a:cs typeface="楷体" panose="02010609060101010101" charset="-122"/>
            </a:endParaRPr>
          </a:p>
          <a:p>
            <a:pPr indent="0" algn="r" fontAlgn="auto">
              <a:lnSpc>
                <a:spcPct val="120000"/>
              </a:lnSpc>
            </a:pPr>
            <a:r>
              <a:rPr sz="2400">
                <a:latin typeface="楷体" panose="02010609060101010101" charset="-122"/>
                <a:ea typeface="楷体" panose="02010609060101010101" charset="-122"/>
                <a:cs typeface="楷体" panose="02010609060101010101" charset="-122"/>
              </a:rPr>
              <a:t>（选自《叶圣陶散文精选》，有删改）</a:t>
            </a:r>
            <a:endParaRPr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08635" y="784860"/>
            <a:ext cx="11174730" cy="415036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14. 第2段画线的句子</a:t>
            </a:r>
            <a:r>
              <a:rPr sz="2400">
                <a:latin typeface="宋体" panose="02010600030101010101" pitchFamily="2" charset="-122"/>
                <a:ea typeface="宋体" panose="02010600030101010101" pitchFamily="2" charset="-122"/>
                <a:cs typeface="宋体" panose="02010600030101010101" pitchFamily="2" charset="-122"/>
              </a:rPr>
              <a:t>中“不留秋虫的地方”指</a:t>
            </a:r>
            <a:r>
              <a:rPr sz="2400">
                <a:latin typeface="Times New Roman" panose="02020603050405020304" charset="0"/>
                <a:ea typeface="宋体" panose="02010600030101010101" pitchFamily="2" charset="-122"/>
                <a:cs typeface="Times New Roman" panose="02020603050405020304" charset="0"/>
              </a:rPr>
              <a:t>哪里？请用文中的句子回答。_____________________________________________________________________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15. 下列对第3段的描写分析，错误的一项是（ </a:t>
            </a:r>
            <a:r>
              <a:rPr lang="en-US" sz="2400">
                <a:latin typeface="Times New Roman" panose="02020603050405020304" charset="0"/>
                <a:ea typeface="宋体" panose="02010600030101010101" pitchFamily="2" charset="-122"/>
                <a:cs typeface="Times New Roman" panose="02020603050405020304" charset="0"/>
              </a:rPr>
              <a:t>     </a:t>
            </a:r>
            <a:r>
              <a:rPr sz="2400">
                <a:latin typeface="Times New Roman" panose="02020603050405020304" charset="0"/>
                <a:ea typeface="宋体" panose="02010600030101010101" pitchFamily="2" charset="-122"/>
                <a:cs typeface="Times New Roman" panose="02020603050405020304" charset="0"/>
              </a:rPr>
              <a:t>）</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A. 本段的第1句把秋虫集居之地写得轻柔、静谧、自在。</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B. 本段将文思转入对有秋虫的地方的追忆，描写了记忆中的秋虫鸣曲，抒发愉悦的心情。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C. 本段有声有色，有动有静，点面结合，波澜起伏，并运用了比喻、拟人、夸张、反问等修辞方法。</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D. 本段主要描写了秋虫鸣唱的环境及音高、音量、音速、节奏，并对它作评价。</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345565" y="1158875"/>
            <a:ext cx="6378575" cy="497205"/>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井底似的庭院，铅色的水门汀地。</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6720205" y="1986915"/>
            <a:ext cx="710565" cy="525780"/>
          </a:xfrm>
          <a:prstGeom prst="rect">
            <a:avLst/>
          </a:prstGeom>
          <a:noFill/>
        </p:spPr>
        <p:txBody>
          <a:bodyPr wrap="square" rtlCol="0">
            <a:noAutofit/>
          </a:bodyPr>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D　</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2"/>
            </p:custDataLst>
          </p:nvPr>
        </p:nvSpPr>
        <p:spPr>
          <a:xfrm>
            <a:off x="1163955" y="5082540"/>
            <a:ext cx="8430895" cy="534035"/>
          </a:xfrm>
          <a:prstGeom prst="rect">
            <a:avLst/>
          </a:prstGeom>
          <a:noFill/>
        </p:spPr>
        <p:txBody>
          <a:bodyPr wrap="square" rtlCol="0">
            <a:spAutoFit/>
          </a:bodyPr>
          <a:p>
            <a:pPr>
              <a:lnSpc>
                <a:spcPct val="12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【解析】D项，没有音高、音量、音速的具体描写。</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1468755"/>
            <a:ext cx="11174730" cy="13087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16. 第5段画线的句</a:t>
            </a:r>
            <a:r>
              <a:rPr sz="2400">
                <a:latin typeface="宋体" panose="02010600030101010101" pitchFamily="2" charset="-122"/>
                <a:ea typeface="宋体" panose="02010600030101010101" pitchFamily="2" charset="-122"/>
                <a:cs typeface="宋体" panose="02010600030101010101" pitchFamily="2" charset="-122"/>
              </a:rPr>
              <a:t>子中“时时有点儿味道尝尝”表</a:t>
            </a:r>
            <a:r>
              <a:rPr sz="2400">
                <a:latin typeface="Times New Roman" panose="02020603050405020304" charset="0"/>
                <a:ea typeface="宋体" panose="02010600030101010101" pitchFamily="2" charset="-122"/>
                <a:cs typeface="Times New Roman" panose="02020603050405020304" charset="0"/>
              </a:rPr>
              <a:t>达了作者怎样的思想感情？</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________________________________________________________________________</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00405" y="1899285"/>
            <a:ext cx="10678160" cy="902970"/>
          </a:xfrm>
          <a:prstGeom prst="rect">
            <a:avLst/>
          </a:prstGeom>
          <a:noFill/>
        </p:spPr>
        <p:txBody>
          <a:bodyPr wrap="square" rtlCol="0">
            <a:spAutoFit/>
          </a:bodyPr>
          <a:p>
            <a:pPr>
              <a:lnSpc>
                <a:spcPct val="110000"/>
              </a:lnSpc>
            </a:pPr>
            <a:r>
              <a:rPr sz="2400">
                <a:solidFill>
                  <a:srgbClr val="C00000"/>
                </a:solidFill>
                <a:latin typeface="Times New Roman" panose="02020603050405020304" charset="0"/>
                <a:ea typeface="宋体" panose="02010600030101010101" pitchFamily="2" charset="-122"/>
                <a:cs typeface="Times New Roman" panose="02020603050405020304" charset="0"/>
              </a:rPr>
              <a:t>这句话表达了作者追求多姿多彩、不空虚的生活，反对淡漠无味的人生的思想感情。</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456565" y="689610"/>
            <a:ext cx="11548745" cy="24892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30000"/>
              </a:lnSpc>
            </a:pPr>
            <a:r>
              <a:rPr lang="zh-CN" altLang="en-US" sz="2400">
                <a:latin typeface="Times New Roman" panose="02020603050405020304" charset="0"/>
                <a:ea typeface="宋体" panose="02010600030101010101" pitchFamily="2" charset="-122"/>
                <a:cs typeface="Times New Roman" panose="02020603050405020304" charset="0"/>
              </a:rPr>
              <a:t>5. 解</a:t>
            </a:r>
            <a:r>
              <a:rPr lang="zh-CN" altLang="en-US" sz="2400">
                <a:latin typeface="宋体" panose="02010600030101010101" pitchFamily="2" charset="-122"/>
                <a:ea typeface="宋体" panose="02010600030101010101" pitchFamily="2" charset="-122"/>
                <a:cs typeface="宋体" panose="02010600030101010101" pitchFamily="2" charset="-122"/>
              </a:rPr>
              <a:t>释下列词语。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青蒿：____________________________________________________________________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治则：____________________________________________________________________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福祉：____________________________________________________________________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沧海一粟：________________________________________________________________</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custDataLst>
              <p:tags r:id="rId2"/>
            </p:custDataLst>
          </p:nvPr>
        </p:nvSpPr>
        <p:spPr>
          <a:xfrm>
            <a:off x="1374140" y="1236345"/>
            <a:ext cx="971359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菊科植物黄花蒿，茎、叶可入药。</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3"/>
            </p:custDataLst>
          </p:nvPr>
        </p:nvSpPr>
        <p:spPr>
          <a:xfrm>
            <a:off x="1532255" y="1696720"/>
            <a:ext cx="971359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治疗疾病的总原则。</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4"/>
            </p:custDataLst>
          </p:nvPr>
        </p:nvSpPr>
        <p:spPr>
          <a:xfrm>
            <a:off x="1532255" y="2157095"/>
            <a:ext cx="9713595" cy="460375"/>
          </a:xfrm>
          <a:prstGeom prst="rect">
            <a:avLst/>
          </a:prstGeom>
          <a:noFill/>
        </p:spPr>
        <p:txBody>
          <a:bodyPr wrap="square" rtlCol="0">
            <a:spAutoFit/>
          </a:bodyPr>
          <a:p>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幸福、利益、福利。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5"/>
            </p:custDataLst>
          </p:nvPr>
        </p:nvSpPr>
        <p:spPr>
          <a:xfrm>
            <a:off x="2047875" y="2621280"/>
            <a:ext cx="9329420" cy="497205"/>
          </a:xfrm>
          <a:prstGeom prst="rect">
            <a:avLst/>
          </a:prstGeom>
          <a:noFill/>
        </p:spPr>
        <p:txBody>
          <a:bodyPr wrap="square" rtlCol="0">
            <a:spAutoFit/>
          </a:bodyPr>
          <a:p>
            <a:pPr>
              <a:lnSpc>
                <a:spcPct val="11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大海里的一粒谷子。比喻非常渺小，微不足道。</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15" grpId="0"/>
      <p:bldP spid="1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01980" y="1328420"/>
            <a:ext cx="11174730" cy="90297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17. 假如你的班主任生病住院，你作为学生代表去看望他，你会怎么说？要求：内容完整，语言连贯、得体。不超过60字。</a:t>
            </a:r>
            <a:endParaRPr sz="24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81075" y="3105785"/>
            <a:ext cx="10678160" cy="1308735"/>
          </a:xfrm>
          <a:prstGeom prst="rect">
            <a:avLst/>
          </a:prstGeom>
          <a:noFill/>
        </p:spPr>
        <p:txBody>
          <a:bodyPr wrap="square" rtlCol="0">
            <a:spAutoFit/>
          </a:bodyPr>
          <a:p>
            <a:pPr>
              <a:lnSpc>
                <a:spcPct val="110000"/>
              </a:lnSpc>
            </a:pPr>
            <a:r>
              <a:rPr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sz="24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sz="2400">
                <a:solidFill>
                  <a:srgbClr val="C00000"/>
                </a:solidFill>
                <a:latin typeface="Times New Roman" panose="02020603050405020304" charset="0"/>
                <a:ea typeface="宋体" panose="02010600030101010101" pitchFamily="2" charset="-122"/>
                <a:cs typeface="Times New Roman" panose="02020603050405020304" charset="0"/>
              </a:rPr>
              <a:t>      </a:t>
            </a:r>
            <a:r>
              <a:rPr sz="2400">
                <a:solidFill>
                  <a:srgbClr val="C00000"/>
                </a:solidFill>
                <a:latin typeface="Times New Roman" panose="02020603050405020304" charset="0"/>
                <a:ea typeface="宋体" panose="02010600030101010101" pitchFamily="2" charset="-122"/>
                <a:cs typeface="Times New Roman" panose="02020603050405020304" charset="0"/>
              </a:rPr>
              <a:t>××老师，听说您生病了，同学们都非常关心，我代表大家来看望您。您安心治疗，同学们都很懂事，主动学习。希望您早日康复！</a:t>
            </a:r>
            <a:endParaRPr sz="2400">
              <a:solidFill>
                <a:srgbClr val="C00000"/>
              </a:solidFill>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768" y="93"/>
              <a:ext cx="6278"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三、语言表达与应用</a:t>
              </a:r>
              <a:endParaRPr lang="zh-CN" altLang="en-US" sz="3200" b="1">
                <a:solidFill>
                  <a:schemeClr val="bg1"/>
                </a:solidFill>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08635" y="1196340"/>
            <a:ext cx="11174730" cy="142049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20000"/>
              </a:lnSpc>
            </a:pPr>
            <a:r>
              <a:rPr sz="2400">
                <a:latin typeface="Times New Roman" panose="02020603050405020304" charset="0"/>
                <a:ea typeface="宋体" panose="02010600030101010101" pitchFamily="2" charset="-122"/>
                <a:cs typeface="Times New Roman" panose="02020603050405020304" charset="0"/>
              </a:rPr>
              <a:t>18. 学前班同学参加了春晖幼儿园的教育实习。春晖幼儿园的老师分享了自己宝贵的经验，为同学们的工作带来很多便利。除此之外，老师们在课外也特别关心同学们的生活。实习结束后，请你以班长的身份代表全班写一封感谢信。</a:t>
            </a:r>
            <a:endParaRPr sz="2400">
              <a:latin typeface="Times New Roman" panose="02020603050405020304" charset="0"/>
              <a:ea typeface="宋体" panose="02010600030101010101" pitchFamily="2" charset="-122"/>
              <a:cs typeface="Times New Roman" panose="02020603050405020304" charset="0"/>
            </a:endParaRPr>
          </a:p>
        </p:txBody>
      </p:sp>
      <p:sp>
        <p:nvSpPr>
          <p:cNvPr id="2" name="圆角矩形 1">
            <a:hlinkClick r:id="rId2" action="ppaction://hlinksldjump"/>
          </p:cNvPr>
          <p:cNvSpPr/>
          <p:nvPr>
            <p:custDataLst>
              <p:tags r:id="rId3"/>
            </p:custDataLst>
          </p:nvPr>
        </p:nvSpPr>
        <p:spPr>
          <a:xfrm>
            <a:off x="4473575" y="372872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16865" y="160655"/>
            <a:ext cx="11704320" cy="6139180"/>
          </a:xfrm>
          <a:prstGeom prst="rect">
            <a:avLst/>
          </a:prstGeom>
          <a:solidFill>
            <a:schemeClr val="bg1"/>
          </a:solidFill>
        </p:spPr>
        <p:txBody>
          <a:bodyPr wrap="square" rtlCol="0">
            <a:spAutoFit/>
          </a:bodyPr>
          <a:p>
            <a:pPr indent="0" fontAlgn="auto">
              <a:lnSpc>
                <a:spcPct val="100000"/>
              </a:lnSpc>
              <a:spcAft>
                <a:spcPts val="6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gn="ct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en-US" altLang="zh-CN" sz="2800" b="1">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800" b="1">
                <a:solidFill>
                  <a:srgbClr val="C00000"/>
                </a:solidFill>
                <a:latin typeface="Times New Roman" panose="02020603050405020304" charset="0"/>
                <a:ea typeface="宋体" panose="02010600030101010101" pitchFamily="2" charset="-122"/>
                <a:cs typeface="Times New Roman" panose="02020603050405020304" charset="0"/>
              </a:rPr>
              <a:t>感谢信</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尊敬的春晖幼儿园领导、老师们：</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你们好！</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短短五周的教育实习即将结束，在此离别之际，请允许我代表全班同学向贵园在我班实习期间给予的关怀与支持表示衷心的感谢。</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谢谢你们，是你们的悉心教导，让我们迈出了从书本到社会的第一步，将理论转换为实践；是你们的言传身教让我们提前做好了承担教师这一神圣职责的准备；是你们的平易近人消除了我们作为实习生时出现的窘迫，使我们感受到了工作之余的轻松和温暖，让我们能够舒心坦然地迎接将来教书育人的重任。谢谢你们！尊敬的领导和亲爱的老师们，太多的感激之情无法在笔下一一倾诉，但我们会永远铭记这份情。</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祝愿贵园越办越好，桃李满天下，硕果结华章！祝愿全体教师身体健康，工作顺利！</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此致</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0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敬礼</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gn="r">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××学校学前班全体同学</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gn="r">
              <a:lnSpc>
                <a:spcPct val="100000"/>
              </a:lnSpc>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××××年6月20日</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95325" y="1714500"/>
            <a:ext cx="11174730" cy="171450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marL="360045" indent="-457200" fontAlgn="auto">
              <a:lnSpc>
                <a:spcPct val="110000"/>
              </a:lnSpc>
            </a:pPr>
            <a:r>
              <a:rPr sz="2400">
                <a:latin typeface="Times New Roman" panose="02020603050405020304" charset="0"/>
                <a:ea typeface="宋体" panose="02010600030101010101" pitchFamily="2" charset="-122"/>
                <a:cs typeface="Times New Roman" panose="02020603050405020304" charset="0"/>
              </a:rPr>
              <a:t>19. 通过对本单元的学习，我们感受到了改革开放的春风正唤醒着一个又一个沉睡的山村，从中我们也越来越深刻地认识到美丽中国的丰富内涵。那么，在我们身边，有没有哪些相似的经历让你切身感受到乡村的变化，我们的祖国在不断发展壮大呢？请结合自身的实际经历，写一篇不少于600字的作文。</a:t>
            </a:r>
            <a:endParaRPr sz="2400">
              <a:latin typeface="Times New Roman" panose="02020603050405020304" charset="0"/>
              <a:ea typeface="宋体" panose="02010600030101010101" pitchFamily="2" charset="-122"/>
              <a:cs typeface="Times New Roman" panose="02020603050405020304" charset="0"/>
            </a:endParaRPr>
          </a:p>
        </p:txBody>
      </p:sp>
      <p:grpSp>
        <p:nvGrpSpPr>
          <p:cNvPr id="13" name="组合 12"/>
          <p:cNvGrpSpPr/>
          <p:nvPr/>
        </p:nvGrpSpPr>
        <p:grpSpPr>
          <a:xfrm>
            <a:off x="0" y="18415"/>
            <a:ext cx="7018655" cy="817245"/>
            <a:chOff x="0" y="29"/>
            <a:chExt cx="11053" cy="1287"/>
          </a:xfrm>
        </p:grpSpPr>
        <p:pic>
          <p:nvPicPr>
            <p:cNvPr id="111" name="图片 110"/>
            <p:cNvPicPr/>
            <p:nvPr userDrawn="1">
              <p:custDataLst>
                <p:tags r:id="rId2"/>
              </p:custDataLst>
            </p:nvPr>
          </p:nvPicPr>
          <p:blipFill>
            <a:blip r:embed="rId3">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11" name="文本框 10"/>
            <p:cNvSpPr txBox="1"/>
            <p:nvPr userDrawn="1">
              <p:custDataLst>
                <p:tags r:id="rId4"/>
              </p:custDataLst>
            </p:nvPr>
          </p:nvSpPr>
          <p:spPr>
            <a:xfrm>
              <a:off x="1623" y="93"/>
              <a:ext cx="542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四、写作</a:t>
              </a:r>
              <a:endParaRPr lang="zh-CN" altLang="en-US" sz="3200" b="1">
                <a:solidFill>
                  <a:schemeClr val="bg1"/>
                </a:solidFill>
                <a:latin typeface="楷体" panose="02010609060101010101" charset="-122"/>
                <a:ea typeface="楷体" panose="02010609060101010101" charset="-122"/>
              </a:endParaRPr>
            </a:p>
          </p:txBody>
        </p:sp>
      </p:grpSp>
      <p:sp>
        <p:nvSpPr>
          <p:cNvPr id="2" name="圆角矩形 1">
            <a:hlinkClick r:id="rId5" action="ppaction://hlinksldjump"/>
          </p:cNvPr>
          <p:cNvSpPr/>
          <p:nvPr>
            <p:custDataLst>
              <p:tags r:id="rId6"/>
            </p:custDataLst>
          </p:nvPr>
        </p:nvSpPr>
        <p:spPr>
          <a:xfrm>
            <a:off x="4473575" y="3728720"/>
            <a:ext cx="1622425" cy="664845"/>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示例</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29870" y="320040"/>
            <a:ext cx="11582400" cy="5915025"/>
          </a:xfrm>
          <a:prstGeom prst="rect">
            <a:avLst/>
          </a:prstGeom>
          <a:solidFill>
            <a:schemeClr val="bg1"/>
          </a:solidFill>
        </p:spPr>
        <p:txBody>
          <a:bodyPr wrap="square" rtlCol="0">
            <a:noAutofit/>
          </a:bodyPr>
          <a:p>
            <a:pPr indent="0" fontAlgn="auto">
              <a:lnSpc>
                <a:spcPct val="120000"/>
              </a:lnSpc>
              <a:spcAft>
                <a:spcPts val="600"/>
              </a:spcAft>
            </a:pPr>
            <a:r>
              <a:rPr lang="zh-CN" altLang="en-US" sz="2400" b="1">
                <a:solidFill>
                  <a:srgbClr val="C00000"/>
                </a:solidFill>
                <a:latin typeface="Times New Roman" panose="02020603050405020304" charset="0"/>
                <a:ea typeface="宋体" panose="02010600030101010101" pitchFamily="2" charset="-122"/>
                <a:cs typeface="Times New Roman" panose="02020603050405020304" charset="0"/>
              </a:rPr>
              <a:t>示例：</a:t>
            </a:r>
            <a:endParaRPr lang="zh-CN" altLang="en-US" sz="2400" b="1">
              <a:solidFill>
                <a:srgbClr val="C00000"/>
              </a:solidFill>
              <a:latin typeface="Times New Roman" panose="02020603050405020304" charset="0"/>
              <a:ea typeface="宋体" panose="02010600030101010101" pitchFamily="2" charset="-122"/>
              <a:cs typeface="Times New Roman" panose="02020603050405020304" charset="0"/>
            </a:endParaRPr>
          </a:p>
          <a:p>
            <a:pPr algn="ct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en-US" altLang="zh-CN" sz="2800" b="1">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800" b="1">
                <a:solidFill>
                  <a:srgbClr val="C00000"/>
                </a:solidFill>
                <a:latin typeface="Times New Roman" panose="02020603050405020304" charset="0"/>
                <a:ea typeface="宋体" panose="02010600030101010101" pitchFamily="2" charset="-122"/>
                <a:cs typeface="Times New Roman" panose="02020603050405020304" charset="0"/>
              </a:rPr>
              <a:t>村子里的路</a:t>
            </a:r>
            <a:endParaRPr lang="zh-CN" altLang="en-US" sz="2800" b="1">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寒假的前几天，妈妈打电话给我说村子里的路修好了，等我放假回家时，就不用再绕远路了。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放下电话，我不禁回想起村子里这一年来发生的变化。那是去年12月的一天，小伙伴的吵闹声把我从家里吸引了出来，我看到村里来了好多人，穿着灰色制服的他们拿着皮尺在测量，村里的长辈在一旁指引，我问了妈妈才知道，原来是国家要给我们村里修路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2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听妈妈说，工人叔叔们要把村口的土路铺成水泥路，还要把村子里边凹凸不平的土路一起改造。说起我们村的土路，真是太难走了：路上不仅有很多石头，一不小心就容易崴脚；而且尘土经风一吹，眼睛就睁不开了；特别是一到下雨天，鞋子上、裤腿上全是泥巴，一步三滑，我和小伙伴们去学校时，在那条路上还滑倒过好几次，老人们在下雨天也是不敢出门的。</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 action="ppaction://hlinkshowjump?jump=nextslide"/>
          </p:cNvPr>
          <p:cNvSpPr/>
          <p:nvPr userDrawn="1">
            <p:custDataLst>
              <p:tags r:id="rId2"/>
            </p:custDataLst>
          </p:nvPr>
        </p:nvSpPr>
        <p:spPr>
          <a:xfrm>
            <a:off x="10579100" y="6440170"/>
            <a:ext cx="144208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下一页</a:t>
            </a:r>
            <a:endParaRPr kumimoji="0" lang="zh-CN" altLang="zh-CN"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29590" y="320040"/>
            <a:ext cx="11582400" cy="5915025"/>
          </a:xfrm>
          <a:prstGeom prst="rect">
            <a:avLst/>
          </a:prstGeom>
          <a:solidFill>
            <a:schemeClr val="bg1"/>
          </a:solidFill>
        </p:spPr>
        <p:txBody>
          <a:bodyPr wrap="square" rtlCol="0">
            <a:noAutofit/>
          </a:bodyPr>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测量结束后没多久，随着装满水泥、沙子、砖头的车子陆续开往村里，村路的改造工程开始动工了。工人叔叔们在土路上进行平整、盖沙子、铺水泥，一块块原本长满杂草的荒地变得规整起来。路面之外的空地也种上了花木，建起了小广场，安装好了路灯，我们终于有了一个可以晚上玩耍的地方，我开心极了。</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rPr>
              <a:t>有一次放学回家时，我看到工人叔叔们在修建马路，刚刚铺下水泥就下起了大雨，他们为了不让雨水冲走水泥，就用自己的大伞挡在路面上，好在雨很快停了，但他们全身都湿透了。妈妈说春寒最容易让人感冒，赶紧煮了姜汤让我们一起送过去。他们为我们修路，我们也要为他们送去温暖。</a:t>
            </a:r>
            <a:endParaRPr lang="zh-CN" altLang="en-US"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转眼一年过去了，我们村里的路也已经修好了，从泥泞不堪的土路到宽阔平坦的水泥路，我们村子随着时代的发展发生了巨大的</a:t>
            </a:r>
            <a:r>
              <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rPr>
              <a:t>变化。妈妈说：“今年村里还计划进行污水管网铺设，我相信在党和政府的领导下，我们村里的环境会越来越美好，我们也将会从闭塞的村子走向外面辽阔的世界。”</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a:p>
            <a:pPr>
              <a:lnSpc>
                <a:spcPct val="110000"/>
              </a:lnSpc>
            </a:pP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rPr>
              <a:t>      脚下有路，心中有梦，眼里有光，我也会在学校里认真努力地学习知识和技能，和小伙伴们一起沿着村里的新路，走向更加美好的生活。</a:t>
            </a:r>
            <a:endParaRPr lang="en-US" altLang="zh-CN" sz="240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3" name="圆角矩形 2">
            <a:hlinkClick r:id="rId2" action="ppaction://hlinksldjump"/>
          </p:cNvPr>
          <p:cNvSpPr/>
          <p:nvPr userDrawn="1">
            <p:custDataLst>
              <p:tags r:id="rId3"/>
            </p:custDataLst>
          </p:nvPr>
        </p:nvSpPr>
        <p:spPr>
          <a:xfrm>
            <a:off x="11131550" y="6440170"/>
            <a:ext cx="889635" cy="334010"/>
          </a:xfrm>
          <a:prstGeom prst="roundRect">
            <a:avLst/>
          </a:prstGeom>
          <a:solidFill>
            <a:srgbClr val="70784C"/>
          </a:solidFill>
          <a:ln>
            <a:noFill/>
          </a:ln>
          <a:effectLst>
            <a:outerShdw blurRad="76200" dir="18900000" sy="23000" kx="-1200000" algn="bl" rotWithShape="0">
              <a:prstClr val="black">
                <a:alpha val="20000"/>
              </a:prstClr>
            </a:outerShdw>
          </a:effectLst>
        </p:spPr>
        <p:style>
          <a:lnRef idx="3">
            <a:schemeClr val="lt1"/>
          </a:lnRef>
          <a:fillRef idx="1">
            <a:schemeClr val="accent3"/>
          </a:fillRef>
          <a:effectRef idx="1">
            <a:schemeClr val="accent3"/>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rPr>
              <a:t>返回</a:t>
            </a:r>
            <a:endParaRPr kumimoji="0" lang="zh-CN" altLang="en-US" sz="2400" b="1" i="0" u="none" strike="noStrike" kern="1200" cap="none" spc="0" normalizeH="0" baseline="0" noProof="0" dirty="0">
              <a:ln>
                <a:noFill/>
              </a:ln>
              <a:solidFill>
                <a:schemeClr val="lt1"/>
              </a:solidFill>
              <a:effectLst/>
              <a:uLnTx/>
              <a:uFillTx/>
              <a:latin typeface="楷体" panose="02010609060101010101" charset="-122"/>
              <a:ea typeface="楷体" panose="02010609060101010101"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1" name="图片 100"/>
          <p:cNvPicPr/>
          <p:nvPr/>
        </p:nvPicPr>
        <p:blipFill>
          <a:blip r:embed="rId1">
            <a:clrChange>
              <a:clrFrom>
                <a:srgbClr val="FFFFFF">
                  <a:alpha val="100000"/>
                </a:srgbClr>
              </a:clrFrom>
              <a:clrTo>
                <a:srgbClr val="FFFFFF">
                  <a:alpha val="100000"/>
                  <a:alpha val="0"/>
                </a:srgbClr>
              </a:clrTo>
            </a:clrChange>
          </a:blip>
          <a:stretch>
            <a:fillRect/>
          </a:stretch>
        </p:blipFill>
        <p:spPr>
          <a:xfrm>
            <a:off x="9167495" y="4167505"/>
            <a:ext cx="3632200" cy="2995930"/>
          </a:xfrm>
          <a:prstGeom prst="rect">
            <a:avLst/>
          </a:prstGeom>
          <a:noFill/>
          <a:ln w="9525">
            <a:noFill/>
          </a:ln>
        </p:spPr>
      </p:pic>
      <p:pic>
        <p:nvPicPr>
          <p:cNvPr id="108" name="图片 107"/>
          <p:cNvPicPr/>
          <p:nvPr/>
        </p:nvPicPr>
        <p:blipFill>
          <a:blip r:embed="rId2">
            <a:clrChange>
              <a:clrFrom>
                <a:srgbClr val="FFFFFF">
                  <a:alpha val="100000"/>
                </a:srgbClr>
              </a:clrFrom>
              <a:clrTo>
                <a:srgbClr val="FFFFFF">
                  <a:alpha val="100000"/>
                  <a:alpha val="0"/>
                </a:srgbClr>
              </a:clrTo>
            </a:clrChange>
          </a:blip>
          <a:srcRect b="55301"/>
          <a:stretch>
            <a:fillRect/>
          </a:stretch>
        </p:blipFill>
        <p:spPr>
          <a:xfrm>
            <a:off x="57785" y="0"/>
            <a:ext cx="5511165" cy="3227070"/>
          </a:xfrm>
          <a:prstGeom prst="rect">
            <a:avLst/>
          </a:prstGeom>
          <a:noFill/>
          <a:ln w="9525">
            <a:noFill/>
          </a:ln>
        </p:spPr>
      </p:pic>
      <p:sp>
        <p:nvSpPr>
          <p:cNvPr id="11" name="任意多边形 10"/>
          <p:cNvSpPr/>
          <p:nvPr/>
        </p:nvSpPr>
        <p:spPr>
          <a:xfrm>
            <a:off x="2599055" y="1720215"/>
            <a:ext cx="6666230" cy="29044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966" h="3487">
                <a:moveTo>
                  <a:pt x="0" y="2135"/>
                </a:moveTo>
                <a:cubicBezTo>
                  <a:pt x="317" y="1065"/>
                  <a:pt x="2726" y="-59"/>
                  <a:pt x="4190" y="0"/>
                </a:cubicBezTo>
                <a:lnTo>
                  <a:pt x="4271" y="2"/>
                </a:lnTo>
                <a:lnTo>
                  <a:pt x="4366" y="3"/>
                </a:lnTo>
                <a:lnTo>
                  <a:pt x="4462" y="5"/>
                </a:lnTo>
                <a:lnTo>
                  <a:pt x="4567" y="2"/>
                </a:lnTo>
                <a:lnTo>
                  <a:pt x="4671" y="1"/>
                </a:lnTo>
                <a:lnTo>
                  <a:pt x="4774" y="1"/>
                </a:lnTo>
                <a:cubicBezTo>
                  <a:pt x="6909" y="-17"/>
                  <a:pt x="8805" y="1474"/>
                  <a:pt x="8966" y="2279"/>
                </a:cubicBezTo>
                <a:lnTo>
                  <a:pt x="6140" y="3477"/>
                </a:lnTo>
                <a:cubicBezTo>
                  <a:pt x="5804" y="3132"/>
                  <a:pt x="4982" y="2913"/>
                  <a:pt x="4539" y="2917"/>
                </a:cubicBezTo>
                <a:lnTo>
                  <a:pt x="4515" y="2917"/>
                </a:lnTo>
                <a:lnTo>
                  <a:pt x="4488" y="2918"/>
                </a:lnTo>
                <a:lnTo>
                  <a:pt x="4461" y="2918"/>
                </a:lnTo>
                <a:lnTo>
                  <a:pt x="4424" y="2917"/>
                </a:lnTo>
                <a:lnTo>
                  <a:pt x="4386" y="2917"/>
                </a:lnTo>
                <a:lnTo>
                  <a:pt x="4354" y="2916"/>
                </a:lnTo>
                <a:lnTo>
                  <a:pt x="4322" y="2916"/>
                </a:lnTo>
                <a:cubicBezTo>
                  <a:pt x="3706" y="2911"/>
                  <a:pt x="3010" y="3268"/>
                  <a:pt x="2768" y="3485"/>
                </a:cubicBezTo>
                <a:lnTo>
                  <a:pt x="0" y="2135"/>
                </a:lnTo>
                <a:close/>
              </a:path>
            </a:pathLst>
          </a:custGeom>
          <a:solidFill>
            <a:schemeClr val="bg1"/>
          </a:solidFill>
          <a:ln>
            <a:solidFill>
              <a:schemeClr val="bg2">
                <a:lumMod val="75000"/>
              </a:schemeClr>
            </a:solidFill>
          </a:ln>
          <a:effectLst>
            <a:outerShdw blurRad="50800" dist="38100" dir="12600000" algn="b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26" name="任意多边形 25"/>
          <p:cNvSpPr/>
          <p:nvPr/>
        </p:nvSpPr>
        <p:spPr>
          <a:xfrm>
            <a:off x="5872770" y="4919950"/>
            <a:ext cx="3353" cy="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
                <a:moveTo>
                  <a:pt x="5" y="0"/>
                </a:moveTo>
                <a:lnTo>
                  <a:pt x="5" y="0"/>
                </a:lnTo>
                <a:lnTo>
                  <a:pt x="0" y="0"/>
                </a:lnTo>
                <a:lnTo>
                  <a:pt x="5" y="0"/>
                </a:lnTo>
                <a:close/>
              </a:path>
            </a:pathLst>
          </a:custGeom>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3606800" y="2651125"/>
            <a:ext cx="4978400" cy="1043305"/>
          </a:xfrm>
          <a:prstGeom prst="rect">
            <a:avLst/>
          </a:prstGeom>
          <a:noFill/>
        </p:spPr>
        <p:txBody>
          <a:bodyPr wrap="square" rtlCol="0">
            <a:noAutofit/>
          </a:bodyPr>
          <a:p>
            <a:pPr algn="dist"/>
            <a:r>
              <a:rPr lang="zh-CN" altLang="zh-CN" sz="6600" b="1">
                <a:latin typeface="楷体" panose="02010609060101010101" charset="-122"/>
                <a:ea typeface="楷体" panose="02010609060101010101" charset="-122"/>
              </a:rPr>
              <a:t>谢谢欣赏</a:t>
            </a:r>
            <a:r>
              <a:rPr lang="zh-CN" altLang="zh-CN" sz="6000" b="1">
                <a:latin typeface="楷体" panose="02010609060101010101" charset="-122"/>
                <a:ea typeface="楷体" panose="02010609060101010101" charset="-122"/>
              </a:rPr>
              <a:t>！</a:t>
            </a:r>
            <a:endParaRPr lang="zh-CN" altLang="zh-CN" sz="60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anim calcmode="lin" valueType="num">
                                      <p:cBhvr>
                                        <p:cTn id="8" dur="1000" fill="hold"/>
                                        <p:tgtEl>
                                          <p:spTgt spid="108"/>
                                        </p:tgtEl>
                                        <p:attrNameLst>
                                          <p:attrName>ppt_x</p:attrName>
                                        </p:attrNameLst>
                                      </p:cBhvr>
                                      <p:tavLst>
                                        <p:tav tm="0">
                                          <p:val>
                                            <p:strVal val="#ppt_x"/>
                                          </p:val>
                                        </p:tav>
                                        <p:tav tm="100000">
                                          <p:val>
                                            <p:strVal val="#ppt_x"/>
                                          </p:val>
                                        </p:tav>
                                      </p:tavLst>
                                    </p:anim>
                                    <p:anim calcmode="lin" valueType="num">
                                      <p:cBhvr>
                                        <p:cTn id="9" dur="1000" fill="hold"/>
                                        <p:tgtEl>
                                          <p:spTgt spid="10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1000"/>
                                        <p:tgtEl>
                                          <p:spTgt spid="101"/>
                                        </p:tgtEl>
                                      </p:cBhvr>
                                    </p:animEffect>
                                    <p:anim calcmode="lin" valueType="num">
                                      <p:cBhvr>
                                        <p:cTn id="14" dur="1000" fill="hold"/>
                                        <p:tgtEl>
                                          <p:spTgt spid="101"/>
                                        </p:tgtEl>
                                        <p:attrNameLst>
                                          <p:attrName>ppt_x</p:attrName>
                                        </p:attrNameLst>
                                      </p:cBhvr>
                                      <p:tavLst>
                                        <p:tav tm="0">
                                          <p:val>
                                            <p:strVal val="#ppt_x"/>
                                          </p:val>
                                        </p:tav>
                                        <p:tav tm="100000">
                                          <p:val>
                                            <p:strVal val="#ppt_x"/>
                                          </p:val>
                                        </p:tav>
                                      </p:tavLst>
                                    </p:anim>
                                    <p:anim calcmode="lin" valueType="num">
                                      <p:cBhvr>
                                        <p:cTn id="15" dur="10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04190" y="835660"/>
            <a:ext cx="10640695" cy="53403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pPr>
              <a:lnSpc>
                <a:spcPct val="120000"/>
              </a:lnSpc>
            </a:pPr>
            <a:r>
              <a:rPr lang="zh-CN" altLang="en-US" sz="2400">
                <a:latin typeface="Times New Roman" panose="02020603050405020304" charset="0"/>
                <a:ea typeface="宋体" panose="02010600030101010101" pitchFamily="2" charset="-122"/>
                <a:cs typeface="Times New Roman" panose="02020603050405020304" charset="0"/>
              </a:rPr>
              <a:t>6. 通</a:t>
            </a:r>
            <a:r>
              <a:rPr sz="2400">
                <a:latin typeface="宋体" panose="02010600030101010101" pitchFamily="2" charset="-122"/>
                <a:ea typeface="宋体" panose="02010600030101010101" pitchFamily="2" charset="-122"/>
                <a:cs typeface="宋体" panose="02010600030101010101" pitchFamily="2" charset="-122"/>
              </a:rPr>
              <a:t>读课文，以时间为线索梳理发现青蒿素的过程，并填写下表。</a:t>
            </a:r>
            <a:endParaRPr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2"/>
            </p:custDataLst>
          </p:nvPr>
        </p:nvGraphicFramePr>
        <p:xfrm>
          <a:off x="1017270" y="1553845"/>
          <a:ext cx="10794365" cy="3453765"/>
        </p:xfrm>
        <a:graphic>
          <a:graphicData uri="http://schemas.openxmlformats.org/drawingml/2006/table">
            <a:tbl>
              <a:tblPr firstRow="1" bandRow="1">
                <a:tableStyleId>{5940675A-B579-460E-94D1-54222C63F5DA}</a:tableStyleId>
              </a:tblPr>
              <a:tblGrid>
                <a:gridCol w="1468755"/>
                <a:gridCol w="9325610"/>
              </a:tblGrid>
              <a:tr h="493395">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时　间</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c>
                  <a:txBody>
                    <a:bodyPr/>
                    <a:p>
                      <a:pPr algn="ctr">
                        <a:lnSpc>
                          <a:spcPct val="110000"/>
                        </a:lnSpc>
                        <a:buNone/>
                      </a:pPr>
                      <a:r>
                        <a:rPr lang="zh-CN" altLang="en-US" sz="2400" b="1">
                          <a:solidFill>
                            <a:schemeClr val="bg1"/>
                          </a:solidFill>
                          <a:latin typeface="宋体" panose="02010600030101010101" pitchFamily="2" charset="-122"/>
                          <a:ea typeface="宋体" panose="02010600030101010101" pitchFamily="2" charset="-122"/>
                        </a:rPr>
                        <a:t>事件或成果</a:t>
                      </a:r>
                      <a:endParaRPr lang="zh-CN" altLang="en-US" sz="2400" b="1">
                        <a:solidFill>
                          <a:schemeClr val="bg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50000"/>
                      </a:schemeClr>
                    </a:solidFill>
                  </a:tcPr>
                </a:tc>
              </a:tr>
              <a:tr h="493395">
                <a:tc>
                  <a:txBody>
                    <a:bodyPr/>
                    <a:p>
                      <a:pPr>
                        <a:lnSpc>
                          <a:spcPct val="110000"/>
                        </a:lnSpc>
                        <a:buNone/>
                      </a:pPr>
                      <a:r>
                        <a:rPr lang="zh-CN" altLang="en-US" sz="2400">
                          <a:latin typeface="Times New Roman" panose="02020603050405020304" charset="0"/>
                          <a:ea typeface="宋体" panose="02010600030101010101" pitchFamily="2" charset="-122"/>
                          <a:cs typeface="Times New Roman" panose="02020603050405020304" charset="0"/>
                        </a:rPr>
                        <a:t>1967</a:t>
                      </a:r>
                      <a:r>
                        <a:rPr sz="2400">
                          <a:latin typeface="宋体" panose="02010600030101010101" pitchFamily="2" charset="-122"/>
                          <a:ea typeface="宋体" panose="02010600030101010101" pitchFamily="2" charset="-122"/>
                          <a:cs typeface="宋体" panose="02010600030101010101" pitchFamily="2" charset="-122"/>
                        </a:rPr>
                        <a:t>年</a:t>
                      </a:r>
                      <a:endParaRPr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r>
                        <a:rPr lang="zh-CN" altLang="en-US" sz="2400">
                          <a:latin typeface="宋体" panose="02010600030101010101" pitchFamily="2" charset="-122"/>
                          <a:ea typeface="宋体" panose="02010600030101010101" pitchFamily="2" charset="-122"/>
                        </a:rPr>
                        <a:t>中国政府启动“</a:t>
                      </a:r>
                      <a:r>
                        <a:rPr lang="zh-CN" altLang="en-US" sz="2400">
                          <a:latin typeface="Times New Roman" panose="02020603050405020304" charset="0"/>
                          <a:ea typeface="宋体" panose="02010600030101010101" pitchFamily="2" charset="-122"/>
                          <a:cs typeface="Times New Roman" panose="02020603050405020304" charset="0"/>
                        </a:rPr>
                        <a:t>523</a:t>
                      </a:r>
                      <a:r>
                        <a:rPr lang="zh-CN" altLang="en-US" sz="2400">
                          <a:latin typeface="宋体" panose="02010600030101010101" pitchFamily="2" charset="-122"/>
                          <a:ea typeface="宋体" panose="02010600030101010101" pitchFamily="2" charset="-122"/>
                        </a:rPr>
                        <a:t>”项目来抗击疟疾</a:t>
                      </a: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a:txBody>
                    <a:bodyPr/>
                    <a:p>
                      <a:pPr>
                        <a:lnSpc>
                          <a:spcPct val="110000"/>
                        </a:lnSpc>
                        <a:buNone/>
                      </a:pPr>
                      <a:r>
                        <a:rPr lang="zh-CN" altLang="en-US" sz="2400">
                          <a:latin typeface="Times New Roman" panose="02020603050405020304" charset="0"/>
                          <a:ea typeface="宋体" panose="02010600030101010101" pitchFamily="2" charset="-122"/>
                          <a:cs typeface="Times New Roman" panose="02020603050405020304" charset="0"/>
                        </a:rPr>
                        <a:t>1969</a:t>
                      </a:r>
                      <a:r>
                        <a:rPr lang="zh-CN" altLang="en-US" sz="2400">
                          <a:latin typeface="宋体" panose="02010600030101010101" pitchFamily="2" charset="-122"/>
                          <a:ea typeface="宋体" panose="02010600030101010101" pitchFamily="2" charset="-122"/>
                          <a:cs typeface="宋体" panose="02010600030101010101" pitchFamily="2" charset="-122"/>
                        </a:rPr>
                        <a:t>年</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a:txBody>
                    <a:bodyPr/>
                    <a:p>
                      <a:pPr>
                        <a:lnSpc>
                          <a:spcPct val="110000"/>
                        </a:lnSpc>
                        <a:buNone/>
                      </a:pPr>
                      <a:r>
                        <a:rPr lang="zh-CN" altLang="en-US" sz="2400">
                          <a:latin typeface="Times New Roman" panose="02020603050405020304" charset="0"/>
                          <a:ea typeface="宋体" panose="02010600030101010101" pitchFamily="2" charset="-122"/>
                          <a:cs typeface="Times New Roman" panose="02020603050405020304" charset="0"/>
                        </a:rPr>
                        <a:t>1971</a:t>
                      </a:r>
                      <a:r>
                        <a:rPr lang="zh-CN" altLang="en-US" sz="2400">
                          <a:latin typeface="宋体" panose="02010600030101010101" pitchFamily="2" charset="-122"/>
                          <a:ea typeface="宋体" panose="02010600030101010101" pitchFamily="2" charset="-122"/>
                          <a:cs typeface="宋体" panose="02010600030101010101" pitchFamily="2" charset="-122"/>
                        </a:rPr>
                        <a:t>年</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a:txBody>
                    <a:bodyPr/>
                    <a:p>
                      <a:pPr>
                        <a:lnSpc>
                          <a:spcPct val="110000"/>
                        </a:lnSpc>
                        <a:buNone/>
                      </a:pPr>
                      <a:r>
                        <a:rPr lang="zh-CN" altLang="en-US" sz="2400">
                          <a:latin typeface="Times New Roman" panose="02020603050405020304" charset="0"/>
                          <a:ea typeface="宋体" panose="02010600030101010101" pitchFamily="2" charset="-122"/>
                          <a:cs typeface="Times New Roman" panose="02020603050405020304" charset="0"/>
                        </a:rPr>
                        <a:t>1972</a:t>
                      </a:r>
                      <a:r>
                        <a:rPr lang="zh-CN" altLang="en-US" sz="2400">
                          <a:latin typeface="宋体" panose="02010600030101010101" pitchFamily="2" charset="-122"/>
                          <a:ea typeface="宋体" panose="02010600030101010101" pitchFamily="2" charset="-122"/>
                          <a:cs typeface="宋体" panose="02010600030101010101" pitchFamily="2" charset="-122"/>
                        </a:rPr>
                        <a:t>年</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endParaRPr>
                    </a:p>
                    <a:p>
                      <a:pPr>
                        <a:lnSpc>
                          <a:spcPct val="11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a:txBody>
                    <a:bodyPr/>
                    <a:p>
                      <a:pPr>
                        <a:lnSpc>
                          <a:spcPct val="110000"/>
                        </a:lnSpc>
                        <a:buNone/>
                      </a:pPr>
                      <a:r>
                        <a:rPr lang="zh-CN" altLang="en-US" sz="2400">
                          <a:latin typeface="Times New Roman" panose="02020603050405020304" charset="0"/>
                          <a:ea typeface="宋体" panose="02010600030101010101" pitchFamily="2" charset="-122"/>
                          <a:cs typeface="Times New Roman" panose="02020603050405020304" charset="0"/>
                        </a:rPr>
                        <a:t>1973</a:t>
                      </a:r>
                      <a:r>
                        <a:rPr lang="zh-CN" altLang="en-US" sz="2400">
                          <a:latin typeface="宋体" panose="02010600030101010101" pitchFamily="2" charset="-122"/>
                          <a:ea typeface="宋体" panose="02010600030101010101" pitchFamily="2" charset="-122"/>
                          <a:cs typeface="宋体" panose="02010600030101010101" pitchFamily="2" charset="-122"/>
                        </a:rPr>
                        <a:t>年</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10000"/>
                        </a:lnSpc>
                        <a:buNone/>
                      </a:pP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a:txBody>
                    <a:bodyPr/>
                    <a:p>
                      <a:pPr>
                        <a:lnSpc>
                          <a:spcPct val="110000"/>
                        </a:lnSpc>
                        <a:buNone/>
                      </a:pPr>
                      <a:r>
                        <a:rPr lang="zh-CN" altLang="en-US" sz="2400">
                          <a:latin typeface="Times New Roman" panose="02020603050405020304" charset="0"/>
                          <a:ea typeface="宋体" panose="02010600030101010101" pitchFamily="2" charset="-122"/>
                          <a:cs typeface="Times New Roman" panose="02020603050405020304" charset="0"/>
                        </a:rPr>
                        <a:t>1977</a:t>
                      </a:r>
                      <a:r>
                        <a:rPr lang="zh-CN" altLang="en-US" sz="2400">
                          <a:latin typeface="宋体" panose="02010600030101010101" pitchFamily="2" charset="-122"/>
                          <a:ea typeface="宋体" panose="02010600030101010101" pitchFamily="2" charset="-122"/>
                          <a:cs typeface="宋体" panose="02010600030101010101" pitchFamily="2" charset="-122"/>
                        </a:rPr>
                        <a:t>年</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10000"/>
                        </a:lnSpc>
                        <a:buNone/>
                      </a:pP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nSpc>
                          <a:spcPct val="110000"/>
                        </a:lnSpc>
                        <a:buNone/>
                      </a:pPr>
                      <a:endParaRPr lang="zh-CN" altLang="en-US" sz="2400">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1" name="文本框 20"/>
          <p:cNvSpPr txBox="1"/>
          <p:nvPr>
            <p:custDataLst>
              <p:tags r:id="rId3"/>
            </p:custDataLst>
          </p:nvPr>
        </p:nvSpPr>
        <p:spPr>
          <a:xfrm>
            <a:off x="2500630" y="2620645"/>
            <a:ext cx="7866380" cy="460375"/>
          </a:xfrm>
          <a:prstGeom prst="rect">
            <a:avLst/>
          </a:prstGeom>
          <a:noFill/>
        </p:spPr>
        <p:txBody>
          <a:bodyPr wrap="square" rtlCol="0">
            <a:spAutoFit/>
          </a:bodyPr>
          <a:p>
            <a:r>
              <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rPr>
              <a:t>中医研究院任命屠呦呦领导抗疟药研究工作</a:t>
            </a:r>
            <a:endPar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0" y="18415"/>
            <a:ext cx="7018020" cy="816610"/>
            <a:chOff x="0" y="29"/>
            <a:chExt cx="11052" cy="1286"/>
          </a:xfrm>
        </p:grpSpPr>
        <p:pic>
          <p:nvPicPr>
            <p:cNvPr id="111" name="图片 110"/>
            <p:cNvPicPr/>
            <p:nvPr userDrawn="1">
              <p:custDataLst>
                <p:tags r:id="rId4"/>
              </p:custDataLst>
            </p:nvPr>
          </p:nvPicPr>
          <p:blipFill>
            <a:blip r:embed="rId5">
              <a:clrChange>
                <a:clrFrom>
                  <a:srgbClr val="F7F5F6">
                    <a:alpha val="100000"/>
                  </a:srgbClr>
                </a:clrFrom>
                <a:clrTo>
                  <a:srgbClr val="F7F5F6">
                    <a:alpha val="100000"/>
                    <a:alpha val="0"/>
                  </a:srgbClr>
                </a:clrTo>
              </a:clrChange>
            </a:blip>
            <a:stretch>
              <a:fillRect/>
            </a:stretch>
          </p:blipFill>
          <p:spPr>
            <a:xfrm>
              <a:off x="0" y="29"/>
              <a:ext cx="11053" cy="1287"/>
            </a:xfrm>
            <a:prstGeom prst="rect">
              <a:avLst/>
            </a:prstGeom>
            <a:noFill/>
            <a:ln w="9525">
              <a:noFill/>
            </a:ln>
          </p:spPr>
        </p:pic>
        <p:sp>
          <p:nvSpPr>
            <p:cNvPr id="22" name="文本框 21"/>
            <p:cNvSpPr txBox="1"/>
            <p:nvPr userDrawn="1">
              <p:custDataLst>
                <p:tags r:id="rId6"/>
              </p:custDataLst>
            </p:nvPr>
          </p:nvSpPr>
          <p:spPr>
            <a:xfrm>
              <a:off x="1254" y="213"/>
              <a:ext cx="4893" cy="919"/>
            </a:xfrm>
            <a:prstGeom prst="rect">
              <a:avLst/>
            </a:prstGeom>
            <a:noFill/>
          </p:spPr>
          <p:txBody>
            <a:bodyPr wrap="square" rtlCol="0">
              <a:spAutoFit/>
            </a:bodyPr>
            <a:p>
              <a:r>
                <a:rPr lang="zh-CN" altLang="en-US" sz="3200" b="1">
                  <a:solidFill>
                    <a:schemeClr val="bg1"/>
                  </a:solidFill>
                  <a:latin typeface="楷体" panose="02010609060101010101" charset="-122"/>
                  <a:ea typeface="楷体" panose="02010609060101010101" charset="-122"/>
                </a:rPr>
                <a:t>二、课堂探究</a:t>
              </a:r>
              <a:endParaRPr lang="zh-CN" altLang="en-US" sz="3200" b="1">
                <a:solidFill>
                  <a:schemeClr val="bg1"/>
                </a:solidFill>
                <a:latin typeface="楷体" panose="02010609060101010101" charset="-122"/>
                <a:ea typeface="楷体" panose="02010609060101010101" charset="-122"/>
              </a:endParaRPr>
            </a:p>
          </p:txBody>
        </p:sp>
      </p:grpSp>
      <p:sp>
        <p:nvSpPr>
          <p:cNvPr id="2" name="文本框 1"/>
          <p:cNvSpPr txBox="1"/>
          <p:nvPr>
            <p:custDataLst>
              <p:tags r:id="rId7"/>
            </p:custDataLst>
          </p:nvPr>
        </p:nvSpPr>
        <p:spPr>
          <a:xfrm>
            <a:off x="2500630" y="3100705"/>
            <a:ext cx="8045450" cy="460375"/>
          </a:xfrm>
          <a:prstGeom prst="rect">
            <a:avLst/>
          </a:prstGeom>
          <a:noFill/>
        </p:spPr>
        <p:txBody>
          <a:bodyPr wrap="square" rtlCol="0">
            <a:spAutoFit/>
          </a:bodyPr>
          <a:p>
            <a:r>
              <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rPr>
              <a:t>团队成功得到了安全性高的中性提取物</a:t>
            </a:r>
            <a:endPar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8"/>
            </p:custDataLst>
          </p:nvPr>
        </p:nvSpPr>
        <p:spPr>
          <a:xfrm>
            <a:off x="2500630" y="3580765"/>
            <a:ext cx="9100185" cy="829945"/>
          </a:xfrm>
          <a:prstGeom prst="rect">
            <a:avLst/>
          </a:prstGeom>
          <a:noFill/>
        </p:spPr>
        <p:txBody>
          <a:bodyPr wrap="square" rtlCol="0">
            <a:spAutoFit/>
          </a:bodyPr>
          <a:p>
            <a:r>
              <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rPr>
              <a:t>找到了熔点在156~157℃的无色晶体——C15H22O5，将其命名为青蒿素</a:t>
            </a:r>
            <a:endPar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custDataLst>
              <p:tags r:id="rId9"/>
            </p:custDataLst>
          </p:nvPr>
        </p:nvSpPr>
        <p:spPr>
          <a:xfrm>
            <a:off x="2500630" y="4492625"/>
            <a:ext cx="9008110" cy="829945"/>
          </a:xfrm>
          <a:prstGeom prst="rect">
            <a:avLst/>
          </a:prstGeom>
          <a:noFill/>
        </p:spPr>
        <p:txBody>
          <a:bodyPr wrap="square" rtlCol="0">
            <a:spAutoFit/>
          </a:bodyPr>
          <a:p>
            <a:r>
              <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rPr>
              <a:t>在海南疟疾疫区试用青蒿素胶囊，取得了明确的疗效，打开了开发新抗疟药物的大门</a:t>
            </a:r>
            <a:endPar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
        <p:nvSpPr>
          <p:cNvPr id="8" name="文本框 7"/>
          <p:cNvSpPr txBox="1"/>
          <p:nvPr>
            <p:custDataLst>
              <p:tags r:id="rId10"/>
            </p:custDataLst>
          </p:nvPr>
        </p:nvSpPr>
        <p:spPr>
          <a:xfrm>
            <a:off x="2500630" y="5404485"/>
            <a:ext cx="8765540" cy="829945"/>
          </a:xfrm>
          <a:prstGeom prst="rect">
            <a:avLst/>
          </a:prstGeom>
          <a:noFill/>
        </p:spPr>
        <p:txBody>
          <a:bodyPr wrap="square" rtlCol="0">
            <a:spAutoFit/>
          </a:bodyPr>
          <a:p>
            <a:r>
              <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rPr>
              <a:t>《科学通报》发表青蒿素分子的立体结构相关文章，迅速被《化学文摘》收录</a:t>
            </a:r>
            <a:endParaRPr lang="zh-CN" altLang="en-US" sz="2400" u="sng">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P spid="3" grpId="0"/>
      <p:bldP spid="4" grpId="0"/>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TABLE_ENDDRAG_ORIGIN_RECT" val="924*319"/>
  <p:tag name="TABLE_ENDDRAG_RECT" val="19*137*924*319"/>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TABLE_ENDDRAG_ORIGIN_RECT" val="874*216"/>
  <p:tag name="TABLE_ENDDRAG_RECT" val="49*135*874*216"/>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TABLE_ENDDRAG_ORIGIN_RECT" val="854*146"/>
  <p:tag name="TABLE_ENDDRAG_RECT" val="83*132*854*146"/>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ISPRING_PRESENTATION_TITLE" val="PowerPoint 演示文稿"/>
  <p:tag name="COMMONDATA" val="eyJoZGlkIjoiMjhjNGUxNWFjMjhlNDdjNWVkN2JmMzA2Y2JjZmYzMTUifQ=="/>
  <p:tag name="commondata" val="eyJoZGlkIjoiZGEzZTg1MWU2MGIyNjFjZjM1ODNlOTdmN2M4ZWRkZGIifQ=="/>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TABLE_ENDDRAG_ORIGIN_RECT" val="849*220"/>
  <p:tag name="TABLE_ENDDRAG_RECT" val="80*122*849*220"/>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TABLE_ENDDRAG_ORIGIN_RECT" val="849*220"/>
  <p:tag name="TABLE_ENDDRAG_RECT" val="80*122*849*220"/>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24901</Words>
  <Application>WPS 演示</Application>
  <PresentationFormat>宽屏</PresentationFormat>
  <Paragraphs>981</Paragraphs>
  <Slides>86</Slides>
  <Notes>42</Notes>
  <HiddenSlides>0</HiddenSlides>
  <MMClips>10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86</vt:i4>
      </vt:variant>
    </vt:vector>
  </HeadingPairs>
  <TitlesOfParts>
    <vt:vector size="97" baseType="lpstr">
      <vt:lpstr>Arial</vt:lpstr>
      <vt:lpstr>宋体</vt:lpstr>
      <vt:lpstr>Wingdings</vt:lpstr>
      <vt:lpstr>楷体</vt:lpstr>
      <vt:lpstr>Times New Roman</vt:lpstr>
      <vt:lpstr>微软雅黑</vt:lpstr>
      <vt:lpstr>Wingdings</vt:lpstr>
      <vt:lpstr>等线</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几树天晴</cp:lastModifiedBy>
  <cp:revision>120</cp:revision>
  <dcterms:created xsi:type="dcterms:W3CDTF">2018-12-04T07:30:00Z</dcterms:created>
  <dcterms:modified xsi:type="dcterms:W3CDTF">2024-08-13T05:48:03Z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AD68C3A5916C400C866CE17C4E2D4740</vt:lpwstr>
  </property>
  <property fmtid="{D5CDD505-2E9C-101B-9397-08002B2CF9AE}" pid="3" name="KSOProductBuildVer">
    <vt:lpwstr>2052-12.1.0.17147</vt:lpwstr>
  </property>
</Properties>
</file>