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94"/>
  </p:handoutMasterIdLst>
  <p:sldIdLst>
    <p:sldId id="256" r:id="rId3"/>
    <p:sldId id="258" r:id="rId5"/>
    <p:sldId id="257" r:id="rId6"/>
    <p:sldId id="577" r:id="rId7"/>
    <p:sldId id="477" r:id="rId8"/>
    <p:sldId id="478" r:id="rId9"/>
    <p:sldId id="479" r:id="rId10"/>
    <p:sldId id="480" r:id="rId11"/>
    <p:sldId id="337" r:id="rId12"/>
    <p:sldId id="483" r:id="rId13"/>
    <p:sldId id="345" r:id="rId14"/>
    <p:sldId id="484" r:id="rId15"/>
    <p:sldId id="485" r:id="rId16"/>
    <p:sldId id="763" r:id="rId17"/>
    <p:sldId id="487" r:id="rId18"/>
    <p:sldId id="675" r:id="rId19"/>
    <p:sldId id="764" r:id="rId20"/>
    <p:sldId id="676" r:id="rId21"/>
    <p:sldId id="765" r:id="rId22"/>
    <p:sldId id="678" r:id="rId23"/>
    <p:sldId id="766" r:id="rId24"/>
    <p:sldId id="489" r:id="rId25"/>
    <p:sldId id="679" r:id="rId26"/>
    <p:sldId id="767" r:id="rId27"/>
    <p:sldId id="490" r:id="rId28"/>
    <p:sldId id="491" r:id="rId29"/>
    <p:sldId id="492" r:id="rId30"/>
    <p:sldId id="493" r:id="rId31"/>
    <p:sldId id="494" r:id="rId32"/>
    <p:sldId id="495" r:id="rId33"/>
    <p:sldId id="768" r:id="rId34"/>
    <p:sldId id="497" r:id="rId35"/>
    <p:sldId id="507" r:id="rId36"/>
    <p:sldId id="499" r:id="rId37"/>
    <p:sldId id="500" r:id="rId38"/>
    <p:sldId id="501" r:id="rId39"/>
    <p:sldId id="769" r:id="rId40"/>
    <p:sldId id="509" r:id="rId41"/>
    <p:sldId id="770" r:id="rId42"/>
    <p:sldId id="771" r:id="rId43"/>
    <p:sldId id="503" r:id="rId44"/>
    <p:sldId id="511" r:id="rId45"/>
    <p:sldId id="512" r:id="rId46"/>
    <p:sldId id="505" r:id="rId47"/>
    <p:sldId id="772" r:id="rId48"/>
    <p:sldId id="514" r:id="rId49"/>
    <p:sldId id="516" r:id="rId50"/>
    <p:sldId id="517" r:id="rId51"/>
    <p:sldId id="518" r:id="rId52"/>
    <p:sldId id="519" r:id="rId53"/>
    <p:sldId id="520" r:id="rId54"/>
    <p:sldId id="523" r:id="rId55"/>
    <p:sldId id="524" r:id="rId56"/>
    <p:sldId id="526" r:id="rId57"/>
    <p:sldId id="529" r:id="rId58"/>
    <p:sldId id="530" r:id="rId59"/>
    <p:sldId id="531" r:id="rId60"/>
    <p:sldId id="532" r:id="rId61"/>
    <p:sldId id="842" r:id="rId62"/>
    <p:sldId id="843" r:id="rId63"/>
    <p:sldId id="534" r:id="rId64"/>
    <p:sldId id="535" r:id="rId65"/>
    <p:sldId id="536" r:id="rId66"/>
    <p:sldId id="539" r:id="rId67"/>
    <p:sldId id="547" r:id="rId68"/>
    <p:sldId id="844" r:id="rId69"/>
    <p:sldId id="540" r:id="rId70"/>
    <p:sldId id="845" r:id="rId71"/>
    <p:sldId id="541" r:id="rId72"/>
    <p:sldId id="542" r:id="rId73"/>
    <p:sldId id="543" r:id="rId74"/>
    <p:sldId id="555" r:id="rId75"/>
    <p:sldId id="556" r:id="rId76"/>
    <p:sldId id="557" r:id="rId77"/>
    <p:sldId id="558" r:id="rId78"/>
    <p:sldId id="559" r:id="rId79"/>
    <p:sldId id="560" r:id="rId80"/>
    <p:sldId id="561" r:id="rId81"/>
    <p:sldId id="562" r:id="rId82"/>
    <p:sldId id="563" r:id="rId83"/>
    <p:sldId id="566" r:id="rId84"/>
    <p:sldId id="684" r:id="rId85"/>
    <p:sldId id="685" r:id="rId86"/>
    <p:sldId id="846" r:id="rId87"/>
    <p:sldId id="847" r:id="rId88"/>
    <p:sldId id="567" r:id="rId89"/>
    <p:sldId id="573" r:id="rId90"/>
    <p:sldId id="574" r:id="rId91"/>
    <p:sldId id="575" r:id="rId92"/>
    <p:sldId id="576" r:id="rId93"/>
  </p:sldIdLst>
  <p:sldSz cx="12192000" cy="6858000"/>
  <p:notesSz cx="6858000" cy="9144000"/>
  <p:custDataLst>
    <p:tags r:id="rId9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5A613D"/>
    <a:srgbClr val="B6AF88"/>
    <a:srgbClr val="030502"/>
    <a:srgbClr val="70784C"/>
    <a:srgbClr val="7E8755"/>
    <a:srgbClr val="DFE2D1"/>
    <a:srgbClr val="D6DAC5"/>
    <a:srgbClr val="E1D8D2"/>
    <a:srgbClr val="DDC6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3" autoAdjust="0"/>
    <p:restoredTop sz="94660"/>
  </p:normalViewPr>
  <p:slideViewPr>
    <p:cSldViewPr snapToGrid="0">
      <p:cViewPr varScale="1">
        <p:scale>
          <a:sx n="59" d="100"/>
          <a:sy n="59" d="100"/>
        </p:scale>
        <p:origin x="82" y="42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8" Type="http://schemas.openxmlformats.org/officeDocument/2006/relationships/tags" Target="tags/tag272.xml"/><Relationship Id="rId97" Type="http://schemas.openxmlformats.org/officeDocument/2006/relationships/tableStyles" Target="tableStyles.xml"/><Relationship Id="rId96" Type="http://schemas.openxmlformats.org/officeDocument/2006/relationships/viewProps" Target="viewProps.xml"/><Relationship Id="rId95" Type="http://schemas.openxmlformats.org/officeDocument/2006/relationships/presProps" Target="presProps.xml"/><Relationship Id="rId94" Type="http://schemas.openxmlformats.org/officeDocument/2006/relationships/handoutMaster" Target="handoutMasters/handoutMaster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CC3875-C447-4BC8-A378-F3E768C9EB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D89C3F-5AE9-4BEA-A13E-86ABD0C8DCE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slide" Target="../slides/slide2.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slide" Target="../slides/slide2.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slide" Target="../slides/slide2.xml"/><Relationship Id="rId2" Type="http://schemas.openxmlformats.org/officeDocument/2006/relationships/tags" Target="../tags/tag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a:hlinkClick r:id="rId3" action="ppaction://hlinksldjump"/>
          </p:cNvPr>
          <p:cNvSpPr/>
          <p:nvPr userDrawn="1"/>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jpeg"/><Relationship Id="rId3" Type="http://schemas.openxmlformats.org/officeDocument/2006/relationships/tags" Target="../tags/tag13.xml"/><Relationship Id="rId2" Type="http://schemas.openxmlformats.org/officeDocument/2006/relationships/image" Target="../media/image2.jpeg"/><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61.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5.xml"/><Relationship Id="rId5" Type="http://schemas.openxmlformats.org/officeDocument/2006/relationships/tags" Target="../tags/tag65.xml"/><Relationship Id="rId4" Type="http://schemas.openxmlformats.org/officeDocument/2006/relationships/image" Target="../media/image7.jpeg"/><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6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6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68.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5.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7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73.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5.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77.xml"/></Relationships>
</file>

<file path=ppt/slides/_rels/slide2.xml.rels><?xml version="1.0" encoding="UTF-8" standalone="yes"?>
<Relationships xmlns="http://schemas.openxmlformats.org/package/2006/relationships"><Relationship Id="rId9" Type="http://schemas.openxmlformats.org/officeDocument/2006/relationships/slide" Target="slide3.xml"/><Relationship Id="rId8" Type="http://schemas.openxmlformats.org/officeDocument/2006/relationships/tags" Target="../tags/tag18.xml"/><Relationship Id="rId7" Type="http://schemas.openxmlformats.org/officeDocument/2006/relationships/image" Target="../media/image5.jpeg"/><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media/image4.jpeg"/><Relationship Id="rId3" Type="http://schemas.openxmlformats.org/officeDocument/2006/relationships/image" Target="../media/image3.jpeg"/><Relationship Id="rId23" Type="http://schemas.openxmlformats.org/officeDocument/2006/relationships/notesSlide" Target="../notesSlides/notesSlide2.xml"/><Relationship Id="rId22" Type="http://schemas.openxmlformats.org/officeDocument/2006/relationships/slideLayout" Target="../slideLayouts/slideLayout1.xml"/><Relationship Id="rId21" Type="http://schemas.openxmlformats.org/officeDocument/2006/relationships/tags" Target="../tags/tag27.xml"/><Relationship Id="rId20" Type="http://schemas.openxmlformats.org/officeDocument/2006/relationships/slide" Target="slide72.xml"/><Relationship Id="rId2" Type="http://schemas.openxmlformats.org/officeDocument/2006/relationships/tags" Target="../tags/tag15.xml"/><Relationship Id="rId19" Type="http://schemas.openxmlformats.org/officeDocument/2006/relationships/tags" Target="../tags/tag26.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49.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slide" Target="slide25.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7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79.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5.xml"/><Relationship Id="rId4" Type="http://schemas.openxmlformats.org/officeDocument/2006/relationships/tags" Target="../tags/tag82.xml"/><Relationship Id="rId3" Type="http://schemas.openxmlformats.org/officeDocument/2006/relationships/slide" Target="slide23.xml"/><Relationship Id="rId2" Type="http://schemas.openxmlformats.org/officeDocument/2006/relationships/tags" Target="../tags/tag81.xml"/><Relationship Id="rId1" Type="http://schemas.openxmlformats.org/officeDocument/2006/relationships/tags" Target="../tags/tag80.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5.xml"/><Relationship Id="rId2" Type="http://schemas.openxmlformats.org/officeDocument/2006/relationships/tags" Target="../tags/tag84.xml"/><Relationship Id="rId1" Type="http://schemas.openxmlformats.org/officeDocument/2006/relationships/tags" Target="../tags/tag83.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5.xml"/><Relationship Id="rId3" Type="http://schemas.openxmlformats.org/officeDocument/2006/relationships/tags" Target="../tags/tag86.xml"/><Relationship Id="rId2" Type="http://schemas.openxmlformats.org/officeDocument/2006/relationships/slide" Target="slide22.xml"/><Relationship Id="rId1" Type="http://schemas.openxmlformats.org/officeDocument/2006/relationships/tags" Target="../tags/tag85.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1.xml"/><Relationship Id="rId5" Type="http://schemas.openxmlformats.org/officeDocument/2006/relationships/tags" Target="../tags/tag88.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87.xml"/><Relationship Id="rId1" Type="http://schemas.openxmlformats.org/officeDocument/2006/relationships/image" Target="../media/image6.jpe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3.xml"/><Relationship Id="rId3" Type="http://schemas.openxmlformats.org/officeDocument/2006/relationships/tags" Target="../tags/tag90.xml"/><Relationship Id="rId2" Type="http://schemas.openxmlformats.org/officeDocument/2006/relationships/image" Target="../media/image7.jpeg"/><Relationship Id="rId1" Type="http://schemas.openxmlformats.org/officeDocument/2006/relationships/tags" Target="../tags/tag89.xml"/></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3.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98.xml"/></Relationships>
</file>

<file path=ppt/slides/_rels/slide29.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0" Type="http://schemas.openxmlformats.org/officeDocument/2006/relationships/notesSlide" Target="../notesSlides/notesSlide29.xml"/><Relationship Id="rId2" Type="http://schemas.openxmlformats.org/officeDocument/2006/relationships/tags" Target="../tags/tag100.xml"/><Relationship Id="rId19" Type="http://schemas.openxmlformats.org/officeDocument/2006/relationships/slideLayout" Target="../slideLayouts/slideLayout3.xml"/><Relationship Id="rId18" Type="http://schemas.openxmlformats.org/officeDocument/2006/relationships/tags" Target="../tags/tag116.xml"/><Relationship Id="rId17" Type="http://schemas.openxmlformats.org/officeDocument/2006/relationships/tags" Target="../tags/tag115.xml"/><Relationship Id="rId16" Type="http://schemas.openxmlformats.org/officeDocument/2006/relationships/tags" Target="../tags/tag114.xml"/><Relationship Id="rId15" Type="http://schemas.openxmlformats.org/officeDocument/2006/relationships/tags" Target="../tags/tag113.xml"/><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99.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tags" Target="../tags/tag29.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28.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3.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31.xml.rels><?xml version="1.0" encoding="UTF-8" standalone="yes"?>
<Relationships xmlns="http://schemas.openxmlformats.org/package/2006/relationships"><Relationship Id="rId9" Type="http://schemas.openxmlformats.org/officeDocument/2006/relationships/notesSlide" Target="../notesSlides/notesSlide31.xml"/><Relationship Id="rId8" Type="http://schemas.openxmlformats.org/officeDocument/2006/relationships/slideLayout" Target="../slideLayouts/slideLayout3.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4.xml"/><Relationship Id="rId5" Type="http://schemas.openxmlformats.org/officeDocument/2006/relationships/tags" Target="../tags/tag132.xml"/><Relationship Id="rId4" Type="http://schemas.openxmlformats.org/officeDocument/2006/relationships/image" Target="../media/image7.jpeg"/><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4.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5.xml"/><Relationship Id="rId5" Type="http://schemas.openxmlformats.org/officeDocument/2006/relationships/tags" Target="../tags/tag142.xml"/><Relationship Id="rId4" Type="http://schemas.openxmlformats.org/officeDocument/2006/relationships/image" Target="../media/image7.jpeg"/><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14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14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14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5.xml"/><Relationship Id="rId1" Type="http://schemas.openxmlformats.org/officeDocument/2006/relationships/tags" Target="../tags/tag14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xml"/><Relationship Id="rId1" Type="http://schemas.openxmlformats.org/officeDocument/2006/relationships/tags" Target="../tags/tag147.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tags" Target="../tags/tag31.xml"/><Relationship Id="rId2" Type="http://schemas.openxmlformats.org/officeDocument/2006/relationships/image" Target="../media/image7.jpeg"/><Relationship Id="rId1" Type="http://schemas.openxmlformats.org/officeDocument/2006/relationships/tags" Target="../tags/tag30.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5.xml"/><Relationship Id="rId1" Type="http://schemas.openxmlformats.org/officeDocument/2006/relationships/tags" Target="../tags/tag148.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5.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5.xml"/><Relationship Id="rId1" Type="http://schemas.openxmlformats.org/officeDocument/2006/relationships/tags" Target="../tags/tag15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5.xml"/><Relationship Id="rId1" Type="http://schemas.openxmlformats.org/officeDocument/2006/relationships/tags" Target="../tags/tag153.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5.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5.xml"/><Relationship Id="rId1" Type="http://schemas.openxmlformats.org/officeDocument/2006/relationships/tags" Target="../tags/tag157.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5.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5.xml"/><Relationship Id="rId3" Type="http://schemas.openxmlformats.org/officeDocument/2006/relationships/slide" Target="slide48.xml"/><Relationship Id="rId2" Type="http://schemas.openxmlformats.org/officeDocument/2006/relationships/tags" Target="../tags/tag163.xml"/><Relationship Id="rId1" Type="http://schemas.openxmlformats.org/officeDocument/2006/relationships/tags" Target="../tags/tag162.xml"/></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5.xml"/><Relationship Id="rId3" Type="http://schemas.openxmlformats.org/officeDocument/2006/relationships/tags" Target="../tags/tag165.xml"/><Relationship Id="rId2" Type="http://schemas.openxmlformats.org/officeDocument/2006/relationships/slide" Target="slide47.xml"/><Relationship Id="rId1" Type="http://schemas.openxmlformats.org/officeDocument/2006/relationships/tags" Target="../tags/tag164.xml"/></Relationships>
</file>

<file path=ppt/slides/_rels/slide49.xml.rels><?xml version="1.0" encoding="UTF-8" standalone="yes"?>
<Relationships xmlns="http://schemas.openxmlformats.org/package/2006/relationships"><Relationship Id="rId7" Type="http://schemas.openxmlformats.org/officeDocument/2006/relationships/notesSlide" Target="../notesSlides/notesSlide49.xml"/><Relationship Id="rId6" Type="http://schemas.openxmlformats.org/officeDocument/2006/relationships/slideLayout" Target="../slideLayouts/slideLayout1.xml"/><Relationship Id="rId5" Type="http://schemas.openxmlformats.org/officeDocument/2006/relationships/tags" Target="../tags/tag167.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166.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3.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3.xml"/><Relationship Id="rId3" Type="http://schemas.openxmlformats.org/officeDocument/2006/relationships/tags" Target="../tags/tag169.xml"/><Relationship Id="rId2" Type="http://schemas.openxmlformats.org/officeDocument/2006/relationships/image" Target="../media/image7.jpeg"/><Relationship Id="rId1" Type="http://schemas.openxmlformats.org/officeDocument/2006/relationships/tags" Target="../tags/tag168.xml"/></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51.xml"/><Relationship Id="rId4" Type="http://schemas.openxmlformats.org/officeDocument/2006/relationships/slideLayout" Target="../slideLayouts/slideLayout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52.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1" Type="http://schemas.openxmlformats.org/officeDocument/2006/relationships/notesSlide" Target="../notesSlides/notesSlide52.xml"/><Relationship Id="rId10" Type="http://schemas.openxmlformats.org/officeDocument/2006/relationships/slideLayout" Target="../slideLayouts/slideLayout3.xml"/><Relationship Id="rId1" Type="http://schemas.openxmlformats.org/officeDocument/2006/relationships/tags" Target="../tags/tag173.xml"/></Relationships>
</file>

<file path=ppt/slides/_rels/slide53.xml.rels><?xml version="1.0" encoding="UTF-8" standalone="yes"?>
<Relationships xmlns="http://schemas.openxmlformats.org/package/2006/relationships"><Relationship Id="rId6" Type="http://schemas.openxmlformats.org/officeDocument/2006/relationships/notesSlide" Target="../notesSlides/notesSlide53.xml"/><Relationship Id="rId5" Type="http://schemas.openxmlformats.org/officeDocument/2006/relationships/slideLayout" Target="../slideLayouts/slideLayout3.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54.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image" Target="../media/image7.jpeg"/><Relationship Id="rId3" Type="http://schemas.openxmlformats.org/officeDocument/2006/relationships/tags" Target="../tags/tag188.xml"/><Relationship Id="rId26" Type="http://schemas.openxmlformats.org/officeDocument/2006/relationships/notesSlide" Target="../notesSlides/notesSlide54.xml"/><Relationship Id="rId25" Type="http://schemas.openxmlformats.org/officeDocument/2006/relationships/slideLayout" Target="../slideLayouts/slideLayout4.xml"/><Relationship Id="rId24" Type="http://schemas.openxmlformats.org/officeDocument/2006/relationships/tags" Target="../tags/tag208.xml"/><Relationship Id="rId23" Type="http://schemas.openxmlformats.org/officeDocument/2006/relationships/tags" Target="../tags/tag207.xml"/><Relationship Id="rId22" Type="http://schemas.openxmlformats.org/officeDocument/2006/relationships/tags" Target="../tags/tag206.xml"/><Relationship Id="rId21" Type="http://schemas.openxmlformats.org/officeDocument/2006/relationships/tags" Target="../tags/tag205.xml"/><Relationship Id="rId20" Type="http://schemas.openxmlformats.org/officeDocument/2006/relationships/tags" Target="../tags/tag204.xml"/><Relationship Id="rId2" Type="http://schemas.openxmlformats.org/officeDocument/2006/relationships/tags" Target="../tags/tag187.xml"/><Relationship Id="rId19" Type="http://schemas.openxmlformats.org/officeDocument/2006/relationships/tags" Target="../tags/tag203.xml"/><Relationship Id="rId18" Type="http://schemas.openxmlformats.org/officeDocument/2006/relationships/tags" Target="../tags/tag202.xml"/><Relationship Id="rId17" Type="http://schemas.openxmlformats.org/officeDocument/2006/relationships/tags" Target="../tags/tag201.xml"/><Relationship Id="rId16" Type="http://schemas.openxmlformats.org/officeDocument/2006/relationships/tags" Target="../tags/tag200.xml"/><Relationship Id="rId15" Type="http://schemas.openxmlformats.org/officeDocument/2006/relationships/tags" Target="../tags/tag199.xml"/><Relationship Id="rId14" Type="http://schemas.openxmlformats.org/officeDocument/2006/relationships/tags" Target="../tags/tag198.xml"/><Relationship Id="rId13" Type="http://schemas.openxmlformats.org/officeDocument/2006/relationships/tags" Target="../tags/tag197.xml"/><Relationship Id="rId12" Type="http://schemas.openxmlformats.org/officeDocument/2006/relationships/tags" Target="../tags/tag196.xml"/><Relationship Id="rId11" Type="http://schemas.openxmlformats.org/officeDocument/2006/relationships/tags" Target="../tags/tag195.xml"/><Relationship Id="rId10" Type="http://schemas.openxmlformats.org/officeDocument/2006/relationships/tags" Target="../tags/tag194.xml"/><Relationship Id="rId1" Type="http://schemas.openxmlformats.org/officeDocument/2006/relationships/tags" Target="../tags/tag186.xml"/></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55.xml"/><Relationship Id="rId6" Type="http://schemas.openxmlformats.org/officeDocument/2006/relationships/slideLayout" Target="../slideLayouts/slideLayout5.xml"/><Relationship Id="rId5" Type="http://schemas.openxmlformats.org/officeDocument/2006/relationships/tags" Target="../tags/tag212.xml"/><Relationship Id="rId4" Type="http://schemas.openxmlformats.org/officeDocument/2006/relationships/image" Target="../media/image7.jpeg"/><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5.xml"/><Relationship Id="rId1" Type="http://schemas.openxmlformats.org/officeDocument/2006/relationships/tags" Target="../tags/tag21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5.xml"/><Relationship Id="rId1" Type="http://schemas.openxmlformats.org/officeDocument/2006/relationships/tags" Target="../tags/tag214.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5.xml"/><Relationship Id="rId1" Type="http://schemas.openxmlformats.org/officeDocument/2006/relationships/tags" Target="../tags/tag21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5.xml"/><Relationship Id="rId1" Type="http://schemas.openxmlformats.org/officeDocument/2006/relationships/tags" Target="../tags/tag21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5.xml"/><Relationship Id="rId1" Type="http://schemas.openxmlformats.org/officeDocument/2006/relationships/tags" Target="../tags/tag217.xml"/></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61.xml"/><Relationship Id="rId4" Type="http://schemas.openxmlformats.org/officeDocument/2006/relationships/slideLayout" Target="../slideLayouts/slideLayout5.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5.xml"/><Relationship Id="rId1" Type="http://schemas.openxmlformats.org/officeDocument/2006/relationships/tags" Target="../tags/tag221.xml"/></Relationships>
</file>

<file path=ppt/slides/_rels/slide63.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1" Type="http://schemas.openxmlformats.org/officeDocument/2006/relationships/notesSlide" Target="../notesSlides/notesSlide63.xml"/><Relationship Id="rId10" Type="http://schemas.openxmlformats.org/officeDocument/2006/relationships/slideLayout" Target="../slideLayouts/slideLayout5.xml"/><Relationship Id="rId1" Type="http://schemas.openxmlformats.org/officeDocument/2006/relationships/tags" Target="../tags/tag222.xml"/></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5.xml"/><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5.xml"/><Relationship Id="rId1" Type="http://schemas.openxmlformats.org/officeDocument/2006/relationships/tags" Target="../tags/tag234.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tags" Target="../tags/tag235.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5.xml"/><Relationship Id="rId1" Type="http://schemas.openxmlformats.org/officeDocument/2006/relationships/tags" Target="../tags/tag236.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5.xml"/><Relationship Id="rId1" Type="http://schemas.openxmlformats.org/officeDocument/2006/relationships/tags" Target="../tags/tag237.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5.xml"/><Relationship Id="rId1" Type="http://schemas.openxmlformats.org/officeDocument/2006/relationships/tags" Target="../tags/tag238.xml"/></Relationships>
</file>

<file path=ppt/slides/_rels/slide7.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2" Type="http://schemas.openxmlformats.org/officeDocument/2006/relationships/notesSlide" Target="../notesSlides/notesSlide7.xml"/><Relationship Id="rId11" Type="http://schemas.openxmlformats.org/officeDocument/2006/relationships/slideLayout" Target="../slideLayouts/slideLayout3.xml"/><Relationship Id="rId10" Type="http://schemas.openxmlformats.org/officeDocument/2006/relationships/tags" Target="../tags/tag46.xml"/><Relationship Id="rId1" Type="http://schemas.openxmlformats.org/officeDocument/2006/relationships/tags" Target="../tags/tag37.xml"/></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70.xml"/><Relationship Id="rId4" Type="http://schemas.openxmlformats.org/officeDocument/2006/relationships/slideLayout" Target="../slideLayouts/slideLayout5.xml"/><Relationship Id="rId3" Type="http://schemas.openxmlformats.org/officeDocument/2006/relationships/slide" Target="slide71.xml"/><Relationship Id="rId2" Type="http://schemas.openxmlformats.org/officeDocument/2006/relationships/tags" Target="../tags/tag240.xml"/><Relationship Id="rId1" Type="http://schemas.openxmlformats.org/officeDocument/2006/relationships/tags" Target="../tags/tag239.xml"/></Relationships>
</file>

<file path=ppt/slides/_rels/slide71.xml.rels><?xml version="1.0" encoding="UTF-8" standalone="yes"?>
<Relationships xmlns="http://schemas.openxmlformats.org/package/2006/relationships"><Relationship Id="rId5" Type="http://schemas.openxmlformats.org/officeDocument/2006/relationships/notesSlide" Target="../notesSlides/notesSlide71.xml"/><Relationship Id="rId4" Type="http://schemas.openxmlformats.org/officeDocument/2006/relationships/slideLayout" Target="../slideLayouts/slideLayout5.xml"/><Relationship Id="rId3" Type="http://schemas.openxmlformats.org/officeDocument/2006/relationships/tags" Target="../tags/tag242.xml"/><Relationship Id="rId2" Type="http://schemas.openxmlformats.org/officeDocument/2006/relationships/slide" Target="slide70.xml"/><Relationship Id="rId1" Type="http://schemas.openxmlformats.org/officeDocument/2006/relationships/tags" Target="../tags/tag241.xml"/></Relationships>
</file>

<file path=ppt/slides/_rels/slide72.xml.rels><?xml version="1.0" encoding="UTF-8" standalone="yes"?>
<Relationships xmlns="http://schemas.openxmlformats.org/package/2006/relationships"><Relationship Id="rId7" Type="http://schemas.openxmlformats.org/officeDocument/2006/relationships/notesSlide" Target="../notesSlides/notesSlide72.xml"/><Relationship Id="rId6" Type="http://schemas.openxmlformats.org/officeDocument/2006/relationships/slideLayout" Target="../slideLayouts/slideLayout1.xml"/><Relationship Id="rId5" Type="http://schemas.openxmlformats.org/officeDocument/2006/relationships/tags" Target="../tags/tag244.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243.xml"/><Relationship Id="rId1" Type="http://schemas.openxmlformats.org/officeDocument/2006/relationships/image" Target="../media/image6.jpeg"/></Relationships>
</file>

<file path=ppt/slides/_rels/slide73.xml.rels><?xml version="1.0" encoding="UTF-8" standalone="yes"?>
<Relationships xmlns="http://schemas.openxmlformats.org/package/2006/relationships"><Relationship Id="rId6" Type="http://schemas.openxmlformats.org/officeDocument/2006/relationships/notesSlide" Target="../notesSlides/notesSlide73.xml"/><Relationship Id="rId5" Type="http://schemas.openxmlformats.org/officeDocument/2006/relationships/slideLayout" Target="../slideLayouts/slideLayout5.xml"/><Relationship Id="rId4" Type="http://schemas.openxmlformats.org/officeDocument/2006/relationships/tags" Target="../tags/tag247.xml"/><Relationship Id="rId3" Type="http://schemas.openxmlformats.org/officeDocument/2006/relationships/image" Target="../media/image7.jpeg"/><Relationship Id="rId2" Type="http://schemas.openxmlformats.org/officeDocument/2006/relationships/tags" Target="../tags/tag246.xml"/><Relationship Id="rId1" Type="http://schemas.openxmlformats.org/officeDocument/2006/relationships/tags" Target="../tags/tag245.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5.xml"/><Relationship Id="rId1" Type="http://schemas.openxmlformats.org/officeDocument/2006/relationships/tags" Target="../tags/tag248.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5.xml"/><Relationship Id="rId1" Type="http://schemas.openxmlformats.org/officeDocument/2006/relationships/tags" Target="../tags/tag249.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5.xml"/><Relationship Id="rId1" Type="http://schemas.openxmlformats.org/officeDocument/2006/relationships/tags" Target="../tags/tag250.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5.xml"/><Relationship Id="rId1" Type="http://schemas.openxmlformats.org/officeDocument/2006/relationships/tags" Target="../tags/tag251.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5.xml"/><Relationship Id="rId1" Type="http://schemas.openxmlformats.org/officeDocument/2006/relationships/tags" Target="../tags/tag252.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5.xml"/><Relationship Id="rId1" Type="http://schemas.openxmlformats.org/officeDocument/2006/relationships/tags" Target="../tags/tag253.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3.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5.xml"/><Relationship Id="rId1" Type="http://schemas.openxmlformats.org/officeDocument/2006/relationships/tags" Target="../tags/tag254.xml"/></Relationships>
</file>

<file path=ppt/slides/_rels/slide81.xml.rels><?xml version="1.0" encoding="UTF-8" standalone="yes"?>
<Relationships xmlns="http://schemas.openxmlformats.org/package/2006/relationships"><Relationship Id="rId7" Type="http://schemas.openxmlformats.org/officeDocument/2006/relationships/notesSlide" Target="../notesSlides/notesSlide81.xml"/><Relationship Id="rId6" Type="http://schemas.openxmlformats.org/officeDocument/2006/relationships/slideLayout" Target="../slideLayouts/slideLayout5.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image" Target="../media/image7.jpeg"/><Relationship Id="rId2" Type="http://schemas.openxmlformats.org/officeDocument/2006/relationships/tags" Target="../tags/tag256.xml"/><Relationship Id="rId1" Type="http://schemas.openxmlformats.org/officeDocument/2006/relationships/tags" Target="../tags/tag255.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5.xml"/><Relationship Id="rId1" Type="http://schemas.openxmlformats.org/officeDocument/2006/relationships/tags" Target="../tags/tag259.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5.xml"/><Relationship Id="rId1" Type="http://schemas.openxmlformats.org/officeDocument/2006/relationships/tags" Target="../tags/tag260.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5.xml"/><Relationship Id="rId1" Type="http://schemas.openxmlformats.org/officeDocument/2006/relationships/tags" Target="../tags/tag261.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5.xml"/><Relationship Id="rId1" Type="http://schemas.openxmlformats.org/officeDocument/2006/relationships/tags" Target="../tags/tag262.xml"/></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86.xml"/><Relationship Id="rId3" Type="http://schemas.openxmlformats.org/officeDocument/2006/relationships/slideLayout" Target="../slideLayouts/slideLayout5.xml"/><Relationship Id="rId2" Type="http://schemas.openxmlformats.org/officeDocument/2006/relationships/tags" Target="../tags/tag264.xml"/><Relationship Id="rId1" Type="http://schemas.openxmlformats.org/officeDocument/2006/relationships/tags" Target="../tags/tag263.xml"/></Relationships>
</file>

<file path=ppt/slides/_rels/slide87.xml.rels><?xml version="1.0" encoding="UTF-8" standalone="yes"?>
<Relationships xmlns="http://schemas.openxmlformats.org/package/2006/relationships"><Relationship Id="rId6" Type="http://schemas.openxmlformats.org/officeDocument/2006/relationships/notesSlide" Target="../notesSlides/notesSlide87.xml"/><Relationship Id="rId5" Type="http://schemas.openxmlformats.org/officeDocument/2006/relationships/slideLayout" Target="../slideLayouts/slideLayout5.xml"/><Relationship Id="rId4" Type="http://schemas.openxmlformats.org/officeDocument/2006/relationships/tags" Target="../tags/tag267.xml"/><Relationship Id="rId3" Type="http://schemas.openxmlformats.org/officeDocument/2006/relationships/image" Target="../media/image7.jpeg"/><Relationship Id="rId2" Type="http://schemas.openxmlformats.org/officeDocument/2006/relationships/tags" Target="../tags/tag266.xml"/><Relationship Id="rId1" Type="http://schemas.openxmlformats.org/officeDocument/2006/relationships/tags" Target="../tags/tag265.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5.xml"/><Relationship Id="rId1" Type="http://schemas.openxmlformats.org/officeDocument/2006/relationships/tags" Target="../tags/tag268.xml"/></Relationships>
</file>

<file path=ppt/slides/_rels/slide89.xml.rels><?xml version="1.0" encoding="UTF-8" standalone="yes"?>
<Relationships xmlns="http://schemas.openxmlformats.org/package/2006/relationships"><Relationship Id="rId6" Type="http://schemas.openxmlformats.org/officeDocument/2006/relationships/notesSlide" Target="../notesSlides/notesSlide89.xml"/><Relationship Id="rId5" Type="http://schemas.openxmlformats.org/officeDocument/2006/relationships/slideLayout" Target="../slideLayouts/slideLayout5.xml"/><Relationship Id="rId4" Type="http://schemas.openxmlformats.org/officeDocument/2006/relationships/tags" Target="../tags/tag271.xml"/><Relationship Id="rId3" Type="http://schemas.openxmlformats.org/officeDocument/2006/relationships/image" Target="../media/image7.jpeg"/><Relationship Id="rId2" Type="http://schemas.openxmlformats.org/officeDocument/2006/relationships/tags" Target="../tags/tag270.xml"/><Relationship Id="rId1" Type="http://schemas.openxmlformats.org/officeDocument/2006/relationships/tags" Target="../tags/tag269.xml"/></Relationships>
</file>

<file path=ppt/slides/_rels/slide9.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image" Target="../media/image7.jpeg"/><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image" Target="../media/image8.png"/><Relationship Id="rId13" Type="http://schemas.openxmlformats.org/officeDocument/2006/relationships/notesSlide" Target="../notesSlides/notesSlide9.xml"/><Relationship Id="rId12" Type="http://schemas.openxmlformats.org/officeDocument/2006/relationships/slideLayout" Target="../slideLayouts/slideLayout4.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2.xml"/></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9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1" name="任意多边形 10"/>
          <p:cNvSpPr/>
          <p:nvPr/>
        </p:nvSpPr>
        <p:spPr>
          <a:xfrm>
            <a:off x="2599055" y="1720215"/>
            <a:ext cx="6666230" cy="29044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966" h="3487">
                <a:moveTo>
                  <a:pt x="0" y="2135"/>
                </a:moveTo>
                <a:cubicBezTo>
                  <a:pt x="317" y="1065"/>
                  <a:pt x="2726" y="-59"/>
                  <a:pt x="4190" y="0"/>
                </a:cubicBezTo>
                <a:lnTo>
                  <a:pt x="4271" y="2"/>
                </a:lnTo>
                <a:lnTo>
                  <a:pt x="4366" y="3"/>
                </a:lnTo>
                <a:lnTo>
                  <a:pt x="4462" y="5"/>
                </a:lnTo>
                <a:lnTo>
                  <a:pt x="4567" y="2"/>
                </a:lnTo>
                <a:lnTo>
                  <a:pt x="4671" y="1"/>
                </a:lnTo>
                <a:lnTo>
                  <a:pt x="4774" y="1"/>
                </a:lnTo>
                <a:cubicBezTo>
                  <a:pt x="6909" y="-17"/>
                  <a:pt x="8805" y="1474"/>
                  <a:pt x="8966" y="2279"/>
                </a:cubicBezTo>
                <a:lnTo>
                  <a:pt x="6140" y="3477"/>
                </a:lnTo>
                <a:cubicBezTo>
                  <a:pt x="5804" y="3132"/>
                  <a:pt x="4982" y="2913"/>
                  <a:pt x="4539" y="2917"/>
                </a:cubicBezTo>
                <a:lnTo>
                  <a:pt x="4515" y="2917"/>
                </a:lnTo>
                <a:lnTo>
                  <a:pt x="4488" y="2918"/>
                </a:lnTo>
                <a:lnTo>
                  <a:pt x="4461" y="2918"/>
                </a:lnTo>
                <a:lnTo>
                  <a:pt x="4424" y="2917"/>
                </a:lnTo>
                <a:lnTo>
                  <a:pt x="4386" y="2917"/>
                </a:lnTo>
                <a:lnTo>
                  <a:pt x="4354" y="2916"/>
                </a:lnTo>
                <a:lnTo>
                  <a:pt x="4322" y="2916"/>
                </a:lnTo>
                <a:cubicBezTo>
                  <a:pt x="3706" y="2911"/>
                  <a:pt x="3010" y="3268"/>
                  <a:pt x="2768" y="3485"/>
                </a:cubicBezTo>
                <a:lnTo>
                  <a:pt x="0" y="2135"/>
                </a:lnTo>
                <a:close/>
              </a:path>
            </a:pathLst>
          </a:custGeom>
          <a:solidFill>
            <a:schemeClr val="accent6">
              <a:lumMod val="20000"/>
              <a:lumOff val="80000"/>
            </a:schemeClr>
          </a:solidFill>
          <a:ln>
            <a:solidFill>
              <a:schemeClr val="bg2">
                <a:lumMod val="75000"/>
              </a:schemeClr>
            </a:solidFill>
          </a:ln>
          <a:effectLst>
            <a:outerShdw blurRad="50800" dist="38100" dir="12600000" algn="b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6" name="任意多边形 25"/>
          <p:cNvSpPr/>
          <p:nvPr/>
        </p:nvSpPr>
        <p:spPr>
          <a:xfrm>
            <a:off x="5872770" y="4919950"/>
            <a:ext cx="3353" cy="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
                <a:moveTo>
                  <a:pt x="5" y="0"/>
                </a:moveTo>
                <a:lnTo>
                  <a:pt x="5" y="0"/>
                </a:lnTo>
                <a:lnTo>
                  <a:pt x="0" y="0"/>
                </a:lnTo>
                <a:lnTo>
                  <a:pt x="5" y="0"/>
                </a:lnTo>
                <a:close/>
              </a:path>
            </a:pathLst>
          </a:custGeom>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文本框 39"/>
          <p:cNvSpPr txBox="1"/>
          <p:nvPr/>
        </p:nvSpPr>
        <p:spPr>
          <a:xfrm>
            <a:off x="3385185" y="2543175"/>
            <a:ext cx="4978400" cy="1043305"/>
          </a:xfrm>
          <a:prstGeom prst="rect">
            <a:avLst/>
          </a:prstGeom>
          <a:noFill/>
        </p:spPr>
        <p:txBody>
          <a:bodyPr wrap="square" rtlCol="0">
            <a:noAutofit/>
          </a:bodyPr>
          <a:p>
            <a:r>
              <a:rPr lang="zh-CN" altLang="en-US" sz="6000" b="1">
                <a:solidFill>
                  <a:schemeClr val="tx1"/>
                </a:solidFill>
                <a:latin typeface="楷体" panose="02010609060101010101" charset="-122"/>
                <a:ea typeface="楷体" panose="02010609060101010101" charset="-122"/>
              </a:rPr>
              <a:t>中职语文基础</a:t>
            </a:r>
            <a:endParaRPr lang="zh-CN" altLang="en-US" sz="6000" b="1">
              <a:solidFill>
                <a:schemeClr val="tx1"/>
              </a:solidFill>
              <a:latin typeface="楷体" panose="02010609060101010101" charset="-122"/>
              <a:ea typeface="楷体" panose="02010609060101010101" charset="-122"/>
            </a:endParaRPr>
          </a:p>
        </p:txBody>
      </p:sp>
      <p:sp>
        <p:nvSpPr>
          <p:cNvPr id="44" name="文本框 43"/>
          <p:cNvSpPr txBox="1"/>
          <p:nvPr/>
        </p:nvSpPr>
        <p:spPr>
          <a:xfrm>
            <a:off x="8428355" y="2259965"/>
            <a:ext cx="675005" cy="2033905"/>
          </a:xfrm>
          <a:prstGeom prst="rect">
            <a:avLst/>
          </a:prstGeom>
          <a:solidFill>
            <a:schemeClr val="accent6">
              <a:lumMod val="50000"/>
            </a:schemeClr>
          </a:solidFill>
        </p:spPr>
        <p:txBody>
          <a:bodyPr vert="eaVert" wrap="square" rtlCol="0">
            <a:spAutoFit/>
          </a:bodyPr>
          <a:p>
            <a:pPr algn="ctr"/>
            <a:r>
              <a:rPr lang="zh-CN" altLang="en-US" sz="3200" b="1">
                <a:solidFill>
                  <a:schemeClr val="bg1"/>
                </a:solidFill>
                <a:latin typeface="楷体" panose="02010609060101010101" charset="-122"/>
                <a:ea typeface="楷体" panose="02010609060101010101" charset="-122"/>
              </a:rPr>
              <a:t>模块学案</a:t>
            </a:r>
            <a:endParaRPr lang="zh-CN" altLang="en-US" sz="3200" b="1">
              <a:solidFill>
                <a:schemeClr val="bg1"/>
              </a:solidFill>
              <a:latin typeface="楷体" panose="02010609060101010101" charset="-122"/>
              <a:ea typeface="楷体" panose="02010609060101010101" charset="-122"/>
            </a:endParaRPr>
          </a:p>
        </p:txBody>
      </p:sp>
      <p:sp>
        <p:nvSpPr>
          <p:cNvPr id="47" name="文本框 46"/>
          <p:cNvSpPr txBox="1"/>
          <p:nvPr/>
        </p:nvSpPr>
        <p:spPr>
          <a:xfrm>
            <a:off x="9596755" y="1250315"/>
            <a:ext cx="1667510" cy="583565"/>
          </a:xfrm>
          <a:prstGeom prst="rect">
            <a:avLst/>
          </a:prstGeom>
          <a:noFill/>
        </p:spPr>
        <p:txBody>
          <a:bodyPr wrap="square" rtlCol="0">
            <a:spAutoFit/>
          </a:bodyPr>
          <a:p>
            <a:r>
              <a:rPr lang="zh-CN" altLang="en-US" sz="3200" b="1">
                <a:latin typeface="楷体" panose="02010609060101010101" charset="-122"/>
                <a:ea typeface="楷体" panose="02010609060101010101" charset="-122"/>
              </a:rPr>
              <a:t>（下册）</a:t>
            </a:r>
            <a:endParaRPr lang="zh-CN" altLang="en-US" sz="3200" b="1">
              <a:latin typeface="楷体" panose="02010609060101010101" charset="-122"/>
              <a:ea typeface="楷体" panose="02010609060101010101" charset="-122"/>
            </a:endParaRPr>
          </a:p>
        </p:txBody>
      </p:sp>
      <p:pic>
        <p:nvPicPr>
          <p:cNvPr id="7" name="图片 6"/>
          <p:cNvPicPr/>
          <p:nvPr>
            <p:custDataLst>
              <p:tags r:id="rId1"/>
            </p:custDataLst>
          </p:nvPr>
        </p:nvPicPr>
        <p:blipFill>
          <a:blip r:embed="rId2">
            <a:clrChange>
              <a:clrFrom>
                <a:srgbClr val="FFFFFF">
                  <a:alpha val="100000"/>
                </a:srgbClr>
              </a:clrFrom>
              <a:clrTo>
                <a:srgbClr val="FFFFFF">
                  <a:alpha val="100000"/>
                  <a:alpha val="0"/>
                </a:srgbClr>
              </a:clrTo>
            </a:clrChange>
          </a:blip>
          <a:srcRect b="55301"/>
          <a:stretch>
            <a:fillRect/>
          </a:stretch>
        </p:blipFill>
        <p:spPr>
          <a:xfrm>
            <a:off x="57785" y="0"/>
            <a:ext cx="5511165" cy="3227070"/>
          </a:xfrm>
          <a:prstGeom prst="rect">
            <a:avLst/>
          </a:prstGeom>
          <a:noFill/>
          <a:ln w="9525">
            <a:noFill/>
          </a:ln>
        </p:spPr>
      </p:pic>
      <p:pic>
        <p:nvPicPr>
          <p:cNvPr id="8" name="图片 7"/>
          <p:cNvPicPr/>
          <p:nvPr>
            <p:custDataLst>
              <p:tags r:id="rId3"/>
            </p:custDataLst>
          </p:nvPr>
        </p:nvPicPr>
        <p:blipFill>
          <a:blip r:embed="rId4">
            <a:clrChange>
              <a:clrFrom>
                <a:srgbClr val="FFFFFF">
                  <a:alpha val="100000"/>
                </a:srgbClr>
              </a:clrFrom>
              <a:clrTo>
                <a:srgbClr val="FFFFFF">
                  <a:alpha val="100000"/>
                  <a:alpha val="0"/>
                </a:srgbClr>
              </a:clrTo>
            </a:clrChange>
          </a:blip>
          <a:stretch>
            <a:fillRect/>
          </a:stretch>
        </p:blipFill>
        <p:spPr>
          <a:xfrm>
            <a:off x="9167495" y="4167505"/>
            <a:ext cx="3632200" cy="2995930"/>
          </a:xfrm>
          <a:prstGeom prst="rect">
            <a:avLst/>
          </a:prstGeom>
          <a:noFill/>
          <a:ln w="9525">
            <a:noFill/>
          </a:ln>
        </p:spPr>
      </p:pic>
      <p:sp>
        <p:nvSpPr>
          <p:cNvPr id="2" name="文本框 1"/>
          <p:cNvSpPr txBox="1"/>
          <p:nvPr/>
        </p:nvSpPr>
        <p:spPr>
          <a:xfrm>
            <a:off x="3711575" y="4785360"/>
            <a:ext cx="4441190"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charset="-122"/>
                <a:ea typeface="微软雅黑" panose="020B0503020204020204" charset="-122"/>
              </a:rPr>
              <a:t>主　编　刘建华</a:t>
            </a:r>
            <a:r>
              <a:rPr lang="zh-CN" altLang="en-US" sz="2000" b="1">
                <a:latin typeface="微软雅黑" panose="020B0503020204020204" charset="-122"/>
                <a:ea typeface="微软雅黑" panose="020B0503020204020204" charset="-122"/>
                <a:sym typeface="+mn-ea"/>
              </a:rPr>
              <a:t>　</a:t>
            </a:r>
            <a:r>
              <a:rPr lang="zh-CN" altLang="en-US" sz="2000" b="1">
                <a:latin typeface="微软雅黑" panose="020B0503020204020204" charset="-122"/>
                <a:ea typeface="微软雅黑" panose="020B0503020204020204" charset="-122"/>
              </a:rPr>
              <a:t>张若楠　王　柳</a:t>
            </a:r>
            <a:endParaRPr lang="zh-CN" altLang="en-US" sz="20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barn(inVertical)">
                                      <p:cBhvr>
                                        <p:cTn id="10" dur="500"/>
                                        <p:tgtEl>
                                          <p:spTgt spid="4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barn(inVertical)">
                                      <p:cBhvr>
                                        <p:cTn id="13" dur="500"/>
                                        <p:tgtEl>
                                          <p:spTgt spid="4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barn(inVertical)">
                                      <p:cBhvr>
                                        <p:cTn id="16" dur="500"/>
                                        <p:tgtEl>
                                          <p:spTgt spid="47"/>
                                        </p:tgtEl>
                                      </p:cBhvr>
                                    </p:animEffect>
                                  </p:childTnLst>
                                </p:cTn>
                              </p:par>
                              <p:par>
                                <p:cTn id="17" presetID="47"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500"/>
                            </p:stCondLst>
                            <p:childTnLst>
                              <p:par>
                                <p:cTn id="23" presetID="47"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16" presetClass="entr" presetSubtype="21"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arn(inVertical)">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0" grpId="0"/>
      <p:bldP spid="44" grpId="0" bldLvl="0" animBg="1"/>
      <p:bldP spid="47"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79120" y="629920"/>
            <a:ext cx="10640695"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7. 恩</a:t>
            </a:r>
            <a:r>
              <a:rPr sz="2400">
                <a:latin typeface="宋体" panose="02010600030101010101" pitchFamily="2" charset="-122"/>
                <a:ea typeface="宋体" panose="02010600030101010101" pitchFamily="2" charset="-122"/>
                <a:cs typeface="宋体" panose="02010600030101010101" pitchFamily="2" charset="-122"/>
              </a:rPr>
              <a:t>格斯作这篇讲话的时候是怎样的心情？哪些词语是传达这种心情的关键要点？</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8. “他</a:t>
            </a:r>
            <a:r>
              <a:rPr sz="2400">
                <a:latin typeface="宋体" panose="02010600030101010101" pitchFamily="2" charset="-122"/>
                <a:ea typeface="宋体" panose="02010600030101010101" pitchFamily="2" charset="-122"/>
                <a:cs typeface="宋体" panose="02010600030101010101" pitchFamily="2" charset="-122"/>
              </a:rPr>
              <a:t>的英名和事业将永垂不朽”，为什么要用一个“将”字？</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a:t>
            </a:r>
            <a:r>
              <a:rPr 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__________________________________________________________________________________________________________________________________</a:t>
            </a:r>
            <a:r>
              <a:rPr sz="2400">
                <a:latin typeface="宋体" panose="02010600030101010101" pitchFamily="2" charset="-122"/>
                <a:ea typeface="宋体" panose="02010600030101010101" pitchFamily="2" charset="-122"/>
                <a:cs typeface="宋体" panose="02010600030101010101" pitchFamily="2" charset="-122"/>
              </a:rPr>
              <a:t>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nvSpPr>
        <p:spPr>
          <a:xfrm>
            <a:off x="808990" y="1453515"/>
            <a:ext cx="10410190"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心情是深沉悲痛的。“最伟大的思想家停止思想”“安静地睡着了”“永远地睡着了”传达出这种心情。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08990" y="3266440"/>
            <a:ext cx="10410190" cy="186372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马克思的思想永放光芒，他的光辉名字将永远活在人们心中，他开创的无产阶级革命事业后继有人，也必将取得最后的胜利。因此，这个“将”字表明了恩格斯对马克思主义不朽生命力的信心。因此，恩格斯饱含无限深情和崇高敬意写下了“他的英名和事业将永垂不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3625215" y="92837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579120" y="1753870"/>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9. 下列选项中，标红字的注音全都不同的一项是（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a:t>
            </a:r>
            <a:r>
              <a:rPr sz="2400">
                <a:solidFill>
                  <a:srgbClr val="C00000"/>
                </a:solidFill>
                <a:latin typeface="Times New Roman" panose="02020603050405020304" charset="0"/>
                <a:ea typeface="宋体" panose="02010600030101010101" pitchFamily="2" charset="-122"/>
                <a:cs typeface="Times New Roman" panose="02020603050405020304" charset="0"/>
              </a:rPr>
              <a:t>悼</a:t>
            </a:r>
            <a:r>
              <a:rPr sz="2400">
                <a:latin typeface="Times New Roman" panose="02020603050405020304" charset="0"/>
                <a:ea typeface="宋体" panose="02010600030101010101" pitchFamily="2" charset="-122"/>
                <a:cs typeface="Times New Roman" panose="02020603050405020304" charset="0"/>
              </a:rPr>
              <a:t>词　　</a:t>
            </a:r>
            <a:r>
              <a:rPr sz="2400">
                <a:solidFill>
                  <a:srgbClr val="C00000"/>
                </a:solidFill>
                <a:latin typeface="Times New Roman" panose="02020603050405020304" charset="0"/>
                <a:ea typeface="宋体" panose="02010600030101010101" pitchFamily="2" charset="-122"/>
                <a:cs typeface="Times New Roman" panose="02020603050405020304" charset="0"/>
              </a:rPr>
              <a:t>卓</a:t>
            </a:r>
            <a:r>
              <a:rPr sz="2400">
                <a:latin typeface="Times New Roman" panose="02020603050405020304" charset="0"/>
                <a:ea typeface="宋体" panose="02010600030101010101" pitchFamily="2" charset="-122"/>
                <a:cs typeface="Times New Roman" panose="02020603050405020304" charset="0"/>
              </a:rPr>
              <a:t>越　　</a:t>
            </a:r>
            <a:r>
              <a:rPr sz="2400">
                <a:solidFill>
                  <a:srgbClr val="C00000"/>
                </a:solidFill>
                <a:latin typeface="Times New Roman" panose="02020603050405020304" charset="0"/>
                <a:ea typeface="宋体" panose="02010600030101010101" pitchFamily="2" charset="-122"/>
                <a:cs typeface="Times New Roman" panose="02020603050405020304" charset="0"/>
              </a:rPr>
              <a:t>棹</a:t>
            </a:r>
            <a:r>
              <a:rPr sz="2400">
                <a:latin typeface="Times New Roman" panose="02020603050405020304" charset="0"/>
                <a:ea typeface="宋体" panose="02010600030101010101" pitchFamily="2" charset="-122"/>
                <a:cs typeface="Times New Roman" panose="02020603050405020304" charset="0"/>
              </a:rPr>
              <a:t>舟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绰</a:t>
            </a:r>
            <a:r>
              <a:rPr sz="2400">
                <a:latin typeface="Times New Roman" panose="02020603050405020304" charset="0"/>
                <a:ea typeface="宋体" panose="02010600030101010101" pitchFamily="2" charset="-122"/>
                <a:cs typeface="Times New Roman" panose="02020603050405020304" charset="0"/>
              </a:rPr>
              <a:t>约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C00000"/>
                </a:solidFill>
                <a:latin typeface="Times New Roman" panose="02020603050405020304" charset="0"/>
                <a:ea typeface="宋体" panose="02010600030101010101" pitchFamily="2" charset="-122"/>
                <a:cs typeface="Times New Roman" panose="02020603050405020304" charset="0"/>
              </a:rPr>
              <a:t>芜</a:t>
            </a:r>
            <a:r>
              <a:rPr sz="2400">
                <a:latin typeface="Times New Roman" panose="02020603050405020304" charset="0"/>
                <a:ea typeface="宋体" panose="02010600030101010101" pitchFamily="2" charset="-122"/>
                <a:cs typeface="Times New Roman" panose="02020603050405020304" charset="0"/>
              </a:rPr>
              <a:t>杂　　</a:t>
            </a:r>
            <a:r>
              <a:rPr sz="2400">
                <a:solidFill>
                  <a:srgbClr val="C00000"/>
                </a:solidFill>
                <a:latin typeface="Times New Roman" panose="02020603050405020304" charset="0"/>
                <a:ea typeface="宋体" panose="02010600030101010101" pitchFamily="2" charset="-122"/>
                <a:cs typeface="Times New Roman" panose="02020603050405020304" charset="0"/>
              </a:rPr>
              <a:t>妩</a:t>
            </a:r>
            <a:r>
              <a:rPr sz="2400">
                <a:latin typeface="Times New Roman" panose="02020603050405020304" charset="0"/>
                <a:ea typeface="宋体" panose="02010600030101010101" pitchFamily="2" charset="-122"/>
                <a:cs typeface="Times New Roman" panose="02020603050405020304" charset="0"/>
              </a:rPr>
              <a:t>媚　　</a:t>
            </a:r>
            <a:r>
              <a:rPr sz="2400">
                <a:solidFill>
                  <a:srgbClr val="C00000"/>
                </a:solidFill>
                <a:latin typeface="Times New Roman" panose="02020603050405020304" charset="0"/>
                <a:ea typeface="宋体" panose="02010600030101010101" pitchFamily="2" charset="-122"/>
                <a:cs typeface="Times New Roman" panose="02020603050405020304" charset="0"/>
              </a:rPr>
              <a:t>怃</a:t>
            </a:r>
            <a:r>
              <a:rPr sz="2400">
                <a:latin typeface="Times New Roman" panose="02020603050405020304" charset="0"/>
                <a:ea typeface="宋体" panose="02010600030101010101" pitchFamily="2" charset="-122"/>
                <a:cs typeface="Times New Roman" panose="02020603050405020304" charset="0"/>
              </a:rPr>
              <a:t>然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抚</a:t>
            </a:r>
            <a:r>
              <a:rPr sz="2400">
                <a:latin typeface="Times New Roman" panose="02020603050405020304" charset="0"/>
                <a:ea typeface="宋体" panose="02010600030101010101" pitchFamily="2" charset="-122"/>
                <a:cs typeface="Times New Roman" panose="02020603050405020304" charset="0"/>
              </a:rPr>
              <a:t>摸</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sz="2400">
                <a:solidFill>
                  <a:srgbClr val="C00000"/>
                </a:solidFill>
                <a:latin typeface="Times New Roman" panose="02020603050405020304" charset="0"/>
                <a:ea typeface="宋体" panose="02010600030101010101" pitchFamily="2" charset="-122"/>
                <a:cs typeface="Times New Roman" panose="02020603050405020304" charset="0"/>
              </a:rPr>
              <a:t>诽</a:t>
            </a:r>
            <a:r>
              <a:rPr sz="2400">
                <a:latin typeface="Times New Roman" panose="02020603050405020304" charset="0"/>
                <a:ea typeface="宋体" panose="02010600030101010101" pitchFamily="2" charset="-122"/>
                <a:cs typeface="Times New Roman" panose="02020603050405020304" charset="0"/>
              </a:rPr>
              <a:t>谤　　</a:t>
            </a:r>
            <a:r>
              <a:rPr sz="2400">
                <a:solidFill>
                  <a:srgbClr val="C00000"/>
                </a:solidFill>
                <a:latin typeface="Times New Roman" panose="02020603050405020304" charset="0"/>
                <a:ea typeface="宋体" panose="02010600030101010101" pitchFamily="2" charset="-122"/>
                <a:cs typeface="Times New Roman" panose="02020603050405020304" charset="0"/>
              </a:rPr>
              <a:t>绯</a:t>
            </a:r>
            <a:r>
              <a:rPr sz="2400">
                <a:latin typeface="Times New Roman" panose="02020603050405020304" charset="0"/>
                <a:ea typeface="宋体" panose="02010600030101010101" pitchFamily="2" charset="-122"/>
                <a:cs typeface="Times New Roman" panose="02020603050405020304" charset="0"/>
              </a:rPr>
              <a:t>闻　　</a:t>
            </a:r>
            <a:r>
              <a:rPr sz="2400">
                <a:solidFill>
                  <a:srgbClr val="C00000"/>
                </a:solidFill>
                <a:latin typeface="Times New Roman" panose="02020603050405020304" charset="0"/>
                <a:ea typeface="宋体" panose="02010600030101010101" pitchFamily="2" charset="-122"/>
                <a:cs typeface="Times New Roman" panose="02020603050405020304" charset="0"/>
              </a:rPr>
              <a:t>悱</a:t>
            </a:r>
            <a:r>
              <a:rPr sz="2400">
                <a:latin typeface="Times New Roman" panose="02020603050405020304" charset="0"/>
                <a:ea typeface="宋体" panose="02010600030101010101" pitchFamily="2" charset="-122"/>
                <a:cs typeface="Times New Roman" panose="02020603050405020304" charset="0"/>
              </a:rPr>
              <a:t>恻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菲</a:t>
            </a:r>
            <a:r>
              <a:rPr sz="2400">
                <a:latin typeface="Times New Roman" panose="02020603050405020304" charset="0"/>
                <a:ea typeface="宋体" panose="02010600030101010101" pitchFamily="2" charset="-122"/>
                <a:cs typeface="Times New Roman" panose="02020603050405020304" charset="0"/>
              </a:rPr>
              <a:t>薄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sz="2400">
                <a:solidFill>
                  <a:srgbClr val="C00000"/>
                </a:solidFill>
                <a:latin typeface="Times New Roman" panose="02020603050405020304" charset="0"/>
                <a:ea typeface="宋体" panose="02010600030101010101" pitchFamily="2" charset="-122"/>
                <a:cs typeface="Times New Roman" panose="02020603050405020304" charset="0"/>
              </a:rPr>
              <a:t>诅</a:t>
            </a:r>
            <a:r>
              <a:rPr sz="2400">
                <a:latin typeface="Times New Roman" panose="02020603050405020304" charset="0"/>
                <a:ea typeface="宋体" panose="02010600030101010101" pitchFamily="2" charset="-122"/>
                <a:cs typeface="Times New Roman" panose="02020603050405020304" charset="0"/>
              </a:rPr>
              <a:t>咒　　</a:t>
            </a:r>
            <a:r>
              <a:rPr sz="2400">
                <a:solidFill>
                  <a:srgbClr val="C00000"/>
                </a:solidFill>
                <a:latin typeface="Times New Roman" panose="02020603050405020304" charset="0"/>
                <a:ea typeface="宋体" panose="02010600030101010101" pitchFamily="2" charset="-122"/>
                <a:cs typeface="Times New Roman" panose="02020603050405020304" charset="0"/>
              </a:rPr>
              <a:t>沮</a:t>
            </a:r>
            <a:r>
              <a:rPr sz="2400">
                <a:latin typeface="Times New Roman" panose="02020603050405020304" charset="0"/>
                <a:ea typeface="宋体" panose="02010600030101010101" pitchFamily="2" charset="-122"/>
                <a:cs typeface="Times New Roman" panose="02020603050405020304" charset="0"/>
              </a:rPr>
              <a:t>丧　　刀</a:t>
            </a:r>
            <a:r>
              <a:rPr sz="2400">
                <a:solidFill>
                  <a:srgbClr val="C00000"/>
                </a:solidFill>
                <a:latin typeface="Times New Roman" panose="02020603050405020304" charset="0"/>
                <a:ea typeface="宋体" panose="02010600030101010101" pitchFamily="2" charset="-122"/>
                <a:cs typeface="Times New Roman" panose="02020603050405020304" charset="0"/>
              </a:rPr>
              <a:t>俎</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租</a:t>
            </a:r>
            <a:r>
              <a:rPr sz="2400">
                <a:latin typeface="Times New Roman" panose="02020603050405020304" charset="0"/>
                <a:ea typeface="宋体" panose="02010600030101010101" pitchFamily="2" charset="-122"/>
                <a:cs typeface="Times New Roman" panose="02020603050405020304" charset="0"/>
              </a:rPr>
              <a:t>赁</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357110" y="175387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692785" y="4345940"/>
            <a:ext cx="9618980" cy="156845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【解析】A项，dào/zhuó/zhào/chuò；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B项，wú/wǔ/wǔ/fǔ；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C项，fěi/fēi/fěi/fěi；</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D项，zǔ/jǔ/zǔ/zū。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79755" y="614045"/>
            <a:ext cx="11033125" cy="37439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10. 依次填入下列各句横线处的词语，最恰当的一项是（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①人们的国家设施、法的观点、艺术________宗教观念，就是从这个基础上发展起来的。</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②由于剩余价值的发现，这里就豁然开朗了，而先前无论资产阶级经济学家或社会主义批评家所做的一切研究都只是在黑暗中________。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③马克思在他所研究的每一个领域，甚至在数学领域，都有独到的发现，这样的领域是很多的，而且其中任何一个领域他都不是________。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以至　　探索　　走马观花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B. 以致　　摸索　　浅尝辄止</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以至　　摸索　　浅尝辄止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以致　　探索　　走马观花</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046720" y="65087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383540" y="4186555"/>
            <a:ext cx="11315065" cy="1963420"/>
          </a:xfrm>
          <a:prstGeom prst="rect">
            <a:avLst/>
          </a:prstGeom>
          <a:noFill/>
        </p:spPr>
        <p:txBody>
          <a:bodyPr wrap="square" rtlCol="0">
            <a:no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【解析】①“以至”表示由于前一分句的情况而产生某种结果。“以致”表示由于上文所说的情况，引出了下文的结果，多指不良结果或者不希望出现的结局。</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②“摸索”在黑暗之中寻找一些东西，侧重于什么都不清楚的情况下。“探索”指多方寻求答案，解决疑问，侧重于搜查。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③“走马观花”指骑在奔跑的马上看花，原形容事情如意，心境愉快，后多指大略地观察一下。“浅尝辄止”指略微尝试一下就停下来，也指不深入钻研。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763905"/>
            <a:ext cx="1103312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11. 下列各句中，没有语病的一项是（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读者深受喜爱的杨绛先生，不凡的一生中，留下了大量文风质朴、寓意深刻的作品。</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杭州亚运会共话亚运故事，倾力书写中华5 000多年文明史的璀璨魅力，让人间天堂形象更加风格隽永。</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如何防止青少年，尤其是中、小学校学生，在学校周边免遭抢劫，是落实《中华人民共和国未成年人保护法》的大事。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《中国成语大会》节目受到大众欢迎，是因为其形式新颖，有文化内涵的原因。</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853430" y="76390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123950" y="4491990"/>
            <a:ext cx="9618980" cy="119888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【解析】A项，语序不当，“读者深受喜爱”改为“深受读者喜爱”。</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C项，否定不当，删去“免”。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D项，句式杂糅，删去“的原因”。</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389255"/>
            <a:ext cx="11033125" cy="49650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12. 下列对</a:t>
            </a:r>
            <a:r>
              <a:rPr lang="zh-CN" altLang="en-US" sz="2400">
                <a:latin typeface="Times New Roman" panose="02020603050405020304" charset="0"/>
                <a:ea typeface="宋体" panose="02010600030101010101" pitchFamily="2" charset="-122"/>
                <a:cs typeface="Times New Roman" panose="02020603050405020304" charset="0"/>
              </a:rPr>
              <a:t>“</a:t>
            </a:r>
            <a:r>
              <a:rPr sz="2400">
                <a:latin typeface="Times New Roman" panose="02020603050405020304" charset="0"/>
                <a:ea typeface="宋体" panose="02010600030101010101" pitchFamily="2" charset="-122"/>
                <a:cs typeface="Times New Roman" panose="02020603050405020304" charset="0"/>
              </a:rPr>
              <a:t>3月14日下午两点三刻，当代最伟大的思想家停止思想了。让他一个人留在房里还不到两分钟，当我们进去的时候，便发现他在安乐椅上安静地睡着了——但已经永远地睡着了</a:t>
            </a:r>
            <a:r>
              <a:rPr lang="zh-CN" altLang="en-US" sz="2400">
                <a:latin typeface="Times New Roman" panose="02020603050405020304" charset="0"/>
                <a:ea typeface="宋体" panose="02010600030101010101" pitchFamily="2" charset="-122"/>
                <a:cs typeface="Times New Roman" panose="02020603050405020304" charset="0"/>
              </a:rPr>
              <a:t>”</a:t>
            </a:r>
            <a:r>
              <a:rPr sz="2400">
                <a:latin typeface="Times New Roman" panose="02020603050405020304" charset="0"/>
                <a:ea typeface="宋体" panose="02010600030101010101" pitchFamily="2" charset="-122"/>
                <a:cs typeface="Times New Roman" panose="02020603050405020304" charset="0"/>
              </a:rPr>
              <a:t>这段话的理解，不正确的一项是（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a:t>
            </a:r>
            <a:r>
              <a:rPr lang="zh-CN" altLang="en-US" sz="2400">
                <a:latin typeface="Times New Roman" panose="02020603050405020304" charset="0"/>
                <a:ea typeface="宋体" panose="02010600030101010101" pitchFamily="2" charset="-122"/>
                <a:cs typeface="Times New Roman" panose="02020603050405020304" charset="0"/>
              </a:rPr>
              <a:t>“两点三</a:t>
            </a:r>
            <a:r>
              <a:rPr sz="2400">
                <a:latin typeface="Times New Roman" panose="02020603050405020304" charset="0"/>
                <a:ea typeface="宋体" panose="02010600030101010101" pitchFamily="2" charset="-122"/>
                <a:cs typeface="Times New Roman" panose="02020603050405020304" charset="0"/>
              </a:rPr>
              <a:t>刻</a:t>
            </a:r>
            <a:r>
              <a:rPr lang="zh-CN" altLang="en-US" sz="2400">
                <a:latin typeface="Times New Roman" panose="02020603050405020304" charset="0"/>
                <a:ea typeface="宋体" panose="02010600030101010101" pitchFamily="2" charset="-122"/>
                <a:cs typeface="Times New Roman" panose="02020603050405020304" charset="0"/>
              </a:rPr>
              <a:t>”交代</a:t>
            </a:r>
            <a:r>
              <a:rPr sz="2400">
                <a:latin typeface="Times New Roman" panose="02020603050405020304" charset="0"/>
                <a:ea typeface="宋体" panose="02010600030101010101" pitchFamily="2" charset="-122"/>
                <a:cs typeface="Times New Roman" panose="02020603050405020304" charset="0"/>
              </a:rPr>
              <a:t>清楚马克思逝世的时间，这表明了马克思逝世的时间是一个非同寻常的历史时刻。</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a:t>
            </a:r>
            <a:r>
              <a:rPr lang="zh-CN" altLang="en-US" sz="2400">
                <a:latin typeface="Times New Roman" panose="02020603050405020304" charset="0"/>
                <a:ea typeface="宋体" panose="02010600030101010101" pitchFamily="2" charset="-122"/>
                <a:cs typeface="Times New Roman" panose="02020603050405020304" charset="0"/>
              </a:rPr>
              <a:t>“</a:t>
            </a:r>
            <a:r>
              <a:rPr sz="2400">
                <a:latin typeface="Times New Roman" panose="02020603050405020304" charset="0"/>
                <a:ea typeface="宋体" panose="02010600030101010101" pitchFamily="2" charset="-122"/>
                <a:cs typeface="Times New Roman" panose="02020603050405020304" charset="0"/>
              </a:rPr>
              <a:t>停止思想</a:t>
            </a:r>
            <a:r>
              <a:rPr lang="zh-CN" altLang="en-US" sz="2400">
                <a:latin typeface="Times New Roman" panose="02020603050405020304" charset="0"/>
                <a:ea typeface="宋体" panose="02010600030101010101" pitchFamily="2" charset="-122"/>
                <a:cs typeface="Times New Roman" panose="02020603050405020304" charset="0"/>
              </a:rPr>
              <a:t>”</a:t>
            </a:r>
            <a:r>
              <a:rPr sz="2400">
                <a:latin typeface="Times New Roman" panose="02020603050405020304" charset="0"/>
                <a:ea typeface="宋体" panose="02010600030101010101" pitchFamily="2" charset="-122"/>
                <a:cs typeface="Times New Roman" panose="02020603050405020304" charset="0"/>
              </a:rPr>
              <a:t>运用讳饰的修辞手法，更准确地表明了马克思的逝世。因为人的思维停止了，也就说明他的生命终止了。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lang="zh-CN" altLang="en-US" sz="2400">
                <a:latin typeface="Times New Roman" panose="02020603050405020304" charset="0"/>
                <a:ea typeface="宋体" panose="02010600030101010101" pitchFamily="2" charset="-122"/>
                <a:cs typeface="Times New Roman" panose="02020603050405020304" charset="0"/>
              </a:rPr>
              <a:t>“</a:t>
            </a:r>
            <a:r>
              <a:rPr sz="2400">
                <a:latin typeface="Times New Roman" panose="02020603050405020304" charset="0"/>
                <a:ea typeface="宋体" panose="02010600030101010101" pitchFamily="2" charset="-122"/>
                <a:cs typeface="Times New Roman" panose="02020603050405020304" charset="0"/>
              </a:rPr>
              <a:t>还不到两分钟</a:t>
            </a:r>
            <a:r>
              <a:rPr lang="zh-CN" altLang="en-US" sz="2400">
                <a:latin typeface="Times New Roman" panose="02020603050405020304" charset="0"/>
                <a:ea typeface="宋体" panose="02010600030101010101" pitchFamily="2" charset="-122"/>
                <a:cs typeface="Times New Roman" panose="02020603050405020304" charset="0"/>
              </a:rPr>
              <a:t>”</a:t>
            </a:r>
            <a:r>
              <a:rPr sz="2400">
                <a:latin typeface="Times New Roman" panose="02020603050405020304" charset="0"/>
                <a:ea typeface="宋体" panose="02010600030101010101" pitchFamily="2" charset="-122"/>
                <a:cs typeface="Times New Roman" panose="02020603050405020304" charset="0"/>
              </a:rPr>
              <a:t>指马克思一个人待的时间很短，可见恩格斯对马克思的关心，也表达了对马克思逝世的无限痛惜、深切怀念之情。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两个</a:t>
            </a:r>
            <a:r>
              <a:rPr lang="zh-CN" altLang="en-US" sz="2400">
                <a:latin typeface="Times New Roman" panose="02020603050405020304" charset="0"/>
                <a:ea typeface="宋体" panose="02010600030101010101" pitchFamily="2" charset="-122"/>
                <a:cs typeface="Times New Roman" panose="02020603050405020304" charset="0"/>
              </a:rPr>
              <a:t>“睡着了”</a:t>
            </a:r>
            <a:r>
              <a:rPr sz="2400">
                <a:latin typeface="Times New Roman" panose="02020603050405020304" charset="0"/>
                <a:ea typeface="宋体" panose="02010600030101010101" pitchFamily="2" charset="-122"/>
                <a:cs typeface="Times New Roman" panose="02020603050405020304" charset="0"/>
              </a:rPr>
              <a:t>写明发现马克思逝世的过程，前一个是以为他睡着了，后一个是确认已经逝世了。</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872980" y="126111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473325" y="5474970"/>
            <a:ext cx="836358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【解析】“前一个是以为他睡着了”理解错误。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38785" y="70548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851535" y="1595755"/>
            <a:ext cx="10878820" cy="4225925"/>
          </a:xfrm>
          <a:prstGeom prst="rect">
            <a:avLst/>
          </a:prstGeom>
          <a:solidFill>
            <a:schemeClr val="bg2">
              <a:lumMod val="90000"/>
            </a:schemeClr>
          </a:solidFill>
        </p:spPr>
        <p:txBody>
          <a:bodyPr wrap="square" rtlCol="0">
            <a:spAutoFit/>
          </a:bodyPr>
          <a:p>
            <a:pPr indent="0" algn="just" fontAlgn="auto">
              <a:lnSpc>
                <a:spcPct val="12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正因为这样，所以马克思是当代最遭嫉恨和最受诬蔑的人。各国政府——无论专制政府或共和政府，都驱逐他；资产者——无论保守派或极端民主派，都竞相诽谤他，诅咒他。</a:t>
            </a:r>
            <a:r>
              <a:rPr sz="2800" u="sng">
                <a:latin typeface="楷体" panose="02010609060101010101" charset="-122"/>
                <a:ea typeface="楷体" panose="02010609060101010101" charset="-122"/>
                <a:cs typeface="楷体" panose="02010609060101010101" charset="-122"/>
              </a:rPr>
              <a:t>他对这一切毫不在意，把它们当作蛛丝一样轻轻拂去，</a:t>
            </a:r>
            <a:r>
              <a:rPr sz="2800">
                <a:latin typeface="楷体" panose="02010609060101010101" charset="-122"/>
                <a:ea typeface="楷体" panose="02010609060101010101" charset="-122"/>
                <a:cs typeface="楷体" panose="02010609060101010101" charset="-122"/>
              </a:rPr>
              <a:t>只是在万不得已时才给以回敬。现在他逝世了，在整个欧洲和美洲，从西伯利亚矿井到加利福尼亚，千百万革命战友无不对他表示尊敬、爱戴和悼念，而我敢大胆地说：他可能有过许多敌人，但未必有一个私敌。</a:t>
            </a:r>
            <a:endParaRPr sz="28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800">
                <a:latin typeface="楷体" panose="02010609060101010101" charset="-122"/>
                <a:ea typeface="楷体" panose="02010609060101010101" charset="-122"/>
                <a:cs typeface="楷体" panose="02010609060101010101" charset="-122"/>
              </a:rPr>
              <a:t>   他的英名和事业将永垂不朽！</a:t>
            </a:r>
            <a:endParaRPr lang="en-US" sz="28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239895" y="16573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（二）阅读训练</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35355" y="723265"/>
            <a:ext cx="1103312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13. 文章论述马克思的影响，主要从哪三个角度表现这一影响？____________________________________________________________________________________________________________________________________________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14. 文中画线句运用了什么修辞手法？具有什么含义？________________________________________________________________________________________________________________________________________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441450" y="1125855"/>
            <a:ext cx="10527030" cy="142049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敌人：驱逐他，诽谤他，诅咒他；</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战友：尊敬他，爱戴他，悼念他；</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作者：预见马克思的不朽。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324610" y="3369945"/>
            <a:ext cx="10527030"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①比喻。②具有两方面的含义：一是说明敌人对马克思的攻击很多，但十分无力；二是说明马克思对敌人十分蔑视，表现了马克思崇高的思想境界。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860425" y="1125855"/>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15. 如何理解</a:t>
            </a:r>
            <a:r>
              <a:rPr lang="zh-CN" altLang="en-US" sz="2400">
                <a:latin typeface="Times New Roman" panose="02020603050405020304" charset="0"/>
                <a:ea typeface="宋体" panose="02010600030101010101" pitchFamily="2" charset="-122"/>
                <a:cs typeface="Times New Roman" panose="02020603050405020304" charset="0"/>
              </a:rPr>
              <a:t>“他可能有过许多敌人，但未必有一个私敌”</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366520" y="1568450"/>
            <a:ext cx="10527030" cy="186372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私敌”指以我为中心，以“我”的利害区分的敌友。马克思没有这样的私敌，说明他不存私念，而是坚定地站在无产阶级的立场上，全力以赴地与形形色色的敌对分子作斗争，因而他有“许多敌人”。这些敌人都是无产阶级的敌人。作者高度赞颂了马克思光明磊落、大公无私的高尚的革命品格。</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38785" y="75247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阅读茨威格《世间最感人的坟墓》的相关文段，并完成题目。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438785" y="1389380"/>
            <a:ext cx="11374755" cy="4407535"/>
          </a:xfrm>
          <a:prstGeom prst="rect">
            <a:avLst/>
          </a:prstGeom>
          <a:solidFill>
            <a:schemeClr val="bg2">
              <a:lumMod val="90000"/>
            </a:schemeClr>
          </a:solidFill>
        </p:spPr>
        <p:txBody>
          <a:bodyPr wrap="square" rtlCol="0">
            <a:spAutoFit/>
          </a:bodyPr>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我在俄国所见到的一切，再没有比托尔斯泰的坟墓更伟大、更感人的了。那块高贵的朝圣之地坐落在偏僻、孤寂之处，被一片树林环抱。一条狭窄的小路通往那座山丘，山丘只不过是一个由黄土堆积起来的矩形土墩子，没有人看守，也没有人护卫，只有几棵大树给它遮阴。他的孙女儿在墓前对我说，那些参天大树是列夫·托尔斯泰亲手栽植的。他和他的哥哥尼古拉在童年时曾从一位村妇那里听到过这样一个传说：人们栽树的地方将是一块吉祥之地。因此，他半像游戏似的栽下了一些小树苗。只是到了晚年，这位老人才忽然想起这个迷人的预言，于是他立刻表示这样的愿望：身后让人把他安葬在自己栽植的树林中间。他身后的事是完全按照他的意愿办理。由于那座坟茔简朴得令人心酸，从而成为世界上给人印象最深的墓地。</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239895" y="16573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08305" y="189865"/>
            <a:ext cx="11374755" cy="5846445"/>
          </a:xfrm>
          <a:prstGeom prst="rect">
            <a:avLst/>
          </a:prstGeom>
          <a:solidFill>
            <a:schemeClr val="bg2">
              <a:lumMod val="90000"/>
            </a:schemeClr>
          </a:solidFill>
        </p:spPr>
        <p:txBody>
          <a:bodyPr wrap="square" rtlCol="0">
            <a:spAutoFit/>
          </a:bodyPr>
          <a:p>
            <a:pPr indent="0" algn="just" fontAlgn="auto">
              <a:lnSpc>
                <a:spcPct val="130000"/>
              </a:lnSpc>
            </a:pPr>
            <a:r>
              <a:rPr sz="2400">
                <a:latin typeface="楷体" panose="02010609060101010101" charset="-122"/>
                <a:ea typeface="楷体" panose="02010609060101010101" charset="-122"/>
                <a:cs typeface="楷体" panose="02010609060101010101" charset="-122"/>
              </a:rPr>
              <a:t>一个小小的矩形土丘坐落在高大繁茂的树林之中——没有十字架，没有墓碑，没有铭文。这位伟人就是这样不题自己的名字，被埋葬在那里，再也没有一个人有像他这样为了自己的名字和荣誉而痛苦不堪；他被埋葬在那里，就像一个被偶然发现的流浪汉，或者像一个不知姓名的士兵。谁都可以来看他的这块永眠之地，虽然周围</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sz="2400">
                <a:latin typeface="楷体" panose="02010609060101010101" charset="-122"/>
                <a:ea typeface="楷体" panose="02010609060101010101" charset="-122"/>
                <a:cs typeface="楷体" panose="02010609060101010101" charset="-122"/>
              </a:rPr>
              <a:t>有稀疏的栅栏，但从来没有封闭过。唯有人们的敬意守护着这位永不休息的人的最后安息。通常人们总是对陵墓的壮观感到好奇，而在这里却以一睹坟茔的出奇简朴为快。微风在这座没有名字的墓地上簌簌作响，除此之外便是一片寂静。人们也许不知不觉地从这里走过，除了知道这里埋葬着一个人——在俄罗斯的土地上埋葬着某一个俄罗斯人——之外，就什么也不知道了。无论是巴黎荣军院教堂里大理石拱门下的拿破仑陵寝、君王陵寝里的歌德灵柩，或者是威斯敏斯特教堂里的墓碑，它们的气象都不及这座在树林之中、非常安谧的无名坟茔感人至深，因为在它上面只有风儿在絮絮低语，而坟茔本身却没有留下任何文字和话语。</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userDrawn="1">
            <p:custDataLst>
              <p:tags r:id="rId1"/>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7" name="图片 6"/>
          <p:cNvPicPr/>
          <p:nvPr>
            <p:custDataLst>
              <p:tags r:id="rId2"/>
            </p:custDataLst>
          </p:nvPr>
        </p:nvPicPr>
        <p:blipFill>
          <a:blip r:embed="rId3">
            <a:clrChange>
              <a:clrFrom>
                <a:srgbClr val="FFFFFF">
                  <a:alpha val="100000"/>
                </a:srgbClr>
              </a:clrFrom>
              <a:clrTo>
                <a:srgbClr val="FFFFFF">
                  <a:alpha val="100000"/>
                  <a:alpha val="0"/>
                </a:srgbClr>
              </a:clrTo>
            </a:clrChange>
          </a:blip>
          <a:stretch>
            <a:fillRect/>
          </a:stretch>
        </p:blipFill>
        <p:spPr>
          <a:xfrm>
            <a:off x="-308610" y="4225290"/>
            <a:ext cx="3632200" cy="2995930"/>
          </a:xfrm>
          <a:prstGeom prst="rect">
            <a:avLst/>
          </a:prstGeom>
          <a:noFill/>
          <a:ln w="9525">
            <a:noFill/>
          </a:ln>
        </p:spPr>
      </p:pic>
      <p:pic>
        <p:nvPicPr>
          <p:cNvPr id="110" name="图片 109"/>
          <p:cNvPicPr/>
          <p:nvPr/>
        </p:nvPicPr>
        <p:blipFill>
          <a:blip r:embed="rId4">
            <a:clrChange>
              <a:clrFrom>
                <a:srgbClr val="FFFFFF">
                  <a:alpha val="100000"/>
                </a:srgbClr>
              </a:clrFrom>
              <a:clrTo>
                <a:srgbClr val="FFFFFF">
                  <a:alpha val="100000"/>
                  <a:alpha val="0"/>
                </a:srgbClr>
              </a:clrTo>
            </a:clrChange>
          </a:blip>
          <a:stretch>
            <a:fillRect/>
          </a:stretch>
        </p:blipFill>
        <p:spPr>
          <a:xfrm>
            <a:off x="7483475" y="0"/>
            <a:ext cx="4783455" cy="3306445"/>
          </a:xfrm>
          <a:prstGeom prst="rect">
            <a:avLst/>
          </a:prstGeom>
          <a:noFill/>
          <a:ln w="9525">
            <a:noFill/>
          </a:ln>
        </p:spPr>
      </p:pic>
      <p:sp>
        <p:nvSpPr>
          <p:cNvPr id="3" name="文本框 2"/>
          <p:cNvSpPr txBox="1"/>
          <p:nvPr/>
        </p:nvSpPr>
        <p:spPr>
          <a:xfrm>
            <a:off x="-205740" y="417830"/>
            <a:ext cx="2199640" cy="1845310"/>
          </a:xfrm>
          <a:prstGeom prst="rect">
            <a:avLst/>
          </a:prstGeom>
          <a:noFill/>
        </p:spPr>
        <p:txBody>
          <a:bodyPr wrap="square" rtlCol="0">
            <a:noAutofit/>
          </a:bodyPr>
          <a:p>
            <a:pPr algn="l"/>
            <a:r>
              <a:rPr lang="zh-CN" altLang="en-US" sz="13800">
                <a:latin typeface="宋体" panose="02010600030101010101" pitchFamily="2" charset="-122"/>
                <a:ea typeface="宋体" panose="02010600030101010101" pitchFamily="2" charset="-122"/>
              </a:rPr>
              <a:t>目</a:t>
            </a:r>
            <a:r>
              <a:rPr lang="zh-CN" altLang="en-US"/>
              <a:t> </a:t>
            </a:r>
            <a:endParaRPr lang="zh-CN" altLang="en-US"/>
          </a:p>
        </p:txBody>
      </p:sp>
      <p:sp>
        <p:nvSpPr>
          <p:cNvPr id="11" name="文本框 10"/>
          <p:cNvSpPr txBox="1"/>
          <p:nvPr>
            <p:custDataLst>
              <p:tags r:id="rId5"/>
            </p:custDataLst>
          </p:nvPr>
        </p:nvSpPr>
        <p:spPr>
          <a:xfrm>
            <a:off x="10454005" y="4225290"/>
            <a:ext cx="1941830" cy="2148205"/>
          </a:xfrm>
          <a:prstGeom prst="rect">
            <a:avLst/>
          </a:prstGeom>
          <a:noFill/>
        </p:spPr>
        <p:txBody>
          <a:bodyPr wrap="square" rtlCol="0">
            <a:noAutofit/>
          </a:bodyPr>
          <a:p>
            <a:r>
              <a:rPr lang="zh-CN" altLang="en-US" sz="13800">
                <a:latin typeface="宋体" panose="02010600030101010101" pitchFamily="2" charset="-122"/>
                <a:ea typeface="宋体" panose="02010600030101010101" pitchFamily="2" charset="-122"/>
              </a:rPr>
              <a:t>录</a:t>
            </a:r>
            <a:r>
              <a:rPr lang="zh-CN" altLang="en-US"/>
              <a:t> </a:t>
            </a:r>
            <a:endParaRPr lang="zh-CN" altLang="en-US"/>
          </a:p>
        </p:txBody>
      </p:sp>
      <p:grpSp>
        <p:nvGrpSpPr>
          <p:cNvPr id="30" name="组合 29"/>
          <p:cNvGrpSpPr/>
          <p:nvPr/>
        </p:nvGrpSpPr>
        <p:grpSpPr>
          <a:xfrm>
            <a:off x="3750310" y="696595"/>
            <a:ext cx="927100" cy="5676900"/>
            <a:chOff x="4956" y="2453"/>
            <a:chExt cx="1460" cy="8940"/>
          </a:xfrm>
        </p:grpSpPr>
        <p:grpSp>
          <p:nvGrpSpPr>
            <p:cNvPr id="15" name="组合 14"/>
            <p:cNvGrpSpPr/>
            <p:nvPr/>
          </p:nvGrpSpPr>
          <p:grpSpPr>
            <a:xfrm>
              <a:off x="4956" y="2453"/>
              <a:ext cx="1460" cy="1443"/>
              <a:chOff x="5073" y="2394"/>
              <a:chExt cx="1444" cy="1412"/>
            </a:xfrm>
          </p:grpSpPr>
          <p:pic>
            <p:nvPicPr>
              <p:cNvPr id="112" name="图片 111"/>
              <p:cNvPicPr/>
              <p:nvPr>
                <p:custDataLst>
                  <p:tags r:id="rId6"/>
                </p:custDataLst>
              </p:nvPr>
            </p:nvPicPr>
            <p:blipFill>
              <a:blip r:embed="rId7">
                <a:clrChange>
                  <a:clrFrom>
                    <a:srgbClr val="F6F6F6">
                      <a:alpha val="100000"/>
                    </a:srgbClr>
                  </a:clrFrom>
                  <a:clrTo>
                    <a:srgbClr val="F6F6F6">
                      <a:alpha val="100000"/>
                      <a:alpha val="0"/>
                    </a:srgbClr>
                  </a:clrTo>
                </a:clrChange>
              </a:blip>
              <a:stretch>
                <a:fillRect/>
              </a:stretch>
            </p:blipFill>
            <p:spPr>
              <a:xfrm>
                <a:off x="5073" y="2394"/>
                <a:ext cx="1444" cy="1413"/>
              </a:xfrm>
              <a:prstGeom prst="rect">
                <a:avLst/>
              </a:prstGeom>
              <a:noFill/>
              <a:ln w="9525">
                <a:noFill/>
              </a:ln>
            </p:spPr>
          </p:pic>
          <p:sp>
            <p:nvSpPr>
              <p:cNvPr id="13" name="文本框 12"/>
              <p:cNvSpPr txBox="1"/>
              <p:nvPr>
                <p:custDataLst>
                  <p:tags r:id="rId8"/>
                </p:custDataLst>
              </p:nvPr>
            </p:nvSpPr>
            <p:spPr>
              <a:xfrm>
                <a:off x="5322"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壹</a:t>
                </a:r>
                <a:r>
                  <a:rPr lang="zh-CN" altLang="en-US"/>
                  <a:t> </a:t>
                </a:r>
                <a:endParaRPr lang="zh-CN" altLang="en-US"/>
              </a:p>
            </p:txBody>
          </p:sp>
        </p:grpSp>
        <p:sp>
          <p:nvSpPr>
            <p:cNvPr id="14" name="文本框 13">
              <a:hlinkClick r:id="rId9" action="ppaction://hlinksldjump"/>
            </p:cNvPr>
            <p:cNvSpPr txBox="1"/>
            <p:nvPr/>
          </p:nvSpPr>
          <p:spPr>
            <a:xfrm>
              <a:off x="5108" y="4015"/>
              <a:ext cx="966" cy="7378"/>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第一课 在马克思墓前的讲话</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1" name="组合 30"/>
          <p:cNvGrpSpPr/>
          <p:nvPr/>
        </p:nvGrpSpPr>
        <p:grpSpPr>
          <a:xfrm>
            <a:off x="5532755" y="1234440"/>
            <a:ext cx="927100" cy="4865576"/>
            <a:chOff x="7182" y="3332"/>
            <a:chExt cx="1460" cy="7993"/>
          </a:xfrm>
        </p:grpSpPr>
        <p:grpSp>
          <p:nvGrpSpPr>
            <p:cNvPr id="16" name="组合 15"/>
            <p:cNvGrpSpPr/>
            <p:nvPr/>
          </p:nvGrpSpPr>
          <p:grpSpPr>
            <a:xfrm>
              <a:off x="7182" y="3332"/>
              <a:ext cx="1460" cy="1457"/>
              <a:chOff x="4925" y="2392"/>
              <a:chExt cx="1444" cy="1413"/>
            </a:xfrm>
          </p:grpSpPr>
          <p:pic>
            <p:nvPicPr>
              <p:cNvPr id="17" name="图片 16"/>
              <p:cNvPicPr/>
              <p:nvPr>
                <p:custDataLst>
                  <p:tags r:id="rId10"/>
                </p:custDataLst>
              </p:nvPr>
            </p:nvPicPr>
            <p:blipFill>
              <a:blip r:embed="rId7">
                <a:clrChange>
                  <a:clrFrom>
                    <a:srgbClr val="F6F6F6">
                      <a:alpha val="100000"/>
                    </a:srgbClr>
                  </a:clrFrom>
                  <a:clrTo>
                    <a:srgbClr val="F6F6F6">
                      <a:alpha val="100000"/>
                      <a:alpha val="0"/>
                    </a:srgbClr>
                  </a:clrTo>
                </a:clrChange>
              </a:blip>
              <a:stretch>
                <a:fillRect/>
              </a:stretch>
            </p:blipFill>
            <p:spPr>
              <a:xfrm>
                <a:off x="4925" y="2392"/>
                <a:ext cx="1444" cy="1413"/>
              </a:xfrm>
              <a:prstGeom prst="rect">
                <a:avLst/>
              </a:prstGeom>
              <a:noFill/>
              <a:ln w="9525">
                <a:noFill/>
              </a:ln>
            </p:spPr>
          </p:pic>
          <p:sp>
            <p:nvSpPr>
              <p:cNvPr id="18" name="文本框 17"/>
              <p:cNvSpPr txBox="1"/>
              <p:nvPr>
                <p:custDataLst>
                  <p:tags r:id="rId11"/>
                </p:custDataLst>
              </p:nvPr>
            </p:nvSpPr>
            <p:spPr>
              <a:xfrm>
                <a:off x="5128" y="2662"/>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贰</a:t>
                </a:r>
                <a:r>
                  <a:rPr lang="zh-CN" altLang="en-US"/>
                  <a:t> </a:t>
                </a:r>
                <a:endParaRPr lang="zh-CN" altLang="en-US"/>
              </a:p>
            </p:txBody>
          </p:sp>
        </p:grpSp>
        <p:sp>
          <p:nvSpPr>
            <p:cNvPr id="20" name="文本框 19">
              <a:hlinkClick r:id="rId12" action="ppaction://hlinksldjump"/>
            </p:cNvPr>
            <p:cNvSpPr txBox="1"/>
            <p:nvPr>
              <p:custDataLst>
                <p:tags r:id="rId13"/>
              </p:custDataLst>
            </p:nvPr>
          </p:nvSpPr>
          <p:spPr>
            <a:xfrm>
              <a:off x="7475" y="4971"/>
              <a:ext cx="966" cy="6354"/>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第二课 飞向太空的航程</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2" name="组合 31"/>
          <p:cNvGrpSpPr/>
          <p:nvPr/>
        </p:nvGrpSpPr>
        <p:grpSpPr>
          <a:xfrm>
            <a:off x="7370445" y="1553845"/>
            <a:ext cx="927100" cy="4661535"/>
            <a:chOff x="9798" y="2451"/>
            <a:chExt cx="1460" cy="7341"/>
          </a:xfrm>
        </p:grpSpPr>
        <p:grpSp>
          <p:nvGrpSpPr>
            <p:cNvPr id="21" name="组合 20"/>
            <p:cNvGrpSpPr/>
            <p:nvPr/>
          </p:nvGrpSpPr>
          <p:grpSpPr>
            <a:xfrm>
              <a:off x="9798" y="2451"/>
              <a:ext cx="1460" cy="1456"/>
              <a:chOff x="5073" y="2394"/>
              <a:chExt cx="1444" cy="1412"/>
            </a:xfrm>
          </p:grpSpPr>
          <p:pic>
            <p:nvPicPr>
              <p:cNvPr id="22" name="图片 21"/>
              <p:cNvPicPr/>
              <p:nvPr>
                <p:custDataLst>
                  <p:tags r:id="rId14"/>
                </p:custDataLst>
              </p:nvPr>
            </p:nvPicPr>
            <p:blipFill>
              <a:blip r:embed="rId7">
                <a:clrChange>
                  <a:clrFrom>
                    <a:srgbClr val="F6F6F6">
                      <a:alpha val="100000"/>
                    </a:srgbClr>
                  </a:clrFrom>
                  <a:clrTo>
                    <a:srgbClr val="F6F6F6">
                      <a:alpha val="100000"/>
                      <a:alpha val="0"/>
                    </a:srgbClr>
                  </a:clrTo>
                </a:clrChange>
              </a:blip>
              <a:stretch>
                <a:fillRect/>
              </a:stretch>
            </p:blipFill>
            <p:spPr>
              <a:xfrm>
                <a:off x="5073" y="2394"/>
                <a:ext cx="1444" cy="1413"/>
              </a:xfrm>
              <a:prstGeom prst="rect">
                <a:avLst/>
              </a:prstGeom>
              <a:noFill/>
              <a:ln w="9525">
                <a:noFill/>
              </a:ln>
            </p:spPr>
          </p:pic>
          <p:sp>
            <p:nvSpPr>
              <p:cNvPr id="23" name="文本框 22"/>
              <p:cNvSpPr txBox="1"/>
              <p:nvPr>
                <p:custDataLst>
                  <p:tags r:id="rId15"/>
                </p:custDataLst>
              </p:nvPr>
            </p:nvSpPr>
            <p:spPr>
              <a:xfrm>
                <a:off x="5322"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叁</a:t>
                </a:r>
                <a:r>
                  <a:rPr lang="zh-CN" altLang="en-US"/>
                  <a:t> </a:t>
                </a:r>
                <a:endParaRPr lang="zh-CN" altLang="en-US"/>
              </a:p>
            </p:txBody>
          </p:sp>
        </p:grpSp>
        <p:sp>
          <p:nvSpPr>
            <p:cNvPr id="24" name="文本框 23">
              <a:hlinkClick r:id="rId16" action="ppaction://hlinksldjump"/>
            </p:cNvPr>
            <p:cNvSpPr txBox="1"/>
            <p:nvPr>
              <p:custDataLst>
                <p:tags r:id="rId17"/>
              </p:custDataLst>
            </p:nvPr>
          </p:nvSpPr>
          <p:spPr>
            <a:xfrm>
              <a:off x="9967" y="4015"/>
              <a:ext cx="966" cy="5777"/>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第三课 景泰蓝的制作</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3" name="组合 32"/>
          <p:cNvGrpSpPr/>
          <p:nvPr/>
        </p:nvGrpSpPr>
        <p:grpSpPr>
          <a:xfrm>
            <a:off x="9208239" y="2167255"/>
            <a:ext cx="927100" cy="3932555"/>
            <a:chOff x="12304" y="3335"/>
            <a:chExt cx="1460" cy="6193"/>
          </a:xfrm>
        </p:grpSpPr>
        <p:grpSp>
          <p:nvGrpSpPr>
            <p:cNvPr id="25" name="组合 24"/>
            <p:cNvGrpSpPr/>
            <p:nvPr/>
          </p:nvGrpSpPr>
          <p:grpSpPr>
            <a:xfrm>
              <a:off x="12304" y="3335"/>
              <a:ext cx="1460" cy="1457"/>
              <a:chOff x="5178" y="2394"/>
              <a:chExt cx="1444" cy="1413"/>
            </a:xfrm>
          </p:grpSpPr>
          <p:pic>
            <p:nvPicPr>
              <p:cNvPr id="26" name="图片 25"/>
              <p:cNvPicPr/>
              <p:nvPr>
                <p:custDataLst>
                  <p:tags r:id="rId18"/>
                </p:custDataLst>
              </p:nvPr>
            </p:nvPicPr>
            <p:blipFill>
              <a:blip r:embed="rId7">
                <a:clrChange>
                  <a:clrFrom>
                    <a:srgbClr val="F6F6F6">
                      <a:alpha val="100000"/>
                    </a:srgbClr>
                  </a:clrFrom>
                  <a:clrTo>
                    <a:srgbClr val="F6F6F6">
                      <a:alpha val="100000"/>
                      <a:alpha val="0"/>
                    </a:srgbClr>
                  </a:clrTo>
                </a:clrChange>
              </a:blip>
              <a:stretch>
                <a:fillRect/>
              </a:stretch>
            </p:blipFill>
            <p:spPr>
              <a:xfrm>
                <a:off x="5178" y="2394"/>
                <a:ext cx="1444" cy="1413"/>
              </a:xfrm>
              <a:prstGeom prst="rect">
                <a:avLst/>
              </a:prstGeom>
              <a:noFill/>
              <a:ln w="9525">
                <a:noFill/>
              </a:ln>
            </p:spPr>
          </p:pic>
          <p:sp>
            <p:nvSpPr>
              <p:cNvPr id="27" name="文本框 26"/>
              <p:cNvSpPr txBox="1"/>
              <p:nvPr>
                <p:custDataLst>
                  <p:tags r:id="rId19"/>
                </p:custDataLst>
              </p:nvPr>
            </p:nvSpPr>
            <p:spPr>
              <a:xfrm>
                <a:off x="5436"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肆</a:t>
                </a:r>
                <a:r>
                  <a:rPr lang="zh-CN" altLang="en-US"/>
                  <a:t> </a:t>
                </a:r>
                <a:endParaRPr lang="zh-CN" altLang="en-US"/>
              </a:p>
            </p:txBody>
          </p:sp>
        </p:grpSp>
        <p:sp>
          <p:nvSpPr>
            <p:cNvPr id="28" name="文本框 27">
              <a:hlinkClick r:id="rId20" action="ppaction://hlinksldjump"/>
            </p:cNvPr>
            <p:cNvSpPr txBox="1"/>
            <p:nvPr>
              <p:custDataLst>
                <p:tags r:id="rId21"/>
              </p:custDataLst>
            </p:nvPr>
          </p:nvSpPr>
          <p:spPr>
            <a:xfrm>
              <a:off x="12544" y="4972"/>
              <a:ext cx="966" cy="4556"/>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综合测试卷（五）</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sp>
        <p:nvSpPr>
          <p:cNvPr id="4" name="文本框 3"/>
          <p:cNvSpPr txBox="1"/>
          <p:nvPr/>
        </p:nvSpPr>
        <p:spPr>
          <a:xfrm>
            <a:off x="1986915" y="1799590"/>
            <a:ext cx="901065" cy="3351530"/>
          </a:xfrm>
          <a:prstGeom prst="rect">
            <a:avLst/>
          </a:prstGeom>
          <a:solidFill>
            <a:srgbClr val="5A613D"/>
          </a:solidFill>
        </p:spPr>
        <p:txBody>
          <a:bodyPr vert="eaVert" wrap="square" rtlCol="0">
            <a:noAutofit/>
          </a:bodyPr>
          <a:p>
            <a:pPr>
              <a:lnSpc>
                <a:spcPct val="90000"/>
              </a:lnSpc>
            </a:pPr>
            <a:r>
              <a:rPr lang="en-US" altLang="zh-CN" sz="5400" b="1">
                <a:solidFill>
                  <a:schemeClr val="bg1"/>
                </a:solidFill>
                <a:latin typeface="楷体" panose="02010609060101010101" charset="-122"/>
                <a:ea typeface="楷体" panose="02010609060101010101" charset="-122"/>
              </a:rPr>
              <a:t> </a:t>
            </a:r>
            <a:r>
              <a:rPr lang="zh-CN" altLang="en-US" sz="5400" b="1">
                <a:solidFill>
                  <a:schemeClr val="bg1"/>
                </a:solidFill>
                <a:latin typeface="楷体" panose="02010609060101010101" charset="-122"/>
                <a:ea typeface="楷体" panose="02010609060101010101" charset="-122"/>
              </a:rPr>
              <a:t>第五单元</a:t>
            </a:r>
            <a:r>
              <a:rPr lang="en-US" altLang="zh-CN" sz="4800" b="1">
                <a:solidFill>
                  <a:schemeClr val="bg1"/>
                </a:solidFill>
                <a:latin typeface="楷体" panose="02010609060101010101" charset="-122"/>
                <a:ea typeface="楷体" panose="02010609060101010101" charset="-122"/>
              </a:rPr>
              <a:t> </a:t>
            </a:r>
            <a:endParaRPr lang="en-US" altLang="zh-CN" sz="4800" b="1">
              <a:solidFill>
                <a:schemeClr val="bg1"/>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79120" y="1214120"/>
            <a:ext cx="1103312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16. 文章中首句中</a:t>
            </a:r>
            <a:r>
              <a:rPr lang="zh-CN" altLang="en-US" sz="2400">
                <a:latin typeface="Times New Roman" panose="02020603050405020304" charset="0"/>
                <a:ea typeface="宋体" panose="02010600030101010101" pitchFamily="2" charset="-122"/>
                <a:cs typeface="Times New Roman" panose="02020603050405020304" charset="0"/>
              </a:rPr>
              <a:t>的“伟大”的</a:t>
            </a:r>
            <a:r>
              <a:rPr sz="2400">
                <a:latin typeface="Times New Roman" panose="02020603050405020304" charset="0"/>
                <a:ea typeface="宋体" panose="02010600030101010101" pitchFamily="2" charset="-122"/>
                <a:cs typeface="Times New Roman" panose="02020603050405020304" charset="0"/>
              </a:rPr>
              <a:t>含义是什么？________________________________________________________________________________________________________________________________________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17. 托尔斯泰的坟墓的特点是什么？具体表现在哪些方面？体现了什么精神？___________________________________________________________________________________________________________________________________________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23595" y="1692275"/>
            <a:ext cx="10284460" cy="902970"/>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“伟大”特指托尔斯泰伟大的思想、伟大的作品和伟大的人格给后人以精神上的震撼。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34415" y="3429000"/>
            <a:ext cx="10284460" cy="130873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坟墓的特点是简朴。具体表现在：在高大繁茂的树林中由黄土堆积起来的矩形土墩子；没有人看守，也没有人护卫；没有十字架，没有墓碑，没有铭文，甚至连名字也没有。体现托尔斯泰追求简朴、回归自然、淡泊名利的精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79120" y="1214120"/>
            <a:ext cx="1103312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18. 纵观文章，题目中</a:t>
            </a:r>
            <a:r>
              <a:rPr lang="zh-CN" altLang="en-US" sz="2400">
                <a:latin typeface="Times New Roman" panose="02020603050405020304" charset="0"/>
                <a:ea typeface="宋体" panose="02010600030101010101" pitchFamily="2" charset="-122"/>
                <a:cs typeface="Times New Roman" panose="02020603050405020304" charset="0"/>
              </a:rPr>
              <a:t>的“感人”</a:t>
            </a:r>
            <a:r>
              <a:rPr sz="2400">
                <a:latin typeface="Times New Roman" panose="02020603050405020304" charset="0"/>
                <a:ea typeface="宋体" panose="02010600030101010101" pitchFamily="2" charset="-122"/>
                <a:cs typeface="Times New Roman" panose="02020603050405020304" charset="0"/>
              </a:rPr>
              <a:t>在文章中具有哪几层含义？____________________________________________________________________________________________________________________________________________________________________________________________________________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53135" y="1699260"/>
            <a:ext cx="10284460" cy="252666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①通过它形式上的简朴，反映了托尔斯泰朴素纯洁而高尚的心灵世界、平易而伟大的人格魅力。</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②它的感人还源于托尔斯泰童年关于植树与幸福的传说。所以树下的坟墓还包含着幸福和美好的启示。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③它的感人还体现在人们对托尔斯泰无比的敬仰之情，这是一种非常美好的感情。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79475" y="2054225"/>
            <a:ext cx="10657840"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19. 关于马克思的事迹，本文里有一些介绍，除此之外，你还能说出哪些？</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439285" y="69024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（四）微写作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custDataLst>
              <p:tags r:id="rId4"/>
            </p:custDataLst>
          </p:nvPr>
        </p:nvSpPr>
        <p:spPr>
          <a:xfrm>
            <a:off x="4646930" y="3829685"/>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3895" y="417195"/>
            <a:ext cx="11337290" cy="5041900"/>
          </a:xfrm>
          <a:prstGeom prst="rect">
            <a:avLst/>
          </a:prstGeom>
          <a:solidFill>
            <a:schemeClr val="bg1"/>
          </a:solidFill>
        </p:spPr>
        <p:txBody>
          <a:bodyPr wrap="square" rtlCol="0">
            <a:spAutoFit/>
          </a:bodyPr>
          <a:p>
            <a:pPr indent="0" fontAlgn="auto">
              <a:lnSpc>
                <a:spcPct val="120000"/>
              </a:lnSpc>
              <a:spcAft>
                <a:spcPts val="600"/>
              </a:spcAft>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马克思于1818年5月5日诞生于美丽的普鲁士（今德国）。25岁那样，他将目光投向了法国巴黎，开始在那里研习法学、历史以及哲学等领域。顺利从大学毕业后，马克思便全身心投入到了充满挑战和机遇的政治生涯之中。他与恩格斯并肩作战，在革命实践中，知识积累和情感交织，无疑都为他们共同在革命理论方面创造出丰硕成果奠定了坚实基础。令人遗憾的是，1883年3月14日，这位卓越的思想家带着未完成的使命永远离开了这个世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在马克思短暂且充满艰难曲折的生命历程中，他曾数度受到各国反动政府的迫害和驱逐，生活困窘至极。身处贫困之境，朋友、房主乃至食品店老板纷纷前来追寻债务，甚至连太太的围巾、家中的家具，乃至自己身上穿着的衣服也被拿出去典卖，以至于他无法走出家门。有时候，他甚至连买邮票的钱都付不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 action="ppaction://hlinkshowjump?jump=nextslide"/>
          </p:cNvPr>
          <p:cNvSpPr/>
          <p:nvPr userDrawn="1">
            <p:custDataLst>
              <p:tags r:id="rId2"/>
            </p:custDataLst>
          </p:nvPr>
        </p:nvSpPr>
        <p:spPr>
          <a:xfrm>
            <a:off x="10729595" y="6440170"/>
            <a:ext cx="1291590"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zh-CN"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下一页</a:t>
            </a:r>
            <a:endParaRPr kumimoji="0" lang="zh-CN" altLang="zh-CN"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24510" y="417195"/>
            <a:ext cx="11337290" cy="5842000"/>
          </a:xfrm>
          <a:prstGeom prst="rect">
            <a:avLst/>
          </a:prstGeom>
          <a:solidFill>
            <a:schemeClr val="bg1"/>
          </a:solidFill>
        </p:spPr>
        <p:txBody>
          <a:bodyPr wrap="square" rtlCol="0">
            <a:noAutofit/>
          </a:bodyPr>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马克思对他的孩子们始终保持着深深的爱意。然而，大儿子只抚养到8岁，二儿子不满两岁便早早离世。1852年的复活节，小女儿的病情严重，不足11个月便夭折了，小女儿死后只能浅葬在家中，最后依靠法国流亡者慷慨捐赠的2英镑才勉强支付了棺材的费用。可叹的是，他在短短两年时间里，便接连失去了四位挚爱的孩子，仅仅留下了三个女儿，这无疑给了马克思沉重的打击。</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即使身处如此困苦的境况，马克思也没有放弃对全人类解放事业的坚韧不拔的追求，而是以无比的毅力与辛勤的付出投身其中。耗尽四十载光阴才完成的革命性著作《资本论》，便是典型例证！而为了撰写这部划时代的巨制，马克思所查阅的参考文献数量多达惊人的1 500余种，足见其非凡的学识和严谨治学的态度。然而，伟人的劳动所得与付出是不成正比的，据统计，《资本论》的版税收入甚至不足以支付马克思写作期间的生活开支。可想而知，这个熠熠生辉的名字背后又付出了怎样的牺牲啊！马克思曾感叹道，他为此不惜牺牲了自身的健康、幸福以及家庭生活，这份慷慨激昂的奉献精神，实在令人敬仰万分！</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900805" y="981710"/>
            <a:ext cx="3910965"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52950" y="1472565"/>
            <a:ext cx="2617470" cy="3790950"/>
          </a:xfrm>
          <a:prstGeom prst="rect">
            <a:avLst/>
          </a:prstGeom>
          <a:solidFill>
            <a:schemeClr val="bg1"/>
          </a:solidFill>
        </p:spPr>
        <p:txBody>
          <a:bodyPr vert="eaVert" wrap="square" rtlCol="0">
            <a:noAutofit/>
          </a:bodyPr>
          <a:p>
            <a:pPr algn="l">
              <a:lnSpc>
                <a:spcPct val="190000"/>
              </a:lnSpc>
            </a:pPr>
            <a:r>
              <a:rPr lang="en-US" altLang="zh-CN" sz="3200" b="1">
                <a:solidFill>
                  <a:srgbClr val="FF0000"/>
                </a:solidFill>
                <a:latin typeface="楷体" panose="02010609060101010101" charset="-122"/>
                <a:ea typeface="楷体" panose="02010609060101010101" charset="-122"/>
                <a:cs typeface="楷体" panose="02010609060101010101" charset="-122"/>
              </a:rPr>
              <a:t> </a:t>
            </a:r>
            <a:r>
              <a:rPr lang="zh-CN" altLang="en-US" sz="3200" b="1">
                <a:solidFill>
                  <a:srgbClr val="FF0000"/>
                </a:solidFill>
                <a:latin typeface="楷体" panose="02010609060101010101" charset="-122"/>
                <a:ea typeface="楷体" panose="02010609060101010101" charset="-122"/>
                <a:cs typeface="楷体" panose="02010609060101010101" charset="-122"/>
              </a:rPr>
              <a:t>第二课</a:t>
            </a:r>
            <a:r>
              <a:rPr lang="en-US" altLang="zh-CN" sz="3200" b="1">
                <a:solidFill>
                  <a:srgbClr val="030502"/>
                </a:solidFill>
                <a:latin typeface="楷体" panose="02010609060101010101" charset="-122"/>
                <a:ea typeface="楷体" panose="02010609060101010101" charset="-122"/>
                <a:cs typeface="楷体" panose="02010609060101010101" charset="-122"/>
              </a:rPr>
              <a:t> </a:t>
            </a:r>
            <a:endParaRPr lang="en-US" altLang="zh-CN" sz="3200" b="1">
              <a:solidFill>
                <a:srgbClr val="030502"/>
              </a:solidFill>
              <a:latin typeface="楷体" panose="02010609060101010101" charset="-122"/>
              <a:ea typeface="楷体" panose="02010609060101010101" charset="-122"/>
              <a:cs typeface="楷体" panose="02010609060101010101" charset="-122"/>
            </a:endParaRPr>
          </a:p>
          <a:p>
            <a:pPr algn="l">
              <a:lnSpc>
                <a:spcPct val="190000"/>
              </a:lnSpc>
            </a:pPr>
            <a:r>
              <a:rPr lang="en-US" altLang="zh-CN" sz="3200" b="1">
                <a:solidFill>
                  <a:srgbClr val="030502"/>
                </a:solidFill>
                <a:latin typeface="楷体" panose="02010609060101010101" charset="-122"/>
                <a:ea typeface="楷体" panose="02010609060101010101" charset="-122"/>
                <a:cs typeface="楷体" panose="02010609060101010101" charset="-122"/>
              </a:rPr>
              <a:t> </a:t>
            </a:r>
            <a:r>
              <a:rPr lang="zh-CN" altLang="en-US" sz="3200" b="1">
                <a:solidFill>
                  <a:srgbClr val="030502"/>
                </a:solidFill>
                <a:latin typeface="楷体" panose="02010609060101010101" charset="-122"/>
                <a:ea typeface="楷体" panose="02010609060101010101" charset="-122"/>
                <a:cs typeface="楷体" panose="02010609060101010101" charset="-122"/>
              </a:rPr>
              <a:t>飞向太空的航程</a:t>
            </a:r>
            <a:endParaRPr lang="zh-CN" altLang="en-US" sz="32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180455" y="4449445"/>
            <a:ext cx="1336040" cy="1085850"/>
          </a:xfrm>
          <a:prstGeom prst="rect">
            <a:avLst/>
          </a:prstGeom>
          <a:solidFill>
            <a:schemeClr val="accent6">
              <a:lumMod val="50000"/>
            </a:schemeClr>
          </a:solidFill>
        </p:spPr>
        <p:txBody>
          <a:bodyPr vert="eaVert" wrap="square" rtlCol="0">
            <a:noAutofit/>
          </a:bodyPr>
          <a:p>
            <a:pPr algn="r">
              <a:lnSpc>
                <a:spcPct val="100000"/>
              </a:lnSpc>
            </a:pPr>
            <a:r>
              <a:rPr lang="zh-CN" altLang="en-US" sz="2400" b="1">
                <a:solidFill>
                  <a:schemeClr val="bg1"/>
                </a:solidFill>
                <a:latin typeface="楷体" panose="02010609060101010101" charset="-122"/>
                <a:ea typeface="楷体" panose="02010609060101010101" charset="-122"/>
              </a:rPr>
              <a:t>贾　永　　曹　智　　白瑞雪</a:t>
            </a:r>
            <a:endParaRPr lang="zh-CN" altLang="en-US" sz="2400" b="1">
              <a:solidFill>
                <a:schemeClr val="bg1"/>
              </a:solidFill>
              <a:latin typeface="楷体" panose="02010609060101010101" charset="-122"/>
              <a:ea typeface="楷体" panose="02010609060101010101" charset="-122"/>
            </a:endParaRPr>
          </a:p>
        </p:txBody>
      </p:sp>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92930" y="105918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809750" y="2317115"/>
            <a:ext cx="9227185" cy="1641475"/>
          </a:xfrm>
          <a:prstGeom prst="rect">
            <a:avLst/>
          </a:prstGeom>
          <a:solidFill>
            <a:srgbClr val="B6AF88"/>
          </a:solidFill>
        </p:spPr>
        <p:txBody>
          <a:bodyPr wrap="square" rtlCol="0">
            <a:spAutoFit/>
          </a:bodyPr>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学习新闻报道的写作结构及写作特色；</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学习现实与历史相结合的写作方法；</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学习不畏困难、坚持不懈的航天精神。</a:t>
            </a:r>
            <a:endParaRPr lang="zh-CN" altLang="en-US" sz="24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128135" y="31369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587375" y="1268730"/>
            <a:ext cx="11017885" cy="436753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1. 《飞</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向太空的航程》是一篇_____</a:t>
            </a: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_____</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___。它通过回顾__</a:t>
            </a: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____________</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_______________，赞美了_______________________________。</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2. 新</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闻报道是对新近发生的事实的报道。新闻的结构一般包括：___________________、_____________（新闻开头的第一段或第一句）、_____________（用充足的事实表现主题，是对导语内容的进一步扩展）、_____________（新闻发生时的社会环境和自然环境）和_____________，背景和结语常常暗含在主体中。新闻的特点有：真实性、时效性、准确性、简明性。</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6656705" y="1824990"/>
            <a:ext cx="155448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新闻报道</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1"/>
            </p:custDataLst>
          </p:nvPr>
        </p:nvSpPr>
        <p:spPr>
          <a:xfrm>
            <a:off x="967105" y="2285365"/>
            <a:ext cx="459867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我国探索航天科技的艰难历程</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2"/>
            </p:custDataLst>
          </p:nvPr>
        </p:nvSpPr>
        <p:spPr>
          <a:xfrm>
            <a:off x="6656705" y="2285365"/>
            <a:ext cx="321437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　　科学精神的崇高</a:t>
            </a:r>
            <a:endParaRPr lang="zh-CN" altLang="en-US" sz="2400">
              <a:solidFill>
                <a:srgbClr val="C00000"/>
              </a:solidFill>
              <a:latin typeface="宋体" panose="02010600030101010101" pitchFamily="2" charset="-122"/>
              <a:ea typeface="宋体" panose="02010600030101010101" pitchFamily="2" charset="-122"/>
            </a:endParaRPr>
          </a:p>
        </p:txBody>
      </p:sp>
      <p:sp>
        <p:nvSpPr>
          <p:cNvPr id="7" name="文本框 6"/>
          <p:cNvSpPr txBox="1"/>
          <p:nvPr>
            <p:custDataLst>
              <p:tags r:id="rId3"/>
            </p:custDataLst>
          </p:nvPr>
        </p:nvSpPr>
        <p:spPr>
          <a:xfrm>
            <a:off x="1715770" y="3199130"/>
            <a:ext cx="11798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标题</a:t>
            </a:r>
            <a:endParaRPr lang="zh-CN" altLang="en-US" sz="2400">
              <a:solidFill>
                <a:srgbClr val="C00000"/>
              </a:solidFill>
              <a:latin typeface="宋体" panose="02010600030101010101" pitchFamily="2" charset="-122"/>
              <a:ea typeface="宋体" panose="02010600030101010101" pitchFamily="2" charset="-122"/>
            </a:endParaRPr>
          </a:p>
        </p:txBody>
      </p:sp>
      <p:sp>
        <p:nvSpPr>
          <p:cNvPr id="8" name="文本框 7"/>
          <p:cNvSpPr txBox="1"/>
          <p:nvPr>
            <p:custDataLst>
              <p:tags r:id="rId4"/>
            </p:custDataLst>
          </p:nvPr>
        </p:nvSpPr>
        <p:spPr>
          <a:xfrm>
            <a:off x="4653280" y="3199130"/>
            <a:ext cx="11798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导语</a:t>
            </a:r>
            <a:endParaRPr lang="zh-CN" altLang="en-US" sz="2400">
              <a:solidFill>
                <a:srgbClr val="C00000"/>
              </a:solidFill>
              <a:latin typeface="宋体" panose="02010600030101010101" pitchFamily="2" charset="-122"/>
              <a:ea typeface="宋体" panose="02010600030101010101" pitchFamily="2" charset="-122"/>
            </a:endParaRPr>
          </a:p>
        </p:txBody>
      </p:sp>
      <p:sp>
        <p:nvSpPr>
          <p:cNvPr id="9" name="文本框 8"/>
          <p:cNvSpPr txBox="1"/>
          <p:nvPr>
            <p:custDataLst>
              <p:tags r:id="rId5"/>
            </p:custDataLst>
          </p:nvPr>
        </p:nvSpPr>
        <p:spPr>
          <a:xfrm>
            <a:off x="1327150" y="3659505"/>
            <a:ext cx="11798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主体</a:t>
            </a:r>
            <a:endParaRPr lang="zh-CN" altLang="en-US" sz="2400">
              <a:solidFill>
                <a:srgbClr val="C00000"/>
              </a:solidFill>
              <a:latin typeface="宋体" panose="02010600030101010101" pitchFamily="2" charset="-122"/>
              <a:ea typeface="宋体" panose="02010600030101010101" pitchFamily="2" charset="-122"/>
            </a:endParaRPr>
          </a:p>
        </p:txBody>
      </p:sp>
      <p:sp>
        <p:nvSpPr>
          <p:cNvPr id="10" name="文本框 9"/>
          <p:cNvSpPr txBox="1"/>
          <p:nvPr>
            <p:custDataLst>
              <p:tags r:id="rId6"/>
            </p:custDataLst>
          </p:nvPr>
        </p:nvSpPr>
        <p:spPr>
          <a:xfrm>
            <a:off x="1327150" y="4177665"/>
            <a:ext cx="11798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背景</a:t>
            </a:r>
            <a:endParaRPr lang="zh-CN" altLang="en-US" sz="2400">
              <a:solidFill>
                <a:srgbClr val="C00000"/>
              </a:solidFill>
              <a:latin typeface="宋体" panose="02010600030101010101" pitchFamily="2" charset="-122"/>
              <a:ea typeface="宋体" panose="02010600030101010101" pitchFamily="2" charset="-122"/>
            </a:endParaRPr>
          </a:p>
        </p:txBody>
      </p:sp>
      <p:sp>
        <p:nvSpPr>
          <p:cNvPr id="11" name="文本框 10"/>
          <p:cNvSpPr txBox="1"/>
          <p:nvPr>
            <p:custDataLst>
              <p:tags r:id="rId7"/>
            </p:custDataLst>
          </p:nvPr>
        </p:nvSpPr>
        <p:spPr>
          <a:xfrm>
            <a:off x="8832850" y="4177665"/>
            <a:ext cx="11798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结语</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7" grpId="0"/>
      <p:bldP spid="8" grpId="0"/>
      <p:bldP spid="9" grpId="0"/>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859155" y="1404620"/>
            <a:ext cx="10661650" cy="335407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3. 贾永、曹</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智、白瑞雪都是新华社记者。本文用生动流畅的语言和翔实的材料，用充满自信的笔调，叙述了</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_______</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_____________升空的壮观场面和中国的航天人为了圆中华民族的飞天梦而做出的不懈努力，热情讴歌了为飞天梦作贡献的、富于智慧与创造的中国人。</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1"/>
            </p:custDataLst>
          </p:nvPr>
        </p:nvSpPr>
        <p:spPr>
          <a:xfrm flipH="1">
            <a:off x="5852795" y="2623185"/>
            <a:ext cx="278320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神舟五号载人飞船</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898525" y="1521460"/>
            <a:ext cx="11136630" cy="344868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4. 给</a:t>
            </a:r>
            <a:r>
              <a:rPr lang="zh-CN" altLang="en-US" sz="2400">
                <a:latin typeface="宋体" panose="02010600030101010101" pitchFamily="2" charset="-122"/>
                <a:ea typeface="宋体" panose="02010600030101010101" pitchFamily="2" charset="-122"/>
                <a:cs typeface="宋体" panose="02010600030101010101" pitchFamily="2" charset="-122"/>
              </a:rPr>
              <a:t>下列标红的字词注音。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辉</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映</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开</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辟</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复</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辟</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酝酿</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苛</a:t>
            </a:r>
            <a:r>
              <a:rPr lang="zh-CN" altLang="en-US" sz="2400">
                <a:latin typeface="宋体" panose="02010600030101010101" pitchFamily="2" charset="-122"/>
                <a:ea typeface="宋体" panose="02010600030101010101" pitchFamily="2" charset="-122"/>
                <a:cs typeface="宋体" panose="02010600030101010101" pitchFamily="2" charset="-122"/>
              </a:rPr>
              <a:t>刻（</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轨</a:t>
            </a:r>
            <a:r>
              <a:rPr lang="zh-CN" altLang="en-US" sz="2400">
                <a:latin typeface="宋体" panose="02010600030101010101" pitchFamily="2" charset="-122"/>
                <a:ea typeface="宋体" panose="02010600030101010101" pitchFamily="2" charset="-122"/>
                <a:cs typeface="宋体" panose="02010600030101010101" pitchFamily="2" charset="-122"/>
              </a:rPr>
              <a:t>道（</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横</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亘</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耸</a:t>
            </a:r>
            <a:r>
              <a:rPr lang="zh-CN" altLang="en-US" sz="2400">
                <a:latin typeface="宋体" panose="02010600030101010101" pitchFamily="2" charset="-122"/>
                <a:ea typeface="宋体" panose="02010600030101010101" pitchFamily="2" charset="-122"/>
                <a:cs typeface="宋体" panose="02010600030101010101" pitchFamily="2" charset="-122"/>
              </a:rPr>
              <a:t>入云天（</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载</a:t>
            </a:r>
            <a:r>
              <a:rPr lang="zh-CN" altLang="en-US" sz="2400">
                <a:latin typeface="宋体" panose="02010600030101010101" pitchFamily="2" charset="-122"/>
                <a:ea typeface="宋体" panose="02010600030101010101" pitchFamily="2" charset="-122"/>
                <a:cs typeface="宋体" panose="02010600030101010101" pitchFamily="2" charset="-122"/>
              </a:rPr>
              <a:t>人飞船（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可</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供</a:t>
            </a:r>
            <a:r>
              <a:rPr lang="zh-CN" altLang="en-US" sz="2400">
                <a:latin typeface="宋体" panose="02010600030101010101" pitchFamily="2" charset="-122"/>
                <a:ea typeface="宋体" panose="02010600030101010101" pitchFamily="2" charset="-122"/>
                <a:cs typeface="宋体" panose="02010600030101010101" pitchFamily="2" charset="-122"/>
              </a:rPr>
              <a:t>借鉴（</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翌</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橘</a:t>
            </a:r>
            <a:r>
              <a:rPr lang="zh-CN" altLang="en-US" sz="2400">
                <a:latin typeface="宋体" panose="02010600030101010101" pitchFamily="2" charset="-122"/>
                <a:ea typeface="宋体" panose="02010600030101010101" pitchFamily="2" charset="-122"/>
                <a:cs typeface="宋体" panose="02010600030101010101" pitchFamily="2" charset="-122"/>
              </a:rPr>
              <a:t>红（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九</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霄</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乾坤</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摘</a:t>
            </a:r>
            <a:r>
              <a:rPr lang="zh-CN" altLang="en-US" sz="2400">
                <a:latin typeface="宋体" panose="02010600030101010101" pitchFamily="2" charset="-122"/>
                <a:ea typeface="宋体" panose="02010600030101010101" pitchFamily="2" charset="-122"/>
                <a:cs typeface="宋体" panose="02010600030101010101" pitchFamily="2" charset="-122"/>
              </a:rPr>
              <a:t>星</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揽</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159250" y="492125"/>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1829435" y="2008505"/>
            <a:ext cx="162877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yìng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5640705" y="2130425"/>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pì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9275445" y="200850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1829435" y="2590800"/>
            <a:ext cx="118872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yùn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5"/>
            </p:custDataLst>
          </p:nvPr>
        </p:nvSpPr>
        <p:spPr>
          <a:xfrm>
            <a:off x="3264535" y="2590800"/>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niàng</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6"/>
            </p:custDataLst>
          </p:nvPr>
        </p:nvSpPr>
        <p:spPr>
          <a:xfrm>
            <a:off x="5503545" y="2590800"/>
            <a:ext cx="84899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kē</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7"/>
            </p:custDataLst>
          </p:nvPr>
        </p:nvSpPr>
        <p:spPr>
          <a:xfrm>
            <a:off x="1915795" y="3051175"/>
            <a:ext cx="119443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gèn</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8"/>
            </p:custDataLst>
          </p:nvPr>
        </p:nvSpPr>
        <p:spPr>
          <a:xfrm>
            <a:off x="9171305" y="2590800"/>
            <a:ext cx="122301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guĭ</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9"/>
            </p:custDataLst>
          </p:nvPr>
        </p:nvSpPr>
        <p:spPr>
          <a:xfrm>
            <a:off x="6177280" y="3051175"/>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sŏng</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0"/>
            </p:custDataLst>
          </p:nvPr>
        </p:nvSpPr>
        <p:spPr>
          <a:xfrm>
            <a:off x="9777730" y="3051175"/>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zài</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11"/>
            </p:custDataLst>
          </p:nvPr>
        </p:nvSpPr>
        <p:spPr>
          <a:xfrm>
            <a:off x="2432050" y="3511550"/>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gōng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12"/>
            </p:custDataLst>
          </p:nvPr>
        </p:nvSpPr>
        <p:spPr>
          <a:xfrm>
            <a:off x="5551805" y="3445510"/>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13"/>
            </p:custDataLst>
          </p:nvPr>
        </p:nvSpPr>
        <p:spPr>
          <a:xfrm>
            <a:off x="9177655" y="3511550"/>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jú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14"/>
            </p:custDataLst>
          </p:nvPr>
        </p:nvSpPr>
        <p:spPr>
          <a:xfrm>
            <a:off x="1829435" y="4029710"/>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xiāo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custDataLst>
              <p:tags r:id="rId15"/>
            </p:custDataLst>
          </p:nvPr>
        </p:nvSpPr>
        <p:spPr>
          <a:xfrm>
            <a:off x="5503545" y="3966845"/>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qián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16"/>
            </p:custDataLst>
          </p:nvPr>
        </p:nvSpPr>
        <p:spPr>
          <a:xfrm>
            <a:off x="6938645" y="3966845"/>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kūn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9" name="文本框 18"/>
          <p:cNvSpPr txBox="1"/>
          <p:nvPr>
            <p:custDataLst>
              <p:tags r:id="rId17"/>
            </p:custDataLst>
          </p:nvPr>
        </p:nvSpPr>
        <p:spPr>
          <a:xfrm>
            <a:off x="9777730" y="4009390"/>
            <a:ext cx="76644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zhāi</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0" name="文本框 19"/>
          <p:cNvSpPr txBox="1"/>
          <p:nvPr>
            <p:custDataLst>
              <p:tags r:id="rId18"/>
            </p:custDataLst>
          </p:nvPr>
        </p:nvSpPr>
        <p:spPr>
          <a:xfrm>
            <a:off x="10953750" y="3971925"/>
            <a:ext cx="76644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lǎn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linds(horizontal)">
                                      <p:cBhvr>
                                        <p:cTn id="52" dur="5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linds(horizontal)">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blinds(horizontal)">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blinds(horizontal)">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blinds(horizontal)">
                                      <p:cBhvr>
                                        <p:cTn id="72" dur="5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linds(horizontal)">
                                      <p:cBhvr>
                                        <p:cTn id="77" dur="5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blinds(horizontal)">
                                      <p:cBhvr>
                                        <p:cTn id="82" dur="5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blinds(horizontal)">
                                      <p:cBhvr>
                                        <p:cTn id="87" dur="5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blinds(horizontal)">
                                      <p:cBhvr>
                                        <p:cTn id="9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4" grpId="0"/>
      <p:bldP spid="12" grpId="0"/>
      <p:bldP spid="13" grpId="0"/>
      <p:bldP spid="14" grpId="0"/>
      <p:bldP spid="2" grpId="0"/>
      <p:bldP spid="10" grpId="0"/>
      <p:bldP spid="11" grpId="0"/>
      <p:bldP spid="15" grpId="0"/>
      <p:bldP spid="16" grpId="0"/>
      <p:bldP spid="17" grpId="0"/>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654050"/>
            <a:ext cx="4032250" cy="5575300"/>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012190"/>
            <a:ext cx="2505710" cy="4859020"/>
          </a:xfrm>
          <a:prstGeom prst="rect">
            <a:avLst/>
          </a:prstGeom>
          <a:solidFill>
            <a:schemeClr val="bg1"/>
          </a:solidFill>
        </p:spPr>
        <p:txBody>
          <a:bodyPr vert="eaVert" wrap="square" rtlCol="0">
            <a:noAutofit/>
          </a:bodyPr>
          <a:p>
            <a:pPr algn="l">
              <a:lnSpc>
                <a:spcPct val="170000"/>
              </a:lnSpc>
            </a:pPr>
            <a:r>
              <a:rPr lang="zh-CN" altLang="en-US" sz="4000" b="1">
                <a:solidFill>
                  <a:srgbClr val="FF0000"/>
                </a:solidFill>
                <a:latin typeface="楷体" panose="02010609060101010101" charset="-122"/>
                <a:ea typeface="楷体" panose="02010609060101010101" charset="-122"/>
                <a:cs typeface="楷体" panose="02010609060101010101" charset="-122"/>
              </a:rPr>
              <a:t>第一课</a:t>
            </a:r>
            <a:r>
              <a:rPr lang="zh-CN" altLang="en-US" sz="4000" b="1">
                <a:solidFill>
                  <a:srgbClr val="030502"/>
                </a:solidFill>
                <a:latin typeface="楷体" panose="02010609060101010101" charset="-122"/>
                <a:ea typeface="楷体" panose="02010609060101010101" charset="-122"/>
                <a:cs typeface="楷体" panose="02010609060101010101" charset="-122"/>
              </a:rPr>
              <a:t> </a:t>
            </a:r>
            <a:endParaRPr lang="zh-CN" altLang="en-US" sz="4000" b="1">
              <a:solidFill>
                <a:srgbClr val="030502"/>
              </a:solidFill>
              <a:latin typeface="楷体" panose="02010609060101010101" charset="-122"/>
              <a:ea typeface="楷体" panose="02010609060101010101" charset="-122"/>
              <a:cs typeface="楷体" panose="02010609060101010101" charset="-122"/>
            </a:endParaRPr>
          </a:p>
          <a:p>
            <a:pPr algn="l">
              <a:lnSpc>
                <a:spcPct val="170000"/>
              </a:lnSpc>
            </a:pPr>
            <a:r>
              <a:rPr lang="zh-CN" altLang="en-US" sz="4000" b="1">
                <a:solidFill>
                  <a:srgbClr val="030502"/>
                </a:solidFill>
                <a:latin typeface="楷体" panose="02010609060101010101" charset="-122"/>
                <a:ea typeface="楷体" panose="02010609060101010101" charset="-122"/>
                <a:cs typeface="楷体" panose="02010609060101010101" charset="-122"/>
              </a:rPr>
              <a:t>在马克思墓前的讲话</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490335" y="4580890"/>
            <a:ext cx="455930" cy="1141095"/>
          </a:xfrm>
          <a:prstGeom prst="rect">
            <a:avLst/>
          </a:prstGeom>
          <a:solidFill>
            <a:schemeClr val="accent6">
              <a:lumMod val="50000"/>
            </a:schemeClr>
          </a:solidFill>
        </p:spPr>
        <p:txBody>
          <a:bodyPr vert="eaVert" wrap="square" rtlCol="0">
            <a:noAutofit/>
          </a:bodyPr>
          <a:p>
            <a:pPr algn="dist">
              <a:lnSpc>
                <a:spcPct val="100000"/>
              </a:lnSpc>
            </a:pPr>
            <a:r>
              <a:rPr lang="zh-CN" altLang="en-US" sz="2400" b="1">
                <a:solidFill>
                  <a:schemeClr val="bg1"/>
                </a:solidFill>
                <a:latin typeface="楷体" panose="02010609060101010101" charset="-122"/>
                <a:ea typeface="楷体" panose="02010609060101010101" charset="-122"/>
              </a:rPr>
              <a:t>恩格斯</a:t>
            </a:r>
            <a:endParaRPr lang="zh-CN" altLang="en-US" sz="2400" b="1">
              <a:solidFill>
                <a:schemeClr val="bg1"/>
              </a:solidFill>
              <a:latin typeface="楷体" panose="02010609060101010101" charset="-122"/>
              <a:ea typeface="楷体" panose="02010609060101010101" charset="-122"/>
            </a:endParaRPr>
          </a:p>
        </p:txBody>
      </p:sp>
      <p:sp>
        <p:nvSpPr>
          <p:cNvPr id="54" name="圆角矩形 53">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643255" y="1106170"/>
            <a:ext cx="11548745" cy="344868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5. 解</a:t>
            </a:r>
            <a:r>
              <a:rPr lang="zh-CN" altLang="en-US" sz="2400">
                <a:latin typeface="宋体" panose="02010600030101010101" pitchFamily="2" charset="-122"/>
                <a:ea typeface="宋体" panose="02010600030101010101" pitchFamily="2" charset="-122"/>
                <a:cs typeface="宋体" panose="02010600030101010101" pitchFamily="2" charset="-122"/>
              </a:rPr>
              <a:t>释下列词语。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横亘：__________________________________________________________________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翌年：__________________________________________________________________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尘封：__________________________________________________________________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不同凡响：</a:t>
            </a:r>
            <a:r>
              <a:rPr lang="en-US" altLang="zh-CN"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a:t>
            </a:r>
            <a:r>
              <a:rPr lang="en-US" altLang="zh-CN" sz="2400">
                <a:latin typeface="宋体" panose="02010600030101010101" pitchFamily="2" charset="-122"/>
                <a:ea typeface="宋体" panose="02010600030101010101" pitchFamily="2" charset="-122"/>
                <a:cs typeface="宋体" panose="02010600030101010101" pitchFamily="2" charset="-122"/>
              </a:rPr>
              <a:t>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扭转乾坤：______________________________________________________________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nvSpPr>
        <p:spPr>
          <a:xfrm>
            <a:off x="1420495" y="1590675"/>
            <a:ext cx="80175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（桥梁、山脉等）横跨，横卧。</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617345" y="2087880"/>
            <a:ext cx="871093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明年。</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3"/>
            </p:custDataLst>
          </p:nvPr>
        </p:nvSpPr>
        <p:spPr>
          <a:xfrm>
            <a:off x="1617345" y="2621915"/>
            <a:ext cx="1004189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放置时间较久，被尘土盖满。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4"/>
            </p:custDataLst>
          </p:nvPr>
        </p:nvSpPr>
        <p:spPr>
          <a:xfrm>
            <a:off x="2258695" y="3007360"/>
            <a:ext cx="9306560"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原指歌唱演奏十分出色，后用来形容艺术作品或言谈议论不同一般，十分出色。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5"/>
            </p:custDataLst>
          </p:nvPr>
        </p:nvSpPr>
        <p:spPr>
          <a:xfrm>
            <a:off x="2352675" y="3984625"/>
            <a:ext cx="930656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比喻从根本上改变整个局面。</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14"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58800" y="890905"/>
            <a:ext cx="11370945" cy="344868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6. </a:t>
            </a:r>
            <a:r>
              <a:rPr lang="zh-CN" altLang="en-US" sz="2400">
                <a:latin typeface="宋体" panose="02010600030101010101" pitchFamily="2" charset="-122"/>
                <a:ea typeface="宋体" panose="02010600030101010101" pitchFamily="2" charset="-122"/>
                <a:cs typeface="宋体" panose="02010600030101010101" pitchFamily="2" charset="-122"/>
              </a:rPr>
              <a:t>阅读课文，分析下列句子。</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Times New Roman" panose="02020603050405020304" charset="0"/>
                <a:ea typeface="宋体" panose="02010600030101010101" pitchFamily="2" charset="-122"/>
                <a:cs typeface="Times New Roman" panose="02020603050405020304" charset="0"/>
              </a:rPr>
              <a:t>1</a:t>
            </a:r>
            <a:r>
              <a:rPr lang="zh-CN" altLang="en-US" sz="2400">
                <a:latin typeface="宋体" panose="02010600030101010101" pitchFamily="2" charset="-122"/>
                <a:ea typeface="宋体" panose="02010600030101010101" pitchFamily="2" charset="-122"/>
                <a:cs typeface="宋体" panose="02010600030101010101" pitchFamily="2" charset="-122"/>
              </a:rPr>
              <a:t>）“上午</a:t>
            </a:r>
            <a:r>
              <a:rPr lang="zh-CN" altLang="en-US" sz="2400">
                <a:latin typeface="Times New Roman" panose="02020603050405020304" charset="0"/>
                <a:ea typeface="宋体" panose="02010600030101010101" pitchFamily="2" charset="-122"/>
                <a:cs typeface="Times New Roman" panose="02020603050405020304" charset="0"/>
              </a:rPr>
              <a:t>9</a:t>
            </a:r>
            <a:r>
              <a:rPr lang="zh-CN" altLang="en-US" sz="2400">
                <a:latin typeface="宋体" panose="02010600030101010101" pitchFamily="2" charset="-122"/>
                <a:ea typeface="宋体" panose="02010600030101010101" pitchFamily="2" charset="-122"/>
                <a:cs typeface="宋体" panose="02010600030101010101" pitchFamily="2" charset="-122"/>
              </a:rPr>
              <a:t>时整，随着一声惊天动地的巨响，巨型运载火箭喷射出一团橘红色的烈焰，托举着载人飞船腾空而起，直刺九霄……”运用了_____________的修辞手</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法，描写了_____________的场面。</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Times New Roman" panose="02020603050405020304" charset="0"/>
                <a:ea typeface="宋体" panose="02010600030101010101" pitchFamily="2" charset="-122"/>
                <a:cs typeface="Times New Roman" panose="02020603050405020304" charset="0"/>
              </a:rPr>
              <a:t>2</a:t>
            </a:r>
            <a:r>
              <a:rPr lang="zh-CN" altLang="en-US" sz="2400">
                <a:latin typeface="宋体" panose="02010600030101010101" pitchFamily="2" charset="-122"/>
                <a:ea typeface="宋体" panose="02010600030101010101" pitchFamily="2" charset="-122"/>
                <a:cs typeface="宋体" panose="02010600030101010101" pitchFamily="2" charset="-122"/>
              </a:rPr>
              <a:t>）“在这个金色的秋日，这一刻终于到来了。在万户的飞天尝试过了600多年后，</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又一个勇敢的中国人</a:t>
            </a:r>
            <a:r>
              <a:rPr lang="zh-CN" altLang="en-US" sz="2400">
                <a:latin typeface="Times New Roman" panose="02020603050405020304" charset="0"/>
                <a:ea typeface="宋体" panose="02010600030101010101" pitchFamily="2" charset="-122"/>
                <a:cs typeface="Times New Roman" panose="02020603050405020304" charset="0"/>
              </a:rPr>
              <a:t>——</a:t>
            </a:r>
            <a:r>
              <a:rPr lang="zh-CN" altLang="en-US" sz="2400">
                <a:latin typeface="宋体" panose="02010600030101010101" pitchFamily="2" charset="-122"/>
                <a:ea typeface="宋体" panose="02010600030101010101" pitchFamily="2" charset="-122"/>
                <a:cs typeface="宋体" panose="02010600030101010101" pitchFamily="2" charset="-122"/>
              </a:rPr>
              <a:t>杨利伟，向太空飞去……”，作者提及_____________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又提及_____________，突显了_</a:t>
            </a:r>
            <a:r>
              <a:rPr lang="en-US" altLang="zh-CN" sz="2400">
                <a:latin typeface="宋体" panose="02010600030101010101" pitchFamily="2" charset="-122"/>
                <a:ea typeface="宋体" panose="02010600030101010101" pitchFamily="2" charset="-122"/>
                <a:cs typeface="宋体" panose="02010600030101010101" pitchFamily="2" charset="-122"/>
              </a:rPr>
              <a:t>_____</a:t>
            </a:r>
            <a:r>
              <a:rPr lang="zh-CN" altLang="en-US" sz="2400">
                <a:latin typeface="宋体" panose="02010600030101010101" pitchFamily="2" charset="-122"/>
                <a:ea typeface="宋体" panose="02010600030101010101" pitchFamily="2" charset="-122"/>
                <a:cs typeface="宋体" panose="02010600030101010101" pitchFamily="2" charset="-122"/>
              </a:rPr>
              <a:t>____________和作者_____________的心情。</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2"/>
            </p:custDataLst>
          </p:nvPr>
        </p:nvSpPr>
        <p:spPr>
          <a:xfrm>
            <a:off x="8361680" y="1909445"/>
            <a:ext cx="152590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夸张</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3"/>
            </p:custDataLst>
          </p:nvPr>
        </p:nvSpPr>
        <p:spPr>
          <a:xfrm>
            <a:off x="2108835" y="2369820"/>
            <a:ext cx="228409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载人飞船升天</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4"/>
            </p:custDataLst>
          </p:nvPr>
        </p:nvSpPr>
        <p:spPr>
          <a:xfrm>
            <a:off x="9229090" y="3291840"/>
            <a:ext cx="152590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当前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5"/>
            </p:custDataLst>
          </p:nvPr>
        </p:nvSpPr>
        <p:spPr>
          <a:xfrm>
            <a:off x="1883410" y="3816350"/>
            <a:ext cx="152590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历史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6"/>
            </p:custDataLst>
          </p:nvPr>
        </p:nvSpPr>
        <p:spPr>
          <a:xfrm>
            <a:off x="4694555" y="3816350"/>
            <a:ext cx="268732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这一刻的来之不易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7"/>
            </p:custDataLst>
          </p:nvPr>
        </p:nvSpPr>
        <p:spPr>
          <a:xfrm>
            <a:off x="8667115" y="3816350"/>
            <a:ext cx="111379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激动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687070" y="1610995"/>
            <a:ext cx="10817860"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7. 在</a:t>
            </a:r>
            <a:r>
              <a:rPr sz="2400">
                <a:latin typeface="宋体" panose="02010600030101010101" pitchFamily="2" charset="-122"/>
                <a:ea typeface="宋体" panose="02010600030101010101" pitchFamily="2" charset="-122"/>
                <a:cs typeface="宋体" panose="02010600030101010101" pitchFamily="2" charset="-122"/>
              </a:rPr>
              <a:t>课文的主体部分，作者回顾了哪几个具有重大意义的事件？</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p:cNvSpPr txBox="1"/>
          <p:nvPr>
            <p:custDataLst>
              <p:tags r:id="rId2"/>
            </p:custDataLst>
          </p:nvPr>
        </p:nvSpPr>
        <p:spPr>
          <a:xfrm>
            <a:off x="1003935" y="2081530"/>
            <a:ext cx="9751695" cy="2749550"/>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一是1958年毛泽东发出我们也要搞人造卫星的指示。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二是1960年中国第一枚液体火箭成功发射。</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三是1970年中国成功地将自己的第一颗人造地球卫星送上了太空。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四是1992年中共中央政治局常委作出实施中国载人航天工程的战略决策。</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五是“长征”系列火箭发射久经考验。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六是“神舟”系列飞船成功发射。</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23" name="组合 2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5"/>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378460" y="495300"/>
            <a:ext cx="10817860" cy="9772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8. 根据</a:t>
            </a:r>
            <a:r>
              <a:rPr sz="2400">
                <a:latin typeface="宋体" panose="02010600030101010101" pitchFamily="2" charset="-122"/>
                <a:ea typeface="宋体" panose="02010600030101010101" pitchFamily="2" charset="-122"/>
                <a:cs typeface="宋体" panose="02010600030101010101" pitchFamily="2" charset="-122"/>
              </a:rPr>
              <a:t>新闻知识，找出与本文的标题、导语、主体、结尾有关的内容，并概括填写下表。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2"/>
            </p:custDataLst>
          </p:nvPr>
        </p:nvGraphicFramePr>
        <p:xfrm>
          <a:off x="1480185" y="1564005"/>
          <a:ext cx="10201275" cy="4170680"/>
        </p:xfrm>
        <a:graphic>
          <a:graphicData uri="http://schemas.openxmlformats.org/drawingml/2006/table">
            <a:tbl>
              <a:tblPr firstRow="1" bandRow="1">
                <a:tableStyleId>{5940675A-B579-460E-94D1-54222C63F5DA}</a:tableStyleId>
              </a:tblPr>
              <a:tblGrid>
                <a:gridCol w="1350010"/>
                <a:gridCol w="8851265"/>
              </a:tblGrid>
              <a:tr h="493395">
                <a:tc>
                  <a:txBody>
                    <a:bodyPr/>
                    <a:p>
                      <a:pPr algn="ctr">
                        <a:lnSpc>
                          <a:spcPct val="140000"/>
                        </a:lnSpc>
                        <a:buNone/>
                      </a:pPr>
                      <a:r>
                        <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rPr>
                        <a:t>结　构</a:t>
                      </a:r>
                      <a:endPar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40000"/>
                        </a:lnSpc>
                        <a:buNone/>
                      </a:pPr>
                      <a:r>
                        <a:rPr lang="zh-CN" altLang="en-US" sz="2400" b="1">
                          <a:solidFill>
                            <a:schemeClr val="bg1"/>
                          </a:solidFill>
                          <a:latin typeface="宋体" panose="02010600030101010101" pitchFamily="2" charset="-122"/>
                          <a:ea typeface="宋体" panose="02010600030101010101" pitchFamily="2" charset="-122"/>
                        </a:rPr>
                        <a:t>内　容</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633095">
                <a:tc>
                  <a:txBody>
                    <a:bodyPr/>
                    <a:p>
                      <a:pPr algn="ctr">
                        <a:lnSpc>
                          <a:spcPct val="140000"/>
                        </a:lnSpc>
                        <a:buNone/>
                      </a:pPr>
                      <a:r>
                        <a:rPr lang="zh-CN" altLang="en-US" sz="2400">
                          <a:latin typeface="宋体" panose="02010600030101010101" pitchFamily="2" charset="-122"/>
                          <a:ea typeface="宋体" panose="02010600030101010101" pitchFamily="2" charset="-122"/>
                        </a:rPr>
                        <a:t>标 题</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40000"/>
                        </a:lnSpc>
                        <a:buNone/>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297305">
                <a:tc>
                  <a:txBody>
                    <a:bodyPr/>
                    <a:p>
                      <a:pPr algn="ctr">
                        <a:lnSpc>
                          <a:spcPct val="140000"/>
                        </a:lnSpc>
                        <a:buNone/>
                      </a:pPr>
                      <a:r>
                        <a:rPr lang="zh-CN" altLang="en-US" sz="2400">
                          <a:latin typeface="宋体" panose="02010600030101010101" pitchFamily="2" charset="-122"/>
                          <a:ea typeface="宋体" panose="02010600030101010101" pitchFamily="2" charset="-122"/>
                        </a:rPr>
                        <a:t>导 语</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4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记录__</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a:lnSpc>
                          <a:spcPct val="14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的事实</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85190">
                <a:tc>
                  <a:txBody>
                    <a:bodyPr/>
                    <a:p>
                      <a:pPr algn="ctr">
                        <a:lnSpc>
                          <a:spcPct val="140000"/>
                        </a:lnSpc>
                        <a:buNone/>
                      </a:pPr>
                      <a:r>
                        <a:rPr lang="zh-CN" altLang="en-US" sz="2400">
                          <a:latin typeface="宋体" panose="02010600030101010101" pitchFamily="2" charset="-122"/>
                          <a:ea typeface="宋体" panose="02010600030101010101" pitchFamily="2" charset="-122"/>
                        </a:rPr>
                        <a:t>主 体</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4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叙述了_________________________________________航程</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51840">
                <a:tc>
                  <a:txBody>
                    <a:bodyPr/>
                    <a:p>
                      <a:pPr algn="ctr">
                        <a:lnSpc>
                          <a:spcPct val="140000"/>
                        </a:lnSpc>
                        <a:buNone/>
                      </a:pPr>
                      <a:r>
                        <a:rPr lang="zh-CN" altLang="en-US" sz="2400">
                          <a:latin typeface="宋体" panose="02010600030101010101" pitchFamily="2" charset="-122"/>
                          <a:ea typeface="宋体" panose="02010600030101010101" pitchFamily="2" charset="-122"/>
                        </a:rPr>
                        <a:t>结 尾</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4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1" name="文本框 20"/>
          <p:cNvSpPr txBox="1"/>
          <p:nvPr>
            <p:custDataLst>
              <p:tags r:id="rId3"/>
            </p:custDataLst>
          </p:nvPr>
        </p:nvSpPr>
        <p:spPr>
          <a:xfrm>
            <a:off x="3130550" y="2240915"/>
            <a:ext cx="392430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飞向太空的航程</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4"/>
            </p:custDataLst>
          </p:nvPr>
        </p:nvSpPr>
        <p:spPr>
          <a:xfrm>
            <a:off x="3749040" y="2904490"/>
            <a:ext cx="760603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神舟五号载人飞船载着飞天勇士杨利伟顺利进入太空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5"/>
            </p:custDataLst>
          </p:nvPr>
        </p:nvSpPr>
        <p:spPr>
          <a:xfrm>
            <a:off x="3876040" y="4194175"/>
            <a:ext cx="522605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中国半个世纪以来的“飞天”</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6"/>
            </p:custDataLst>
          </p:nvPr>
        </p:nvSpPr>
        <p:spPr>
          <a:xfrm>
            <a:off x="3037205" y="5006975"/>
            <a:ext cx="760603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中华民族迎来了飞天圆梦的辉煌时刻</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 grpId="0"/>
      <p:bldP spid="4"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4474210" y="95567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721995" y="1808480"/>
            <a:ext cx="9712325" cy="24892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30000"/>
              </a:lnSpc>
            </a:pPr>
            <a:r>
              <a:rPr sz="2400">
                <a:latin typeface="Times New Roman" panose="02020603050405020304" charset="0"/>
                <a:ea typeface="宋体" panose="02010600030101010101" pitchFamily="2" charset="-122"/>
                <a:cs typeface="Times New Roman" panose="02020603050405020304" charset="0"/>
              </a:rPr>
              <a:t>9. 下列选项中，标红字的注音全都正确的一项是（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30000"/>
              </a:lnSpc>
            </a:pPr>
            <a:r>
              <a:rPr sz="2400">
                <a:latin typeface="Times New Roman" panose="02020603050405020304" charset="0"/>
                <a:ea typeface="宋体" panose="02010600030101010101" pitchFamily="2" charset="-122"/>
                <a:cs typeface="Times New Roman" panose="02020603050405020304" charset="0"/>
              </a:rPr>
              <a:t>A. </a:t>
            </a:r>
            <a:r>
              <a:rPr sz="2400">
                <a:solidFill>
                  <a:srgbClr val="C00000"/>
                </a:solidFill>
                <a:latin typeface="Times New Roman" panose="02020603050405020304" charset="0"/>
                <a:ea typeface="宋体" panose="02010600030101010101" pitchFamily="2" charset="-122"/>
                <a:cs typeface="Times New Roman" panose="02020603050405020304" charset="0"/>
              </a:rPr>
              <a:t>苛</a:t>
            </a:r>
            <a:r>
              <a:rPr sz="2400">
                <a:latin typeface="Times New Roman" panose="02020603050405020304" charset="0"/>
                <a:ea typeface="宋体" panose="02010600030101010101" pitchFamily="2" charset="-122"/>
                <a:cs typeface="Times New Roman" panose="02020603050405020304" charset="0"/>
              </a:rPr>
              <a:t>刻（kè）　　　</a:t>
            </a:r>
            <a:r>
              <a:rPr sz="2400">
                <a:solidFill>
                  <a:srgbClr val="C00000"/>
                </a:solidFill>
                <a:latin typeface="Times New Roman" panose="02020603050405020304" charset="0"/>
                <a:ea typeface="宋体" panose="02010600030101010101" pitchFamily="2" charset="-122"/>
                <a:cs typeface="Times New Roman" panose="02020603050405020304" charset="0"/>
              </a:rPr>
              <a:t>着陆</a:t>
            </a:r>
            <a:r>
              <a:rPr sz="2400">
                <a:latin typeface="Times New Roman" panose="02020603050405020304" charset="0"/>
                <a:ea typeface="宋体" panose="02010600030101010101" pitchFamily="2" charset="-122"/>
                <a:cs typeface="Times New Roman" panose="02020603050405020304" charset="0"/>
              </a:rPr>
              <a:t>（zhuó）　　　扭转</a:t>
            </a:r>
            <a:r>
              <a:rPr sz="2400">
                <a:solidFill>
                  <a:srgbClr val="C00000"/>
                </a:solidFill>
                <a:latin typeface="Times New Roman" panose="02020603050405020304" charset="0"/>
                <a:ea typeface="宋体" panose="02010600030101010101" pitchFamily="2" charset="-122"/>
                <a:cs typeface="Times New Roman" panose="02020603050405020304" charset="0"/>
              </a:rPr>
              <a:t>乾</a:t>
            </a:r>
            <a:r>
              <a:rPr sz="2400">
                <a:latin typeface="Times New Roman" panose="02020603050405020304" charset="0"/>
                <a:ea typeface="宋体" panose="02010600030101010101" pitchFamily="2" charset="-122"/>
                <a:cs typeface="Times New Roman" panose="02020603050405020304" charset="0"/>
              </a:rPr>
              <a:t>坤（qián）</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30000"/>
              </a:lnSpc>
            </a:pPr>
            <a:r>
              <a:rPr sz="2400">
                <a:latin typeface="Times New Roman" panose="02020603050405020304" charset="0"/>
                <a:ea typeface="宋体" panose="02010600030101010101" pitchFamily="2" charset="-122"/>
                <a:cs typeface="Times New Roman" panose="02020603050405020304" charset="0"/>
              </a:rPr>
              <a:t>B.</a:t>
            </a:r>
            <a:r>
              <a:rPr sz="2400">
                <a:solidFill>
                  <a:srgbClr val="C00000"/>
                </a:solidFill>
                <a:latin typeface="Times New Roman" panose="02020603050405020304" charset="0"/>
                <a:ea typeface="宋体" panose="02010600030101010101" pitchFamily="2" charset="-122"/>
                <a:cs typeface="Times New Roman" panose="02020603050405020304" charset="0"/>
              </a:rPr>
              <a:t> 翌</a:t>
            </a:r>
            <a:r>
              <a:rPr sz="2400">
                <a:latin typeface="Times New Roman" panose="02020603050405020304" charset="0"/>
                <a:ea typeface="宋体" panose="02010600030101010101" pitchFamily="2" charset="-122"/>
                <a:cs typeface="Times New Roman" panose="02020603050405020304" charset="0"/>
              </a:rPr>
              <a:t>年（yì）　　　 横</a:t>
            </a:r>
            <a:r>
              <a:rPr sz="2400">
                <a:solidFill>
                  <a:srgbClr val="C00000"/>
                </a:solidFill>
                <a:latin typeface="Times New Roman" panose="02020603050405020304" charset="0"/>
                <a:ea typeface="宋体" panose="02010600030101010101" pitchFamily="2" charset="-122"/>
                <a:cs typeface="Times New Roman" panose="02020603050405020304" charset="0"/>
              </a:rPr>
              <a:t>亘</a:t>
            </a:r>
            <a:r>
              <a:rPr sz="2400">
                <a:latin typeface="Times New Roman" panose="02020603050405020304" charset="0"/>
                <a:ea typeface="宋体" panose="02010600030101010101" pitchFamily="2" charset="-122"/>
                <a:cs typeface="Times New Roman" panose="02020603050405020304" charset="0"/>
              </a:rPr>
              <a:t>（gèn）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耸</a:t>
            </a:r>
            <a:r>
              <a:rPr sz="2400">
                <a:latin typeface="Times New Roman" panose="02020603050405020304" charset="0"/>
                <a:ea typeface="宋体" panose="02010600030101010101" pitchFamily="2" charset="-122"/>
                <a:cs typeface="Times New Roman" panose="02020603050405020304" charset="0"/>
              </a:rPr>
              <a:t>入云天（sǒng）</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30000"/>
              </a:lnSpc>
            </a:pPr>
            <a:r>
              <a:rPr sz="2400">
                <a:latin typeface="Times New Roman" panose="02020603050405020304" charset="0"/>
                <a:ea typeface="宋体" panose="02010600030101010101" pitchFamily="2" charset="-122"/>
                <a:cs typeface="Times New Roman" panose="02020603050405020304" charset="0"/>
              </a:rPr>
              <a:t>C. 透</a:t>
            </a:r>
            <a:r>
              <a:rPr sz="2400">
                <a:solidFill>
                  <a:srgbClr val="C00000"/>
                </a:solidFill>
                <a:latin typeface="Times New Roman" panose="02020603050405020304" charset="0"/>
                <a:ea typeface="宋体" panose="02010600030101010101" pitchFamily="2" charset="-122"/>
                <a:cs typeface="Times New Roman" panose="02020603050405020304" charset="0"/>
              </a:rPr>
              <a:t>露</a:t>
            </a:r>
            <a:r>
              <a:rPr sz="2400">
                <a:latin typeface="Times New Roman" panose="02020603050405020304" charset="0"/>
                <a:ea typeface="宋体" panose="02010600030101010101" pitchFamily="2" charset="-122"/>
                <a:cs typeface="Times New Roman" panose="02020603050405020304" charset="0"/>
              </a:rPr>
              <a:t>（lòu）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集</a:t>
            </a:r>
            <a:r>
              <a:rPr sz="2400">
                <a:latin typeface="Times New Roman" panose="02020603050405020304" charset="0"/>
                <a:ea typeface="宋体" panose="02010600030101010101" pitchFamily="2" charset="-122"/>
                <a:cs typeface="Times New Roman" panose="02020603050405020304" charset="0"/>
              </a:rPr>
              <a:t>成（jí）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摘星</a:t>
            </a:r>
            <a:r>
              <a:rPr sz="2400">
                <a:solidFill>
                  <a:srgbClr val="C00000"/>
                </a:solidFill>
                <a:latin typeface="Times New Roman" panose="02020603050405020304" charset="0"/>
                <a:ea typeface="宋体" panose="02010600030101010101" pitchFamily="2" charset="-122"/>
                <a:cs typeface="Times New Roman" panose="02020603050405020304" charset="0"/>
              </a:rPr>
              <a:t>揽</a:t>
            </a:r>
            <a:r>
              <a:rPr sz="2400">
                <a:latin typeface="Times New Roman" panose="02020603050405020304" charset="0"/>
                <a:ea typeface="宋体" panose="02010600030101010101" pitchFamily="2" charset="-122"/>
                <a:cs typeface="Times New Roman" panose="02020603050405020304" charset="0"/>
              </a:rPr>
              <a:t>月（lǎn）</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30000"/>
              </a:lnSpc>
            </a:pPr>
            <a:r>
              <a:rPr sz="2400">
                <a:latin typeface="Times New Roman" panose="02020603050405020304" charset="0"/>
                <a:ea typeface="宋体" panose="02010600030101010101" pitchFamily="2" charset="-122"/>
                <a:cs typeface="Times New Roman" panose="02020603050405020304" charset="0"/>
              </a:rPr>
              <a:t>D. 运</a:t>
            </a:r>
            <a:r>
              <a:rPr sz="2400">
                <a:solidFill>
                  <a:srgbClr val="C00000"/>
                </a:solidFill>
                <a:latin typeface="Times New Roman" panose="02020603050405020304" charset="0"/>
                <a:ea typeface="宋体" panose="02010600030101010101" pitchFamily="2" charset="-122"/>
                <a:cs typeface="Times New Roman" panose="02020603050405020304" charset="0"/>
              </a:rPr>
              <a:t>载</a:t>
            </a:r>
            <a:r>
              <a:rPr sz="2400">
                <a:latin typeface="Times New Roman" panose="02020603050405020304" charset="0"/>
                <a:ea typeface="宋体" panose="02010600030101010101" pitchFamily="2" charset="-122"/>
                <a:cs typeface="Times New Roman" panose="02020603050405020304" charset="0"/>
              </a:rPr>
              <a:t>（zǎi）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舒</a:t>
            </a:r>
            <a:r>
              <a:rPr sz="2400">
                <a:solidFill>
                  <a:srgbClr val="C00000"/>
                </a:solidFill>
                <a:latin typeface="Times New Roman" panose="02020603050405020304" charset="0"/>
                <a:ea typeface="宋体" panose="02010600030101010101" pitchFamily="2" charset="-122"/>
                <a:cs typeface="Times New Roman" panose="02020603050405020304" charset="0"/>
              </a:rPr>
              <a:t>适</a:t>
            </a:r>
            <a:r>
              <a:rPr sz="2400">
                <a:latin typeface="Times New Roman" panose="02020603050405020304" charset="0"/>
                <a:ea typeface="宋体" panose="02010600030101010101" pitchFamily="2" charset="-122"/>
                <a:cs typeface="Times New Roman" panose="02020603050405020304" charset="0"/>
              </a:rPr>
              <a:t>（shì）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不</a:t>
            </a:r>
            <a:r>
              <a:rPr sz="2400">
                <a:solidFill>
                  <a:srgbClr val="C00000"/>
                </a:solidFill>
                <a:latin typeface="Times New Roman" panose="02020603050405020304" charset="0"/>
                <a:ea typeface="宋体" panose="02010600030101010101" pitchFamily="2" charset="-122"/>
                <a:cs typeface="Times New Roman" panose="02020603050405020304" charset="0"/>
              </a:rPr>
              <a:t>懈</a:t>
            </a:r>
            <a:r>
              <a:rPr sz="2400">
                <a:latin typeface="Times New Roman" panose="02020603050405020304" charset="0"/>
                <a:ea typeface="宋体" panose="02010600030101010101" pitchFamily="2" charset="-122"/>
                <a:cs typeface="Times New Roman" panose="02020603050405020304" charset="0"/>
              </a:rPr>
              <a:t>努力（xiè）</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500620" y="190182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132840" y="4715510"/>
            <a:ext cx="9926955" cy="801370"/>
          </a:xfrm>
          <a:prstGeom prst="rect">
            <a:avLst/>
          </a:prstGeom>
          <a:noFill/>
        </p:spPr>
        <p:txBody>
          <a:bodyPr wrap="square" rtlCol="0">
            <a:no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【解析】A项，“苛”应读“kē”；</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C项，“露”应读“lù”；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D项，“载”应读“zài”。</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1148080"/>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10. 下列各组词语中，没有错别字的一项是（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嫦娥　　落伍　　尝试　　拨地而起</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致意　　烈焰　　保障　　不同反响</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辉煌　　橘红　　酝酿　　惊天动地</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期盼　　尘封　　矩离　　举国关注</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622415" y="114808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133475" y="4562475"/>
            <a:ext cx="9618980" cy="119888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【解析】A项，“拨”应改为“拔”；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B项，“反”应改为“凡”；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D项，“矩”应改为“距”。</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19430" y="445770"/>
            <a:ext cx="11033125"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11. 依次填入下列各句横线处的词语，最恰当的一项是（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①苏联成功发射人造卫星的消息，_____________了最早具有飞天梦的中国人。</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②由钱学森等专家学者负责_____________的人造卫星发展规划草案，提出了分三步走的设想。</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③改革开放为中国积累了_____________的物质基础——中国，终于又开始了向太空进军的新征程。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④在万户的飞天_____________过了600多年后，又一个勇敢的中国人——杨利伟，向太空飞</a:t>
            </a:r>
            <a:r>
              <a:rPr sz="2400">
                <a:latin typeface="宋体" panose="02010600030101010101" pitchFamily="2" charset="-122"/>
                <a:ea typeface="宋体" panose="02010600030101010101" pitchFamily="2" charset="-122"/>
                <a:cs typeface="宋体" panose="02010600030101010101" pitchFamily="2" charset="-122"/>
              </a:rPr>
              <a:t>去……</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振动　　制定　　强大　　试验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B. 振动　　制订　　雄厚　　试验</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震动　　制定　　雄厚　　尝试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震动　　制订　　强大　　尝试</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064500" y="44577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257175" y="473075"/>
            <a:ext cx="143954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【解析】</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496695" y="567055"/>
            <a:ext cx="10331450" cy="536765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振动”一词常表示有规律地周期性机械运动，例如“简谐振动”“阻尼振动”，振动无关力度和幅度的大小。“震动”一词相对“振动”对周期没有要求，一般指的是幅度或力度较大的机械运动（或精神和心灵的冲击），比如“地壳震动”或是“消息震动全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制定”偏重于做出最后决定，使完全确定下来。“制定”在公文中习惯用于较大场合，常与政策、法令、方针、路线等搭配。“制订”偏重于从无到有的创制、草拟而后的订立。“制订”用于具体规章制度的订立，常与计划、方案等搭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③“雄厚”形容事物充足丰富，资源雄厚。“强大”指强盛壮大，实力强大。</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④“试验”指已知某种事物的时候，为了了解它的性能或者结果而进行的试用操作，与实验不同。还指为了察看某事的结果或某物的性能而从事某种活动。在旧时指考试、测验。“尝试”指试行、试验、试探。一般指人的一种行为、一种活动、一种精神，也是一种挑战。尝试，是做别人不敢做的事。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79755" y="379730"/>
            <a:ext cx="1103312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12. 下列各句中，标红的成语使用恰当的一项是（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这是人类航天史上一次</a:t>
            </a:r>
            <a:r>
              <a:rPr sz="2400">
                <a:solidFill>
                  <a:srgbClr val="C00000"/>
                </a:solidFill>
                <a:latin typeface="Times New Roman" panose="02020603050405020304" charset="0"/>
                <a:ea typeface="宋体" panose="02010600030101010101" pitchFamily="2" charset="-122"/>
                <a:cs typeface="Times New Roman" panose="02020603050405020304" charset="0"/>
              </a:rPr>
              <a:t>标新立异</a:t>
            </a:r>
            <a:r>
              <a:rPr sz="2400">
                <a:latin typeface="Times New Roman" panose="02020603050405020304" charset="0"/>
                <a:ea typeface="宋体" panose="02010600030101010101" pitchFamily="2" charset="-122"/>
                <a:cs typeface="Times New Roman" panose="02020603050405020304" charset="0"/>
              </a:rPr>
              <a:t>的发射，它标志着中国从此成为世界上第三个有能力依靠自己的力量将航天员送入太空的国家。</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初春，乍暖还寒。他身着冬装，漫步在广阔的田野中，仍然觉得</a:t>
            </a:r>
            <a:r>
              <a:rPr sz="2400">
                <a:solidFill>
                  <a:srgbClr val="C00000"/>
                </a:solidFill>
                <a:latin typeface="Times New Roman" panose="02020603050405020304" charset="0"/>
                <a:ea typeface="宋体" panose="02010600030101010101" pitchFamily="2" charset="-122"/>
                <a:cs typeface="Times New Roman" panose="02020603050405020304" charset="0"/>
              </a:rPr>
              <a:t>不寒而栗</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中国航天以先进技术为依托，</a:t>
            </a:r>
            <a:r>
              <a:rPr sz="2400">
                <a:solidFill>
                  <a:srgbClr val="C00000"/>
                </a:solidFill>
                <a:latin typeface="Times New Roman" panose="02020603050405020304" charset="0"/>
                <a:ea typeface="宋体" panose="02010600030101010101" pitchFamily="2" charset="-122"/>
                <a:cs typeface="Times New Roman" panose="02020603050405020304" charset="0"/>
              </a:rPr>
              <a:t>亦步亦趋</a:t>
            </a:r>
            <a:r>
              <a:rPr sz="2400">
                <a:latin typeface="Times New Roman" panose="02020603050405020304" charset="0"/>
                <a:ea typeface="宋体" panose="02010600030101010101" pitchFamily="2" charset="-122"/>
                <a:cs typeface="Times New Roman" panose="02020603050405020304" charset="0"/>
              </a:rPr>
              <a:t>紧跟世界发展潮流，取得了突飞猛进的成就。</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便民箱、井盖板、金属垃圾桶经常</a:t>
            </a:r>
            <a:r>
              <a:rPr sz="2400">
                <a:solidFill>
                  <a:srgbClr val="C00000"/>
                </a:solidFill>
                <a:latin typeface="Times New Roman" panose="02020603050405020304" charset="0"/>
                <a:ea typeface="宋体" panose="02010600030101010101" pitchFamily="2" charset="-122"/>
                <a:cs typeface="Times New Roman" panose="02020603050405020304" charset="0"/>
              </a:rPr>
              <a:t>不翼而飞</a:t>
            </a:r>
            <a:r>
              <a:rPr sz="2400">
                <a:latin typeface="Times New Roman" panose="02020603050405020304" charset="0"/>
                <a:ea typeface="宋体" panose="02010600030101010101" pitchFamily="2" charset="-122"/>
                <a:cs typeface="Times New Roman" panose="02020603050405020304" charset="0"/>
              </a:rPr>
              <a:t>，这种现象让人气愤不已。</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203440" y="43624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579755" y="3669665"/>
            <a:ext cx="10742295" cy="267652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【解析】A项，标新立异：原指独创新意，立论与众不同。后指提出新奇的主张以显示自己与众不同。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B项，不寒而栗：不寒冷却发抖，形容非常恐惧。</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C项，亦步亦趋：人家慢走我也慢走，人家快走我也快走。形容事事处处都模仿和追随别人，自己没有主见或创造性。</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D项，不翼而飞：没有翅膀却飞走了，比喻言论、消息、诗文等不待宣传就迅速传播开来，也比喻东西突然不见。</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79755" y="379730"/>
            <a:ext cx="11033125"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13. 下列各句中，标点符号使用正确的一项是（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中国是嫦娥的故乡，火箭的发源地，是诞生了人</a:t>
            </a:r>
            <a:r>
              <a:rPr sz="2400">
                <a:latin typeface="宋体" panose="02010600030101010101" pitchFamily="2" charset="-122"/>
                <a:ea typeface="宋体" panose="02010600030101010101" pitchFamily="2" charset="-122"/>
                <a:cs typeface="宋体" panose="02010600030101010101" pitchFamily="2" charset="-122"/>
              </a:rPr>
              <a:t>类“真正的航天始祖”万户</a:t>
            </a:r>
            <a:r>
              <a:rPr sz="2400">
                <a:latin typeface="Times New Roman" panose="02020603050405020304" charset="0"/>
                <a:ea typeface="宋体" panose="02010600030101010101" pitchFamily="2" charset="-122"/>
                <a:cs typeface="Times New Roman" panose="02020603050405020304" charset="0"/>
              </a:rPr>
              <a:t>的国度。</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科学家们研究了许多防热材料；做了许多大型试验；甚至连飞船运输车和航天员的食品都做了出来。</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这年3月，由4位著名科学家联名上报党中央的跟踪世界先进水平、发展高技术的建议，被邓小平批准，这就是著名的《863计划》。</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由钱学森等专家学者负责制定的人造卫星发展规划草案，提出了分三步走的设想：第一步，发射探空火箭，第二步，发射一二百公斤重的卫星，第三步，再发射几千公斤重的卫星。</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903720" y="43624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156335" y="4960620"/>
            <a:ext cx="10096500" cy="119888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【解析】B项，分号改为逗号；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C项，书名号改为双引号；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D项，“第二步”和“第三步”前面的逗号改为分号。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505960" y="92837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546860" y="2191385"/>
            <a:ext cx="9697085" cy="2639060"/>
          </a:xfrm>
          <a:prstGeom prst="rect">
            <a:avLst/>
          </a:prstGeom>
          <a:solidFill>
            <a:srgbClr val="B6AF88"/>
          </a:solidFill>
        </p:spPr>
        <p:txBody>
          <a:bodyPr wrap="square" rtlCol="0">
            <a:noAutofit/>
          </a:bodyPr>
          <a:p>
            <a:pPr marL="457200" indent="-457200">
              <a:lnSpc>
                <a:spcPct val="14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了解马克思为历史科学和无产阶级所做的巨大贡献；</a:t>
            </a:r>
            <a:endParaRPr lang="zh-CN" altLang="en-US" sz="2800">
              <a:latin typeface="楷体" panose="02010609060101010101" charset="-122"/>
              <a:ea typeface="楷体" panose="02010609060101010101" charset="-122"/>
              <a:cs typeface="楷体" panose="02010609060101010101" charset="-122"/>
            </a:endParaRPr>
          </a:p>
          <a:p>
            <a:pPr marL="457200" indent="-457200">
              <a:lnSpc>
                <a:spcPct val="14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理清文章的结构关系，感知论述的逻辑性和思辨性；</a:t>
            </a:r>
            <a:endParaRPr lang="zh-CN" altLang="en-US" sz="2800">
              <a:latin typeface="楷体" panose="02010609060101010101" charset="-122"/>
              <a:ea typeface="楷体" panose="02010609060101010101" charset="-122"/>
              <a:cs typeface="楷体" panose="02010609060101010101" charset="-122"/>
            </a:endParaRPr>
          </a:p>
          <a:p>
            <a:pPr marL="457200" indent="-457200">
              <a:lnSpc>
                <a:spcPct val="14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揣摩悼词语言特点，体会平实语言中所饱含的深沉悲痛的感情。</a:t>
            </a:r>
            <a:endParaRPr lang="zh-CN" altLang="en-US" sz="28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98525" y="697865"/>
            <a:ext cx="10612120"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14. 下列新闻标题，语意明确的一项是（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政府有关部门明令禁止取缔药品交易市场</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真正优秀的教师无一不是道德修养的模范</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我省千名记者签名倡议喜迎记者节</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新浪港股十大博客推出</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334125" y="75438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858645" y="4023995"/>
            <a:ext cx="436308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14350" y="1120140"/>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696595" y="1722755"/>
            <a:ext cx="10981690" cy="4225925"/>
          </a:xfrm>
          <a:prstGeom prst="rect">
            <a:avLst/>
          </a:prstGeom>
          <a:solidFill>
            <a:schemeClr val="bg2">
              <a:lumMod val="90000"/>
            </a:schemeClr>
          </a:solidFill>
        </p:spPr>
        <p:txBody>
          <a:bodyPr wrap="square" rtlCol="0">
            <a:spAutoFit/>
          </a:bodyPr>
          <a:p>
            <a:pPr indent="0" algn="just" fontAlgn="auto">
              <a:lnSpc>
                <a:spcPct val="140000"/>
              </a:lnSpc>
            </a:pPr>
            <a:r>
              <a:rPr lang="en-US" sz="2400">
                <a:latin typeface="宋体" panose="02010600030101010101" pitchFamily="2" charset="-122"/>
                <a:ea typeface="宋体" panose="02010600030101010101" pitchFamily="2" charset="-122"/>
                <a:cs typeface="楷体" panose="02010609060101010101" charset="-122"/>
              </a:rPr>
              <a:t>    </a:t>
            </a:r>
            <a:r>
              <a:rPr sz="2400">
                <a:latin typeface="楷体" panose="02010609060101010101" charset="-122"/>
                <a:ea typeface="楷体" panose="02010609060101010101" charset="-122"/>
                <a:cs typeface="楷体" panose="02010609060101010101" charset="-122"/>
              </a:rPr>
              <a:t>2001年1月10日，在新的一年刚刚到来的时候，神舟二号发射成功，这是“飞天”故乡对人类又一个新纪元的最高致意。</a:t>
            </a:r>
            <a:r>
              <a:rPr sz="2400" u="sng">
                <a:latin typeface="楷体" panose="02010609060101010101" charset="-122"/>
                <a:ea typeface="楷体" panose="02010609060101010101" charset="-122"/>
                <a:cs typeface="楷体" panose="02010609060101010101" charset="-122"/>
              </a:rPr>
              <a:t>美国一家报纸发表评论说：“这一成就，使越来越多的人相信，中国古老的飞天梦想将不仅仅是传说，中国航天员上天的日子又近了一大步。”</a:t>
            </a:r>
            <a:endParaRPr sz="2400">
              <a:latin typeface="楷体" panose="02010609060101010101" charset="-122"/>
              <a:ea typeface="楷体" panose="02010609060101010101" charset="-122"/>
              <a:cs typeface="楷体" panose="02010609060101010101" charset="-122"/>
            </a:endParaRPr>
          </a:p>
          <a:p>
            <a:pPr indent="0" algn="just" fontAlgn="auto">
              <a:lnSpc>
                <a:spcPct val="14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2002年3月25日，神舟三号飞船发射升空。9个月后的12月30日，神舟四号飞船在低温严寒条件下发射成功。“神舟”飞船四战四捷，创造了我国航天史上的奇迹，实现了中国载人航天的重大突破。特别是神舟三号、四号按载人状态连续发射成功，标志着中国已具备了把自己的航天员送上太空的能力。</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085590" y="30670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（二）阅读训练</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34670" y="679450"/>
            <a:ext cx="11177905" cy="2749550"/>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进入新的一年，整个中国都在期盼着这一时刻的早日来临。</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在这个金色的秋日，这一刻终于到来了。在万户的飞天尝试过了600多年后，又一个勇敢的中国人——杨利伟，向太空飞去……</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9时10分许，神舟五号载人飞船准确进入预定轨道，飞天勇士杨利伟顺利进入太空。</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一个民族迎来了飞天梦圆的辉煌时刻！</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22680" y="1014095"/>
            <a:ext cx="1005903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15. 文中画线的句子引用了美国一家报纸的评论有什么作用？</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a:t>
            </a:r>
            <a:endParaRPr lang="en-US"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16. 请简述最后一句话独立成段的意义。</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235710" y="1400175"/>
            <a:ext cx="9946005" cy="977265"/>
          </a:xfrm>
          <a:prstGeom prst="rect">
            <a:avLst/>
          </a:prstGeom>
          <a:noFill/>
        </p:spPr>
        <p:txBody>
          <a:bodyPr wrap="square" rtlCol="0">
            <a:sp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美国是航天大国，引用该国报纸的评价具有一定的权威性，更具有说服力；同时这句话又紧扣文题。</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362710" y="3185795"/>
            <a:ext cx="9946005" cy="977265"/>
          </a:xfrm>
          <a:prstGeom prst="rect">
            <a:avLst/>
          </a:prstGeom>
          <a:noFill/>
        </p:spPr>
        <p:txBody>
          <a:bodyPr wrap="square" rtlCol="0">
            <a:sp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独立成段集中表达作者自豪与喜悦的思想感情，高度概括出中国飞向太空的航程取得了进步。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16255" y="717550"/>
            <a:ext cx="10358120"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059555" y="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文本框 1"/>
          <p:cNvSpPr txBox="1"/>
          <p:nvPr>
            <p:custDataLst>
              <p:tags r:id="rId3"/>
            </p:custDataLst>
          </p:nvPr>
        </p:nvSpPr>
        <p:spPr>
          <a:xfrm>
            <a:off x="516255" y="1485900"/>
            <a:ext cx="11177905" cy="4521835"/>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据路透社报道，北京时间17日凌晨，中国神舟六号载人飞船（以下简称“神六”）在结束了5天的太空飞行之后于内蒙古安全着陆，两名航天员费俊龙和聂海胜自主走出舱门。路透社发表文章称，当“神六”成功返回时，中国的民众欢腾一片，爱国热情更加高涨，都为标志中国技术强国地位的这次“神六”发射返航行动的成功而欢欣鼓舞。</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两位航天员着陆后身体健康，他们在飞船中绕地球飞行了76圈，这次“神六”安全返航堪称中国在航天技术领域的又一大突破。飞船这次的实际着陆点距离预定着陆点仅相差1千米，两位航天员受到了英雄般的欢迎。在聂海胜的家乡，当地民众点燃焰火并表演了传统的中国舞狮以示庆祝。费俊龙的母亲在得知儿子安全返回后激动得流下了热泪，他的父亲则连声高呼“祖国伟大”。</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12750" y="201930"/>
            <a:ext cx="11177905" cy="6294120"/>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在飞船着陆之前，中国民众的爱国热情已经是异常高涨，“神六”这次120多小时的飞行可以说备受民众关注，最大程度地激发了民众的爱国热情。这次“神六”行动极大地提升了中国的国际地位，显示了中国的经济、技术以及国防实力，并体现了中国人民的凝聚力。</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2003年10月，中国航天员杨利伟乘坐神舟五号载人飞船绕地球飞行了14圈，成为第一位进入太空的中国人，也使得中国成为除俄罗斯和美国之外第三个有能力送航天员进入太空的太空俱乐部成员。</a:t>
            </a:r>
            <a:endParaRPr lang="en-US"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中国的航天计划雄心勃勃，但整个“神舟”项目的研制成本仅为美国航空航天局2005年预算的一小部分。对此，一直关注中国航天计划的美国北卡罗来纳大学教授安东尼·科蒂斯表示：“诸如‘神六’这样成功的航天项目增加了中国民众的凝聚力，让民众对国家的社会和经济发展潜力更加充满信心。”</a:t>
            </a:r>
            <a:endParaRPr lang="en-US"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到目前为止，中国已经使用其日益可靠的“长征”运载火箭将50多枚卫星送入轨道，其中包括为多家外国客户运送的卫星。</a:t>
            </a:r>
            <a:endParaRPr lang="en-US" sz="2400">
              <a:latin typeface="楷体" panose="02010609060101010101" charset="-122"/>
              <a:ea typeface="楷体" panose="02010609060101010101" charset="-122"/>
              <a:cs typeface="楷体" panose="02010609060101010101" charset="-122"/>
            </a:endParaRPr>
          </a:p>
          <a:p>
            <a:pPr indent="0" algn="r" fontAlgn="auto">
              <a:lnSpc>
                <a:spcPct val="120000"/>
              </a:lnSpc>
            </a:pPr>
            <a:r>
              <a:rPr lang="en-US" sz="2400">
                <a:latin typeface="楷体" panose="02010609060101010101" charset="-122"/>
                <a:ea typeface="楷体" panose="02010609060101010101" charset="-122"/>
                <a:cs typeface="楷体" panose="02010609060101010101" charset="-122"/>
              </a:rPr>
              <a:t>（来源“中新网”，有删改）</a:t>
            </a:r>
            <a:endParaRPr 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010285" y="696595"/>
            <a:ext cx="9908540"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17. 这则新闻的材料来源是______________________________________；报道的主体事件是__________________________________________。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18. 围绕神舟六号载人飞船事件，这则新闻报道了哪些内容？____________________________________________________________________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19. 请给这则新闻报道起个标题（不超过25字）。_____________________________________________________________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4774565" y="696595"/>
            <a:ext cx="3716655"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路透社（为转载的材料）</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3964305" y="1099185"/>
            <a:ext cx="538480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神舟六号载人飞船安全着陆</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3"/>
            </p:custDataLst>
          </p:nvPr>
        </p:nvSpPr>
        <p:spPr>
          <a:xfrm>
            <a:off x="1477010" y="2416175"/>
            <a:ext cx="9290685"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航天员着陆后的情况；中国民众的爱国热情；中国领导的关注；中国在航天领域的国际地位等。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4"/>
            </p:custDataLst>
          </p:nvPr>
        </p:nvSpPr>
        <p:spPr>
          <a:xfrm>
            <a:off x="1477010" y="4176395"/>
            <a:ext cx="9290685"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神舟六号载人飞船成功返回，中国民众热情高涨。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3"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65175" y="2014220"/>
            <a:ext cx="10883900" cy="141478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20. 中国航天人仅用11年的时间，实现了发达国家航天界几十年的跨越，把只有极少数大国才有能力研究建造的载人航天系统奇迹般地变成现实。你认为他们是凭借什么创造奇迹的？</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161790" y="72771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（四）微写作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nvSpPr>
        <p:spPr>
          <a:xfrm>
            <a:off x="5574030" y="4504690"/>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30885" y="763905"/>
            <a:ext cx="10400665" cy="2726690"/>
          </a:xfrm>
          <a:prstGeom prst="rect">
            <a:avLst/>
          </a:prstGeom>
          <a:solidFill>
            <a:schemeClr val="bg1"/>
          </a:solidFill>
        </p:spPr>
        <p:txBody>
          <a:bodyPr wrap="square" rtlCol="0">
            <a:spAutoFit/>
          </a:bodyPr>
          <a:p>
            <a:pPr indent="0" fontAlgn="auto">
              <a:lnSpc>
                <a:spcPct val="130000"/>
              </a:lnSpc>
              <a:spcBef>
                <a:spcPts val="600"/>
              </a:spcBef>
              <a:spcAft>
                <a:spcPts val="600"/>
              </a:spcAft>
            </a:pPr>
            <a:r>
              <a:rPr lang="zh-CN" altLang="en-US" sz="2800" b="1">
                <a:solidFill>
                  <a:srgbClr val="C00000"/>
                </a:solidFill>
                <a:latin typeface="Times New Roman" panose="02020603050405020304" charset="0"/>
                <a:ea typeface="宋体" panose="02010600030101010101" pitchFamily="2" charset="-122"/>
                <a:cs typeface="Times New Roman" panose="02020603050405020304" charset="0"/>
              </a:rPr>
              <a:t>示例</a:t>
            </a:r>
            <a:r>
              <a:rPr lang="zh-CN" altLang="en-US" sz="2800">
                <a:solidFill>
                  <a:srgbClr val="C00000"/>
                </a:solidFill>
                <a:latin typeface="Times New Roman" panose="02020603050405020304" charset="0"/>
                <a:ea typeface="宋体" panose="02010600030101010101" pitchFamily="2" charset="-122"/>
                <a:cs typeface="Times New Roman" panose="02020603050405020304" charset="0"/>
              </a:rPr>
              <a:t>：</a:t>
            </a:r>
            <a:endParaRPr lang="zh-CN" altLang="en-US" sz="2800">
              <a:solidFill>
                <a:srgbClr val="C00000"/>
              </a:solidFill>
              <a:latin typeface="Times New Roman" panose="02020603050405020304" charset="0"/>
              <a:ea typeface="宋体" panose="02010600030101010101" pitchFamily="2" charset="-122"/>
              <a:cs typeface="Times New Roman" panose="02020603050405020304" charset="0"/>
            </a:endParaRPr>
          </a:p>
          <a:p>
            <a:pPr algn="just">
              <a:lnSpc>
                <a:spcPct val="130000"/>
              </a:lnSpc>
            </a:pPr>
            <a:r>
              <a:rPr lang="en-US" altLang="zh-CN" sz="28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成功源于我们中华民族与生俱来的对未知世界的探索勇气，源于我们民族底蕴中那种“特别能吃苦、特别能战斗”的不朽精神。从神舟一号到神舟十七号载人飞船，全国凝聚一心，汇聚成强大的力量，创造了人类探索太空的新奇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圆角矩形 1">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397635"/>
            <a:ext cx="2505710" cy="3669030"/>
          </a:xfrm>
          <a:prstGeom prst="rect">
            <a:avLst/>
          </a:prstGeom>
          <a:solidFill>
            <a:schemeClr val="bg1"/>
          </a:solidFill>
        </p:spPr>
        <p:txBody>
          <a:bodyPr vert="eaVert" wrap="square" rtlCol="0">
            <a:noAutofit/>
          </a:bodyPr>
          <a:p>
            <a:pPr algn="l">
              <a:lnSpc>
                <a:spcPct val="170000"/>
              </a:lnSpc>
            </a:pPr>
            <a:r>
              <a:rPr lang="en-US" altLang="zh-CN" sz="4000" b="1">
                <a:solidFill>
                  <a:srgbClr val="FF0000"/>
                </a:solidFill>
                <a:latin typeface="楷体" panose="02010609060101010101" charset="-122"/>
                <a:ea typeface="楷体" panose="02010609060101010101" charset="-122"/>
                <a:cs typeface="楷体" panose="02010609060101010101" charset="-122"/>
              </a:rPr>
              <a:t> </a:t>
            </a:r>
            <a:r>
              <a:rPr lang="zh-CN" altLang="en-US" sz="4000" b="1">
                <a:solidFill>
                  <a:srgbClr val="FF0000"/>
                </a:solidFill>
                <a:latin typeface="楷体" panose="02010609060101010101" charset="-122"/>
                <a:ea typeface="楷体" panose="02010609060101010101" charset="-122"/>
                <a:cs typeface="楷体" panose="02010609060101010101" charset="-122"/>
              </a:rPr>
              <a:t>第三课</a:t>
            </a:r>
            <a:endParaRPr lang="zh-CN" altLang="en-US" sz="4000" b="1">
              <a:solidFill>
                <a:srgbClr val="FF0000"/>
              </a:solidFill>
              <a:latin typeface="楷体" panose="02010609060101010101" charset="-122"/>
              <a:ea typeface="楷体" panose="02010609060101010101" charset="-122"/>
              <a:cs typeface="楷体" panose="02010609060101010101" charset="-122"/>
            </a:endParaRPr>
          </a:p>
          <a:p>
            <a:pPr algn="l">
              <a:lnSpc>
                <a:spcPct val="170000"/>
              </a:lnSpc>
            </a:pPr>
            <a:r>
              <a:rPr lang="zh-CN" altLang="en-US" sz="4000" b="1">
                <a:solidFill>
                  <a:srgbClr val="030502"/>
                </a:solidFill>
                <a:latin typeface="楷体" panose="02010609060101010101" charset="-122"/>
                <a:ea typeface="楷体" panose="02010609060101010101" charset="-122"/>
                <a:cs typeface="楷体" panose="02010609060101010101" charset="-122"/>
              </a:rPr>
              <a:t> 景泰蓝的制作</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490335" y="3971925"/>
            <a:ext cx="455930" cy="1019810"/>
          </a:xfrm>
          <a:prstGeom prst="rect">
            <a:avLst/>
          </a:prstGeom>
          <a:solidFill>
            <a:schemeClr val="accent6">
              <a:lumMod val="50000"/>
            </a:schemeClr>
          </a:solidFill>
        </p:spPr>
        <p:txBody>
          <a:bodyPr vert="eaVert" wrap="square" rtlCol="0">
            <a:noAutofit/>
          </a:bodyPr>
          <a:p>
            <a:pPr algn="r">
              <a:lnSpc>
                <a:spcPct val="100000"/>
              </a:lnSpc>
            </a:pPr>
            <a:r>
              <a:rPr lang="zh-CN" altLang="en-US" sz="2400" b="1">
                <a:solidFill>
                  <a:schemeClr val="bg1"/>
                </a:solidFill>
                <a:latin typeface="楷体" panose="02010609060101010101" charset="-122"/>
                <a:ea typeface="楷体" panose="02010609060101010101" charset="-122"/>
              </a:rPr>
              <a:t>叶圣陶</a:t>
            </a:r>
            <a:endParaRPr lang="zh-CN" altLang="en-US" sz="2400" b="1">
              <a:solidFill>
                <a:schemeClr val="bg1"/>
              </a:solidFill>
              <a:latin typeface="楷体" panose="02010609060101010101" charset="-122"/>
              <a:ea typeface="楷体" panose="02010609060101010101" charset="-122"/>
            </a:endParaRPr>
          </a:p>
        </p:txBody>
      </p:sp>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434205" y="55753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1084580" y="1509395"/>
            <a:ext cx="10521315" cy="401701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4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1. 1883年3月14日</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，伟大的____________革命导师、科学___________创始人马克思因病逝世。</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3月17</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日，他的葬礼在伦敦海格特公墓举行，恩格斯发表了这篇演说辞。马克思和恩格斯于</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1844年</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在巴黎相识。之后的</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40</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时间里，他们共同战斗，共同创造革命理论，共拟____________，合作创作__________。列宁评价，“他们的友谊超过了古人关于人类友谊的一切最动人的传说”，又说，“在马克思之后，_________是整个文明世界中最卓越的学者和现代无产阶级导师”。</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5118100" y="1815465"/>
            <a:ext cx="15354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无产阶级</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1"/>
            </p:custDataLst>
          </p:nvPr>
        </p:nvSpPr>
        <p:spPr>
          <a:xfrm>
            <a:off x="9161145" y="1815465"/>
            <a:ext cx="15354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社会主义</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2"/>
            </p:custDataLst>
          </p:nvPr>
        </p:nvSpPr>
        <p:spPr>
          <a:xfrm>
            <a:off x="7588885" y="3347720"/>
            <a:ext cx="22085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《共产党宣言》</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custDataLst>
              <p:tags r:id="rId3"/>
            </p:custDataLst>
          </p:nvPr>
        </p:nvSpPr>
        <p:spPr>
          <a:xfrm>
            <a:off x="1268095" y="3808095"/>
            <a:ext cx="15354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《资本论》</a:t>
            </a:r>
            <a:endParaRPr lang="zh-CN" altLang="en-US" sz="2400">
              <a:solidFill>
                <a:srgbClr val="C00000"/>
              </a:solidFill>
              <a:latin typeface="宋体" panose="02010600030101010101" pitchFamily="2" charset="-122"/>
              <a:ea typeface="宋体" panose="02010600030101010101" pitchFamily="2" charset="-122"/>
            </a:endParaRPr>
          </a:p>
        </p:txBody>
      </p:sp>
      <p:sp>
        <p:nvSpPr>
          <p:cNvPr id="7" name="文本框 6"/>
          <p:cNvSpPr txBox="1"/>
          <p:nvPr>
            <p:custDataLst>
              <p:tags r:id="rId4"/>
            </p:custDataLst>
          </p:nvPr>
        </p:nvSpPr>
        <p:spPr>
          <a:xfrm>
            <a:off x="6823075" y="4344670"/>
            <a:ext cx="15354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恩格斯</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5" grpId="0"/>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18000" y="109728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809750" y="2326640"/>
            <a:ext cx="9227185" cy="1641475"/>
          </a:xfrm>
          <a:prstGeom prst="rect">
            <a:avLst/>
          </a:prstGeom>
          <a:solidFill>
            <a:srgbClr val="B6AF88"/>
          </a:solidFill>
        </p:spPr>
        <p:txBody>
          <a:bodyPr wrap="square" rtlCol="0">
            <a:spAutoFit/>
          </a:bodyPr>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理解综合运用多种说明方法说明事物特征的写法；</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掌握以制作过程为说明顺序，详略得当地进行说明的布局方法；</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领悟劳动人民的聪明才智，增强热爱劳动人民的思想感情。</a:t>
            </a:r>
            <a:endParaRPr lang="zh-CN" altLang="en-US" sz="24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159250" y="36449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240665" y="1001395"/>
            <a:ext cx="11569700" cy="536765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1. 景</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泰蓝，又名铜胎掐丝珐琅，中国著名的特种金属工艺品之一，盛行于明代，因其釉料颜色主要以___</a:t>
            </a: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_____</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__为主，故而得名景泰蓝。景泰蓝是集美术、工艺、雕刻、镶嵌、玻璃熔炼、冶金等专业技术为一体，具有鲜明的民族风格和深刻文化内涵。</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2. 叶圣陶，原名叶绍钧，字秉臣、圣陶，1894年生</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于江苏苏州，现代作家、教育家、文学家和社会活动家，有____________________之称。他是文学研究会的著名小说家，代表作有《多收了三五斗》《倪焕之》等。他又是现代文学史上最早的童话作家，作品有《稻草人》《古代英雄的石像》等。他曾长期从事教育工作，主编过著名的___________杂志，是我国有名的语文教育学家。</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3. 常见的</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说明方法有哪些？</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3425190" y="1601470"/>
            <a:ext cx="17894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景泰蓝色</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1"/>
            </p:custDataLst>
          </p:nvPr>
        </p:nvSpPr>
        <p:spPr>
          <a:xfrm>
            <a:off x="4514850" y="3455035"/>
            <a:ext cx="32880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“优秀的语言艺术家”</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2"/>
            </p:custDataLst>
          </p:nvPr>
        </p:nvSpPr>
        <p:spPr>
          <a:xfrm>
            <a:off x="2369820" y="4904105"/>
            <a:ext cx="17894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《中学生》</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custDataLst>
              <p:tags r:id="rId3"/>
            </p:custDataLst>
          </p:nvPr>
        </p:nvSpPr>
        <p:spPr>
          <a:xfrm>
            <a:off x="753110" y="5812790"/>
            <a:ext cx="996759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举例子、列数字、作比较、打比方、下定义、作诠释、分类别、列图表等。</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029970" y="1542415"/>
            <a:ext cx="10366375" cy="200977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4. 给</a:t>
            </a:r>
            <a:r>
              <a:rPr lang="zh-CN" altLang="en-US" sz="2400">
                <a:latin typeface="宋体" panose="02010600030101010101" pitchFamily="2" charset="-122"/>
                <a:ea typeface="宋体" panose="02010600030101010101" pitchFamily="2" charset="-122"/>
                <a:cs typeface="宋体" panose="02010600030101010101" pitchFamily="2" charset="-122"/>
              </a:rPr>
              <a:t>下列标红字的字词注音。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铁</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砧</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掐</a:t>
            </a:r>
            <a:r>
              <a:rPr lang="zh-CN" altLang="en-US" sz="2400">
                <a:latin typeface="宋体" panose="02010600030101010101" pitchFamily="2" charset="-122"/>
                <a:ea typeface="宋体" panose="02010600030101010101" pitchFamily="2" charset="-122"/>
                <a:cs typeface="宋体" panose="02010600030101010101" pitchFamily="2" charset="-122"/>
              </a:rPr>
              <a:t>丝（</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铜器</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作</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白</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芨</a:t>
            </a:r>
            <a:r>
              <a:rPr lang="zh-CN" altLang="en-US" sz="2400">
                <a:latin typeface="宋体" panose="02010600030101010101" pitchFamily="2" charset="-122"/>
                <a:ea typeface="宋体" panose="02010600030101010101" pitchFamily="2" charset="-122"/>
                <a:cs typeface="宋体" panose="02010600030101010101" pitchFamily="2" charset="-122"/>
              </a:rPr>
              <a:t>浆（</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釉</a:t>
            </a:r>
            <a:r>
              <a:rPr lang="zh-CN" altLang="en-US" sz="2400">
                <a:latin typeface="宋体" panose="02010600030101010101" pitchFamily="2" charset="-122"/>
                <a:ea typeface="宋体" panose="02010600030101010101" pitchFamily="2" charset="-122"/>
                <a:cs typeface="宋体" panose="02010600030101010101" pitchFamily="2" charset="-122"/>
              </a:rPr>
              <a:t>料（</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拌</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和</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铬</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硒</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臼</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112260" y="473075"/>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2137410" y="2072005"/>
            <a:ext cx="116967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zhēn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4827270" y="2072005"/>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qiā</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7807325" y="2072005"/>
            <a:ext cx="116967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zuō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2400300" y="2581910"/>
            <a:ext cx="118872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jī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5"/>
            </p:custDataLst>
          </p:nvPr>
        </p:nvSpPr>
        <p:spPr>
          <a:xfrm>
            <a:off x="4867910" y="2532380"/>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yòu</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6"/>
            </p:custDataLst>
          </p:nvPr>
        </p:nvSpPr>
        <p:spPr>
          <a:xfrm>
            <a:off x="7581900" y="253238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huò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7"/>
            </p:custDataLst>
          </p:nvPr>
        </p:nvSpPr>
        <p:spPr>
          <a:xfrm>
            <a:off x="1744980" y="3091815"/>
            <a:ext cx="10890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gè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8"/>
            </p:custDataLst>
          </p:nvPr>
        </p:nvSpPr>
        <p:spPr>
          <a:xfrm>
            <a:off x="4500880" y="3091815"/>
            <a:ext cx="73914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xī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9"/>
            </p:custDataLst>
          </p:nvPr>
        </p:nvSpPr>
        <p:spPr>
          <a:xfrm>
            <a:off x="7266940" y="3091815"/>
            <a:ext cx="73914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jiù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linds(horizontal)">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blinds(horizontal)">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2" grpId="0"/>
      <p:bldP spid="4" grpId="0"/>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75285" y="880110"/>
            <a:ext cx="11670030" cy="44075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5. 修改</a:t>
            </a:r>
            <a:r>
              <a:rPr lang="zh-CN" altLang="en-US" sz="2400">
                <a:latin typeface="宋体" panose="02010600030101010101" pitchFamily="2" charset="-122"/>
                <a:ea typeface="宋体" panose="02010600030101010101" pitchFamily="2" charset="-122"/>
                <a:cs typeface="宋体" panose="02010600030101010101" pitchFamily="2" charset="-122"/>
              </a:rPr>
              <a:t>下列句子中的错别字。</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Times New Roman" panose="02020603050405020304" charset="0"/>
                <a:ea typeface="宋体" panose="02010600030101010101" pitchFamily="2" charset="-122"/>
                <a:cs typeface="Times New Roman" panose="02020603050405020304" charset="0"/>
              </a:rPr>
              <a:t>1</a:t>
            </a:r>
            <a:r>
              <a:rPr lang="zh-CN" altLang="en-US" sz="2400">
                <a:latin typeface="宋体" panose="02010600030101010101" pitchFamily="2" charset="-122"/>
                <a:ea typeface="宋体" panose="02010600030101010101" pitchFamily="2" charset="-122"/>
                <a:cs typeface="宋体" panose="02010600030101010101" pitchFamily="2" charset="-122"/>
              </a:rPr>
              <a:t>）美术家和掐丝工人的合作，使景泰蓝器物推层出新，博得多方面人士的爱好。</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Times New Roman" panose="02020603050405020304" charset="0"/>
                <a:ea typeface="宋体" panose="02010600030101010101" pitchFamily="2" charset="-122"/>
                <a:cs typeface="Times New Roman" panose="02020603050405020304" charset="0"/>
              </a:rPr>
              <a:t>2</a:t>
            </a:r>
            <a:r>
              <a:rPr lang="zh-CN" altLang="en-US" sz="2400">
                <a:latin typeface="宋体" panose="02010600030101010101" pitchFamily="2" charset="-122"/>
                <a:ea typeface="宋体" panose="02010600030101010101" pitchFamily="2" charset="-122"/>
                <a:cs typeface="宋体" panose="02010600030101010101" pitchFamily="2" charset="-122"/>
              </a:rPr>
              <a:t>）粘上去以前还得废尽心思把它曲成最恰当的笔画，那是多么大的工夫！（</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Times New Roman" panose="02020603050405020304" charset="0"/>
                <a:ea typeface="宋体" panose="02010600030101010101" pitchFamily="2" charset="-122"/>
                <a:cs typeface="Times New Roman" panose="02020603050405020304" charset="0"/>
              </a:rPr>
              <a:t>3</a:t>
            </a:r>
            <a:r>
              <a:rPr lang="zh-CN" altLang="en-US" sz="2400">
                <a:latin typeface="宋体" panose="02010600030101010101" pitchFamily="2" charset="-122"/>
                <a:ea typeface="宋体" panose="02010600030101010101" pitchFamily="2" charset="-122"/>
                <a:cs typeface="宋体" panose="02010600030101010101" pitchFamily="2" charset="-122"/>
              </a:rPr>
              <a:t>）掐丝跟这些工作比起来，可以说不相上下，半金八两。（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6. 本文</a:t>
            </a:r>
            <a:r>
              <a:rPr lang="zh-CN" altLang="en-US" sz="2400">
                <a:latin typeface="宋体" panose="02010600030101010101" pitchFamily="2" charset="-122"/>
                <a:ea typeface="宋体" panose="02010600030101010101" pitchFamily="2" charset="-122"/>
                <a:cs typeface="宋体" panose="02010600030101010101" pitchFamily="2" charset="-122"/>
              </a:rPr>
              <a:t>主要介绍了什么？赞扬了怎样的精神？</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_____</a:t>
            </a:r>
            <a:r>
              <a:rPr lang="en-US" altLang="zh-CN"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a:t>
            </a: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899795" y="1897380"/>
            <a:ext cx="183261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层—陈</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2"/>
            </p:custDataLst>
          </p:nvPr>
        </p:nvSpPr>
        <p:spPr>
          <a:xfrm>
            <a:off x="10910570" y="2385695"/>
            <a:ext cx="113474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废—费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3"/>
            </p:custDataLst>
          </p:nvPr>
        </p:nvSpPr>
        <p:spPr>
          <a:xfrm>
            <a:off x="8838565" y="2846070"/>
            <a:ext cx="151638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金—斤</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4"/>
            </p:custDataLst>
          </p:nvPr>
        </p:nvSpPr>
        <p:spPr>
          <a:xfrm>
            <a:off x="810260" y="4230370"/>
            <a:ext cx="10678795" cy="902970"/>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本文按照工艺流程的顺序主要介绍了景泰蓝精细而繁复的制作过程，赞扬了手工艺人的精湛技艺和劳动精神。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5" grpId="0"/>
      <p:bldP spid="6"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056640" y="971550"/>
            <a:ext cx="9553575" cy="4972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10000"/>
              </a:lnSpc>
            </a:pPr>
            <a:r>
              <a:rPr lang="zh-CN" altLang="en-US" sz="2400">
                <a:latin typeface="Times New Roman" panose="02020603050405020304" charset="0"/>
                <a:ea typeface="宋体" panose="02010600030101010101" pitchFamily="2" charset="-122"/>
                <a:cs typeface="Times New Roman" panose="02020603050405020304" charset="0"/>
              </a:rPr>
              <a:t>7. 阅</a:t>
            </a:r>
            <a:r>
              <a:rPr sz="2400">
                <a:latin typeface="宋体" panose="02010600030101010101" pitchFamily="2" charset="-122"/>
                <a:ea typeface="宋体" panose="02010600030101010101" pitchFamily="2" charset="-122"/>
                <a:cs typeface="宋体" panose="02010600030101010101" pitchFamily="2" charset="-122"/>
              </a:rPr>
              <a:t>读课文，厘清文章的说明顺序与行文思路，并填写下表。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492760" y="1651000"/>
          <a:ext cx="11206480" cy="3964940"/>
        </p:xfrm>
        <a:graphic>
          <a:graphicData uri="http://schemas.openxmlformats.org/drawingml/2006/table">
            <a:tbl>
              <a:tblPr firstRow="1" bandRow="1">
                <a:tableStyleId>{5940675A-B579-460E-94D1-54222C63F5DA}</a:tableStyleId>
              </a:tblPr>
              <a:tblGrid>
                <a:gridCol w="1494790"/>
                <a:gridCol w="1477645"/>
                <a:gridCol w="6623685"/>
                <a:gridCol w="1610360"/>
              </a:tblGrid>
              <a:tr h="566420">
                <a:tc>
                  <a:txBody>
                    <a:bodyPr/>
                    <a:p>
                      <a:pPr algn="ctr">
                        <a:lnSpc>
                          <a:spcPct val="130000"/>
                        </a:lnSpc>
                        <a:buNone/>
                      </a:pPr>
                      <a:r>
                        <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rPr>
                        <a:t>制作过程</a:t>
                      </a:r>
                      <a:endPar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30000"/>
                        </a:lnSpc>
                        <a:buNone/>
                      </a:pPr>
                      <a:r>
                        <a:rPr lang="zh-CN" altLang="en-US" sz="2400" b="1">
                          <a:solidFill>
                            <a:schemeClr val="bg1"/>
                          </a:solidFill>
                          <a:latin typeface="宋体" panose="02010600030101010101" pitchFamily="2" charset="-122"/>
                          <a:ea typeface="宋体" panose="02010600030101010101" pitchFamily="2" charset="-122"/>
                        </a:rPr>
                        <a:t>衔接词</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30000"/>
                        </a:lnSpc>
                        <a:buNone/>
                      </a:pPr>
                      <a:r>
                        <a:rPr lang="zh-CN" altLang="en-US" sz="2400" b="1">
                          <a:solidFill>
                            <a:schemeClr val="bg1"/>
                          </a:solidFill>
                          <a:latin typeface="宋体" panose="02010600030101010101" pitchFamily="2" charset="-122"/>
                          <a:ea typeface="宋体" panose="02010600030101010101" pitchFamily="2" charset="-122"/>
                        </a:rPr>
                        <a:t>操作程序</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30000"/>
                        </a:lnSpc>
                        <a:buNone/>
                      </a:pPr>
                      <a:r>
                        <a:rPr lang="zh-CN" altLang="en-US" sz="2400" b="1">
                          <a:solidFill>
                            <a:schemeClr val="bg1"/>
                          </a:solidFill>
                          <a:latin typeface="宋体" panose="02010600030101010101" pitchFamily="2" charset="-122"/>
                          <a:ea typeface="宋体" panose="02010600030101010101" pitchFamily="2" charset="-122"/>
                        </a:rPr>
                        <a:t>操作特点</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566420">
                <a:tc>
                  <a:txBody>
                    <a:bodyPr/>
                    <a:p>
                      <a:pPr>
                        <a:lnSpc>
                          <a:spcPct val="130000"/>
                        </a:lnSpc>
                        <a:buNone/>
                      </a:pP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制胎</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20000"/>
                        </a:lnSpc>
                        <a:buNone/>
                      </a:pPr>
                      <a:r>
                        <a:rPr lang="en-US" altLang="zh-CN" sz="2400">
                          <a:latin typeface="宋体" panose="02010600030101010101" pitchFamily="2" charset="-122"/>
                          <a:ea typeface="宋体" panose="02010600030101010101" pitchFamily="2" charset="-122"/>
                          <a:sym typeface="+mn-ea"/>
                        </a:rPr>
                        <a:t> 开头</a:t>
                      </a:r>
                      <a:endParaRPr lang="en-US" altLang="zh-CN"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20000"/>
                        </a:lnSpc>
                        <a:buNone/>
                      </a:pPr>
                      <a:r>
                        <a:rPr lang="en-US" altLang="zh-CN" sz="2400">
                          <a:latin typeface="宋体" panose="02010600030101010101" pitchFamily="2" charset="-122"/>
                          <a:ea typeface="宋体" panose="02010600030101010101" pitchFamily="2" charset="-122"/>
                          <a:sym typeface="+mn-ea"/>
                        </a:rPr>
                        <a:t>椎打接合</a:t>
                      </a:r>
                      <a:endParaRPr lang="en-US" altLang="zh-CN"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20000"/>
                        </a:lnSpc>
                        <a:buNone/>
                      </a:pPr>
                      <a:r>
                        <a:rPr lang="en-US" altLang="zh-CN" sz="2400">
                          <a:latin typeface="宋体" panose="02010600030101010101" pitchFamily="2" charset="-122"/>
                          <a:ea typeface="宋体" panose="02010600030101010101" pitchFamily="2" charset="-122"/>
                          <a:sym typeface="+mn-ea"/>
                        </a:rPr>
                        <a:t>打</a:t>
                      </a:r>
                      <a:endParaRPr lang="en-US" altLang="zh-CN"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66420">
                <a:tc>
                  <a:txBody>
                    <a:bodyPr/>
                    <a:p>
                      <a:pPr>
                        <a:lnSpc>
                          <a:spcPct val="130000"/>
                        </a:lnSpc>
                        <a:buNone/>
                      </a:pP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66420">
                <a:tc>
                  <a:txBody>
                    <a:bodyPr/>
                    <a:p>
                      <a:pPr>
                        <a:lnSpc>
                          <a:spcPct val="130000"/>
                        </a:lnSpc>
                        <a:buNone/>
                      </a:pP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66420">
                <a:tc>
                  <a:txBody>
                    <a:bodyPr/>
                    <a:p>
                      <a:pPr>
                        <a:lnSpc>
                          <a:spcPct val="130000"/>
                        </a:lnSpc>
                        <a:buNone/>
                      </a:pP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56895">
                <a:tc>
                  <a:txBody>
                    <a:bodyPr/>
                    <a:p>
                      <a:pPr>
                        <a:lnSpc>
                          <a:spcPct val="130000"/>
                        </a:lnSpc>
                        <a:buNone/>
                      </a:pP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66420">
                <a:tc>
                  <a:txBody>
                    <a:bodyPr/>
                    <a:p>
                      <a:pPr>
                        <a:lnSpc>
                          <a:spcPct val="130000"/>
                        </a:lnSpc>
                        <a:buNone/>
                      </a:pP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11" name="文本框 10"/>
          <p:cNvSpPr txBox="1"/>
          <p:nvPr/>
        </p:nvSpPr>
        <p:spPr>
          <a:xfrm>
            <a:off x="597535" y="2893060"/>
            <a:ext cx="8832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掐丝</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23" name="组合 22"/>
          <p:cNvGrpSpPr/>
          <p:nvPr/>
        </p:nvGrpSpPr>
        <p:grpSpPr>
          <a:xfrm>
            <a:off x="0" y="88900"/>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5"/>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2" name="文本框 1"/>
          <p:cNvSpPr txBox="1"/>
          <p:nvPr>
            <p:custDataLst>
              <p:tags r:id="rId6"/>
            </p:custDataLst>
          </p:nvPr>
        </p:nvSpPr>
        <p:spPr>
          <a:xfrm>
            <a:off x="2065020" y="2893060"/>
            <a:ext cx="151955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第二步</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7"/>
            </p:custDataLst>
          </p:nvPr>
        </p:nvSpPr>
        <p:spPr>
          <a:xfrm>
            <a:off x="3584575" y="2832100"/>
            <a:ext cx="341693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粘铜丝，烧焊，煮，洗</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8"/>
            </p:custDataLst>
          </p:nvPr>
        </p:nvSpPr>
        <p:spPr>
          <a:xfrm>
            <a:off x="10087610" y="2823210"/>
            <a:ext cx="8832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粘</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9"/>
            </p:custDataLst>
          </p:nvPr>
        </p:nvSpPr>
        <p:spPr>
          <a:xfrm>
            <a:off x="597535" y="3480435"/>
            <a:ext cx="8832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点蓝</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10"/>
            </p:custDataLst>
          </p:nvPr>
        </p:nvSpPr>
        <p:spPr>
          <a:xfrm>
            <a:off x="2065020" y="3537585"/>
            <a:ext cx="8832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轮到</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11"/>
            </p:custDataLst>
          </p:nvPr>
        </p:nvSpPr>
        <p:spPr>
          <a:xfrm>
            <a:off x="3584575" y="3480435"/>
            <a:ext cx="4716780"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研磨色料，填上色料，三涂三烧</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12"/>
            </p:custDataLst>
          </p:nvPr>
        </p:nvSpPr>
        <p:spPr>
          <a:xfrm>
            <a:off x="10087610" y="3480435"/>
            <a:ext cx="8832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填</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9" name="文本框 18"/>
          <p:cNvSpPr txBox="1"/>
          <p:nvPr>
            <p:custDataLst>
              <p:tags r:id="rId13"/>
            </p:custDataLst>
          </p:nvPr>
        </p:nvSpPr>
        <p:spPr>
          <a:xfrm>
            <a:off x="606425" y="4067810"/>
            <a:ext cx="8832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烧蓝</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0" name="文本框 19"/>
          <p:cNvSpPr txBox="1"/>
          <p:nvPr>
            <p:custDataLst>
              <p:tags r:id="rId14"/>
            </p:custDataLst>
          </p:nvPr>
        </p:nvSpPr>
        <p:spPr>
          <a:xfrm>
            <a:off x="2095500" y="3997960"/>
            <a:ext cx="8832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该说</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1" name="文本框 20"/>
          <p:cNvSpPr txBox="1"/>
          <p:nvPr>
            <p:custDataLst>
              <p:tags r:id="rId15"/>
            </p:custDataLst>
          </p:nvPr>
        </p:nvSpPr>
        <p:spPr>
          <a:xfrm>
            <a:off x="3584575" y="4021455"/>
            <a:ext cx="4163060"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上铁架，送炉膛烧</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4" name="文本框 23"/>
          <p:cNvSpPr txBox="1"/>
          <p:nvPr>
            <p:custDataLst>
              <p:tags r:id="rId16"/>
            </p:custDataLst>
          </p:nvPr>
        </p:nvSpPr>
        <p:spPr>
          <a:xfrm>
            <a:off x="10087610" y="3997960"/>
            <a:ext cx="8832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烧</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7"/>
            </p:custDataLst>
          </p:nvPr>
        </p:nvSpPr>
        <p:spPr>
          <a:xfrm>
            <a:off x="606425" y="4591685"/>
            <a:ext cx="8832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打磨</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6" name="文本框 25"/>
          <p:cNvSpPr txBox="1"/>
          <p:nvPr>
            <p:custDataLst>
              <p:tags r:id="rId18"/>
            </p:custDataLst>
          </p:nvPr>
        </p:nvSpPr>
        <p:spPr>
          <a:xfrm>
            <a:off x="2095500" y="4566285"/>
            <a:ext cx="8832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以后</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7" name="文本框 26"/>
          <p:cNvSpPr txBox="1"/>
          <p:nvPr>
            <p:custDataLst>
              <p:tags r:id="rId19"/>
            </p:custDataLst>
          </p:nvPr>
        </p:nvSpPr>
        <p:spPr>
          <a:xfrm>
            <a:off x="3584575" y="4585970"/>
            <a:ext cx="6341110"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金钢砂石水磨，磨刀石水磨，椴木炭水磨</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8" name="文本框 27"/>
          <p:cNvSpPr txBox="1"/>
          <p:nvPr>
            <p:custDataLst>
              <p:tags r:id="rId20"/>
            </p:custDataLst>
          </p:nvPr>
        </p:nvSpPr>
        <p:spPr>
          <a:xfrm>
            <a:off x="10087610" y="4566285"/>
            <a:ext cx="8832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磨</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9" name="文本框 28"/>
          <p:cNvSpPr txBox="1"/>
          <p:nvPr>
            <p:custDataLst>
              <p:tags r:id="rId21"/>
            </p:custDataLst>
          </p:nvPr>
        </p:nvSpPr>
        <p:spPr>
          <a:xfrm>
            <a:off x="597535" y="5115560"/>
            <a:ext cx="8832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镀金</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0" name="文本框 29"/>
          <p:cNvSpPr txBox="1"/>
          <p:nvPr>
            <p:custDataLst>
              <p:tags r:id="rId22"/>
            </p:custDataLst>
          </p:nvPr>
        </p:nvSpPr>
        <p:spPr>
          <a:xfrm>
            <a:off x="2065020" y="5134610"/>
            <a:ext cx="8832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没完</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1" name="文本框 30"/>
          <p:cNvSpPr txBox="1"/>
          <p:nvPr>
            <p:custDataLst>
              <p:tags r:id="rId23"/>
            </p:custDataLst>
          </p:nvPr>
        </p:nvSpPr>
        <p:spPr>
          <a:xfrm>
            <a:off x="3729355" y="5149850"/>
            <a:ext cx="8832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电镀</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2" name="文本框 31"/>
          <p:cNvSpPr txBox="1"/>
          <p:nvPr>
            <p:custDataLst>
              <p:tags r:id="rId24"/>
            </p:custDataLst>
          </p:nvPr>
        </p:nvSpPr>
        <p:spPr>
          <a:xfrm>
            <a:off x="10087610" y="5111115"/>
            <a:ext cx="8832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镀</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linds(horizontal)">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linds(horizontal)">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linds(horizontal)">
                                      <p:cBhvr>
                                        <p:cTn id="57" dur="500"/>
                                        <p:tgtEl>
                                          <p:spTgt spid="2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blinds(horizontal)">
                                      <p:cBhvr>
                                        <p:cTn id="62" dur="500"/>
                                        <p:tgtEl>
                                          <p:spTgt spid="24"/>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blinds(horizontal)">
                                      <p:cBhvr>
                                        <p:cTn id="67" dur="500"/>
                                        <p:tgtEl>
                                          <p:spTgt spid="2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blinds(horizontal)">
                                      <p:cBhvr>
                                        <p:cTn id="72" dur="500"/>
                                        <p:tgtEl>
                                          <p:spTgt spid="26"/>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blinds(horizontal)">
                                      <p:cBhvr>
                                        <p:cTn id="77" dur="500"/>
                                        <p:tgtEl>
                                          <p:spTgt spid="27"/>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blinds(horizontal)">
                                      <p:cBhvr>
                                        <p:cTn id="82" dur="500"/>
                                        <p:tgtEl>
                                          <p:spTgt spid="28"/>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blinds(horizontal)">
                                      <p:cBhvr>
                                        <p:cTn id="87" dur="500"/>
                                        <p:tgtEl>
                                          <p:spTgt spid="29"/>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blinds(horizontal)">
                                      <p:cBhvr>
                                        <p:cTn id="92" dur="500"/>
                                        <p:tgtEl>
                                          <p:spTgt spid="30"/>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blinds(horizontal)">
                                      <p:cBhvr>
                                        <p:cTn id="97" dur="500"/>
                                        <p:tgtEl>
                                          <p:spTgt spid="31"/>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blinds(horizontal)">
                                      <p:cBhvr>
                                        <p:cTn id="10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8" grpId="0"/>
      <p:bldP spid="9" grpId="0"/>
      <p:bldP spid="10" grpId="0"/>
      <p:bldP spid="12" grpId="0"/>
      <p:bldP spid="13" grpId="0"/>
      <p:bldP spid="14" grpId="0"/>
      <p:bldP spid="19" grpId="0"/>
      <p:bldP spid="20" grpId="0"/>
      <p:bldP spid="21" grpId="0"/>
      <p:bldP spid="24" grpId="0"/>
      <p:bldP spid="25" grpId="0"/>
      <p:bldP spid="26" grpId="0"/>
      <p:bldP spid="27" grpId="0"/>
      <p:bldP spid="28" grpId="0"/>
      <p:bldP spid="29" grpId="0"/>
      <p:bldP spid="30" grpId="0"/>
      <p:bldP spid="31" grpId="0"/>
      <p:bldP spid="3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4474210" y="89598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579120" y="1791970"/>
            <a:ext cx="1103439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8. 下列选项中，标红字的注音全部正确的一项是（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a:t>
            </a:r>
            <a:r>
              <a:rPr sz="2400">
                <a:solidFill>
                  <a:srgbClr val="C00000"/>
                </a:solidFill>
                <a:latin typeface="Times New Roman" panose="02020603050405020304" charset="0"/>
                <a:ea typeface="宋体" panose="02010600030101010101" pitchFamily="2" charset="-122"/>
                <a:cs typeface="Times New Roman" panose="02020603050405020304" charset="0"/>
              </a:rPr>
              <a:t> 剥</a:t>
            </a:r>
            <a:r>
              <a:rPr sz="2400">
                <a:latin typeface="Times New Roman" panose="02020603050405020304" charset="0"/>
                <a:ea typeface="宋体" panose="02010600030101010101" pitchFamily="2" charset="-122"/>
                <a:cs typeface="Times New Roman" panose="02020603050405020304" charset="0"/>
              </a:rPr>
              <a:t>落（bāo）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铁</a:t>
            </a:r>
            <a:r>
              <a:rPr sz="2400">
                <a:solidFill>
                  <a:srgbClr val="C00000"/>
                </a:solidFill>
                <a:latin typeface="Times New Roman" panose="02020603050405020304" charset="0"/>
                <a:ea typeface="宋体" panose="02010600030101010101" pitchFamily="2" charset="-122"/>
                <a:cs typeface="Times New Roman" panose="02020603050405020304" charset="0"/>
              </a:rPr>
              <a:t>砧</a:t>
            </a:r>
            <a:r>
              <a:rPr sz="2400">
                <a:latin typeface="Times New Roman" panose="02020603050405020304" charset="0"/>
                <a:ea typeface="宋体" panose="02010600030101010101" pitchFamily="2" charset="-122"/>
                <a:cs typeface="Times New Roman" panose="02020603050405020304" charset="0"/>
              </a:rPr>
              <a:t>（zhān）</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掐</a:t>
            </a:r>
            <a:r>
              <a:rPr sz="2400">
                <a:latin typeface="Times New Roman" panose="02020603050405020304" charset="0"/>
                <a:ea typeface="宋体" panose="02010600030101010101" pitchFamily="2" charset="-122"/>
                <a:cs typeface="Times New Roman" panose="02020603050405020304" charset="0"/>
              </a:rPr>
              <a:t>丝（qiā）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掺</a:t>
            </a:r>
            <a:r>
              <a:rPr sz="2400">
                <a:solidFill>
                  <a:srgbClr val="C00000"/>
                </a:solidFill>
                <a:latin typeface="Times New Roman" panose="02020603050405020304" charset="0"/>
                <a:ea typeface="宋体" panose="02010600030101010101" pitchFamily="2" charset="-122"/>
                <a:cs typeface="Times New Roman" panose="02020603050405020304" charset="0"/>
              </a:rPr>
              <a:t>和</a:t>
            </a:r>
            <a:r>
              <a:rPr sz="2400">
                <a:latin typeface="Times New Roman" panose="02020603050405020304" charset="0"/>
                <a:ea typeface="宋体" panose="02010600030101010101" pitchFamily="2" charset="-122"/>
                <a:cs typeface="Times New Roman" panose="02020603050405020304" charset="0"/>
              </a:rPr>
              <a:t>（huo）</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铁</a:t>
            </a:r>
            <a:r>
              <a:rPr sz="2400">
                <a:solidFill>
                  <a:srgbClr val="C00000"/>
                </a:solidFill>
                <a:latin typeface="Times New Roman" panose="02020603050405020304" charset="0"/>
                <a:ea typeface="宋体" panose="02010600030101010101" pitchFamily="2" charset="-122"/>
                <a:cs typeface="Times New Roman" panose="02020603050405020304" charset="0"/>
              </a:rPr>
              <a:t>臼</a:t>
            </a:r>
            <a:r>
              <a:rPr sz="2400">
                <a:latin typeface="Times New Roman" panose="02020603050405020304" charset="0"/>
                <a:ea typeface="宋体" panose="02010600030101010101" pitchFamily="2" charset="-122"/>
                <a:cs typeface="Times New Roman" panose="02020603050405020304" charset="0"/>
              </a:rPr>
              <a:t>（jiù）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椽</a:t>
            </a:r>
            <a:r>
              <a:rPr sz="2400">
                <a:latin typeface="Times New Roman" panose="02020603050405020304" charset="0"/>
                <a:ea typeface="宋体" panose="02010600030101010101" pitchFamily="2" charset="-122"/>
                <a:cs typeface="Times New Roman" panose="02020603050405020304" charset="0"/>
              </a:rPr>
              <a:t>子（yuán）</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刻</a:t>
            </a:r>
            <a:r>
              <a:rPr sz="2400">
                <a:latin typeface="Times New Roman" panose="02020603050405020304" charset="0"/>
                <a:ea typeface="宋体" panose="02010600030101010101" pitchFamily="2" charset="-122"/>
                <a:cs typeface="Times New Roman" panose="02020603050405020304" charset="0"/>
              </a:rPr>
              <a:t>丝（ɡé）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硼</a:t>
            </a:r>
            <a:r>
              <a:rPr sz="2400">
                <a:latin typeface="Times New Roman" panose="02020603050405020304" charset="0"/>
                <a:ea typeface="宋体" panose="02010600030101010101" pitchFamily="2" charset="-122"/>
                <a:cs typeface="Times New Roman" panose="02020603050405020304" charset="0"/>
              </a:rPr>
              <a:t>砂（pénɡ）</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sz="2400">
                <a:solidFill>
                  <a:srgbClr val="C00000"/>
                </a:solidFill>
                <a:latin typeface="Times New Roman" panose="02020603050405020304" charset="0"/>
                <a:ea typeface="宋体" panose="02010600030101010101" pitchFamily="2" charset="-122"/>
                <a:cs typeface="Times New Roman" panose="02020603050405020304" charset="0"/>
              </a:rPr>
              <a:t>椴</a:t>
            </a:r>
            <a:r>
              <a:rPr sz="2400">
                <a:latin typeface="Times New Roman" panose="02020603050405020304" charset="0"/>
                <a:ea typeface="宋体" panose="02010600030101010101" pitchFamily="2" charset="-122"/>
                <a:cs typeface="Times New Roman" panose="02020603050405020304" charset="0"/>
              </a:rPr>
              <a:t>木（duàn）</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釉</a:t>
            </a:r>
            <a:r>
              <a:rPr sz="2400">
                <a:latin typeface="Times New Roman" panose="02020603050405020304" charset="0"/>
                <a:ea typeface="宋体" panose="02010600030101010101" pitchFamily="2" charset="-122"/>
                <a:cs typeface="Times New Roman" panose="02020603050405020304" charset="0"/>
              </a:rPr>
              <a:t>料（yòu）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硝</a:t>
            </a:r>
            <a:r>
              <a:rPr sz="2400">
                <a:latin typeface="Times New Roman" panose="02020603050405020304" charset="0"/>
                <a:ea typeface="宋体" panose="02010600030101010101" pitchFamily="2" charset="-122"/>
                <a:cs typeface="Times New Roman" panose="02020603050405020304" charset="0"/>
              </a:rPr>
              <a:t>石（xiāo）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白</a:t>
            </a:r>
            <a:r>
              <a:rPr sz="2400">
                <a:solidFill>
                  <a:srgbClr val="C00000"/>
                </a:solidFill>
                <a:latin typeface="Times New Roman" panose="02020603050405020304" charset="0"/>
                <a:ea typeface="宋体" panose="02010600030101010101" pitchFamily="2" charset="-122"/>
                <a:cs typeface="Times New Roman" panose="02020603050405020304" charset="0"/>
              </a:rPr>
              <a:t>芨</a:t>
            </a:r>
            <a:r>
              <a:rPr sz="2400">
                <a:latin typeface="Times New Roman" panose="02020603050405020304" charset="0"/>
                <a:ea typeface="宋体" panose="02010600030101010101" pitchFamily="2" charset="-122"/>
                <a:cs typeface="Times New Roman" panose="02020603050405020304" charset="0"/>
              </a:rPr>
              <a:t>浆（jī）</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sz="2400">
                <a:solidFill>
                  <a:srgbClr val="C00000"/>
                </a:solidFill>
                <a:latin typeface="Times New Roman" panose="02020603050405020304" charset="0"/>
                <a:ea typeface="宋体" panose="02010600030101010101" pitchFamily="2" charset="-122"/>
                <a:cs typeface="Times New Roman" panose="02020603050405020304" charset="0"/>
              </a:rPr>
              <a:t>舀</a:t>
            </a:r>
            <a:r>
              <a:rPr sz="2400">
                <a:latin typeface="Times New Roman" panose="02020603050405020304" charset="0"/>
                <a:ea typeface="宋体" panose="02010600030101010101" pitchFamily="2" charset="-122"/>
                <a:cs typeface="Times New Roman" panose="02020603050405020304" charset="0"/>
              </a:rPr>
              <a:t>着（yǎo）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炮</a:t>
            </a:r>
            <a:r>
              <a:rPr sz="2400">
                <a:solidFill>
                  <a:srgbClr val="C00000"/>
                </a:solidFill>
                <a:latin typeface="Times New Roman" panose="02020603050405020304" charset="0"/>
                <a:ea typeface="宋体" panose="02010600030101010101" pitchFamily="2" charset="-122"/>
                <a:cs typeface="Times New Roman" panose="02020603050405020304" charset="0"/>
              </a:rPr>
              <a:t>烙</a:t>
            </a:r>
            <a:r>
              <a:rPr sz="2400">
                <a:latin typeface="Times New Roman" panose="02020603050405020304" charset="0"/>
                <a:ea typeface="宋体" panose="02010600030101010101" pitchFamily="2" charset="-122"/>
                <a:cs typeface="Times New Roman" panose="02020603050405020304" charset="0"/>
              </a:rPr>
              <a:t>（lào）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瘦</a:t>
            </a:r>
            <a:r>
              <a:rPr sz="2400">
                <a:solidFill>
                  <a:srgbClr val="C00000"/>
                </a:solidFill>
                <a:latin typeface="Times New Roman" panose="02020603050405020304" charset="0"/>
                <a:ea typeface="宋体" panose="02010600030101010101" pitchFamily="2" charset="-122"/>
                <a:cs typeface="Times New Roman" panose="02020603050405020304" charset="0"/>
              </a:rPr>
              <a:t>削</a:t>
            </a:r>
            <a:r>
              <a:rPr sz="2400">
                <a:latin typeface="Times New Roman" panose="02020603050405020304" charset="0"/>
                <a:ea typeface="宋体" panose="02010600030101010101" pitchFamily="2" charset="-122"/>
                <a:cs typeface="Times New Roman" panose="02020603050405020304" charset="0"/>
              </a:rPr>
              <a:t>（xiāo）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蘸</a:t>
            </a:r>
            <a:r>
              <a:rPr sz="2400">
                <a:latin typeface="Times New Roman" panose="02020603050405020304" charset="0"/>
                <a:ea typeface="宋体" panose="02010600030101010101" pitchFamily="2" charset="-122"/>
                <a:cs typeface="Times New Roman" panose="02020603050405020304" charset="0"/>
              </a:rPr>
              <a:t>水（zhàn）</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402830" y="179197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862965" y="4454525"/>
            <a:ext cx="9841865"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【解析】A项，“剥”应读“bō”，“砧”应读“zhēn”；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B项，“椽”应读“chuán”，“刻”应读“kè”；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D项，“烙”应读“luò”，“削”应读“xuē”。</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57555" y="894715"/>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9. 下列各组词语中，没有错别字的一项是（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焊接　　碟战　　譬如　　疏疏朗朗</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界限　　铁屑　　重叠　　平心而论</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焦燥　　铜胎　　镶嵌　　专心一志</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摩擦　　打磨　　膨涨　　穿流不息</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614795" y="89471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889635" y="3719195"/>
            <a:ext cx="9507220" cy="119888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【解析】A项，“碟”应改为“谍”；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C项，“燥”应改为“躁”；</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D项，“涨”应改为“胀”，“穿”应改为“川”。</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14350" y="351790"/>
            <a:ext cx="11389360"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10. 依次填入下列各句横线处的词语，最恰当的一项是（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①现在在表面粘上繁笔的铜丝图画，实际上就是把表面分成无数小块，小块面积小，无论热胀冷缩都比较_______，又比较禁得起外力，因而就不至于破裂、剥落。</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②且不说自在画怎么生动美妙，图案画怎么工整_______，单想想那么多密密麻麻的铜丝没有一条不是专心一志粘上去，粘上去以前还得费尽心思把它曲成最适当的笔画，那是多么大的功夫！</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③咱们的手工艺品往往费大工夫，刺绣，刻丝，象牙雕刻，全都在_______上显能耐。</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细致　　细密　　细微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B. 细致　　细微　　细密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细微　　细致　　细密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细密　　细致　　细微</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075295" y="40830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619760" y="4505325"/>
            <a:ext cx="10872470" cy="230695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【解析】“细微”指细小、微小，着重于“微”，指小或弱，多形容声音、尘埃、力量等的微小。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“细致”指精细周密，常指办事、思考问题时态度精细入微；也用于人的感情、作风等；还指器物做得很精巧。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“细密”指精细仔密，可形容质地；又指观察思考、处理问题时仔细周全。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417195"/>
            <a:ext cx="1103312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11. 下列各句中，标点符号使用正确的一项是（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第二步工作叫掐丝，就是拿扁铜丝（横断面是长方形的。）粘在铜胎表面上。</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他们简直是在刺绣，不过是绣在铜胎上而不是绣在缎子上，用的是铜丝而不是丝线，绒线。</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为什么一色中间还要嵌铜丝呢？无非使较宽的表面分成小块罢了。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大概含铁的作褐色，含铀的作黄色，含铬的作绿色，含锌的作白色，含铜的作蓝色，含金含硒的作红</a:t>
            </a:r>
            <a:r>
              <a:rPr sz="2400">
                <a:latin typeface="宋体" panose="02010600030101010101" pitchFamily="2" charset="-122"/>
                <a:ea typeface="宋体" panose="02010600030101010101" pitchFamily="2" charset="-122"/>
                <a:cs typeface="宋体" panose="02010600030101010101" pitchFamily="2" charset="-122"/>
              </a:rPr>
              <a:t>色……</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959600" y="492125"/>
            <a:ext cx="683260" cy="319405"/>
          </a:xfrm>
          <a:prstGeom prst="rect">
            <a:avLst/>
          </a:prstGeom>
          <a:noFill/>
        </p:spPr>
        <p:txBody>
          <a:bodyPr wrap="square" rtlCol="0">
            <a:no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296035" y="4126230"/>
            <a:ext cx="9131300" cy="119888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【解析】A项，删去括号内的句号；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B项，第三个逗号改为顿号；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D项，删去末尾的句号。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417195"/>
            <a:ext cx="1103312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12. 下列各句中，对说明方法的理解有误的一项是（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景泰蓝的铜胎上粘着线条画，譬如柳树，柳树的每个枝子上长着好些叶子，每片叶子两笔，像一个左括号和右括号。（打比方）</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为什么单叫点蓝呢？原来这种制作方法开头的时候多用蓝色料，当时叫点蓝，就此叫开了。（作诠释）</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一个二尺半高的花瓶，掐丝就要花四五十个工。（列数字）</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他们对于铜丝好像画家对于笔下的线条，可以随意驱遣，到处合适。（举例子）</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671435" y="548005"/>
            <a:ext cx="495935" cy="319405"/>
          </a:xfrm>
          <a:prstGeom prst="rect">
            <a:avLst/>
          </a:prstGeom>
          <a:noFill/>
        </p:spPr>
        <p:txBody>
          <a:bodyPr wrap="square" rtlCol="0">
            <a:no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296035" y="4126230"/>
            <a:ext cx="913130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【解析】D项，应为“作比较”。</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99770" y="861695"/>
            <a:ext cx="10756265" cy="448754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4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2. 悼词</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的特点</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4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悼词，一种文体，对死者表示_______的讲话，一般按照述其哀、赞其功、颂其德的思路写作。在结构上一般分三部分：开头（一般介绍死者逝世的时间、地点、原因及死者的身份和职务）、主体（概述死者生前的功绩及生者对其功绩的评价）和结尾（表达对死者的悼念之情）。悼词一般采用抒情、叙述、议论等表达方式。悼词的语言十分讲究，要求庄重、严肃、高雅，既要充分表达对死者的哀思，又要给予生者慰藉和鼓舞。</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1"/>
            </p:custDataLst>
          </p:nvPr>
        </p:nvSpPr>
        <p:spPr>
          <a:xfrm>
            <a:off x="4999990" y="1928495"/>
            <a:ext cx="98425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哀悼</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417195"/>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13. 下列各句中，没有语病的一项是（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生物学家通过对舌苔上味蕾的研究，终于回答清楚了我们吃有些食物时为什么会觉得食物味道鲜美。</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采取各种办法，大力提高和培养工人的现代技术水平，是加快制造业发展的一件迫在眉睫的大事。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酒驾屡禁不止，不少人公然以身试法的主要原因是他们对酒驾的危害认识不足，以及交通部门执法力度不够造成的。</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起瓜楞的花瓶就不能套在转轮上打磨，因为表面有高有低，洼下去的地方磨不着，那非纯用手工不可。）</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847715" y="548005"/>
            <a:ext cx="495935" cy="319405"/>
          </a:xfrm>
          <a:prstGeom prst="rect">
            <a:avLst/>
          </a:prstGeom>
          <a:noFill/>
        </p:spPr>
        <p:txBody>
          <a:bodyPr wrap="square" rtlCol="0">
            <a:no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136650" y="4495800"/>
            <a:ext cx="10386060" cy="156845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【解析】A项，成分残缺，缺少“回答”的宾语中心词，应在句末加上“的问题”。</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B项，搭配不当，“培养”改为“提升”。</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C项，句式杂糅，删去“的主要原因”或“造成的”。</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29615" y="142938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836930" y="1963420"/>
            <a:ext cx="10981690" cy="4225925"/>
          </a:xfrm>
          <a:prstGeom prst="rect">
            <a:avLst/>
          </a:prstGeom>
          <a:solidFill>
            <a:schemeClr val="bg2">
              <a:lumMod val="90000"/>
            </a:schemeClr>
          </a:solidFill>
        </p:spPr>
        <p:txBody>
          <a:bodyPr wrap="square" rtlCol="0">
            <a:spAutoFit/>
          </a:bodyPr>
          <a:p>
            <a:pPr indent="0" algn="just" fontAlgn="auto">
              <a:lnSpc>
                <a:spcPct val="140000"/>
              </a:lnSpc>
            </a:pPr>
            <a:r>
              <a:rPr lang="en-US" sz="2400">
                <a:latin typeface="宋体" panose="02010600030101010101" pitchFamily="2" charset="-122"/>
                <a:ea typeface="宋体" panose="02010600030101010101" pitchFamily="2"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于是轮到涂色料的工作了，他们管这个工作叫点蓝。涂上的色料有好些种，不只是一种蓝色料，为什么单叫做点蓝呢？原来这种制作方法开头的时候多用蓝色料，当时叫点蓝，就此叫开了（我们苏州管银器上涂色料叫发蓝，大概是同样的理由）。这种制品从明朝景泰年间开始流行，因而总名叫景泰蓝。</a:t>
            </a:r>
            <a:endParaRPr sz="2400">
              <a:latin typeface="楷体" panose="02010609060101010101" charset="-122"/>
              <a:ea typeface="楷体" panose="02010609060101010101" charset="-122"/>
              <a:cs typeface="楷体" panose="02010609060101010101" charset="-122"/>
            </a:endParaRPr>
          </a:p>
          <a:p>
            <a:pPr indent="0" algn="just" fontAlgn="auto">
              <a:lnSpc>
                <a:spcPct val="14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用的色料就是制颜色玻璃的原料，跟涂在瓷器表面的釉料相类。我们在作场里看见的是一块块不整齐的硬片，从山东博山运来的。这里头基本质料是硼砂、硝石和碱，因所含的金属矿质不同，颜色也就各异。大概含铁的作褐色，含铀的作黄色，含铬的作绿色，含锌的作白色，含铜的作蓝色，含金含硒的作红色……</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694555" y="56896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（二）阅读训练</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55955" y="466725"/>
            <a:ext cx="10691495" cy="4150360"/>
          </a:xfrm>
          <a:prstGeom prst="rect">
            <a:avLst/>
          </a:prstGeom>
          <a:solidFill>
            <a:schemeClr val="bg2">
              <a:lumMod val="90000"/>
            </a:schemeClr>
          </a:solidFill>
        </p:spPr>
        <p:txBody>
          <a:bodyPr wrap="square" rtlCol="0">
            <a:spAutoFit/>
          </a:bodyPr>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他们把那些硬片放在铁臼里捣碎研细，筛成细末应用。细末里头不免掺和着铁臼上磨下来的铁屑，他们利用吸铁石除掉它。要是吸得不干净，就会影响制成品的光彩。看来研磨色料的方法得讲求改良。</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各种色料的细末都盛在碟子里，和着水，像画家的画桌上一样，五颜六色的碟子一大堆。点蓝工人用挖耳似的家伙舀着色料，填到铜丝界成的各种形式的小格子里。大概是熟极了的缘故，不用看什么图样，自然知道哪个格子里该填哪种色料。湿的色料填在格子里，比铜丝高一些。整个表面填满了，等它干燥以后，就拿去烧。一烧就低了下去，于是再填，原来红色的地方还是填红色料，原来绿色的地方还是填绿色料。要填到第三回，烧过以后，色料才跟铜丝差不多高低。</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467360" y="376555"/>
            <a:ext cx="11257915" cy="536765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14. 这几段介绍制作景泰蓝的第三道工序：_________。第1段介绍_________和_________的由来，第2段说明_________的原料，第3段说明色料的_________的方法，第4段介绍_________与具体过程。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15. 同是景泰蓝制作过程中的工序，作者为什么详写掐丝、点蓝两道工序，而略写其他工序呢？_________________________________________________________________________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16. 结合课文说说景泰蓝这种工艺品美在哪里。__________________________________________________________________________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a:t>
            </a:r>
            <a:endParaRPr lang="en-US"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6255385" y="376555"/>
            <a:ext cx="148336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点蓝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3"/>
            </p:custDataLst>
          </p:nvPr>
        </p:nvSpPr>
        <p:spPr>
          <a:xfrm>
            <a:off x="9389745" y="376555"/>
            <a:ext cx="148336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点蓝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4"/>
            </p:custDataLst>
          </p:nvPr>
        </p:nvSpPr>
        <p:spPr>
          <a:xfrm>
            <a:off x="732790" y="745490"/>
            <a:ext cx="148336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景泰蓝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5"/>
            </p:custDataLst>
          </p:nvPr>
        </p:nvSpPr>
        <p:spPr>
          <a:xfrm>
            <a:off x="4864100" y="726440"/>
            <a:ext cx="148336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色料研制</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6"/>
            </p:custDataLst>
          </p:nvPr>
        </p:nvSpPr>
        <p:spPr>
          <a:xfrm>
            <a:off x="9976485" y="745490"/>
            <a:ext cx="1062355"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点蓝</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7"/>
            </p:custDataLst>
          </p:nvPr>
        </p:nvSpPr>
        <p:spPr>
          <a:xfrm>
            <a:off x="3225165" y="1148715"/>
            <a:ext cx="148336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操作方法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8"/>
            </p:custDataLst>
          </p:nvPr>
        </p:nvSpPr>
        <p:spPr>
          <a:xfrm>
            <a:off x="956310" y="2718435"/>
            <a:ext cx="10280650" cy="142049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这两道工序最复杂、最精细，详尽地体现了景泰蓝制作的精细、操作的繁复和手工制作的特点。这两道工序是决定景泰蓝质量的关键工序，也是景泰蓝制作所特有的，不为别人所熟知的。</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9"/>
            </p:custDataLst>
          </p:nvPr>
        </p:nvSpPr>
        <p:spPr>
          <a:xfrm>
            <a:off x="1097280" y="4766945"/>
            <a:ext cx="10139680"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景泰蓝这种工艺品造型别致，绘画和图案非常优美，制作精细繁杂，造型精美独特，具有较强的装饰效果，体现了中国工艺美术传统。</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9" grpId="0"/>
      <p:bldP spid="10" grpId="0"/>
      <p:bldP spid="1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77215" y="1513840"/>
            <a:ext cx="10358120"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441825" y="65341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文本框 1"/>
          <p:cNvSpPr txBox="1"/>
          <p:nvPr>
            <p:custDataLst>
              <p:tags r:id="rId3"/>
            </p:custDataLst>
          </p:nvPr>
        </p:nvSpPr>
        <p:spPr>
          <a:xfrm>
            <a:off x="577215" y="2226310"/>
            <a:ext cx="11290300" cy="3340100"/>
          </a:xfrm>
          <a:prstGeom prst="rect">
            <a:avLst/>
          </a:prstGeom>
          <a:solidFill>
            <a:schemeClr val="bg2">
              <a:lumMod val="90000"/>
            </a:schemeClr>
          </a:solidFill>
        </p:spPr>
        <p:txBody>
          <a:bodyPr wrap="square" rtlCol="0">
            <a:spAutoFit/>
          </a:bodyPr>
          <a:p>
            <a:pPr indent="0" algn="ctr" fontAlgn="auto">
              <a:lnSpc>
                <a:spcPct val="120000"/>
              </a:lnSpc>
            </a:pPr>
            <a:r>
              <a:rPr lang="en-US" sz="3200" b="1">
                <a:latin typeface="楷体" panose="02010609060101010101" charset="-122"/>
                <a:ea typeface="楷体" panose="02010609060101010101" charset="-122"/>
                <a:cs typeface="楷体" panose="02010609060101010101" charset="-122"/>
              </a:rPr>
              <a:t>   </a:t>
            </a:r>
            <a:r>
              <a:rPr sz="3200" b="1">
                <a:latin typeface="楷体" panose="02010609060101010101" charset="-122"/>
                <a:ea typeface="楷体" panose="02010609060101010101" charset="-122"/>
                <a:cs typeface="楷体" panose="02010609060101010101" charset="-122"/>
              </a:rPr>
              <a:t>画里阴晴</a:t>
            </a:r>
            <a:endParaRPr sz="3200" b="1">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吴冠中</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今春又路过故乡江苏宜兴县，热情的主人在匆忙中陪我去看灵谷洞。天微雨，主人感到有些遗憾。车窗外，雨洗过的茶场一片墨绿，像浓酣的水彩画。细看，密密点点的嫩绿新芽在闪亮；古树老干黑得像铁；柳丝分外妖娆，随雨飘摇；桃花，我立即记起潘天寿老师的题画诗“默看细雨湿桃花”，这个湿字透露了画家敏锐的审美触觉。</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50850" y="628650"/>
            <a:ext cx="11290300" cy="5408295"/>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湿，渲染了山林、村落，改变了大自然的色调。山区的红土和绿竹，本来并不很协调，雨后，红土成了棕红色，草绿色的竹林也偏暗绿了，它们都渗进了深暗色的成分，统一于含灰的中间调里，或者说它们都含蕴着墨色了。衣服湿了，颜色变深，湿衣服穿在身上不舒服，但湿了的大自然景色却格外地有韵味。中国画家爱画风雨归舟，爱画“斜风细雨不须归”的诗境。因为雨，有些景物朦胧了，有些形象突出了，似乎那位宇宙大画家在挥写不同的画面，表达着不同的意境。</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我自学过水彩画和水墨画后，便特别喜欢画阴天和微雨天的景色，我不喜欢英国古老风格的水彩画。我已往的水彩画可说是水墨画的变种，从意境和情趣方面看，模仿西洋的手法少，受益于中国画的成分多。西洋画中也有表现风雨的题材，但西洋画中是将风雨作为一种事故或大自然的变态来描写的，很少将阴雨作为一种欣赏对象的审美趣味来表现。西方风景画之独立始于印象派，印象派发源于阳光。画家们投靠阳光，说光就是画面的主人，</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50850" y="628650"/>
            <a:ext cx="11290300" cy="4521835"/>
          </a:xfrm>
          <a:prstGeom prst="rect">
            <a:avLst/>
          </a:prstGeom>
          <a:solidFill>
            <a:schemeClr val="bg2">
              <a:lumMod val="90000"/>
            </a:schemeClr>
          </a:solidFill>
        </p:spPr>
        <p:txBody>
          <a:bodyPr wrap="square" rtlCol="0">
            <a:spAutoFit/>
          </a:bodyPr>
          <a:p>
            <a:pPr indent="0" algn="just" fontAlgn="auto">
              <a:lnSpc>
                <a:spcPct val="120000"/>
              </a:lnSpc>
            </a:pPr>
            <a:r>
              <a:rPr sz="2400">
                <a:latin typeface="楷体" panose="02010609060101010101" charset="-122"/>
                <a:ea typeface="楷体" panose="02010609060101010101" charset="-122"/>
                <a:cs typeface="楷体" panose="02010609060101010101" charset="-122"/>
              </a:rPr>
              <a:t>因之一味分析色彩与阳光的物理关系，甚至说“黑”与“白”都不是色彩，而中西画家大都陶醉于阳光所刺激的强烈的色彩感，追求亮、艳、丽、华、鲜……多半是从“晴”派生出来的。</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曾有画油画的人说：江南不宜画油画。大概就是因为江南阴雨多，或者他那油画技法只宜对付洋式的对象。数十年来，我感到在生活中每次表现不同对象时，永远需寻找相适应的技法，现成的西方的和我国传统的技法都不很合用。浓而滞的油画里有时要吸收水分，娇艳的色彩往往须渗进墨韵……。人们喜欢晴天，有时也喜欢阴天，如果阴与晴中体现了两种审美趣味，则鱼和熊掌是可以兼得的。又画油画又画水墨，我的这两个画种都不纯了，只是用了两种不同的工具而已。</a:t>
            </a:r>
            <a:r>
              <a:rPr sz="2400" u="sng">
                <a:latin typeface="楷体" panose="02010609060101010101" charset="-122"/>
                <a:ea typeface="楷体" panose="02010609060101010101" charset="-122"/>
                <a:cs typeface="楷体" panose="02010609060101010101" charset="-122"/>
              </a:rPr>
              <a:t>头发都灰白了，还拿不定主意该定居到油画布上呢，还是从此落户在水墨之乡了！</a:t>
            </a:r>
            <a:endParaRPr sz="2400" u="sng">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01675" y="695325"/>
            <a:ext cx="10638790"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17. 下列对文章中画线句的理解，错误的一项是（      ）</a:t>
            </a:r>
            <a:endParaRPr lang="en-US"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A. 这是作者自谦的说法。意思就是说作者一生都在探索一种兼取中西画法的新的绘画方法与技巧。</a:t>
            </a:r>
            <a:endParaRPr lang="en-US"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B. 作者的中国画借鉴西洋技法，油画中掺进了墨韵，兼取二者之长创造出新技法、新风格。</a:t>
            </a:r>
            <a:endParaRPr lang="en-US"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C. 艺术贵在创新，其实画家终生探索的，正是油画的民族化和中国画的现代化。</a:t>
            </a:r>
            <a:endParaRPr lang="en-US"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D. 作者头发白了，还拿不定主意，是对自己不懈探索的一种失望，他认为中西合璧太难了。</a:t>
            </a:r>
            <a:endParaRPr lang="en-US"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289800" y="751840"/>
            <a:ext cx="85598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143760" y="4665345"/>
            <a:ext cx="499999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01675" y="695325"/>
            <a:ext cx="10638790"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18. 下列对文章的理解，不正确的一项是（      ）</a:t>
            </a:r>
            <a:endParaRPr lang="en-US"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A. 作者</a:t>
            </a:r>
            <a:r>
              <a:rPr lang="zh-CN" altLang="en-US" sz="2400">
                <a:latin typeface="Times New Roman" panose="02020603050405020304" charset="0"/>
                <a:ea typeface="宋体" panose="02010600030101010101" pitchFamily="2" charset="-122"/>
                <a:cs typeface="Times New Roman" panose="02020603050405020304" charset="0"/>
              </a:rPr>
              <a:t>引用“默看细雨湿桃花”的</a:t>
            </a:r>
            <a:r>
              <a:rPr lang="en-US" sz="2400">
                <a:latin typeface="Times New Roman" panose="02020603050405020304" charset="0"/>
                <a:ea typeface="宋体" panose="02010600030101010101" pitchFamily="2" charset="-122"/>
                <a:cs typeface="Times New Roman" panose="02020603050405020304" charset="0"/>
              </a:rPr>
              <a:t>诗句写宜兴春雨，突出对江南阴雨之美的感悟。</a:t>
            </a:r>
            <a:endParaRPr lang="en-US"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B. 作者的画受益于民族传统的东西较多，特别喜欢画阴天和微雨天的景色。</a:t>
            </a:r>
            <a:endParaRPr lang="en-US"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C. 西洋画家认为阴雨是美的，将风雨作为一种事故或大自然的变态来描写。</a:t>
            </a:r>
            <a:endParaRPr lang="en-US"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D. 本文文字简洁，语言鲜明生动，多用修辞，幽默诙谐，娓娓道来，充满智慧。</a:t>
            </a:r>
            <a:endParaRPr lang="en-US"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6484620" y="695325"/>
            <a:ext cx="85598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077720" y="3906520"/>
            <a:ext cx="6910705" cy="82994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【解析】西洋画很少将阴雨作为一种欣赏对象的审美趣味来表现。</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412875" y="1388745"/>
            <a:ext cx="9552940"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19. 结合文章，请说说你对</a:t>
            </a:r>
            <a:r>
              <a:rPr sz="2400">
                <a:latin typeface="宋体" panose="02010600030101010101" pitchFamily="2" charset="-122"/>
                <a:ea typeface="宋体" panose="02010600030101010101" pitchFamily="2" charset="-122"/>
                <a:cs typeface="宋体" panose="02010600030101010101" pitchFamily="2" charset="-122"/>
              </a:rPr>
              <a:t>“如果阴与晴中体现了两种审美趣味，则鱼和熊掌是可以兼得的”这</a:t>
            </a:r>
            <a:r>
              <a:rPr sz="2400">
                <a:latin typeface="Times New Roman" panose="02020603050405020304" charset="0"/>
                <a:ea typeface="宋体" panose="02010600030101010101" pitchFamily="2" charset="-122"/>
                <a:cs typeface="Times New Roman" panose="02020603050405020304" charset="0"/>
              </a:rPr>
              <a:t>句话的理解。</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543685" y="2300605"/>
            <a:ext cx="9796145" cy="142049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以“鱼和熊掌是可以兼得的”为比喻，巧妙地告诉人们：阴、晴两种审美趣味并不是水火不相容的，意味着中西两种绘画技巧和审美趣味应该结合起来。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878840" y="1945005"/>
            <a:ext cx="10565130" cy="267525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40000"/>
              </a:lnSpc>
            </a:pPr>
            <a:r>
              <a:rPr lang="zh-CN" altLang="en-US" sz="2400">
                <a:latin typeface="Times New Roman" panose="02020603050405020304" charset="0"/>
                <a:ea typeface="宋体" panose="02010600030101010101" pitchFamily="2" charset="-122"/>
                <a:cs typeface="Times New Roman" panose="02020603050405020304" charset="0"/>
              </a:rPr>
              <a:t>3. 给下列</a:t>
            </a:r>
            <a:r>
              <a:rPr lang="zh-CN" altLang="en-US" sz="2400">
                <a:latin typeface="宋体" panose="02010600030101010101" pitchFamily="2" charset="-122"/>
                <a:ea typeface="宋体" panose="02010600030101010101" pitchFamily="2" charset="-122"/>
                <a:cs typeface="宋体" panose="02010600030101010101" pitchFamily="2" charset="-122"/>
              </a:rPr>
              <a:t>标红字注音。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估</a:t>
            </a:r>
            <a:r>
              <a:rPr lang="zh-CN" altLang="en-US" sz="2400">
                <a:latin typeface="宋体" panose="02010600030101010101" pitchFamily="2" charset="-122"/>
                <a:ea typeface="宋体" panose="02010600030101010101" pitchFamily="2" charset="-122"/>
                <a:cs typeface="宋体" panose="02010600030101010101" pitchFamily="2" charset="-122"/>
              </a:rPr>
              <a:t>量（</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诽</a:t>
            </a:r>
            <a:r>
              <a:rPr lang="zh-CN" altLang="en-US" sz="2400">
                <a:latin typeface="宋体" panose="02010600030101010101" pitchFamily="2" charset="-122"/>
                <a:ea typeface="宋体" panose="02010600030101010101" pitchFamily="2" charset="-122"/>
                <a:cs typeface="宋体" panose="02010600030101010101" pitchFamily="2" charset="-122"/>
              </a:rPr>
              <a:t>谤（</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芜</a:t>
            </a:r>
            <a:r>
              <a:rPr lang="zh-CN" altLang="en-US" sz="2400">
                <a:latin typeface="宋体" panose="02010600030101010101" pitchFamily="2" charset="-122"/>
                <a:ea typeface="宋体" panose="02010600030101010101" pitchFamily="2" charset="-122"/>
                <a:cs typeface="宋体" panose="02010600030101010101" pitchFamily="2" charset="-122"/>
              </a:rPr>
              <a:t>杂（</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豁</a:t>
            </a:r>
            <a:r>
              <a:rPr lang="zh-CN" altLang="en-US" sz="2400">
                <a:latin typeface="宋体" panose="02010600030101010101" pitchFamily="2" charset="-122"/>
                <a:ea typeface="宋体" panose="02010600030101010101" pitchFamily="2" charset="-122"/>
                <a:cs typeface="宋体" panose="02010600030101010101" pitchFamily="2" charset="-122"/>
              </a:rPr>
              <a:t>然开朗（</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悼</a:t>
            </a:r>
            <a:r>
              <a:rPr lang="zh-CN" altLang="en-US" sz="2400">
                <a:latin typeface="宋体" panose="02010600030101010101" pitchFamily="2" charset="-122"/>
                <a:ea typeface="宋体" panose="02010600030101010101" pitchFamily="2" charset="-122"/>
                <a:cs typeface="宋体" panose="02010600030101010101" pitchFamily="2" charset="-122"/>
              </a:rPr>
              <a:t>念（</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勒</a:t>
            </a:r>
            <a:r>
              <a:rPr lang="zh-CN" altLang="en-US" sz="2400">
                <a:latin typeface="宋体" panose="02010600030101010101" pitchFamily="2" charset="-122"/>
                <a:ea typeface="宋体" panose="02010600030101010101" pitchFamily="2" charset="-122"/>
                <a:cs typeface="宋体" panose="02010600030101010101" pitchFamily="2" charset="-122"/>
              </a:rPr>
              <a:t>令（</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诅</a:t>
            </a:r>
            <a:r>
              <a:rPr lang="zh-CN" altLang="en-US" sz="2400">
                <a:latin typeface="宋体" panose="02010600030101010101" pitchFamily="2" charset="-122"/>
                <a:ea typeface="宋体" panose="02010600030101010101" pitchFamily="2" charset="-122"/>
                <a:cs typeface="宋体" panose="02010600030101010101" pitchFamily="2" charset="-122"/>
              </a:rPr>
              <a:t>咒（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卓</a:t>
            </a:r>
            <a:r>
              <a:rPr lang="zh-CN" altLang="en-US" sz="2400">
                <a:latin typeface="宋体" panose="02010600030101010101" pitchFamily="2" charset="-122"/>
                <a:ea typeface="宋体" panose="02010600030101010101" pitchFamily="2" charset="-122"/>
                <a:cs typeface="宋体" panose="02010600030101010101" pitchFamily="2" charset="-122"/>
              </a:rPr>
              <a:t>有成效（</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譬</a:t>
            </a:r>
            <a:r>
              <a:rPr lang="zh-CN" altLang="en-US" sz="2400">
                <a:latin typeface="宋体" panose="02010600030101010101" pitchFamily="2" charset="-122"/>
                <a:ea typeface="宋体" panose="02010600030101010101" pitchFamily="2" charset="-122"/>
                <a:cs typeface="宋体" panose="02010600030101010101" pitchFamily="2" charset="-122"/>
              </a:rPr>
              <a:t>如（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嫉</a:t>
            </a:r>
            <a:r>
              <a:rPr lang="zh-CN" altLang="en-US" sz="2400">
                <a:latin typeface="宋体" panose="02010600030101010101" pitchFamily="2" charset="-122"/>
                <a:ea typeface="宋体" panose="02010600030101010101" pitchFamily="2" charset="-122"/>
                <a:cs typeface="宋体" panose="02010600030101010101" pitchFamily="2" charset="-122"/>
              </a:rPr>
              <a:t>恨（</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衷</a:t>
            </a:r>
            <a:r>
              <a:rPr lang="zh-CN" altLang="en-US" sz="2400">
                <a:latin typeface="宋体" panose="02010600030101010101" pitchFamily="2" charset="-122"/>
                <a:ea typeface="宋体" panose="02010600030101010101" pitchFamily="2" charset="-122"/>
                <a:cs typeface="宋体" panose="02010600030101010101" pitchFamily="2" charset="-122"/>
              </a:rPr>
              <a:t>心（</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浅尝</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辄</a:t>
            </a:r>
            <a:r>
              <a:rPr lang="zh-CN" altLang="en-US" sz="2400">
                <a:latin typeface="宋体" panose="02010600030101010101" pitchFamily="2" charset="-122"/>
                <a:ea typeface="宋体" panose="02010600030101010101" pitchFamily="2" charset="-122"/>
                <a:cs typeface="宋体" panose="02010600030101010101" pitchFamily="2" charset="-122"/>
              </a:rPr>
              <a:t>止（</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206240" y="90932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2104390" y="259207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gū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5577205" y="2592070"/>
            <a:ext cx="935355" cy="553720"/>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fěi</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9246235" y="259207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wú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2559685" y="3099435"/>
            <a:ext cx="113220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huò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5"/>
            </p:custDataLst>
          </p:nvPr>
        </p:nvSpPr>
        <p:spPr>
          <a:xfrm>
            <a:off x="5637530" y="3098800"/>
            <a:ext cx="104838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dào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6"/>
            </p:custDataLst>
          </p:nvPr>
        </p:nvSpPr>
        <p:spPr>
          <a:xfrm>
            <a:off x="9394825" y="309880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lè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7"/>
            </p:custDataLst>
          </p:nvPr>
        </p:nvSpPr>
        <p:spPr>
          <a:xfrm>
            <a:off x="2104390" y="360616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6188075" y="3629025"/>
            <a:ext cx="92583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zhuó</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8"/>
            </p:custDataLst>
          </p:nvPr>
        </p:nvSpPr>
        <p:spPr>
          <a:xfrm>
            <a:off x="9250045" y="3629025"/>
            <a:ext cx="102870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pì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9"/>
            </p:custDataLst>
          </p:nvPr>
        </p:nvSpPr>
        <p:spPr>
          <a:xfrm>
            <a:off x="2104390" y="406654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jí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nvSpPr>
        <p:spPr>
          <a:xfrm>
            <a:off x="5577205" y="4089400"/>
            <a:ext cx="103886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zhōng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9" name="文本框 18"/>
          <p:cNvSpPr txBox="1"/>
          <p:nvPr>
            <p:custDataLst>
              <p:tags r:id="rId10"/>
            </p:custDataLst>
          </p:nvPr>
        </p:nvSpPr>
        <p:spPr>
          <a:xfrm>
            <a:off x="9984105" y="411734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zhé</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linds(horizontal)">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blinds(horizontal)">
                                      <p:cBhvr>
                                        <p:cTn id="6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10" grpId="0"/>
      <p:bldP spid="11" grpId="0"/>
      <p:bldP spid="15" grpId="0"/>
      <p:bldP spid="16" grpId="0"/>
      <p:bldP spid="19" grpId="0"/>
      <p:bldP spid="2" grpId="0"/>
      <p:bldP spid="1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070610" y="1876425"/>
            <a:ext cx="10050780" cy="141478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20. 在5 000多年的历史长河中，中国工匠们创造过很多辉煌传奇的传统手艺，用惊为天人的手上功夫，向世人昭示古老的东方智慧。要想使这些珍贵的传统手艺得以延续，传承与创新则是推动传统手艺持续发展的动力源泉。请寻找一个关于创新传承传统手艺的事例，深入感受传统手艺的匠心魅力。不少于200字。</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518660" y="67246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（四）微写作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nvSpPr>
        <p:spPr>
          <a:xfrm>
            <a:off x="5574030" y="4832985"/>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36600" y="669925"/>
            <a:ext cx="10877550" cy="4156075"/>
          </a:xfrm>
          <a:prstGeom prst="rect">
            <a:avLst/>
          </a:prstGeom>
          <a:solidFill>
            <a:schemeClr val="bg1"/>
          </a:solidFill>
        </p:spPr>
        <p:txBody>
          <a:bodyPr wrap="square" rtlCol="0">
            <a:spAutoFit/>
          </a:bodyPr>
          <a:p>
            <a:pPr>
              <a:lnSpc>
                <a:spcPct val="120000"/>
              </a:lnSpc>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indent="0" algn="ctr" fontAlgn="auto">
              <a:lnSpc>
                <a:spcPct val="120000"/>
              </a:lnSpc>
              <a:spcAft>
                <a:spcPts val="600"/>
              </a:spcAft>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皮影戏原来只是民间傀儡戏的一种，它包括了众多的艺术技巧，从皮影制作到表演技艺，从皮影演唱到乐器等，大多演绎着古老的民间故事。但是现在的年轻人更喜欢与之年代相仿的故事，因此皮影匠人朱超将“老”皮影变“潮”。他在传统的皮影中注入新元素，讲述小朋友们爱看的科普故事，还绘制年轻人喜欢的二次元的人物形象，甚至可以为客户定制专属的个人剧本。现代、时尚的皮影形象让古老的皮影艺术焕发出新的活力，让皮影戏可以更好地展现在现代人的生活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612900"/>
            <a:ext cx="2505710" cy="3453765"/>
          </a:xfrm>
          <a:prstGeom prst="rect">
            <a:avLst/>
          </a:prstGeom>
          <a:solidFill>
            <a:schemeClr val="bg1"/>
          </a:solidFill>
        </p:spPr>
        <p:txBody>
          <a:bodyPr vert="eaVert" wrap="square" rtlCol="0">
            <a:noAutofit/>
          </a:bodyPr>
          <a:p>
            <a:pPr algn="l">
              <a:lnSpc>
                <a:spcPct val="170000"/>
              </a:lnSpc>
            </a:pPr>
            <a:r>
              <a:rPr lang="en-US" altLang="zh-CN" sz="4000" b="1">
                <a:solidFill>
                  <a:srgbClr val="030502"/>
                </a:solidFill>
                <a:latin typeface="楷体" panose="02010609060101010101" charset="-122"/>
                <a:ea typeface="楷体" panose="02010609060101010101" charset="-122"/>
                <a:cs typeface="楷体" panose="02010609060101010101" charset="-122"/>
              </a:rPr>
              <a:t> </a:t>
            </a:r>
            <a:r>
              <a:rPr lang="zh-CN" altLang="en-US" sz="4000" b="1">
                <a:solidFill>
                  <a:srgbClr val="030502"/>
                </a:solidFill>
                <a:latin typeface="楷体" panose="02010609060101010101" charset="-122"/>
                <a:ea typeface="楷体" panose="02010609060101010101" charset="-122"/>
                <a:cs typeface="楷体" panose="02010609060101010101" charset="-122"/>
              </a:rPr>
              <a:t>综合测试卷</a:t>
            </a:r>
            <a:r>
              <a:rPr lang="en-US" altLang="zh-CN" sz="4000" b="1">
                <a:solidFill>
                  <a:srgbClr val="030502"/>
                </a:solidFill>
                <a:latin typeface="楷体" panose="02010609060101010101" charset="-122"/>
                <a:ea typeface="楷体" panose="02010609060101010101" charset="-122"/>
                <a:cs typeface="楷体" panose="02010609060101010101" charset="-122"/>
              </a:rPr>
              <a:t>     </a:t>
            </a:r>
            <a:r>
              <a:rPr lang="zh-CN" altLang="en-US" sz="4000" b="1">
                <a:solidFill>
                  <a:srgbClr val="030502"/>
                </a:solidFill>
                <a:latin typeface="楷体" panose="02010609060101010101" charset="-122"/>
                <a:ea typeface="楷体" panose="02010609060101010101" charset="-122"/>
                <a:cs typeface="楷体" panose="02010609060101010101" charset="-122"/>
              </a:rPr>
              <a:t>（五）</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55675" y="1224915"/>
            <a:ext cx="10799445" cy="24892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1. 下列选项中，标红字的注音全都正确的一项是（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A. </a:t>
            </a:r>
            <a:r>
              <a:rPr sz="2400">
                <a:solidFill>
                  <a:srgbClr val="FF0000"/>
                </a:solidFill>
                <a:latin typeface="Times New Roman" panose="02020603050405020304" charset="0"/>
                <a:ea typeface="宋体" panose="02010600030101010101" pitchFamily="2" charset="-122"/>
                <a:cs typeface="Times New Roman" panose="02020603050405020304" charset="0"/>
              </a:rPr>
              <a:t>翌</a:t>
            </a:r>
            <a:r>
              <a:rPr sz="2400">
                <a:latin typeface="Times New Roman" panose="02020603050405020304" charset="0"/>
                <a:ea typeface="宋体" panose="02010600030101010101" pitchFamily="2" charset="-122"/>
                <a:cs typeface="Times New Roman" panose="02020603050405020304" charset="0"/>
              </a:rPr>
              <a:t>年（yì）　　　复</a:t>
            </a:r>
            <a:r>
              <a:rPr sz="2400">
                <a:solidFill>
                  <a:srgbClr val="FF0000"/>
                </a:solidFill>
                <a:latin typeface="Times New Roman" panose="02020603050405020304" charset="0"/>
                <a:ea typeface="宋体" panose="02010600030101010101" pitchFamily="2" charset="-122"/>
                <a:cs typeface="Times New Roman" panose="02020603050405020304" charset="0"/>
              </a:rPr>
              <a:t>辟</a:t>
            </a:r>
            <a:r>
              <a:rPr sz="2400">
                <a:latin typeface="Times New Roman" panose="02020603050405020304" charset="0"/>
                <a:ea typeface="宋体" panose="02010600030101010101" pitchFamily="2" charset="-122"/>
                <a:cs typeface="Times New Roman" panose="02020603050405020304" charset="0"/>
              </a:rPr>
              <a:t>（pì）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横</a:t>
            </a:r>
            <a:r>
              <a:rPr sz="2400">
                <a:solidFill>
                  <a:srgbClr val="FF0000"/>
                </a:solidFill>
                <a:latin typeface="Times New Roman" panose="02020603050405020304" charset="0"/>
                <a:ea typeface="宋体" panose="02010600030101010101" pitchFamily="2" charset="-122"/>
                <a:cs typeface="Times New Roman" panose="02020603050405020304" charset="0"/>
              </a:rPr>
              <a:t>亘</a:t>
            </a:r>
            <a:r>
              <a:rPr sz="2400">
                <a:latin typeface="Times New Roman" panose="02020603050405020304" charset="0"/>
                <a:ea typeface="宋体" panose="02010600030101010101" pitchFamily="2" charset="-122"/>
                <a:cs typeface="Times New Roman" panose="02020603050405020304" charset="0"/>
              </a:rPr>
              <a:t>（gèng）　　</a:t>
            </a:r>
            <a:r>
              <a:rPr sz="2400">
                <a:solidFill>
                  <a:srgbClr val="FF0000"/>
                </a:solidFill>
                <a:latin typeface="Times New Roman" panose="02020603050405020304" charset="0"/>
                <a:ea typeface="宋体" panose="02010600030101010101" pitchFamily="2" charset="-122"/>
                <a:cs typeface="Times New Roman" panose="02020603050405020304" charset="0"/>
              </a:rPr>
              <a:t>载</a:t>
            </a:r>
            <a:r>
              <a:rPr sz="2400">
                <a:latin typeface="Times New Roman" panose="02020603050405020304" charset="0"/>
                <a:ea typeface="宋体" panose="02010600030101010101" pitchFamily="2" charset="-122"/>
                <a:cs typeface="Times New Roman" panose="02020603050405020304" charset="0"/>
              </a:rPr>
              <a:t>人飞船（zài）</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FF0000"/>
                </a:solidFill>
                <a:latin typeface="Times New Roman" panose="02020603050405020304" charset="0"/>
                <a:ea typeface="宋体" panose="02010600030101010101" pitchFamily="2" charset="-122"/>
                <a:cs typeface="Times New Roman" panose="02020603050405020304" charset="0"/>
              </a:rPr>
              <a:t>悼</a:t>
            </a:r>
            <a:r>
              <a:rPr sz="2400">
                <a:latin typeface="Times New Roman" panose="02020603050405020304" charset="0"/>
                <a:ea typeface="宋体" panose="02010600030101010101" pitchFamily="2" charset="-122"/>
                <a:cs typeface="Times New Roman" panose="02020603050405020304" charset="0"/>
              </a:rPr>
              <a:t>念（dào）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譬</a:t>
            </a:r>
            <a:r>
              <a:rPr sz="2400">
                <a:latin typeface="Times New Roman" panose="02020603050405020304" charset="0"/>
                <a:ea typeface="宋体" panose="02010600030101010101" pitchFamily="2" charset="-122"/>
                <a:cs typeface="Times New Roman" panose="02020603050405020304" charset="0"/>
              </a:rPr>
              <a:t>如（pì）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硼</a:t>
            </a:r>
            <a:r>
              <a:rPr sz="2400">
                <a:latin typeface="Times New Roman" panose="02020603050405020304" charset="0"/>
                <a:ea typeface="宋体" panose="02010600030101010101" pitchFamily="2" charset="-122"/>
                <a:cs typeface="Times New Roman" panose="02020603050405020304" charset="0"/>
              </a:rPr>
              <a:t>砂（bēng）　　吹毛求</a:t>
            </a:r>
            <a:r>
              <a:rPr sz="2400">
                <a:solidFill>
                  <a:srgbClr val="FF0000"/>
                </a:solidFill>
                <a:latin typeface="Times New Roman" panose="02020603050405020304" charset="0"/>
                <a:ea typeface="宋体" panose="02010600030101010101" pitchFamily="2" charset="-122"/>
                <a:cs typeface="Times New Roman" panose="02020603050405020304" charset="0"/>
              </a:rPr>
              <a:t>疵</a:t>
            </a:r>
            <a:r>
              <a:rPr sz="2400">
                <a:latin typeface="Times New Roman" panose="02020603050405020304" charset="0"/>
                <a:ea typeface="宋体" panose="02010600030101010101" pitchFamily="2" charset="-122"/>
                <a:cs typeface="Times New Roman" panose="02020603050405020304" charset="0"/>
              </a:rPr>
              <a:t>（zī）</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C.</a:t>
            </a:r>
            <a:r>
              <a:rPr sz="2400">
                <a:solidFill>
                  <a:srgbClr val="FF0000"/>
                </a:solidFill>
                <a:latin typeface="Times New Roman" panose="02020603050405020304" charset="0"/>
                <a:ea typeface="宋体" panose="02010600030101010101" pitchFamily="2" charset="-122"/>
                <a:cs typeface="Times New Roman" panose="02020603050405020304" charset="0"/>
              </a:rPr>
              <a:t> 聒</a:t>
            </a:r>
            <a:r>
              <a:rPr sz="2400">
                <a:latin typeface="Times New Roman" panose="02020603050405020304" charset="0"/>
                <a:ea typeface="宋体" panose="02010600030101010101" pitchFamily="2" charset="-122"/>
                <a:cs typeface="Times New Roman" panose="02020603050405020304" charset="0"/>
              </a:rPr>
              <a:t>噪（guō）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嫉</a:t>
            </a:r>
            <a:r>
              <a:rPr sz="2400">
                <a:latin typeface="Times New Roman" panose="02020603050405020304" charset="0"/>
                <a:ea typeface="宋体" panose="02010600030101010101" pitchFamily="2" charset="-122"/>
                <a:cs typeface="Times New Roman" panose="02020603050405020304" charset="0"/>
              </a:rPr>
              <a:t>妒（jí）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告</a:t>
            </a:r>
            <a:r>
              <a:rPr sz="2400">
                <a:solidFill>
                  <a:srgbClr val="FF0000"/>
                </a:solidFill>
                <a:latin typeface="Times New Roman" panose="02020603050405020304" charset="0"/>
                <a:ea typeface="宋体" panose="02010600030101010101" pitchFamily="2" charset="-122"/>
                <a:cs typeface="Times New Roman" panose="02020603050405020304" charset="0"/>
              </a:rPr>
              <a:t>罄</a:t>
            </a:r>
            <a:r>
              <a:rPr sz="2400">
                <a:latin typeface="Times New Roman" panose="02020603050405020304" charset="0"/>
                <a:ea typeface="宋体" panose="02010600030101010101" pitchFamily="2" charset="-122"/>
                <a:cs typeface="Times New Roman" panose="02020603050405020304" charset="0"/>
              </a:rPr>
              <a:t>（qīng）　　 同仇敌</a:t>
            </a:r>
            <a:r>
              <a:rPr sz="2400">
                <a:solidFill>
                  <a:srgbClr val="FF0000"/>
                </a:solidFill>
                <a:latin typeface="Times New Roman" panose="02020603050405020304" charset="0"/>
                <a:ea typeface="宋体" panose="02010600030101010101" pitchFamily="2" charset="-122"/>
                <a:cs typeface="Times New Roman" panose="02020603050405020304" charset="0"/>
              </a:rPr>
              <a:t>忾</a:t>
            </a:r>
            <a:r>
              <a:rPr sz="2400">
                <a:latin typeface="Times New Roman" panose="02020603050405020304" charset="0"/>
                <a:ea typeface="宋体" panose="02010600030101010101" pitchFamily="2" charset="-122"/>
                <a:cs typeface="Times New Roman" panose="02020603050405020304" charset="0"/>
              </a:rPr>
              <a:t>（qì）</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D. </a:t>
            </a:r>
            <a:r>
              <a:rPr sz="2400">
                <a:solidFill>
                  <a:srgbClr val="FF0000"/>
                </a:solidFill>
                <a:latin typeface="Times New Roman" panose="02020603050405020304" charset="0"/>
                <a:ea typeface="宋体" panose="02010600030101010101" pitchFamily="2" charset="-122"/>
                <a:cs typeface="Times New Roman" panose="02020603050405020304" charset="0"/>
              </a:rPr>
              <a:t>羸</a:t>
            </a:r>
            <a:r>
              <a:rPr sz="2400">
                <a:latin typeface="Times New Roman" panose="02020603050405020304" charset="0"/>
                <a:ea typeface="宋体" panose="02010600030101010101" pitchFamily="2" charset="-122"/>
                <a:cs typeface="Times New Roman" panose="02020603050405020304" charset="0"/>
              </a:rPr>
              <a:t>弱（léi）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濒</a:t>
            </a:r>
            <a:r>
              <a:rPr sz="2400">
                <a:latin typeface="Times New Roman" panose="02020603050405020304" charset="0"/>
                <a:ea typeface="宋体" panose="02010600030101010101" pitchFamily="2" charset="-122"/>
                <a:cs typeface="Times New Roman" panose="02020603050405020304" charset="0"/>
              </a:rPr>
              <a:t>临（bīn）　　</a:t>
            </a:r>
            <a:r>
              <a:rPr sz="2400">
                <a:solidFill>
                  <a:srgbClr val="FF0000"/>
                </a:solidFill>
                <a:latin typeface="Times New Roman" panose="02020603050405020304" charset="0"/>
                <a:ea typeface="宋体" panose="02010600030101010101" pitchFamily="2" charset="-122"/>
                <a:cs typeface="Times New Roman" panose="02020603050405020304" charset="0"/>
              </a:rPr>
              <a:t>着</a:t>
            </a:r>
            <a:r>
              <a:rPr sz="2400">
                <a:latin typeface="Times New Roman" panose="02020603050405020304" charset="0"/>
                <a:ea typeface="宋体" panose="02010600030101010101" pitchFamily="2" charset="-122"/>
                <a:cs typeface="Times New Roman" panose="02020603050405020304" charset="0"/>
              </a:rPr>
              <a:t>陆（zhuó）　　 浅尝</a:t>
            </a:r>
            <a:r>
              <a:rPr sz="2400">
                <a:solidFill>
                  <a:srgbClr val="FF0000"/>
                </a:solidFill>
                <a:latin typeface="Times New Roman" panose="02020603050405020304" charset="0"/>
                <a:ea typeface="宋体" panose="02010600030101010101" pitchFamily="2" charset="-122"/>
                <a:cs typeface="Times New Roman" panose="02020603050405020304" charset="0"/>
              </a:rPr>
              <a:t>辄</a:t>
            </a:r>
            <a:r>
              <a:rPr sz="2400">
                <a:latin typeface="Times New Roman" panose="02020603050405020304" charset="0"/>
                <a:ea typeface="宋体" panose="02010600030101010101" pitchFamily="2" charset="-122"/>
                <a:cs typeface="Times New Roman" panose="02020603050405020304" charset="0"/>
              </a:rPr>
              <a:t>止（zhé）</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824470" y="1224915"/>
            <a:ext cx="495300" cy="902970"/>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489075" y="4428490"/>
            <a:ext cx="9063990"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【解析】A项，“辟”应读“bì”，“亘”应读“gèn”；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B项，“硼”应读“péng”，“疵”应读“cī”；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C项，“罄”应读“qìng”，“忾”应读“kài”。</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一、基础知识</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243965" y="963930"/>
            <a:ext cx="10603230"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2. 下列各组词语中，没有错别字的一项是（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震动　　芸酿　　博彩众长　　半斤八两</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芜杂　　夙愿　　生死攸关　　不同凡响</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釉料　　琢磨　　一股作气　　望年之交</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浓酣　　含蕴　　废尽心思　　矫妄过正</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066280" y="1020445"/>
            <a:ext cx="54165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451610" y="3735070"/>
            <a:ext cx="9805670"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【解析】A项，“芸”应改为“酝”，“彩”应改为“采”；</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C项，“股”应改为“鼓”，“望”应改为“忘”；</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D项，“废”应改为“费”，“妄”应改为“枉”。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44245" y="439420"/>
            <a:ext cx="10706735" cy="293243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3. 依次填入下列各句横线处的词语，最恰当的一项是（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①无论国际风云如何_______，我国坚持和平共处五项原则基本不变。</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②人如果总是_______于过去辉煌的成绩，不思进取，就很难取得新的成绩。</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③________去年江水泛滥的教训，工程部组织力量加固了堤岸，采取了一系列防洪措施。</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变幻　　满足　　由于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B. 变换　　沉湎　　由于</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变幻　　沉湎　　鉴于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变换　　满足　　鉴于</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407400" y="439420"/>
            <a:ext cx="70040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44245" y="3850640"/>
            <a:ext cx="10471785" cy="241617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【解析】①“变幻”意为不规则的改变。“变换”意为事物的一种形式或内容换成另一种。所以选择“变幻”。</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②“沉湎”意为深深地迷恋，不能自拔。“满足”意为满意。所以选择“沉湎”。</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③“由于”与“鉴于”，从表示原因的角度看，用法基本相同，“鉴于”有表示以某种情况为前提加以考虑的用法，而“由于”则没有，所以选择“鉴于”。</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14070" y="963930"/>
            <a:ext cx="10603230" cy="25266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4. 下列各句中，标红的成语使用恰当的一项是（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王老师的教学水平很高，再难懂的问题他也能讲得</a:t>
            </a:r>
            <a:r>
              <a:rPr sz="2400">
                <a:solidFill>
                  <a:srgbClr val="FF0000"/>
                </a:solidFill>
                <a:latin typeface="Times New Roman" panose="02020603050405020304" charset="0"/>
                <a:ea typeface="宋体" panose="02010600030101010101" pitchFamily="2" charset="-122"/>
                <a:cs typeface="Times New Roman" panose="02020603050405020304" charset="0"/>
              </a:rPr>
              <a:t>天花乱坠</a:t>
            </a:r>
            <a:r>
              <a:rPr sz="2400">
                <a:latin typeface="Times New Roman" panose="02020603050405020304" charset="0"/>
                <a:ea typeface="宋体" panose="02010600030101010101" pitchFamily="2" charset="-122"/>
                <a:cs typeface="Times New Roman" panose="02020603050405020304" charset="0"/>
              </a:rPr>
              <a:t> ，使人一听就明白。</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这个商场营业员服务态度之差是</a:t>
            </a:r>
            <a:r>
              <a:rPr sz="2400">
                <a:solidFill>
                  <a:srgbClr val="FF0000"/>
                </a:solidFill>
                <a:latin typeface="Times New Roman" panose="02020603050405020304" charset="0"/>
                <a:ea typeface="宋体" panose="02010600030101010101" pitchFamily="2" charset="-122"/>
                <a:cs typeface="Times New Roman" panose="02020603050405020304" charset="0"/>
              </a:rPr>
              <a:t>有口皆碑</a:t>
            </a:r>
            <a:r>
              <a:rPr sz="2400">
                <a:latin typeface="Times New Roman" panose="02020603050405020304" charset="0"/>
                <a:ea typeface="宋体" panose="02010600030101010101" pitchFamily="2" charset="-122"/>
                <a:cs typeface="Times New Roman" panose="02020603050405020304" charset="0"/>
              </a:rPr>
              <a:t> 的，所以生意做得也越来越差。</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他的这篇文章观点新颖，说理深刻，材料丰富，文采焕然，堪称</a:t>
            </a:r>
            <a:r>
              <a:rPr sz="2400">
                <a:solidFill>
                  <a:srgbClr val="FF0000"/>
                </a:solidFill>
                <a:latin typeface="Times New Roman" panose="02020603050405020304" charset="0"/>
                <a:ea typeface="宋体" panose="02010600030101010101" pitchFamily="2" charset="-122"/>
                <a:cs typeface="Times New Roman" panose="02020603050405020304" charset="0"/>
              </a:rPr>
              <a:t>不刊之论</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名草名花</a:t>
            </a:r>
            <a:r>
              <a:rPr sz="2400">
                <a:solidFill>
                  <a:srgbClr val="FF0000"/>
                </a:solidFill>
                <a:latin typeface="Times New Roman" panose="02020603050405020304" charset="0"/>
                <a:ea typeface="宋体" panose="02010600030101010101" pitchFamily="2" charset="-122"/>
                <a:cs typeface="Times New Roman" panose="02020603050405020304" charset="0"/>
              </a:rPr>
              <a:t>不胫而走</a:t>
            </a:r>
            <a:r>
              <a:rPr sz="2400">
                <a:latin typeface="Times New Roman" panose="02020603050405020304" charset="0"/>
                <a:ea typeface="宋体" panose="02010600030101010101" pitchFamily="2" charset="-122"/>
                <a:cs typeface="Times New Roman" panose="02020603050405020304" charset="0"/>
              </a:rPr>
              <a:t>，这发生在城市里的不文明现象，令人气愤。</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384415" y="96393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552450" y="3970020"/>
            <a:ext cx="11285220" cy="241617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【解析】A项，天花乱坠：形容说话言辞巧妙，有声有色，非常动听，多指夸大而不切实际。不符合语境。</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B项，有口皆碑：所有人的嘴都是活的记功碑。比喻对突出的好人和好事一致颂扬，是褒义词。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C项，不刊之论：比喻不能改动或不可磨灭的言论，用来形容文章或言辞的精准得当，无懈可击。符合语境。</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D项，不胫而走：多用于形容作品、消息等迅速传开。不符合语境。</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53390" y="396875"/>
            <a:ext cx="11324590" cy="33381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5. 下列各句中，标点符号使用正确的一项是（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第23个全国儿童预防接种宣传的主</a:t>
            </a:r>
            <a:r>
              <a:rPr lang="zh-CN" altLang="en-US" sz="2400">
                <a:latin typeface="Times New Roman" panose="02020603050405020304" charset="0"/>
                <a:ea typeface="宋体" panose="02010600030101010101" pitchFamily="2" charset="-122"/>
                <a:cs typeface="Times New Roman" panose="02020603050405020304" charset="0"/>
              </a:rPr>
              <a:t>题是“预防接种，健康的保障。”</a:t>
            </a:r>
            <a:endParaRPr lang="zh-CN" altLang="en-US"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我们希望救灾部门以及慈善机构及时提供赈灾指南，向社会公布需要什么，应该怎么做。</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钱学森等专家提出了分三步走的设想：第一步：发射探空火箭，第二步：发射一二百公斤重的卫星，第三步：再发射几千公斤重的卫星。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中西画家大都陶醉于阳光所刺激的强烈的色彩感，追求亮、艳、丽、华、鲜……等多半是</a:t>
            </a:r>
            <a:r>
              <a:rPr lang="zh-CN" altLang="en-US" sz="2400">
                <a:latin typeface="Times New Roman" panose="02020603050405020304" charset="0"/>
                <a:ea typeface="宋体" panose="02010600030101010101" pitchFamily="2" charset="-122"/>
                <a:cs typeface="Times New Roman" panose="02020603050405020304" charset="0"/>
              </a:rPr>
              <a:t>从“晴”派生</a:t>
            </a:r>
            <a:r>
              <a:rPr sz="2400">
                <a:latin typeface="Times New Roman" panose="02020603050405020304" charset="0"/>
                <a:ea typeface="宋体" panose="02010600030101010101" pitchFamily="2" charset="-122"/>
                <a:cs typeface="Times New Roman" panose="02020603050405020304" charset="0"/>
              </a:rPr>
              <a:t>出来的。</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562090" y="39687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636905" y="4072255"/>
            <a:ext cx="10854055" cy="1419860"/>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【解析】A项，双引号为间接引用，句号放在双引号外面；</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C项，“三步”为并列结构，把第一、二个逗号改为分号，同时一个句子不能连用冒号，第二、三、四个冒号改为逗号；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D项，省略号不能与“等”同用。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45440" y="786130"/>
            <a:ext cx="11501755" cy="25266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6. 下列各句中，没有语病的一项是（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为迎办中华人民共和国第十三届全国运动会，市容园林系统集中力量营造整洁有序、优质宜居的城市形象。</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为了防止这类事故不再发生，学校加强了交通安全教育。</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上海实行医疗区域协作方案，不但提高了社会医疗效率，而且方便了患者。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中国积累了雄厚的物质基础，终于又开始了向天空进军的新征程。</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337175" y="86042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385570" y="4446905"/>
            <a:ext cx="10067290" cy="1419860"/>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【解析】A项，搭配不当，“营造”应改为“打造”。</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B项，否定不当，删去“不”。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C项，语序不当，“不但……而且”是递进关系，改为“不但方便了患者，而且提高了社会医疗效率”。</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61975" y="915670"/>
            <a:ext cx="11501755"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7. 下列各句中，所使用的修辞手法不同于其他三项的是（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3月14日下午两点三刻，当代最伟大的思想家停止思想了。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a:t>
            </a:r>
            <a:r>
              <a:rPr lang="zh-CN" altLang="en-US" sz="2400">
                <a:latin typeface="Times New Roman" panose="02020603050405020304" charset="0"/>
                <a:ea typeface="宋体" panose="02010600030101010101" pitchFamily="2" charset="-122"/>
                <a:cs typeface="Times New Roman" panose="02020603050405020304" charset="0"/>
              </a:rPr>
              <a:t> “祥林嫂？怎么了？”我又赶紧问，“老了。”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他还不是为你们，他已经半截入土了，还不是为你们打算？</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那直僵僵的身体好像不能坐，稍一弯曲就会散成一堆骨头。</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267065" y="91567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561975" y="4203700"/>
            <a:ext cx="990917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【解析】D项的修辞手法为夸张，其他为讳饰。</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456565" y="689610"/>
            <a:ext cx="11548745" cy="48875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4. 结合</a:t>
            </a:r>
            <a:r>
              <a:rPr lang="zh-CN" altLang="en-US" sz="2400">
                <a:latin typeface="宋体" panose="02010600030101010101" pitchFamily="2" charset="-122"/>
                <a:ea typeface="宋体" panose="02010600030101010101" pitchFamily="2" charset="-122"/>
                <a:cs typeface="宋体" panose="02010600030101010101" pitchFamily="2" charset="-122"/>
              </a:rPr>
              <a:t>课文理解，分析句子中画线词语的意思。</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很少有人像他那样</a:t>
            </a:r>
            <a:r>
              <a:rPr lang="zh-CN" altLang="en-US" sz="2400" u="sng">
                <a:latin typeface="宋体" panose="02010600030101010101" pitchFamily="2" charset="-122"/>
                <a:ea typeface="宋体" panose="02010600030101010101" pitchFamily="2" charset="-122"/>
                <a:cs typeface="宋体" panose="02010600030101010101" pitchFamily="2" charset="-122"/>
              </a:rPr>
              <a:t>满腔热情</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u="sng">
                <a:latin typeface="宋体" panose="02010600030101010101" pitchFamily="2" charset="-122"/>
                <a:ea typeface="宋体" panose="02010600030101010101" pitchFamily="2" charset="-122"/>
                <a:cs typeface="宋体" panose="02010600030101010101" pitchFamily="2" charset="-122"/>
              </a:rPr>
              <a:t>坚忍不拔</a:t>
            </a:r>
            <a:r>
              <a:rPr lang="zh-CN" altLang="en-US" sz="2400">
                <a:latin typeface="宋体" panose="02010600030101010101" pitchFamily="2" charset="-122"/>
                <a:ea typeface="宋体" panose="02010600030101010101" pitchFamily="2" charset="-122"/>
                <a:cs typeface="宋体" panose="02010600030101010101" pitchFamily="2" charset="-122"/>
              </a:rPr>
              <a:t>和</a:t>
            </a:r>
            <a:r>
              <a:rPr lang="zh-CN" altLang="en-US" sz="2400" u="sng">
                <a:latin typeface="宋体" panose="02010600030101010101" pitchFamily="2" charset="-122"/>
                <a:ea typeface="宋体" panose="02010600030101010101" pitchFamily="2" charset="-122"/>
                <a:cs typeface="宋体" panose="02010600030101010101" pitchFamily="2" charset="-122"/>
              </a:rPr>
              <a:t>卓有成效</a:t>
            </a:r>
            <a:r>
              <a:rPr lang="zh-CN" altLang="en-US" sz="2400">
                <a:latin typeface="宋体" panose="02010600030101010101" pitchFamily="2" charset="-122"/>
                <a:ea typeface="宋体" panose="02010600030101010101" pitchFamily="2" charset="-122"/>
                <a:cs typeface="宋体" panose="02010600030101010101" pitchFamily="2" charset="-122"/>
              </a:rPr>
              <a:t>地进行斗争。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满腔热情：_______________________________________________________________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坚忍不拔：_______________________________________________________________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卓有成效：_______________________________________________________________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5. 恩</a:t>
            </a:r>
            <a:r>
              <a:rPr lang="zh-CN" altLang="en-US" sz="2400">
                <a:latin typeface="宋体" panose="02010600030101010101" pitchFamily="2" charset="-122"/>
                <a:ea typeface="宋体" panose="02010600030101010101" pitchFamily="2" charset="-122"/>
                <a:cs typeface="宋体" panose="02010600030101010101" pitchFamily="2" charset="-122"/>
              </a:rPr>
              <a:t>格斯从哪两个方面突出马克思一生卓越的贡献？在恩格斯看来，马克思的逝世会带来什么样的后果？</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custDataLst>
              <p:tags r:id="rId2"/>
            </p:custDataLst>
          </p:nvPr>
        </p:nvSpPr>
        <p:spPr>
          <a:xfrm>
            <a:off x="2033905" y="1703705"/>
            <a:ext cx="971359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形容一个人热血沸腾，充满激情。这里指马克思的革命激情。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3"/>
            </p:custDataLst>
          </p:nvPr>
        </p:nvSpPr>
        <p:spPr>
          <a:xfrm>
            <a:off x="2033905" y="2164080"/>
            <a:ext cx="971359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形容意志非常坚定，不可动摇。这里指马克思的革命意志和毅力。</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4"/>
            </p:custDataLst>
          </p:nvPr>
        </p:nvSpPr>
        <p:spPr>
          <a:xfrm>
            <a:off x="2094230" y="2624455"/>
            <a:ext cx="908621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有显著突出的成绩和效果。这里指马克思辉煌的革命成果。</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5"/>
            </p:custDataLst>
          </p:nvPr>
        </p:nvSpPr>
        <p:spPr>
          <a:xfrm>
            <a:off x="723900" y="4514850"/>
            <a:ext cx="10744200" cy="902970"/>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从理论和实践两方面突出马克思一生卓越的贡献。马克思的逝世带来了不可估量的损失，使科学理论和革命实践都将形成“空白”。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63220" y="655955"/>
            <a:ext cx="11501755" cy="293243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8. 将下列句子组成语意连贯的语段，排序最恰当的一项是（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①他用这颗赤子之心上下求索。</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②哪怕他的生活窘迫潦倒，面容苍老干枯，仓皇精神在备受折磨之后已然错乱。</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③读卢梭《漫步遐想录》，内心始终在一种最容易被触动的状态里。</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④从苦难和孤寂里寻找生命中点滴的甘美。</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⑤他饱尝过人世的辛酸，却依然留着一颗纯真、敏感、脆弱的心。</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⑤①②④③</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B. ③⑤①④②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C. ③②⑤①④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①④②⑤③</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369935" y="71818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372235" y="3757295"/>
            <a:ext cx="9403080" cy="1419860"/>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第③句为中心句，应排在首句，提及卢梭及著作。第⑤句总体介绍卢梭，应排第二句。第①句中的“这颗心”承接第⑤句中的“一颗心”。第④句“寻找”紧承“求索”。第②句补充说明在任何情况下都不放弃寻找，排在最后。</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400175" y="835660"/>
            <a:ext cx="4953635" cy="4972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二、阅读理解</a:t>
              </a:r>
              <a:endParaRPr lang="zh-CN" altLang="en-US" sz="3200" b="1">
                <a:solidFill>
                  <a:schemeClr val="bg1"/>
                </a:solidFill>
                <a:latin typeface="楷体" panose="02010609060101010101" charset="-122"/>
                <a:ea typeface="楷体" panose="02010609060101010101" charset="-122"/>
              </a:endParaRPr>
            </a:p>
          </p:txBody>
        </p:sp>
      </p:grpSp>
      <p:sp>
        <p:nvSpPr>
          <p:cNvPr id="2" name="文本框 1"/>
          <p:cNvSpPr txBox="1"/>
          <p:nvPr>
            <p:custDataLst>
              <p:tags r:id="rId5"/>
            </p:custDataLst>
          </p:nvPr>
        </p:nvSpPr>
        <p:spPr>
          <a:xfrm>
            <a:off x="153670" y="1332865"/>
            <a:ext cx="11927840" cy="4991735"/>
          </a:xfrm>
          <a:prstGeom prst="rect">
            <a:avLst/>
          </a:prstGeom>
          <a:solidFill>
            <a:schemeClr val="bg2">
              <a:lumMod val="90000"/>
            </a:schemeClr>
          </a:solidFill>
        </p:spPr>
        <p:txBody>
          <a:bodyPr wrap="square" rtlCol="0">
            <a:noAutofit/>
          </a:bodyPr>
          <a:p>
            <a:pPr indent="0" algn="ctr" fontAlgn="auto">
              <a:lnSpc>
                <a:spcPct val="110000"/>
              </a:lnSpc>
            </a:pPr>
            <a:r>
              <a:rPr sz="2800" b="1">
                <a:latin typeface="楷体" panose="02010609060101010101" charset="-122"/>
                <a:ea typeface="楷体" panose="02010609060101010101" charset="-122"/>
                <a:cs typeface="楷体" panose="02010609060101010101" charset="-122"/>
              </a:rPr>
              <a:t>叶圣陶在四川</a:t>
            </a:r>
            <a:endParaRPr sz="2800" b="1">
              <a:latin typeface="楷体" panose="02010609060101010101" charset="-122"/>
              <a:ea typeface="楷体" panose="02010609060101010101" charset="-122"/>
              <a:cs typeface="楷体" panose="02010609060101010101" charset="-122"/>
            </a:endParaRPr>
          </a:p>
          <a:p>
            <a:pPr indent="0" algn="ctr" fontAlgn="auto">
              <a:lnSpc>
                <a:spcPct val="110000"/>
              </a:lnSpc>
            </a:pPr>
            <a:r>
              <a:rPr sz="2400">
                <a:latin typeface="楷体" panose="02010609060101010101" charset="-122"/>
                <a:ea typeface="楷体" panose="02010609060101010101" charset="-122"/>
                <a:cs typeface="楷体" panose="02010609060101010101" charset="-122"/>
              </a:rPr>
              <a:t>张香还</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1940年初夏，叶圣陶来到成都，在四川省教育厅教育科学馆工作。他白天去办公，晚上教儿女们写写文章。常常在晚饭之后，把油灯移到桌子中央，至善、至美、至诚就凑着光亮，认真地听父亲讲解。有时候，儿女们也和父亲热烈讨论。他们每人每星期交一篇文章。叶圣陶一贯主张作文要说自己的话，要写自己的真情实感，对儿女们的作文，他也从来不出题目，随他们写去。这也是他们一天中最感兴味的时刻。叶圣陶一边看他们的文章，一边问：“这儿多了些什么？这儿少了些什么？能不能换一个比较恰当的词儿？把词儿调动一下，把句式改变一下，是不是好些？”遇到看不明白的地方，他就问孩子们：“原来是怎么想的？到底想清楚了没有？为什么表达不出来？怎样才能把要说的意思说明白？”他问得十分仔细，简直就是严格的考试，同时也是生动活泼的考试。孩子们都乐意参加这样的考试。</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34975" y="241935"/>
            <a:ext cx="11177270" cy="5853430"/>
          </a:xfrm>
          <a:prstGeom prst="rect">
            <a:avLst/>
          </a:prstGeom>
          <a:solidFill>
            <a:schemeClr val="bg2">
              <a:lumMod val="90000"/>
            </a:schemeClr>
          </a:solidFill>
        </p:spPr>
        <p:txBody>
          <a:bodyPr wrap="square" rtlCol="0">
            <a:no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但是，对于叶圣陶，到了成都以后，使他格外高兴的事，却要算和朱自清的朝夕相见了。几十年来，这两位作家亲若手足。朱自清曾写过《我所见的叶圣陶》《叶圣陶的短篇小说》等文章。1931年8月，朱自清由北平（今北京）动身访问欧洲，就是在叶圣陶鼓动下，才写出了《欧游杂记》的。朱自清在这本书的自序里，曾提到叶圣陶帮助设计、题字、校对等。叶圣陶曾写过《与佩弦》的散文，讲述他们之间的友情：促膝谈心，随兴趣之所至，时而上天，时而入地；时而论书，时而评画；时而纵谈时局，品鉴人伦；时而剖析玄理，密诉衷曲……可谓随意之极致了。这当儿，名誉之心是没有的，利益的心是没有的，顾忌欺诳等心也都没有，只为着看出内心而说话，说其不得不说。其味甘而永，无所不领会，真可说彼此如见其肺肝然的。</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现在，很难得他们同处一地，又在一起工作，还先后合编了《精读指导举偶》和《略读指导举偶》，作为中学生学习国文的课外读物，列入四川省教育科学馆丛书出版。</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00660" y="241935"/>
            <a:ext cx="11741785" cy="6069330"/>
          </a:xfrm>
          <a:prstGeom prst="rect">
            <a:avLst/>
          </a:prstGeom>
          <a:solidFill>
            <a:schemeClr val="bg2">
              <a:lumMod val="90000"/>
            </a:schemeClr>
          </a:solidFill>
        </p:spPr>
        <p:txBody>
          <a:bodyPr wrap="square" rtlCol="0">
            <a:noAutofit/>
          </a:bodyPr>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为了浇灌《中学生》这块抗战时期青年的精神家园，叶圣陶1945年9月离开成都到重庆，住在螃蟹井开明书店那个局促的小楼上。看稿编辑，和作者、读者书信联系，甚至校对都由他自己动手。他热情、认真、宽容，一心一意为作者和读者服务。来稿只要有可用之处，他就诚恳地提出修改意见。赵景深在《文心剪影》里说：“他的复信措辞谦抑，字迹圆润丰满，正显出他那谦和而又诚实的心。正如当年他主编《小说月报》曾精心培育了一大批后来成为新文学史上的著名作家时那样。他那公而忘私的精神和工作态度，给予年轻一代的教育、鼓舞的力量是无法估量的。”当时《中学生》杂志一位年轻编辑后来回忆说：“他是实际的教育家，但不是取教训态度的老师，而是取辅导态度的顾问……他是热忱的事业家，在编辑部不是做官当老爷，而是脚踏实地、以身作则，放手让青年编辑在实践中锻炼，有合理的建议欣然采纳，对可用的稿件热诚支持，有忽略的地方及时提醒，有弄错的地方予以纠正。”这就是真正的教育者的榜样。在他身上似乎更多的是儒家思想，从他为自己的儿女取名至善、至美、至诚可以看出，他追求的是一种多么崇高的境界。但是，他又能把握时代的潮流而有所取舍，不断前进。</a:t>
            </a:r>
            <a:endParaRPr sz="2400">
              <a:latin typeface="楷体" panose="02010609060101010101" charset="-122"/>
              <a:ea typeface="楷体" panose="02010609060101010101" charset="-122"/>
              <a:cs typeface="楷体" panose="02010609060101010101" charset="-122"/>
            </a:endParaRPr>
          </a:p>
          <a:p>
            <a:pPr indent="0" algn="r" fontAlgn="auto">
              <a:lnSpc>
                <a:spcPct val="110000"/>
              </a:lnSpc>
            </a:pPr>
            <a:r>
              <a:rPr sz="2400">
                <a:latin typeface="楷体" panose="02010609060101010101" charset="-122"/>
                <a:ea typeface="楷体" panose="02010609060101010101" charset="-122"/>
                <a:cs typeface="楷体" panose="02010609060101010101" charset="-122"/>
              </a:rPr>
              <a:t>（选自《叶圣陶和他的世界》，有删改）</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63220" y="655955"/>
            <a:ext cx="11501755"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9. 下列对叶圣陶指导儿女们写作的特点的分析，不正确的一项是（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认真讲解，时而热烈讨论。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严格要求，力求写出精品。</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重视评议，培养写作习惯。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善于启发，诱导深入思考。</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184640" y="65595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372235" y="3757295"/>
            <a:ext cx="9403080" cy="755650"/>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【解析】原文说“对儿女们的作文，他也从来不出题目，随他们写去”，他并没有要求儿女们写出精品。</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250825" y="328295"/>
            <a:ext cx="11501755" cy="37439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10. 下列对文章的分析和概括，不正确的一项是（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本文通过描写叶圣陶指导儿女们写作、编《中学生》杂志等事迹，勾勒了一位可亲可敬、踏实认真的教育家形象。</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列入四川省教育科学馆丛书的《精读指导举偶》和《略读指导举偶》，是叶圣陶和朱自清合编的中学生课外读本。</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正如当年的《小说月报》那样，《中学生》这块抗战时期青年的精神家园，培育了一大批新文学史上的著名作家。</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叶圣陶为他的儿女取名为至善、至美、至诚，从中我们可以看出他追求的人生境界是多么崇高。</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917690" y="32829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567055" y="4187825"/>
            <a:ext cx="10339070" cy="2084070"/>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【解析】原文说“为了浇灌《中学生》这块抗战时期青年的精神家园”，“他热情、认真、宽容，一心一意为作者和读者服务</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……正</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如当年他主编《小说月报》曾精心培育了一大批后来成为新文学史上的著名作家时那样”，重点是称赞他“那公而忘私的精神和工作态度，给予年轻一代的教育、鼓舞的力量是无法估量的”，而没有《中学生》“培育了一大批新文学史上的著名作家”这层意思。</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24205" y="991235"/>
            <a:ext cx="9714230" cy="25266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11. 叶圣陶晚年</a:t>
            </a:r>
            <a:r>
              <a:rPr lang="zh-CN" altLang="en-US" sz="2400">
                <a:latin typeface="Times New Roman" panose="02020603050405020304" charset="0"/>
                <a:ea typeface="宋体" panose="02010600030101010101" pitchFamily="2" charset="-122"/>
                <a:cs typeface="Times New Roman" panose="02020603050405020304" charset="0"/>
              </a:rPr>
              <a:t>曾用“得失塞翁马，襟怀孺子牛”来自</a:t>
            </a:r>
            <a:r>
              <a:rPr sz="2400">
                <a:latin typeface="Times New Roman" panose="02020603050405020304" charset="0"/>
                <a:ea typeface="宋体" panose="02010600030101010101" pitchFamily="2" charset="-122"/>
                <a:cs typeface="Times New Roman" panose="02020603050405020304" charset="0"/>
              </a:rPr>
              <a:t>勉。结合文章内容，请简要论述文章哪些方面已经体现了叶圣陶的孺子牛襟怀。____________________________________________________________________________________________________________________________________________________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a:t>
            </a:r>
            <a:endParaRPr lang="en-US" sz="2400">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2"/>
            </p:custDataLst>
          </p:nvPr>
        </p:nvSpPr>
        <p:spPr>
          <a:xfrm>
            <a:off x="1089025" y="1803400"/>
            <a:ext cx="10219690" cy="1714500"/>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①对子女循循善诱，呵护备至。</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②对朱自清大力支持鼓励，亲密交往合作。</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③对作者、读者精心扶植，热情宽容。</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④对年轻编辑辅导提携，关心爱护。</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01980" y="1150620"/>
            <a:ext cx="11174730" cy="17145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12. 小明同学热心助人，每到周末都</a:t>
            </a:r>
            <a:r>
              <a:rPr lang="zh-CN" altLang="en-US" sz="2400">
                <a:latin typeface="Times New Roman" panose="02020603050405020304" charset="0"/>
                <a:ea typeface="宋体" panose="02010600030101010101" pitchFamily="2" charset="-122"/>
                <a:cs typeface="Times New Roman" panose="02020603050405020304" charset="0"/>
              </a:rPr>
              <a:t>要去敬老院做义工，但因为学习成绩不好，常遭到爸爸批评。昨天，爸爸又责备他说：“考试成绩那么差，怎么好意思去帮助别人？你还是有点自知之明吧！”小明为此很伤心。作为小明的好友，你要如何安慰、鼓励他？要求：内容完整，语言连贯、得体</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098550" y="3251200"/>
            <a:ext cx="10678160" cy="1420495"/>
          </a:xfrm>
          <a:prstGeom prst="rect">
            <a:avLst/>
          </a:prstGeom>
          <a:noFill/>
        </p:spPr>
        <p:txBody>
          <a:bodyPr wrap="square" rtlCol="0">
            <a:spAutoFit/>
          </a:bodyPr>
          <a:p>
            <a:pPr>
              <a:lnSpc>
                <a:spcPct val="120000"/>
              </a:lnSpc>
            </a:pPr>
            <a:r>
              <a:rPr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sz="24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小明，不要伤心，你去敬老院做义工是非常好的事。你爸爸这么说你，也是为了你好。你一定要好好学习，把成绩提高上来，加油。</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三、语言表达与应用</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08635" y="503555"/>
            <a:ext cx="11174730" cy="90297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13. 白山市政治协商会议拟于2024年9月17日晚上在市政协礼堂举行中秋茶话会，请你代拟请柬邀请各界人士参加会议。</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50265" y="1827530"/>
            <a:ext cx="10678160" cy="3709670"/>
          </a:xfrm>
          <a:prstGeom prst="rect">
            <a:avLst/>
          </a:prstGeom>
          <a:noFill/>
        </p:spPr>
        <p:txBody>
          <a:bodyPr wrap="square" rtlCol="0">
            <a:spAutoFit/>
          </a:bodyPr>
          <a:p>
            <a:pPr>
              <a:lnSpc>
                <a:spcPct val="120000"/>
              </a:lnSpc>
            </a:pPr>
            <a:r>
              <a:rPr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sz="2400" b="1">
              <a:solidFill>
                <a:srgbClr val="C00000"/>
              </a:solidFill>
              <a:latin typeface="Times New Roman" panose="02020603050405020304" charset="0"/>
              <a:ea typeface="宋体" panose="02010600030101010101" pitchFamily="2" charset="-122"/>
              <a:cs typeface="Times New Roman" panose="02020603050405020304" charset="0"/>
            </a:endParaRPr>
          </a:p>
          <a:p>
            <a:pPr algn="ctr">
              <a:lnSpc>
                <a:spcPct val="120000"/>
              </a:lnSpc>
            </a:pPr>
            <a:r>
              <a:rPr sz="2800" b="1">
                <a:solidFill>
                  <a:srgbClr val="C00000"/>
                </a:solidFill>
                <a:latin typeface="Times New Roman" panose="02020603050405020304" charset="0"/>
                <a:ea typeface="宋体" panose="02010600030101010101" pitchFamily="2" charset="-122"/>
                <a:cs typeface="Times New Roman" panose="02020603050405020304" charset="0"/>
              </a:rPr>
              <a:t>请 柬</a:t>
            </a:r>
            <a:endParaRPr sz="28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××女士/先生：</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兹定于9月17日晚7:00~9:00在市政协礼堂举行中秋茶话会，届时敬请光临。</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此致</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敬礼</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gn="r">
              <a:lnSpc>
                <a:spcPct val="12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白山市政治协商会</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gn="r">
              <a:lnSpc>
                <a:spcPct val="12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2024年9月10日</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57860" y="1331595"/>
            <a:ext cx="11174730" cy="14204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14. 人生就是一场在领悟中前进的旅程，在某一瞬间获得对生活的感悟和理解，明白自己的价值所在。</a:t>
            </a:r>
            <a:r>
              <a:rPr lang="zh-CN" altLang="en-US" sz="2400">
                <a:latin typeface="Times New Roman" panose="02020603050405020304" charset="0"/>
                <a:ea typeface="宋体" panose="02010600030101010101" pitchFamily="2" charset="-122"/>
                <a:cs typeface="Times New Roman" panose="02020603050405020304" charset="0"/>
              </a:rPr>
              <a:t>请以“领</a:t>
            </a:r>
            <a:r>
              <a:rPr sz="2400">
                <a:latin typeface="Times New Roman" panose="02020603050405020304" charset="0"/>
                <a:ea typeface="宋体" panose="02010600030101010101" pitchFamily="2" charset="-122"/>
                <a:cs typeface="Times New Roman" panose="02020603050405020304" charset="0"/>
              </a:rPr>
              <a:t>悟__________</a:t>
            </a:r>
            <a:r>
              <a:rPr lang="zh-CN" altLang="en-US" sz="2400">
                <a:latin typeface="Times New Roman" panose="02020603050405020304" charset="0"/>
                <a:ea typeface="宋体" panose="02010600030101010101" pitchFamily="2" charset="-122"/>
                <a:cs typeface="Times New Roman" panose="02020603050405020304" charset="0"/>
              </a:rPr>
              <a:t>”为</a:t>
            </a:r>
            <a:r>
              <a:rPr sz="2400">
                <a:latin typeface="Times New Roman" panose="02020603050405020304" charset="0"/>
                <a:ea typeface="宋体" panose="02010600030101010101" pitchFamily="2" charset="-122"/>
                <a:cs typeface="Times New Roman" panose="02020603050405020304" charset="0"/>
              </a:rPr>
              <a:t>题，完成一篇随笔，结合个人的成长历程以及学习所得，写下你对青春年华的感悟。不少于600字。</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650865" y="3757295"/>
            <a:ext cx="1188720" cy="497205"/>
          </a:xfrm>
          <a:prstGeom prst="rect">
            <a:avLst/>
          </a:prstGeom>
          <a:noFill/>
        </p:spPr>
        <p:txBody>
          <a:bodyPr wrap="square" rtlCol="0">
            <a:spAutoFit/>
          </a:bodyPr>
          <a:p>
            <a:pPr>
              <a:lnSpc>
                <a:spcPct val="110000"/>
              </a:lnSpc>
            </a:pPr>
            <a:r>
              <a:rPr sz="2400" b="1">
                <a:solidFill>
                  <a:srgbClr val="C00000"/>
                </a:solidFill>
                <a:latin typeface="Times New Roman" panose="02020603050405020304" charset="0"/>
                <a:ea typeface="宋体" panose="02010600030101010101" pitchFamily="2" charset="-122"/>
                <a:cs typeface="Times New Roman" panose="02020603050405020304" charset="0"/>
              </a:rPr>
              <a:t>写作略</a:t>
            </a:r>
            <a:endParaRPr sz="2400" b="1">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1623" y="93"/>
              <a:ext cx="542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四、写作</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rcRect t="6068"/>
          <a:stretch>
            <a:fillRect/>
          </a:stretch>
        </p:blipFill>
        <p:spPr>
          <a:xfrm>
            <a:off x="170180" y="1486535"/>
            <a:ext cx="11880215" cy="4020185"/>
          </a:xfrm>
          <a:prstGeom prst="rect">
            <a:avLst/>
          </a:prstGeom>
        </p:spPr>
      </p:pic>
      <p:sp>
        <p:nvSpPr>
          <p:cNvPr id="5" name="文本框 4"/>
          <p:cNvSpPr txBox="1"/>
          <p:nvPr>
            <p:custDataLst>
              <p:tags r:id="rId3"/>
            </p:custDataLst>
          </p:nvPr>
        </p:nvSpPr>
        <p:spPr>
          <a:xfrm>
            <a:off x="504190" y="835660"/>
            <a:ext cx="1064069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6. 阅读</a:t>
            </a:r>
            <a:r>
              <a:rPr sz="2400">
                <a:latin typeface="宋体" panose="02010600030101010101" pitchFamily="2" charset="-122"/>
                <a:ea typeface="宋体" panose="02010600030101010101" pitchFamily="2" charset="-122"/>
                <a:cs typeface="宋体" panose="02010600030101010101" pitchFamily="2" charset="-122"/>
              </a:rPr>
              <a:t>课文，理清本文的行文思路和结构，并填写下表。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pSp>
        <p:nvGrpSpPr>
          <p:cNvPr id="23" name="组合 22"/>
          <p:cNvGrpSpPr/>
          <p:nvPr/>
        </p:nvGrpSpPr>
        <p:grpSpPr>
          <a:xfrm>
            <a:off x="0" y="18415"/>
            <a:ext cx="7018020" cy="816610"/>
            <a:chOff x="0" y="29"/>
            <a:chExt cx="11052" cy="1286"/>
          </a:xfrm>
        </p:grpSpPr>
        <p:pic>
          <p:nvPicPr>
            <p:cNvPr id="111" name="图片 110"/>
            <p:cNvPicPr/>
            <p:nvPr userDrawn="1">
              <p:custDataLst>
                <p:tags r:id="rId4"/>
              </p:custDataLst>
            </p:nvPr>
          </p:nvPicPr>
          <p:blipFill>
            <a:blip r:embed="rId5">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6"/>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4" name="文本框 3"/>
          <p:cNvSpPr txBox="1"/>
          <p:nvPr>
            <p:custDataLst>
              <p:tags r:id="rId7"/>
            </p:custDataLst>
          </p:nvPr>
        </p:nvSpPr>
        <p:spPr>
          <a:xfrm>
            <a:off x="170180" y="2098675"/>
            <a:ext cx="1645920" cy="429895"/>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沉痛的悼念</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8"/>
            </p:custDataLst>
          </p:nvPr>
        </p:nvSpPr>
        <p:spPr>
          <a:xfrm>
            <a:off x="9754870" y="1734185"/>
            <a:ext cx="2600325" cy="429895"/>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人类历史发展规律</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9"/>
            </p:custDataLst>
          </p:nvPr>
        </p:nvSpPr>
        <p:spPr>
          <a:xfrm>
            <a:off x="10168890" y="2164080"/>
            <a:ext cx="1882775" cy="429895"/>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剩余价值规律</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10"/>
            </p:custDataLst>
          </p:nvPr>
        </p:nvSpPr>
        <p:spPr>
          <a:xfrm>
            <a:off x="7909560" y="4175125"/>
            <a:ext cx="1157605" cy="429895"/>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革命家</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11"/>
            </p:custDataLst>
          </p:nvPr>
        </p:nvSpPr>
        <p:spPr>
          <a:xfrm>
            <a:off x="10260330" y="4426585"/>
            <a:ext cx="1870075" cy="1106805"/>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创立第一国际，理论贡献，</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实践功绩</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P spid="12" grpId="0"/>
      <p:bldP spid="13" grpId="0"/>
    </p:bldLst>
  </p:timing>
</p:sld>
</file>

<file path=ppt/slides/slide9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01" name="图片 100"/>
          <p:cNvPicPr/>
          <p:nvPr/>
        </p:nvPicPr>
        <p:blipFill>
          <a:blip r:embed="rId1">
            <a:clrChange>
              <a:clrFrom>
                <a:srgbClr val="FFFFFF">
                  <a:alpha val="100000"/>
                </a:srgbClr>
              </a:clrFrom>
              <a:clrTo>
                <a:srgbClr val="FFFFFF">
                  <a:alpha val="100000"/>
                  <a:alpha val="0"/>
                </a:srgbClr>
              </a:clrTo>
            </a:clrChange>
          </a:blip>
          <a:stretch>
            <a:fillRect/>
          </a:stretch>
        </p:blipFill>
        <p:spPr>
          <a:xfrm>
            <a:off x="9167495" y="4167505"/>
            <a:ext cx="3632200" cy="2995930"/>
          </a:xfrm>
          <a:prstGeom prst="rect">
            <a:avLst/>
          </a:prstGeom>
          <a:noFill/>
          <a:ln w="9525">
            <a:noFill/>
          </a:ln>
        </p:spPr>
      </p:pic>
      <p:pic>
        <p:nvPicPr>
          <p:cNvPr id="108" name="图片 107"/>
          <p:cNvPicPr/>
          <p:nvPr/>
        </p:nvPicPr>
        <p:blipFill>
          <a:blip r:embed="rId2">
            <a:clrChange>
              <a:clrFrom>
                <a:srgbClr val="FFFFFF">
                  <a:alpha val="100000"/>
                </a:srgbClr>
              </a:clrFrom>
              <a:clrTo>
                <a:srgbClr val="FFFFFF">
                  <a:alpha val="100000"/>
                  <a:alpha val="0"/>
                </a:srgbClr>
              </a:clrTo>
            </a:clrChange>
          </a:blip>
          <a:srcRect b="55301"/>
          <a:stretch>
            <a:fillRect/>
          </a:stretch>
        </p:blipFill>
        <p:spPr>
          <a:xfrm>
            <a:off x="57785" y="0"/>
            <a:ext cx="5511165" cy="3227070"/>
          </a:xfrm>
          <a:prstGeom prst="rect">
            <a:avLst/>
          </a:prstGeom>
          <a:noFill/>
          <a:ln w="9525">
            <a:noFill/>
          </a:ln>
        </p:spPr>
      </p:pic>
      <p:sp>
        <p:nvSpPr>
          <p:cNvPr id="11" name="任意多边形 10"/>
          <p:cNvSpPr/>
          <p:nvPr/>
        </p:nvSpPr>
        <p:spPr>
          <a:xfrm>
            <a:off x="2599055" y="1720215"/>
            <a:ext cx="6666230" cy="29044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966" h="3487">
                <a:moveTo>
                  <a:pt x="0" y="2135"/>
                </a:moveTo>
                <a:cubicBezTo>
                  <a:pt x="317" y="1065"/>
                  <a:pt x="2726" y="-59"/>
                  <a:pt x="4190" y="0"/>
                </a:cubicBezTo>
                <a:lnTo>
                  <a:pt x="4271" y="2"/>
                </a:lnTo>
                <a:lnTo>
                  <a:pt x="4366" y="3"/>
                </a:lnTo>
                <a:lnTo>
                  <a:pt x="4462" y="5"/>
                </a:lnTo>
                <a:lnTo>
                  <a:pt x="4567" y="2"/>
                </a:lnTo>
                <a:lnTo>
                  <a:pt x="4671" y="1"/>
                </a:lnTo>
                <a:lnTo>
                  <a:pt x="4774" y="1"/>
                </a:lnTo>
                <a:cubicBezTo>
                  <a:pt x="6909" y="-17"/>
                  <a:pt x="8805" y="1474"/>
                  <a:pt x="8966" y="2279"/>
                </a:cubicBezTo>
                <a:lnTo>
                  <a:pt x="6140" y="3477"/>
                </a:lnTo>
                <a:cubicBezTo>
                  <a:pt x="5804" y="3132"/>
                  <a:pt x="4982" y="2913"/>
                  <a:pt x="4539" y="2917"/>
                </a:cubicBezTo>
                <a:lnTo>
                  <a:pt x="4515" y="2917"/>
                </a:lnTo>
                <a:lnTo>
                  <a:pt x="4488" y="2918"/>
                </a:lnTo>
                <a:lnTo>
                  <a:pt x="4461" y="2918"/>
                </a:lnTo>
                <a:lnTo>
                  <a:pt x="4424" y="2917"/>
                </a:lnTo>
                <a:lnTo>
                  <a:pt x="4386" y="2917"/>
                </a:lnTo>
                <a:lnTo>
                  <a:pt x="4354" y="2916"/>
                </a:lnTo>
                <a:lnTo>
                  <a:pt x="4322" y="2916"/>
                </a:lnTo>
                <a:cubicBezTo>
                  <a:pt x="3706" y="2911"/>
                  <a:pt x="3010" y="3268"/>
                  <a:pt x="2768" y="3485"/>
                </a:cubicBezTo>
                <a:lnTo>
                  <a:pt x="0" y="2135"/>
                </a:lnTo>
                <a:close/>
              </a:path>
            </a:pathLst>
          </a:custGeom>
          <a:solidFill>
            <a:schemeClr val="bg1"/>
          </a:solidFill>
          <a:ln>
            <a:solidFill>
              <a:schemeClr val="bg2">
                <a:lumMod val="75000"/>
              </a:schemeClr>
            </a:solidFill>
          </a:ln>
          <a:effectLst>
            <a:outerShdw blurRad="50800" dist="38100" dir="12600000" algn="b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6" name="任意多边形 25"/>
          <p:cNvSpPr/>
          <p:nvPr/>
        </p:nvSpPr>
        <p:spPr>
          <a:xfrm>
            <a:off x="5872770" y="4919950"/>
            <a:ext cx="3353" cy="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
                <a:moveTo>
                  <a:pt x="5" y="0"/>
                </a:moveTo>
                <a:lnTo>
                  <a:pt x="5" y="0"/>
                </a:lnTo>
                <a:lnTo>
                  <a:pt x="0" y="0"/>
                </a:lnTo>
                <a:lnTo>
                  <a:pt x="5" y="0"/>
                </a:lnTo>
                <a:close/>
              </a:path>
            </a:pathLst>
          </a:custGeom>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文本框 39"/>
          <p:cNvSpPr txBox="1"/>
          <p:nvPr/>
        </p:nvSpPr>
        <p:spPr>
          <a:xfrm>
            <a:off x="3606800" y="2651125"/>
            <a:ext cx="4978400" cy="1043305"/>
          </a:xfrm>
          <a:prstGeom prst="rect">
            <a:avLst/>
          </a:prstGeom>
          <a:noFill/>
        </p:spPr>
        <p:txBody>
          <a:bodyPr wrap="square" rtlCol="0">
            <a:noAutofit/>
          </a:bodyPr>
          <a:p>
            <a:pPr algn="dist"/>
            <a:r>
              <a:rPr lang="zh-CN" altLang="zh-CN" sz="6600" b="1">
                <a:latin typeface="楷体" panose="02010609060101010101" charset="-122"/>
                <a:ea typeface="楷体" panose="02010609060101010101" charset="-122"/>
              </a:rPr>
              <a:t>谢谢欣赏</a:t>
            </a:r>
            <a:r>
              <a:rPr lang="zh-CN" altLang="zh-CN" sz="6000" b="1">
                <a:latin typeface="楷体" panose="02010609060101010101" charset="-122"/>
                <a:ea typeface="楷体" panose="02010609060101010101" charset="-122"/>
              </a:rPr>
              <a:t>！</a:t>
            </a:r>
            <a:endParaRPr lang="zh-CN" altLang="zh-CN" sz="6000" b="1">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1000"/>
                                        <p:tgtEl>
                                          <p:spTgt spid="108"/>
                                        </p:tgtEl>
                                      </p:cBhvr>
                                    </p:animEffect>
                                    <p:anim calcmode="lin" valueType="num">
                                      <p:cBhvr>
                                        <p:cTn id="8" dur="1000" fill="hold"/>
                                        <p:tgtEl>
                                          <p:spTgt spid="108"/>
                                        </p:tgtEl>
                                        <p:attrNameLst>
                                          <p:attrName>ppt_x</p:attrName>
                                        </p:attrNameLst>
                                      </p:cBhvr>
                                      <p:tavLst>
                                        <p:tav tm="0">
                                          <p:val>
                                            <p:strVal val="#ppt_x"/>
                                          </p:val>
                                        </p:tav>
                                        <p:tav tm="100000">
                                          <p:val>
                                            <p:strVal val="#ppt_x"/>
                                          </p:val>
                                        </p:tav>
                                      </p:tavLst>
                                    </p:anim>
                                    <p:anim calcmode="lin" valueType="num">
                                      <p:cBhvr>
                                        <p:cTn id="9" dur="1000" fill="hold"/>
                                        <p:tgtEl>
                                          <p:spTgt spid="10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1000"/>
                                        <p:tgtEl>
                                          <p:spTgt spid="101"/>
                                        </p:tgtEl>
                                      </p:cBhvr>
                                    </p:animEffect>
                                    <p:anim calcmode="lin" valueType="num">
                                      <p:cBhvr>
                                        <p:cTn id="14" dur="1000" fill="hold"/>
                                        <p:tgtEl>
                                          <p:spTgt spid="101"/>
                                        </p:tgtEl>
                                        <p:attrNameLst>
                                          <p:attrName>ppt_x</p:attrName>
                                        </p:attrNameLst>
                                      </p:cBhvr>
                                      <p:tavLst>
                                        <p:tav tm="0">
                                          <p:val>
                                            <p:strVal val="#ppt_x"/>
                                          </p:val>
                                        </p:tav>
                                        <p:tav tm="100000">
                                          <p:val>
                                            <p:strVal val="#ppt_x"/>
                                          </p:val>
                                        </p:tav>
                                      </p:tavLst>
                                    </p:anim>
                                    <p:anim calcmode="lin" valueType="num">
                                      <p:cBhvr>
                                        <p:cTn id="15" dur="10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arn(inVertical)">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TABLE_ENDDRAG_ORIGIN_RECT" val="803*368"/>
  <p:tag name="TABLE_ENDDRAG_RECT" val="116*125*803*368"/>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TABLE_ENDDRAG_ORIGIN_RECT" val="882*292"/>
  <p:tag name="TABLE_ENDDRAG_RECT" val="38*130*882*292"/>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ISPRING_PRESENTATION_TITLE" val="PowerPoint 演示文稿"/>
  <p:tag name="COMMONDATA" val="eyJoZGlkIjoiMjhjNGUxNWFjMjhlNDdjNWVkN2JmMzA2Y2JjZmYzMTUifQ=="/>
  <p:tag name="commondata" val="eyJoZGlkIjoiZGEzZTg1MWU2MGIyNjFjZjM1ODNlOTdmN2M4ZWRkZGIifQ=="/>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25123</Words>
  <Application>WPS 演示</Application>
  <PresentationFormat>宽屏</PresentationFormat>
  <Paragraphs>1033</Paragraphs>
  <Slides>90</Slides>
  <Notes>42</Notes>
  <HiddenSlides>0</HiddenSlides>
  <MMClips>10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90</vt:i4>
      </vt:variant>
    </vt:vector>
  </HeadingPairs>
  <TitlesOfParts>
    <vt:vector size="101" baseType="lpstr">
      <vt:lpstr>Arial</vt:lpstr>
      <vt:lpstr>宋体</vt:lpstr>
      <vt:lpstr>Wingdings</vt:lpstr>
      <vt:lpstr>楷体</vt:lpstr>
      <vt:lpstr>Times New Roman</vt:lpstr>
      <vt:lpstr>微软雅黑</vt:lpstr>
      <vt:lpstr>Wingdings</vt:lpstr>
      <vt:lpstr>等线</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几树天晴</cp:lastModifiedBy>
  <cp:revision>118</cp:revision>
  <dcterms:created xsi:type="dcterms:W3CDTF">2018-12-04T07:30:00Z</dcterms:created>
  <dcterms:modified xsi:type="dcterms:W3CDTF">2024-08-13T05:48:01Z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AD68C3A5916C400C866CE17C4E2D4740</vt:lpwstr>
  </property>
  <property fmtid="{D5CDD505-2E9C-101B-9397-08002B2CF9AE}" pid="3" name="KSOProductBuildVer">
    <vt:lpwstr>2052-12.1.0.17147</vt:lpwstr>
  </property>
</Properties>
</file>