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9"/>
  </p:handoutMasterIdLst>
  <p:sldIdLst>
    <p:sldId id="256" r:id="rId3"/>
    <p:sldId id="258" r:id="rId5"/>
    <p:sldId id="257" r:id="rId6"/>
    <p:sldId id="577" r:id="rId7"/>
    <p:sldId id="477" r:id="rId8"/>
    <p:sldId id="478" r:id="rId9"/>
    <p:sldId id="763" r:id="rId10"/>
    <p:sldId id="674" r:id="rId11"/>
    <p:sldId id="479" r:id="rId12"/>
    <p:sldId id="480" r:id="rId13"/>
    <p:sldId id="481" r:id="rId14"/>
    <p:sldId id="337" r:id="rId15"/>
    <p:sldId id="764" r:id="rId16"/>
    <p:sldId id="483" r:id="rId17"/>
    <p:sldId id="765" r:id="rId18"/>
    <p:sldId id="345" r:id="rId19"/>
    <p:sldId id="484" r:id="rId20"/>
    <p:sldId id="485" r:id="rId21"/>
    <p:sldId id="486" r:id="rId22"/>
    <p:sldId id="487" r:id="rId23"/>
    <p:sldId id="488" r:id="rId24"/>
    <p:sldId id="766" r:id="rId25"/>
    <p:sldId id="767" r:id="rId26"/>
    <p:sldId id="675" r:id="rId27"/>
    <p:sldId id="768" r:id="rId28"/>
    <p:sldId id="676" r:id="rId29"/>
    <p:sldId id="677" r:id="rId30"/>
    <p:sldId id="769" r:id="rId31"/>
    <p:sldId id="678" r:id="rId32"/>
    <p:sldId id="489" r:id="rId33"/>
    <p:sldId id="679" r:id="rId34"/>
    <p:sldId id="770" r:id="rId35"/>
    <p:sldId id="490" r:id="rId36"/>
    <p:sldId id="491" r:id="rId37"/>
    <p:sldId id="492" r:id="rId38"/>
    <p:sldId id="493" r:id="rId39"/>
    <p:sldId id="494" r:id="rId40"/>
    <p:sldId id="495" r:id="rId41"/>
    <p:sldId id="771" r:id="rId42"/>
    <p:sldId id="497" r:id="rId43"/>
    <p:sldId id="508" r:id="rId44"/>
    <p:sldId id="499" r:id="rId45"/>
    <p:sldId id="500" r:id="rId46"/>
    <p:sldId id="501" r:id="rId47"/>
    <p:sldId id="509" r:id="rId48"/>
    <p:sldId id="772" r:id="rId49"/>
    <p:sldId id="773" r:id="rId50"/>
    <p:sldId id="774" r:id="rId51"/>
    <p:sldId id="775" r:id="rId52"/>
    <p:sldId id="776" r:id="rId53"/>
    <p:sldId id="777" r:id="rId54"/>
    <p:sldId id="503" r:id="rId55"/>
    <p:sldId id="511" r:id="rId56"/>
    <p:sldId id="504" r:id="rId57"/>
    <p:sldId id="864" r:id="rId58"/>
    <p:sldId id="865" r:id="rId59"/>
    <p:sldId id="512" r:id="rId60"/>
    <p:sldId id="505" r:id="rId61"/>
    <p:sldId id="866" r:id="rId62"/>
    <p:sldId id="867" r:id="rId63"/>
    <p:sldId id="868" r:id="rId64"/>
    <p:sldId id="869" r:id="rId65"/>
    <p:sldId id="514" r:id="rId66"/>
    <p:sldId id="516" r:id="rId67"/>
    <p:sldId id="683" r:id="rId68"/>
    <p:sldId id="518" r:id="rId69"/>
    <p:sldId id="519" r:id="rId70"/>
    <p:sldId id="520" r:id="rId71"/>
    <p:sldId id="521" r:id="rId72"/>
    <p:sldId id="523" r:id="rId73"/>
    <p:sldId id="870" r:id="rId74"/>
    <p:sldId id="871" r:id="rId75"/>
    <p:sldId id="524" r:id="rId76"/>
    <p:sldId id="526" r:id="rId77"/>
    <p:sldId id="529" r:id="rId78"/>
    <p:sldId id="530" r:id="rId79"/>
    <p:sldId id="531" r:id="rId80"/>
    <p:sldId id="872" r:id="rId81"/>
    <p:sldId id="923" r:id="rId82"/>
    <p:sldId id="924" r:id="rId83"/>
    <p:sldId id="925" r:id="rId84"/>
    <p:sldId id="926" r:id="rId85"/>
    <p:sldId id="532" r:id="rId86"/>
    <p:sldId id="927" r:id="rId87"/>
    <p:sldId id="534" r:id="rId88"/>
    <p:sldId id="536" r:id="rId89"/>
    <p:sldId id="928" r:id="rId90"/>
    <p:sldId id="929" r:id="rId91"/>
    <p:sldId id="539" r:id="rId92"/>
    <p:sldId id="547" r:id="rId93"/>
    <p:sldId id="540" r:id="rId94"/>
    <p:sldId id="930" r:id="rId95"/>
    <p:sldId id="541" r:id="rId96"/>
    <p:sldId id="542" r:id="rId97"/>
    <p:sldId id="543" r:id="rId98"/>
    <p:sldId id="931" r:id="rId99"/>
    <p:sldId id="932" r:id="rId100"/>
    <p:sldId id="933" r:id="rId101"/>
    <p:sldId id="934" r:id="rId102"/>
    <p:sldId id="961" r:id="rId103"/>
    <p:sldId id="962" r:id="rId104"/>
    <p:sldId id="935" r:id="rId105"/>
    <p:sldId id="936" r:id="rId106"/>
    <p:sldId id="937" r:id="rId107"/>
    <p:sldId id="938" r:id="rId108"/>
    <p:sldId id="939" r:id="rId109"/>
    <p:sldId id="940" r:id="rId110"/>
    <p:sldId id="941" r:id="rId111"/>
    <p:sldId id="1014" r:id="rId112"/>
    <p:sldId id="1015" r:id="rId113"/>
    <p:sldId id="949" r:id="rId114"/>
    <p:sldId id="950" r:id="rId115"/>
    <p:sldId id="951" r:id="rId116"/>
    <p:sldId id="952" r:id="rId117"/>
    <p:sldId id="1016" r:id="rId118"/>
    <p:sldId id="953" r:id="rId119"/>
    <p:sldId id="954" r:id="rId120"/>
    <p:sldId id="955" r:id="rId121"/>
    <p:sldId id="956" r:id="rId122"/>
    <p:sldId id="958" r:id="rId123"/>
    <p:sldId id="1017" r:id="rId124"/>
    <p:sldId id="959" r:id="rId125"/>
    <p:sldId id="960" r:id="rId126"/>
    <p:sldId id="555" r:id="rId127"/>
    <p:sldId id="556" r:id="rId128"/>
    <p:sldId id="557" r:id="rId129"/>
    <p:sldId id="558" r:id="rId130"/>
    <p:sldId id="559" r:id="rId131"/>
    <p:sldId id="560" r:id="rId132"/>
    <p:sldId id="561" r:id="rId133"/>
    <p:sldId id="562" r:id="rId134"/>
    <p:sldId id="563" r:id="rId135"/>
    <p:sldId id="566" r:id="rId136"/>
    <p:sldId id="1018" r:id="rId137"/>
    <p:sldId id="1019" r:id="rId138"/>
    <p:sldId id="567" r:id="rId139"/>
    <p:sldId id="568" r:id="rId140"/>
    <p:sldId id="569" r:id="rId141"/>
    <p:sldId id="1020" r:id="rId142"/>
    <p:sldId id="1021" r:id="rId143"/>
    <p:sldId id="572" r:id="rId144"/>
    <p:sldId id="573" r:id="rId145"/>
    <p:sldId id="574" r:id="rId146"/>
    <p:sldId id="575" r:id="rId147"/>
    <p:sldId id="576" r:id="rId148"/>
  </p:sldIdLst>
  <p:sldSz cx="12192000" cy="6858000"/>
  <p:notesSz cx="6858000" cy="9144000"/>
  <p:custDataLst>
    <p:tags r:id="rId1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13D"/>
    <a:srgbClr val="C00000"/>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3" Type="http://schemas.openxmlformats.org/officeDocument/2006/relationships/tags" Target="tags/tag573.xml"/><Relationship Id="rId152" Type="http://schemas.openxmlformats.org/officeDocument/2006/relationships/tableStyles" Target="tableStyles.xml"/><Relationship Id="rId151" Type="http://schemas.openxmlformats.org/officeDocument/2006/relationships/viewProps" Target="viewProps.xml"/><Relationship Id="rId150" Type="http://schemas.openxmlformats.org/officeDocument/2006/relationships/presProps" Target="presProps.xml"/><Relationship Id="rId15" Type="http://schemas.openxmlformats.org/officeDocument/2006/relationships/slide" Target="slides/slide12.xml"/><Relationship Id="rId149" Type="http://schemas.openxmlformats.org/officeDocument/2006/relationships/handoutMaster" Target="handoutMasters/handoutMaster1.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4" Type="http://schemas.openxmlformats.org/officeDocument/2006/relationships/notesSlide" Target="../notesSlides/notesSlide10.xml"/><Relationship Id="rId13" Type="http://schemas.openxmlformats.org/officeDocument/2006/relationships/slideLayout" Target="../slideLayouts/slideLayout3.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1" Type="http://schemas.openxmlformats.org/officeDocument/2006/relationships/notesSlide" Target="../notesSlides/notesSlide102.xml"/><Relationship Id="rId10" Type="http://schemas.openxmlformats.org/officeDocument/2006/relationships/slideLayout" Target="../slideLayouts/slideLayout3.xml"/><Relationship Id="rId1" Type="http://schemas.openxmlformats.org/officeDocument/2006/relationships/tags" Target="../tags/tag468.xml"/></Relationships>
</file>

<file path=ppt/slides/_rels/slide103.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1" Type="http://schemas.openxmlformats.org/officeDocument/2006/relationships/notesSlide" Target="../notesSlides/notesSlide103.xml"/><Relationship Id="rId10" Type="http://schemas.openxmlformats.org/officeDocument/2006/relationships/slideLayout" Target="../slideLayouts/slideLayout3.xml"/><Relationship Id="rId1" Type="http://schemas.openxmlformats.org/officeDocument/2006/relationships/tags" Target="../tags/tag477.xml"/></Relationships>
</file>

<file path=ppt/slides/_rels/slide104.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1" Type="http://schemas.openxmlformats.org/officeDocument/2006/relationships/notesSlide" Target="../notesSlides/notesSlide104.xml"/><Relationship Id="rId10" Type="http://schemas.openxmlformats.org/officeDocument/2006/relationships/slideLayout" Target="../slideLayouts/slideLayout3.xml"/><Relationship Id="rId1" Type="http://schemas.openxmlformats.org/officeDocument/2006/relationships/tags" Target="../tags/tag486.xml"/></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3.xml"/><Relationship Id="rId2" Type="http://schemas.openxmlformats.org/officeDocument/2006/relationships/tags" Target="../tags/tag496.xml"/><Relationship Id="rId1" Type="http://schemas.openxmlformats.org/officeDocument/2006/relationships/tags" Target="../tags/tag495.xml"/></Relationships>
</file>

<file path=ppt/slides/_rels/slide106.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image" Target="../media/image7.jpeg"/><Relationship Id="rId3" Type="http://schemas.openxmlformats.org/officeDocument/2006/relationships/tags" Target="../tags/tag499.xml"/><Relationship Id="rId2" Type="http://schemas.openxmlformats.org/officeDocument/2006/relationships/tags" Target="../tags/tag498.xml"/><Relationship Id="rId11" Type="http://schemas.openxmlformats.org/officeDocument/2006/relationships/notesSlide" Target="../notesSlides/notesSlide106.xml"/><Relationship Id="rId10" Type="http://schemas.openxmlformats.org/officeDocument/2006/relationships/slideLayout" Target="../slideLayouts/slideLayout4.xml"/><Relationship Id="rId1" Type="http://schemas.openxmlformats.org/officeDocument/2006/relationships/tags" Target="../tags/tag497.xml"/></Relationships>
</file>

<file path=ppt/slides/_rels/slide107.xml.rels><?xml version="1.0" encoding="UTF-8" standalone="yes"?>
<Relationships xmlns="http://schemas.openxmlformats.org/package/2006/relationships"><Relationship Id="rId7" Type="http://schemas.openxmlformats.org/officeDocument/2006/relationships/notesSlide" Target="../notesSlides/notesSlide107.xml"/><Relationship Id="rId6" Type="http://schemas.openxmlformats.org/officeDocument/2006/relationships/slideLayout" Target="../slideLayouts/slideLayout5.xml"/><Relationship Id="rId5" Type="http://schemas.openxmlformats.org/officeDocument/2006/relationships/tags" Target="../tags/tag508.xml"/><Relationship Id="rId4" Type="http://schemas.openxmlformats.org/officeDocument/2006/relationships/image" Target="../media/image7.jpeg"/><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5.xml"/><Relationship Id="rId1" Type="http://schemas.openxmlformats.org/officeDocument/2006/relationships/tags" Target="../tags/tag50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5.xml"/><Relationship Id="rId1" Type="http://schemas.openxmlformats.org/officeDocument/2006/relationships/tags" Target="../tags/tag5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5.xml"/><Relationship Id="rId1" Type="http://schemas.openxmlformats.org/officeDocument/2006/relationships/tags" Target="../tags/tag51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5.xml"/><Relationship Id="rId1" Type="http://schemas.openxmlformats.org/officeDocument/2006/relationships/tags" Target="../tags/tag512.xml"/></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112.xml"/><Relationship Id="rId4" Type="http://schemas.openxmlformats.org/officeDocument/2006/relationships/slideLayout" Target="../slideLayouts/slideLayout5.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5.xml"/><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114.xml"/><Relationship Id="rId4" Type="http://schemas.openxmlformats.org/officeDocument/2006/relationships/slideLayout" Target="../slideLayouts/slideLayout5.xml"/><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5.xml"/><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5.xml"/><Relationship Id="rId2" Type="http://schemas.openxmlformats.org/officeDocument/2006/relationships/tags" Target="../tags/tag526.xml"/><Relationship Id="rId1" Type="http://schemas.openxmlformats.org/officeDocument/2006/relationships/tags" Target="../tags/tag525.xml"/></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117.xml"/><Relationship Id="rId4" Type="http://schemas.openxmlformats.org/officeDocument/2006/relationships/slideLayout" Target="../slideLayouts/slideLayout5.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5.xml"/><Relationship Id="rId1" Type="http://schemas.openxmlformats.org/officeDocument/2006/relationships/tags" Target="../tags/tag530.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5.xml"/><Relationship Id="rId1" Type="http://schemas.openxmlformats.org/officeDocument/2006/relationships/tags" Target="../tags/tag53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4.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image" Target="../media/image7.jpeg"/><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5.xml"/><Relationship Id="rId1" Type="http://schemas.openxmlformats.org/officeDocument/2006/relationships/tags" Target="../tags/tag532.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5.xml"/><Relationship Id="rId1" Type="http://schemas.openxmlformats.org/officeDocument/2006/relationships/tags" Target="../tags/tag533.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22.xml"/><Relationship Id="rId4" Type="http://schemas.openxmlformats.org/officeDocument/2006/relationships/slideLayout" Target="../slideLayouts/slideLayout5.xml"/><Relationship Id="rId3" Type="http://schemas.openxmlformats.org/officeDocument/2006/relationships/slide" Target="slide123.xml"/><Relationship Id="rId2" Type="http://schemas.openxmlformats.org/officeDocument/2006/relationships/tags" Target="../tags/tag535.xml"/><Relationship Id="rId1" Type="http://schemas.openxmlformats.org/officeDocument/2006/relationships/tags" Target="../tags/tag534.xml"/></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123.xml"/><Relationship Id="rId4" Type="http://schemas.openxmlformats.org/officeDocument/2006/relationships/slideLayout" Target="../slideLayouts/slideLayout5.xml"/><Relationship Id="rId3" Type="http://schemas.openxmlformats.org/officeDocument/2006/relationships/tags" Target="../tags/tag537.xml"/><Relationship Id="rId2" Type="http://schemas.openxmlformats.org/officeDocument/2006/relationships/slide" Target="slide122.xml"/><Relationship Id="rId1" Type="http://schemas.openxmlformats.org/officeDocument/2006/relationships/tags" Target="../tags/tag536.xml"/></Relationships>
</file>

<file path=ppt/slides/_rels/slide124.xml.rels><?xml version="1.0" encoding="UTF-8" standalone="yes"?>
<Relationships xmlns="http://schemas.openxmlformats.org/package/2006/relationships"><Relationship Id="rId7" Type="http://schemas.openxmlformats.org/officeDocument/2006/relationships/notesSlide" Target="../notesSlides/notesSlide124.xml"/><Relationship Id="rId6" Type="http://schemas.openxmlformats.org/officeDocument/2006/relationships/slideLayout" Target="../slideLayouts/slideLayout1.xml"/><Relationship Id="rId5" Type="http://schemas.openxmlformats.org/officeDocument/2006/relationships/tags" Target="../tags/tag539.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538.xml"/><Relationship Id="rId1" Type="http://schemas.openxmlformats.org/officeDocument/2006/relationships/image" Target="../media/image6.jpeg"/></Relationships>
</file>

<file path=ppt/slides/_rels/slide125.xml.rels><?xml version="1.0" encoding="UTF-8" standalone="yes"?>
<Relationships xmlns="http://schemas.openxmlformats.org/package/2006/relationships"><Relationship Id="rId6" Type="http://schemas.openxmlformats.org/officeDocument/2006/relationships/notesSlide" Target="../notesSlides/notesSlide125.xml"/><Relationship Id="rId5" Type="http://schemas.openxmlformats.org/officeDocument/2006/relationships/slideLayout" Target="../slideLayouts/slideLayout5.xml"/><Relationship Id="rId4" Type="http://schemas.openxmlformats.org/officeDocument/2006/relationships/tags" Target="../tags/tag542.xml"/><Relationship Id="rId3" Type="http://schemas.openxmlformats.org/officeDocument/2006/relationships/image" Target="../media/image7.jpeg"/><Relationship Id="rId2" Type="http://schemas.openxmlformats.org/officeDocument/2006/relationships/tags" Target="../tags/tag541.xml"/><Relationship Id="rId1" Type="http://schemas.openxmlformats.org/officeDocument/2006/relationships/tags" Target="../tags/tag540.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5.xml"/><Relationship Id="rId1" Type="http://schemas.openxmlformats.org/officeDocument/2006/relationships/tags" Target="../tags/tag54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5.xml"/><Relationship Id="rId1" Type="http://schemas.openxmlformats.org/officeDocument/2006/relationships/tags" Target="../tags/tag544.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5.xml"/><Relationship Id="rId1" Type="http://schemas.openxmlformats.org/officeDocument/2006/relationships/tags" Target="../tags/tag545.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5.xml"/><Relationship Id="rId1" Type="http://schemas.openxmlformats.org/officeDocument/2006/relationships/tags" Target="../tags/tag54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4.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5.xml"/><Relationship Id="rId1" Type="http://schemas.openxmlformats.org/officeDocument/2006/relationships/tags" Target="../tags/tag547.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5.xml"/><Relationship Id="rId1" Type="http://schemas.openxmlformats.org/officeDocument/2006/relationships/tags" Target="../tags/tag548.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5.xml"/><Relationship Id="rId1" Type="http://schemas.openxmlformats.org/officeDocument/2006/relationships/tags" Target="../tags/tag549.xml"/></Relationships>
</file>

<file path=ppt/slides/_rels/slide133.xml.rels><?xml version="1.0" encoding="UTF-8" standalone="yes"?>
<Relationships xmlns="http://schemas.openxmlformats.org/package/2006/relationships"><Relationship Id="rId7" Type="http://schemas.openxmlformats.org/officeDocument/2006/relationships/notesSlide" Target="../notesSlides/notesSlide133.xml"/><Relationship Id="rId6" Type="http://schemas.openxmlformats.org/officeDocument/2006/relationships/slideLayout" Target="../slideLayouts/slideLayout5.xml"/><Relationship Id="rId5" Type="http://schemas.openxmlformats.org/officeDocument/2006/relationships/tags" Target="../tags/tag553.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image" Target="../media/image7.jpeg"/><Relationship Id="rId1" Type="http://schemas.openxmlformats.org/officeDocument/2006/relationships/tags" Target="../tags/tag550.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5.xml"/><Relationship Id="rId1" Type="http://schemas.openxmlformats.org/officeDocument/2006/relationships/tags" Target="../tags/tag554.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5.xml"/><Relationship Id="rId1" Type="http://schemas.openxmlformats.org/officeDocument/2006/relationships/tags" Target="../tags/tag555.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5.xml"/><Relationship Id="rId1" Type="http://schemas.openxmlformats.org/officeDocument/2006/relationships/tags" Target="../tags/tag556.xml"/></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5.xml"/><Relationship Id="rId2" Type="http://schemas.openxmlformats.org/officeDocument/2006/relationships/tags" Target="../tags/tag558.xml"/><Relationship Id="rId1" Type="http://schemas.openxmlformats.org/officeDocument/2006/relationships/tags" Target="../tags/tag557.xml"/></Relationships>
</file>

<file path=ppt/slides/_rels/slide138.xml.rels><?xml version="1.0" encoding="UTF-8" standalone="yes"?>
<Relationships xmlns="http://schemas.openxmlformats.org/package/2006/relationships"><Relationship Id="rId4" Type="http://schemas.openxmlformats.org/officeDocument/2006/relationships/notesSlide" Target="../notesSlides/notesSlide138.xml"/><Relationship Id="rId3" Type="http://schemas.openxmlformats.org/officeDocument/2006/relationships/slideLayout" Target="../slideLayouts/slideLayout5.xml"/><Relationship Id="rId2" Type="http://schemas.openxmlformats.org/officeDocument/2006/relationships/tags" Target="../tags/tag560.xml"/><Relationship Id="rId1" Type="http://schemas.openxmlformats.org/officeDocument/2006/relationships/tags" Target="../tags/tag559.xml"/></Relationships>
</file>

<file path=ppt/slides/_rels/slide139.xml.rels><?xml version="1.0" encoding="UTF-8" standalone="yes"?>
<Relationships xmlns="http://schemas.openxmlformats.org/package/2006/relationships"><Relationship Id="rId4" Type="http://schemas.openxmlformats.org/officeDocument/2006/relationships/notesSlide" Target="../notesSlides/notesSlide139.xml"/><Relationship Id="rId3" Type="http://schemas.openxmlformats.org/officeDocument/2006/relationships/slideLayout" Target="../slideLayouts/slideLayout5.xml"/><Relationship Id="rId2" Type="http://schemas.openxmlformats.org/officeDocument/2006/relationships/tags" Target="../tags/tag562.xml"/><Relationship Id="rId1" Type="http://schemas.openxmlformats.org/officeDocument/2006/relationships/tags" Target="../tags/tag56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82.xml"/></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140.xml"/><Relationship Id="rId3" Type="http://schemas.openxmlformats.org/officeDocument/2006/relationships/slideLayout" Target="../slideLayouts/slideLayout5.xml"/><Relationship Id="rId2" Type="http://schemas.openxmlformats.org/officeDocument/2006/relationships/tags" Target="../tags/tag564.xml"/><Relationship Id="rId1" Type="http://schemas.openxmlformats.org/officeDocument/2006/relationships/tags" Target="../tags/tag563.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5.xml"/><Relationship Id="rId1" Type="http://schemas.openxmlformats.org/officeDocument/2006/relationships/tags" Target="../tags/tag565.xml"/></Relationships>
</file>

<file path=ppt/slides/_rels/slide142.xml.rels><?xml version="1.0" encoding="UTF-8" standalone="yes"?>
<Relationships xmlns="http://schemas.openxmlformats.org/package/2006/relationships"><Relationship Id="rId6" Type="http://schemas.openxmlformats.org/officeDocument/2006/relationships/notesSlide" Target="../notesSlides/notesSlide142.xml"/><Relationship Id="rId5" Type="http://schemas.openxmlformats.org/officeDocument/2006/relationships/slideLayout" Target="../slideLayouts/slideLayout5.xml"/><Relationship Id="rId4" Type="http://schemas.openxmlformats.org/officeDocument/2006/relationships/tags" Target="../tags/tag568.xml"/><Relationship Id="rId3" Type="http://schemas.openxmlformats.org/officeDocument/2006/relationships/image" Target="../media/image7.jpeg"/><Relationship Id="rId2" Type="http://schemas.openxmlformats.org/officeDocument/2006/relationships/tags" Target="../tags/tag567.xml"/><Relationship Id="rId1" Type="http://schemas.openxmlformats.org/officeDocument/2006/relationships/tags" Target="../tags/tag566.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5.xml"/><Relationship Id="rId1" Type="http://schemas.openxmlformats.org/officeDocument/2006/relationships/tags" Target="../tags/tag569.xml"/></Relationships>
</file>

<file path=ppt/slides/_rels/slide144.xml.rels><?xml version="1.0" encoding="UTF-8" standalone="yes"?>
<Relationships xmlns="http://schemas.openxmlformats.org/package/2006/relationships"><Relationship Id="rId6" Type="http://schemas.openxmlformats.org/officeDocument/2006/relationships/notesSlide" Target="../notesSlides/notesSlide144.xml"/><Relationship Id="rId5" Type="http://schemas.openxmlformats.org/officeDocument/2006/relationships/slideLayout" Target="../slideLayouts/slideLayout5.xml"/><Relationship Id="rId4" Type="http://schemas.openxmlformats.org/officeDocument/2006/relationships/tags" Target="../tags/tag572.xml"/><Relationship Id="rId3" Type="http://schemas.openxmlformats.org/officeDocument/2006/relationships/image" Target="../media/image7.jpeg"/><Relationship Id="rId2" Type="http://schemas.openxmlformats.org/officeDocument/2006/relationships/tags" Target="../tags/tag571.xml"/><Relationship Id="rId1" Type="http://schemas.openxmlformats.org/officeDocument/2006/relationships/tags" Target="../tags/tag570.xml"/></Relationships>
</file>

<file path=ppt/slides/_rels/slide145.xml.rels><?xml version="1.0" encoding="UTF-8" standalone="yes"?>
<Relationships xmlns="http://schemas.openxmlformats.org/package/2006/relationships"><Relationship Id="rId4" Type="http://schemas.openxmlformats.org/officeDocument/2006/relationships/notesSlide" Target="../notesSlides/notesSlide14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5.xml"/><Relationship Id="rId5" Type="http://schemas.openxmlformats.org/officeDocument/2006/relationships/tags" Target="../tags/tag87.xml"/><Relationship Id="rId4" Type="http://schemas.openxmlformats.org/officeDocument/2006/relationships/image" Target="../media/image7.jpeg"/><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8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tags" Target="../tags/tag91.xml"/><Relationship Id="rId1" Type="http://schemas.openxmlformats.org/officeDocument/2006/relationships/tags" Target="../tags/tag90.xml"/></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7" Type="http://schemas.openxmlformats.org/officeDocument/2006/relationships/notesSlide" Target="../notesSlides/notesSlide2.xml"/><Relationship Id="rId26" Type="http://schemas.openxmlformats.org/officeDocument/2006/relationships/slideLayout" Target="../slideLayouts/slideLayout1.xml"/><Relationship Id="rId25" Type="http://schemas.openxmlformats.org/officeDocument/2006/relationships/tags" Target="../tags/tag30.xml"/><Relationship Id="rId24" Type="http://schemas.openxmlformats.org/officeDocument/2006/relationships/slide" Target="slide96.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slide" Target="slide124.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66.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33.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9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9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ags" Target="../tags/tag102.xml"/><Relationship Id="rId1" Type="http://schemas.openxmlformats.org/officeDocument/2006/relationships/tags" Target="../tags/tag101.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0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10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108.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32.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3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5.xml"/><Relationship Id="rId4" Type="http://schemas.openxmlformats.org/officeDocument/2006/relationships/tags" Target="../tags/tag111.xml"/><Relationship Id="rId3" Type="http://schemas.openxmlformats.org/officeDocument/2006/relationships/slide" Target="slide31.xml"/><Relationship Id="rId2" Type="http://schemas.openxmlformats.org/officeDocument/2006/relationships/tags" Target="../tags/tag110.xml"/><Relationship Id="rId1" Type="http://schemas.openxmlformats.org/officeDocument/2006/relationships/tags" Target="../tags/tag10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5.xml"/><Relationship Id="rId2" Type="http://schemas.openxmlformats.org/officeDocument/2006/relationships/tags" Target="../tags/tag113.xml"/><Relationship Id="rId1" Type="http://schemas.openxmlformats.org/officeDocument/2006/relationships/tags" Target="../tags/tag112.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5.xml"/><Relationship Id="rId3" Type="http://schemas.openxmlformats.org/officeDocument/2006/relationships/tags" Target="../tags/tag115.xml"/><Relationship Id="rId2" Type="http://schemas.openxmlformats.org/officeDocument/2006/relationships/slide" Target="slide30.xml"/><Relationship Id="rId1" Type="http://schemas.openxmlformats.org/officeDocument/2006/relationships/tags" Target="../tags/tag114.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tags" Target="../tags/tag117.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16.xml"/><Relationship Id="rId1" Type="http://schemas.openxmlformats.org/officeDocument/2006/relationships/image" Target="../media/image6.jpe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3.xml"/><Relationship Id="rId3" Type="http://schemas.openxmlformats.org/officeDocument/2006/relationships/tags" Target="../tags/tag119.xml"/><Relationship Id="rId2" Type="http://schemas.openxmlformats.org/officeDocument/2006/relationships/image" Target="../media/image7.jpeg"/><Relationship Id="rId1" Type="http://schemas.openxmlformats.org/officeDocument/2006/relationships/tags" Target="../tags/tag118.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0" Type="http://schemas.openxmlformats.org/officeDocument/2006/relationships/notesSlide" Target="../notesSlides/notesSlide36.xml"/><Relationship Id="rId1" Type="http://schemas.openxmlformats.org/officeDocument/2006/relationships/tags" Target="../tags/tag124.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3.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3.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4.xml"/><Relationship Id="rId2" Type="http://schemas.openxmlformats.org/officeDocument/2006/relationships/image" Target="../media/image7.jpeg"/><Relationship Id="rId1" Type="http://schemas.openxmlformats.org/officeDocument/2006/relationships/tags" Target="../tags/tag33.xml"/></Relationships>
</file>

<file path=ppt/slides/_rels/slide40.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image" Target="../media/image7.jpeg"/><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1" Type="http://schemas.openxmlformats.org/officeDocument/2006/relationships/notesSlide" Target="../notesSlides/notesSlide40.xml"/><Relationship Id="rId10" Type="http://schemas.openxmlformats.org/officeDocument/2006/relationships/slideLayout" Target="../slideLayouts/slideLayout4.xml"/><Relationship Id="rId1" Type="http://schemas.openxmlformats.org/officeDocument/2006/relationships/tags" Target="../tags/tag14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5.xml"/><Relationship Id="rId5" Type="http://schemas.openxmlformats.org/officeDocument/2006/relationships/tags" Target="../tags/tag158.xml"/><Relationship Id="rId4" Type="http://schemas.openxmlformats.org/officeDocument/2006/relationships/image" Target="../media/image7.jpeg"/><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15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tags" Target="../tags/tag160.xml"/></Relationships>
</file>

<file path=ppt/slides/_rels/slide45.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7" Type="http://schemas.openxmlformats.org/officeDocument/2006/relationships/notesSlide" Target="../notesSlides/notesSlide45.xml"/><Relationship Id="rId16" Type="http://schemas.openxmlformats.org/officeDocument/2006/relationships/slideLayout" Target="../slideLayouts/slideLayout5.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3" Type="http://schemas.openxmlformats.org/officeDocument/2006/relationships/notesSlide" Target="../notesSlides/notesSlide46.xml"/><Relationship Id="rId22" Type="http://schemas.openxmlformats.org/officeDocument/2006/relationships/slideLayout" Target="../slideLayouts/slideLayout5.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tags" Target="../tags/tag177.xml"/><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47.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3" Type="http://schemas.openxmlformats.org/officeDocument/2006/relationships/notesSlide" Target="../notesSlides/notesSlide47.xml"/><Relationship Id="rId22" Type="http://schemas.openxmlformats.org/officeDocument/2006/relationships/slideLayout" Target="../slideLayouts/slideLayout5.xml"/><Relationship Id="rId21" Type="http://schemas.openxmlformats.org/officeDocument/2006/relationships/tags" Target="../tags/tag217.xml"/><Relationship Id="rId20" Type="http://schemas.openxmlformats.org/officeDocument/2006/relationships/tags" Target="../tags/tag216.xml"/><Relationship Id="rId2" Type="http://schemas.openxmlformats.org/officeDocument/2006/relationships/tags" Target="../tags/tag198.xml"/><Relationship Id="rId19" Type="http://schemas.openxmlformats.org/officeDocument/2006/relationships/tags" Target="../tags/tag215.xml"/><Relationship Id="rId18" Type="http://schemas.openxmlformats.org/officeDocument/2006/relationships/tags" Target="../tags/tag214.xml"/><Relationship Id="rId17" Type="http://schemas.openxmlformats.org/officeDocument/2006/relationships/tags" Target="../tags/tag213.xml"/><Relationship Id="rId16" Type="http://schemas.openxmlformats.org/officeDocument/2006/relationships/tags" Target="../tags/tag212.xml"/><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7.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0" Type="http://schemas.openxmlformats.org/officeDocument/2006/relationships/notesSlide" Target="../notesSlides/notesSlide48.xml"/><Relationship Id="rId1" Type="http://schemas.openxmlformats.org/officeDocument/2006/relationships/tags" Target="../tags/tag218.xml"/></Relationships>
</file>

<file path=ppt/slides/_rels/slide49.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4" Type="http://schemas.openxmlformats.org/officeDocument/2006/relationships/notesSlide" Target="../notesSlides/notesSlide49.xml"/><Relationship Id="rId13" Type="http://schemas.openxmlformats.org/officeDocument/2006/relationships/slideLayout" Target="../slideLayouts/slideLayout5.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tags" Target="../tags/tag23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tags" Target="../tags/tag239.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5.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tags" Target="../tags/tag243.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5.xml"/><Relationship Id="rId2" Type="http://schemas.openxmlformats.org/officeDocument/2006/relationships/tags" Target="../tags/tag245.xml"/><Relationship Id="rId1" Type="http://schemas.openxmlformats.org/officeDocument/2006/relationships/tags" Target="../tags/tag244.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5.xml"/><Relationship Id="rId2" Type="http://schemas.openxmlformats.org/officeDocument/2006/relationships/tags" Target="../tags/tag247.xml"/><Relationship Id="rId1" Type="http://schemas.openxmlformats.org/officeDocument/2006/relationships/tags" Target="../tags/tag246.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5.xml"/><Relationship Id="rId2" Type="http://schemas.openxmlformats.org/officeDocument/2006/relationships/tags" Target="../tags/tag249.xml"/><Relationship Id="rId1" Type="http://schemas.openxmlformats.org/officeDocument/2006/relationships/tags" Target="../tags/tag248.xml"/></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5.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5.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2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5.xml"/><Relationship Id="rId2" Type="http://schemas.openxmlformats.org/officeDocument/2006/relationships/tags" Target="../tags/tag259.xml"/><Relationship Id="rId1" Type="http://schemas.openxmlformats.org/officeDocument/2006/relationships/tags" Target="../tags/tag258.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5.xml"/><Relationship Id="rId2" Type="http://schemas.openxmlformats.org/officeDocument/2006/relationships/tags" Target="../tags/tag261.xml"/><Relationship Id="rId1" Type="http://schemas.openxmlformats.org/officeDocument/2006/relationships/tags" Target="../tags/tag260.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5.xml"/><Relationship Id="rId2" Type="http://schemas.openxmlformats.org/officeDocument/2006/relationships/tags" Target="../tags/tag263.xml"/><Relationship Id="rId1" Type="http://schemas.openxmlformats.org/officeDocument/2006/relationships/tags" Target="../tags/tag2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tags" Target="../tags/tag264.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5.xml"/><Relationship Id="rId3" Type="http://schemas.openxmlformats.org/officeDocument/2006/relationships/slide" Target="slide65.xml"/><Relationship Id="rId2" Type="http://schemas.openxmlformats.org/officeDocument/2006/relationships/tags" Target="../tags/tag266.xml"/><Relationship Id="rId1" Type="http://schemas.openxmlformats.org/officeDocument/2006/relationships/tags" Target="../tags/tag265.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5.xml"/><Relationship Id="rId3" Type="http://schemas.openxmlformats.org/officeDocument/2006/relationships/tags" Target="../tags/tag268.xml"/><Relationship Id="rId2" Type="http://schemas.openxmlformats.org/officeDocument/2006/relationships/slide" Target="slide64.xml"/><Relationship Id="rId1" Type="http://schemas.openxmlformats.org/officeDocument/2006/relationships/tags" Target="../tags/tag267.xml"/></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1.xml"/><Relationship Id="rId5" Type="http://schemas.openxmlformats.org/officeDocument/2006/relationships/tags" Target="../tags/tag270.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69.xml"/><Relationship Id="rId1" Type="http://schemas.openxmlformats.org/officeDocument/2006/relationships/image" Target="../media/image6.jpe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3.xml"/><Relationship Id="rId3" Type="http://schemas.openxmlformats.org/officeDocument/2006/relationships/tags" Target="../tags/tag272.xml"/><Relationship Id="rId2" Type="http://schemas.openxmlformats.org/officeDocument/2006/relationships/image" Target="../media/image7.jpeg"/><Relationship Id="rId1" Type="http://schemas.openxmlformats.org/officeDocument/2006/relationships/tags" Target="../tags/tag271.xml"/></Relationships>
</file>

<file path=ppt/slides/_rels/slide68.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3" Type="http://schemas.openxmlformats.org/officeDocument/2006/relationships/notesSlide" Target="../notesSlides/notesSlide68.xml"/><Relationship Id="rId22" Type="http://schemas.openxmlformats.org/officeDocument/2006/relationships/slideLayout" Target="../slideLayouts/slideLayout3.xml"/><Relationship Id="rId21" Type="http://schemas.openxmlformats.org/officeDocument/2006/relationships/tags" Target="../tags/tag293.xml"/><Relationship Id="rId20" Type="http://schemas.openxmlformats.org/officeDocument/2006/relationships/tags" Target="../tags/tag292.xml"/><Relationship Id="rId2" Type="http://schemas.openxmlformats.org/officeDocument/2006/relationships/tags" Target="../tags/tag274.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tags" Target="../tags/tag273.xml"/></Relationships>
</file>

<file path=ppt/slides/_rels/slide69.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4" Type="http://schemas.openxmlformats.org/officeDocument/2006/relationships/notesSlide" Target="../notesSlides/notesSlide69.xml"/><Relationship Id="rId13" Type="http://schemas.openxmlformats.org/officeDocument/2006/relationships/slideLayout" Target="../slideLayouts/slideLayout3.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3.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70.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1" Type="http://schemas.openxmlformats.org/officeDocument/2006/relationships/notesSlide" Target="../notesSlides/notesSlide70.xml"/><Relationship Id="rId20" Type="http://schemas.openxmlformats.org/officeDocument/2006/relationships/slideLayout" Target="../slideLayouts/slideLayout3.xml"/><Relationship Id="rId2" Type="http://schemas.openxmlformats.org/officeDocument/2006/relationships/tags" Target="../tags/tag307.xml"/><Relationship Id="rId19" Type="http://schemas.openxmlformats.org/officeDocument/2006/relationships/tags" Target="../tags/tag324.xml"/><Relationship Id="rId18" Type="http://schemas.openxmlformats.org/officeDocument/2006/relationships/tags" Target="../tags/tag323.xml"/><Relationship Id="rId17" Type="http://schemas.openxmlformats.org/officeDocument/2006/relationships/tags" Target="../tags/tag322.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6.xml"/></Relationships>
</file>

<file path=ppt/slides/_rels/slide71.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2" Type="http://schemas.openxmlformats.org/officeDocument/2006/relationships/notesSlide" Target="../notesSlides/notesSlide71.xml"/><Relationship Id="rId11" Type="http://schemas.openxmlformats.org/officeDocument/2006/relationships/slideLayout" Target="../slideLayouts/slideLayout3.xml"/><Relationship Id="rId10" Type="http://schemas.openxmlformats.org/officeDocument/2006/relationships/tags" Target="../tags/tag334.xml"/><Relationship Id="rId1" Type="http://schemas.openxmlformats.org/officeDocument/2006/relationships/tags" Target="../tags/tag325.xml"/></Relationships>
</file>

<file path=ppt/slides/_rels/slide72.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0" Type="http://schemas.openxmlformats.org/officeDocument/2006/relationships/notesSlide" Target="../notesSlides/notesSlide72.xml"/><Relationship Id="rId2" Type="http://schemas.openxmlformats.org/officeDocument/2006/relationships/tags" Target="../tags/tag336.xml"/><Relationship Id="rId19" Type="http://schemas.openxmlformats.org/officeDocument/2006/relationships/slideLayout" Target="../slideLayouts/slideLayout3.xml"/><Relationship Id="rId18" Type="http://schemas.openxmlformats.org/officeDocument/2006/relationships/tags" Target="../tags/tag352.xml"/><Relationship Id="rId17" Type="http://schemas.openxmlformats.org/officeDocument/2006/relationships/tags" Target="../tags/tag351.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5.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3.xml"/><Relationship Id="rId2" Type="http://schemas.openxmlformats.org/officeDocument/2006/relationships/tags" Target="../tags/tag354.xml"/><Relationship Id="rId1" Type="http://schemas.openxmlformats.org/officeDocument/2006/relationships/tags" Target="../tags/tag353.xml"/></Relationships>
</file>

<file path=ppt/slides/_rels/slide74.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image" Target="../media/image7.jpeg"/><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2" Type="http://schemas.openxmlformats.org/officeDocument/2006/relationships/notesSlide" Target="../notesSlides/notesSlide74.xml"/><Relationship Id="rId11" Type="http://schemas.openxmlformats.org/officeDocument/2006/relationships/slideLayout" Target="../slideLayouts/slideLayout4.xml"/><Relationship Id="rId10" Type="http://schemas.openxmlformats.org/officeDocument/2006/relationships/tags" Target="../tags/tag363.xml"/><Relationship Id="rId1" Type="http://schemas.openxmlformats.org/officeDocument/2006/relationships/tags" Target="../tags/tag355.xml"/></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5.xml"/><Relationship Id="rId5" Type="http://schemas.openxmlformats.org/officeDocument/2006/relationships/tags" Target="../tags/tag367.xml"/><Relationship Id="rId4" Type="http://schemas.openxmlformats.org/officeDocument/2006/relationships/image" Target="../media/image7.jpeg"/><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368.xml"/></Relationships>
</file>

<file path=ppt/slides/_rels/slide77.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1" Type="http://schemas.openxmlformats.org/officeDocument/2006/relationships/notesSlide" Target="../notesSlides/notesSlide77.xml"/><Relationship Id="rId10" Type="http://schemas.openxmlformats.org/officeDocument/2006/relationships/slideLayout" Target="../slideLayouts/slideLayout5.xml"/><Relationship Id="rId1" Type="http://schemas.openxmlformats.org/officeDocument/2006/relationships/tags" Target="../tags/tag369.xml"/></Relationships>
</file>

<file path=ppt/slides/_rels/slide78.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4" Type="http://schemas.openxmlformats.org/officeDocument/2006/relationships/notesSlide" Target="../notesSlides/notesSlide78.xml"/><Relationship Id="rId13" Type="http://schemas.openxmlformats.org/officeDocument/2006/relationships/slideLayout" Target="../slideLayouts/slideLayout5.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8.xml"/></Relationships>
</file>

<file path=ppt/slides/_rels/slide79.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2" Type="http://schemas.openxmlformats.org/officeDocument/2006/relationships/notesSlide" Target="../notesSlides/notesSlide79.xml"/><Relationship Id="rId11" Type="http://schemas.openxmlformats.org/officeDocument/2006/relationships/slideLayout" Target="../slideLayouts/slideLayout5.xml"/><Relationship Id="rId10" Type="http://schemas.openxmlformats.org/officeDocument/2006/relationships/tags" Target="../tags/tag399.xml"/><Relationship Id="rId1" Type="http://schemas.openxmlformats.org/officeDocument/2006/relationships/tags" Target="../tags/tag39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0" Type="http://schemas.openxmlformats.org/officeDocument/2006/relationships/notesSlide" Target="../notesSlides/notesSlide80.xml"/><Relationship Id="rId1" Type="http://schemas.openxmlformats.org/officeDocument/2006/relationships/tags" Target="../tags/tag400.xml"/></Relationships>
</file>

<file path=ppt/slides/_rels/slide81.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4" Type="http://schemas.openxmlformats.org/officeDocument/2006/relationships/notesSlide" Target="../notesSlides/notesSlide81.xml"/><Relationship Id="rId13" Type="http://schemas.openxmlformats.org/officeDocument/2006/relationships/slideLayout" Target="../slideLayouts/slideLayout5.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08.xml"/></Relationships>
</file>

<file path=ppt/slides/_rels/slide82.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2" Type="http://schemas.openxmlformats.org/officeDocument/2006/relationships/notesSlide" Target="../notesSlides/notesSlide82.xml"/><Relationship Id="rId11" Type="http://schemas.openxmlformats.org/officeDocument/2006/relationships/slideLayout" Target="../slideLayouts/slideLayout5.xml"/><Relationship Id="rId10" Type="http://schemas.openxmlformats.org/officeDocument/2006/relationships/tags" Target="../tags/tag429.xml"/><Relationship Id="rId1" Type="http://schemas.openxmlformats.org/officeDocument/2006/relationships/tags" Target="../tags/tag42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tags" Target="../tags/tag430.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tags" Target="../tags/tag431.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5.xml"/><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s>
</file>

<file path=ppt/slides/_rels/slide86.xml.rels><?xml version="1.0" encoding="UTF-8" standalone="yes"?>
<Relationships xmlns="http://schemas.openxmlformats.org/package/2006/relationships"><Relationship Id="rId7" Type="http://schemas.openxmlformats.org/officeDocument/2006/relationships/notesSlide" Target="../notesSlides/notesSlide86.xml"/><Relationship Id="rId6" Type="http://schemas.openxmlformats.org/officeDocument/2006/relationships/slideLayout" Target="../slideLayouts/slideLayout5.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5.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5.xml"/><Relationship Id="rId2" Type="http://schemas.openxmlformats.org/officeDocument/2006/relationships/tags" Target="../tags/tag444.xml"/><Relationship Id="rId1" Type="http://schemas.openxmlformats.org/officeDocument/2006/relationships/tags" Target="../tags/tag443.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5.xml"/><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notesSlide" Target="../notesSlides/notesSlide9.xml"/><Relationship Id="rId1" Type="http://schemas.openxmlformats.org/officeDocument/2006/relationships/tags" Target="../tags/tag5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5.xml"/><Relationship Id="rId1" Type="http://schemas.openxmlformats.org/officeDocument/2006/relationships/tags" Target="../tags/tag448.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tags" Target="../tags/tag44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5.xml"/><Relationship Id="rId1" Type="http://schemas.openxmlformats.org/officeDocument/2006/relationships/tags" Target="../tags/tag45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tags" Target="../tags/tag451.xml"/></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5.xml"/><Relationship Id="rId3" Type="http://schemas.openxmlformats.org/officeDocument/2006/relationships/slide" Target="slide95.xml"/><Relationship Id="rId2" Type="http://schemas.openxmlformats.org/officeDocument/2006/relationships/tags" Target="../tags/tag453.xml"/><Relationship Id="rId1" Type="http://schemas.openxmlformats.org/officeDocument/2006/relationships/tags" Target="../tags/tag452.xml"/></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5.xml"/><Relationship Id="rId3" Type="http://schemas.openxmlformats.org/officeDocument/2006/relationships/tags" Target="../tags/tag455.xml"/><Relationship Id="rId2" Type="http://schemas.openxmlformats.org/officeDocument/2006/relationships/slide" Target="slide94.xml"/><Relationship Id="rId1" Type="http://schemas.openxmlformats.org/officeDocument/2006/relationships/tags" Target="../tags/tag454.xml"/></Relationships>
</file>

<file path=ppt/slides/_rels/slide96.xml.rels><?xml version="1.0" encoding="UTF-8" standalone="yes"?>
<Relationships xmlns="http://schemas.openxmlformats.org/package/2006/relationships"><Relationship Id="rId7" Type="http://schemas.openxmlformats.org/officeDocument/2006/relationships/notesSlide" Target="../notesSlides/notesSlide96.xml"/><Relationship Id="rId6" Type="http://schemas.openxmlformats.org/officeDocument/2006/relationships/slideLayout" Target="../slideLayouts/slideLayout1.xml"/><Relationship Id="rId5" Type="http://schemas.openxmlformats.org/officeDocument/2006/relationships/tags" Target="../tags/tag457.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456.xml"/><Relationship Id="rId1" Type="http://schemas.openxmlformats.org/officeDocument/2006/relationships/image" Target="../media/image6.jpe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3.xml"/><Relationship Id="rId3" Type="http://schemas.openxmlformats.org/officeDocument/2006/relationships/tags" Target="../tags/tag459.xml"/><Relationship Id="rId2" Type="http://schemas.openxmlformats.org/officeDocument/2006/relationships/image" Target="../media/image7.jpeg"/><Relationship Id="rId1" Type="http://schemas.openxmlformats.org/officeDocument/2006/relationships/tags" Target="../tags/tag458.xml"/></Relationships>
</file>

<file path=ppt/slides/_rels/slide98.xml.rels><?xml version="1.0" encoding="UTF-8" standalone="yes"?>
<Relationships xmlns="http://schemas.openxmlformats.org/package/2006/relationships"><Relationship Id="rId9" Type="http://schemas.openxmlformats.org/officeDocument/2006/relationships/notesSlide" Target="../notesSlides/notesSlide98.xml"/><Relationship Id="rId8" Type="http://schemas.openxmlformats.org/officeDocument/2006/relationships/slideLayout" Target="../slideLayouts/slideLayout3.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3.xml"/><Relationship Id="rId1" Type="http://schemas.openxmlformats.org/officeDocument/2006/relationships/tags" Target="../tags/tag467.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barn(inVertical)">
                                      <p:cBhvr>
                                        <p:cTn id="16" dur="500"/>
                                        <p:tgtEl>
                                          <p:spTgt spid="47"/>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78205" y="689610"/>
            <a:ext cx="10078085" cy="474281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5. </a:t>
            </a:r>
            <a:r>
              <a:rPr lang="zh-CN" altLang="en-US" sz="2400">
                <a:latin typeface="宋体" panose="02010600030101010101" pitchFamily="2" charset="-122"/>
                <a:ea typeface="宋体" panose="02010600030101010101" pitchFamily="2" charset="-122"/>
                <a:cs typeface="宋体" panose="02010600030101010101" pitchFamily="2" charset="-122"/>
              </a:rPr>
              <a:t>解释下列标红的字。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操</a:t>
            </a:r>
            <a:r>
              <a:rPr lang="zh-CN" altLang="en-US" sz="2400">
                <a:latin typeface="宋体" panose="02010600030101010101" pitchFamily="2" charset="-122"/>
                <a:ea typeface="宋体" panose="02010600030101010101" pitchFamily="2" charset="-122"/>
                <a:cs typeface="宋体" panose="02010600030101010101" pitchFamily="2" charset="-122"/>
              </a:rPr>
              <a:t>吴戈兮</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被</a:t>
            </a:r>
            <a:r>
              <a:rPr lang="zh-CN" altLang="en-US" sz="2400">
                <a:latin typeface="宋体" panose="02010600030101010101" pitchFamily="2" charset="-122"/>
                <a:ea typeface="宋体" panose="02010600030101010101" pitchFamily="2" charset="-122"/>
                <a:cs typeface="宋体" panose="02010600030101010101" pitchFamily="2" charset="-122"/>
              </a:rPr>
              <a:t>犀甲 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车</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错</a:t>
            </a:r>
            <a:r>
              <a:rPr lang="zh-CN" altLang="en-US" sz="2400">
                <a:latin typeface="宋体" panose="02010600030101010101" pitchFamily="2" charset="-122"/>
                <a:ea typeface="宋体" panose="02010600030101010101" pitchFamily="2" charset="-122"/>
                <a:cs typeface="宋体" panose="02010600030101010101" pitchFamily="2" charset="-122"/>
              </a:rPr>
              <a:t>毂兮短兵接 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凌</a:t>
            </a:r>
            <a:r>
              <a:rPr lang="zh-CN" altLang="en-US" sz="2400">
                <a:latin typeface="宋体" panose="02010600030101010101" pitchFamily="2" charset="-122"/>
                <a:ea typeface="宋体" panose="02010600030101010101" pitchFamily="2" charset="-122"/>
                <a:cs typeface="宋体" panose="02010600030101010101" pitchFamily="2" charset="-122"/>
              </a:rPr>
              <a:t>余阵兮</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躐</a:t>
            </a:r>
            <a:r>
              <a:rPr lang="zh-CN" altLang="en-US" sz="2400">
                <a:latin typeface="宋体" panose="02010600030101010101" pitchFamily="2" charset="-122"/>
                <a:ea typeface="宋体" panose="02010600030101010101" pitchFamily="2" charset="-122"/>
                <a:cs typeface="宋体" panose="02010600030101010101" pitchFamily="2" charset="-122"/>
              </a:rPr>
              <a:t>余行 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霾</a:t>
            </a:r>
            <a:r>
              <a:rPr lang="zh-CN" altLang="en-US" sz="2400">
                <a:latin typeface="宋体" panose="02010600030101010101" pitchFamily="2" charset="-122"/>
                <a:ea typeface="宋体" panose="02010600030101010101" pitchFamily="2" charset="-122"/>
                <a:cs typeface="宋体" panose="02010600030101010101" pitchFamily="2" charset="-122"/>
              </a:rPr>
              <a:t>两轮兮</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絷</a:t>
            </a:r>
            <a:r>
              <a:rPr lang="zh-CN" altLang="en-US" sz="2400">
                <a:latin typeface="宋体" panose="02010600030101010101" pitchFamily="2" charset="-122"/>
                <a:ea typeface="宋体" panose="02010600030101010101" pitchFamily="2" charset="-122"/>
                <a:cs typeface="宋体" panose="02010600030101010101" pitchFamily="2" charset="-122"/>
              </a:rPr>
              <a:t>四马 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天时</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坠</a:t>
            </a:r>
            <a:r>
              <a:rPr lang="zh-CN" altLang="en-US" sz="2400">
                <a:latin typeface="宋体" panose="02010600030101010101" pitchFamily="2" charset="-122"/>
                <a:ea typeface="宋体" panose="02010600030101010101" pitchFamily="2" charset="-122"/>
                <a:cs typeface="宋体" panose="02010600030101010101" pitchFamily="2" charset="-122"/>
              </a:rPr>
              <a:t>兮威灵怒 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出不入兮往不</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反</a:t>
            </a:r>
            <a:r>
              <a:rPr lang="zh-CN" altLang="en-US" sz="2400">
                <a:latin typeface="宋体" panose="02010600030101010101" pitchFamily="2" charset="-122"/>
                <a:ea typeface="宋体" panose="02010600030101010101" pitchFamily="2" charset="-122"/>
                <a:cs typeface="宋体" panose="02010600030101010101" pitchFamily="2" charset="-122"/>
              </a:rPr>
              <a:t> 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首身离兮心不</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惩</a:t>
            </a:r>
            <a:r>
              <a:rPr lang="zh-CN" altLang="en-US" sz="2400">
                <a:latin typeface="宋体" panose="02010600030101010101" pitchFamily="2" charset="-122"/>
                <a:ea typeface="宋体" panose="02010600030101010101" pitchFamily="2" charset="-122"/>
                <a:cs typeface="宋体" panose="02010600030101010101" pitchFamily="2" charset="-122"/>
              </a:rPr>
              <a:t> 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诚</a:t>
            </a:r>
            <a:r>
              <a:rPr lang="zh-CN" altLang="en-US" sz="2400">
                <a:latin typeface="宋体" panose="02010600030101010101" pitchFamily="2" charset="-122"/>
                <a:ea typeface="宋体" panose="02010600030101010101" pitchFamily="2" charset="-122"/>
                <a:cs typeface="宋体" panose="02010600030101010101" pitchFamily="2" charset="-122"/>
              </a:rPr>
              <a:t>既勇兮又以武 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2"/>
            </p:custDataLst>
          </p:nvPr>
        </p:nvSpPr>
        <p:spPr>
          <a:xfrm>
            <a:off x="3406140" y="1330960"/>
            <a:ext cx="18167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操：拿着。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3406140" y="1791335"/>
            <a:ext cx="309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错：交错。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4"/>
            </p:custDataLst>
          </p:nvPr>
        </p:nvSpPr>
        <p:spPr>
          <a:xfrm>
            <a:off x="3406140" y="2308860"/>
            <a:ext cx="16262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凌：侵犯。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3406140" y="2825750"/>
            <a:ext cx="232981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霾：同“埋”。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6"/>
            </p:custDataLst>
          </p:nvPr>
        </p:nvSpPr>
        <p:spPr>
          <a:xfrm>
            <a:off x="3406140" y="3286125"/>
            <a:ext cx="309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坠：怨恨。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7"/>
            </p:custDataLst>
          </p:nvPr>
        </p:nvSpPr>
        <p:spPr>
          <a:xfrm>
            <a:off x="3406140" y="3860165"/>
            <a:ext cx="309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反：同“返”。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8"/>
            </p:custDataLst>
          </p:nvPr>
        </p:nvSpPr>
        <p:spPr>
          <a:xfrm>
            <a:off x="3406140" y="4320540"/>
            <a:ext cx="309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惩：悔恨。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9"/>
            </p:custDataLst>
          </p:nvPr>
        </p:nvSpPr>
        <p:spPr>
          <a:xfrm>
            <a:off x="3406140" y="4894580"/>
            <a:ext cx="309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诚：诚然、确实。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10"/>
            </p:custDataLst>
          </p:nvPr>
        </p:nvSpPr>
        <p:spPr>
          <a:xfrm>
            <a:off x="5032375" y="1323340"/>
            <a:ext cx="35966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被：同“披”，穿着。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1"/>
            </p:custDataLst>
          </p:nvPr>
        </p:nvSpPr>
        <p:spPr>
          <a:xfrm>
            <a:off x="5386705" y="2279650"/>
            <a:ext cx="18294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躐：践踏。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2"/>
            </p:custDataLst>
          </p:nvPr>
        </p:nvSpPr>
        <p:spPr>
          <a:xfrm>
            <a:off x="5799455" y="2821940"/>
            <a:ext cx="18008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絷：绊住。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4" grpId="0"/>
      <p:bldP spid="6" grpId="0"/>
      <p:bldP spid="7" grpId="0"/>
      <p:bldP spid="8" grpId="0"/>
      <p:bldP spid="9" grpId="0"/>
      <p:bldP spid="10" grpId="0"/>
      <p:bldP spid="11" grpId="0"/>
      <p:bldP spid="12" grpId="0"/>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2910" y="728980"/>
            <a:ext cx="11017885" cy="489013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 写</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作背景：写这首词的时候辛弃疾已</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经66岁了，辛弃疾从42岁到60岁一直过着隐居的生活，得不到朝廷的重用。这期间，1203年再次被当时执掌大权的韩侂胄起用，任浙江东路安抚史，翌年改任镇江知府。1204年韩侂胄为了稳固自己的地位，草草北伐。而镇江濒临抗战前线，是北伐的重要基地。辛弃疾到任后，做了大量的准备工作，但是韩侂胄把持朝政，只想侥幸获胜，不愿认真准备。对韩侂胄轻敌冒进的做法，辛弃疾感到忧心忡忡，他认为应当做好充分准备，绝不能草率从事，否则难免重蹈覆辙，使北伐再次遭遇失败。韩侂胄听不进辛弃疾的劝告，后来就把他调离了镇江。这首词是辛弃疾被起用又被降职时，登上北固亭，满怀悲愤而写下的。</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2910" y="1243330"/>
            <a:ext cx="11017885" cy="316738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5. 用</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典：指引用古人、古事来比喻今人、今事，是古代诗文中常见的一种写作手法。运用典故的作用：</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①使作品简洁含蓄，余韵盎然；</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②与词的思想感情紧密联系，增强作品的说服力和感染力。</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430655" y="1719580"/>
            <a:ext cx="8184515"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6.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舞</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榭</a:t>
            </a:r>
            <a:r>
              <a:rPr lang="zh-CN" altLang="en-US" sz="2400">
                <a:latin typeface="宋体" panose="02010600030101010101" pitchFamily="2" charset="-122"/>
                <a:ea typeface="宋体" panose="02010600030101010101" pitchFamily="2" charset="-122"/>
                <a:cs typeface="宋体" panose="02010600030101010101" pitchFamily="2" charset="-122"/>
              </a:rPr>
              <a:t>歌台（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巷陌</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廉颇</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封狼居</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胥</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佛狸</a:t>
            </a:r>
            <a:r>
              <a:rPr lang="zh-CN" altLang="en-US" sz="2400">
                <a:latin typeface="宋体" panose="02010600030101010101" pitchFamily="2" charset="-122"/>
                <a:ea typeface="宋体" panose="02010600030101010101" pitchFamily="2" charset="-122"/>
                <a:cs typeface="宋体" panose="02010600030101010101" pitchFamily="2" charset="-122"/>
              </a:rPr>
              <a:t>祠下（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8" name="文本框 7"/>
          <p:cNvSpPr txBox="1"/>
          <p:nvPr>
            <p:custDataLst>
              <p:tags r:id="rId2"/>
            </p:custDataLst>
          </p:nvPr>
        </p:nvSpPr>
        <p:spPr>
          <a:xfrm>
            <a:off x="2946400" y="2253615"/>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xiè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3"/>
            </p:custDataLst>
          </p:nvPr>
        </p:nvSpPr>
        <p:spPr>
          <a:xfrm>
            <a:off x="6915150" y="225361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xiàng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4"/>
            </p:custDataLst>
          </p:nvPr>
        </p:nvSpPr>
        <p:spPr>
          <a:xfrm>
            <a:off x="8237220" y="233172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5"/>
            </p:custDataLst>
          </p:nvPr>
        </p:nvSpPr>
        <p:spPr>
          <a:xfrm>
            <a:off x="2378075" y="2713990"/>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lián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6"/>
            </p:custDataLst>
          </p:nvPr>
        </p:nvSpPr>
        <p:spPr>
          <a:xfrm>
            <a:off x="3660775" y="268478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7"/>
            </p:custDataLst>
          </p:nvPr>
        </p:nvSpPr>
        <p:spPr>
          <a:xfrm>
            <a:off x="7553325" y="2713990"/>
            <a:ext cx="9258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2950845" y="3240405"/>
            <a:ext cx="95377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4371975" y="3240405"/>
            <a:ext cx="56896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p:bldP spid="4" grpId="0"/>
      <p:bldP spid="13" grpId="0"/>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590800" y="467995"/>
            <a:ext cx="7669530" cy="48875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7. 解</a:t>
            </a:r>
            <a:r>
              <a:rPr lang="zh-CN" altLang="en-US" sz="2400">
                <a:latin typeface="宋体" panose="02010600030101010101" pitchFamily="2" charset="-122"/>
                <a:ea typeface="宋体" panose="02010600030101010101" pitchFamily="2" charset="-122"/>
                <a:cs typeface="宋体" panose="02010600030101010101" pitchFamily="2" charset="-122"/>
              </a:rPr>
              <a:t>释下列字词。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无觅：_______________________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气吞：_______________________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风流：_______________________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寻常：_______________________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草草：_______________________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赢得：_______________________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北顾：_______________________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可堪：_______________________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凭谁问：_______________________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3394075" y="925195"/>
            <a:ext cx="36239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寻找不到。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3465195" y="1385570"/>
            <a:ext cx="50946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形容气势很大，气概非凡。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3530600" y="1868170"/>
            <a:ext cx="47904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指杰出不凡的人物及其事迹。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3465195" y="2372360"/>
            <a:ext cx="48558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平常、普通。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3567430" y="2855595"/>
            <a:ext cx="225298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轻率。</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3567430" y="3306445"/>
            <a:ext cx="29025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落得、剩得。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7"/>
            </p:custDataLst>
          </p:nvPr>
        </p:nvSpPr>
        <p:spPr>
          <a:xfrm>
            <a:off x="3648075" y="3776345"/>
            <a:ext cx="361505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指败逃中回头北望。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8"/>
            </p:custDataLst>
          </p:nvPr>
        </p:nvSpPr>
        <p:spPr>
          <a:xfrm>
            <a:off x="3731895" y="4281170"/>
            <a:ext cx="468249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不堪，哪堪，怎堪，即怎能忍受。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9"/>
            </p:custDataLst>
          </p:nvPr>
        </p:nvSpPr>
        <p:spPr>
          <a:xfrm>
            <a:off x="3731895" y="4763135"/>
            <a:ext cx="378396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难道（还有）谁会问？</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6" grpId="0"/>
      <p:bldP spid="16" grpId="0"/>
      <p:bldP spid="17" grpId="0"/>
      <p:bldP spid="1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10920" y="688975"/>
            <a:ext cx="1005840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指出</a:t>
            </a:r>
            <a:r>
              <a:rPr lang="zh-CN" altLang="en-US" sz="2400">
                <a:latin typeface="宋体" panose="02010600030101010101" pitchFamily="2" charset="-122"/>
                <a:ea typeface="宋体" panose="02010600030101010101" pitchFamily="2" charset="-122"/>
                <a:cs typeface="宋体" panose="02010600030101010101" pitchFamily="2" charset="-122"/>
              </a:rPr>
              <a:t>下列标红字的活用的现象，并解释字意。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（1）赢得仓皇</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北</a:t>
            </a:r>
            <a:r>
              <a:rPr lang="zh-CN" altLang="en-US" sz="2400">
                <a:latin typeface="宋体" panose="02010600030101010101" pitchFamily="2" charset="-122"/>
                <a:ea typeface="宋体" panose="02010600030101010101" pitchFamily="2" charset="-122"/>
                <a:cs typeface="宋体" panose="02010600030101010101" pitchFamily="2" charset="-122"/>
              </a:rPr>
              <a:t>顾　　　　　______作______，解释：____________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（2）廉颇老矣，尚能</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饭</a:t>
            </a:r>
            <a:r>
              <a:rPr lang="zh-CN" altLang="en-US" sz="2400">
                <a:latin typeface="宋体" panose="02010600030101010101" pitchFamily="2" charset="-122"/>
                <a:ea typeface="宋体" panose="02010600030101010101" pitchFamily="2" charset="-122"/>
                <a:cs typeface="宋体" panose="02010600030101010101" pitchFamily="2" charset="-122"/>
              </a:rPr>
              <a:t>否　　______作______，解释：____________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9. 文言</a:t>
            </a:r>
            <a:r>
              <a:rPr lang="zh-CN" altLang="en-US" sz="2400">
                <a:latin typeface="宋体" panose="02010600030101010101" pitchFamily="2" charset="-122"/>
                <a:ea typeface="宋体" panose="02010600030101010101" pitchFamily="2" charset="-122"/>
                <a:cs typeface="宋体" panose="02010600030101010101" pitchFamily="2" charset="-122"/>
              </a:rPr>
              <a:t>文中常见的特殊句式有判断句、被动句、宾语前置句、定语后置句、状语后置句等。请指出下列各句属于哪种句式。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）舞榭歌台，风流总被，雨打风吹去　　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）英雄无觅孙仲谋处　　　　　　　　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3</a:t>
            </a:r>
            <a:r>
              <a:rPr lang="zh-CN" altLang="en-US" sz="2400">
                <a:latin typeface="宋体" panose="02010600030101010101" pitchFamily="2" charset="-122"/>
                <a:ea typeface="宋体" panose="02010600030101010101" pitchFamily="2" charset="-122"/>
                <a:cs typeface="宋体" panose="02010600030101010101" pitchFamily="2" charset="-122"/>
              </a:rPr>
              <a:t>）四十三年，望中犹记，烽火扬州路　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5352415" y="116903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669405" y="116903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3"/>
            </p:custDataLst>
          </p:nvPr>
        </p:nvSpPr>
        <p:spPr>
          <a:xfrm>
            <a:off x="8640445" y="1169035"/>
            <a:ext cx="18719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向北。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4"/>
            </p:custDataLst>
          </p:nvPr>
        </p:nvSpPr>
        <p:spPr>
          <a:xfrm>
            <a:off x="5352415" y="162941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5"/>
            </p:custDataLst>
          </p:nvPr>
        </p:nvSpPr>
        <p:spPr>
          <a:xfrm>
            <a:off x="6669405" y="162941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6"/>
            </p:custDataLst>
          </p:nvPr>
        </p:nvSpPr>
        <p:spPr>
          <a:xfrm>
            <a:off x="8706485" y="1629410"/>
            <a:ext cx="15722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吃饭。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7"/>
            </p:custDataLst>
          </p:nvPr>
        </p:nvSpPr>
        <p:spPr>
          <a:xfrm>
            <a:off x="7151370" y="3341370"/>
            <a:ext cx="33610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被动句。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custDataLst>
              <p:tags r:id="rId8"/>
            </p:custDataLst>
          </p:nvPr>
        </p:nvSpPr>
        <p:spPr>
          <a:xfrm>
            <a:off x="6871335" y="3801745"/>
            <a:ext cx="34074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宾语前置句。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9"/>
            </p:custDataLst>
          </p:nvPr>
        </p:nvSpPr>
        <p:spPr>
          <a:xfrm>
            <a:off x="6811010" y="4262120"/>
            <a:ext cx="39414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定语后置句。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P spid="11" grpId="0"/>
      <p:bldP spid="13" grpId="0"/>
      <p:bldP spid="14" grpId="0"/>
      <p:bldP spid="20" grpId="0"/>
      <p:bldP spid="23" grpId="0"/>
      <p:bldP spid="2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43255" y="935990"/>
            <a:ext cx="11548745" cy="152971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10. 通</a:t>
            </a:r>
            <a:r>
              <a:rPr lang="zh-CN" altLang="en-US" sz="2400">
                <a:latin typeface="宋体" panose="02010600030101010101" pitchFamily="2" charset="-122"/>
                <a:ea typeface="宋体" panose="02010600030101010101" pitchFamily="2" charset="-122"/>
                <a:cs typeface="宋体" panose="02010600030101010101" pitchFamily="2" charset="-122"/>
              </a:rPr>
              <a:t>过诵读，你觉得这首词的感情基调是什么？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p:cNvSpPr txBox="1"/>
          <p:nvPr>
            <p:custDataLst>
              <p:tags r:id="rId2"/>
            </p:custDataLst>
          </p:nvPr>
        </p:nvSpPr>
        <p:spPr>
          <a:xfrm>
            <a:off x="784860" y="1326515"/>
            <a:ext cx="10959465" cy="570865"/>
          </a:xfrm>
          <a:prstGeom prst="rect">
            <a:avLst/>
          </a:prstGeom>
          <a:noFill/>
        </p:spPr>
        <p:txBody>
          <a:bodyPr wrap="square" rtlCol="0">
            <a:spAutoFit/>
          </a:bodyPr>
          <a:p>
            <a:pPr>
              <a:lnSpc>
                <a:spcPct val="13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激愤豪迈而沉郁顿挫的感情基调。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878070" y="632460"/>
            <a:ext cx="544131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lang="zh-CN" altLang="en-US" sz="2400">
                <a:latin typeface="Times New Roman" panose="02020603050405020304" charset="0"/>
                <a:ea typeface="宋体" panose="02010600030101010101" pitchFamily="2" charset="-122"/>
                <a:cs typeface="Times New Roman" panose="02020603050405020304" charset="0"/>
              </a:rPr>
              <a:t>11. 按</a:t>
            </a:r>
            <a:r>
              <a:rPr sz="2400">
                <a:latin typeface="宋体" panose="02010600030101010101" pitchFamily="2" charset="-122"/>
                <a:ea typeface="宋体" panose="02010600030101010101" pitchFamily="2" charset="-122"/>
                <a:cs typeface="宋体" panose="02010600030101010101" pitchFamily="2" charset="-122"/>
              </a:rPr>
              <a:t>要求填写下表</a:t>
            </a:r>
            <a:r>
              <a:rPr lang="zh-CN" altLang="en-US" sz="2400">
                <a:latin typeface="Times New Roman" panose="02020603050405020304" charset="0"/>
                <a:ea typeface="宋体" panose="02010600030101010101" pitchFamily="2" charset="-122"/>
                <a:cs typeface="Times New Roman" panose="02020603050405020304" charset="0"/>
              </a:rPr>
              <a:t>。</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874395" y="1130300"/>
          <a:ext cx="11066780" cy="4827270"/>
        </p:xfrm>
        <a:graphic>
          <a:graphicData uri="http://schemas.openxmlformats.org/drawingml/2006/table">
            <a:tbl>
              <a:tblPr firstRow="1" bandRow="1">
                <a:tableStyleId>{5940675A-B579-460E-94D1-54222C63F5DA}</a:tableStyleId>
              </a:tblPr>
              <a:tblGrid>
                <a:gridCol w="2646045"/>
                <a:gridCol w="2338705"/>
                <a:gridCol w="6082030"/>
              </a:tblGrid>
              <a:tr h="522605">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cs typeface="宋体" panose="02010600030101010101" pitchFamily="2" charset="-122"/>
                        </a:rPr>
                        <a:t>词中句子</a:t>
                      </a:r>
                      <a:endParaRPr lang="zh-CN" altLang="en-US" sz="23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rPr>
                        <a:t>涉及人物或典故</a:t>
                      </a:r>
                      <a:endParaRPr lang="zh-CN" altLang="en-US" sz="23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300" b="1">
                          <a:solidFill>
                            <a:schemeClr val="bg1"/>
                          </a:solidFill>
                          <a:latin typeface="宋体" panose="02010600030101010101" pitchFamily="2" charset="-122"/>
                          <a:ea typeface="宋体" panose="02010600030101010101" pitchFamily="2" charset="-122"/>
                        </a:rPr>
                        <a:t>用典的含义</a:t>
                      </a:r>
                      <a:endParaRPr lang="zh-CN" altLang="en-US" sz="23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864870">
                <a:tc>
                  <a:txBody>
                    <a:bodyPr/>
                    <a:p>
                      <a:pPr>
                        <a:lnSpc>
                          <a:spcPct val="100000"/>
                        </a:lnSpc>
                        <a:buNone/>
                      </a:pPr>
                      <a:r>
                        <a:rPr sz="2300">
                          <a:latin typeface="宋体" panose="02010600030101010101" pitchFamily="2" charset="-122"/>
                          <a:ea typeface="宋体" panose="02010600030101010101" pitchFamily="2" charset="-122"/>
                        </a:rPr>
                        <a:t>千古江山，英雄无觅，孙仲谋处</a:t>
                      </a:r>
                      <a:endParaRPr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r>
                        <a:rPr lang="en-US" altLang="zh-CN" sz="2300">
                          <a:latin typeface="宋体" panose="02010600030101010101" pitchFamily="2" charset="-122"/>
                          <a:ea typeface="宋体" panose="02010600030101010101" pitchFamily="2" charset="-122"/>
                        </a:rPr>
                        <a:t>    孙权</a:t>
                      </a: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60425">
                <a:tc>
                  <a:txBody>
                    <a:bodyPr/>
                    <a:p>
                      <a:pPr>
                        <a:lnSpc>
                          <a:spcPct val="100000"/>
                        </a:lnSpc>
                        <a:buNone/>
                      </a:pP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9790">
                <a:tc>
                  <a:txBody>
                    <a:bodyPr/>
                    <a:p>
                      <a:pPr>
                        <a:lnSpc>
                          <a:spcPct val="100000"/>
                        </a:lnSpc>
                        <a:buNone/>
                      </a:pP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9790">
                <a:tc>
                  <a:txBody>
                    <a:bodyPr/>
                    <a:p>
                      <a:pPr>
                        <a:lnSpc>
                          <a:spcPct val="100000"/>
                        </a:lnSpc>
                        <a:buNone/>
                      </a:pP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9790">
                <a:tc>
                  <a:txBody>
                    <a:bodyPr/>
                    <a:p>
                      <a:pPr>
                        <a:lnSpc>
                          <a:spcPct val="100000"/>
                        </a:lnSpc>
                        <a:buNone/>
                      </a:pPr>
                      <a:endParaRPr lang="zh-CN" altLang="en-US"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3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nvSpPr>
        <p:spPr>
          <a:xfrm>
            <a:off x="5922645" y="1691640"/>
            <a:ext cx="576389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借对孙权的赞扬，对英雄业绩的向往，表达了作者抗金救国、恢复中原的热切愿望</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52705" y="88900"/>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nvSpPr>
        <p:spPr>
          <a:xfrm>
            <a:off x="953135" y="2564130"/>
            <a:ext cx="253047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想当年，金戈铁马，气吞万里如虎</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6"/>
            </p:custDataLst>
          </p:nvPr>
        </p:nvSpPr>
        <p:spPr>
          <a:xfrm>
            <a:off x="4047490" y="2646680"/>
            <a:ext cx="953770" cy="445135"/>
          </a:xfrm>
          <a:prstGeom prst="rect">
            <a:avLst/>
          </a:prstGeom>
          <a:noFill/>
        </p:spPr>
        <p:txBody>
          <a:bodyPr wrap="square" rtlCol="0">
            <a:spAutoFit/>
          </a:bodyPr>
          <a:p>
            <a:r>
              <a:rPr lang="en-US" altLang="zh-CN" sz="2300" u="sng">
                <a:solidFill>
                  <a:srgbClr val="C00000"/>
                </a:solidFill>
                <a:uFillTx/>
                <a:latin typeface="Times New Roman" panose="02020603050405020304" charset="0"/>
                <a:ea typeface="宋体" panose="02010600030101010101" pitchFamily="2" charset="-122"/>
                <a:cs typeface="Times New Roman" panose="02020603050405020304" charset="0"/>
              </a:rPr>
              <a:t> </a:t>
            </a:r>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刘裕</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5922645" y="2618105"/>
            <a:ext cx="588581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借对刘裕的赞扬，对英雄业绩的向往，表达了作者抗金救国、恢复中原的热切愿望</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nvSpPr>
        <p:spPr>
          <a:xfrm>
            <a:off x="915670" y="3429000"/>
            <a:ext cx="277812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元嘉草草，封狼居胥，赢得仓皇北顾</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7"/>
            </p:custDataLst>
          </p:nvPr>
        </p:nvSpPr>
        <p:spPr>
          <a:xfrm>
            <a:off x="4141470" y="3454400"/>
            <a:ext cx="1461135" cy="445135"/>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刘义隆</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5830570" y="3462655"/>
            <a:ext cx="611060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借刘义隆仓促北伐而失败的故事，表达对韩侂胄的警告，不要急躁冒进，要汲取历史的教训</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963295" y="4293870"/>
            <a:ext cx="251015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佛狸祠下，一片神鸦社鼓</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3736975" y="4307840"/>
            <a:ext cx="210248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拓跋焘修建行宫（佛狸祠）</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nvSpPr>
        <p:spPr>
          <a:xfrm>
            <a:off x="5922645" y="4267200"/>
            <a:ext cx="5671185"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表达了对南宋朝廷不图恢复中原的愤懑和词人恢复中原的热切愿望</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874395" y="5111750"/>
            <a:ext cx="2608580"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凭谁问，廉颇老矣，尚能饭否</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9"/>
            </p:custDataLst>
          </p:nvPr>
        </p:nvSpPr>
        <p:spPr>
          <a:xfrm>
            <a:off x="4186555" y="5227320"/>
            <a:ext cx="1101090" cy="445135"/>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廉颇</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nvSpPr>
        <p:spPr>
          <a:xfrm>
            <a:off x="5944235" y="5177155"/>
            <a:ext cx="5519420" cy="798830"/>
          </a:xfrm>
          <a:prstGeom prst="rect">
            <a:avLst/>
          </a:prstGeom>
          <a:noFill/>
        </p:spPr>
        <p:txBody>
          <a:bodyPr wrap="square" rtlCol="0">
            <a:spAutoFit/>
          </a:bodyPr>
          <a:p>
            <a:r>
              <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rPr>
              <a:t>表达了作者烈士暮年壮心不已的豪情，却又报国无门、壮志难酬的苦闷</a:t>
            </a:r>
            <a:endParaRPr lang="zh-CN" altLang="en-US" sz="23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11" grpId="0"/>
      <p:bldP spid="17" grpId="0"/>
      <p:bldP spid="2" grpId="0"/>
      <p:bldP spid="16" grpId="0"/>
      <p:bldP spid="14" grpId="0"/>
      <p:bldP spid="3" grpId="0"/>
      <p:bldP spid="9" grpId="0"/>
      <p:bldP spid="7" grpId="0"/>
      <p:bldP spid="15" grpId="0"/>
      <p:bldP spid="18" grpId="0"/>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563870" y="5727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474470"/>
            <a:ext cx="110343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下列选项中，标红字的注音全都正确的一项是（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元</a:t>
            </a:r>
            <a:r>
              <a:rPr sz="2400">
                <a:solidFill>
                  <a:srgbClr val="FF0000"/>
                </a:solidFill>
                <a:latin typeface="Times New Roman" panose="02020603050405020304" charset="0"/>
                <a:ea typeface="宋体" panose="02010600030101010101" pitchFamily="2" charset="-122"/>
                <a:cs typeface="Times New Roman" panose="02020603050405020304" charset="0"/>
              </a:rPr>
              <a:t>嘉</a:t>
            </a:r>
            <a:r>
              <a:rPr sz="2400">
                <a:latin typeface="Times New Roman" panose="02020603050405020304" charset="0"/>
                <a:ea typeface="宋体" panose="02010600030101010101" pitchFamily="2" charset="-122"/>
                <a:cs typeface="Times New Roman" panose="02020603050405020304" charset="0"/>
              </a:rPr>
              <a:t>（jiā）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无</a:t>
            </a:r>
            <a:r>
              <a:rPr sz="2400">
                <a:solidFill>
                  <a:srgbClr val="FF0000"/>
                </a:solidFill>
                <a:latin typeface="Times New Roman" panose="02020603050405020304" charset="0"/>
                <a:ea typeface="宋体" panose="02010600030101010101" pitchFamily="2" charset="-122"/>
                <a:cs typeface="Times New Roman" panose="02020603050405020304" charset="0"/>
              </a:rPr>
              <a:t>觅</a:t>
            </a:r>
            <a:r>
              <a:rPr sz="2400">
                <a:latin typeface="Times New Roman" panose="02020603050405020304" charset="0"/>
                <a:ea typeface="宋体" panose="02010600030101010101" pitchFamily="2" charset="-122"/>
                <a:cs typeface="Times New Roman" panose="02020603050405020304" charset="0"/>
              </a:rPr>
              <a:t>（mì）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可</a:t>
            </a:r>
            <a:r>
              <a:rPr sz="2400">
                <a:solidFill>
                  <a:srgbClr val="FF0000"/>
                </a:solidFill>
                <a:latin typeface="Times New Roman" panose="02020603050405020304" charset="0"/>
                <a:ea typeface="宋体" panose="02010600030101010101" pitchFamily="2" charset="-122"/>
                <a:cs typeface="Times New Roman" panose="02020603050405020304" charset="0"/>
              </a:rPr>
              <a:t>堪</a:t>
            </a:r>
            <a:r>
              <a:rPr sz="2400">
                <a:latin typeface="Times New Roman" panose="02020603050405020304" charset="0"/>
                <a:ea typeface="宋体" panose="02010600030101010101" pitchFamily="2" charset="-122"/>
                <a:cs typeface="Times New Roman" panose="02020603050405020304" charset="0"/>
              </a:rPr>
              <a:t>回首（lún）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廉</a:t>
            </a:r>
            <a:r>
              <a:rPr sz="2400">
                <a:solidFill>
                  <a:srgbClr val="FF0000"/>
                </a:solidFill>
                <a:latin typeface="Times New Roman" panose="02020603050405020304" charset="0"/>
                <a:ea typeface="宋体" panose="02010600030101010101" pitchFamily="2" charset="-122"/>
                <a:cs typeface="Times New Roman" panose="02020603050405020304" charset="0"/>
              </a:rPr>
              <a:t>颇</a:t>
            </a:r>
            <a:r>
              <a:rPr sz="2400">
                <a:latin typeface="Times New Roman" panose="02020603050405020304" charset="0"/>
                <a:ea typeface="宋体" panose="02010600030101010101" pitchFamily="2" charset="-122"/>
                <a:cs typeface="Times New Roman" panose="02020603050405020304" charset="0"/>
              </a:rPr>
              <a:t>（pō）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赢</a:t>
            </a:r>
            <a:r>
              <a:rPr sz="2400">
                <a:latin typeface="Times New Roman" panose="02020603050405020304" charset="0"/>
                <a:ea typeface="宋体" panose="02010600030101010101" pitchFamily="2" charset="-122"/>
                <a:cs typeface="Times New Roman" panose="02020603050405020304" charset="0"/>
              </a:rPr>
              <a:t>得（yíng）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金</a:t>
            </a:r>
            <a:r>
              <a:rPr sz="2400">
                <a:solidFill>
                  <a:srgbClr val="FF0000"/>
                </a:solidFill>
                <a:latin typeface="Times New Roman" panose="02020603050405020304" charset="0"/>
                <a:ea typeface="宋体" panose="02010600030101010101" pitchFamily="2" charset="-122"/>
                <a:cs typeface="Times New Roman" panose="02020603050405020304" charset="0"/>
              </a:rPr>
              <a:t>戈</a:t>
            </a:r>
            <a:r>
              <a:rPr sz="2400">
                <a:latin typeface="Times New Roman" panose="02020603050405020304" charset="0"/>
                <a:ea typeface="宋体" panose="02010600030101010101" pitchFamily="2" charset="-122"/>
                <a:cs typeface="Times New Roman" panose="02020603050405020304" charset="0"/>
              </a:rPr>
              <a:t>铁马（ɡē）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巷</a:t>
            </a:r>
            <a:r>
              <a:rPr sz="2400">
                <a:latin typeface="Times New Roman" panose="02020603050405020304" charset="0"/>
                <a:ea typeface="宋体" panose="02010600030101010101" pitchFamily="2" charset="-122"/>
                <a:cs typeface="Times New Roman" panose="02020603050405020304" charset="0"/>
              </a:rPr>
              <a:t>陌（hàng）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仓</a:t>
            </a:r>
            <a:r>
              <a:rPr sz="2400">
                <a:solidFill>
                  <a:srgbClr val="FF0000"/>
                </a:solidFill>
                <a:latin typeface="Times New Roman" panose="02020603050405020304" charset="0"/>
                <a:ea typeface="宋体" panose="02010600030101010101" pitchFamily="2" charset="-122"/>
                <a:cs typeface="Times New Roman" panose="02020603050405020304" charset="0"/>
              </a:rPr>
              <a:t>皇</a:t>
            </a:r>
            <a:r>
              <a:rPr sz="2400">
                <a:latin typeface="Times New Roman" panose="02020603050405020304" charset="0"/>
                <a:ea typeface="宋体" panose="02010600030101010101" pitchFamily="2" charset="-122"/>
                <a:cs typeface="Times New Roman" panose="02020603050405020304" charset="0"/>
              </a:rPr>
              <a:t>（huáng）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封狼居</a:t>
            </a:r>
            <a:r>
              <a:rPr sz="2400">
                <a:solidFill>
                  <a:srgbClr val="FF0000"/>
                </a:solidFill>
                <a:latin typeface="Times New Roman" panose="02020603050405020304" charset="0"/>
                <a:ea typeface="宋体" panose="02010600030101010101" pitchFamily="2" charset="-122"/>
                <a:cs typeface="Times New Roman" panose="02020603050405020304" charset="0"/>
              </a:rPr>
              <a:t>胥</a:t>
            </a:r>
            <a:r>
              <a:rPr sz="2400">
                <a:latin typeface="Times New Roman" panose="02020603050405020304" charset="0"/>
                <a:ea typeface="宋体" panose="02010600030101010101" pitchFamily="2" charset="-122"/>
                <a:cs typeface="Times New Roman" panose="02020603050405020304" charset="0"/>
              </a:rPr>
              <a:t>（xù）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梧</a:t>
            </a:r>
            <a:r>
              <a:rPr sz="2400">
                <a:solidFill>
                  <a:srgbClr val="FF0000"/>
                </a:solidFill>
                <a:latin typeface="Times New Roman" panose="02020603050405020304" charset="0"/>
                <a:ea typeface="宋体" panose="02010600030101010101" pitchFamily="2" charset="-122"/>
                <a:cs typeface="Times New Roman" panose="02020603050405020304" charset="0"/>
              </a:rPr>
              <a:t>桐</a:t>
            </a:r>
            <a:r>
              <a:rPr sz="2400">
                <a:latin typeface="Times New Roman" panose="02020603050405020304" charset="0"/>
                <a:ea typeface="宋体" panose="02010600030101010101" pitchFamily="2" charset="-122"/>
                <a:cs typeface="Times New Roman" panose="02020603050405020304" charset="0"/>
              </a:rPr>
              <a:t>（tónɡ）</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 佛</a:t>
            </a:r>
            <a:r>
              <a:rPr sz="2400">
                <a:latin typeface="Times New Roman" panose="02020603050405020304" charset="0"/>
                <a:ea typeface="宋体" panose="02010600030101010101" pitchFamily="2" charset="-122"/>
                <a:cs typeface="Times New Roman" panose="02020603050405020304" charset="0"/>
              </a:rPr>
              <a:t>狸祠（fú）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舞</a:t>
            </a:r>
            <a:r>
              <a:rPr sz="2400">
                <a:solidFill>
                  <a:srgbClr val="FF0000"/>
                </a:solidFill>
                <a:latin typeface="Times New Roman" panose="02020603050405020304" charset="0"/>
                <a:ea typeface="宋体" panose="02010600030101010101" pitchFamily="2" charset="-122"/>
                <a:cs typeface="Times New Roman" panose="02020603050405020304" charset="0"/>
              </a:rPr>
              <a:t>榭</a:t>
            </a:r>
            <a:r>
              <a:rPr sz="2400">
                <a:latin typeface="Times New Roman" panose="02020603050405020304" charset="0"/>
                <a:ea typeface="宋体" panose="02010600030101010101" pitchFamily="2" charset="-122"/>
                <a:cs typeface="Times New Roman" panose="02020603050405020304" charset="0"/>
              </a:rPr>
              <a:t>歌台（xiè）</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48855" y="15589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6310" y="4686300"/>
            <a:ext cx="965454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【解析】A项，“堪”应读“kān”；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C项，“巷”应读“xiàng”，“胥”应读“xū”；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D项，“佛”应读“bì”。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下列各句中，没有错别字的一项是（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舞谢歌台，风流总被，雨打风吹去。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元嘉草草，封狼居胥，羸得仓皇北顾。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斜阳草树，寻常巷陌，人道寄奴曾住。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四十三年，望中犹记，锋火扬州路。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221095" y="6978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【解析】A项，“谢”应改为“榭”；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B项，“羸”应改为“赢”；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D项，“锋”应改为“烽”。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下列各句中，所使用的修辞手法不同于其他三项的是（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千古江山，英雄无觅，孙仲谋处。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乱石穿空，惊涛拍岸，卷起千堆雪。</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想当年，金戈铁马，气吞万里如虎。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佛狸祠下，一片神鸦社鼓。</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53450" y="6978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【解析】A、C、D三项的修辞手法都是用典，B项是运用了比喻的修辞手法。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50368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6. </a:t>
            </a:r>
            <a:r>
              <a:rPr sz="2400">
                <a:latin typeface="宋体" panose="02010600030101010101" pitchFamily="2" charset="-122"/>
                <a:ea typeface="宋体" panose="02010600030101010101" pitchFamily="2" charset="-122"/>
                <a:cs typeface="宋体" panose="02010600030101010101" pitchFamily="2" charset="-122"/>
              </a:rPr>
              <a:t>这首诗可以分成几层？各层之间有什么关系？</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nvSpPr>
        <p:spPr>
          <a:xfrm>
            <a:off x="1214755" y="1917700"/>
            <a:ext cx="847661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本诗可以分为两层。“操吴戈兮被犀甲</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……严</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杀尽兮弃原野”为第一层，描述激战的过程和将士们血染沙场的情景。“出不入兮往</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不反……子魂</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魄兮为鬼雄”为第二层，表达对阵亡将士的深切悼念，赞颂他们勇武刚强的爱国精神。前者叙写的内容是后者赞颂的依据，后者赞颂的词句是前者叙写的深化。两者有机联系，互相映衬，完美地表现了诗的中心思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5160" y="205740"/>
            <a:ext cx="11313795" cy="57734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下列对本词的赏析，不恰当的一项是（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这首词写于1205年，作者在京口（今江苏镇江）任知府。1204年，执政的韩侂胄欲以北伐巩固自己的地位，起用抗战派辛弃疾任镇江知府。镇江濒临前线，乃军事重镇，辛弃疾积极备战，并劝谏韩侂胄不可草率用兵。韩侂胄不但不听，反而将辛弃疾调职，若换个角度理解，本词堪</a:t>
            </a:r>
            <a:r>
              <a:rPr lang="zh-CN" altLang="en-US" sz="2400">
                <a:latin typeface="Times New Roman" panose="02020603050405020304" charset="0"/>
                <a:ea typeface="宋体" panose="02010600030101010101" pitchFamily="2" charset="-122"/>
                <a:cs typeface="Times New Roman" panose="02020603050405020304" charset="0"/>
              </a:rPr>
              <a:t>称一篇“谏书”。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诗言志，词也言志。上阕赞颂孙权、刘裕，旨在表明词人自己抗金救国的雄图大略，同时也表达了对韩侂胄的期望；下阕借对刘义隆草率北伐而招致失败的史实进行讥讽，警戒当权者：切勿急于求成，</a:t>
            </a:r>
            <a:r>
              <a:rPr lang="zh-CN" altLang="en-US" sz="2400">
                <a:latin typeface="Times New Roman" panose="02020603050405020304" charset="0"/>
                <a:ea typeface="宋体" panose="02010600030101010101" pitchFamily="2" charset="-122"/>
                <a:cs typeface="Times New Roman" panose="02020603050405020304" charset="0"/>
              </a:rPr>
              <a:t>重蹈“元嘉草草”的覆</a:t>
            </a:r>
            <a:r>
              <a:rPr sz="2400">
                <a:latin typeface="Times New Roman" panose="02020603050405020304" charset="0"/>
                <a:ea typeface="宋体" panose="02010600030101010101" pitchFamily="2" charset="-122"/>
                <a:cs typeface="Times New Roman" panose="02020603050405020304" charset="0"/>
              </a:rPr>
              <a:t>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本词的最后一</a:t>
            </a:r>
            <a:r>
              <a:rPr lang="zh-CN" altLang="en-US" sz="2400">
                <a:latin typeface="Times New Roman" panose="02020603050405020304" charset="0"/>
                <a:ea typeface="宋体" panose="02010600030101010101" pitchFamily="2" charset="-122"/>
                <a:cs typeface="Times New Roman" panose="02020603050405020304" charset="0"/>
              </a:rPr>
              <a:t>句“廉颇</a:t>
            </a:r>
            <a:r>
              <a:rPr sz="2400">
                <a:latin typeface="Times New Roman" panose="02020603050405020304" charset="0"/>
                <a:ea typeface="宋体" panose="02010600030101010101" pitchFamily="2" charset="-122"/>
                <a:cs typeface="Times New Roman" panose="02020603050405020304" charset="0"/>
              </a:rPr>
              <a:t>老矣，</a:t>
            </a:r>
            <a:r>
              <a:rPr lang="zh-CN" altLang="en-US" sz="2400">
                <a:latin typeface="Times New Roman" panose="02020603050405020304" charset="0"/>
                <a:ea typeface="宋体" panose="02010600030101010101" pitchFamily="2" charset="-122"/>
                <a:cs typeface="Times New Roman" panose="02020603050405020304" charset="0"/>
              </a:rPr>
              <a:t>尚能饭否”运</a:t>
            </a:r>
            <a:r>
              <a:rPr sz="2400">
                <a:latin typeface="Times New Roman" panose="02020603050405020304" charset="0"/>
                <a:ea typeface="宋体" panose="02010600030101010101" pitchFamily="2" charset="-122"/>
                <a:cs typeface="Times New Roman" panose="02020603050405020304" charset="0"/>
              </a:rPr>
              <a:t>用了一个典故，作者怀念廉颇，吊古伤今，表示今天再也找不到像廉颇那样的大将的痛惜心情。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本词用典较多，且全词围绕一个明确的中心，即借典故来表达词人对收复失地、完成救国大业的深谋远虑。词</a:t>
            </a:r>
            <a:r>
              <a:rPr lang="zh-CN" altLang="en-US" sz="2400">
                <a:latin typeface="Times New Roman" panose="02020603050405020304" charset="0"/>
                <a:ea typeface="宋体" panose="02010600030101010101" pitchFamily="2" charset="-122"/>
                <a:cs typeface="Times New Roman" panose="02020603050405020304" charset="0"/>
              </a:rPr>
              <a:t>人“怀古”，</a:t>
            </a:r>
            <a:r>
              <a:rPr sz="2400">
                <a:latin typeface="Times New Roman" panose="02020603050405020304" charset="0"/>
                <a:ea typeface="宋体" panose="02010600030101010101" pitchFamily="2" charset="-122"/>
                <a:cs typeface="Times New Roman" panose="02020603050405020304" charset="0"/>
              </a:rPr>
              <a:t>不是以历史学家的眼光去评价史实，其用典原</a:t>
            </a:r>
            <a:r>
              <a:rPr lang="zh-CN" altLang="en-US" sz="2400">
                <a:latin typeface="Times New Roman" panose="02020603050405020304" charset="0"/>
                <a:ea typeface="宋体" panose="02010600030101010101" pitchFamily="2" charset="-122"/>
                <a:cs typeface="Times New Roman" panose="02020603050405020304" charset="0"/>
              </a:rPr>
              <a:t>则是“古为今用”，</a:t>
            </a:r>
            <a:r>
              <a:rPr sz="2400">
                <a:latin typeface="Times New Roman" panose="02020603050405020304" charset="0"/>
                <a:ea typeface="宋体" panose="02010600030101010101" pitchFamily="2" charset="-122"/>
                <a:cs typeface="Times New Roman" panose="02020603050405020304" charset="0"/>
              </a:rPr>
              <a:t>即以艺术的眼光取材，调动历史人物为自己的抒怀服务。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40170" y="20574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41805" y="5573395"/>
            <a:ext cx="950722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【解析】C项，作者借廉颇虽老还有人想起并任用的故事，表达自己得不到朝廷重用的愤懑心情。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95020" y="1082675"/>
            <a:ext cx="9992360"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作者</a:t>
            </a:r>
            <a:r>
              <a:rPr lang="zh-CN" altLang="en-US" sz="2400">
                <a:latin typeface="Times New Roman" panose="02020603050405020304" charset="0"/>
                <a:ea typeface="宋体" panose="02010600030101010101" pitchFamily="2" charset="-122"/>
                <a:cs typeface="Times New Roman" panose="02020603050405020304" charset="0"/>
              </a:rPr>
              <a:t>写“佛狸祠下，一片神鸦社鼓”</a:t>
            </a:r>
            <a:r>
              <a:rPr sz="2400">
                <a:latin typeface="Times New Roman" panose="02020603050405020304" charset="0"/>
                <a:ea typeface="宋体" panose="02010600030101010101" pitchFamily="2" charset="-122"/>
                <a:cs typeface="Times New Roman" panose="02020603050405020304" charset="0"/>
              </a:rPr>
              <a:t>的场景，表达了怎样的心情？____________________________________________________________________________________________________________________________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386205" y="1584960"/>
            <a:ext cx="9815830"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抒发了作者忧国忧民的感慨，感叹由于统治者的长期无所作为，把人们的民族感情冲淡，表达了对南宋政府不图恢复中原的不满。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2620" y="108140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阅读《永遇</a:t>
            </a:r>
            <a:r>
              <a:rPr sz="2400">
                <a:latin typeface="宋体" panose="02010600030101010101" pitchFamily="2" charset="-122"/>
                <a:ea typeface="宋体" panose="02010600030101010101" pitchFamily="2" charset="-122"/>
                <a:cs typeface="宋体" panose="02010600030101010101" pitchFamily="2" charset="-122"/>
              </a:rPr>
              <a:t>乐·京</a:t>
            </a:r>
            <a:r>
              <a:rPr sz="2400">
                <a:latin typeface="Times New Roman" panose="02020603050405020304" charset="0"/>
                <a:ea typeface="宋体" panose="02010600030101010101" pitchFamily="2" charset="-122"/>
                <a:cs typeface="Times New Roman" panose="02020603050405020304" charset="0"/>
              </a:rPr>
              <a:t>口北固亭怀古》，并完成题目。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748155"/>
            <a:ext cx="10981690" cy="3129280"/>
          </a:xfrm>
          <a:prstGeom prst="rect">
            <a:avLst/>
          </a:prstGeom>
          <a:solidFill>
            <a:schemeClr val="bg2">
              <a:lumMod val="90000"/>
            </a:schemeClr>
          </a:solidFill>
        </p:spPr>
        <p:txBody>
          <a:bodyPr wrap="square" rtlCol="0">
            <a:spAutoFit/>
          </a:bodyPr>
          <a:p>
            <a:pPr indent="0" algn="ctr" fontAlgn="auto">
              <a:lnSpc>
                <a:spcPct val="130000"/>
              </a:lnSpc>
            </a:pPr>
            <a:r>
              <a:rPr lang="en-US" sz="2400">
                <a:latin typeface="宋体" panose="02010600030101010101" pitchFamily="2" charset="-122"/>
                <a:ea typeface="宋体" panose="02010600030101010101" pitchFamily="2" charset="-122"/>
                <a:cs typeface="楷体" panose="02010609060101010101" charset="-122"/>
              </a:rPr>
              <a:t> </a:t>
            </a:r>
            <a:r>
              <a:rPr lang="en-US" sz="3200" b="1">
                <a:latin typeface="宋体" panose="02010600030101010101" pitchFamily="2" charset="-122"/>
                <a:ea typeface="宋体" panose="02010600030101010101" pitchFamily="2"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永遇乐·京口北固亭怀古</a:t>
            </a:r>
            <a:endParaRPr sz="2400">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〔宋〕辛弃疾 </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千古江山，英雄无觅，孙仲谋处。舞榭歌台，风流总被，雨打风吹去。斜阳草树，寻常巷陌，人道寄奴曾住。想当年，金戈铁马，气吞万里如虎。</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元嘉草草，封狼居胥，赢得仓皇北顾。四十三年，望中犹记，烽火扬州路。可堪回首，佛狸祠下，一片神鸦社鼓。凭谁问：廉颇老矣，尚能饭否？</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582160" y="19367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61695" y="1632585"/>
            <a:ext cx="9553575" cy="22783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17. 下列对标红字的解释，正确的一项是（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斜阳草树，寻常</a:t>
            </a:r>
            <a:r>
              <a:rPr sz="2400">
                <a:solidFill>
                  <a:srgbClr val="FF0000"/>
                </a:solidFill>
                <a:latin typeface="Times New Roman" panose="02020603050405020304" charset="0"/>
                <a:ea typeface="宋体" panose="02010600030101010101" pitchFamily="2" charset="-122"/>
                <a:cs typeface="Times New Roman" panose="02020603050405020304" charset="0"/>
              </a:rPr>
              <a:t>巷</a:t>
            </a:r>
            <a:r>
              <a:rPr sz="2400">
                <a:latin typeface="Times New Roman" panose="02020603050405020304" charset="0"/>
                <a:ea typeface="宋体" panose="02010600030101010101" pitchFamily="2" charset="-122"/>
                <a:cs typeface="Times New Roman" panose="02020603050405020304" charset="0"/>
              </a:rPr>
              <a:t>陌，人道寄奴曾住　　</a:t>
            </a:r>
            <a:r>
              <a:rPr sz="2400">
                <a:solidFill>
                  <a:srgbClr val="FF0000"/>
                </a:solidFill>
                <a:latin typeface="Times New Roman" panose="02020603050405020304" charset="0"/>
                <a:ea typeface="宋体" panose="02010600030101010101" pitchFamily="2" charset="-122"/>
                <a:cs typeface="Times New Roman" panose="02020603050405020304" charset="0"/>
              </a:rPr>
              <a:t>巷</a:t>
            </a:r>
            <a:r>
              <a:rPr sz="2400">
                <a:latin typeface="Times New Roman" panose="02020603050405020304" charset="0"/>
                <a:ea typeface="宋体" panose="02010600030101010101" pitchFamily="2" charset="-122"/>
                <a:cs typeface="Times New Roman" panose="02020603050405020304" charset="0"/>
              </a:rPr>
              <a:t>：胡同，里弄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四十三年，望中</a:t>
            </a:r>
            <a:r>
              <a:rPr sz="2400">
                <a:solidFill>
                  <a:srgbClr val="FF0000"/>
                </a:solidFill>
                <a:latin typeface="Times New Roman" panose="02020603050405020304" charset="0"/>
                <a:ea typeface="宋体" panose="02010600030101010101" pitchFamily="2" charset="-122"/>
                <a:cs typeface="Times New Roman" panose="02020603050405020304" charset="0"/>
              </a:rPr>
              <a:t>犹</a:t>
            </a:r>
            <a:r>
              <a:rPr sz="2400">
                <a:latin typeface="Times New Roman" panose="02020603050405020304" charset="0"/>
                <a:ea typeface="宋体" panose="02010600030101010101" pitchFamily="2" charset="-122"/>
                <a:cs typeface="Times New Roman" panose="02020603050405020304" charset="0"/>
              </a:rPr>
              <a:t>记，烽火扬州路　　　</a:t>
            </a:r>
            <a:r>
              <a:rPr sz="2400">
                <a:solidFill>
                  <a:srgbClr val="FF0000"/>
                </a:solidFill>
                <a:latin typeface="Times New Roman" panose="02020603050405020304" charset="0"/>
                <a:ea typeface="宋体" panose="02010600030101010101" pitchFamily="2" charset="-122"/>
                <a:cs typeface="Times New Roman" panose="02020603050405020304" charset="0"/>
              </a:rPr>
              <a:t>犹</a:t>
            </a:r>
            <a:r>
              <a:rPr sz="2400">
                <a:latin typeface="Times New Roman" panose="02020603050405020304" charset="0"/>
                <a:ea typeface="宋体" panose="02010600030101010101" pitchFamily="2" charset="-122"/>
                <a:cs typeface="Times New Roman" panose="02020603050405020304" charset="0"/>
              </a:rPr>
              <a:t>：尤其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廉颇老矣，尚能</a:t>
            </a:r>
            <a:r>
              <a:rPr sz="2400">
                <a:solidFill>
                  <a:srgbClr val="FF0000"/>
                </a:solidFill>
                <a:latin typeface="Times New Roman" panose="02020603050405020304" charset="0"/>
                <a:ea typeface="宋体" panose="02010600030101010101" pitchFamily="2" charset="-122"/>
                <a:cs typeface="Times New Roman" panose="02020603050405020304" charset="0"/>
              </a:rPr>
              <a:t>饭</a:t>
            </a:r>
            <a:r>
              <a:rPr sz="2400">
                <a:latin typeface="Times New Roman" panose="02020603050405020304" charset="0"/>
                <a:ea typeface="宋体" panose="02010600030101010101" pitchFamily="2" charset="-122"/>
                <a:cs typeface="Times New Roman" panose="02020603050405020304" charset="0"/>
              </a:rPr>
              <a:t>否　　　　　　　　　</a:t>
            </a:r>
            <a:r>
              <a:rPr sz="2400">
                <a:solidFill>
                  <a:srgbClr val="FF0000"/>
                </a:solidFill>
                <a:latin typeface="Times New Roman" panose="02020603050405020304" charset="0"/>
                <a:ea typeface="宋体" panose="02010600030101010101" pitchFamily="2" charset="-122"/>
                <a:cs typeface="Times New Roman" panose="02020603050405020304" charset="0"/>
              </a:rPr>
              <a:t>饭</a:t>
            </a:r>
            <a:r>
              <a:rPr sz="2400">
                <a:latin typeface="Times New Roman" panose="02020603050405020304" charset="0"/>
                <a:ea typeface="宋体" panose="02010600030101010101" pitchFamily="2" charset="-122"/>
                <a:cs typeface="Times New Roman" panose="02020603050405020304" charset="0"/>
              </a:rPr>
              <a:t>：吃饭，动词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人道寄</a:t>
            </a:r>
            <a:r>
              <a:rPr sz="2400">
                <a:solidFill>
                  <a:srgbClr val="FF0000"/>
                </a:solidFill>
                <a:latin typeface="Times New Roman" panose="02020603050405020304" charset="0"/>
                <a:ea typeface="宋体" panose="02010600030101010101" pitchFamily="2" charset="-122"/>
                <a:cs typeface="Times New Roman" panose="02020603050405020304" charset="0"/>
              </a:rPr>
              <a:t>奴</a:t>
            </a:r>
            <a:r>
              <a:rPr sz="2400">
                <a:latin typeface="Times New Roman" panose="02020603050405020304" charset="0"/>
                <a:ea typeface="宋体" panose="02010600030101010101" pitchFamily="2" charset="-122"/>
                <a:cs typeface="Times New Roman" panose="02020603050405020304" charset="0"/>
              </a:rPr>
              <a:t>曾住寄　　　　　　　　　　　</a:t>
            </a:r>
            <a:r>
              <a:rPr sz="2400">
                <a:solidFill>
                  <a:srgbClr val="FF0000"/>
                </a:solidFill>
                <a:latin typeface="Times New Roman" panose="02020603050405020304" charset="0"/>
                <a:ea typeface="宋体" panose="02010600030101010101" pitchFamily="2" charset="-122"/>
                <a:cs typeface="Times New Roman" panose="02020603050405020304" charset="0"/>
              </a:rPr>
              <a:t>奴</a:t>
            </a:r>
            <a:r>
              <a:rPr sz="2400">
                <a:latin typeface="Times New Roman" panose="02020603050405020304" charset="0"/>
                <a:ea typeface="宋体" panose="02010600030101010101" pitchFamily="2" charset="-122"/>
                <a:cs typeface="Times New Roman" panose="02020603050405020304" charset="0"/>
              </a:rPr>
              <a:t>：这里指刘义的小名。</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2"/>
            </p:custDataLst>
          </p:nvPr>
        </p:nvSpPr>
        <p:spPr>
          <a:xfrm>
            <a:off x="6666230" y="1704975"/>
            <a:ext cx="49149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51865" y="4681855"/>
            <a:ext cx="10288905" cy="142049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【解析】A项，“巷”解释为“狭窄的街道和小路”；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B项，“犹”解释为“还”；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D项，“寄奴”指刘裕。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55600" y="234315"/>
            <a:ext cx="11688445" cy="457454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18. 下列对本词的赏析，不恰当的一项是（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lang="zh-CN" altLang="en-US" sz="2400">
                <a:latin typeface="Times New Roman" panose="02020603050405020304" charset="0"/>
                <a:ea typeface="宋体" panose="02010600030101010101" pitchFamily="2" charset="-122"/>
                <a:cs typeface="Times New Roman" panose="02020603050405020304" charset="0"/>
              </a:rPr>
              <a:t>“英雄无觅孙仲谋处”“人道寄奴曾住”写</a:t>
            </a:r>
            <a:r>
              <a:rPr sz="2400">
                <a:latin typeface="Times New Roman" panose="02020603050405020304" charset="0"/>
                <a:ea typeface="宋体" panose="02010600030101010101" pitchFamily="2" charset="-122"/>
                <a:cs typeface="Times New Roman" panose="02020603050405020304" charset="0"/>
              </a:rPr>
              <a:t>了两个人，这两个人都是能够建功立业的英雄人物，而且他们的事业都是从京口起步的。此处借孙权和刘裕两个历史英雄人物的事迹隐约讽刺南宋政府的无能，表达词人自己抗敌救国的爱国热情。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写孙权和刘裕一略一详，是因为刘裕出身贫贱，却能建功立业，表现了事在人为的道理，更表现出词人对英雄的仰慕。在韩侂胄急于北伐的现实中，辛弃疾对刘裕的歌颂不仅表达了他对刘裕英雄业绩的向往，还含</a:t>
            </a:r>
            <a:r>
              <a:rPr lang="zh-CN" altLang="en-US" sz="2400">
                <a:latin typeface="Times New Roman" panose="02020603050405020304" charset="0"/>
                <a:ea typeface="宋体" panose="02010600030101010101" pitchFamily="2" charset="-122"/>
                <a:cs typeface="Times New Roman" panose="02020603050405020304" charset="0"/>
              </a:rPr>
              <a:t>有“如果碰到刘裕这样的国君，他的正确战略意图就能被采用”</a:t>
            </a:r>
            <a:r>
              <a:rPr sz="2400">
                <a:latin typeface="Times New Roman" panose="02020603050405020304" charset="0"/>
                <a:ea typeface="宋体" panose="02010600030101010101" pitchFamily="2" charset="-122"/>
                <a:cs typeface="Times New Roman" panose="02020603050405020304" charset="0"/>
              </a:rPr>
              <a:t>的意思。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辛弃疾引用南朝宋文帝北伐惨败的故事的目的是借鉴历史，说明伐金必须做好准备，不能草率从事，暗指韩侂胄急于北伐可能重蹈覆辙。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lang="zh-CN" altLang="en-US" sz="2400">
                <a:latin typeface="Times New Roman" panose="02020603050405020304" charset="0"/>
                <a:ea typeface="宋体" panose="02010600030101010101" pitchFamily="2" charset="-122"/>
                <a:cs typeface="Times New Roman" panose="02020603050405020304" charset="0"/>
              </a:rPr>
              <a:t>“四十三年，望中犹记，烽火扬州路”指四</a:t>
            </a:r>
            <a:r>
              <a:rPr sz="2400">
                <a:latin typeface="Times New Roman" panose="02020603050405020304" charset="0"/>
                <a:ea typeface="宋体" panose="02010600030101010101" pitchFamily="2" charset="-122"/>
                <a:cs typeface="Times New Roman" panose="02020603050405020304" charset="0"/>
              </a:rPr>
              <a:t>十三年前自己正在战火弥漫的扬州以北地区参加抗金斗争，后来渡淮南而归。如今自己已成老年，壮志依然难酬，追思往事。</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202045" y="234315"/>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1515110" y="5271135"/>
            <a:ext cx="10288905" cy="1198880"/>
          </a:xfrm>
          <a:prstGeom prst="rect">
            <a:avLst/>
          </a:prstGeom>
          <a:noFill/>
        </p:spPr>
        <p:txBody>
          <a:bodyPr wrap="square" rtlCol="0">
            <a:spAutoFit/>
          </a:bodyPr>
          <a:p>
            <a:pPr marL="1080135" indent="-1080135"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【解析】“如果碰到刘裕这样的国君，他的正确战略意图就能被采用”是作者的心里话，“他”应该改为“我”，否则会使人误解提出正确战略意图的是韩侂胄。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77240" y="468630"/>
            <a:ext cx="9683750" cy="267271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19. 下列对本词的赏析，正确的一项是（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这首词上阕写眼前壮丽的江景，下阕书写对历史英雄的思念之情。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词末作者自比廉颇，突出自己功绩显赫，壮心不已。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词中运用刘裕的典故是为了借古讽今，挖苦韩侂胄贸然出兵必将误国。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这首词的突出特色是运用对比的手法。如用孙权、刘裕的英雄壮举，对比南宋统治者的屈辱妥协。</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202045" y="468630"/>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474345" y="3687445"/>
            <a:ext cx="11075035" cy="2676525"/>
          </a:xfrm>
          <a:prstGeom prst="rect">
            <a:avLst/>
          </a:prstGeom>
          <a:noFill/>
        </p:spPr>
        <p:txBody>
          <a:bodyPr wrap="square" rtlCol="0">
            <a:spAutoFit/>
          </a:bodyPr>
          <a:p>
            <a:pPr marL="1080135" indent="-1080135"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【解析】A项，上阕赞扬在京口建立霸业的孙权和率军北伐、气吞胡虏的刘裕，表示自己也要像他们一样金戈铁马为国立功。下阕借讽刺刘义隆表明自己坚决主张抗金但反对冒进误国的立场和态度。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B项，作者在词末以廉颇自比，表达了自己“烈士暮年，壮心不已”的情怀。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C项，借对刘裕的赞扬，对英雄业绩的向往，表达了作者抗金救国、恢复中原的热切愿望。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33400" y="1192530"/>
            <a:ext cx="10686415" cy="271145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20. 分析本词中作者引用典故的目的。____________________________________________________________________________________________________________________________________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2"/>
            </p:custDataLst>
          </p:nvPr>
        </p:nvSpPr>
        <p:spPr>
          <a:xfrm>
            <a:off x="1000125" y="1601470"/>
            <a:ext cx="8855075" cy="53403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借古讽今，抒发作者北伐雄图、忧虑国事、壮志难酬的情感。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7215" y="151384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比较阅读《永遇乐</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京口北固亭怀古》和《声声慢》，并完成题目。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41825" y="6534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764540" y="2368550"/>
            <a:ext cx="10793730" cy="3051175"/>
          </a:xfrm>
          <a:prstGeom prst="rect">
            <a:avLst/>
          </a:prstGeom>
          <a:solidFill>
            <a:schemeClr val="bg2">
              <a:lumMod val="90000"/>
            </a:schemeClr>
          </a:solidFill>
        </p:spPr>
        <p:txBody>
          <a:bodyPr wrap="square" rtlCol="0">
            <a:spAutoFit/>
          </a:bodyPr>
          <a:p>
            <a:pPr indent="0" algn="ctr" fontAlgn="auto">
              <a:lnSpc>
                <a:spcPct val="120000"/>
              </a:lnSpc>
              <a:spcAft>
                <a:spcPts val="1200"/>
              </a:spcAft>
            </a:pPr>
            <a:r>
              <a:rPr sz="3200" b="1">
                <a:latin typeface="楷体" panose="02010609060101010101" charset="-122"/>
                <a:ea typeface="楷体" panose="02010609060101010101" charset="-122"/>
                <a:cs typeface="楷体" panose="02010609060101010101" charset="-122"/>
              </a:rPr>
              <a:t>永遇乐·京口北固亭怀古</a:t>
            </a:r>
            <a:endParaRPr sz="32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〔宋〕辛弃疾</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千古江山，英雄无觅，孙仲谋处。舞榭歌台，风流总被，雨打风吹去。斜阳草树，寻常巷陌，人道寄奴曾住。想当年，金戈铁马，气吞万里如虎。</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元嘉草草，封狼居胥，赢得仓皇北顾。四十三年，望中犹记，烽火扬州路。可堪回首，佛狸祠下，一片神鸦社鼓。凭谁问：廉颇老矣，尚能饭否？</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97280" y="835025"/>
            <a:ext cx="10550525" cy="3129280"/>
          </a:xfrm>
          <a:prstGeom prst="rect">
            <a:avLst/>
          </a:prstGeom>
          <a:solidFill>
            <a:schemeClr val="bg2">
              <a:lumMod val="90000"/>
            </a:schemeClr>
          </a:solidFill>
        </p:spPr>
        <p:txBody>
          <a:bodyPr wrap="square" rtlCol="0">
            <a:spAutoFit/>
          </a:bodyPr>
          <a:p>
            <a:pPr indent="0" algn="ctr" fontAlgn="auto">
              <a:lnSpc>
                <a:spcPct val="130000"/>
              </a:lnSpc>
            </a:pPr>
            <a:r>
              <a:rPr sz="3200" b="1">
                <a:latin typeface="楷体" panose="02010609060101010101" charset="-122"/>
                <a:ea typeface="楷体" panose="02010609060101010101" charset="-122"/>
                <a:cs typeface="楷体" panose="02010609060101010101" charset="-122"/>
              </a:rPr>
              <a:t>声声慢</a:t>
            </a:r>
            <a:endParaRPr sz="3200" b="1">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〔宋〕李清照</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寻寻觅觅，冷冷清清，凄凄惨惨戚戚。乍暖还寒时候，最难将息。三杯两盏淡酒，怎敌他、晚来风急！雁过也，正伤心，却是旧时相识。</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满地黄花堆积，憔悴损，如今有谁堪摘？守着窗儿，独自怎生得黑！梧桐更兼细雨，到黄昏、点点滴滴。这次第，怎一个愁字了得！</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95020" y="527050"/>
            <a:ext cx="10638790"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21. 下列对两首词的解说，不正确的一项是（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《永遇</a:t>
            </a:r>
            <a:r>
              <a:rPr sz="2400">
                <a:latin typeface="宋体" panose="02010600030101010101" pitchFamily="2" charset="-122"/>
                <a:ea typeface="宋体" panose="02010600030101010101" pitchFamily="2" charset="-122"/>
                <a:cs typeface="宋体" panose="02010600030101010101" pitchFamily="2" charset="-122"/>
              </a:rPr>
              <a:t>乐·京口北固</a:t>
            </a:r>
            <a:r>
              <a:rPr sz="2400">
                <a:latin typeface="Times New Roman" panose="02020603050405020304" charset="0"/>
                <a:ea typeface="宋体" panose="02010600030101010101" pitchFamily="2" charset="-122"/>
                <a:cs typeface="Times New Roman" panose="02020603050405020304" charset="0"/>
              </a:rPr>
              <a:t>亭怀古》上阕即景抒情，由眼前之景联想起在这里生活和战斗过的英雄人物，目的是歌咏他们的丰功伟绩。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《永</a:t>
            </a:r>
            <a:r>
              <a:rPr sz="2400">
                <a:latin typeface="宋体" panose="02010600030101010101" pitchFamily="2" charset="-122"/>
                <a:ea typeface="宋体" panose="02010600030101010101" pitchFamily="2" charset="-122"/>
                <a:cs typeface="宋体" panose="02010600030101010101" pitchFamily="2" charset="-122"/>
              </a:rPr>
              <a:t>遇乐·京口北固亭怀古》下阕“元嘉草草……一片神鸦社鼓”中，用历史典故影射现实，提醒南宋统治者要吸取前人的历史教训；“凭谁问：廉颇老矣，尚能饭否”，作者以廉颇自比，一是表明决心，二是显示能力。</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《声声慢》全词艺术地表现了作者晚年的生活状况和失落、孤单、凄凉、悲哀的心灵世界。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《声声慢》写作者的生活遭遇，能让人产生深深的理解与同情，这是本词动人的重要原因之一。</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895465" y="583565"/>
            <a:ext cx="37846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56995" y="4983480"/>
            <a:ext cx="9608185"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【解析】由“舞榭歌台，风流总被，雨打风吹去”“斜阳草树，寻常巷陌”等词可知，目的是借歌咏历史人物的丰功伟绩来对韩侂胄之流进行劝诫。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835660"/>
            <a:ext cx="1064069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a:t>
            </a:r>
            <a:r>
              <a:rPr sz="2400">
                <a:latin typeface="宋体" panose="02010600030101010101" pitchFamily="2" charset="-122"/>
                <a:ea typeface="宋体" panose="02010600030101010101" pitchFamily="2" charset="-122"/>
                <a:cs typeface="宋体" panose="02010600030101010101" pitchFamily="2" charset="-122"/>
              </a:rPr>
              <a:t>这首诗描写战斗场面，运用了什么表现手法？请简要分析并填写下表。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850265" y="1662430"/>
          <a:ext cx="10821035" cy="3620770"/>
        </p:xfrm>
        <a:graphic>
          <a:graphicData uri="http://schemas.openxmlformats.org/drawingml/2006/table">
            <a:tbl>
              <a:tblPr firstRow="1" bandRow="1">
                <a:tableStyleId>{5940675A-B579-460E-94D1-54222C63F5DA}</a:tableStyleId>
              </a:tblPr>
              <a:tblGrid>
                <a:gridCol w="2383790"/>
                <a:gridCol w="2679700"/>
                <a:gridCol w="2949575"/>
                <a:gridCol w="2807970"/>
              </a:tblGrid>
              <a:tr h="49149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诗　句</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内　容</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手　法</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作　用</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1564640">
                <a:tc>
                  <a:txBody>
                    <a:bodyPr/>
                    <a:p>
                      <a:pPr>
                        <a:lnSpc>
                          <a:spcPct val="110000"/>
                        </a:lnSpc>
                        <a:buNone/>
                      </a:pPr>
                      <a:r>
                        <a:rPr lang="zh-CN" altLang="en-US" sz="2200">
                          <a:latin typeface="宋体" panose="02010600030101010101" pitchFamily="2" charset="-122"/>
                          <a:ea typeface="宋体" panose="02010600030101010101" pitchFamily="2" charset="-122"/>
                        </a:rPr>
                        <a:t>操吴戈兮被犀甲，车错毂兮短兵接。旌蔽日兮敌若云，矢交坠兮士争先</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写将士们披坚执锐，与敌人短兵相接</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200">
                          <a:latin typeface="宋体" panose="02010600030101010101" pitchFamily="2" charset="-122"/>
                          <a:ea typeface="宋体" panose="02010600030101010101" pitchFamily="2" charset="-122"/>
                          <a:cs typeface="宋体" panose="02010600030101010101" pitchFamily="2" charset="-122"/>
                        </a:rPr>
                        <a:t>场面描写、侧面烘托</a:t>
                      </a: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表现将士们冲锋陷阵、舍生忘死的壮烈</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56385">
                <a:tc>
                  <a:txBody>
                    <a:bodyPr/>
                    <a:p>
                      <a:pPr>
                        <a:lnSpc>
                          <a:spcPct val="110000"/>
                        </a:lnSpc>
                        <a:buNone/>
                      </a:pPr>
                      <a:r>
                        <a:rPr lang="zh-CN" altLang="en-US" sz="2200">
                          <a:latin typeface="宋体" panose="02010600030101010101" pitchFamily="2" charset="-122"/>
                          <a:ea typeface="宋体" panose="02010600030101010101" pitchFamily="2" charset="-122"/>
                        </a:rPr>
                        <a:t>凌余阵兮躐余行，左骖殪兮右刃伤。霾两轮兮絷四马，援玉枹兮击鸣鼓</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3" name="组合 2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6"/>
            </p:custDataLst>
          </p:nvPr>
        </p:nvSpPr>
        <p:spPr>
          <a:xfrm>
            <a:off x="3246755" y="3982085"/>
            <a:ext cx="254381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写敌众我寡，将士</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们却奋勇争先</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096000" y="3899535"/>
            <a:ext cx="26416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场面描写和细节</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描写</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949055" y="3899535"/>
            <a:ext cx="2650490" cy="110680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写出了战争的惨烈场面，反衬我军将士的英勇无畏</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4"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12875" y="1388745"/>
            <a:ext cx="955294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22. 这两首词抒发情感的方式有什么不同？各抒发了怎样的情感？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412875" y="1832610"/>
            <a:ext cx="9796145" cy="319278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永遇乐•京口北固亭怀古》是借用典故来间接抒情，含蓄地抒发作者对个人命运的伤痛之情，对国家前途深沉的悲哀、忧虑之情，对南宋政府腐败无能的不满之情。在《声声慢》中，有直接抒情，如“寻寻觅觅，冷冷清清，凄凄惨惨戚戚”“这次第，怎一个愁字了得”；也有借景抒情，如借“淡酒”“晚风”“过雁”“黄花”“梧桐”“细雨”等意象，营造冷清、凄惨、哀怨的意境，抒发了自己内心的孤独、不安和山河破碎的悲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12875" y="1388745"/>
            <a:ext cx="955294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23. 这两首词的语言特色有什么不同？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412875" y="1832610"/>
            <a:ext cx="9796145" cy="319278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永遇乐•京口北固亭怀古》的语言豪壮悲凉。“豪壮”表现在语言所展现的广阔意境：“千古”的时间，“万里”的空间，“如虎”的气势；“悲凉”表现在语言所蕴含的深沉的情感：“赢得仓皇北顾”隐含对国家命运的担忧，“廉颇老矣，尚能饭否”隐含对自身命运的担忧。《声声慢》的语言有韵律美，有音乐美，运用叠词，表达作者身体和心灵遭受的摧残；朴素清新，如“守着窗儿，独自怎生得黑”写尽了作者晚年的凄苦悲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0610" y="2241550"/>
            <a:ext cx="10050780" cy="89027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24. 运用多种表达技巧，描写一段关</a:t>
            </a:r>
            <a:r>
              <a:rPr lang="zh-CN" altLang="en-US" sz="2400">
                <a:latin typeface="Times New Roman" panose="02020603050405020304" charset="0"/>
                <a:ea typeface="宋体" panose="02010600030101010101" pitchFamily="2" charset="-122"/>
                <a:cs typeface="Times New Roman" panose="02020603050405020304" charset="0"/>
              </a:rPr>
              <a:t>于“骤雨”的片</a:t>
            </a:r>
            <a:r>
              <a:rPr sz="2400">
                <a:latin typeface="Times New Roman" panose="02020603050405020304" charset="0"/>
                <a:ea typeface="宋体" panose="02010600030101010101" pitchFamily="2" charset="-122"/>
                <a:cs typeface="Times New Roman" panose="02020603050405020304" charset="0"/>
              </a:rPr>
              <a:t>段。</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639310" y="10185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07990" y="412051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65455" y="932815"/>
            <a:ext cx="11073765" cy="4304030"/>
          </a:xfrm>
          <a:prstGeom prst="rect">
            <a:avLst/>
          </a:prstGeom>
          <a:solidFill>
            <a:schemeClr val="bg1"/>
          </a:solidFill>
        </p:spPr>
        <p:txBody>
          <a:bodyPr wrap="square" rtlCol="0">
            <a:spAutoFit/>
          </a:bodyPr>
          <a:p>
            <a:pPr indent="0" fontAlgn="auto">
              <a:lnSpc>
                <a:spcPct val="11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午饭过后，天气晴朗，万里无云，秋风抚摸着人们的脸庞，带着丝丝沁人心脾的凉意。这时，一朵小云悄然地从天边飘来，一直来到小城的上空，那朵小云慢慢地扩散开来，变成了一大片黑云。转眼间，天空便阴云密布了！此时的空气异常的闷热，还有一股刺鼻的潮湿的泥土气息。突然，暴雨犹如一条巨大的瀑布从天空倾泻下来。电闪雷鸣于低垂密集的云层之间，震耳欲聋，令人耳膜嗡嗡作响。闪电以其夺目的蓝光，时而划破苍穹。豆大的雨滴纷纷砸向地面，宛若宝石般的水草，毫无准备的行人匆忙在这水草地上疾行。有人撑开雨伞，无伞者便奋力奔跑。应对这突如其来的暴雨，孩子们却越发兴奋起来。他们在雨中嬉戏追逐，乌云散去，天空重见天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sz="4000" b="1">
                <a:solidFill>
                  <a:srgbClr val="030502"/>
                </a:solidFill>
                <a:latin typeface="楷体" panose="02010609060101010101" charset="-122"/>
                <a:ea typeface="楷体" panose="02010609060101010101" charset="-122"/>
                <a:cs typeface="楷体" panose="02010609060101010101" charset="-122"/>
              </a:rPr>
              <a:t>综合测试卷（二）</a:t>
            </a:r>
            <a:endParaRPr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5675" y="1293495"/>
            <a:ext cx="107994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下列选项中，标红字的注音全都正确的一项是（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国</a:t>
            </a:r>
            <a:r>
              <a:rPr sz="2400">
                <a:solidFill>
                  <a:srgbClr val="FF0000"/>
                </a:solidFill>
                <a:latin typeface="Times New Roman" panose="02020603050405020304" charset="0"/>
                <a:ea typeface="宋体" panose="02010600030101010101" pitchFamily="2" charset="-122"/>
                <a:cs typeface="Times New Roman" panose="02020603050405020304" charset="0"/>
              </a:rPr>
              <a:t>殇</a:t>
            </a:r>
            <a:r>
              <a:rPr sz="2400">
                <a:latin typeface="Times New Roman" panose="02020603050405020304" charset="0"/>
                <a:ea typeface="宋体" panose="02010600030101010101" pitchFamily="2" charset="-122"/>
                <a:cs typeface="Times New Roman" panose="02020603050405020304" charset="0"/>
              </a:rPr>
              <a:t>（shāng）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氾</a:t>
            </a:r>
            <a:r>
              <a:rPr sz="2400">
                <a:latin typeface="Times New Roman" panose="02020603050405020304" charset="0"/>
                <a:ea typeface="宋体" panose="02010600030101010101" pitchFamily="2" charset="-122"/>
                <a:cs typeface="Times New Roman" panose="02020603050405020304" charset="0"/>
              </a:rPr>
              <a:t>南（fàn）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舍</a:t>
            </a:r>
            <a:r>
              <a:rPr sz="2400">
                <a:latin typeface="Times New Roman" panose="02020603050405020304" charset="0"/>
                <a:ea typeface="宋体" panose="02010600030101010101" pitchFamily="2" charset="-122"/>
                <a:cs typeface="Times New Roman" panose="02020603050405020304" charset="0"/>
              </a:rPr>
              <a:t>人（shě）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睥</a:t>
            </a:r>
            <a:r>
              <a:rPr sz="2400">
                <a:solidFill>
                  <a:srgbClr val="FF0000"/>
                </a:solidFill>
                <a:latin typeface="Times New Roman" panose="02020603050405020304" charset="0"/>
                <a:ea typeface="宋体" panose="02010600030101010101" pitchFamily="2" charset="-122"/>
                <a:cs typeface="Times New Roman" panose="02020603050405020304" charset="0"/>
              </a:rPr>
              <a:t>睨</a:t>
            </a:r>
            <a:r>
              <a:rPr sz="2400">
                <a:latin typeface="Times New Roman" panose="02020603050405020304" charset="0"/>
                <a:ea typeface="宋体" panose="02010600030101010101" pitchFamily="2" charset="-122"/>
                <a:cs typeface="Times New Roman" panose="02020603050405020304" charset="0"/>
              </a:rPr>
              <a:t>（ní）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犀</a:t>
            </a:r>
            <a:r>
              <a:rPr sz="2400">
                <a:latin typeface="Times New Roman" panose="02020603050405020304" charset="0"/>
                <a:ea typeface="宋体" panose="02010600030101010101" pitchFamily="2" charset="-122"/>
                <a:cs typeface="Times New Roman" panose="02020603050405020304" charset="0"/>
              </a:rPr>
              <a:t>甲（xī）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逢</a:t>
            </a:r>
            <a:r>
              <a:rPr sz="2400">
                <a:latin typeface="Times New Roman" panose="02020603050405020304" charset="0"/>
                <a:ea typeface="宋体" panose="02010600030101010101" pitchFamily="2" charset="-122"/>
                <a:cs typeface="Times New Roman" panose="02020603050405020304" charset="0"/>
              </a:rPr>
              <a:t>孙（féng）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忖</a:t>
            </a:r>
            <a:r>
              <a:rPr sz="2400">
                <a:latin typeface="Times New Roman" panose="02020603050405020304" charset="0"/>
                <a:ea typeface="宋体" panose="02010600030101010101" pitchFamily="2" charset="-122"/>
                <a:cs typeface="Times New Roman" panose="02020603050405020304" charset="0"/>
              </a:rPr>
              <a:t>度（cūn）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列</a:t>
            </a:r>
            <a:r>
              <a:rPr sz="2400">
                <a:solidFill>
                  <a:srgbClr val="FF0000"/>
                </a:solidFill>
                <a:latin typeface="Times New Roman" panose="02020603050405020304" charset="0"/>
                <a:ea typeface="宋体" panose="02010600030101010101" pitchFamily="2" charset="-122"/>
                <a:cs typeface="Times New Roman" panose="02020603050405020304" charset="0"/>
              </a:rPr>
              <a:t>观</a:t>
            </a:r>
            <a:r>
              <a:rPr sz="2400">
                <a:latin typeface="Times New Roman" panose="02020603050405020304" charset="0"/>
                <a:ea typeface="宋体" panose="02010600030101010101" pitchFamily="2" charset="-122"/>
                <a:cs typeface="Times New Roman" panose="02020603050405020304" charset="0"/>
              </a:rPr>
              <a:t>（guàn）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错</a:t>
            </a:r>
            <a:r>
              <a:rPr sz="2400">
                <a:solidFill>
                  <a:srgbClr val="FF0000"/>
                </a:solidFill>
                <a:latin typeface="Times New Roman" panose="02020603050405020304" charset="0"/>
                <a:ea typeface="宋体" panose="02010600030101010101" pitchFamily="2" charset="-122"/>
                <a:cs typeface="Times New Roman" panose="02020603050405020304" charset="0"/>
              </a:rPr>
              <a:t>毂</a:t>
            </a:r>
            <a:r>
              <a:rPr sz="2400">
                <a:latin typeface="Times New Roman" panose="02020603050405020304" charset="0"/>
                <a:ea typeface="宋体" panose="02010600030101010101" pitchFamily="2" charset="-122"/>
                <a:cs typeface="Times New Roman" panose="02020603050405020304" charset="0"/>
              </a:rPr>
              <a:t>（gū）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阙</a:t>
            </a:r>
            <a:r>
              <a:rPr sz="2400">
                <a:latin typeface="Times New Roman" panose="02020603050405020304" charset="0"/>
                <a:ea typeface="宋体" panose="02010600030101010101" pitchFamily="2" charset="-122"/>
                <a:cs typeface="Times New Roman" panose="02020603050405020304" charset="0"/>
              </a:rPr>
              <a:t>秦（què）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渑</a:t>
            </a:r>
            <a:r>
              <a:rPr sz="2400">
                <a:latin typeface="Times New Roman" panose="02020603050405020304" charset="0"/>
                <a:ea typeface="宋体" panose="02010600030101010101" pitchFamily="2" charset="-122"/>
                <a:cs typeface="Times New Roman" panose="02020603050405020304" charset="0"/>
              </a:rPr>
              <a:t>池（miǎn）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盆</a:t>
            </a:r>
            <a:r>
              <a:rPr sz="2400">
                <a:solidFill>
                  <a:srgbClr val="FF0000"/>
                </a:solidFill>
                <a:latin typeface="Times New Roman" panose="02020603050405020304" charset="0"/>
                <a:ea typeface="宋体" panose="02010600030101010101" pitchFamily="2" charset="-122"/>
                <a:cs typeface="Times New Roman" panose="02020603050405020304" charset="0"/>
              </a:rPr>
              <a:t>缻</a:t>
            </a:r>
            <a:r>
              <a:rPr sz="2400">
                <a:latin typeface="Times New Roman" panose="02020603050405020304" charset="0"/>
                <a:ea typeface="宋体" panose="02010600030101010101" pitchFamily="2" charset="-122"/>
                <a:cs typeface="Times New Roman" panose="02020603050405020304" charset="0"/>
              </a:rPr>
              <a:t>（fŏu）</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玉</a:t>
            </a:r>
            <a:r>
              <a:rPr sz="2400">
                <a:solidFill>
                  <a:srgbClr val="FF0000"/>
                </a:solidFill>
                <a:latin typeface="Times New Roman" panose="02020603050405020304" charset="0"/>
                <a:ea typeface="宋体" panose="02010600030101010101" pitchFamily="2" charset="-122"/>
                <a:cs typeface="Times New Roman" panose="02020603050405020304" charset="0"/>
              </a:rPr>
              <a:t>枹</a:t>
            </a:r>
            <a:r>
              <a:rPr sz="2400">
                <a:latin typeface="Times New Roman" panose="02020603050405020304" charset="0"/>
                <a:ea typeface="宋体" panose="02010600030101010101" pitchFamily="2" charset="-122"/>
                <a:cs typeface="Times New Roman" panose="02020603050405020304" charset="0"/>
              </a:rPr>
              <a:t>（fú）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璞</a:t>
            </a:r>
            <a:r>
              <a:rPr sz="2400">
                <a:latin typeface="Times New Roman" panose="02020603050405020304" charset="0"/>
                <a:ea typeface="宋体" panose="02010600030101010101" pitchFamily="2" charset="-122"/>
                <a:cs typeface="Times New Roman" panose="02020603050405020304" charset="0"/>
              </a:rPr>
              <a:t>玉（pú）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郓</a:t>
            </a:r>
            <a:r>
              <a:rPr sz="2400">
                <a:latin typeface="Times New Roman" panose="02020603050405020304" charset="0"/>
                <a:ea typeface="宋体" panose="02010600030101010101" pitchFamily="2" charset="-122"/>
                <a:cs typeface="Times New Roman" panose="02020603050405020304" charset="0"/>
              </a:rPr>
              <a:t>城（yùn）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佛</a:t>
            </a:r>
            <a:r>
              <a:rPr sz="2400">
                <a:latin typeface="Times New Roman" panose="02020603050405020304" charset="0"/>
                <a:ea typeface="宋体" panose="02010600030101010101" pitchFamily="2" charset="-122"/>
                <a:cs typeface="Times New Roman" panose="02020603050405020304" charset="0"/>
              </a:rPr>
              <a:t>狸祠（bì）</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31125" y="1386840"/>
            <a:ext cx="438150" cy="499745"/>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324985"/>
            <a:ext cx="9439910"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【解析】A项，“氾”应读“fán”，“舍”应读“shè”，“睨”应读“nì”；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B项，“逢”应读“páng”，“忖”应读“cǔn”；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C项，“毂”应读“gǔ”，“阙”应读“quē”。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43965" y="776605"/>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下列词语中，没有错别字的一项是（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戍守　　肉袒　　旌旗敝日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瑕疵　　汤镬　　刎劲之交</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烽火　　慰藉　　金戈铁马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左骖　　次第　　完壁归赵</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24625" y="776605"/>
            <a:ext cx="5416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3735070"/>
            <a:ext cx="980567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【解析】A项，“敝”应改为“蔽”；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B项，“劲”应改为“颈”；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D项，“壁”应改为“璧”。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374775" y="776605"/>
            <a:ext cx="1020127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 下列对标红字的解释，不正确的一项是（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微</a:t>
            </a:r>
            <a:r>
              <a:rPr sz="2400">
                <a:latin typeface="Times New Roman" panose="02020603050405020304" charset="0"/>
                <a:ea typeface="宋体" panose="02010600030101010101" pitchFamily="2" charset="-122"/>
                <a:cs typeface="Times New Roman" panose="02020603050405020304" charset="0"/>
              </a:rPr>
              <a:t>夫人之力不及此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微</a:t>
            </a:r>
            <a:r>
              <a:rPr sz="2400">
                <a:latin typeface="Times New Roman" panose="02020603050405020304" charset="0"/>
                <a:ea typeface="宋体" panose="02010600030101010101" pitchFamily="2" charset="-122"/>
                <a:cs typeface="Times New Roman" panose="02020603050405020304" charset="0"/>
              </a:rPr>
              <a:t>：微弱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徒</a:t>
            </a:r>
            <a:r>
              <a:rPr sz="2400">
                <a:latin typeface="Times New Roman" panose="02020603050405020304" charset="0"/>
                <a:ea typeface="宋体" panose="02010600030101010101" pitchFamily="2" charset="-122"/>
                <a:cs typeface="Times New Roman" panose="02020603050405020304" charset="0"/>
              </a:rPr>
              <a:t>慕君之高义也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徒</a:t>
            </a:r>
            <a:r>
              <a:rPr sz="2400">
                <a:latin typeface="Times New Roman" panose="02020603050405020304" charset="0"/>
                <a:ea typeface="宋体" panose="02010600030101010101" pitchFamily="2" charset="-122"/>
                <a:cs typeface="Times New Roman" panose="02020603050405020304" charset="0"/>
              </a:rPr>
              <a:t>：只</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凌余阵兮</a:t>
            </a:r>
            <a:r>
              <a:rPr sz="2400">
                <a:solidFill>
                  <a:srgbClr val="FF0000"/>
                </a:solidFill>
                <a:latin typeface="Times New Roman" panose="02020603050405020304" charset="0"/>
                <a:ea typeface="宋体" panose="02010600030101010101" pitchFamily="2" charset="-122"/>
                <a:cs typeface="Times New Roman" panose="02020603050405020304" charset="0"/>
              </a:rPr>
              <a:t>躐</a:t>
            </a:r>
            <a:r>
              <a:rPr sz="2400">
                <a:latin typeface="Times New Roman" panose="02020603050405020304" charset="0"/>
                <a:ea typeface="宋体" panose="02010600030101010101" pitchFamily="2" charset="-122"/>
                <a:cs typeface="Times New Roman" panose="02020603050405020304" charset="0"/>
              </a:rPr>
              <a:t>余行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躐</a:t>
            </a:r>
            <a:r>
              <a:rPr sz="2400">
                <a:latin typeface="Times New Roman" panose="02020603050405020304" charset="0"/>
                <a:ea typeface="宋体" panose="02010600030101010101" pitchFamily="2" charset="-122"/>
                <a:cs typeface="Times New Roman" panose="02020603050405020304" charset="0"/>
              </a:rPr>
              <a:t>：践踏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抑</a:t>
            </a:r>
            <a:r>
              <a:rPr sz="2400">
                <a:latin typeface="Times New Roman" panose="02020603050405020304" charset="0"/>
                <a:ea typeface="宋体" panose="02010600030101010101" pitchFamily="2" charset="-122"/>
                <a:cs typeface="Times New Roman" panose="02020603050405020304" charset="0"/>
              </a:rPr>
              <a:t>本其成败之迹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抑</a:t>
            </a:r>
            <a:r>
              <a:rPr sz="2400">
                <a:latin typeface="Times New Roman" panose="02020603050405020304" charset="0"/>
                <a:ea typeface="宋体" panose="02010600030101010101" pitchFamily="2" charset="-122"/>
                <a:cs typeface="Times New Roman" panose="02020603050405020304" charset="0"/>
              </a:rPr>
              <a:t>：或者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17410" y="776605"/>
            <a:ext cx="7004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3850640"/>
            <a:ext cx="1047178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【解析】A项，“微”解释为“如果没有”。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963930"/>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下列各句中，没有通假字的一项是（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操吴戈兮被犀甲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拜送书于庭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共其乏困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如今人方为刀俎</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148070" y="9639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27380" y="4504055"/>
            <a:ext cx="1128522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【解析】A项，“被”同“披”；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B项，“庭”同“廷”；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C项，“共”同“供”。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913890" y="575310"/>
            <a:ext cx="986409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 下列各句中，标红字的用法不同于其他三项的是（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若</a:t>
            </a:r>
            <a:r>
              <a:rPr sz="2400">
                <a:solidFill>
                  <a:srgbClr val="FF0000"/>
                </a:solidFill>
                <a:latin typeface="Times New Roman" panose="02020603050405020304" charset="0"/>
                <a:ea typeface="宋体" panose="02010600030101010101" pitchFamily="2" charset="-122"/>
                <a:cs typeface="Times New Roman" panose="02020603050405020304" charset="0"/>
              </a:rPr>
              <a:t>亡</a:t>
            </a:r>
            <a:r>
              <a:rPr sz="2400">
                <a:latin typeface="Times New Roman" panose="02020603050405020304" charset="0"/>
                <a:ea typeface="宋体" panose="02010600030101010101" pitchFamily="2" charset="-122"/>
                <a:cs typeface="Times New Roman" panose="02020603050405020304" charset="0"/>
              </a:rPr>
              <a:t>郑而有益于君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春风又</a:t>
            </a:r>
            <a:r>
              <a:rPr sz="2400">
                <a:solidFill>
                  <a:srgbClr val="FF0000"/>
                </a:solidFill>
                <a:latin typeface="Times New Roman" panose="02020603050405020304" charset="0"/>
                <a:ea typeface="宋体" panose="02010600030101010101" pitchFamily="2" charset="-122"/>
                <a:cs typeface="Times New Roman" panose="02020603050405020304" charset="0"/>
              </a:rPr>
              <a:t>绿</a:t>
            </a:r>
            <a:r>
              <a:rPr sz="2400">
                <a:latin typeface="Times New Roman" panose="02020603050405020304" charset="0"/>
                <a:ea typeface="宋体" panose="02010600030101010101" pitchFamily="2" charset="-122"/>
                <a:cs typeface="Times New Roman" panose="02020603050405020304" charset="0"/>
              </a:rPr>
              <a:t>江南岸</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且庸人尚</a:t>
            </a:r>
            <a:r>
              <a:rPr sz="2400">
                <a:solidFill>
                  <a:srgbClr val="FF0000"/>
                </a:solidFill>
                <a:latin typeface="Times New Roman" panose="02020603050405020304" charset="0"/>
                <a:ea typeface="宋体" panose="02010600030101010101" pitchFamily="2" charset="-122"/>
                <a:cs typeface="Times New Roman" panose="02020603050405020304" charset="0"/>
              </a:rPr>
              <a:t>羞</a:t>
            </a:r>
            <a:r>
              <a:rPr sz="2400">
                <a:latin typeface="Times New Roman" panose="02020603050405020304" charset="0"/>
                <a:ea typeface="宋体" panose="02010600030101010101" pitchFamily="2" charset="-122"/>
                <a:cs typeface="Times New Roman" panose="02020603050405020304" charset="0"/>
              </a:rPr>
              <a:t>之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宁许以</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秦曲</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913495" y="66865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36905" y="4072255"/>
            <a:ext cx="1085405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【解析】A、B、D三项均为使动用法，C项为意动用法。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531495" y="361315"/>
          <a:ext cx="10821035" cy="5177155"/>
        </p:xfrm>
        <a:graphic>
          <a:graphicData uri="http://schemas.openxmlformats.org/drawingml/2006/table">
            <a:tbl>
              <a:tblPr firstRow="1" bandRow="1">
                <a:tableStyleId>{5940675A-B579-460E-94D1-54222C63F5DA}</a:tableStyleId>
              </a:tblPr>
              <a:tblGrid>
                <a:gridCol w="2383790"/>
                <a:gridCol w="2679700"/>
                <a:gridCol w="2949575"/>
                <a:gridCol w="2807970"/>
              </a:tblGrid>
              <a:tr h="49149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诗　句</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内　容</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手　法</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作　用</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1564640">
                <a:tc>
                  <a:txBody>
                    <a:bodyPr/>
                    <a:p>
                      <a:pPr>
                        <a:lnSpc>
                          <a:spcPct val="110000"/>
                        </a:lnSpc>
                        <a:buNone/>
                      </a:pPr>
                      <a:r>
                        <a:rPr lang="zh-CN" altLang="en-US" sz="2200">
                          <a:latin typeface="宋体" panose="02010600030101010101" pitchFamily="2" charset="-122"/>
                          <a:ea typeface="宋体" panose="02010600030101010101" pitchFamily="2" charset="-122"/>
                        </a:rPr>
                        <a:t>天时坠兮威灵怒，严杀尽兮弃原野。出不入兮往不反，平原忽兮路超远</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56385">
                <a:tc>
                  <a:txBody>
                    <a:bodyPr/>
                    <a:p>
                      <a:pPr>
                        <a:lnSpc>
                          <a:spcPct val="110000"/>
                        </a:lnSpc>
                        <a:buNone/>
                      </a:pPr>
                      <a:r>
                        <a:rPr lang="zh-CN" altLang="en-US" sz="2200">
                          <a:latin typeface="宋体" panose="02010600030101010101" pitchFamily="2" charset="-122"/>
                          <a:ea typeface="宋体" panose="02010600030101010101" pitchFamily="2" charset="-122"/>
                        </a:rPr>
                        <a:t>带长剑兮挟秦弓，首身离兮心不惩。诚既勇兮又以武，终刚强兮不可凌</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56385">
                <a:tc>
                  <a:txBody>
                    <a:bodyPr/>
                    <a:p>
                      <a:pPr>
                        <a:lnSpc>
                          <a:spcPct val="110000"/>
                        </a:lnSpc>
                        <a:buNone/>
                      </a:pPr>
                      <a:r>
                        <a:rPr lang="zh-CN" altLang="en-US" sz="2200">
                          <a:latin typeface="宋体" panose="02010600030101010101" pitchFamily="2" charset="-122"/>
                          <a:ea typeface="宋体" panose="02010600030101010101" pitchFamily="2" charset="-122"/>
                        </a:rPr>
                        <a:t>身既死兮神以灵，子魂魄兮为鬼雄</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2"/>
            </p:custDataLst>
          </p:nvPr>
        </p:nvSpPr>
        <p:spPr>
          <a:xfrm>
            <a:off x="2946400" y="1275080"/>
            <a:ext cx="254381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写敌人冲进楚军阵</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营，楚军伤亡惨重</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711825" y="1341755"/>
            <a:ext cx="26416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场面描写和反衬</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手法</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575040" y="1275080"/>
            <a:ext cx="265049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写出了战争的惨烈</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2946400" y="2854325"/>
            <a:ext cx="254381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敌胜我败的激烈战</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争场面</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5711825" y="2921000"/>
            <a:ext cx="26416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正面描写和直接</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描写相结合</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4"/>
            </p:custDataLst>
          </p:nvPr>
        </p:nvSpPr>
        <p:spPr>
          <a:xfrm>
            <a:off x="8575040" y="2854325"/>
            <a:ext cx="265049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写楚军将士虽败，却勇武不屈</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5"/>
            </p:custDataLst>
          </p:nvPr>
        </p:nvSpPr>
        <p:spPr>
          <a:xfrm>
            <a:off x="2946400" y="4306570"/>
            <a:ext cx="254381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写楚军覆灭，横尸</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疆场</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nvSpPr>
        <p:spPr>
          <a:xfrm>
            <a:off x="5711825" y="4373245"/>
            <a:ext cx="264160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细节描写和夸张</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手法</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6"/>
            </p:custDataLst>
          </p:nvPr>
        </p:nvSpPr>
        <p:spPr>
          <a:xfrm>
            <a:off x="8575040" y="4306570"/>
            <a:ext cx="2650490" cy="110680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写楚国上下对侵略者的痛恨和复仇的决心</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 grpId="0"/>
      <p:bldP spid="9" grpId="0"/>
      <p:bldP spid="10" grpId="0"/>
      <p:bldP spid="12" grpId="0"/>
      <p:bldP spid="4" grpId="0"/>
      <p:bldP spid="7" grpId="0"/>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72540" y="963930"/>
            <a:ext cx="939482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下列各句中，标红字词古今意义相同的一项是（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行李</a:t>
            </a:r>
            <a:r>
              <a:rPr sz="2400">
                <a:latin typeface="Times New Roman" panose="02020603050405020304" charset="0"/>
                <a:ea typeface="宋体" panose="02010600030101010101" pitchFamily="2" charset="-122"/>
                <a:cs typeface="Times New Roman" panose="02020603050405020304" charset="0"/>
              </a:rPr>
              <a:t>之往来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请</a:t>
            </a:r>
            <a:r>
              <a:rPr sz="2400">
                <a:solidFill>
                  <a:srgbClr val="FF0000"/>
                </a:solidFill>
                <a:latin typeface="Times New Roman" panose="02020603050405020304" charset="0"/>
                <a:ea typeface="宋体" panose="02010600030101010101" pitchFamily="2" charset="-122"/>
                <a:cs typeface="Times New Roman" panose="02020603050405020304" charset="0"/>
              </a:rPr>
              <a:t>指示</a:t>
            </a:r>
            <a:r>
              <a:rPr sz="2400">
                <a:latin typeface="Times New Roman" panose="02020603050405020304" charset="0"/>
                <a:ea typeface="宋体" panose="02010600030101010101" pitchFamily="2" charset="-122"/>
                <a:cs typeface="Times New Roman" panose="02020603050405020304" charset="0"/>
              </a:rPr>
              <a:t>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且相如素</a:t>
            </a:r>
            <a:r>
              <a:rPr sz="2400">
                <a:solidFill>
                  <a:srgbClr val="FF0000"/>
                </a:solidFill>
                <a:latin typeface="Times New Roman" panose="02020603050405020304" charset="0"/>
                <a:ea typeface="宋体" panose="02010600030101010101" pitchFamily="2" charset="-122"/>
                <a:cs typeface="Times New Roman" panose="02020603050405020304" charset="0"/>
              </a:rPr>
              <a:t>贱人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大王</a:t>
            </a:r>
            <a:r>
              <a:rPr sz="2400">
                <a:latin typeface="Times New Roman" panose="02020603050405020304" charset="0"/>
                <a:ea typeface="宋体" panose="02010600030101010101" pitchFamily="2" charset="-122"/>
                <a:cs typeface="Times New Roman" panose="02020603050405020304" charset="0"/>
              </a:rPr>
              <a:t>必欲急臣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97825" y="101981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88720" y="3725545"/>
            <a:ext cx="10067290"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【解析】“行李”，古义是使者，今义是出行者所携带的旅行中需用的少量物品。“指示”，古义</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是指给……</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看，今义是上级给下级的命令要求。“贱人”，古义是身份低下的人，今义是卑贱、品行地位低下的人。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545590" y="1056005"/>
            <a:ext cx="996569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下列各句中，句式判断不正确的一项是（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而君幸于赵王（被动句）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以其无礼于晋（状语后置句）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敢以烦执事（判断句）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英雄无觅孙仲谋处（宾语前置句）</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03770" y="105600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4203700"/>
            <a:ext cx="990917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【解析】C项为省略句。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4580" y="850265"/>
            <a:ext cx="1070546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下列对文学常识的表达，不正确的一项是（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词盛行于宋代，又</a:t>
            </a:r>
            <a:r>
              <a:rPr lang="zh-CN" altLang="en-US" sz="2400">
                <a:latin typeface="Times New Roman" panose="02020603050405020304" charset="0"/>
                <a:ea typeface="宋体" panose="02010600030101010101" pitchFamily="2" charset="-122"/>
                <a:cs typeface="Times New Roman" panose="02020603050405020304" charset="0"/>
              </a:rPr>
              <a:t>称“长短句”</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《左传》的作者是司马迁。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《史记》是一部纪传体通史。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屈原是楚辞的代表作家，是中国浪漫主义文学的奠基人。</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79945" y="9150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24685" y="4150995"/>
            <a:ext cx="746379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【解析】B项，《左传》的作者是左丘明。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8415"/>
            <a:ext cx="7018655" cy="817245"/>
            <a:chOff x="0" y="29"/>
            <a:chExt cx="11053" cy="1287"/>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3"/>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4"/>
            </p:custDataLst>
          </p:nvPr>
        </p:nvSpPr>
        <p:spPr>
          <a:xfrm>
            <a:off x="1200785" y="822960"/>
            <a:ext cx="10345420" cy="4487545"/>
          </a:xfrm>
          <a:prstGeom prst="rect">
            <a:avLst/>
          </a:prstGeom>
          <a:solidFill>
            <a:schemeClr val="bg2">
              <a:lumMod val="90000"/>
            </a:schemeClr>
          </a:solidFill>
        </p:spPr>
        <p:txBody>
          <a:bodyPr wrap="square" rtlCol="0">
            <a:no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（一）</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3200" b="1">
                <a:latin typeface="楷体" panose="02010609060101010101" charset="-122"/>
                <a:ea typeface="楷体" panose="02010609060101010101" charset="-122"/>
                <a:cs typeface="楷体" panose="02010609060101010101" charset="-122"/>
              </a:rPr>
              <a:t>定风波</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400">
                <a:latin typeface="楷体" panose="02010609060101010101" charset="-122"/>
                <a:ea typeface="楷体" panose="02010609060101010101" charset="-122"/>
                <a:cs typeface="楷体" panose="02010609060101010101" charset="-122"/>
              </a:rPr>
              <a:t>〔宋〕苏轼</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lang="en-US" sz="2400">
                <a:latin typeface="仿宋" panose="02010609060101010101" charset="-122"/>
                <a:ea typeface="仿宋" panose="02010609060101010101" charset="-122"/>
                <a:cs typeface="仿宋" panose="02010609060101010101" charset="-122"/>
              </a:rPr>
              <a:t> </a:t>
            </a:r>
            <a:r>
              <a:rPr sz="2400">
                <a:latin typeface="仿宋" panose="02010609060101010101" charset="-122"/>
                <a:ea typeface="仿宋" panose="02010609060101010101" charset="-122"/>
                <a:cs typeface="仿宋" panose="02010609060101010101" charset="-122"/>
              </a:rPr>
              <a:t>三月七日</a:t>
            </a:r>
            <a:r>
              <a:rPr sz="2400" baseline="30000">
                <a:latin typeface="仿宋" panose="02010609060101010101" charset="-122"/>
                <a:ea typeface="仿宋" panose="02010609060101010101" charset="-122"/>
                <a:cs typeface="仿宋" panose="02010609060101010101" charset="-122"/>
              </a:rPr>
              <a:t>①</a:t>
            </a:r>
            <a:r>
              <a:rPr sz="2400">
                <a:latin typeface="仿宋" panose="02010609060101010101" charset="-122"/>
                <a:ea typeface="仿宋" panose="02010609060101010101" charset="-122"/>
                <a:cs typeface="仿宋" panose="02010609060101010101" charset="-122"/>
              </a:rPr>
              <a:t>沙湖道中遇雨。雨具先去，同行皆狼狈，余独不觉。已而遂晴，故作此。</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莫听穿林打叶声，何妨吟啸</a:t>
            </a:r>
            <a:r>
              <a:rPr sz="2400" baseline="30000">
                <a:latin typeface="楷体" panose="02010609060101010101" charset="-122"/>
                <a:ea typeface="楷体" panose="02010609060101010101" charset="-122"/>
                <a:cs typeface="楷体" panose="02010609060101010101" charset="-122"/>
              </a:rPr>
              <a:t>②</a:t>
            </a:r>
            <a:r>
              <a:rPr sz="2400">
                <a:latin typeface="楷体" panose="02010609060101010101" charset="-122"/>
                <a:ea typeface="楷体" panose="02010609060101010101" charset="-122"/>
                <a:cs typeface="楷体" panose="02010609060101010101" charset="-122"/>
              </a:rPr>
              <a:t>且徐行。竹杖芒鞋</a:t>
            </a:r>
            <a:r>
              <a:rPr sz="2400" baseline="30000">
                <a:latin typeface="楷体" panose="02010609060101010101" charset="-122"/>
                <a:ea typeface="楷体" panose="02010609060101010101" charset="-122"/>
                <a:cs typeface="楷体" panose="02010609060101010101" charset="-122"/>
              </a:rPr>
              <a:t>③</a:t>
            </a:r>
            <a:r>
              <a:rPr sz="2400">
                <a:latin typeface="楷体" panose="02010609060101010101" charset="-122"/>
                <a:ea typeface="楷体" panose="02010609060101010101" charset="-122"/>
                <a:cs typeface="楷体" panose="02010609060101010101" charset="-122"/>
              </a:rPr>
              <a:t>轻胜马，谁怕？一蓑烟雨任平生。</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料峭春风吹酒醒，微冷，山头斜照却相迎。回首向来</a:t>
            </a:r>
            <a:r>
              <a:rPr sz="2400" baseline="30000">
                <a:latin typeface="楷体" panose="02010609060101010101" charset="-122"/>
                <a:ea typeface="楷体" panose="02010609060101010101" charset="-122"/>
                <a:cs typeface="楷体" panose="02010609060101010101" charset="-122"/>
              </a:rPr>
              <a:t>④</a:t>
            </a:r>
            <a:r>
              <a:rPr sz="2400">
                <a:latin typeface="楷体" panose="02010609060101010101" charset="-122"/>
                <a:ea typeface="楷体" panose="02010609060101010101" charset="-122"/>
                <a:cs typeface="楷体" panose="02010609060101010101" charset="-122"/>
              </a:rPr>
              <a:t>萧瑟处，归去，也无风雨也无晴。</a:t>
            </a:r>
            <a:endParaRPr sz="2400">
              <a:latin typeface="楷体" panose="02010609060101010101" charset="-122"/>
              <a:ea typeface="楷体" panose="02010609060101010101" charset="-122"/>
              <a:cs typeface="楷体" panose="02010609060101010101" charset="-122"/>
            </a:endParaRPr>
          </a:p>
        </p:txBody>
      </p:sp>
      <p:sp>
        <p:nvSpPr>
          <p:cNvPr id="3" name="矩形 2"/>
          <p:cNvSpPr/>
          <p:nvPr/>
        </p:nvSpPr>
        <p:spPr>
          <a:xfrm>
            <a:off x="1550035" y="5433695"/>
            <a:ext cx="9647555" cy="899795"/>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zh-CN" altLang="en-US" sz="2000" b="1">
                <a:solidFill>
                  <a:schemeClr val="tx1"/>
                </a:solidFill>
              </a:rPr>
              <a:t>[注]①指宋神宗元丰五年（1082），这是作者贬谪黄州的第三年。②吟啸：吟咏啸歌。啸，撮口长啸，魏晋者常作此以示洒脱。③芒鞋：草鞋。④向来：此处为方才之意。</a:t>
            </a:r>
            <a:endParaRPr lang="zh-CN" altLang="en-US" sz="2000" b="1">
              <a:solidFill>
                <a:schemeClr val="tx1"/>
              </a:solidFill>
            </a:endParaRPr>
          </a:p>
        </p:txBody>
      </p:sp>
      <p:sp>
        <p:nvSpPr>
          <p:cNvPr id="4" name="文本框 3"/>
          <p:cNvSpPr txBox="1"/>
          <p:nvPr>
            <p:custDataLst>
              <p:tags r:id="rId5"/>
            </p:custDataLst>
          </p:nvPr>
        </p:nvSpPr>
        <p:spPr>
          <a:xfrm>
            <a:off x="1283335" y="1302385"/>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阅读下面的宋词，并完成题目。</a:t>
            </a:r>
            <a:endParaRPr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13130" y="650240"/>
            <a:ext cx="10705465"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下列对本词的理解和分析，不正确的一项是（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a:t>
            </a:r>
            <a:r>
              <a:rPr lang="zh-CN" altLang="en-US" sz="2400">
                <a:latin typeface="Times New Roman" panose="02020603050405020304" charset="0"/>
                <a:ea typeface="宋体" panose="02010600030101010101" pitchFamily="2" charset="-122"/>
                <a:cs typeface="Times New Roman" panose="02020603050405020304" charset="0"/>
              </a:rPr>
              <a:t>“竹杖芒鞋轻胜马”写词人</a:t>
            </a:r>
            <a:r>
              <a:rPr sz="2400">
                <a:latin typeface="Times New Roman" panose="02020603050405020304" charset="0"/>
                <a:ea typeface="宋体" panose="02010600030101010101" pitchFamily="2" charset="-122"/>
                <a:cs typeface="Times New Roman" panose="02020603050405020304" charset="0"/>
              </a:rPr>
              <a:t>竹杖芒鞋，顶风冒雨，从容前行，以“轻胜马”的自我感受，传达出一种搏击风雨、笑傲人生的轻松、豪迈之情。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lang="zh-CN" altLang="en-US" sz="2400">
                <a:latin typeface="Times New Roman" panose="02020603050405020304" charset="0"/>
                <a:ea typeface="宋体" panose="02010600030101010101" pitchFamily="2" charset="-122"/>
                <a:cs typeface="Times New Roman" panose="02020603050405020304" charset="0"/>
              </a:rPr>
              <a:t>“山头斜照却相迎”运</a:t>
            </a:r>
            <a:r>
              <a:rPr sz="2400">
                <a:latin typeface="Times New Roman" panose="02020603050405020304" charset="0"/>
                <a:ea typeface="宋体" panose="02010600030101010101" pitchFamily="2" charset="-122"/>
                <a:cs typeface="Times New Roman" panose="02020603050405020304" charset="0"/>
              </a:rPr>
              <a:t>用比喻的修辞手法，表现词人经历风雨后得见夕阳斜照，给他带来的清新和喜悦之情。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Times New Roman" panose="02020603050405020304" charset="0"/>
                <a:ea typeface="宋体" panose="02010600030101010101" pitchFamily="2" charset="-122"/>
                <a:cs typeface="Times New Roman" panose="02020603050405020304" charset="0"/>
              </a:rPr>
              <a:t>“也无风雨也无晴”启</a:t>
            </a:r>
            <a:r>
              <a:rPr sz="2400">
                <a:latin typeface="Times New Roman" panose="02020603050405020304" charset="0"/>
                <a:ea typeface="宋体" panose="02010600030101010101" pitchFamily="2" charset="-122"/>
                <a:cs typeface="Times New Roman" panose="02020603050405020304" charset="0"/>
              </a:rPr>
              <a:t>示我们：自然界的雨晴实属寻常，人生也会栉风沐雨，只要顺境不骄，逆境不惧，就会少些烦恼，多些宁静和快乐。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苏轼以风趣幽默的笔调，写出途中遇雨的所感所思，表现了乐观旷达的生活态度。</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51395" y="65024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34185" y="4703445"/>
            <a:ext cx="746379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【解析】B项，本句词运用了比拟的修辞手法，不是比喻的修辞手法。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13130" y="650240"/>
            <a:ext cx="10705465"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下列对这首词的理解，不恰当的一项是（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a:t>
            </a:r>
            <a:r>
              <a:rPr lang="zh-CN" altLang="en-US" sz="2400">
                <a:latin typeface="Times New Roman" panose="02020603050405020304" charset="0"/>
                <a:ea typeface="宋体" panose="02010600030101010101" pitchFamily="2" charset="-122"/>
                <a:cs typeface="Times New Roman" panose="02020603050405020304" charset="0"/>
              </a:rPr>
              <a:t> “莫听穿林打叶声，何妨吟啸且徐行”指风</a:t>
            </a:r>
            <a:r>
              <a:rPr sz="2400">
                <a:latin typeface="Times New Roman" panose="02020603050405020304" charset="0"/>
                <a:ea typeface="宋体" panose="02010600030101010101" pitchFamily="2" charset="-122"/>
                <a:cs typeface="Times New Roman" panose="02020603050405020304" charset="0"/>
              </a:rPr>
              <a:t>雨骤至，盖顶而来，穿林打叶，声声入耳，然而诗人却且吟且啸徐步向前。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lang="zh-CN" altLang="en-US" sz="2400">
                <a:latin typeface="Times New Roman" panose="02020603050405020304" charset="0"/>
                <a:ea typeface="宋体" panose="02010600030101010101" pitchFamily="2" charset="-122"/>
                <a:cs typeface="Times New Roman" panose="02020603050405020304" charset="0"/>
              </a:rPr>
              <a:t>“一蓑烟雨任平生”中“一蓑”是“一阵”的意</a:t>
            </a:r>
            <a:r>
              <a:rPr sz="2400">
                <a:latin typeface="Times New Roman" panose="02020603050405020304" charset="0"/>
                <a:ea typeface="宋体" panose="02010600030101010101" pitchFamily="2" charset="-122"/>
                <a:cs typeface="Times New Roman" panose="02020603050405020304" charset="0"/>
              </a:rPr>
              <a:t>思，烟雨弥漫，冒着漫天风雨，漫步在崎岖的旅途上，任其自然，乃是平生的惯常经历。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Times New Roman" panose="02020603050405020304" charset="0"/>
                <a:ea typeface="宋体" panose="02010600030101010101" pitchFamily="2" charset="-122"/>
                <a:cs typeface="Times New Roman" panose="02020603050405020304" charset="0"/>
              </a:rPr>
              <a:t>“料峭春风吹酒醒，微冷，山头斜照却相迎”写骤雨已</a:t>
            </a:r>
            <a:r>
              <a:rPr sz="2400">
                <a:latin typeface="Times New Roman" panose="02020603050405020304" charset="0"/>
                <a:ea typeface="宋体" panose="02010600030101010101" pitchFamily="2" charset="-122"/>
                <a:cs typeface="Times New Roman" panose="02020603050405020304" charset="0"/>
              </a:rPr>
              <a:t>过，云开天晴，春寒料峭，略带寒意，前路山头，夕阳斜照，诗人原来的酒意经过风雨的洗礼，早已消散了。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lang="zh-CN" altLang="en-US" sz="2400">
                <a:latin typeface="Times New Roman" panose="02020603050405020304" charset="0"/>
                <a:ea typeface="宋体" panose="02010600030101010101" pitchFamily="2" charset="-122"/>
                <a:cs typeface="Times New Roman" panose="02020603050405020304" charset="0"/>
              </a:rPr>
              <a:t>“回首向来萧瑟处，归去，也无风雨也无晴”写诗</a:t>
            </a:r>
            <a:r>
              <a:rPr sz="2400">
                <a:latin typeface="Times New Roman" panose="02020603050405020304" charset="0"/>
                <a:ea typeface="宋体" panose="02010600030101010101" pitchFamily="2" charset="-122"/>
                <a:cs typeface="Times New Roman" panose="02020603050405020304" charset="0"/>
              </a:rPr>
              <a:t>人沐浴着雨后的凉爽，回望刚刚过去的风雨萧瑟之处，已是云消雾散，斜阳收敛光辉。</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856095" y="65024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34185" y="5055870"/>
            <a:ext cx="891159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【解析】B项，“‘一蓑’是‘一阵’的意思”表述有误，“一蓑烟雨任平生”中“一蓑”翻译为“一袭蓑衣”。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1108710"/>
            <a:ext cx="11174730" cy="17145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这首</a:t>
            </a:r>
            <a:r>
              <a:rPr lang="zh-CN" altLang="en-US" sz="2400">
                <a:latin typeface="Times New Roman" panose="02020603050405020304" charset="0"/>
                <a:ea typeface="宋体" panose="02010600030101010101" pitchFamily="2" charset="-122"/>
                <a:cs typeface="Times New Roman" panose="02020603050405020304" charset="0"/>
              </a:rPr>
              <a:t>词</a:t>
            </a:r>
            <a:r>
              <a:rPr sz="2400">
                <a:latin typeface="Times New Roman" panose="02020603050405020304" charset="0"/>
                <a:ea typeface="宋体" panose="02010600030101010101" pitchFamily="2" charset="-122"/>
                <a:cs typeface="Times New Roman" panose="02020603050405020304" charset="0"/>
              </a:rPr>
              <a:t>的</a:t>
            </a:r>
            <a:r>
              <a:rPr lang="zh-CN" altLang="en-US" sz="2400">
                <a:latin typeface="Times New Roman" panose="02020603050405020304" charset="0"/>
                <a:ea typeface="宋体" panose="02010600030101010101" pitchFamily="2" charset="-122"/>
                <a:cs typeface="Times New Roman" panose="02020603050405020304" charset="0"/>
              </a:rPr>
              <a:t>上阕</a:t>
            </a:r>
            <a:r>
              <a:rPr sz="2400">
                <a:latin typeface="Times New Roman" panose="02020603050405020304" charset="0"/>
                <a:ea typeface="宋体" panose="02010600030101010101" pitchFamily="2" charset="-122"/>
                <a:cs typeface="Times New Roman" panose="02020603050405020304" charset="0"/>
              </a:rPr>
              <a:t>叙事写人，描写了一个怎样的人物形象？____________________________________________________________________________________________________________________________________________________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156970" y="1514475"/>
            <a:ext cx="9703435" cy="130873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上阕写出了一个在人生的道路上履险如夷、泰然自若、任天而动的诗人形象，</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“莫听”“何妨”“谁怕”“任平生”鲜</a:t>
            </a:r>
            <a:r>
              <a:rPr sz="2400">
                <a:solidFill>
                  <a:srgbClr val="C00000"/>
                </a:solidFill>
                <a:latin typeface="Times New Roman" panose="02020603050405020304" charset="0"/>
                <a:ea typeface="宋体" panose="02010600030101010101" pitchFamily="2" charset="-122"/>
                <a:cs typeface="Times New Roman" panose="02020603050405020304" charset="0"/>
              </a:rPr>
              <a:t>明地体现了作者宽阔的胸襟和倔强的性格。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66065" y="130175"/>
            <a:ext cx="11580495" cy="5433695"/>
          </a:xfrm>
          <a:prstGeom prst="rect">
            <a:avLst/>
          </a:prstGeom>
          <a:solidFill>
            <a:schemeClr val="bg2">
              <a:lumMod val="90000"/>
            </a:schemeClr>
          </a:solidFill>
        </p:spPr>
        <p:txBody>
          <a:bodyPr wrap="square" rtlCol="0">
            <a:noAutofit/>
          </a:bodyPr>
          <a:p>
            <a:pPr indent="0" algn="ctr" fontAlgn="auto">
              <a:lnSpc>
                <a:spcPct val="100000"/>
              </a:lnSpc>
            </a:pPr>
            <a:r>
              <a:rPr sz="2800" b="1">
                <a:latin typeface="楷体" panose="02010609060101010101" charset="-122"/>
                <a:ea typeface="楷体" panose="02010609060101010101" charset="-122"/>
                <a:cs typeface="楷体" panose="02010609060101010101" charset="-122"/>
              </a:rPr>
              <a:t>（二）</a:t>
            </a:r>
            <a:endParaRPr sz="2800" b="1">
              <a:latin typeface="楷体" panose="02010609060101010101" charset="-122"/>
              <a:ea typeface="楷体" panose="02010609060101010101" charset="-122"/>
              <a:cs typeface="楷体" panose="02010609060101010101" charset="-122"/>
            </a:endParaRPr>
          </a:p>
          <a:p>
            <a:pPr indent="0" algn="just" fontAlgn="auto">
              <a:lnSpc>
                <a:spcPct val="100000"/>
              </a:lnSpc>
              <a:spcAft>
                <a:spcPts val="600"/>
              </a:spcAft>
            </a:pPr>
            <a:r>
              <a:rPr sz="2400">
                <a:latin typeface="宋体" panose="02010600030101010101" pitchFamily="2" charset="-122"/>
                <a:ea typeface="宋体" panose="02010600030101010101" pitchFamily="2" charset="-122"/>
                <a:cs typeface="楷体" panose="02010609060101010101" charset="-122"/>
              </a:rPr>
              <a:t>阅读下面的文言文，并完成题目。</a:t>
            </a:r>
            <a:endParaRPr sz="2400">
              <a:latin typeface="宋体" panose="02010600030101010101" pitchFamily="2" charset="-122"/>
              <a:ea typeface="宋体" panose="02010600030101010101" pitchFamily="2"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良</a:t>
            </a:r>
            <a:r>
              <a:rPr sz="2400" baseline="30000">
                <a:latin typeface="楷体" panose="02010609060101010101" charset="-122"/>
                <a:ea typeface="楷体" panose="02010609060101010101" charset="-122"/>
                <a:cs typeface="楷体" panose="02010609060101010101" charset="-122"/>
              </a:rPr>
              <a:t>①</a:t>
            </a:r>
            <a:r>
              <a:rPr sz="2400">
                <a:solidFill>
                  <a:srgbClr val="FF0000"/>
                </a:solidFill>
                <a:latin typeface="楷体" panose="02010609060101010101" charset="-122"/>
                <a:ea typeface="楷体" panose="02010609060101010101" charset="-122"/>
                <a:cs typeface="楷体" panose="02010609060101010101" charset="-122"/>
              </a:rPr>
              <a:t>尝</a:t>
            </a:r>
            <a:r>
              <a:rPr sz="2400">
                <a:latin typeface="楷体" panose="02010609060101010101" charset="-122"/>
                <a:ea typeface="楷体" panose="02010609060101010101" charset="-122"/>
                <a:cs typeface="楷体" panose="02010609060101010101" charset="-122"/>
              </a:rPr>
              <a:t>闲从容步游下邳圯</a:t>
            </a:r>
            <a:r>
              <a:rPr sz="2400" baseline="30000">
                <a:latin typeface="楷体" panose="02010609060101010101" charset="-122"/>
                <a:ea typeface="楷体" panose="02010609060101010101" charset="-122"/>
                <a:cs typeface="楷体" panose="02010609060101010101" charset="-122"/>
              </a:rPr>
              <a:t>②</a:t>
            </a:r>
            <a:r>
              <a:rPr sz="2400">
                <a:latin typeface="楷体" panose="02010609060101010101" charset="-122"/>
                <a:ea typeface="楷体" panose="02010609060101010101" charset="-122"/>
                <a:cs typeface="楷体" panose="02010609060101010101" charset="-122"/>
              </a:rPr>
              <a:t>上，有一老父衣</a:t>
            </a:r>
            <a:r>
              <a:rPr sz="2400">
                <a:solidFill>
                  <a:srgbClr val="FF0000"/>
                </a:solidFill>
                <a:latin typeface="楷体" panose="02010609060101010101" charset="-122"/>
                <a:ea typeface="楷体" panose="02010609060101010101" charset="-122"/>
                <a:cs typeface="楷体" panose="02010609060101010101" charset="-122"/>
              </a:rPr>
              <a:t>褐</a:t>
            </a:r>
            <a:r>
              <a:rPr sz="2400" baseline="30000">
                <a:latin typeface="楷体" panose="02010609060101010101" charset="-122"/>
                <a:ea typeface="楷体" panose="02010609060101010101" charset="-122"/>
                <a:cs typeface="楷体" panose="02010609060101010101" charset="-122"/>
              </a:rPr>
              <a:t>③</a:t>
            </a:r>
            <a:r>
              <a:rPr sz="2400">
                <a:latin typeface="楷体" panose="02010609060101010101" charset="-122"/>
                <a:ea typeface="楷体" panose="02010609060101010101" charset="-122"/>
                <a:cs typeface="楷体" panose="02010609060101010101" charset="-122"/>
              </a:rPr>
              <a:t>，至良所，直堕其履圯下，</a:t>
            </a:r>
            <a:r>
              <a:rPr sz="2400">
                <a:solidFill>
                  <a:srgbClr val="FF0000"/>
                </a:solidFill>
                <a:latin typeface="楷体" panose="02010609060101010101" charset="-122"/>
                <a:ea typeface="楷体" panose="02010609060101010101" charset="-122"/>
                <a:cs typeface="楷体" panose="02010609060101010101" charset="-122"/>
              </a:rPr>
              <a:t>顾</a:t>
            </a:r>
            <a:r>
              <a:rPr sz="2400">
                <a:latin typeface="楷体" panose="02010609060101010101" charset="-122"/>
                <a:ea typeface="楷体" panose="02010609060101010101" charset="-122"/>
                <a:cs typeface="楷体" panose="02010609060101010101" charset="-122"/>
              </a:rPr>
              <a:t>谓良曰：“孺子，下取履！”良愕然，欲殴之。为其老，强忍，下取履。父曰：“履我！”良业为取履，因长跪履之。父以足受，笑而去。</a:t>
            </a:r>
            <a:r>
              <a:rPr sz="2400" u="sng">
                <a:latin typeface="楷体" panose="02010609060101010101" charset="-122"/>
                <a:ea typeface="楷体" panose="02010609060101010101" charset="-122"/>
                <a:cs typeface="楷体" panose="02010609060101010101" charset="-122"/>
              </a:rPr>
              <a:t>良殊大惊，随目之，父去里所，复还，曰：“孺子可教矣。后五日平明</a:t>
            </a:r>
            <a:r>
              <a:rPr lang="zh-CN" altLang="en-US" sz="2400" b="1" u="sng" baseline="30000">
                <a:sym typeface="+mn-ea"/>
              </a:rPr>
              <a:t>④</a:t>
            </a:r>
            <a:r>
              <a:rPr sz="2400" u="sng">
                <a:latin typeface="楷体" panose="02010609060101010101" charset="-122"/>
                <a:ea typeface="楷体" panose="02010609060101010101" charset="-122"/>
                <a:cs typeface="楷体" panose="02010609060101010101" charset="-122"/>
              </a:rPr>
              <a:t> ，与我会此。”</a:t>
            </a:r>
            <a:r>
              <a:rPr sz="2400">
                <a:latin typeface="楷体" panose="02010609060101010101" charset="-122"/>
                <a:ea typeface="楷体" panose="02010609060101010101" charset="-122"/>
                <a:cs typeface="楷体" panose="02010609060101010101" charset="-122"/>
              </a:rPr>
              <a:t>良因怪之，跪曰：“诺。”</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五日平明，良往，父已先在，怒曰：“与老人</a:t>
            </a:r>
            <a:r>
              <a:rPr sz="2400">
                <a:solidFill>
                  <a:srgbClr val="FF0000"/>
                </a:solidFill>
                <a:latin typeface="楷体" panose="02010609060101010101" charset="-122"/>
                <a:ea typeface="楷体" panose="02010609060101010101" charset="-122"/>
                <a:cs typeface="楷体" panose="02010609060101010101" charset="-122"/>
              </a:rPr>
              <a:t>期</a:t>
            </a:r>
            <a:r>
              <a:rPr sz="2400">
                <a:latin typeface="楷体" panose="02010609060101010101" charset="-122"/>
                <a:ea typeface="楷体" panose="02010609060101010101" charset="-122"/>
                <a:cs typeface="楷体" panose="02010609060101010101" charset="-122"/>
              </a:rPr>
              <a:t>，后，何也？”，曰：“后五日早会。”去。五日鸡鸣，良往，父又先在，复怒曰：“后，何也？”，曰：“后五日复早来。”去。五日，良夜半往。俄而父亦来，喜曰：“当如是。”出一编书，曰：“读此，则为王者</a:t>
            </a:r>
            <a:r>
              <a:rPr sz="2400" baseline="30000">
                <a:latin typeface="楷体" panose="02010609060101010101" charset="-122"/>
                <a:ea typeface="楷体" panose="02010609060101010101" charset="-122"/>
                <a:cs typeface="楷体" panose="02010609060101010101" charset="-122"/>
              </a:rPr>
              <a:t>⑤</a:t>
            </a:r>
            <a:r>
              <a:rPr sz="2400">
                <a:latin typeface="楷体" panose="02010609060101010101" charset="-122"/>
                <a:ea typeface="楷体" panose="02010609060101010101" charset="-122"/>
                <a:cs typeface="楷体" panose="02010609060101010101" charset="-122"/>
              </a:rPr>
              <a:t>师矣。</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后十年兴，十三年孺子见我齐北，谷城山下黄石即我矣。”遂去，无他言，不复见。旦日，视其书，乃《太公兵法》也。良因异之，常诵读之，终成天下名谋，辅以高祖成帝业。</a:t>
            </a:r>
            <a:endParaRPr sz="2400">
              <a:latin typeface="楷体" panose="02010609060101010101" charset="-122"/>
              <a:ea typeface="楷体" panose="02010609060101010101" charset="-122"/>
              <a:cs typeface="楷体" panose="02010609060101010101" charset="-122"/>
            </a:endParaRPr>
          </a:p>
          <a:p>
            <a:pPr indent="0" algn="r" fontAlgn="auto">
              <a:lnSpc>
                <a:spcPct val="100000"/>
              </a:lnSpc>
            </a:pPr>
            <a:r>
              <a:rPr sz="2400">
                <a:latin typeface="楷体" panose="02010609060101010101" charset="-122"/>
                <a:ea typeface="楷体" panose="02010609060101010101" charset="-122"/>
                <a:cs typeface="楷体" panose="02010609060101010101" charset="-122"/>
              </a:rPr>
              <a:t>（选自《古代汉语读本》，有删改）</a:t>
            </a:r>
            <a:endParaRPr sz="2400">
              <a:latin typeface="楷体" panose="02010609060101010101" charset="-122"/>
              <a:ea typeface="楷体" panose="02010609060101010101" charset="-122"/>
              <a:cs typeface="楷体" panose="02010609060101010101" charset="-122"/>
            </a:endParaRPr>
          </a:p>
        </p:txBody>
      </p:sp>
      <p:sp>
        <p:nvSpPr>
          <p:cNvPr id="3" name="矩形 2"/>
          <p:cNvSpPr/>
          <p:nvPr>
            <p:custDataLst>
              <p:tags r:id="rId2"/>
            </p:custDataLst>
          </p:nvPr>
        </p:nvSpPr>
        <p:spPr>
          <a:xfrm>
            <a:off x="1550035" y="5500370"/>
            <a:ext cx="9647555" cy="899795"/>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zh-CN" altLang="en-US" sz="2000" b="1">
                <a:solidFill>
                  <a:schemeClr val="tx1"/>
                </a:solidFill>
              </a:rPr>
              <a:t>[注]①良：张良，汉高祖刘邦的谋臣，汉朝的开国元勋之一，与萧何、韩信同为汉初三杰。②下邳圯：下邳（pī），地名；圯（yí），桥。③褐：麻布短衣。④平明：天亮。⑤王者：帝王。</a:t>
            </a:r>
            <a:endParaRPr lang="zh-CN" altLang="en-US" sz="2000" b="1">
              <a:solidFill>
                <a:schemeClr val="tx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412875" y="1070610"/>
            <a:ext cx="994664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下列各句中，标红字解释不正确的一项是（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良</a:t>
            </a:r>
            <a:r>
              <a:rPr sz="2400">
                <a:solidFill>
                  <a:srgbClr val="FF0000"/>
                </a:solidFill>
                <a:latin typeface="Times New Roman" panose="02020603050405020304" charset="0"/>
                <a:ea typeface="宋体" panose="02010600030101010101" pitchFamily="2" charset="-122"/>
                <a:cs typeface="Times New Roman" panose="02020603050405020304" charset="0"/>
              </a:rPr>
              <a:t>尝</a:t>
            </a:r>
            <a:r>
              <a:rPr sz="2400">
                <a:latin typeface="Times New Roman" panose="02020603050405020304" charset="0"/>
                <a:ea typeface="宋体" panose="02010600030101010101" pitchFamily="2" charset="-122"/>
                <a:cs typeface="Times New Roman" panose="02020603050405020304" charset="0"/>
              </a:rPr>
              <a:t>闲从容步游下邳圯上　　　</a:t>
            </a:r>
            <a:r>
              <a:rPr sz="2400">
                <a:solidFill>
                  <a:srgbClr val="FF0000"/>
                </a:solidFill>
                <a:latin typeface="Times New Roman" panose="02020603050405020304" charset="0"/>
                <a:ea typeface="宋体" panose="02010600030101010101" pitchFamily="2" charset="-122"/>
                <a:cs typeface="Times New Roman" panose="02020603050405020304" charset="0"/>
              </a:rPr>
              <a:t>尝</a:t>
            </a:r>
            <a:r>
              <a:rPr sz="2400">
                <a:latin typeface="Times New Roman" panose="02020603050405020304" charset="0"/>
                <a:ea typeface="宋体" panose="02010600030101010101" pitchFamily="2" charset="-122"/>
                <a:cs typeface="Times New Roman" panose="02020603050405020304" charset="0"/>
              </a:rPr>
              <a:t>：尝试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有一老父</a:t>
            </a:r>
            <a:r>
              <a:rPr sz="2400">
                <a:solidFill>
                  <a:srgbClr val="FF0000"/>
                </a:solidFill>
                <a:latin typeface="Times New Roman" panose="02020603050405020304" charset="0"/>
                <a:ea typeface="宋体" panose="02010600030101010101" pitchFamily="2" charset="-122"/>
                <a:cs typeface="Times New Roman" panose="02020603050405020304" charset="0"/>
              </a:rPr>
              <a:t>衣</a:t>
            </a:r>
            <a:r>
              <a:rPr sz="2400">
                <a:latin typeface="Times New Roman" panose="02020603050405020304" charset="0"/>
                <a:ea typeface="宋体" panose="02010600030101010101" pitchFamily="2" charset="-122"/>
                <a:cs typeface="Times New Roman" panose="02020603050405020304" charset="0"/>
              </a:rPr>
              <a:t>褐　　　　　　　　</a:t>
            </a:r>
            <a:r>
              <a:rPr sz="2400">
                <a:solidFill>
                  <a:srgbClr val="FF0000"/>
                </a:solidFill>
                <a:latin typeface="Times New Roman" panose="02020603050405020304" charset="0"/>
                <a:ea typeface="宋体" panose="02010600030101010101" pitchFamily="2" charset="-122"/>
                <a:cs typeface="Times New Roman" panose="02020603050405020304" charset="0"/>
              </a:rPr>
              <a:t>衣</a:t>
            </a:r>
            <a:r>
              <a:rPr sz="2400">
                <a:latin typeface="Times New Roman" panose="02020603050405020304" charset="0"/>
                <a:ea typeface="宋体" panose="02010600030101010101" pitchFamily="2" charset="-122"/>
                <a:cs typeface="Times New Roman" panose="02020603050405020304" charset="0"/>
              </a:rPr>
              <a:t>：穿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顾</a:t>
            </a:r>
            <a:r>
              <a:rPr sz="2400">
                <a:latin typeface="Times New Roman" panose="02020603050405020304" charset="0"/>
                <a:ea typeface="宋体" panose="02010600030101010101" pitchFamily="2" charset="-122"/>
                <a:cs typeface="Times New Roman" panose="02020603050405020304" charset="0"/>
              </a:rPr>
              <a:t>谓良曰　　　　　　　　　　</a:t>
            </a:r>
            <a:r>
              <a:rPr sz="2400">
                <a:solidFill>
                  <a:srgbClr val="FF0000"/>
                </a:solidFill>
                <a:latin typeface="Times New Roman" panose="02020603050405020304" charset="0"/>
                <a:ea typeface="宋体" panose="02010600030101010101" pitchFamily="2" charset="-122"/>
                <a:cs typeface="Times New Roman" panose="02020603050405020304" charset="0"/>
              </a:rPr>
              <a:t>顾</a:t>
            </a:r>
            <a:r>
              <a:rPr sz="2400">
                <a:latin typeface="Times New Roman" panose="02020603050405020304" charset="0"/>
                <a:ea typeface="宋体" panose="02010600030101010101" pitchFamily="2" charset="-122"/>
                <a:cs typeface="Times New Roman" panose="02020603050405020304" charset="0"/>
              </a:rPr>
              <a:t>：回头看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与老人</a:t>
            </a:r>
            <a:r>
              <a:rPr sz="2400">
                <a:solidFill>
                  <a:srgbClr val="FF0000"/>
                </a:solidFill>
                <a:latin typeface="Times New Roman" panose="02020603050405020304" charset="0"/>
                <a:ea typeface="宋体" panose="02010600030101010101" pitchFamily="2" charset="-122"/>
                <a:cs typeface="Times New Roman" panose="02020603050405020304" charset="0"/>
              </a:rPr>
              <a:t>期</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期</a:t>
            </a:r>
            <a:r>
              <a:rPr sz="2400">
                <a:latin typeface="Times New Roman" panose="02020603050405020304" charset="0"/>
                <a:ea typeface="宋体" panose="02010600030101010101" pitchFamily="2" charset="-122"/>
                <a:cs typeface="Times New Roman" panose="02020603050405020304" charset="0"/>
              </a:rPr>
              <a:t>：约会</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7694930" y="1070610"/>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A</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243330" y="3972560"/>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【解析】A项，</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“尝”翻译为“曾经”。</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412875" y="1070610"/>
            <a:ext cx="994664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下列各句中，文言现象不正确的一项是（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闲从容步游下邳圯上（倒装句）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父曰：</a:t>
            </a:r>
            <a:r>
              <a:rPr sz="2400">
                <a:latin typeface="宋体" panose="02010600030101010101" pitchFamily="2" charset="-122"/>
                <a:ea typeface="宋体" panose="02010600030101010101" pitchFamily="2" charset="-122"/>
                <a:cs typeface="宋体" panose="02010600030101010101" pitchFamily="2" charset="-122"/>
              </a:rPr>
              <a:t>“履我！”</a:t>
            </a:r>
            <a:r>
              <a:rPr sz="2400">
                <a:latin typeface="Times New Roman" panose="02020603050405020304" charset="0"/>
                <a:ea typeface="宋体" panose="02010600030101010101" pitchFamily="2" charset="-122"/>
                <a:cs typeface="Times New Roman" panose="02020603050405020304" charset="0"/>
              </a:rPr>
              <a:t>（履：名词活用为动词）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谷城山下黄石即我矣（判断句）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良因异之（异：形容词活用为名词）</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7399655" y="1070610"/>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243330" y="3972560"/>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【解析】D项，</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“异”应为形容词的</a:t>
            </a:r>
            <a:r>
              <a:rPr sz="2400">
                <a:solidFill>
                  <a:srgbClr val="C00000"/>
                </a:solidFill>
                <a:latin typeface="Times New Roman" panose="02020603050405020304" charset="0"/>
                <a:ea typeface="宋体" panose="02010600030101010101" pitchFamily="2" charset="-122"/>
                <a:cs typeface="Times New Roman" panose="02020603050405020304" charset="0"/>
              </a:rPr>
              <a:t>意动用法。</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48030" y="714375"/>
            <a:ext cx="1064069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a:t>
            </a:r>
            <a:r>
              <a:rPr sz="2400">
                <a:latin typeface="宋体" panose="02010600030101010101" pitchFamily="2" charset="-122"/>
                <a:ea typeface="宋体" panose="02010600030101010101" pitchFamily="2" charset="-122"/>
                <a:cs typeface="宋体" panose="02010600030101010101" pitchFamily="2" charset="-122"/>
              </a:rPr>
              <a:t>从本诗所描写的内容看，作者所讴歌的是一些失败的将士。对此，你有何看法？</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842010" y="1600200"/>
            <a:ext cx="10181590" cy="319278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诗中描绘了一场敌众我寡、以失败告终的战争，把作者对爱国将士们的崇敬感情推向了高潮，增强了全诗的悲壮美。“诚既勇兮又以武，终刚强兮不可凌。身既死兮神以灵，子魂魄兮为鬼雄”，全诗的结尾，回归到祭歌的形式，对阵亡的将士进行热烈的礼赞。战士们如此英勇的形象，如此不屈的精神，即使是在九泉之下，他们的英灵也称得上是鬼魂中的豪杰了。诗人在歌颂烈士英魂的同时，也希望烈士们能够永垂不朽。诗歌以情动人，把握了诗歌的情感内涵，就把握了诗歌的灵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412875" y="1070610"/>
            <a:ext cx="994664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下列对文意的理解，不正确的一项是（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黄石老人走到张良跟前时，鞋掉到了桥下，老人是故意这样做的。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老人把鞋子扔下桥去，又要张良下去取回。张良认为这是在戏弄他，很生气，几乎要动手打老人。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张良因为看到老人年纪大，只好强忍着走下桥去取鞋。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为了得到那本《太公兵法》，张良按照老人的话，一连三天早早地来见老人，而且一天比一天来得早，以此来表示自己的诚心。</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7047230" y="1070610"/>
            <a:ext cx="710565" cy="525780"/>
          </a:xfrm>
          <a:prstGeom prst="rect">
            <a:avLst/>
          </a:prstGeom>
          <a:noFill/>
        </p:spPr>
        <p:txBody>
          <a:bodyPr wrap="square" rtlCol="0">
            <a:noAutofit/>
          </a:bodyPr>
          <a:p>
            <a:pPr>
              <a:lnSpc>
                <a:spcPct val="12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D</a:t>
            </a:r>
            <a:r>
              <a:rPr sz="2400">
                <a:solidFill>
                  <a:srgbClr val="C00000"/>
                </a:solidFill>
                <a:latin typeface="Times New Roman" panose="02020603050405020304" charset="0"/>
                <a:ea typeface="宋体" panose="02010600030101010101" pitchFamily="2" charset="-122"/>
                <a:cs typeface="Times New Roman" panose="02020603050405020304" charset="0"/>
              </a:rPr>
              <a:t>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243330" y="4248785"/>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【解析】D项中</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“为了得到那本《太公兵法》”说法错误。</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468755"/>
            <a:ext cx="1117473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把文中画横线的句子翻译成现代汉语。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solidFill>
                  <a:srgbClr val="002060"/>
                </a:solidFill>
                <a:latin typeface="楷体" panose="02010609060101010101" charset="-122"/>
                <a:ea typeface="楷体" panose="02010609060101010101" charset="-122"/>
                <a:cs typeface="楷体" panose="02010609060101010101" charset="-122"/>
              </a:rPr>
              <a:t>良殊大惊，随目之，父去里所，复还，曰：“孺子可教矣。后五日平明，与我</a:t>
            </a:r>
            <a:endParaRPr sz="2400">
              <a:solidFill>
                <a:srgbClr val="002060"/>
              </a:solidFill>
              <a:latin typeface="楷体" panose="02010609060101010101" charset="-122"/>
              <a:ea typeface="楷体" panose="02010609060101010101" charset="-122"/>
              <a:cs typeface="楷体" panose="02010609060101010101" charset="-122"/>
            </a:endParaRPr>
          </a:p>
          <a:p>
            <a:pPr marL="360045" indent="-457200" fontAlgn="auto">
              <a:lnSpc>
                <a:spcPct val="110000"/>
              </a:lnSpc>
            </a:pPr>
            <a:r>
              <a:rPr sz="2400">
                <a:solidFill>
                  <a:srgbClr val="002060"/>
                </a:solidFill>
                <a:latin typeface="楷体" panose="02010609060101010101" charset="-122"/>
                <a:ea typeface="楷体" panose="02010609060101010101" charset="-122"/>
                <a:cs typeface="楷体" panose="02010609060101010101" charset="-122"/>
              </a:rPr>
              <a:t>会此。”</a:t>
            </a:r>
            <a:endParaRPr sz="2400">
              <a:solidFill>
                <a:srgbClr val="002060"/>
              </a:solidFill>
              <a:latin typeface="楷体" panose="02010609060101010101" charset="-122"/>
              <a:ea typeface="楷体" panose="02010609060101010101" charset="-122"/>
              <a:cs typeface="楷体" panose="02010609060101010101"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6920" y="3092450"/>
            <a:ext cx="1067816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张</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良认为这个老翁很不一般，目送老翁很远。老翁走了大约一里路，又回来，说：“小子可以教诲。五天后黎明，与我在此相会。”</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328420"/>
            <a:ext cx="111747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16. 小祁在网上开了一家专门卖茶叶的网店，客户马小姐订购了一包英红九号红茶。小祁发货时，误将一包铁观音发给了马小姐。收到投诉后，小祁要向马小姐致歉，妥善处理此事。请你以小祁的身份拟写一段跟马小姐道歉的话，力图能快速解决问题。要求：内容完整，语言连贯、得体。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98550" y="2933700"/>
            <a:ext cx="10431145" cy="2120900"/>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马小姐，您好！由于我的工作失误，误将铁观音错发给您，给你带来的麻烦我深感抱歉。您的英红九号红茶已经寄出，为表示歉意，本店将加赠一小包英红九号红茶给您。以后工作中，我一定会更为细致，避免同样事情的发生，再次向您表示深深的歉意。欢迎您再次惠顾本店，谢谢您！</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132080"/>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17. 电子商务2023级1班拟定于2024年5月20日下午3点在本班教室举行“经典诵读”主题活动，邀请语文科组长刘老师担任评委，请你以班委的名义给刘老师写一封邀请函。要求：内容完整，语言连贯、得体。</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0265" y="1440815"/>
            <a:ext cx="10678160" cy="4624070"/>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10000"/>
              </a:lnSpc>
            </a:pPr>
            <a:r>
              <a:rPr sz="2800" b="1">
                <a:solidFill>
                  <a:srgbClr val="C00000"/>
                </a:solidFill>
                <a:latin typeface="Times New Roman" panose="02020603050405020304" charset="0"/>
                <a:ea typeface="宋体" panose="02010600030101010101" pitchFamily="2" charset="-122"/>
                <a:cs typeface="Times New Roman" panose="02020603050405020304" charset="0"/>
              </a:rPr>
              <a:t>邀请函</a:t>
            </a:r>
            <a:endParaRPr sz="28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尊敬的刘老师：</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您好！</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为了传承中华民族的优秀文化，提高同学们的诵读水平，丰富同学们的课余生活，我班将定于2024年5月20日下午3:00在本班教室举</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行“经典诵读”主题活动，特邀请您担任本次活动的评委，望您能拨冗出席。</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此致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敬礼</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电子商务2023级1班全体班委</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2024年5月10日</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91185" y="1007745"/>
            <a:ext cx="111747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18. 阅读下列材料，并完成作文。</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春秋时期，齐国的公子纠与公子小白争夺君位，管仲和鲍叔分别辅佐他们。管仲带兵阻击小白，用箭射中他的衣带钩，小白装死逃脱。后来小白即位为君，史称齐桓公。鲍叔对齐桓公说，要想成就霸王之业，非管仲不可。于是，齐桓公重用管仲，鲍叔甘居其下，终成一代霸业。后人称颂齐桓公“九合诸侯、一匡天下”，为“春秋五霸”之首。孔子说：“桓公九合诸侯，不以兵车，管仲之力也。”司马迁说：“天下不多管仲之贤而多鲍叔能知人也。”</a:t>
            </a:r>
            <a:endParaRPr sz="2400">
              <a:latin typeface="楷体" panose="02010609060101010101" charset="-122"/>
              <a:ea typeface="楷体" panose="02010609060101010101" charset="-122"/>
              <a:cs typeface="楷体" panose="02010609060101010101" charset="-122"/>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读了以上材料你有怎么样的感悟？请结合你的感受和思考写一篇文章。</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要求：结合材料，选好角度，确定立意，明确文体，自拟标题；不要套作，不得抄袭；不少于600字。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279390" y="5158105"/>
            <a:ext cx="1188720" cy="4972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写作略</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48030" y="714375"/>
            <a:ext cx="1064069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9. 分</a:t>
            </a:r>
            <a:r>
              <a:rPr sz="2400">
                <a:latin typeface="宋体" panose="02010600030101010101" pitchFamily="2" charset="-122"/>
                <a:ea typeface="宋体" panose="02010600030101010101" pitchFamily="2" charset="-122"/>
                <a:cs typeface="宋体" panose="02010600030101010101" pitchFamily="2" charset="-122"/>
              </a:rPr>
              <a:t>析“身既死兮神以灵，子魂魄兮为鬼雄”的作用。</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851535" y="1122680"/>
            <a:ext cx="10181590" cy="230632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最后两句“身既死兮神以灵，子魂魄兮为鬼雄”是意思相同的重叠诗句，反复咏叹，在回环反复中写壮士们献身的悲壮。作者这样写是点题，为悼念为国捐躯的将士，不仅祭悼亡灵、抒发哀思，更重要的是用阵亡将士的战斗精神和英雄气概来激励民心士气，感召人们同仇敌忾，雪洗耻辱，振兴楚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3625215" y="9283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710565" y="1810385"/>
            <a:ext cx="949706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下列选项中，标红字的注音有误的一项是（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错</a:t>
            </a:r>
            <a:r>
              <a:rPr sz="2400">
                <a:solidFill>
                  <a:srgbClr val="FF0000"/>
                </a:solidFill>
                <a:latin typeface="Times New Roman" panose="02020603050405020304" charset="0"/>
                <a:ea typeface="宋体" panose="02010600030101010101" pitchFamily="2" charset="-122"/>
                <a:cs typeface="Times New Roman" panose="02020603050405020304" charset="0"/>
              </a:rPr>
              <a:t>毂</a:t>
            </a:r>
            <a:r>
              <a:rPr sz="2400">
                <a:latin typeface="Times New Roman" panose="02020603050405020304" charset="0"/>
                <a:ea typeface="宋体" panose="02010600030101010101" pitchFamily="2" charset="-122"/>
                <a:cs typeface="Times New Roman" panose="02020603050405020304" charset="0"/>
              </a:rPr>
              <a:t>（gǔ）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阳</a:t>
            </a:r>
            <a:r>
              <a:rPr sz="2400">
                <a:solidFill>
                  <a:srgbClr val="FF0000"/>
                </a:solidFill>
                <a:latin typeface="Times New Roman" panose="02020603050405020304" charset="0"/>
                <a:ea typeface="宋体" panose="02010600030101010101" pitchFamily="2" charset="-122"/>
                <a:cs typeface="Times New Roman" panose="02020603050405020304" charset="0"/>
              </a:rPr>
              <a:t>旌</a:t>
            </a:r>
            <a:r>
              <a:rPr sz="2400">
                <a:latin typeface="Times New Roman" panose="02020603050405020304" charset="0"/>
                <a:ea typeface="宋体" panose="02010600030101010101" pitchFamily="2" charset="-122"/>
                <a:cs typeface="Times New Roman" panose="02020603050405020304" charset="0"/>
              </a:rPr>
              <a:t>（jīng）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躐</a:t>
            </a:r>
            <a:r>
              <a:rPr sz="2400">
                <a:latin typeface="Times New Roman" panose="02020603050405020304" charset="0"/>
                <a:ea typeface="宋体" panose="02010600030101010101" pitchFamily="2" charset="-122"/>
                <a:cs typeface="Times New Roman" panose="02020603050405020304" charset="0"/>
              </a:rPr>
              <a:t>（liè）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左</a:t>
            </a:r>
            <a:r>
              <a:rPr sz="2400">
                <a:solidFill>
                  <a:srgbClr val="FF0000"/>
                </a:solidFill>
                <a:latin typeface="Times New Roman" panose="02020603050405020304" charset="0"/>
                <a:ea typeface="宋体" panose="02010600030101010101" pitchFamily="2" charset="-122"/>
                <a:cs typeface="Times New Roman" panose="02020603050405020304" charset="0"/>
              </a:rPr>
              <a:t>骖</a:t>
            </a:r>
            <a:r>
              <a:rPr sz="2400">
                <a:latin typeface="Times New Roman" panose="02020603050405020304" charset="0"/>
                <a:ea typeface="宋体" panose="02010600030101010101" pitchFamily="2" charset="-122"/>
                <a:cs typeface="Times New Roman" panose="02020603050405020304" charset="0"/>
              </a:rPr>
              <a:t>（cān）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殪</a:t>
            </a:r>
            <a:r>
              <a:rPr sz="2400">
                <a:latin typeface="Times New Roman" panose="02020603050405020304" charset="0"/>
                <a:ea typeface="宋体" panose="02010600030101010101" pitchFamily="2" charset="-122"/>
                <a:cs typeface="Times New Roman" panose="02020603050405020304" charset="0"/>
              </a:rPr>
              <a:t>（yì）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霾</a:t>
            </a:r>
            <a:r>
              <a:rPr sz="2400">
                <a:latin typeface="Times New Roman" panose="02020603050405020304" charset="0"/>
                <a:ea typeface="宋体" panose="02010600030101010101" pitchFamily="2" charset="-122"/>
                <a:cs typeface="Times New Roman" panose="02020603050405020304" charset="0"/>
              </a:rPr>
              <a:t>（mái）</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絷</a:t>
            </a:r>
            <a:r>
              <a:rPr sz="2400">
                <a:latin typeface="Times New Roman" panose="02020603050405020304" charset="0"/>
                <a:ea typeface="宋体" panose="02010600030101010101" pitchFamily="2" charset="-122"/>
                <a:cs typeface="Times New Roman" panose="02020603050405020304" charset="0"/>
              </a:rPr>
              <a:t>（zhí）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玉</a:t>
            </a:r>
            <a:r>
              <a:rPr sz="2400">
                <a:solidFill>
                  <a:srgbClr val="FF0000"/>
                </a:solidFill>
                <a:latin typeface="Times New Roman" panose="02020603050405020304" charset="0"/>
                <a:ea typeface="宋体" panose="02010600030101010101" pitchFamily="2" charset="-122"/>
                <a:cs typeface="Times New Roman" panose="02020603050405020304" charset="0"/>
              </a:rPr>
              <a:t>枹</a:t>
            </a:r>
            <a:r>
              <a:rPr sz="2400">
                <a:latin typeface="Times New Roman" panose="02020603050405020304" charset="0"/>
                <a:ea typeface="宋体" panose="02010600030101010101" pitchFamily="2" charset="-122"/>
                <a:cs typeface="Times New Roman" panose="02020603050405020304" charset="0"/>
              </a:rPr>
              <a:t>（fú）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陨</a:t>
            </a:r>
            <a:r>
              <a:rPr sz="2400">
                <a:latin typeface="Times New Roman" panose="02020603050405020304" charset="0"/>
                <a:ea typeface="宋体" panose="02010600030101010101" pitchFamily="2" charset="-122"/>
                <a:cs typeface="Times New Roman" panose="02020603050405020304" charset="0"/>
              </a:rPr>
              <a:t>落（yùn）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魂魄</a:t>
            </a:r>
            <a:r>
              <a:rPr sz="2400">
                <a:latin typeface="Times New Roman" panose="02020603050405020304" charset="0"/>
                <a:ea typeface="宋体" panose="02010600030101010101" pitchFamily="2" charset="-122"/>
                <a:cs typeface="Times New Roman" panose="02020603050405020304" charset="0"/>
              </a:rPr>
              <a:t>（hún/pò）</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坠</a:t>
            </a:r>
            <a:r>
              <a:rPr sz="2400">
                <a:latin typeface="Times New Roman" panose="02020603050405020304" charset="0"/>
                <a:ea typeface="宋体" panose="02010600030101010101" pitchFamily="2" charset="-122"/>
                <a:cs typeface="Times New Roman" panose="02020603050405020304" charset="0"/>
              </a:rPr>
              <a:t>（duì）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夙</a:t>
            </a:r>
            <a:r>
              <a:rPr sz="2400">
                <a:latin typeface="Times New Roman" panose="02020603050405020304" charset="0"/>
                <a:ea typeface="宋体" panose="02010600030101010101" pitchFamily="2" charset="-122"/>
                <a:cs typeface="Times New Roman" panose="02020603050405020304" charset="0"/>
              </a:rPr>
              <a:t>兴（sù）</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75170" y="18103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796790"/>
            <a:ext cx="699579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【解析】C项，“陨”应读“yǔn”。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38860" y="782955"/>
            <a:ext cx="92436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下列各句中，标红字的解释不正确的一项是（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操吴戈兮</a:t>
            </a:r>
            <a:r>
              <a:rPr sz="2400">
                <a:solidFill>
                  <a:srgbClr val="FF0000"/>
                </a:solidFill>
                <a:latin typeface="Times New Roman" panose="02020603050405020304" charset="0"/>
                <a:ea typeface="宋体" panose="02010600030101010101" pitchFamily="2" charset="-122"/>
                <a:cs typeface="Times New Roman" panose="02020603050405020304" charset="0"/>
              </a:rPr>
              <a:t>被</a:t>
            </a:r>
            <a:r>
              <a:rPr sz="2400">
                <a:latin typeface="Times New Roman" panose="02020603050405020304" charset="0"/>
                <a:ea typeface="宋体" panose="02010600030101010101" pitchFamily="2" charset="-122"/>
                <a:cs typeface="Times New Roman" panose="02020603050405020304" charset="0"/>
              </a:rPr>
              <a:t>犀甲　　　 </a:t>
            </a:r>
            <a:r>
              <a:rPr sz="2400">
                <a:solidFill>
                  <a:srgbClr val="FF0000"/>
                </a:solidFill>
                <a:latin typeface="Times New Roman" panose="02020603050405020304" charset="0"/>
                <a:ea typeface="宋体" panose="02010600030101010101" pitchFamily="2" charset="-122"/>
                <a:cs typeface="Times New Roman" panose="02020603050405020304" charset="0"/>
              </a:rPr>
              <a:t>被</a:t>
            </a:r>
            <a:r>
              <a:rPr sz="2400">
                <a:latin typeface="Times New Roman" panose="02020603050405020304" charset="0"/>
                <a:ea typeface="宋体" panose="02010600030101010101" pitchFamily="2" charset="-122"/>
                <a:cs typeface="Times New Roman" panose="02020603050405020304" charset="0"/>
              </a:rPr>
              <a:t>：同</a:t>
            </a:r>
            <a:r>
              <a:rPr sz="2400">
                <a:latin typeface="宋体" panose="02010600030101010101" pitchFamily="2" charset="-122"/>
                <a:ea typeface="宋体" panose="02010600030101010101" pitchFamily="2" charset="-122"/>
                <a:cs typeface="宋体" panose="02010600030101010101" pitchFamily="2" charset="-122"/>
              </a:rPr>
              <a:t>“披”，</a:t>
            </a:r>
            <a:r>
              <a:rPr sz="2400">
                <a:latin typeface="Times New Roman" panose="02020603050405020304" charset="0"/>
                <a:ea typeface="宋体" panose="02010600030101010101" pitchFamily="2" charset="-122"/>
                <a:cs typeface="Times New Roman" panose="02020603050405020304" charset="0"/>
              </a:rPr>
              <a:t>穿着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凌</a:t>
            </a:r>
            <a:r>
              <a:rPr sz="2400">
                <a:latin typeface="Times New Roman" panose="02020603050405020304" charset="0"/>
                <a:ea typeface="宋体" panose="02010600030101010101" pitchFamily="2" charset="-122"/>
                <a:cs typeface="Times New Roman" panose="02020603050405020304" charset="0"/>
              </a:rPr>
              <a:t>余阵兮躐余行　　　 </a:t>
            </a:r>
            <a:r>
              <a:rPr sz="2400">
                <a:solidFill>
                  <a:srgbClr val="FF0000"/>
                </a:solidFill>
                <a:latin typeface="Times New Roman" panose="02020603050405020304" charset="0"/>
                <a:ea typeface="宋体" panose="02010600030101010101" pitchFamily="2" charset="-122"/>
                <a:cs typeface="Times New Roman" panose="02020603050405020304" charset="0"/>
              </a:rPr>
              <a:t>凌</a:t>
            </a:r>
            <a:r>
              <a:rPr sz="2400">
                <a:latin typeface="Times New Roman" panose="02020603050405020304" charset="0"/>
                <a:ea typeface="宋体" panose="02010600030101010101" pitchFamily="2" charset="-122"/>
                <a:cs typeface="Times New Roman" panose="02020603050405020304" charset="0"/>
              </a:rPr>
              <a:t>：侵犯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援</a:t>
            </a:r>
            <a:r>
              <a:rPr sz="2400">
                <a:latin typeface="Times New Roman" panose="02020603050405020304" charset="0"/>
                <a:ea typeface="宋体" panose="02010600030101010101" pitchFamily="2" charset="-122"/>
                <a:cs typeface="Times New Roman" panose="02020603050405020304" charset="0"/>
              </a:rPr>
              <a:t>玉枹兮击鸣鼓　　　 </a:t>
            </a:r>
            <a:r>
              <a:rPr sz="2400">
                <a:solidFill>
                  <a:srgbClr val="FF0000"/>
                </a:solidFill>
                <a:latin typeface="Times New Roman" panose="02020603050405020304" charset="0"/>
                <a:ea typeface="宋体" panose="02010600030101010101" pitchFamily="2" charset="-122"/>
                <a:cs typeface="Times New Roman" panose="02020603050405020304" charset="0"/>
              </a:rPr>
              <a:t>援</a:t>
            </a:r>
            <a:r>
              <a:rPr sz="2400">
                <a:latin typeface="Times New Roman" panose="02020603050405020304" charset="0"/>
                <a:ea typeface="宋体" panose="02010600030101010101" pitchFamily="2" charset="-122"/>
                <a:cs typeface="Times New Roman" panose="02020603050405020304" charset="0"/>
              </a:rPr>
              <a:t>：拿起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首身离兮心不</a:t>
            </a:r>
            <a:r>
              <a:rPr sz="2400">
                <a:solidFill>
                  <a:srgbClr val="FF0000"/>
                </a:solidFill>
                <a:latin typeface="Times New Roman" panose="02020603050405020304" charset="0"/>
                <a:ea typeface="宋体" panose="02010600030101010101" pitchFamily="2" charset="-122"/>
                <a:cs typeface="Times New Roman" panose="02020603050405020304" charset="0"/>
              </a:rPr>
              <a:t>惩</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惩</a:t>
            </a:r>
            <a:r>
              <a:rPr sz="2400">
                <a:latin typeface="Times New Roman" panose="02020603050405020304" charset="0"/>
                <a:ea typeface="宋体" panose="02010600030101010101" pitchFamily="2" charset="-122"/>
                <a:cs typeface="Times New Roman" panose="02020603050405020304" charset="0"/>
              </a:rPr>
              <a:t>：惩罚</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19060" y="782955"/>
            <a:ext cx="4102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206875"/>
            <a:ext cx="96189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【解析】D项，“惩”翻译为“悔恨”。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754380"/>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下列关于《国殇》的表述，不正确的一项是（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《国殇》的语言像屈原其他诗作那样色彩瑰丽，鲜明地体现了屈原的语言风格。</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《国殇》刻画了一批英勇无畏的将士形象。虽然远隔两千多年，但将士们的英雄气概，却依旧能够震撼我们的心灵。</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屈原作《国殇》是为了激励楚国人前仆后继，抗击敌人，发扬爱国主义和英雄主义精神。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《国殇》从敌胜我败着笔，这是现实情况的反映。战国时期秦楚交战，楚国往往失败，反映了楚国当时的政治和军事形势。</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2805" y="7543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79855" y="4567555"/>
            <a:ext cx="961898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【解析】A项，《国殇》的语言不像屈原其他诗作那样色彩瑰丽，而是比较通俗质朴，非常切合这首诗的题材和内容。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2470" y="857885"/>
            <a:ext cx="11033125" cy="12084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下列说法中不正确的一项是（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《诗经》是我国最早的一部诗歌总集，收集了从西周初年至春秋中叶的诗歌305篇，古称诗三百，它和乐、射、御、书、数一起被称为六艺。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风、雅、颂是《诗经》的三部分内容，赋、比、兴是《诗经》的三种表现手法，后人把两者合称为六义。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《楚辞》是我国继《诗经》之后的第二部古代诗歌总集，西汉刘向编，东汉王逸注，全书以屈原的作品为主。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《国殇》是我国最早、最著名的一篇歌颂爱国主义、牺牲精神的光辉诗篇。</a:t>
            </a:r>
            <a:endParaRPr sz="2400">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180965" y="857885"/>
            <a:ext cx="466090" cy="534035"/>
          </a:xfrm>
          <a:prstGeom prst="rect">
            <a:avLst/>
          </a:prstGeom>
          <a:noFill/>
        </p:spPr>
        <p:txBody>
          <a:bodyPr wrap="square" rtlCol="0">
            <a:spAutoFit/>
          </a:bodyPr>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044575" y="4695190"/>
            <a:ext cx="10546715" cy="977265"/>
          </a:xfrm>
          <a:prstGeom prst="rect">
            <a:avLst/>
          </a:prstGeom>
          <a:noFill/>
        </p:spPr>
        <p:txBody>
          <a:bodyPr wrap="square" rtlCol="0">
            <a:spAutoFit/>
          </a:bodyPr>
          <a:p>
            <a:pPr marL="1080135" indent="-1080135"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【解析】A项，礼、乐、射、御、书、数是古代六种技能，合称六艺。这里指的是《诗》《书》《礼》《易》《乐》《春秋》六种经书，合称六艺。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323590" y="942340"/>
            <a:ext cx="927100" cy="5205730"/>
            <a:chOff x="4956" y="2453"/>
            <a:chExt cx="1460" cy="8198"/>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5108" y="4015"/>
              <a:ext cx="966" cy="663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国殇</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4568690" y="1591945"/>
            <a:ext cx="927235" cy="4556125"/>
            <a:chOff x="7297" y="3444"/>
            <a:chExt cx="1460" cy="6813"/>
          </a:xfrm>
        </p:grpSpPr>
        <p:grpSp>
          <p:nvGrpSpPr>
            <p:cNvPr id="16" name="组合 15"/>
            <p:cNvGrpSpPr/>
            <p:nvPr/>
          </p:nvGrpSpPr>
          <p:grpSpPr>
            <a:xfrm>
              <a:off x="7297" y="3444"/>
              <a:ext cx="1460" cy="1331"/>
              <a:chOff x="5038" y="2501"/>
              <a:chExt cx="1444" cy="1291"/>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5038" y="2501"/>
                <a:ext cx="1444" cy="1291"/>
              </a:xfrm>
              <a:prstGeom prst="rect">
                <a:avLst/>
              </a:prstGeom>
              <a:noFill/>
              <a:ln w="9525">
                <a:noFill/>
              </a:ln>
            </p:spPr>
          </p:pic>
          <p:sp>
            <p:nvSpPr>
              <p:cNvPr id="18" name="文本框 17"/>
              <p:cNvSpPr txBox="1"/>
              <p:nvPr>
                <p:custDataLst>
                  <p:tags r:id="rId11"/>
                </p:custDataLst>
              </p:nvPr>
            </p:nvSpPr>
            <p:spPr>
              <a:xfrm>
                <a:off x="5255" y="2710"/>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7475" y="4971"/>
              <a:ext cx="966" cy="528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烛之武退秦师</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5956300" y="1057910"/>
            <a:ext cx="1250950" cy="4956810"/>
            <a:chOff x="9288" y="2451"/>
            <a:chExt cx="1970" cy="7806"/>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288" y="4015"/>
              <a:ext cx="1645"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廉颇蔺相如列传（节选）</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3" name="组合 32"/>
          <p:cNvGrpSpPr/>
          <p:nvPr/>
        </p:nvGrpSpPr>
        <p:grpSpPr>
          <a:xfrm>
            <a:off x="9453984" y="1117600"/>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伍</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综合测试卷（二）</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986915" y="1799590"/>
            <a:ext cx="901065" cy="335153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第二单元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grpSp>
        <p:nvGrpSpPr>
          <p:cNvPr id="5" name="组合 4"/>
          <p:cNvGrpSpPr/>
          <p:nvPr/>
        </p:nvGrpSpPr>
        <p:grpSpPr>
          <a:xfrm>
            <a:off x="7797800" y="1736090"/>
            <a:ext cx="1250950" cy="4331335"/>
            <a:chOff x="9288" y="2451"/>
            <a:chExt cx="1970" cy="7806"/>
          </a:xfrm>
        </p:grpSpPr>
        <p:grpSp>
          <p:nvGrpSpPr>
            <p:cNvPr id="6" name="组合 5"/>
            <p:cNvGrpSpPr/>
            <p:nvPr/>
          </p:nvGrpSpPr>
          <p:grpSpPr>
            <a:xfrm>
              <a:off x="9798" y="2451"/>
              <a:ext cx="1460" cy="1456"/>
              <a:chOff x="5073" y="2394"/>
              <a:chExt cx="1444" cy="1412"/>
            </a:xfrm>
          </p:grpSpPr>
          <p:pic>
            <p:nvPicPr>
              <p:cNvPr id="8" name="图片 7"/>
              <p:cNvPicPr/>
              <p:nvPr>
                <p:custDataLst>
                  <p:tags r:id="rId22"/>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9" name="文本框 8"/>
              <p:cNvSpPr txBox="1"/>
              <p:nvPr>
                <p:custDataLst>
                  <p:tags r:id="rId23"/>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10" name="文本框 9">
              <a:hlinkClick r:id="rId24" action="ppaction://hlinksldjump"/>
            </p:cNvPr>
            <p:cNvSpPr txBox="1"/>
            <p:nvPr>
              <p:custDataLst>
                <p:tags r:id="rId25"/>
              </p:custDataLst>
            </p:nvPr>
          </p:nvSpPr>
          <p:spPr>
            <a:xfrm>
              <a:off x="9288" y="4015"/>
              <a:ext cx="1645"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第四课 永遇乐·京口北固亭怀古</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阅读《国殇》，并完成题目。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731010" y="1333500"/>
            <a:ext cx="7993380" cy="4935855"/>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九歌·国殇</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屈原 </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操吴戈兮被犀甲，车错毂兮短兵接。</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旌蔽日兮敌若云，矢交坠兮士争先。</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凌余阵兮躐余行，左骖殪兮右刃伤。</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霾两轮兮絷四马，援玉枹兮击鸣鼓。</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天时怼兮威灵怒，严杀尽兮弃原野。</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出不入兮往不反，平原忽兮路超远。</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带长剑兮挟秦弓，首身离兮心不惩。</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诚既勇兮又以武，终刚强兮不可凌。</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身既死兮神以灵，魂魄毅兮为鬼雄。</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244600" y="1298575"/>
            <a:ext cx="965644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《国殇》在描写战斗的进程时，主要运用的表现方法是（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侧面烘托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对比描写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场面描绘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象征暗示</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330055" y="137414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244600" y="1298575"/>
            <a:ext cx="965644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下列各句中，标红字的解释错误的一项是（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出不入兮往不</a:t>
            </a:r>
            <a:r>
              <a:rPr sz="2400">
                <a:solidFill>
                  <a:srgbClr val="FF0000"/>
                </a:solidFill>
                <a:latin typeface="Times New Roman" panose="02020603050405020304" charset="0"/>
                <a:ea typeface="宋体" panose="02010600030101010101" pitchFamily="2" charset="-122"/>
                <a:cs typeface="Times New Roman" panose="02020603050405020304" charset="0"/>
              </a:rPr>
              <a:t>反</a:t>
            </a:r>
            <a:r>
              <a:rPr lang="en-US" sz="2400">
                <a:solidFill>
                  <a:srgbClr val="FF0000"/>
                </a:solidFill>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lang="en-US" sz="2400">
                <a:solidFill>
                  <a:srgbClr val="FF0000"/>
                </a:solidFill>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反</a:t>
            </a:r>
            <a:r>
              <a:rPr sz="2400">
                <a:latin typeface="Times New Roman" panose="02020603050405020304" charset="0"/>
                <a:ea typeface="宋体" panose="02010600030101010101" pitchFamily="2" charset="-122"/>
                <a:cs typeface="Times New Roman" panose="02020603050405020304" charset="0"/>
              </a:rPr>
              <a:t>：</a:t>
            </a:r>
            <a:r>
              <a:rPr lang="zh-CN" altLang="en-US" sz="2400">
                <a:latin typeface="Times New Roman" panose="02020603050405020304" charset="0"/>
                <a:ea typeface="宋体" panose="02010600030101010101" pitchFamily="2" charset="-122"/>
                <a:cs typeface="Times New Roman" panose="02020603050405020304" charset="0"/>
              </a:rPr>
              <a:t>同“返”</a:t>
            </a:r>
            <a:r>
              <a:rPr sz="2400">
                <a:latin typeface="Times New Roman" panose="02020603050405020304" charset="0"/>
                <a:ea typeface="宋体" panose="02010600030101010101" pitchFamily="2" charset="-122"/>
                <a:cs typeface="Times New Roman" panose="02020603050405020304" charset="0"/>
              </a:rPr>
              <a:t>，返回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操吴戈兮</a:t>
            </a:r>
            <a:r>
              <a:rPr sz="2400">
                <a:solidFill>
                  <a:srgbClr val="FF0000"/>
                </a:solidFill>
                <a:latin typeface="Times New Roman" panose="02020603050405020304" charset="0"/>
                <a:ea typeface="宋体" panose="02010600030101010101" pitchFamily="2" charset="-122"/>
                <a:cs typeface="Times New Roman" panose="02020603050405020304" charset="0"/>
              </a:rPr>
              <a:t>被</a:t>
            </a:r>
            <a:r>
              <a:rPr sz="2400">
                <a:latin typeface="Times New Roman" panose="02020603050405020304" charset="0"/>
                <a:ea typeface="宋体" panose="02010600030101010101" pitchFamily="2" charset="-122"/>
                <a:cs typeface="Times New Roman" panose="02020603050405020304" charset="0"/>
              </a:rPr>
              <a:t>犀甲　　　 </a:t>
            </a:r>
            <a:r>
              <a:rPr sz="2400">
                <a:solidFill>
                  <a:srgbClr val="FF0000"/>
                </a:solidFill>
                <a:latin typeface="Times New Roman" panose="02020603050405020304" charset="0"/>
                <a:ea typeface="宋体" panose="02010600030101010101" pitchFamily="2" charset="-122"/>
                <a:cs typeface="Times New Roman" panose="02020603050405020304" charset="0"/>
              </a:rPr>
              <a:t>被</a:t>
            </a:r>
            <a:r>
              <a:rPr sz="2400">
                <a:latin typeface="Times New Roman" panose="02020603050405020304" charset="0"/>
                <a:ea typeface="宋体" panose="02010600030101010101" pitchFamily="2" charset="-122"/>
                <a:cs typeface="Times New Roman" panose="02020603050405020304" charset="0"/>
              </a:rPr>
              <a:t>：同</a:t>
            </a:r>
            <a:r>
              <a:rPr lang="zh-CN" altLang="en-US" sz="2400">
                <a:latin typeface="Times New Roman" panose="02020603050405020304" charset="0"/>
                <a:ea typeface="宋体" panose="02010600030101010101" pitchFamily="2" charset="-122"/>
                <a:cs typeface="Times New Roman" panose="02020603050405020304" charset="0"/>
              </a:rPr>
              <a:t>“披”</a:t>
            </a:r>
            <a:r>
              <a:rPr sz="2400">
                <a:latin typeface="Times New Roman" panose="02020603050405020304" charset="0"/>
                <a:ea typeface="宋体" panose="02010600030101010101" pitchFamily="2" charset="-122"/>
                <a:cs typeface="Times New Roman" panose="02020603050405020304" charset="0"/>
              </a:rPr>
              <a:t>，穿着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霾两轮兮</a:t>
            </a:r>
            <a:r>
              <a:rPr sz="2400">
                <a:solidFill>
                  <a:srgbClr val="FF0000"/>
                </a:solidFill>
                <a:latin typeface="Times New Roman" panose="02020603050405020304" charset="0"/>
                <a:ea typeface="宋体" panose="02010600030101010101" pitchFamily="2" charset="-122"/>
                <a:cs typeface="Times New Roman" panose="02020603050405020304" charset="0"/>
              </a:rPr>
              <a:t>絷</a:t>
            </a:r>
            <a:r>
              <a:rPr sz="2400">
                <a:latin typeface="Times New Roman" panose="02020603050405020304" charset="0"/>
                <a:ea typeface="宋体" panose="02010600030101010101" pitchFamily="2" charset="-122"/>
                <a:cs typeface="Times New Roman" panose="02020603050405020304" charset="0"/>
              </a:rPr>
              <a:t>四马　　　 </a:t>
            </a:r>
            <a:r>
              <a:rPr sz="2400">
                <a:solidFill>
                  <a:srgbClr val="FF0000"/>
                </a:solidFill>
                <a:latin typeface="Times New Roman" panose="02020603050405020304" charset="0"/>
                <a:ea typeface="宋体" panose="02010600030101010101" pitchFamily="2" charset="-122"/>
                <a:cs typeface="Times New Roman" panose="02020603050405020304" charset="0"/>
              </a:rPr>
              <a:t>絷</a:t>
            </a:r>
            <a:r>
              <a:rPr sz="2400">
                <a:latin typeface="Times New Roman" panose="02020603050405020304" charset="0"/>
                <a:ea typeface="宋体" panose="02010600030101010101" pitchFamily="2" charset="-122"/>
                <a:cs typeface="Times New Roman" panose="02020603050405020304" charset="0"/>
              </a:rPr>
              <a:t>：绊住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车错毂兮短</a:t>
            </a:r>
            <a:r>
              <a:rPr sz="2400">
                <a:solidFill>
                  <a:srgbClr val="FF0000"/>
                </a:solidFill>
                <a:latin typeface="Times New Roman" panose="02020603050405020304" charset="0"/>
                <a:ea typeface="宋体" panose="02010600030101010101" pitchFamily="2" charset="-122"/>
                <a:cs typeface="Times New Roman" panose="02020603050405020304" charset="0"/>
              </a:rPr>
              <a:t>兵</a:t>
            </a:r>
            <a:r>
              <a:rPr sz="2400">
                <a:latin typeface="Times New Roman" panose="02020603050405020304" charset="0"/>
                <a:ea typeface="宋体" panose="02010600030101010101" pitchFamily="2" charset="-122"/>
                <a:cs typeface="Times New Roman" panose="02020603050405020304" charset="0"/>
              </a:rPr>
              <a:t>接　　　 </a:t>
            </a:r>
            <a:r>
              <a:rPr sz="2400">
                <a:solidFill>
                  <a:srgbClr val="FF0000"/>
                </a:solidFill>
                <a:latin typeface="Times New Roman" panose="02020603050405020304" charset="0"/>
                <a:ea typeface="宋体" panose="02010600030101010101" pitchFamily="2" charset="-122"/>
                <a:cs typeface="Times New Roman" panose="02020603050405020304" charset="0"/>
              </a:rPr>
              <a:t>兵</a:t>
            </a:r>
            <a:r>
              <a:rPr sz="2400">
                <a:latin typeface="Times New Roman" panose="02020603050405020304" charset="0"/>
                <a:ea typeface="宋体" panose="02010600030101010101" pitchFamily="2" charset="-122"/>
                <a:cs typeface="Times New Roman" panose="02020603050405020304" charset="0"/>
              </a:rPr>
              <a:t>：军队</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【解析】D项，“兵”翻译为“兵器”。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559040" y="1374140"/>
            <a:ext cx="5137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63295" y="735965"/>
            <a:ext cx="1005840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下列对本诗的分析，不正确的一项是（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lang="zh-CN" altLang="en-US" sz="2400">
                <a:latin typeface="Times New Roman" panose="02020603050405020304" charset="0"/>
                <a:ea typeface="宋体" panose="02010600030101010101" pitchFamily="2" charset="-122"/>
                <a:cs typeface="Times New Roman" panose="02020603050405020304" charset="0"/>
              </a:rPr>
              <a:t>“旌蔽日兮敌若云”运用了</a:t>
            </a:r>
            <a:r>
              <a:rPr sz="2400">
                <a:latin typeface="Times New Roman" panose="02020603050405020304" charset="0"/>
                <a:ea typeface="宋体" panose="02010600030101010101" pitchFamily="2" charset="-122"/>
                <a:cs typeface="Times New Roman" panose="02020603050405020304" charset="0"/>
              </a:rPr>
              <a:t>比喻的修辞手法，表现敌军人多势盛，气势汹汹。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lang="zh-CN" altLang="en-US" sz="2400">
                <a:latin typeface="Times New Roman" panose="02020603050405020304" charset="0"/>
                <a:ea typeface="宋体" panose="02010600030101010101" pitchFamily="2" charset="-122"/>
                <a:cs typeface="Times New Roman" panose="02020603050405020304" charset="0"/>
              </a:rPr>
              <a:t>“矢交坠兮士争先”表</a:t>
            </a:r>
            <a:r>
              <a:rPr sz="2400">
                <a:latin typeface="Times New Roman" panose="02020603050405020304" charset="0"/>
                <a:ea typeface="宋体" panose="02010600030101010101" pitchFamily="2" charset="-122"/>
                <a:cs typeface="Times New Roman" panose="02020603050405020304" charset="0"/>
              </a:rPr>
              <a:t>现了楚军将士在箭如雨下的激战中奋不顾身、勇往直前的英雄气概。</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Times New Roman" panose="02020603050405020304" charset="0"/>
                <a:ea typeface="宋体" panose="02010600030101010101" pitchFamily="2" charset="-122"/>
                <a:cs typeface="Times New Roman" panose="02020603050405020304" charset="0"/>
              </a:rPr>
              <a:t>“出不入兮往不反，平原忽兮路超远”歌</a:t>
            </a:r>
            <a:r>
              <a:rPr sz="2400">
                <a:latin typeface="Times New Roman" panose="02020603050405020304" charset="0"/>
                <a:ea typeface="宋体" panose="02010600030101010101" pitchFamily="2" charset="-122"/>
                <a:cs typeface="Times New Roman" panose="02020603050405020304" charset="0"/>
              </a:rPr>
              <a:t>颂将士们视死如归的精神，表达对将士的钦佩与悼念。</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lang="zh-CN" altLang="en-US" sz="2400">
                <a:latin typeface="Times New Roman" panose="02020603050405020304" charset="0"/>
                <a:ea typeface="宋体" panose="02010600030101010101" pitchFamily="2" charset="-122"/>
                <a:cs typeface="Times New Roman" panose="02020603050405020304" charset="0"/>
              </a:rPr>
              <a:t>“身既死兮神以灵，子魂魄兮为鬼雄”赞</a:t>
            </a:r>
            <a:r>
              <a:rPr sz="2400">
                <a:latin typeface="Times New Roman" panose="02020603050405020304" charset="0"/>
                <a:ea typeface="宋体" panose="02010600030101010101" pitchFamily="2" charset="-122"/>
                <a:cs typeface="Times New Roman" panose="02020603050405020304" charset="0"/>
              </a:rPr>
              <a:t>颂楚国将士虽死犹生，精神不死，浩气长存。</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552575" y="5043805"/>
            <a:ext cx="9469120"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【解析】“旌蔽日兮敌若云”运用了比喻和夸张的修辞手法表现敌军人多势盛，气势汹汹。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678295" y="812165"/>
            <a:ext cx="5137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71374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本诗中哪些句子表现了将士们的英勇无畏和不怕牺牲的精神？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18. 本诗哪些句子揭示了诗歌主旨？表达了怎样的思想感情？________________________________________________________________________________________________________________________________________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19. </a:t>
            </a:r>
            <a:r>
              <a:rPr lang="zh-CN" altLang="en-US" sz="2400">
                <a:latin typeface="Times New Roman" panose="02020603050405020304" charset="0"/>
                <a:ea typeface="宋体" panose="02010600030101010101" pitchFamily="2" charset="-122"/>
                <a:cs typeface="Times New Roman" panose="02020603050405020304" charset="0"/>
              </a:rPr>
              <a:t>“旌蔽日兮敌若云，矢交坠兮士争先”突</a:t>
            </a:r>
            <a:r>
              <a:rPr lang="en-US" sz="2400">
                <a:latin typeface="Times New Roman" panose="02020603050405020304" charset="0"/>
                <a:ea typeface="宋体" panose="02010600030101010101" pitchFamily="2" charset="-122"/>
                <a:cs typeface="Times New Roman" panose="02020603050405020304" charset="0"/>
              </a:rPr>
              <a:t>出运用了什么表现手法？请简要分析。____________________________________________________________________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32485" y="1101090"/>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矢交坠兮士争先、援玉桴兮击鸣鼓、出不入兮往不反。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26465" y="4245610"/>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运用渲染烘托，以敌军之多、战事惨烈衬托将士们的英勇和不怕牺牲的精神。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983615" y="2451735"/>
            <a:ext cx="1052703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“身既死兮神以灵，魂魄毅兮为鬼雄”，表达了对爱国将士们的崇敬之情。他们虽死犹生，他们的精神永垂不朽。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873125"/>
            <a:ext cx="11033125"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20. 把下列句子翻译成现代汉语。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（1）首身离兮心不惩。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（2）身既死兮神以灵，子魂魄兮为鬼雄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83615" y="1917700"/>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虽身首分离而壮心仍然不改，死而无憾。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984250" y="2985770"/>
            <a:ext cx="1052639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身为国死，但精神永存，魂魄坚毅忠勇，都是鬼魂中的豪杰。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阅读古诗，并完成题目。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637030" y="1333500"/>
            <a:ext cx="9577070" cy="4226560"/>
          </a:xfrm>
          <a:prstGeom prst="rect">
            <a:avLst/>
          </a:prstGeom>
          <a:solidFill>
            <a:schemeClr val="bg2">
              <a:lumMod val="90000"/>
            </a:schemeClr>
          </a:solidFill>
        </p:spPr>
        <p:txBody>
          <a:bodyPr wrap="square" rtlCol="0">
            <a:spAutoFit/>
          </a:bodyPr>
          <a:p>
            <a:pPr indent="0" algn="ctr" fontAlgn="auto">
              <a:lnSpc>
                <a:spcPct val="120000"/>
              </a:lnSpc>
            </a:pPr>
            <a:r>
              <a:rPr sz="3200" b="1">
                <a:latin typeface="楷体" panose="02010609060101010101" charset="-122"/>
                <a:ea typeface="楷体" panose="02010609060101010101" charset="-122"/>
                <a:cs typeface="楷体" panose="02010609060101010101" charset="-122"/>
              </a:rPr>
              <a:t>白马篇</a:t>
            </a:r>
            <a:endParaRPr sz="32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〔三国魏〕曹植</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白马饰金羁</a:t>
            </a:r>
            <a:r>
              <a:rPr sz="2400" baseline="30000">
                <a:latin typeface="楷体" panose="02010609060101010101" charset="-122"/>
                <a:ea typeface="楷体" panose="02010609060101010101" charset="-122"/>
                <a:cs typeface="楷体" panose="02010609060101010101" charset="-122"/>
              </a:rPr>
              <a:t>①</a:t>
            </a:r>
            <a:r>
              <a:rPr sz="2400">
                <a:latin typeface="楷体" panose="02010609060101010101" charset="-122"/>
                <a:ea typeface="楷体" panose="02010609060101010101" charset="-122"/>
                <a:cs typeface="楷体" panose="02010609060101010101" charset="-122"/>
              </a:rPr>
              <a:t>，连翩西北驰。借问谁家子，幽并</a:t>
            </a:r>
            <a:r>
              <a:rPr sz="2400" baseline="30000">
                <a:latin typeface="楷体" panose="02010609060101010101" charset="-122"/>
                <a:ea typeface="楷体" panose="02010609060101010101" charset="-122"/>
                <a:cs typeface="楷体" panose="02010609060101010101" charset="-122"/>
              </a:rPr>
              <a:t>②</a:t>
            </a:r>
            <a:r>
              <a:rPr sz="2400">
                <a:latin typeface="楷体" panose="02010609060101010101" charset="-122"/>
                <a:ea typeface="楷体" panose="02010609060101010101" charset="-122"/>
                <a:cs typeface="楷体" panose="02010609060101010101" charset="-122"/>
              </a:rPr>
              <a:t>游侠儿。</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少小去乡邑，扬声沙漠垂。宿昔秉良弓，楛矢</a:t>
            </a:r>
            <a:r>
              <a:rPr sz="2400" baseline="30000">
                <a:latin typeface="楷体" panose="02010609060101010101" charset="-122"/>
                <a:ea typeface="楷体" panose="02010609060101010101" charset="-122"/>
                <a:cs typeface="楷体" panose="02010609060101010101" charset="-122"/>
              </a:rPr>
              <a:t>③</a:t>
            </a:r>
            <a:r>
              <a:rPr sz="2400">
                <a:latin typeface="楷体" panose="02010609060101010101" charset="-122"/>
                <a:ea typeface="楷体" panose="02010609060101010101" charset="-122"/>
                <a:cs typeface="楷体" panose="02010609060101010101" charset="-122"/>
              </a:rPr>
              <a:t>何参差。</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u="sng">
                <a:latin typeface="楷体" panose="02010609060101010101" charset="-122"/>
                <a:ea typeface="楷体" panose="02010609060101010101" charset="-122"/>
                <a:cs typeface="楷体" panose="02010609060101010101" charset="-122"/>
              </a:rPr>
              <a:t>控弦破左的</a:t>
            </a:r>
            <a:r>
              <a:rPr lang="zh-CN" altLang="en-US" sz="2400" b="1" u="sng" baseline="30000">
                <a:latin typeface="楷体" panose="02010609060101010101" charset="-122"/>
                <a:ea typeface="楷体" panose="02010609060101010101" charset="-122"/>
                <a:cs typeface="楷体" panose="02010609060101010101" charset="-122"/>
                <a:sym typeface="+mn-ea"/>
              </a:rPr>
              <a:t>④</a:t>
            </a:r>
            <a:r>
              <a:rPr sz="2400" u="sng">
                <a:latin typeface="楷体" panose="02010609060101010101" charset="-122"/>
                <a:ea typeface="楷体" panose="02010609060101010101" charset="-122"/>
                <a:cs typeface="楷体" panose="02010609060101010101" charset="-122"/>
              </a:rPr>
              <a:t> ，右发摧月支。仰手接飞猱</a:t>
            </a:r>
            <a:r>
              <a:rPr lang="zh-CN" altLang="en-US" sz="2400" b="1" u="sng" baseline="30000">
                <a:latin typeface="楷体" panose="02010609060101010101" charset="-122"/>
                <a:ea typeface="楷体" panose="02010609060101010101" charset="-122"/>
                <a:cs typeface="楷体" panose="02010609060101010101" charset="-122"/>
                <a:sym typeface="+mn-ea"/>
              </a:rPr>
              <a:t>⑤</a:t>
            </a:r>
            <a:r>
              <a:rPr sz="2400" u="sng">
                <a:latin typeface="楷体" panose="02010609060101010101" charset="-122"/>
                <a:ea typeface="楷体" panose="02010609060101010101" charset="-122"/>
                <a:cs typeface="楷体" panose="02010609060101010101" charset="-122"/>
              </a:rPr>
              <a:t> ，俯身散马蹄。</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狡捷过猴猿，勇剽若豹螭。边城多警急，虏骑数迁移。</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羽檄从北来，厉马登高堤。长驱蹈匈奴，左顾凌鲜卑。</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弃身锋刃端，性命安可怀？父母且不顾，何言子与妻！</a:t>
            </a:r>
            <a:endParaRPr sz="2400">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名编壮士籍，不得中</a:t>
            </a:r>
            <a:r>
              <a:rPr sz="2400" baseline="30000">
                <a:latin typeface="楷体" panose="02010609060101010101" charset="-122"/>
                <a:ea typeface="楷体" panose="02010609060101010101" charset="-122"/>
                <a:cs typeface="楷体" panose="02010609060101010101" charset="-122"/>
              </a:rPr>
              <a:t>⑥</a:t>
            </a:r>
            <a:r>
              <a:rPr sz="2400">
                <a:latin typeface="楷体" panose="02010609060101010101" charset="-122"/>
                <a:ea typeface="楷体" panose="02010609060101010101" charset="-122"/>
                <a:cs typeface="楷体" panose="02010609060101010101" charset="-122"/>
              </a:rPr>
              <a:t>顾私。捐躯赴国难，视死忽如归！</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矩形 2"/>
          <p:cNvSpPr/>
          <p:nvPr/>
        </p:nvSpPr>
        <p:spPr>
          <a:xfrm>
            <a:off x="2348230" y="5560060"/>
            <a:ext cx="8413115" cy="1078230"/>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zh-CN" altLang="en-US" b="1">
                <a:solidFill>
                  <a:schemeClr val="tx1"/>
                </a:solidFill>
                <a:ea typeface="+mn-lt"/>
                <a:cs typeface="+mn-lt"/>
              </a:rPr>
              <a:t>[注]①羁：马笼头。②幽并：幽州和并州，民俗任气尚侠。③楛（hù）矢：用楛木做箭杆的箭。④的：箭靶。下文的“月支”“马蹄”都是箭靶名称。⑤接飞猱（náo）：射中飞猿。⑥中：心中。</a:t>
            </a:r>
            <a:endParaRPr lang="zh-CN" altLang="en-US" b="1">
              <a:solidFill>
                <a:schemeClr val="tx1"/>
              </a:solidFill>
              <a:ea typeface="+mn-lt"/>
              <a:cs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00125" y="746125"/>
            <a:ext cx="985329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21. 下列对本诗内容的理解，不正确的一项是（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lang="zh-CN" altLang="en-US" sz="2400">
                <a:latin typeface="Times New Roman" panose="02020603050405020304" charset="0"/>
                <a:ea typeface="宋体" panose="02010600030101010101" pitchFamily="2" charset="-122"/>
                <a:cs typeface="Times New Roman" panose="02020603050405020304" charset="0"/>
              </a:rPr>
              <a:t>“借问”领</a:t>
            </a:r>
            <a:r>
              <a:rPr sz="2400">
                <a:latin typeface="Times New Roman" panose="02020603050405020304" charset="0"/>
                <a:ea typeface="宋体" panose="02010600030101010101" pitchFamily="2" charset="-122"/>
                <a:cs typeface="Times New Roman" panose="02020603050405020304" charset="0"/>
              </a:rPr>
              <a:t>起四句补叙人物身份来历，</a:t>
            </a:r>
            <a:r>
              <a:rPr lang="zh-CN" altLang="en-US" sz="2400">
                <a:latin typeface="Times New Roman" panose="02020603050405020304" charset="0"/>
                <a:ea typeface="宋体" panose="02010600030101010101" pitchFamily="2" charset="-122"/>
                <a:cs typeface="Times New Roman" panose="02020603050405020304" charset="0"/>
              </a:rPr>
              <a:t>“游侠儿”</a:t>
            </a:r>
            <a:r>
              <a:rPr sz="2400">
                <a:latin typeface="Times New Roman" panose="02020603050405020304" charset="0"/>
                <a:ea typeface="宋体" panose="02010600030101010101" pitchFamily="2" charset="-122"/>
                <a:cs typeface="Times New Roman" panose="02020603050405020304" charset="0"/>
              </a:rPr>
              <a:t>暗示了少年的鲁莽好勇。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lang="zh-CN" altLang="en-US" sz="2400">
                <a:latin typeface="Times New Roman" panose="02020603050405020304" charset="0"/>
                <a:ea typeface="宋体" panose="02010600030101010101" pitchFamily="2" charset="-122"/>
                <a:cs typeface="Times New Roman" panose="02020603050405020304" charset="0"/>
              </a:rPr>
              <a:t>“宿昔”以</a:t>
            </a:r>
            <a:r>
              <a:rPr sz="2400">
                <a:latin typeface="Times New Roman" panose="02020603050405020304" charset="0"/>
                <a:ea typeface="宋体" panose="02010600030101010101" pitchFamily="2" charset="-122"/>
                <a:cs typeface="Times New Roman" panose="02020603050405020304" charset="0"/>
              </a:rPr>
              <a:t>下八句用多种手法，极力渲染人物的英姿飒爽、武艺超群。</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Times New Roman" panose="02020603050405020304" charset="0"/>
                <a:ea typeface="宋体" panose="02010600030101010101" pitchFamily="2" charset="-122"/>
                <a:cs typeface="Times New Roman" panose="02020603050405020304" charset="0"/>
              </a:rPr>
              <a:t>“边城”以下</a:t>
            </a:r>
            <a:r>
              <a:rPr sz="2400">
                <a:latin typeface="Times New Roman" panose="02020603050405020304" charset="0"/>
                <a:ea typeface="宋体" panose="02010600030101010101" pitchFamily="2" charset="-122"/>
                <a:cs typeface="Times New Roman" panose="02020603050405020304" charset="0"/>
              </a:rPr>
              <a:t>六句写军情紧急，少年勇赴国难，纵横疆场，呼应开篇。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结尾八句展示了英雄为国捐躯、视死如归的精神境界，格调昂扬向上。</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113790" y="3924935"/>
            <a:ext cx="105270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【解析】“少年的鲁莽好勇”表述有误。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316470" y="7461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00125" y="746125"/>
            <a:ext cx="985329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22. 本诗中的画线句运用了赋的手法，下列诗句中采用这一写作手法的一项是（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桑之未落，其叶沃若。于嗟鸠兮，无食桑葚！（《诗经·氓》）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采薇采薇，薇亦作止。曰归曰归，岁亦莫止。（《诗经·采薇》）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亦余心之所善兮，虽九死其犹未悔。（屈原《离骚》）</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十三能织素，十四学裁衣，十五弹箜篌，十六诵诗书。《孔雀东南飞》</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113790" y="3924935"/>
            <a:ext cx="538353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2350770" y="118681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9120" y="1214120"/>
            <a:ext cx="11033125"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23. 全诗是从哪几个方面塑造游侠儿这个艺术形象的？抒发了什么样的思想感情？________________________________________________________________________________________________________________________________________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23595" y="1692275"/>
            <a:ext cx="1028446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从游侠儿的装束和内心世界以及训练有素、英勇杀敌三方面塑造这一英雄形象。全诗抒发了捐躯赴国难、建功立业之情。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502221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434465"/>
            <a:ext cx="2524125" cy="4317365"/>
          </a:xfrm>
          <a:prstGeom prst="rect">
            <a:avLst/>
          </a:prstGeom>
          <a:solidFill>
            <a:schemeClr val="bg1"/>
          </a:solidFill>
        </p:spPr>
        <p:txBody>
          <a:bodyPr vert="eaVert" wrap="square" rtlCol="0">
            <a:noAutofit/>
          </a:bodyPr>
          <a:p>
            <a:pPr algn="l">
              <a:lnSpc>
                <a:spcPct val="280000"/>
              </a:lnSpc>
            </a:pP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国　殇</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943985"/>
            <a:ext cx="455930" cy="1047750"/>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屈　原</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9475" y="2054225"/>
            <a:ext cx="10657840"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24. 联系《国殇》，结合想象，运用语言、动作等人物描写的方法，把本诗中的战争场面改写成现代文，不少于200字。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69024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4862195" y="480377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3895" y="464185"/>
            <a:ext cx="11337290" cy="5443855"/>
          </a:xfrm>
          <a:prstGeom prst="rect">
            <a:avLst/>
          </a:prstGeom>
          <a:solidFill>
            <a:schemeClr val="bg1"/>
          </a:solidFill>
        </p:spPr>
        <p:txBody>
          <a:bodyPr wrap="square" rtlCol="0">
            <a:spAutoFit/>
          </a:bodyPr>
          <a:p>
            <a:pPr indent="0" fontAlgn="auto">
              <a:lnSpc>
                <a:spcPct val="13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阵寒风吹过，一只马蹄踏裂了边关的冻土。一名身穿亮银色铠甲的将军骑在马背上调转马头，对身后的士兵吼道：“整治军备！”士兵们不禁紧握手中冰冷的铁剑，整了整背上的长弓。将军望向自己的士兵，他们的眼中有不安，有紧张，但更多的是坚毅。当看到几张还没有褪去稚气的脸时，眼中一闪而过的不忍被自己强行压下。调转马头，望向如同潮水般连绵不断的敌人，他明白今天一战有很多人都回不了家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将军定定心神，一抬头喊道：“击鼓！”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如雷鸣般的鼓点在这片萧瑟的边关响起。寒风也刮得更猛烈了。将军头顶上的红缨像烈火一般在士兵们的眼中燃起，如刀片般的寒风不改将军脸上的坚毅。鼓过三点，将军一摆手喊道：“进军！”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 action="ppaction://hlinkshowjump?jump=nextslide"/>
          </p:cNvPr>
          <p:cNvSpPr/>
          <p:nvPr userDrawn="1">
            <p:custDataLst>
              <p:tags r:id="rId2"/>
            </p:custDataLst>
          </p:nvPr>
        </p:nvSpPr>
        <p:spPr>
          <a:xfrm>
            <a:off x="10662920" y="6440170"/>
            <a:ext cx="135826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3895" y="464185"/>
            <a:ext cx="11337290" cy="5367020"/>
          </a:xfrm>
          <a:prstGeom prst="rect">
            <a:avLst/>
          </a:prstGeom>
          <a:solidFill>
            <a:schemeClr val="bg1"/>
          </a:solidFill>
        </p:spPr>
        <p:txBody>
          <a:bodyPr wrap="square" rtlCol="0">
            <a:spAutoFit/>
          </a:bodyPr>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说罢像一股银色的流光冲向了战场。一时间兵戈碰撞的声音，马匹嘶鸣的声音，士兵怒吼的声音此起彼伏，就连那雷鸣般的鼓声也难以掩盖。一滴滴温热的血沁湿了冰冷的冻土，砸出点点血红色的梅花。一个走神，一阵剧痛从右臂传来，将军握着铁剑的手臂应声而断。看到敌人迎面挥来的刀刃，将军无力地闭上了眼睛。突然身后传来一声：“将军小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阵巨力从背后传来，把将军从刀刃前拉开，一个士兵挡在前面。他一边招架前面的敌人，一边吼道：“保护将军。”只见仅存的士兵围成了一个圆圈，把将军死死地保护在里边。喊杀声逐渐平息，将军抬起头望向围过来的敌人，手伸向地下的一柄长剑，用剑艰难地把自己支了起来，挺直了脊梁向敌人走</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3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寒风吹过，剑刃发出阵阵萧瑟的声音，仿佛夹杂着士兵们不屈的怒吼。一抹残破的红缨在风中飞舞着，亦如一团燃烧的烈火闪耀在空中，英灵不灭。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422140" y="1472565"/>
            <a:ext cx="2748280" cy="3790950"/>
          </a:xfrm>
          <a:prstGeom prst="rect">
            <a:avLst/>
          </a:prstGeom>
          <a:solidFill>
            <a:schemeClr val="bg1"/>
          </a:solidFill>
        </p:spPr>
        <p:txBody>
          <a:bodyPr vert="eaVert" wrap="square" rtlCol="0">
            <a:noAutofit/>
          </a:bodyPr>
          <a:p>
            <a:pPr algn="l">
              <a:lnSpc>
                <a:spcPct val="170000"/>
              </a:lnSpc>
            </a:pPr>
            <a:r>
              <a:rPr lang="zh-CN" altLang="en-US" sz="3600" b="1">
                <a:solidFill>
                  <a:srgbClr val="FF0000"/>
                </a:solidFill>
                <a:latin typeface="楷体" panose="02010609060101010101" charset="-122"/>
                <a:ea typeface="楷体" panose="02010609060101010101" charset="-122"/>
                <a:cs typeface="楷体" panose="02010609060101010101" charset="-122"/>
              </a:rPr>
              <a:t>第二课</a:t>
            </a:r>
            <a:r>
              <a:rPr lang="en-US" altLang="zh-CN" sz="3600" b="1">
                <a:solidFill>
                  <a:srgbClr val="030502"/>
                </a:solidFill>
                <a:latin typeface="楷体" panose="02010609060101010101" charset="-122"/>
                <a:ea typeface="楷体" panose="02010609060101010101" charset="-122"/>
                <a:cs typeface="楷体" panose="02010609060101010101" charset="-122"/>
              </a:rPr>
              <a:t> </a:t>
            </a:r>
            <a:endParaRPr lang="en-US" altLang="zh-CN" sz="3600" b="1">
              <a:solidFill>
                <a:srgbClr val="030502"/>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3600" b="1">
                <a:solidFill>
                  <a:srgbClr val="030502"/>
                </a:solidFill>
                <a:latin typeface="楷体" panose="02010609060101010101" charset="-122"/>
                <a:ea typeface="楷体" panose="02010609060101010101" charset="-122"/>
                <a:cs typeface="楷体" panose="02010609060101010101" charset="-122"/>
              </a:rPr>
              <a:t>烛之武退秦师</a:t>
            </a:r>
            <a:endParaRPr lang="zh-CN" altLang="en-US" sz="36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26885" y="3943985"/>
            <a:ext cx="455930" cy="131953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《左传》</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27525" y="1040765"/>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482090" y="2045335"/>
            <a:ext cx="9676130" cy="267525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了解《左传》的基本情况及其在中国文学史上的地位；</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理解和掌握常见的文言实词和虚词的意义和用法；</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培养阅读和理解文言文的能力；</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赏析人物形象和写作技巧，提高鉴赏文言文的能力；</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学习古人国难当头，不计个人安危得失，顾全大局的爱国主义精神。</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31369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7375" y="1268730"/>
            <a:ext cx="11017885" cy="454469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《烛之</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武退秦师》选自_________，它是我国第一部__________史书。相传为春秋末年鲁国史官_________所作。以《春秋》的记事为纲，以时间先后为序，记叙了上起鲁隐公元年</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（公元前722），下迄鲁哀公二十七年（公元前467），共255年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历史，详细地记述了春秋时期各国内政外交等大小事实。《左传》善于描写战争和记述行人辞令，记事条理清楚，写人精简，人物形象栩栩如生。不仅具有极高的史学价值，还具有极高的__________价值，为后世历史散文树立了典范。《左传》也称《左氏春秋》《春秋左氏传》，与__________、__________合称“春秋三传”。</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4380865" y="1647190"/>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《左传》</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8292465" y="1647190"/>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编年体</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3573145" y="2107565"/>
            <a:ext cx="20059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左丘明　</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8077835" y="4018915"/>
            <a:ext cx="151638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文学</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3"/>
            </p:custDataLst>
          </p:nvPr>
        </p:nvSpPr>
        <p:spPr>
          <a:xfrm>
            <a:off x="910590" y="4986655"/>
            <a:ext cx="176847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《公羊传》</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4"/>
            </p:custDataLst>
          </p:nvPr>
        </p:nvSpPr>
        <p:spPr>
          <a:xfrm>
            <a:off x="2640330" y="4986655"/>
            <a:ext cx="17405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《谷梁传》</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7" grpId="0"/>
      <p:bldP spid="5"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59155" y="928370"/>
            <a:ext cx="10754995" cy="45421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文中的晋侯是__________，秦伯是__________，郑伯是__________。烛之武是__________的臣子，子犯是__________的臣子。</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《烛之武退秦师》所记述的是公</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元前630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年__________联合攻打__________国时开展的一场外交斗争。此前，郑国有两件事得罪了晋国：一是晋文公当年逃亡路过郑国时，郑国没有以应有的礼遇对待他；二是公元前</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632年</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晋楚__________之战中，郑国曾出兵帮助楚国。结果，本战以楚国失败告终。郑国为了自身的利益，想方设法与晋国结好。晋文公为了争夺霸权，还是在两年后发动了这场战争。秦晋历史上关系一直很好，秦国也有向外扩张的愿望，于是对于出兵郑国一事，与晋国一拍即合。</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flipH="1">
            <a:off x="3846830" y="1077595"/>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晋文公　</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flipH="1">
            <a:off x="6287770" y="1077595"/>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秦穆公</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flipH="1">
            <a:off x="9159875" y="1077595"/>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郑文公</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flipH="1">
            <a:off x="2254885" y="1593850"/>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郑国　</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5"/>
            </p:custDataLst>
          </p:nvPr>
        </p:nvSpPr>
        <p:spPr>
          <a:xfrm flipH="1">
            <a:off x="5871845" y="1593850"/>
            <a:ext cx="116268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晋国</a:t>
            </a:r>
            <a:endParaRPr lang="zh-CN" altLang="en-US"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custDataLst>
              <p:tags r:id="rId6"/>
            </p:custDataLst>
          </p:nvPr>
        </p:nvSpPr>
        <p:spPr>
          <a:xfrm flipH="1">
            <a:off x="8434070" y="2054225"/>
            <a:ext cx="115316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秦晋</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flipH="1">
            <a:off x="1337310" y="2514600"/>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郑</a:t>
            </a:r>
            <a:endParaRPr lang="zh-CN" altLang="en-US" sz="2400">
              <a:solidFill>
                <a:srgbClr val="C00000"/>
              </a:solidFill>
              <a:latin typeface="宋体" panose="02010600030101010101" pitchFamily="2" charset="-122"/>
              <a:ea typeface="宋体" panose="02010600030101010101" pitchFamily="2" charset="-122"/>
            </a:endParaRPr>
          </a:p>
        </p:txBody>
      </p:sp>
      <p:sp>
        <p:nvSpPr>
          <p:cNvPr id="11" name="文本框 10"/>
          <p:cNvSpPr txBox="1"/>
          <p:nvPr>
            <p:custDataLst>
              <p:tags r:id="rId8"/>
            </p:custDataLst>
          </p:nvPr>
        </p:nvSpPr>
        <p:spPr>
          <a:xfrm flipH="1">
            <a:off x="3041650" y="3429000"/>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城濮</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217295" y="1871345"/>
            <a:ext cx="10017760" cy="21583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4.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氾</a:t>
            </a:r>
            <a:r>
              <a:rPr lang="zh-CN" altLang="en-US" sz="2400">
                <a:latin typeface="宋体" panose="02010600030101010101" pitchFamily="2" charset="-122"/>
                <a:ea typeface="宋体" panose="02010600030101010101" pitchFamily="2" charset="-122"/>
                <a:cs typeface="宋体" panose="02010600030101010101" pitchFamily="2" charset="-122"/>
              </a:rPr>
              <a:t>南（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佚</a:t>
            </a:r>
            <a:r>
              <a:rPr lang="zh-CN" altLang="en-US" sz="2400">
                <a:latin typeface="宋体" panose="02010600030101010101" pitchFamily="2" charset="-122"/>
                <a:ea typeface="宋体" panose="02010600030101010101" pitchFamily="2" charset="-122"/>
                <a:cs typeface="宋体" panose="02010600030101010101" pitchFamily="2" charset="-122"/>
              </a:rPr>
              <a:t>之狐（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夜</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缒</a:t>
            </a:r>
            <a:r>
              <a:rPr lang="zh-CN" altLang="en-US" sz="2400">
                <a:latin typeface="宋体" panose="02010600030101010101" pitchFamily="2" charset="-122"/>
                <a:ea typeface="宋体" panose="02010600030101010101" pitchFamily="2" charset="-122"/>
                <a:cs typeface="宋体" panose="02010600030101010101" pitchFamily="2" charset="-122"/>
              </a:rPr>
              <a:t>而出（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共</a:t>
            </a:r>
            <a:r>
              <a:rPr lang="zh-CN" altLang="en-US" sz="2400">
                <a:latin typeface="宋体" panose="02010600030101010101" pitchFamily="2" charset="-122"/>
                <a:ea typeface="宋体" panose="02010600030101010101" pitchFamily="2" charset="-122"/>
                <a:cs typeface="宋体" panose="02010600030101010101" pitchFamily="2" charset="-122"/>
              </a:rPr>
              <a:t>其乏困（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阙</a:t>
            </a:r>
            <a:r>
              <a:rPr lang="zh-CN" altLang="en-US" sz="2400">
                <a:latin typeface="宋体" panose="02010600030101010101" pitchFamily="2" charset="-122"/>
                <a:ea typeface="宋体" panose="02010600030101010101" pitchFamily="2" charset="-122"/>
                <a:cs typeface="宋体" panose="02010600030101010101" pitchFamily="2" charset="-122"/>
              </a:rPr>
              <a:t>秦（</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秦伯</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说</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逢</a:t>
            </a:r>
            <a:r>
              <a:rPr lang="zh-CN" altLang="en-US" sz="2400">
                <a:latin typeface="宋体" panose="02010600030101010101" pitchFamily="2" charset="-122"/>
                <a:ea typeface="宋体" panose="02010600030101010101" pitchFamily="2" charset="-122"/>
                <a:cs typeface="宋体" panose="02010600030101010101" pitchFamily="2" charset="-122"/>
              </a:rPr>
              <a:t>孙（</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59250" y="49212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285365" y="2486660"/>
            <a:ext cx="10858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640705" y="248666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8731885" y="248666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4"/>
            </p:custDataLst>
          </p:nvPr>
        </p:nvSpPr>
        <p:spPr>
          <a:xfrm>
            <a:off x="2868930" y="305117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ɡōnɡ</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5203190" y="305117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quē</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6"/>
            </p:custDataLst>
          </p:nvPr>
        </p:nvSpPr>
        <p:spPr>
          <a:xfrm>
            <a:off x="8406765" y="3051175"/>
            <a:ext cx="106426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yuè</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7"/>
            </p:custDataLst>
          </p:nvPr>
        </p:nvSpPr>
        <p:spPr>
          <a:xfrm>
            <a:off x="2141855" y="351155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pánɡ</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9" grpId="0"/>
      <p:bldP spid="4"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21080" y="765175"/>
            <a:ext cx="7957185" cy="6076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5. </a:t>
            </a:r>
            <a:r>
              <a:rPr lang="zh-CN" altLang="en-US" sz="2400">
                <a:latin typeface="宋体" panose="02010600030101010101" pitchFamily="2" charset="-122"/>
                <a:ea typeface="宋体" panose="02010600030101010101" pitchFamily="2" charset="-122"/>
                <a:cs typeface="宋体" panose="02010600030101010101" pitchFamily="2" charset="-122"/>
              </a:rPr>
              <a:t>阅读课文，用简洁的语言概括本文内容，并填写下表。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2"/>
            </p:custDataLst>
          </p:nvPr>
        </p:nvGraphicFramePr>
        <p:xfrm>
          <a:off x="1212215" y="1628140"/>
          <a:ext cx="9818370" cy="3450590"/>
        </p:xfrm>
        <a:graphic>
          <a:graphicData uri="http://schemas.openxmlformats.org/drawingml/2006/table">
            <a:tbl>
              <a:tblPr firstRow="1" bandRow="1">
                <a:tableStyleId>{5940675A-B579-460E-94D1-54222C63F5DA}</a:tableStyleId>
              </a:tblPr>
              <a:tblGrid>
                <a:gridCol w="2922905"/>
                <a:gridCol w="6895465"/>
              </a:tblGrid>
              <a:tr h="762000">
                <a:tc>
                  <a:txBody>
                    <a:bodyPr/>
                    <a:p>
                      <a:pPr>
                        <a:buNone/>
                      </a:pPr>
                      <a:r>
                        <a:rPr lang="zh-CN" altLang="en-US" sz="2400">
                          <a:latin typeface="宋体" panose="02010600030101010101" pitchFamily="2" charset="-122"/>
                          <a:ea typeface="宋体" panose="02010600030101010101" pitchFamily="2" charset="-122"/>
                          <a:cs typeface="宋体" panose="02010600030101010101" pitchFamily="2" charset="-122"/>
                        </a:rPr>
                        <a:t>起因（第</a:t>
                      </a:r>
                      <a:r>
                        <a:rPr lang="zh-CN" altLang="en-US"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段）</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64590">
                <a:tc>
                  <a:txBody>
                    <a:bodyPr/>
                    <a:p>
                      <a:pPr>
                        <a:buNone/>
                      </a:pPr>
                      <a:r>
                        <a:rPr lang="zh-CN" altLang="en-US" sz="2400">
                          <a:latin typeface="宋体" panose="02010600030101010101" pitchFamily="2" charset="-122"/>
                          <a:ea typeface="宋体" panose="02010600030101010101" pitchFamily="2" charset="-122"/>
                          <a:cs typeface="宋体" panose="02010600030101010101" pitchFamily="2" charset="-122"/>
                        </a:rPr>
                        <a:t>发展（第</a:t>
                      </a:r>
                      <a:r>
                        <a:rPr lang="zh-CN" altLang="en-US"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段）</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zh-CN" altLang="en-US" sz="2400">
                          <a:latin typeface="宋体" panose="02010600030101010101" pitchFamily="2" charset="-122"/>
                          <a:ea typeface="宋体" panose="02010600030101010101" pitchFamily="2" charset="-122"/>
                          <a:cs typeface="宋体" panose="02010600030101010101" pitchFamily="2" charset="-122"/>
                        </a:rPr>
                        <a:t>高潮与结局（第</a:t>
                      </a:r>
                      <a:r>
                        <a:rPr lang="zh-CN" altLang="en-US" sz="2400">
                          <a:latin typeface="Times New Roman" panose="02020603050405020304" charset="0"/>
                          <a:ea typeface="宋体" panose="02010600030101010101" pitchFamily="2" charset="-122"/>
                          <a:cs typeface="Times New Roman" panose="02020603050405020304" charset="0"/>
                        </a:rPr>
                        <a:t>3</a:t>
                      </a:r>
                      <a:r>
                        <a:rPr lang="zh-CN" altLang="en-US" sz="2400">
                          <a:latin typeface="宋体" panose="02010600030101010101" pitchFamily="2" charset="-122"/>
                          <a:ea typeface="宋体" panose="02010600030101010101" pitchFamily="2" charset="-122"/>
                          <a:cs typeface="宋体" panose="02010600030101010101" pitchFamily="2" charset="-122"/>
                        </a:rPr>
                        <a:t>段）</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zh-CN" altLang="en-US" sz="2400">
                          <a:latin typeface="宋体" panose="02010600030101010101" pitchFamily="2" charset="-122"/>
                          <a:ea typeface="宋体" panose="02010600030101010101" pitchFamily="2" charset="-122"/>
                          <a:cs typeface="宋体" panose="02010600030101010101" pitchFamily="2" charset="-122"/>
                        </a:rPr>
                        <a:t>尾声（第</a:t>
                      </a:r>
                      <a:r>
                        <a:rPr lang="zh-CN" altLang="en-US" sz="2400">
                          <a:latin typeface="Times New Roman" panose="02020603050405020304" charset="0"/>
                          <a:ea typeface="宋体" panose="02010600030101010101" pitchFamily="2" charset="-122"/>
                          <a:cs typeface="Times New Roman" panose="02020603050405020304" charset="0"/>
                        </a:rPr>
                        <a:t>4</a:t>
                      </a:r>
                      <a:r>
                        <a:rPr lang="zh-CN" altLang="en-US" sz="2400">
                          <a:latin typeface="宋体" panose="02010600030101010101" pitchFamily="2" charset="-122"/>
                          <a:ea typeface="宋体" panose="02010600030101010101" pitchFamily="2" charset="-122"/>
                          <a:cs typeface="宋体" panose="02010600030101010101" pitchFamily="2" charset="-122"/>
                        </a:rPr>
                        <a:t>段）</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custDataLst>
              <p:tags r:id="rId3"/>
            </p:custDataLst>
          </p:nvPr>
        </p:nvSpPr>
        <p:spPr>
          <a:xfrm>
            <a:off x="4273550" y="2599055"/>
            <a:ext cx="5777865"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佚之狐向郑文公推荐烛之武，烛之武顾全大局，临危受命</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4"/>
            </p:custDataLst>
          </p:nvPr>
        </p:nvSpPr>
        <p:spPr>
          <a:xfrm>
            <a:off x="4273550" y="3684905"/>
            <a:ext cx="565785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烛之武劝说秦穆公，秦伯同意退兵</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5"/>
            </p:custDataLst>
          </p:nvPr>
        </p:nvSpPr>
        <p:spPr>
          <a:xfrm>
            <a:off x="4277995" y="4505960"/>
            <a:ext cx="565785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晋文公也退兵，郑国解围</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6"/>
            </p:custDataLst>
          </p:nvPr>
        </p:nvSpPr>
        <p:spPr>
          <a:xfrm>
            <a:off x="4273550" y="1882775"/>
            <a:ext cx="565785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秦晋两国打到郑国都城外，郑国危亡</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03580" y="765175"/>
            <a:ext cx="11131550"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秦晋这两个大国为什么要欺负郑国这个小国家呢？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a:t>
            </a:r>
            <a:r>
              <a:rPr lang="zh-CN" altLang="en-US" sz="2400">
                <a:latin typeface="宋体" panose="02010600030101010101" pitchFamily="2" charset="-122"/>
                <a:ea typeface="宋体" panose="02010600030101010101" pitchFamily="2" charset="-122"/>
                <a:cs typeface="宋体" panose="02010600030101010101" pitchFamily="2" charset="-122"/>
              </a:rPr>
              <a:t>文章写烛之武在使命面前，先是“今老矣，无能为也已”，而后“夜缒而出，见秦伯”，这样写的目的是什么？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______________________________________________________________________________________________________________________________________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862330" y="1214120"/>
            <a:ext cx="10652125"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因为郑文公当年在晋文公落难逃亡经过郑国的时候，没有以应有的礼遇对待他，而且郑国曾经结盟依附于楚国对抗晋国，后来却又与晋国结盟背叛楚国。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90270" y="3429000"/>
            <a:ext cx="10651490" cy="171450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是交代了烛之武是一个不被重用的老臣。二是委婉地批评郑伯不能用人，但在危难时刻，能够接受规谏，勇于自责。三是赞颂烛之武深明大义，不计个人得失，具有解救国家于危难的爱国精神。这一内容粗线条地勾勒出烛之武的形象，为下文写他捐躯赴国难的英勇精神作了必要的铺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05960" y="92837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191385"/>
            <a:ext cx="9697085" cy="3173095"/>
          </a:xfrm>
          <a:prstGeom prst="rect">
            <a:avLst/>
          </a:prstGeom>
          <a:solidFill>
            <a:srgbClr val="B6AF88"/>
          </a:solidFill>
        </p:spPr>
        <p:txBody>
          <a:bodyPr wrap="square" rtlCol="0">
            <a:noAutofit/>
          </a:bodyPr>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了解屈原的生平，了解楚辞在中国文学史上的地位；</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掌握运用多种表现主题的写法；</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通过反复诵读，理解和体会诗歌的内容和主旨；</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体会将士们不屈的战斗意志和勇毅的爱国主义精神，弘扬和传承爱国主义精神。</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24915" y="979170"/>
            <a:ext cx="808355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8. </a:t>
            </a:r>
            <a:r>
              <a:rPr sz="2400">
                <a:latin typeface="宋体" panose="02010600030101010101" pitchFamily="2" charset="-122"/>
                <a:ea typeface="宋体" panose="02010600030101010101" pitchFamily="2" charset="-122"/>
                <a:cs typeface="宋体" panose="02010600030101010101" pitchFamily="2" charset="-122"/>
              </a:rPr>
              <a:t>根据烛之武劝说秦王的内容完成下表。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78180" y="1657350"/>
          <a:ext cx="11068685" cy="4001135"/>
        </p:xfrm>
        <a:graphic>
          <a:graphicData uri="http://schemas.openxmlformats.org/drawingml/2006/table">
            <a:tbl>
              <a:tblPr firstRow="1" bandRow="1">
                <a:tableStyleId>{5940675A-B579-460E-94D1-54222C63F5DA}</a:tableStyleId>
              </a:tblPr>
              <a:tblGrid>
                <a:gridCol w="5306060"/>
                <a:gridCol w="3772535"/>
                <a:gridCol w="1990090"/>
              </a:tblGrid>
              <a:tr h="493395">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课文内容</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劝说的角度</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概括人物形象</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730885">
                <a:tc>
                  <a:txBody>
                    <a:bodyPr/>
                    <a:p>
                      <a:pPr>
                        <a:lnSpc>
                          <a:spcPct val="110000"/>
                        </a:lnSpc>
                        <a:buNone/>
                      </a:pPr>
                      <a:r>
                        <a:rPr lang="zh-CN" altLang="en-US" sz="2200">
                          <a:latin typeface="宋体" panose="02010600030101010101" pitchFamily="2" charset="-122"/>
                          <a:ea typeface="宋体" panose="02010600030101010101" pitchFamily="2" charset="-122"/>
                        </a:rPr>
                        <a:t>若亡郑而有益于君，敢以烦执事。越国以鄙远，君知其难也。焉用亡郑以陪邻？邻之厚，君之薄也。</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200">
                          <a:latin typeface="宋体" panose="02010600030101010101" pitchFamily="2" charset="-122"/>
                          <a:ea typeface="宋体" panose="02010600030101010101" pitchFamily="2" charset="-122"/>
                          <a:cs typeface="宋体" panose="02010600030101010101" pitchFamily="2" charset="-122"/>
                          <a:sym typeface="+mn-ea"/>
                        </a:rPr>
                        <a:t>析以利害（就地理位置说）</a:t>
                      </a:r>
                      <a:endParaRPr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0885">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49630">
                <a:tc>
                  <a:txBody>
                    <a:bodyPr/>
                    <a:p>
                      <a:pPr>
                        <a:lnSpc>
                          <a:spcPct val="110000"/>
                        </a:lnSpc>
                        <a:buNone/>
                      </a:pPr>
                      <a:endParaRPr lang="zh-CN" altLang="en-US" sz="2200">
                        <a:latin typeface="宋体" panose="02010600030101010101" pitchFamily="2" charset="-122"/>
                        <a:ea typeface="宋体" panose="02010600030101010101" pitchFamily="2" charset="-122"/>
                      </a:endParaRPr>
                    </a:p>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0885">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796290" y="3359785"/>
            <a:ext cx="4589145" cy="768350"/>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若舍郑以为东道主，行李之往来，共其乏困，君亦无所害</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7"/>
            </p:custDataLst>
          </p:nvPr>
        </p:nvSpPr>
        <p:spPr>
          <a:xfrm>
            <a:off x="6113780" y="3528695"/>
            <a:ext cx="370840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动以所欲（就舍郑之利说）</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87070" y="4128135"/>
            <a:ext cx="5305425" cy="768350"/>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且君尝为晋君赐矣，许君焦、瑕，朝济而夕设版焉，君之所知也。夫晋，何厌之有</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8"/>
            </p:custDataLst>
          </p:nvPr>
        </p:nvSpPr>
        <p:spPr>
          <a:xfrm>
            <a:off x="6113780" y="4289425"/>
            <a:ext cx="343789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挑起宿怨（就历史教训说）</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08685" y="4896485"/>
            <a:ext cx="4813935" cy="768350"/>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既东封郑，又欲肆其西封，若不阙秦，将焉取之？阙秦以利晋</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9"/>
            </p:custDataLst>
          </p:nvPr>
        </p:nvSpPr>
        <p:spPr>
          <a:xfrm>
            <a:off x="6113780" y="5050155"/>
            <a:ext cx="3521710" cy="42989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警以后患（就晋之野心说）</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nvSpPr>
        <p:spPr>
          <a:xfrm>
            <a:off x="9822180" y="2725420"/>
            <a:ext cx="1927225" cy="1106805"/>
          </a:xfrm>
          <a:prstGeom prst="rect">
            <a:avLst/>
          </a:prstGeom>
          <a:noFill/>
        </p:spPr>
        <p:txBody>
          <a:bodyPr wrap="square" rtlCol="0">
            <a:spAutoFit/>
          </a:bodyPr>
          <a:p>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智勇双全、机智善辩的爱国义士</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P spid="7" grpId="0"/>
      <p:bldP spid="9" grpId="0"/>
      <p:bldP spid="4" grpId="0"/>
      <p:bldP spid="8"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88950" y="904240"/>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9. </a:t>
            </a:r>
            <a:r>
              <a:rPr sz="2400">
                <a:latin typeface="宋体" panose="02010600030101010101" pitchFamily="2" charset="-122"/>
                <a:ea typeface="宋体" panose="02010600030101010101" pitchFamily="2" charset="-122"/>
                <a:cs typeface="宋体" panose="02010600030101010101" pitchFamily="2" charset="-122"/>
              </a:rPr>
              <a:t>如果你是晋侯，你会听从子犯意见攻打郑国吗？</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18185" y="1347470"/>
            <a:ext cx="1057465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不会，因为秦军留驻郑国意味着一旦攻打会把盟军变成敌军，郑国在前，秦国在后，晋国会两面受敌。攻打秦国就有负秦穆公的资助和情意（晋文公是秦穆公辅助上台的，而且是秦穆公的女婿），况且秦军撤走，晋军也会军心涣散，能否一举攻下郑国也是疑问，而没有同盟的诸侯国拿下其他的诸侯国之后是否会成为众矢之的，更加要琢磨。因此急攻并不是上策，既然威胁的目的已经达到了，不见得非要用武力解决问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5854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918210" y="1514475"/>
            <a:ext cx="102095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下列选项中，标红字的注音全都正确的一项是（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A. 秦军</a:t>
            </a:r>
            <a:r>
              <a:rPr sz="2400">
                <a:solidFill>
                  <a:srgbClr val="FF0000"/>
                </a:solidFill>
                <a:latin typeface="Times New Roman" panose="02020603050405020304" charset="0"/>
                <a:ea typeface="宋体" panose="02010600030101010101" pitchFamily="2" charset="-122"/>
                <a:cs typeface="Times New Roman" panose="02020603050405020304" charset="0"/>
              </a:rPr>
              <a:t>氾</a:t>
            </a:r>
            <a:r>
              <a:rPr sz="2400">
                <a:latin typeface="Times New Roman" panose="02020603050405020304" charset="0"/>
                <a:ea typeface="宋体" panose="02010600030101010101" pitchFamily="2" charset="-122"/>
                <a:cs typeface="Times New Roman" panose="02020603050405020304" charset="0"/>
              </a:rPr>
              <a:t>南（sì）    夜</a:t>
            </a:r>
            <a:r>
              <a:rPr sz="2400">
                <a:solidFill>
                  <a:srgbClr val="FF0000"/>
                </a:solidFill>
                <a:latin typeface="Times New Roman" panose="02020603050405020304" charset="0"/>
                <a:ea typeface="宋体" panose="02010600030101010101" pitchFamily="2" charset="-122"/>
                <a:cs typeface="Times New Roman" panose="02020603050405020304" charset="0"/>
              </a:rPr>
              <a:t>缒</a:t>
            </a:r>
            <a:r>
              <a:rPr sz="2400">
                <a:latin typeface="Times New Roman" panose="02020603050405020304" charset="0"/>
                <a:ea typeface="宋体" panose="02010600030101010101" pitchFamily="2" charset="-122"/>
                <a:cs typeface="Times New Roman" panose="02020603050405020304" charset="0"/>
              </a:rPr>
              <a:t>而出（zhuì）   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佚</a:t>
            </a:r>
            <a:r>
              <a:rPr sz="2400">
                <a:latin typeface="Times New Roman" panose="02020603050405020304" charset="0"/>
                <a:ea typeface="宋体" panose="02010600030101010101" pitchFamily="2" charset="-122"/>
                <a:cs typeface="Times New Roman" panose="02020603050405020304" charset="0"/>
              </a:rPr>
              <a:t>之狐（yì）</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共</a:t>
            </a:r>
            <a:r>
              <a:rPr sz="2400">
                <a:latin typeface="Times New Roman" panose="02020603050405020304" charset="0"/>
                <a:ea typeface="宋体" panose="02010600030101010101" pitchFamily="2" charset="-122"/>
                <a:cs typeface="Times New Roman" panose="02020603050405020304" charset="0"/>
              </a:rPr>
              <a:t>其乏困（gòng）  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若不</a:t>
            </a:r>
            <a:r>
              <a:rPr sz="2400">
                <a:solidFill>
                  <a:srgbClr val="FF0000"/>
                </a:solidFill>
                <a:latin typeface="Times New Roman" panose="02020603050405020304" charset="0"/>
                <a:ea typeface="宋体" panose="02010600030101010101" pitchFamily="2" charset="-122"/>
                <a:cs typeface="Times New Roman" panose="02020603050405020304" charset="0"/>
              </a:rPr>
              <a:t>阙</a:t>
            </a:r>
            <a:r>
              <a:rPr sz="2400">
                <a:latin typeface="Times New Roman" panose="02020603050405020304" charset="0"/>
                <a:ea typeface="宋体" panose="02010600030101010101" pitchFamily="2" charset="-122"/>
                <a:cs typeface="Times New Roman" panose="02020603050405020304" charset="0"/>
              </a:rPr>
              <a:t>秦（quē）    许君焦、</a:t>
            </a:r>
            <a:r>
              <a:rPr sz="2400">
                <a:solidFill>
                  <a:srgbClr val="FF0000"/>
                </a:solidFill>
                <a:latin typeface="Times New Roman" panose="02020603050405020304" charset="0"/>
                <a:ea typeface="宋体" panose="02010600030101010101" pitchFamily="2" charset="-122"/>
                <a:cs typeface="Times New Roman" panose="02020603050405020304" charset="0"/>
              </a:rPr>
              <a:t>瑕</a:t>
            </a:r>
            <a:r>
              <a:rPr sz="2400">
                <a:latin typeface="Times New Roman" panose="02020603050405020304" charset="0"/>
                <a:ea typeface="宋体" panose="02010600030101010101" pitchFamily="2" charset="-122"/>
                <a:cs typeface="Times New Roman" panose="02020603050405020304" charset="0"/>
              </a:rPr>
              <a:t>（xiá）</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C. 秦伯</a:t>
            </a:r>
            <a:r>
              <a:rPr sz="2400">
                <a:solidFill>
                  <a:srgbClr val="FF0000"/>
                </a:solidFill>
                <a:latin typeface="Times New Roman" panose="02020603050405020304" charset="0"/>
                <a:ea typeface="宋体" panose="02010600030101010101" pitchFamily="2" charset="-122"/>
                <a:cs typeface="Times New Roman" panose="02020603050405020304" charset="0"/>
              </a:rPr>
              <a:t>说</a:t>
            </a:r>
            <a:r>
              <a:rPr sz="2400">
                <a:latin typeface="Times New Roman" panose="02020603050405020304" charset="0"/>
                <a:ea typeface="宋体" panose="02010600030101010101" pitchFamily="2" charset="-122"/>
                <a:cs typeface="Times New Roman" panose="02020603050405020304" charset="0"/>
              </a:rPr>
              <a:t>（yuè）    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杞</a:t>
            </a:r>
            <a:r>
              <a:rPr sz="2400">
                <a:latin typeface="Times New Roman" panose="02020603050405020304" charset="0"/>
                <a:ea typeface="宋体" panose="02010600030101010101" pitchFamily="2" charset="-122"/>
                <a:cs typeface="Times New Roman" panose="02020603050405020304" charset="0"/>
              </a:rPr>
              <a:t>子（qǐ）    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杨孙</a:t>
            </a:r>
            <a:r>
              <a:rPr sz="2400">
                <a:solidFill>
                  <a:srgbClr val="FF0000"/>
                </a:solidFill>
                <a:latin typeface="Times New Roman" panose="02020603050405020304" charset="0"/>
                <a:ea typeface="宋体" panose="02010600030101010101" pitchFamily="2" charset="-122"/>
                <a:cs typeface="Times New Roman" panose="02020603050405020304" charset="0"/>
              </a:rPr>
              <a:t>戍</a:t>
            </a:r>
            <a:r>
              <a:rPr sz="2400">
                <a:latin typeface="Times New Roman" panose="02020603050405020304" charset="0"/>
                <a:ea typeface="宋体" panose="02010600030101010101" pitchFamily="2" charset="-122"/>
                <a:cs typeface="Times New Roman" panose="02020603050405020304" charset="0"/>
              </a:rPr>
              <a:t>之（shù）</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逢</a:t>
            </a:r>
            <a:r>
              <a:rPr sz="2400">
                <a:latin typeface="Times New Roman" panose="02020603050405020304" charset="0"/>
                <a:ea typeface="宋体" panose="02010600030101010101" pitchFamily="2" charset="-122"/>
                <a:cs typeface="Times New Roman" panose="02020603050405020304" charset="0"/>
              </a:rPr>
              <a:t>孙（féng）    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微</a:t>
            </a:r>
            <a:r>
              <a:rPr sz="2400">
                <a:solidFill>
                  <a:srgbClr val="FF0000"/>
                </a:solidFill>
                <a:latin typeface="Times New Roman" panose="02020603050405020304" charset="0"/>
                <a:ea typeface="宋体" panose="02010600030101010101" pitchFamily="2" charset="-122"/>
                <a:cs typeface="Times New Roman" panose="02020603050405020304" charset="0"/>
              </a:rPr>
              <a:t>夫</a:t>
            </a:r>
            <a:r>
              <a:rPr sz="2400">
                <a:latin typeface="Times New Roman" panose="02020603050405020304" charset="0"/>
                <a:ea typeface="宋体" panose="02010600030101010101" pitchFamily="2" charset="-122"/>
                <a:cs typeface="Times New Roman" panose="02020603050405020304" charset="0"/>
              </a:rPr>
              <a:t>人之力（fú）   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失其所</a:t>
            </a:r>
            <a:r>
              <a:rPr sz="2400">
                <a:solidFill>
                  <a:srgbClr val="FF0000"/>
                </a:solidFill>
                <a:latin typeface="Times New Roman" panose="02020603050405020304" charset="0"/>
                <a:ea typeface="宋体" panose="02010600030101010101" pitchFamily="2" charset="-122"/>
                <a:cs typeface="Times New Roman" panose="02020603050405020304" charset="0"/>
              </a:rPr>
              <a:t>与</a:t>
            </a:r>
            <a:r>
              <a:rPr sz="2400">
                <a:latin typeface="Times New Roman" panose="02020603050405020304" charset="0"/>
                <a:ea typeface="宋体" panose="02010600030101010101" pitchFamily="2" charset="-122"/>
                <a:cs typeface="Times New Roman" panose="02020603050405020304" charset="0"/>
              </a:rPr>
              <a:t>（yǔ）</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31150" y="15144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59180" y="4314190"/>
            <a:ext cx="9926955" cy="109220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【解析】A项，“氾”应读“fán”；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B项，“共”应读“gōng”；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D项，“逢”应读“páng”。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81710" y="916305"/>
            <a:ext cx="903795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下列各句中，标红字的解释错误的一项是（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若</a:t>
            </a:r>
            <a:r>
              <a:rPr sz="2400">
                <a:latin typeface="Times New Roman" panose="02020603050405020304" charset="0"/>
                <a:ea typeface="宋体" panose="02010600030101010101" pitchFamily="2" charset="-122"/>
                <a:cs typeface="Times New Roman" panose="02020603050405020304" charset="0"/>
              </a:rPr>
              <a:t>舍郑以为东道主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若</a:t>
            </a:r>
            <a:r>
              <a:rPr sz="2400">
                <a:latin typeface="Times New Roman" panose="02020603050405020304" charset="0"/>
                <a:ea typeface="宋体" panose="02010600030101010101" pitchFamily="2" charset="-122"/>
                <a:cs typeface="Times New Roman" panose="02020603050405020304" charset="0"/>
              </a:rPr>
              <a:t>：假如</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焉用亡郑以</a:t>
            </a:r>
            <a:r>
              <a:rPr sz="2400">
                <a:solidFill>
                  <a:srgbClr val="FF0000"/>
                </a:solidFill>
                <a:latin typeface="Times New Roman" panose="02020603050405020304" charset="0"/>
                <a:ea typeface="宋体" panose="02010600030101010101" pitchFamily="2" charset="-122"/>
                <a:cs typeface="Times New Roman" panose="02020603050405020304" charset="0"/>
              </a:rPr>
              <a:t>陪</a:t>
            </a:r>
            <a:r>
              <a:rPr sz="2400">
                <a:latin typeface="Times New Roman" panose="02020603050405020304" charset="0"/>
                <a:ea typeface="宋体" panose="02010600030101010101" pitchFamily="2" charset="-122"/>
                <a:cs typeface="Times New Roman" panose="02020603050405020304" charset="0"/>
              </a:rPr>
              <a:t>邻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陪</a:t>
            </a:r>
            <a:r>
              <a:rPr sz="2400">
                <a:latin typeface="Times New Roman" panose="02020603050405020304" charset="0"/>
                <a:ea typeface="宋体" panose="02010600030101010101" pitchFamily="2" charset="-122"/>
                <a:cs typeface="Times New Roman" panose="02020603050405020304" charset="0"/>
              </a:rPr>
              <a:t>：增加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朝</a:t>
            </a:r>
            <a:r>
              <a:rPr sz="2400">
                <a:solidFill>
                  <a:srgbClr val="FF0000"/>
                </a:solidFill>
                <a:latin typeface="Times New Roman" panose="02020603050405020304" charset="0"/>
                <a:ea typeface="宋体" panose="02010600030101010101" pitchFamily="2" charset="-122"/>
                <a:cs typeface="Times New Roman" panose="02020603050405020304" charset="0"/>
              </a:rPr>
              <a:t>济</a:t>
            </a:r>
            <a:r>
              <a:rPr sz="2400">
                <a:latin typeface="Times New Roman" panose="02020603050405020304" charset="0"/>
                <a:ea typeface="宋体" panose="02010600030101010101" pitchFamily="2" charset="-122"/>
                <a:cs typeface="Times New Roman" panose="02020603050405020304" charset="0"/>
              </a:rPr>
              <a:t>而夕设版焉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济</a:t>
            </a:r>
            <a:r>
              <a:rPr sz="2400">
                <a:latin typeface="Times New Roman" panose="02020603050405020304" charset="0"/>
                <a:ea typeface="宋体" panose="02010600030101010101" pitchFamily="2" charset="-122"/>
                <a:cs typeface="Times New Roman" panose="02020603050405020304" charset="0"/>
              </a:rPr>
              <a:t>：渡河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微</a:t>
            </a:r>
            <a:r>
              <a:rPr sz="2400">
                <a:latin typeface="Times New Roman" panose="02020603050405020304" charset="0"/>
                <a:ea typeface="宋体" panose="02010600030101010101" pitchFamily="2" charset="-122"/>
                <a:cs typeface="Times New Roman" panose="02020603050405020304" charset="0"/>
              </a:rPr>
              <a:t>夫人之力不及此　　</a:t>
            </a:r>
            <a:r>
              <a:rPr sz="2400">
                <a:solidFill>
                  <a:srgbClr val="FF0000"/>
                </a:solidFill>
                <a:latin typeface="Times New Roman" panose="02020603050405020304" charset="0"/>
                <a:ea typeface="宋体" panose="02010600030101010101" pitchFamily="2" charset="-122"/>
                <a:cs typeface="Times New Roman" panose="02020603050405020304" charset="0"/>
              </a:rPr>
              <a:t> </a:t>
            </a:r>
            <a:r>
              <a:rPr lang="en-US" sz="2400">
                <a:solidFill>
                  <a:srgbClr val="FF0000"/>
                </a:solidFill>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微</a:t>
            </a:r>
            <a:r>
              <a:rPr sz="2400">
                <a:latin typeface="Times New Roman" panose="02020603050405020304" charset="0"/>
                <a:ea typeface="宋体" panose="02010600030101010101" pitchFamily="2" charset="-122"/>
                <a:cs typeface="Times New Roman" panose="02020603050405020304" charset="0"/>
              </a:rPr>
              <a:t>：略微</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77735" y="99822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3475" y="4562475"/>
            <a:ext cx="96189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【解析】D项，“微”翻译为“如果没有”。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下列各句中，</a:t>
            </a:r>
            <a:r>
              <a:rPr lang="zh-CN" altLang="en-US" sz="2400">
                <a:latin typeface="Times New Roman" panose="02020603050405020304" charset="0"/>
                <a:ea typeface="宋体" panose="02010600030101010101" pitchFamily="2" charset="-122"/>
                <a:cs typeface="Times New Roman" panose="02020603050405020304" charset="0"/>
              </a:rPr>
              <a:t>“以为”的</a:t>
            </a:r>
            <a:r>
              <a:rPr sz="2400">
                <a:latin typeface="Times New Roman" panose="02020603050405020304" charset="0"/>
                <a:ea typeface="宋体" panose="02010600030101010101" pitchFamily="2" charset="-122"/>
                <a:cs typeface="Times New Roman" panose="02020603050405020304" charset="0"/>
              </a:rPr>
              <a:t>用法</a:t>
            </a:r>
            <a:r>
              <a:rPr lang="zh-CN" altLang="en-US" sz="2400">
                <a:latin typeface="Times New Roman" panose="02020603050405020304" charset="0"/>
                <a:ea typeface="宋体" panose="02010600030101010101" pitchFamily="2" charset="-122"/>
                <a:cs typeface="Times New Roman" panose="02020603050405020304" charset="0"/>
              </a:rPr>
              <a:t>与“若舍郑以为东道主”的“以为”相同</a:t>
            </a:r>
            <a:r>
              <a:rPr sz="2400">
                <a:latin typeface="Times New Roman" panose="02020603050405020304" charset="0"/>
                <a:ea typeface="宋体" panose="02010600030101010101" pitchFamily="2" charset="-122"/>
                <a:cs typeface="Times New Roman" panose="02020603050405020304" charset="0"/>
              </a:rPr>
              <a:t>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①吴广以为然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②然得而腊之以为饵</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③满坐宾客无不</a:t>
            </a:r>
            <a:r>
              <a:rPr lang="zh-CN" altLang="en-US" sz="2400">
                <a:latin typeface="宋体" panose="02010600030101010101" pitchFamily="2" charset="-122"/>
                <a:ea typeface="宋体" panose="02010600030101010101" pitchFamily="2" charset="-122"/>
                <a:cs typeface="宋体" panose="02010600030101010101" pitchFamily="2" charset="-122"/>
              </a:rPr>
              <a:t>伸颈……以</a:t>
            </a:r>
            <a:r>
              <a:rPr sz="2400">
                <a:latin typeface="Times New Roman" panose="02020603050405020304" charset="0"/>
                <a:ea typeface="宋体" panose="02010600030101010101" pitchFamily="2" charset="-122"/>
                <a:cs typeface="Times New Roman" panose="02020603050405020304" charset="0"/>
              </a:rPr>
              <a:t>为妙绝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④愚以为宫中之事，事无大小，悉以咨之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⑤医之好治不病以为功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①③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②④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C. ③⑤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②⑤</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682750" y="11296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35990" y="4483100"/>
            <a:ext cx="10507345"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【解析】①认为；②以（之）为；③认为；④认为；⑤以（之）为。而“若舍郑以为东道主”的“以为”翻译为“以（之）为”，故选D。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933450"/>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13. 找出下列各句中的通假字，写出本字并解释字意。</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（1）无能为也已　　　　_______同_______，解释：______________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（2）共其乏困　　　　　_______同_______，解释：______________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（3）阙秦以利晋　　　　_______同_______，解释：______________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（4）秦伯说，与郑人盟　_______同_______，解释：______________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（5）失其所与，不知　　_______同_______，解释：______________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514850" y="136080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850255" y="1360805"/>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7991475" y="136080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句末语气词。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4515485" y="1858010"/>
            <a:ext cx="79883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5850255" y="1858010"/>
            <a:ext cx="967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7992745" y="1858010"/>
            <a:ext cx="22123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供给。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4514850" y="22466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5850255" y="2246630"/>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7991475" y="2246630"/>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侵损、削减。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0"/>
            </p:custDataLst>
          </p:nvPr>
        </p:nvSpPr>
        <p:spPr>
          <a:xfrm>
            <a:off x="4514850" y="27438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1"/>
            </p:custDataLst>
          </p:nvPr>
        </p:nvSpPr>
        <p:spPr>
          <a:xfrm>
            <a:off x="5850255" y="2743835"/>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7991475" y="274383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高兴。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3"/>
            </p:custDataLst>
          </p:nvPr>
        </p:nvSpPr>
        <p:spPr>
          <a:xfrm>
            <a:off x="4514850" y="316484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4"/>
            </p:custDataLst>
          </p:nvPr>
        </p:nvSpPr>
        <p:spPr>
          <a:xfrm>
            <a:off x="5850255" y="3164840"/>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5"/>
            </p:custDataLst>
          </p:nvPr>
        </p:nvSpPr>
        <p:spPr>
          <a:xfrm>
            <a:off x="7992110" y="3132455"/>
            <a:ext cx="163258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明智。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13" grpId="0"/>
      <p:bldP spid="14" grpId="0"/>
      <p:bldP spid="15" grpId="0"/>
      <p:bldP spid="19" grpId="0"/>
      <p:bldP spid="20" grpId="0"/>
      <p:bldP spid="2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1985" y="881380"/>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14. 指出下列标红字的词类活用的现象，并解释字意。</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（1）晋</a:t>
            </a:r>
            <a:r>
              <a:rPr sz="2400">
                <a:solidFill>
                  <a:srgbClr val="FF0000"/>
                </a:solidFill>
                <a:latin typeface="Times New Roman" panose="02020603050405020304" charset="0"/>
                <a:ea typeface="宋体" panose="02010600030101010101" pitchFamily="2" charset="-122"/>
                <a:cs typeface="Times New Roman" panose="02020603050405020304" charset="0"/>
              </a:rPr>
              <a:t>军</a:t>
            </a:r>
            <a:r>
              <a:rPr sz="2400">
                <a:latin typeface="Times New Roman" panose="02020603050405020304" charset="0"/>
                <a:ea typeface="宋体" panose="02010600030101010101" pitchFamily="2" charset="-122"/>
                <a:cs typeface="Times New Roman" panose="02020603050405020304" charset="0"/>
              </a:rPr>
              <a:t>函陵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（2）与郑人</a:t>
            </a:r>
            <a:r>
              <a:rPr sz="2400">
                <a:solidFill>
                  <a:srgbClr val="FF0000"/>
                </a:solidFill>
                <a:latin typeface="Times New Roman" panose="02020603050405020304" charset="0"/>
                <a:ea typeface="宋体" panose="02010600030101010101" pitchFamily="2" charset="-122"/>
                <a:cs typeface="Times New Roman" panose="02020603050405020304" charset="0"/>
              </a:rPr>
              <a:t>盟</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（3）</a:t>
            </a:r>
            <a:r>
              <a:rPr sz="2400">
                <a:solidFill>
                  <a:srgbClr val="FF0000"/>
                </a:solidFill>
                <a:latin typeface="Times New Roman" panose="02020603050405020304" charset="0"/>
                <a:ea typeface="宋体" panose="02010600030101010101" pitchFamily="2" charset="-122"/>
                <a:cs typeface="Times New Roman" panose="02020603050405020304" charset="0"/>
              </a:rPr>
              <a:t>夜</a:t>
            </a:r>
            <a:r>
              <a:rPr sz="2400">
                <a:latin typeface="Times New Roman" panose="02020603050405020304" charset="0"/>
                <a:ea typeface="宋体" panose="02010600030101010101" pitchFamily="2" charset="-122"/>
                <a:cs typeface="Times New Roman" panose="02020603050405020304" charset="0"/>
              </a:rPr>
              <a:t>缒而出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（4）</a:t>
            </a:r>
            <a:r>
              <a:rPr sz="2400">
                <a:solidFill>
                  <a:srgbClr val="FF0000"/>
                </a:solidFill>
                <a:latin typeface="Times New Roman" panose="02020603050405020304" charset="0"/>
                <a:ea typeface="宋体" panose="02010600030101010101" pitchFamily="2" charset="-122"/>
                <a:cs typeface="Times New Roman" panose="02020603050405020304" charset="0"/>
              </a:rPr>
              <a:t>朝</a:t>
            </a:r>
            <a:r>
              <a:rPr sz="2400">
                <a:latin typeface="Times New Roman" panose="02020603050405020304" charset="0"/>
                <a:ea typeface="宋体" panose="02010600030101010101" pitchFamily="2" charset="-122"/>
                <a:cs typeface="Times New Roman" panose="02020603050405020304" charset="0"/>
              </a:rPr>
              <a:t>济而夕设版焉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（5）越国以</a:t>
            </a:r>
            <a:r>
              <a:rPr sz="2400">
                <a:solidFill>
                  <a:srgbClr val="FF0000"/>
                </a:solidFill>
                <a:latin typeface="Times New Roman" panose="02020603050405020304" charset="0"/>
                <a:ea typeface="宋体" panose="02010600030101010101" pitchFamily="2" charset="-122"/>
                <a:cs typeface="Times New Roman" panose="02020603050405020304" charset="0"/>
              </a:rPr>
              <a:t>鄙</a:t>
            </a:r>
            <a:r>
              <a:rPr sz="2400">
                <a:latin typeface="Times New Roman" panose="02020603050405020304" charset="0"/>
                <a:ea typeface="宋体" panose="02010600030101010101" pitchFamily="2" charset="-122"/>
                <a:cs typeface="Times New Roman" panose="02020603050405020304" charset="0"/>
              </a:rPr>
              <a:t>远　　　　_______</a:t>
            </a:r>
            <a:r>
              <a:rPr lang="zh-CN" sz="2400">
                <a:latin typeface="Times New Roman" panose="02020603050405020304" charset="0"/>
                <a:ea typeface="宋体" panose="02010600030101010101" pitchFamily="2" charset="-122"/>
                <a:cs typeface="Times New Roman" panose="02020603050405020304" charset="0"/>
              </a:rPr>
              <a:t>的</a:t>
            </a:r>
            <a:r>
              <a:rPr sz="2400">
                <a:latin typeface="Times New Roman" panose="02020603050405020304" charset="0"/>
                <a:ea typeface="宋体" panose="02010600030101010101" pitchFamily="2" charset="-122"/>
                <a:cs typeface="Times New Roman" panose="02020603050405020304" charset="0"/>
              </a:rPr>
              <a:t>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（6）君尝为晋君</a:t>
            </a:r>
            <a:r>
              <a:rPr sz="2400">
                <a:solidFill>
                  <a:srgbClr val="FF0000"/>
                </a:solidFill>
                <a:latin typeface="Times New Roman" panose="02020603050405020304" charset="0"/>
                <a:ea typeface="宋体" panose="02010600030101010101" pitchFamily="2" charset="-122"/>
                <a:cs typeface="Times New Roman" panose="02020603050405020304" charset="0"/>
              </a:rPr>
              <a:t>赐</a:t>
            </a:r>
            <a:r>
              <a:rPr sz="2400">
                <a:latin typeface="Times New Roman" panose="02020603050405020304" charset="0"/>
                <a:ea typeface="宋体" panose="02010600030101010101" pitchFamily="2" charset="-122"/>
                <a:cs typeface="Times New Roman" panose="02020603050405020304" charset="0"/>
              </a:rPr>
              <a:t>矣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（7）共其</a:t>
            </a:r>
            <a:r>
              <a:rPr sz="2400">
                <a:solidFill>
                  <a:srgbClr val="FF0000"/>
                </a:solidFill>
                <a:latin typeface="Times New Roman" panose="02020603050405020304" charset="0"/>
                <a:ea typeface="宋体" panose="02010600030101010101" pitchFamily="2" charset="-122"/>
                <a:cs typeface="Times New Roman" panose="02020603050405020304" charset="0"/>
              </a:rPr>
              <a:t>乏</a:t>
            </a:r>
            <a:r>
              <a:rPr sz="2400">
                <a:latin typeface="Times New Roman" panose="02020603050405020304" charset="0"/>
                <a:ea typeface="宋体" panose="02010600030101010101" pitchFamily="2" charset="-122"/>
                <a:cs typeface="Times New Roman" panose="02020603050405020304" charset="0"/>
              </a:rPr>
              <a:t>困　　　　　_______作_______，解释：______________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309110" y="1360805"/>
            <a:ext cx="8782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850255" y="1360805"/>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7991475" y="136080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驻军。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4309110" y="1858010"/>
            <a:ext cx="10052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5850255" y="1858010"/>
            <a:ext cx="967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7992745" y="1858010"/>
            <a:ext cx="22123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结盟。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4309110" y="2246630"/>
            <a:ext cx="8782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5850255" y="2246630"/>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7991475" y="2246630"/>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当夜，在夜晚。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0"/>
            </p:custDataLst>
          </p:nvPr>
        </p:nvSpPr>
        <p:spPr>
          <a:xfrm>
            <a:off x="4308475" y="2667635"/>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1"/>
            </p:custDataLst>
          </p:nvPr>
        </p:nvSpPr>
        <p:spPr>
          <a:xfrm>
            <a:off x="5850255" y="2667635"/>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7992745" y="266763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在早晨。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3"/>
            </p:custDataLst>
          </p:nvPr>
        </p:nvSpPr>
        <p:spPr>
          <a:xfrm>
            <a:off x="4308475" y="3132455"/>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4"/>
            </p:custDataLst>
          </p:nvPr>
        </p:nvSpPr>
        <p:spPr>
          <a:xfrm>
            <a:off x="5506085" y="3132455"/>
            <a:ext cx="146748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5"/>
            </p:custDataLst>
          </p:nvPr>
        </p:nvSpPr>
        <p:spPr>
          <a:xfrm>
            <a:off x="7992110" y="3132455"/>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把</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当作边邑。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6"/>
            </p:custDataLst>
          </p:nvPr>
        </p:nvSpPr>
        <p:spPr>
          <a:xfrm>
            <a:off x="4309110" y="3629660"/>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文本框 15"/>
          <p:cNvSpPr txBox="1"/>
          <p:nvPr>
            <p:custDataLst>
              <p:tags r:id="rId17"/>
            </p:custDataLst>
          </p:nvPr>
        </p:nvSpPr>
        <p:spPr>
          <a:xfrm>
            <a:off x="5719445" y="3573780"/>
            <a:ext cx="97155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8"/>
            </p:custDataLst>
          </p:nvPr>
        </p:nvSpPr>
        <p:spPr>
          <a:xfrm>
            <a:off x="7992745" y="3573780"/>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恩惠。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9"/>
            </p:custDataLst>
          </p:nvPr>
        </p:nvSpPr>
        <p:spPr>
          <a:xfrm>
            <a:off x="4307840" y="4018280"/>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2" name="文本框 21"/>
          <p:cNvSpPr txBox="1"/>
          <p:nvPr>
            <p:custDataLst>
              <p:tags r:id="rId20"/>
            </p:custDataLst>
          </p:nvPr>
        </p:nvSpPr>
        <p:spPr>
          <a:xfrm>
            <a:off x="5719445" y="4018280"/>
            <a:ext cx="104140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custDataLst>
              <p:tags r:id="rId21"/>
            </p:custDataLst>
          </p:nvPr>
        </p:nvSpPr>
        <p:spPr>
          <a:xfrm>
            <a:off x="7991475" y="4018280"/>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缺少的东西。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blinds(horizontal)">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blinds(horizontal)">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linds(horizontal)">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13" grpId="0"/>
      <p:bldP spid="14" grpId="0"/>
      <p:bldP spid="15" grpId="0"/>
      <p:bldP spid="19" grpId="0"/>
      <p:bldP spid="20" grpId="0"/>
      <p:bldP spid="21" grpId="0"/>
      <p:bldP spid="8" grpId="0"/>
      <p:bldP spid="16" grpId="0"/>
      <p:bldP spid="17" grpId="0"/>
      <p:bldP spid="18" grpId="0"/>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8975" y="136080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（8）邻之</a:t>
            </a:r>
            <a:r>
              <a:rPr sz="2400">
                <a:solidFill>
                  <a:srgbClr val="FF0000"/>
                </a:solidFill>
                <a:latin typeface="Times New Roman" panose="02020603050405020304" charset="0"/>
                <a:ea typeface="宋体" panose="02010600030101010101" pitchFamily="2" charset="-122"/>
                <a:cs typeface="Times New Roman" panose="02020603050405020304" charset="0"/>
              </a:rPr>
              <a:t>厚</a:t>
            </a:r>
            <a:r>
              <a:rPr sz="2400">
                <a:latin typeface="Times New Roman" panose="02020603050405020304" charset="0"/>
                <a:ea typeface="宋体" panose="02010600030101010101" pitchFamily="2" charset="-122"/>
                <a:cs typeface="Times New Roman" panose="02020603050405020304" charset="0"/>
              </a:rPr>
              <a:t>，君之薄也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（9）因人之力而</a:t>
            </a:r>
            <a:r>
              <a:rPr sz="2400">
                <a:solidFill>
                  <a:srgbClr val="FF0000"/>
                </a:solidFill>
                <a:latin typeface="Times New Roman" panose="02020603050405020304" charset="0"/>
                <a:ea typeface="宋体" panose="02010600030101010101" pitchFamily="2" charset="-122"/>
                <a:cs typeface="Times New Roman" panose="02020603050405020304" charset="0"/>
              </a:rPr>
              <a:t>敝</a:t>
            </a:r>
            <a:r>
              <a:rPr sz="2400">
                <a:latin typeface="Times New Roman" panose="02020603050405020304" charset="0"/>
                <a:ea typeface="宋体" panose="02010600030101010101" pitchFamily="2" charset="-122"/>
                <a:cs typeface="Times New Roman" panose="02020603050405020304" charset="0"/>
              </a:rPr>
              <a:t>之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（10）既</a:t>
            </a:r>
            <a:r>
              <a:rPr sz="2400">
                <a:solidFill>
                  <a:srgbClr val="FF0000"/>
                </a:solidFill>
                <a:latin typeface="Times New Roman" panose="02020603050405020304" charset="0"/>
                <a:ea typeface="宋体" panose="02010600030101010101" pitchFamily="2" charset="-122"/>
                <a:cs typeface="Times New Roman" panose="02020603050405020304" charset="0"/>
              </a:rPr>
              <a:t>东</a:t>
            </a:r>
            <a:r>
              <a:rPr sz="2400">
                <a:latin typeface="Times New Roman" panose="02020603050405020304" charset="0"/>
                <a:ea typeface="宋体" panose="02010600030101010101" pitchFamily="2" charset="-122"/>
                <a:cs typeface="Times New Roman" panose="02020603050405020304" charset="0"/>
              </a:rPr>
              <a:t>封郑，又欲肆其</a:t>
            </a:r>
            <a:r>
              <a:rPr sz="2400">
                <a:solidFill>
                  <a:srgbClr val="FF0000"/>
                </a:solidFill>
                <a:latin typeface="Times New Roman" panose="02020603050405020304" charset="0"/>
                <a:ea typeface="宋体" panose="02010600030101010101" pitchFamily="2" charset="-122"/>
                <a:cs typeface="Times New Roman" panose="02020603050405020304" charset="0"/>
              </a:rPr>
              <a:t>西</a:t>
            </a:r>
            <a:r>
              <a:rPr sz="2400">
                <a:latin typeface="Times New Roman" panose="02020603050405020304" charset="0"/>
                <a:ea typeface="宋体" panose="02010600030101010101" pitchFamily="2" charset="-122"/>
                <a:cs typeface="Times New Roman" panose="02020603050405020304" charset="0"/>
              </a:rPr>
              <a:t>封</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_______作_______，解释：______________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（11）既东</a:t>
            </a:r>
            <a:r>
              <a:rPr sz="2400">
                <a:solidFill>
                  <a:srgbClr val="FF0000"/>
                </a:solidFill>
                <a:latin typeface="Times New Roman" panose="02020603050405020304" charset="0"/>
                <a:ea typeface="宋体" panose="02010600030101010101" pitchFamily="2" charset="-122"/>
                <a:cs typeface="Times New Roman" panose="02020603050405020304" charset="0"/>
              </a:rPr>
              <a:t>封</a:t>
            </a:r>
            <a:r>
              <a:rPr sz="2400">
                <a:latin typeface="Times New Roman" panose="02020603050405020304" charset="0"/>
                <a:ea typeface="宋体" panose="02010600030101010101" pitchFamily="2" charset="-122"/>
                <a:cs typeface="Times New Roman" panose="02020603050405020304" charset="0"/>
              </a:rPr>
              <a:t>郑　　　　 _______</a:t>
            </a:r>
            <a:r>
              <a:rPr lang="zh-CN" sz="2400">
                <a:latin typeface="Times New Roman" panose="02020603050405020304" charset="0"/>
                <a:ea typeface="宋体" panose="02010600030101010101" pitchFamily="2" charset="-122"/>
                <a:cs typeface="Times New Roman" panose="02020603050405020304" charset="0"/>
              </a:rPr>
              <a:t>的</a:t>
            </a:r>
            <a:r>
              <a:rPr sz="2400">
                <a:latin typeface="Times New Roman" panose="02020603050405020304" charset="0"/>
                <a:ea typeface="宋体" panose="02010600030101010101" pitchFamily="2" charset="-122"/>
                <a:cs typeface="Times New Roman" panose="02020603050405020304" charset="0"/>
              </a:rPr>
              <a:t>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（12）若不</a:t>
            </a:r>
            <a:r>
              <a:rPr sz="2400">
                <a:solidFill>
                  <a:srgbClr val="FF0000"/>
                </a:solidFill>
                <a:latin typeface="Times New Roman" panose="02020603050405020304" charset="0"/>
                <a:ea typeface="宋体" panose="02010600030101010101" pitchFamily="2" charset="-122"/>
                <a:cs typeface="Times New Roman" panose="02020603050405020304" charset="0"/>
              </a:rPr>
              <a:t>阙</a:t>
            </a:r>
            <a:r>
              <a:rPr sz="2400">
                <a:latin typeface="Times New Roman" panose="02020603050405020304" charset="0"/>
                <a:ea typeface="宋体" panose="02010600030101010101" pitchFamily="2" charset="-122"/>
                <a:cs typeface="Times New Roman" panose="02020603050405020304" charset="0"/>
              </a:rPr>
              <a:t>秦　　　　 _______</a:t>
            </a:r>
            <a:r>
              <a:rPr lang="zh-CN" sz="2400">
                <a:latin typeface="Times New Roman" panose="02020603050405020304" charset="0"/>
                <a:ea typeface="宋体" panose="02010600030101010101" pitchFamily="2" charset="-122"/>
                <a:cs typeface="Times New Roman" panose="02020603050405020304" charset="0"/>
              </a:rPr>
              <a:t>的</a:t>
            </a:r>
            <a:r>
              <a:rPr sz="2400">
                <a:latin typeface="Times New Roman" panose="02020603050405020304" charset="0"/>
                <a:ea typeface="宋体" panose="02010600030101010101" pitchFamily="2" charset="-122"/>
                <a:cs typeface="Times New Roman" panose="02020603050405020304" charset="0"/>
              </a:rPr>
              <a:t>_______，解释：______________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（13）且</a:t>
            </a:r>
            <a:r>
              <a:rPr sz="2400">
                <a:solidFill>
                  <a:srgbClr val="FF0000"/>
                </a:solidFill>
                <a:latin typeface="Times New Roman" panose="02020603050405020304" charset="0"/>
                <a:ea typeface="宋体" panose="02010600030101010101" pitchFamily="2" charset="-122"/>
                <a:cs typeface="Times New Roman" panose="02020603050405020304" charset="0"/>
              </a:rPr>
              <a:t>贰</a:t>
            </a:r>
            <a:r>
              <a:rPr sz="2400">
                <a:latin typeface="Times New Roman" panose="02020603050405020304" charset="0"/>
                <a:ea typeface="宋体" panose="02010600030101010101" pitchFamily="2" charset="-122"/>
                <a:cs typeface="Times New Roman" panose="02020603050405020304" charset="0"/>
              </a:rPr>
              <a:t>于楚也　　　 _______作_______，解释：______________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309110" y="1360805"/>
            <a:ext cx="11150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850255" y="1360805"/>
            <a:ext cx="840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7991475" y="136080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变雄厚。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4309110" y="1858010"/>
            <a:ext cx="12674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5850255" y="1858010"/>
            <a:ext cx="967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7992745" y="1858010"/>
            <a:ext cx="22123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损害。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7"/>
            </p:custDataLst>
          </p:nvPr>
        </p:nvSpPr>
        <p:spPr>
          <a:xfrm>
            <a:off x="4308475" y="2667635"/>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8"/>
            </p:custDataLst>
          </p:nvPr>
        </p:nvSpPr>
        <p:spPr>
          <a:xfrm>
            <a:off x="5720080" y="2667635"/>
            <a:ext cx="970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9"/>
            </p:custDataLst>
          </p:nvPr>
        </p:nvSpPr>
        <p:spPr>
          <a:xfrm>
            <a:off x="7992745" y="2667635"/>
            <a:ext cx="20866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向东。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0"/>
            </p:custDataLst>
          </p:nvPr>
        </p:nvSpPr>
        <p:spPr>
          <a:xfrm>
            <a:off x="4308475" y="3132455"/>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1"/>
            </p:custDataLst>
          </p:nvPr>
        </p:nvSpPr>
        <p:spPr>
          <a:xfrm>
            <a:off x="5720080" y="3132455"/>
            <a:ext cx="970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2"/>
            </p:custDataLst>
          </p:nvPr>
        </p:nvSpPr>
        <p:spPr>
          <a:xfrm>
            <a:off x="7992110" y="3132455"/>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向西。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3"/>
            </p:custDataLst>
          </p:nvPr>
        </p:nvSpPr>
        <p:spPr>
          <a:xfrm>
            <a:off x="5513070" y="3583940"/>
            <a:ext cx="16675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 name="文本框 16"/>
          <p:cNvSpPr txBox="1"/>
          <p:nvPr>
            <p:custDataLst>
              <p:tags r:id="rId14"/>
            </p:custDataLst>
          </p:nvPr>
        </p:nvSpPr>
        <p:spPr>
          <a:xfrm>
            <a:off x="7992745" y="3573780"/>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使</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成为疆界。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5"/>
            </p:custDataLst>
          </p:nvPr>
        </p:nvSpPr>
        <p:spPr>
          <a:xfrm>
            <a:off x="5487670" y="4021455"/>
            <a:ext cx="1692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3" name="文本框 22"/>
          <p:cNvSpPr txBox="1"/>
          <p:nvPr>
            <p:custDataLst>
              <p:tags r:id="rId16"/>
            </p:custDataLst>
          </p:nvPr>
        </p:nvSpPr>
        <p:spPr>
          <a:xfrm>
            <a:off x="7991475" y="4018280"/>
            <a:ext cx="325247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使</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减损。</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4" name="文本框 23"/>
          <p:cNvSpPr txBox="1"/>
          <p:nvPr>
            <p:custDataLst>
              <p:tags r:id="rId17"/>
            </p:custDataLst>
          </p:nvPr>
        </p:nvSpPr>
        <p:spPr>
          <a:xfrm>
            <a:off x="4307840" y="4479925"/>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数词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5" name="文本框 24"/>
          <p:cNvSpPr txBox="1"/>
          <p:nvPr>
            <p:custDataLst>
              <p:tags r:id="rId18"/>
            </p:custDataLst>
          </p:nvPr>
        </p:nvSpPr>
        <p:spPr>
          <a:xfrm>
            <a:off x="5603240" y="4499610"/>
            <a:ext cx="970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19"/>
            </p:custDataLst>
          </p:nvPr>
        </p:nvSpPr>
        <p:spPr>
          <a:xfrm>
            <a:off x="8183880" y="4479925"/>
            <a:ext cx="29438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从属二主。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20"/>
            </p:custDataLst>
          </p:nvPr>
        </p:nvSpPr>
        <p:spPr>
          <a:xfrm>
            <a:off x="4309110" y="3521710"/>
            <a:ext cx="8788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名词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21"/>
            </p:custDataLst>
          </p:nvPr>
        </p:nvSpPr>
        <p:spPr>
          <a:xfrm>
            <a:off x="4309110" y="4021455"/>
            <a:ext cx="970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linds(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linds(horizont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linds(horizontal)">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blinds(horizontal)">
                                      <p:cBhvr>
                                        <p:cTn id="72" dur="500"/>
                                        <p:tgtEl>
                                          <p:spTgt spid="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blinds(horizontal)">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linds(horizontal)">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blinds(horizontal)">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blinds(horizontal)">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blinds(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3" grpId="0"/>
      <p:bldP spid="14" grpId="0"/>
      <p:bldP spid="15" grpId="0"/>
      <p:bldP spid="19" grpId="0"/>
      <p:bldP spid="20" grpId="0"/>
      <p:bldP spid="21" grpId="0"/>
      <p:bldP spid="8" grpId="0"/>
      <p:bldP spid="17" grpId="0"/>
      <p:bldP spid="18" grpId="0"/>
      <p:bldP spid="23" grpId="0"/>
      <p:bldP spid="24" grpId="0"/>
      <p:bldP spid="25" grpId="0"/>
      <p:bldP spid="26" grpId="0"/>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57885" y="99504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15. 解释下列各句中标红词的古今异义。</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（1）若舍郑以为</a:t>
            </a:r>
            <a:r>
              <a:rPr sz="2400">
                <a:solidFill>
                  <a:srgbClr val="FF0000"/>
                </a:solidFill>
                <a:latin typeface="Times New Roman" panose="02020603050405020304" charset="0"/>
                <a:ea typeface="宋体" panose="02010600030101010101" pitchFamily="2" charset="-122"/>
                <a:cs typeface="Times New Roman" panose="02020603050405020304" charset="0"/>
              </a:rPr>
              <a:t>东道主</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古义：_________________　今义：_________________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（2）若舍郑</a:t>
            </a:r>
            <a:r>
              <a:rPr sz="2400">
                <a:solidFill>
                  <a:srgbClr val="FF0000"/>
                </a:solidFill>
                <a:latin typeface="Times New Roman" panose="02020603050405020304" charset="0"/>
                <a:ea typeface="宋体" panose="02010600030101010101" pitchFamily="2" charset="-122"/>
                <a:cs typeface="Times New Roman" panose="02020603050405020304" charset="0"/>
              </a:rPr>
              <a:t>以为</a:t>
            </a:r>
            <a:r>
              <a:rPr sz="2400">
                <a:latin typeface="Times New Roman" panose="02020603050405020304" charset="0"/>
                <a:ea typeface="宋体" panose="02010600030101010101" pitchFamily="2" charset="-122"/>
                <a:cs typeface="Times New Roman" panose="02020603050405020304" charset="0"/>
              </a:rPr>
              <a:t>东道主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古义：_________________　今义：_________________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（3）</a:t>
            </a:r>
            <a:r>
              <a:rPr sz="2400">
                <a:solidFill>
                  <a:srgbClr val="FF0000"/>
                </a:solidFill>
                <a:latin typeface="Times New Roman" panose="02020603050405020304" charset="0"/>
                <a:ea typeface="宋体" panose="02010600030101010101" pitchFamily="2" charset="-122"/>
                <a:cs typeface="Times New Roman" panose="02020603050405020304" charset="0"/>
              </a:rPr>
              <a:t>行李</a:t>
            </a:r>
            <a:r>
              <a:rPr sz="2400">
                <a:latin typeface="Times New Roman" panose="02020603050405020304" charset="0"/>
                <a:ea typeface="宋体" panose="02010600030101010101" pitchFamily="2" charset="-122"/>
                <a:cs typeface="Times New Roman" panose="02020603050405020304" charset="0"/>
              </a:rPr>
              <a:t>之往来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古义：_________________　今义：_________________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（4）微</a:t>
            </a:r>
            <a:r>
              <a:rPr sz="2400">
                <a:solidFill>
                  <a:srgbClr val="FF0000"/>
                </a:solidFill>
                <a:latin typeface="Times New Roman" panose="02020603050405020304" charset="0"/>
                <a:ea typeface="宋体" panose="02010600030101010101" pitchFamily="2" charset="-122"/>
                <a:cs typeface="Times New Roman" panose="02020603050405020304" charset="0"/>
              </a:rPr>
              <a:t>夫人</a:t>
            </a:r>
            <a:r>
              <a:rPr sz="2400">
                <a:latin typeface="Times New Roman" panose="02020603050405020304" charset="0"/>
                <a:ea typeface="宋体" panose="02010600030101010101" pitchFamily="2" charset="-122"/>
                <a:cs typeface="Times New Roman" panose="02020603050405020304" charset="0"/>
              </a:rPr>
              <a:t>之力不及此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古义：_________________　今义：_________________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2444750" y="1858010"/>
            <a:ext cx="274193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东方道路上的主人。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574155" y="1858010"/>
            <a:ext cx="2113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请客的主人。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3"/>
            </p:custDataLst>
          </p:nvPr>
        </p:nvSpPr>
        <p:spPr>
          <a:xfrm>
            <a:off x="2444750" y="2785745"/>
            <a:ext cx="2581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把</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作为。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4"/>
            </p:custDataLst>
          </p:nvPr>
        </p:nvSpPr>
        <p:spPr>
          <a:xfrm>
            <a:off x="6278245" y="2715895"/>
            <a:ext cx="27895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认为。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5"/>
            </p:custDataLst>
          </p:nvPr>
        </p:nvSpPr>
        <p:spPr>
          <a:xfrm>
            <a:off x="6203315" y="3573780"/>
            <a:ext cx="3888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出门所带的包裹、箱子等。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6"/>
            </p:custDataLst>
          </p:nvPr>
        </p:nvSpPr>
        <p:spPr>
          <a:xfrm>
            <a:off x="2444750" y="3573780"/>
            <a:ext cx="1692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出使的人。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5" name="文本框 24"/>
          <p:cNvSpPr txBox="1"/>
          <p:nvPr>
            <p:custDataLst>
              <p:tags r:id="rId7"/>
            </p:custDataLst>
          </p:nvPr>
        </p:nvSpPr>
        <p:spPr>
          <a:xfrm>
            <a:off x="2539365" y="4515485"/>
            <a:ext cx="24872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那人。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8"/>
            </p:custDataLst>
          </p:nvPr>
        </p:nvSpPr>
        <p:spPr>
          <a:xfrm>
            <a:off x="6203315" y="4515485"/>
            <a:ext cx="29438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对妻子的尊称。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14" grpId="0"/>
      <p:bldP spid="15" grpId="0"/>
      <p:bldP spid="17" grpId="0"/>
      <p:bldP spid="18" grpId="0"/>
      <p:bldP spid="25" grpId="0"/>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626235" y="382905"/>
            <a:ext cx="9184640" cy="57734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16. 文言文中常见的特殊句式有判断句、被动句、宾语前置句、定语后置句、状语后置句等。请指出下列各句属于哪种句式。</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（1）是寡人之过也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（2）因人之力而敝之，不仁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（3）失其所与，不知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（4）以乱易整，不武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（5）夫晋，何厌之有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（6）以其无礼于晋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（7）若亡郑而有益于君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（8）佚之狐言于郑伯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（9）许君焦、瑕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（10）夜缒而出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（11）敢以烦执事　　　　　 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（12）若舍郑以为东道主　　 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836285" y="1146175"/>
            <a:ext cx="274193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836285" y="1548765"/>
            <a:ext cx="21139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3"/>
            </p:custDataLst>
          </p:nvPr>
        </p:nvSpPr>
        <p:spPr>
          <a:xfrm>
            <a:off x="5836285" y="1931035"/>
            <a:ext cx="2581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4"/>
            </p:custDataLst>
          </p:nvPr>
        </p:nvSpPr>
        <p:spPr>
          <a:xfrm>
            <a:off x="5836285" y="2428240"/>
            <a:ext cx="27895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5"/>
            </p:custDataLst>
          </p:nvPr>
        </p:nvSpPr>
        <p:spPr>
          <a:xfrm>
            <a:off x="5903595" y="2830830"/>
            <a:ext cx="3888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宾语前置句。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6"/>
            </p:custDataLst>
          </p:nvPr>
        </p:nvSpPr>
        <p:spPr>
          <a:xfrm>
            <a:off x="5903595" y="3223260"/>
            <a:ext cx="27222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状语后置句。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5" name="文本框 24"/>
          <p:cNvSpPr txBox="1"/>
          <p:nvPr>
            <p:custDataLst>
              <p:tags r:id="rId7"/>
            </p:custDataLst>
          </p:nvPr>
        </p:nvSpPr>
        <p:spPr>
          <a:xfrm>
            <a:off x="5987415" y="3606800"/>
            <a:ext cx="24872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8"/>
            </p:custDataLst>
          </p:nvPr>
        </p:nvSpPr>
        <p:spPr>
          <a:xfrm>
            <a:off x="5903595" y="4018280"/>
            <a:ext cx="29438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9"/>
            </p:custDataLst>
          </p:nvPr>
        </p:nvSpPr>
        <p:spPr>
          <a:xfrm>
            <a:off x="5836285" y="4382770"/>
            <a:ext cx="388874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省略句。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10"/>
            </p:custDataLst>
          </p:nvPr>
        </p:nvSpPr>
        <p:spPr>
          <a:xfrm>
            <a:off x="5836285" y="4775200"/>
            <a:ext cx="1692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省略句。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custDataLst>
              <p:tags r:id="rId11"/>
            </p:custDataLst>
          </p:nvPr>
        </p:nvSpPr>
        <p:spPr>
          <a:xfrm>
            <a:off x="5920105" y="5158740"/>
            <a:ext cx="24872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省略句。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2"/>
            </p:custDataLst>
          </p:nvPr>
        </p:nvSpPr>
        <p:spPr>
          <a:xfrm>
            <a:off x="5836285" y="5570220"/>
            <a:ext cx="294386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省略句。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linds(horizontal)">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14" grpId="0"/>
      <p:bldP spid="15" grpId="0"/>
      <p:bldP spid="17" grpId="0"/>
      <p:bldP spid="18" grpId="0"/>
      <p:bldP spid="25" grpId="0"/>
      <p:bldP spid="26"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18660"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1084580" y="1677035"/>
            <a:ext cx="10521315" cy="355981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国殇》是一首____________，更是一首血泪交并的爱国主义、英雄主义的________，选自_____________，“国殇”的意思是______________________。本祭文写得激动人心、鼓舞斗志。诗中的_________________精神一直照耀着现实，成为中华民族的永恒精神支柱。《国殇》写得悲歌慷慨，刻画了一批英勇无畏的将士形象。</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3988435" y="2200275"/>
            <a:ext cx="19564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祭歌</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2242185" y="2787650"/>
            <a:ext cx="19564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赞歌</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5118100" y="2720975"/>
            <a:ext cx="28841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《楚辞·九歌》　</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1492250" y="3181350"/>
            <a:ext cx="3502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“为国牺牲的将士”</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a:off x="1407795" y="3722370"/>
            <a:ext cx="19564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爱国主义</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98780" y="299085"/>
            <a:ext cx="1123061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17. 下列对原文有关内容的分析和概括，不正确的一项是（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秦晋兵临城下，郑国危在旦夕，在这种情势下，烛之武不顾个人安</a:t>
            </a:r>
            <a:r>
              <a:rPr sz="2400">
                <a:latin typeface="宋体" panose="02010600030101010101" pitchFamily="2" charset="-122"/>
                <a:ea typeface="宋体" panose="02010600030101010101" pitchFamily="2" charset="-122"/>
                <a:cs typeface="宋体" panose="02010600030101010101" pitchFamily="2" charset="-122"/>
              </a:rPr>
              <a:t>危“夜缒而出”，</a:t>
            </a:r>
            <a:r>
              <a:rPr sz="2400">
                <a:latin typeface="Times New Roman" panose="02020603050405020304" charset="0"/>
                <a:ea typeface="宋体" panose="02010600030101010101" pitchFamily="2" charset="-122"/>
                <a:cs typeface="Times New Roman" panose="02020603050405020304" charset="0"/>
              </a:rPr>
              <a:t>求见秦伯，表现了他深明大义、以国事为重的爱国精神。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烛之武具有高超的论辩技术，他在秦伯面前不卑不亢，侃侃而谈，既不刺激对方，又不失本国尊严，抓住秦伯的心理，层层深入，逐步渗透，最终使秦伯心悦诚服。</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秦晋两国曾是友好邻邦，秦国对晋国有割让焦、瑕二邑的恩惠；晋国对秦国却严加防范。烛之武对这种微妙的关系了如指掌，并巧妙地加以利用，这是他得以智退秦军的关键。</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烛之武的劝说，使秦伯撤走了攻打郑国的军队，还派部队帮助郑国防守，秦晋联盟顷刻瓦解，晋国不得已而退兵。烛之武既退秦军，又退晋军，可谓一石二鸟。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79765" y="36131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68020" y="4449445"/>
            <a:ext cx="1085596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秦国对晋国有割让焦、瑕二邑的恩惠”说法错误，结合“许君焦、瑕，朝济而夕设版焉，君之所知也”分析，晋惠公曾经答应给秦穆公焦、瑕两座城池。然而晋惠公早上渡过黄河回国，晚上就修筑防御工事，这是秦穆公所知道的。是晋惠公答应割让焦、瑕二邑给秦国。故选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7370" y="299085"/>
            <a:ext cx="11082020"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下列说法中有误的一项是（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《左传》相传为春秋末期鲁国史官左丘明为注解鲁国编年史《春秋》所作。原名《左氏春秋》，西汉后期改称《春秋左氏传》。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《左传》是解释《春秋》这部史书的，与《公羊传》《谷梁传》并称为“春秋三传”，是优秀的历史散文著作。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“秦晋之好”指</a:t>
            </a:r>
            <a:r>
              <a:rPr sz="2400">
                <a:latin typeface="Times New Roman" panose="02020603050405020304" charset="0"/>
                <a:ea typeface="宋体" panose="02010600030101010101" pitchFamily="2" charset="-122"/>
                <a:cs typeface="Times New Roman" panose="02020603050405020304" charset="0"/>
              </a:rPr>
              <a:t>春秋时秦晋两国世为婚姻，亦</a:t>
            </a:r>
            <a:r>
              <a:rPr sz="2400">
                <a:latin typeface="宋体" panose="02010600030101010101" pitchFamily="2" charset="-122"/>
                <a:ea typeface="宋体" panose="02010600030101010101" pitchFamily="2" charset="-122"/>
                <a:cs typeface="宋体" panose="02010600030101010101" pitchFamily="2" charset="-122"/>
              </a:rPr>
              <a:t>作“秦晋之匹”“秦晋之偶”“秦晋之盟”“秦晋之约”，</a:t>
            </a:r>
            <a:r>
              <a:rPr sz="2400">
                <a:latin typeface="Times New Roman" panose="02020603050405020304" charset="0"/>
                <a:ea typeface="宋体" panose="02010600030101010101" pitchFamily="2" charset="-122"/>
                <a:cs typeface="Times New Roman" panose="02020603050405020304" charset="0"/>
              </a:rPr>
              <a:t>后泛指两家联姻。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春秋时有公、伯、侯、子、男五等爵位。晋文公当时为侯爵，故称晋侯；秦穆公当时为伯爵，故称秦伯；郑文公当时为伯爵，故称郑伯。</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737735" y="3549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86510" y="4739640"/>
            <a:ext cx="1023747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【解析】D项，应为“公、侯、伯、子、男五等爵位”。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171069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阅读《烛之武退秦师》的相关文段，并完成题目。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81050" y="2565400"/>
            <a:ext cx="10981690" cy="2158365"/>
          </a:xfrm>
          <a:prstGeom prst="rect">
            <a:avLst/>
          </a:prstGeom>
          <a:solidFill>
            <a:schemeClr val="bg2">
              <a:lumMod val="90000"/>
            </a:schemeClr>
          </a:solidFill>
        </p:spPr>
        <p:txBody>
          <a:bodyPr wrap="square" rtlCol="0">
            <a:spAutoFit/>
          </a:bodyPr>
          <a:p>
            <a:pPr indent="0" algn="just" fontAlgn="auto">
              <a:lnSpc>
                <a:spcPct val="14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晋侯、秦伯围郑，以其无礼于晋，且贰于楚也。晋军函陵，秦</a:t>
            </a:r>
            <a:r>
              <a:rPr sz="2400">
                <a:solidFill>
                  <a:srgbClr val="FF0000"/>
                </a:solidFill>
                <a:latin typeface="楷体" panose="02010609060101010101" charset="-122"/>
                <a:ea typeface="楷体" panose="02010609060101010101" charset="-122"/>
                <a:cs typeface="楷体" panose="02010609060101010101" charset="-122"/>
              </a:rPr>
              <a:t>军</a:t>
            </a:r>
            <a:r>
              <a:rPr sz="2400">
                <a:latin typeface="楷体" panose="02010609060101010101" charset="-122"/>
                <a:ea typeface="楷体" panose="02010609060101010101" charset="-122"/>
                <a:cs typeface="楷体" panose="02010609060101010101" charset="-122"/>
              </a:rPr>
              <a:t>氾南。</a:t>
            </a:r>
            <a:endParaRPr sz="2400">
              <a:latin typeface="楷体" panose="02010609060101010101" charset="-122"/>
              <a:ea typeface="楷体" panose="02010609060101010101" charset="-122"/>
              <a:cs typeface="楷体" panose="02010609060101010101" charset="-122"/>
            </a:endParaRPr>
          </a:p>
          <a:p>
            <a:pPr indent="0" algn="just" fontAlgn="auto">
              <a:lnSpc>
                <a:spcPct val="14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佚之狐言于郑伯曰：“国危矣！若使烛之武见秦君，师必退。”公从之。辞曰：“臣之壮也，犹不如人；今老矣，无能为也已。”公曰：“吾不能早用子，今急而求子，是寡人之过也。然郑亡，子亦有不利焉！”许之。</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085590" y="71882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97205" y="850900"/>
            <a:ext cx="11177905" cy="3636010"/>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夜缒而出，见秦伯，曰：“秦、晋围郑，郑既知亡矣！若亡郑而有益于君，敢以烦执事。</a:t>
            </a:r>
            <a:r>
              <a:rPr sz="2400" u="sng">
                <a:latin typeface="楷体" panose="02010609060101010101" charset="-122"/>
                <a:ea typeface="楷体" panose="02010609060101010101" charset="-122"/>
                <a:cs typeface="楷体" panose="02010609060101010101" charset="-122"/>
              </a:rPr>
              <a:t>越国以鄙远，君知其难也，</a:t>
            </a:r>
            <a:r>
              <a:rPr sz="2400">
                <a:latin typeface="楷体" panose="02010609060101010101" charset="-122"/>
                <a:ea typeface="楷体" panose="02010609060101010101" charset="-122"/>
                <a:cs typeface="楷体" panose="02010609060101010101" charset="-122"/>
              </a:rPr>
              <a:t>焉用亡郑以陪邻？邻之厚，君之薄也。若舍郑以为东道主，</a:t>
            </a:r>
            <a:r>
              <a:rPr sz="2400">
                <a:solidFill>
                  <a:srgbClr val="FF0000"/>
                </a:solidFill>
                <a:latin typeface="楷体" panose="02010609060101010101" charset="-122"/>
                <a:ea typeface="楷体" panose="02010609060101010101" charset="-122"/>
                <a:cs typeface="楷体" panose="02010609060101010101" charset="-122"/>
              </a:rPr>
              <a:t>行李</a:t>
            </a:r>
            <a:r>
              <a:rPr sz="2400">
                <a:latin typeface="楷体" panose="02010609060101010101" charset="-122"/>
                <a:ea typeface="楷体" panose="02010609060101010101" charset="-122"/>
                <a:cs typeface="楷体" panose="02010609060101010101" charset="-122"/>
              </a:rPr>
              <a:t>之往来，共其乏困，君亦无所害。且君尝为晋君赐矣，许君焦、瑕，朝济而夕设</a:t>
            </a:r>
            <a:r>
              <a:rPr sz="2400">
                <a:solidFill>
                  <a:srgbClr val="FF0000"/>
                </a:solidFill>
                <a:latin typeface="楷体" panose="02010609060101010101" charset="-122"/>
                <a:ea typeface="楷体" panose="02010609060101010101" charset="-122"/>
                <a:cs typeface="楷体" panose="02010609060101010101" charset="-122"/>
              </a:rPr>
              <a:t>版</a:t>
            </a:r>
            <a:r>
              <a:rPr sz="2400">
                <a:latin typeface="楷体" panose="02010609060101010101" charset="-122"/>
                <a:ea typeface="楷体" panose="02010609060101010101" charset="-122"/>
                <a:cs typeface="楷体" panose="02010609060101010101" charset="-122"/>
              </a:rPr>
              <a:t>焉，君之所知也。</a:t>
            </a:r>
            <a:r>
              <a:rPr sz="2400" u="sng">
                <a:latin typeface="楷体" panose="02010609060101010101" charset="-122"/>
                <a:ea typeface="楷体" panose="02010609060101010101" charset="-122"/>
                <a:cs typeface="楷体" panose="02010609060101010101" charset="-122"/>
              </a:rPr>
              <a:t>夫晋，何厌之有</a:t>
            </a:r>
            <a:r>
              <a:rPr sz="2400">
                <a:latin typeface="楷体" panose="02010609060101010101" charset="-122"/>
                <a:ea typeface="楷体" panose="02010609060101010101" charset="-122"/>
                <a:cs typeface="楷体" panose="02010609060101010101" charset="-122"/>
              </a:rPr>
              <a:t>？</a:t>
            </a:r>
            <a:r>
              <a:rPr sz="2400" u="sng">
                <a:latin typeface="楷体" panose="02010609060101010101" charset="-122"/>
                <a:ea typeface="楷体" panose="02010609060101010101" charset="-122"/>
                <a:cs typeface="楷体" panose="02010609060101010101" charset="-122"/>
              </a:rPr>
              <a:t>既东封郑，又欲肆其西封</a:t>
            </a:r>
            <a:r>
              <a:rPr sz="2400">
                <a:latin typeface="楷体" panose="02010609060101010101" charset="-122"/>
                <a:ea typeface="楷体" panose="02010609060101010101" charset="-122"/>
                <a:cs typeface="楷体" panose="02010609060101010101" charset="-122"/>
              </a:rPr>
              <a:t>，若不阙秦，将焉取之？阙秦以利晋，唯君图之。”秦伯说，与郑人</a:t>
            </a:r>
            <a:r>
              <a:rPr sz="2400">
                <a:solidFill>
                  <a:srgbClr val="FF0000"/>
                </a:solidFill>
                <a:latin typeface="楷体" panose="02010609060101010101" charset="-122"/>
                <a:ea typeface="楷体" panose="02010609060101010101" charset="-122"/>
                <a:cs typeface="楷体" panose="02010609060101010101" charset="-122"/>
              </a:rPr>
              <a:t>盟</a:t>
            </a:r>
            <a:r>
              <a:rPr sz="2400">
                <a:latin typeface="楷体" panose="02010609060101010101" charset="-122"/>
                <a:ea typeface="楷体" panose="02010609060101010101" charset="-122"/>
                <a:cs typeface="楷体" panose="02010609060101010101" charset="-122"/>
              </a:rPr>
              <a:t>。使杞子、逢孙、杨孙戍之，乃还。</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子犯请击之。公曰：“不可。微夫人之力不及此。因人之力而敝之，不仁；</a:t>
            </a:r>
            <a:r>
              <a:rPr sz="2400" u="sng">
                <a:latin typeface="楷体" panose="02010609060101010101" charset="-122"/>
                <a:ea typeface="楷体" panose="02010609060101010101" charset="-122"/>
                <a:cs typeface="楷体" panose="02010609060101010101" charset="-122"/>
              </a:rPr>
              <a:t>失其所与，不知；以乱易整，不武。</a:t>
            </a:r>
            <a:r>
              <a:rPr sz="2400">
                <a:latin typeface="楷体" panose="02010609060101010101" charset="-122"/>
                <a:ea typeface="楷体" panose="02010609060101010101" charset="-122"/>
                <a:cs typeface="楷体" panose="02010609060101010101" charset="-122"/>
              </a:rPr>
              <a:t>吾其还也。”亦去之。</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8980" y="713740"/>
            <a:ext cx="106013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下列各句中，标红字词的解释正确的一项是（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晋军函陵，秦</a:t>
            </a:r>
            <a:r>
              <a:rPr sz="2400">
                <a:solidFill>
                  <a:srgbClr val="FF0000"/>
                </a:solidFill>
                <a:latin typeface="Times New Roman" panose="02020603050405020304" charset="0"/>
                <a:ea typeface="宋体" panose="02010600030101010101" pitchFamily="2" charset="-122"/>
                <a:cs typeface="Times New Roman" panose="02020603050405020304" charset="0"/>
              </a:rPr>
              <a:t>军</a:t>
            </a:r>
            <a:r>
              <a:rPr sz="2400">
                <a:latin typeface="Times New Roman" panose="02020603050405020304" charset="0"/>
                <a:ea typeface="宋体" panose="02010600030101010101" pitchFamily="2" charset="-122"/>
                <a:cs typeface="Times New Roman" panose="02020603050405020304" charset="0"/>
              </a:rPr>
              <a:t>氾南　　　　　</a:t>
            </a:r>
            <a:r>
              <a:rPr sz="2400">
                <a:solidFill>
                  <a:srgbClr val="FF0000"/>
                </a:solidFill>
                <a:latin typeface="Times New Roman" panose="02020603050405020304" charset="0"/>
                <a:ea typeface="宋体" panose="02010600030101010101" pitchFamily="2" charset="-122"/>
                <a:cs typeface="Times New Roman" panose="02020603050405020304" charset="0"/>
              </a:rPr>
              <a:t>军</a:t>
            </a:r>
            <a:r>
              <a:rPr sz="2400">
                <a:latin typeface="Times New Roman" panose="02020603050405020304" charset="0"/>
                <a:ea typeface="宋体" panose="02010600030101010101" pitchFamily="2" charset="-122"/>
                <a:cs typeface="Times New Roman" panose="02020603050405020304" charset="0"/>
              </a:rPr>
              <a:t>：军队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行李</a:t>
            </a:r>
            <a:r>
              <a:rPr sz="2400">
                <a:latin typeface="Times New Roman" panose="02020603050405020304" charset="0"/>
                <a:ea typeface="宋体" panose="02010600030101010101" pitchFamily="2" charset="-122"/>
                <a:cs typeface="Times New Roman" panose="02020603050405020304" charset="0"/>
              </a:rPr>
              <a:t>之往来，共其乏困　　　　</a:t>
            </a:r>
            <a:r>
              <a:rPr sz="2400">
                <a:solidFill>
                  <a:srgbClr val="FF0000"/>
                </a:solidFill>
                <a:latin typeface="Times New Roman" panose="02020603050405020304" charset="0"/>
                <a:ea typeface="宋体" panose="02010600030101010101" pitchFamily="2" charset="-122"/>
                <a:cs typeface="Times New Roman" panose="02020603050405020304" charset="0"/>
              </a:rPr>
              <a:t>行李</a:t>
            </a:r>
            <a:r>
              <a:rPr sz="2400">
                <a:latin typeface="Times New Roman" panose="02020603050405020304" charset="0"/>
                <a:ea typeface="宋体" panose="02010600030101010101" pitchFamily="2" charset="-122"/>
                <a:cs typeface="Times New Roman" panose="02020603050405020304" charset="0"/>
              </a:rPr>
              <a:t>：出门所带的包裹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朝济而夕设</a:t>
            </a:r>
            <a:r>
              <a:rPr sz="2400">
                <a:solidFill>
                  <a:srgbClr val="FF0000"/>
                </a:solidFill>
                <a:latin typeface="Times New Roman" panose="02020603050405020304" charset="0"/>
                <a:ea typeface="宋体" panose="02010600030101010101" pitchFamily="2" charset="-122"/>
                <a:cs typeface="Times New Roman" panose="02020603050405020304" charset="0"/>
              </a:rPr>
              <a:t>版</a:t>
            </a:r>
            <a:r>
              <a:rPr sz="2400">
                <a:latin typeface="Times New Roman" panose="02020603050405020304" charset="0"/>
                <a:ea typeface="宋体" panose="02010600030101010101" pitchFamily="2" charset="-122"/>
                <a:cs typeface="Times New Roman" panose="02020603050405020304" charset="0"/>
              </a:rPr>
              <a:t>焉　　　　　　　</a:t>
            </a:r>
            <a:r>
              <a:rPr sz="2400">
                <a:solidFill>
                  <a:srgbClr val="FF0000"/>
                </a:solidFill>
                <a:latin typeface="Times New Roman" panose="02020603050405020304" charset="0"/>
                <a:ea typeface="宋体" panose="02010600030101010101" pitchFamily="2" charset="-122"/>
                <a:cs typeface="Times New Roman" panose="02020603050405020304" charset="0"/>
              </a:rPr>
              <a:t>版</a:t>
            </a:r>
            <a:r>
              <a:rPr sz="2400">
                <a:latin typeface="Times New Roman" panose="02020603050405020304" charset="0"/>
                <a:ea typeface="宋体" panose="02010600030101010101" pitchFamily="2" charset="-122"/>
                <a:cs typeface="Times New Roman" panose="02020603050405020304" charset="0"/>
              </a:rPr>
              <a:t>：筑土墙用的夹板，这里指版筑的工事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秦伯说，与郑人</a:t>
            </a:r>
            <a:r>
              <a:rPr sz="2400">
                <a:solidFill>
                  <a:srgbClr val="FF0000"/>
                </a:solidFill>
                <a:latin typeface="Times New Roman" panose="02020603050405020304" charset="0"/>
                <a:ea typeface="宋体" panose="02010600030101010101" pitchFamily="2" charset="-122"/>
                <a:cs typeface="Times New Roman" panose="02020603050405020304" charset="0"/>
              </a:rPr>
              <a:t>盟</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盟</a:t>
            </a:r>
            <a:r>
              <a:rPr sz="2400">
                <a:latin typeface="Times New Roman" panose="02020603050405020304" charset="0"/>
                <a:ea typeface="宋体" panose="02010600030101010101" pitchFamily="2" charset="-122"/>
                <a:cs typeface="Times New Roman" panose="02020603050405020304" charset="0"/>
              </a:rPr>
              <a:t>：盟誓</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383145" y="713740"/>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13865" y="4231005"/>
            <a:ext cx="8888095" cy="142049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【解析】A项，“军”翻译为“驻扎”，名词作动词。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B项，“行李”翻译为“出使的人”，古今异义。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D项，“盟”翻译为“签订了盟约”，名词作动词。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391285" y="713740"/>
            <a:ext cx="784606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20. 下列各句中</a:t>
            </a:r>
            <a:r>
              <a:rPr sz="2400">
                <a:latin typeface="宋体" panose="02010600030101010101" pitchFamily="2" charset="-122"/>
                <a:ea typeface="宋体" panose="02010600030101010101" pitchFamily="2" charset="-122"/>
                <a:cs typeface="宋体" panose="02010600030101010101" pitchFamily="2" charset="-122"/>
              </a:rPr>
              <a:t>“之”的</a:t>
            </a:r>
            <a:r>
              <a:rPr sz="2400">
                <a:latin typeface="Times New Roman" panose="02020603050405020304" charset="0"/>
                <a:ea typeface="宋体" panose="02010600030101010101" pitchFamily="2" charset="-122"/>
                <a:cs typeface="Times New Roman" panose="02020603050405020304" charset="0"/>
              </a:rPr>
              <a:t>用法与例句相同的一项是（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FF0000"/>
                </a:solidFill>
                <a:latin typeface="Times New Roman" panose="02020603050405020304" charset="0"/>
                <a:ea typeface="宋体" panose="02010600030101010101" pitchFamily="2" charset="-122"/>
                <a:cs typeface="Times New Roman" panose="02020603050405020304" charset="0"/>
              </a:rPr>
              <a:t>例句：臣之壮也，犹不如人。</a:t>
            </a:r>
            <a:endParaRPr sz="2400">
              <a:solidFill>
                <a:srgbClr val="FF0000"/>
              </a:solidFill>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公从之。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烛之武退秦师。</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夫晋，何厌之有？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行李之往来，共其乏困。</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91525" y="788670"/>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13865" y="4231005"/>
            <a:ext cx="888809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【解析】D项与例句中的“之”都是放在主谓之间，取消句子独立性。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60475" y="594995"/>
            <a:ext cx="943800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21. 下列对文段的分析，不恰当的一项是（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佚之狐的话</a:t>
            </a:r>
            <a:r>
              <a:rPr sz="2400">
                <a:latin typeface="宋体" panose="02010600030101010101" pitchFamily="2" charset="-122"/>
                <a:ea typeface="宋体" panose="02010600030101010101" pitchFamily="2" charset="-122"/>
                <a:cs typeface="宋体" panose="02010600030101010101" pitchFamily="2" charset="-122"/>
              </a:rPr>
              <a:t>“师必退”，</a:t>
            </a:r>
            <a:r>
              <a:rPr sz="2400">
                <a:latin typeface="Times New Roman" panose="02020603050405020304" charset="0"/>
                <a:ea typeface="宋体" panose="02010600030101010101" pitchFamily="2" charset="-122"/>
                <a:cs typeface="Times New Roman" panose="02020603050405020304" charset="0"/>
              </a:rPr>
              <a:t>表现了佚之狐对烛之武的了解与信任，使读者未见其人，先知其才，从反面表现了烛之武的才能。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本文的主要人物是烛之武，作者通过他的语言，不管是牢骚，还是说辞，都表现了他不仅能言善辩，而且深明大义、机智勇敢。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秦、晋围郑的原因有二：一是</a:t>
            </a:r>
            <a:r>
              <a:rPr sz="2400">
                <a:latin typeface="宋体" panose="02010600030101010101" pitchFamily="2" charset="-122"/>
                <a:ea typeface="宋体" panose="02010600030101010101" pitchFamily="2" charset="-122"/>
                <a:cs typeface="宋体" panose="02010600030101010101" pitchFamily="2" charset="-122"/>
              </a:rPr>
              <a:t>郑“无礼于晋”，二是郑“贰于楚”</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本文除去主体说辞部分层层深入、步步紧逼之外，首尾两个段落的叙事，尽管文字简洁，情节的推进变化却是波澜起伏，扣人心弦。</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092950" y="594995"/>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13865" y="4512310"/>
            <a:ext cx="888809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【解析】A项，“从反面表现了烛之武的才能”表述有误，应是“从侧面表现了烛之武的才能”。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63295" y="358140"/>
            <a:ext cx="1005903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22. 把文中画横线的句子翻译成现代汉语。</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（1）越国以鄙远，君知其难也。</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（2）夫晋，何厌之有？</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（3）既东封郑，又欲肆其西封。</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（4）失其所与，不知；以乱易整，不武。</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48740" y="1259205"/>
            <a:ext cx="7688580" cy="53403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越过别国而把远地当作边邑，你知道那是很难的。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348740" y="2130425"/>
            <a:ext cx="7688580" cy="53403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晋国有什么满足呢？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1170305" y="3001645"/>
            <a:ext cx="9411335" cy="53403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（晋国）已经在东边使郑国成为它的疆界，又想扩张它西边的疆界。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4"/>
            </p:custDataLst>
          </p:nvPr>
        </p:nvSpPr>
        <p:spPr>
          <a:xfrm>
            <a:off x="1259840" y="3872865"/>
            <a:ext cx="9387205" cy="97726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失掉自己的同盟国，是不明智的；用混乱相攻取代和谐一致，这不符合用武之道。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6255" y="53975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阅读下面的文言文，并完成题目。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059555" y="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984885" y="1410970"/>
            <a:ext cx="10727690" cy="3627755"/>
          </a:xfrm>
          <a:prstGeom prst="rect">
            <a:avLst/>
          </a:prstGeom>
          <a:solidFill>
            <a:schemeClr val="bg2">
              <a:lumMod val="90000"/>
            </a:schemeClr>
          </a:solidFill>
        </p:spPr>
        <p:txBody>
          <a:bodyPr wrap="square" rtlCol="0">
            <a:spAutoFit/>
          </a:bodyPr>
          <a:p>
            <a:pPr indent="0" algn="ctr" fontAlgn="auto">
              <a:lnSpc>
                <a:spcPct val="110000"/>
              </a:lnSpc>
              <a:spcAft>
                <a:spcPts val="1200"/>
              </a:spcAft>
            </a:pPr>
            <a:r>
              <a:rPr lang="en-US" sz="3200" b="1">
                <a:latin typeface="楷体" panose="02010609060101010101" charset="-122"/>
                <a:ea typeface="楷体" panose="02010609060101010101"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宫之奇谏假道</a:t>
            </a:r>
            <a:endParaRPr sz="3200" b="1">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晋侯复</a:t>
            </a:r>
            <a:r>
              <a:rPr sz="2400">
                <a:solidFill>
                  <a:srgbClr val="FF0000"/>
                </a:solidFill>
                <a:latin typeface="楷体" panose="02010609060101010101" charset="-122"/>
                <a:ea typeface="楷体" panose="02010609060101010101" charset="-122"/>
                <a:cs typeface="楷体" panose="02010609060101010101" charset="-122"/>
              </a:rPr>
              <a:t>假</a:t>
            </a:r>
            <a:r>
              <a:rPr sz="2400">
                <a:latin typeface="楷体" panose="02010609060101010101" charset="-122"/>
                <a:ea typeface="楷体" panose="02010609060101010101" charset="-122"/>
                <a:cs typeface="楷体" panose="02010609060101010101" charset="-122"/>
              </a:rPr>
              <a:t>道于虞以伐虢。宫之奇谏曰：“虢，虞之表也。虢亡，虞必从之。晋不可 启，寇不可玩。一之谓甚，其可再乎？谚所谓‘辅车相依，唇亡齿寒’者，其虞、虢之谓也！”</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公曰：“晋，吾宗也，岂害我哉？”对曰：“大伯、虞仲，大王之昭也。大伯不</a:t>
            </a:r>
            <a:r>
              <a:rPr sz="2400">
                <a:solidFill>
                  <a:srgbClr val="FF0000"/>
                </a:solidFill>
                <a:latin typeface="楷体" panose="02010609060101010101" charset="-122"/>
                <a:ea typeface="楷体" panose="02010609060101010101" charset="-122"/>
                <a:cs typeface="楷体" panose="02010609060101010101" charset="-122"/>
              </a:rPr>
              <a:t>从</a:t>
            </a:r>
            <a:r>
              <a:rPr sz="2400">
                <a:latin typeface="楷体" panose="02010609060101010101" charset="-122"/>
                <a:ea typeface="楷体" panose="02010609060101010101" charset="-122"/>
                <a:cs typeface="楷体" panose="02010609060101010101" charset="-122"/>
              </a:rPr>
              <a:t>，是以不嗣。虢仲、虢叔，王季之穆也，为文王卿士，勋在王室，藏于盟府。将虢是灭，何爱于虞？且虞能亲于桓、庄乎？其爱之也？桓、庄之族何罪？而以为戮？不唯逼乎？亲以宠逼，犹尚害之，况以国乎？”</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84885" y="1410970"/>
            <a:ext cx="10727690" cy="3338195"/>
          </a:xfrm>
          <a:prstGeom prst="rect">
            <a:avLst/>
          </a:prstGeom>
          <a:solidFill>
            <a:schemeClr val="bg2">
              <a:lumMod val="90000"/>
            </a:schemeClr>
          </a:solidFill>
        </p:spPr>
        <p:txBody>
          <a:bodyPr wrap="square" rtlCol="0">
            <a:sp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公曰：“吾享祀丰洁，神必据我。”对曰：“臣闻之：鬼神非人实亲，惟德是依。故《周书》曰：‘皇天无亲，惟德是辅。’又曰：‘黍稷非</a:t>
            </a:r>
            <a:r>
              <a:rPr sz="2400">
                <a:solidFill>
                  <a:srgbClr val="FF0000"/>
                </a:solidFill>
                <a:latin typeface="楷体" panose="02010609060101010101" charset="-122"/>
                <a:ea typeface="楷体" panose="02010609060101010101" charset="-122"/>
                <a:cs typeface="楷体" panose="02010609060101010101" charset="-122"/>
              </a:rPr>
              <a:t>馨</a:t>
            </a:r>
            <a:r>
              <a:rPr sz="2400">
                <a:latin typeface="楷体" panose="02010609060101010101" charset="-122"/>
                <a:ea typeface="楷体" panose="02010609060101010101" charset="-122"/>
                <a:cs typeface="楷体" panose="02010609060101010101" charset="-122"/>
              </a:rPr>
              <a:t>，明德惟</a:t>
            </a:r>
            <a:r>
              <a:rPr sz="2400">
                <a:solidFill>
                  <a:schemeClr val="tx1"/>
                </a:solidFill>
                <a:latin typeface="楷体" panose="02010609060101010101" charset="-122"/>
                <a:ea typeface="楷体" panose="02010609060101010101" charset="-122"/>
                <a:cs typeface="楷体" panose="02010609060101010101" charset="-122"/>
              </a:rPr>
              <a:t>馨</a:t>
            </a:r>
            <a:r>
              <a:rPr sz="2400">
                <a:latin typeface="楷体" panose="02010609060101010101" charset="-122"/>
                <a:ea typeface="楷体" panose="02010609060101010101" charset="-122"/>
                <a:cs typeface="楷体" panose="02010609060101010101" charset="-122"/>
              </a:rPr>
              <a:t>。’又曰：‘民不易物，惟德繄物。’如是，则非德，民不和，神不享矣。神所冯依，将在德矣。若晋取虞，而明德以荐馨香，神其吐之乎？”</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弗听，许晋使。宫之奇以其族行，曰：“虞不</a:t>
            </a:r>
            <a:r>
              <a:rPr sz="2400">
                <a:solidFill>
                  <a:srgbClr val="FF0000"/>
                </a:solidFill>
                <a:latin typeface="楷体" panose="02010609060101010101" charset="-122"/>
                <a:ea typeface="楷体" panose="02010609060101010101" charset="-122"/>
                <a:cs typeface="楷体" panose="02010609060101010101" charset="-122"/>
              </a:rPr>
              <a:t>腊</a:t>
            </a:r>
            <a:r>
              <a:rPr sz="2400">
                <a:latin typeface="楷体" panose="02010609060101010101" charset="-122"/>
                <a:ea typeface="楷体" panose="02010609060101010101" charset="-122"/>
                <a:cs typeface="楷体" panose="02010609060101010101" charset="-122"/>
              </a:rPr>
              <a:t>矣。在此行也，晋不更举矣。” </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冬，晋灭虢。师还，馆于虞。遂袭虞，灭之。</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（选自《左传·僖公五年》，有删改）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272415"/>
            <a:ext cx="11252200" cy="567563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屈原（约前</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340</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约前278</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），名平，字楚，战国末期________人，杰出的________和爱国诗人，他开创了诗人由集体歌唱到个人独立创作的新时代。</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1953年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，屈原被列为世界四大文化名人之一，受到世界和平理事会和全世界人民的尊敬。</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4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原一生经历了楚威王、楚怀王、顷襄王三个时期，而主要活动于楚怀王时期。早年深受楚怀王的信任，官至左徒、三闾大夫。屈原为实现楚国的统一大业，对内积极辅佐楚怀王变法图强，对外坚决主张联齐抗秦，使楚国一度出现了国富民强、威震诸侯的局面。但是在内政外交上，屈原与楚国腐朽的贵族集团发生了尖锐的矛盾，由于上官大夫等人的嫉妒，屈原后来遭到小人的诬陷和楚怀王的疏远。</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40000"/>
              </a:lnSpc>
            </a:pP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8653780" y="344805"/>
            <a:ext cx="151828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楚国</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1061085" y="861060"/>
            <a:ext cx="25285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政治家</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60475" y="594995"/>
            <a:ext cx="943800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23. 下列各句中，标红字的解释错误的一项是（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晋侯复</a:t>
            </a:r>
            <a:r>
              <a:rPr sz="2400">
                <a:solidFill>
                  <a:srgbClr val="FF0000"/>
                </a:solidFill>
                <a:latin typeface="Times New Roman" panose="02020603050405020304" charset="0"/>
                <a:ea typeface="宋体" panose="02010600030101010101" pitchFamily="2" charset="-122"/>
                <a:cs typeface="Times New Roman" panose="02020603050405020304" charset="0"/>
              </a:rPr>
              <a:t>假</a:t>
            </a:r>
            <a:r>
              <a:rPr sz="2400">
                <a:latin typeface="Times New Roman" panose="02020603050405020304" charset="0"/>
                <a:ea typeface="宋体" panose="02010600030101010101" pitchFamily="2" charset="-122"/>
                <a:cs typeface="Times New Roman" panose="02020603050405020304" charset="0"/>
              </a:rPr>
              <a:t>道于虞以伐虢　　</a:t>
            </a:r>
            <a:r>
              <a:rPr sz="2400">
                <a:solidFill>
                  <a:srgbClr val="FF0000"/>
                </a:solidFill>
                <a:latin typeface="Times New Roman" panose="02020603050405020304" charset="0"/>
                <a:ea typeface="宋体" panose="02010600030101010101" pitchFamily="2" charset="-122"/>
                <a:cs typeface="Times New Roman" panose="02020603050405020304" charset="0"/>
              </a:rPr>
              <a:t>假</a:t>
            </a:r>
            <a:r>
              <a:rPr sz="2400">
                <a:latin typeface="Times New Roman" panose="02020603050405020304" charset="0"/>
                <a:ea typeface="宋体" panose="02010600030101010101" pitchFamily="2" charset="-122"/>
                <a:cs typeface="Times New Roman" panose="02020603050405020304" charset="0"/>
              </a:rPr>
              <a:t>：借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大伯不</a:t>
            </a:r>
            <a:r>
              <a:rPr sz="2400">
                <a:solidFill>
                  <a:srgbClr val="FF0000"/>
                </a:solidFill>
                <a:latin typeface="Times New Roman" panose="02020603050405020304" charset="0"/>
                <a:ea typeface="宋体" panose="02010600030101010101" pitchFamily="2" charset="-122"/>
                <a:cs typeface="Times New Roman" panose="02020603050405020304" charset="0"/>
              </a:rPr>
              <a:t>从</a:t>
            </a:r>
            <a:r>
              <a:rPr sz="2400">
                <a:latin typeface="Times New Roman" panose="02020603050405020304" charset="0"/>
                <a:ea typeface="宋体" panose="02010600030101010101" pitchFamily="2" charset="-122"/>
                <a:cs typeface="Times New Roman" panose="02020603050405020304" charset="0"/>
              </a:rPr>
              <a:t>，是以不嗣　　　</a:t>
            </a:r>
            <a:r>
              <a:rPr sz="2400">
                <a:solidFill>
                  <a:srgbClr val="FF0000"/>
                </a:solidFill>
                <a:latin typeface="Times New Roman" panose="02020603050405020304" charset="0"/>
                <a:ea typeface="宋体" panose="02010600030101010101" pitchFamily="2" charset="-122"/>
                <a:cs typeface="Times New Roman" panose="02020603050405020304" charset="0"/>
              </a:rPr>
              <a:t>从</a:t>
            </a:r>
            <a:r>
              <a:rPr sz="2400">
                <a:latin typeface="Times New Roman" panose="02020603050405020304" charset="0"/>
                <a:ea typeface="宋体" panose="02010600030101010101" pitchFamily="2" charset="-122"/>
                <a:cs typeface="Times New Roman" panose="02020603050405020304" charset="0"/>
              </a:rPr>
              <a:t>：跟随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黍稷非</a:t>
            </a:r>
            <a:r>
              <a:rPr sz="2400">
                <a:solidFill>
                  <a:srgbClr val="FF0000"/>
                </a:solidFill>
                <a:latin typeface="Times New Roman" panose="02020603050405020304" charset="0"/>
                <a:ea typeface="宋体" panose="02010600030101010101" pitchFamily="2" charset="-122"/>
                <a:cs typeface="Times New Roman" panose="02020603050405020304" charset="0"/>
              </a:rPr>
              <a:t>馨</a:t>
            </a:r>
            <a:r>
              <a:rPr sz="2400">
                <a:latin typeface="Times New Roman" panose="02020603050405020304" charset="0"/>
                <a:ea typeface="宋体" panose="02010600030101010101" pitchFamily="2" charset="-122"/>
                <a:cs typeface="Times New Roman" panose="02020603050405020304" charset="0"/>
              </a:rPr>
              <a:t>，明德惟馨　　　</a:t>
            </a:r>
            <a:r>
              <a:rPr sz="2400">
                <a:solidFill>
                  <a:srgbClr val="FF0000"/>
                </a:solidFill>
                <a:latin typeface="Times New Roman" panose="02020603050405020304" charset="0"/>
                <a:ea typeface="宋体" panose="02010600030101010101" pitchFamily="2" charset="-122"/>
                <a:cs typeface="Times New Roman" panose="02020603050405020304" charset="0"/>
              </a:rPr>
              <a:t>馨</a:t>
            </a:r>
            <a:r>
              <a:rPr sz="2400">
                <a:latin typeface="Times New Roman" panose="02020603050405020304" charset="0"/>
                <a:ea typeface="宋体" panose="02010600030101010101" pitchFamily="2" charset="-122"/>
                <a:cs typeface="Times New Roman" panose="02020603050405020304" charset="0"/>
              </a:rPr>
              <a:t>：浓郁的香气</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虞不</a:t>
            </a:r>
            <a:r>
              <a:rPr sz="2400">
                <a:solidFill>
                  <a:srgbClr val="FF0000"/>
                </a:solidFill>
                <a:latin typeface="Times New Roman" panose="02020603050405020304" charset="0"/>
                <a:ea typeface="宋体" panose="02010600030101010101" pitchFamily="2" charset="-122"/>
                <a:cs typeface="Times New Roman" panose="02020603050405020304" charset="0"/>
              </a:rPr>
              <a:t>腊</a:t>
            </a:r>
            <a:r>
              <a:rPr sz="2400">
                <a:latin typeface="Times New Roman" panose="02020603050405020304" charset="0"/>
                <a:ea typeface="宋体" panose="02010600030101010101" pitchFamily="2" charset="-122"/>
                <a:cs typeface="Times New Roman" panose="02020603050405020304" charset="0"/>
              </a:rPr>
              <a:t>矣　　　　　　　　</a:t>
            </a:r>
            <a:r>
              <a:rPr sz="2400">
                <a:solidFill>
                  <a:srgbClr val="FF0000"/>
                </a:solidFill>
                <a:latin typeface="Times New Roman" panose="02020603050405020304" charset="0"/>
                <a:ea typeface="宋体" panose="02010600030101010101" pitchFamily="2" charset="-122"/>
                <a:cs typeface="Times New Roman" panose="02020603050405020304" charset="0"/>
              </a:rPr>
              <a:t>腊</a:t>
            </a:r>
            <a:r>
              <a:rPr sz="2400">
                <a:latin typeface="Times New Roman" panose="02020603050405020304" charset="0"/>
                <a:ea typeface="宋体" panose="02010600030101010101" pitchFamily="2" charset="-122"/>
                <a:cs typeface="Times New Roman" panose="02020603050405020304" charset="0"/>
              </a:rPr>
              <a:t>：岁终祭祀，这里指举行腊祭</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645400" y="594995"/>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13865" y="4512310"/>
            <a:ext cx="8888095" cy="53403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【解析】B项，“从”翻译为“听从”。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60475" y="594995"/>
            <a:ext cx="943800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24. 下列各句中，标红字的意义和用法相同的一项是（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①</a:t>
            </a:r>
            <a:r>
              <a:rPr sz="2400">
                <a:solidFill>
                  <a:srgbClr val="FF0000"/>
                </a:solidFill>
                <a:latin typeface="Times New Roman" panose="02020603050405020304" charset="0"/>
                <a:ea typeface="宋体" panose="02010600030101010101" pitchFamily="2" charset="-122"/>
                <a:cs typeface="Times New Roman" panose="02020603050405020304" charset="0"/>
              </a:rPr>
              <a:t>是</a:t>
            </a:r>
            <a:r>
              <a:rPr sz="2400">
                <a:latin typeface="Times New Roman" panose="02020603050405020304" charset="0"/>
                <a:ea typeface="宋体" panose="02010600030101010101" pitchFamily="2" charset="-122"/>
                <a:cs typeface="Times New Roman" panose="02020603050405020304" charset="0"/>
              </a:rPr>
              <a:t>寡人之过也　　　　　②将虢</a:t>
            </a:r>
            <a:r>
              <a:rPr sz="2400">
                <a:solidFill>
                  <a:srgbClr val="FF0000"/>
                </a:solidFill>
                <a:latin typeface="Times New Roman" panose="02020603050405020304" charset="0"/>
                <a:ea typeface="宋体" panose="02010600030101010101" pitchFamily="2" charset="-122"/>
                <a:cs typeface="Times New Roman" panose="02020603050405020304" charset="0"/>
              </a:rPr>
              <a:t>是</a:t>
            </a:r>
            <a:r>
              <a:rPr sz="2400">
                <a:latin typeface="Times New Roman" panose="02020603050405020304" charset="0"/>
                <a:ea typeface="宋体" panose="02010600030101010101" pitchFamily="2" charset="-122"/>
                <a:cs typeface="Times New Roman" panose="02020603050405020304" charset="0"/>
              </a:rPr>
              <a:t>灭，何爱于虞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①</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其无礼于晋　　　　　②宫之奇</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其族行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①桓、庄</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族何罪　　　　②虢，虞</a:t>
            </a:r>
            <a:r>
              <a:rPr sz="2400">
                <a:solidFill>
                  <a:srgbClr val="FF0000"/>
                </a:solidFill>
                <a:latin typeface="Times New Roman" panose="02020603050405020304" charset="0"/>
                <a:ea typeface="宋体" panose="02010600030101010101" pitchFamily="2" charset="-122"/>
                <a:cs typeface="Times New Roman" panose="02020603050405020304" charset="0"/>
              </a:rPr>
              <a:t>之</a:t>
            </a:r>
            <a:r>
              <a:rPr sz="2400">
                <a:latin typeface="Times New Roman" panose="02020603050405020304" charset="0"/>
                <a:ea typeface="宋体" panose="02010600030101010101" pitchFamily="2" charset="-122"/>
                <a:cs typeface="Times New Roman" panose="02020603050405020304" charset="0"/>
              </a:rPr>
              <a:t>表也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①师还，馆</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虞　　　　　②且虞能亲</a:t>
            </a:r>
            <a:r>
              <a:rPr sz="2400">
                <a:solidFill>
                  <a:srgbClr val="FF0000"/>
                </a:solidFill>
                <a:latin typeface="Times New Roman" panose="02020603050405020304" charset="0"/>
                <a:ea typeface="宋体" panose="02010600030101010101" pitchFamily="2" charset="-122"/>
                <a:cs typeface="Times New Roman" panose="02020603050405020304" charset="0"/>
              </a:rPr>
              <a:t>于</a:t>
            </a:r>
            <a:r>
              <a:rPr sz="2400">
                <a:latin typeface="Times New Roman" panose="02020603050405020304" charset="0"/>
                <a:ea typeface="宋体" panose="02010600030101010101" pitchFamily="2" charset="-122"/>
                <a:cs typeface="Times New Roman" panose="02020603050405020304" charset="0"/>
              </a:rPr>
              <a:t>桓、庄乎</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582025" y="594995"/>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13865" y="3429000"/>
            <a:ext cx="8888095" cy="2306320"/>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【解析】A项，①“是”翻译为“这是”；②宾语前置的助词。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B项，①“以”翻译为“因”；②“以”翻译为“与，同”。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D项，①“于”翻译为“在”；②“于”翻译为“比”。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080135"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C项，助词，的。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60475" y="473710"/>
            <a:ext cx="943800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25. 下列对文章有关内容的分析和概括，不正确的一项是（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虞公认为：</a:t>
            </a:r>
            <a:r>
              <a:rPr sz="2400">
                <a:latin typeface="宋体" panose="02010600030101010101" pitchFamily="2" charset="-122"/>
                <a:ea typeface="宋体" panose="02010600030101010101" pitchFamily="2" charset="-122"/>
                <a:cs typeface="宋体" panose="02010600030101010101" pitchFamily="2" charset="-122"/>
              </a:rPr>
              <a:t>“晋，吾宗也，岂害我哉？”宫之</a:t>
            </a:r>
            <a:r>
              <a:rPr sz="2400">
                <a:latin typeface="Times New Roman" panose="02020603050405020304" charset="0"/>
                <a:ea typeface="宋体" panose="02010600030101010101" pitchFamily="2" charset="-122"/>
                <a:cs typeface="Times New Roman" panose="02020603050405020304" charset="0"/>
              </a:rPr>
              <a:t>奇通过分析虞、虢、晋三国之间的关系，反驳了虞公的这种错误观点。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本文开头用</a:t>
            </a:r>
            <a:r>
              <a:rPr sz="2400">
                <a:latin typeface="宋体" panose="02010600030101010101" pitchFamily="2" charset="-122"/>
                <a:ea typeface="宋体" panose="02010600030101010101" pitchFamily="2" charset="-122"/>
                <a:cs typeface="宋体" panose="02010600030101010101" pitchFamily="2" charset="-122"/>
              </a:rPr>
              <a:t>“晋侯复假道于虞以伐虢”一句</a:t>
            </a:r>
            <a:r>
              <a:rPr sz="2400">
                <a:latin typeface="Times New Roman" panose="02020603050405020304" charset="0"/>
                <a:ea typeface="宋体" panose="02010600030101010101" pitchFamily="2" charset="-122"/>
                <a:cs typeface="Times New Roman" panose="02020603050405020304" charset="0"/>
              </a:rPr>
              <a:t>来点明事件的起因及背景，接着便通过人物的对话来揭示主题。</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具有远见卓识的虞国大夫宫之奇，有力地驳斥了虞公对宗族关系和神权的迷信，指出存亡在人不在神，可虞公不听，最终落得了被活捉的可悲下场。</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宫之奇认为应该实行德政，力谏虞公，这反映了当时国君至上的人本思想。</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190990" y="473710"/>
            <a:ext cx="4343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51635" y="5078095"/>
            <a:ext cx="888809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【解析】“当时国君至上的人本思想”表述有误，人本思想就是以人为本，没有阶级概念。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32205" y="752475"/>
            <a:ext cx="9552940"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26. 虞公为什么会灭国？这则故事对你有何启示？___________________________________________________________________________________________________________________________________________________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604010" y="1195705"/>
            <a:ext cx="898334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虞公昏聩庸劣，贪图眼前小利，破坏了与虢国的同盟关系，同时又拒纳谏言，最终引狼入室，亡了自家江山。辅车相依，唇亡齿寒；黍稷非馨，明德惟馨。事物是彼此相依的，一方受损就会影响到另一方，因为它们是共存亡的。弱小的势力应该相依为命，联合起来对抗外敌，这样才可以生存得更久。我们要用长远的眼光看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58520" y="1595120"/>
            <a:ext cx="10883900" cy="190182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27.</a:t>
            </a:r>
            <a:r>
              <a:rPr sz="2400">
                <a:latin typeface="宋体" panose="02010600030101010101" pitchFamily="2" charset="-122"/>
                <a:ea typeface="宋体" panose="02010600030101010101" pitchFamily="2" charset="-122"/>
                <a:cs typeface="宋体" panose="02010600030101010101" pitchFamily="2" charset="-122"/>
              </a:rPr>
              <a:t> “尾生抱柱”这个成</a:t>
            </a:r>
            <a:r>
              <a:rPr sz="2400">
                <a:latin typeface="Times New Roman" panose="02020603050405020304" charset="0"/>
                <a:ea typeface="宋体" panose="02010600030101010101" pitchFamily="2" charset="-122"/>
                <a:cs typeface="Times New Roman" panose="02020603050405020304" charset="0"/>
              </a:rPr>
              <a:t>语出自《庄</a:t>
            </a:r>
            <a:r>
              <a:rPr sz="2400">
                <a:latin typeface="宋体" panose="02010600030101010101" pitchFamily="2" charset="-122"/>
                <a:ea typeface="宋体" panose="02010600030101010101" pitchFamily="2" charset="-122"/>
                <a:cs typeface="宋体" panose="02010600030101010101" pitchFamily="2" charset="-122"/>
              </a:rPr>
              <a:t>子·</a:t>
            </a:r>
            <a:r>
              <a:rPr sz="2400">
                <a:latin typeface="Times New Roman" panose="02020603050405020304" charset="0"/>
                <a:ea typeface="宋体" panose="02010600030101010101" pitchFamily="2" charset="-122"/>
                <a:cs typeface="Times New Roman" panose="02020603050405020304" charset="0"/>
              </a:rPr>
              <a:t>盗跖》</a:t>
            </a:r>
            <a:r>
              <a:rPr sz="2400">
                <a:latin typeface="宋体" panose="02010600030101010101" pitchFamily="2" charset="-122"/>
                <a:ea typeface="宋体" panose="02010600030101010101" pitchFamily="2" charset="-122"/>
                <a:cs typeface="宋体" panose="02010600030101010101" pitchFamily="2" charset="-122"/>
              </a:rPr>
              <a:t>，“尾生与女子期于梁下，女子不来，水至不去，抱梁柱而死”讲</a:t>
            </a:r>
            <a:r>
              <a:rPr sz="2400">
                <a:latin typeface="Times New Roman" panose="02020603050405020304" charset="0"/>
                <a:ea typeface="宋体" panose="02010600030101010101" pitchFamily="2" charset="-122"/>
                <a:cs typeface="Times New Roman" panose="02020603050405020304" charset="0"/>
              </a:rPr>
              <a:t>的是相传尾生与女子约定在桥梁相会，久候女子不到，水涨，抱桥柱而死。假若你是好心的路人，该怎么说服尾生离去，使他免于一死呢？</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583430" y="6153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99110" y="752475"/>
            <a:ext cx="11337290" cy="3898265"/>
          </a:xfrm>
          <a:prstGeom prst="rect">
            <a:avLst/>
          </a:prstGeom>
          <a:solidFill>
            <a:schemeClr val="bg1"/>
          </a:solidFill>
        </p:spPr>
        <p:txBody>
          <a:bodyPr wrap="square" rtlCol="0">
            <a:spAutoFit/>
          </a:bodyPr>
          <a:p>
            <a:pPr indent="0" fontAlgn="auto">
              <a:lnSpc>
                <a:spcPct val="110000"/>
              </a:lnSpc>
              <a:spcAft>
                <a:spcPts val="1200"/>
              </a:spcAft>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心心念念的女子没有赴约，也许是有苦衷或有事耽搁，你就如此意气用事放弃生命，放弃未来？或者，她正在街头翘首盼望着你的归来。再说，像你如此用情至深的男子，世上少之又少。殊不知，街头巷尾的年轻女子，无不钟情于你，街坊邻居对你也是赞誉有加。难道你忍心辜负乡里对你的期望吗？你忍心丢下双亲，让二老站在桥头为你招魂吗？世上最悲哀者，莫过于白发人送黑发人，想想父母如何将你拉扯大吧！劝你还是速速起身，回到家中去，看看双亲与乡邻们，再想想自己和女子的感情与未来，只要对自己有信心，勇于面对与承担现实，真正成为让人托付终身的好男人，我想任何女子都会被你吸引的！</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752850"/>
          </a:xfrm>
          <a:prstGeom prst="rect">
            <a:avLst/>
          </a:prstGeom>
          <a:solidFill>
            <a:schemeClr val="bg1"/>
          </a:solidFill>
        </p:spPr>
        <p:txBody>
          <a:bodyPr vert="eaVert" wrap="square" rtlCol="0">
            <a:noAutofit/>
          </a:bodyPr>
          <a:p>
            <a:pPr algn="l">
              <a:lnSpc>
                <a:spcPct val="13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30000"/>
              </a:lnSpc>
            </a:pPr>
            <a:r>
              <a:rPr lang="zh-CN" altLang="en-US" sz="4000" b="1">
                <a:solidFill>
                  <a:srgbClr val="030502"/>
                </a:solidFill>
                <a:latin typeface="楷体" panose="02010609060101010101" charset="-122"/>
                <a:ea typeface="楷体" panose="02010609060101010101" charset="-122"/>
                <a:cs typeface="楷体" panose="02010609060101010101" charset="-122"/>
              </a:rPr>
              <a:t>廉颇蔺相如列传（节选）</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26885" y="413067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司马迁</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723120" cy="215836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借助工具书培养阅读文言文的能力；</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理解和掌握常见的文言词汇和句式；</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学习本文在材料组织、结构安排上匠心独具的手法；</a:t>
            </a:r>
            <a:endParaRPr lang="zh-CN" altLang="en-US" sz="2400" b="1">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认识并学习廉颇、蔺相如的机智勇敢和以大局为重的爱国主义精神。</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96715" y="19558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6740" y="843280"/>
            <a:ext cx="11120120" cy="556260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《廉颇蔺相如列传》的作者是_________，字_________。_________（朝代）左冯翊夏阳（今陕西韩城）人，是我国伟大的_________、_________和_________。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《史记》是我国第______部_________体_________史，历史文学巨著，记载了上起传说中的_______________，下迄_______________太初四年共约____________年的历史，包</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括12</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篇_______________（记帝王）、</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30</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篇_______________（记诸侯王）</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、70</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篇_______________（记人臣）、</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8</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篇_______________（记礼、乐、音律、历法、天文、封禅、水利、财用）</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、10</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篇_______________（记史事年月）等五种体裁，共_________篇。鲁迅曾赞誉为“___________，___________”，意即它既是_________巨著，又是_________巨著。</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429885" y="1029970"/>
            <a:ext cx="135890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司马迁　</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7466330" y="1029970"/>
            <a:ext cx="10401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子长</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9184005" y="96964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西汉</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7533640" y="149034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史学家</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a:off x="9352915" y="149034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文学家</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5"/>
            </p:custDataLst>
          </p:nvPr>
        </p:nvSpPr>
        <p:spPr>
          <a:xfrm>
            <a:off x="952500" y="195072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思想家</a:t>
            </a:r>
            <a:endParaRPr lang="zh-CN" altLang="en-US"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custDataLst>
              <p:tags r:id="rId6"/>
            </p:custDataLst>
          </p:nvPr>
        </p:nvSpPr>
        <p:spPr>
          <a:xfrm>
            <a:off x="3931285" y="2476500"/>
            <a:ext cx="98361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一</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5280660" y="247650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纪传</a:t>
            </a:r>
            <a:endParaRPr lang="zh-CN" altLang="en-US" sz="2400">
              <a:solidFill>
                <a:srgbClr val="C00000"/>
              </a:solidFill>
              <a:latin typeface="宋体" panose="02010600030101010101" pitchFamily="2" charset="-122"/>
              <a:ea typeface="宋体" panose="02010600030101010101" pitchFamily="2" charset="-122"/>
            </a:endParaRPr>
          </a:p>
        </p:txBody>
      </p:sp>
      <p:sp>
        <p:nvSpPr>
          <p:cNvPr id="11" name="文本框 10"/>
          <p:cNvSpPr txBox="1"/>
          <p:nvPr>
            <p:custDataLst>
              <p:tags r:id="rId8"/>
            </p:custDataLst>
          </p:nvPr>
        </p:nvSpPr>
        <p:spPr>
          <a:xfrm>
            <a:off x="7054215" y="247650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通</a:t>
            </a:r>
            <a:endParaRPr lang="zh-CN" altLang="en-US" sz="2400">
              <a:solidFill>
                <a:srgbClr val="C00000"/>
              </a:solidFill>
              <a:latin typeface="宋体" panose="02010600030101010101" pitchFamily="2" charset="-122"/>
              <a:ea typeface="宋体" panose="02010600030101010101" pitchFamily="2" charset="-122"/>
            </a:endParaRPr>
          </a:p>
        </p:txBody>
      </p:sp>
      <p:sp>
        <p:nvSpPr>
          <p:cNvPr id="12" name="文本框 11"/>
          <p:cNvSpPr txBox="1"/>
          <p:nvPr>
            <p:custDataLst>
              <p:tags r:id="rId9"/>
            </p:custDataLst>
          </p:nvPr>
        </p:nvSpPr>
        <p:spPr>
          <a:xfrm>
            <a:off x="3772535" y="293687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黄帝　</a:t>
            </a:r>
            <a:endParaRPr lang="zh-CN" altLang="en-US" sz="2400">
              <a:solidFill>
                <a:srgbClr val="C00000"/>
              </a:solidFill>
              <a:latin typeface="宋体" panose="02010600030101010101" pitchFamily="2" charset="-122"/>
              <a:ea typeface="宋体" panose="02010600030101010101" pitchFamily="2" charset="-122"/>
            </a:endParaRPr>
          </a:p>
        </p:txBody>
      </p:sp>
      <p:sp>
        <p:nvSpPr>
          <p:cNvPr id="13" name="文本框 12"/>
          <p:cNvSpPr txBox="1"/>
          <p:nvPr>
            <p:custDataLst>
              <p:tags r:id="rId10"/>
            </p:custDataLst>
          </p:nvPr>
        </p:nvSpPr>
        <p:spPr>
          <a:xfrm>
            <a:off x="6986905" y="293687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汉武帝　</a:t>
            </a:r>
            <a:endParaRPr lang="zh-CN" altLang="en-US" sz="2400">
              <a:solidFill>
                <a:srgbClr val="C00000"/>
              </a:solidFill>
              <a:latin typeface="宋体" panose="02010600030101010101" pitchFamily="2" charset="-122"/>
              <a:ea typeface="宋体" panose="02010600030101010101" pitchFamily="2" charset="-122"/>
            </a:endParaRPr>
          </a:p>
        </p:txBody>
      </p:sp>
      <p:sp>
        <p:nvSpPr>
          <p:cNvPr id="14" name="文本框 13"/>
          <p:cNvSpPr txBox="1"/>
          <p:nvPr>
            <p:custDataLst>
              <p:tags r:id="rId11"/>
            </p:custDataLst>
          </p:nvPr>
        </p:nvSpPr>
        <p:spPr>
          <a:xfrm>
            <a:off x="1102360" y="3397250"/>
            <a:ext cx="1452245" cy="460375"/>
          </a:xfrm>
          <a:prstGeom prst="rect">
            <a:avLst/>
          </a:prstGeom>
          <a:noFill/>
        </p:spPr>
        <p:txBody>
          <a:bodyPr wrap="square" rtlCol="0">
            <a:spAutoFit/>
          </a:bodyPr>
          <a:p>
            <a:r>
              <a:rPr lang="zh-CN" altLang="en-US" sz="2400" b="1">
                <a:solidFill>
                  <a:srgbClr val="C00000"/>
                </a:solidFill>
                <a:latin typeface="宋体" panose="02010600030101010101" pitchFamily="2" charset="-122"/>
                <a:ea typeface="宋体" panose="02010600030101010101" pitchFamily="2" charset="-122"/>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3 000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6448425" y="339725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本纪　</a:t>
            </a:r>
            <a:endParaRPr lang="zh-CN" altLang="en-US" sz="2400">
              <a:solidFill>
                <a:srgbClr val="C00000"/>
              </a:solidFill>
              <a:latin typeface="宋体" panose="02010600030101010101" pitchFamily="2" charset="-122"/>
              <a:ea typeface="宋体" panose="02010600030101010101" pitchFamily="2" charset="-122"/>
            </a:endParaRPr>
          </a:p>
        </p:txBody>
      </p:sp>
      <p:sp>
        <p:nvSpPr>
          <p:cNvPr id="16" name="文本框 15"/>
          <p:cNvSpPr txBox="1"/>
          <p:nvPr>
            <p:custDataLst>
              <p:tags r:id="rId13"/>
            </p:custDataLst>
          </p:nvPr>
        </p:nvSpPr>
        <p:spPr>
          <a:xfrm>
            <a:off x="1233805" y="392303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世家</a:t>
            </a:r>
            <a:endParaRPr lang="zh-CN" altLang="en-US" sz="2400">
              <a:solidFill>
                <a:srgbClr val="C00000"/>
              </a:solidFill>
              <a:latin typeface="宋体" panose="02010600030101010101" pitchFamily="2" charset="-122"/>
              <a:ea typeface="宋体" panose="02010600030101010101" pitchFamily="2" charset="-122"/>
            </a:endParaRPr>
          </a:p>
        </p:txBody>
      </p:sp>
      <p:sp>
        <p:nvSpPr>
          <p:cNvPr id="17" name="文本框 16"/>
          <p:cNvSpPr txBox="1"/>
          <p:nvPr>
            <p:custDataLst>
              <p:tags r:id="rId14"/>
            </p:custDataLst>
          </p:nvPr>
        </p:nvSpPr>
        <p:spPr>
          <a:xfrm>
            <a:off x="6564630" y="385762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列传</a:t>
            </a:r>
            <a:endParaRPr lang="zh-CN" altLang="en-US" sz="2400">
              <a:solidFill>
                <a:srgbClr val="C00000"/>
              </a:solidFill>
              <a:latin typeface="宋体" panose="02010600030101010101" pitchFamily="2" charset="-122"/>
              <a:ea typeface="宋体" panose="02010600030101010101" pitchFamily="2" charset="-122"/>
            </a:endParaRPr>
          </a:p>
        </p:txBody>
      </p:sp>
      <p:sp>
        <p:nvSpPr>
          <p:cNvPr id="18" name="文本框 17"/>
          <p:cNvSpPr txBox="1"/>
          <p:nvPr>
            <p:custDataLst>
              <p:tags r:id="rId15"/>
            </p:custDataLst>
          </p:nvPr>
        </p:nvSpPr>
        <p:spPr>
          <a:xfrm>
            <a:off x="1449070" y="431800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书</a:t>
            </a:r>
            <a:endParaRPr lang="zh-CN" altLang="en-US" sz="2400">
              <a:solidFill>
                <a:srgbClr val="C00000"/>
              </a:solidFill>
              <a:latin typeface="宋体" panose="02010600030101010101" pitchFamily="2" charset="-122"/>
              <a:ea typeface="宋体" panose="02010600030101010101" pitchFamily="2" charset="-122"/>
            </a:endParaRPr>
          </a:p>
        </p:txBody>
      </p:sp>
      <p:sp>
        <p:nvSpPr>
          <p:cNvPr id="19" name="文本框 18"/>
          <p:cNvSpPr txBox="1"/>
          <p:nvPr>
            <p:custDataLst>
              <p:tags r:id="rId16"/>
            </p:custDataLst>
          </p:nvPr>
        </p:nvSpPr>
        <p:spPr>
          <a:xfrm>
            <a:off x="1645285" y="479361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表</a:t>
            </a:r>
            <a:endParaRPr lang="zh-CN" altLang="en-US" sz="2400">
              <a:solidFill>
                <a:srgbClr val="C00000"/>
              </a:solidFill>
              <a:latin typeface="宋体" panose="02010600030101010101" pitchFamily="2" charset="-122"/>
              <a:ea typeface="宋体" panose="02010600030101010101" pitchFamily="2" charset="-122"/>
            </a:endParaRPr>
          </a:p>
        </p:txBody>
      </p:sp>
      <p:sp>
        <p:nvSpPr>
          <p:cNvPr id="20" name="文本框 19"/>
          <p:cNvSpPr txBox="1"/>
          <p:nvPr>
            <p:custDataLst>
              <p:tags r:id="rId17"/>
            </p:custDataLst>
          </p:nvPr>
        </p:nvSpPr>
        <p:spPr>
          <a:xfrm>
            <a:off x="7900670" y="4778375"/>
            <a:ext cx="14522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130</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8"/>
            </p:custDataLst>
          </p:nvPr>
        </p:nvSpPr>
        <p:spPr>
          <a:xfrm>
            <a:off x="1534160" y="5269230"/>
            <a:ext cx="191071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史家之绝唱</a:t>
            </a:r>
            <a:endParaRPr lang="zh-CN" altLang="en-US" sz="2400">
              <a:solidFill>
                <a:srgbClr val="C00000"/>
              </a:solidFill>
              <a:latin typeface="宋体" panose="02010600030101010101" pitchFamily="2" charset="-122"/>
              <a:ea typeface="宋体" panose="02010600030101010101" pitchFamily="2" charset="-122"/>
            </a:endParaRPr>
          </a:p>
        </p:txBody>
      </p:sp>
      <p:sp>
        <p:nvSpPr>
          <p:cNvPr id="22" name="文本框 21"/>
          <p:cNvSpPr txBox="1"/>
          <p:nvPr>
            <p:custDataLst>
              <p:tags r:id="rId19"/>
            </p:custDataLst>
          </p:nvPr>
        </p:nvSpPr>
        <p:spPr>
          <a:xfrm>
            <a:off x="3772535" y="5299710"/>
            <a:ext cx="19672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无韵之离骚</a:t>
            </a:r>
            <a:endParaRPr lang="zh-CN" altLang="en-US" sz="2400">
              <a:solidFill>
                <a:srgbClr val="C00000"/>
              </a:solidFill>
              <a:latin typeface="宋体" panose="02010600030101010101" pitchFamily="2" charset="-122"/>
              <a:ea typeface="宋体" panose="02010600030101010101" pitchFamily="2" charset="-122"/>
            </a:endParaRPr>
          </a:p>
        </p:txBody>
      </p:sp>
      <p:sp>
        <p:nvSpPr>
          <p:cNvPr id="23" name="文本框 22"/>
          <p:cNvSpPr txBox="1"/>
          <p:nvPr>
            <p:custDataLst>
              <p:tags r:id="rId20"/>
            </p:custDataLst>
          </p:nvPr>
        </p:nvSpPr>
        <p:spPr>
          <a:xfrm>
            <a:off x="8194675" y="529971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史学</a:t>
            </a:r>
            <a:endParaRPr lang="zh-CN" altLang="en-US" sz="2400">
              <a:solidFill>
                <a:srgbClr val="C00000"/>
              </a:solidFill>
              <a:latin typeface="宋体" panose="02010600030101010101" pitchFamily="2" charset="-122"/>
              <a:ea typeface="宋体" panose="02010600030101010101" pitchFamily="2" charset="-122"/>
            </a:endParaRPr>
          </a:p>
        </p:txBody>
      </p:sp>
      <p:sp>
        <p:nvSpPr>
          <p:cNvPr id="24" name="文本框 23"/>
          <p:cNvSpPr txBox="1"/>
          <p:nvPr>
            <p:custDataLst>
              <p:tags r:id="rId21"/>
            </p:custDataLst>
          </p:nvPr>
        </p:nvSpPr>
        <p:spPr>
          <a:xfrm>
            <a:off x="1233805" y="576008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文学</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linds(horizontal)">
                                      <p:cBhvr>
                                        <p:cTn id="97" dur="500"/>
                                        <p:tgtEl>
                                          <p:spTgt spid="2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blinds(horizontal)">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87375" y="870585"/>
            <a:ext cx="11017885" cy="458152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3. 战</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国末期，当时________、________、________、________、________、________、________等七国中，________的力量最为强大，它要统一中国，采取_____________、________________的战略，积极对外扩张。它毗邻的楚国和赵国实力稍弱。在蔺相如________________和________________时，秦国的主要力量正在对付楚国，虽然对赵国也虎视眈眈，但还抽不出力量来进攻赵国。这就是蔺相如进行外交斗争取得胜利的客观有利条件，当然，蔺相如的主观努力（利用有利的形势，机智勇敢地进行斗争）也是不容忽视的。</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3563620" y="14751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秦</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5052060" y="14751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楚</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6540500" y="14751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齐</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a:off x="8119745" y="14751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赵</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5"/>
            </p:custDataLst>
          </p:nvPr>
        </p:nvSpPr>
        <p:spPr>
          <a:xfrm>
            <a:off x="9698990" y="14751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韩</a:t>
            </a:r>
            <a:endParaRPr lang="zh-CN" altLang="en-US"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custDataLst>
              <p:tags r:id="rId6"/>
            </p:custDataLst>
          </p:nvPr>
        </p:nvSpPr>
        <p:spPr>
          <a:xfrm>
            <a:off x="1245235" y="20466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魏</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2489200" y="204660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燕</a:t>
            </a:r>
            <a:endParaRPr lang="zh-CN" altLang="en-US" sz="2400">
              <a:solidFill>
                <a:srgbClr val="C00000"/>
              </a:solidFill>
              <a:latin typeface="宋体" panose="02010600030101010101" pitchFamily="2" charset="-122"/>
              <a:ea typeface="宋体" panose="02010600030101010101" pitchFamily="2" charset="-122"/>
            </a:endParaRPr>
          </a:p>
        </p:txBody>
      </p:sp>
      <p:sp>
        <p:nvSpPr>
          <p:cNvPr id="11" name="文本框 10"/>
          <p:cNvSpPr txBox="1"/>
          <p:nvPr>
            <p:custDataLst>
              <p:tags r:id="rId8"/>
            </p:custDataLst>
          </p:nvPr>
        </p:nvSpPr>
        <p:spPr>
          <a:xfrm>
            <a:off x="5323840" y="1935480"/>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秦</a:t>
            </a:r>
            <a:endParaRPr lang="zh-CN" altLang="en-US" sz="2400">
              <a:solidFill>
                <a:srgbClr val="C00000"/>
              </a:solidFill>
              <a:latin typeface="宋体" panose="02010600030101010101" pitchFamily="2" charset="-122"/>
              <a:ea typeface="宋体" panose="02010600030101010101" pitchFamily="2" charset="-122"/>
            </a:endParaRPr>
          </a:p>
        </p:txBody>
      </p:sp>
      <p:sp>
        <p:nvSpPr>
          <p:cNvPr id="12" name="文本框 11"/>
          <p:cNvSpPr txBox="1"/>
          <p:nvPr>
            <p:custDataLst>
              <p:tags r:id="rId9"/>
            </p:custDataLst>
          </p:nvPr>
        </p:nvSpPr>
        <p:spPr>
          <a:xfrm>
            <a:off x="1524000" y="2506980"/>
            <a:ext cx="22091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远交近攻</a:t>
            </a:r>
            <a:endParaRPr lang="zh-CN" altLang="en-US" sz="2400">
              <a:solidFill>
                <a:srgbClr val="C00000"/>
              </a:solidFill>
              <a:latin typeface="宋体" panose="02010600030101010101" pitchFamily="2" charset="-122"/>
              <a:ea typeface="宋体" panose="02010600030101010101" pitchFamily="2" charset="-122"/>
            </a:endParaRPr>
          </a:p>
        </p:txBody>
      </p:sp>
      <p:sp>
        <p:nvSpPr>
          <p:cNvPr id="13" name="文本框 12"/>
          <p:cNvSpPr txBox="1"/>
          <p:nvPr>
            <p:custDataLst>
              <p:tags r:id="rId10"/>
            </p:custDataLst>
          </p:nvPr>
        </p:nvSpPr>
        <p:spPr>
          <a:xfrm>
            <a:off x="3733165" y="2395855"/>
            <a:ext cx="17875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各个击破</a:t>
            </a:r>
            <a:endParaRPr lang="zh-CN" altLang="en-US" sz="2400">
              <a:solidFill>
                <a:srgbClr val="C00000"/>
              </a:solidFill>
              <a:latin typeface="宋体" panose="02010600030101010101" pitchFamily="2" charset="-122"/>
              <a:ea typeface="宋体" panose="02010600030101010101" pitchFamily="2" charset="-122"/>
            </a:endParaRPr>
          </a:p>
        </p:txBody>
      </p:sp>
      <p:sp>
        <p:nvSpPr>
          <p:cNvPr id="14" name="文本框 13"/>
          <p:cNvSpPr txBox="1"/>
          <p:nvPr>
            <p:custDataLst>
              <p:tags r:id="rId11"/>
            </p:custDataLst>
          </p:nvPr>
        </p:nvSpPr>
        <p:spPr>
          <a:xfrm>
            <a:off x="4878070" y="2943860"/>
            <a:ext cx="166179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完璧归赵</a:t>
            </a:r>
            <a:endParaRPr lang="zh-CN" altLang="en-US" sz="2400">
              <a:solidFill>
                <a:srgbClr val="C00000"/>
              </a:solidFill>
              <a:latin typeface="宋体" panose="02010600030101010101" pitchFamily="2" charset="-122"/>
              <a:ea typeface="宋体" panose="02010600030101010101" pitchFamily="2" charset="-122"/>
            </a:endParaRPr>
          </a:p>
        </p:txBody>
      </p:sp>
      <p:sp>
        <p:nvSpPr>
          <p:cNvPr id="15" name="文本框 14"/>
          <p:cNvSpPr txBox="1"/>
          <p:nvPr>
            <p:custDataLst>
              <p:tags r:id="rId12"/>
            </p:custDataLst>
          </p:nvPr>
        </p:nvSpPr>
        <p:spPr>
          <a:xfrm>
            <a:off x="7756525" y="2943860"/>
            <a:ext cx="17773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渑池之会</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9" grpId="0"/>
      <p:bldP spid="10" grpId="0"/>
      <p:bldP spid="11" grpId="0"/>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861695"/>
            <a:ext cx="11252200" cy="42627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屈原的作品有《_________》《__________》《___________》《___________》《远游》《卜居》《涣父》等共</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25篇</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原的作品充满了积极的___________精神，作品形式上参差错落、灵活多变；语言上采用了大量楚地方言，极富乡土气息，极富表现力。屈原的代表作是《_________》，因此后人又把楚辞称为骚体诗。《诗经》与《楚辞》并称为______________。风、骚是中国诗歌史上现实主义和浪漫主义两大优良传统的源头，同时，以《离骚》为代表的楚辞还影响到汉赋的形成。</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1"/>
            </p:custDataLst>
          </p:nvPr>
        </p:nvSpPr>
        <p:spPr>
          <a:xfrm>
            <a:off x="3281045" y="1271270"/>
            <a:ext cx="122618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离骚　</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5216525" y="1208405"/>
            <a:ext cx="18916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九章</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7442200" y="1208405"/>
            <a:ext cx="18916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天问　</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custDataLst>
              <p:tags r:id="rId4"/>
            </p:custDataLst>
          </p:nvPr>
        </p:nvSpPr>
        <p:spPr>
          <a:xfrm>
            <a:off x="9667875" y="1208405"/>
            <a:ext cx="18916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九歌</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5"/>
            </p:custDataLst>
          </p:nvPr>
        </p:nvSpPr>
        <p:spPr>
          <a:xfrm>
            <a:off x="9667875" y="1795780"/>
            <a:ext cx="18916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浪漫主义</a:t>
            </a:r>
            <a:endParaRPr lang="zh-CN" altLang="en-US"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custDataLst>
              <p:tags r:id="rId6"/>
            </p:custDataLst>
          </p:nvPr>
        </p:nvSpPr>
        <p:spPr>
          <a:xfrm>
            <a:off x="6477000" y="2762885"/>
            <a:ext cx="96520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离骚　</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6096000" y="3312160"/>
            <a:ext cx="151384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风骚</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52170" y="1545590"/>
            <a:ext cx="1009586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4. </a:t>
            </a:r>
            <a:r>
              <a:rPr lang="zh-CN" altLang="en-US" sz="2400">
                <a:latin typeface="宋体" panose="02010600030101010101" pitchFamily="2" charset="-122"/>
                <a:ea typeface="宋体" panose="02010600030101010101" pitchFamily="2" charset="-122"/>
                <a:cs typeface="宋体" panose="02010600030101010101" pitchFamily="2" charset="-122"/>
              </a:rPr>
              <a:t>给下列标红的字词注音。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缪</a:t>
            </a:r>
            <a:r>
              <a:rPr lang="zh-CN" altLang="en-US" sz="2400">
                <a:latin typeface="宋体" panose="02010600030101010101" pitchFamily="2" charset="-122"/>
                <a:ea typeface="宋体" panose="02010600030101010101" pitchFamily="2" charset="-122"/>
                <a:cs typeface="宋体" panose="02010600030101010101" pitchFamily="2" charset="-122"/>
              </a:rPr>
              <a:t>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缪</a:t>
            </a:r>
            <a:r>
              <a:rPr lang="zh-CN" altLang="en-US" sz="2400">
                <a:latin typeface="宋体" panose="02010600030101010101" pitchFamily="2" charset="-122"/>
                <a:ea typeface="宋体" panose="02010600030101010101" pitchFamily="2" charset="-122"/>
                <a:cs typeface="宋体" panose="02010600030101010101" pitchFamily="2" charset="-122"/>
              </a:rPr>
              <a:t>公（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避</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匿</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汤</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镬</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虽</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驽</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肉</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袒</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盆</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缻</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可予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不</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渑</a:t>
            </a:r>
            <a:r>
              <a:rPr lang="zh-CN" altLang="en-US" sz="2400">
                <a:latin typeface="宋体" panose="02010600030101010101" pitchFamily="2" charset="-122"/>
                <a:ea typeface="宋体" panose="02010600030101010101" pitchFamily="2" charset="-122"/>
                <a:cs typeface="宋体" panose="02010600030101010101" pitchFamily="2" charset="-122"/>
              </a:rPr>
              <a:t>池（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佯</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列</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观</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皆</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靡</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传</a:t>
            </a:r>
            <a:r>
              <a:rPr lang="zh-CN" altLang="en-US" sz="2400">
                <a:latin typeface="宋体" panose="02010600030101010101" pitchFamily="2" charset="-122"/>
                <a:ea typeface="宋体" panose="02010600030101010101" pitchFamily="2" charset="-122"/>
                <a:cs typeface="宋体" panose="02010600030101010101" pitchFamily="2" charset="-122"/>
              </a:rPr>
              <a:t>舍（</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甚</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倨</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不</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怿</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睨</a:t>
            </a:r>
            <a:r>
              <a:rPr lang="zh-CN" altLang="en-US" sz="2400">
                <a:latin typeface="宋体" panose="02010600030101010101" pitchFamily="2" charset="-122"/>
                <a:ea typeface="宋体" panose="02010600030101010101" pitchFamily="2" charset="-122"/>
                <a:cs typeface="宋体" panose="02010600030101010101" pitchFamily="2" charset="-122"/>
              </a:rPr>
              <a:t>柱（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衣褐</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遗</a:t>
            </a:r>
            <a:r>
              <a:rPr lang="zh-CN" altLang="en-US" sz="2400">
                <a:latin typeface="宋体" panose="02010600030101010101" pitchFamily="2" charset="-122"/>
                <a:ea typeface="宋体" panose="02010600030101010101" pitchFamily="2" charset="-122"/>
                <a:cs typeface="宋体" panose="02010600030101010101" pitchFamily="2" charset="-122"/>
              </a:rPr>
              <a:t>赵王书（</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950720" y="203517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miào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662805" y="2035175"/>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239885" y="203517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931670" y="258445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huò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662170" y="25660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nú</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9296400" y="25660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tǎn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1857375" y="3044825"/>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fǒu</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8"/>
            </p:custDataLst>
          </p:nvPr>
        </p:nvSpPr>
        <p:spPr>
          <a:xfrm>
            <a:off x="4925695" y="3026410"/>
            <a:ext cx="1170305" cy="48958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fǒu</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9239885" y="2989580"/>
            <a:ext cx="9258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miǎn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0"/>
            </p:custDataLst>
          </p:nvPr>
        </p:nvSpPr>
        <p:spPr>
          <a:xfrm>
            <a:off x="1857375" y="3480435"/>
            <a:ext cx="160972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yáng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1"/>
            </p:custDataLst>
          </p:nvPr>
        </p:nvSpPr>
        <p:spPr>
          <a:xfrm>
            <a:off x="4662170" y="3517900"/>
            <a:ext cx="17208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guàn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2"/>
            </p:custDataLst>
          </p:nvPr>
        </p:nvSpPr>
        <p:spPr>
          <a:xfrm>
            <a:off x="9203690" y="3505200"/>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3"/>
            </p:custDataLst>
          </p:nvPr>
        </p:nvSpPr>
        <p:spPr>
          <a:xfrm>
            <a:off x="1857375" y="395541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zhuàn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4"/>
            </p:custDataLst>
          </p:nvPr>
        </p:nvSpPr>
        <p:spPr>
          <a:xfrm>
            <a:off x="4560570" y="395541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5"/>
            </p:custDataLst>
          </p:nvPr>
        </p:nvSpPr>
        <p:spPr>
          <a:xfrm>
            <a:off x="9203690" y="395922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6"/>
            </p:custDataLst>
          </p:nvPr>
        </p:nvSpPr>
        <p:spPr>
          <a:xfrm>
            <a:off x="1857375" y="450024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7"/>
            </p:custDataLst>
          </p:nvPr>
        </p:nvSpPr>
        <p:spPr>
          <a:xfrm>
            <a:off x="4560570" y="4481830"/>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8"/>
            </p:custDataLst>
          </p:nvPr>
        </p:nvSpPr>
        <p:spPr>
          <a:xfrm>
            <a:off x="6096000" y="443674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custDataLst>
              <p:tags r:id="rId19"/>
            </p:custDataLst>
          </p:nvPr>
        </p:nvSpPr>
        <p:spPr>
          <a:xfrm>
            <a:off x="9499600" y="451040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wèi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linds(horizont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linds(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linds(horizontal)">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linds(horizontal)">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2" grpId="0"/>
      <p:bldP spid="4" grpId="0"/>
      <p:bldP spid="13" grpId="0"/>
      <p:bldP spid="14" grpId="0"/>
      <p:bldP spid="15" grpId="0"/>
      <p:bldP spid="6" grpId="0"/>
      <p:bldP spid="16" grpId="0"/>
      <p:bldP spid="17" grpId="0"/>
      <p:bldP spid="18" grpId="0"/>
      <p:bldP spid="19" grpId="0"/>
      <p:bldP spid="20" grpId="0"/>
      <p:bldP spid="21" grpId="0"/>
      <p:bldP spid="2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628265" y="402590"/>
            <a:ext cx="8221980" cy="53670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5. </a:t>
            </a:r>
            <a:r>
              <a:rPr lang="zh-CN" altLang="en-US" sz="2400">
                <a:latin typeface="宋体" panose="02010600030101010101" pitchFamily="2" charset="-122"/>
                <a:ea typeface="宋体" panose="02010600030101010101" pitchFamily="2" charset="-122"/>
                <a:cs typeface="宋体" panose="02010600030101010101" pitchFamily="2" charset="-122"/>
              </a:rPr>
              <a:t>解释下列标红的字词。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乃辞</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谢</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从径道</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亡</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间</a:t>
            </a:r>
            <a:r>
              <a:rPr lang="zh-CN" altLang="en-US" sz="2400">
                <a:latin typeface="宋体" panose="02010600030101010101" pitchFamily="2" charset="-122"/>
                <a:ea typeface="宋体" panose="02010600030101010101" pitchFamily="2" charset="-122"/>
                <a:cs typeface="宋体" panose="02010600030101010101" pitchFamily="2" charset="-122"/>
              </a:rPr>
              <a:t>至赵矣：_____________________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臣请就</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汤镬</a:t>
            </a:r>
            <a:r>
              <a:rPr lang="zh-CN" altLang="en-US" sz="2400">
                <a:latin typeface="宋体" panose="02010600030101010101" pitchFamily="2" charset="-122"/>
                <a:ea typeface="宋体" panose="02010600030101010101" pitchFamily="2" charset="-122"/>
                <a:cs typeface="宋体" panose="02010600030101010101" pitchFamily="2" charset="-122"/>
              </a:rPr>
              <a:t>：______________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左右皆</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靡</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为赵王</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寿</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秦王</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竟</a:t>
            </a:r>
            <a:r>
              <a:rPr lang="zh-CN" altLang="en-US" sz="2400">
                <a:latin typeface="宋体" panose="02010600030101010101" pitchFamily="2" charset="-122"/>
                <a:ea typeface="宋体" panose="02010600030101010101" pitchFamily="2" charset="-122"/>
                <a:cs typeface="宋体" panose="02010600030101010101" pitchFamily="2" charset="-122"/>
              </a:rPr>
              <a:t>酒：_____________________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位在廉颇之</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右</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一</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介</a:t>
            </a:r>
            <a:r>
              <a:rPr lang="zh-CN" altLang="en-US" sz="2400">
                <a:latin typeface="宋体" panose="02010600030101010101" pitchFamily="2" charset="-122"/>
                <a:ea typeface="宋体" panose="02010600030101010101" pitchFamily="2" charset="-122"/>
                <a:cs typeface="宋体" panose="02010600030101010101" pitchFamily="2" charset="-122"/>
              </a:rPr>
              <a:t>之使：_____________________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徒</a:t>
            </a:r>
            <a:r>
              <a:rPr lang="zh-CN" altLang="en-US" sz="2400">
                <a:latin typeface="宋体" panose="02010600030101010101" pitchFamily="2" charset="-122"/>
                <a:ea typeface="宋体" panose="02010600030101010101" pitchFamily="2" charset="-122"/>
                <a:cs typeface="宋体" panose="02010600030101010101" pitchFamily="2" charset="-122"/>
              </a:rPr>
              <a:t>以口舌</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为</a:t>
            </a:r>
            <a:r>
              <a:rPr lang="zh-CN" altLang="en-US" sz="2400">
                <a:latin typeface="宋体" panose="02010600030101010101" pitchFamily="2" charset="-122"/>
                <a:ea typeface="宋体" panose="02010600030101010101" pitchFamily="2" charset="-122"/>
                <a:cs typeface="宋体" panose="02010600030101010101" pitchFamily="2" charset="-122"/>
              </a:rPr>
              <a:t>劳：_____________________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4011930" y="925195"/>
            <a:ext cx="36239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道歉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269105" y="1385570"/>
            <a:ext cx="270573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逃跑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4443095" y="1845945"/>
            <a:ext cx="31927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抄小道，秘密地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4349750" y="2350770"/>
            <a:ext cx="48558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古代一种酷刑，用滚水烹煮犯人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269105" y="2855595"/>
            <a:ext cx="225298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退却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4349750" y="3315970"/>
            <a:ext cx="29025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敬酒或献礼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7"/>
            </p:custDataLst>
          </p:nvPr>
        </p:nvSpPr>
        <p:spPr>
          <a:xfrm>
            <a:off x="4349750" y="3776345"/>
            <a:ext cx="217233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完毕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8"/>
            </p:custDataLst>
          </p:nvPr>
        </p:nvSpPr>
        <p:spPr>
          <a:xfrm>
            <a:off x="4866640" y="4281170"/>
            <a:ext cx="132905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上</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9"/>
            </p:custDataLst>
          </p:nvPr>
        </p:nvSpPr>
        <p:spPr>
          <a:xfrm>
            <a:off x="4349750" y="4763135"/>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个</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0"/>
            </p:custDataLst>
          </p:nvPr>
        </p:nvSpPr>
        <p:spPr>
          <a:xfrm>
            <a:off x="4866640" y="5246370"/>
            <a:ext cx="48704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徒：只，不过　　为：建立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6" grpId="0"/>
      <p:bldP spid="16" grpId="0"/>
      <p:bldP spid="17" grpId="0"/>
      <p:bldP spid="18"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625600" y="160020"/>
            <a:ext cx="10058400" cy="58515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找出下列各句中的通假字，写出本字并解释字意。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1</a:t>
            </a:r>
            <a:r>
              <a:rPr lang="zh-CN" altLang="en-US" sz="2400">
                <a:latin typeface="宋体" panose="02010600030101010101" pitchFamily="2" charset="-122"/>
                <a:ea typeface="宋体" panose="02010600030101010101" pitchFamily="2" charset="-122"/>
                <a:cs typeface="宋体" panose="02010600030101010101" pitchFamily="2" charset="-122"/>
              </a:rPr>
              <a:t>）可予不。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cs typeface="宋体" panose="02010600030101010101" pitchFamily="2" charset="-122"/>
              </a:rPr>
              <a:t>）臣愿奉璧往使。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3</a:t>
            </a:r>
            <a:r>
              <a:rPr lang="zh-CN" altLang="en-US" sz="2400">
                <a:latin typeface="宋体" panose="02010600030101010101" pitchFamily="2" charset="-122"/>
                <a:ea typeface="宋体" panose="02010600030101010101" pitchFamily="2" charset="-122"/>
                <a:cs typeface="宋体" panose="02010600030101010101" pitchFamily="2" charset="-122"/>
              </a:rPr>
              <a:t>）拜送书于庭。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4</a:t>
            </a:r>
            <a:r>
              <a:rPr lang="zh-CN" altLang="en-US" sz="2400">
                <a:latin typeface="宋体" panose="02010600030101010101" pitchFamily="2" charset="-122"/>
                <a:ea typeface="宋体" panose="02010600030101010101" pitchFamily="2" charset="-122"/>
                <a:cs typeface="宋体" panose="02010600030101010101" pitchFamily="2" charset="-122"/>
              </a:rPr>
              <a:t>）召有司案图。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5</a:t>
            </a:r>
            <a:r>
              <a:rPr lang="zh-CN" altLang="en-US" sz="2400">
                <a:latin typeface="宋体" panose="02010600030101010101" pitchFamily="2" charset="-122"/>
                <a:ea typeface="宋体" panose="02010600030101010101" pitchFamily="2" charset="-122"/>
                <a:cs typeface="宋体" panose="02010600030101010101" pitchFamily="2" charset="-122"/>
              </a:rPr>
              <a:t>）秦自缪公以来二十余君。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6</a:t>
            </a:r>
            <a:r>
              <a:rPr lang="zh-CN" altLang="en-US" sz="2400">
                <a:latin typeface="宋体" panose="02010600030101010101" pitchFamily="2" charset="-122"/>
                <a:ea typeface="宋体" panose="02010600030101010101" pitchFamily="2" charset="-122"/>
                <a:cs typeface="宋体" panose="02010600030101010101" pitchFamily="2" charset="-122"/>
              </a:rPr>
              <a:t>）唯大王与群臣孰计议之。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_______同______，解释：_____________________________________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829435" y="110299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3174365" y="110299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否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3"/>
            </p:custDataLst>
          </p:nvPr>
        </p:nvSpPr>
        <p:spPr>
          <a:xfrm>
            <a:off x="5156200" y="1033780"/>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句末语气词。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4"/>
            </p:custDataLst>
          </p:nvPr>
        </p:nvSpPr>
        <p:spPr>
          <a:xfrm>
            <a:off x="1829435" y="194119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奉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5"/>
            </p:custDataLst>
          </p:nvPr>
        </p:nvSpPr>
        <p:spPr>
          <a:xfrm>
            <a:off x="3174365" y="194119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捧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6"/>
            </p:custDataLst>
          </p:nvPr>
        </p:nvSpPr>
        <p:spPr>
          <a:xfrm>
            <a:off x="5156200" y="1941195"/>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用手托。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7"/>
            </p:custDataLst>
          </p:nvPr>
        </p:nvSpPr>
        <p:spPr>
          <a:xfrm>
            <a:off x="1829435" y="278955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庭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8"/>
            </p:custDataLst>
          </p:nvPr>
        </p:nvSpPr>
        <p:spPr>
          <a:xfrm>
            <a:off x="3174365" y="278955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廷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9"/>
            </p:custDataLst>
          </p:nvPr>
        </p:nvSpPr>
        <p:spPr>
          <a:xfrm>
            <a:off x="5156200" y="2789555"/>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国君听政的朝堂。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0"/>
            </p:custDataLst>
          </p:nvPr>
        </p:nvSpPr>
        <p:spPr>
          <a:xfrm>
            <a:off x="1829435" y="372618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案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custDataLst>
              <p:tags r:id="rId11"/>
            </p:custDataLst>
          </p:nvPr>
        </p:nvSpPr>
        <p:spPr>
          <a:xfrm>
            <a:off x="3174365" y="372618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按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custDataLst>
              <p:tags r:id="rId12"/>
            </p:custDataLst>
          </p:nvPr>
        </p:nvSpPr>
        <p:spPr>
          <a:xfrm>
            <a:off x="5156200" y="3726180"/>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审察、察看</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4" name="文本框 23"/>
          <p:cNvSpPr txBox="1"/>
          <p:nvPr>
            <p:custDataLst>
              <p:tags r:id="rId13"/>
            </p:custDataLst>
          </p:nvPr>
        </p:nvSpPr>
        <p:spPr>
          <a:xfrm>
            <a:off x="1956435" y="454533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缪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4"/>
            </p:custDataLst>
          </p:nvPr>
        </p:nvSpPr>
        <p:spPr>
          <a:xfrm>
            <a:off x="3174365" y="4545330"/>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穆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6" name="文本框 25"/>
          <p:cNvSpPr txBox="1"/>
          <p:nvPr>
            <p:custDataLst>
              <p:tags r:id="rId15"/>
            </p:custDataLst>
          </p:nvPr>
        </p:nvSpPr>
        <p:spPr>
          <a:xfrm>
            <a:off x="5283200" y="4545330"/>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人名。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7" name="文本框 26"/>
          <p:cNvSpPr txBox="1"/>
          <p:nvPr>
            <p:custDataLst>
              <p:tags r:id="rId16"/>
            </p:custDataLst>
          </p:nvPr>
        </p:nvSpPr>
        <p:spPr>
          <a:xfrm>
            <a:off x="1731645" y="551116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孰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8" name="文本框 27"/>
          <p:cNvSpPr txBox="1"/>
          <p:nvPr>
            <p:custDataLst>
              <p:tags r:id="rId17"/>
            </p:custDataLst>
          </p:nvPr>
        </p:nvSpPr>
        <p:spPr>
          <a:xfrm>
            <a:off x="3076575" y="5511165"/>
            <a:ext cx="8223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熟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9" name="文本框 28"/>
          <p:cNvSpPr txBox="1"/>
          <p:nvPr>
            <p:custDataLst>
              <p:tags r:id="rId18"/>
            </p:custDataLst>
          </p:nvPr>
        </p:nvSpPr>
        <p:spPr>
          <a:xfrm>
            <a:off x="5156200" y="5511165"/>
            <a:ext cx="60871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仔细。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linds(horizontal)">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linds(horizontal)">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blinds(horizontal)">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blinds(horizontal)">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blinds(horizontal)">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blinds(horizontal)">
                                      <p:cBhvr>
                                        <p:cTn id="9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P spid="11" grpId="0"/>
      <p:bldP spid="13" grpId="0"/>
      <p:bldP spid="14" grpId="0"/>
      <p:bldP spid="15" grpId="0"/>
      <p:bldP spid="19" grpId="0"/>
      <p:bldP spid="20" grpId="0"/>
      <p:bldP spid="21" grpId="0"/>
      <p:bldP spid="22" grpId="0"/>
      <p:bldP spid="23" grpId="0"/>
      <p:bldP spid="24" grpId="0"/>
      <p:bldP spid="25" grpId="0"/>
      <p:bldP spid="26" grpId="0"/>
      <p:bldP spid="27" grpId="0"/>
      <p:bldP spid="28" grpId="0"/>
      <p:bldP spid="2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43255" y="935990"/>
            <a:ext cx="1154874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7. </a:t>
            </a:r>
            <a:r>
              <a:rPr lang="zh-CN" altLang="en-US" sz="2400">
                <a:latin typeface="宋体" panose="02010600030101010101" pitchFamily="2" charset="-122"/>
                <a:ea typeface="宋体" panose="02010600030101010101" pitchFamily="2" charset="-122"/>
                <a:cs typeface="宋体" panose="02010600030101010101" pitchFamily="2" charset="-122"/>
              </a:rPr>
              <a:t>课文是怎样描写蔺相如出场的？这样写有什么好处？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p:cNvSpPr txBox="1"/>
          <p:nvPr>
            <p:custDataLst>
              <p:tags r:id="rId2"/>
            </p:custDataLst>
          </p:nvPr>
        </p:nvSpPr>
        <p:spPr>
          <a:xfrm>
            <a:off x="784860" y="1326515"/>
            <a:ext cx="10959465" cy="2968625"/>
          </a:xfrm>
          <a:prstGeom prst="rect">
            <a:avLst/>
          </a:prstGeom>
          <a:noFill/>
        </p:spPr>
        <p:txBody>
          <a:bodyPr wrap="square" rtlCol="0">
            <a:spAutoFit/>
          </a:bodyPr>
          <a:p>
            <a:pPr>
              <a:lnSpc>
                <a:spcPct val="13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蔺相如是在秦国威逼利诱，赵国君臣束手无策、左右为难的矛盾中出场的。本文先写赵国君臣面临的“三难”：秦王求璧，贪婪霸道，为一难；面对秦王的易城求璧，赵国君臣深感“予”或“勿予”两难；求人报秦而无人，为三难。这才有求人报秦之议，缪贤荐才之举，赵王召见之事，相如入秦之行。（虎狼之秦易城求璧，诚意少而诈骗多，赵王为难，蔺相如不易，矛盾愈尖锐，愈能显示相如化“两难”为“两全”的智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56640" y="971550"/>
            <a:ext cx="955357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8. </a:t>
            </a:r>
            <a:r>
              <a:rPr sz="2400">
                <a:latin typeface="宋体" panose="02010600030101010101" pitchFamily="2" charset="-122"/>
                <a:ea typeface="宋体" panose="02010600030101010101" pitchFamily="2" charset="-122"/>
                <a:cs typeface="宋体" panose="02010600030101010101" pitchFamily="2" charset="-122"/>
              </a:rPr>
              <a:t>阅读课文，并完成下表。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29285" y="1534160"/>
          <a:ext cx="11177905" cy="4222750"/>
        </p:xfrm>
        <a:graphic>
          <a:graphicData uri="http://schemas.openxmlformats.org/drawingml/2006/table">
            <a:tbl>
              <a:tblPr firstRow="1" bandRow="1">
                <a:tableStyleId>{5940675A-B579-460E-94D1-54222C63F5DA}</a:tableStyleId>
              </a:tblPr>
              <a:tblGrid>
                <a:gridCol w="1580515"/>
                <a:gridCol w="2190750"/>
                <a:gridCol w="2054225"/>
                <a:gridCol w="2139315"/>
                <a:gridCol w="3213100"/>
              </a:tblGrid>
              <a:tr h="457200">
                <a:tc rowSpan="2">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段　落</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rowSpan="2">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rPr>
                        <a:t>内　容</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gridSpan="2">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rPr>
                        <a:t>人物性格</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rowSpan="2">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rPr>
                        <a:t>刻画人物方法</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5720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rPr>
                        <a:t>蔺相如</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00000"/>
                        </a:lnSpc>
                        <a:buNone/>
                      </a:pPr>
                      <a:r>
                        <a:rPr lang="zh-CN" altLang="en-US" sz="2400" b="1">
                          <a:solidFill>
                            <a:schemeClr val="bg1"/>
                          </a:solidFill>
                          <a:latin typeface="宋体" panose="02010600030101010101" pitchFamily="2" charset="-122"/>
                          <a:ea typeface="宋体" panose="02010600030101010101" pitchFamily="2" charset="-122"/>
                        </a:rPr>
                        <a:t>廉　颇</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826770">
                <a:tc>
                  <a:txBody>
                    <a:bodyPr/>
                    <a:p>
                      <a:pPr>
                        <a:lnSpc>
                          <a:spcPct val="100000"/>
                        </a:lnSpc>
                        <a:buNone/>
                      </a:pPr>
                      <a:r>
                        <a:rPr lang="zh-CN" altLang="en-US" sz="24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2</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7405">
                <a:tc>
                  <a:txBody>
                    <a:bodyPr/>
                    <a:p>
                      <a:pPr>
                        <a:lnSpc>
                          <a:spcPct val="100000"/>
                        </a:lnSpc>
                        <a:buNone/>
                      </a:pPr>
                      <a:r>
                        <a:rPr sz="2400">
                          <a:latin typeface="Times New Roman" panose="02020603050405020304" charset="0"/>
                          <a:ea typeface="宋体" panose="02010600030101010101" pitchFamily="2" charset="-122"/>
                          <a:cs typeface="Times New Roman" panose="02020603050405020304" charset="0"/>
                        </a:rPr>
                        <a:t>第3</a:t>
                      </a:r>
                      <a:r>
                        <a:rPr lang="en-US"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13</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7405">
                <a:tc>
                  <a:txBody>
                    <a:bodyPr/>
                    <a:p>
                      <a:pPr>
                        <a:lnSpc>
                          <a:spcPct val="100000"/>
                        </a:lnSpc>
                        <a:buNone/>
                      </a:pPr>
                      <a:r>
                        <a:rPr lang="zh-CN" altLang="en-US" sz="24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14</a:t>
                      </a:r>
                      <a:r>
                        <a:rPr lang="en-US"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17</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6770">
                <a:tc>
                  <a:txBody>
                    <a:bodyPr/>
                    <a:p>
                      <a:pPr>
                        <a:lnSpc>
                          <a:spcPct val="100000"/>
                        </a:lnSpc>
                        <a:buNone/>
                      </a:pPr>
                      <a:r>
                        <a:rPr lang="zh-CN" altLang="en-US" sz="2400">
                          <a:latin typeface="宋体" panose="02010600030101010101" pitchFamily="2" charset="-122"/>
                          <a:ea typeface="宋体" panose="02010600030101010101" pitchFamily="2" charset="-122"/>
                        </a:rPr>
                        <a:t>第</a:t>
                      </a:r>
                      <a:r>
                        <a:rPr sz="2400">
                          <a:latin typeface="Times New Roman" panose="02020603050405020304" charset="0"/>
                          <a:ea typeface="宋体" panose="02010600030101010101" pitchFamily="2" charset="-122"/>
                          <a:cs typeface="Times New Roman" panose="02020603050405020304" charset="0"/>
                        </a:rPr>
                        <a:t>18</a:t>
                      </a:r>
                      <a:r>
                        <a:rPr lang="en-US" sz="2400">
                          <a:latin typeface="Times New Roman" panose="02020603050405020304" charset="0"/>
                          <a:ea typeface="宋体" panose="02010600030101010101" pitchFamily="2" charset="-122"/>
                          <a:cs typeface="Times New Roman" panose="02020603050405020304" charset="0"/>
                          <a:sym typeface="+mn-ea"/>
                        </a:rPr>
                        <a:t>~</a:t>
                      </a:r>
                      <a:r>
                        <a:rPr sz="2400">
                          <a:latin typeface="Times New Roman" panose="02020603050405020304" charset="0"/>
                          <a:ea typeface="宋体" panose="02010600030101010101" pitchFamily="2" charset="-122"/>
                          <a:cs typeface="Times New Roman" panose="02020603050405020304" charset="0"/>
                        </a:rPr>
                        <a:t>21</a:t>
                      </a:r>
                      <a:r>
                        <a:rPr lang="zh-CN" altLang="en-US" sz="2400">
                          <a:latin typeface="宋体" panose="02010600030101010101" pitchFamily="2" charset="-122"/>
                          <a:ea typeface="宋体" panose="02010600030101010101" pitchFamily="2" charset="-122"/>
                        </a:rPr>
                        <a:t>段</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3"/>
            </p:custDataLst>
          </p:nvPr>
        </p:nvSpPr>
        <p:spPr>
          <a:xfrm>
            <a:off x="2227580" y="2508250"/>
            <a:ext cx="2102485"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廉颇、蔺相如简介</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88900"/>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7"/>
            </p:custDataLst>
          </p:nvPr>
        </p:nvSpPr>
        <p:spPr>
          <a:xfrm>
            <a:off x="2227580" y="3535045"/>
            <a:ext cx="21024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完璧归赵</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8"/>
            </p:custDataLst>
          </p:nvPr>
        </p:nvSpPr>
        <p:spPr>
          <a:xfrm>
            <a:off x="2227580" y="4286250"/>
            <a:ext cx="210248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渑池之会</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9"/>
            </p:custDataLst>
          </p:nvPr>
        </p:nvSpPr>
        <p:spPr>
          <a:xfrm>
            <a:off x="2227580" y="5057140"/>
            <a:ext cx="176593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负荆请罪</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10"/>
            </p:custDataLst>
          </p:nvPr>
        </p:nvSpPr>
        <p:spPr>
          <a:xfrm>
            <a:off x="4403090" y="2758440"/>
            <a:ext cx="1793240" cy="1198880"/>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有智谋、勇</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敢、机智、</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爱国、忠心</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6514465" y="2758440"/>
            <a:ext cx="2084070" cy="1568450"/>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勇猛、善于谋</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略、鲁莽善妒、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心胸狭隘、勇于改过</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nvSpPr>
        <p:spPr>
          <a:xfrm>
            <a:off x="8598535" y="2508250"/>
            <a:ext cx="3209290" cy="304609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选取典型事件刻画人物形象；在矛盾冲突中刻画人物；以富有代表性的细节刻画人物；用个性化的语言刻画人物；用悬念、虚实映衬等技巧突出人物形象</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8" grpId="0"/>
      <p:bldP spid="9" grpId="0"/>
      <p:bldP spid="10"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563870" y="5727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558925"/>
            <a:ext cx="1103439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下列选项中，标红字的注音全都正确的一项是（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solidFill>
                  <a:srgbClr val="FF0000"/>
                </a:solidFill>
                <a:latin typeface="Times New Roman" panose="02020603050405020304" charset="0"/>
                <a:ea typeface="宋体" panose="02010600030101010101" pitchFamily="2" charset="-122"/>
                <a:cs typeface="Times New Roman" panose="02020603050405020304" charset="0"/>
              </a:rPr>
              <a:t>宦</a:t>
            </a:r>
            <a:r>
              <a:rPr sz="2400">
                <a:latin typeface="Times New Roman" panose="02020603050405020304" charset="0"/>
                <a:ea typeface="宋体" panose="02010600030101010101" pitchFamily="2" charset="-122"/>
                <a:cs typeface="Times New Roman" panose="02020603050405020304" charset="0"/>
              </a:rPr>
              <a:t>官（fàn）</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避</a:t>
            </a:r>
            <a:r>
              <a:rPr sz="2400">
                <a:solidFill>
                  <a:srgbClr val="FF0000"/>
                </a:solidFill>
                <a:latin typeface="Times New Roman" panose="02020603050405020304" charset="0"/>
                <a:ea typeface="宋体" panose="02010600030101010101" pitchFamily="2" charset="-122"/>
                <a:cs typeface="Times New Roman" panose="02020603050405020304" charset="0"/>
              </a:rPr>
              <a:t>匿</a:t>
            </a:r>
            <a:r>
              <a:rPr sz="2400">
                <a:latin typeface="Times New Roman" panose="02020603050405020304" charset="0"/>
                <a:ea typeface="宋体" panose="02010600030101010101" pitchFamily="2" charset="-122"/>
                <a:cs typeface="Times New Roman" panose="02020603050405020304" charset="0"/>
              </a:rPr>
              <a:t>（nì）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缪</a:t>
            </a:r>
            <a:r>
              <a:rPr sz="2400">
                <a:latin typeface="Times New Roman" panose="02020603050405020304" charset="0"/>
                <a:ea typeface="宋体" panose="02010600030101010101" pitchFamily="2" charset="-122"/>
                <a:cs typeface="Times New Roman" panose="02020603050405020304" charset="0"/>
              </a:rPr>
              <a:t>贤（miù）</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礼节甚</a:t>
            </a:r>
            <a:r>
              <a:rPr sz="2400">
                <a:solidFill>
                  <a:srgbClr val="FF0000"/>
                </a:solidFill>
                <a:latin typeface="Times New Roman" panose="02020603050405020304" charset="0"/>
                <a:ea typeface="宋体" panose="02010600030101010101" pitchFamily="2" charset="-122"/>
                <a:cs typeface="Times New Roman" panose="02020603050405020304" charset="0"/>
              </a:rPr>
              <a:t>倨</a:t>
            </a:r>
            <a:r>
              <a:rPr sz="2400">
                <a:latin typeface="Times New Roman" panose="02020603050405020304" charset="0"/>
                <a:ea typeface="宋体" panose="02010600030101010101" pitchFamily="2" charset="-122"/>
                <a:cs typeface="Times New Roman" panose="02020603050405020304" charset="0"/>
              </a:rPr>
              <a:t>（jù）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袒</a:t>
            </a:r>
            <a:r>
              <a:rPr sz="2400">
                <a:latin typeface="Times New Roman" panose="02020603050405020304" charset="0"/>
                <a:ea typeface="宋体" panose="02010600030101010101" pitchFamily="2" charset="-122"/>
                <a:cs typeface="Times New Roman" panose="02020603050405020304" charset="0"/>
              </a:rPr>
              <a:t>露（tǎn）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赦</a:t>
            </a:r>
            <a:r>
              <a:rPr sz="2400">
                <a:latin typeface="Times New Roman" panose="02020603050405020304" charset="0"/>
                <a:ea typeface="宋体" panose="02010600030101010101" pitchFamily="2" charset="-122"/>
                <a:cs typeface="Times New Roman" panose="02020603050405020304" charset="0"/>
              </a:rPr>
              <a:t>免（shè）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睥</a:t>
            </a:r>
            <a:r>
              <a:rPr sz="2400">
                <a:solidFill>
                  <a:srgbClr val="FF0000"/>
                </a:solidFill>
                <a:latin typeface="Times New Roman" panose="02020603050405020304" charset="0"/>
                <a:ea typeface="宋体" panose="02010600030101010101" pitchFamily="2" charset="-122"/>
                <a:cs typeface="Times New Roman" panose="02020603050405020304" charset="0"/>
              </a:rPr>
              <a:t>睨</a:t>
            </a:r>
            <a:r>
              <a:rPr sz="2400">
                <a:latin typeface="Times New Roman" panose="02020603050405020304" charset="0"/>
                <a:ea typeface="宋体" panose="02010600030101010101" pitchFamily="2" charset="-122"/>
                <a:cs typeface="Times New Roman" panose="02020603050405020304" charset="0"/>
              </a:rPr>
              <a:t>（nì）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白璧微</a:t>
            </a:r>
            <a:r>
              <a:rPr sz="2400">
                <a:solidFill>
                  <a:srgbClr val="FF0000"/>
                </a:solidFill>
                <a:latin typeface="Times New Roman" panose="02020603050405020304" charset="0"/>
                <a:ea typeface="宋体" panose="02010600030101010101" pitchFamily="2" charset="-122"/>
                <a:cs typeface="Times New Roman" panose="02020603050405020304" charset="0"/>
              </a:rPr>
              <a:t>瑕</a:t>
            </a:r>
            <a:r>
              <a:rPr sz="2400">
                <a:latin typeface="Times New Roman" panose="02020603050405020304" charset="0"/>
                <a:ea typeface="宋体" panose="02010600030101010101" pitchFamily="2" charset="-122"/>
                <a:cs typeface="Times New Roman" panose="02020603050405020304" charset="0"/>
              </a:rPr>
              <a:t>（xiá）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不</a:t>
            </a:r>
            <a:r>
              <a:rPr sz="2400">
                <a:solidFill>
                  <a:srgbClr val="FF0000"/>
                </a:solidFill>
                <a:latin typeface="Times New Roman" panose="02020603050405020304" charset="0"/>
                <a:ea typeface="宋体" panose="02010600030101010101" pitchFamily="2" charset="-122"/>
                <a:cs typeface="Times New Roman" panose="02020603050405020304" charset="0"/>
              </a:rPr>
              <a:t>肖</a:t>
            </a:r>
            <a:r>
              <a:rPr sz="2400">
                <a:latin typeface="Times New Roman" panose="02020603050405020304" charset="0"/>
                <a:ea typeface="宋体" panose="02010600030101010101" pitchFamily="2" charset="-122"/>
                <a:cs typeface="Times New Roman" panose="02020603050405020304" charset="0"/>
              </a:rPr>
              <a:t>（xiāo）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驽</a:t>
            </a:r>
            <a:r>
              <a:rPr sz="2400">
                <a:latin typeface="Times New Roman" panose="02020603050405020304" charset="0"/>
                <a:ea typeface="宋体" panose="02010600030101010101" pitchFamily="2" charset="-122"/>
                <a:cs typeface="Times New Roman" panose="02020603050405020304" charset="0"/>
              </a:rPr>
              <a:t>钝（nú）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不</a:t>
            </a:r>
            <a:r>
              <a:rPr sz="2400">
                <a:solidFill>
                  <a:srgbClr val="FF0000"/>
                </a:solidFill>
                <a:latin typeface="Times New Roman" panose="02020603050405020304" charset="0"/>
                <a:ea typeface="宋体" panose="02010600030101010101" pitchFamily="2" charset="-122"/>
                <a:cs typeface="Times New Roman" panose="02020603050405020304" charset="0"/>
              </a:rPr>
              <a:t>怿</a:t>
            </a:r>
            <a:r>
              <a:rPr sz="2400">
                <a:latin typeface="Times New Roman" panose="02020603050405020304" charset="0"/>
                <a:ea typeface="宋体" panose="02010600030101010101" pitchFamily="2" charset="-122"/>
                <a:cs typeface="Times New Roman" panose="02020603050405020304" charset="0"/>
              </a:rPr>
              <a:t>（yì）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望风披</a:t>
            </a:r>
            <a:r>
              <a:rPr sz="2400">
                <a:solidFill>
                  <a:srgbClr val="FF0000"/>
                </a:solidFill>
                <a:latin typeface="Times New Roman" panose="02020603050405020304" charset="0"/>
                <a:ea typeface="宋体" panose="02010600030101010101" pitchFamily="2" charset="-122"/>
                <a:cs typeface="Times New Roman" panose="02020603050405020304" charset="0"/>
              </a:rPr>
              <a:t>靡</a:t>
            </a:r>
            <a:r>
              <a:rPr sz="2400">
                <a:latin typeface="Times New Roman" panose="02020603050405020304" charset="0"/>
                <a:ea typeface="宋体" panose="02010600030101010101" pitchFamily="2" charset="-122"/>
                <a:cs typeface="Times New Roman" panose="02020603050405020304" charset="0"/>
              </a:rPr>
              <a:t>（mí）</a:t>
            </a:r>
            <a:endParaRPr sz="2400">
              <a:latin typeface="Times New Roman" panose="02020603050405020304" charset="0"/>
              <a:ea typeface="宋体" panose="02010600030101010101" pitchFamily="2" charset="-122"/>
              <a:cs typeface="Times New Roman" panose="02020603050405020304" charset="0"/>
            </a:endParaRPr>
          </a:p>
          <a:p>
            <a:pPr marL="360045" indent="-457200" algn="l" fontAlgn="auto">
              <a:lnSpc>
                <a:spcPct val="120000"/>
              </a:lnSpc>
            </a:pPr>
            <a:r>
              <a:rPr sz="2400">
                <a:latin typeface="Times New Roman" panose="02020603050405020304" charset="0"/>
                <a:ea typeface="宋体" panose="02010600030101010101" pitchFamily="2" charset="-122"/>
                <a:cs typeface="Times New Roman" panose="02020603050405020304" charset="0"/>
              </a:rPr>
              <a:t>D. 列</a:t>
            </a:r>
            <a:r>
              <a:rPr sz="2400">
                <a:solidFill>
                  <a:srgbClr val="FF0000"/>
                </a:solidFill>
                <a:latin typeface="Times New Roman" panose="02020603050405020304" charset="0"/>
                <a:ea typeface="宋体" panose="02010600030101010101" pitchFamily="2" charset="-122"/>
                <a:cs typeface="Times New Roman" panose="02020603050405020304" charset="0"/>
              </a:rPr>
              <a:t>观</a:t>
            </a:r>
            <a:r>
              <a:rPr sz="2400">
                <a:latin typeface="Times New Roman" panose="02020603050405020304" charset="0"/>
                <a:ea typeface="宋体" panose="02010600030101010101" pitchFamily="2" charset="-122"/>
                <a:cs typeface="Times New Roman" panose="02020603050405020304" charset="0"/>
              </a:rPr>
              <a:t>（guān）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渑</a:t>
            </a:r>
            <a:r>
              <a:rPr sz="2400">
                <a:latin typeface="Times New Roman" panose="02020603050405020304" charset="0"/>
                <a:ea typeface="宋体" panose="02010600030101010101" pitchFamily="2" charset="-122"/>
                <a:cs typeface="Times New Roman" panose="02020603050405020304" charset="0"/>
              </a:rPr>
              <a:t>池（miǎn）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衣</a:t>
            </a:r>
            <a:r>
              <a:rPr sz="2400">
                <a:latin typeface="Times New Roman" panose="02020603050405020304" charset="0"/>
                <a:ea typeface="宋体" panose="02010600030101010101" pitchFamily="2" charset="-122"/>
                <a:cs typeface="Times New Roman" panose="02020603050405020304" charset="0"/>
              </a:rPr>
              <a:t>褐（yī）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刎</a:t>
            </a:r>
            <a:r>
              <a:rPr sz="2400">
                <a:latin typeface="Times New Roman" panose="02020603050405020304" charset="0"/>
                <a:ea typeface="宋体" panose="02010600030101010101" pitchFamily="2" charset="-122"/>
                <a:cs typeface="Times New Roman" panose="02020603050405020304" charset="0"/>
              </a:rPr>
              <a:t>颈之交（wěn）</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48855" y="15589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6310" y="4686300"/>
            <a:ext cx="965454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A项，“宦”应读“huàn”，“缪”应读“miào”；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C项，“肖”应读“xiào”，“靡”应读“mǐ”；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D项，“观”应读“guàn”，“衣”应读“yì”。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3435" y="64198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下列对标红字的解释，正确的一项是（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使人</a:t>
            </a:r>
            <a:r>
              <a:rPr sz="2400">
                <a:solidFill>
                  <a:srgbClr val="FF0000"/>
                </a:solidFill>
                <a:latin typeface="Times New Roman" panose="02020603050405020304" charset="0"/>
                <a:ea typeface="宋体" panose="02010600030101010101" pitchFamily="2" charset="-122"/>
                <a:cs typeface="Times New Roman" panose="02020603050405020304" charset="0"/>
              </a:rPr>
              <a:t>遗</a:t>
            </a:r>
            <a:r>
              <a:rPr sz="2400">
                <a:latin typeface="Times New Roman" panose="02020603050405020304" charset="0"/>
                <a:ea typeface="宋体" panose="02010600030101010101" pitchFamily="2" charset="-122"/>
                <a:cs typeface="Times New Roman" panose="02020603050405020304" charset="0"/>
              </a:rPr>
              <a:t>赵王书　　　　　　　　　　　</a:t>
            </a:r>
            <a:r>
              <a:rPr sz="2400">
                <a:solidFill>
                  <a:srgbClr val="FF0000"/>
                </a:solidFill>
                <a:latin typeface="Times New Roman" panose="02020603050405020304" charset="0"/>
                <a:ea typeface="宋体" panose="02010600030101010101" pitchFamily="2" charset="-122"/>
                <a:cs typeface="Times New Roman" panose="02020603050405020304" charset="0"/>
              </a:rPr>
              <a:t>遗</a:t>
            </a:r>
            <a:r>
              <a:rPr sz="2400">
                <a:latin typeface="Times New Roman" panose="02020603050405020304" charset="0"/>
                <a:ea typeface="宋体" panose="02010600030101010101" pitchFamily="2" charset="-122"/>
                <a:cs typeface="Times New Roman" panose="02020603050405020304" charset="0"/>
              </a:rPr>
              <a:t>：送给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拜</a:t>
            </a:r>
            <a:r>
              <a:rPr sz="2400">
                <a:latin typeface="Times New Roman" panose="02020603050405020304" charset="0"/>
                <a:ea typeface="宋体" panose="02010600030101010101" pitchFamily="2" charset="-122"/>
                <a:cs typeface="Times New Roman" panose="02020603050405020304" charset="0"/>
              </a:rPr>
              <a:t>为上卿　　　　　　　　　　　　　</a:t>
            </a:r>
            <a:r>
              <a:rPr sz="2400">
                <a:solidFill>
                  <a:srgbClr val="FF0000"/>
                </a:solidFill>
                <a:latin typeface="Times New Roman" panose="02020603050405020304" charset="0"/>
                <a:ea typeface="宋体" panose="02010600030101010101" pitchFamily="2" charset="-122"/>
                <a:cs typeface="Times New Roman" panose="02020603050405020304" charset="0"/>
              </a:rPr>
              <a:t>拜</a:t>
            </a:r>
            <a:r>
              <a:rPr sz="2400">
                <a:latin typeface="Times New Roman" panose="02020603050405020304" charset="0"/>
                <a:ea typeface="宋体" panose="02010600030101010101" pitchFamily="2" charset="-122"/>
                <a:cs typeface="Times New Roman" panose="02020603050405020304" charset="0"/>
              </a:rPr>
              <a:t>：拜访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相如虽驽，</a:t>
            </a:r>
            <a:r>
              <a:rPr sz="2400">
                <a:solidFill>
                  <a:srgbClr val="FF0000"/>
                </a:solidFill>
                <a:latin typeface="Times New Roman" panose="02020603050405020304" charset="0"/>
                <a:ea typeface="宋体" panose="02010600030101010101" pitchFamily="2" charset="-122"/>
                <a:cs typeface="Times New Roman" panose="02020603050405020304" charset="0"/>
              </a:rPr>
              <a:t>独</a:t>
            </a:r>
            <a:r>
              <a:rPr sz="2400">
                <a:latin typeface="Times New Roman" panose="02020603050405020304" charset="0"/>
                <a:ea typeface="宋体" panose="02010600030101010101" pitchFamily="2" charset="-122"/>
                <a:cs typeface="Times New Roman" panose="02020603050405020304" charset="0"/>
              </a:rPr>
              <a:t>畏廉将军哉　　　　　　</a:t>
            </a:r>
            <a:r>
              <a:rPr sz="2400">
                <a:solidFill>
                  <a:srgbClr val="FF0000"/>
                </a:solidFill>
                <a:latin typeface="Times New Roman" panose="02020603050405020304" charset="0"/>
                <a:ea typeface="宋体" panose="02010600030101010101" pitchFamily="2" charset="-122"/>
                <a:cs typeface="Times New Roman" panose="02020603050405020304" charset="0"/>
              </a:rPr>
              <a:t>独</a:t>
            </a:r>
            <a:r>
              <a:rPr sz="2400">
                <a:latin typeface="Times New Roman" panose="02020603050405020304" charset="0"/>
                <a:ea typeface="宋体" panose="02010600030101010101" pitchFamily="2" charset="-122"/>
                <a:cs typeface="Times New Roman" panose="02020603050405020304" charset="0"/>
              </a:rPr>
              <a:t>：唯独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求人可使</a:t>
            </a:r>
            <a:r>
              <a:rPr sz="2400">
                <a:solidFill>
                  <a:srgbClr val="FF0000"/>
                </a:solidFill>
                <a:latin typeface="Times New Roman" panose="02020603050405020304" charset="0"/>
                <a:ea typeface="宋体" panose="02010600030101010101" pitchFamily="2" charset="-122"/>
                <a:cs typeface="Times New Roman" panose="02020603050405020304" charset="0"/>
              </a:rPr>
              <a:t>报</a:t>
            </a:r>
            <a:r>
              <a:rPr sz="2400">
                <a:latin typeface="Times New Roman" panose="02020603050405020304" charset="0"/>
                <a:ea typeface="宋体" panose="02010600030101010101" pitchFamily="2" charset="-122"/>
                <a:cs typeface="Times New Roman" panose="02020603050405020304" charset="0"/>
              </a:rPr>
              <a:t>秦者　　　　　　　　　　</a:t>
            </a:r>
            <a:r>
              <a:rPr sz="2400">
                <a:solidFill>
                  <a:srgbClr val="FF0000"/>
                </a:solidFill>
                <a:latin typeface="Times New Roman" panose="02020603050405020304" charset="0"/>
                <a:ea typeface="宋体" panose="02010600030101010101" pitchFamily="2" charset="-122"/>
                <a:cs typeface="Times New Roman" panose="02020603050405020304" charset="0"/>
              </a:rPr>
              <a:t>报</a:t>
            </a:r>
            <a:r>
              <a:rPr sz="2400">
                <a:latin typeface="Times New Roman" panose="02020603050405020304" charset="0"/>
                <a:ea typeface="宋体" panose="02010600030101010101" pitchFamily="2" charset="-122"/>
                <a:cs typeface="Times New Roman" panose="02020603050405020304" charset="0"/>
              </a:rPr>
              <a:t>：报复</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77330" y="69786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102735"/>
            <a:ext cx="950722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【解析】B项，“拜”翻译为“任命或授予官职”。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C项，“独”翻译为“难道”。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D项，“报”翻译为“答复、回复”。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80085"/>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解释下列标红字的意思。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：秦贪，</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其强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臣诚恐见欺于王而</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赵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相如度秦王虽斋，决</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约不偿城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均之二策，宁许以</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秦曲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廉颇闻之，肉袒</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荆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使</a:t>
            </a:r>
            <a:r>
              <a:rPr sz="2400">
                <a:latin typeface="Times New Roman" panose="02020603050405020304" charset="0"/>
                <a:ea typeface="宋体" panose="02010600030101010101" pitchFamily="2" charset="-122"/>
                <a:cs typeface="Times New Roman" panose="02020603050405020304" charset="0"/>
              </a:rPr>
              <a:t>：秦昭王闻之，</a:t>
            </a:r>
            <a:r>
              <a:rPr sz="2400">
                <a:solidFill>
                  <a:srgbClr val="FF0000"/>
                </a:solidFill>
                <a:latin typeface="Times New Roman" panose="02020603050405020304" charset="0"/>
                <a:ea typeface="宋体" panose="02010600030101010101" pitchFamily="2" charset="-122"/>
                <a:cs typeface="Times New Roman" panose="02020603050405020304" charset="0"/>
              </a:rPr>
              <a:t>使</a:t>
            </a:r>
            <a:r>
              <a:rPr sz="2400">
                <a:latin typeface="Times New Roman" panose="02020603050405020304" charset="0"/>
                <a:ea typeface="宋体" panose="02010600030101010101" pitchFamily="2" charset="-122"/>
                <a:cs typeface="Times New Roman" panose="02020603050405020304" charset="0"/>
              </a:rPr>
              <a:t>人遗赵王书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其人勇士，有智谋，宜可</a:t>
            </a:r>
            <a:r>
              <a:rPr sz="2400">
                <a:solidFill>
                  <a:srgbClr val="FF0000"/>
                </a:solidFill>
                <a:latin typeface="Times New Roman" panose="02020603050405020304" charset="0"/>
                <a:ea typeface="宋体" panose="02010600030101010101" pitchFamily="2" charset="-122"/>
                <a:cs typeface="Times New Roman" panose="02020603050405020304" charset="0"/>
              </a:rPr>
              <a:t>使</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乃</a:t>
            </a:r>
            <a:r>
              <a:rPr sz="2400">
                <a:solidFill>
                  <a:srgbClr val="FF0000"/>
                </a:solidFill>
                <a:latin typeface="Times New Roman" panose="02020603050405020304" charset="0"/>
                <a:ea typeface="宋体" panose="02010600030101010101" pitchFamily="2" charset="-122"/>
                <a:cs typeface="Times New Roman" panose="02020603050405020304" charset="0"/>
              </a:rPr>
              <a:t>使</a:t>
            </a:r>
            <a:r>
              <a:rPr sz="2400">
                <a:latin typeface="Times New Roman" panose="02020603050405020304" charset="0"/>
                <a:ea typeface="宋体" panose="02010600030101010101" pitchFamily="2" charset="-122"/>
                <a:cs typeface="Times New Roman" panose="02020603050405020304" charset="0"/>
              </a:rPr>
              <a:t>其从者衣褐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大王乃遣一介之</a:t>
            </a:r>
            <a:r>
              <a:rPr sz="2400">
                <a:solidFill>
                  <a:srgbClr val="FF0000"/>
                </a:solidFill>
                <a:latin typeface="Times New Roman" panose="02020603050405020304" charset="0"/>
                <a:ea typeface="宋体" panose="02010600030101010101" pitchFamily="2" charset="-122"/>
                <a:cs typeface="Times New Roman" panose="02020603050405020304" charset="0"/>
              </a:rPr>
              <a:t>使</a:t>
            </a:r>
            <a:r>
              <a:rPr sz="2400">
                <a:latin typeface="Times New Roman" panose="02020603050405020304" charset="0"/>
                <a:ea typeface="宋体" panose="02010600030101010101" pitchFamily="2" charset="-122"/>
                <a:cs typeface="Times New Roman" panose="02020603050405020304" charset="0"/>
              </a:rPr>
              <a:t>至赵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173470" y="109601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凭借，倚仗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173470" y="159321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辜负，对不起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6173470" y="200977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违背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6235065" y="2403475"/>
            <a:ext cx="38017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担负、承担，使</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承担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6173470" y="290068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背着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6235065" y="334010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6173470" y="379158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出使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6235065" y="420814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6235065" y="468249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使臣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440180" y="445135"/>
            <a:ext cx="9561830" cy="54082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引</a:t>
            </a:r>
            <a:r>
              <a:rPr sz="2400">
                <a:latin typeface="Times New Roman" panose="02020603050405020304" charset="0"/>
                <a:ea typeface="宋体" panose="02010600030101010101" pitchFamily="2" charset="-122"/>
                <a:cs typeface="Times New Roman" panose="02020603050405020304" charset="0"/>
              </a:rPr>
              <a:t>：</a:t>
            </a:r>
            <a:r>
              <a:rPr sz="2400">
                <a:solidFill>
                  <a:srgbClr val="FF0000"/>
                </a:solidFill>
                <a:latin typeface="Times New Roman" panose="02020603050405020304" charset="0"/>
                <a:ea typeface="宋体" panose="02010600030101010101" pitchFamily="2" charset="-122"/>
                <a:cs typeface="Times New Roman" panose="02020603050405020304" charset="0"/>
              </a:rPr>
              <a:t>引</a:t>
            </a:r>
            <a:r>
              <a:rPr sz="2400">
                <a:latin typeface="Times New Roman" panose="02020603050405020304" charset="0"/>
                <a:ea typeface="宋体" panose="02010600030101010101" pitchFamily="2" charset="-122"/>
                <a:cs typeface="Times New Roman" panose="02020603050405020304" charset="0"/>
              </a:rPr>
              <a:t>赵使者蔺相如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左右欲</a:t>
            </a:r>
            <a:r>
              <a:rPr sz="2400">
                <a:solidFill>
                  <a:srgbClr val="FF0000"/>
                </a:solidFill>
                <a:latin typeface="Times New Roman" panose="02020603050405020304" charset="0"/>
                <a:ea typeface="宋体" panose="02010600030101010101" pitchFamily="2" charset="-122"/>
                <a:cs typeface="Times New Roman" panose="02020603050405020304" charset="0"/>
              </a:rPr>
              <a:t>引</a:t>
            </a:r>
            <a:r>
              <a:rPr sz="2400">
                <a:latin typeface="Times New Roman" panose="02020603050405020304" charset="0"/>
                <a:ea typeface="宋体" panose="02010600030101010101" pitchFamily="2" charset="-122"/>
                <a:cs typeface="Times New Roman" panose="02020603050405020304" charset="0"/>
              </a:rPr>
              <a:t>相如去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相如</a:t>
            </a:r>
            <a:r>
              <a:rPr sz="2400">
                <a:solidFill>
                  <a:srgbClr val="FF0000"/>
                </a:solidFill>
                <a:latin typeface="Times New Roman" panose="02020603050405020304" charset="0"/>
                <a:ea typeface="宋体" panose="02010600030101010101" pitchFamily="2" charset="-122"/>
                <a:cs typeface="Times New Roman" panose="02020603050405020304" charset="0"/>
              </a:rPr>
              <a:t>引</a:t>
            </a:r>
            <a:r>
              <a:rPr sz="2400">
                <a:latin typeface="Times New Roman" panose="02020603050405020304" charset="0"/>
                <a:ea typeface="宋体" panose="02010600030101010101" pitchFamily="2" charset="-122"/>
                <a:cs typeface="Times New Roman" panose="02020603050405020304" charset="0"/>
              </a:rPr>
              <a:t>车避匿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徒</a:t>
            </a:r>
            <a:r>
              <a:rPr sz="2400">
                <a:latin typeface="Times New Roman" panose="02020603050405020304" charset="0"/>
                <a:ea typeface="宋体" panose="02010600030101010101" pitchFamily="2" charset="-122"/>
                <a:cs typeface="Times New Roman" panose="02020603050405020304" charset="0"/>
              </a:rPr>
              <a:t>：秦城恐不可得，</a:t>
            </a:r>
            <a:r>
              <a:rPr sz="2400">
                <a:solidFill>
                  <a:srgbClr val="FF0000"/>
                </a:solidFill>
                <a:latin typeface="Times New Roman" panose="02020603050405020304" charset="0"/>
                <a:ea typeface="宋体" panose="02010600030101010101" pitchFamily="2" charset="-122"/>
                <a:cs typeface="Times New Roman" panose="02020603050405020304" charset="0"/>
              </a:rPr>
              <a:t>徒</a:t>
            </a:r>
            <a:r>
              <a:rPr sz="2400">
                <a:latin typeface="Times New Roman" panose="02020603050405020304" charset="0"/>
                <a:ea typeface="宋体" panose="02010600030101010101" pitchFamily="2" charset="-122"/>
                <a:cs typeface="Times New Roman" panose="02020603050405020304" charset="0"/>
              </a:rPr>
              <a:t>见欺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而蔺相如</a:t>
            </a:r>
            <a:r>
              <a:rPr sz="2400">
                <a:solidFill>
                  <a:srgbClr val="FF0000"/>
                </a:solidFill>
                <a:latin typeface="Times New Roman" panose="02020603050405020304" charset="0"/>
                <a:ea typeface="宋体" panose="02010600030101010101" pitchFamily="2" charset="-122"/>
                <a:cs typeface="Times New Roman" panose="02020603050405020304" charset="0"/>
              </a:rPr>
              <a:t>徒</a:t>
            </a:r>
            <a:r>
              <a:rPr sz="2400">
                <a:latin typeface="Times New Roman" panose="02020603050405020304" charset="0"/>
                <a:ea typeface="宋体" panose="02010600030101010101" pitchFamily="2" charset="-122"/>
                <a:cs typeface="Times New Roman" panose="02020603050405020304" charset="0"/>
              </a:rPr>
              <a:t>以口舌为劳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幸</a:t>
            </a:r>
            <a:r>
              <a:rPr sz="2400">
                <a:latin typeface="Times New Roman" panose="02020603050405020304" charset="0"/>
                <a:ea typeface="宋体" panose="02010600030101010101" pitchFamily="2" charset="-122"/>
                <a:cs typeface="Times New Roman" panose="02020603050405020304" charset="0"/>
              </a:rPr>
              <a:t>：大王亦</a:t>
            </a:r>
            <a:r>
              <a:rPr sz="2400">
                <a:solidFill>
                  <a:srgbClr val="FF0000"/>
                </a:solidFill>
                <a:latin typeface="Times New Roman" panose="02020603050405020304" charset="0"/>
                <a:ea typeface="宋体" panose="02010600030101010101" pitchFamily="2" charset="-122"/>
                <a:cs typeface="Times New Roman" panose="02020603050405020304" charset="0"/>
              </a:rPr>
              <a:t>幸</a:t>
            </a:r>
            <a:r>
              <a:rPr sz="2400">
                <a:latin typeface="Times New Roman" panose="02020603050405020304" charset="0"/>
                <a:ea typeface="宋体" panose="02010600030101010101" pitchFamily="2" charset="-122"/>
                <a:cs typeface="Times New Roman" panose="02020603050405020304" charset="0"/>
              </a:rPr>
              <a:t>赦臣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而君</a:t>
            </a:r>
            <a:r>
              <a:rPr sz="2400">
                <a:solidFill>
                  <a:srgbClr val="FF0000"/>
                </a:solidFill>
                <a:latin typeface="Times New Roman" panose="02020603050405020304" charset="0"/>
                <a:ea typeface="宋体" panose="02010600030101010101" pitchFamily="2" charset="-122"/>
                <a:cs typeface="Times New Roman" panose="02020603050405020304" charset="0"/>
              </a:rPr>
              <a:t>幸</a:t>
            </a:r>
            <a:r>
              <a:rPr sz="2400">
                <a:latin typeface="Times New Roman" panose="02020603050405020304" charset="0"/>
                <a:ea typeface="宋体" panose="02010600030101010101" pitchFamily="2" charset="-122"/>
                <a:cs typeface="Times New Roman" panose="02020603050405020304" charset="0"/>
              </a:rPr>
              <a:t>于赵王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solidFill>
                  <a:srgbClr val="00206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勇气闻于诸侯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愿</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十五城请易璧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严大国之威</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修敬也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则请立太子为王，</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绝秦望　　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吾所以为此者，</a:t>
            </a:r>
            <a:r>
              <a:rPr sz="2400">
                <a:solidFill>
                  <a:srgbClr val="FF0000"/>
                </a:solidFill>
                <a:latin typeface="Times New Roman" panose="02020603050405020304" charset="0"/>
                <a:ea typeface="宋体" panose="02010600030101010101" pitchFamily="2" charset="-122"/>
                <a:cs typeface="Times New Roman" panose="02020603050405020304" charset="0"/>
              </a:rPr>
              <a:t>以</a:t>
            </a:r>
            <a:r>
              <a:rPr sz="2400">
                <a:latin typeface="Times New Roman" panose="02020603050405020304" charset="0"/>
                <a:ea typeface="宋体" panose="02010600030101010101" pitchFamily="2" charset="-122"/>
                <a:cs typeface="Times New Roman" panose="02020603050405020304" charset="0"/>
              </a:rPr>
              <a:t>先国家之急而后私仇也　　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361430" y="44513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延请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361430" y="94234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6361430" y="1358900"/>
            <a:ext cx="40913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牵，拉，引申为掉转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6423025" y="1752600"/>
            <a:ext cx="38017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白白地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6361430" y="224980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只，只不过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6423025" y="268922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幸好，侥幸</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6361430" y="314071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宠幸</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6423025" y="355727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6423025" y="403161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6423025" y="442531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来，连词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1"/>
            </p:custDataLst>
          </p:nvPr>
        </p:nvSpPr>
        <p:spPr>
          <a:xfrm>
            <a:off x="6361430" y="486473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用以，用来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2"/>
            </p:custDataLst>
          </p:nvPr>
        </p:nvSpPr>
        <p:spPr>
          <a:xfrm>
            <a:off x="8100060" y="529336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因为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8" grpId="0"/>
      <p:bldP spid="13" grpId="0"/>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130935" y="657860"/>
            <a:ext cx="1048194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解释下列各句中标红字词的古今异义。</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a:t>
            </a:r>
            <a:r>
              <a:rPr sz="2400">
                <a:solidFill>
                  <a:srgbClr val="FF0000"/>
                </a:solidFill>
                <a:latin typeface="Times New Roman" panose="02020603050405020304" charset="0"/>
                <a:ea typeface="宋体" panose="02010600030101010101" pitchFamily="2" charset="-122"/>
                <a:cs typeface="Times New Roman" panose="02020603050405020304" charset="0"/>
              </a:rPr>
              <a:t>拜</a:t>
            </a:r>
            <a:r>
              <a:rPr sz="2400">
                <a:latin typeface="Times New Roman" panose="02020603050405020304" charset="0"/>
                <a:ea typeface="宋体" panose="02010600030101010101" pitchFamily="2" charset="-122"/>
                <a:cs typeface="Times New Roman" panose="02020603050405020304" charset="0"/>
              </a:rPr>
              <a:t>为上卿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（2）欲勿予，即</a:t>
            </a:r>
            <a:r>
              <a:rPr sz="2400">
                <a:solidFill>
                  <a:srgbClr val="FF0000"/>
                </a:solidFill>
                <a:latin typeface="Times New Roman" panose="02020603050405020304" charset="0"/>
                <a:ea typeface="宋体" panose="02010600030101010101" pitchFamily="2" charset="-122"/>
                <a:cs typeface="Times New Roman" panose="02020603050405020304" charset="0"/>
              </a:rPr>
              <a:t>患</a:t>
            </a:r>
            <a:r>
              <a:rPr sz="2400">
                <a:latin typeface="Times New Roman" panose="02020603050405020304" charset="0"/>
                <a:ea typeface="宋体" panose="02010600030101010101" pitchFamily="2" charset="-122"/>
                <a:cs typeface="Times New Roman" panose="02020603050405020304" charset="0"/>
              </a:rPr>
              <a:t>秦兵之来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（3）请以秦之咸阳为赵王</a:t>
            </a:r>
            <a:r>
              <a:rPr sz="2400">
                <a:solidFill>
                  <a:srgbClr val="FF0000"/>
                </a:solidFill>
                <a:latin typeface="Times New Roman" panose="02020603050405020304" charset="0"/>
                <a:ea typeface="宋体" panose="02010600030101010101" pitchFamily="2" charset="-122"/>
                <a:cs typeface="Times New Roman" panose="02020603050405020304" charset="0"/>
              </a:rPr>
              <a:t>寿</a:t>
            </a:r>
            <a:r>
              <a:rPr lang="en-US" sz="2400">
                <a:latin typeface="Times New Roman" panose="02020603050405020304" charset="0"/>
                <a:ea typeface="宋体" panose="02010600030101010101" pitchFamily="2" charset="-122"/>
                <a:cs typeface="Times New Roman" panose="02020603050405020304" charset="0"/>
              </a:rPr>
              <a:t>	</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（4）臣</a:t>
            </a:r>
            <a:r>
              <a:rPr sz="2400">
                <a:solidFill>
                  <a:srgbClr val="FF0000"/>
                </a:solidFill>
                <a:latin typeface="Times New Roman" panose="02020603050405020304" charset="0"/>
                <a:ea typeface="宋体" panose="02010600030101010101" pitchFamily="2" charset="-122"/>
                <a:cs typeface="Times New Roman" panose="02020603050405020304" charset="0"/>
              </a:rPr>
              <a:t>所以</a:t>
            </a:r>
            <a:r>
              <a:rPr sz="2400">
                <a:latin typeface="Times New Roman" panose="02020603050405020304" charset="0"/>
                <a:ea typeface="宋体" panose="02010600030101010101" pitchFamily="2" charset="-122"/>
                <a:cs typeface="Times New Roman" panose="02020603050405020304" charset="0"/>
              </a:rPr>
              <a:t>去</a:t>
            </a:r>
            <a:r>
              <a:rPr sz="2400">
                <a:solidFill>
                  <a:srgbClr val="FF0000"/>
                </a:solidFill>
                <a:latin typeface="Times New Roman" panose="02020603050405020304" charset="0"/>
                <a:ea typeface="宋体" panose="02010600030101010101" pitchFamily="2" charset="-122"/>
                <a:cs typeface="Times New Roman" panose="02020603050405020304" charset="0"/>
              </a:rPr>
              <a:t>亲戚</a:t>
            </a:r>
            <a:r>
              <a:rPr sz="2400">
                <a:latin typeface="Times New Roman" panose="02020603050405020304" charset="0"/>
                <a:ea typeface="宋体" panose="02010600030101010101" pitchFamily="2" charset="-122"/>
                <a:cs typeface="Times New Roman" panose="02020603050405020304" charset="0"/>
              </a:rPr>
              <a:t>而事君者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2839085" y="155384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授予官职。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381115" y="1553845"/>
            <a:ext cx="419417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表示敬意的礼节，行礼祝贺。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2774315" y="242443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忧虑，担心。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6294755" y="2403475"/>
            <a:ext cx="38017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忧虑，灾祸，害病</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2717800" y="3294380"/>
            <a:ext cx="29673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向人敬酒或献礼。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6235065" y="325310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年岁，生命。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2839085" y="4185285"/>
            <a:ext cx="2124710" cy="497205"/>
          </a:xfrm>
          <a:prstGeom prst="rect">
            <a:avLst/>
          </a:prstGeom>
          <a:noFill/>
        </p:spPr>
        <p:txBody>
          <a:bodyPr wrap="square" rtlCol="0">
            <a:spAutoFit/>
          </a:bodyPr>
          <a:p>
            <a:pPr>
              <a:lnSpc>
                <a:spcPct val="110000"/>
              </a:lnSpc>
            </a:pP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的原因。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6294755" y="4208145"/>
            <a:ext cx="56000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一个表示因果关系的连词，表示结果。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2983865" y="462597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近亲及姻亲。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6294755" y="4625975"/>
            <a:ext cx="45231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有血统或婚姻关系的人。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1226820"/>
            <a:ext cx="10709275" cy="387794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楚辞是古典诗歌的一种体裁，它打破了《诗经》______言诗的格调，以六言、七言为主，多融进神话传说，具有浓厚的____________色彩。汉武帝时，______整理古籍，把屈原、宋玉等人的作品编辑成书，定名《楚辞》，从此，楚辞也成为一种____________的名称。</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《楚辞》为七言，上四下三拍。此诗可分为“操吴戈兮/被犀甲”，“兮”拖长声。也可细分为“操/吴戈/兮/被/犀甲”，注意诗句的重读音。</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7651750" y="2231390"/>
            <a:ext cx="20796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浪漫主义</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8013700" y="177101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四　</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3"/>
            </p:custDataLst>
          </p:nvPr>
        </p:nvSpPr>
        <p:spPr>
          <a:xfrm>
            <a:off x="1040765" y="273875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刘向</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3214370" y="3199130"/>
            <a:ext cx="170497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诗歌总集</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130935" y="1130935"/>
            <a:ext cx="1048194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（5）请</a:t>
            </a:r>
            <a:r>
              <a:rPr sz="2400">
                <a:solidFill>
                  <a:srgbClr val="FF0000"/>
                </a:solidFill>
                <a:latin typeface="Times New Roman" panose="02020603050405020304" charset="0"/>
                <a:ea typeface="宋体" panose="02010600030101010101" pitchFamily="2" charset="-122"/>
                <a:cs typeface="Times New Roman" panose="02020603050405020304" charset="0"/>
              </a:rPr>
              <a:t>指示</a:t>
            </a:r>
            <a:r>
              <a:rPr sz="2400">
                <a:latin typeface="Times New Roman" panose="02020603050405020304" charset="0"/>
                <a:ea typeface="宋体" panose="02010600030101010101" pitchFamily="2" charset="-122"/>
                <a:cs typeface="Times New Roman" panose="02020603050405020304" charset="0"/>
              </a:rPr>
              <a:t>王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（6）于是相如</a:t>
            </a:r>
            <a:r>
              <a:rPr sz="2400">
                <a:solidFill>
                  <a:srgbClr val="FF0000"/>
                </a:solidFill>
                <a:latin typeface="Times New Roman" panose="02020603050405020304" charset="0"/>
                <a:ea typeface="宋体" panose="02010600030101010101" pitchFamily="2" charset="-122"/>
                <a:cs typeface="Times New Roman" panose="02020603050405020304" charset="0"/>
              </a:rPr>
              <a:t>前进</a:t>
            </a:r>
            <a:r>
              <a:rPr sz="2400">
                <a:latin typeface="Times New Roman" panose="02020603050405020304" charset="0"/>
                <a:ea typeface="宋体" panose="02010600030101010101" pitchFamily="2" charset="-122"/>
                <a:cs typeface="Times New Roman" panose="02020603050405020304" charset="0"/>
              </a:rPr>
              <a:t>缻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（7）</a:t>
            </a:r>
            <a:r>
              <a:rPr sz="2400">
                <a:solidFill>
                  <a:srgbClr val="FF0000"/>
                </a:solidFill>
                <a:latin typeface="Times New Roman" panose="02020603050405020304" charset="0"/>
                <a:ea typeface="宋体" panose="02010600030101010101" pitchFamily="2" charset="-122"/>
                <a:cs typeface="Times New Roman" panose="02020603050405020304" charset="0"/>
              </a:rPr>
              <a:t>宣言</a:t>
            </a:r>
            <a:r>
              <a:rPr sz="2400">
                <a:latin typeface="Times New Roman" panose="02020603050405020304" charset="0"/>
                <a:ea typeface="宋体" panose="02010600030101010101" pitchFamily="2" charset="-122"/>
                <a:cs typeface="Times New Roman" panose="02020603050405020304" charset="0"/>
              </a:rPr>
              <a:t>曰：</a:t>
            </a:r>
            <a:r>
              <a:rPr sz="2400">
                <a:latin typeface="宋体" panose="02010600030101010101" pitchFamily="2" charset="-122"/>
                <a:ea typeface="宋体" panose="02010600030101010101" pitchFamily="2" charset="-122"/>
                <a:cs typeface="宋体" panose="02010600030101010101" pitchFamily="2" charset="-122"/>
              </a:rPr>
              <a:t>“我见相如，必辱之。”</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（8）未尝有坚明</a:t>
            </a:r>
            <a:r>
              <a:rPr sz="2400">
                <a:solidFill>
                  <a:srgbClr val="FF0000"/>
                </a:solidFill>
                <a:latin typeface="Times New Roman" panose="02020603050405020304" charset="0"/>
                <a:ea typeface="宋体" panose="02010600030101010101" pitchFamily="2" charset="-122"/>
                <a:cs typeface="Times New Roman" panose="02020603050405020304" charset="0"/>
              </a:rPr>
              <a:t>约束</a:t>
            </a:r>
            <a:r>
              <a:rPr sz="2400">
                <a:latin typeface="Times New Roman" panose="02020603050405020304" charset="0"/>
                <a:ea typeface="宋体" panose="02010600030101010101" pitchFamily="2" charset="-122"/>
                <a:cs typeface="Times New Roman" panose="02020603050405020304" charset="0"/>
              </a:rPr>
              <a:t>者也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rPr>
              <a:t>古义：_______________　今义：_______________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2839085" y="155384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指给</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看。</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381115" y="1553845"/>
            <a:ext cx="419417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上级对下级的指导、命令。</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2774315" y="2424430"/>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上前进献。</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6294755" y="2403475"/>
            <a:ext cx="38017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上前；向前行进。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2717800" y="3294380"/>
            <a:ext cx="29673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扬言，到处说。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6381115" y="2961640"/>
            <a:ext cx="5544185" cy="829945"/>
          </a:xfrm>
          <a:prstGeom prst="rect">
            <a:avLst/>
          </a:prstGeom>
          <a:noFill/>
        </p:spPr>
        <p:txBody>
          <a:bodyPr wrap="square" rtlCol="0">
            <a:spAutoFit/>
          </a:bodyPr>
          <a:p>
            <a:pP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国家、政党、团体或领导人对重大问题公开表态以进行宣传号召的文告。</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2839085" y="4185285"/>
            <a:ext cx="21247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盟约。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6294755" y="4208145"/>
            <a:ext cx="56000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限制管束，使不超越范围。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84225" y="292100"/>
            <a:ext cx="10941050" cy="58515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解释下列标红字，并指出它的用法。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（1）舍相如广成传</a:t>
            </a:r>
            <a:r>
              <a:rPr sz="2400">
                <a:solidFill>
                  <a:srgbClr val="FF0000"/>
                </a:solidFill>
                <a:latin typeface="Times New Roman" panose="02020603050405020304" charset="0"/>
                <a:ea typeface="宋体" panose="02010600030101010101" pitchFamily="2" charset="-122"/>
                <a:cs typeface="Times New Roman" panose="02020603050405020304" charset="0"/>
              </a:rPr>
              <a:t>舍</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（2）左右欲</a:t>
            </a:r>
            <a:r>
              <a:rPr sz="2400">
                <a:solidFill>
                  <a:srgbClr val="FF0000"/>
                </a:solidFill>
                <a:latin typeface="Times New Roman" panose="02020603050405020304" charset="0"/>
                <a:ea typeface="宋体" panose="02010600030101010101" pitchFamily="2" charset="-122"/>
                <a:cs typeface="Times New Roman" panose="02020603050405020304" charset="0"/>
              </a:rPr>
              <a:t>刃</a:t>
            </a:r>
            <a:r>
              <a:rPr sz="2400">
                <a:latin typeface="Times New Roman" panose="02020603050405020304" charset="0"/>
                <a:ea typeface="宋体" panose="02010600030101010101" pitchFamily="2" charset="-122"/>
                <a:cs typeface="Times New Roman" panose="02020603050405020304" charset="0"/>
              </a:rPr>
              <a:t>相如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（3）乃使从者</a:t>
            </a:r>
            <a:r>
              <a:rPr sz="2400">
                <a:solidFill>
                  <a:srgbClr val="FF0000"/>
                </a:solidFill>
                <a:latin typeface="Times New Roman" panose="02020603050405020304" charset="0"/>
                <a:ea typeface="宋体" panose="02010600030101010101" pitchFamily="2" charset="-122"/>
                <a:cs typeface="Times New Roman" panose="02020603050405020304" charset="0"/>
              </a:rPr>
              <a:t>衣</a:t>
            </a:r>
            <a:r>
              <a:rPr sz="2400">
                <a:latin typeface="Times New Roman" panose="02020603050405020304" charset="0"/>
                <a:ea typeface="宋体" panose="02010600030101010101" pitchFamily="2" charset="-122"/>
                <a:cs typeface="Times New Roman" panose="02020603050405020304" charset="0"/>
              </a:rPr>
              <a:t>褐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（4）而相如</a:t>
            </a:r>
            <a:r>
              <a:rPr sz="2400">
                <a:solidFill>
                  <a:srgbClr val="FF0000"/>
                </a:solidFill>
                <a:latin typeface="Times New Roman" panose="02020603050405020304" charset="0"/>
                <a:ea typeface="宋体" panose="02010600030101010101" pitchFamily="2" charset="-122"/>
                <a:cs typeface="Times New Roman" panose="02020603050405020304" charset="0"/>
              </a:rPr>
              <a:t>廷</a:t>
            </a:r>
            <a:r>
              <a:rPr sz="2400">
                <a:latin typeface="Times New Roman" panose="02020603050405020304" charset="0"/>
                <a:ea typeface="宋体" panose="02010600030101010101" pitchFamily="2" charset="-122"/>
                <a:cs typeface="Times New Roman" panose="02020603050405020304" charset="0"/>
              </a:rPr>
              <a:t>斥之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（5）故令人持璧归，</a:t>
            </a:r>
            <a:r>
              <a:rPr sz="2400">
                <a:solidFill>
                  <a:srgbClr val="FF0000"/>
                </a:solidFill>
                <a:latin typeface="Times New Roman" panose="02020603050405020304" charset="0"/>
                <a:ea typeface="宋体" panose="02010600030101010101" pitchFamily="2" charset="-122"/>
                <a:cs typeface="Times New Roman" panose="02020603050405020304" charset="0"/>
              </a:rPr>
              <a:t>间</a:t>
            </a:r>
            <a:r>
              <a:rPr sz="2400">
                <a:latin typeface="Times New Roman" panose="02020603050405020304" charset="0"/>
                <a:ea typeface="宋体" panose="02010600030101010101" pitchFamily="2" charset="-122"/>
                <a:cs typeface="Times New Roman" panose="02020603050405020304" charset="0"/>
              </a:rPr>
              <a:t>至赵矣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（6）</a:t>
            </a:r>
            <a:r>
              <a:rPr sz="2400">
                <a:solidFill>
                  <a:srgbClr val="FF0000"/>
                </a:solidFill>
                <a:latin typeface="Times New Roman" panose="02020603050405020304" charset="0"/>
                <a:ea typeface="宋体" panose="02010600030101010101" pitchFamily="2" charset="-122"/>
                <a:cs typeface="Times New Roman" panose="02020603050405020304" charset="0"/>
              </a:rPr>
              <a:t>完</a:t>
            </a:r>
            <a:r>
              <a:rPr sz="2400">
                <a:latin typeface="Times New Roman" panose="02020603050405020304" charset="0"/>
                <a:ea typeface="宋体" panose="02010600030101010101" pitchFamily="2" charset="-122"/>
                <a:cs typeface="Times New Roman" panose="02020603050405020304" charset="0"/>
              </a:rPr>
              <a:t>璧归赵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（7）秦王恐其</a:t>
            </a:r>
            <a:r>
              <a:rPr sz="2400">
                <a:solidFill>
                  <a:srgbClr val="FF0000"/>
                </a:solidFill>
                <a:latin typeface="Times New Roman" panose="02020603050405020304" charset="0"/>
                <a:ea typeface="宋体" panose="02010600030101010101" pitchFamily="2" charset="-122"/>
                <a:cs typeface="Times New Roman" panose="02020603050405020304" charset="0"/>
              </a:rPr>
              <a:t>破</a:t>
            </a:r>
            <a:r>
              <a:rPr sz="2400">
                <a:latin typeface="Times New Roman" panose="02020603050405020304" charset="0"/>
                <a:ea typeface="宋体" panose="02010600030101010101" pitchFamily="2" charset="-122"/>
                <a:cs typeface="Times New Roman" panose="02020603050405020304" charset="0"/>
              </a:rPr>
              <a:t>璧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（8）宁许以</a:t>
            </a:r>
            <a:r>
              <a:rPr sz="2400">
                <a:solidFill>
                  <a:srgbClr val="FF0000"/>
                </a:solidFill>
                <a:latin typeface="Times New Roman" panose="02020603050405020304" charset="0"/>
                <a:ea typeface="宋体" panose="02010600030101010101" pitchFamily="2" charset="-122"/>
                <a:cs typeface="Times New Roman" panose="02020603050405020304" charset="0"/>
              </a:rPr>
              <a:t>负</a:t>
            </a:r>
            <a:r>
              <a:rPr sz="2400">
                <a:latin typeface="Times New Roman" panose="02020603050405020304" charset="0"/>
                <a:ea typeface="宋体" panose="02010600030101010101" pitchFamily="2" charset="-122"/>
                <a:cs typeface="Times New Roman" panose="02020603050405020304" charset="0"/>
              </a:rPr>
              <a:t>秦曲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（9）毕礼而</a:t>
            </a:r>
            <a:r>
              <a:rPr sz="2400">
                <a:solidFill>
                  <a:srgbClr val="FF0000"/>
                </a:solidFill>
                <a:latin typeface="Times New Roman" panose="02020603050405020304" charset="0"/>
                <a:ea typeface="宋体" panose="02010600030101010101" pitchFamily="2" charset="-122"/>
                <a:cs typeface="Times New Roman" panose="02020603050405020304" charset="0"/>
              </a:rPr>
              <a:t>归</a:t>
            </a:r>
            <a:r>
              <a:rPr sz="2400">
                <a:latin typeface="Times New Roman" panose="02020603050405020304" charset="0"/>
                <a:ea typeface="宋体" panose="02010600030101010101" pitchFamily="2" charset="-122"/>
                <a:cs typeface="Times New Roman" panose="02020603050405020304" charset="0"/>
              </a:rPr>
              <a:t>之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（10）且庸人尚</a:t>
            </a:r>
            <a:r>
              <a:rPr sz="2400">
                <a:solidFill>
                  <a:srgbClr val="FF0000"/>
                </a:solidFill>
                <a:latin typeface="Times New Roman" panose="02020603050405020304" charset="0"/>
                <a:ea typeface="宋体" panose="02010600030101010101" pitchFamily="2" charset="-122"/>
                <a:cs typeface="Times New Roman" panose="02020603050405020304" charset="0"/>
              </a:rPr>
              <a:t>羞</a:t>
            </a:r>
            <a:r>
              <a:rPr sz="2400">
                <a:latin typeface="Times New Roman" panose="02020603050405020304" charset="0"/>
                <a:ea typeface="宋体" panose="02010600030101010101" pitchFamily="2" charset="-122"/>
                <a:cs typeface="Times New Roman" panose="02020603050405020304" charset="0"/>
              </a:rPr>
              <a:t>之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a:t>
            </a:r>
            <a:r>
              <a:rPr sz="2400">
                <a:solidFill>
                  <a:srgbClr val="FF0000"/>
                </a:solidFill>
                <a:latin typeface="Times New Roman" panose="02020603050405020304" charset="0"/>
                <a:ea typeface="宋体" panose="02010600030101010101" pitchFamily="2" charset="-122"/>
                <a:cs typeface="Times New Roman" panose="02020603050405020304" charset="0"/>
              </a:rPr>
              <a:t>先</a:t>
            </a:r>
            <a:r>
              <a:rPr sz="2400">
                <a:latin typeface="Times New Roman" panose="02020603050405020304" charset="0"/>
                <a:ea typeface="宋体" panose="02010600030101010101" pitchFamily="2" charset="-122"/>
                <a:cs typeface="Times New Roman" panose="02020603050405020304" charset="0"/>
              </a:rPr>
              <a:t>国家之急而</a:t>
            </a:r>
            <a:r>
              <a:rPr sz="2400">
                <a:solidFill>
                  <a:srgbClr val="FF0000"/>
                </a:solidFill>
                <a:latin typeface="Times New Roman" panose="02020603050405020304" charset="0"/>
                <a:ea typeface="宋体" panose="02010600030101010101" pitchFamily="2" charset="-122"/>
                <a:cs typeface="Times New Roman" panose="02020603050405020304" charset="0"/>
              </a:rPr>
              <a:t>后</a:t>
            </a:r>
            <a:r>
              <a:rPr sz="2400">
                <a:latin typeface="Times New Roman" panose="02020603050405020304" charset="0"/>
                <a:ea typeface="宋体" panose="02010600030101010101" pitchFamily="2" charset="-122"/>
                <a:cs typeface="Times New Roman" panose="02020603050405020304" charset="0"/>
              </a:rPr>
              <a:t>私仇也　　</a:t>
            </a:r>
            <a:r>
              <a:rPr lang="en-US" sz="2400">
                <a:latin typeface="Times New Roman" panose="02020603050405020304" charset="0"/>
                <a:ea typeface="宋体" panose="02010600030101010101" pitchFamily="2" charset="-122"/>
                <a:cs typeface="Times New Roman" panose="02020603050405020304" charset="0"/>
              </a:rPr>
              <a:t>____</a:t>
            </a:r>
            <a:r>
              <a:rPr sz="2400">
                <a:latin typeface="Times New Roman" panose="02020603050405020304" charset="0"/>
                <a:ea typeface="宋体" panose="02010600030101010101" pitchFamily="2" charset="-122"/>
                <a:cs typeface="Times New Roman" panose="02020603050405020304" charset="0"/>
              </a:rPr>
              <a:t>_________________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a:t>
            </a:r>
            <a:r>
              <a:rPr lang="en-US" sz="2400">
                <a:latin typeface="Times New Roman" panose="02020603050405020304" charset="0"/>
                <a:ea typeface="宋体" panose="02010600030101010101" pitchFamily="2" charset="-122"/>
                <a:cs typeface="Times New Roman" panose="02020603050405020304" charset="0"/>
              </a:rPr>
              <a:t>________</a:t>
            </a:r>
            <a:r>
              <a:rPr sz="2400">
                <a:latin typeface="Times New Roman" panose="02020603050405020304" charset="0"/>
                <a:ea typeface="宋体" panose="02010600030101010101" pitchFamily="2" charset="-122"/>
                <a:cs typeface="Times New Roman" panose="02020603050405020304" charset="0"/>
              </a:rPr>
              <a:t>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287010" y="704215"/>
            <a:ext cx="467042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安置住宿，名词作动词。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286375" y="1201420"/>
            <a:ext cx="44557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用刀杀，名词作动词。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5286375" y="1637665"/>
            <a:ext cx="554355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穿，名词作动词。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5286375" y="2014220"/>
            <a:ext cx="40633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在朝廷上，名词作状语。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5379085" y="2501900"/>
            <a:ext cx="469138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抄小道，秘密地，名词作状语。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5378450" y="2953385"/>
            <a:ext cx="4944745" cy="497205"/>
          </a:xfrm>
          <a:prstGeom prst="rect">
            <a:avLst/>
          </a:prstGeom>
          <a:noFill/>
        </p:spPr>
        <p:txBody>
          <a:bodyPr wrap="square" rtlCol="0">
            <a:spAutoFit/>
          </a:bodyPr>
          <a:p>
            <a:pPr>
              <a:lnSpc>
                <a:spcPct val="11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使……</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完整，形容词的使动用法。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5454015" y="3324225"/>
            <a:ext cx="5375910" cy="497205"/>
          </a:xfrm>
          <a:prstGeom prst="rect">
            <a:avLst/>
          </a:prstGeom>
          <a:noFill/>
        </p:spPr>
        <p:txBody>
          <a:bodyPr wrap="square" rtlCol="0">
            <a:spAutoFit/>
          </a:bodyPr>
          <a:p>
            <a:pPr>
              <a:lnSpc>
                <a:spcPct val="11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使……</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破碎，形容词的使动用法。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5454015" y="3829685"/>
            <a:ext cx="56000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使</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承担，动词的使动用法。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5454650" y="4269105"/>
            <a:ext cx="5786755" cy="497205"/>
          </a:xfrm>
          <a:prstGeom prst="rect">
            <a:avLst/>
          </a:prstGeom>
          <a:noFill/>
        </p:spPr>
        <p:txBody>
          <a:bodyPr wrap="square" rtlCol="0">
            <a:spAutoFit/>
          </a:bodyPr>
          <a:p>
            <a:pPr>
              <a:lnSpc>
                <a:spcPct val="110000"/>
              </a:lnSpc>
            </a:pP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使……</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回去，动词的使动用法。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5547995" y="4705985"/>
            <a:ext cx="56940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为羞耻，形容词的意动用法。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1"/>
            </p:custDataLst>
          </p:nvPr>
        </p:nvSpPr>
        <p:spPr>
          <a:xfrm>
            <a:off x="5547995" y="5157470"/>
            <a:ext cx="513080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为先，名词的意动用法。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2"/>
            </p:custDataLst>
          </p:nvPr>
        </p:nvSpPr>
        <p:spPr>
          <a:xfrm>
            <a:off x="5547995" y="5584825"/>
            <a:ext cx="513080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为后，名词的意动用法。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9" grpId="0"/>
      <p:bldP spid="10" grpId="0"/>
      <p:bldP spid="11" grpId="0"/>
      <p:bldP spid="12" grpId="0"/>
      <p:bldP spid="8" grpId="0"/>
      <p:bldP spid="13" grpId="0"/>
      <p:bldP spid="1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30860" y="292100"/>
            <a:ext cx="10941050"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文言文中常见的特殊句式有判断句、被动句、宾语前置句、定语后置句、状语后置句等。请指出下列各句属于哪种句式。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（1）求人可使报秦者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（2）和氏璧，天下所共传宝也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（3）臣恐见欺于王而负赵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（4）大王见臣列观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（5）徒见欺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（6）以勇气闻于诸侯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（7）何以知之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（8）而君幸于赵王　　　　　　　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（9）且相如素贱人　　　　　　　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286375" y="1201420"/>
            <a:ext cx="44557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定语后置句。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5286375" y="1637665"/>
            <a:ext cx="554355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5286375" y="2014220"/>
            <a:ext cx="40633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被动句。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5379085" y="2501900"/>
            <a:ext cx="469138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省略句；状语后置句。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6"/>
            </p:custDataLst>
          </p:nvPr>
        </p:nvSpPr>
        <p:spPr>
          <a:xfrm>
            <a:off x="5379085" y="2931795"/>
            <a:ext cx="49447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被动句。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7"/>
            </p:custDataLst>
          </p:nvPr>
        </p:nvSpPr>
        <p:spPr>
          <a:xfrm>
            <a:off x="5379085" y="3385820"/>
            <a:ext cx="53759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状语后置句。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8"/>
            </p:custDataLst>
          </p:nvPr>
        </p:nvSpPr>
        <p:spPr>
          <a:xfrm>
            <a:off x="5454015" y="3829685"/>
            <a:ext cx="56000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宾语前置句。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9"/>
            </p:custDataLst>
          </p:nvPr>
        </p:nvSpPr>
        <p:spPr>
          <a:xfrm>
            <a:off x="5454650" y="4269105"/>
            <a:ext cx="57867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被动句。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5547995" y="4705985"/>
            <a:ext cx="569404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判断句。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9" grpId="0"/>
      <p:bldP spid="10" grpId="0"/>
      <p:bldP spid="11" grpId="0"/>
      <p:bldP spid="12"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4015" y="417195"/>
            <a:ext cx="11332210"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下列对文章相关内容的概括表述，错误的一项是（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《廉颇蔺相如列传》（节选），主要是通过</a:t>
            </a:r>
            <a:r>
              <a:rPr lang="zh-CN" altLang="en-US" sz="2400">
                <a:latin typeface="宋体" panose="02010600030101010101" pitchFamily="2" charset="-122"/>
                <a:ea typeface="宋体" panose="02010600030101010101" pitchFamily="2" charset="-122"/>
                <a:cs typeface="宋体" panose="02010600030101010101" pitchFamily="2" charset="-122"/>
              </a:rPr>
              <a:t>对“完璧归赵”“渑池之会”“负荆请罪”</a:t>
            </a:r>
            <a:r>
              <a:rPr sz="2400">
                <a:latin typeface="Times New Roman" panose="02020603050405020304" charset="0"/>
                <a:ea typeface="宋体" panose="02010600030101010101" pitchFamily="2" charset="-122"/>
                <a:cs typeface="Times New Roman" panose="02020603050405020304" charset="0"/>
              </a:rPr>
              <a:t>三个故事的叙述，歌颂了蔺相如机智勇敢、顾全大局、维护团结的精神，以及廉颇知错就改的可贵品质。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司马迁，西汉著名的史学家和文学家。《史记》原名《太史公书》或《太史公记》，是我国第一部纪传体通史。《史记》不仅具有史学价值，也具有很高的文学价值，鲁迅评之为</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“史家之绝唱，无韵之离骚”</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lang="zh-CN" altLang="en-US" sz="2400">
                <a:latin typeface="宋体" panose="02010600030101010101" pitchFamily="2" charset="-122"/>
                <a:ea typeface="宋体" panose="02010600030101010101" pitchFamily="2" charset="-122"/>
                <a:cs typeface="宋体" panose="02010600030101010101" pitchFamily="2" charset="-122"/>
              </a:rPr>
              <a:t>“完璧归赵”一</a:t>
            </a:r>
            <a:r>
              <a:rPr sz="2400">
                <a:latin typeface="Times New Roman" panose="02020603050405020304" charset="0"/>
                <a:ea typeface="宋体" panose="02010600030101010101" pitchFamily="2" charset="-122"/>
                <a:cs typeface="Times New Roman" panose="02020603050405020304" charset="0"/>
              </a:rPr>
              <a:t>节，在写蔺相如出使前，先借缪贤之口对其作了介绍，这不仅从侧面表现出蔺相如是一个智勇双全的人，也为下文写蔺相如的人物形象作了铺垫。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lang="zh-CN" altLang="en-US" sz="2400">
                <a:latin typeface="宋体" panose="02010600030101010101" pitchFamily="2" charset="-122"/>
                <a:ea typeface="宋体" panose="02010600030101010101" pitchFamily="2" charset="-122"/>
                <a:cs typeface="宋体" panose="02010600030101010101" pitchFamily="2" charset="-122"/>
              </a:rPr>
              <a:t>“秦亦不以城予赵，赵亦终不予秦璧”</a:t>
            </a:r>
            <a:r>
              <a:rPr sz="2400">
                <a:latin typeface="Times New Roman" panose="02020603050405020304" charset="0"/>
                <a:ea typeface="宋体" panose="02010600030101010101" pitchFamily="2" charset="-122"/>
                <a:cs typeface="Times New Roman" panose="02020603050405020304" charset="0"/>
              </a:rPr>
              <a:t>表明秦、赵两国化干戈为玉帛。</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651750" y="473710"/>
            <a:ext cx="887095"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74470" y="5120640"/>
            <a:ext cx="913130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【解析】D项，“秦、赵两国化干戈为玉帛”表述有误。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82345" y="417195"/>
            <a:ext cx="999236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下列各组全部表现蔺相如</a:t>
            </a:r>
            <a:r>
              <a:rPr lang="zh-CN" altLang="en-US" sz="2400">
                <a:latin typeface="宋体" panose="02010600030101010101" pitchFamily="2" charset="-122"/>
                <a:ea typeface="宋体" panose="02010600030101010101" pitchFamily="2" charset="-122"/>
                <a:cs typeface="宋体" panose="02010600030101010101" pitchFamily="2" charset="-122"/>
              </a:rPr>
              <a:t>“机智果断”</a:t>
            </a:r>
            <a:r>
              <a:rPr sz="2400">
                <a:latin typeface="Times New Roman" panose="02020603050405020304" charset="0"/>
                <a:ea typeface="宋体" panose="02010600030101010101" pitchFamily="2" charset="-122"/>
                <a:cs typeface="Times New Roman" panose="02020603050405020304" charset="0"/>
              </a:rPr>
              <a:t>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①璧有瑕，请指示王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②怒发上冲冠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③今大王亦宜斋戒五日，设九宾于廷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④持其璧睨柱，欲以击柱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⑤臣请就汤镬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⑥使其从者衣褐，怀其璧，从径道亡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①②③</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B. ①③④⑥</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C. ①⑤⑥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③④⑤</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50555" y="520700"/>
            <a:ext cx="887095" cy="416560"/>
          </a:xfrm>
          <a:prstGeom prst="rect">
            <a:avLst/>
          </a:prstGeom>
          <a:noFill/>
        </p:spPr>
        <p:txBody>
          <a:bodyPr wrap="square" rtlCol="0">
            <a:no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352550" y="4605655"/>
            <a:ext cx="913130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【解析】①③④⑥都是表现蔺相如的机智果断，②是表现蔺相如的气愤，⑤表现蔺相如的英勇无畏。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2620" y="108140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748155"/>
            <a:ext cx="10981690" cy="4407535"/>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秦王饮酒酣，曰：“寡人窃闻赵王好音，请奏瑟。”赵王</a:t>
            </a:r>
            <a:r>
              <a:rPr sz="2400">
                <a:solidFill>
                  <a:srgbClr val="FF0000"/>
                </a:solidFill>
                <a:latin typeface="楷体" panose="02010609060101010101" charset="-122"/>
                <a:ea typeface="楷体" panose="02010609060101010101" charset="-122"/>
                <a:cs typeface="楷体" panose="02010609060101010101" charset="-122"/>
              </a:rPr>
              <a:t>鼓</a:t>
            </a:r>
            <a:r>
              <a:rPr sz="2400">
                <a:latin typeface="楷体" panose="02010609060101010101" charset="-122"/>
                <a:ea typeface="楷体" panose="02010609060101010101" charset="-122"/>
                <a:cs typeface="楷体" panose="02010609060101010101" charset="-122"/>
              </a:rPr>
              <a:t>瑟。秦御史前书曰：“某年月日，秦王与赵王会饮，令赵王鼓瑟。”蔺相如前曰：“赵王窃闻秦王善为秦声，请奉盆缻秦王，以相娱乐。”秦王怒，不许。于是相如前进缻，因跪请秦王。秦王不肯击缻。相如曰：“五步之内，相如请得以颈血溅大王矣！”左右欲刃相如，相如张目叱之，左右皆</a:t>
            </a:r>
            <a:r>
              <a:rPr sz="2400">
                <a:solidFill>
                  <a:srgbClr val="FF0000"/>
                </a:solidFill>
                <a:latin typeface="楷体" panose="02010609060101010101" charset="-122"/>
                <a:ea typeface="楷体" panose="02010609060101010101" charset="-122"/>
                <a:cs typeface="楷体" panose="02010609060101010101" charset="-122"/>
              </a:rPr>
              <a:t>靡</a:t>
            </a:r>
            <a:r>
              <a:rPr sz="2400">
                <a:latin typeface="楷体" panose="02010609060101010101" charset="-122"/>
                <a:ea typeface="楷体" panose="02010609060101010101" charset="-122"/>
                <a:cs typeface="楷体" panose="02010609060101010101" charset="-122"/>
              </a:rPr>
              <a:t>。于是秦王不怿，为一击缻。相如</a:t>
            </a:r>
            <a:r>
              <a:rPr sz="2400">
                <a:solidFill>
                  <a:srgbClr val="FF0000"/>
                </a:solidFill>
                <a:latin typeface="楷体" panose="02010609060101010101" charset="-122"/>
                <a:ea typeface="楷体" panose="02010609060101010101" charset="-122"/>
                <a:cs typeface="楷体" panose="02010609060101010101" charset="-122"/>
              </a:rPr>
              <a:t>顾</a:t>
            </a:r>
            <a:r>
              <a:rPr sz="2400">
                <a:latin typeface="楷体" panose="02010609060101010101" charset="-122"/>
                <a:ea typeface="楷体" panose="02010609060101010101" charset="-122"/>
                <a:cs typeface="楷体" panose="02010609060101010101" charset="-122"/>
              </a:rPr>
              <a:t>召赵御史书曰：“某年月日，秦王为赵王击缻。”秦之群臣曰：“请以赵十五城为秦王</a:t>
            </a:r>
            <a:r>
              <a:rPr sz="2400">
                <a:solidFill>
                  <a:srgbClr val="FF0000"/>
                </a:solidFill>
                <a:latin typeface="楷体" panose="02010609060101010101" charset="-122"/>
                <a:ea typeface="楷体" panose="02010609060101010101" charset="-122"/>
                <a:cs typeface="楷体" panose="02010609060101010101" charset="-122"/>
              </a:rPr>
              <a:t>寿</a:t>
            </a:r>
            <a:r>
              <a:rPr sz="2400">
                <a:latin typeface="楷体" panose="02010609060101010101" charset="-122"/>
                <a:ea typeface="楷体" panose="02010609060101010101" charset="-122"/>
                <a:cs typeface="楷体" panose="02010609060101010101" charset="-122"/>
              </a:rPr>
              <a:t>。”蔺相如亦曰：“请以秦之咸阳为赵王寿。”</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秦王竟酒，终不能加胜于赵。赵亦盛设兵以待秦，秦不敢动。</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lang="en-US" sz="2400" u="sng">
                <a:latin typeface="楷体" panose="02010609060101010101" charset="-122"/>
                <a:ea typeface="楷体" panose="02010609060101010101" charset="-122"/>
                <a:cs typeface="楷体" panose="02010609060101010101" charset="-122"/>
              </a:rPr>
              <a:t> 既罢，归国，以相如功大，拜为上卿，位在廉颇之右。</a:t>
            </a:r>
            <a:endParaRPr lang="en-US" sz="2400" u="sng">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582160" y="19367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61695" y="1632585"/>
            <a:ext cx="8888095" cy="22783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17. 解释下列标红的字。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（1）赵王</a:t>
            </a:r>
            <a:r>
              <a:rPr sz="2400">
                <a:solidFill>
                  <a:srgbClr val="FF0000"/>
                </a:solidFill>
                <a:latin typeface="Times New Roman" panose="02020603050405020304" charset="0"/>
                <a:ea typeface="宋体" panose="02010600030101010101" pitchFamily="2" charset="-122"/>
                <a:cs typeface="Times New Roman" panose="02020603050405020304" charset="0"/>
              </a:rPr>
              <a:t>鼓</a:t>
            </a:r>
            <a:r>
              <a:rPr sz="2400">
                <a:latin typeface="Times New Roman" panose="02020603050405020304" charset="0"/>
                <a:ea typeface="宋体" panose="02010600030101010101" pitchFamily="2" charset="-122"/>
                <a:cs typeface="Times New Roman" panose="02020603050405020304" charset="0"/>
              </a:rPr>
              <a:t>瑟　　　　　　　　_____________________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（2）左右皆</a:t>
            </a:r>
            <a:r>
              <a:rPr sz="2400">
                <a:solidFill>
                  <a:srgbClr val="FF0000"/>
                </a:solidFill>
                <a:latin typeface="Times New Roman" panose="02020603050405020304" charset="0"/>
                <a:ea typeface="宋体" panose="02010600030101010101" pitchFamily="2" charset="-122"/>
                <a:cs typeface="Times New Roman" panose="02020603050405020304" charset="0"/>
              </a:rPr>
              <a:t>靡</a:t>
            </a:r>
            <a:r>
              <a:rPr sz="2400">
                <a:latin typeface="Times New Roman" panose="02020603050405020304" charset="0"/>
                <a:ea typeface="宋体" panose="02010600030101010101" pitchFamily="2" charset="-122"/>
                <a:cs typeface="Times New Roman" panose="02020603050405020304" charset="0"/>
              </a:rPr>
              <a:t>　　　　　　　　_____________________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（3）相如</a:t>
            </a:r>
            <a:r>
              <a:rPr sz="2400">
                <a:solidFill>
                  <a:srgbClr val="FF0000"/>
                </a:solidFill>
                <a:latin typeface="Times New Roman" panose="02020603050405020304" charset="0"/>
                <a:ea typeface="宋体" panose="02010600030101010101" pitchFamily="2" charset="-122"/>
                <a:cs typeface="Times New Roman" panose="02020603050405020304" charset="0"/>
              </a:rPr>
              <a:t>顾</a:t>
            </a:r>
            <a:r>
              <a:rPr sz="2400">
                <a:latin typeface="Times New Roman" panose="02020603050405020304" charset="0"/>
                <a:ea typeface="宋体" panose="02010600030101010101" pitchFamily="2" charset="-122"/>
                <a:cs typeface="Times New Roman" panose="02020603050405020304" charset="0"/>
              </a:rPr>
              <a:t>召赵御史书曰　　　_____________________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（4）请以赵十五城为秦王</a:t>
            </a:r>
            <a:r>
              <a:rPr sz="2400">
                <a:solidFill>
                  <a:srgbClr val="FF0000"/>
                </a:solidFill>
                <a:latin typeface="Times New Roman" panose="02020603050405020304" charset="0"/>
                <a:ea typeface="宋体" panose="02010600030101010101" pitchFamily="2" charset="-122"/>
                <a:cs typeface="Times New Roman" panose="02020603050405020304" charset="0"/>
              </a:rPr>
              <a:t>寿</a:t>
            </a:r>
            <a:r>
              <a:rPr sz="2400">
                <a:latin typeface="Times New Roman" panose="02020603050405020304" charset="0"/>
                <a:ea typeface="宋体" panose="02010600030101010101" pitchFamily="2" charset="-122"/>
                <a:cs typeface="Times New Roman" panose="02020603050405020304" charset="0"/>
              </a:rPr>
              <a:t>　　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5386705" y="2155190"/>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弹奏。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5448300" y="2689225"/>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退却。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4"/>
            </p:custDataLst>
          </p:nvPr>
        </p:nvSpPr>
        <p:spPr>
          <a:xfrm>
            <a:off x="5448300" y="3223260"/>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回头。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5518150" y="3641090"/>
            <a:ext cx="400304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向人进酒或献礼以祝长寿。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36270" y="468630"/>
            <a:ext cx="10686415" cy="457454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下列对文段的分析，不恰当的一项是（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本文对秦</a:t>
            </a:r>
            <a:r>
              <a:rPr lang="zh-CN" altLang="en-US" sz="2400">
                <a:latin typeface="宋体" panose="02010600030101010101" pitchFamily="2" charset="-122"/>
                <a:ea typeface="宋体" panose="02010600030101010101" pitchFamily="2" charset="-122"/>
                <a:cs typeface="宋体" panose="02010600030101010101" pitchFamily="2" charset="-122"/>
              </a:rPr>
              <a:t>王“秦</a:t>
            </a:r>
            <a:r>
              <a:rPr sz="2400">
                <a:latin typeface="Times New Roman" panose="02020603050405020304" charset="0"/>
                <a:ea typeface="宋体" panose="02010600030101010101" pitchFamily="2" charset="-122"/>
                <a:cs typeface="Times New Roman" panose="02020603050405020304" charset="0"/>
              </a:rPr>
              <a:t>王怒，不</a:t>
            </a:r>
            <a:r>
              <a:rPr lang="zh-CN" altLang="en-US" sz="2400">
                <a:latin typeface="宋体" panose="02010600030101010101" pitchFamily="2" charset="-122"/>
                <a:ea typeface="宋体" panose="02010600030101010101" pitchFamily="2" charset="-122"/>
                <a:cs typeface="宋体" panose="02010600030101010101" pitchFamily="2" charset="-122"/>
              </a:rPr>
              <a:t>许”“不怿，为一击缻”的描</a:t>
            </a:r>
            <a:r>
              <a:rPr sz="2400">
                <a:latin typeface="Times New Roman" panose="02020603050405020304" charset="0"/>
                <a:ea typeface="宋体" panose="02010600030101010101" pitchFamily="2" charset="-122"/>
                <a:cs typeface="Times New Roman" panose="02020603050405020304" charset="0"/>
              </a:rPr>
              <a:t>写，表现了他色厉内荏、难以下台的窘态。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蔺相</a:t>
            </a:r>
            <a:r>
              <a:rPr lang="zh-CN" altLang="en-US" sz="2400">
                <a:latin typeface="宋体" panose="02010600030101010101" pitchFamily="2" charset="-122"/>
                <a:ea typeface="宋体" panose="02010600030101010101" pitchFamily="2" charset="-122"/>
                <a:cs typeface="宋体" panose="02010600030101010101" pitchFamily="2" charset="-122"/>
              </a:rPr>
              <a:t>如“前进缻，因跪请秦王”中“前”这一极为普通的动作，却表现出蔺相如极不平常的机智；而“跪”表现了他对秦王的</a:t>
            </a:r>
            <a:r>
              <a:rPr sz="2400">
                <a:latin typeface="Times New Roman" panose="02020603050405020304" charset="0"/>
                <a:ea typeface="宋体" panose="02010600030101010101" pitchFamily="2" charset="-122"/>
                <a:cs typeface="Times New Roman" panose="02020603050405020304" charset="0"/>
              </a:rPr>
              <a:t>恭敬，显示出两人地位的悬殊。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本文运用对比的手法把这场紧张的斗争写得有声有色，扣人心弦。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渑池之会表现了蔺相如能言善辩、娴于辞令的外交家的身份，同时淋漓尽致地表现出蔺相如蔑视权贵的凛然气概。</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332855" y="468630"/>
            <a:ext cx="141795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3"/>
            </p:custDataLst>
          </p:nvPr>
        </p:nvSpPr>
        <p:spPr>
          <a:xfrm>
            <a:off x="1383665" y="4439285"/>
            <a:ext cx="10288905"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【解析】B项，“对秦王的恭敬”评述不准确，“跪”貌似恭敬，实则表现了蔺相如的不卑不亢。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33400" y="1192530"/>
            <a:ext cx="10686415" cy="271145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把文中画横线的句子翻译成现代汉语。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solidFill>
                  <a:srgbClr val="002060"/>
                </a:solidFill>
                <a:latin typeface="楷体" panose="02010609060101010101" charset="-122"/>
                <a:ea typeface="楷体" panose="02010609060101010101" charset="-122"/>
                <a:cs typeface="Times New Roman" panose="02020603050405020304" charset="0"/>
              </a:rPr>
              <a:t>既罢，归国，以相如功大，拜为上卿，位在廉颇之右。</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2"/>
            </p:custDataLst>
          </p:nvPr>
        </p:nvSpPr>
        <p:spPr>
          <a:xfrm>
            <a:off x="943610" y="2059940"/>
            <a:ext cx="8855075" cy="97726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（渑池之会）结束以后，回到赵国，由于蔺相如功劳大，被封为上卿，官位在廉颇之上。</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7215" y="151384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阅读下面的文言文，并完成题目。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41825" y="65341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577215" y="2226310"/>
            <a:ext cx="11290300" cy="3051175"/>
          </a:xfrm>
          <a:prstGeom prst="rect">
            <a:avLst/>
          </a:prstGeom>
          <a:solidFill>
            <a:schemeClr val="bg2">
              <a:lumMod val="90000"/>
            </a:schemeClr>
          </a:solidFill>
        </p:spPr>
        <p:txBody>
          <a:bodyPr wrap="square" rtlCol="0">
            <a:spAutoFit/>
          </a:bodyPr>
          <a:p>
            <a:pPr indent="0" algn="ctr" fontAlgn="auto">
              <a:lnSpc>
                <a:spcPct val="120000"/>
              </a:lnSpc>
              <a:spcAft>
                <a:spcPts val="1200"/>
              </a:spcAft>
            </a:pPr>
            <a:r>
              <a:rPr sz="3200" b="1">
                <a:latin typeface="楷体" panose="02010609060101010101" charset="-122"/>
                <a:ea typeface="楷体" panose="02010609060101010101" charset="-122"/>
                <a:cs typeface="楷体" panose="02010609060101010101" charset="-122"/>
              </a:rPr>
              <a:t>蔺相如完璧归赵论</a:t>
            </a:r>
            <a:endParaRPr sz="32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〔明〕王世贞</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相如之完璧，人皆</a:t>
            </a:r>
            <a:r>
              <a:rPr sz="2400">
                <a:solidFill>
                  <a:srgbClr val="FF0000"/>
                </a:solidFill>
                <a:latin typeface="楷体" panose="02010609060101010101" charset="-122"/>
                <a:ea typeface="楷体" panose="02010609060101010101" charset="-122"/>
                <a:cs typeface="楷体" panose="02010609060101010101" charset="-122"/>
              </a:rPr>
              <a:t>称</a:t>
            </a:r>
            <a:r>
              <a:rPr sz="2400">
                <a:latin typeface="楷体" panose="02010609060101010101" charset="-122"/>
                <a:ea typeface="楷体" panose="02010609060101010101" charset="-122"/>
                <a:cs typeface="楷体" panose="02010609060101010101" charset="-122"/>
              </a:rPr>
              <a:t>之，予未敢以为信也。 </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夫秦以十五城之空名，诈赵而胁其璧，是时言取璧者，情也，非欲以</a:t>
            </a:r>
            <a:r>
              <a:rPr sz="2400">
                <a:solidFill>
                  <a:srgbClr val="FF0000"/>
                </a:solidFill>
                <a:latin typeface="楷体" panose="02010609060101010101" charset="-122"/>
                <a:ea typeface="楷体" panose="02010609060101010101" charset="-122"/>
                <a:cs typeface="楷体" panose="02010609060101010101" charset="-122"/>
              </a:rPr>
              <a:t>窥</a:t>
            </a:r>
            <a:r>
              <a:rPr sz="2400">
                <a:latin typeface="楷体" panose="02010609060101010101" charset="-122"/>
                <a:ea typeface="楷体" panose="02010609060101010101" charset="-122"/>
                <a:cs typeface="楷体" panose="02010609060101010101" charset="-122"/>
              </a:rPr>
              <a:t>赵也。赵得其 情则弗予，不得其情则予。得其情而畏之则予，得其情而弗畏之则弗予。此两言决耳，奈之何既畏而复挑其怒也？</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1550" y="1969770"/>
            <a:ext cx="10565130" cy="21583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4. </a:t>
            </a:r>
            <a:r>
              <a:rPr lang="zh-CN" altLang="en-US" sz="2400">
                <a:latin typeface="宋体" panose="02010600030101010101" pitchFamily="2" charset="-122"/>
                <a:ea typeface="宋体" panose="02010600030101010101" pitchFamily="2" charset="-122"/>
                <a:cs typeface="宋体" panose="02010600030101010101" pitchFamily="2" charset="-122"/>
              </a:rPr>
              <a:t>给下面的字注音。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被（</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毂（</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躐（</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殪（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絷（</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枹（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怼（</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206240" y="90932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819275" y="25920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pī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206240" y="2592070"/>
            <a:ext cx="935355" cy="553720"/>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6621780" y="253555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liè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8879840" y="2535555"/>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1677670" y="3061335"/>
            <a:ext cx="10483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4206240" y="314579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mái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6737985" y="30613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998585" y="314579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fú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8"/>
            </p:custDataLst>
          </p:nvPr>
        </p:nvSpPr>
        <p:spPr>
          <a:xfrm>
            <a:off x="1677670" y="3667760"/>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duì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5" grpId="0"/>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6890" y="703580"/>
            <a:ext cx="11290300"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且夫秦欲璧，赵弗予璧，两无所曲直也。入璧而秦弗予城，曲在秦。秦出城而璧归，曲在赵。欲使曲在秦，则莫如弃璧。畏弃璧，则莫如弗予。夫秦王既按图以予城，又设九宾，斋而受璧，其势不得不予城。璧入而城弗予，相如则前请曰：“臣固知大王之弗予城也。夫璧非赵璧乎？而十五城秦宝也。今使大王以璧故，而亡其十五城，十五城之子弟，皆厚怨大王以弃我如草芥也。大王弗予城，而</a:t>
            </a:r>
            <a:r>
              <a:rPr sz="2400">
                <a:solidFill>
                  <a:srgbClr val="FF0000"/>
                </a:solidFill>
                <a:latin typeface="楷体" panose="02010609060101010101" charset="-122"/>
                <a:ea typeface="楷体" panose="02010609060101010101" charset="-122"/>
                <a:cs typeface="楷体" panose="02010609060101010101" charset="-122"/>
              </a:rPr>
              <a:t>绐</a:t>
            </a:r>
            <a:r>
              <a:rPr sz="2400">
                <a:latin typeface="楷体" panose="02010609060101010101" charset="-122"/>
                <a:ea typeface="楷体" panose="02010609060101010101" charset="-122"/>
                <a:cs typeface="楷体" panose="02010609060101010101" charset="-122"/>
              </a:rPr>
              <a:t>赵璧，以一璧故而失信于天下。臣请就死 于国，以明大王之失信。”秦王未必不返璧也。今奈何使舍人怀而逃之，而归直于秦？是时秦意未欲与赵绝耳。令秦王怒而</a:t>
            </a:r>
            <a:r>
              <a:rPr sz="2400">
                <a:solidFill>
                  <a:srgbClr val="FF0000"/>
                </a:solidFill>
                <a:latin typeface="楷体" panose="02010609060101010101" charset="-122"/>
                <a:ea typeface="楷体" panose="02010609060101010101" charset="-122"/>
                <a:cs typeface="楷体" panose="02010609060101010101" charset="-122"/>
              </a:rPr>
              <a:t>僇</a:t>
            </a:r>
            <a:r>
              <a:rPr sz="2400">
                <a:latin typeface="楷体" panose="02010609060101010101" charset="-122"/>
                <a:ea typeface="楷体" panose="02010609060101010101" charset="-122"/>
                <a:cs typeface="楷体" panose="02010609060101010101" charset="-122"/>
              </a:rPr>
              <a:t>相如于市，武安君十万众压邯郸，而责璧与信，一胜而相如族，再胜而璧终入秦矣。</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吾故曰：蔺相如之获全于璧也，天也！若其劲渑池，柔廉颇，则愈出而愈妙于用。所以能完赵者，天固曲全之哉！</a:t>
            </a:r>
            <a:endParaRPr sz="2400">
              <a:latin typeface="楷体" panose="02010609060101010101" charset="-122"/>
              <a:ea typeface="楷体" panose="02010609060101010101" charset="-122"/>
              <a:cs typeface="楷体" panose="02010609060101010101" charset="-122"/>
            </a:endParaRPr>
          </a:p>
          <a:p>
            <a:pPr indent="0" algn="r" fontAlgn="auto">
              <a:lnSpc>
                <a:spcPct val="120000"/>
              </a:lnSpc>
            </a:pPr>
            <a:r>
              <a:rPr sz="2400">
                <a:latin typeface="楷体" panose="02010609060101010101" charset="-122"/>
                <a:ea typeface="楷体" panose="02010609060101010101" charset="-122"/>
                <a:cs typeface="楷体" panose="02010609060101010101" charset="-122"/>
              </a:rPr>
              <a:t>（选自《古文观止》，有删改）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95020" y="986155"/>
            <a:ext cx="1063879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20. 下列各句中，对标红字的解释错误的一项是（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人皆</a:t>
            </a:r>
            <a:r>
              <a:rPr sz="2400">
                <a:solidFill>
                  <a:srgbClr val="FF0000"/>
                </a:solidFill>
                <a:latin typeface="Times New Roman" panose="02020603050405020304" charset="0"/>
                <a:ea typeface="宋体" panose="02010600030101010101" pitchFamily="2" charset="-122"/>
                <a:cs typeface="Times New Roman" panose="02020603050405020304" charset="0"/>
              </a:rPr>
              <a:t>称</a:t>
            </a:r>
            <a:r>
              <a:rPr sz="2400">
                <a:latin typeface="Times New Roman" panose="02020603050405020304" charset="0"/>
                <a:ea typeface="宋体" panose="02010600030101010101" pitchFamily="2" charset="-122"/>
                <a:cs typeface="Times New Roman" panose="02020603050405020304" charset="0"/>
              </a:rPr>
              <a:t>之　　　　　　　　</a:t>
            </a:r>
            <a:r>
              <a:rPr sz="2400">
                <a:solidFill>
                  <a:srgbClr val="FF0000"/>
                </a:solidFill>
                <a:latin typeface="Times New Roman" panose="02020603050405020304" charset="0"/>
                <a:ea typeface="宋体" panose="02010600030101010101" pitchFamily="2" charset="-122"/>
                <a:cs typeface="Times New Roman" panose="02020603050405020304" charset="0"/>
              </a:rPr>
              <a:t>称</a:t>
            </a:r>
            <a:r>
              <a:rPr sz="2400">
                <a:latin typeface="Times New Roman" panose="02020603050405020304" charset="0"/>
                <a:ea typeface="宋体" panose="02010600030101010101" pitchFamily="2" charset="-122"/>
                <a:cs typeface="Times New Roman" panose="02020603050405020304" charset="0"/>
              </a:rPr>
              <a:t>：称赞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非欲以</a:t>
            </a:r>
            <a:r>
              <a:rPr sz="2400">
                <a:solidFill>
                  <a:srgbClr val="FF0000"/>
                </a:solidFill>
                <a:latin typeface="Times New Roman" panose="02020603050405020304" charset="0"/>
                <a:ea typeface="宋体" panose="02010600030101010101" pitchFamily="2" charset="-122"/>
                <a:cs typeface="Times New Roman" panose="02020603050405020304" charset="0"/>
              </a:rPr>
              <a:t>窥</a:t>
            </a:r>
            <a:r>
              <a:rPr sz="2400">
                <a:latin typeface="Times New Roman" panose="02020603050405020304" charset="0"/>
                <a:ea typeface="宋体" panose="02010600030101010101" pitchFamily="2" charset="-122"/>
                <a:cs typeface="Times New Roman" panose="02020603050405020304" charset="0"/>
              </a:rPr>
              <a:t>赵也　　　　　　</a:t>
            </a:r>
            <a:r>
              <a:rPr sz="2400">
                <a:solidFill>
                  <a:srgbClr val="FF0000"/>
                </a:solidFill>
                <a:latin typeface="Times New Roman" panose="02020603050405020304" charset="0"/>
                <a:ea typeface="宋体" panose="02010600030101010101" pitchFamily="2" charset="-122"/>
                <a:cs typeface="Times New Roman" panose="02020603050405020304" charset="0"/>
              </a:rPr>
              <a:t>窥</a:t>
            </a:r>
            <a:r>
              <a:rPr sz="2400">
                <a:latin typeface="Times New Roman" panose="02020603050405020304" charset="0"/>
                <a:ea typeface="宋体" panose="02010600030101010101" pitchFamily="2" charset="-122"/>
                <a:cs typeface="Times New Roman" panose="02020603050405020304" charset="0"/>
              </a:rPr>
              <a:t>：偷窥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大王弗予城，而</a:t>
            </a:r>
            <a:r>
              <a:rPr sz="2400">
                <a:solidFill>
                  <a:srgbClr val="FF0000"/>
                </a:solidFill>
                <a:latin typeface="Times New Roman" panose="02020603050405020304" charset="0"/>
                <a:ea typeface="宋体" panose="02010600030101010101" pitchFamily="2" charset="-122"/>
                <a:cs typeface="Times New Roman" panose="02020603050405020304" charset="0"/>
              </a:rPr>
              <a:t>绐</a:t>
            </a:r>
            <a:r>
              <a:rPr sz="2400">
                <a:latin typeface="Times New Roman" panose="02020603050405020304" charset="0"/>
                <a:ea typeface="宋体" panose="02010600030101010101" pitchFamily="2" charset="-122"/>
                <a:cs typeface="Times New Roman" panose="02020603050405020304" charset="0"/>
              </a:rPr>
              <a:t>赵璧　　</a:t>
            </a:r>
            <a:r>
              <a:rPr sz="2400">
                <a:solidFill>
                  <a:srgbClr val="FF0000"/>
                </a:solidFill>
                <a:latin typeface="Times New Roman" panose="02020603050405020304" charset="0"/>
                <a:ea typeface="宋体" panose="02010600030101010101" pitchFamily="2" charset="-122"/>
                <a:cs typeface="Times New Roman" panose="02020603050405020304" charset="0"/>
              </a:rPr>
              <a:t>绐</a:t>
            </a:r>
            <a:r>
              <a:rPr sz="2400">
                <a:latin typeface="Times New Roman" panose="02020603050405020304" charset="0"/>
                <a:ea typeface="宋体" panose="02010600030101010101" pitchFamily="2" charset="-122"/>
                <a:cs typeface="Times New Roman" panose="02020603050405020304" charset="0"/>
              </a:rPr>
              <a:t>：欺骗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令秦王怒而</a:t>
            </a:r>
            <a:r>
              <a:rPr sz="2400">
                <a:solidFill>
                  <a:srgbClr val="FF0000"/>
                </a:solidFill>
                <a:latin typeface="Times New Roman" panose="02020603050405020304" charset="0"/>
                <a:ea typeface="宋体" panose="02010600030101010101" pitchFamily="2" charset="-122"/>
                <a:cs typeface="Times New Roman" panose="02020603050405020304" charset="0"/>
              </a:rPr>
              <a:t>僇</a:t>
            </a:r>
            <a:r>
              <a:rPr sz="2400">
                <a:latin typeface="Times New Roman" panose="02020603050405020304" charset="0"/>
                <a:ea typeface="宋体" panose="02010600030101010101" pitchFamily="2" charset="-122"/>
                <a:cs typeface="Times New Roman" panose="02020603050405020304" charset="0"/>
              </a:rPr>
              <a:t>相如于市　　</a:t>
            </a:r>
            <a:r>
              <a:rPr sz="2400">
                <a:solidFill>
                  <a:srgbClr val="FF0000"/>
                </a:solidFill>
                <a:latin typeface="Times New Roman" panose="02020603050405020304" charset="0"/>
                <a:ea typeface="宋体" panose="02010600030101010101" pitchFamily="2" charset="-122"/>
                <a:cs typeface="Times New Roman" panose="02020603050405020304" charset="0"/>
              </a:rPr>
              <a:t>僇</a:t>
            </a:r>
            <a:r>
              <a:rPr sz="2400">
                <a:latin typeface="Times New Roman" panose="02020603050405020304" charset="0"/>
                <a:ea typeface="宋体" panose="02010600030101010101" pitchFamily="2" charset="-122"/>
                <a:cs typeface="Times New Roman" panose="02020603050405020304" charset="0"/>
              </a:rPr>
              <a:t>：通</a:t>
            </a:r>
            <a:r>
              <a:rPr sz="2400">
                <a:latin typeface="宋体" panose="02010600030101010101" pitchFamily="2" charset="-122"/>
                <a:ea typeface="宋体" panose="02010600030101010101" pitchFamily="2" charset="-122"/>
                <a:cs typeface="宋体" panose="02010600030101010101" pitchFamily="2" charset="-122"/>
              </a:rPr>
              <a:t>“戮”</a:t>
            </a:r>
            <a:r>
              <a:rPr sz="2400">
                <a:latin typeface="Times New Roman" panose="02020603050405020304" charset="0"/>
                <a:ea typeface="宋体" panose="02010600030101010101" pitchFamily="2" charset="-122"/>
                <a:cs typeface="Times New Roman" panose="02020603050405020304" charset="0"/>
              </a:rPr>
              <a:t>，杀戮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486015" y="986155"/>
            <a:ext cx="38798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5020" y="4131310"/>
            <a:ext cx="1045146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【解析】B项，“窥”翻译为“窥视”。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95020" y="986155"/>
            <a:ext cx="1063879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21. 下列对文章有关内容的分析和概括，不正确的一项是（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A. 对于蔺相如完璧归赵，人人都称赞他，但作者却不赞同这一看法。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B. 作者认为秦国最初要得到和氏璧是虚情，借此来窥视赵国是实情。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C. 作者认为蔺相如派手下的人怀揣和氏璧逃离，从而使理直的一方在秦国。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40000"/>
              </a:lnSpc>
            </a:pPr>
            <a:r>
              <a:rPr sz="2400">
                <a:latin typeface="Times New Roman" panose="02020603050405020304" charset="0"/>
                <a:ea typeface="宋体" panose="02010600030101010101" pitchFamily="2" charset="-122"/>
                <a:cs typeface="Times New Roman" panose="02020603050405020304" charset="0"/>
              </a:rPr>
              <a:t>D. 蔺相如在渑池与秦国的强硬较量，柔韧有余显示出他过人的才能。</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38540" y="1070610"/>
            <a:ext cx="38798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5020" y="4131310"/>
            <a:ext cx="10451465"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【解析】B项，“借此来窥视赵国是实情”表述有误，应为“借此来伺机图谋赵国”。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12875" y="1388745"/>
            <a:ext cx="955294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22. 请简要概括作者分析秦国不会失信于赵国的理由。</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412875" y="1831975"/>
            <a:ext cx="9796145"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①这时，秦国想得到璧是实情，并不是要趁此机会窥伺赵国。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②秦王既然按照地图来交割城池，又准备九宾的隆重礼仪，斋戒沐浴后才来接受这块玉璧，照这种情形已是不得不交割城池了。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0610" y="2241550"/>
            <a:ext cx="1005078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23. 联系课文，结合蔺相如和廉颇的性格品质，展开想象，写一写廉颇</a:t>
            </a:r>
            <a:r>
              <a:rPr lang="zh-CN" altLang="en-US" sz="2400">
                <a:latin typeface="宋体" panose="02010600030101010101" pitchFamily="2" charset="-122"/>
                <a:ea typeface="宋体" panose="02010600030101010101" pitchFamily="2" charset="-122"/>
                <a:cs typeface="宋体" panose="02010600030101010101" pitchFamily="2" charset="-122"/>
              </a:rPr>
              <a:t>“负荆请罪”</a:t>
            </a:r>
            <a:r>
              <a:rPr sz="2400">
                <a:latin typeface="Times New Roman" panose="02020603050405020304" charset="0"/>
                <a:ea typeface="宋体" panose="02010600030101010101" pitchFamily="2" charset="-122"/>
                <a:cs typeface="Times New Roman" panose="02020603050405020304" charset="0"/>
              </a:rPr>
              <a:t>时两人的对话内容，不少于150字。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639310" y="10185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65455" y="932815"/>
            <a:ext cx="11073765" cy="3898265"/>
          </a:xfrm>
          <a:prstGeom prst="rect">
            <a:avLst/>
          </a:prstGeom>
          <a:solidFill>
            <a:schemeClr val="bg1"/>
          </a:solidFill>
        </p:spPr>
        <p:txBody>
          <a:bodyPr wrap="square" rtlCol="0">
            <a:spAutoFit/>
          </a:bodyPr>
          <a:p>
            <a:pPr indent="0" fontAlgn="auto">
              <a:lnSpc>
                <a:spcPct val="11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廉颇背着荆条来到蔺相如府前，惭愧地说道：“我廉颇心胸狭隘，蔑视贤才，与您闹不合。将相不和乃国家之害，我身为上将军却只顾争功、泄私愤。您顾全大局，识大体，以国家利益为重，不记私仇，不与我计较。若秦人乘机而至，灭了我们赵国。这误国殃民之罪，尽在我一人身上。现在就请您责打我吧！”蔺相如听完话扶起廉颇，说：“人非圣贤，孰能无过？请将军千万不要把这事记在心上。我们两人同是为了国家，将军能够体谅我，我已是万分感激。今后你我齐心协力，必能使得我赵国日益强大，让那秦国不容小觑。将军能与相如齐心，是赵国百姓的福分。将军快快请起，天寒，请进屋喝杯热酒暖暖身子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752850"/>
          </a:xfrm>
          <a:prstGeom prst="rect">
            <a:avLst/>
          </a:prstGeom>
          <a:solidFill>
            <a:schemeClr val="bg1"/>
          </a:solidFill>
        </p:spPr>
        <p:txBody>
          <a:bodyPr vert="eaVert" wrap="square" rtlCol="0">
            <a:noAutofit/>
          </a:bodyPr>
          <a:p>
            <a:pPr algn="l">
              <a:lnSpc>
                <a:spcPct val="13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第四课</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30000"/>
              </a:lnSpc>
            </a:pPr>
            <a:r>
              <a:rPr lang="zh-CN" altLang="en-US" sz="4000" b="1">
                <a:solidFill>
                  <a:srgbClr val="030502"/>
                </a:solidFill>
                <a:latin typeface="楷体" panose="02010609060101010101" charset="-122"/>
                <a:ea typeface="楷体" panose="02010609060101010101" charset="-122"/>
                <a:cs typeface="楷体" panose="02010609060101010101" charset="-122"/>
              </a:rPr>
              <a:t>永遇乐·京口北固亭怀古</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826885" y="413067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辛弃疾</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723120"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理解本词运用典故和借古喻今的写作特点；</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体会辛弃疾抗敌救国的雄图壮志和为国效劳的爱国热情；</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诵读全词并背诵。</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96715" y="19558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6740" y="843280"/>
            <a:ext cx="11120120" cy="556260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2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《永遇乐·京口北固亭怀古》中，永遇乐是________，京口北固亭是________，怀古，大多是通过今昔对比，____________。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永遇乐·京口北固亭怀古》的作者是____________（</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1140-1207</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），南宋词人，字幼安，号稼轩，汉族，历城（今山东济南）人。我国历史上伟大的___________派词人和爱国者。与苏轼齐名，并号称____________，史上与李清照并称____________。辛词现存</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620</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余首，多数抒写力图恢复国家统一的爱国热情，倾诉壮志难酬的悲愤，对南宋上层统治集团的屈辱投降进行揭露和批判；也有不少吟咏祖国山河的作品。艺术风格多样，而以豪放为主，热情洋溢，慷慨悲壮，笔力雄厚。他的作品《破阵子·为陈同甫赋壮词以寄之》《永遇乐·京口北固亭怀古》《水龙吟·登建康赏心亭》《菩萨蛮·书江西造口壁》等享有盛名，另外有奏疏《美芹十论》《九议》，并著有《稼轩长短句》，今人辑有《辛稼轩诗文钞存》。</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1"/>
            </p:custDataLst>
          </p:nvPr>
        </p:nvSpPr>
        <p:spPr>
          <a:xfrm>
            <a:off x="7940675" y="1029970"/>
            <a:ext cx="12433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词牌名</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2"/>
            </p:custDataLst>
          </p:nvPr>
        </p:nvSpPr>
        <p:spPr>
          <a:xfrm>
            <a:off x="812165" y="1430020"/>
            <a:ext cx="204216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登临地点　</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6564630" y="143002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以古讽今</a:t>
            </a:r>
            <a:endParaRPr lang="zh-CN" altLang="en-US" sz="2400">
              <a:solidFill>
                <a:srgbClr val="C00000"/>
              </a:solidFill>
              <a:latin typeface="宋体" panose="02010600030101010101" pitchFamily="2" charset="-122"/>
              <a:ea typeface="宋体" panose="02010600030101010101" pitchFamily="2" charset="-122"/>
            </a:endParaRPr>
          </a:p>
        </p:txBody>
      </p:sp>
      <p:sp>
        <p:nvSpPr>
          <p:cNvPr id="8" name="文本框 7"/>
          <p:cNvSpPr txBox="1"/>
          <p:nvPr>
            <p:custDataLst>
              <p:tags r:id="rId4"/>
            </p:custDataLst>
          </p:nvPr>
        </p:nvSpPr>
        <p:spPr>
          <a:xfrm>
            <a:off x="6691630" y="1836420"/>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辛弃疾</a:t>
            </a:r>
            <a:endParaRPr lang="zh-CN" altLang="en-US" sz="2400">
              <a:solidFill>
                <a:srgbClr val="C00000"/>
              </a:solidFill>
              <a:latin typeface="宋体" panose="02010600030101010101" pitchFamily="2" charset="-122"/>
              <a:ea typeface="宋体" panose="02010600030101010101" pitchFamily="2" charset="-122"/>
            </a:endParaRPr>
          </a:p>
        </p:txBody>
      </p:sp>
      <p:sp>
        <p:nvSpPr>
          <p:cNvPr id="10" name="文本框 9"/>
          <p:cNvSpPr txBox="1"/>
          <p:nvPr>
            <p:custDataLst>
              <p:tags r:id="rId5"/>
            </p:custDataLst>
          </p:nvPr>
        </p:nvSpPr>
        <p:spPr>
          <a:xfrm>
            <a:off x="1177290" y="271081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豪放</a:t>
            </a:r>
            <a:endParaRPr lang="zh-CN" altLang="en-US" sz="2400">
              <a:solidFill>
                <a:srgbClr val="C00000"/>
              </a:solidFill>
              <a:latin typeface="宋体" panose="02010600030101010101" pitchFamily="2" charset="-122"/>
              <a:ea typeface="宋体" panose="02010600030101010101" pitchFamily="2" charset="-122"/>
            </a:endParaRPr>
          </a:p>
        </p:txBody>
      </p:sp>
      <p:sp>
        <p:nvSpPr>
          <p:cNvPr id="13" name="文本框 12"/>
          <p:cNvSpPr txBox="1"/>
          <p:nvPr>
            <p:custDataLst>
              <p:tags r:id="rId6"/>
            </p:custDataLst>
          </p:nvPr>
        </p:nvSpPr>
        <p:spPr>
          <a:xfrm>
            <a:off x="8083550" y="2710815"/>
            <a:ext cx="145224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“苏辛”</a:t>
            </a:r>
            <a:endParaRPr lang="zh-CN" altLang="en-US" sz="2400">
              <a:solidFill>
                <a:srgbClr val="C00000"/>
              </a:solidFill>
              <a:latin typeface="宋体" panose="02010600030101010101" pitchFamily="2" charset="-122"/>
              <a:ea typeface="宋体" panose="02010600030101010101" pitchFamily="2" charset="-122"/>
            </a:endParaRPr>
          </a:p>
        </p:txBody>
      </p:sp>
      <p:sp>
        <p:nvSpPr>
          <p:cNvPr id="14" name="文本框 13"/>
          <p:cNvSpPr txBox="1"/>
          <p:nvPr>
            <p:custDataLst>
              <p:tags r:id="rId7"/>
            </p:custDataLst>
          </p:nvPr>
        </p:nvSpPr>
        <p:spPr>
          <a:xfrm>
            <a:off x="2076450" y="3171190"/>
            <a:ext cx="187706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“济南二安”</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10" grpId="0"/>
      <p:bldP spid="13" grpId="0"/>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2910" y="728980"/>
            <a:ext cx="11017885" cy="489013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豪</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放派是宋词的一个流派，与___________派并为宋词两大词派。豪放派特点大体是：其作品气势豪放，意境雄浑，词中充满豪情壮志，给人一种积极向上的力量。创作视野较为广阔，用典较多，不拘格律，汪洋恣肆，崇尚直率。南渡之后，由于时代巨变，悲壮慷慨的高亢之调应运发展。</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豪放派的风格虽然总体豪放，然而各词人风格亦有微差：苏词清放，辛词雄放。豪放派虽以豪放为主体风格，却也不乏清秀婉约之作，如苏词《贺新郎·乳燕飞华屋》《水龙吟·次韵章质夫杨花词》《江城子·乙卯正月二十日夜记梦》，辛词《粉蝶儿·昨日春如十三女儿学绣》《青玉案·元夕》等皆是婉约词的名篇。</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5520690" y="1072515"/>
            <a:ext cx="1216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婉约</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TABLE_ENDDRAG_ORIGIN_RECT" val="773*240"/>
  <p:tag name="TABLE_ENDDRAG_RECT" val="95*135*773*240"/>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TABLE_ENDDRAG_ORIGIN_RECT" val="871*71"/>
  <p:tag name="TABLE_ENDDRAG_RECT" val="52*142*871*71"/>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TABLE_ENDDRAG_ORIGIN_RECT" val="880*330"/>
  <p:tag name="TABLE_ENDDRAG_RECT" val="49*120*880*330"/>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TABLE_ENDDRAG_ORIGIN_RECT" val="871*385"/>
  <p:tag name="TABLE_ENDDRAG_RECT" val="68*89*871*386"/>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TABLE_ENDDRAG_ORIGIN_RECT" val="852*356"/>
  <p:tag name="TABLE_ENDDRAG_RECT" val="80*123*852*356"/>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TABLE_ENDDRAG_ORIGIN_RECT" val="852*356"/>
  <p:tag name="TABLE_ENDDRAG_RECT" val="80*123*852*356"/>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38133</Words>
  <Application>WPS 演示</Application>
  <PresentationFormat>宽屏</PresentationFormat>
  <Paragraphs>2097</Paragraphs>
  <Slides>145</Slides>
  <Notes>42</Notes>
  <HiddenSlides>0</HiddenSlides>
  <MMClips>10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145</vt:i4>
      </vt:variant>
    </vt:vector>
  </HeadingPairs>
  <TitlesOfParts>
    <vt:vector size="157" baseType="lpstr">
      <vt:lpstr>Arial</vt:lpstr>
      <vt:lpstr>宋体</vt:lpstr>
      <vt:lpstr>Wingdings</vt:lpstr>
      <vt:lpstr>楷体</vt:lpstr>
      <vt:lpstr>Times New Roman</vt:lpstr>
      <vt:lpstr>微软雅黑</vt:lpstr>
      <vt:lpstr>Wingdings</vt:lpstr>
      <vt:lpstr>等线</vt:lpstr>
      <vt:lpstr>Arial Unicode MS</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125</cp:revision>
  <dcterms:created xsi:type="dcterms:W3CDTF">2018-12-04T07:30:00Z</dcterms:created>
  <dcterms:modified xsi:type="dcterms:W3CDTF">2024-08-13T05:48:05Z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781019586CB54E8E83FAD15E92863797_13</vt:lpwstr>
  </property>
  <property fmtid="{D5CDD505-2E9C-101B-9397-08002B2CF9AE}" pid="3" name="KSOProductBuildVer">
    <vt:lpwstr>2052-12.1.0.17147</vt:lpwstr>
  </property>
</Properties>
</file>