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01" r:id="rId31"/>
    <p:sldId id="302" r:id="rId32"/>
    <p:sldId id="303" r:id="rId33"/>
    <p:sldId id="462" r:id="rId34"/>
    <p:sldId id="463" r:id="rId35"/>
    <p:sldId id="464" r:id="rId36"/>
    <p:sldId id="465" r:id="rId37"/>
    <p:sldId id="466" r:id="rId38"/>
    <p:sldId id="360" r:id="rId39"/>
    <p:sldId id="361" r:id="rId40"/>
    <p:sldId id="467" r:id="rId41"/>
    <p:sldId id="468" r:id="rId42"/>
    <p:sldId id="469" r:id="rId43"/>
    <p:sldId id="470" r:id="rId44"/>
    <p:sldId id="471" r:id="rId45"/>
    <p:sldId id="365" r:id="rId46"/>
    <p:sldId id="431" r:id="rId47"/>
    <p:sldId id="366" r:id="rId48"/>
    <p:sldId id="432" r:id="rId49"/>
    <p:sldId id="519" r:id="rId50"/>
    <p:sldId id="520" r:id="rId51"/>
    <p:sldId id="307" r:id="rId52"/>
    <p:sldId id="308" r:id="rId53"/>
    <p:sldId id="377" r:id="rId54"/>
    <p:sldId id="480" r:id="rId55"/>
    <p:sldId id="474" r:id="rId56"/>
    <p:sldId id="476" r:id="rId57"/>
    <p:sldId id="477" r:id="rId58"/>
    <p:sldId id="478" r:id="rId59"/>
    <p:sldId id="479" r:id="rId60"/>
    <p:sldId id="314" r:id="rId61"/>
    <p:sldId id="315" r:id="rId62"/>
    <p:sldId id="326" r:id="rId63"/>
    <p:sldId id="430" r:id="rId64"/>
  </p:sldIdLst>
  <p:sldSz cx="12192000" cy="6858000"/>
  <p:notesSz cx="6858000" cy="9144000"/>
  <p:embeddedFontLst>
    <p:embeddedFont>
      <p:font typeface="方正公文黑体" panose="02000500000000000000" charset="-122"/>
      <p:regular r:id="rId68"/>
    </p:embeddedFont>
    <p:embeddedFont>
      <p:font typeface="方正黑体简体" panose="03000509000000000000" charset="-122"/>
      <p:regular r:id="rId69"/>
    </p:embeddedFont>
    <p:embeddedFont>
      <p:font typeface="微软雅黑" panose="020B0503020204020204" pitchFamily="34" charset="-122"/>
      <p:regular r:id="rId70"/>
    </p:embeddedFont>
    <p:embeddedFont>
      <p:font typeface="Calibri" panose="020F0502020204030204" pitchFamily="34" charset="0"/>
      <p:regular r:id="rId71"/>
      <p:bold r:id="rId72"/>
      <p:italic r:id="rId73"/>
      <p:boldItalic r:id="rId74"/>
    </p:embeddedFont>
    <p:embeddedFont>
      <p:font typeface="Impact" panose="020B0806030902050204" pitchFamily="34" charset="0"/>
      <p:regular r:id="rId75"/>
    </p:embeddedFont>
    <p:embeddedFont>
      <p:font typeface="黑体" panose="02010609060101010101" charset="-122"/>
      <p:regular r:id="rId76"/>
    </p:embeddedFont>
    <p:embeddedFont>
      <p:font typeface="等线" panose="02010600030101010101" charset="-122"/>
      <p:regular r:id="rId77"/>
    </p:embeddedFont>
  </p:embeddedFontLst>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 userDrawn="1">
          <p15:clr>
            <a:srgbClr val="A4A3A4"/>
          </p15:clr>
        </p15:guide>
        <p15:guide id="2" orient="horz" pos="4210" userDrawn="1">
          <p15:clr>
            <a:srgbClr val="A4A3A4"/>
          </p15:clr>
        </p15:guide>
        <p15:guide id="3" pos="186" userDrawn="1">
          <p15:clr>
            <a:srgbClr val="A4A3A4"/>
          </p15:clr>
        </p15:guide>
        <p15:guide id="4" pos="7491" userDrawn="1">
          <p15:clr>
            <a:srgbClr val="A4A3A4"/>
          </p15:clr>
        </p15:guide>
        <p15:guide id="5" orient="horz" pos="383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70"/>
        <p:guide orient="horz" pos="4210"/>
        <p:guide pos="186"/>
        <p:guide pos="7491"/>
        <p:guide orient="horz" pos="383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gs" Target="tags/tag104.xml"/><Relationship Id="rId77" Type="http://schemas.openxmlformats.org/officeDocument/2006/relationships/font" Target="fonts/font10.fntdata"/><Relationship Id="rId76" Type="http://schemas.openxmlformats.org/officeDocument/2006/relationships/font" Target="fonts/font9.fntdata"/><Relationship Id="rId75" Type="http://schemas.openxmlformats.org/officeDocument/2006/relationships/font" Target="fonts/font8.fntdata"/><Relationship Id="rId74" Type="http://schemas.openxmlformats.org/officeDocument/2006/relationships/font" Target="fonts/font7.fntdata"/><Relationship Id="rId73" Type="http://schemas.openxmlformats.org/officeDocument/2006/relationships/font" Target="fonts/font6.fntdata"/><Relationship Id="rId72" Type="http://schemas.openxmlformats.org/officeDocument/2006/relationships/font" Target="fonts/font5.fntdata"/><Relationship Id="rId71" Type="http://schemas.openxmlformats.org/officeDocument/2006/relationships/font" Target="fonts/font4.fntdata"/><Relationship Id="rId70" Type="http://schemas.openxmlformats.org/officeDocument/2006/relationships/font" Target="fonts/font3.fntdata"/><Relationship Id="rId7" Type="http://schemas.openxmlformats.org/officeDocument/2006/relationships/slide" Target="slides/slide4.xml"/><Relationship Id="rId69" Type="http://schemas.openxmlformats.org/officeDocument/2006/relationships/font" Target="fonts/font2.fntdata"/><Relationship Id="rId68" Type="http://schemas.openxmlformats.org/officeDocument/2006/relationships/font" Target="fonts/font1.fntdata"/><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5.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5.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58.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2.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49.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28.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6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tags" Target="../tags/tag65.xml"/><Relationship Id="rId1" Type="http://schemas.openxmlformats.org/officeDocument/2006/relationships/tags" Target="../tags/tag6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5.xml"/><Relationship Id="rId4" Type="http://schemas.openxmlformats.org/officeDocument/2006/relationships/tags" Target="../tags/tag75.xml"/><Relationship Id="rId3" Type="http://schemas.openxmlformats.org/officeDocument/2006/relationships/slide" Target="slide44.xml"/><Relationship Id="rId2" Type="http://schemas.openxmlformats.org/officeDocument/2006/relationships/tags" Target="../tags/tag74.xml"/><Relationship Id="rId1" Type="http://schemas.openxmlformats.org/officeDocument/2006/relationships/tags" Target="../tags/tag7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slide" Target="slide43.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 Target="slide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5.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4.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3.xml"/><Relationship Id="rId2" Type="http://schemas.openxmlformats.org/officeDocument/2006/relationships/tags" Target="../tags/tag93.xml"/><Relationship Id="rId1" Type="http://schemas.openxmlformats.org/officeDocument/2006/relationships/tags" Target="../tags/tag9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image" Target="../media/image2.png"/><Relationship Id="rId1" Type="http://schemas.openxmlformats.org/officeDocument/2006/relationships/tags" Target="../tags/tag9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9" Type="http://schemas.openxmlformats.org/officeDocument/2006/relationships/notesSlide" Target="../notesSlides/notesSlide60.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103.xml"/><Relationship Id="rId5" Type="http://schemas.openxmlformats.org/officeDocument/2006/relationships/image" Target="../media/image3.jpe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2.png"/><Relationship Id="rId1" Type="http://schemas.openxmlformats.org/officeDocument/2006/relationships/tags" Target="../tags/tag10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605"/>
            <a:ext cx="9803130" cy="186372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I recommend this product to you because of its good quality and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reasonable</a:t>
            </a:r>
            <a:r>
              <a:rPr lang="en-US" altLang="zh-CN" sz="2400" dirty="0">
                <a:latin typeface="Times New Roman" panose="02020603050405020304" charset="0"/>
                <a:ea typeface="宋体" panose="02010600030101010101" pitchFamily="2" charset="-122"/>
                <a:cs typeface="Times New Roman" panose="02020603050405020304" charset="0"/>
              </a:rPr>
              <a:t> price.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原因 	B. 结果	 C. 不合理的 		D. 合理的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745"/>
            <a:ext cx="93789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【解析】本题考查形容词reasonable（合理的）。A项“原因”译为reason，B项“结果”译为result，C项“不合理的”译为unreasonable。结合句意“我向你推荐这个产品，因为它的质量好，价格合理”，D项符合句意。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Please remember to pay for the air conditioner on </a:t>
            </a:r>
            <a:r>
              <a:rPr lang="en-US" altLang="zh-CN" sz="2400" u="sng" dirty="0">
                <a:latin typeface="Times New Roman" panose="02020603050405020304" charset="0"/>
                <a:ea typeface="宋体" panose="02010600030101010101" pitchFamily="2" charset="-122"/>
                <a:cs typeface="Times New Roman" panose="02020603050405020304" charset="0"/>
              </a:rPr>
              <a:t>delivery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生产	 B. 呈现	 C. 送货 	D. 解救</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【解析】本题考查名词delivery（送货）。A项“生产”译为production，B项“呈现”译为presentation，D项“解救”译为salvation。结合句意“请记得空调到货之时付款”，C项符合句意。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820"/>
            <a:ext cx="106375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 technological company successfully developed a new </a:t>
            </a:r>
            <a:r>
              <a:rPr lang="en-US" altLang="zh-CN" sz="2400" u="sng" dirty="0">
                <a:latin typeface="Times New Roman" panose="02020603050405020304" charset="0"/>
                <a:ea typeface="宋体" panose="02010600030101010101" pitchFamily="2" charset="-122"/>
                <a:cs typeface="Times New Roman" panose="02020603050405020304" charset="0"/>
              </a:rPr>
              <a:t>product</a:t>
            </a:r>
            <a:r>
              <a:rPr lang="en-US" altLang="zh-CN" sz="2400" dirty="0">
                <a:latin typeface="Times New Roman" panose="02020603050405020304" charset="0"/>
                <a:ea typeface="宋体" panose="02010600030101010101" pitchFamily="2" charset="-122"/>
                <a:cs typeface="Times New Roman" panose="02020603050405020304" charset="0"/>
              </a:rPr>
              <a:t> last month.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生产	 B. 产生	 C. 果实 	D. 产品</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51255" y="10573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【解析】本题考查名词product（产品）。A项“生产”译为production，B项“产生”译为produce，C项“果实”译为fruit。结合句意“这家科技公司上个月成功开发了一款新产品”，D项符合句意。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053465"/>
            <a:ext cx="1015936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Our country has achieved steady economic </a:t>
            </a:r>
            <a:r>
              <a:rPr lang="en-US" altLang="zh-CN" sz="2400" u="sng" dirty="0">
                <a:latin typeface="Times New Roman" panose="02020603050405020304" charset="0"/>
                <a:ea typeface="宋体" panose="02010600030101010101" pitchFamily="2" charset="-122"/>
                <a:cs typeface="Times New Roman" panose="02020603050405020304" charset="0"/>
              </a:rPr>
              <a:t>growth</a:t>
            </a:r>
            <a:r>
              <a:rPr lang="en-US" altLang="zh-CN" sz="2400" dirty="0">
                <a:latin typeface="Times New Roman" panose="02020603050405020304" charset="0"/>
                <a:ea typeface="宋体" panose="02010600030101010101" pitchFamily="2" charset="-122"/>
                <a:cs typeface="Times New Roman" panose="02020603050405020304" charset="0"/>
              </a:rPr>
              <a:t> this year.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生长 	B. 发育	 C. 成长	 D. 增长</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【解析】本题考查名词growth（增长）。growth一词多义，有“生长”“发育”“成长”“增长”的含义，结合句意“我国今年实现了稳定的经济增长”，D项符合句意。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A high-</a:t>
            </a:r>
            <a:r>
              <a:rPr lang="en-US" altLang="zh-CN" sz="2400" u="sng" dirty="0">
                <a:latin typeface="Times New Roman" panose="02020603050405020304" charset="0"/>
                <a:ea typeface="宋体" panose="02010600030101010101" pitchFamily="2" charset="-122"/>
                <a:cs typeface="Times New Roman" panose="02020603050405020304" charset="0"/>
              </a:rPr>
              <a:t>performance</a:t>
            </a:r>
            <a:r>
              <a:rPr lang="en-US" altLang="zh-CN" sz="2400" dirty="0">
                <a:latin typeface="Times New Roman" panose="02020603050405020304" charset="0"/>
                <a:ea typeface="宋体" panose="02010600030101010101" pitchFamily="2" charset="-122"/>
                <a:cs typeface="Times New Roman" panose="02020603050405020304" charset="0"/>
              </a:rPr>
              <a:t> car will be unveiled next month.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执行	 B. 性能	 C. 履行	 D. 表演</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【解析】本题考查名词performance（表演，性能）。performance一词多义，有“执行”“性能”“履行”“表演”的含义，结合句意“一款高性能的汽车将在下个月推出”，B项符合句意。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The floor-sweeping robot </a:t>
            </a:r>
            <a:r>
              <a:rPr lang="en-US" altLang="zh-CN" sz="2400" u="sng" dirty="0">
                <a:latin typeface="Times New Roman" panose="02020603050405020304" charset="0"/>
                <a:ea typeface="宋体" panose="02010600030101010101" pitchFamily="2" charset="-122"/>
                <a:cs typeface="Times New Roman" panose="02020603050405020304" charset="0"/>
              </a:rPr>
              <a:t>has been well received by</a:t>
            </a:r>
            <a:r>
              <a:rPr lang="en-US" altLang="zh-CN" sz="2400" dirty="0">
                <a:latin typeface="Times New Roman" panose="02020603050405020304" charset="0"/>
                <a:ea typeface="宋体" panose="02010600030101010101" pitchFamily="2" charset="-122"/>
                <a:cs typeface="Times New Roman" panose="02020603050405020304" charset="0"/>
              </a:rPr>
              <a:t> customers since it 	    was put on the market.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收到 	B. 回应 	C. 受到……的欢迎 	D. 容纳</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【解析】本题考查短语be well received by（受到……的欢迎）。A项“收到”译为receive，B项“回应”译为respond，D项“容纳”译为accommodate。结合句意“这款扫地机器人自投入市场以来受到了客户的欢迎”，C项符合句意。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commander</a:t>
            </a:r>
            <a:r>
              <a:rPr lang="en-US" altLang="zh-CN" sz="2400" u="sng" dirty="0">
                <a:latin typeface="Times New Roman" panose="02020603050405020304" charset="0"/>
                <a:ea typeface="宋体" panose="02010600030101010101" pitchFamily="2" charset="-122"/>
                <a:cs typeface="Times New Roman" panose="02020603050405020304" charset="0"/>
              </a:rPr>
              <a:t> commanded </a:t>
            </a:r>
            <a:r>
              <a:rPr lang="en-US" altLang="zh-CN" sz="2400" dirty="0">
                <a:latin typeface="Times New Roman" panose="02020603050405020304" charset="0"/>
                <a:ea typeface="宋体" panose="02010600030101010101" pitchFamily="2" charset="-122"/>
                <a:cs typeface="Times New Roman" panose="02020603050405020304" charset="0"/>
              </a:rPr>
              <a:t>that the troops retreat.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控制 	B. 拥有 	C. 命令	 D. 统率</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【解析】本题考查动词command（命令）。command一词多义，有“控制”“命令”“统率”的含义。B项“拥有”译为possess。结合句意“司令员命令部队撤退”，C项符合句意。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They are </a:t>
            </a:r>
            <a:r>
              <a:rPr lang="en-US" altLang="zh-CN" sz="2400" u="sng" dirty="0">
                <a:latin typeface="Times New Roman" panose="02020603050405020304" charset="0"/>
                <a:ea typeface="宋体" panose="02010600030101010101" pitchFamily="2" charset="-122"/>
                <a:cs typeface="Times New Roman" panose="02020603050405020304" charset="0"/>
              </a:rPr>
              <a:t>promoting</a:t>
            </a:r>
            <a:r>
              <a:rPr lang="en-US" altLang="zh-CN" sz="2400" dirty="0">
                <a:latin typeface="Times New Roman" panose="02020603050405020304" charset="0"/>
                <a:ea typeface="宋体" panose="02010600030101010101" pitchFamily="2" charset="-122"/>
                <a:cs typeface="Times New Roman" panose="02020603050405020304" charset="0"/>
              </a:rPr>
              <a:t> their new energy car.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晋升 	B. 推广 	C. 促进 	D. 倡导</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【解析】本题考查动词promote（晋升，推广，促进）。promote一词多义，有“晋升”“推广”“促进”的含义。D项“倡导”译为advocate。结合句意“他们正在推广新出的新能源车”，B项符合句意。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5628" y="850471"/>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a:t>
            </a:r>
            <a:r>
              <a:rPr lang="en-US" altLang="zh-CN" sz="2400" u="sng" dirty="0">
                <a:latin typeface="Times New Roman" panose="02020603050405020304" charset="0"/>
                <a:ea typeface="宋体" panose="02010600030101010101" pitchFamily="2" charset="-122"/>
                <a:cs typeface="Times New Roman" panose="02020603050405020304" charset="0"/>
              </a:rPr>
              <a:t>function</a:t>
            </a:r>
            <a:r>
              <a:rPr lang="en-US" altLang="zh-CN" sz="2400" dirty="0">
                <a:latin typeface="Times New Roman" panose="02020603050405020304" charset="0"/>
                <a:ea typeface="宋体" panose="02010600030101010101" pitchFamily="2" charset="-122"/>
                <a:cs typeface="Times New Roman" panose="02020603050405020304" charset="0"/>
              </a:rPr>
              <a:t> of nursing robot is to provide better health service for elderly 	    people.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社交聚会	 B. 功能 	C. 典礼 	D. 职能</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30530" y="929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【解析】本题考查名词function（功能）。function一词多义，有“社交聚会”“功能”“职能”的含义。C项“典礼”译为ceremony。结合句意“护理机器人的功能是为老年人提供更好的健康服务”，B项符合句意。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7</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31215" y="124142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police </a:t>
            </a:r>
            <a:r>
              <a:rPr lang="en-US" altLang="zh-CN" sz="2400" u="sng" dirty="0">
                <a:latin typeface="Times New Roman" panose="02020603050405020304" charset="0"/>
                <a:ea typeface="宋体" panose="02010600030101010101" pitchFamily="2" charset="-122"/>
                <a:cs typeface="Times New Roman" panose="02020603050405020304" charset="0"/>
              </a:rPr>
              <a:t>surrounded</a:t>
            </a:r>
            <a:r>
              <a:rPr lang="en-US" altLang="zh-CN" sz="2400" dirty="0">
                <a:latin typeface="Times New Roman" panose="02020603050405020304" charset="0"/>
                <a:ea typeface="宋体" panose="02010600030101010101" pitchFamily="2" charset="-122"/>
                <a:cs typeface="Times New Roman" panose="02020603050405020304" charset="0"/>
              </a:rPr>
              <a:t> the building.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搜查 	B. 喜欢结交	 C. 包围	 D. 袭击</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72160" y="1315720"/>
            <a:ext cx="92773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【解析】本题考查动词surround（包围）。surround一词多义，有“喜欢结交”“包围”的含义。A项“搜查”译为search，D项“袭击”译为attack。结合句意“警察包围了这座大楼”，C项符合句意。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3920" y="3757295"/>
            <a:ext cx="1052195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aging 		B. aged 	C. age			 D. ages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seems		 B. seemed 	C. seeming 		D. is seemed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told 		B. spoken 	C. reported 		D. shouted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that 		B. which 	C. they			D. who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is known	 	B. knew 	C. is knowing 		D. known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494155"/>
            <a:ext cx="11313160" cy="1938020"/>
          </a:xfrm>
          <a:prstGeom prst="rect">
            <a:avLst/>
          </a:prstGeom>
          <a:noFill/>
        </p:spPr>
        <p:txBody>
          <a:bodyPr wrap="square" rtlCol="0" anchor="t">
            <a:spAutoFit/>
          </a:bodyPr>
          <a:lstStyle/>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In this modern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of technology and tall buildings, it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that we desire a touch of nature in our lives.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Earlier last September, it was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that the city of Melbourne plans to build a pair of tall towers,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look more like massive tree houses than skyscrapers. The project,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as the Green Spine,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81710" y="375729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83920" y="428244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77560" y="62019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981710" y="4735195"/>
            <a:ext cx="62992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883920" y="515366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883920" y="565467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51155" y="362585"/>
            <a:ext cx="11489055" cy="4665980"/>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【解析】本题考查词性。A项aging是现在分词，B项aged是过去式，C项age是名词，D项ages是动词的三人称单数形式。根据modern为形容词，确定该空要填名词，modern age of technology and tall buildings意为“科技和高楼大厦的现代时代”。因此C项是正确答案。</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【解析】本题考查时态。根据上下文，确定该句用一般现在时。主语it是单数，因此该空填动词的第三人称单数形式。It seems that…意为“看来……”，故此题正确答案为A。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【解析】本题考查词义辨析和联系上下文。A项told意为“告诉”，B项spoken意为“说”，C项reported意为“报道”，D项shouted意为“喊叫”。it was reported意为“据报道”，故此题正确答案为C。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【解析】本题考查非限定性定语从句的关系词。非限定性定语从句的关系词不能用that，排除A项。先行词是a pair of tall towers，在定语从句中作主语，主语是物，所以用which，排除D项who。they不是关系词。故此题正确答案为B。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【解析】本题考查非谓语动词。该句的谓语动词是will turn，因此该空要填的是非谓语动词。主语the project和know是被动关系，因此用know的过去分词。故此题正确答案为D。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will turn Melbourne’s skyline from gray to green once the two towers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 with one of the buildings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the tallest in the Southern Hemisphere, at 356.2 meters tall. Both towers will have balconies running down one side, filled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flowers and trees. Meanwhile, on the top of each tower, a botanical garden will offer a relaxing space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visitors can enjoy nature, away from the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of the city. Green spaces are our city’s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029903"/>
            <a:ext cx="9168765" cy="293243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are completed 			B. will be completed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marL="457200" lvl="1" indent="457200">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 complete 				D. completed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22. A. become 		B. became 	C. becomes 	D. becoming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23. A. of 		B. with 	C. in 		D. up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24. A. where 		B. in where 	C. which 	D. on which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25. A. sound 		B. noise 	C. voice 	D. noisy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26. A. chests 		B. shoulders 	C. lungs 	D. brains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2166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89572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1288" y="618672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31419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2"/>
            </p:custDataLst>
          </p:nvPr>
        </p:nvSpPr>
        <p:spPr>
          <a:xfrm>
            <a:off x="335280" y="4742815"/>
            <a:ext cx="89471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397510" y="5104765"/>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397510" y="5466080"/>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5" grpId="0"/>
      <p:bldP spid="8"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86080" y="97790"/>
            <a:ext cx="11506200" cy="6400800"/>
          </a:xfrm>
          <a:prstGeom prst="rect">
            <a:avLst/>
          </a:prstGeom>
          <a:noFill/>
        </p:spPr>
        <p:txBody>
          <a:bodyPr wrap="square">
            <a:spAutoFit/>
          </a:bodyPr>
          <a:lstStyle/>
          <a:p>
            <a:pPr indent="0" algn="just" fontAlgn="auto">
              <a:lnSpc>
                <a:spcPct val="9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【解析】本题考查once引导的条件状语从句的用法。主句的谓语动词是will turn，因此由once引导的条件状语从句要用一般现在时。从句的主语the two towers和动词complete是被动关系，且主语the two towers是复数，该空填主语为复数形式的一般现在时的被动语态，其结构是are done。A项符合此结构，故此题正确答案为A。</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【解析】本题考查非谓语动词。该句的谓语动词是will turn，因此该空需填非谓语动词，结合句意“其中一座建筑成为南半球最高的建筑”，one of the buildings和become之间是主动关系，用动词的现在分词形式。故此题正确答案为D。</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【解析】本题考查短语搭配。be filled with意为“充满”，故此题正确答案为B。</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【解析】本题考查定语从句的引导词。定语从句解题可分为五个步骤。第一步，确定先行词为“a relaxing space”。第二步，确定定语从句为“________ visitors can enjoy nature”。第三步，将先行词还原至定语从句中，即visitors can enjoy nature in a relaxing space。第四步，确定先行词在定语从句中作地点状语，则关系词在定语从句中作地点状语。第五步，选关系词，作地点状语的关系词是where。故此题正确答案为A。</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【解析】本题考查词义辨析和联系上下文。A项sound意为“声音”，B项noise意为“噪音”，C项voice意为“嗓音”，D项noisy意为“吵闹的”。根据上文a botanical garden will offer a relaxing space where visitors can enjoy nature（植物园将为游客提供一个享受自然的放松空间）可知，这是一个可以远离城市噪音的地方，away from the noise of the city意为“远离城市的噪音”。故此题正确答案为B。</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【解析】本题考查词义辨析和联系上下文。A项chests意为“胸部”，B项shoulders意为“肩膀”，C项lungs意为“肺”，D项brains意为“大脑”。根据green spaces可知Green spaces are our city’s lungs（绿色空间是城市的肺），这个说法最为恰当，故此题正确答案为C。</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0855" y="469900"/>
            <a:ext cx="11210290" cy="1714500"/>
          </a:xfrm>
          <a:prstGeom prst="rect">
            <a:avLst/>
          </a:prstGeom>
          <a:noFill/>
        </p:spPr>
        <p:txBody>
          <a:bodyPr wrap="square" rtlCol="0" anchor="t">
            <a:spAutoFit/>
          </a:bodyPr>
          <a:lstStyle/>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In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27</a:t>
            </a:r>
            <a:r>
              <a:rPr lang="en-US" altLang="zh-CN" sz="2400" dirty="0">
                <a:latin typeface="Times New Roman" panose="02020603050405020304" charset="0"/>
                <a:ea typeface="宋体" panose="02010600030101010101" pitchFamily="2" charset="-122"/>
                <a:cs typeface="Times New Roman" panose="02020603050405020304" charset="0"/>
                <a:sym typeface="+mn-ea"/>
              </a:rPr>
              <a:t> of their size, these buildings are just a small part of a wider trend for greener and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sym typeface="+mn-ea"/>
              </a:rPr>
              <a:t> eco-friendly structures. Plans are already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a:t>
            </a:r>
            <a:r>
              <a:rPr lang="en-US" altLang="zh-CN" sz="2400" dirty="0">
                <a:latin typeface="Times New Roman" panose="02020603050405020304" charset="0"/>
                <a:ea typeface="宋体" panose="02010600030101010101" pitchFamily="2" charset="-122"/>
                <a:cs typeface="Times New Roman" panose="02020603050405020304" charset="0"/>
                <a:sym typeface="+mn-ea"/>
              </a:rPr>
              <a:t> in several cities around the world to build the entire skyscrapers from wood, with an 18-story building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sym typeface="+mn-ea"/>
              </a:rPr>
              <a:t> from pine already existing in Minneapolis, the US.</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990600" y="3851593"/>
            <a:ext cx="989139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need 		B. view 	C. terms 	D. spite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more 		B. most 	C. much 	D. many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in the way	B. underway 	C. in a way 	D. by the 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make 		B. making 	C. made 	D. makes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39262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39166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066800" y="478472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1066800" y="525081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661035"/>
            <a:ext cx="11299190" cy="427672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【解析】本题考查短语搭配。A项in need of意为“需要”，B项in view of意为“由于，鉴于”，C项in terms of意为“就……来说”，D项in spite of意为“虽然”。In terms of their size意为“就它们的大小来说”，故此题正确答案为C。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【解析】本题考查比较级。根据greener and确定and后面也是比较级成分。eco-friendly是多音节，其比较级是more eco-friendly，故此题正确答案为A。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【解析】本题考查词义辨析和联系上下文。A项in the way意为“挡道，阻碍”，B项underway意为“正在进行中的”，C项in a way意为“在某种程度上”，D项by the way意为“顺便”。Plans are underway意为“计划正在进行中”，故此题正确答案为B。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【解析】本题考查非谓语动词形式。该句已有系动词are，因此该空需填非谓语动词。an 18-story building与动词make是被动关系，意为“一幢十八层楼的建筑被建造”，因此要用动词的过去分词made，故此题正确答案为C。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600" y="1943418"/>
            <a:ext cx="11126470" cy="415290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Here is good news for the blind. Envision Glasses has been developed. They are smart glasses, which use artificial intelligence to help people who are blind or visually impaired better understand their surroundings. With Envision Glasses, navigating new spaces is no longer a challenge for the blind.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Using a small camera on the side, the glasses can scan objects, people and text, then relay that information via a small built-in speaker. What Envision Glasses essentially do is that they take in all the visual information that is around, try to process that information, and then speak it out to the users.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4640" y="1503045"/>
            <a:ext cx="11546840" cy="3636010"/>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 goal of Envision Glasses is to make those experiences more intuitive. Their wearable design makes them ideal for capturing and relaying information. The headset design frees up the users’ hands so that they can more easily hold a cane or walk a dog, and the camera is right next to the users’ eyes so they don’t have to hold a phone up to scan their surroundings. For instance, Envision Glasses can tell the users if someone is approaching or describe what are in a room. When the users are walking down a busy street, they are narrating nonstop about signs on the side of a bus or a taxi or on the side of a building or on the ground. There’s a whole stream of information.</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37845" y="632460"/>
            <a:ext cx="10986135"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3l. What are Envision Glasses?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They are smart glasses that can help people who are not smart better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understand their thoughts.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They are smart glasses which can help people who are deaf.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They are smart glasses that can help blind people and poor-sighted people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better understand their surroundings.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They are smart glasses which can help people who are dumb better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communicate with others.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1155" y="688340"/>
            <a:ext cx="1030605" cy="466090"/>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31825" y="474980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【解析】细节判断题。第一段第三句They are smart glasses, which use artificial intelligence to help people who are blind or visually impaired better understand their surroundings.中的visually impaired（视力受损的）和C项中的poor-sighted（视力差的）意思相同，故此题正确答案为C。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19150" y="511175"/>
            <a:ext cx="10358755"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How do Envision Glasses work?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They take in all the visual information that is around, try to process that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information, and then speak it out to the users.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They try to process information, take in all the visual information that is 	     around, and then speak it out to the users.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They speak the information out to the users, take in all the visual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information that is around, and then try to process that information.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They take in all the visual information that is around, speak it out to the 	     users, and then try to process that information.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15645" y="57658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991235" y="486346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【解析】细节判断题。根据第二段第二句中的What Envision Glasses essentially do is that they take in all the visual information that is around, try to process that information, and then speak it out to the users可知，A项提及的工作顺序是正确的，故此题正确答案为A。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015365" y="482600"/>
            <a:ext cx="10734040" cy="293243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33. Which of the following is NOT true regarding the features that make the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experience of using Envision Glasses more intuitive?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They stop narrating about signs when the users are walking down a busy street.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B. Their wearable design make them perfect for capturing and relaying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information.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The headset design frees up the users’ hands.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D. The camera is right next to users’ eyes.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75665" y="53911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223520" y="4058285"/>
            <a:ext cx="10922635" cy="295973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【解析】细节判断题。B项与最后一段第二句Their wearable design makes them ideal for capturing and relaying information相符。C项与最后一段第三句中的The headset design frees up the users’ hands so they can more easily hold a cane or walk a dog相符。D项与最后一段中的and the camera is right next to the users’ eyes so that they don’t have to hold a phone up to scan their surroundings相符。A项中的They stop narrating（它们停止叙述）与最后一段倒数第二句的They are narrating nonstop（它们不停地叙述）不符。故此题正确答案为A。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59765" y="1016635"/>
            <a:ext cx="1114552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What is NOT mentioned regarding what Envision Glasses can tell people?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Someone is approaching.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Whether the person who is approaching is good-looking or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Signs on the side of a bus or a taxi or on the side of a building or on the ground.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objects in a room.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91490" y="109156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99085" y="4528820"/>
            <a:ext cx="10916285" cy="10267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细节判断题。A项、C项、D项与最后一段第四、五句For instance, Envision Glasses can tell the users if someone is approaching or describe what are in a room. When the users are walking down a busy street, they are narrating nonstop about signs on the side of a bus or a taxi or on the side of a building or on the ground相符。B项在文中未被提及，故此题正确答案为B。</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88645" y="669290"/>
            <a:ext cx="10683240" cy="212090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35. The passage mainly talks about 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the function of Envision Glasses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B. the goal of Envision Glasses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the disadvantage of Envision Glasses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D. the sales of Envision Glasses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3865" y="74485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88645" y="4535170"/>
            <a:ext cx="10789285" cy="1545590"/>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【解析】主旨大意题。B项“眼镜的目标”对应第二段，C项“眼镜的缺点”和D项“眼镜的销售”文中没有提及，只有A项“眼镜的功能”概括了文章主旨，故此题正确答案为A。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4825" y="788988"/>
            <a:ext cx="11238865" cy="4624070"/>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Robot waiters are consistent and sturdy. As long as they are fully charged, maintained,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with their softwares updated routinely, they can predictably show up and do what they are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told. Plus, their programs give them a set number of parameters including temperature and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time to cook the food. Robot waiters can be great to sub in tedious, dirty or dangerous roles. Increasingly, these robot waiters can function without human supervision.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However, these robot technologies in their current forms are not without their flaws and they are not successful in all settings. While they are useful for shuttling food to and from tables, taking simple touch screen-based orders, and performing repetitive, straightforward motions, what robot waiters can do in the complex setting of a restaurant is still quite limited.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7215" y="648653"/>
            <a:ext cx="10938510" cy="4521835"/>
          </a:xfrm>
          <a:prstGeom prst="rect">
            <a:avLst/>
          </a:prstGeom>
          <a:noFill/>
        </p:spPr>
        <p:txBody>
          <a:bodyPr wrap="square" rtlCol="0" anchor="ctr">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They lack a certain type of human intelligence when it comes to understanding complex requests or maneuvering around accidents, spills, and more. They can sometimes miss social cues or get confused by shiny jewelry that can interfere with their signals. Being consistent means that they can not easily adapt to new environments, unpredictable situations, or random chaos, all of which are sometimes part of the routine operations of fast-paced restaurants.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They are not cheap, either. Miso’s robot waiters can cost restaurants around $ 5,000 for installation and up to $ 3,000 a month for maintenance. According to Business Insider, many restaurant owners said that they are not likely to replace all their human servers with robot waiters.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2839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Robot waiters can do all of the following EXCEPT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shuttle food to and from tables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take simple touch screen-based orders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cook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understand complex requests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72440" y="3589020"/>
            <a:ext cx="10650855" cy="280924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【解析】细节判断题。A项与第二段第二句中的While they are useful for shuttling food to and from tables相符。B项与第二段第二句中的taking simple touch screen-based orders相符。C项与第一段第三句Plus, their programs give them a set number of parameters including temperature and time to cook the food相符。D项与第二段第三句They lack a certain type of human intelligence when it comes to understanding complex requests or maneuvering around accidents, spills and more不符，故此题正确答案为D。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52830" y="679585"/>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The disadvantages of robot waiters include all of the following EXCEPT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that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robot waiters can sometimes be interfered by shiny jewelry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it is not easy for robot waiters to fit in new environments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robot waiters can do tedious, dirty or dangerous jobs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robot waiters can’t deal with all kinds of situations in a restaurant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22655" y="80010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58495" y="3429000"/>
            <a:ext cx="10594340" cy="2340610"/>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【解析】细节判断题。A项与第二段第四句They can sometimes miss social cues or get confused by shiny jewelry that can interfere with their signals相符。B项与第二段倒数第一句中的they can not easily adapt to new environments, unpredictable situations, or random chaos相符。D项与第二段第二句中的what robot waiters can do in the complex setting of a restaurant is still quite limited相符。综上所述，A项、B项和D项描述的都是机器人服务员的缺点。C项与第一段倒数第二句Robot waiters can be great to sub in tedious, dirty or dangerous roles相符，但它描述的是机器人服务员的优点，而不是缺点，故此题正确答案为C。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06400" y="628650"/>
            <a:ext cx="11351260" cy="1938020"/>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 38. Which of the following is true?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A. Robot waiters can still do what they are told even if they are not fully charged.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B. Robot waiters in their current forms are perfect.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C. Robot waiters are not expensive.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D. Robot waiters can not handle such situations as accidents, spills and more.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40360" y="628650"/>
            <a:ext cx="82486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46050" y="3429000"/>
            <a:ext cx="11680825" cy="154495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【解析】细节判断题。A项与第一段第二句As long as they’re fully charged, maintained, with their software updated routinely, they can predictably show up and do what they are told不符。B项与第二段第一句中的However, these robot technologies in their current forms are not without their flaws不符。C项与最后一段第一句They are not cheap, either不符。D项与第二段第三句They lack a certain type of human intelligence when it comes to understanding complex requests or maneuvering around accidents, spills, and more相符，故此题正确答案为D。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How much does it cost to maintain Miso’s robot waiters for one year?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$ 5,000.		 B. $ 3,000.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$ 36,000. 		 D. $ 8,000.</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1550035"/>
            <a:ext cx="65659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【解析】推理判断题。根据最后一段第二句Miso’s robots can cost restaurants around $ 5,000 for installation and up to $ 3,000 a month for maintenance可知维护费用为3 000美元/月，由此计算得出维护费用36 000美元/年，故此题正确答案为C。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72440" y="1183005"/>
            <a:ext cx="1146429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 is the author’s attitude towards whether robot waiters can take the place of 	   the human servers in the restaurant in the present day?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Negative. 		 B. Positive.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Neutral.		 D. Optimistic.</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7015" y="124142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72440" y="4433570"/>
            <a:ext cx="10013950" cy="1602105"/>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【解析】推理判断题。根据第二段第二句中的what robots can do in the complex setting of a restaurant is still quite limited以及最后一段最后一句中的many restaurant owners said that they are not likely to replace all their human servers with robot waiters可知，作者对机器人服务员目前代替人类服务员的可能性是持否定态度的。故此题正确答案为A。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393508"/>
            <a:ext cx="11341735" cy="17145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Qixing Primary School, a small and backward primary school in Guangzhou, Guangdong Province, has produced 36 jump rope world champions and broken 11 world records over the past decade.</a:t>
            </a:r>
            <a:r>
              <a:rPr lang="en-US" altLang="zh-CN" sz="2400" u="sng" dirty="0">
                <a:solidFill>
                  <a:schemeClr val="tx1">
                    <a:lumMod val="75000"/>
                    <a:lumOff val="25000"/>
                  </a:schemeClr>
                </a:solidFill>
                <a:latin typeface="Times New Roman" panose="02020603050405020304" charset="0"/>
                <a:cs typeface="Times New Roman" panose="02020603050405020304" charset="0"/>
              </a:rPr>
              <a:t> 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Here is his story.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352425" y="3681095"/>
            <a:ext cx="10922635" cy="230695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As the school was very short of sports venues (场地) and sports equipment,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Lai Xuanzhi led his team to practice rope skipping skills persistently.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Almost all the success can be attributed to the PE teacher of the school, Lai Xuanzhi.</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He lighted up the dreams of children in mountainous areas.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In 2012, Lai Xuanzhi chose skipping rope teaching as a breakthrough and set up a school skipping rope team.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4418965" y="217678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204458" y="615497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0460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【解析】细节推理题。上一句Qixing Primary School, a small and backward primary school in Guangzhou, Guangdong Province, has produced 36 jump rope world champions and broken 11 world records over the past decade（七星小学是广东省广州市一所小而落后的小学，过去十年间共培养出36名跳绳世界冠军，打破了11项世界纪录）讲述的是七星小学在世界跳绳比赛中获得的成功。下文紧接着介绍了体育老师的相关事迹。C项Almost all the success can be attributed to the PE teacher of the school, Lai Xuanzhi（几乎所有的成功都要归功于学校的体育老师赖宣治）具有承上启下的作用，符合逻辑，为正确答案。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7185" y="382905"/>
            <a:ext cx="11242040" cy="304609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Lai came to this school to work as a PE teacher in 2010 upon graduation from the university.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was impossible to hold ordinary PE courses, such as basketball, soccer and track and field. One day he came up with an idea: Skipping rope is a simple sport that takes up little space and is very suitable for the children in Qixing Primary School.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As a person who knew little about professional rope skipping training, he collected videos of rope skipping competitions and watched and practiced them repeatedly. He also fashioned jumping ropes from motorbike cables. After two years of hard work, he developed his unique skill—half squat jumping.</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2092325" y="69151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1822450" y="182118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812165" y="3798570"/>
            <a:ext cx="10911840" cy="230695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As the school was very short of sports venues (场地) and sports equipment,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Lai Xuanzhi led his team to practice rope skipping skills persistently.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Almost all the success can be attributed to the PE teacher of the school, Lai Xuanzhi.</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He lighted up the dreams of children in mountainous areas.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In 2012, Lai Xuanzhi chose skipping rope teaching as a breakthrough and set up a school skipping rope team.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43078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【解析】细节推理题。根据后半句it was impossible to hold ordinary PE courses, such as basketball, soccer and track and field（不可能开展普通的体育课程，如篮球、足球和田径）可推测，该空需要填写的是不可能开展普通体育课程的原因，A项As the school was very short of sports venues and sports equipment（由于学校非常缺少运动场地和运动器材）符合题意，为正确答案。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【解析】细节推理题。根据上一句Skipping rope is a simple sport that takes up little space and is very suitable for the children in Qixing Primary School（跳绳是一项简单的运动，占地面积小，非常适合七星小学的孩子们）可知，E项Lai Xuanzhi chose skipping rope teaching as a breakthrough and set up a school skipping rope team（赖宣治选择跳绳教学作为突破口，成立了学校跳绳队）符合逻辑，为正确答案。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4175" y="1159193"/>
            <a:ext cx="11242040" cy="17145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They jumped from the small rural playground to the world stage, winning gold and silver for China.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_______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He was awarded in 2022 the China Youth May Fourth Medal for his contribution to physical education.</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1289050" y="115951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537210" y="3346450"/>
            <a:ext cx="10935335" cy="2306955"/>
          </a:xfrm>
          <a:prstGeom prst="rect">
            <a:avLst/>
          </a:prstGeom>
          <a:solidFill>
            <a:schemeClr val="bg1"/>
          </a:solidFill>
        </p:spPr>
        <p:txBody>
          <a:bodyPr wrap="square" rtlCol="0" anchor="ctr">
            <a:spAutoFit/>
          </a:bodyPr>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As the school was very short of sports venues (场地) and sports equipment,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Lai Xuanzhi led his team to practice rope skipping skills persistently.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Almost all the success can be attributed to the PE teacher of the school, Lai Xuanzhi.</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He lighted up the dreams of children in mountainous areas.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marL="431800" indent="-457200" algn="l" fontAlgn="auto">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In 2012, Lai Xuanzhi chose skipping rope teaching as a breakthrough and set up a school skipping rope team.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3" name="TextBox 4"/>
          <p:cNvSpPr txBox="1"/>
          <p:nvPr>
            <p:custDataLst>
              <p:tags r:id="rId5"/>
            </p:custDataLst>
          </p:nvPr>
        </p:nvSpPr>
        <p:spPr>
          <a:xfrm>
            <a:off x="3898900" y="148717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673100"/>
            <a:ext cx="10854055" cy="393827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【解析】细节推理题。根据下一句They jumped from the small rural playground to the world stage, winning gold and silver for China（他们从农村的小操场跳上了世界舞台，为中国赢得了金牌和银牌）可推知，该空格处应填取得这些成就所付出的努力。B项Lai Xuanzhi led his team to practice rope skipping skills persistently（赖宣治带领他的跳绳队坚持不懈地练习跳绳技巧）符合上下文，为正确答案。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【解析】细节推理题。根据上一句They jumped from the small rural playground to the world stage, winning gold and silver for China（他们从农村的小操场跳上了世界舞台，为中国赢得了金牌和银牌）可知，D项He lighted up the dreams of children in mountainous areas（他点亮了山区孩子们的梦想）符合上下文，为正确答案。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27175"/>
            <a:ext cx="10274300" cy="200977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M: Shall we meet at the gate of the cinema at 8 tomorrow 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OK, see you then. 		B. OK, see you tonight.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How will you go there? 	D. That’s all right.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50088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【解析】根据Shall we meet at the gate of the cinema at 8 tomorrow night（我们明天晚上8点在电影院门口见，好吗）可知上句是询问意见，A项“好，到时见”符合对话情境。B项“好，今晚见”，C项“你将如何到达那里”，D项“没关系”，均不符合题意，因此答案是A。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2385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382905" y="2029460"/>
            <a:ext cx="11640185" cy="3046095"/>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When it comes to robots, it seems that engineers take a lot of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(inspire) from snakes. In the past, we have brought you snake-like robots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____   _ </a:t>
            </a:r>
            <a:r>
              <a:rPr sz="2400" dirty="0">
                <a:latin typeface="Times New Roman" panose="02020603050405020304" charset="0"/>
                <a:ea typeface="宋体" panose="02010600030101010101" pitchFamily="2" charset="-122"/>
                <a:cs typeface="Times New Roman" panose="02020603050405020304" charset="0"/>
              </a:rPr>
              <a:t> fix pipelines on the ocean floor and snake-like robots that can even be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(use) in emergencies.</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sz="2400" dirty="0">
                <a:latin typeface="Times New Roman" panose="02020603050405020304" charset="0"/>
                <a:ea typeface="宋体" panose="02010600030101010101" pitchFamily="2" charset="-122"/>
                <a:cs typeface="Times New Roman" panose="02020603050405020304" charset="0"/>
              </a:rPr>
              <a:t>Now, a research team in Canada is building a very slender, flexible and extensible robot </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400" dirty="0">
                <a:latin typeface="Times New Roman" panose="02020603050405020304" charset="0"/>
                <a:ea typeface="宋体" panose="02010600030101010101" pitchFamily="2" charset="-122"/>
                <a:cs typeface="Times New Roman" panose="02020603050405020304" charset="0"/>
              </a:rPr>
              <a:t>that can be used by doctors to save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(life). It can access difficult-to-reach places. This snake-like robot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(guide) by a surgeon can take a winding path around the vital tissue but can still reach the precise surgical site. This development will make surgery easier and safer.</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789035" y="1991360"/>
            <a:ext cx="1833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inspiration</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8378190" y="2389505"/>
            <a:ext cx="21602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that/which</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324473" y="58025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7494214" y="273040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used</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4977765" y="3429000"/>
            <a:ext cx="172529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lives</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3540760" y="3832225"/>
            <a:ext cx="12579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guided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12115" y="347980"/>
            <a:ext cx="11368405" cy="57854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46.【解析】本题考查动词转化为名词。由a lot of可知该空填名词，inspire为动词，其名词形式为inspiration，意为“灵感”，为不可数名词。故此题正确答案是inspiration。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【解析】考查定语从句。定语从句解题可分为五个步骤。第一步，确定先行词为snake-like robots。第二步，确定定语从句为 ____ fix pipelines on the ocean floor。第三步，将先行词还原至定语从句中，即snake-like robots fix pipelines on the ocean floor。第四步，确定先行词在定语从句中作主语，因此关系词在定语从句中也作主语。第五步，选关系词，作主语的关系词有who、which、that。而snake-Like robots是事物，因此关系词为which或that。关系词作主语，不能省略。故此题正确答案是that/which。</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48.【解析】本题考查被动语态。主语snake-like robots和谓语use之间是被动关系，根据can even be确定该空要填的是use的过去分词used。故此题正确答案是used。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【解析】本题考查名词的复数形式。save是动词，后面接名词，life表“生命”时是可数名词，因此要把life改成它的复数形式lives。故此题正确答案是lives。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【解析】本题考查非谓语动词。该句的谓语动词是can take，因此该空要填的是非谓语动词。The snake-like robots和guide是被动关系，因此要用guide的过去分词guided。故此题正确答案是guided。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92480" y="2144395"/>
            <a:ext cx="10415905" cy="615950"/>
          </a:xfrm>
          <a:prstGeom prst="rect">
            <a:avLst/>
          </a:prstGeom>
          <a:noFill/>
        </p:spPr>
        <p:txBody>
          <a:bodyPr wrap="square" rtlCol="0" anchor="t">
            <a:noAutofit/>
          </a:bodyPr>
          <a:p>
            <a:pPr marL="539750" indent="-53975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We are ________________________________________________ (处于技术革新的时代).</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2534920" y="2144395"/>
            <a:ext cx="6378575"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in the age of technological innovation</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089025" y="45256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【解析】本题考查词组搭配。“处于……的时代”译为in the age of…，“技术革新”译为technological innovation。根据汉语提示，本题答案为in the age of technological innovation。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Computer is ____________________________________________ (最伟大的发明之一) in history.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1"/>
            </p:custDataLst>
          </p:nvPr>
        </p:nvSpPr>
        <p:spPr>
          <a:xfrm>
            <a:off x="3616325" y="1594485"/>
            <a:ext cx="528574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one of the greatest inventions</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【解析】本题考查最高级的表达方式。“最……之一”的英文表达句式为“one of + 形容词最高级+复数名词”，根据汉语提示，本题答案为one of the greatest inventions。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85116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I _______________________________________ (向我朋友推荐了一款扫地机器人).</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917700" y="1851025"/>
            <a:ext cx="644588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recommended a floor-sweeping robot to my friend</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【解析】本题考查固定搭配。“向某人推荐某物”的英文表达为recommend sth. to sb.。根据汉语提示，本题答案为recommended a floor-sweeping robot to my friend。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64260" y="1624465"/>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Yesterday they ________________ (保证) deliver our goods within two days.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310255" y="1624330"/>
            <a:ext cx="31680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 guaranteed to</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33921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【解析】本题考查固定搭配。“保证做某事”的英文表达为guarantee to do sth.。根据yesterday确定该句谓语动词guarantee需用一般过去时，guarantee的过去式是guaranteed。故本题答案为guaranteed to 。</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430"/>
            <a:ext cx="1078928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The mineral resources in this area ___________________ (被过度开采) in the past few years.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384165" y="2000885"/>
            <a:ext cx="422656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have been overexploited</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12445" y="3804285"/>
            <a:ext cx="1041654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【解析】本题考查主语为复数形式的现在完成时的被动语态。主语the mineral resources是复数，所以谓语动词用复数。主语the mineral resources与动词overexploit是被动关系，意为“矿产资源被过度开采”，因此用被动语态。时间状语in the past few years提示句子用现在完成时。所以该空填主语为复数形式的现在完成时的被动语态，其结构是have been done。overexploit是规则动词，其过去分词是overexploited。故本题答案为have been overexploited。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844550"/>
            <a:ext cx="10034905" cy="496506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56.【写作内容】假如你是一家科技公司的销售经理张鑫。你公司新推出一款扫地机器人，恰巧你的朋友李林正在考虑买一个扫地机器人。请你写一封电子邮件，向他推荐这款扫地机器人。电子邮件内容包括：</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（1）你得知他要买一个扫地机器人；</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（2）你公司新推出一款机器人，深受客户的喜爱；</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（3）这款机器人工作效率高，也能有效地打扫地板，可以为李林节</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约时间和精力；</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（4）如果李林需要更多的信息，欢迎他随时写邮件给你。</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822824" y="5901994"/>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89281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I am terribly sorry that I can’t go to the concert with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Don’t mention it 		 B. Not at all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That’s all right		 D. That’s all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0803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 am terribly sorry that I can’t go to the concert with you（非常抱歉，我无法和你一起去音乐会）可知上句是表达歉意，C项“没关系”符合对话情境。A项“不客气”，B项“别客气”，D项“就这么多”，均不符合题意，因此答案是C。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139190" y="1489075"/>
            <a:ext cx="9464040" cy="3636010"/>
          </a:xfrm>
          <a:prstGeom prst="rect">
            <a:avLst/>
          </a:prstGeom>
          <a:noFill/>
        </p:spPr>
        <p:txBody>
          <a:bodyPr wrap="square" rtlCol="0" anchor="ctr">
            <a:spAutoFit/>
          </a:bodyPr>
          <a:lstStyle/>
          <a:p>
            <a:pPr indent="0" algn="just" fontAlgn="auto">
              <a:lnSpc>
                <a:spcPct val="120000"/>
              </a:lnSpc>
            </a:pPr>
            <a:r>
              <a:rPr lang="en-US" altLang="zh-CN" sz="2400" dirty="0">
                <a:solidFill>
                  <a:srgbClr val="C00000"/>
                </a:solidFill>
                <a:latin typeface="Times New Roman" panose="02020603050405020304" charset="0"/>
                <a:cs typeface="Times New Roman" panose="02020603050405020304" charset="0"/>
              </a:rPr>
              <a:t>Dear Li Lin, </a:t>
            </a:r>
            <a:endParaRPr lang="en-US" altLang="zh-CN" sz="2400" dirty="0">
              <a:solidFill>
                <a:srgbClr val="C00000"/>
              </a:solidFill>
              <a:latin typeface="Times New Roman" panose="02020603050405020304" charset="0"/>
              <a:cs typeface="Times New Roman" panose="02020603050405020304" charset="0"/>
            </a:endParaRPr>
          </a:p>
          <a:p>
            <a:pPr indent="457200" algn="just" fontAlgn="auto">
              <a:lnSpc>
                <a:spcPct val="120000"/>
              </a:lnSpc>
            </a:pPr>
            <a:r>
              <a:rPr lang="en-US" altLang="zh-CN" sz="2400" dirty="0">
                <a:solidFill>
                  <a:srgbClr val="C00000"/>
                </a:solidFill>
                <a:latin typeface="Times New Roman" panose="02020603050405020304" charset="0"/>
                <a:cs typeface="Times New Roman" panose="02020603050405020304" charset="0"/>
              </a:rPr>
              <a:t>I’ve learned that you are thinking of buying a floor-sweeping robot. I would like to recommend you a new floor-sweeping robot that my company has just released. It is of good quality and the price is reasonable. It can clean the floor effectively. It has been well received by customers. If you are interested in it, please email me for further information. </a:t>
            </a:r>
            <a:endParaRPr lang="en-US" altLang="zh-CN" sz="2400" dirty="0">
              <a:solidFill>
                <a:srgbClr val="C00000"/>
              </a:solidFill>
              <a:latin typeface="Times New Roman" panose="02020603050405020304" charset="0"/>
              <a:cs typeface="Times New Roman" panose="02020603050405020304" charset="0"/>
            </a:endParaRPr>
          </a:p>
          <a:p>
            <a:pPr indent="0" algn="r" fontAlgn="auto">
              <a:lnSpc>
                <a:spcPct val="120000"/>
              </a:lnSpc>
            </a:pPr>
            <a:r>
              <a:rPr lang="en-US" altLang="zh-CN" sz="2400" dirty="0">
                <a:solidFill>
                  <a:srgbClr val="C00000"/>
                </a:solidFill>
                <a:latin typeface="Times New Roman" panose="02020603050405020304" charset="0"/>
                <a:cs typeface="Times New Roman" panose="02020603050405020304" charset="0"/>
              </a:rPr>
              <a:t>Yours sincerely, </a:t>
            </a:r>
            <a:endParaRPr lang="en-US" altLang="zh-CN" sz="2400" dirty="0">
              <a:solidFill>
                <a:srgbClr val="C00000"/>
              </a:solidFill>
              <a:latin typeface="Times New Roman" panose="02020603050405020304" charset="0"/>
              <a:cs typeface="Times New Roman" panose="02020603050405020304" charset="0"/>
            </a:endParaRPr>
          </a:p>
          <a:p>
            <a:pPr indent="0" algn="r" fontAlgn="auto">
              <a:lnSpc>
                <a:spcPct val="120000"/>
              </a:lnSpc>
            </a:pPr>
            <a:r>
              <a:rPr lang="en-US" altLang="zh-CN" sz="2400" dirty="0">
                <a:solidFill>
                  <a:srgbClr val="C00000"/>
                </a:solidFill>
                <a:latin typeface="Times New Roman" panose="02020603050405020304" charset="0"/>
                <a:cs typeface="Times New Roman" panose="02020603050405020304" charset="0"/>
              </a:rPr>
              <a:t>Zhang Xin</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46355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Congratulations on your passing the driving test!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Thank you 			B. I could have done it better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 was not nervous 		D. I’ve tried my best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55675" y="628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02285" y="4375785"/>
            <a:ext cx="108572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【解析】根据Congratulations on your passing the driving test（祝贺你通过了驾驶证考试）可知上句是表示祝贺，A项“谢谢”符合对话情境。B项“我本来可以做得更好”，C项“我不紧张”，D项“我已经尽力了”，均不符合题意，因此答案是A。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What’s wrong with Mike? He is not himself today.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He has a headache 		B. He arrived school late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It is hot 			D. He worked hard last night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033145" y="1159510"/>
            <a:ext cx="815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36626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【解析】根据What’s wrong with Mike? He is not himself today（迈克怎么了？他今天有点不对劲）可知上句是询问迈克状态不好的原因，A项“他头痛”符合对话情境。B项“他上学迟到了”，C项“天气热”，D项“他昨晚努力工作”，均不符合对话情境，因此答案是A。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Do you mind if I turn on the fan?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don’t know			 B. No, please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No, please don’t 			 D. Never mind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77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88315" y="4338955"/>
            <a:ext cx="10528935" cy="149796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【解析】根据Do you mind if I turn on the fan（你介意我开风扇吗）可知上句是询问意见，B项“我不介意，请开吧”符合对话情境。A项“我不知道”，C项“我不介意，请不要开风扇”，D项“不要紧”，均不符合对话情境，因此答案是B。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PA" val="v4.0.0"/>
</p:tagLst>
</file>

<file path=ppt/tags/tag104.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24523</Words>
  <Application>WPS 演示</Application>
  <PresentationFormat>宽屏</PresentationFormat>
  <Paragraphs>530</Paragraphs>
  <Slides>61</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61</vt:i4>
      </vt:variant>
    </vt:vector>
  </HeadingPairs>
  <TitlesOfParts>
    <vt:vector size="79"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144</cp:revision>
  <dcterms:created xsi:type="dcterms:W3CDTF">2021-08-19T06:32:00Z</dcterms:created>
  <dcterms:modified xsi:type="dcterms:W3CDTF">2023-10-09T09:25:01Z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B3933A6EF27E44458807915176F25DCE_13</vt:lpwstr>
  </property>
  <property fmtid="{D5CDD505-2E9C-101B-9397-08002B2CF9AE}" pid="3" name="KSOProductBuildVer">
    <vt:lpwstr>2052-11.1.0.14309</vt:lpwstr>
  </property>
</Properties>
</file>