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75" r:id="rId31"/>
    <p:sldId id="376" r:id="rId32"/>
    <p:sldId id="301" r:id="rId33"/>
    <p:sldId id="302" r:id="rId34"/>
    <p:sldId id="303" r:id="rId35"/>
    <p:sldId id="525" r:id="rId36"/>
    <p:sldId id="462" r:id="rId37"/>
    <p:sldId id="463" r:id="rId38"/>
    <p:sldId id="464" r:id="rId39"/>
    <p:sldId id="465" r:id="rId40"/>
    <p:sldId id="466" r:id="rId41"/>
    <p:sldId id="360" r:id="rId42"/>
    <p:sldId id="361" r:id="rId43"/>
    <p:sldId id="467" r:id="rId44"/>
    <p:sldId id="468" r:id="rId45"/>
    <p:sldId id="469" r:id="rId46"/>
    <p:sldId id="470" r:id="rId47"/>
    <p:sldId id="471" r:id="rId48"/>
    <p:sldId id="365" r:id="rId49"/>
    <p:sldId id="431" r:id="rId50"/>
    <p:sldId id="366" r:id="rId51"/>
    <p:sldId id="432" r:id="rId52"/>
    <p:sldId id="472" r:id="rId53"/>
    <p:sldId id="473" r:id="rId54"/>
    <p:sldId id="307" r:id="rId55"/>
    <p:sldId id="308" r:id="rId56"/>
    <p:sldId id="377" r:id="rId57"/>
    <p:sldId id="480" r:id="rId58"/>
    <p:sldId id="474" r:id="rId59"/>
    <p:sldId id="476" r:id="rId60"/>
    <p:sldId id="477" r:id="rId61"/>
    <p:sldId id="478" r:id="rId62"/>
    <p:sldId id="479" r:id="rId63"/>
    <p:sldId id="314" r:id="rId64"/>
    <p:sldId id="315" r:id="rId65"/>
    <p:sldId id="326" r:id="rId66"/>
    <p:sldId id="430" r:id="rId67"/>
  </p:sldIdLst>
  <p:sldSz cx="12192000" cy="6858000"/>
  <p:notesSz cx="6858000" cy="9144000"/>
  <p:embeddedFontLst>
    <p:embeddedFont>
      <p:font typeface="方正公文黑体" panose="02000500000000000000" charset="-122"/>
      <p:regular r:id="rId71"/>
    </p:embeddedFont>
    <p:embeddedFont>
      <p:font typeface="方正黑体简体" panose="03000509000000000000" charset="-122"/>
      <p:regular r:id="rId72"/>
    </p:embeddedFont>
    <p:embeddedFont>
      <p:font typeface="微软雅黑" panose="020B0503020204020204" pitchFamily="34" charset="-122"/>
      <p:regular r:id="rId73"/>
    </p:embeddedFont>
    <p:embeddedFont>
      <p:font typeface="Calibri" panose="020F0502020204030204" pitchFamily="34" charset="0"/>
      <p:regular r:id="rId74"/>
      <p:bold r:id="rId75"/>
      <p:italic r:id="rId76"/>
      <p:boldItalic r:id="rId77"/>
    </p:embeddedFont>
    <p:embeddedFont>
      <p:font typeface="Impact" panose="020B0806030902050204" pitchFamily="34" charset="0"/>
      <p:regular r:id="rId78"/>
    </p:embeddedFont>
    <p:embeddedFont>
      <p:font typeface="黑体" panose="02010609060101010101" charset="-122"/>
      <p:regular r:id="rId79"/>
    </p:embeddedFont>
    <p:embeddedFont>
      <p:font typeface="等线" panose="02010600030101010101"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 userDrawn="1">
          <p15:clr>
            <a:srgbClr val="A4A3A4"/>
          </p15:clr>
        </p15:guide>
        <p15:guide id="2" orient="horz" pos="4210" userDrawn="1">
          <p15:clr>
            <a:srgbClr val="A4A3A4"/>
          </p15:clr>
        </p15:guide>
        <p15:guide id="3" pos="186" userDrawn="1">
          <p15:clr>
            <a:srgbClr val="A4A3A4"/>
          </p15:clr>
        </p15:guide>
        <p15:guide id="4" pos="7392" userDrawn="1">
          <p15:clr>
            <a:srgbClr val="A4A3A4"/>
          </p15:clr>
        </p15:guide>
        <p15:guide id="5" orient="horz" pos="40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17"/>
        <p:guide orient="horz" pos="4210"/>
        <p:guide pos="186"/>
        <p:guide pos="7392"/>
        <p:guide orient="horz" pos="400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98.xml"/><Relationship Id="rId80" Type="http://schemas.openxmlformats.org/officeDocument/2006/relationships/font" Target="fonts/font10.fntdata"/><Relationship Id="rId8" Type="http://schemas.openxmlformats.org/officeDocument/2006/relationships/slide" Target="slides/slide5.xml"/><Relationship Id="rId79" Type="http://schemas.openxmlformats.org/officeDocument/2006/relationships/font" Target="fonts/font9.fntdata"/><Relationship Id="rId78" Type="http://schemas.openxmlformats.org/officeDocument/2006/relationships/font" Target="fonts/font8.fntdata"/><Relationship Id="rId77" Type="http://schemas.openxmlformats.org/officeDocument/2006/relationships/font" Target="fonts/font7.fntdata"/><Relationship Id="rId76" Type="http://schemas.openxmlformats.org/officeDocument/2006/relationships/font" Target="fonts/font6.fntdata"/><Relationship Id="rId75" Type="http://schemas.openxmlformats.org/officeDocument/2006/relationships/font" Target="fonts/font5.fntdata"/><Relationship Id="rId74" Type="http://schemas.openxmlformats.org/officeDocument/2006/relationships/font" Target="fonts/font4.fntdata"/><Relationship Id="rId73" Type="http://schemas.openxmlformats.org/officeDocument/2006/relationships/font" Target="fonts/font3.fntdata"/><Relationship Id="rId72" Type="http://schemas.openxmlformats.org/officeDocument/2006/relationships/font" Target="fonts/font2.fntdata"/><Relationship Id="rId71" Type="http://schemas.openxmlformats.org/officeDocument/2006/relationships/font" Target="fonts/font1.fntdata"/><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tags" Target="../tags/tag54.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1.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5.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2.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5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3.xml"/><Relationship Id="rId2" Type="http://schemas.openxmlformats.org/officeDocument/2006/relationships/tags" Target="../tags/tag60.xml"/><Relationship Id="rId1" Type="http://schemas.openxmlformats.org/officeDocument/2006/relationships/tags" Target="../tags/tag5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5.xml"/><Relationship Id="rId4" Type="http://schemas.openxmlformats.org/officeDocument/2006/relationships/tags" Target="../tags/tag70.xml"/><Relationship Id="rId3" Type="http://schemas.openxmlformats.org/officeDocument/2006/relationships/slide" Target="slide47.xml"/><Relationship Id="rId2" Type="http://schemas.openxmlformats.org/officeDocument/2006/relationships/tags" Target="../tags/tag69.xml"/><Relationship Id="rId1" Type="http://schemas.openxmlformats.org/officeDocument/2006/relationships/tags" Target="../tags/tag6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5.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4.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2.png"/><Relationship Id="rId1" Type="http://schemas.openxmlformats.org/officeDocument/2006/relationships/tags" Target="../tags/tag9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slide" Target="slide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6.xml"/><Relationship Id="rId1" Type="http://schemas.openxmlformats.org/officeDocument/2006/relationships/slide" Target="slide62.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63.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tags" Target="../tags/tag97.xml"/><Relationship Id="rId5" Type="http://schemas.openxmlformats.org/officeDocument/2006/relationships/image" Target="../media/image3.jpeg"/><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2.png"/><Relationship Id="rId1" Type="http://schemas.openxmlformats.org/officeDocument/2006/relationships/tags" Target="../tags/tag9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45865" y="4831715"/>
            <a:ext cx="3808095" cy="429895"/>
          </a:xfrm>
          <a:prstGeom prst="rect">
            <a:avLst/>
          </a:prstGeom>
          <a:noFill/>
        </p:spPr>
        <p:txBody>
          <a:bodyPr wrap="square" rtlCol="0">
            <a:spAutoFit/>
          </a:bodyPr>
          <a:p>
            <a:pPr indent="0" algn="dist" fontAlgn="auto">
              <a:lnSpc>
                <a:spcPct val="110000"/>
              </a:lnSpc>
            </a:pPr>
            <a:r>
              <a:rPr lang="zh-CN" altLang="en-US" sz="2000" b="1">
                <a:latin typeface="微软雅黑" panose="020B0503020204020204" pitchFamily="34" charset="-122"/>
                <a:ea typeface="微软雅黑" panose="020B0503020204020204" pitchFamily="34" charset="-122"/>
              </a:rPr>
              <a:t>主 编 曾 洪 叶海燕 邓蔚琮</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7"/>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a:t>
            </a:r>
            <a:r>
              <a:rPr lang="en-US" altLang="zh-CN"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2</a:t>
            </a: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8"/>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pic>
        <p:nvPicPr>
          <p:cNvPr id="2" name="图片 1"/>
          <p:cNvPicPr>
            <a:picLocks noChangeAspect="1"/>
          </p:cNvPicPr>
          <p:nvPr/>
        </p:nvPicPr>
        <p:blipFill>
          <a:blip r:embed="rId9">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She booked tickets in the local </a:t>
            </a:r>
            <a:r>
              <a:rPr lang="en-US" altLang="zh-CN" sz="2400" u="sng" dirty="0">
                <a:latin typeface="Times New Roman" panose="02020603050405020304" charset="0"/>
                <a:ea typeface="宋体" panose="02010600030101010101" pitchFamily="2" charset="-122"/>
                <a:cs typeface="Times New Roman" panose="02020603050405020304" charset="0"/>
              </a:rPr>
              <a:t>travel agency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导游       B. 游客       C. 旅行社       D. 旅行者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【解析】本题考查词组travel agency（旅行社）。A项“导游”译为guide，B项“游客”译为tourist，D项“旅行者”译为traveler。book在此句中用作动词，表“预订”的意思。结合句意“她在当地旅行社订了票”，C项符合句意。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t>
            </a:r>
            <a:r>
              <a:rPr lang="en-US" altLang="zh-CN" sz="2400" u="sng" dirty="0">
                <a:latin typeface="Times New Roman" panose="02020603050405020304" charset="0"/>
                <a:ea typeface="宋体" panose="02010600030101010101" pitchFamily="2" charset="-122"/>
                <a:cs typeface="Times New Roman" panose="02020603050405020304" charset="0"/>
              </a:rPr>
              <a:t>Daily</a:t>
            </a:r>
            <a:r>
              <a:rPr lang="en-US" altLang="zh-CN" sz="2400" dirty="0">
                <a:latin typeface="Times New Roman" panose="02020603050405020304" charset="0"/>
                <a:ea typeface="宋体" panose="02010600030101010101" pitchFamily="2" charset="-122"/>
                <a:cs typeface="Times New Roman" panose="02020603050405020304" charset="0"/>
              </a:rPr>
              <a:t> physical exercise helps a person to keep fit.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每天的		 B. 白天 	C. 日记 	D. 日期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【解析】本题考查形容词daily（每天的，日常的）。B项“白天”译为day，C项“日记”译为diary，D项“日期”译为date。结合句意“每天的身体锻炼有助于人们保持健康”，A项符合句意。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young mother’s </a:t>
            </a:r>
            <a:r>
              <a:rPr lang="en-US" altLang="zh-CN" sz="2400" u="sng" dirty="0">
                <a:latin typeface="Times New Roman" panose="02020603050405020304" charset="0"/>
                <a:ea typeface="宋体" panose="02010600030101010101" pitchFamily="2" charset="-122"/>
                <a:cs typeface="Times New Roman" panose="02020603050405020304" charset="0"/>
              </a:rPr>
              <a:t>devotion</a:t>
            </a:r>
            <a:r>
              <a:rPr lang="en-US" altLang="zh-CN" sz="2400" dirty="0">
                <a:latin typeface="Times New Roman" panose="02020603050405020304" charset="0"/>
                <a:ea typeface="宋体" panose="02010600030101010101" pitchFamily="2" charset="-122"/>
                <a:cs typeface="Times New Roman" panose="02020603050405020304" charset="0"/>
              </a:rPr>
              <a:t> to her children is touching.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决定 	B. 付出	 C. 宣告 	D. 分开</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972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【解析】本题考查名词devotion（付出）。A项“决定”译为decision，C项“宣告”译为declaration，D项“分开”译为division。结合句意“这位年轻母亲对孩子的付出令人感动”，B项符合句意。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a:t>
            </a:r>
            <a:r>
              <a:rPr lang="en-US" altLang="zh-CN" sz="2400" u="sng" dirty="0">
                <a:latin typeface="Times New Roman" panose="02020603050405020304" charset="0"/>
                <a:ea typeface="宋体" panose="02010600030101010101" pitchFamily="2" charset="-122"/>
                <a:cs typeface="Times New Roman" panose="02020603050405020304" charset="0"/>
              </a:rPr>
              <a:t>experienced</a:t>
            </a:r>
            <a:r>
              <a:rPr lang="en-US" altLang="zh-CN" sz="2400" dirty="0">
                <a:latin typeface="Times New Roman" panose="02020603050405020304" charset="0"/>
                <a:ea typeface="宋体" panose="02010600030101010101" pitchFamily="2" charset="-122"/>
                <a:cs typeface="Times New Roman" panose="02020603050405020304" charset="0"/>
              </a:rPr>
              <a:t> traveling abroad alone.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拓展 	B. 经历 	C. 经验	 D. 出口</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experience（经历）。A项“拓展”译为expand；C项“经验”译为experience，为名词用法；D项“出口”译为export。结合句意“他经历过独自一人在国外旅行”，此句是experience的动词用法，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1156970"/>
            <a:ext cx="103746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He went through many </a:t>
            </a:r>
            <a:r>
              <a:rPr lang="en-US" altLang="zh-CN" sz="2400" u="sng" dirty="0">
                <a:latin typeface="Times New Roman" panose="02020603050405020304" charset="0"/>
                <a:ea typeface="宋体" panose="02010600030101010101" pitchFamily="2" charset="-122"/>
                <a:cs typeface="Times New Roman" panose="02020603050405020304" charset="0"/>
              </a:rPr>
              <a:t>hardships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一半 	B. 轮船	 C. 困难 	D. 努力</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【解析】本题考查名词hardships（困难）。A项“一半”译为half，B项“轮船”译为ship，D项“努力”译为effort。结合句意“他经历了许多困难”，C项符合句意。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They enjoyed the </a:t>
            </a:r>
            <a:r>
              <a:rPr lang="en-US" altLang="zh-CN" sz="2400" u="sng" dirty="0">
                <a:latin typeface="Times New Roman" panose="02020603050405020304" charset="0"/>
                <a:ea typeface="宋体" panose="02010600030101010101" pitchFamily="2" charset="-122"/>
                <a:cs typeface="Times New Roman" panose="02020603050405020304" charset="0"/>
              </a:rPr>
              <a:t>marvelous</a:t>
            </a:r>
            <a:r>
              <a:rPr lang="en-US" altLang="zh-CN" sz="2400" dirty="0">
                <a:latin typeface="Times New Roman" panose="02020603050405020304" charset="0"/>
                <a:ea typeface="宋体" panose="02010600030101010101" pitchFamily="2" charset="-122"/>
                <a:cs typeface="Times New Roman" panose="02020603050405020304" charset="0"/>
              </a:rPr>
              <a:t> scenic spots along the 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三月 	B. 可能 	C. 许多	 D. 绝美的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【解析】本题考查形容词marvelous（绝美的）。A项“三月”译为March，B项“可能”译为may，C项“许多”译为many。结合句意“他们欣赏了沿途绝美的风景”，D项符合句意。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He packed up a lot of </a:t>
            </a:r>
            <a:r>
              <a:rPr lang="en-US" altLang="zh-CN" sz="2400" u="sng" dirty="0">
                <a:latin typeface="Times New Roman" panose="02020603050405020304" charset="0"/>
                <a:ea typeface="宋体" panose="02010600030101010101" pitchFamily="2" charset="-122"/>
                <a:cs typeface="Times New Roman" panose="02020603050405020304" charset="0"/>
              </a:rPr>
              <a:t>luggage</a:t>
            </a:r>
            <a:r>
              <a:rPr lang="en-US" altLang="zh-CN" sz="2400" dirty="0">
                <a:latin typeface="Times New Roman" panose="02020603050405020304" charset="0"/>
                <a:ea typeface="宋体" panose="02010600030101010101" pitchFamily="2" charset="-122"/>
                <a:cs typeface="Times New Roman" panose="02020603050405020304" charset="0"/>
              </a:rPr>
              <a:t> for the trip.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包 		B. 行李	 C. 年龄 	D. 行李箱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【解析】本题考查名词luggage（行李）。A项“包”译为bag，C项“年龄”译为age，D项“行李箱”译为suitcase。结合句意“他为旅行打包了许多行李”，B项符合句意。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30885" y="122251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a:t>
            </a:r>
            <a:r>
              <a:rPr lang="en-US" altLang="zh-CN" sz="2400" u="sng" dirty="0">
                <a:latin typeface="Times New Roman" panose="02020603050405020304" charset="0"/>
                <a:ea typeface="宋体" panose="02010600030101010101" pitchFamily="2" charset="-122"/>
                <a:cs typeface="Times New Roman" panose="02020603050405020304" charset="0"/>
              </a:rPr>
              <a:t> national</a:t>
            </a:r>
            <a:r>
              <a:rPr lang="en-US" altLang="zh-CN" sz="2400" dirty="0">
                <a:latin typeface="Times New Roman" panose="02020603050405020304" charset="0"/>
                <a:ea typeface="宋体" panose="02010600030101010101" pitchFamily="2" charset="-122"/>
                <a:cs typeface="Times New Roman" panose="02020603050405020304" charset="0"/>
              </a:rPr>
              <a:t> park attracts many tourists every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自然的 	B. 国家的 	C. 国际的 	D. 地方的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1294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【解析】本题考查形容词national（国家的）。A项“自然的”译为natural，C项“国际的”译为international，D项“地方的”译为local。结合句意“国家公园每年都吸引许多游客”，B项符合句意。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secretary </a:t>
            </a:r>
            <a:r>
              <a:rPr lang="en-US" altLang="zh-CN" sz="2400" u="sng" dirty="0">
                <a:latin typeface="Times New Roman" panose="02020603050405020304" charset="0"/>
                <a:ea typeface="宋体" panose="02010600030101010101" pitchFamily="2" charset="-122"/>
                <a:cs typeface="Times New Roman" panose="02020603050405020304" charset="0"/>
              </a:rPr>
              <a:t>recorded</a:t>
            </a:r>
            <a:r>
              <a:rPr lang="en-US" altLang="zh-CN" sz="2400" dirty="0">
                <a:latin typeface="Times New Roman" panose="02020603050405020304" charset="0"/>
                <a:ea typeface="宋体" panose="02010600030101010101" pitchFamily="2" charset="-122"/>
                <a:cs typeface="Times New Roman" panose="02020603050405020304" charset="0"/>
              </a:rPr>
              <a:t> what the boss said during the meeting.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回来	 B. 重复	 C. 记录 	D. 背诵</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【解析】本题考查动词record（记录）。A项“回来”译为return，B项“重复”译为repeat，D项“背诵”译为recite。结合句意“秘书把老板在会议上说的话录了下来”，C项符合句意。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1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3" name="图片 2"/>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170815" y="378968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collected the data from </a:t>
            </a:r>
            <a:r>
              <a:rPr lang="en-US" altLang="zh-CN" sz="2400" u="sng" dirty="0">
                <a:latin typeface="Times New Roman" panose="02020603050405020304" charset="0"/>
                <a:ea typeface="宋体" panose="02010600030101010101" pitchFamily="2" charset="-122"/>
                <a:cs typeface="Times New Roman" panose="02020603050405020304" charset="0"/>
              </a:rPr>
              <a:t>all sorts of </a:t>
            </a:r>
            <a:r>
              <a:rPr lang="en-US" altLang="zh-CN" sz="2400" dirty="0">
                <a:latin typeface="Times New Roman" panose="02020603050405020304" charset="0"/>
                <a:ea typeface="宋体" panose="02010600030101010101" pitchFamily="2" charset="-122"/>
                <a:cs typeface="Times New Roman" panose="02020603050405020304" charset="0"/>
              </a:rPr>
              <a:t>sources.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各种各样的 	B. 所有的 	C. 总共	 D. 毕竟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【解析】本题考查词组all sorts of（各种各样的）。B项“所有的”译为all of，C项“总共”译为in all，D项“毕竟”译为after all。结合句意“他从各种资源中收集数据”，A项符合句意。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9955" y="3722370"/>
            <a:ext cx="1069848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migrate 		B. migrates 	  C. migrated 		D. migration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Final 		B. Even	  C. Eventual 		D. Eventually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go back 		B. went back 	  C. went away 	D. set off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in 		B. on 		  C. to 			D.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remained 	B. remains	  C. remain		D. remain 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25805"/>
            <a:ext cx="10873105" cy="810260"/>
          </a:xfrm>
          <a:prstGeom prst="rect">
            <a:avLst/>
          </a:prstGeom>
          <a:noFill/>
        </p:spPr>
        <p:txBody>
          <a:bodyPr wrap="square" rtlCol="0" anchor="t">
            <a:spAutoFit/>
          </a:bodyPr>
          <a:lstStyle/>
          <a:p>
            <a:pPr indent="0" algn="just" fontAlgn="auto">
              <a:lnSpc>
                <a:spcPct val="9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3715" y="1588770"/>
            <a:ext cx="11490960" cy="1938020"/>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In 2021, a group of wild Asian elephants in China’s Yunnan Province caught the world’s attention. Unexpectedly, the herd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to the north.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they turned around and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to their native habitat, Xishuangbanna National Nature Reserve in the south,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December 9, 2021. What happened after that? According to the National Forestry and GrasslandAdministration (NFGA), the elephants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the nature reserve, and all are in a good state.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81710" y="3801110"/>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81710" y="425767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802630" y="61035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81710" y="4707255"/>
            <a:ext cx="629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981710" y="509714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981710" y="561340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1155" y="362585"/>
            <a:ext cx="11489055" cy="588454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【解析】本题考查词性和时态。从首句的In 2021得知，事件发生在过去。根据上下文，象群向北迁徙，此句缺少谓语动词的过去式。A、B选项是动词migrate（迁徙）的一般现在式，D项migration（迁徙）是名词，故本题正确答案为C。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此句副词置于句首，修饰整个句子。A项Final（最后的）、C项Eventual（最后的）都是形容词，B项Even作副词时意为“甚至”，与上下文意思不符。只有D项Eventually（最终）符合题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【解析】本题考查词义和时态。本句意为“它们回到原生栖息地——南部的西双版纳国家级自然保护区”。连词and前的动词turned around为一般过去式，所以and后也用一般过去式，A项是动词的一般现在式，首先被排除。C项went away（离开）、D项set off（出发）都不符合上下文情境，故本题正确答案为B。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【解析】本题考查介词。December 9, 2021（2021年12月9日）是一个具体的日期，前面用介词on修饰，故本题正确答案为B。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逻辑推理和联系上下文。根据连词and后面的be动词are，可知此句用一般现在时，所以and前面的小分句里也应该是一般现在时，A项被排除。主语elephants是复数，B项remains适用于主语是第三人称单数的情况，也被排除。remain为不及物动词，后加介词in构成动词词组remain in（保持某种状态）。本句意为“它们一直在保护区内活动，状态良好”。故本题正确答案为D。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January 2022, the nature reserve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that the herd had welcomed a new member. On February 5, the herd entered the Wild Elephant Valley in Xishuangbanna and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another elephant group foraging in the area.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469900" y="3093720"/>
            <a:ext cx="996886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In 		B. On 		C. To 			D.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see 		B. sees 	C. saw 			D. seen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join 		B. joined 	C. take part 		D. took part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10870" y="831850"/>
            <a:ext cx="10496550" cy="310769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【解析】本题考查介词。in后面加较长的时间段，如年、月、季节等。本句中的January 2022（2022年1月）具体到月份，前面选用介词in修饰，故本题正确答案为A。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【解析】本题考查联系上下文。句首的时间状语January 2022（2022年1月）是过去的时间，综合后面的从句动词had welcomed为过去完成式，可知主句的动词用过去式，see的过去时为saw，D项seen是过去分词。故本题正确答案为C。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【解析】本题考查联系上下文和词义辨析。连词and连接两个并列句子，and前的句子是一般过去时，其后的句子也应该是一般过去时，所以排除A、C选项。D项动词词组少了介词in，即应为took part in。故本题正确答案为B。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506095"/>
            <a:ext cx="10302875" cy="1420495"/>
          </a:xfrm>
          <a:prstGeom prst="rect">
            <a:avLst/>
          </a:prstGeom>
          <a:noFill/>
        </p:spPr>
        <p:txBody>
          <a:bodyPr wrap="square" rtlCol="0" anchor="t">
            <a:spAutoFit/>
          </a:bodyPr>
          <a:lstStyle/>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sym typeface="+mn-ea"/>
              </a:rPr>
              <a:t>24</a:t>
            </a:r>
            <a:r>
              <a:rPr lang="en-US" altLang="zh-CN" sz="2400" dirty="0">
                <a:latin typeface="Times New Roman" panose="02020603050405020304" charset="0"/>
                <a:ea typeface="宋体" panose="02010600030101010101" pitchFamily="2" charset="-122"/>
                <a:cs typeface="Times New Roman" panose="02020603050405020304" charset="0"/>
                <a:sym typeface="+mn-ea"/>
              </a:rPr>
              <a:t> , two elephants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25</a:t>
            </a:r>
            <a:r>
              <a:rPr lang="en-US" altLang="zh-CN" sz="2400" dirty="0">
                <a:latin typeface="Times New Roman" panose="02020603050405020304" charset="0"/>
                <a:ea typeface="宋体" panose="02010600030101010101" pitchFamily="2" charset="-122"/>
                <a:cs typeface="Times New Roman" panose="02020603050405020304" charset="0"/>
                <a:sym typeface="+mn-ea"/>
              </a:rPr>
              <a:t> to stay with the new group. Meanwhile, the wandering herd kept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26</a:t>
            </a:r>
            <a:r>
              <a:rPr lang="en-US" altLang="zh-CN" sz="2400" dirty="0">
                <a:latin typeface="Times New Roman" panose="02020603050405020304" charset="0"/>
                <a:ea typeface="宋体" panose="02010600030101010101" pitchFamily="2" charset="-122"/>
                <a:cs typeface="Times New Roman" panose="02020603050405020304" charset="0"/>
                <a:sym typeface="+mn-ea"/>
              </a:rPr>
              <a:t> to the deeper area of the Mengyang sub-reserve of the Xishuanabanna National Nature Reserve.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0760" y="2581910"/>
            <a:ext cx="913574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Ago 	B. Later 	C. After 	D. Before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choice 	B. choose 	C. chosen 	D. chose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moving	 B. move 	C. to move 	D. moves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082675" y="269430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82675" y="30968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82675" y="348043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997466"/>
            <a:ext cx="10372725"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词义辨析。A项Ago（以前）指的是从现在起到过去某个时间点的一段时间，一般不单独使用。C项After（以后），后接时间点或时间段，一般不单独使用。D项Before（以前），作副词时置于句末，一般用于现在完成时。B项Later（稍后，……之后），通常用于时间段之后，或者置于句首。根据句意“后来，两头象选择待在这个新集体中”，B项合适。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联系上下文和词性辨析。根据句意“后来，两头大象选择待在这个新集体中”，本句应该用一般过去时，A项choice（选择）是名词，B项choose（选择）是动词原形，C项chosen（选择）是过去分词。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【解析】本题考查固定搭配。keep doing（保持做某事）是固定搭配，故本题正确答案为A。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baby elephants born during the migration journey are gradually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and they have certain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ability,” said Chen Fei from the Asian Elephant Research Center of NFGA. The herd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at Mengyang is stable. Occasionally they would leave the forest to forage crops at the edge area. For now, they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in harmony with the surrounding communities.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12470" y="2960053"/>
            <a:ext cx="1121537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grow 		B. grow up 		C. growing up 	D. grew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independence 	B. independent 	C. dependent 		D. dependence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to stay		 B. stay 		C. stayed 		D. staying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live 		B. lived 		C. living 		D.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631825" y="3081655"/>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32155" y="3529965"/>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671830" y="4000500"/>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631825" y="438467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84835" y="468630"/>
            <a:ext cx="11022330" cy="563118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【解析】本题考查现在进行时的用法。现在进行时的结构为am/is/are+doing。根据句中are，可知现在进行时“be+doing”还缺少成分doing，只有C项符合现在进行时的结构，故本题正确答案为C。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联系上下文和词性辨析。根据连词and前的句意“北移过程中出生的小象在逐渐长大”，可知其后的句意为“它们有一定的独立能力”，且ability（能力）为名词，前面用形容词修饰，B项independent（独立的）是形容词，符合句意。A项independence（独立）为名词，C项dependent（依赖的）为形容词，D项dependence（依赖）为名词。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【解析】本题考查非谓语动词。本句已有谓语动词is，所以主语The herd后面的动词要用非谓语动词形式，用现在分词作后置定语，表主动，本句意为“待在勐养区的象群状态稳定”。故本题正确答案为D。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【解析】本题考查词性和时态。根据句首的For now，可知本句用一般现在时，本句意为“现在，它们和周围的村民和谐地生活在一起”。B项lived（生活）为动词live的一般过去式，C项living（生活）为动词live的现在分词形式，D项life（生活）为名词。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1943571"/>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Every month, Zhang Lingling holds a party with her friends in a KTV room. At the party, all the people wear </a:t>
            </a:r>
            <a:r>
              <a:rPr lang="en-US" altLang="zh-CN" sz="2400" i="1" dirty="0">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—a type of dress worn by the ancient Han people—and sing songs that are accompanied by traditional instruments or inspired by ancient poems.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“I’m really interested in clothes, songs and games based on traditional culture. I’m not buying the items just because they are Chinese—they are just beautiful and satisfying,” she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71524" y="838353"/>
            <a:ext cx="10648949" cy="4965065"/>
          </a:xfrm>
          <a:prstGeom prst="rect">
            <a:avLst/>
          </a:prstGeom>
          <a:noFill/>
        </p:spPr>
        <p:txBody>
          <a:bodyPr wrap="square" rtlCol="0" anchor="ctr">
            <a:spAutoFit/>
          </a:bodyPr>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Like Zhang, there are many young people who have a passion for traditional Chinese culture. A report released by Chinese short-video platform Bilibili in February shows that over 177 million of the platform’s users loved videos featuring traditional culture.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Looking for the reason behind this fascination with traditional culture, Ji Fangfang, a professor with the Chinese Academy of Social Sciences, said it’s because traditional culture is the best way for young people to distinguish their national identity.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“They want to tell the world who they are, and they are willing to spend time and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money doing it. Younger people know the world well through the Internet and they need to demonstrate their uniqueness,” Ji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71524" y="1396836"/>
            <a:ext cx="10648949" cy="3192780"/>
          </a:xfrm>
          <a:prstGeom prst="rect">
            <a:avLst/>
          </a:prstGeom>
          <a:noFill/>
        </p:spPr>
        <p:txBody>
          <a:bodyPr wrap="square" rtlCol="0" anchor="ctr">
            <a:spAutoFit/>
          </a:bodyPr>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While some prefer inheriting traditional Chinese culture, others are </a:t>
            </a:r>
            <a:r>
              <a:rPr lang="en-US" altLang="zh-CN" sz="2400" u="sng" dirty="0">
                <a:solidFill>
                  <a:schemeClr val="tx1">
                    <a:lumMod val="75000"/>
                    <a:lumOff val="25000"/>
                  </a:schemeClr>
                </a:solidFill>
                <a:latin typeface="Times New Roman" panose="02020603050405020304" charset="0"/>
                <a:cs typeface="Times New Roman" panose="02020603050405020304" charset="0"/>
              </a:rPr>
              <a:t>putting twists on </a:t>
            </a:r>
            <a:r>
              <a:rPr lang="en-US" altLang="zh-CN" sz="2400" dirty="0">
                <a:solidFill>
                  <a:schemeClr val="tx1">
                    <a:lumMod val="75000"/>
                    <a:lumOff val="25000"/>
                  </a:schemeClr>
                </a:solidFill>
                <a:latin typeface="Times New Roman" panose="02020603050405020304" charset="0"/>
                <a:cs typeface="Times New Roman" panose="02020603050405020304" charset="0"/>
              </a:rPr>
              <a:t>it to be more accessible to the young generation.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Pop culture designer Yu Yang is one of them. When he made a series of products featuring the ancient God of Fortune, the god wore fashionable Chinese shoes and a cap, and had a microphone in his hand.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“Pop culture is a universal language. I hoped more people would accept and love my work and know Chinese culture through my art pieces,” he said in an interview.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What do Zhang Lingling and her friends do at a party in a KTV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wear fashionable clothes.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sing pop songs.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sing pop songs in </a:t>
            </a:r>
            <a:r>
              <a:rPr lang="en-US" altLang="zh-CN" sz="2400" i="1" dirty="0">
                <a:latin typeface="Times New Roman" panose="02020603050405020304" charset="0"/>
                <a:ea typeface="宋体" panose="02010600030101010101" pitchFamily="2" charset="-122"/>
                <a:cs typeface="Times New Roman" panose="02020603050405020304" charset="0"/>
              </a:rPr>
              <a:t>hanfu</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They wear a kind of traditional Chinese clothes.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altLang="zh-CN" sz="2800" dirty="0">
                <a:solidFill>
                  <a:srgbClr val="C00000"/>
                </a:solidFill>
                <a:latin typeface="Times New Roman" panose="02020603050405020304" charset="0"/>
                <a:cs typeface="Times New Roman" panose="02020603050405020304" charset="0"/>
              </a:rPr>
              <a:t>D</a:t>
            </a:r>
            <a:endParaRPr lang="en-US" altLang="zh-CN"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【解析】细节判断题。根据第一段第二句At the party, all the people wear hanfu—a type of dress worn by the ancient Han people可知，聚会上大家穿的汉服是古代汉族人民穿的一种服装，也就是D项a kind of traditional Chinese clothes（一种传统的中国服饰），故此题答案为D。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Why does Zhang Lingling like clothes, songs and games based on 	      traditional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it is quite popular among young people.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she wants to buy them.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they are attractive.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they are Chinese.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0201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【解析】细节判断题。结合第二段第一句I’m really interested in clothes, songs and games based on traditional culture. I’m not buying the items just because they are Chinese—they are just beautiful and satisfying可知，张玲玲喜欢蕴含传统文化的服装、歌曲和游戏，因为它们赏心悦目，令人心满意足，也就是C项的attractive（吸引人的）。A项未提及，B项是张玲玲喜欢这些事物的结果，D项不全面。故此题答案为C。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84275" y="74499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Why are Chinese people so interested in traditional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it can be shown in Bilibili.</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young people can tell others they are Chinese through 	   	     traditional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young people love videos featuring traditional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they are willing to spend time and money doing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82804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184275" y="37661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【解析】细节判断题。根据第四段最后一句it’s because traditional culture is the best way for young people to distinguish their national identity（这是因为传统文化是年轻人区分他们民族身份的最好方式）可知，B项Because young people can tell others they are Chinese</a:t>
            </a:r>
            <a:r>
              <a:rPr lang="en-US" sz="2200" dirty="0">
                <a:solidFill>
                  <a:srgbClr val="C00000"/>
                </a:solidFill>
                <a:uFillTx/>
                <a:latin typeface="Times New Roman" panose="02020603050405020304" charset="0"/>
                <a:cs typeface="Times New Roman" panose="02020603050405020304" charset="0"/>
              </a:rPr>
              <a:t> through traditional culture（因为年轻人可以通过传统文化告诉别人他们是中国人）正确。D项为因喜欢传统文化而做的事情，不符合题目逻辑。故此题答案为B。</a:t>
            </a:r>
            <a:endParaRPr lang="en-US"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635"/>
            <a:ext cx="1062101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What does the underlined phrase “putting twists on” mean in Paragraph 6?</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Protecting. 		B. Expanding.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Changing. 		D. Keeping.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38608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t>
            </a:r>
            <a:r>
              <a:rPr sz="2200" dirty="0">
                <a:solidFill>
                  <a:srgbClr val="C00000"/>
                </a:solidFill>
                <a:uFillTx/>
                <a:latin typeface="Times New Roman" panose="02020603050405020304" charset="0"/>
                <a:cs typeface="Times New Roman" panose="02020603050405020304" charset="0"/>
                <a:sym typeface="+mn-ea"/>
              </a:rPr>
              <a:t>词义猜测题。整个句子的结构是while…others…（一些……，而另一些……）表示前后两种情况的对比。前一分句While some prefer inheriting traditional Chinese culture（虽然有些人更喜欢继承中国传统文化），后一分句的意思与前一分句形成对比，others are putting twists on it to be more accessible to the young generation（另一些人则在此基础上做了一些调整，以便让年轻一代更容易接受），故此题答案为C。</a:t>
            </a:r>
            <a:endParaRPr sz="2200" dirty="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What’s true about Yu Yang?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doesn’t like traditional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 just inherits traditional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designs products featuring traditional Chinese culture with some 	     modern elements.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He posts his works on Bilibili.</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94995" y="4347845"/>
            <a:ext cx="1078928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【解析】推理判断题。根据倒数第二段第二句When he made a series of products featuring the ancient God of Fortune, the god wore fashionable Chinese shoes and a cap, and had a microphone in his hand（他制作了一系列以古代财神为主题的产品，财神穿着时髦的中国鞋，戴着一顶帽子，手里拿着一个麦克风）可知，他设计的产品具有中国传统文化元素和一些现代元素，故此题答案为C。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710294"/>
            <a:ext cx="11115675" cy="502983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Everyone seems to know that grandma’s cookies taste better because they’re made with love. But is that really true? A researcher from the University of Maryland devised experiments that put it to the test.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the first experiment, each person was given two candies with notes attached. One note read: “I picked this just for you. Hope it makes you happy.” A second note read: “Whatever. I don’t care. I just took it randomly.” According to the people tested, the candy that came with the former tasted better and sweeter.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the second experiment, people sat in a chair with an electric massage (按摩) device that was either turned on by a real human being or a computer. The massages were identical, but people got more pleasure from the massages operated by a human. The massages operated by a computer weren’t viewed as good.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977752"/>
            <a:ext cx="11115675"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simple experiments show how good intentions can add to life: Food tastes better and pleasure is more pleasant. And it doesn’t even matter if the intentions actually exist—it’s the perception that they’re there, that’s important. The general message is that trusting in people’s good intentions makes for a happier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What did the researcher from the University of Maryland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asked students to make cookies.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 bought candies as gifts to his students.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made an experiment to test whether grandma’s cookies taste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He designed a survey.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【解析】细节判断题。由第一段第二句A researcher from the University of Maryland devised experiments that put it to the test可知，来自马里兰大学的一名研究者为此做了几个实验。it指的是“祖母制作的曲奇饼是否更美味可口”，故此题答案为C。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In the first experiment, which candy tasted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candy with a note “I picked this just for you. Hope it makes you 	      happy”.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candy with a note “Whatever. I don’t care. I just took it randomly”.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Both of the above two candies.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Neither of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【解析】细节判断题。根据第二段最后一句According to the people tested, the candy that came with the former tasted better and sweeter及整篇文章的观点可知，人们觉得附有第一张纸条的糖果吃起来更美味可口。故此题答案为A。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In the second experiment, which massage made people feel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An electric massage turned on by a computer.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An electric massage turned on by a real human being.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Both of the above two massages.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Neither of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【解析】细节判断题。由第三段第二句but people got more pleasure from the massages operated by a human（但人们从人工操作的按摩中获得了更多的乐趣）可知，B项为正确答案。</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does the underlined word “identical” mean in Paragraph 3?</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Different.			 B. The same.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Important.			 D. Impossible.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【解析】词义猜测题。由but后面的分句but people got more pleasure from the massages operated by a human（但人们从人工操作的按摩中获得了更多的乐趣）可知，前面分句的意思和这句形成对比，The massages were identical意为“按摩方法是一模一样的”。故此题答案为B。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What’s the main idea of this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Everyone loves grandma’s cookies.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Doing things with good intentions makes for a happier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It doesn’t matter whether doing things with good intensions or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Everyone should be trusted.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【解析】主旨大意题。由最后一段的首句These simple experiments show how good intentions can add to life（这些简单的实验说明良好的心境可以为生活增趣）和末句The general message is that trusting in people’s good intentions makes for a happier life（总的来说，相信人们给予的善意会让生活更美好）可知，B项为正确答案。</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745298"/>
            <a:ext cx="11341735" cy="119888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recently had the opportunity to go to my first-ever music festival. We Love Green was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held over a weekend in Parc de Bagatelle, Paris. While like most music festivals it boasted an impressive and diverse music,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You see, this was a green festival!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49782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 have since discovered that there are more events similar to this across the globe,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I found the experience incredibly fun but also really interesting.</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there was something extra special about this 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the festival was also powered by solar energy.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Fresh water was made available freely to everyone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4942205" y="242252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9380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【解析】细节过渡题。逗号前的while表示“虽然”，While like most music festivals it boasted an impressive and diverse music（虽然像大多数音乐节一样，它有令人印象深刻和多样化的音乐）暗示后一句有转折，讲述这个音乐节有不同的地方，C项there was something extra special about this one意为“但这个音乐节有一些特别之处”，符合题意，为正确答案。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864870"/>
            <a:ext cx="1124204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From the food to the stalls (货摊), everything was as environmentally friendly as possible. Not only was the majority of the furniture, stalls and toilet rooms hand-made from wood,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Guests were invited to dispose of rubbish in specially labeled dustbins which, after the festival, were sorted so all of the waste could be recycled appropriately.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so that attendants were not encouraged to buy drinks in plastic bottles which would have created a lot of waste.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2496820" y="161861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2647315" y="246697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1049782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 have since discovered that there are more events similar to this across the globe,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I found the experience incredibly fun but also really interesting.</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there was something extra special about this 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the festival was also powered by solar energy.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Fresh water was made available freely to everyone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3078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【解析】细节推理题。此段首句From the food to the stalls, everything was as environmentally friendly as possible（从食物到货摊，一切东西都尽可能地环保）提示这段讲述的是音乐节环保的情况。前半句为Not only was the majority of the furniture, stalls and toilet rooms hand-made from wood（不仅大部分的家具、摊位、厕所都是用木头手工制作的），后一句为the festival was also powered by solar energy（这个音乐节也由太阳能供能），前后意思可以衔接，符合句意，故选D。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【解析】细节过渡题。后句so that attendants were not encouraged to buy drinks in plastic</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bottles which would have created a lot of waste（这样参与者就不用买塑料瓶装的饮料，那样会产生大量的浪费），暗示前句是与喝的相关的内容，E项Fresh water was made available freely to everyone（每个人将免费获得饮用水）符合题意，为正确答案。</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958850" y="7226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532255"/>
            <a:ext cx="10274300" cy="2968625"/>
          </a:xfrm>
          <a:prstGeom prst="rect">
            <a:avLst/>
          </a:prstGeom>
          <a:noFill/>
        </p:spPr>
        <p:txBody>
          <a:bodyPr wrap="square" rtlCol="0" anchor="t">
            <a:spAutoFit/>
          </a:bodyPr>
          <a:p>
            <a:pPr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  1. M: Good morning, Garden Hotel. May I help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A. Yes, please. I’d like to book a single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B. Yes, please. I’d like a pair of shoes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C. Yes, it is good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30000"/>
              </a:lnSpc>
            </a:pPr>
            <a:r>
              <a:rPr lang="en-US" altLang="zh-CN" sz="2400" dirty="0">
                <a:latin typeface="Times New Roman" panose="02020603050405020304" charset="0"/>
                <a:ea typeface="宋体" panose="02010600030101010101" pitchFamily="2" charset="-122"/>
                <a:cs typeface="Times New Roman" panose="02020603050405020304" charset="0"/>
              </a:rPr>
              <a:t>D. No, you can’t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418167" y="166331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018540" y="4500880"/>
            <a:ext cx="10145395"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【解析】根据Good morning, Garden Hotel. May I help you（早上好，花园旅店。有什么我可以帮您的吗）可以判断这是酒店前台用语。B项“是的，我想要一双鞋子”是购物用语。C项“是的，它很好”和D项“不，你不能”均不符合情境。A项“是的，我想订间单人房”符合对话情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256223"/>
            <a:ext cx="1124204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44 </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Having never been to a music festival before, I was unsure of what to expect. However, I was happy to find myself sitting in a field eating a healthy, home-made fruit cake while drinking organic fruit juice. There were many stalls, art installations, and different areas, meaning there was something there for everyone, from small children to the elderly!</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This seems like such a great idea making something very fun and interesting that does not cause great damage to the environment.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which is great! I can’t imagine how much waste</a:t>
            </a:r>
            <a:r>
              <a:rPr lang="en-US" sz="2400" dirty="0">
                <a:solidFill>
                  <a:schemeClr val="tx1">
                    <a:lumMod val="75000"/>
                    <a:lumOff val="25000"/>
                  </a:schemeClr>
                </a:solidFill>
                <a:latin typeface="Times New Roman" panose="02020603050405020304" charset="0"/>
                <a:cs typeface="Times New Roman" panose="02020603050405020304" charset="0"/>
              </a:rPr>
              <a:t> had been produced from such public events as festivals across the years before we realized just how bad they were for the environment!</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141593" y="614671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624965" y="2565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6600190" y="269176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1083945" y="4104323"/>
            <a:ext cx="1049782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 have since discovered that there are more events similar to this across the globe,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I found the experience incredibly fun but also really interesting.</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there was something extra special about this 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the festival was also powered by solar energy.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Fresh water was made available freely to everyone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3078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【解析】文章结构题。此题缺这段的首句，由后文I was happy to find（我很高兴地发现）和There were...（那里有……）可知，本段讲述的是作者在音乐节的经历，B项I found the experience incredibly fun but also really interesting（我发现这段经历非常有趣）概括了本段的大意，所以B项为正确答案。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【解析】细节推理题。此段首句This seems like such a great idea making something very fun and interesting that does not cause great damage to the environment（这似乎是一个很好的想法：制造一些有趣的且不会对环境造成很大破坏的东西）提倡开展更多这样的活动，A项I have since discovered that there are more events similar to this across the globe（后来我发现全球有更多类似的活动）既和首句衔接，也契合其后非限制性定语从句which is great!（这太棒了!）的语气，故A项为正确答案。</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2385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715010" y="1999615"/>
            <a:ext cx="10939780" cy="374396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A large store had a big sale day. Advertisements had been placed in the local newspapers several days before. The sales were so good that people rushed to the store that day. The opening time was 9:00 a.m.,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people had got together at the store as early as 7:00 a.m., waiting for the door to open. </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A small man looked at the long line and tried to make his way to the front. The crowd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(become) angry and people started shouting at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 They pushed him in order to force him back to the end of the line. Although the people in the crowd were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(angry), the man still tried walking to the door a second time. Many people near the door were stronger  </a:t>
            </a:r>
            <a:r>
              <a:rPr sz="2400" u="sng" dirty="0">
                <a:latin typeface="Times New Roman" panose="02020603050405020304" charset="0"/>
                <a:ea typeface="宋体" panose="02010600030101010101" pitchFamily="2" charset="-122"/>
                <a:cs typeface="Times New Roman" panose="02020603050405020304" charset="0"/>
              </a:rPr>
              <a:t>50 </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him but he still made it.</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457687" y="2746114"/>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but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773499" y="3981992"/>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became</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9384609" y="398199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him</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2475809" y="475605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angry</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6155055" y="5158740"/>
            <a:ext cx="12579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than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79755" y="826135"/>
            <a:ext cx="10854055" cy="4769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【解析】本题考查关联词。本句前一分句为The opening time was 9:00 a.m.（营业时间为早上九点），后一分句为people had got together at the store as early as 7:00 a.m., waiting for the door to open（人们早在早上7点就聚集在店门口，等待开门）。分析句子可知，前后分句形成对比关系，故此题正确答案为but。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【解析】本题考查动词的时态变化。由and后面的动词started可知，前一分句的系动词become也用过去式，故此题正确答案为became。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【解析】本题考查人称代词的宾格。动词词组shout at后面加人称代词的宾格，故此题正确答案为him。</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【解析】本题考查形容词的用法。根据句意“虽然人们很生气，但那个人仍然再次试图走向门口”，故此题正确答案为angry。</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【解析】本题考查形容词比较级的用法。stronger（更强壮）的后面用比较词than，故此题正确答案为than。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The meeting is delayed _____________________________ (由于) bad weather.</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4004945" y="2144395"/>
            <a:ext cx="4655185"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due to / because of</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【解析】本题考查词组搭配。本句意为“由于天气不好，会议推迟了”。根据汉语提示，本题的正确答案为due to / because of。</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He _____________________________ (花了一个小时跑步) yesterday.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11730" y="1594485"/>
            <a:ext cx="410337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spent an hour (in) running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【解析】本题考查固定搭配。spend time (in) doing sth.意为“花时间做某事”，yesterday提示用动词的过去式，故本题的正确答案为spent an hour (in) running。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The temple is _____________________________ (值得参观).</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63620" y="1651635"/>
            <a:ext cx="40100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worth visiting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【解析】本题考查词组搭配。sth. is worth doing意为“某事值得做”，故本题正确答案为worth visiting。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The city _____________________________ (盛产石油).</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75330" y="1579245"/>
            <a:ext cx="243586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is rich in oil</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【解析】本题考查词组搭配。be rich in…意为“盛产……”，故本题的正确答案为is rich in oil。</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What time will you arrive?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About 2 kids 				B. About 2 kilometers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About 2:00 in the afternoon 		D. About 2 hours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08660" y="4422775"/>
            <a:ext cx="107746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time will you arrive（您什么时候到达）可以判断这是在询问时间。A项“大约两个小孩”是回答数量问题，一般用How many提问。B项“大约两公里”回答距离问题，一般用How far提问。D项“大约两个小时”回答时长问题，一般用How long提问。C项“大约下午两点”符合对话情境，因此答案是C。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56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In the past, they _____________________________ (喜欢到处旅游).</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161030" y="1916430"/>
            <a:ext cx="529653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enjoyed traveling/travelling around</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【解析】本题考查词组搭配。enjoy doing sth.意为“喜欢做……”，句首的时间状语“in the past”提示用动词的过去式，故本题的正确答案为enjoyed traveling/travelling around。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034905" cy="230632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56.【写作内容】假如你是李华，周日你和外国朋友Jason一起去爬山。请你用英语写一篇旅游日记，内容包括出发的时间、地点以及活动行程。</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30" y="1610995"/>
            <a:ext cx="9773920"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October 2, Saturday                                                                            Cloudy</a:t>
            </a:r>
            <a:endParaRPr lang="en-US" altLang="zh-CN" sz="2400" dirty="0">
              <a:solidFill>
                <a:srgbClr val="C00000"/>
              </a:solidFill>
              <a:latin typeface="Times New Roman" panose="02020603050405020304" charset="0"/>
              <a:cs typeface="Times New Roman" panose="02020603050405020304" charset="0"/>
            </a:endParaRPr>
          </a:p>
          <a:p>
            <a:pPr algn="ctr">
              <a:lnSpc>
                <a:spcPct val="120000"/>
              </a:lnSpc>
            </a:pPr>
            <a:r>
              <a:rPr lang="en-US" altLang="zh-CN" sz="2400" dirty="0">
                <a:solidFill>
                  <a:srgbClr val="C00000"/>
                </a:solidFill>
                <a:latin typeface="Times New Roman" panose="02020603050405020304" charset="0"/>
                <a:cs typeface="Times New Roman" panose="02020603050405020304" charset="0"/>
              </a:rPr>
              <a:t>A Happy Outing</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It was cloudy and cool today. I got up early. After breakfast, I went climbing with my friend Jason. It took us about an hour to get there by bus. We joined the crowd to climb the mountain as soon as we got there. We felt tired but we kept climbing. It took us about an hour to get to the top of the mountain. The wind was so cool and the scenery was very beautiful. I really had a meaningful and happy day.</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3" name="PA_矩形 259"/>
          <p:cNvSpPr>
            <a:spLocks noChangeArrowheads="1"/>
          </p:cNvSpPr>
          <p:nvPr>
            <p:custDataLst>
              <p:tags r:id="rId6"/>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pic>
        <p:nvPicPr>
          <p:cNvPr id="5" name="图片 4"/>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7647305" y="3799840"/>
            <a:ext cx="4488180"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What is your brother?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He is fine 		B. He is a doctor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He is friendly 	D. He likes playing basketball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【解析】What is your brother相当于What does your brother do（你哥哥/弟弟从事什么行业），B项“他是一名医生”符合对话情境。A项“他很好”，用于回答问候；C项“他很友好”，用于回答性格特征；D项“他喜欢打篮球”，用于回答爱好。因此答案是B。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is your brother like?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is fine 		B. He is a doctor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is friendly 	D. He likes playing basketball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860001" y="11595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【解析】What is your brother like（你哥哥/弟弟什么样）询问某人的外貌特征或性格特征。A项“他很好”，B项“他是一名医生”和D项“他喜欢打篮球”均不符合情境。C项“他很友好”，是对某人性格的描述，符合上下文，因此答案是C。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Why not go to Yunnan Province?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it is too far 		B. It is very beautiful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No, I don’t				D. Good idea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233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【解析】根据Why not go to Yunnan Province（为什么不去云南省）可以判断这是在询问对方意见。Why not+动词原形=Why don’t you+动词原形=What/How about+doing，表示“做……怎么样”。D项“好主意”符合上下文，因此答案是D。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PA" val="v4.0.0"/>
</p:tagLst>
</file>

<file path=ppt/tags/tag9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21837</Words>
  <Application>WPS 演示</Application>
  <PresentationFormat>宽屏</PresentationFormat>
  <Paragraphs>526</Paragraphs>
  <Slides>64</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64</vt:i4>
      </vt:variant>
    </vt:vector>
  </HeadingPairs>
  <TitlesOfParts>
    <vt:vector size="82"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133</cp:revision>
  <dcterms:created xsi:type="dcterms:W3CDTF">2021-08-19T06:32:00Z</dcterms:created>
  <dcterms:modified xsi:type="dcterms:W3CDTF">2023-10-09T05:35:38Z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