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01" r:id="rId31"/>
    <p:sldId id="302" r:id="rId32"/>
    <p:sldId id="303" r:id="rId33"/>
    <p:sldId id="462" r:id="rId34"/>
    <p:sldId id="463" r:id="rId35"/>
    <p:sldId id="464" r:id="rId36"/>
    <p:sldId id="465" r:id="rId37"/>
    <p:sldId id="466" r:id="rId38"/>
    <p:sldId id="360" r:id="rId39"/>
    <p:sldId id="361" r:id="rId40"/>
    <p:sldId id="467" r:id="rId41"/>
    <p:sldId id="468" r:id="rId42"/>
    <p:sldId id="469" r:id="rId43"/>
    <p:sldId id="470" r:id="rId44"/>
    <p:sldId id="471" r:id="rId45"/>
    <p:sldId id="365" r:id="rId46"/>
    <p:sldId id="431" r:id="rId47"/>
    <p:sldId id="366" r:id="rId48"/>
    <p:sldId id="432" r:id="rId49"/>
    <p:sldId id="307" r:id="rId50"/>
    <p:sldId id="308" r:id="rId51"/>
    <p:sldId id="377" r:id="rId52"/>
    <p:sldId id="480" r:id="rId53"/>
    <p:sldId id="474" r:id="rId54"/>
    <p:sldId id="476" r:id="rId55"/>
    <p:sldId id="477" r:id="rId56"/>
    <p:sldId id="478" r:id="rId57"/>
    <p:sldId id="479" r:id="rId58"/>
    <p:sldId id="314" r:id="rId59"/>
    <p:sldId id="315" r:id="rId60"/>
    <p:sldId id="326" r:id="rId61"/>
    <p:sldId id="430" r:id="rId62"/>
  </p:sldIdLst>
  <p:sldSz cx="12192000" cy="6858000"/>
  <p:notesSz cx="6858000" cy="9144000"/>
  <p:embeddedFontLst>
    <p:embeddedFont>
      <p:font typeface="方正公文黑体" panose="02000500000000000000" charset="-122"/>
      <p:regular r:id="rId66"/>
    </p:embeddedFont>
    <p:embeddedFont>
      <p:font typeface="方正黑体简体" panose="03000509000000000000" charset="-122"/>
      <p:regular r:id="rId67"/>
    </p:embeddedFont>
    <p:embeddedFont>
      <p:font typeface="微软雅黑" panose="020B0503020204020204" pitchFamily="34" charset="-122"/>
      <p:regular r:id="rId68"/>
    </p:embeddedFont>
    <p:embeddedFont>
      <p:font typeface="Calibri" panose="020F0502020204030204" pitchFamily="34" charset="0"/>
      <p:regular r:id="rId69"/>
      <p:bold r:id="rId70"/>
      <p:italic r:id="rId71"/>
      <p:boldItalic r:id="rId72"/>
    </p:embeddedFont>
    <p:embeddedFont>
      <p:font typeface="Impact" panose="020B0806030902050204" pitchFamily="34" charset="0"/>
      <p:regular r:id="rId73"/>
    </p:embeddedFont>
    <p:embeddedFont>
      <p:font typeface="黑体" panose="02010609060101010101" charset="-122"/>
      <p:regular r:id="rId74"/>
    </p:embeddedFont>
    <p:embeddedFont>
      <p:font typeface="等线" panose="02010600030101010101" charset="-122"/>
      <p:regular r:id="rId75"/>
    </p:embeddedFont>
  </p:embeddedFontLst>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10" userDrawn="1">
          <p15:clr>
            <a:srgbClr val="A4A3A4"/>
          </p15:clr>
        </p15:guide>
        <p15:guide id="3" pos="155" userDrawn="1">
          <p15:clr>
            <a:srgbClr val="A4A3A4"/>
          </p15:clr>
        </p15:guide>
        <p15:guide id="4" pos="7424" userDrawn="1">
          <p15:clr>
            <a:srgbClr val="A4A3A4"/>
          </p15:clr>
        </p15:guide>
        <p15:guide id="5" orient="horz" pos="38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10"/>
        <p:guide pos="155"/>
        <p:guide pos="7424"/>
        <p:guide orient="horz" pos="386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102.xml"/><Relationship Id="rId75" Type="http://schemas.openxmlformats.org/officeDocument/2006/relationships/font" Target="fonts/font10.fntdata"/><Relationship Id="rId74" Type="http://schemas.openxmlformats.org/officeDocument/2006/relationships/font" Target="fonts/font9.fntdata"/><Relationship Id="rId73" Type="http://schemas.openxmlformats.org/officeDocument/2006/relationships/font" Target="fonts/font8.fntdata"/><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slide" Target="slides/slide4.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6.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0.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7.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28.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5.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slide" Target="slide44.xml"/><Relationship Id="rId2" Type="http://schemas.openxmlformats.org/officeDocument/2006/relationships/tags" Target="../tags/tag72.xml"/><Relationship Id="rId1" Type="http://schemas.openxmlformats.org/officeDocument/2006/relationships/tags" Target="../tags/tag7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ags" Target="../tags/tag8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6.xml"/><Relationship Id="rId2" Type="http://schemas.openxmlformats.org/officeDocument/2006/relationships/tags" Target="../tags/tag97.xml"/><Relationship Id="rId1" Type="http://schemas.openxmlformats.org/officeDocument/2006/relationships/tags" Target="../tags/tag96.xml"/></Relationships>
</file>

<file path=ppt/slides/_rels/slide59.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media/image3.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)6. Our teachers organize all kinds of activities to </a:t>
            </a:r>
            <a:r>
              <a:rPr lang="en-US" altLang="zh-CN" sz="2400" u="sng" dirty="0">
                <a:latin typeface="Times New Roman" panose="02020603050405020304" charset="0"/>
                <a:ea typeface="宋体" panose="02010600030101010101" pitchFamily="2" charset="-122"/>
                <a:cs typeface="Times New Roman" panose="02020603050405020304" charset="0"/>
              </a:rPr>
              <a:t>boost</a:t>
            </a:r>
            <a:r>
              <a:rPr lang="en-US" altLang="zh-CN" sz="2400" dirty="0">
                <a:latin typeface="Times New Roman" panose="02020603050405020304" charset="0"/>
                <a:ea typeface="宋体" panose="02010600030101010101" pitchFamily="2" charset="-122"/>
                <a:cs typeface="Times New Roman" panose="02020603050405020304" charset="0"/>
              </a:rPr>
              <a:t> reading.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促进 	B. 预定	 C. 吹嘘 	D. 增加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【解析】本题考查动词boost（促进，推动）。boost一词多义，有“吹嘘”“促进”的含义，结合句意“我们的老师组织各种各样的活动以促进阅读”，所以A项更符合句意。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t>
            </a:r>
            <a:r>
              <a:rPr lang="en-US" altLang="zh-CN" sz="2400" u="sng" dirty="0">
                <a:latin typeface="Times New Roman" panose="02020603050405020304" charset="0"/>
                <a:ea typeface="宋体" panose="02010600030101010101" pitchFamily="2" charset="-122"/>
                <a:cs typeface="Times New Roman" panose="02020603050405020304" charset="0"/>
              </a:rPr>
              <a:t>Characters</a:t>
            </a:r>
            <a:r>
              <a:rPr lang="en-US" altLang="zh-CN" sz="2400" dirty="0">
                <a:latin typeface="Times New Roman" panose="02020603050405020304" charset="0"/>
                <a:ea typeface="宋体" panose="02010600030101010101" pitchFamily="2" charset="-122"/>
                <a:cs typeface="Times New Roman" panose="02020603050405020304" charset="0"/>
              </a:rPr>
              <a:t> are the carriers for culture and knowledge.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性格 	B. 特色 	C. 角色 	D. 文字</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【解析】本题考查名词character（文字）。character一词多义，有“性格”“特色”“角色”和“文字”的含义，结合句意“文字是文化和知识的载体”，D项更符合句意。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820"/>
            <a:ext cx="97936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sent an </a:t>
            </a:r>
            <a:r>
              <a:rPr lang="en-US" altLang="zh-CN" sz="2400" u="sng" dirty="0">
                <a:latin typeface="Times New Roman" panose="02020603050405020304" charset="0"/>
                <a:ea typeface="宋体" panose="02010600030101010101" pitchFamily="2" charset="-122"/>
                <a:cs typeface="Times New Roman" panose="02020603050405020304" charset="0"/>
              </a:rPr>
              <a:t>emissary </a:t>
            </a:r>
            <a:r>
              <a:rPr lang="en-US" altLang="zh-CN" sz="2400" dirty="0">
                <a:latin typeface="Times New Roman" panose="02020603050405020304" charset="0"/>
                <a:ea typeface="宋体" panose="02010600030101010101" pitchFamily="2" charset="-122"/>
                <a:cs typeface="Times New Roman" panose="02020603050405020304" charset="0"/>
              </a:rPr>
              <a:t>to Greece to deliver an official message.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间谍 	B. 使者 	C. 敌人 	D. 士兵</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【解析】本题考查名词emissary（使者）。A项“间谍”译为spy，C项“敌人”译为enemy，D项“士兵”译为soldier。结合句意“他们派了一名使者去希腊传递官方消息”，B项符合句意。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should read more books because they can </a:t>
            </a:r>
            <a:r>
              <a:rPr lang="en-US" altLang="zh-CN" sz="2400" u="sng" dirty="0">
                <a:latin typeface="Times New Roman" panose="02020603050405020304" charset="0"/>
                <a:ea typeface="宋体" panose="02010600030101010101" pitchFamily="2" charset="-122"/>
                <a:cs typeface="Times New Roman" panose="02020603050405020304" charset="0"/>
              </a:rPr>
              <a:t>enlighten</a:t>
            </a:r>
            <a:r>
              <a:rPr lang="en-US" altLang="zh-CN" sz="2400" dirty="0">
                <a:latin typeface="Times New Roman" panose="02020603050405020304" charset="0"/>
                <a:ea typeface="宋体" panose="02010600030101010101" pitchFamily="2" charset="-122"/>
                <a:cs typeface="Times New Roman" panose="02020603050405020304" charset="0"/>
              </a:rPr>
              <a:t> our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启迪	 B. 启动 	C. 减轻	 D. 开阔</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【解析】本题考查动词enlighten（启迪，启发）。B项“启动”译为start，C项“减轻”译为lighten，D项“开阔”译为broaden。结合句意“我们应该多读书，因为书籍可以启迪我们的思想”，A项符合句意。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a:t>
            </a:r>
            <a:r>
              <a:rPr lang="en-US" altLang="zh-CN" sz="2400" u="sng" dirty="0">
                <a:latin typeface="Times New Roman" panose="02020603050405020304" charset="0"/>
                <a:ea typeface="宋体" panose="02010600030101010101" pitchFamily="2" charset="-122"/>
                <a:cs typeface="Times New Roman" panose="02020603050405020304" charset="0"/>
              </a:rPr>
              <a:t>exchange</a:t>
            </a:r>
            <a:r>
              <a:rPr lang="en-US" altLang="zh-CN" sz="2400" dirty="0">
                <a:latin typeface="Times New Roman" panose="02020603050405020304" charset="0"/>
                <a:ea typeface="宋体" panose="02010600030101010101" pitchFamily="2" charset="-122"/>
                <a:cs typeface="Times New Roman" panose="02020603050405020304" charset="0"/>
              </a:rPr>
              <a:t> our ideas in the discussion.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告诉 	B. 改变	 C. 交流 	D. 挑战</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【解析】本题考查动词exchange（交流，交换）。A项“告诉”译为tell，B项“改变”译为change，D项“挑战”译为challenge。结合句意“我们在讨论中交流意见”，C项符合句意。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 was </a:t>
            </a:r>
            <a:r>
              <a:rPr lang="en-US" altLang="zh-CN" sz="2400" u="sng" dirty="0">
                <a:latin typeface="Times New Roman" panose="02020603050405020304" charset="0"/>
                <a:ea typeface="宋体" panose="02010600030101010101" pitchFamily="2" charset="-122"/>
                <a:cs typeface="Times New Roman" panose="02020603050405020304" charset="0"/>
              </a:rPr>
              <a:t>impressed</a:t>
            </a:r>
            <a:r>
              <a:rPr lang="en-US" altLang="zh-CN" sz="2400" dirty="0">
                <a:latin typeface="Times New Roman" panose="02020603050405020304" charset="0"/>
                <a:ea typeface="宋体" panose="02010600030101010101" pitchFamily="2" charset="-122"/>
                <a:cs typeface="Times New Roman" panose="02020603050405020304" charset="0"/>
              </a:rPr>
              <a:t> by the Chinese paintings at the exhibition.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经过	 B. 按压 	C. 使留下印象 	D. 羡慕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【解析】本题考查动词impress（使留下印象）。impress一词多义，有“按压”“使留下印象”的含义。结合句意“展览中的中国画给我留下了深刻的印象”，C项符合句意。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She’s a </a:t>
            </a:r>
            <a:r>
              <a:rPr lang="en-US" altLang="zh-CN" sz="2400" u="sng" dirty="0">
                <a:latin typeface="Times New Roman" panose="02020603050405020304" charset="0"/>
                <a:ea typeface="宋体" panose="02010600030101010101" pitchFamily="2" charset="-122"/>
                <a:cs typeface="Times New Roman" panose="02020603050405020304" charset="0"/>
              </a:rPr>
              <a:t>lively</a:t>
            </a:r>
            <a:r>
              <a:rPr lang="en-US" altLang="zh-CN" sz="2400" dirty="0">
                <a:latin typeface="Times New Roman" panose="02020603050405020304" charset="0"/>
                <a:ea typeface="宋体" panose="02010600030101010101" pitchFamily="2" charset="-122"/>
                <a:cs typeface="Times New Roman" panose="02020603050405020304" charset="0"/>
              </a:rPr>
              <a:t> and warm-hearted girl.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活着的 	B. 居住 	C. 直播的 	D. 活泼的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【解析】本题考查形容词lively（活泼的，生气勃勃的）。A项“活着的”译为alive，B项“居住”译为live，C项“直播的”译为live。结合句意“她是一个活泼、热心的女孩”，D项符合句意。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She lost her </a:t>
            </a:r>
            <a:r>
              <a:rPr lang="en-US" altLang="zh-CN" sz="2400" u="sng" dirty="0">
                <a:latin typeface="Times New Roman" panose="02020603050405020304" charset="0"/>
                <a:ea typeface="宋体" panose="02010600030101010101" pitchFamily="2" charset="-122"/>
                <a:cs typeface="Times New Roman" panose="02020603050405020304" charset="0"/>
              </a:rPr>
              <a:t>memory </a:t>
            </a:r>
            <a:r>
              <a:rPr lang="en-US" altLang="zh-CN" sz="2400" dirty="0">
                <a:latin typeface="Times New Roman" panose="02020603050405020304" charset="0"/>
                <a:ea typeface="宋体" panose="02010600030101010101" pitchFamily="2" charset="-122"/>
                <a:cs typeface="Times New Roman" panose="02020603050405020304" charset="0"/>
              </a:rPr>
              <a:t>in that accident.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金钱	 B. 记忆 	C. 记事本	 D. 备忘录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【解析】本题考查名词memory（记忆，记性）。A项“金钱”译为money，C项“记事本”译为notepad，D项“备忘录”译为memo。结合句意“她在那次事故中失去了记忆”，B项符合句意。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t>
            </a:r>
            <a:r>
              <a:rPr lang="en-US" altLang="zh-CN" sz="2400" u="sng" dirty="0">
                <a:latin typeface="Times New Roman" panose="02020603050405020304" charset="0"/>
                <a:ea typeface="宋体" panose="02010600030101010101" pitchFamily="2" charset="-122"/>
                <a:cs typeface="Times New Roman" panose="02020603050405020304" charset="0"/>
              </a:rPr>
              <a:t>Science and Technology</a:t>
            </a:r>
            <a:r>
              <a:rPr lang="en-US" altLang="zh-CN" sz="2400" dirty="0">
                <a:latin typeface="Times New Roman" panose="02020603050405020304" charset="0"/>
                <a:ea typeface="宋体" panose="02010600030101010101" pitchFamily="2" charset="-122"/>
                <a:cs typeface="Times New Roman" panose="02020603050405020304" charset="0"/>
              </a:rPr>
              <a:t> has made our life more and more convenient.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科技 	B. 科学	 C. 技巧 	D. 工业</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【解析】本题考查名词词组science and technology（科技）。B项“科学”译为science，C项“技巧”译为technique/skill，D项“工业”译为industry。结合句意“科技使我们的生活越来越方便”，A项符合句意。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5</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little boy has a lot of energy and </a:t>
            </a:r>
            <a:r>
              <a:rPr lang="en-US" altLang="zh-CN" sz="2400" u="sng" dirty="0">
                <a:latin typeface="Times New Roman" panose="02020603050405020304" charset="0"/>
                <a:ea typeface="宋体" panose="02010600030101010101" pitchFamily="2" charset="-122"/>
                <a:cs typeface="Times New Roman" panose="02020603050405020304" charset="0"/>
              </a:rPr>
              <a:t>vitality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胜利 	B. 活力	 C. 变化 	D. 维生素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7705" y="131572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【解析】本题考查名词vitality（活力）。A项“胜利”译为victory，C项“变化”译为change，D项“维生素”译为vitamin。结合句意“这个小男孩精力充沛”，B项符合句意。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3920" y="3785870"/>
            <a:ext cx="1045273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sees 		B. to see 	 C. saw 		D. seen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special 		B. specialty 	 C. specially 		D. specialist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of 		B. on 		 C. at 			D. by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practices		B. practicing	 C. to practice 		D. practiced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starts 		B. starting 	 C. to start 		D. started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1313160" cy="1938020"/>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Yang Hongwei, 56, is an inheritor (继承人) of the Weifang kite-making technique. Born into a kite-making family, Yang often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kites with bright colors and different shapes in her grandfather’s workshop.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Having a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connection with kites, Yang learned the technique from her grandfather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the age of 16. After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 technique for 10 years, she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her own shop in 1992.</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78587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83920" y="428244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72249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883920" y="525716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883920" y="565975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184150"/>
            <a:ext cx="11489055" cy="6118860"/>
          </a:xfrm>
          <a:prstGeom prst="rect">
            <a:avLst/>
          </a:prstGeom>
          <a:noFill/>
        </p:spPr>
        <p:txBody>
          <a:bodyPr wrap="square">
            <a:spAutoFit/>
          </a:bodyPr>
          <a:lstStyle/>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【解析】本题考查动词的时态用法。从上文born into a kite-making family（出生在一个做风筝的家庭）以及下文in her grandfather’s workshop（在她祖父的作坊里）可知，杨红卫在成长的过程中经常看到形状各异、颜色鲜艳的风筝，因此“see”这个动作要用一般过去时。故本题正确答案为C。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【解析】本题考查词义辨析和联系上下文。根据上文Born into a kite-making family, Yang often saw kites with bright colors and different shapes in her grandfather’s workshop（杨红卫出生于做风筝的家庭，能经常在她爷爷的作坊里看到形态各异、颜色鲜艳的风筝）以及下文Yang learned the technique from her grandfather（杨红卫从她爷爷那里学到了这门工艺）可知，杨红卫和风筝有着特殊的联系。B项specialty（专长，特产，特色菜），C项specially（专门地，特殊地），D项specialist（专家，专业人士），均不符合句意。A项special（特别的）符合句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【解析】本题考查固定搭配的用法。at the age of...为固定搭配，意为“在……岁时”，表示一个时间点。A项和B项无此搭配，不符合句意；D项by the age of意为“在……岁之前”，表示截至某一时间之前，如果by the age of在句中指过去时间，谓语动词要用过去完成时，因此排除D项。故本题正确答案为C。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介宾短语用法。After作介词时，后面只能跟名词、代词、动名词短语，形成介宾短语，作句子的状语（时间状语/地点状语），因此after所接的动词practice要改成动名词形式practicing。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【解析】本题考查谓语动词时态的用法。根据下文的时间状语in 1992可以得知，该句谓语动词的动作发生在过去的某个时间，因此要用一般过去时started。故本题正确答案为D。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5305" y="372328"/>
            <a:ext cx="11276329" cy="2526665"/>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“Many places around the world have a tradition of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kites,” Yang said. “But I think the cultural context behind our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is unique.”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On Yang’s kites, people can see not only common patterns like butterflies and swallows,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some prints telling Chinese myths, legends and history.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Yang said, “When I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the stories on the kites to foreign customers, I feel a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of great achievement.”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121660"/>
            <a:ext cx="1008126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flying		 B. fly 		 C. to fly 		D. flew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tradition 		B. kite 		 C. traditions 		D. kites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and also 		B. but also	 C. or also		D. so also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explain 		B. expand 	 C. explore 		D. exchange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seen 		B. sense 	 C. seem 		D. since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35280" y="490601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167005"/>
            <a:ext cx="11506200" cy="61893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【解析】本题考查介宾短语用法。of是介词，后面动词要加ing，形成介宾短语，因此本题of后面的动词fly改为flying，A项符合句意。故本题正确答案为A。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【解析】本题考查逻辑推理和联系上下文。由上文Many places around the world have a tradition of flying kites（世界上很多地方都有放风筝的传统）可知，这里讨论的是kite（风筝），由此可以排除tradition（传统），文中讨论的风筝不止一个，kite需用复数形式kites。故本题正确答案为D。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【解析】本题考查固定搭配。not only...but also...是一对表示递进关系的关联词语，表示“不仅……而且……”。由本题前半句On Yang’s kites, people can see not only common patterns like butterflies and swallows（在杨的风筝上，人们不仅能看到像蝴蝶和燕子这样的常见图案）可知下半句表递进，用but also连接。but also some prints telling Chinese myths, legends and history意为“还可以看到一些讲述中国神话、传说和历史的版画”，故本题正确答案为B。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解析】本题考查词义辨析和逻辑推理。联系上下文可知，杨红卫在把风筝上的故事讲解给外国顾客时，会有一种成就感。B项expand（扩大），C项explore（探索），D项exchange（交流），均不符合句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【解析】本题考查词义辨析和固定搭配。a sense of作为固定词组，后面可以接表示情感的名词，意为“一种……的感觉”。A项seen（看见，see的过去分词），C项seem（似乎），D项since（自从），均不符合句意。B项sense（感觉），a sense of achievement（一种成就感）符合句意，故本题正确答案为B。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21209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In her spare time, she also travels to different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including Germany, Australia, the US and New Zealand to tell people about Chinese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seen on kites and the traditional ways of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kites.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“I’m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inheritor of the culture. It is also an important job of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to promote the heritage around the world and pass it on to the next generation,” she said.</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872490" y="3000375"/>
            <a:ext cx="90487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cities 	B. places	 C. countries 		D. villages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culture 	B. tradition 	 C. history 		D. stories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making 	B. make 	 C. selling 		D. sell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 		B. an 		 C. this 		D. that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my 	B. I 		 C. mine 		D. 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40665" y="276860"/>
            <a:ext cx="11692255" cy="58845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【解析】本题考查联系上下文和词义辨析。下文的including Germany, Australia, the US and New Zealand（包括德国、澳大利亚、美国和新西兰）都是一些国家名称，由此可知她到不同国家去旅行，C项countries（国家）符合句意。A项cities（城市），B项places（地方），D项villages（村庄），均不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联系上下文和逻辑推理。上文提到杨红卫向外国顾客讲解风筝上的故事，由此可以推知本题是告诉人们风筝上所看到的中国人的故事，D项stories（故事）符合句意。A项culture（文化），B项tradition（传统），C项history（历史），均不符合句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【解析】本题考查词义辨析和介宾短语。of是介词，后面动词要加ing，形成介宾短语，因此排除B项和D项。本文并不是讲卖风筝，而是讲制作风筝，弘扬中国传统文化，因此C项排除。故本题正确答案为A。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冠词的用法。本题表达的含义是“我是这种文化的一名继承者”，inheritor（继承人）为单数名词且没有表特指，故应用不定冠词修饰，而inheritor的发音以元音音素//开头，因此要用an修饰。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双重所有格。of+名词性物主代词，表示双重所有格，C项mine（我的）为名词性物主代词，符合句意。A项my（我的）为形容词性物主代词，B项I（我）为人称代词的主格，D项me（我）为人称代词的宾格，都不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1862138"/>
            <a:ext cx="11126470"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Want to learn Chinese characters, study the Chinese language, meet new friends and show off your artistic skills? Join this year’s “Chinese Bridge” Chinese Proficiency Competition—Calligraphy (书法) and Painting Challenge!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calligraphy and painting challenge has two kinds, one under the theme of the Mid-Autumn Festival and the other under the theme of the Spring Festival. Submissions (提交) for one or both are welcome. The participants must be non-Chinese speakers with non-Chinese nationality. The participants who are under 18 must get consent (许可) from their guardian and use their real names.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838518"/>
            <a:ext cx="11546840" cy="496506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We accept soft pen calligraphy works. Writing styles are not limited. We would like participants to write something related to the Mid-Autumn Festival in traditional or simplified Chinese. You can also write ancient or modern Chinese poems.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The content should be positive and express values like truth, goodness and beauty.</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Please ensure the accuracy, coherence (连贯性) and completeness of your content. </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As for painting, there is no restrictions (限制) on painting forms: Chinese paintings, oil paintings, watercolors, computer paintings or others. We recommend original paintings related to the Mid-Autumn Festival and the Spring Festival. The content should be festive and positive, and express values like truth, goodness and beauty.</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If you want to participate, please send an email to chinesebridge@chineseplus.net. Your submission will only be valid if it’s submitted with your calligraphy or painting works.</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94080" y="1016635"/>
            <a:ext cx="1098613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If you join the competition mentioned in the passage, you can do the following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things EXCEPT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learn Chinese characters and language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study Chinese history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make new friends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show off your artistic skills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107251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1414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【解析】细节判断题。根据第一段第一句Want to learn Chinese characters, study the Chinese language, meet new friends and show off your artistic skills（想学习汉字，学习中文，认识新朋友，展示你的艺术才能吗）可知，加入这个比赛能够学中文，认识新朋友以及展示艺术技巧，B项study Chinese history（学习中国历史）并没有提及。故此题答案为B。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__________ can take part in the competition.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Chinese speaker with an American nationality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An English speaker with a Chinese nationality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 Chinese speaker with a Chinese nationality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An English speaker with an American nationality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295"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700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【解析】推理判断题。根据第二段第三句The participants must be non-Chinese speakers, with non-Chinese nationality可知，参赛对象为非华语人士，并具有非中国国籍。D项an English speaker with an American nationality（有美国国籍的讲英语人士）符合句意。故此题答案为D。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74499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The underlined sentence in Paragraph 3 indicates that the participants’ 	   works should 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 impressive 		B. not be negative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 beautiful 		D. not tell the truth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82804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089025" y="441071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【解析】推理判断题。根据第三段画线部分可知，参赛作品内容应该是正面的，表达真、善、美等价值观，言下之意就是不能有负面内容，B项符合句意，故此题答案为B。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You can submit __________ if you want to participate in the competition.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song recorded by yourself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an English poem created by yourself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 computer painting created by your friend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piece of soft pen calligraphy work written by yourself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2164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细节判断题。根据最后一段可知，报名邮件只有和书法或者绘画作品一起提交才能有效。故此题答案为D。</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You can take part in the competition by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making a telephone call and sign your name for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logging on </a:t>
            </a:r>
            <a:r>
              <a:rPr lang="en-US" altLang="zh-CN" sz="2400" i="1" dirty="0">
                <a:latin typeface="Times New Roman" panose="02020603050405020304" charset="0"/>
                <a:ea typeface="宋体" panose="02010600030101010101" pitchFamily="2" charset="-122"/>
                <a:cs typeface="Times New Roman" panose="02020603050405020304" charset="0"/>
              </a:rPr>
              <a:t>Chineseplus</a:t>
            </a:r>
            <a:r>
              <a:rPr lang="en-US" altLang="zh-CN" sz="2400" dirty="0">
                <a:latin typeface="Times New Roman" panose="02020603050405020304" charset="0"/>
                <a:ea typeface="宋体" panose="02010600030101010101" pitchFamily="2" charset="-122"/>
                <a:cs typeface="Times New Roman" panose="02020603050405020304" charset="0"/>
              </a:rPr>
              <a:t>.net and submit your works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submitting your works by sending an email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chinesebridge@chineseplus.net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going to the office of the organizer and submit your works in person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43305"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29196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【解析】细节判断题。根据最后一段If you want to participate, please send an email to chinesebridge@chineseplus.net. Your submission will only be valid if it’s submitted with your calligraphy or painting works（如果您想参加，请发送邮件至chinesebridge@chineseplus.net，报名邮件必须与您的字画作品一起提交才有效）可知，参赛方式为发送邮件提交作品。故此题答案为C。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788988"/>
            <a:ext cx="11331575" cy="462407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About 20 years ago, Zhou Baokang first noticed </a:t>
            </a:r>
            <a:r>
              <a:rPr lang="en-US" altLang="zh-CN" sz="2400" i="1" dirty="0">
                <a:solidFill>
                  <a:schemeClr val="tx1">
                    <a:lumMod val="75000"/>
                    <a:lumOff val="25000"/>
                  </a:schemeClr>
                </a:solidFill>
                <a:latin typeface="Times New Roman" panose="02020603050405020304" charset="0"/>
                <a:cs typeface="Times New Roman" panose="02020603050405020304" charset="0"/>
              </a:rPr>
              <a:t>taiping nijiaojiao</a:t>
            </a:r>
            <a:r>
              <a:rPr lang="en-US" altLang="zh-CN" sz="2400" dirty="0">
                <a:solidFill>
                  <a:schemeClr val="tx1">
                    <a:lumMod val="75000"/>
                    <a:lumOff val="25000"/>
                  </a:schemeClr>
                </a:solidFill>
                <a:latin typeface="Times New Roman" panose="02020603050405020304" charset="0"/>
                <a:cs typeface="Times New Roman" panose="02020603050405020304" charset="0"/>
              </a:rPr>
              <a:t> during a temple fair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(庙会) in Huashan Village, Zhenjiang. As a lover of folk art, he was soon attracted to it. Now, the 60-year-old is an inheritor of the traditional art form.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i="1" dirty="0">
                <a:solidFill>
                  <a:schemeClr val="tx1">
                    <a:lumMod val="75000"/>
                    <a:lumOff val="25000"/>
                  </a:schemeClr>
                </a:solidFill>
                <a:latin typeface="Times New Roman" panose="02020603050405020304" charset="0"/>
                <a:cs typeface="Times New Roman" panose="02020603050405020304" charset="0"/>
              </a:rPr>
              <a:t>Taiping nijiajiao</a:t>
            </a:r>
            <a:r>
              <a:rPr lang="en-US" altLang="zh-CN" sz="2400" dirty="0">
                <a:solidFill>
                  <a:schemeClr val="tx1">
                    <a:lumMod val="75000"/>
                    <a:lumOff val="25000"/>
                  </a:schemeClr>
                </a:solidFill>
                <a:latin typeface="Times New Roman" panose="02020603050405020304" charset="0"/>
                <a:cs typeface="Times New Roman" panose="02020603050405020304" charset="0"/>
              </a:rPr>
              <a:t> looks just like a clay toy. But it can be used as a whistle (哨子). It’s said to </a:t>
            </a:r>
            <a:r>
              <a:rPr lang="en-US" altLang="zh-CN" sz="2400" u="sng" dirty="0">
                <a:solidFill>
                  <a:schemeClr val="tx1">
                    <a:lumMod val="75000"/>
                    <a:lumOff val="25000"/>
                  </a:schemeClr>
                </a:solidFill>
                <a:latin typeface="Times New Roman" panose="02020603050405020304" charset="0"/>
                <a:cs typeface="Times New Roman" panose="02020603050405020304" charset="0"/>
              </a:rPr>
              <a:t>date back to</a:t>
            </a:r>
            <a:r>
              <a:rPr lang="en-US" altLang="zh-CN" sz="2400" dirty="0">
                <a:solidFill>
                  <a:schemeClr val="tx1">
                    <a:lumMod val="75000"/>
                    <a:lumOff val="25000"/>
                  </a:schemeClr>
                </a:solidFill>
                <a:latin typeface="Times New Roman" panose="02020603050405020304" charset="0"/>
                <a:cs typeface="Times New Roman" panose="02020603050405020304" charset="0"/>
              </a:rPr>
              <a:t> the Southern Dynasty (420–589), with a history of more than 1,000 years.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Anyone can try making </a:t>
            </a:r>
            <a:r>
              <a:rPr lang="en-US" altLang="zh-CN" sz="2400" i="1" dirty="0">
                <a:solidFill>
                  <a:schemeClr val="tx1">
                    <a:lumMod val="75000"/>
                    <a:lumOff val="25000"/>
                  </a:schemeClr>
                </a:solidFill>
                <a:latin typeface="Times New Roman" panose="02020603050405020304" charset="0"/>
                <a:cs typeface="Times New Roman" panose="02020603050405020304" charset="0"/>
              </a:rPr>
              <a:t>taiping nijiaojiao</a:t>
            </a:r>
            <a:r>
              <a:rPr lang="en-US" altLang="zh-CN" sz="2400" dirty="0">
                <a:solidFill>
                  <a:schemeClr val="tx1">
                    <a:lumMod val="75000"/>
                    <a:lumOff val="25000"/>
                  </a:schemeClr>
                </a:solidFill>
                <a:latin typeface="Times New Roman" panose="02020603050405020304" charset="0"/>
                <a:cs typeface="Times New Roman" panose="02020603050405020304" charset="0"/>
              </a:rPr>
              <a:t>, according to Zhou. The key is kneading it with your fingers. “Without any drafts (草图), you just turn a clump (团) of mud into the thing you want, from animals to plants. It’s a good chance to free your imagination,” Zhou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1534795"/>
            <a:ext cx="10938510" cy="2749550"/>
          </a:xfrm>
          <a:prstGeom prst="rect">
            <a:avLst/>
          </a:prstGeom>
          <a:noFill/>
        </p:spPr>
        <p:txBody>
          <a:bodyPr wrap="square" rtlCol="0" anchor="ctr">
            <a:spAutoFit/>
          </a:bodyPr>
          <a:lstStyle/>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Zhou particularly loves to make </a:t>
            </a:r>
            <a:r>
              <a:rPr lang="en-US" altLang="zh-CN" sz="2400" i="1" dirty="0">
                <a:solidFill>
                  <a:schemeClr val="tx1">
                    <a:lumMod val="75000"/>
                    <a:lumOff val="25000"/>
                  </a:schemeClr>
                </a:solidFill>
                <a:latin typeface="Times New Roman" panose="02020603050405020304" charset="0"/>
                <a:cs typeface="Times New Roman" panose="02020603050405020304" charset="0"/>
              </a:rPr>
              <a:t>taiping nijiaojiao</a:t>
            </a:r>
            <a:r>
              <a:rPr lang="en-US" altLang="zh-CN" sz="2400" dirty="0">
                <a:solidFill>
                  <a:schemeClr val="tx1">
                    <a:lumMod val="75000"/>
                    <a:lumOff val="25000"/>
                  </a:schemeClr>
                </a:solidFill>
                <a:latin typeface="Times New Roman" panose="02020603050405020304" charset="0"/>
                <a:cs typeface="Times New Roman" panose="02020603050405020304" charset="0"/>
              </a:rPr>
              <a:t> in the shape of animals, as there is great space to play. Zhou works hard to pass on his skills. He has been teaching kids to make the toy at schools for nine years. He has also opened a folk art museum to display the toy. And he tries to combine the toy with products like penholders (笔架) and tea sets. “</a:t>
            </a:r>
            <a:r>
              <a:rPr lang="en-US" altLang="zh-CN" sz="2400" i="1" dirty="0">
                <a:solidFill>
                  <a:schemeClr val="tx1">
                    <a:lumMod val="75000"/>
                    <a:lumOff val="25000"/>
                  </a:schemeClr>
                </a:solidFill>
                <a:latin typeface="Times New Roman" panose="02020603050405020304" charset="0"/>
                <a:cs typeface="Times New Roman" panose="02020603050405020304" charset="0"/>
              </a:rPr>
              <a:t>Taiping nijiaojiao</a:t>
            </a:r>
            <a:r>
              <a:rPr lang="en-US" altLang="zh-CN" sz="2400" dirty="0">
                <a:solidFill>
                  <a:schemeClr val="tx1">
                    <a:lumMod val="75000"/>
                    <a:lumOff val="25000"/>
                  </a:schemeClr>
                </a:solidFill>
                <a:latin typeface="Times New Roman" panose="02020603050405020304" charset="0"/>
                <a:cs typeface="Times New Roman" panose="02020603050405020304" charset="0"/>
              </a:rPr>
              <a:t> is a small toy that carries rich traditional culture. We should pass it down,” Zhou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81050" y="1016635"/>
            <a:ext cx="1088390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)36. Zhou Baokang first noticed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 at about __________ years old.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20		 B. 40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50		 D. 60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69290" y="110045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47370" y="4286250"/>
            <a:ext cx="1065085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【解析】推理判断题。根据第一段第一句中的about 20 years ago和最后一句Now, the 60-year-old is an inheritor of the traditional art form可知，周宝康现在60岁，大概20年前他注意到太平泥叫叫这门手艺，由此推算当时他大概40岁。故此题答案为B。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underlined phrase “date back to” in Paragraph 2 can be replaced by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trace back to 		B. date back from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look forward to 		D. date from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636135"/>
            <a:ext cx="10013950" cy="23406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【解析】猜测词义题。画线部分date back to（追溯到）与A项trace back to（追溯到）意思相同。B项date back from搭配不正确，C项look forward to意为“期盼……”，D项date from to搭配不正确。故此题答案为A。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315" y="1079000"/>
            <a:ext cx="10200005" cy="130873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According to the passage,</a:t>
            </a:r>
            <a:r>
              <a:rPr lang="en-US" altLang="zh-CN" sz="2400" i="1" dirty="0">
                <a:latin typeface="Times New Roman" panose="02020603050405020304" charset="0"/>
                <a:ea typeface="宋体" panose="02010600030101010101" pitchFamily="2" charset="-122"/>
                <a:cs typeface="Times New Roman" panose="02020603050405020304" charset="0"/>
              </a:rPr>
              <a:t> taiping nijiaojiao </a:t>
            </a:r>
            <a:r>
              <a:rPr lang="en-US" altLang="zh-CN" sz="2400" dirty="0">
                <a:latin typeface="Times New Roman" panose="02020603050405020304" charset="0"/>
                <a:ea typeface="宋体" panose="02010600030101010101" pitchFamily="2" charset="-122"/>
                <a:cs typeface="Times New Roman" panose="02020603050405020304" charset="0"/>
              </a:rPr>
              <a:t>is made of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animals 		B. plants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mud 		D. whistles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3130" y="1078865"/>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49555" y="4685665"/>
            <a:ext cx="11680825" cy="1544955"/>
          </a:xfrm>
          <a:prstGeom prst="rect">
            <a:avLst/>
          </a:prstGeom>
          <a:noFill/>
        </p:spPr>
        <p:txBody>
          <a:bodyPr wrap="square" rtlCol="0">
            <a:noAutofit/>
          </a:bodyPr>
          <a:p>
            <a:pPr marL="1151890" indent="-11520170" algn="just" fontAlgn="auto">
              <a:lnSpc>
                <a:spcPts val="3000"/>
              </a:lnSpc>
            </a:pPr>
            <a:r>
              <a:rPr sz="2200" dirty="0">
                <a:solidFill>
                  <a:srgbClr val="C00000"/>
                </a:solidFill>
                <a:uFillTx/>
                <a:latin typeface="Times New Roman" panose="02020603050405020304" charset="0"/>
                <a:cs typeface="Times New Roman" panose="02020603050405020304" charset="0"/>
              </a:rPr>
              <a:t>【解析】细节判断题。根据第三段第三句you just turn a clump of mud into the thing you want可知，制作太平泥叫叫的材料是泥土。故此题答案为C。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can we learn from Paragraph 4?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 is a kind of animal.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Zhou began to teach kids to make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 nine years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 is just a kind of toy for children to play.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Zhou wants to pass on his skills because it can make people rich.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【解析】推理判断题。根据第四段第三句He has been teaching kids to make the toy at schools for nine years可推断，他九年前就开始在学校教孩子们制作这种玩具。故此题答案为B。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Which of the following statements is NOT true according to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Zhou loves folk art very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We can learn some traditional culture from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Zhou has done a lot to pass down</a:t>
            </a:r>
            <a:r>
              <a:rPr lang="en-US" altLang="zh-CN" sz="2400" i="1" dirty="0">
                <a:latin typeface="Times New Roman" panose="02020603050405020304" charset="0"/>
                <a:ea typeface="宋体" panose="02010600030101010101" pitchFamily="2" charset="-122"/>
                <a:cs typeface="Times New Roman" panose="02020603050405020304" charset="0"/>
              </a:rPr>
              <a:t> taiping nijiaojiao</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Not everyone can make </a:t>
            </a:r>
            <a:r>
              <a:rPr lang="en-US" altLang="zh-CN" sz="2400" i="1" dirty="0">
                <a:latin typeface="Times New Roman" panose="02020603050405020304" charset="0"/>
                <a:ea typeface="宋体" panose="02010600030101010101" pitchFamily="2" charset="-122"/>
                <a:cs typeface="Times New Roman" panose="02020603050405020304" charset="0"/>
              </a:rPr>
              <a:t>taiping nijiaojiao</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2440" y="1241425"/>
            <a:ext cx="90932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545965"/>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【解析】细节判断题。根据第三段第一句Anyone can try making </a:t>
            </a:r>
            <a:r>
              <a:rPr sz="2200" i="1" dirty="0">
                <a:solidFill>
                  <a:srgbClr val="C00000"/>
                </a:solidFill>
                <a:uFillTx/>
                <a:latin typeface="Times New Roman" panose="02020603050405020304" charset="0"/>
                <a:cs typeface="Times New Roman" panose="02020603050405020304" charset="0"/>
              </a:rPr>
              <a:t>taiping nijiaojiao</a:t>
            </a:r>
            <a:r>
              <a:rPr sz="2200" dirty="0">
                <a:solidFill>
                  <a:srgbClr val="C00000"/>
                </a:solidFill>
                <a:uFillTx/>
                <a:latin typeface="Times New Roman" panose="02020603050405020304" charset="0"/>
                <a:cs typeface="Times New Roman" panose="02020603050405020304" charset="0"/>
              </a:rPr>
              <a:t>可知，D项意思与之相违背。故此题答案为D。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790" y="1287780"/>
            <a:ext cx="11256645" cy="267652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was a cold December day. I headed to the store to pick up another week’s groceries.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Still, I gave my son a dollar to put in the Salvation Army (救世军) bell-ringer’s kettle (水壶) at the door of the store.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Then we walked toward the self-checkout machines. I hated using them. I much preferred to chat with the friendly cashiers (收银员),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and I just didn’t have the time. As I pulled my cart up, though, I heard the man at the machine next to mine complaining under his breath,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He only had a few things but every time he put his old, torn 20-dollar bill into the machine, it pushed it back out.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158875" y="4049713"/>
            <a:ext cx="80949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but the line at them was very long,</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I quickly took a newer 20 out of my wallet and gave it to him.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I reached into my pocket, smiled, and went outside.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We went in and soon got our food.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trying his hardest not to curse.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5019675" y="19919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75553" y="607369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806450" y="27133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7585710" y="30835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98780" y="206375"/>
            <a:ext cx="11395075" cy="615442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【解析】推理判断题。根据前文Still, I gave my son a dollar to put in the Salvation Amy bell-ringer’s kettle at the door of the store（和往常一样，我给了儿子一美元，让他把钱放到商店门口救世军敲钟人的水壶里）可知，作者此时和他儿子还没有进入商店。而根据后文Then we walked toward the self-checkout machines（然后我们走向自助结账机）可知，作者和他儿子已经进入商店购买好了物品并准备结账。因此此处应该描述作者进入商店购买物品，这样才能够把上下文衔接起来。D项We went in and soon got our food（我们走进商店，很快就找到了要买的食物）符合题意。故此题答案为D。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【解析】细节判断题。根据前文I much preferred to chat with the friendly cashiers（我更喜欢和友好的收银员聊天）可知作者更喜欢人工收款。根据后一句and I just didn’t have the time（我也没有时间）可知作者赶时间。由此可猜测目前等候人工收款的顾客比较多，并不能马上为作者提供收银服务。A项but the line at them was very long（但是他们的队伍很长）符合题意。故此题答案为A。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【解析】细节判断题。根据前文I heard the man at the machine next to mine complaining under his breath（我听到旁边自助付款机前的人在低声抱怨）可知，我旁边的顾客在使用机器付款的过程中遇到问题，并且在尽力忍住不发脾气。由此可知此处应该也是描述这位顾客的心理状态的句子。E项trying his hardest not to curse（强忍着不去咒骂）正符合这位顾客此时的心理状态，符合题意。故此题答案为E。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678180"/>
            <a:ext cx="11242040" cy="2676525"/>
          </a:xfrm>
          <a:prstGeom prst="rect">
            <a:avLst/>
          </a:prstGeom>
          <a:noFill/>
        </p:spPr>
        <p:txBody>
          <a:bodyPr wrap="square" rtlCol="0" anchor="ctr">
            <a:spAutoFit/>
          </a:bodyPr>
          <a:lstStyle/>
          <a:p>
            <a:pPr indent="0" algn="just" fontAlgn="auto">
              <a:lnSpc>
                <a:spcPct val="100000"/>
              </a:lnSpc>
            </a:pP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44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He thanked me with a warm smile and paid for his goods. I told him to keep his money but he insisted that I take his old, torn 20. I agreed, put it in my coat pocket, and wished him a Merry Christmas.</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fontAlgn="auto">
              <a:lnSpc>
                <a:spcPct val="100000"/>
              </a:lnSpc>
            </a:pPr>
            <a:r>
              <a:rPr sz="2400" dirty="0">
                <a:solidFill>
                  <a:schemeClr val="tx1">
                    <a:lumMod val="75000"/>
                    <a:lumOff val="25000"/>
                  </a:schemeClr>
                </a:solidFill>
                <a:latin typeface="Times New Roman" panose="02020603050405020304" charset="0"/>
                <a:cs typeface="Times New Roman" panose="02020603050405020304" charset="0"/>
              </a:rPr>
              <a:t>After checking out, I remembered something Mother Teresa had once said about how we all can change the world. “Help one person at a time,” she said. “And always start with the</a:t>
            </a:r>
            <a:r>
              <a:rPr lang="en-US" sz="2400" dirty="0">
                <a:solidFill>
                  <a:schemeClr val="tx1">
                    <a:lumMod val="75000"/>
                    <a:lumOff val="25000"/>
                  </a:schemeClr>
                </a:solidFill>
                <a:latin typeface="Times New Roman" panose="02020603050405020304" charset="0"/>
                <a:cs typeface="Times New Roman" panose="02020603050405020304" charset="0"/>
              </a:rPr>
              <a:t> person nearest you.” </a:t>
            </a:r>
            <a:r>
              <a:rPr lang="en-US" sz="2400" u="sng" dirty="0">
                <a:solidFill>
                  <a:schemeClr val="tx1">
                    <a:lumMod val="75000"/>
                    <a:lumOff val="25000"/>
                  </a:schemeClr>
                </a:solidFill>
                <a:latin typeface="Times New Roman" panose="02020603050405020304" charset="0"/>
                <a:cs typeface="Times New Roman" panose="02020603050405020304" charset="0"/>
              </a:rPr>
              <a:t>45          </a:t>
            </a:r>
            <a:r>
              <a:rPr lang="en-US" sz="2400" dirty="0">
                <a:solidFill>
                  <a:schemeClr val="tx1">
                    <a:lumMod val="75000"/>
                    <a:lumOff val="25000"/>
                  </a:schemeClr>
                </a:solidFill>
                <a:latin typeface="Times New Roman" panose="02020603050405020304" charset="0"/>
                <a:cs typeface="Times New Roman" panose="02020603050405020304" charset="0"/>
              </a:rPr>
              <a:t> Then I dropped that torn 20 into the bell-ringer’s kettle and walked to my car happily.</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81969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734060" y="5943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3743325" y="247586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661093"/>
            <a:ext cx="80949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but the line at them was very long,</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I quickly took a newer 20 out of my wallet and gave it to him.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I reached into my pocket, smiled, and went outside.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We went in and soon got our food.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trying his hardest not to curse.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9847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【解析】推理判断题。根据前文He only had a few things but every time he put his old, torn 20-dollar bill into the machine, it pushed it back out（他只有几样东西，但每次他把那张破旧的20美元钞票投入自动付款机中，付款机就会把它吐出来）可以推断，这位顾客的20美元钞票太破旧了，自动付款机并不能识别出来，所以每次放进机器中，又被吐出来。根据后文He thanked me with a warm smile and paid for his goods（他热情地微笑着向我道谢，然后付了钱）可以推断，作者给这位顾客提供了帮助，所以这位顾客向作者道谢。B项 I quickly took a newer 20 out of my wallet and gave it to him（我赶紧从钱包里拿出一张新点的20美元给了他）正符合题意。故此题答案为B。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【解析】细节判断题。由最后一段的句首After checking out（结账后）可知，作者已完成购物准备离开。此处后文Then I dropped that torn 20 into the bell-ringer’s kettle and walked to my car happily（然后我把那张破旧的20美元扔进了敲钟人的水壶里，高高兴兴地朝着车的方向走去）可知，作者在离开商店前，把那位顾客破旧的20美元捐给了救世军敲钟人。C项I reached into my pocket, smiled, and went outside（我把手伸进口袋，微笑着走了出去）正好能够衔接上下文，符合题意。故此题答案为C。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65654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95910" y="1706880"/>
            <a:ext cx="11408410" cy="455612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Hussein, an 18-year-old boy from England, was diagnosed with autism (自闭症) at an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early age. The other kids at school often made fun of his difficulties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sports, as he had problems with his motor skills. Things got so bad that when he was 14, his mother put him in a school that focused on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(support) his specific needs. Hussein’s mother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(sign) him up for wrestling. Despite his physical and social challenges, Hussein began to blossom. As he practiced wrestling more with his coaches, he gained confidence. His motor skills and physical health improved, and his skills in the sport developed. After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_____   _</a:t>
            </a:r>
            <a:r>
              <a:rPr sz="2400" dirty="0">
                <a:latin typeface="Times New Roman" panose="02020603050405020304" charset="0"/>
                <a:ea typeface="宋体" panose="02010600030101010101" pitchFamily="2" charset="-122"/>
                <a:cs typeface="Times New Roman" panose="02020603050405020304" charset="0"/>
              </a:rPr>
              <a:t>(win) several more medals that boosted his confidence and social skills, Hussein began to encourage others in his school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(join) wrestling. His efforts paid off. He was able to find a part-time job at a local gym, and began coaching other students in his school.</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781415" y="2084070"/>
            <a:ext cx="1833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666615" y="2864485"/>
            <a:ext cx="1961515" cy="60642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 supporting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324473" y="6089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355669" y="332095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signed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2650434" y="455158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winning</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8227695" y="4887595"/>
            <a:ext cx="1276350" cy="42862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to join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【解析】本题考查介词用法。分析句子可知，学校的其他孩子经常嘲笑侯赛因，因为他在运动方面有困难。“在……方面”用介词in修饰，故此题正确答案为in。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47.【解析】本题考查固定短语。focus on doing意为“着力于做……”，故此题正确答案为supporting。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48.【解析】本题考查动词时态。根据上下文，动词的时态为一般过去时，因此sign的时态应与上下文保持一致，用一般过去时，故此题正确答案为signed。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【解析】本题考查介宾短语的用法。after是介词，后面接名词或动名词，故此题正确答案为winning。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【解析】本题考查固定搭配。encourage sb. to do（鼓励某人做……）为固定搭配，故此题正确答案为to join。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What are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I’m fine.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B. I am an artist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I’m painting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D. I am curious about everything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are you（你是干什么的）可以判断出上句是询问职业，B项“我是一名艺术家”符合上下文。而A项“我很好，谢谢”，C项“我正在画画”，D项“我对一切都很好奇”，均不符合句意。因此，答案是B。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1743690"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He told us that _____________________________________ (他会尽量早点来).</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506470" y="2144395"/>
            <a:ext cx="469201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he would come as early as possible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【解析】本题考查宾语从句。主句的时态为一般过去时，因此从句的时态也相应地用过去时。根据汉语提示可知，从句中的主语“他”还没有来，因此用过去将来时。故本题的正确答案为he would come as early as possible。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________________________________________ (小女孩正在寻找) her little dog in the garden.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2644775" y="1594485"/>
            <a:ext cx="41516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The little girl is searching for</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【解析】本题考查固定搭配和现在进行时。“寻找”可译为search for。根据汉语提示中的“正在”可以判断，搜寻的动作正在发生，因此用现在进行时。故本题的正确答案为The little girl is searching for。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________________________________________ (我被那些漂亮的画作吸引住了) in the exhibition in our school last week.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1420" y="1719580"/>
            <a:ext cx="524573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 was attracted to the beautiful paintings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【解析】本题考查固定搭配和一般过去时。“被……吸引住”可译为be attracted to。由从句中时间状语last week可判断句子的谓语动词时态为一般过去时，故本题正确答案为I was attracted to the beautiful paintings。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The tradition ________________________________________ (可以追溯到300年前).</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97275" y="1579245"/>
            <a:ext cx="550989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could date back to 300 years ago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【解析】本题考查固定搭配。“追溯到”可译为date back to。根据汉语提示，本题的正确答案为could date back to 300 years ago。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Do you know that this painting ________________________________________ (是我们的国宝之一)?</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748655" y="1916430"/>
            <a:ext cx="44056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is one of our national treasures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【解析】本题考查固定搭配。“……之一”可译为one of...，“国家宝藏”可译为national treasures。根据汉语提示，本题的正确答案为is one of our national treasures。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163320"/>
            <a:ext cx="10034905" cy="452183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56.【写作内容】假如你是李华，你的朋友Tom给你来信，告诉你他将来中国旅游，希望你能推荐一处旅游景点，能够让他了解佛教（Buddhist）艺术。请用英语写一封信给Tom，推荐他去莫高窟（Mogao Caves）。内容包括：</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（1）莫高窟位于甘肃敦煌；</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（2）莫高窟有各种类型的雕塑和壁画（wall paintings）；</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（3）你可以从莫高窟了解到很多佛教艺术和文化。</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3" name="文本框 2"/>
          <p:cNvSpPr txBox="1"/>
          <p:nvPr/>
        </p:nvSpPr>
        <p:spPr>
          <a:xfrm>
            <a:off x="12045950" y="6550025"/>
            <a:ext cx="4064000" cy="423545"/>
          </a:xfrm>
          <a:prstGeom prst="rect">
            <a:avLst/>
          </a:prstGeom>
          <a:noFill/>
        </p:spPr>
        <p:txBody>
          <a:bodyPr wrap="square" rtlCol="0" anchor="ctr">
            <a:spAutoFit/>
          </a:bodyPr>
          <a:p>
            <a:pPr>
              <a:lnSpc>
                <a:spcPct val="120000"/>
              </a:lnSpc>
            </a:pP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718820" y="1163320"/>
            <a:ext cx="10034905" cy="4521835"/>
          </a:xfrm>
          <a:prstGeom prst="rect">
            <a:avLst/>
          </a:prstGeom>
          <a:noFill/>
        </p:spPr>
        <p:txBody>
          <a:bodyPr wrap="square">
            <a:spAutoFit/>
          </a:bodyPr>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Dear Tom,</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am glad to hear from you. </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____________________________________________________________________________</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____________________________________________________________________________</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endPar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am looking forward to your coming. </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r"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Yours, </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r"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 Hua</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p:cNvSpPr txBox="1"/>
          <p:nvPr/>
        </p:nvSpPr>
        <p:spPr>
          <a:xfrm>
            <a:off x="718820" y="2032000"/>
            <a:ext cx="9464040" cy="2306320"/>
          </a:xfrm>
          <a:prstGeom prst="rect">
            <a:avLst/>
          </a:prstGeom>
          <a:noFill/>
        </p:spPr>
        <p:txBody>
          <a:bodyPr wrap="square" rtlCol="0" anchor="ctr">
            <a:spAutoFit/>
          </a:bodyPr>
          <a:lstStyle/>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You say you are going to travel in China and want to learn something about Buddhist art. I suggest you visit Mogao Caves.</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Mogao Caves are located in Dunhuang, Gansu Province. There are all kinds of sculptures and wall paintings. You can learn a lot about Buddhist art and culture there.</a:t>
            </a:r>
            <a:endParaRPr lang="en-US" altLang="zh-CN" sz="2400" dirty="0">
              <a:solidFill>
                <a:srgbClr val="C00000"/>
              </a:solidFill>
              <a:latin typeface="Times New Roman" panose="02020603050405020304" charset="0"/>
              <a:cs typeface="Times New Roman" panose="02020603050405020304" charset="0"/>
            </a:endParaRPr>
          </a:p>
        </p:txBody>
      </p:sp>
      <p:sp>
        <p:nvSpPr>
          <p:cNvPr id="5" name="文本框 4">
            <a:hlinkClick r:id="" action="ppaction://hlinkshowjump?jump=nextslide"/>
          </p:cNvPr>
          <p:cNvSpPr txBox="1"/>
          <p:nvPr userDrawn="1">
            <p:custDataLst>
              <p:tags r:id="rId2"/>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am going to the exhibition with my parents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The exhibition is excellent 		B. Good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Have a good time 				D. Good luck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am going to the exhibition with my parents this weekend（这个周末我要和我的父母一起去看展览）可以得知展览还没有看，回答者想预祝对方过得开心。C项“玩得开心点”最符合对话情境。而A项“展览很棒”，B项“好主意”，D项“祝好运”，均不符合句意。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How do you like the well-known ancient Chinese painting </a:t>
            </a:r>
            <a:r>
              <a:rPr lang="en-US" altLang="zh-CN" sz="2400" i="1" dirty="0">
                <a:latin typeface="Times New Roman" panose="02020603050405020304" charset="0"/>
                <a:ea typeface="宋体" panose="02010600030101010101" pitchFamily="2" charset="-122"/>
                <a:cs typeface="Times New Roman" panose="02020603050405020304" charset="0"/>
              </a:rPr>
              <a:t>Riverside </a:t>
            </a:r>
            <a:endParaRPr lang="en-US" altLang="zh-CN" sz="2400" i="1" dirty="0">
              <a:latin typeface="Times New Roman" panose="02020603050405020304" charset="0"/>
              <a:ea typeface="宋体" panose="02010600030101010101" pitchFamily="2" charset="-122"/>
              <a:cs typeface="Times New Roman" panose="02020603050405020304" charset="0"/>
            </a:endParaRPr>
          </a:p>
          <a:p>
            <a:pPr marL="914400" lvl="2" indent="457200" algn="just" fontAlgn="auto">
              <a:lnSpc>
                <a:spcPct val="140000"/>
              </a:lnSpc>
            </a:pPr>
            <a:r>
              <a:rPr lang="en-US" altLang="zh-CN" sz="2400" i="1" dirty="0">
                <a:latin typeface="Times New Roman" panose="02020603050405020304" charset="0"/>
                <a:ea typeface="宋体" panose="02010600030101010101" pitchFamily="2" charset="-122"/>
                <a:cs typeface="Times New Roman" panose="02020603050405020304" charset="0"/>
              </a:rPr>
              <a:t>Scene During the Qingming Festival</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like it 				B. It’s attractive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It’s painted by Zhang Zeduan 	D. I think 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85850" y="62865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do you like the well-known ancient Chinese painting </a:t>
            </a:r>
            <a:r>
              <a:rPr sz="2200" i="1" dirty="0">
                <a:solidFill>
                  <a:srgbClr val="C00000"/>
                </a:solidFill>
                <a:uFillTx/>
                <a:latin typeface="Times New Roman" panose="02020603050405020304" charset="0"/>
                <a:cs typeface="Times New Roman" panose="02020603050405020304" charset="0"/>
              </a:rPr>
              <a:t>Riverside Scene During the Qingming Festival</a:t>
            </a:r>
            <a:r>
              <a:rPr sz="2200" dirty="0">
                <a:solidFill>
                  <a:srgbClr val="C00000"/>
                </a:solidFill>
                <a:uFillTx/>
                <a:latin typeface="Times New Roman" panose="02020603050405020304" charset="0"/>
                <a:cs typeface="Times New Roman" panose="02020603050405020304" charset="0"/>
              </a:rPr>
              <a:t>（你觉得著名的中国古画《清明上河图》怎么样）可以得知说话人是在向对方询问对古画的评价。A项“我喜欢它”，C项“它是张择端画的”，D项“我也这么认为”，均不符合上下文，而B项“它很有吸引力”是对该古画的评价，符合对话情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810260"/>
            <a:ext cx="963422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What are you going to do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I have no idea. Any suggestion?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I can’t agree more.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How about going to the Art Museum?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 have no idea, too.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don’t agree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Why do you go to the park?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86868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73646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have no idea. Any suggestion（我不知道。有何建议吗）可知说话人是向对方寻求建议。B项“我也不知道”，C项“我不同意你的看法”，D项“你为什么去公园”，均不妥当。A项“去艺术博物馆怎么样?”是在表达建议，符合句意。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For about 4 months.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When is the exhibition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How long have you prepared for the exhibition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How often do you go to the exhibition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How is the exhibition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84885" y="4338955"/>
            <a:ext cx="10238740"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【解析】根据回答“For about 4 months”（大约四个月）可以判断出说话人问的是时长。A项“展览是什么时候”问的是时间，C项“你多久去看一次展览”问的是频率，D项“展览怎么样”问的是感受，均不符合上下文。B项“你为这个展览准备了多长时间”问的是时长，符合句意。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21664</Words>
  <Application>WPS 演示</Application>
  <PresentationFormat>宽屏</PresentationFormat>
  <Paragraphs>518</Paragraphs>
  <Slides>59</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59</vt:i4>
      </vt:variant>
    </vt:vector>
  </HeadingPairs>
  <TitlesOfParts>
    <vt:vector size="77"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141</cp:revision>
  <dcterms:created xsi:type="dcterms:W3CDTF">2021-08-19T06:32:00Z</dcterms:created>
  <dcterms:modified xsi:type="dcterms:W3CDTF">2023-10-09T09:06:25Z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