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34" r:id="rId31"/>
    <p:sldId id="535"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19" r:id="rId52"/>
    <p:sldId id="520" r:id="rId53"/>
    <p:sldId id="307" r:id="rId54"/>
    <p:sldId id="308" r:id="rId55"/>
    <p:sldId id="377"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 userDrawn="1">
          <p15:clr>
            <a:srgbClr val="A4A3A4"/>
          </p15:clr>
        </p15:guide>
        <p15:guide id="2" orient="horz" pos="4236" userDrawn="1">
          <p15:clr>
            <a:srgbClr val="A4A3A4"/>
          </p15:clr>
        </p15:guide>
        <p15:guide id="3" pos="241" userDrawn="1">
          <p15:clr>
            <a:srgbClr val="A4A3A4"/>
          </p15:clr>
        </p15:guide>
        <p15:guide id="4" pos="7450" userDrawn="1">
          <p15:clr>
            <a:srgbClr val="A4A3A4"/>
          </p15:clr>
        </p15:guide>
        <p15:guide id="5" orient="horz" pos="38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70"/>
        <p:guide orient="horz" pos="4236"/>
        <p:guide pos="241"/>
        <p:guide pos="7450"/>
        <p:guide orient="horz" pos="387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7.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5.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66.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slide" Target="slide46.xml"/><Relationship Id="rId2" Type="http://schemas.openxmlformats.org/officeDocument/2006/relationships/tags" Target="../tags/tag75.xml"/><Relationship Id="rId1" Type="http://schemas.openxmlformats.org/officeDocument/2006/relationships/tags" Target="../tags/tag7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tags" Target="../tags/tag84.xml"/><Relationship Id="rId4" Type="http://schemas.openxmlformats.org/officeDocument/2006/relationships/slide" Target="slide50.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4.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tags" Target="../tags/tag94.xml"/><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6.xml"/><Relationship Id="rId2" Type="http://schemas.openxmlformats.org/officeDocument/2006/relationships/tags" Target="../tags/tag102.xml"/><Relationship Id="rId1" Type="http://schemas.openxmlformats.org/officeDocument/2006/relationships/tags" Target="../tags/tag10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6.xml"/><Relationship Id="rId5" Type="http://schemas.openxmlformats.org/officeDocument/2006/relationships/image" Target="../media/image3.jpe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2.png"/><Relationship Id="rId1" Type="http://schemas.openxmlformats.org/officeDocument/2006/relationships/tags" Target="../tags/tag10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605"/>
            <a:ext cx="9803130"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 ride a </a:t>
            </a:r>
            <a:r>
              <a:rPr lang="en-US" altLang="zh-CN" sz="2400" u="sng" dirty="0">
                <a:latin typeface="Times New Roman" panose="02020603050405020304" charset="0"/>
                <a:ea typeface="宋体" panose="02010600030101010101" pitchFamily="2" charset="-122"/>
                <a:cs typeface="Times New Roman" panose="02020603050405020304" charset="0"/>
              </a:rPr>
              <a:t>shared bike</a:t>
            </a:r>
            <a:r>
              <a:rPr lang="en-US" altLang="zh-CN" sz="2400" dirty="0">
                <a:latin typeface="Times New Roman" panose="02020603050405020304" charset="0"/>
                <a:ea typeface="宋体" panose="02010600030101010101" pitchFamily="2" charset="-122"/>
                <a:cs typeface="Times New Roman" panose="02020603050405020304" charset="0"/>
              </a:rPr>
              <a:t> to school everyday.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自行车 	B. 摩托车	 C. 共享单车 	D. 共享汽车</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745"/>
            <a:ext cx="93789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【解析】本题考查名词性短语shared bike（共享单车）。A项“自行车”译为bike，B项“摩托车”译为motorcycle/motorbike，D项“共享汽车”译为shared car。结合句意“我每天骑共享单车上学”，C项符合句意。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Water </a:t>
            </a:r>
            <a:r>
              <a:rPr lang="en-US" altLang="zh-CN" sz="2400" u="sng" dirty="0">
                <a:latin typeface="Times New Roman" panose="02020603050405020304" charset="0"/>
                <a:ea typeface="宋体" panose="02010600030101010101" pitchFamily="2" charset="-122"/>
                <a:cs typeface="Times New Roman" panose="02020603050405020304" charset="0"/>
              </a:rPr>
              <a:t>pollution</a:t>
            </a:r>
            <a:r>
              <a:rPr lang="en-US" altLang="zh-CN" sz="2400" dirty="0">
                <a:latin typeface="Times New Roman" panose="02020603050405020304" charset="0"/>
                <a:ea typeface="宋体" panose="02010600030101010101" pitchFamily="2" charset="-122"/>
                <a:cs typeface="Times New Roman" panose="02020603050405020304" charset="0"/>
              </a:rPr>
              <a:t> is threatening the life of many fresh-water fishes.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流动 	B. 力量 	C. 污染 	D. 纯度</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【解析】本题考查名词pollution（污染）。A项“流动”译为flow，B项“力量”译为power，D项“纯度”译为purity。结合句意“水污染威胁到了淡水鱼的生命”，C项符合句意。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820"/>
            <a:ext cx="106375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t>
            </a:r>
            <a:r>
              <a:rPr lang="en-US" altLang="zh-CN" sz="2400" u="sng" dirty="0">
                <a:latin typeface="Times New Roman" panose="02020603050405020304" charset="0"/>
                <a:ea typeface="宋体" panose="02010600030101010101" pitchFamily="2" charset="-122"/>
                <a:cs typeface="Times New Roman" panose="02020603050405020304" charset="0"/>
              </a:rPr>
              <a:t>Heal</a:t>
            </a:r>
            <a:r>
              <a:rPr lang="en-US" altLang="zh-CN" sz="2400" dirty="0">
                <a:latin typeface="Times New Roman" panose="02020603050405020304" charset="0"/>
                <a:ea typeface="宋体" panose="02010600030101010101" pitchFamily="2" charset="-122"/>
                <a:cs typeface="Times New Roman" panose="02020603050405020304" charset="0"/>
              </a:rPr>
              <a:t> the world and make it a better place, for you and for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修复 	B. 治愈	 C. 加热 	D. 提升</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【解析】本题考查动词heal（治愈）。A项“修复”译为repair，C项“加热”译为heat，D项“提升”译为enhance。结合句意“治愈世界，为你我创造一个更美好的家园”，B项符合句意。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053465"/>
            <a:ext cx="1015936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Come </a:t>
            </a:r>
            <a:r>
              <a:rPr lang="en-US" altLang="zh-CN" sz="2400" u="sng" dirty="0">
                <a:latin typeface="Times New Roman" panose="02020603050405020304" charset="0"/>
                <a:ea typeface="宋体" panose="02010600030101010101" pitchFamily="2" charset="-122"/>
                <a:cs typeface="Times New Roman" panose="02020603050405020304" charset="0"/>
              </a:rPr>
              <a:t>straight</a:t>
            </a:r>
            <a:r>
              <a:rPr lang="en-US" altLang="zh-CN" sz="2400" dirty="0">
                <a:latin typeface="Times New Roman" panose="02020603050405020304" charset="0"/>
                <a:ea typeface="宋体" panose="02010600030101010101" pitchFamily="2" charset="-122"/>
                <a:cs typeface="Times New Roman" panose="02020603050405020304" charset="0"/>
              </a:rPr>
              <a:t> home after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直接地 		B. 笔直地	 C. 坦率地	 D. 马上</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【解析】本题考查副词straight（直接地）。straight一词多义，有“直接地”“笔直地”“坦率地”“马上”的含义。结合句意“下课后直接回家”，A项符合句意。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It’s the responsibility of the police to </a:t>
            </a:r>
            <a:r>
              <a:rPr lang="en-US" altLang="zh-CN" sz="2400" u="sng" dirty="0">
                <a:latin typeface="Times New Roman" panose="02020603050405020304" charset="0"/>
                <a:ea typeface="宋体" panose="02010600030101010101" pitchFamily="2" charset="-122"/>
                <a:cs typeface="Times New Roman" panose="02020603050405020304" charset="0"/>
              </a:rPr>
              <a:t>protect</a:t>
            </a:r>
            <a:r>
              <a:rPr lang="en-US" altLang="zh-CN" sz="2400" dirty="0">
                <a:latin typeface="Times New Roman" panose="02020603050405020304" charset="0"/>
                <a:ea typeface="宋体" panose="02010600030101010101" pitchFamily="2" charset="-122"/>
                <a:cs typeface="Times New Roman" panose="02020603050405020304" charset="0"/>
              </a:rPr>
              <a:t> the society.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救护	 B. 远离	 C. 保护	 D. 保佑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【解析】本题考查动词protect（保护）。A项“救护”译为rescue，B项“远离”译为stay away，D项“保佑”译为bless。结合句意“保护社会是警察的职责”，C项符合句意。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Garbage should be classified before being </a:t>
            </a:r>
            <a:r>
              <a:rPr lang="en-US" altLang="zh-CN" sz="2400" u="sng" dirty="0">
                <a:latin typeface="Times New Roman" panose="02020603050405020304" charset="0"/>
                <a:ea typeface="宋体" panose="02010600030101010101" pitchFamily="2" charset="-122"/>
                <a:cs typeface="Times New Roman" panose="02020603050405020304" charset="0"/>
              </a:rPr>
              <a:t>thrown away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改造 	B. 销毁 	C. 扔掉 	D. 回收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【解析】本题考查动词短语throw away（扔掉）。A项“改造”译为reform/transform，B项“销毁”译为destroy，D项“回收”译为recycle。结合句意“垃圾在扔掉前要先分类”，C项符合句意。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If everyone of us gets </a:t>
            </a:r>
            <a:r>
              <a:rPr lang="en-US" altLang="zh-CN" sz="2400" u="sng" dirty="0">
                <a:latin typeface="Times New Roman" panose="02020603050405020304" charset="0"/>
                <a:ea typeface="宋体" panose="02010600030101010101" pitchFamily="2" charset="-122"/>
                <a:cs typeface="Times New Roman" panose="02020603050405020304" charset="0"/>
              </a:rPr>
              <a:t>involved</a:t>
            </a:r>
            <a:r>
              <a:rPr lang="en-US" altLang="zh-CN" sz="2400" dirty="0">
                <a:latin typeface="Times New Roman" panose="02020603050405020304" charset="0"/>
                <a:ea typeface="宋体" panose="02010600030101010101" pitchFamily="2" charset="-122"/>
                <a:cs typeface="Times New Roman" panose="02020603050405020304" charset="0"/>
              </a:rPr>
              <a:t>, our dream will come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使卷入	 B. 参与 	C. 监督	 D. 重视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【解析】本题考查动词involve（参与）。involve一词多义，有“使卷入”“参与”的含义。C项“监督”译为supervise，D项“重视”译为pay attention to。结合句意“如果每个人都参与，我们的梦想将会实现”，B项符合结合句意。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She had a pretty tough </a:t>
            </a:r>
            <a:r>
              <a:rPr lang="en-US" altLang="zh-CN" sz="2400" u="sng" dirty="0">
                <a:latin typeface="Times New Roman" panose="02020603050405020304" charset="0"/>
                <a:ea typeface="宋体" panose="02010600030101010101" pitchFamily="2" charset="-122"/>
                <a:cs typeface="Times New Roman" panose="02020603050405020304" charset="0"/>
              </a:rPr>
              <a:t>childhood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儿童 	B. 童年 	C. 童心 	D. 儿童保育</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【解析】本题考查名词childhood（童年）。A项“儿童”译为child，C项“童心”译为childlike innocence，D项“儿童保育”译为childcare。结合句意“她有一个非常艰难的童年”，B项符合句意。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562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Only later did she </a:t>
            </a:r>
            <a:r>
              <a:rPr lang="en-US" altLang="zh-CN" sz="2400" u="sng" dirty="0">
                <a:latin typeface="Times New Roman" panose="02020603050405020304" charset="0"/>
                <a:ea typeface="宋体" panose="02010600030101010101" pitchFamily="2" charset="-122"/>
                <a:cs typeface="Times New Roman" panose="02020603050405020304" charset="0"/>
              </a:rPr>
              <a:t>realize</a:t>
            </a:r>
            <a:r>
              <a:rPr lang="en-US" altLang="zh-CN" sz="2400" dirty="0">
                <a:latin typeface="Times New Roman" panose="02020603050405020304" charset="0"/>
                <a:ea typeface="宋体" panose="02010600030101010101" pitchFamily="2" charset="-122"/>
                <a:cs typeface="Times New Roman" panose="02020603050405020304" charset="0"/>
              </a:rPr>
              <a:t> her mistake.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意识到 	B. 辨认出 	C. 弄清楚 	D. 理解</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30530"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【解析】本题考查动词realize（意识到）。B项“辨认出”译为identify，C项“弄清楚”译为figure out，D项“理解”译为understand。结合句意“直到后来，她才意识到自己的错误”，A项符合句意。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8</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Water may </a:t>
            </a:r>
            <a:r>
              <a:rPr lang="en-US" altLang="zh-CN" sz="2400" u="sng" dirty="0">
                <a:latin typeface="Times New Roman" panose="02020603050405020304" charset="0"/>
                <a:ea typeface="宋体" panose="02010600030101010101" pitchFamily="2" charset="-122"/>
                <a:cs typeface="Times New Roman" panose="02020603050405020304" charset="0"/>
              </a:rPr>
              <a:t>dry up</a:t>
            </a:r>
            <a:r>
              <a:rPr lang="en-US" altLang="zh-CN" sz="2400" dirty="0">
                <a:latin typeface="Times New Roman" panose="02020603050405020304" charset="0"/>
                <a:ea typeface="宋体" panose="02010600030101010101" pitchFamily="2" charset="-122"/>
                <a:cs typeface="Times New Roman" panose="02020603050405020304" charset="0"/>
              </a:rPr>
              <a:t>, while time never stops.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枯萎 	B. 干涸	 C. 前进 	D. 流淌</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72160" y="1315720"/>
            <a:ext cx="92773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【解析】本题考查动词短语dry up（干涸）。A项“枯萎”译为wither，C项“前进”译为advance，D项“流淌”译为flow。结合句意“水会干涸，但时间永不停息”，B项符合句意。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3920" y="3689985"/>
            <a:ext cx="9510395"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before 		B. after 	C. later		 D. ago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has gone 		B. goes 	C. went 	 D. had gone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710055"/>
            <a:ext cx="11313160" cy="829945"/>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Ever since Earth formed roughly 4.5 billion years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its climate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through a number of incredible changes.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75729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83920" y="421322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32460" y="1393190"/>
            <a:ext cx="9756140" cy="176784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【解析】本题考查联系上下文。由本句动词formed可知动作发生在过去，排除B项和C项，“时间+ago”是过去式常用的表达方式，before多用于完成时，故本题正确答案为D。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【解析】本题考查联系上下文。根据上文“ever since+时间点”，可知后半句是现在完成时，故本题正确答案为A。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All you have to do is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images of the Jurassic Period to know that at one time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of our planet was covered in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hot and humid jungle. Skip ahead a couple million years and you get to an ice age event,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global temperature experienced a huge drop. While many species were not able to deal with these changing climate patterns,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successfully adapted, and some are even still with us today.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867150"/>
            <a:ext cx="10358120"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look over 	B. look at 	C. look up 	D. look down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many		 B. much 	C. more 	D. most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extremely 	B. especially 	C. probably 	D. particularly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and 		B. but 		C. when 	D. where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other 		B. others 	C. the other 	D. the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397510" y="38957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1288" y="618672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31419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742815"/>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97510" y="5104765"/>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397510" y="546608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5" grpId="0"/>
      <p:bldP spid="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80060" y="397510"/>
            <a:ext cx="10934700" cy="497078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【解析】本题考查词义辨析。look over译为“检查”，look at译为“集中注意看”，look up译为“向上看”，look down译为“向下看”，动作的承受者是images（照片），look at符合句意，故本题正确答案为B。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【解析】本题考查词义辨析。从本句的planet was可知planet是不可数名词，应用much来修饰，故本题正确答案为B。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【解析】本题考查词义辨析。extremely译为“极其地”，especially译为“特别地”，probably译为“可能地”，particularly译为“尤其”，根据句意，extremely更能表现极端天气，故本题正确答案为A。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【解析】本题考查联系上下文和逻辑推理。本句句意为“倒回数百万年之前的冰川时代，那时全球温度骤降”。用时间副词when（当）来连接两个句子符合句意，故本题正确答案为C。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【解析】本题考查联系上下文和词义辨析。由整句话的结构While many species..., ..., and some...可知，这是个并列句，空格处应该填名词或代词。依句意并没有限定范围，且所填名词或代词应为复数，排除A、C、D三项。故本题正确答案为B。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855" y="469900"/>
            <a:ext cx="11210290" cy="293243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Now, as humanity pushes the planet closer to another extreme climate event, scientists are eager to find out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23</a:t>
            </a:r>
            <a:r>
              <a:rPr lang="en-US" altLang="zh-CN" sz="2400" dirty="0">
                <a:latin typeface="Times New Roman" panose="02020603050405020304" charset="0"/>
                <a:ea typeface="宋体" panose="02010600030101010101" pitchFamily="2" charset="-122"/>
                <a:cs typeface="Times New Roman" panose="02020603050405020304" charset="0"/>
                <a:sym typeface="+mn-ea"/>
              </a:rPr>
              <a:t> the world’s species will react.</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The idea was highlighted in a study published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24</a:t>
            </a:r>
            <a:r>
              <a:rPr lang="en-US" altLang="zh-CN" sz="2400" dirty="0">
                <a:latin typeface="Times New Roman" panose="02020603050405020304" charset="0"/>
                <a:ea typeface="宋体" panose="02010600030101010101" pitchFamily="2" charset="-122"/>
                <a:cs typeface="Times New Roman" panose="02020603050405020304" charset="0"/>
                <a:sym typeface="+mn-ea"/>
              </a:rPr>
              <a:t> April 6 in the journal </a:t>
            </a:r>
            <a:r>
              <a:rPr lang="en-US" altLang="zh-CN" sz="2400" i="1" dirty="0">
                <a:latin typeface="Times New Roman" panose="02020603050405020304" charset="0"/>
                <a:ea typeface="宋体" panose="02010600030101010101" pitchFamily="2" charset="-122"/>
                <a:cs typeface="Times New Roman" panose="02020603050405020304" charset="0"/>
                <a:sym typeface="+mn-ea"/>
              </a:rPr>
              <a:t>PNAS</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i="1" dirty="0">
                <a:latin typeface="Times New Roman" panose="02020603050405020304" charset="0"/>
                <a:ea typeface="宋体" panose="02010600030101010101" pitchFamily="2" charset="-122"/>
                <a:cs typeface="Times New Roman" panose="02020603050405020304" charset="0"/>
                <a:sym typeface="+mn-ea"/>
              </a:rPr>
              <a:t>Proceedings of the National Academy of Science</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25</a:t>
            </a:r>
            <a:r>
              <a:rPr lang="en-US" altLang="zh-CN" sz="2400" dirty="0">
                <a:latin typeface="Times New Roman" panose="02020603050405020304" charset="0"/>
                <a:ea typeface="宋体" panose="02010600030101010101" pitchFamily="2" charset="-122"/>
                <a:cs typeface="Times New Roman" panose="02020603050405020304" charset="0"/>
                <a:sym typeface="+mn-ea"/>
              </a:rPr>
              <a:t> showed that between 1970 and 2010, open water species such as lobsters and fish had declined by about half in tropical marine zones across the globe because over the 40-year time period, sea temperatures in those regions had risen by roughly 0.2℃.</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1066800" y="3886200"/>
            <a:ext cx="848677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how 	B. what 	 C. when 	D. which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on	 B. in		 C. at 		D. during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that 	B. which 	 C. this 	D. who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661035"/>
            <a:ext cx="11299190" cy="2768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【解析】本题考查联系上下文和逻辑推理。根据scientists are eager to find out ____ the world’s species will react可知，科学家急于弄明白全球物种将如何反应，本句是由how引导的宾语从句。故本题答案为A。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【解析】本题考查时间介词的用法。具体到某年某月某日需要用介词on，故本题正确答案为A。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【解析】本题考查联系上下文和非限定性定语从句。分析句子可知，此句是非限定性定语从句，先行词journal是物，空格前有逗号，填which符合句意，故本题正确答案为B。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855" y="469900"/>
            <a:ext cx="10854690" cy="1308735"/>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numbers aren’t a sign of all the sea creatures dying off though.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 the scientists found some of them outside of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traditional habitats,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that if a species can migrate to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waters and adapt to a new environment, they will.</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868680" y="2873375"/>
            <a:ext cx="1002284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increasing 	B. reduce 	C. higher 	D. lower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In addition 	B. In all 	C. In fact 	D. In a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their 		B. his 		C. our 		D. 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mean 		B. means 	C. meant 	D. which means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cooler 		B. coolest 	C. warmer 	D. warmest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944880" y="290703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944880" y="337248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944880" y="376555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944880" y="423164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1001395" y="475361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398780"/>
            <a:ext cx="11299190" cy="5785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【解析】本题考查联系上下文。根据上文lobsters and fish had declined by about half可知海洋生物的数量在下降。且空格处的后面紧跟名词numbers，所以空格处要填一个形容词，故本题正确答案为D。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【解析】本题考查词义辨析。in addition意为“另外”，in all意为“总之”，in fact意为“实际上”，in a way意为“从某种程度上”。上文提到一个观点——数量减少并不代表所有海洋生物都灭绝了，而下文用事实——科学家的新发现，来支撑这个点，in fact符合句意，故本题正确答案为C。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【解析】本题考查形容词性物主代词。根据句意“科学家们发现有些生物离开了它们原本的栖息地”可知，此处填形容词性物主代词，them的形容词性物主代词是their，故此题答案为A。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【解析】本题考查非限定性定语从句。分析句子the scientists found some of them outside of ____ traditional habitats, ____ that if a species can migrate to ____ waters的结构可知，逗号前的主谓宾都齐全，逗号后是非限定性定语从句。故此题答案为D。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【解析】本题考查联系上下文和逻辑推理。由上文可知，温度上升导致物种数量下降，所以物种要迁徙到较低温度的水域，而不是最低温度的水域，故此题答案为A。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2165033"/>
            <a:ext cx="11126470"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December 2018,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Guardian</a:t>
            </a:r>
            <a:r>
              <a:rPr lang="en-US" altLang="zh-CN" sz="2400" dirty="0">
                <a:solidFill>
                  <a:schemeClr val="tx1">
                    <a:lumMod val="75000"/>
                    <a:lumOff val="25000"/>
                  </a:schemeClr>
                </a:solidFill>
                <a:latin typeface="Times New Roman" panose="02020603050405020304" charset="0"/>
                <a:cs typeface="Times New Roman" panose="02020603050405020304" charset="0"/>
              </a:rPr>
              <a:t> changed its wording—using “global heating” instead of “global warming”—after scientists found that Earth’s temperature was set to rise by 2.5℃–4.5℃. There had been a goal to keep the rise within 2℃. And on May 1, the UK parliament declared a “climate emergency”, becoming the first parliament to do so.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It’s true that “global heating” and “climate emergency” are—in terms of language—two simple phrases. But they send out plenty of messages.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616903"/>
            <a:ext cx="11546840" cy="540829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If with “global warming” we’re still inside our comfort zone of handling the situation, entering the state of “global heating” is like heading to a point where the delicate balance of nature is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disturbed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so much that there is no turning back. Everything will be changing: Coral will die, polar bears will lose their habitats completely, and extreme weathers like droughts and heavy storms will happen at a higher frequency. There is no denying that we’re entering a “climate emergency”.</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“Decades ago when the science on the climate issue was first increasing, the impacts could be seen as an issue for future generations,” but, as Katharine Mach, a Stanford University climate scientist, told </a:t>
            </a:r>
            <a:r>
              <a:rPr lang="en-US" altLang="zh-CN" sz="2400" i="1" dirty="0">
                <a:solidFill>
                  <a:schemeClr val="tx1">
                    <a:lumMod val="75000"/>
                    <a:lumOff val="25000"/>
                  </a:schemeClr>
                </a:solidFill>
                <a:latin typeface="Times New Roman" panose="02020603050405020304" charset="0"/>
                <a:cs typeface="Times New Roman" panose="02020603050405020304" charset="0"/>
                <a:sym typeface="+mn-ea"/>
              </a:rPr>
              <a:t>The New York Times</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“now it’s definitely our issue, a shift we all are living together”.</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However, getting these messages through is far from enough. It depends on each and every one of us to find a solution—if there are any solutions left to find.</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37845" y="632460"/>
            <a:ext cx="1098613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Why did the UK parliament declare a “climate emergency”?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Earth’s temperature was set to rise by 2.5℃–4.5℃.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the rising temperature was more than 2℃.</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a:t>
            </a:r>
            <a:r>
              <a:rPr lang="en-US" altLang="zh-CN" sz="2400" i="1" dirty="0">
                <a:latin typeface="Times New Roman" panose="02020603050405020304" charset="0"/>
                <a:ea typeface="宋体" panose="02010600030101010101" pitchFamily="2" charset="-122"/>
                <a:cs typeface="Times New Roman" panose="02020603050405020304" charset="0"/>
              </a:rPr>
              <a:t>The Guardian</a:t>
            </a:r>
            <a:r>
              <a:rPr lang="en-US" altLang="zh-CN" sz="2400" dirty="0">
                <a:latin typeface="Times New Roman" panose="02020603050405020304" charset="0"/>
                <a:ea typeface="宋体" panose="02010600030101010101" pitchFamily="2" charset="-122"/>
                <a:cs typeface="Times New Roman" panose="02020603050405020304" charset="0"/>
              </a:rPr>
              <a:t> changed its wording—using “global heating” instead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of “global warming”.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the UK parliament wanted to become the first parliament to declare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“climate emergency”.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1155" y="688340"/>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31825" y="443166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【解析】细节判断题。根据第一段第一、二句after scientists found that Earth’s temperature is set to rise by 2.5℃–4.5℃. There had been a goal to keep the rise within 2℃可知，科学家发现地球的温度将要上升2.5℃到4.5℃，已经超过了将气温上升幅度控制在2℃的目标，因此英国才宣布气候进入紧急状态，故此题答案为B。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19150" y="511175"/>
            <a:ext cx="1035875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Entering the state of “global heating”, everything will be changing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EXCEPT that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coral will die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polar bears will lose their habitats completely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droughts and heavy storms will happen at a lower frequency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heavy storms will happen at a higher frequency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15645" y="57658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91235" y="486346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【解析】细节判断题。根据第三段第二句Everything will be changing: Coral will die, polar bears will lose their habitats completely, and extreme weathers like droughts and heavy storms will happen at a higher frequency可知，C项的lower表述错误，故此题答案为C。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015365" y="482600"/>
            <a:ext cx="10734040" cy="17145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33. The underlined word “disturbed” in Paragraph 3 can be replaced by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unstable 			B. kept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comfortable 		D. reliable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5665" y="53911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275590" y="4376420"/>
            <a:ext cx="10922635" cy="295973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【解析】词义猜测题。根据第三段第一句where the delicate balance of nature is disturbed so much that there is no turning back可知，自然脆弱的平衡已经到达disturbed的境地，以至于再也不能回头，根据常识，应该容易猜出这种境地是贬义的境地。B项意为“保持”，C项意为“舒适的”，D项意为“可信赖的”。只有A项“不稳定的”表贬义，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59765" y="1016635"/>
            <a:ext cx="1114552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Which of the following statements is NOT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“Global heating” and “climate emergency” send out plenty of messages.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 is no doubt that we’re entering a “climate emergency”.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impacts of climate issue could only be seen as an issue for future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generations.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author is not sure whether there are any solutions to solve this problem.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1490" y="109156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67665" y="4384675"/>
            <a:ext cx="1084770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细节判断题。根据第四段中的now it’s definitely our issue, a shift we all are living together可知，C项的only be seen as an issue for future generations表述错误，故此题答案为C。</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88645" y="669290"/>
            <a:ext cx="10683240" cy="252666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35. What is the main idea of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It tells us the difference between “global heating” and “global warming”.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Climate issue is urgent, and we should take action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The impacts of climate issue are very serious.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The goal to keep the rise of Earth’s temperature within 2℃ should always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be kept.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865" y="74485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88645" y="4535170"/>
            <a:ext cx="10789285" cy="154559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【解析】主旨大意题。这篇文章主要阐述气候问题已经非常严重，我们应该要采取行动了，文章最后一句It depends on each and every one of us to find a solution 点明全文中心。故此题答案为B。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586105"/>
            <a:ext cx="1123886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the three Rs (reduce, reuse and recycle) is a guideline to save the planet, garbage sorting is where the efforts start.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Since May 1, Beijing has started to carry out mandatory garbage sorting in new efforts to better protect the environment. Under the new regulation, residents are required to classify household waste into four categories: kitchen, recyclable, hazardous and other waste. People who fail to sort their garbage properly can be fined from 50 to 200 yuan, reported Xinhua.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According to CGTN (China Global Television Network), online guidelines have been launched in order to instruct residents how to practice better waste management. If people don’t know how to sort the garbage, they can search for it on the WeChat account Guanchenglishi (管城理市).</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246063"/>
            <a:ext cx="10938510" cy="5851525"/>
          </a:xfrm>
          <a:prstGeom prst="rect">
            <a:avLst/>
          </a:prstGeom>
          <a:noFill/>
        </p:spPr>
        <p:txBody>
          <a:bodyPr wrap="square" rtlCol="0" anchor="ctr">
            <a:spAutoFit/>
          </a:bodyPr>
          <a:lstStyle/>
          <a:p>
            <a:pPr indent="45720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Some residential communities in Beijing have introduced incentives to encourage residents to sort their garbage. According to Xinhua, residents can earn points by classifying their domestic waste correctly and then exchange the points they accumulate for daily necessities such as soap.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And creative minds have even found some better solutions. Wei Li, a residential community director in the Haidian District, said her community had explored new ways of reusing kitchen waste as fertilizer for the residents’ rooftop garden.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Garbage sorting practices have reached over 70 percent of housing estates in 18 cities including Shanghai, Xiamen and Hangzhou, according to the Ministry of Housing and Urban-Rural Development.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Shanghai first enacted a mandatory garbage sorting regulation in July 2019 and has had a 90 percent compliance rate among its housing estates. The city’s daily amount of recyclable waste increased by 431.8 percent year on year in 2019, Xinhua reported.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What is the guideline to save the planet?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Replace, reuse and recycle.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Reduce, reuse and recycle.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Reduce, replace and recycle.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Reduce, reuse and replace.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65785" y="4610100"/>
            <a:ext cx="10650855" cy="117030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【解析】细节判断题。根据第一段第一句If the three Rs (reduce, reuse and recycle) is a guideline to save the planet可知，B项符合题意，故此题答案为B。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52830" y="67958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When you throw a battery into the garbage can, which category should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put it into?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Kitchen waste. 		B. Recyclable waste.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Hazardous waste. 		D. Other waste.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22655" y="80010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58495" y="4589780"/>
            <a:ext cx="10594340" cy="145161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【解析】细节判断题。根据第二段第二句residents are required to classify household waste into four categories: kitchen, recyclable, hazardous and other waste可知，垃圾分四类：厨余垃圾、可回收垃圾、有毒垃圾和其他垃圾。battery（电池）属于有害垃圾，故此题答案为C。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340360" y="890905"/>
            <a:ext cx="11351260" cy="156845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 38. If Tom fails to sort his garbage properly in Beijing, he can be fined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yuan.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A. 20 			B. 120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C. 220			 D. 300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0360" y="890905"/>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03935" y="4347210"/>
            <a:ext cx="10023475" cy="154495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【解析】推理判断题。根据第二段第三句People who fail to sort their garbage properly can be fined from 50 to 200 yuan可知，丢垃圾不分类可被罚50元到200元不等，故此题答案为B。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4695" y="1400175"/>
            <a:ext cx="1100836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What’s the main idea of the last paragraph?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Shanghai is the first city to enact a mandatory garbage sorting regulation.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Shanghai’s effort to enact a mandatory garbage sorting regulation paid off.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Shanghai has had a 90 percent compliance rate among its housing estates.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Shanghai’s daily amount of recyclable waste increased a lot.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9150" y="1493520"/>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可知，上海颁布生活垃圾管理条例，且成果显著。第一个实施垃圾管理条例的城市是北京，不是上海，因此A项错误。C项和D项都有提及但都不全面，而B项囊括了C项和D项的内容，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958215"/>
            <a:ext cx="11464290" cy="267652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 40. In order to practice better waste management, we can do the following things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EXCEPT that 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A. searching for messages on the WeChat account Guanchenglishi</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B. earning points by classifying our domestic waste correctly and then exchanging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the points we accumulate for daily necessities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C. reusing kitchen waste as fertilizer for the residents’ rooftop garden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D. throwing the leftover vegetables into the hazardous garbage can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95821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13055" y="3749675"/>
            <a:ext cx="11006455" cy="2416810"/>
          </a:xfrm>
          <a:prstGeom prst="rect">
            <a:avLst/>
          </a:prstGeom>
          <a:noFill/>
        </p:spPr>
        <p:txBody>
          <a:bodyPr wrap="square" rtlCol="0">
            <a:noAutofit/>
          </a:bodyPr>
          <a:p>
            <a:pPr marL="1151890" indent="-11520170" algn="just" fontAlgn="auto">
              <a:lnSpc>
                <a:spcPts val="2700"/>
              </a:lnSpc>
            </a:pPr>
            <a:r>
              <a:rPr sz="2000" dirty="0">
                <a:solidFill>
                  <a:srgbClr val="C00000"/>
                </a:solidFill>
                <a:uFillTx/>
                <a:latin typeface="Times New Roman" panose="02020603050405020304" charset="0"/>
                <a:cs typeface="Times New Roman" panose="02020603050405020304" charset="0"/>
              </a:rPr>
              <a:t>【解析】细节判断题。通读全文，A项“在微信公众号‘管城理市’中搜索信息”对应文章第三段第二句If people don’t know how to sort the garbage, they can search for it on the WeChat account Guanchenglishi。B项“通过正确分类家庭垃圾赚取积分，再用积分换取日常用品”对应文章第四段第二句According to Xinhua, residents can earn points by classifying their domestic waste correctly and then exchange the points they accumulate for daily necessities such as soap。C项“再利用厨余垃圾，将其转化为居民天台花园的肥料”对应文章第五段第二句reusing kitchen waste as fertilizer for the residents’ rooftop garden。D项“把残余的蔬菜扔进有害的垃圾桶里”表述错误，残余的蔬菜属于厨余垃圾，故此题答案为D。</a:t>
            </a:r>
            <a:endParaRPr sz="20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790" y="876300"/>
            <a:ext cx="11341735" cy="267652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Rabbits are a courageous little species able to live on every continent, except Antarctica. Alongside the beginning of 2023, the new Year of the Rabbit started!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Cultural image of rabbits in China</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Rabbits are instinctively quiet but agile (敏捷的), which suits traditional Chinese aesthetic (审美的) values of being gentle and cultivated. There is a view of rabbits in Chinese culture as being smart and gentle.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36880" y="3552825"/>
            <a:ext cx="10922635" cy="267652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the luckier and happier you would 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Maybe this year is the best time to talk about this adorable animal in the eyes of different cultures.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Rabbits are also considered to be incredibly lucky in the West,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This is a good luck charm that can be found all over the world,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This is shown by the phrase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rPr>
              <a:t>dongru tuotu</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 a Chinese idiom praising people who are smart and agile like a rabbit.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765175" y="1539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412738" y="604257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6073140" y="30308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833755"/>
            <a:ext cx="10854055" cy="49847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【解析】归纳总结题。分析全文可知，本段是全文的中心段，根据前一句Alongside the beginning of 2023, the new Year of the Rabbit started（随着步入2023年，兔年也到了）以及后面的小标题Cultural image of rabbits in China（兔子在中国文化中的形象）和Cultural image of rabbits in the West（兔子在西方文化中的形象）可知，本文主要介绍兔子在中西方文化的形象，而B项Maybe this year is the best time to talk about this adorable animal in the eyes of different cultures（也许今年正是最佳时机，让我们谈谈在不同文化中，人们是如何看待可爱的兔子的）起到承前启下的作用，B项符合逻辑，故B项为正确答案。</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【解析】细节推理题。根据前一句There is a view of rabbits in Chinese culture as being smart and gentle（在中国文化中，兔子意味着聪颖、温和）可知，兔子在中国文化中的形象是很好的，而E项This is shown by the phrase dongru tuotu, a Chinese idiom praising people who are smart and agile like a rabbit（成语“动如脱兔”用来赞扬那些像兔子一样聪颖、灵巧的人）用中国成语进一步补充说明了兔子的好形象是有据可依的，故E项符合逻辑，E项为正确答案。</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165" y="752475"/>
            <a:ext cx="10194290" cy="230695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Legend has it that there is a Jade Rabbit living on the moon which is the pet of Chang’e,</a:t>
            </a:r>
            <a:r>
              <a:rPr lang="en-US" sz="2400" dirty="0">
                <a:solidFill>
                  <a:schemeClr val="tx1">
                    <a:lumMod val="75000"/>
                    <a:lumOff val="25000"/>
                  </a:schemeClr>
                </a:solidFill>
                <a:latin typeface="Times New Roman" panose="02020603050405020304" charset="0"/>
                <a:cs typeface="Times New Roman" panose="02020603050405020304" charset="0"/>
              </a:rPr>
              <a:t> a goddess widely known in China. This can explain why rabbits are regarded as an auspicious sign.</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sz="2400" dirty="0">
                <a:solidFill>
                  <a:schemeClr val="tx1">
                    <a:lumMod val="75000"/>
                    <a:lumOff val="25000"/>
                  </a:schemeClr>
                </a:solidFill>
                <a:latin typeface="Times New Roman" panose="02020603050405020304" charset="0"/>
                <a:cs typeface="Times New Roman" panose="02020603050405020304" charset="0"/>
              </a:rPr>
              <a:t>Also, in ancient China, it was common sense that the more children you had, </a:t>
            </a:r>
            <a:r>
              <a:rPr lang="en-US" sz="2400" u="sng" dirty="0">
                <a:solidFill>
                  <a:schemeClr val="tx1">
                    <a:lumMod val="75000"/>
                    <a:lumOff val="25000"/>
                  </a:schemeClr>
                </a:solidFill>
                <a:latin typeface="Times New Roman" panose="02020603050405020304" charset="0"/>
                <a:cs typeface="Times New Roman" panose="02020603050405020304" charset="0"/>
              </a:rPr>
              <a:t>43              </a:t>
            </a:r>
            <a:r>
              <a:rPr lang="en-US" sz="2400" dirty="0">
                <a:solidFill>
                  <a:schemeClr val="tx1">
                    <a:lumMod val="75000"/>
                    <a:lumOff val="25000"/>
                  </a:schemeClr>
                </a:solidFill>
                <a:latin typeface="Times New Roman" panose="02020603050405020304" charset="0"/>
                <a:cs typeface="Times New Roman" panose="02020603050405020304" charset="0"/>
              </a:rPr>
              <a:t> This belief made the rabbit a popular sign of good fortune, since rabbits are full of vitality and fertile in nature.</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501775" y="21812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737235" y="3220085"/>
            <a:ext cx="10911840" cy="267652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the luckier and happier you would 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Maybe this year is the best time to talk about this adorable animal in the eyes of different cultures.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Rabbits are also considered to be incredibly lucky in the West,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This is a good luck charm that can be found all over the world,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This is shown by the phrase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dongru tuotu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a Chinese idiom praising people who are smart and agile like a rabbit.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085215"/>
            <a:ext cx="1023556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【解析】句型结构题。本题考查the more...the more...的结构，根据前一句it was common sense that the more children you had（大家普遍认为子嗣越多）可知，在中国古代，大家都普遍认为子嗣越多是件越好的事，而A项the luckier and happier you would be（福运和喜气就越大）既符合the more...the more...的结构，也符合题意，故A项为正确答案。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5285" y="328930"/>
            <a:ext cx="11242040" cy="3046095"/>
          </a:xfrm>
          <a:prstGeom prst="rect">
            <a:avLst/>
          </a:prstGeom>
          <a:noFill/>
        </p:spPr>
        <p:txBody>
          <a:bodyPr wrap="square" rtlCol="0" anchor="ctr">
            <a:spAutoFit/>
          </a:bodyPr>
          <a:lstStyle/>
          <a:p>
            <a:pPr indent="457200" algn="just">
              <a:lnSpc>
                <a:spcPct val="100000"/>
              </a:lnSpc>
            </a:pPr>
            <a:r>
              <a:rPr sz="2400" b="1" dirty="0">
                <a:solidFill>
                  <a:schemeClr val="tx1">
                    <a:lumMod val="75000"/>
                    <a:lumOff val="25000"/>
                  </a:schemeClr>
                </a:solidFill>
                <a:latin typeface="Times New Roman" panose="02020603050405020304" charset="0"/>
                <a:cs typeface="Times New Roman" panose="02020603050405020304" charset="0"/>
              </a:rPr>
              <a:t>Cultural image of rabbits in the West</a:t>
            </a:r>
            <a:endParaRPr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sz="2400" dirty="0">
                <a:solidFill>
                  <a:schemeClr val="tx1">
                    <a:lumMod val="75000"/>
                    <a:lumOff val="25000"/>
                  </a:schemeClr>
                </a:solidFill>
                <a:latin typeface="Times New Roman" panose="02020603050405020304" charset="0"/>
                <a:cs typeface="Times New Roman" panose="02020603050405020304" charset="0"/>
              </a:rPr>
              <a:t>Similarly in the West, rabbits are well-known to be able to reproduce and thrive in sometimes difficult and surprising conditions, with populations growing to enormous size in short time.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with several traditions illustrating how to gain the animal’s good luck for yourself.</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sz="2400" dirty="0">
                <a:solidFill>
                  <a:schemeClr val="tx1">
                    <a:lumMod val="75000"/>
                    <a:lumOff val="25000"/>
                  </a:schemeClr>
                </a:solidFill>
                <a:latin typeface="Times New Roman" panose="02020603050405020304" charset="0"/>
                <a:cs typeface="Times New Roman" panose="02020603050405020304" charset="0"/>
              </a:rPr>
              <a:t>One of the most well-known symbols of good luck, a stuffed rabbit’s foot is supposed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sz="2400" dirty="0">
                <a:solidFill>
                  <a:schemeClr val="tx1">
                    <a:lumMod val="75000"/>
                    <a:lumOff val="25000"/>
                  </a:schemeClr>
                </a:solidFill>
                <a:latin typeface="Times New Roman" panose="02020603050405020304" charset="0"/>
                <a:cs typeface="Times New Roman" panose="02020603050405020304" charset="0"/>
              </a:rPr>
              <a:t>to bring good fortune.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from the people of Europe to the traditional cultures of North America.</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506980" y="141287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2"/>
            </p:custDataLst>
          </p:nvPr>
        </p:nvSpPr>
        <p:spPr>
          <a:xfrm>
            <a:off x="537210" y="3375025"/>
            <a:ext cx="10935335" cy="267652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the luckier and happier you would 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Maybe this year is the best time to talk about this adorable animal in the eyes of different cultures.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Rabbits are also considered to be incredibly lucky in the West,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This is a good luck charm that can be found all over the world,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This is shown by the phrase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dongru tuotu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a Chinese idiom praising people who are smart and agile like a rabbit.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3"/>
            </p:custDataLst>
          </p:nvPr>
        </p:nvSpPr>
        <p:spPr>
          <a:xfrm>
            <a:off x="3646170" y="253619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206998"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Good morning, this is Mr. Brown’s office.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Good morning. Can I speak to Mr. Brown?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M: This is Mr. Brown. May I know who is calling?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Mary is calling 		B. I’m Mary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My name is Mary 		D. This is Mary speaking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64947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【解析】根据May I know who is calling（我可以知道是谁打来的电话吗）可知这是电话用语，自我介绍时，应用“This is...speaking”，D项符合情境。</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393827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【解析】细节推理题。本题关键词是luck（幸运）和lucky(幸运的），下文with several traditions illustrating how to gain the animal’s good luck for yourself（多个西方传统都解释了如何从兔子身上汲取好运）和C项Rabbits are also considered to be incredibly lucky in the West（西方人还将兔子视为极致的幸运）是空格的前后句，都提到了幸运，C项符合逻辑，故C项为正确答案。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【解析】细节推理题。本题关键词是all over the world（全世界）、Europe（欧洲）和North America（北美）。根据下文from the people of Europe to the traditional cultures of North America（从欧洲人到北美的传统文化）可知，前文是一个更大的范畴，而D项This is a good luck charm that can be found all over the world（世界各地都能感受到这种好运气）符合题意，D项为正确答案。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82905" y="2029460"/>
            <a:ext cx="11640185" cy="293243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Starting from July 1, 2019, Shanghai residents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(require) by law to sort garbage into four different categories,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they could face fines. Individuals, including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(tourist), can be fined up to 200 yuan for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(fail) to sort their waste properly, while companies and institutions can be fined up to 50,000 yuan. Residents struggled for how to sort waste properly. For example, the right way to sort a cup of leftover bubble tea and half-eaten crayfish had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(bring) great debate on social media.</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455410" y="1924050"/>
            <a:ext cx="30708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were required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324475" y="2446020"/>
            <a:ext cx="2310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or/otherwise</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324473" y="58025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929074" y="280533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tourists</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8620125" y="2805430"/>
            <a:ext cx="172529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failing</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7362190" y="4047490"/>
            <a:ext cx="15760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brought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96570" y="544830"/>
            <a:ext cx="11368405" cy="544639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动词的被动语态。根据句意“居民按照法律的要求将垃圾分为四类”及被动语态的提示词by，可知residents（居民）与require（要求）之间存在被动关系，句子应用被动语态，整篇文章都是过去时，故用一般现在时的被动语态。故此题正确答案为were required。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【解析】本题考查连词。分析第一句和第二句，可知上海居民需按要求进行垃圾分类，否则将面临罚款。or/otherwise承接上下句符合句意，故此题正确答案为or/otherwise。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【解析】本题考查名词的单复数。本句中，Individuals是复数，sort their waste properly中their（他们的）也是复数，由这两处可知tourist也应该是复数，故此题正确答案为tourists。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【解析】本题考查动词的ing形式。for是介词，介词后加动词ing形式，故此题正确答案为failing。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过去完成时。本句意为“对一杯没喝完的波霸奶茶和只吃了一半的小龙虾进行分类的正确方法已经在社交媒体上引起了很大的争议”，“已经引起很大的争议”是过去的动作，应该用过去完成时（had+done），动词bring的过去分词为brought，故此题正确答案为brough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0415905"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It was __________________ (直到才) she took off her dark glasses that I realized she was a famous film star.</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2272665" y="2144395"/>
            <a:ext cx="307213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not until</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【解析】本题考查强调句。not...until...结构在强调句型中的运用：如用在强调句型中，必须将not前移，写成“It is/was not until+时间状语从句+that”的结构。根据汉语提示，本题的正确答案为not until。</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Let us save energy and _____________________ (保护环境) together.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3550920" y="1594485"/>
            <a:ext cx="528574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protect the environment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【解析】本题考查固定搭配。根据汉语提示，本题的正确答案为protect the environment。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85116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You can understand why we call global warming __________________ (温室效应).</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04480" y="1851025"/>
            <a:ext cx="266192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greenhouse effect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【解析】本题考查固定搭配。根据汉语提示，本题的正确答案为greenhouse effect。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64260" y="162446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__________________ (垃圾分类) is very important in our daily life.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37640" y="1624330"/>
            <a:ext cx="31680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 Garbage sorting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33921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【解析】本题考查非谓语动词作主语。根据汉语提示，本题的正确答案为Garbage sorting。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 (……的数量) the wild animals is dropping.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86535" y="1916430"/>
            <a:ext cx="304609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The number of</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24840" y="4610100"/>
            <a:ext cx="10416540" cy="98425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【解析】本题考查固定搭配。根据汉语提示，本题的正确答案为The number of 。</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89281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feel very tired after a day’s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Why don’t you go out for a walk?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don’t think so.			 B. That sounds nice.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 you like walking?		 D. So long.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0803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【解析】Why don’t you go out for a walk（你为什么不出去散步呢）表示一种建议，B项“听起来不错”符合情境，为正确选项。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209675"/>
            <a:ext cx="1003490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小区业主李华，本周六晚七点钟在小区广场将举行一场关于垃圾分类的讲座，请用英语写一封信给所有业主，邀请大家来参加讲座并倡议大家养成良好的垃圾分类习惯，以自己的实际行动为环保做出贡献。</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681355" y="1443990"/>
            <a:ext cx="10034905" cy="4078605"/>
          </a:xfrm>
          <a:prstGeom prst="rect">
            <a:avLst/>
          </a:prstGeom>
          <a:noFill/>
        </p:spPr>
        <p:txBody>
          <a:bodyPr wrap="square">
            <a:spAutoFit/>
          </a:bodyPr>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Dear neighbourhood,</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am looking forward to your coming. </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r"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Yours, </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r"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 Hua</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p:cNvSpPr txBox="1"/>
          <p:nvPr/>
        </p:nvSpPr>
        <p:spPr>
          <a:xfrm>
            <a:off x="780415" y="1881505"/>
            <a:ext cx="9837420" cy="2306320"/>
          </a:xfrm>
          <a:prstGeom prst="rect">
            <a:avLst/>
          </a:prstGeom>
          <a:noFill/>
        </p:spPr>
        <p:txBody>
          <a:bodyPr wrap="square" rtlCol="0" anchor="ctr">
            <a:spAutoFit/>
          </a:bodyPr>
          <a:lstStyle/>
          <a:p>
            <a:pPr indent="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      I’m writing to invite you to attend the lecture held in our neighbourhood square. You are warmly welcomed to join this lecture at 7:00 p.m. on Saturday this week. The topic of this lecture is about garbage sorting. We do hope that everyone can form a good habit of garbage sorting and make practical contributions to environmental protection.</a:t>
            </a:r>
            <a:endParaRPr lang="en-US" altLang="zh-CN" sz="2400" dirty="0">
              <a:solidFill>
                <a:srgbClr val="C00000"/>
              </a:solidFill>
              <a:latin typeface="Times New Roman" panose="02020603050405020304" charset="0"/>
              <a:cs typeface="Times New Roman" panose="02020603050405020304" charset="0"/>
            </a:endParaRPr>
          </a:p>
        </p:txBody>
      </p:sp>
      <p:sp>
        <p:nvSpPr>
          <p:cNvPr id="5" name="文本框 4">
            <a:hlinkClick r:id="" action="ppaction://hlinkshowjump?jump=nextslide"/>
          </p:cNvPr>
          <p:cNvSpPr txBox="1"/>
          <p:nvPr userDrawn="1">
            <p:custDataLst>
              <p:tags r:id="rId2"/>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Would you please take a message for Peter?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No, I don’t like 			B. With pleasure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 don’t agree with you 		D. It can’t be done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【解析】Would you please take a message for Peter（你可以捎个口信给彼得吗）表示询问，B项“非常乐意”符合情境。A项“不，我不喜欢”，C项“我不同意你的看法”，D项“这不能完成”，均不妥当。因此答案是B。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528955"/>
            <a:ext cx="963422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Could you show me the passport?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Do you have anything to declare?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Yes, I’d like a cup of tea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Yes, I want two packs of cigarettes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No, I can’t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No, I have nothing to declare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528955"/>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【解析】Do you have anything to declare（你有东西要报关吗）是海关工作人员的询问，D项“没有，我没有东西要报关”符合情境。A项”是的，我想要杯茶”，B项“是的，我想要两盒烟”，C项“不，我不行”，均不妥当。因此答案是D。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Thanks for your help.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No, thanks 			B. You’re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Please don’t thank me 	D. I should help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88315" y="4338955"/>
            <a:ext cx="10528935"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【解析】Thanks for your help（谢谢你的帮忙）是答谢用语，B项“不客气”符合情境。A项“不，谢谢”，C项“请不要谢我”，D项“我应该帮助你”，均不妥当。因此答案是B。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PA" val="v4.0.0"/>
</p:tagLst>
</file>

<file path=ppt/tags/tag10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22626</Words>
  <Application>WPS 演示</Application>
  <PresentationFormat>宽屏</PresentationFormat>
  <Paragraphs>543</Paragraphs>
  <Slides>63</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148</cp:revision>
  <dcterms:created xsi:type="dcterms:W3CDTF">2021-08-19T06:32:00Z</dcterms:created>
  <dcterms:modified xsi:type="dcterms:W3CDTF">2023-10-09T09:33:19Z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B3933A6EF27E44458807915176F25DCE_13</vt:lpwstr>
  </property>
  <property fmtid="{D5CDD505-2E9C-101B-9397-08002B2CF9AE}" pid="3" name="KSOProductBuildVer">
    <vt:lpwstr>2052-11.1.0.14309</vt:lpwstr>
  </property>
</Properties>
</file>